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4" r:id="rId2"/>
    <p:sldMasterId id="2147483728" r:id="rId3"/>
  </p:sldMasterIdLst>
  <p:notesMasterIdLst>
    <p:notesMasterId r:id="rId74"/>
  </p:notesMasterIdLst>
  <p:handoutMasterIdLst>
    <p:handoutMasterId r:id="rId75"/>
  </p:handoutMasterIdLst>
  <p:sldIdLst>
    <p:sldId id="346" r:id="rId4"/>
    <p:sldId id="347" r:id="rId5"/>
    <p:sldId id="348" r:id="rId6"/>
    <p:sldId id="349" r:id="rId7"/>
    <p:sldId id="350" r:id="rId8"/>
    <p:sldId id="357" r:id="rId9"/>
    <p:sldId id="360" r:id="rId10"/>
    <p:sldId id="358" r:id="rId11"/>
    <p:sldId id="359" r:id="rId12"/>
    <p:sldId id="403" r:id="rId13"/>
    <p:sldId id="409" r:id="rId14"/>
    <p:sldId id="410" r:id="rId15"/>
    <p:sldId id="411" r:id="rId16"/>
    <p:sldId id="404" r:id="rId17"/>
    <p:sldId id="412" r:id="rId18"/>
    <p:sldId id="405" r:id="rId19"/>
    <p:sldId id="406" r:id="rId20"/>
    <p:sldId id="407" r:id="rId21"/>
    <p:sldId id="413" r:id="rId22"/>
    <p:sldId id="414" r:id="rId23"/>
    <p:sldId id="415" r:id="rId24"/>
    <p:sldId id="416" r:id="rId25"/>
    <p:sldId id="417" r:id="rId26"/>
    <p:sldId id="351" r:id="rId27"/>
    <p:sldId id="355" r:id="rId28"/>
    <p:sldId id="364" r:id="rId29"/>
    <p:sldId id="365" r:id="rId30"/>
    <p:sldId id="367" r:id="rId31"/>
    <p:sldId id="366" r:id="rId32"/>
    <p:sldId id="368" r:id="rId33"/>
    <p:sldId id="369" r:id="rId34"/>
    <p:sldId id="370" r:id="rId35"/>
    <p:sldId id="371" r:id="rId36"/>
    <p:sldId id="361" r:id="rId37"/>
    <p:sldId id="418" r:id="rId38"/>
    <p:sldId id="362" r:id="rId39"/>
    <p:sldId id="400" r:id="rId40"/>
    <p:sldId id="401" r:id="rId41"/>
    <p:sldId id="363" r:id="rId42"/>
    <p:sldId id="402" r:id="rId43"/>
    <p:sldId id="356" r:id="rId44"/>
    <p:sldId id="372" r:id="rId45"/>
    <p:sldId id="379" r:id="rId46"/>
    <p:sldId id="378" r:id="rId47"/>
    <p:sldId id="377" r:id="rId48"/>
    <p:sldId id="352" r:id="rId49"/>
    <p:sldId id="384" r:id="rId50"/>
    <p:sldId id="353" r:id="rId51"/>
    <p:sldId id="373" r:id="rId52"/>
    <p:sldId id="385" r:id="rId53"/>
    <p:sldId id="419" r:id="rId54"/>
    <p:sldId id="420" r:id="rId55"/>
    <p:sldId id="422" r:id="rId56"/>
    <p:sldId id="423" r:id="rId57"/>
    <p:sldId id="424" r:id="rId58"/>
    <p:sldId id="425" r:id="rId59"/>
    <p:sldId id="386" r:id="rId60"/>
    <p:sldId id="389" r:id="rId61"/>
    <p:sldId id="390" r:id="rId62"/>
    <p:sldId id="387" r:id="rId63"/>
    <p:sldId id="391" r:id="rId64"/>
    <p:sldId id="392" r:id="rId65"/>
    <p:sldId id="388" r:id="rId66"/>
    <p:sldId id="393" r:id="rId67"/>
    <p:sldId id="394" r:id="rId68"/>
    <p:sldId id="395" r:id="rId69"/>
    <p:sldId id="398" r:id="rId70"/>
    <p:sldId id="399" r:id="rId71"/>
    <p:sldId id="427" r:id="rId72"/>
    <p:sldId id="374"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3FB"/>
    <a:srgbClr val="0D38F1"/>
    <a:srgbClr val="198C8F"/>
    <a:srgbClr val="0E5A8B"/>
    <a:srgbClr val="8DCA34"/>
    <a:srgbClr val="63A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9" autoAdjust="0"/>
    <p:restoredTop sz="65683" autoAdjust="0"/>
  </p:normalViewPr>
  <p:slideViewPr>
    <p:cSldViewPr snapToGrid="0" showGuides="1">
      <p:cViewPr varScale="1">
        <p:scale>
          <a:sx n="56" d="100"/>
          <a:sy n="56" d="100"/>
        </p:scale>
        <p:origin x="1742" y="24"/>
      </p:cViewPr>
      <p:guideLst>
        <p:guide orient="horz" pos="2205"/>
        <p:guide pos="3840"/>
      </p:guideLst>
    </p:cSldViewPr>
  </p:slideViewPr>
  <p:outlineViewPr>
    <p:cViewPr>
      <p:scale>
        <a:sx n="33" d="100"/>
        <a:sy n="33" d="100"/>
      </p:scale>
      <p:origin x="0" y="-8256"/>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64364D-8268-4328-A939-C307B43718BA}" type="datetimeFigureOut">
              <a:rPr lang="zh-CN" altLang="en-US" smtClean="0"/>
              <a:t>2022/3/21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FE2EE3-7FAD-40F1-BD60-25E15959FBB1}" type="slidenum">
              <a:rPr lang="zh-CN" altLang="en-US" smtClean="0"/>
              <a:t>‹#›</a:t>
            </a:fld>
            <a:endParaRPr lang="zh-CN" altLang="en-US"/>
          </a:p>
        </p:txBody>
      </p:sp>
    </p:spTree>
    <p:extLst>
      <p:ext uri="{BB962C8B-B14F-4D97-AF65-F5344CB8AC3E}">
        <p14:creationId xmlns:p14="http://schemas.microsoft.com/office/powerpoint/2010/main" val="2339424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E1B8C-B6D2-44DE-B3A4-80F6E7705625}" type="datetimeFigureOut">
              <a:rPr lang="zh-CN" altLang="en-US" smtClean="0"/>
              <a:t>2022/3/21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1DCB0-233A-4550-8A20-ED1C8603D104}" type="slidenum">
              <a:rPr lang="zh-CN" altLang="en-US" smtClean="0"/>
              <a:t>‹#›</a:t>
            </a:fld>
            <a:endParaRPr lang="zh-CN" altLang="en-US"/>
          </a:p>
        </p:txBody>
      </p:sp>
    </p:spTree>
    <p:extLst>
      <p:ext uri="{BB962C8B-B14F-4D97-AF65-F5344CB8AC3E}">
        <p14:creationId xmlns:p14="http://schemas.microsoft.com/office/powerpoint/2010/main" val="65527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a:t>
            </a:fld>
            <a:endParaRPr lang="zh-CN" altLang="en-US"/>
          </a:p>
        </p:txBody>
      </p:sp>
    </p:spTree>
    <p:extLst>
      <p:ext uri="{BB962C8B-B14F-4D97-AF65-F5344CB8AC3E}">
        <p14:creationId xmlns:p14="http://schemas.microsoft.com/office/powerpoint/2010/main" val="47157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24</a:t>
            </a:fld>
            <a:endParaRPr lang="zh-CN" altLang="en-US"/>
          </a:p>
        </p:txBody>
      </p:sp>
    </p:spTree>
    <p:extLst>
      <p:ext uri="{BB962C8B-B14F-4D97-AF65-F5344CB8AC3E}">
        <p14:creationId xmlns:p14="http://schemas.microsoft.com/office/powerpoint/2010/main" val="2765225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25</a:t>
            </a:fld>
            <a:endParaRPr lang="zh-CN" altLang="en-US"/>
          </a:p>
        </p:txBody>
      </p:sp>
    </p:spTree>
    <p:extLst>
      <p:ext uri="{BB962C8B-B14F-4D97-AF65-F5344CB8AC3E}">
        <p14:creationId xmlns:p14="http://schemas.microsoft.com/office/powerpoint/2010/main" val="5663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27</a:t>
            </a:fld>
            <a:endParaRPr lang="zh-CN" altLang="en-US"/>
          </a:p>
        </p:txBody>
      </p:sp>
    </p:spTree>
    <p:extLst>
      <p:ext uri="{BB962C8B-B14F-4D97-AF65-F5344CB8AC3E}">
        <p14:creationId xmlns:p14="http://schemas.microsoft.com/office/powerpoint/2010/main" val="94114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34</a:t>
            </a:fld>
            <a:endParaRPr lang="zh-CN" altLang="en-US"/>
          </a:p>
        </p:txBody>
      </p:sp>
    </p:spTree>
    <p:extLst>
      <p:ext uri="{BB962C8B-B14F-4D97-AF65-F5344CB8AC3E}">
        <p14:creationId xmlns:p14="http://schemas.microsoft.com/office/powerpoint/2010/main" val="2159529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36</a:t>
            </a:fld>
            <a:endParaRPr lang="zh-CN" altLang="en-US"/>
          </a:p>
        </p:txBody>
      </p:sp>
    </p:spTree>
    <p:extLst>
      <p:ext uri="{BB962C8B-B14F-4D97-AF65-F5344CB8AC3E}">
        <p14:creationId xmlns:p14="http://schemas.microsoft.com/office/powerpoint/2010/main" val="228270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37</a:t>
            </a:fld>
            <a:endParaRPr lang="zh-CN" altLang="en-US"/>
          </a:p>
        </p:txBody>
      </p:sp>
    </p:spTree>
    <p:extLst>
      <p:ext uri="{BB962C8B-B14F-4D97-AF65-F5344CB8AC3E}">
        <p14:creationId xmlns:p14="http://schemas.microsoft.com/office/powerpoint/2010/main" val="2811667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38</a:t>
            </a:fld>
            <a:endParaRPr lang="zh-CN" altLang="en-US"/>
          </a:p>
        </p:txBody>
      </p:sp>
    </p:spTree>
    <p:extLst>
      <p:ext uri="{BB962C8B-B14F-4D97-AF65-F5344CB8AC3E}">
        <p14:creationId xmlns:p14="http://schemas.microsoft.com/office/powerpoint/2010/main" val="1709191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41</a:t>
            </a:fld>
            <a:endParaRPr lang="zh-CN" altLang="en-US"/>
          </a:p>
        </p:txBody>
      </p:sp>
    </p:spTree>
    <p:extLst>
      <p:ext uri="{BB962C8B-B14F-4D97-AF65-F5344CB8AC3E}">
        <p14:creationId xmlns:p14="http://schemas.microsoft.com/office/powerpoint/2010/main" val="740500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42</a:t>
            </a:fld>
            <a:endParaRPr lang="zh-CN" altLang="en-US"/>
          </a:p>
        </p:txBody>
      </p:sp>
    </p:spTree>
    <p:extLst>
      <p:ext uri="{BB962C8B-B14F-4D97-AF65-F5344CB8AC3E}">
        <p14:creationId xmlns:p14="http://schemas.microsoft.com/office/powerpoint/2010/main" val="1009472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44</a:t>
            </a:fld>
            <a:endParaRPr lang="zh-CN" altLang="en-US"/>
          </a:p>
        </p:txBody>
      </p:sp>
    </p:spTree>
    <p:extLst>
      <p:ext uri="{BB962C8B-B14F-4D97-AF65-F5344CB8AC3E}">
        <p14:creationId xmlns:p14="http://schemas.microsoft.com/office/powerpoint/2010/main" val="195441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2</a:t>
            </a:fld>
            <a:endParaRPr lang="zh-CN" altLang="en-US"/>
          </a:p>
        </p:txBody>
      </p:sp>
    </p:spTree>
    <p:extLst>
      <p:ext uri="{BB962C8B-B14F-4D97-AF65-F5344CB8AC3E}">
        <p14:creationId xmlns:p14="http://schemas.microsoft.com/office/powerpoint/2010/main" val="364420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45</a:t>
            </a:fld>
            <a:endParaRPr lang="zh-CN" altLang="en-US"/>
          </a:p>
        </p:txBody>
      </p:sp>
    </p:spTree>
    <p:extLst>
      <p:ext uri="{BB962C8B-B14F-4D97-AF65-F5344CB8AC3E}">
        <p14:creationId xmlns:p14="http://schemas.microsoft.com/office/powerpoint/2010/main" val="1527794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46</a:t>
            </a:fld>
            <a:endParaRPr lang="zh-CN" altLang="en-US"/>
          </a:p>
        </p:txBody>
      </p:sp>
    </p:spTree>
    <p:extLst>
      <p:ext uri="{BB962C8B-B14F-4D97-AF65-F5344CB8AC3E}">
        <p14:creationId xmlns:p14="http://schemas.microsoft.com/office/powerpoint/2010/main" val="3109813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47</a:t>
            </a:fld>
            <a:endParaRPr lang="zh-CN" altLang="en-US"/>
          </a:p>
        </p:txBody>
      </p:sp>
    </p:spTree>
    <p:extLst>
      <p:ext uri="{BB962C8B-B14F-4D97-AF65-F5344CB8AC3E}">
        <p14:creationId xmlns:p14="http://schemas.microsoft.com/office/powerpoint/2010/main" val="2348268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48</a:t>
            </a:fld>
            <a:endParaRPr lang="zh-CN" altLang="en-US"/>
          </a:p>
        </p:txBody>
      </p:sp>
    </p:spTree>
    <p:extLst>
      <p:ext uri="{BB962C8B-B14F-4D97-AF65-F5344CB8AC3E}">
        <p14:creationId xmlns:p14="http://schemas.microsoft.com/office/powerpoint/2010/main" val="483907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49</a:t>
            </a:fld>
            <a:endParaRPr lang="zh-CN" altLang="en-US"/>
          </a:p>
        </p:txBody>
      </p:sp>
    </p:spTree>
    <p:extLst>
      <p:ext uri="{BB962C8B-B14F-4D97-AF65-F5344CB8AC3E}">
        <p14:creationId xmlns:p14="http://schemas.microsoft.com/office/powerpoint/2010/main" val="191841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50</a:t>
            </a:fld>
            <a:endParaRPr lang="zh-CN" altLang="en-US"/>
          </a:p>
        </p:txBody>
      </p:sp>
    </p:spTree>
    <p:extLst>
      <p:ext uri="{BB962C8B-B14F-4D97-AF65-F5344CB8AC3E}">
        <p14:creationId xmlns:p14="http://schemas.microsoft.com/office/powerpoint/2010/main" val="4169961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57</a:t>
            </a:fld>
            <a:endParaRPr lang="zh-CN" altLang="en-US"/>
          </a:p>
        </p:txBody>
      </p:sp>
    </p:spTree>
    <p:extLst>
      <p:ext uri="{BB962C8B-B14F-4D97-AF65-F5344CB8AC3E}">
        <p14:creationId xmlns:p14="http://schemas.microsoft.com/office/powerpoint/2010/main" val="4079667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58</a:t>
            </a:fld>
            <a:endParaRPr lang="zh-CN" altLang="en-US"/>
          </a:p>
        </p:txBody>
      </p:sp>
    </p:spTree>
    <p:extLst>
      <p:ext uri="{BB962C8B-B14F-4D97-AF65-F5344CB8AC3E}">
        <p14:creationId xmlns:p14="http://schemas.microsoft.com/office/powerpoint/2010/main" val="83298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59</a:t>
            </a:fld>
            <a:endParaRPr lang="zh-CN" altLang="en-US"/>
          </a:p>
        </p:txBody>
      </p:sp>
    </p:spTree>
    <p:extLst>
      <p:ext uri="{BB962C8B-B14F-4D97-AF65-F5344CB8AC3E}">
        <p14:creationId xmlns:p14="http://schemas.microsoft.com/office/powerpoint/2010/main" val="2313337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61</a:t>
            </a:fld>
            <a:endParaRPr lang="zh-CN" altLang="en-US"/>
          </a:p>
        </p:txBody>
      </p:sp>
    </p:spTree>
    <p:extLst>
      <p:ext uri="{BB962C8B-B14F-4D97-AF65-F5344CB8AC3E}">
        <p14:creationId xmlns:p14="http://schemas.microsoft.com/office/powerpoint/2010/main" val="20220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3</a:t>
            </a:fld>
            <a:endParaRPr lang="zh-CN" altLang="en-US"/>
          </a:p>
        </p:txBody>
      </p:sp>
    </p:spTree>
    <p:extLst>
      <p:ext uri="{BB962C8B-B14F-4D97-AF65-F5344CB8AC3E}">
        <p14:creationId xmlns:p14="http://schemas.microsoft.com/office/powerpoint/2010/main" val="4178008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62</a:t>
            </a:fld>
            <a:endParaRPr lang="zh-CN" altLang="en-US"/>
          </a:p>
        </p:txBody>
      </p:sp>
    </p:spTree>
    <p:extLst>
      <p:ext uri="{BB962C8B-B14F-4D97-AF65-F5344CB8AC3E}">
        <p14:creationId xmlns:p14="http://schemas.microsoft.com/office/powerpoint/2010/main" val="4065120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63</a:t>
            </a:fld>
            <a:endParaRPr lang="zh-CN" altLang="en-US"/>
          </a:p>
        </p:txBody>
      </p:sp>
    </p:spTree>
    <p:extLst>
      <p:ext uri="{BB962C8B-B14F-4D97-AF65-F5344CB8AC3E}">
        <p14:creationId xmlns:p14="http://schemas.microsoft.com/office/powerpoint/2010/main" val="1725890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64</a:t>
            </a:fld>
            <a:endParaRPr lang="zh-CN" altLang="en-US"/>
          </a:p>
        </p:txBody>
      </p:sp>
    </p:spTree>
    <p:extLst>
      <p:ext uri="{BB962C8B-B14F-4D97-AF65-F5344CB8AC3E}">
        <p14:creationId xmlns:p14="http://schemas.microsoft.com/office/powerpoint/2010/main" val="349814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65</a:t>
            </a:fld>
            <a:endParaRPr lang="zh-CN" altLang="en-US"/>
          </a:p>
        </p:txBody>
      </p:sp>
    </p:spTree>
    <p:extLst>
      <p:ext uri="{BB962C8B-B14F-4D97-AF65-F5344CB8AC3E}">
        <p14:creationId xmlns:p14="http://schemas.microsoft.com/office/powerpoint/2010/main" val="1867897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66</a:t>
            </a:fld>
            <a:endParaRPr lang="zh-CN" altLang="en-US"/>
          </a:p>
        </p:txBody>
      </p:sp>
    </p:spTree>
    <p:extLst>
      <p:ext uri="{BB962C8B-B14F-4D97-AF65-F5344CB8AC3E}">
        <p14:creationId xmlns:p14="http://schemas.microsoft.com/office/powerpoint/2010/main" val="2578086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67</a:t>
            </a:fld>
            <a:endParaRPr lang="zh-CN" altLang="en-US"/>
          </a:p>
        </p:txBody>
      </p:sp>
    </p:spTree>
    <p:extLst>
      <p:ext uri="{BB962C8B-B14F-4D97-AF65-F5344CB8AC3E}">
        <p14:creationId xmlns:p14="http://schemas.microsoft.com/office/powerpoint/2010/main" val="2535320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68</a:t>
            </a:fld>
            <a:endParaRPr lang="zh-CN" altLang="en-US"/>
          </a:p>
        </p:txBody>
      </p:sp>
    </p:spTree>
    <p:extLst>
      <p:ext uri="{BB962C8B-B14F-4D97-AF65-F5344CB8AC3E}">
        <p14:creationId xmlns:p14="http://schemas.microsoft.com/office/powerpoint/2010/main" val="292672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4</a:t>
            </a:fld>
            <a:endParaRPr lang="zh-CN" altLang="en-US"/>
          </a:p>
        </p:txBody>
      </p:sp>
    </p:spTree>
    <p:extLst>
      <p:ext uri="{BB962C8B-B14F-4D97-AF65-F5344CB8AC3E}">
        <p14:creationId xmlns:p14="http://schemas.microsoft.com/office/powerpoint/2010/main" val="65606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5</a:t>
            </a:fld>
            <a:endParaRPr lang="zh-CN" altLang="en-US"/>
          </a:p>
        </p:txBody>
      </p:sp>
    </p:spTree>
    <p:extLst>
      <p:ext uri="{BB962C8B-B14F-4D97-AF65-F5344CB8AC3E}">
        <p14:creationId xmlns:p14="http://schemas.microsoft.com/office/powerpoint/2010/main" val="140525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6</a:t>
            </a:fld>
            <a:endParaRPr lang="zh-CN" altLang="en-US"/>
          </a:p>
        </p:txBody>
      </p:sp>
    </p:spTree>
    <p:extLst>
      <p:ext uri="{BB962C8B-B14F-4D97-AF65-F5344CB8AC3E}">
        <p14:creationId xmlns:p14="http://schemas.microsoft.com/office/powerpoint/2010/main" val="391400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7</a:t>
            </a:fld>
            <a:endParaRPr lang="zh-CN" altLang="en-US"/>
          </a:p>
        </p:txBody>
      </p:sp>
    </p:spTree>
    <p:extLst>
      <p:ext uri="{BB962C8B-B14F-4D97-AF65-F5344CB8AC3E}">
        <p14:creationId xmlns:p14="http://schemas.microsoft.com/office/powerpoint/2010/main" val="2635162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8</a:t>
            </a:fld>
            <a:endParaRPr lang="zh-CN" altLang="en-US"/>
          </a:p>
        </p:txBody>
      </p:sp>
    </p:spTree>
    <p:extLst>
      <p:ext uri="{BB962C8B-B14F-4D97-AF65-F5344CB8AC3E}">
        <p14:creationId xmlns:p14="http://schemas.microsoft.com/office/powerpoint/2010/main" val="2833624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A1DCB0-233A-4550-8A20-ED1C8603D104}" type="slidenum">
              <a:rPr lang="zh-CN" altLang="en-US" smtClean="0"/>
              <a:t>18</a:t>
            </a:fld>
            <a:endParaRPr lang="zh-CN" altLang="en-US"/>
          </a:p>
        </p:txBody>
      </p:sp>
    </p:spTree>
    <p:extLst>
      <p:ext uri="{BB962C8B-B14F-4D97-AF65-F5344CB8AC3E}">
        <p14:creationId xmlns:p14="http://schemas.microsoft.com/office/powerpoint/2010/main" val="127463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2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23132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Picture Placeholder 6"/>
          <p:cNvSpPr>
            <a:spLocks noGrp="1"/>
          </p:cNvSpPr>
          <p:nvPr>
            <p:ph type="pic" sz="quarter" idx="10" hasCustomPrompt="1"/>
          </p:nvPr>
        </p:nvSpPr>
        <p:spPr>
          <a:xfrm>
            <a:off x="0" y="3"/>
            <a:ext cx="12191997" cy="3966661"/>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512486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7" name="Picture Placeholder 6"/>
          <p:cNvSpPr>
            <a:spLocks noGrp="1"/>
          </p:cNvSpPr>
          <p:nvPr>
            <p:ph type="pic" sz="quarter" idx="10" hasCustomPrompt="1"/>
          </p:nvPr>
        </p:nvSpPr>
        <p:spPr>
          <a:xfrm>
            <a:off x="880608" y="1639333"/>
            <a:ext cx="4908153"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20127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Left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97976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19"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3671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39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74"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26014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hree Pictures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4"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34087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399" y="1575369"/>
            <a:ext cx="3597455" cy="3400024"/>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1"/>
            <a:ext cx="3597455" cy="3400023"/>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071329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1" y="1382568"/>
            <a:ext cx="3360699" cy="4965187"/>
          </a:xfrm>
          <a:prstGeom prst="downArrowCallout">
            <a:avLst>
              <a:gd name="adj1" fmla="val 15820"/>
              <a:gd name="adj2" fmla="val 7910"/>
              <a:gd name="adj3" fmla="val 7060"/>
              <a:gd name="adj4" fmla="val 9522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7"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Flowchart: Off-page Connector 7"/>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9"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92304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6"/>
            <a:ext cx="3250392"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6"/>
            <a:ext cx="3250392" cy="4270188"/>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76" y="1438846"/>
            <a:ext cx="3647921" cy="4908909"/>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69781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anchor="b"/>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073989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28043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5"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5"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4410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4" y="215900"/>
            <a:ext cx="5880100" cy="6426200"/>
          </a:xfrm>
          <a:prstGeom prst="round1Rect">
            <a:avLst>
              <a:gd name="adj" fmla="val 5318"/>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606514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096212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51"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37"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42"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086"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userDrawn="1"/>
        </p:nvSpPr>
        <p:spPr>
          <a:xfrm>
            <a:off x="487249" y="1423918"/>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prstClr val="white"/>
              </a:solidFill>
              <a:latin typeface="FontAwesome" pitchFamily="2" charset="0"/>
            </a:endParaRPr>
          </a:p>
          <a:p>
            <a:pPr algn="ctr">
              <a:spcBef>
                <a:spcPct val="20000"/>
              </a:spcBef>
              <a:defRPr/>
            </a:pPr>
            <a:endParaRPr lang="en-US" sz="1600" b="1" dirty="0">
              <a:solidFill>
                <a:prstClr val="white">
                  <a:lumMod val="95000"/>
                </a:prstClr>
              </a:solidFill>
            </a:endParaRPr>
          </a:p>
        </p:txBody>
      </p:sp>
      <p:sp>
        <p:nvSpPr>
          <p:cNvPr id="13" name="Up Arrow Callout 12"/>
          <p:cNvSpPr/>
          <p:nvPr userDrawn="1"/>
        </p:nvSpPr>
        <p:spPr>
          <a:xfrm>
            <a:off x="3343835" y="3318325"/>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prstClr val="white"/>
              </a:solidFill>
              <a:latin typeface="FontAwesome" pitchFamily="2" charset="0"/>
            </a:endParaRPr>
          </a:p>
        </p:txBody>
      </p:sp>
      <p:sp>
        <p:nvSpPr>
          <p:cNvPr id="15" name="Down Arrow Callout 14"/>
          <p:cNvSpPr/>
          <p:nvPr userDrawn="1"/>
        </p:nvSpPr>
        <p:spPr>
          <a:xfrm>
            <a:off x="6171140" y="1423918"/>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prstClr val="white"/>
                </a:solidFill>
              </a:rPr>
              <a:t> </a:t>
            </a:r>
          </a:p>
        </p:txBody>
      </p:sp>
      <p:sp>
        <p:nvSpPr>
          <p:cNvPr id="17" name="Up Arrow Callout 16"/>
          <p:cNvSpPr/>
          <p:nvPr userDrawn="1"/>
        </p:nvSpPr>
        <p:spPr>
          <a:xfrm>
            <a:off x="9013085" y="3318325"/>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br>
              <a:rPr lang="en-US" sz="8000" dirty="0">
                <a:solidFill>
                  <a:prstClr val="white"/>
                </a:solidFill>
                <a:latin typeface="FontAwesome" pitchFamily="2" charset="0"/>
              </a:rPr>
            </a:br>
            <a:endParaRPr lang="en-US" sz="1600" b="1" dirty="0">
              <a:solidFill>
                <a:prstClr val="white">
                  <a:lumMod val="95000"/>
                </a:prstClr>
              </a:solidFill>
            </a:endParaRPr>
          </a:p>
        </p:txBody>
      </p:sp>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8835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Picture with three Columes">
    <p:spTree>
      <p:nvGrpSpPr>
        <p:cNvPr id="1" name=""/>
        <p:cNvGrpSpPr/>
        <p:nvPr/>
      </p:nvGrpSpPr>
      <p:grpSpPr>
        <a:xfrm>
          <a:off x="0" y="0"/>
          <a:ext cx="0" cy="0"/>
          <a:chOff x="0" y="0"/>
          <a:chExt cx="0" cy="0"/>
        </a:xfrm>
      </p:grpSpPr>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Down Arrow Callout 13"/>
          <p:cNvSpPr/>
          <p:nvPr userDrawn="1"/>
        </p:nvSpPr>
        <p:spPr>
          <a:xfrm>
            <a:off x="6193251" y="1662388"/>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6" name="Down Arrow Callout 15"/>
          <p:cNvSpPr/>
          <p:nvPr userDrawn="1"/>
        </p:nvSpPr>
        <p:spPr>
          <a:xfrm>
            <a:off x="3539660" y="1662388"/>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9" name="Down Arrow Callout 18"/>
          <p:cNvSpPr/>
          <p:nvPr userDrawn="1"/>
        </p:nvSpPr>
        <p:spPr>
          <a:xfrm>
            <a:off x="8846843" y="1662388"/>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21" name="Picture Placeholder 6"/>
          <p:cNvSpPr>
            <a:spLocks noGrp="1"/>
          </p:cNvSpPr>
          <p:nvPr>
            <p:ph type="pic" sz="quarter" idx="15" hasCustomPrompt="1"/>
          </p:nvPr>
        </p:nvSpPr>
        <p:spPr>
          <a:xfrm>
            <a:off x="886069" y="1662386"/>
            <a:ext cx="2472192" cy="4301321"/>
          </a:xfrm>
          <a:prstGeom prst="downArrowCallout">
            <a:avLst>
              <a:gd name="adj1" fmla="val 26120"/>
              <a:gd name="adj2" fmla="val 6382"/>
              <a:gd name="adj3" fmla="val 5273"/>
              <a:gd name="adj4" fmla="val 96969"/>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93341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ulome With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1" y="1448890"/>
            <a:ext cx="4913419" cy="3072372"/>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7" y="1445657"/>
            <a:ext cx="4910243" cy="307560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62523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sp>
        <p:nvSpPr>
          <p:cNvPr id="5" name="Flowchart: Off-page Connector 4"/>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6"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2553674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438150" y="178588"/>
            <a:ext cx="5981700" cy="471365"/>
          </a:xfrm>
          <a:prstGeom prst="rect">
            <a:avLst/>
          </a:prstGeom>
        </p:spPr>
        <p:txBody>
          <a:bodyPr wrap="none" lIns="0" tIns="0" rIns="0" bIns="0" anchor="ctr">
            <a:noAutofit/>
          </a:bodyPr>
          <a:lstStyle>
            <a:lvl1pPr algn="l">
              <a:defRPr sz="3200" b="1" baseline="0">
                <a:solidFill>
                  <a:srgbClr val="0D38F1"/>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180191" y="649953"/>
            <a:ext cx="5486400" cy="412781"/>
          </a:xfrm>
          <a:prstGeom prst="rect">
            <a:avLst/>
          </a:prstGeom>
        </p:spPr>
        <p:txBody>
          <a:bodyPr wrap="square" lIns="0" tIns="0" rIns="0" bIns="0" anchor="ctr">
            <a:noAutofit/>
          </a:bodyPr>
          <a:lstStyle>
            <a:lvl1pPr marL="0" indent="0" algn="ctr">
              <a:buNone/>
              <a:defRPr sz="25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86320" y="197787"/>
            <a:ext cx="1885950" cy="457200"/>
          </a:xfrm>
          <a:prstGeom prst="rect">
            <a:avLst/>
          </a:prstGeom>
        </p:spPr>
      </p:pic>
      <p:pic>
        <p:nvPicPr>
          <p:cNvPr id="3" name="图片 2"/>
          <p:cNvPicPr>
            <a:picLocks noChangeAspect="1"/>
          </p:cNvPicPr>
          <p:nvPr userDrawn="1"/>
        </p:nvPicPr>
        <p:blipFill>
          <a:blip r:embed="rId3"/>
          <a:stretch>
            <a:fillRect/>
          </a:stretch>
        </p:blipFill>
        <p:spPr>
          <a:xfrm>
            <a:off x="11372270" y="2593"/>
            <a:ext cx="819729" cy="823357"/>
          </a:xfrm>
          <a:prstGeom prst="rect">
            <a:avLst/>
          </a:prstGeom>
        </p:spPr>
      </p:pic>
    </p:spTree>
    <p:extLst>
      <p:ext uri="{BB962C8B-B14F-4D97-AF65-F5344CB8AC3E}">
        <p14:creationId xmlns:p14="http://schemas.microsoft.com/office/powerpoint/2010/main" val="31611409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667"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78"/>
            <a:ext cx="5486400" cy="267661"/>
          </a:xfrm>
          <a:prstGeom prst="rect">
            <a:avLst/>
          </a:prstGeom>
        </p:spPr>
        <p:txBody>
          <a:bodyPr wrap="square" lIns="0" tIns="0" rIns="0" bIns="0" anchor="ctr">
            <a:noAutofit/>
          </a:bodyPr>
          <a:lstStyle>
            <a:lvl1pPr marL="0" indent="0" algn="r">
              <a:buNone/>
              <a:defRPr sz="14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25155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Smal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hasCustomPrompt="1"/>
          </p:nvPr>
        </p:nvSpPr>
        <p:spPr>
          <a:xfrm>
            <a:off x="5188321" y="1676728"/>
            <a:ext cx="1815163" cy="1814739"/>
          </a:xfrm>
          <a:prstGeom prst="ellipse">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
            <a:ext cx="12191997" cy="258409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8138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06664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9652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anchor="b"/>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746212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op Smal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hasCustomPrompt="1"/>
          </p:nvPr>
        </p:nvSpPr>
        <p:spPr>
          <a:xfrm>
            <a:off x="5188321" y="1676728"/>
            <a:ext cx="1815163" cy="1814739"/>
          </a:xfrm>
          <a:prstGeom prst="ellipse">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
            <a:ext cx="12191997" cy="258409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383292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827073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Slide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roundRect">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roundRect">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roundRect">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roundRect">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918904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am Slide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Picture Placeholder 6"/>
          <p:cNvSpPr>
            <a:spLocks noGrp="1"/>
          </p:cNvSpPr>
          <p:nvPr>
            <p:ph type="pic" sz="quarter" idx="15"/>
          </p:nvPr>
        </p:nvSpPr>
        <p:spPr>
          <a:xfrm>
            <a:off x="900057" y="1777294"/>
            <a:ext cx="3244279" cy="3260313"/>
          </a:xfrm>
          <a:prstGeom prst="roundRect">
            <a:avLst>
              <a:gd name="adj" fmla="val 8446"/>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1292933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04">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p:nvPr>
        </p:nvSpPr>
        <p:spPr>
          <a:xfrm>
            <a:off x="499380" y="1488610"/>
            <a:ext cx="1806275" cy="1805853"/>
          </a:xfrm>
          <a:prstGeom prst="roundRect">
            <a:avLst>
              <a:gd name="adj" fmla="val 11041"/>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3" name="Picture Placeholder 6"/>
          <p:cNvSpPr>
            <a:spLocks noGrp="1"/>
          </p:cNvSpPr>
          <p:nvPr>
            <p:ph type="pic" sz="quarter" idx="15"/>
          </p:nvPr>
        </p:nvSpPr>
        <p:spPr>
          <a:xfrm>
            <a:off x="2557144" y="1488610"/>
            <a:ext cx="1806275" cy="1805853"/>
          </a:xfrm>
          <a:prstGeom prst="roundRect">
            <a:avLst>
              <a:gd name="adj" fmla="val 13151"/>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4" name="Picture Placeholder 6"/>
          <p:cNvSpPr>
            <a:spLocks noGrp="1"/>
          </p:cNvSpPr>
          <p:nvPr>
            <p:ph type="pic" sz="quarter" idx="16"/>
          </p:nvPr>
        </p:nvSpPr>
        <p:spPr>
          <a:xfrm>
            <a:off x="4614908" y="1488610"/>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6674923" y="1488610"/>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5056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Slide 05">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1" name="Picture Placeholder 6"/>
          <p:cNvSpPr>
            <a:spLocks noGrp="1"/>
          </p:cNvSpPr>
          <p:nvPr>
            <p:ph type="pic" sz="quarter" idx="17"/>
          </p:nvPr>
        </p:nvSpPr>
        <p:spPr>
          <a:xfrm>
            <a:off x="6173535" y="1742904"/>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8629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Slide 06">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6" name="Picture Placeholder 6"/>
          <p:cNvSpPr>
            <a:spLocks noGrp="1"/>
          </p:cNvSpPr>
          <p:nvPr>
            <p:ph type="pic" sz="quarter" idx="14"/>
          </p:nvPr>
        </p:nvSpPr>
        <p:spPr>
          <a:xfrm>
            <a:off x="3596691" y="3207051"/>
            <a:ext cx="1297573" cy="1297272"/>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5"/>
          </p:nvPr>
        </p:nvSpPr>
        <p:spPr>
          <a:xfrm>
            <a:off x="5391886" y="1377389"/>
            <a:ext cx="1297573" cy="1297272"/>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6"/>
          </p:nvPr>
        </p:nvSpPr>
        <p:spPr>
          <a:xfrm>
            <a:off x="7224747" y="3198356"/>
            <a:ext cx="1297573" cy="1297272"/>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34281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1408378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96117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Picture Placeholder 6"/>
          <p:cNvSpPr>
            <a:spLocks noGrp="1"/>
          </p:cNvSpPr>
          <p:nvPr>
            <p:ph type="pic" sz="quarter" idx="10" hasCustomPrompt="1"/>
          </p:nvPr>
        </p:nvSpPr>
        <p:spPr>
          <a:xfrm>
            <a:off x="0" y="3"/>
            <a:ext cx="12191997" cy="3966661"/>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7017651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7" name="Picture Placeholder 6"/>
          <p:cNvSpPr>
            <a:spLocks noGrp="1"/>
          </p:cNvSpPr>
          <p:nvPr>
            <p:ph type="pic" sz="quarter" idx="10" hasCustomPrompt="1"/>
          </p:nvPr>
        </p:nvSpPr>
        <p:spPr>
          <a:xfrm>
            <a:off x="880608" y="1639333"/>
            <a:ext cx="4908153"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1927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ne Left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7980325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19"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7792488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39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74"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59719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ree Pictures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4"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930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399" y="1575369"/>
            <a:ext cx="3597455" cy="3400024"/>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1"/>
            <a:ext cx="3597455" cy="3400023"/>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468437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1" y="1382568"/>
            <a:ext cx="3360699" cy="4965187"/>
          </a:xfrm>
          <a:prstGeom prst="downArrowCallout">
            <a:avLst>
              <a:gd name="adj1" fmla="val 15820"/>
              <a:gd name="adj2" fmla="val 7910"/>
              <a:gd name="adj3" fmla="val 7060"/>
              <a:gd name="adj4" fmla="val 9522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7"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Flowchart: Off-page Connector 7"/>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9"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4804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6"/>
            <a:ext cx="3250392"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6"/>
            <a:ext cx="3250392" cy="4270188"/>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76" y="1438846"/>
            <a:ext cx="3647921" cy="4908909"/>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25181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Slide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roundRect">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roundRect">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roundRect">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roundRect">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8639684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0450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5"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5"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85058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4" y="215900"/>
            <a:ext cx="5880100" cy="6426200"/>
          </a:xfrm>
          <a:prstGeom prst="round1Rect">
            <a:avLst>
              <a:gd name="adj" fmla="val 5318"/>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4528204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42940173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51"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37"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42"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086"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userDrawn="1"/>
        </p:nvSpPr>
        <p:spPr>
          <a:xfrm>
            <a:off x="487249" y="1423918"/>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prstClr val="white"/>
              </a:solidFill>
              <a:latin typeface="FontAwesome" pitchFamily="2" charset="0"/>
            </a:endParaRPr>
          </a:p>
          <a:p>
            <a:pPr algn="ctr">
              <a:spcBef>
                <a:spcPct val="20000"/>
              </a:spcBef>
              <a:defRPr/>
            </a:pPr>
            <a:endParaRPr lang="en-US" sz="1600" b="1" dirty="0">
              <a:solidFill>
                <a:prstClr val="white">
                  <a:lumMod val="95000"/>
                </a:prstClr>
              </a:solidFill>
            </a:endParaRPr>
          </a:p>
        </p:txBody>
      </p:sp>
      <p:sp>
        <p:nvSpPr>
          <p:cNvPr id="13" name="Up Arrow Callout 12"/>
          <p:cNvSpPr/>
          <p:nvPr userDrawn="1"/>
        </p:nvSpPr>
        <p:spPr>
          <a:xfrm>
            <a:off x="3343835" y="3318325"/>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prstClr val="white"/>
              </a:solidFill>
              <a:latin typeface="FontAwesome" pitchFamily="2" charset="0"/>
            </a:endParaRPr>
          </a:p>
        </p:txBody>
      </p:sp>
      <p:sp>
        <p:nvSpPr>
          <p:cNvPr id="15" name="Down Arrow Callout 14"/>
          <p:cNvSpPr/>
          <p:nvPr userDrawn="1"/>
        </p:nvSpPr>
        <p:spPr>
          <a:xfrm>
            <a:off x="6171140" y="1423918"/>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prstClr val="white"/>
                </a:solidFill>
              </a:rPr>
              <a:t> </a:t>
            </a:r>
          </a:p>
        </p:txBody>
      </p:sp>
      <p:sp>
        <p:nvSpPr>
          <p:cNvPr id="17" name="Up Arrow Callout 16"/>
          <p:cNvSpPr/>
          <p:nvPr userDrawn="1"/>
        </p:nvSpPr>
        <p:spPr>
          <a:xfrm>
            <a:off x="9013085" y="3318325"/>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br>
              <a:rPr lang="en-US" sz="8000" dirty="0">
                <a:solidFill>
                  <a:prstClr val="white"/>
                </a:solidFill>
                <a:latin typeface="FontAwesome" pitchFamily="2" charset="0"/>
              </a:rPr>
            </a:br>
            <a:endParaRPr lang="en-US" sz="1600" b="1" dirty="0">
              <a:solidFill>
                <a:prstClr val="white">
                  <a:lumMod val="95000"/>
                </a:prstClr>
              </a:solidFill>
            </a:endParaRPr>
          </a:p>
        </p:txBody>
      </p:sp>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4084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Picture with three Columes">
    <p:spTree>
      <p:nvGrpSpPr>
        <p:cNvPr id="1" name=""/>
        <p:cNvGrpSpPr/>
        <p:nvPr/>
      </p:nvGrpSpPr>
      <p:grpSpPr>
        <a:xfrm>
          <a:off x="0" y="0"/>
          <a:ext cx="0" cy="0"/>
          <a:chOff x="0" y="0"/>
          <a:chExt cx="0" cy="0"/>
        </a:xfrm>
      </p:grpSpPr>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Down Arrow Callout 13"/>
          <p:cNvSpPr/>
          <p:nvPr userDrawn="1"/>
        </p:nvSpPr>
        <p:spPr>
          <a:xfrm>
            <a:off x="6193251" y="1662388"/>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6" name="Down Arrow Callout 15"/>
          <p:cNvSpPr/>
          <p:nvPr userDrawn="1"/>
        </p:nvSpPr>
        <p:spPr>
          <a:xfrm>
            <a:off x="3539660" y="1662388"/>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9" name="Down Arrow Callout 18"/>
          <p:cNvSpPr/>
          <p:nvPr userDrawn="1"/>
        </p:nvSpPr>
        <p:spPr>
          <a:xfrm>
            <a:off x="8846843" y="1662388"/>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21" name="Picture Placeholder 6"/>
          <p:cNvSpPr>
            <a:spLocks noGrp="1"/>
          </p:cNvSpPr>
          <p:nvPr>
            <p:ph type="pic" sz="quarter" idx="15" hasCustomPrompt="1"/>
          </p:nvPr>
        </p:nvSpPr>
        <p:spPr>
          <a:xfrm>
            <a:off x="886069" y="1662386"/>
            <a:ext cx="2472192" cy="4301321"/>
          </a:xfrm>
          <a:prstGeom prst="downArrowCallout">
            <a:avLst>
              <a:gd name="adj1" fmla="val 26120"/>
              <a:gd name="adj2" fmla="val 6382"/>
              <a:gd name="adj3" fmla="val 5273"/>
              <a:gd name="adj4" fmla="val 96969"/>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83509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ulome With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1" y="1448890"/>
            <a:ext cx="4913419" cy="3072372"/>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7" y="1445657"/>
            <a:ext cx="4910243" cy="307560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54083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sp>
        <p:nvSpPr>
          <p:cNvPr id="5" name="Flowchart: Off-page Connector 4"/>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6"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Tree>
    <p:extLst>
      <p:ext uri="{BB962C8B-B14F-4D97-AF65-F5344CB8AC3E}">
        <p14:creationId xmlns:p14="http://schemas.microsoft.com/office/powerpoint/2010/main" val="13975757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256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667"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78"/>
            <a:ext cx="5486400" cy="267661"/>
          </a:xfrm>
          <a:prstGeom prst="rect">
            <a:avLst/>
          </a:prstGeom>
        </p:spPr>
        <p:txBody>
          <a:bodyPr wrap="square" lIns="0" tIns="0" rIns="0" bIns="0" anchor="ctr">
            <a:noAutofit/>
          </a:bodyPr>
          <a:lstStyle>
            <a:lvl1pPr marL="0" indent="0" algn="r">
              <a:buNone/>
              <a:defRPr sz="14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35151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Slide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Picture Placeholder 6"/>
          <p:cNvSpPr>
            <a:spLocks noGrp="1"/>
          </p:cNvSpPr>
          <p:nvPr>
            <p:ph type="pic" sz="quarter" idx="15"/>
          </p:nvPr>
        </p:nvSpPr>
        <p:spPr>
          <a:xfrm>
            <a:off x="900057" y="1777294"/>
            <a:ext cx="3244279" cy="3260313"/>
          </a:xfrm>
          <a:prstGeom prst="roundRect">
            <a:avLst>
              <a:gd name="adj" fmla="val 8446"/>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3613788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54750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112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anchor="b"/>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4316586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Smal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hasCustomPrompt="1"/>
          </p:nvPr>
        </p:nvSpPr>
        <p:spPr>
          <a:xfrm>
            <a:off x="5188321" y="1676728"/>
            <a:ext cx="1815163" cy="1814739"/>
          </a:xfrm>
          <a:prstGeom prst="ellipse">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
            <a:ext cx="12191997" cy="258409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6486525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3954925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am Slide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5" name="Picture Placeholder 6"/>
          <p:cNvSpPr>
            <a:spLocks noGrp="1"/>
          </p:cNvSpPr>
          <p:nvPr>
            <p:ph type="pic" sz="quarter" idx="14"/>
          </p:nvPr>
        </p:nvSpPr>
        <p:spPr>
          <a:xfrm>
            <a:off x="1072707" y="1777295"/>
            <a:ext cx="1989629" cy="1989165"/>
          </a:xfrm>
          <a:prstGeom prst="roundRect">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6" name="Picture Placeholder 6"/>
          <p:cNvSpPr>
            <a:spLocks noGrp="1"/>
          </p:cNvSpPr>
          <p:nvPr>
            <p:ph type="pic" sz="quarter" idx="15"/>
          </p:nvPr>
        </p:nvSpPr>
        <p:spPr>
          <a:xfrm>
            <a:off x="3687191" y="1777295"/>
            <a:ext cx="1989629" cy="1989165"/>
          </a:xfrm>
          <a:prstGeom prst="roundRect">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6"/>
          </p:nvPr>
        </p:nvSpPr>
        <p:spPr>
          <a:xfrm>
            <a:off x="6378022" y="1777295"/>
            <a:ext cx="1989629" cy="1989165"/>
          </a:xfrm>
          <a:prstGeom prst="roundRect">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7"/>
          </p:nvPr>
        </p:nvSpPr>
        <p:spPr>
          <a:xfrm>
            <a:off x="9054524" y="1777295"/>
            <a:ext cx="1989629" cy="1989165"/>
          </a:xfrm>
          <a:prstGeom prst="roundRect">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2437638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am Slide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Picture Placeholder 6"/>
          <p:cNvSpPr>
            <a:spLocks noGrp="1"/>
          </p:cNvSpPr>
          <p:nvPr>
            <p:ph type="pic" sz="quarter" idx="15"/>
          </p:nvPr>
        </p:nvSpPr>
        <p:spPr>
          <a:xfrm>
            <a:off x="900057" y="1777294"/>
            <a:ext cx="3244279" cy="3260313"/>
          </a:xfrm>
          <a:prstGeom prst="roundRect">
            <a:avLst>
              <a:gd name="adj" fmla="val 8446"/>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30258519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am Slide 04">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p:nvPr>
        </p:nvSpPr>
        <p:spPr>
          <a:xfrm>
            <a:off x="499380" y="1488610"/>
            <a:ext cx="1806275" cy="1805853"/>
          </a:xfrm>
          <a:prstGeom prst="roundRect">
            <a:avLst>
              <a:gd name="adj" fmla="val 11041"/>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3" name="Picture Placeholder 6"/>
          <p:cNvSpPr>
            <a:spLocks noGrp="1"/>
          </p:cNvSpPr>
          <p:nvPr>
            <p:ph type="pic" sz="quarter" idx="15"/>
          </p:nvPr>
        </p:nvSpPr>
        <p:spPr>
          <a:xfrm>
            <a:off x="2557144" y="1488610"/>
            <a:ext cx="1806275" cy="1805853"/>
          </a:xfrm>
          <a:prstGeom prst="roundRect">
            <a:avLst>
              <a:gd name="adj" fmla="val 13151"/>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4" name="Picture Placeholder 6"/>
          <p:cNvSpPr>
            <a:spLocks noGrp="1"/>
          </p:cNvSpPr>
          <p:nvPr>
            <p:ph type="pic" sz="quarter" idx="16"/>
          </p:nvPr>
        </p:nvSpPr>
        <p:spPr>
          <a:xfrm>
            <a:off x="4614908" y="1488610"/>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6674923" y="1488610"/>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408711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am Slide 05">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1" name="Picture Placeholder 6"/>
          <p:cNvSpPr>
            <a:spLocks noGrp="1"/>
          </p:cNvSpPr>
          <p:nvPr>
            <p:ph type="pic" sz="quarter" idx="17"/>
          </p:nvPr>
        </p:nvSpPr>
        <p:spPr>
          <a:xfrm>
            <a:off x="6173535" y="1742904"/>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89864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am Slide 06">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6" name="Picture Placeholder 6"/>
          <p:cNvSpPr>
            <a:spLocks noGrp="1"/>
          </p:cNvSpPr>
          <p:nvPr>
            <p:ph type="pic" sz="quarter" idx="14"/>
          </p:nvPr>
        </p:nvSpPr>
        <p:spPr>
          <a:xfrm>
            <a:off x="3596691" y="3207051"/>
            <a:ext cx="1297573" cy="1297272"/>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5"/>
          </p:nvPr>
        </p:nvSpPr>
        <p:spPr>
          <a:xfrm>
            <a:off x="5391886" y="1377389"/>
            <a:ext cx="1297573" cy="1297272"/>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6"/>
          </p:nvPr>
        </p:nvSpPr>
        <p:spPr>
          <a:xfrm>
            <a:off x="7224747" y="3198356"/>
            <a:ext cx="1297573" cy="1297272"/>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40480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Slide 04">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2" name="Picture Placeholder 6"/>
          <p:cNvSpPr>
            <a:spLocks noGrp="1"/>
          </p:cNvSpPr>
          <p:nvPr>
            <p:ph type="pic" sz="quarter" idx="14"/>
          </p:nvPr>
        </p:nvSpPr>
        <p:spPr>
          <a:xfrm>
            <a:off x="499380" y="1488610"/>
            <a:ext cx="1806275" cy="1805853"/>
          </a:xfrm>
          <a:prstGeom prst="roundRect">
            <a:avLst>
              <a:gd name="adj" fmla="val 11041"/>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3" name="Picture Placeholder 6"/>
          <p:cNvSpPr>
            <a:spLocks noGrp="1"/>
          </p:cNvSpPr>
          <p:nvPr>
            <p:ph type="pic" sz="quarter" idx="15"/>
          </p:nvPr>
        </p:nvSpPr>
        <p:spPr>
          <a:xfrm>
            <a:off x="2557144" y="1488610"/>
            <a:ext cx="1806275" cy="1805853"/>
          </a:xfrm>
          <a:prstGeom prst="roundRect">
            <a:avLst>
              <a:gd name="adj" fmla="val 13151"/>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4" name="Picture Placeholder 6"/>
          <p:cNvSpPr>
            <a:spLocks noGrp="1"/>
          </p:cNvSpPr>
          <p:nvPr>
            <p:ph type="pic" sz="quarter" idx="16"/>
          </p:nvPr>
        </p:nvSpPr>
        <p:spPr>
          <a:xfrm>
            <a:off x="4614908" y="1488610"/>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6674923" y="1488610"/>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33907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ne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65314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Picture Placeholder 6"/>
          <p:cNvSpPr>
            <a:spLocks noGrp="1"/>
          </p:cNvSpPr>
          <p:nvPr>
            <p:ph type="pic" sz="quarter" idx="10" hasCustomPrompt="1"/>
          </p:nvPr>
        </p:nvSpPr>
        <p:spPr>
          <a:xfrm>
            <a:off x="0" y="3"/>
            <a:ext cx="12191997" cy="3966661"/>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8296584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One Top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7" name="Picture Placeholder 6"/>
          <p:cNvSpPr>
            <a:spLocks noGrp="1"/>
          </p:cNvSpPr>
          <p:nvPr>
            <p:ph type="pic" sz="quarter" idx="10" hasCustomPrompt="1"/>
          </p:nvPr>
        </p:nvSpPr>
        <p:spPr>
          <a:xfrm>
            <a:off x="880608" y="1639333"/>
            <a:ext cx="4908153"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02041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Left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2140739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19" y="0"/>
            <a:ext cx="5942381" cy="6858000"/>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0421270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39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74"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0"/>
            <a:ext cx="3597455" cy="3543436"/>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50296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hree Pictures 03">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4"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5" y="1445657"/>
            <a:ext cx="3469533" cy="2351680"/>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557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399" y="1575369"/>
            <a:ext cx="3597455" cy="3400024"/>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1"/>
            <a:ext cx="3597455" cy="3400023"/>
          </a:xfrm>
          <a:prstGeom prst="downArrowCallout">
            <a:avLst>
              <a:gd name="adj1" fmla="val 15820"/>
              <a:gd name="adj2" fmla="val 7910"/>
              <a:gd name="adj3" fmla="val 7060"/>
              <a:gd name="adj4" fmla="val 92940"/>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4543248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1" y="1382568"/>
            <a:ext cx="3360699" cy="4965187"/>
          </a:xfrm>
          <a:prstGeom prst="downArrowCallout">
            <a:avLst>
              <a:gd name="adj1" fmla="val 15820"/>
              <a:gd name="adj2" fmla="val 7910"/>
              <a:gd name="adj3" fmla="val 7060"/>
              <a:gd name="adj4" fmla="val 9522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7"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8" name="Flowchart: Off-page Connector 7"/>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9"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01766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6"/>
            <a:ext cx="3250392" cy="4270188"/>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6"/>
            <a:ext cx="3250392" cy="4270188"/>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76" y="1438846"/>
            <a:ext cx="3647921" cy="4908909"/>
          </a:xfrm>
          <a:prstGeom prst="rect">
            <a:avLst/>
          </a:prstGeom>
        </p:spPr>
        <p:txBody>
          <a:bodyPr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93498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05">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1" name="Picture Placeholder 6"/>
          <p:cNvSpPr>
            <a:spLocks noGrp="1"/>
          </p:cNvSpPr>
          <p:nvPr>
            <p:ph type="pic" sz="quarter" idx="17"/>
          </p:nvPr>
        </p:nvSpPr>
        <p:spPr>
          <a:xfrm>
            <a:off x="6173535" y="1742904"/>
            <a:ext cx="1806275" cy="1805853"/>
          </a:xfrm>
          <a:prstGeom prst="roundRect">
            <a:avLst>
              <a:gd name="adj" fmla="val 7524"/>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61538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our Pictures">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102177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s 02">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4"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5" y="1201531"/>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5"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4" y="3806159"/>
            <a:ext cx="3469533" cy="2365379"/>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261274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4" y="215900"/>
            <a:ext cx="5880100" cy="6426200"/>
          </a:xfrm>
          <a:prstGeom prst="round1Rect">
            <a:avLst>
              <a:gd name="adj" fmla="val 5318"/>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2823607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7985979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51"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37"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42" y="3625657"/>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086" y="1438845"/>
            <a:ext cx="2677295" cy="236606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userDrawn="1"/>
        </p:nvSpPr>
        <p:spPr>
          <a:xfrm>
            <a:off x="487249" y="1423918"/>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867" dirty="0">
              <a:solidFill>
                <a:prstClr val="white"/>
              </a:solidFill>
              <a:latin typeface="FontAwesome" pitchFamily="2" charset="0"/>
            </a:endParaRPr>
          </a:p>
          <a:p>
            <a:pPr algn="ctr">
              <a:spcBef>
                <a:spcPct val="20000"/>
              </a:spcBef>
              <a:defRPr/>
            </a:pPr>
            <a:endParaRPr lang="en-US" sz="1600" b="1" dirty="0">
              <a:solidFill>
                <a:prstClr val="white">
                  <a:lumMod val="95000"/>
                </a:prstClr>
              </a:solidFill>
            </a:endParaRPr>
          </a:p>
        </p:txBody>
      </p:sp>
      <p:sp>
        <p:nvSpPr>
          <p:cNvPr id="13" name="Up Arrow Callout 12"/>
          <p:cNvSpPr/>
          <p:nvPr userDrawn="1"/>
        </p:nvSpPr>
        <p:spPr>
          <a:xfrm>
            <a:off x="3343835" y="3318325"/>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endParaRPr lang="en-US" sz="5333" dirty="0">
              <a:solidFill>
                <a:prstClr val="white"/>
              </a:solidFill>
              <a:latin typeface="FontAwesome" pitchFamily="2" charset="0"/>
            </a:endParaRPr>
          </a:p>
        </p:txBody>
      </p:sp>
      <p:sp>
        <p:nvSpPr>
          <p:cNvPr id="15" name="Down Arrow Callout 14"/>
          <p:cNvSpPr/>
          <p:nvPr userDrawn="1"/>
        </p:nvSpPr>
        <p:spPr>
          <a:xfrm>
            <a:off x="6171140" y="1423918"/>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r>
              <a:rPr lang="en-US" sz="1333" dirty="0">
                <a:solidFill>
                  <a:prstClr val="white"/>
                </a:solidFill>
              </a:rPr>
              <a:t> </a:t>
            </a:r>
          </a:p>
        </p:txBody>
      </p:sp>
      <p:sp>
        <p:nvSpPr>
          <p:cNvPr id="17" name="Up Arrow Callout 16"/>
          <p:cNvSpPr/>
          <p:nvPr userDrawn="1"/>
        </p:nvSpPr>
        <p:spPr>
          <a:xfrm>
            <a:off x="9013085" y="3318325"/>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defRPr/>
            </a:pPr>
            <a:br>
              <a:rPr lang="en-US" sz="8000" dirty="0">
                <a:solidFill>
                  <a:prstClr val="white"/>
                </a:solidFill>
                <a:latin typeface="FontAwesome" pitchFamily="2" charset="0"/>
              </a:rPr>
            </a:br>
            <a:endParaRPr lang="en-US" sz="1600" b="1" dirty="0">
              <a:solidFill>
                <a:prstClr val="white">
                  <a:lumMod val="95000"/>
                </a:prstClr>
              </a:solidFill>
            </a:endParaRPr>
          </a:p>
        </p:txBody>
      </p:sp>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31748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One Picture with three Columes">
    <p:spTree>
      <p:nvGrpSpPr>
        <p:cNvPr id="1" name=""/>
        <p:cNvGrpSpPr/>
        <p:nvPr/>
      </p:nvGrpSpPr>
      <p:grpSpPr>
        <a:xfrm>
          <a:off x="0" y="0"/>
          <a:ext cx="0" cy="0"/>
          <a:chOff x="0" y="0"/>
          <a:chExt cx="0" cy="0"/>
        </a:xfrm>
      </p:grpSpPr>
      <p:sp>
        <p:nvSpPr>
          <p:cNvPr id="30" name="Flowchart: Off-page Connector 29"/>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31" name="Slide Number Placeholder 4"/>
          <p:cNvSpPr>
            <a:spLocks noGrp="1"/>
          </p:cNvSpPr>
          <p:nvPr>
            <p:ph type="sldNum" sz="quarter" idx="14"/>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Down Arrow Callout 13"/>
          <p:cNvSpPr/>
          <p:nvPr userDrawn="1"/>
        </p:nvSpPr>
        <p:spPr>
          <a:xfrm>
            <a:off x="6193251" y="1662388"/>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6" name="Down Arrow Callout 15"/>
          <p:cNvSpPr/>
          <p:nvPr userDrawn="1"/>
        </p:nvSpPr>
        <p:spPr>
          <a:xfrm>
            <a:off x="3539660" y="1662388"/>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9" name="Down Arrow Callout 18"/>
          <p:cNvSpPr/>
          <p:nvPr userDrawn="1"/>
        </p:nvSpPr>
        <p:spPr>
          <a:xfrm>
            <a:off x="8846843" y="1662388"/>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21" name="Picture Placeholder 6"/>
          <p:cNvSpPr>
            <a:spLocks noGrp="1"/>
          </p:cNvSpPr>
          <p:nvPr>
            <p:ph type="pic" sz="quarter" idx="15" hasCustomPrompt="1"/>
          </p:nvPr>
        </p:nvSpPr>
        <p:spPr>
          <a:xfrm>
            <a:off x="886069" y="1662386"/>
            <a:ext cx="2472192" cy="4301321"/>
          </a:xfrm>
          <a:prstGeom prst="downArrowCallout">
            <a:avLst>
              <a:gd name="adj1" fmla="val 26120"/>
              <a:gd name="adj2" fmla="val 6382"/>
              <a:gd name="adj3" fmla="val 5273"/>
              <a:gd name="adj4" fmla="val 96969"/>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97905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ulome With Picture">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9" name="Flowchart: Off-page Connector 8"/>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0" name="Slide Number Placeholder 4"/>
          <p:cNvSpPr txBox="1">
            <a:spLocks/>
          </p:cNvSpPr>
          <p:nvPr userDrawn="1"/>
        </p:nvSpPr>
        <p:spPr>
          <a:xfrm>
            <a:off x="11643206" y="6340867"/>
            <a:ext cx="610241" cy="366183"/>
          </a:xfrm>
          <a:prstGeom prst="rect">
            <a:avLst/>
          </a:prstGeom>
        </p:spPr>
        <p:txBody>
          <a:bodyPr anchor="ctr"/>
          <a:lstStyle>
            <a:lvl1pPr algn="ctr">
              <a:defRPr sz="1000" b="1">
                <a:solidFill>
                  <a:schemeClr val="tx1">
                    <a:lumMod val="75000"/>
                    <a:lumOff val="25000"/>
                  </a:schemeClr>
                </a:solidFill>
              </a:defRPr>
            </a:lvl1pPr>
          </a:lstStyle>
          <a:p>
            <a:pPr defTabSz="1375467">
              <a:defRPr/>
            </a:pPr>
            <a:fld id="{C136B7D2-B98C-44FD-8D04-7EC62A564975}" type="slidenum">
              <a:rPr lang="en-US" sz="1333" smtClean="0">
                <a:solidFill>
                  <a:prstClr val="black">
                    <a:lumMod val="75000"/>
                    <a:lumOff val="25000"/>
                  </a:prstClr>
                </a:solidFill>
              </a:rPr>
              <a:pPr defTabSz="1375467">
                <a:defRPr/>
              </a:pPr>
              <a:t>‹#›</a:t>
            </a:fld>
            <a:endParaRPr lang="en-US" sz="1333" dirty="0">
              <a:solidFill>
                <a:prstClr val="black">
                  <a:lumMod val="75000"/>
                  <a:lumOff val="25000"/>
                </a:prstClr>
              </a:solidFill>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1" y="1448890"/>
            <a:ext cx="4913419" cy="3072372"/>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7" y="1445657"/>
            <a:ext cx="4910243" cy="3075607"/>
          </a:xfrm>
          <a:prstGeom prst="rect">
            <a:avLst/>
          </a:prstGeom>
        </p:spPr>
        <p:txBody>
          <a:bodyPr anchor="t"/>
          <a:lstStyle>
            <a:lvl1pPr algn="ctr">
              <a:buNone/>
              <a:defRPr sz="1600" baseline="0">
                <a:solidFill>
                  <a:schemeClr val="tx1">
                    <a:lumMod val="75000"/>
                    <a:lumOff val="25000"/>
                  </a:schemeClr>
                </a:solidFill>
              </a:defRPr>
            </a:lvl1pPr>
          </a:lstStyle>
          <a:p>
            <a:r>
              <a:rPr lang="en-US" dirty="0"/>
              <a:t>Click to insert your image here !</a:t>
            </a:r>
          </a:p>
        </p:txBody>
      </p:sp>
    </p:spTree>
    <p:extLst>
      <p:ext uri="{BB962C8B-B14F-4D97-AF65-F5344CB8AC3E}">
        <p14:creationId xmlns:p14="http://schemas.microsoft.com/office/powerpoint/2010/main" val="305948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sp>
        <p:nvSpPr>
          <p:cNvPr id="5" name="Flowchart: Off-page Connector 4"/>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6"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Tree>
    <p:extLst>
      <p:ext uri="{BB962C8B-B14F-4D97-AF65-F5344CB8AC3E}">
        <p14:creationId xmlns:p14="http://schemas.microsoft.com/office/powerpoint/2010/main" val="312441954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26660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4" name="Slide Number Placeholder 4"/>
          <p:cNvSpPr>
            <a:spLocks noGrp="1"/>
          </p:cNvSpPr>
          <p:nvPr>
            <p:ph type="sldNum" sz="quarter" idx="12"/>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667"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78"/>
            <a:ext cx="5486400" cy="267661"/>
          </a:xfrm>
          <a:prstGeom prst="rect">
            <a:avLst/>
          </a:prstGeom>
        </p:spPr>
        <p:txBody>
          <a:bodyPr wrap="square" lIns="0" tIns="0" rIns="0" bIns="0" anchor="ctr">
            <a:noAutofit/>
          </a:bodyPr>
          <a:lstStyle>
            <a:lvl1pPr marL="0" indent="0" algn="r">
              <a:buNone/>
              <a:defRPr sz="14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67533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06">
    <p:spTree>
      <p:nvGrpSpPr>
        <p:cNvPr id="1" name=""/>
        <p:cNvGrpSpPr/>
        <p:nvPr/>
      </p:nvGrpSpPr>
      <p:grpSpPr>
        <a:xfrm>
          <a:off x="0" y="0"/>
          <a:ext cx="0" cy="0"/>
          <a:chOff x="0" y="0"/>
          <a:chExt cx="0" cy="0"/>
        </a:xfrm>
      </p:grpSpPr>
      <p:sp>
        <p:nvSpPr>
          <p:cNvPr id="17" name="Flowchart: Off-page Connector 16"/>
          <p:cNvSpPr/>
          <p:nvPr userDrawn="1"/>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2667" dirty="0">
              <a:solidFill>
                <a:prstClr val="white"/>
              </a:solidFill>
            </a:endParaRPr>
          </a:p>
        </p:txBody>
      </p:sp>
      <p:sp>
        <p:nvSpPr>
          <p:cNvPr id="18" name="Slide Number Placeholder 4"/>
          <p:cNvSpPr>
            <a:spLocks noGrp="1"/>
          </p:cNvSpPr>
          <p:nvPr>
            <p:ph type="sldNum" sz="quarter" idx="13"/>
          </p:nvPr>
        </p:nvSpPr>
        <p:spPr>
          <a:xfrm>
            <a:off x="11643206" y="6340867"/>
            <a:ext cx="610241" cy="366183"/>
          </a:xfrm>
          <a:prstGeom prst="rect">
            <a:avLst/>
          </a:prstGeom>
        </p:spPr>
        <p:txBody>
          <a:bodyPr anchor="ctr"/>
          <a:lstStyle>
            <a:lvl1pPr algn="ctr">
              <a:defRPr sz="1333" b="1">
                <a:solidFill>
                  <a:schemeClr val="tx1">
                    <a:lumMod val="75000"/>
                    <a:lumOff val="25000"/>
                  </a:schemeClr>
                </a:solidFill>
              </a:defRPr>
            </a:lvl1pPr>
          </a:lstStyle>
          <a:p>
            <a:pPr defTabSz="1375467"/>
            <a:fld id="{C136B7D2-B98C-44FD-8D04-7EC62A564975}" type="slidenum">
              <a:rPr lang="en-US" smtClean="0">
                <a:solidFill>
                  <a:prstClr val="black">
                    <a:lumMod val="75000"/>
                    <a:lumOff val="25000"/>
                  </a:prstClr>
                </a:solidFill>
              </a:rPr>
              <a:pPr defTabSz="1375467"/>
              <a:t>‹#›</a:t>
            </a:fld>
            <a:endParaRPr lang="en-US" dirty="0">
              <a:solidFill>
                <a:prstClr val="black">
                  <a:lumMod val="75000"/>
                  <a:lumOff val="25000"/>
                </a:prstClr>
              </a:solidFill>
            </a:endParaRPr>
          </a:p>
        </p:txBody>
      </p:sp>
      <p:sp>
        <p:nvSpPr>
          <p:cNvPr id="16" name="Picture Placeholder 6"/>
          <p:cNvSpPr>
            <a:spLocks noGrp="1"/>
          </p:cNvSpPr>
          <p:nvPr>
            <p:ph type="pic" sz="quarter" idx="14"/>
          </p:nvPr>
        </p:nvSpPr>
        <p:spPr>
          <a:xfrm>
            <a:off x="3596691" y="3207051"/>
            <a:ext cx="1297573" cy="1297272"/>
          </a:xfrm>
          <a:prstGeom prst="ellipse">
            <a:avLst/>
          </a:prstGeom>
          <a:ln w="28575">
            <a:solidFill>
              <a:schemeClr val="accent1"/>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19" name="Picture Placeholder 6"/>
          <p:cNvSpPr>
            <a:spLocks noGrp="1"/>
          </p:cNvSpPr>
          <p:nvPr>
            <p:ph type="pic" sz="quarter" idx="15"/>
          </p:nvPr>
        </p:nvSpPr>
        <p:spPr>
          <a:xfrm>
            <a:off x="5391886" y="1377389"/>
            <a:ext cx="1297573" cy="1297272"/>
          </a:xfrm>
          <a:prstGeom prst="ellipse">
            <a:avLst/>
          </a:prstGeom>
          <a:ln w="28575">
            <a:solidFill>
              <a:schemeClr val="accent2"/>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0" name="Picture Placeholder 6"/>
          <p:cNvSpPr>
            <a:spLocks noGrp="1"/>
          </p:cNvSpPr>
          <p:nvPr>
            <p:ph type="pic" sz="quarter" idx="16"/>
          </p:nvPr>
        </p:nvSpPr>
        <p:spPr>
          <a:xfrm>
            <a:off x="7224747" y="3198356"/>
            <a:ext cx="1297573" cy="1297272"/>
          </a:xfrm>
          <a:prstGeom prst="ellipse">
            <a:avLst/>
          </a:prstGeom>
          <a:ln w="28575">
            <a:solidFill>
              <a:schemeClr val="accent3"/>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anchor="t"/>
          <a:lstStyle>
            <a:lvl1pPr algn="ctr">
              <a:buNone/>
              <a:defRPr sz="1600" baseline="0">
                <a:solidFill>
                  <a:schemeClr val="tx1">
                    <a:lumMod val="75000"/>
                    <a:lumOff val="25000"/>
                  </a:schemeClr>
                </a:solidFill>
              </a:defRPr>
            </a:lvl1pPr>
          </a:lstStyle>
          <a:p>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232247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7812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image" Target="../media/image1.pn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image" Target="../media/image1.png"/><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theme" Target="../theme/theme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773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2" r:id="rId30"/>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51212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6" r:id="rId30"/>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12741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60" r:id="rId30"/>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27.xml"/><Relationship Id="rId7" Type="http://schemas.openxmlformats.org/officeDocument/2006/relationships/image" Target="../media/image24.wmf"/><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5.wmf"/><Relationship Id="rId5" Type="http://schemas.openxmlformats.org/officeDocument/2006/relationships/image" Target="../media/image23.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2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283AA25-0111-4152-BA2A-1C41D606160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7E6A8C0-7968-4806-B3A3-BE469A4E93AD}"/>
              </a:ext>
            </a:extLst>
          </p:cNvPr>
          <p:cNvSpPr>
            <a:spLocks noGrp="1"/>
          </p:cNvSpPr>
          <p:nvPr>
            <p:ph type="title"/>
          </p:nvPr>
        </p:nvSpPr>
        <p:spPr/>
        <p:txBody>
          <a:bodyPr/>
          <a:lstStyle/>
          <a:p>
            <a:r>
              <a:rPr lang="zh-CN" altLang="en-US" dirty="0"/>
              <a:t>词的结构及词素分析</a:t>
            </a:r>
          </a:p>
        </p:txBody>
      </p:sp>
      <p:sp>
        <p:nvSpPr>
          <p:cNvPr id="4" name="文本占位符 3">
            <a:extLst>
              <a:ext uri="{FF2B5EF4-FFF2-40B4-BE49-F238E27FC236}">
                <a16:creationId xmlns:a16="http://schemas.microsoft.com/office/drawing/2014/main" id="{4F7FCD81-3E61-41E3-BFB9-769CED71C20E}"/>
              </a:ext>
            </a:extLst>
          </p:cNvPr>
          <p:cNvSpPr>
            <a:spLocks noGrp="1"/>
          </p:cNvSpPr>
          <p:nvPr>
            <p:ph type="body" sz="half" idx="2"/>
          </p:nvPr>
        </p:nvSpPr>
        <p:spPr/>
        <p:txBody>
          <a:bodyPr/>
          <a:lstStyle/>
          <a:p>
            <a:r>
              <a:rPr lang="zh-CN" altLang="en-US" dirty="0"/>
              <a:t>词及组成部件</a:t>
            </a:r>
          </a:p>
        </p:txBody>
      </p:sp>
      <p:grpSp>
        <p:nvGrpSpPr>
          <p:cNvPr id="6" name="组合 5">
            <a:extLst>
              <a:ext uri="{FF2B5EF4-FFF2-40B4-BE49-F238E27FC236}">
                <a16:creationId xmlns:a16="http://schemas.microsoft.com/office/drawing/2014/main" id="{705D7DCA-CB09-48AE-AEB4-E47B4417FB52}"/>
              </a:ext>
            </a:extLst>
          </p:cNvPr>
          <p:cNvGrpSpPr/>
          <p:nvPr/>
        </p:nvGrpSpPr>
        <p:grpSpPr>
          <a:xfrm>
            <a:off x="4084441" y="1861014"/>
            <a:ext cx="3794650" cy="3802823"/>
            <a:chOff x="8244408" y="2516931"/>
            <a:chExt cx="2846358" cy="2852117"/>
          </a:xfrm>
        </p:grpSpPr>
        <p:grpSp>
          <p:nvGrpSpPr>
            <p:cNvPr id="7" name="组合 6">
              <a:extLst>
                <a:ext uri="{FF2B5EF4-FFF2-40B4-BE49-F238E27FC236}">
                  <a16:creationId xmlns:a16="http://schemas.microsoft.com/office/drawing/2014/main" id="{FEA1E5AF-0DCA-4523-A15C-D269FD075630}"/>
                </a:ext>
              </a:extLst>
            </p:cNvPr>
            <p:cNvGrpSpPr/>
            <p:nvPr/>
          </p:nvGrpSpPr>
          <p:grpSpPr>
            <a:xfrm>
              <a:off x="8244408" y="2516931"/>
              <a:ext cx="2846358" cy="2852117"/>
              <a:chOff x="1589596" y="810715"/>
              <a:chExt cx="2340698" cy="2345431"/>
            </a:xfrm>
          </p:grpSpPr>
          <p:grpSp>
            <p:nvGrpSpPr>
              <p:cNvPr id="9" name="组合 8">
                <a:extLst>
                  <a:ext uri="{FF2B5EF4-FFF2-40B4-BE49-F238E27FC236}">
                    <a16:creationId xmlns:a16="http://schemas.microsoft.com/office/drawing/2014/main" id="{39B2FD9A-7B14-4369-9802-2F07D2C91063}"/>
                  </a:ext>
                </a:extLst>
              </p:cNvPr>
              <p:cNvGrpSpPr/>
              <p:nvPr/>
            </p:nvGrpSpPr>
            <p:grpSpPr bwMode="auto">
              <a:xfrm>
                <a:off x="1589596" y="810715"/>
                <a:ext cx="2340698" cy="2345431"/>
                <a:chOff x="6379729" y="2488774"/>
                <a:chExt cx="2513016" cy="2513016"/>
              </a:xfrm>
            </p:grpSpPr>
            <p:sp>
              <p:nvSpPr>
                <p:cNvPr id="11" name="任意多边形 82">
                  <a:extLst>
                    <a:ext uri="{FF2B5EF4-FFF2-40B4-BE49-F238E27FC236}">
                      <a16:creationId xmlns:a16="http://schemas.microsoft.com/office/drawing/2014/main" id="{C4F87E65-A952-43E2-BA4D-2220FC01EFCE}"/>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a typeface="宋体" panose="02010600030101010101" pitchFamily="2" charset="-122"/>
                  </a:endParaRPr>
                </a:p>
              </p:txBody>
            </p:sp>
            <p:sp>
              <p:nvSpPr>
                <p:cNvPr id="12" name="任意多边形 83">
                  <a:extLst>
                    <a:ext uri="{FF2B5EF4-FFF2-40B4-BE49-F238E27FC236}">
                      <a16:creationId xmlns:a16="http://schemas.microsoft.com/office/drawing/2014/main" id="{ED78DB20-B2B4-43B5-9CD0-DFED209CE8CB}"/>
                    </a:ext>
                  </a:extLst>
                </p:cNvPr>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0" name="椭圆 9">
                <a:extLst>
                  <a:ext uri="{FF2B5EF4-FFF2-40B4-BE49-F238E27FC236}">
                    <a16:creationId xmlns:a16="http://schemas.microsoft.com/office/drawing/2014/main" id="{BC6DAD16-24B7-41FB-A220-48CE9388EC56}"/>
                  </a:ext>
                </a:extLst>
              </p:cNvPr>
              <p:cNvSpPr/>
              <p:nvPr/>
            </p:nvSpPr>
            <p:spPr bwMode="auto">
              <a:xfrm>
                <a:off x="1932719" y="1141998"/>
                <a:ext cx="1691507" cy="1694935"/>
              </a:xfrm>
              <a:prstGeom prst="ellipse">
                <a:avLst/>
              </a:prstGeom>
              <a:solidFill>
                <a:srgbClr val="0089D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300" b="1" i="0" u="none" strike="noStrike" kern="0" cap="none" spc="0" normalizeH="0" baseline="0" noProof="0" dirty="0">
                  <a:ln w="12700">
                    <a:solidFill>
                      <a:srgbClr val="01AB95">
                        <a:satMod val="155000"/>
                      </a:srgbClr>
                    </a:solidFill>
                    <a:prstDash val="solid"/>
                  </a:ln>
                  <a:solidFill>
                    <a:srgbClr val="F3908C">
                      <a:tint val="85000"/>
                      <a:satMod val="155000"/>
                    </a:srgbClr>
                  </a:solidFill>
                  <a:effectLst>
                    <a:outerShdw blurRad="41275" dist="20320" dir="1800000" algn="tl" rotWithShape="0">
                      <a:srgbClr val="000000">
                        <a:alpha val="40000"/>
                      </a:srgbClr>
                    </a:outerShdw>
                  </a:effectLst>
                  <a:uLnTx/>
                  <a:uFillTx/>
                  <a:latin typeface="微软雅黑" panose="020B0503020204020204" pitchFamily="34" charset="-122"/>
                  <a:ea typeface="微软雅黑" panose="020B0503020204020204" pitchFamily="34" charset="-122"/>
                </a:endParaRPr>
              </a:p>
            </p:txBody>
          </p:sp>
        </p:grpSp>
        <p:sp>
          <p:nvSpPr>
            <p:cNvPr id="8" name="TextBox 75">
              <a:extLst>
                <a:ext uri="{FF2B5EF4-FFF2-40B4-BE49-F238E27FC236}">
                  <a16:creationId xmlns:a16="http://schemas.microsoft.com/office/drawing/2014/main" id="{CD37BEC4-7504-4533-B0EE-D613006E743B}"/>
                </a:ext>
              </a:extLst>
            </p:cNvPr>
            <p:cNvSpPr txBox="1"/>
            <p:nvPr/>
          </p:nvSpPr>
          <p:spPr>
            <a:xfrm>
              <a:off x="8892480" y="3626172"/>
              <a:ext cx="1561314" cy="461665"/>
            </a:xfrm>
            <a:prstGeom prst="rect">
              <a:avLst/>
            </a:prstGeom>
            <a:noFill/>
          </p:spPr>
          <p:txBody>
            <a:bodyPr wrap="square" lIns="0" tIns="0" rIns="0" bIns="0" rtlCol="0">
              <a:spAutoFit/>
            </a:bodyPr>
            <a:lstStyle/>
            <a:p>
              <a:pPr lvl="0"/>
              <a:r>
                <a:rPr lang="zh-CN" altLang="en-US" sz="2000" b="1" kern="0" dirty="0">
                  <a:solidFill>
                    <a:prstClr val="white"/>
                  </a:solidFill>
                  <a:latin typeface="微软雅黑" panose="020B0503020204020204" pitchFamily="34" charset="-122"/>
                  <a:ea typeface="微软雅黑"/>
                </a:rPr>
                <a:t>词：能形成完整言语的最小语言单位</a:t>
              </a:r>
            </a:p>
          </p:txBody>
        </p:sp>
      </p:grpSp>
      <p:grpSp>
        <p:nvGrpSpPr>
          <p:cNvPr id="13" name="组合 12">
            <a:extLst>
              <a:ext uri="{FF2B5EF4-FFF2-40B4-BE49-F238E27FC236}">
                <a16:creationId xmlns:a16="http://schemas.microsoft.com/office/drawing/2014/main" id="{08118CBC-8492-4062-AC37-24ABEDE562D8}"/>
              </a:ext>
            </a:extLst>
          </p:cNvPr>
          <p:cNvGrpSpPr/>
          <p:nvPr/>
        </p:nvGrpSpPr>
        <p:grpSpPr>
          <a:xfrm>
            <a:off x="7083193" y="2378842"/>
            <a:ext cx="908129" cy="910084"/>
            <a:chOff x="7146423" y="413387"/>
            <a:chExt cx="495231" cy="496232"/>
          </a:xfrm>
        </p:grpSpPr>
        <p:grpSp>
          <p:nvGrpSpPr>
            <p:cNvPr id="14" name="组合 13">
              <a:extLst>
                <a:ext uri="{FF2B5EF4-FFF2-40B4-BE49-F238E27FC236}">
                  <a16:creationId xmlns:a16="http://schemas.microsoft.com/office/drawing/2014/main" id="{5E97AFBE-E25E-49A8-A5E4-B94F6EC305B4}"/>
                </a:ext>
              </a:extLst>
            </p:cNvPr>
            <p:cNvGrpSpPr/>
            <p:nvPr/>
          </p:nvGrpSpPr>
          <p:grpSpPr>
            <a:xfrm>
              <a:off x="7146423" y="413387"/>
              <a:ext cx="495231" cy="496232"/>
              <a:chOff x="1589596" y="810715"/>
              <a:chExt cx="2340698" cy="2345431"/>
            </a:xfrm>
          </p:grpSpPr>
          <p:grpSp>
            <p:nvGrpSpPr>
              <p:cNvPr id="16" name="组合 79">
                <a:extLst>
                  <a:ext uri="{FF2B5EF4-FFF2-40B4-BE49-F238E27FC236}">
                    <a16:creationId xmlns:a16="http://schemas.microsoft.com/office/drawing/2014/main" id="{890E780A-9A2F-42DE-9E30-18137C223ACA}"/>
                  </a:ext>
                </a:extLst>
              </p:cNvPr>
              <p:cNvGrpSpPr/>
              <p:nvPr/>
            </p:nvGrpSpPr>
            <p:grpSpPr bwMode="auto">
              <a:xfrm>
                <a:off x="1589596" y="810715"/>
                <a:ext cx="2340698" cy="2345431"/>
                <a:chOff x="6379729" y="2488774"/>
                <a:chExt cx="2513016" cy="2513016"/>
              </a:xfrm>
            </p:grpSpPr>
            <p:sp>
              <p:nvSpPr>
                <p:cNvPr id="18" name="任意多边形 82">
                  <a:extLst>
                    <a:ext uri="{FF2B5EF4-FFF2-40B4-BE49-F238E27FC236}">
                      <a16:creationId xmlns:a16="http://schemas.microsoft.com/office/drawing/2014/main" id="{E319ECD5-48CD-42DD-96B5-8A3D9240FCB9}"/>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a typeface="宋体" panose="02010600030101010101" pitchFamily="2" charset="-122"/>
                  </a:endParaRPr>
                </a:p>
              </p:txBody>
            </p:sp>
            <p:sp>
              <p:nvSpPr>
                <p:cNvPr id="19" name="任意多边形 83">
                  <a:extLst>
                    <a:ext uri="{FF2B5EF4-FFF2-40B4-BE49-F238E27FC236}">
                      <a16:creationId xmlns:a16="http://schemas.microsoft.com/office/drawing/2014/main" id="{BBB47AFF-998C-4973-8B18-02D60B118E0D}"/>
                    </a:ext>
                  </a:extLst>
                </p:cNvPr>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a:extLst>
                  <a:ext uri="{FF2B5EF4-FFF2-40B4-BE49-F238E27FC236}">
                    <a16:creationId xmlns:a16="http://schemas.microsoft.com/office/drawing/2014/main" id="{5669BDF3-BED6-4540-963C-6717D268FCFA}"/>
                  </a:ext>
                </a:extLst>
              </p:cNvPr>
              <p:cNvSpPr/>
              <p:nvPr/>
            </p:nvSpPr>
            <p:spPr bwMode="auto">
              <a:xfrm>
                <a:off x="1932719" y="1141998"/>
                <a:ext cx="1691507" cy="1694935"/>
              </a:xfrm>
              <a:prstGeom prst="ellipse">
                <a:avLst/>
              </a:prstGeom>
              <a:solidFill>
                <a:srgbClr val="039BE6"/>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300" b="1" i="0" u="none" strike="noStrike" kern="0" cap="none" spc="0" normalizeH="0" baseline="0" noProof="0" dirty="0">
                  <a:ln w="12700">
                    <a:solidFill>
                      <a:srgbClr val="01AB95">
                        <a:satMod val="155000"/>
                      </a:srgbClr>
                    </a:solidFill>
                    <a:prstDash val="solid"/>
                  </a:ln>
                  <a:solidFill>
                    <a:srgbClr val="F3908C">
                      <a:tint val="85000"/>
                      <a:satMod val="155000"/>
                    </a:srgbClr>
                  </a:solidFill>
                  <a:effectLst>
                    <a:outerShdw blurRad="41275" dist="20320" dir="1800000" algn="tl" rotWithShape="0">
                      <a:srgbClr val="000000">
                        <a:alpha val="40000"/>
                      </a:srgbClr>
                    </a:outerShdw>
                  </a:effectLst>
                  <a:uLnTx/>
                  <a:uFillTx/>
                  <a:latin typeface="微软雅黑" panose="020B0503020204020204" pitchFamily="34" charset="-122"/>
                  <a:ea typeface="微软雅黑" panose="020B0503020204020204" pitchFamily="34" charset="-122"/>
                </a:endParaRPr>
              </a:p>
            </p:txBody>
          </p:sp>
        </p:grpSp>
        <p:sp>
          <p:nvSpPr>
            <p:cNvPr id="15" name="TextBox 96">
              <a:extLst>
                <a:ext uri="{FF2B5EF4-FFF2-40B4-BE49-F238E27FC236}">
                  <a16:creationId xmlns:a16="http://schemas.microsoft.com/office/drawing/2014/main" id="{4ED36955-8010-4A33-AA74-D6AE502EDF20}"/>
                </a:ext>
              </a:extLst>
            </p:cNvPr>
            <p:cNvSpPr txBox="1"/>
            <p:nvPr/>
          </p:nvSpPr>
          <p:spPr>
            <a:xfrm>
              <a:off x="7281815" y="557367"/>
              <a:ext cx="247564" cy="2013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a:rPr>
                <a:t>04</a:t>
              </a:r>
            </a:p>
          </p:txBody>
        </p:sp>
      </p:grpSp>
      <p:sp>
        <p:nvSpPr>
          <p:cNvPr id="20" name="TextBox 87">
            <a:extLst>
              <a:ext uri="{FF2B5EF4-FFF2-40B4-BE49-F238E27FC236}">
                <a16:creationId xmlns:a16="http://schemas.microsoft.com/office/drawing/2014/main" id="{18589168-2F69-4522-B900-1B1E60B3906D}"/>
              </a:ext>
            </a:extLst>
          </p:cNvPr>
          <p:cNvSpPr txBox="1"/>
          <p:nvPr/>
        </p:nvSpPr>
        <p:spPr>
          <a:xfrm>
            <a:off x="8126670" y="1911973"/>
            <a:ext cx="2933736" cy="1369606"/>
          </a:xfrm>
          <a:prstGeom prst="rect">
            <a:avLst/>
          </a:prstGeom>
          <a:noFill/>
        </p:spPr>
        <p:txBody>
          <a:bodyPr wrap="square" lIns="0" tIns="0" rIns="0" bIns="0" rtlCol="0">
            <a:spAutoFit/>
          </a:bodyPr>
          <a:lstStyle/>
          <a:p>
            <a:pPr lvl="0">
              <a:spcBef>
                <a:spcPts val="600"/>
              </a:spcBef>
            </a:pPr>
            <a:r>
              <a:rPr lang="zh-CN" altLang="en-US" sz="2400" b="1" kern="0" noProof="1">
                <a:solidFill>
                  <a:srgbClr val="0E5A8B"/>
                </a:solidFill>
                <a:ea typeface="微软雅黑"/>
              </a:rPr>
              <a:t>词素</a:t>
            </a:r>
            <a:endParaRPr lang="en-US" altLang="zh-CN" sz="2400" b="1" kern="0" noProof="1">
              <a:solidFill>
                <a:srgbClr val="0E5A8B"/>
              </a:solidFill>
              <a:ea typeface="微软雅黑"/>
            </a:endParaRPr>
          </a:p>
          <a:p>
            <a:pPr lvl="0">
              <a:spcBef>
                <a:spcPts val="600"/>
              </a:spcBef>
            </a:pPr>
            <a:r>
              <a:rPr lang="zh-CN" altLang="en-US" sz="2000" kern="0" noProof="1">
                <a:solidFill>
                  <a:srgbClr val="0E5A8B"/>
                </a:solidFill>
                <a:ea typeface="微软雅黑"/>
              </a:rPr>
              <a:t>词素是构成词的要素，即 形元，词的表意形元称为某种功能的词素</a:t>
            </a:r>
            <a:endParaRPr kumimoji="0" lang="zh-CN" altLang="en-US" sz="2000" b="0" i="0" u="none" strike="noStrike" kern="0" cap="none" spc="0" normalizeH="0" baseline="0" noProof="0" dirty="0">
              <a:ln>
                <a:noFill/>
              </a:ln>
              <a:solidFill>
                <a:srgbClr val="0E5A8B"/>
              </a:solidFill>
              <a:effectLst/>
              <a:uLnTx/>
              <a:uFillTx/>
              <a:latin typeface="微软雅黑" panose="020B0503020204020204" pitchFamily="34" charset="-122"/>
              <a:ea typeface="微软雅黑"/>
              <a:cs typeface="宋体" panose="02010600030101010101" pitchFamily="2" charset="-122"/>
            </a:endParaRPr>
          </a:p>
        </p:txBody>
      </p:sp>
      <p:grpSp>
        <p:nvGrpSpPr>
          <p:cNvPr id="29" name="组合 28">
            <a:extLst>
              <a:ext uri="{FF2B5EF4-FFF2-40B4-BE49-F238E27FC236}">
                <a16:creationId xmlns:a16="http://schemas.microsoft.com/office/drawing/2014/main" id="{126C7EFC-EF7F-4CFB-A0C5-93A721F48BAE}"/>
              </a:ext>
            </a:extLst>
          </p:cNvPr>
          <p:cNvGrpSpPr/>
          <p:nvPr/>
        </p:nvGrpSpPr>
        <p:grpSpPr>
          <a:xfrm>
            <a:off x="7066373" y="4432884"/>
            <a:ext cx="908129" cy="910084"/>
            <a:chOff x="7146423" y="413387"/>
            <a:chExt cx="495231" cy="496232"/>
          </a:xfrm>
        </p:grpSpPr>
        <p:grpSp>
          <p:nvGrpSpPr>
            <p:cNvPr id="30" name="组合 29">
              <a:extLst>
                <a:ext uri="{FF2B5EF4-FFF2-40B4-BE49-F238E27FC236}">
                  <a16:creationId xmlns:a16="http://schemas.microsoft.com/office/drawing/2014/main" id="{0BAAE078-8F37-48A9-9B3E-61216E0C9D21}"/>
                </a:ext>
              </a:extLst>
            </p:cNvPr>
            <p:cNvGrpSpPr/>
            <p:nvPr/>
          </p:nvGrpSpPr>
          <p:grpSpPr>
            <a:xfrm>
              <a:off x="7146423" y="413387"/>
              <a:ext cx="495231" cy="496232"/>
              <a:chOff x="1589596" y="810715"/>
              <a:chExt cx="2340698" cy="2345431"/>
            </a:xfrm>
          </p:grpSpPr>
          <p:grpSp>
            <p:nvGrpSpPr>
              <p:cNvPr id="32" name="组合 79">
                <a:extLst>
                  <a:ext uri="{FF2B5EF4-FFF2-40B4-BE49-F238E27FC236}">
                    <a16:creationId xmlns:a16="http://schemas.microsoft.com/office/drawing/2014/main" id="{1F93E73C-E876-46B2-B87D-41EAE301395A}"/>
                  </a:ext>
                </a:extLst>
              </p:cNvPr>
              <p:cNvGrpSpPr/>
              <p:nvPr/>
            </p:nvGrpSpPr>
            <p:grpSpPr bwMode="auto">
              <a:xfrm>
                <a:off x="1589596" y="810715"/>
                <a:ext cx="2340698" cy="2345431"/>
                <a:chOff x="6379729" y="2488774"/>
                <a:chExt cx="2513016" cy="2513016"/>
              </a:xfrm>
            </p:grpSpPr>
            <p:sp>
              <p:nvSpPr>
                <p:cNvPr id="34" name="任意多边形 82">
                  <a:extLst>
                    <a:ext uri="{FF2B5EF4-FFF2-40B4-BE49-F238E27FC236}">
                      <a16:creationId xmlns:a16="http://schemas.microsoft.com/office/drawing/2014/main" id="{92E2B89A-CBC4-4138-8AAF-DC38F58520B0}"/>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a typeface="宋体" panose="02010600030101010101" pitchFamily="2" charset="-122"/>
                  </a:endParaRPr>
                </a:p>
              </p:txBody>
            </p:sp>
            <p:sp>
              <p:nvSpPr>
                <p:cNvPr id="35" name="任意多边形 83">
                  <a:extLst>
                    <a:ext uri="{FF2B5EF4-FFF2-40B4-BE49-F238E27FC236}">
                      <a16:creationId xmlns:a16="http://schemas.microsoft.com/office/drawing/2014/main" id="{E33CB633-16AC-409D-B2D3-8D21E8480DA6}"/>
                    </a:ext>
                  </a:extLst>
                </p:cNvPr>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3" name="椭圆 80">
                <a:extLst>
                  <a:ext uri="{FF2B5EF4-FFF2-40B4-BE49-F238E27FC236}">
                    <a16:creationId xmlns:a16="http://schemas.microsoft.com/office/drawing/2014/main" id="{0A6BF763-AB91-48A4-84C3-66D60AE16065}"/>
                  </a:ext>
                </a:extLst>
              </p:cNvPr>
              <p:cNvSpPr/>
              <p:nvPr/>
            </p:nvSpPr>
            <p:spPr bwMode="auto">
              <a:xfrm>
                <a:off x="1932719" y="1141998"/>
                <a:ext cx="1691507" cy="1694935"/>
              </a:xfrm>
              <a:prstGeom prst="ellipse">
                <a:avLst/>
              </a:prstGeom>
              <a:solidFill>
                <a:srgbClr val="28B5F4"/>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300" b="1" i="0" u="none" strike="noStrike" kern="0" cap="none" spc="0" normalizeH="0" baseline="0" noProof="0" dirty="0">
                  <a:ln w="12700">
                    <a:solidFill>
                      <a:srgbClr val="01AB95">
                        <a:satMod val="155000"/>
                      </a:srgbClr>
                    </a:solidFill>
                    <a:prstDash val="solid"/>
                  </a:ln>
                  <a:solidFill>
                    <a:srgbClr val="F3908C">
                      <a:tint val="85000"/>
                      <a:satMod val="155000"/>
                    </a:srgbClr>
                  </a:solidFill>
                  <a:effectLst>
                    <a:outerShdw blurRad="41275" dist="20320" dir="1800000" algn="tl" rotWithShape="0">
                      <a:srgbClr val="000000">
                        <a:alpha val="40000"/>
                      </a:srgbClr>
                    </a:outerShdw>
                  </a:effectLst>
                  <a:uLnTx/>
                  <a:uFillTx/>
                  <a:latin typeface="微软雅黑" panose="020B0503020204020204" pitchFamily="34" charset="-122"/>
                  <a:ea typeface="微软雅黑" panose="020B0503020204020204" pitchFamily="34" charset="-122"/>
                </a:endParaRPr>
              </a:p>
            </p:txBody>
          </p:sp>
        </p:grpSp>
        <p:sp>
          <p:nvSpPr>
            <p:cNvPr id="31" name="TextBox 129">
              <a:extLst>
                <a:ext uri="{FF2B5EF4-FFF2-40B4-BE49-F238E27FC236}">
                  <a16:creationId xmlns:a16="http://schemas.microsoft.com/office/drawing/2014/main" id="{6BD7A0D4-5602-49E5-94E9-2EB0F0C5E1FA}"/>
                </a:ext>
              </a:extLst>
            </p:cNvPr>
            <p:cNvSpPr txBox="1"/>
            <p:nvPr/>
          </p:nvSpPr>
          <p:spPr>
            <a:xfrm>
              <a:off x="7279513" y="557367"/>
              <a:ext cx="247564" cy="2013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a:rPr>
                <a:t>03</a:t>
              </a:r>
            </a:p>
          </p:txBody>
        </p:sp>
      </p:grpSp>
      <p:sp>
        <p:nvSpPr>
          <p:cNvPr id="36" name="TextBox 127">
            <a:extLst>
              <a:ext uri="{FF2B5EF4-FFF2-40B4-BE49-F238E27FC236}">
                <a16:creationId xmlns:a16="http://schemas.microsoft.com/office/drawing/2014/main" id="{E9846D05-7BFA-4982-9ABC-D9CEEB878FBB}"/>
              </a:ext>
            </a:extLst>
          </p:cNvPr>
          <p:cNvSpPr txBox="1"/>
          <p:nvPr/>
        </p:nvSpPr>
        <p:spPr>
          <a:xfrm>
            <a:off x="8177188" y="4307582"/>
            <a:ext cx="2933736" cy="1369606"/>
          </a:xfrm>
          <a:prstGeom prst="rect">
            <a:avLst/>
          </a:prstGeom>
          <a:noFill/>
        </p:spPr>
        <p:txBody>
          <a:bodyPr wrap="square" lIns="0" tIns="0" rIns="0" bIns="0" rtlCol="0">
            <a:spAutoFit/>
          </a:bodyPr>
          <a:lstStyle/>
          <a:p>
            <a:pPr lvl="0">
              <a:spcBef>
                <a:spcPts val="600"/>
              </a:spcBef>
            </a:pPr>
            <a:r>
              <a:rPr lang="zh-CN" altLang="en-US" sz="2400" b="1" kern="0" noProof="1">
                <a:solidFill>
                  <a:srgbClr val="0E5A8B"/>
                </a:solidFill>
                <a:ea typeface="微软雅黑"/>
              </a:rPr>
              <a:t>词性</a:t>
            </a:r>
            <a:endParaRPr lang="en-US" altLang="zh-CN" sz="2400" b="1" kern="0" noProof="1">
              <a:solidFill>
                <a:srgbClr val="0E5A8B"/>
              </a:solidFill>
              <a:ea typeface="微软雅黑"/>
            </a:endParaRPr>
          </a:p>
          <a:p>
            <a:pPr lvl="0">
              <a:spcBef>
                <a:spcPts val="600"/>
              </a:spcBef>
            </a:pPr>
            <a:r>
              <a:rPr lang="zh-CN" altLang="en-US" sz="2000" kern="0" noProof="1">
                <a:solidFill>
                  <a:srgbClr val="0E5A8B"/>
                </a:solidFill>
                <a:ea typeface="微软雅黑"/>
              </a:rPr>
              <a:t>可根据其行为分为：动词、名词、形容词、连词等词性</a:t>
            </a:r>
          </a:p>
        </p:txBody>
      </p:sp>
      <p:grpSp>
        <p:nvGrpSpPr>
          <p:cNvPr id="37" name="组合 36">
            <a:extLst>
              <a:ext uri="{FF2B5EF4-FFF2-40B4-BE49-F238E27FC236}">
                <a16:creationId xmlns:a16="http://schemas.microsoft.com/office/drawing/2014/main" id="{E207ACAF-4608-43AC-87FD-B615034D3FF0}"/>
              </a:ext>
            </a:extLst>
          </p:cNvPr>
          <p:cNvGrpSpPr/>
          <p:nvPr/>
        </p:nvGrpSpPr>
        <p:grpSpPr>
          <a:xfrm>
            <a:off x="3996398" y="2376500"/>
            <a:ext cx="908129" cy="910084"/>
            <a:chOff x="7146423" y="413387"/>
            <a:chExt cx="495231" cy="496232"/>
          </a:xfrm>
        </p:grpSpPr>
        <p:grpSp>
          <p:nvGrpSpPr>
            <p:cNvPr id="38" name="组合 37">
              <a:extLst>
                <a:ext uri="{FF2B5EF4-FFF2-40B4-BE49-F238E27FC236}">
                  <a16:creationId xmlns:a16="http://schemas.microsoft.com/office/drawing/2014/main" id="{1E4B6FF4-0B1E-434B-956E-357014E2363E}"/>
                </a:ext>
              </a:extLst>
            </p:cNvPr>
            <p:cNvGrpSpPr/>
            <p:nvPr/>
          </p:nvGrpSpPr>
          <p:grpSpPr>
            <a:xfrm>
              <a:off x="7146423" y="413387"/>
              <a:ext cx="495231" cy="496232"/>
              <a:chOff x="1589596" y="810715"/>
              <a:chExt cx="2340698" cy="2345431"/>
            </a:xfrm>
          </p:grpSpPr>
          <p:grpSp>
            <p:nvGrpSpPr>
              <p:cNvPr id="40" name="组合 79">
                <a:extLst>
                  <a:ext uri="{FF2B5EF4-FFF2-40B4-BE49-F238E27FC236}">
                    <a16:creationId xmlns:a16="http://schemas.microsoft.com/office/drawing/2014/main" id="{60E80486-1813-4785-9082-AB6F2F5B11B2}"/>
                  </a:ext>
                </a:extLst>
              </p:cNvPr>
              <p:cNvGrpSpPr/>
              <p:nvPr/>
            </p:nvGrpSpPr>
            <p:grpSpPr bwMode="auto">
              <a:xfrm>
                <a:off x="1589596" y="810715"/>
                <a:ext cx="2340698" cy="2345431"/>
                <a:chOff x="6379729" y="2488774"/>
                <a:chExt cx="2513016" cy="2513016"/>
              </a:xfrm>
            </p:grpSpPr>
            <p:sp>
              <p:nvSpPr>
                <p:cNvPr id="42" name="任意多边形 82">
                  <a:extLst>
                    <a:ext uri="{FF2B5EF4-FFF2-40B4-BE49-F238E27FC236}">
                      <a16:creationId xmlns:a16="http://schemas.microsoft.com/office/drawing/2014/main" id="{D2BC181A-ECF0-40A2-9698-41D603CF262C}"/>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a typeface="宋体" panose="02010600030101010101" pitchFamily="2" charset="-122"/>
                  </a:endParaRPr>
                </a:p>
              </p:txBody>
            </p:sp>
            <p:sp>
              <p:nvSpPr>
                <p:cNvPr id="43" name="任意多边形 83">
                  <a:extLst>
                    <a:ext uri="{FF2B5EF4-FFF2-40B4-BE49-F238E27FC236}">
                      <a16:creationId xmlns:a16="http://schemas.microsoft.com/office/drawing/2014/main" id="{10A8FA1A-94BB-4240-9192-C40181CAE3D3}"/>
                    </a:ext>
                  </a:extLst>
                </p:cNvPr>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41" name="椭圆 80">
                <a:extLst>
                  <a:ext uri="{FF2B5EF4-FFF2-40B4-BE49-F238E27FC236}">
                    <a16:creationId xmlns:a16="http://schemas.microsoft.com/office/drawing/2014/main" id="{F325F5FC-5F11-44D0-9764-11988BE11DB1}"/>
                  </a:ext>
                </a:extLst>
              </p:cNvPr>
              <p:cNvSpPr/>
              <p:nvPr/>
            </p:nvSpPr>
            <p:spPr bwMode="auto">
              <a:xfrm>
                <a:off x="1932719" y="1141998"/>
                <a:ext cx="1691507" cy="1694935"/>
              </a:xfrm>
              <a:prstGeom prst="ellipse">
                <a:avLst/>
              </a:prstGeom>
              <a:solidFill>
                <a:srgbClr val="039BE6"/>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300" b="1" i="0" u="none" strike="noStrike" kern="0" cap="none" spc="0" normalizeH="0" baseline="0" noProof="0" dirty="0">
                  <a:ln w="12700">
                    <a:solidFill>
                      <a:srgbClr val="01AB95">
                        <a:satMod val="155000"/>
                      </a:srgbClr>
                    </a:solidFill>
                    <a:prstDash val="solid"/>
                  </a:ln>
                  <a:solidFill>
                    <a:srgbClr val="F3908C">
                      <a:tint val="85000"/>
                      <a:satMod val="155000"/>
                    </a:srgbClr>
                  </a:solidFill>
                  <a:effectLst>
                    <a:outerShdw blurRad="41275" dist="20320" dir="1800000" algn="tl" rotWithShape="0">
                      <a:srgbClr val="000000">
                        <a:alpha val="40000"/>
                      </a:srgbClr>
                    </a:outerShdw>
                  </a:effectLst>
                  <a:uLnTx/>
                  <a:uFillTx/>
                  <a:latin typeface="微软雅黑" panose="020B0503020204020204" pitchFamily="34" charset="-122"/>
                  <a:ea typeface="微软雅黑" panose="020B0503020204020204" pitchFamily="34" charset="-122"/>
                </a:endParaRPr>
              </a:p>
            </p:txBody>
          </p:sp>
        </p:grpSp>
        <p:sp>
          <p:nvSpPr>
            <p:cNvPr id="39" name="TextBox 96">
              <a:extLst>
                <a:ext uri="{FF2B5EF4-FFF2-40B4-BE49-F238E27FC236}">
                  <a16:creationId xmlns:a16="http://schemas.microsoft.com/office/drawing/2014/main" id="{0D4E3A7D-DBC4-44C8-A673-B1F9AC374151}"/>
                </a:ext>
              </a:extLst>
            </p:cNvPr>
            <p:cNvSpPr txBox="1"/>
            <p:nvPr/>
          </p:nvSpPr>
          <p:spPr>
            <a:xfrm>
              <a:off x="7281815" y="557367"/>
              <a:ext cx="247564" cy="2013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a:rPr>
                <a:t>01</a:t>
              </a:r>
            </a:p>
          </p:txBody>
        </p:sp>
      </p:grpSp>
      <p:grpSp>
        <p:nvGrpSpPr>
          <p:cNvPr id="51" name="组合 50">
            <a:extLst>
              <a:ext uri="{FF2B5EF4-FFF2-40B4-BE49-F238E27FC236}">
                <a16:creationId xmlns:a16="http://schemas.microsoft.com/office/drawing/2014/main" id="{DC839BD3-BA83-4012-A199-19BF369B126E}"/>
              </a:ext>
            </a:extLst>
          </p:cNvPr>
          <p:cNvGrpSpPr/>
          <p:nvPr/>
        </p:nvGrpSpPr>
        <p:grpSpPr>
          <a:xfrm>
            <a:off x="4056293" y="4438833"/>
            <a:ext cx="908129" cy="910084"/>
            <a:chOff x="7146423" y="413387"/>
            <a:chExt cx="495231" cy="496232"/>
          </a:xfrm>
        </p:grpSpPr>
        <p:grpSp>
          <p:nvGrpSpPr>
            <p:cNvPr id="52" name="组合 51">
              <a:extLst>
                <a:ext uri="{FF2B5EF4-FFF2-40B4-BE49-F238E27FC236}">
                  <a16:creationId xmlns:a16="http://schemas.microsoft.com/office/drawing/2014/main" id="{67EAC07A-3F7F-41DB-8DEF-0B76C954FA2B}"/>
                </a:ext>
              </a:extLst>
            </p:cNvPr>
            <p:cNvGrpSpPr/>
            <p:nvPr/>
          </p:nvGrpSpPr>
          <p:grpSpPr>
            <a:xfrm>
              <a:off x="7146423" y="413387"/>
              <a:ext cx="495231" cy="496232"/>
              <a:chOff x="1589596" y="810715"/>
              <a:chExt cx="2340698" cy="2345431"/>
            </a:xfrm>
          </p:grpSpPr>
          <p:grpSp>
            <p:nvGrpSpPr>
              <p:cNvPr id="54" name="组合 79">
                <a:extLst>
                  <a:ext uri="{FF2B5EF4-FFF2-40B4-BE49-F238E27FC236}">
                    <a16:creationId xmlns:a16="http://schemas.microsoft.com/office/drawing/2014/main" id="{3B541937-853A-4FA3-B6F2-63EB04303E52}"/>
                  </a:ext>
                </a:extLst>
              </p:cNvPr>
              <p:cNvGrpSpPr/>
              <p:nvPr/>
            </p:nvGrpSpPr>
            <p:grpSpPr bwMode="auto">
              <a:xfrm>
                <a:off x="1589596" y="810715"/>
                <a:ext cx="2340698" cy="2345431"/>
                <a:chOff x="6379729" y="2488774"/>
                <a:chExt cx="2513016" cy="2513016"/>
              </a:xfrm>
            </p:grpSpPr>
            <p:sp>
              <p:nvSpPr>
                <p:cNvPr id="56" name="任意多边形 82">
                  <a:extLst>
                    <a:ext uri="{FF2B5EF4-FFF2-40B4-BE49-F238E27FC236}">
                      <a16:creationId xmlns:a16="http://schemas.microsoft.com/office/drawing/2014/main" id="{426E9AB1-2757-45E2-B914-17341C455DBF}"/>
                    </a:ext>
                  </a:extLst>
                </p:cNvPr>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ea typeface="宋体" panose="02010600030101010101" pitchFamily="2" charset="-122"/>
                  </a:endParaRPr>
                </a:p>
              </p:txBody>
            </p:sp>
            <p:sp>
              <p:nvSpPr>
                <p:cNvPr id="57" name="任意多边形 83">
                  <a:extLst>
                    <a:ext uri="{FF2B5EF4-FFF2-40B4-BE49-F238E27FC236}">
                      <a16:creationId xmlns:a16="http://schemas.microsoft.com/office/drawing/2014/main" id="{CC376ACB-B96B-4233-A54F-1A2730DA681E}"/>
                    </a:ext>
                  </a:extLst>
                </p:cNvPr>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55" name="椭圆 80">
                <a:extLst>
                  <a:ext uri="{FF2B5EF4-FFF2-40B4-BE49-F238E27FC236}">
                    <a16:creationId xmlns:a16="http://schemas.microsoft.com/office/drawing/2014/main" id="{BBBDE5EE-64FB-4967-A6EE-B30333B7D480}"/>
                  </a:ext>
                </a:extLst>
              </p:cNvPr>
              <p:cNvSpPr/>
              <p:nvPr/>
            </p:nvSpPr>
            <p:spPr bwMode="auto">
              <a:xfrm>
                <a:off x="1932719" y="1141998"/>
                <a:ext cx="1691507" cy="1694935"/>
              </a:xfrm>
              <a:prstGeom prst="ellipse">
                <a:avLst/>
              </a:prstGeom>
              <a:solidFill>
                <a:srgbClr val="28B5F4"/>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300" b="1" i="0" u="none" strike="noStrike" kern="0" cap="none" spc="0" normalizeH="0" baseline="0" noProof="0" dirty="0">
                  <a:ln w="12700">
                    <a:solidFill>
                      <a:srgbClr val="01AB95">
                        <a:satMod val="155000"/>
                      </a:srgbClr>
                    </a:solidFill>
                    <a:prstDash val="solid"/>
                  </a:ln>
                  <a:solidFill>
                    <a:srgbClr val="F3908C">
                      <a:tint val="85000"/>
                      <a:satMod val="155000"/>
                    </a:srgbClr>
                  </a:solidFill>
                  <a:effectLst>
                    <a:outerShdw blurRad="41275" dist="20320" dir="1800000" algn="tl" rotWithShape="0">
                      <a:srgbClr val="000000">
                        <a:alpha val="40000"/>
                      </a:srgbClr>
                    </a:outerShdw>
                  </a:effectLst>
                  <a:uLnTx/>
                  <a:uFillTx/>
                  <a:latin typeface="微软雅黑" panose="020B0503020204020204" pitchFamily="34" charset="-122"/>
                  <a:ea typeface="微软雅黑" panose="020B0503020204020204" pitchFamily="34" charset="-122"/>
                </a:endParaRPr>
              </a:p>
            </p:txBody>
          </p:sp>
        </p:grpSp>
        <p:sp>
          <p:nvSpPr>
            <p:cNvPr id="53" name="TextBox 129">
              <a:extLst>
                <a:ext uri="{FF2B5EF4-FFF2-40B4-BE49-F238E27FC236}">
                  <a16:creationId xmlns:a16="http://schemas.microsoft.com/office/drawing/2014/main" id="{E11AC570-02F7-4315-9217-39F55F7E5315}"/>
                </a:ext>
              </a:extLst>
            </p:cNvPr>
            <p:cNvSpPr txBox="1"/>
            <p:nvPr/>
          </p:nvSpPr>
          <p:spPr>
            <a:xfrm>
              <a:off x="7279513" y="557367"/>
              <a:ext cx="247564" cy="2013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a:rPr>
                <a:t>02</a:t>
              </a:r>
            </a:p>
          </p:txBody>
        </p:sp>
      </p:grpSp>
      <p:sp>
        <p:nvSpPr>
          <p:cNvPr id="58" name="TextBox 87">
            <a:extLst>
              <a:ext uri="{FF2B5EF4-FFF2-40B4-BE49-F238E27FC236}">
                <a16:creationId xmlns:a16="http://schemas.microsoft.com/office/drawing/2014/main" id="{A85D637C-5833-4BA1-9949-DF31A350447C}"/>
              </a:ext>
            </a:extLst>
          </p:cNvPr>
          <p:cNvSpPr txBox="1"/>
          <p:nvPr/>
        </p:nvSpPr>
        <p:spPr>
          <a:xfrm>
            <a:off x="733689" y="1911973"/>
            <a:ext cx="3026004" cy="1369606"/>
          </a:xfrm>
          <a:prstGeom prst="rect">
            <a:avLst/>
          </a:prstGeom>
          <a:noFill/>
        </p:spPr>
        <p:txBody>
          <a:bodyPr wrap="square" lIns="0" tIns="0" rIns="0" bIns="0" rtlCol="0">
            <a:spAutoFit/>
          </a:bodyPr>
          <a:lstStyle/>
          <a:p>
            <a:pPr lvl="0" algn="r">
              <a:spcBef>
                <a:spcPts val="600"/>
              </a:spcBef>
            </a:pPr>
            <a:r>
              <a:rPr lang="zh-CN" altLang="en-US" sz="2400" b="1" kern="0" noProof="1">
                <a:solidFill>
                  <a:srgbClr val="0E5A8B"/>
                </a:solidFill>
                <a:ea typeface="微软雅黑"/>
              </a:rPr>
              <a:t>词元</a:t>
            </a:r>
            <a:endParaRPr lang="en-US" altLang="zh-CN" sz="2400" b="1" kern="0" noProof="1">
              <a:solidFill>
                <a:srgbClr val="0E5A8B"/>
              </a:solidFill>
              <a:ea typeface="微软雅黑"/>
            </a:endParaRPr>
          </a:p>
          <a:p>
            <a:pPr lvl="0" algn="r">
              <a:spcBef>
                <a:spcPts val="600"/>
              </a:spcBef>
            </a:pPr>
            <a:r>
              <a:rPr lang="zh-CN" altLang="en-US" sz="2000" kern="0" noProof="1">
                <a:solidFill>
                  <a:srgbClr val="0E5A8B"/>
                </a:solidFill>
                <a:ea typeface="微软雅黑"/>
              </a:rPr>
              <a:t>语法词汇，语言词汇的基本形式（能表达完整语义），独立的规范性</a:t>
            </a:r>
          </a:p>
        </p:txBody>
      </p:sp>
      <p:sp>
        <p:nvSpPr>
          <p:cNvPr id="60" name="TextBox 127">
            <a:extLst>
              <a:ext uri="{FF2B5EF4-FFF2-40B4-BE49-F238E27FC236}">
                <a16:creationId xmlns:a16="http://schemas.microsoft.com/office/drawing/2014/main" id="{34221D97-C422-4821-AE8D-B9BDFE3B481C}"/>
              </a:ext>
            </a:extLst>
          </p:cNvPr>
          <p:cNvSpPr txBox="1"/>
          <p:nvPr/>
        </p:nvSpPr>
        <p:spPr>
          <a:xfrm>
            <a:off x="887890" y="4227583"/>
            <a:ext cx="2933736" cy="1985159"/>
          </a:xfrm>
          <a:prstGeom prst="rect">
            <a:avLst/>
          </a:prstGeom>
          <a:noFill/>
        </p:spPr>
        <p:txBody>
          <a:bodyPr wrap="square" lIns="0" tIns="0" rIns="0" bIns="0" rtlCol="0">
            <a:spAutoFit/>
          </a:bodyPr>
          <a:lstStyle/>
          <a:p>
            <a:pPr lvl="0" algn="r">
              <a:spcBef>
                <a:spcPts val="600"/>
              </a:spcBef>
            </a:pPr>
            <a:r>
              <a:rPr lang="zh-CN" altLang="en-US" sz="2400" b="1" kern="0" noProof="1">
                <a:solidFill>
                  <a:srgbClr val="0E5A8B"/>
                </a:solidFill>
                <a:ea typeface="微软雅黑"/>
              </a:rPr>
              <a:t>词形</a:t>
            </a:r>
            <a:endParaRPr lang="en-US" altLang="zh-CN" sz="2400" b="1" kern="0" noProof="1">
              <a:solidFill>
                <a:srgbClr val="0E5A8B"/>
              </a:solidFill>
              <a:ea typeface="微软雅黑"/>
            </a:endParaRPr>
          </a:p>
          <a:p>
            <a:pPr lvl="0" algn="r">
              <a:spcBef>
                <a:spcPts val="600"/>
              </a:spcBef>
            </a:pPr>
            <a:r>
              <a:rPr lang="zh-CN" altLang="en-US" sz="2000" kern="0" noProof="1">
                <a:solidFill>
                  <a:srgbClr val="0E5A8B"/>
                </a:solidFill>
                <a:ea typeface="微软雅黑"/>
              </a:rPr>
              <a:t>表达词的概念形式上的集合，当词形发生转化时（如单复数），可以称之为该词形发生了曲折变化，对该词形进行了派生</a:t>
            </a:r>
          </a:p>
        </p:txBody>
      </p:sp>
    </p:spTree>
    <p:extLst>
      <p:ext uri="{BB962C8B-B14F-4D97-AF65-F5344CB8AC3E}">
        <p14:creationId xmlns:p14="http://schemas.microsoft.com/office/powerpoint/2010/main" val="548442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5831177-0E05-4718-BC77-921544E34A7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E352FF0-F032-4017-8A8D-73183CF628BB}"/>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9BF8BB6E-7484-4586-BB3E-85883FF1E6AE}"/>
              </a:ext>
            </a:extLst>
          </p:cNvPr>
          <p:cNvSpPr>
            <a:spLocks noGrp="1"/>
          </p:cNvSpPr>
          <p:nvPr>
            <p:ph type="body" sz="half" idx="2"/>
          </p:nvPr>
        </p:nvSpPr>
        <p:spPr/>
        <p:txBody>
          <a:bodyPr/>
          <a:lstStyle/>
          <a:p>
            <a:endParaRPr lang="zh-CN" altLang="en-US"/>
          </a:p>
        </p:txBody>
      </p:sp>
      <p:pic>
        <p:nvPicPr>
          <p:cNvPr id="6" name="图片 5">
            <a:extLst>
              <a:ext uri="{FF2B5EF4-FFF2-40B4-BE49-F238E27FC236}">
                <a16:creationId xmlns:a16="http://schemas.microsoft.com/office/drawing/2014/main" id="{25ACD29F-79F2-445A-A457-FB6A828AB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55" y="1292526"/>
            <a:ext cx="11673284" cy="4092274"/>
          </a:xfrm>
          <a:prstGeom prst="rect">
            <a:avLst/>
          </a:prstGeom>
        </p:spPr>
      </p:pic>
    </p:spTree>
    <p:extLst>
      <p:ext uri="{BB962C8B-B14F-4D97-AF65-F5344CB8AC3E}">
        <p14:creationId xmlns:p14="http://schemas.microsoft.com/office/powerpoint/2010/main" val="115167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26BC08-5CEF-4DF0-9323-4CC9E183D79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919D85E-51E7-447E-AF33-2BFB473E720E}"/>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220D3078-D6A9-489A-A3AB-95790EE1EFE9}"/>
              </a:ext>
            </a:extLst>
          </p:cNvPr>
          <p:cNvSpPr>
            <a:spLocks noGrp="1"/>
          </p:cNvSpPr>
          <p:nvPr>
            <p:ph type="body" sz="half" idx="2"/>
          </p:nvPr>
        </p:nvSpPr>
        <p:spPr/>
        <p:txBody>
          <a:bodyPr/>
          <a:lstStyle/>
          <a:p>
            <a:endParaRPr lang="zh-CN" altLang="en-US"/>
          </a:p>
        </p:txBody>
      </p:sp>
      <p:pic>
        <p:nvPicPr>
          <p:cNvPr id="6" name="图片 5">
            <a:extLst>
              <a:ext uri="{FF2B5EF4-FFF2-40B4-BE49-F238E27FC236}">
                <a16:creationId xmlns:a16="http://schemas.microsoft.com/office/drawing/2014/main" id="{AF824A85-5579-4E7B-91AA-5CAFD5EB9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1534099"/>
            <a:ext cx="11066651" cy="3343726"/>
          </a:xfrm>
          <a:prstGeom prst="rect">
            <a:avLst/>
          </a:prstGeom>
        </p:spPr>
      </p:pic>
    </p:spTree>
    <p:extLst>
      <p:ext uri="{BB962C8B-B14F-4D97-AF65-F5344CB8AC3E}">
        <p14:creationId xmlns:p14="http://schemas.microsoft.com/office/powerpoint/2010/main" val="315154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0A912-79D4-4404-A977-30BF21D23A04}"/>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911375EA-671F-4565-AA38-B302EBF54FBF}"/>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FD8DB748-9AF2-449C-9B63-41AAE2C1BBFD}"/>
              </a:ext>
            </a:extLst>
          </p:cNvPr>
          <p:cNvSpPr>
            <a:spLocks noGrp="1"/>
          </p:cNvSpPr>
          <p:nvPr>
            <p:ph type="body" sz="half" idx="2"/>
          </p:nvPr>
        </p:nvSpPr>
        <p:spPr/>
        <p:txBody>
          <a:bodyPr/>
          <a:lstStyle/>
          <a:p>
            <a:endParaRPr lang="zh-CN" altLang="en-US"/>
          </a:p>
        </p:txBody>
      </p:sp>
      <p:pic>
        <p:nvPicPr>
          <p:cNvPr id="6" name="图片 5">
            <a:extLst>
              <a:ext uri="{FF2B5EF4-FFF2-40B4-BE49-F238E27FC236}">
                <a16:creationId xmlns:a16="http://schemas.microsoft.com/office/drawing/2014/main" id="{7A300E06-AC2D-48F7-B9C6-AD15C73D5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27" y="1683511"/>
            <a:ext cx="11834345" cy="3934372"/>
          </a:xfrm>
          <a:prstGeom prst="rect">
            <a:avLst/>
          </a:prstGeom>
        </p:spPr>
      </p:pic>
    </p:spTree>
    <p:extLst>
      <p:ext uri="{BB962C8B-B14F-4D97-AF65-F5344CB8AC3E}">
        <p14:creationId xmlns:p14="http://schemas.microsoft.com/office/powerpoint/2010/main" val="317898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F5BA96D-E9E4-493D-92EC-541D76647607}"/>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1525FD5A-864D-41C7-9D04-FFCEA51A9ADD}"/>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01DB7A25-4FBD-4EFA-9EB0-E2C50782FF00}"/>
              </a:ext>
            </a:extLst>
          </p:cNvPr>
          <p:cNvSpPr>
            <a:spLocks noGrp="1"/>
          </p:cNvSpPr>
          <p:nvPr>
            <p:ph type="body" sz="half" idx="2"/>
          </p:nvPr>
        </p:nvSpPr>
        <p:spPr/>
        <p:txBody>
          <a:bodyPr/>
          <a:lstStyle/>
          <a:p>
            <a:endParaRPr lang="zh-CN" altLang="en-US"/>
          </a:p>
        </p:txBody>
      </p:sp>
      <p:pic>
        <p:nvPicPr>
          <p:cNvPr id="6" name="图片 5">
            <a:extLst>
              <a:ext uri="{FF2B5EF4-FFF2-40B4-BE49-F238E27FC236}">
                <a16:creationId xmlns:a16="http://schemas.microsoft.com/office/drawing/2014/main" id="{C6D6BA34-9342-4D50-B0EA-86F2734EC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11" y="1310171"/>
            <a:ext cx="11457693" cy="4241970"/>
          </a:xfrm>
          <a:prstGeom prst="rect">
            <a:avLst/>
          </a:prstGeom>
        </p:spPr>
      </p:pic>
    </p:spTree>
    <p:extLst>
      <p:ext uri="{BB962C8B-B14F-4D97-AF65-F5344CB8AC3E}">
        <p14:creationId xmlns:p14="http://schemas.microsoft.com/office/powerpoint/2010/main" val="3303908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4B23C8B-2855-4893-8CAD-E46D143A7617}"/>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4A7CF5E8-2506-4750-9D41-4FD8A80EE66B}"/>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44BB2694-659B-420B-BEBA-D34EB50E8ADB}"/>
              </a:ext>
            </a:extLst>
          </p:cNvPr>
          <p:cNvSpPr>
            <a:spLocks noGrp="1"/>
          </p:cNvSpPr>
          <p:nvPr>
            <p:ph type="body" sz="half" idx="2"/>
          </p:nvPr>
        </p:nvSpPr>
        <p:spPr/>
        <p:txBody>
          <a:bodyPr/>
          <a:lstStyle/>
          <a:p>
            <a:endParaRPr lang="zh-CN" altLang="en-US"/>
          </a:p>
        </p:txBody>
      </p:sp>
      <p:pic>
        <p:nvPicPr>
          <p:cNvPr id="6" name="图片 5">
            <a:extLst>
              <a:ext uri="{FF2B5EF4-FFF2-40B4-BE49-F238E27FC236}">
                <a16:creationId xmlns:a16="http://schemas.microsoft.com/office/drawing/2014/main" id="{9F0B8B00-4761-4F19-B72C-8E2442BFB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1674004"/>
            <a:ext cx="11086722" cy="3776537"/>
          </a:xfrm>
          <a:prstGeom prst="rect">
            <a:avLst/>
          </a:prstGeom>
        </p:spPr>
      </p:pic>
    </p:spTree>
    <p:extLst>
      <p:ext uri="{BB962C8B-B14F-4D97-AF65-F5344CB8AC3E}">
        <p14:creationId xmlns:p14="http://schemas.microsoft.com/office/powerpoint/2010/main" val="206281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6C07F66-4950-4F93-9121-3883FC3A89B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4C480C1E-3AF7-44E7-A529-608BB436ECDD}"/>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20F3F8CC-E890-4BCA-AB01-29C38EA0258D}"/>
              </a:ext>
            </a:extLst>
          </p:cNvPr>
          <p:cNvSpPr>
            <a:spLocks noGrp="1"/>
          </p:cNvSpPr>
          <p:nvPr>
            <p:ph type="body" sz="half" idx="2"/>
          </p:nvPr>
        </p:nvSpPr>
        <p:spPr/>
        <p:txBody>
          <a:bodyPr/>
          <a:lstStyle/>
          <a:p>
            <a:endParaRPr lang="zh-CN" altLang="en-US"/>
          </a:p>
        </p:txBody>
      </p:sp>
      <p:pic>
        <p:nvPicPr>
          <p:cNvPr id="6" name="图片 5">
            <a:extLst>
              <a:ext uri="{FF2B5EF4-FFF2-40B4-BE49-F238E27FC236}">
                <a16:creationId xmlns:a16="http://schemas.microsoft.com/office/drawing/2014/main" id="{585A907E-D64D-43EF-81F1-F1F7555A5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80" y="615902"/>
            <a:ext cx="9799544" cy="6091148"/>
          </a:xfrm>
          <a:prstGeom prst="rect">
            <a:avLst/>
          </a:prstGeom>
        </p:spPr>
      </p:pic>
    </p:spTree>
    <p:extLst>
      <p:ext uri="{BB962C8B-B14F-4D97-AF65-F5344CB8AC3E}">
        <p14:creationId xmlns:p14="http://schemas.microsoft.com/office/powerpoint/2010/main" val="333420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61E7522-83DB-4F4C-8D2A-54A77649A98C}"/>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BA5D1784-DC56-463A-A77C-F445CCD4A1EA}"/>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2F98776C-362C-495F-A788-0A295193A365}"/>
              </a:ext>
            </a:extLst>
          </p:cNvPr>
          <p:cNvSpPr>
            <a:spLocks noGrp="1"/>
          </p:cNvSpPr>
          <p:nvPr>
            <p:ph type="body" sz="half" idx="2"/>
          </p:nvPr>
        </p:nvSpPr>
        <p:spPr/>
        <p:txBody>
          <a:bodyPr/>
          <a:lstStyle/>
          <a:p>
            <a:r>
              <a:rPr lang="zh-CN" altLang="en-US" dirty="0"/>
              <a:t>非打印字符</a:t>
            </a:r>
          </a:p>
        </p:txBody>
      </p:sp>
      <p:sp>
        <p:nvSpPr>
          <p:cNvPr id="5" name="矩形 4">
            <a:extLst>
              <a:ext uri="{FF2B5EF4-FFF2-40B4-BE49-F238E27FC236}">
                <a16:creationId xmlns:a16="http://schemas.microsoft.com/office/drawing/2014/main" id="{FF8EDA52-B03D-4F8F-9D2E-062F375DB46C}"/>
              </a:ext>
            </a:extLst>
          </p:cNvPr>
          <p:cNvSpPr/>
          <p:nvPr/>
        </p:nvSpPr>
        <p:spPr>
          <a:xfrm>
            <a:off x="649155" y="1241175"/>
            <a:ext cx="10933245" cy="523220"/>
          </a:xfrm>
          <a:prstGeom prst="rect">
            <a:avLst/>
          </a:prstGeom>
        </p:spPr>
        <p:txBody>
          <a:bodyPr wrap="square">
            <a:spAutoFit/>
          </a:bodyPr>
          <a:lstStyle/>
          <a:p>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非打印字符也可以是正则表达式的组成部分，非打印字符的转义序列：</a:t>
            </a:r>
          </a:p>
        </p:txBody>
      </p:sp>
      <p:pic>
        <p:nvPicPr>
          <p:cNvPr id="7" name="图片 6">
            <a:extLst>
              <a:ext uri="{FF2B5EF4-FFF2-40B4-BE49-F238E27FC236}">
                <a16:creationId xmlns:a16="http://schemas.microsoft.com/office/drawing/2014/main" id="{BB48E272-4BF0-4215-8C7A-C74C4CDCD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81" y="1764395"/>
            <a:ext cx="10933245" cy="5086538"/>
          </a:xfrm>
          <a:prstGeom prst="rect">
            <a:avLst/>
          </a:prstGeom>
        </p:spPr>
      </p:pic>
    </p:spTree>
    <p:extLst>
      <p:ext uri="{BB962C8B-B14F-4D97-AF65-F5344CB8AC3E}">
        <p14:creationId xmlns:p14="http://schemas.microsoft.com/office/powerpoint/2010/main" val="49870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C803BB9-9BBB-427C-891B-373B0E0A0212}"/>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6DACD4D3-D764-4FF4-BBB9-7936713AE78E}"/>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F4975643-1FEB-4E8F-834A-B3E56DCAE9D4}"/>
              </a:ext>
            </a:extLst>
          </p:cNvPr>
          <p:cNvSpPr>
            <a:spLocks noGrp="1"/>
          </p:cNvSpPr>
          <p:nvPr>
            <p:ph type="body" sz="half" idx="2"/>
          </p:nvPr>
        </p:nvSpPr>
        <p:spPr/>
        <p:txBody>
          <a:bodyPr/>
          <a:lstStyle/>
          <a:p>
            <a:r>
              <a:rPr lang="zh-CN" altLang="en-US" dirty="0"/>
              <a:t>特殊字符</a:t>
            </a:r>
          </a:p>
        </p:txBody>
      </p:sp>
      <p:sp>
        <p:nvSpPr>
          <p:cNvPr id="5" name="矩形 4">
            <a:extLst>
              <a:ext uri="{FF2B5EF4-FFF2-40B4-BE49-F238E27FC236}">
                <a16:creationId xmlns:a16="http://schemas.microsoft.com/office/drawing/2014/main" id="{510D5CB1-96D2-4696-93B8-8A8FAADA5B95}"/>
              </a:ext>
            </a:extLst>
          </p:cNvPr>
          <p:cNvSpPr/>
          <p:nvPr/>
        </p:nvSpPr>
        <p:spPr>
          <a:xfrm>
            <a:off x="968187" y="1534099"/>
            <a:ext cx="10859247" cy="3754874"/>
          </a:xfrm>
          <a:prstGeom prst="rect">
            <a:avLst/>
          </a:prstGeom>
        </p:spPr>
        <p:txBody>
          <a:bodyPr wrap="square">
            <a:spAutoFit/>
          </a:bodyPr>
          <a:lstStyle/>
          <a:p>
            <a:pPr marL="342900" indent="-342900">
              <a:spcBef>
                <a:spcPts val="1800"/>
              </a:spcBef>
              <a:spcAft>
                <a:spcPts val="1200"/>
              </a:spcAft>
              <a:buFont typeface="Wingdings" panose="05000000000000000000" pitchFamily="2" charset="2"/>
              <a:buChar char="Ø"/>
            </a:pPr>
            <a:r>
              <a:rPr lang="zh-CN" altLang="en-US" sz="3200" b="1" dirty="0">
                <a:solidFill>
                  <a:schemeClr val="accent6">
                    <a:lumMod val="75000"/>
                  </a:schemeClr>
                </a:solidFill>
              </a:rPr>
              <a:t>特殊字符，一些有特殊含义的字符，如 </a:t>
            </a:r>
            <a:r>
              <a:rPr lang="en-US" altLang="zh-CN" sz="3200" b="1" dirty="0">
                <a:solidFill>
                  <a:schemeClr val="accent6">
                    <a:lumMod val="75000"/>
                  </a:schemeClr>
                </a:solidFill>
              </a:rPr>
              <a:t>ac*b </a:t>
            </a:r>
            <a:r>
              <a:rPr lang="zh-CN" altLang="en-US" sz="3200" b="1" dirty="0">
                <a:solidFill>
                  <a:schemeClr val="accent6">
                    <a:lumMod val="75000"/>
                  </a:schemeClr>
                </a:solidFill>
              </a:rPr>
              <a:t>中的 *，简单的说就是表示任何字符串的意思</a:t>
            </a:r>
            <a:endParaRPr lang="en-US" altLang="zh-CN" sz="3200" b="1" dirty="0">
              <a:solidFill>
                <a:schemeClr val="accent6">
                  <a:lumMod val="75000"/>
                </a:schemeClr>
              </a:solidFill>
            </a:endParaRPr>
          </a:p>
          <a:p>
            <a:pPr marL="800100" lvl="1" indent="-342900">
              <a:spcBef>
                <a:spcPts val="600"/>
              </a:spcBef>
              <a:buFont typeface="Wingdings" panose="05000000000000000000" pitchFamily="2" charset="2"/>
              <a:buChar char="ü"/>
            </a:pPr>
            <a:r>
              <a:rPr lang="zh-CN" altLang="en-US" sz="2400" b="1" dirty="0">
                <a:solidFill>
                  <a:srgbClr val="0070C0"/>
                </a:solidFill>
              </a:rPr>
              <a:t>如果要查找字符串中的 * 符号，则需要对 * 进行转义，即在其前加一个 </a:t>
            </a:r>
            <a:r>
              <a:rPr lang="en-US" altLang="zh-CN" sz="2400" b="1" dirty="0">
                <a:solidFill>
                  <a:srgbClr val="0070C0"/>
                </a:solidFill>
              </a:rPr>
              <a:t>\</a:t>
            </a:r>
            <a:r>
              <a:rPr lang="zh-CN" altLang="en-US" sz="2400" b="1" dirty="0">
                <a:solidFill>
                  <a:srgbClr val="0070C0"/>
                </a:solidFill>
              </a:rPr>
              <a:t>，</a:t>
            </a:r>
            <a:r>
              <a:rPr lang="en-US" altLang="zh-CN" sz="2400" b="1" dirty="0">
                <a:solidFill>
                  <a:srgbClr val="0070C0"/>
                </a:solidFill>
              </a:rPr>
              <a:t>ac\*</a:t>
            </a:r>
            <a:r>
              <a:rPr lang="en-US" altLang="zh-CN" sz="2400" b="1" dirty="0" err="1">
                <a:solidFill>
                  <a:srgbClr val="0070C0"/>
                </a:solidFill>
              </a:rPr>
              <a:t>ob</a:t>
            </a:r>
            <a:r>
              <a:rPr lang="en-US" altLang="zh-CN" sz="2400" b="1" dirty="0">
                <a:solidFill>
                  <a:srgbClr val="0070C0"/>
                </a:solidFill>
              </a:rPr>
              <a:t> </a:t>
            </a:r>
            <a:r>
              <a:rPr lang="zh-CN" altLang="en-US" sz="2400" b="1" dirty="0">
                <a:solidFill>
                  <a:srgbClr val="0070C0"/>
                </a:solidFill>
              </a:rPr>
              <a:t>匹配字符串 </a:t>
            </a:r>
            <a:r>
              <a:rPr lang="en-US" altLang="zh-CN" sz="2400" b="1" dirty="0">
                <a:solidFill>
                  <a:srgbClr val="0070C0"/>
                </a:solidFill>
              </a:rPr>
              <a:t>ac*</a:t>
            </a:r>
            <a:r>
              <a:rPr lang="en-US" altLang="zh-CN" sz="2400" b="1" dirty="0" err="1">
                <a:solidFill>
                  <a:srgbClr val="0070C0"/>
                </a:solidFill>
              </a:rPr>
              <a:t>ob</a:t>
            </a:r>
            <a:endParaRPr lang="zh-CN" altLang="en-US" sz="3200" b="1" dirty="0">
              <a:solidFill>
                <a:srgbClr val="0070C0"/>
              </a:solidFill>
            </a:endParaRPr>
          </a:p>
          <a:p>
            <a:pPr marL="342900" indent="-342900">
              <a:spcBef>
                <a:spcPts val="1800"/>
              </a:spcBef>
              <a:spcAft>
                <a:spcPts val="1200"/>
              </a:spcAft>
              <a:buFont typeface="Wingdings" panose="05000000000000000000" pitchFamily="2" charset="2"/>
              <a:buChar char="Ø"/>
            </a:pPr>
            <a:r>
              <a:rPr lang="zh-CN" altLang="en-US" sz="3200" b="1" dirty="0">
                <a:solidFill>
                  <a:schemeClr val="accent6">
                    <a:lumMod val="75000"/>
                  </a:schemeClr>
                </a:solidFill>
              </a:rPr>
              <a:t>许多元字符要求在试图匹配它们时特别对待</a:t>
            </a:r>
            <a:r>
              <a:rPr lang="en-US" altLang="zh-CN" sz="3200" b="1" dirty="0">
                <a:solidFill>
                  <a:schemeClr val="accent6">
                    <a:lumMod val="75000"/>
                  </a:schemeClr>
                </a:solidFill>
              </a:rPr>
              <a:t>, </a:t>
            </a:r>
            <a:r>
              <a:rPr lang="zh-CN" altLang="en-US" sz="3200" b="1" dirty="0">
                <a:solidFill>
                  <a:schemeClr val="accent6">
                    <a:lumMod val="75000"/>
                  </a:schemeClr>
                </a:solidFill>
              </a:rPr>
              <a:t>若要匹配这些特殊字符，必须首先使字符</a:t>
            </a:r>
            <a:r>
              <a:rPr lang="en-US" altLang="zh-CN" sz="3200" b="1" dirty="0">
                <a:solidFill>
                  <a:schemeClr val="accent6">
                    <a:lumMod val="75000"/>
                  </a:schemeClr>
                </a:solidFill>
              </a:rPr>
              <a:t>"</a:t>
            </a:r>
            <a:r>
              <a:rPr lang="zh-CN" altLang="en-US" sz="3200" b="1" dirty="0">
                <a:solidFill>
                  <a:schemeClr val="accent6">
                    <a:lumMod val="75000"/>
                  </a:schemeClr>
                </a:solidFill>
              </a:rPr>
              <a:t>转义</a:t>
            </a:r>
            <a:r>
              <a:rPr lang="en-US" altLang="zh-CN" sz="3200" b="1" dirty="0">
                <a:solidFill>
                  <a:schemeClr val="accent6">
                    <a:lumMod val="75000"/>
                  </a:schemeClr>
                </a:solidFill>
              </a:rPr>
              <a:t>"</a:t>
            </a:r>
            <a:r>
              <a:rPr lang="zh-CN" altLang="en-US" sz="3200" b="1" dirty="0">
                <a:solidFill>
                  <a:schemeClr val="accent6">
                    <a:lumMod val="75000"/>
                  </a:schemeClr>
                </a:solidFill>
              </a:rPr>
              <a:t>，即，将反斜杠字符</a:t>
            </a:r>
            <a:r>
              <a:rPr lang="en-US" altLang="zh-CN" sz="3200" b="1" dirty="0">
                <a:solidFill>
                  <a:schemeClr val="accent6">
                    <a:lumMod val="75000"/>
                  </a:schemeClr>
                </a:solidFill>
              </a:rPr>
              <a:t>\ </a:t>
            </a:r>
            <a:r>
              <a:rPr lang="zh-CN" altLang="en-US" sz="3200" b="1" dirty="0">
                <a:solidFill>
                  <a:schemeClr val="accent6">
                    <a:lumMod val="75000"/>
                  </a:schemeClr>
                </a:solidFill>
              </a:rPr>
              <a:t>放在它们前面</a:t>
            </a:r>
          </a:p>
        </p:txBody>
      </p:sp>
    </p:spTree>
    <p:extLst>
      <p:ext uri="{BB962C8B-B14F-4D97-AF65-F5344CB8AC3E}">
        <p14:creationId xmlns:p14="http://schemas.microsoft.com/office/powerpoint/2010/main" val="3695458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96EFEC-1E2D-4E24-B60A-40E6B058BCB1}"/>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AEE1D7DA-ADA4-4F90-97C2-5CEEFD48A240}"/>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BE8874D0-2F09-4AD0-BEEE-52596215B1E9}"/>
              </a:ext>
            </a:extLst>
          </p:cNvPr>
          <p:cNvSpPr>
            <a:spLocks noGrp="1"/>
          </p:cNvSpPr>
          <p:nvPr>
            <p:ph type="body" sz="half" idx="2"/>
          </p:nvPr>
        </p:nvSpPr>
        <p:spPr/>
        <p:txBody>
          <a:bodyPr/>
          <a:lstStyle/>
          <a:p>
            <a:r>
              <a:rPr lang="zh-CN" altLang="en-US" dirty="0"/>
              <a:t>正则表达式中的特殊字符</a:t>
            </a:r>
          </a:p>
        </p:txBody>
      </p:sp>
      <p:pic>
        <p:nvPicPr>
          <p:cNvPr id="8" name="图片 7">
            <a:extLst>
              <a:ext uri="{FF2B5EF4-FFF2-40B4-BE49-F238E27FC236}">
                <a16:creationId xmlns:a16="http://schemas.microsoft.com/office/drawing/2014/main" id="{17C730AC-4959-456F-96D0-0C67043EA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186" y="1215669"/>
            <a:ext cx="10717488" cy="5125198"/>
          </a:xfrm>
          <a:prstGeom prst="rect">
            <a:avLst/>
          </a:prstGeom>
        </p:spPr>
      </p:pic>
    </p:spTree>
    <p:extLst>
      <p:ext uri="{BB962C8B-B14F-4D97-AF65-F5344CB8AC3E}">
        <p14:creationId xmlns:p14="http://schemas.microsoft.com/office/powerpoint/2010/main" val="358602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D688924-0FBE-48B4-AA97-393469232819}"/>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19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3D67F53-25A5-4B33-BF07-4CFCFBFF2088}"/>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481CC6B2-51FF-4220-84EA-A3D53B5D4E7A}"/>
              </a:ext>
            </a:extLst>
          </p:cNvPr>
          <p:cNvSpPr>
            <a:spLocks noGrp="1"/>
          </p:cNvSpPr>
          <p:nvPr>
            <p:ph type="body" sz="half" idx="2"/>
          </p:nvPr>
        </p:nvSpPr>
        <p:spPr/>
        <p:txBody>
          <a:bodyPr/>
          <a:lstStyle/>
          <a:p>
            <a:r>
              <a:rPr lang="zh-CN" altLang="en-US" dirty="0"/>
              <a:t>正则表达式中的特殊字符</a:t>
            </a:r>
          </a:p>
        </p:txBody>
      </p:sp>
      <p:pic>
        <p:nvPicPr>
          <p:cNvPr id="6" name="图片 5">
            <a:extLst>
              <a:ext uri="{FF2B5EF4-FFF2-40B4-BE49-F238E27FC236}">
                <a16:creationId xmlns:a16="http://schemas.microsoft.com/office/drawing/2014/main" id="{041E581E-5E15-4A8D-8266-9634806B5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41" y="1534099"/>
            <a:ext cx="10986757" cy="4264207"/>
          </a:xfrm>
          <a:prstGeom prst="rect">
            <a:avLst/>
          </a:prstGeom>
        </p:spPr>
      </p:pic>
    </p:spTree>
    <p:extLst>
      <p:ext uri="{BB962C8B-B14F-4D97-AF65-F5344CB8AC3E}">
        <p14:creationId xmlns:p14="http://schemas.microsoft.com/office/powerpoint/2010/main" val="62472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3E22DE-CE56-4CCE-8BED-623293D04D0E}"/>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A414D244-5669-4913-B616-0DB900F8FF09}"/>
              </a:ext>
            </a:extLst>
          </p:cNvPr>
          <p:cNvSpPr>
            <a:spLocks noGrp="1"/>
          </p:cNvSpPr>
          <p:nvPr>
            <p:ph type="title"/>
          </p:nvPr>
        </p:nvSpPr>
        <p:spPr/>
        <p:txBody>
          <a:bodyPr/>
          <a:lstStyle/>
          <a:p>
            <a:r>
              <a:rPr lang="zh-CN" altLang="en-US" dirty="0"/>
              <a:t>词的结构及词素分析</a:t>
            </a:r>
          </a:p>
        </p:txBody>
      </p:sp>
      <p:sp>
        <p:nvSpPr>
          <p:cNvPr id="4" name="文本占位符 3">
            <a:extLst>
              <a:ext uri="{FF2B5EF4-FFF2-40B4-BE49-F238E27FC236}">
                <a16:creationId xmlns:a16="http://schemas.microsoft.com/office/drawing/2014/main" id="{B467641B-27C2-45E1-A7B4-4E44933F388A}"/>
              </a:ext>
            </a:extLst>
          </p:cNvPr>
          <p:cNvSpPr>
            <a:spLocks noGrp="1"/>
          </p:cNvSpPr>
          <p:nvPr>
            <p:ph type="body" sz="half" idx="2"/>
          </p:nvPr>
        </p:nvSpPr>
        <p:spPr/>
        <p:txBody>
          <a:bodyPr/>
          <a:lstStyle/>
          <a:p>
            <a:r>
              <a:rPr lang="zh-CN" altLang="en-US" dirty="0"/>
              <a:t>词素分析（领域专家指导）</a:t>
            </a:r>
          </a:p>
        </p:txBody>
      </p:sp>
      <p:sp>
        <p:nvSpPr>
          <p:cNvPr id="5" name="Oval 128">
            <a:extLst>
              <a:ext uri="{FF2B5EF4-FFF2-40B4-BE49-F238E27FC236}">
                <a16:creationId xmlns:a16="http://schemas.microsoft.com/office/drawing/2014/main" id="{1A33EE0C-1FF9-429F-BA80-3EF37F63387A}"/>
              </a:ext>
            </a:extLst>
          </p:cNvPr>
          <p:cNvSpPr>
            <a:spLocks noChangeAspect="1"/>
          </p:cNvSpPr>
          <p:nvPr/>
        </p:nvSpPr>
        <p:spPr>
          <a:xfrm>
            <a:off x="2707982" y="3132800"/>
            <a:ext cx="1936877" cy="1936877"/>
          </a:xfrm>
          <a:prstGeom prst="ellipse">
            <a:avLst/>
          </a:prstGeom>
          <a:solidFill>
            <a:schemeClr val="accent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600" b="1" dirty="0">
              <a:solidFill>
                <a:prstClr val="white"/>
              </a:solidFill>
            </a:endParaRPr>
          </a:p>
        </p:txBody>
      </p:sp>
      <p:sp>
        <p:nvSpPr>
          <p:cNvPr id="10" name="Oval 129">
            <a:extLst>
              <a:ext uri="{FF2B5EF4-FFF2-40B4-BE49-F238E27FC236}">
                <a16:creationId xmlns:a16="http://schemas.microsoft.com/office/drawing/2014/main" id="{3B144CA9-3341-4D42-BE57-877D717284AE}"/>
              </a:ext>
            </a:extLst>
          </p:cNvPr>
          <p:cNvSpPr>
            <a:spLocks noChangeAspect="1"/>
          </p:cNvSpPr>
          <p:nvPr/>
        </p:nvSpPr>
        <p:spPr>
          <a:xfrm>
            <a:off x="4392256" y="2473255"/>
            <a:ext cx="2791320" cy="2791320"/>
          </a:xfrm>
          <a:prstGeom prst="ellipse">
            <a:avLst/>
          </a:prstGeom>
          <a:solidFill>
            <a:schemeClr val="accent2">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b="1" dirty="0">
              <a:solidFill>
                <a:prstClr val="white"/>
              </a:solidFill>
            </a:endParaRPr>
          </a:p>
        </p:txBody>
      </p:sp>
      <p:sp>
        <p:nvSpPr>
          <p:cNvPr id="11" name="Oval 145">
            <a:extLst>
              <a:ext uri="{FF2B5EF4-FFF2-40B4-BE49-F238E27FC236}">
                <a16:creationId xmlns:a16="http://schemas.microsoft.com/office/drawing/2014/main" id="{B0DCA32E-033A-4347-9687-B0CE55504BA8}"/>
              </a:ext>
            </a:extLst>
          </p:cNvPr>
          <p:cNvSpPr>
            <a:spLocks noChangeAspect="1"/>
          </p:cNvSpPr>
          <p:nvPr/>
        </p:nvSpPr>
        <p:spPr>
          <a:xfrm>
            <a:off x="6729602" y="3695930"/>
            <a:ext cx="1982679" cy="1982679"/>
          </a:xfrm>
          <a:prstGeom prst="ellipse">
            <a:avLst/>
          </a:prstGeom>
          <a:solidFill>
            <a:schemeClr val="accent3">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b="1" dirty="0">
              <a:solidFill>
                <a:prstClr val="white"/>
              </a:solidFill>
            </a:endParaRPr>
          </a:p>
        </p:txBody>
      </p:sp>
      <p:sp>
        <p:nvSpPr>
          <p:cNvPr id="21" name="Oval 114">
            <a:extLst>
              <a:ext uri="{FF2B5EF4-FFF2-40B4-BE49-F238E27FC236}">
                <a16:creationId xmlns:a16="http://schemas.microsoft.com/office/drawing/2014/main" id="{FBD03CE9-EDDD-4554-B167-300785C68312}"/>
              </a:ext>
            </a:extLst>
          </p:cNvPr>
          <p:cNvSpPr>
            <a:spLocks noChangeAspect="1"/>
          </p:cNvSpPr>
          <p:nvPr/>
        </p:nvSpPr>
        <p:spPr>
          <a:xfrm>
            <a:off x="5779126" y="1489633"/>
            <a:ext cx="1529972" cy="1529972"/>
          </a:xfrm>
          <a:prstGeom prst="ellipse">
            <a:avLst/>
          </a:prstGeom>
          <a:solidFill>
            <a:schemeClr val="accent4">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67"/>
            <a:endParaRPr lang="en-US" sz="1867" b="1" dirty="0">
              <a:solidFill>
                <a:prstClr val="white"/>
              </a:solidFill>
            </a:endParaRPr>
          </a:p>
        </p:txBody>
      </p:sp>
      <p:sp>
        <p:nvSpPr>
          <p:cNvPr id="28" name="TextBox 158">
            <a:extLst>
              <a:ext uri="{FF2B5EF4-FFF2-40B4-BE49-F238E27FC236}">
                <a16:creationId xmlns:a16="http://schemas.microsoft.com/office/drawing/2014/main" id="{42C76328-EFAC-43C3-A231-C7849ABB6672}"/>
              </a:ext>
            </a:extLst>
          </p:cNvPr>
          <p:cNvSpPr txBox="1"/>
          <p:nvPr/>
        </p:nvSpPr>
        <p:spPr>
          <a:xfrm>
            <a:off x="258427" y="4230257"/>
            <a:ext cx="2473498" cy="1107996"/>
          </a:xfrm>
          <a:prstGeom prst="rect">
            <a:avLst/>
          </a:prstGeom>
          <a:noFill/>
        </p:spPr>
        <p:txBody>
          <a:bodyPr wrap="square" lIns="0" tIns="0" rIns="0" bIns="0" rtlCol="0">
            <a:spAutoFit/>
          </a:bodyPr>
          <a:lstStyle/>
          <a:p>
            <a:pPr>
              <a:spcBef>
                <a:spcPct val="20000"/>
              </a:spcBef>
              <a:defRPr/>
            </a:pPr>
            <a:r>
              <a:rPr lang="zh-CN" altLang="en-US" sz="2400" dirty="0">
                <a:solidFill>
                  <a:srgbClr val="0070C0"/>
                </a:solidFill>
              </a:rPr>
              <a:t>形元间可发生</a:t>
            </a:r>
            <a:r>
              <a:rPr lang="zh-CN" altLang="en-US" sz="2400" b="1" dirty="0">
                <a:solidFill>
                  <a:srgbClr val="0070C0"/>
                </a:solidFill>
              </a:rPr>
              <a:t>相互作用</a:t>
            </a:r>
            <a:r>
              <a:rPr lang="zh-CN" altLang="en-US" sz="2400" dirty="0">
                <a:solidFill>
                  <a:srgbClr val="0070C0"/>
                </a:solidFill>
              </a:rPr>
              <a:t>，有语音或书写的变化</a:t>
            </a:r>
            <a:endParaRPr lang="en-US" sz="2400" dirty="0">
              <a:solidFill>
                <a:srgbClr val="0070C0"/>
              </a:solidFill>
            </a:endParaRPr>
          </a:p>
        </p:txBody>
      </p:sp>
      <p:sp>
        <p:nvSpPr>
          <p:cNvPr id="32" name="Rectangle 162">
            <a:extLst>
              <a:ext uri="{FF2B5EF4-FFF2-40B4-BE49-F238E27FC236}">
                <a16:creationId xmlns:a16="http://schemas.microsoft.com/office/drawing/2014/main" id="{76F33823-7C48-4B5B-9A6E-C479C8B55939}"/>
              </a:ext>
            </a:extLst>
          </p:cNvPr>
          <p:cNvSpPr/>
          <p:nvPr/>
        </p:nvSpPr>
        <p:spPr>
          <a:xfrm>
            <a:off x="7873606" y="1871613"/>
            <a:ext cx="2729636" cy="1477328"/>
          </a:xfrm>
          <a:prstGeom prst="rect">
            <a:avLst/>
          </a:prstGeom>
        </p:spPr>
        <p:txBody>
          <a:bodyPr wrap="square" lIns="0" tIns="0" rIns="0" bIns="0">
            <a:spAutoFit/>
          </a:bodyPr>
          <a:lstStyle/>
          <a:p>
            <a:pPr defTabSz="1375467"/>
            <a:r>
              <a:rPr lang="zh-CN" altLang="en-US" sz="2400" b="1" dirty="0">
                <a:solidFill>
                  <a:schemeClr val="accent5">
                    <a:lumMod val="50000"/>
                  </a:schemeClr>
                </a:solidFill>
              </a:rPr>
              <a:t>前缀（词义）</a:t>
            </a:r>
            <a:endParaRPr lang="en-US" altLang="zh-CN" sz="2400" b="1" dirty="0">
              <a:solidFill>
                <a:schemeClr val="accent5">
                  <a:lumMod val="50000"/>
                </a:schemeClr>
              </a:solidFill>
            </a:endParaRPr>
          </a:p>
          <a:p>
            <a:pPr defTabSz="1375467"/>
            <a:r>
              <a:rPr lang="zh-CN" altLang="en-US" sz="2400" b="1" dirty="0">
                <a:solidFill>
                  <a:schemeClr val="accent5">
                    <a:lumMod val="50000"/>
                  </a:schemeClr>
                </a:solidFill>
              </a:rPr>
              <a:t>后缀（词性）</a:t>
            </a:r>
            <a:endParaRPr lang="en-US" altLang="zh-CN" sz="2400" b="1" dirty="0">
              <a:solidFill>
                <a:schemeClr val="accent5">
                  <a:lumMod val="50000"/>
                </a:schemeClr>
              </a:solidFill>
            </a:endParaRPr>
          </a:p>
          <a:p>
            <a:pPr defTabSz="1375467"/>
            <a:r>
              <a:rPr lang="zh-CN" altLang="en-US" sz="2400" b="1" dirty="0">
                <a:solidFill>
                  <a:schemeClr val="accent5">
                    <a:lumMod val="50000"/>
                  </a:schemeClr>
                </a:solidFill>
              </a:rPr>
              <a:t>词根（基本词义）</a:t>
            </a:r>
            <a:endParaRPr lang="en-US" altLang="zh-CN" sz="2400" b="1" dirty="0">
              <a:solidFill>
                <a:schemeClr val="accent5">
                  <a:lumMod val="50000"/>
                </a:schemeClr>
              </a:solidFill>
            </a:endParaRPr>
          </a:p>
          <a:p>
            <a:pPr defTabSz="1375467"/>
            <a:r>
              <a:rPr lang="zh-CN" altLang="en-US" sz="2400" b="1" dirty="0">
                <a:solidFill>
                  <a:schemeClr val="accent5">
                    <a:lumMod val="50000"/>
                  </a:schemeClr>
                </a:solidFill>
              </a:rPr>
              <a:t>词族扩展</a:t>
            </a:r>
          </a:p>
        </p:txBody>
      </p:sp>
      <p:grpSp>
        <p:nvGrpSpPr>
          <p:cNvPr id="33" name="Group 56">
            <a:extLst>
              <a:ext uri="{FF2B5EF4-FFF2-40B4-BE49-F238E27FC236}">
                <a16:creationId xmlns:a16="http://schemas.microsoft.com/office/drawing/2014/main" id="{977F3B1B-6CFB-4DC4-951B-04A7D1067574}"/>
              </a:ext>
            </a:extLst>
          </p:cNvPr>
          <p:cNvGrpSpPr/>
          <p:nvPr/>
        </p:nvGrpSpPr>
        <p:grpSpPr>
          <a:xfrm>
            <a:off x="3698863" y="5344763"/>
            <a:ext cx="2633454" cy="903434"/>
            <a:chOff x="4596" y="1425360"/>
            <a:chExt cx="1975091" cy="393693"/>
          </a:xfrm>
        </p:grpSpPr>
        <p:sp>
          <p:nvSpPr>
            <p:cNvPr id="34" name="TextBox 164">
              <a:extLst>
                <a:ext uri="{FF2B5EF4-FFF2-40B4-BE49-F238E27FC236}">
                  <a16:creationId xmlns:a16="http://schemas.microsoft.com/office/drawing/2014/main" id="{19D429D4-0C98-448D-BBB0-E82E9DDA7672}"/>
                </a:ext>
              </a:extLst>
            </p:cNvPr>
            <p:cNvSpPr txBox="1"/>
            <p:nvPr/>
          </p:nvSpPr>
          <p:spPr>
            <a:xfrm>
              <a:off x="4596" y="1611304"/>
              <a:ext cx="1975090" cy="207749"/>
            </a:xfrm>
            <a:prstGeom prst="rect">
              <a:avLst/>
            </a:prstGeom>
            <a:noFill/>
          </p:spPr>
          <p:txBody>
            <a:bodyPr wrap="square" lIns="0" tIns="0" rIns="0" bIns="0" rtlCol="0">
              <a:spAutoFit/>
            </a:bodyPr>
            <a:lstStyle/>
            <a:p>
              <a:pPr algn="r">
                <a:spcBef>
                  <a:spcPct val="20000"/>
                </a:spcBef>
                <a:defRPr/>
              </a:pPr>
              <a:r>
                <a:rPr lang="zh-CN" altLang="en-US" dirty="0">
                  <a:solidFill>
                    <a:prstClr val="black">
                      <a:lumMod val="50000"/>
                      <a:lumOff val="50000"/>
                    </a:prstClr>
                  </a:solidFill>
                </a:rPr>
                <a:t>指导语言规则及知识</a:t>
              </a:r>
              <a:endParaRPr lang="en-US" dirty="0">
                <a:solidFill>
                  <a:prstClr val="black">
                    <a:lumMod val="65000"/>
                    <a:lumOff val="35000"/>
                  </a:prstClr>
                </a:solidFill>
              </a:endParaRPr>
            </a:p>
          </p:txBody>
        </p:sp>
        <p:sp>
          <p:nvSpPr>
            <p:cNvPr id="35" name="Rectangle 165">
              <a:extLst>
                <a:ext uri="{FF2B5EF4-FFF2-40B4-BE49-F238E27FC236}">
                  <a16:creationId xmlns:a16="http://schemas.microsoft.com/office/drawing/2014/main" id="{F6D834B4-096C-46E1-9DCB-9EF494BE349E}"/>
                </a:ext>
              </a:extLst>
            </p:cNvPr>
            <p:cNvSpPr/>
            <p:nvPr/>
          </p:nvSpPr>
          <p:spPr>
            <a:xfrm>
              <a:off x="1056357" y="1425360"/>
              <a:ext cx="923330" cy="276998"/>
            </a:xfrm>
            <a:prstGeom prst="rect">
              <a:avLst/>
            </a:prstGeom>
          </p:spPr>
          <p:txBody>
            <a:bodyPr wrap="none" lIns="0" tIns="0" rIns="0" bIns="0">
              <a:spAutoFit/>
            </a:bodyPr>
            <a:lstStyle/>
            <a:p>
              <a:pPr algn="r" defTabSz="1375467"/>
              <a:r>
                <a:rPr lang="zh-CN" altLang="en-US" sz="2400" b="1" dirty="0">
                  <a:solidFill>
                    <a:srgbClr val="32ACFA"/>
                  </a:solidFill>
                </a:rPr>
                <a:t>领域专家</a:t>
              </a:r>
              <a:endParaRPr lang="en-US" sz="2400" b="1" dirty="0">
                <a:solidFill>
                  <a:srgbClr val="32ACFA"/>
                </a:solidFill>
              </a:endParaRPr>
            </a:p>
          </p:txBody>
        </p:sp>
      </p:grpSp>
      <p:sp>
        <p:nvSpPr>
          <p:cNvPr id="37" name="TextBox 167">
            <a:extLst>
              <a:ext uri="{FF2B5EF4-FFF2-40B4-BE49-F238E27FC236}">
                <a16:creationId xmlns:a16="http://schemas.microsoft.com/office/drawing/2014/main" id="{1B54E55C-5C0F-46C0-9FE1-76B052E6EE0C}"/>
              </a:ext>
            </a:extLst>
          </p:cNvPr>
          <p:cNvSpPr txBox="1"/>
          <p:nvPr/>
        </p:nvSpPr>
        <p:spPr>
          <a:xfrm>
            <a:off x="1679338" y="1879705"/>
            <a:ext cx="2922627" cy="1144929"/>
          </a:xfrm>
          <a:prstGeom prst="rect">
            <a:avLst/>
          </a:prstGeom>
          <a:noFill/>
        </p:spPr>
        <p:txBody>
          <a:bodyPr wrap="square" lIns="0" tIns="0" rIns="0" bIns="0" rtlCol="0">
            <a:spAutoFit/>
          </a:bodyPr>
          <a:lstStyle/>
          <a:p>
            <a:pPr>
              <a:spcBef>
                <a:spcPct val="20000"/>
              </a:spcBef>
              <a:defRPr/>
            </a:pPr>
            <a:r>
              <a:rPr lang="zh-CN" altLang="en-US" sz="2400" dirty="0">
                <a:solidFill>
                  <a:srgbClr val="0D38F1"/>
                </a:solidFill>
              </a:rPr>
              <a:t>形元或词素</a:t>
            </a:r>
            <a:r>
              <a:rPr lang="en-US" altLang="zh-CN" sz="2400" dirty="0">
                <a:solidFill>
                  <a:srgbClr val="0D38F1"/>
                </a:solidFill>
              </a:rPr>
              <a:t> </a:t>
            </a:r>
            <a:r>
              <a:rPr lang="en-US" altLang="zh-CN" sz="2400" dirty="0">
                <a:solidFill>
                  <a:srgbClr val="0D38F1"/>
                </a:solidFill>
                <a:sym typeface="Wingdings" panose="05000000000000000000" pitchFamily="2" charset="2"/>
              </a:rPr>
              <a:t> </a:t>
            </a:r>
            <a:r>
              <a:rPr lang="zh-CN" altLang="en-US" sz="2400" dirty="0">
                <a:solidFill>
                  <a:srgbClr val="0D38F1"/>
                </a:solidFill>
              </a:rPr>
              <a:t>词形</a:t>
            </a:r>
            <a:endParaRPr lang="en-US" altLang="zh-CN" sz="2400" dirty="0">
              <a:solidFill>
                <a:srgbClr val="0D38F1"/>
              </a:solidFill>
            </a:endParaRPr>
          </a:p>
          <a:p>
            <a:pPr>
              <a:spcBef>
                <a:spcPct val="20000"/>
              </a:spcBef>
              <a:defRPr/>
            </a:pPr>
            <a:r>
              <a:rPr lang="en-US" sz="2400" dirty="0">
                <a:solidFill>
                  <a:srgbClr val="0D38F1"/>
                </a:solidFill>
              </a:rPr>
              <a:t>dis-agree-</a:t>
            </a:r>
            <a:r>
              <a:rPr lang="en-US" sz="2400" dirty="0" err="1">
                <a:solidFill>
                  <a:srgbClr val="0D38F1"/>
                </a:solidFill>
              </a:rPr>
              <a:t>ment</a:t>
            </a:r>
            <a:r>
              <a:rPr lang="en-US" sz="2400" dirty="0">
                <a:solidFill>
                  <a:srgbClr val="0D38F1"/>
                </a:solidFill>
              </a:rPr>
              <a:t>-s</a:t>
            </a:r>
          </a:p>
          <a:p>
            <a:pPr>
              <a:spcBef>
                <a:spcPct val="20000"/>
              </a:spcBef>
              <a:defRPr/>
            </a:pPr>
            <a:r>
              <a:rPr lang="en-US" dirty="0">
                <a:solidFill>
                  <a:srgbClr val="0D38F1"/>
                </a:solidFill>
              </a:rPr>
              <a:t> </a:t>
            </a:r>
          </a:p>
        </p:txBody>
      </p:sp>
      <p:sp>
        <p:nvSpPr>
          <p:cNvPr id="38" name="Rectangle 168">
            <a:extLst>
              <a:ext uri="{FF2B5EF4-FFF2-40B4-BE49-F238E27FC236}">
                <a16:creationId xmlns:a16="http://schemas.microsoft.com/office/drawing/2014/main" id="{EC70BEE1-8CA4-4B25-A103-F3AC9F8DDF91}"/>
              </a:ext>
            </a:extLst>
          </p:cNvPr>
          <p:cNvSpPr/>
          <p:nvPr/>
        </p:nvSpPr>
        <p:spPr>
          <a:xfrm>
            <a:off x="805816" y="1721841"/>
            <a:ext cx="65" cy="307776"/>
          </a:xfrm>
          <a:prstGeom prst="rect">
            <a:avLst/>
          </a:prstGeom>
        </p:spPr>
        <p:txBody>
          <a:bodyPr wrap="none" lIns="0" tIns="0" rIns="0" bIns="0">
            <a:spAutoFit/>
          </a:bodyPr>
          <a:lstStyle/>
          <a:p>
            <a:pPr defTabSz="1375467"/>
            <a:endParaRPr lang="en-US" sz="2000" b="1" dirty="0"/>
          </a:p>
        </p:txBody>
      </p:sp>
      <p:grpSp>
        <p:nvGrpSpPr>
          <p:cNvPr id="6" name="Group 154">
            <a:extLst>
              <a:ext uri="{FF2B5EF4-FFF2-40B4-BE49-F238E27FC236}">
                <a16:creationId xmlns:a16="http://schemas.microsoft.com/office/drawing/2014/main" id="{53162C6D-1D90-4E4A-8352-C5CB38621EEE}"/>
              </a:ext>
            </a:extLst>
          </p:cNvPr>
          <p:cNvGrpSpPr/>
          <p:nvPr/>
        </p:nvGrpSpPr>
        <p:grpSpPr>
          <a:xfrm>
            <a:off x="5448614" y="3321511"/>
            <a:ext cx="678604" cy="1033769"/>
            <a:chOff x="-938213" y="903288"/>
            <a:chExt cx="1765301" cy="2689225"/>
          </a:xfrm>
          <a:solidFill>
            <a:schemeClr val="bg1"/>
          </a:solidFill>
        </p:grpSpPr>
        <p:sp>
          <p:nvSpPr>
            <p:cNvPr id="7" name="Freeform 17">
              <a:extLst>
                <a:ext uri="{FF2B5EF4-FFF2-40B4-BE49-F238E27FC236}">
                  <a16:creationId xmlns:a16="http://schemas.microsoft.com/office/drawing/2014/main" id="{60F3869B-5FE3-41CE-B016-F27D2D2CCBB4}"/>
                </a:ext>
              </a:extLst>
            </p:cNvPr>
            <p:cNvSpPr>
              <a:spLocks noEditPoints="1"/>
            </p:cNvSpPr>
            <p:nvPr/>
          </p:nvSpPr>
          <p:spPr bwMode="auto">
            <a:xfrm>
              <a:off x="-409575" y="3113088"/>
              <a:ext cx="708025" cy="479425"/>
            </a:xfrm>
            <a:custGeom>
              <a:avLst/>
              <a:gdLst/>
              <a:ahLst/>
              <a:cxnLst>
                <a:cxn ang="0">
                  <a:pos x="176" y="2"/>
                </a:cxn>
                <a:cxn ang="0">
                  <a:pos x="13" y="2"/>
                </a:cxn>
                <a:cxn ang="0">
                  <a:pos x="2" y="0"/>
                </a:cxn>
                <a:cxn ang="0">
                  <a:pos x="0" y="0"/>
                </a:cxn>
                <a:cxn ang="0">
                  <a:pos x="0" y="86"/>
                </a:cxn>
                <a:cxn ang="0">
                  <a:pos x="16" y="102"/>
                </a:cxn>
                <a:cxn ang="0">
                  <a:pos x="48" y="102"/>
                </a:cxn>
                <a:cxn ang="0">
                  <a:pos x="65" y="122"/>
                </a:cxn>
                <a:cxn ang="0">
                  <a:pos x="77" y="127"/>
                </a:cxn>
                <a:cxn ang="0">
                  <a:pos x="111" y="127"/>
                </a:cxn>
                <a:cxn ang="0">
                  <a:pos x="123" y="122"/>
                </a:cxn>
                <a:cxn ang="0">
                  <a:pos x="140" y="102"/>
                </a:cxn>
                <a:cxn ang="0">
                  <a:pos x="172" y="102"/>
                </a:cxn>
                <a:cxn ang="0">
                  <a:pos x="188" y="86"/>
                </a:cxn>
                <a:cxn ang="0">
                  <a:pos x="188" y="0"/>
                </a:cxn>
                <a:cxn ang="0">
                  <a:pos x="186" y="1"/>
                </a:cxn>
                <a:cxn ang="0">
                  <a:pos x="176" y="2"/>
                </a:cxn>
                <a:cxn ang="0">
                  <a:pos x="176" y="2"/>
                </a:cxn>
                <a:cxn ang="0">
                  <a:pos x="176" y="2"/>
                </a:cxn>
              </a:cxnLst>
              <a:rect l="0" t="0" r="r" b="b"/>
              <a:pathLst>
                <a:path w="188" h="127">
                  <a:moveTo>
                    <a:pt x="176" y="2"/>
                  </a:moveTo>
                  <a:cubicBezTo>
                    <a:pt x="13" y="2"/>
                    <a:pt x="13" y="2"/>
                    <a:pt x="13" y="2"/>
                  </a:cubicBezTo>
                  <a:cubicBezTo>
                    <a:pt x="10" y="2"/>
                    <a:pt x="6" y="2"/>
                    <a:pt x="2" y="0"/>
                  </a:cubicBezTo>
                  <a:cubicBezTo>
                    <a:pt x="0" y="0"/>
                    <a:pt x="0" y="0"/>
                    <a:pt x="0" y="0"/>
                  </a:cubicBezTo>
                  <a:cubicBezTo>
                    <a:pt x="0" y="86"/>
                    <a:pt x="0" y="86"/>
                    <a:pt x="0" y="86"/>
                  </a:cubicBezTo>
                  <a:cubicBezTo>
                    <a:pt x="0" y="95"/>
                    <a:pt x="7" y="102"/>
                    <a:pt x="16" y="102"/>
                  </a:cubicBezTo>
                  <a:cubicBezTo>
                    <a:pt x="48" y="102"/>
                    <a:pt x="48" y="102"/>
                    <a:pt x="48" y="102"/>
                  </a:cubicBezTo>
                  <a:cubicBezTo>
                    <a:pt x="65" y="122"/>
                    <a:pt x="65" y="122"/>
                    <a:pt x="65" y="122"/>
                  </a:cubicBezTo>
                  <a:cubicBezTo>
                    <a:pt x="68" y="125"/>
                    <a:pt x="72" y="127"/>
                    <a:pt x="77" y="127"/>
                  </a:cubicBezTo>
                  <a:cubicBezTo>
                    <a:pt x="111" y="127"/>
                    <a:pt x="111" y="127"/>
                    <a:pt x="111" y="127"/>
                  </a:cubicBezTo>
                  <a:cubicBezTo>
                    <a:pt x="116" y="127"/>
                    <a:pt x="120" y="125"/>
                    <a:pt x="123" y="122"/>
                  </a:cubicBezTo>
                  <a:cubicBezTo>
                    <a:pt x="140" y="102"/>
                    <a:pt x="140" y="102"/>
                    <a:pt x="140" y="102"/>
                  </a:cubicBezTo>
                  <a:cubicBezTo>
                    <a:pt x="172" y="102"/>
                    <a:pt x="172" y="102"/>
                    <a:pt x="172" y="102"/>
                  </a:cubicBezTo>
                  <a:cubicBezTo>
                    <a:pt x="181" y="102"/>
                    <a:pt x="188" y="95"/>
                    <a:pt x="188" y="86"/>
                  </a:cubicBezTo>
                  <a:cubicBezTo>
                    <a:pt x="188" y="0"/>
                    <a:pt x="188" y="0"/>
                    <a:pt x="188" y="0"/>
                  </a:cubicBezTo>
                  <a:cubicBezTo>
                    <a:pt x="186" y="1"/>
                    <a:pt x="186" y="1"/>
                    <a:pt x="186" y="1"/>
                  </a:cubicBezTo>
                  <a:cubicBezTo>
                    <a:pt x="182" y="2"/>
                    <a:pt x="179" y="2"/>
                    <a:pt x="176" y="2"/>
                  </a:cubicBezTo>
                  <a:close/>
                  <a:moveTo>
                    <a:pt x="176" y="2"/>
                  </a:moveTo>
                  <a:cubicBezTo>
                    <a:pt x="176" y="2"/>
                    <a:pt x="176" y="2"/>
                    <a:pt x="176" y="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8" name="Freeform 18">
              <a:extLst>
                <a:ext uri="{FF2B5EF4-FFF2-40B4-BE49-F238E27FC236}">
                  <a16:creationId xmlns:a16="http://schemas.microsoft.com/office/drawing/2014/main" id="{69BA4908-FD95-4242-9212-71FEF0060B27}"/>
                </a:ext>
              </a:extLst>
            </p:cNvPr>
            <p:cNvSpPr>
              <a:spLocks noEditPoints="1"/>
            </p:cNvSpPr>
            <p:nvPr/>
          </p:nvSpPr>
          <p:spPr bwMode="auto">
            <a:xfrm>
              <a:off x="-938213" y="903288"/>
              <a:ext cx="1765301" cy="2132013"/>
            </a:xfrm>
            <a:custGeom>
              <a:avLst/>
              <a:gdLst/>
              <a:ahLst/>
              <a:cxnLst>
                <a:cxn ang="0">
                  <a:pos x="234" y="0"/>
                </a:cxn>
                <a:cxn ang="0">
                  <a:pos x="0" y="230"/>
                </a:cxn>
                <a:cxn ang="0">
                  <a:pos x="74" y="421"/>
                </a:cxn>
                <a:cxn ang="0">
                  <a:pos x="76" y="424"/>
                </a:cxn>
                <a:cxn ang="0">
                  <a:pos x="134" y="548"/>
                </a:cxn>
                <a:cxn ang="0">
                  <a:pos x="153" y="566"/>
                </a:cxn>
                <a:cxn ang="0">
                  <a:pos x="215" y="566"/>
                </a:cxn>
                <a:cxn ang="0">
                  <a:pos x="237" y="500"/>
                </a:cxn>
                <a:cxn ang="0">
                  <a:pos x="270" y="404"/>
                </a:cxn>
                <a:cxn ang="0">
                  <a:pos x="261" y="400"/>
                </a:cxn>
                <a:cxn ang="0">
                  <a:pos x="145" y="273"/>
                </a:cxn>
                <a:cxn ang="0">
                  <a:pos x="176" y="196"/>
                </a:cxn>
                <a:cxn ang="0">
                  <a:pos x="201" y="134"/>
                </a:cxn>
                <a:cxn ang="0">
                  <a:pos x="198" y="106"/>
                </a:cxn>
                <a:cxn ang="0">
                  <a:pos x="219" y="125"/>
                </a:cxn>
                <a:cxn ang="0">
                  <a:pos x="235" y="140"/>
                </a:cxn>
                <a:cxn ang="0">
                  <a:pos x="304" y="360"/>
                </a:cxn>
                <a:cxn ang="0">
                  <a:pos x="292" y="373"/>
                </a:cxn>
                <a:cxn ang="0">
                  <a:pos x="292" y="375"/>
                </a:cxn>
                <a:cxn ang="0">
                  <a:pos x="257" y="508"/>
                </a:cxn>
                <a:cxn ang="0">
                  <a:pos x="236" y="566"/>
                </a:cxn>
                <a:cxn ang="0">
                  <a:pos x="323" y="565"/>
                </a:cxn>
                <a:cxn ang="0">
                  <a:pos x="335" y="548"/>
                </a:cxn>
                <a:cxn ang="0">
                  <a:pos x="393" y="424"/>
                </a:cxn>
                <a:cxn ang="0">
                  <a:pos x="395" y="421"/>
                </a:cxn>
                <a:cxn ang="0">
                  <a:pos x="396" y="419"/>
                </a:cxn>
                <a:cxn ang="0">
                  <a:pos x="468" y="230"/>
                </a:cxn>
                <a:cxn ang="0">
                  <a:pos x="234" y="0"/>
                </a:cxn>
                <a:cxn ang="0">
                  <a:pos x="234" y="0"/>
                </a:cxn>
                <a:cxn ang="0">
                  <a:pos x="234" y="0"/>
                </a:cxn>
              </a:cxnLst>
              <a:rect l="0" t="0" r="r" b="b"/>
              <a:pathLst>
                <a:path w="468" h="566">
                  <a:moveTo>
                    <a:pt x="234" y="0"/>
                  </a:moveTo>
                  <a:cubicBezTo>
                    <a:pt x="105" y="0"/>
                    <a:pt x="0" y="103"/>
                    <a:pt x="0" y="230"/>
                  </a:cubicBezTo>
                  <a:cubicBezTo>
                    <a:pt x="0" y="295"/>
                    <a:pt x="28" y="367"/>
                    <a:pt x="74" y="421"/>
                  </a:cubicBezTo>
                  <a:cubicBezTo>
                    <a:pt x="76" y="424"/>
                    <a:pt x="76" y="424"/>
                    <a:pt x="76" y="424"/>
                  </a:cubicBezTo>
                  <a:cubicBezTo>
                    <a:pt x="82" y="432"/>
                    <a:pt x="134" y="500"/>
                    <a:pt x="134" y="548"/>
                  </a:cubicBezTo>
                  <a:cubicBezTo>
                    <a:pt x="134" y="558"/>
                    <a:pt x="142" y="566"/>
                    <a:pt x="153" y="566"/>
                  </a:cubicBezTo>
                  <a:cubicBezTo>
                    <a:pt x="215" y="566"/>
                    <a:pt x="215" y="566"/>
                    <a:pt x="215" y="566"/>
                  </a:cubicBezTo>
                  <a:cubicBezTo>
                    <a:pt x="216" y="552"/>
                    <a:pt x="224" y="532"/>
                    <a:pt x="237" y="500"/>
                  </a:cubicBezTo>
                  <a:cubicBezTo>
                    <a:pt x="250" y="470"/>
                    <a:pt x="265" y="434"/>
                    <a:pt x="270" y="404"/>
                  </a:cubicBezTo>
                  <a:cubicBezTo>
                    <a:pt x="261" y="400"/>
                    <a:pt x="261" y="400"/>
                    <a:pt x="261" y="400"/>
                  </a:cubicBezTo>
                  <a:cubicBezTo>
                    <a:pt x="228" y="384"/>
                    <a:pt x="150" y="340"/>
                    <a:pt x="145" y="273"/>
                  </a:cubicBezTo>
                  <a:cubicBezTo>
                    <a:pt x="143" y="242"/>
                    <a:pt x="160" y="218"/>
                    <a:pt x="176" y="196"/>
                  </a:cubicBezTo>
                  <a:cubicBezTo>
                    <a:pt x="190" y="176"/>
                    <a:pt x="204" y="157"/>
                    <a:pt x="201" y="134"/>
                  </a:cubicBezTo>
                  <a:cubicBezTo>
                    <a:pt x="198" y="106"/>
                    <a:pt x="198" y="106"/>
                    <a:pt x="198" y="106"/>
                  </a:cubicBezTo>
                  <a:cubicBezTo>
                    <a:pt x="219" y="125"/>
                    <a:pt x="219" y="125"/>
                    <a:pt x="219" y="125"/>
                  </a:cubicBezTo>
                  <a:cubicBezTo>
                    <a:pt x="224" y="130"/>
                    <a:pt x="229" y="135"/>
                    <a:pt x="235" y="140"/>
                  </a:cubicBezTo>
                  <a:cubicBezTo>
                    <a:pt x="297" y="197"/>
                    <a:pt x="368" y="263"/>
                    <a:pt x="304" y="360"/>
                  </a:cubicBezTo>
                  <a:cubicBezTo>
                    <a:pt x="292" y="373"/>
                    <a:pt x="292" y="373"/>
                    <a:pt x="292" y="373"/>
                  </a:cubicBezTo>
                  <a:cubicBezTo>
                    <a:pt x="292" y="374"/>
                    <a:pt x="292" y="374"/>
                    <a:pt x="292" y="375"/>
                  </a:cubicBezTo>
                  <a:cubicBezTo>
                    <a:pt x="297" y="413"/>
                    <a:pt x="274" y="466"/>
                    <a:pt x="257" y="508"/>
                  </a:cubicBezTo>
                  <a:cubicBezTo>
                    <a:pt x="249" y="525"/>
                    <a:pt x="237" y="556"/>
                    <a:pt x="236" y="566"/>
                  </a:cubicBezTo>
                  <a:cubicBezTo>
                    <a:pt x="323" y="565"/>
                    <a:pt x="323" y="565"/>
                    <a:pt x="323" y="565"/>
                  </a:cubicBezTo>
                  <a:cubicBezTo>
                    <a:pt x="330" y="562"/>
                    <a:pt x="335" y="555"/>
                    <a:pt x="335" y="548"/>
                  </a:cubicBezTo>
                  <a:cubicBezTo>
                    <a:pt x="335" y="505"/>
                    <a:pt x="377" y="444"/>
                    <a:pt x="393" y="424"/>
                  </a:cubicBezTo>
                  <a:cubicBezTo>
                    <a:pt x="394" y="423"/>
                    <a:pt x="395" y="422"/>
                    <a:pt x="395" y="421"/>
                  </a:cubicBezTo>
                  <a:cubicBezTo>
                    <a:pt x="396" y="419"/>
                    <a:pt x="396" y="419"/>
                    <a:pt x="396" y="419"/>
                  </a:cubicBezTo>
                  <a:cubicBezTo>
                    <a:pt x="441" y="364"/>
                    <a:pt x="468" y="294"/>
                    <a:pt x="468" y="230"/>
                  </a:cubicBezTo>
                  <a:cubicBezTo>
                    <a:pt x="468" y="103"/>
                    <a:pt x="363" y="0"/>
                    <a:pt x="234" y="0"/>
                  </a:cubicBezTo>
                  <a:close/>
                  <a:moveTo>
                    <a:pt x="234" y="0"/>
                  </a:moveTo>
                  <a:cubicBezTo>
                    <a:pt x="234" y="0"/>
                    <a:pt x="234" y="0"/>
                    <a:pt x="234"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9" name="Freeform 19">
              <a:extLst>
                <a:ext uri="{FF2B5EF4-FFF2-40B4-BE49-F238E27FC236}">
                  <a16:creationId xmlns:a16="http://schemas.microsoft.com/office/drawing/2014/main" id="{FD89AF31-30E8-474A-A883-6D464B828301}"/>
                </a:ext>
              </a:extLst>
            </p:cNvPr>
            <p:cNvSpPr>
              <a:spLocks noEditPoints="1"/>
            </p:cNvSpPr>
            <p:nvPr/>
          </p:nvSpPr>
          <p:spPr bwMode="auto">
            <a:xfrm>
              <a:off x="-319088" y="1490663"/>
              <a:ext cx="660400" cy="850900"/>
            </a:xfrm>
            <a:custGeom>
              <a:avLst/>
              <a:gdLst/>
              <a:ahLst/>
              <a:cxnLst>
                <a:cxn ang="0">
                  <a:pos x="64" y="66"/>
                </a:cxn>
                <a:cxn ang="0">
                  <a:pos x="124" y="190"/>
                </a:cxn>
                <a:cxn ang="0">
                  <a:pos x="57" y="0"/>
                </a:cxn>
                <a:cxn ang="0">
                  <a:pos x="29" y="52"/>
                </a:cxn>
                <a:cxn ang="0">
                  <a:pos x="2" y="116"/>
                </a:cxn>
                <a:cxn ang="0">
                  <a:pos x="106" y="225"/>
                </a:cxn>
                <a:cxn ang="0">
                  <a:pos x="108" y="226"/>
                </a:cxn>
                <a:cxn ang="0">
                  <a:pos x="107" y="221"/>
                </a:cxn>
                <a:cxn ang="0">
                  <a:pos x="48" y="79"/>
                </a:cxn>
                <a:cxn ang="0">
                  <a:pos x="46" y="77"/>
                </a:cxn>
                <a:cxn ang="0">
                  <a:pos x="62" y="63"/>
                </a:cxn>
                <a:cxn ang="0">
                  <a:pos x="64" y="66"/>
                </a:cxn>
                <a:cxn ang="0">
                  <a:pos x="64" y="66"/>
                </a:cxn>
                <a:cxn ang="0">
                  <a:pos x="64" y="66"/>
                </a:cxn>
              </a:cxnLst>
              <a:rect l="0" t="0" r="r" b="b"/>
              <a:pathLst>
                <a:path w="175" h="226">
                  <a:moveTo>
                    <a:pt x="64" y="66"/>
                  </a:moveTo>
                  <a:cubicBezTo>
                    <a:pt x="100" y="109"/>
                    <a:pt x="115" y="140"/>
                    <a:pt x="124" y="190"/>
                  </a:cubicBezTo>
                  <a:cubicBezTo>
                    <a:pt x="175" y="109"/>
                    <a:pt x="118" y="56"/>
                    <a:pt x="57" y="0"/>
                  </a:cubicBezTo>
                  <a:cubicBezTo>
                    <a:pt x="52" y="19"/>
                    <a:pt x="40" y="36"/>
                    <a:pt x="29" y="52"/>
                  </a:cubicBezTo>
                  <a:cubicBezTo>
                    <a:pt x="14" y="73"/>
                    <a:pt x="0" y="92"/>
                    <a:pt x="2" y="116"/>
                  </a:cubicBezTo>
                  <a:cubicBezTo>
                    <a:pt x="6" y="173"/>
                    <a:pt x="83" y="214"/>
                    <a:pt x="106" y="225"/>
                  </a:cubicBezTo>
                  <a:cubicBezTo>
                    <a:pt x="108" y="226"/>
                    <a:pt x="108" y="226"/>
                    <a:pt x="108" y="226"/>
                  </a:cubicBezTo>
                  <a:cubicBezTo>
                    <a:pt x="107" y="224"/>
                    <a:pt x="108" y="223"/>
                    <a:pt x="107" y="221"/>
                  </a:cubicBezTo>
                  <a:cubicBezTo>
                    <a:pt x="100" y="157"/>
                    <a:pt x="87" y="127"/>
                    <a:pt x="48" y="79"/>
                  </a:cubicBezTo>
                  <a:cubicBezTo>
                    <a:pt x="46" y="77"/>
                    <a:pt x="46" y="77"/>
                    <a:pt x="46" y="77"/>
                  </a:cubicBezTo>
                  <a:cubicBezTo>
                    <a:pt x="62" y="63"/>
                    <a:pt x="62" y="63"/>
                    <a:pt x="62" y="63"/>
                  </a:cubicBezTo>
                  <a:lnTo>
                    <a:pt x="64" y="66"/>
                  </a:lnTo>
                  <a:close/>
                  <a:moveTo>
                    <a:pt x="64" y="66"/>
                  </a:moveTo>
                  <a:cubicBezTo>
                    <a:pt x="64" y="66"/>
                    <a:pt x="64" y="66"/>
                    <a:pt x="64" y="66"/>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grpSp>
      <p:grpSp>
        <p:nvGrpSpPr>
          <p:cNvPr id="12" name="Group 147">
            <a:extLst>
              <a:ext uri="{FF2B5EF4-FFF2-40B4-BE49-F238E27FC236}">
                <a16:creationId xmlns:a16="http://schemas.microsoft.com/office/drawing/2014/main" id="{B947DC3C-300D-43B8-BC49-4434862F255E}"/>
              </a:ext>
            </a:extLst>
          </p:cNvPr>
          <p:cNvGrpSpPr/>
          <p:nvPr/>
        </p:nvGrpSpPr>
        <p:grpSpPr>
          <a:xfrm>
            <a:off x="3134697" y="3429000"/>
            <a:ext cx="1102480" cy="1275727"/>
            <a:chOff x="427038" y="271462"/>
            <a:chExt cx="1111250" cy="1285875"/>
          </a:xfrm>
          <a:solidFill>
            <a:schemeClr val="bg1"/>
          </a:solidFill>
        </p:grpSpPr>
        <p:sp>
          <p:nvSpPr>
            <p:cNvPr id="13" name="Freeform 5">
              <a:extLst>
                <a:ext uri="{FF2B5EF4-FFF2-40B4-BE49-F238E27FC236}">
                  <a16:creationId xmlns:a16="http://schemas.microsoft.com/office/drawing/2014/main" id="{999AC560-4906-4AA2-9F27-6CE131CAFD07}"/>
                </a:ext>
              </a:extLst>
            </p:cNvPr>
            <p:cNvSpPr>
              <a:spLocks noEditPoints="1"/>
            </p:cNvSpPr>
            <p:nvPr/>
          </p:nvSpPr>
          <p:spPr bwMode="auto">
            <a:xfrm>
              <a:off x="700088" y="271462"/>
              <a:ext cx="838200" cy="1285875"/>
            </a:xfrm>
            <a:custGeom>
              <a:avLst/>
              <a:gdLst/>
              <a:ahLst/>
              <a:cxnLst>
                <a:cxn ang="0">
                  <a:pos x="132" y="58"/>
                </a:cxn>
                <a:cxn ang="0">
                  <a:pos x="140" y="73"/>
                </a:cxn>
                <a:cxn ang="0">
                  <a:pos x="141" y="77"/>
                </a:cxn>
                <a:cxn ang="0">
                  <a:pos x="209" y="193"/>
                </a:cxn>
                <a:cxn ang="0">
                  <a:pos x="75" y="327"/>
                </a:cxn>
                <a:cxn ang="0">
                  <a:pos x="52" y="316"/>
                </a:cxn>
                <a:cxn ang="0">
                  <a:pos x="60" y="269"/>
                </a:cxn>
                <a:cxn ang="0">
                  <a:pos x="84" y="251"/>
                </a:cxn>
                <a:cxn ang="0">
                  <a:pos x="118" y="208"/>
                </a:cxn>
                <a:cxn ang="0">
                  <a:pos x="137" y="152"/>
                </a:cxn>
                <a:cxn ang="0">
                  <a:pos x="135" y="90"/>
                </a:cxn>
                <a:cxn ang="0">
                  <a:pos x="111" y="36"/>
                </a:cxn>
                <a:cxn ang="0">
                  <a:pos x="75" y="5"/>
                </a:cxn>
                <a:cxn ang="0">
                  <a:pos x="61" y="1"/>
                </a:cxn>
                <a:cxn ang="0">
                  <a:pos x="56" y="0"/>
                </a:cxn>
                <a:cxn ang="0">
                  <a:pos x="55" y="5"/>
                </a:cxn>
                <a:cxn ang="0">
                  <a:pos x="51" y="17"/>
                </a:cxn>
                <a:cxn ang="0">
                  <a:pos x="34" y="48"/>
                </a:cxn>
                <a:cxn ang="0">
                  <a:pos x="3" y="132"/>
                </a:cxn>
                <a:cxn ang="0">
                  <a:pos x="2" y="180"/>
                </a:cxn>
                <a:cxn ang="0">
                  <a:pos x="10" y="227"/>
                </a:cxn>
                <a:cxn ang="0">
                  <a:pos x="26" y="277"/>
                </a:cxn>
                <a:cxn ang="0">
                  <a:pos x="47" y="243"/>
                </a:cxn>
                <a:cxn ang="0">
                  <a:pos x="59" y="217"/>
                </a:cxn>
                <a:cxn ang="0">
                  <a:pos x="68" y="191"/>
                </a:cxn>
                <a:cxn ang="0">
                  <a:pos x="74" y="166"/>
                </a:cxn>
                <a:cxn ang="0">
                  <a:pos x="76" y="143"/>
                </a:cxn>
                <a:cxn ang="0">
                  <a:pos x="75" y="124"/>
                </a:cxn>
                <a:cxn ang="0">
                  <a:pos x="73" y="109"/>
                </a:cxn>
                <a:cxn ang="0">
                  <a:pos x="70" y="96"/>
                </a:cxn>
                <a:cxn ang="0">
                  <a:pos x="74" y="109"/>
                </a:cxn>
                <a:cxn ang="0">
                  <a:pos x="77" y="123"/>
                </a:cxn>
                <a:cxn ang="0">
                  <a:pos x="80" y="143"/>
                </a:cxn>
                <a:cxn ang="0">
                  <a:pos x="79" y="167"/>
                </a:cxn>
                <a:cxn ang="0">
                  <a:pos x="75" y="193"/>
                </a:cxn>
                <a:cxn ang="0">
                  <a:pos x="68" y="220"/>
                </a:cxn>
                <a:cxn ang="0">
                  <a:pos x="57" y="248"/>
                </a:cxn>
                <a:cxn ang="0">
                  <a:pos x="50" y="263"/>
                </a:cxn>
                <a:cxn ang="0">
                  <a:pos x="50" y="263"/>
                </a:cxn>
                <a:cxn ang="0">
                  <a:pos x="44" y="274"/>
                </a:cxn>
                <a:cxn ang="0">
                  <a:pos x="43" y="277"/>
                </a:cxn>
                <a:cxn ang="0">
                  <a:pos x="43" y="277"/>
                </a:cxn>
                <a:cxn ang="0">
                  <a:pos x="42" y="322"/>
                </a:cxn>
                <a:cxn ang="0">
                  <a:pos x="75" y="340"/>
                </a:cxn>
                <a:cxn ang="0">
                  <a:pos x="221" y="193"/>
                </a:cxn>
                <a:cxn ang="0">
                  <a:pos x="132" y="58"/>
                </a:cxn>
                <a:cxn ang="0">
                  <a:pos x="132" y="58"/>
                </a:cxn>
                <a:cxn ang="0">
                  <a:pos x="132" y="58"/>
                </a:cxn>
              </a:cxnLst>
              <a:rect l="0" t="0" r="r" b="b"/>
              <a:pathLst>
                <a:path w="221" h="340">
                  <a:moveTo>
                    <a:pt x="132" y="58"/>
                  </a:moveTo>
                  <a:cubicBezTo>
                    <a:pt x="134" y="64"/>
                    <a:pt x="137" y="68"/>
                    <a:pt x="140" y="73"/>
                  </a:cubicBezTo>
                  <a:cubicBezTo>
                    <a:pt x="140" y="74"/>
                    <a:pt x="141" y="76"/>
                    <a:pt x="141" y="77"/>
                  </a:cubicBezTo>
                  <a:cubicBezTo>
                    <a:pt x="182" y="100"/>
                    <a:pt x="209" y="143"/>
                    <a:pt x="209" y="193"/>
                  </a:cubicBezTo>
                  <a:cubicBezTo>
                    <a:pt x="209" y="267"/>
                    <a:pt x="149" y="327"/>
                    <a:pt x="75" y="327"/>
                  </a:cubicBezTo>
                  <a:cubicBezTo>
                    <a:pt x="75" y="327"/>
                    <a:pt x="59" y="327"/>
                    <a:pt x="52" y="316"/>
                  </a:cubicBezTo>
                  <a:cubicBezTo>
                    <a:pt x="46" y="306"/>
                    <a:pt x="49" y="290"/>
                    <a:pt x="60" y="269"/>
                  </a:cubicBezTo>
                  <a:cubicBezTo>
                    <a:pt x="68" y="264"/>
                    <a:pt x="76" y="258"/>
                    <a:pt x="84" y="251"/>
                  </a:cubicBezTo>
                  <a:cubicBezTo>
                    <a:pt x="97" y="240"/>
                    <a:pt x="109" y="225"/>
                    <a:pt x="118" y="208"/>
                  </a:cubicBezTo>
                  <a:cubicBezTo>
                    <a:pt x="127" y="191"/>
                    <a:pt x="134" y="172"/>
                    <a:pt x="137" y="152"/>
                  </a:cubicBezTo>
                  <a:cubicBezTo>
                    <a:pt x="140" y="132"/>
                    <a:pt x="140" y="111"/>
                    <a:pt x="135" y="90"/>
                  </a:cubicBezTo>
                  <a:cubicBezTo>
                    <a:pt x="131" y="70"/>
                    <a:pt x="122" y="51"/>
                    <a:pt x="111" y="36"/>
                  </a:cubicBezTo>
                  <a:cubicBezTo>
                    <a:pt x="100" y="20"/>
                    <a:pt x="86" y="9"/>
                    <a:pt x="75" y="5"/>
                  </a:cubicBezTo>
                  <a:cubicBezTo>
                    <a:pt x="70" y="2"/>
                    <a:pt x="64" y="1"/>
                    <a:pt x="61" y="1"/>
                  </a:cubicBezTo>
                  <a:cubicBezTo>
                    <a:pt x="58" y="0"/>
                    <a:pt x="56" y="0"/>
                    <a:pt x="56" y="0"/>
                  </a:cubicBezTo>
                  <a:cubicBezTo>
                    <a:pt x="56" y="0"/>
                    <a:pt x="56" y="2"/>
                    <a:pt x="55" y="5"/>
                  </a:cubicBezTo>
                  <a:cubicBezTo>
                    <a:pt x="55" y="8"/>
                    <a:pt x="53" y="12"/>
                    <a:pt x="51" y="17"/>
                  </a:cubicBezTo>
                  <a:cubicBezTo>
                    <a:pt x="47" y="26"/>
                    <a:pt x="41" y="37"/>
                    <a:pt x="34" y="48"/>
                  </a:cubicBezTo>
                  <a:cubicBezTo>
                    <a:pt x="20" y="71"/>
                    <a:pt x="8" y="100"/>
                    <a:pt x="3" y="132"/>
                  </a:cubicBezTo>
                  <a:cubicBezTo>
                    <a:pt x="1" y="147"/>
                    <a:pt x="0" y="164"/>
                    <a:pt x="2" y="180"/>
                  </a:cubicBezTo>
                  <a:cubicBezTo>
                    <a:pt x="3" y="196"/>
                    <a:pt x="6" y="212"/>
                    <a:pt x="10" y="227"/>
                  </a:cubicBezTo>
                  <a:cubicBezTo>
                    <a:pt x="14" y="239"/>
                    <a:pt x="22" y="269"/>
                    <a:pt x="26" y="277"/>
                  </a:cubicBezTo>
                  <a:cubicBezTo>
                    <a:pt x="34" y="266"/>
                    <a:pt x="41" y="255"/>
                    <a:pt x="47" y="243"/>
                  </a:cubicBezTo>
                  <a:cubicBezTo>
                    <a:pt x="52" y="234"/>
                    <a:pt x="55" y="226"/>
                    <a:pt x="59" y="217"/>
                  </a:cubicBezTo>
                  <a:cubicBezTo>
                    <a:pt x="63" y="209"/>
                    <a:pt x="65" y="200"/>
                    <a:pt x="68" y="191"/>
                  </a:cubicBezTo>
                  <a:cubicBezTo>
                    <a:pt x="71" y="183"/>
                    <a:pt x="72" y="174"/>
                    <a:pt x="74" y="166"/>
                  </a:cubicBezTo>
                  <a:cubicBezTo>
                    <a:pt x="75" y="158"/>
                    <a:pt x="76" y="150"/>
                    <a:pt x="76" y="143"/>
                  </a:cubicBezTo>
                  <a:cubicBezTo>
                    <a:pt x="76" y="136"/>
                    <a:pt x="76" y="130"/>
                    <a:pt x="75" y="124"/>
                  </a:cubicBezTo>
                  <a:cubicBezTo>
                    <a:pt x="75" y="118"/>
                    <a:pt x="73" y="113"/>
                    <a:pt x="73" y="109"/>
                  </a:cubicBezTo>
                  <a:cubicBezTo>
                    <a:pt x="71" y="101"/>
                    <a:pt x="70" y="96"/>
                    <a:pt x="70" y="96"/>
                  </a:cubicBezTo>
                  <a:cubicBezTo>
                    <a:pt x="70" y="96"/>
                    <a:pt x="71" y="101"/>
                    <a:pt x="74" y="109"/>
                  </a:cubicBezTo>
                  <a:cubicBezTo>
                    <a:pt x="75" y="113"/>
                    <a:pt x="77" y="117"/>
                    <a:pt x="77" y="123"/>
                  </a:cubicBezTo>
                  <a:cubicBezTo>
                    <a:pt x="78" y="129"/>
                    <a:pt x="79" y="136"/>
                    <a:pt x="80" y="143"/>
                  </a:cubicBezTo>
                  <a:cubicBezTo>
                    <a:pt x="80" y="151"/>
                    <a:pt x="80" y="159"/>
                    <a:pt x="79" y="167"/>
                  </a:cubicBezTo>
                  <a:cubicBezTo>
                    <a:pt x="78" y="175"/>
                    <a:pt x="77" y="184"/>
                    <a:pt x="75" y="193"/>
                  </a:cubicBezTo>
                  <a:cubicBezTo>
                    <a:pt x="73" y="202"/>
                    <a:pt x="71" y="211"/>
                    <a:pt x="68" y="220"/>
                  </a:cubicBezTo>
                  <a:cubicBezTo>
                    <a:pt x="64" y="229"/>
                    <a:pt x="61" y="239"/>
                    <a:pt x="57" y="248"/>
                  </a:cubicBezTo>
                  <a:cubicBezTo>
                    <a:pt x="55" y="253"/>
                    <a:pt x="52" y="258"/>
                    <a:pt x="50" y="263"/>
                  </a:cubicBezTo>
                  <a:cubicBezTo>
                    <a:pt x="50" y="263"/>
                    <a:pt x="50" y="263"/>
                    <a:pt x="50" y="263"/>
                  </a:cubicBezTo>
                  <a:cubicBezTo>
                    <a:pt x="48" y="267"/>
                    <a:pt x="46" y="270"/>
                    <a:pt x="44" y="274"/>
                  </a:cubicBezTo>
                  <a:cubicBezTo>
                    <a:pt x="44" y="275"/>
                    <a:pt x="43" y="276"/>
                    <a:pt x="43" y="277"/>
                  </a:cubicBezTo>
                  <a:cubicBezTo>
                    <a:pt x="43" y="277"/>
                    <a:pt x="43" y="277"/>
                    <a:pt x="43" y="277"/>
                  </a:cubicBezTo>
                  <a:cubicBezTo>
                    <a:pt x="36" y="296"/>
                    <a:pt x="35" y="311"/>
                    <a:pt x="42" y="322"/>
                  </a:cubicBezTo>
                  <a:cubicBezTo>
                    <a:pt x="52" y="339"/>
                    <a:pt x="74" y="340"/>
                    <a:pt x="75" y="340"/>
                  </a:cubicBezTo>
                  <a:cubicBezTo>
                    <a:pt x="155" y="340"/>
                    <a:pt x="221" y="274"/>
                    <a:pt x="221" y="193"/>
                  </a:cubicBezTo>
                  <a:cubicBezTo>
                    <a:pt x="221" y="133"/>
                    <a:pt x="184" y="81"/>
                    <a:pt x="132" y="58"/>
                  </a:cubicBezTo>
                  <a:close/>
                  <a:moveTo>
                    <a:pt x="132" y="58"/>
                  </a:moveTo>
                  <a:cubicBezTo>
                    <a:pt x="132" y="58"/>
                    <a:pt x="132" y="58"/>
                    <a:pt x="132" y="58"/>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4" name="Freeform 6">
              <a:extLst>
                <a:ext uri="{FF2B5EF4-FFF2-40B4-BE49-F238E27FC236}">
                  <a16:creationId xmlns:a16="http://schemas.microsoft.com/office/drawing/2014/main" id="{17DBDC71-F900-4E93-A005-795136631DB2}"/>
                </a:ext>
              </a:extLst>
            </p:cNvPr>
            <p:cNvSpPr>
              <a:spLocks noEditPoints="1"/>
            </p:cNvSpPr>
            <p:nvPr/>
          </p:nvSpPr>
          <p:spPr bwMode="auto">
            <a:xfrm>
              <a:off x="427038" y="490537"/>
              <a:ext cx="346075" cy="1001713"/>
            </a:xfrm>
            <a:custGeom>
              <a:avLst/>
              <a:gdLst/>
              <a:ahLst/>
              <a:cxnLst>
                <a:cxn ang="0">
                  <a:pos x="69" y="217"/>
                </a:cxn>
                <a:cxn ang="0">
                  <a:pos x="32" y="205"/>
                </a:cxn>
                <a:cxn ang="0">
                  <a:pos x="12" y="135"/>
                </a:cxn>
                <a:cxn ang="0">
                  <a:pos x="85" y="16"/>
                </a:cxn>
                <a:cxn ang="0">
                  <a:pos x="91" y="0"/>
                </a:cxn>
                <a:cxn ang="0">
                  <a:pos x="0" y="135"/>
                </a:cxn>
                <a:cxn ang="0">
                  <a:pos x="22" y="212"/>
                </a:cxn>
                <a:cxn ang="0">
                  <a:pos x="17" y="251"/>
                </a:cxn>
                <a:cxn ang="0">
                  <a:pos x="20" y="256"/>
                </a:cxn>
                <a:cxn ang="0">
                  <a:pos x="29" y="250"/>
                </a:cxn>
                <a:cxn ang="0">
                  <a:pos x="39" y="265"/>
                </a:cxn>
                <a:cxn ang="0">
                  <a:pos x="49" y="259"/>
                </a:cxn>
                <a:cxn ang="0">
                  <a:pos x="40" y="243"/>
                </a:cxn>
                <a:cxn ang="0">
                  <a:pos x="51" y="236"/>
                </a:cxn>
                <a:cxn ang="0">
                  <a:pos x="61" y="251"/>
                </a:cxn>
                <a:cxn ang="0">
                  <a:pos x="71" y="245"/>
                </a:cxn>
                <a:cxn ang="0">
                  <a:pos x="61" y="230"/>
                </a:cxn>
                <a:cxn ang="0">
                  <a:pos x="73" y="222"/>
                </a:cxn>
                <a:cxn ang="0">
                  <a:pos x="69" y="217"/>
                </a:cxn>
                <a:cxn ang="0">
                  <a:pos x="25" y="238"/>
                </a:cxn>
                <a:cxn ang="0">
                  <a:pos x="33" y="218"/>
                </a:cxn>
                <a:cxn ang="0">
                  <a:pos x="55" y="219"/>
                </a:cxn>
                <a:cxn ang="0">
                  <a:pos x="25" y="238"/>
                </a:cxn>
                <a:cxn ang="0">
                  <a:pos x="25" y="238"/>
                </a:cxn>
                <a:cxn ang="0">
                  <a:pos x="25" y="238"/>
                </a:cxn>
              </a:cxnLst>
              <a:rect l="0" t="0" r="r" b="b"/>
              <a:pathLst>
                <a:path w="91" h="265">
                  <a:moveTo>
                    <a:pt x="69" y="217"/>
                  </a:moveTo>
                  <a:cubicBezTo>
                    <a:pt x="61" y="205"/>
                    <a:pt x="46" y="200"/>
                    <a:pt x="32" y="205"/>
                  </a:cubicBezTo>
                  <a:cubicBezTo>
                    <a:pt x="19" y="184"/>
                    <a:pt x="12" y="160"/>
                    <a:pt x="12" y="135"/>
                  </a:cubicBezTo>
                  <a:cubicBezTo>
                    <a:pt x="12" y="83"/>
                    <a:pt x="42" y="39"/>
                    <a:pt x="85" y="16"/>
                  </a:cubicBezTo>
                  <a:cubicBezTo>
                    <a:pt x="86" y="10"/>
                    <a:pt x="88" y="5"/>
                    <a:pt x="91" y="0"/>
                  </a:cubicBezTo>
                  <a:cubicBezTo>
                    <a:pt x="38" y="22"/>
                    <a:pt x="0" y="74"/>
                    <a:pt x="0" y="135"/>
                  </a:cubicBezTo>
                  <a:cubicBezTo>
                    <a:pt x="0" y="162"/>
                    <a:pt x="8" y="189"/>
                    <a:pt x="22" y="212"/>
                  </a:cubicBezTo>
                  <a:cubicBezTo>
                    <a:pt x="11" y="222"/>
                    <a:pt x="9" y="238"/>
                    <a:pt x="17" y="251"/>
                  </a:cubicBezTo>
                  <a:cubicBezTo>
                    <a:pt x="20" y="256"/>
                    <a:pt x="20" y="256"/>
                    <a:pt x="20" y="256"/>
                  </a:cubicBezTo>
                  <a:cubicBezTo>
                    <a:pt x="29" y="250"/>
                    <a:pt x="29" y="250"/>
                    <a:pt x="29" y="250"/>
                  </a:cubicBezTo>
                  <a:cubicBezTo>
                    <a:pt x="39" y="265"/>
                    <a:pt x="39" y="265"/>
                    <a:pt x="39" y="265"/>
                  </a:cubicBezTo>
                  <a:cubicBezTo>
                    <a:pt x="49" y="259"/>
                    <a:pt x="49" y="259"/>
                    <a:pt x="49" y="259"/>
                  </a:cubicBezTo>
                  <a:cubicBezTo>
                    <a:pt x="40" y="243"/>
                    <a:pt x="40" y="243"/>
                    <a:pt x="40" y="243"/>
                  </a:cubicBezTo>
                  <a:cubicBezTo>
                    <a:pt x="51" y="236"/>
                    <a:pt x="51" y="236"/>
                    <a:pt x="51" y="236"/>
                  </a:cubicBezTo>
                  <a:cubicBezTo>
                    <a:pt x="61" y="251"/>
                    <a:pt x="61" y="251"/>
                    <a:pt x="61" y="251"/>
                  </a:cubicBezTo>
                  <a:cubicBezTo>
                    <a:pt x="71" y="245"/>
                    <a:pt x="71" y="245"/>
                    <a:pt x="71" y="245"/>
                  </a:cubicBezTo>
                  <a:cubicBezTo>
                    <a:pt x="61" y="230"/>
                    <a:pt x="61" y="230"/>
                    <a:pt x="61" y="230"/>
                  </a:cubicBezTo>
                  <a:cubicBezTo>
                    <a:pt x="73" y="222"/>
                    <a:pt x="73" y="222"/>
                    <a:pt x="73" y="222"/>
                  </a:cubicBezTo>
                  <a:lnTo>
                    <a:pt x="69" y="217"/>
                  </a:lnTo>
                  <a:close/>
                  <a:moveTo>
                    <a:pt x="25" y="238"/>
                  </a:moveTo>
                  <a:cubicBezTo>
                    <a:pt x="23" y="231"/>
                    <a:pt x="26" y="222"/>
                    <a:pt x="33" y="218"/>
                  </a:cubicBezTo>
                  <a:cubicBezTo>
                    <a:pt x="40" y="213"/>
                    <a:pt x="49" y="214"/>
                    <a:pt x="55" y="219"/>
                  </a:cubicBezTo>
                  <a:lnTo>
                    <a:pt x="25" y="238"/>
                  </a:lnTo>
                  <a:close/>
                  <a:moveTo>
                    <a:pt x="25" y="238"/>
                  </a:moveTo>
                  <a:cubicBezTo>
                    <a:pt x="25" y="238"/>
                    <a:pt x="25" y="238"/>
                    <a:pt x="25" y="238"/>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grpSp>
      <p:grpSp>
        <p:nvGrpSpPr>
          <p:cNvPr id="22" name="Group 156">
            <a:extLst>
              <a:ext uri="{FF2B5EF4-FFF2-40B4-BE49-F238E27FC236}">
                <a16:creationId xmlns:a16="http://schemas.microsoft.com/office/drawing/2014/main" id="{5F862F6A-99CC-4515-80D4-1AC90CF0775C}"/>
              </a:ext>
            </a:extLst>
          </p:cNvPr>
          <p:cNvGrpSpPr/>
          <p:nvPr/>
        </p:nvGrpSpPr>
        <p:grpSpPr>
          <a:xfrm>
            <a:off x="6332317" y="1923921"/>
            <a:ext cx="423591" cy="661395"/>
            <a:chOff x="582613" y="280988"/>
            <a:chExt cx="1085850" cy="1695450"/>
          </a:xfrm>
          <a:solidFill>
            <a:schemeClr val="bg1"/>
          </a:solidFill>
        </p:grpSpPr>
        <p:sp>
          <p:nvSpPr>
            <p:cNvPr id="23" name="Freeform 23">
              <a:extLst>
                <a:ext uri="{FF2B5EF4-FFF2-40B4-BE49-F238E27FC236}">
                  <a16:creationId xmlns:a16="http://schemas.microsoft.com/office/drawing/2014/main" id="{3DF9A926-0ACD-4B68-BC51-56B078170FF5}"/>
                </a:ext>
              </a:extLst>
            </p:cNvPr>
            <p:cNvSpPr>
              <a:spLocks noEditPoints="1"/>
            </p:cNvSpPr>
            <p:nvPr/>
          </p:nvSpPr>
          <p:spPr bwMode="auto">
            <a:xfrm>
              <a:off x="582613" y="280988"/>
              <a:ext cx="1085850" cy="1695450"/>
            </a:xfrm>
            <a:custGeom>
              <a:avLst/>
              <a:gdLst/>
              <a:ahLst/>
              <a:cxnLst>
                <a:cxn ang="0">
                  <a:pos x="255" y="40"/>
                </a:cxn>
                <a:cxn ang="0">
                  <a:pos x="214" y="40"/>
                </a:cxn>
                <a:cxn ang="0">
                  <a:pos x="214" y="20"/>
                </a:cxn>
                <a:cxn ang="0">
                  <a:pos x="194" y="0"/>
                </a:cxn>
                <a:cxn ang="0">
                  <a:pos x="92" y="0"/>
                </a:cxn>
                <a:cxn ang="0">
                  <a:pos x="71" y="20"/>
                </a:cxn>
                <a:cxn ang="0">
                  <a:pos x="71" y="40"/>
                </a:cxn>
                <a:cxn ang="0">
                  <a:pos x="30" y="40"/>
                </a:cxn>
                <a:cxn ang="0">
                  <a:pos x="0" y="71"/>
                </a:cxn>
                <a:cxn ang="0">
                  <a:pos x="0" y="419"/>
                </a:cxn>
                <a:cxn ang="0">
                  <a:pos x="30" y="449"/>
                </a:cxn>
                <a:cxn ang="0">
                  <a:pos x="255" y="449"/>
                </a:cxn>
                <a:cxn ang="0">
                  <a:pos x="286" y="419"/>
                </a:cxn>
                <a:cxn ang="0">
                  <a:pos x="286" y="71"/>
                </a:cxn>
                <a:cxn ang="0">
                  <a:pos x="255" y="40"/>
                </a:cxn>
                <a:cxn ang="0">
                  <a:pos x="265" y="419"/>
                </a:cxn>
                <a:cxn ang="0">
                  <a:pos x="255" y="429"/>
                </a:cxn>
                <a:cxn ang="0">
                  <a:pos x="30" y="429"/>
                </a:cxn>
                <a:cxn ang="0">
                  <a:pos x="20" y="419"/>
                </a:cxn>
                <a:cxn ang="0">
                  <a:pos x="20" y="71"/>
                </a:cxn>
                <a:cxn ang="0">
                  <a:pos x="30" y="61"/>
                </a:cxn>
                <a:cxn ang="0">
                  <a:pos x="255" y="61"/>
                </a:cxn>
                <a:cxn ang="0">
                  <a:pos x="265" y="71"/>
                </a:cxn>
                <a:cxn ang="0">
                  <a:pos x="265" y="419"/>
                </a:cxn>
                <a:cxn ang="0">
                  <a:pos x="265" y="419"/>
                </a:cxn>
                <a:cxn ang="0">
                  <a:pos x="265" y="419"/>
                </a:cxn>
              </a:cxnLst>
              <a:rect l="0" t="0" r="r" b="b"/>
              <a:pathLst>
                <a:path w="286" h="449">
                  <a:moveTo>
                    <a:pt x="255" y="40"/>
                  </a:moveTo>
                  <a:cubicBezTo>
                    <a:pt x="214" y="40"/>
                    <a:pt x="214" y="40"/>
                    <a:pt x="214" y="40"/>
                  </a:cubicBezTo>
                  <a:cubicBezTo>
                    <a:pt x="214" y="20"/>
                    <a:pt x="214" y="20"/>
                    <a:pt x="214" y="20"/>
                  </a:cubicBezTo>
                  <a:cubicBezTo>
                    <a:pt x="214" y="9"/>
                    <a:pt x="205" y="0"/>
                    <a:pt x="194" y="0"/>
                  </a:cubicBezTo>
                  <a:cubicBezTo>
                    <a:pt x="92" y="0"/>
                    <a:pt x="92" y="0"/>
                    <a:pt x="92" y="0"/>
                  </a:cubicBezTo>
                  <a:cubicBezTo>
                    <a:pt x="80" y="0"/>
                    <a:pt x="71" y="9"/>
                    <a:pt x="71" y="20"/>
                  </a:cubicBezTo>
                  <a:cubicBezTo>
                    <a:pt x="71" y="40"/>
                    <a:pt x="71" y="40"/>
                    <a:pt x="71" y="40"/>
                  </a:cubicBezTo>
                  <a:cubicBezTo>
                    <a:pt x="30" y="40"/>
                    <a:pt x="30" y="40"/>
                    <a:pt x="30" y="40"/>
                  </a:cubicBezTo>
                  <a:cubicBezTo>
                    <a:pt x="13" y="40"/>
                    <a:pt x="0" y="54"/>
                    <a:pt x="0" y="71"/>
                  </a:cubicBezTo>
                  <a:cubicBezTo>
                    <a:pt x="0" y="419"/>
                    <a:pt x="0" y="419"/>
                    <a:pt x="0" y="419"/>
                  </a:cubicBezTo>
                  <a:cubicBezTo>
                    <a:pt x="0" y="436"/>
                    <a:pt x="13" y="449"/>
                    <a:pt x="30" y="449"/>
                  </a:cubicBezTo>
                  <a:cubicBezTo>
                    <a:pt x="255" y="449"/>
                    <a:pt x="255" y="449"/>
                    <a:pt x="255" y="449"/>
                  </a:cubicBezTo>
                  <a:cubicBezTo>
                    <a:pt x="272" y="449"/>
                    <a:pt x="286" y="436"/>
                    <a:pt x="286" y="419"/>
                  </a:cubicBezTo>
                  <a:cubicBezTo>
                    <a:pt x="286" y="71"/>
                    <a:pt x="286" y="71"/>
                    <a:pt x="286" y="71"/>
                  </a:cubicBezTo>
                  <a:cubicBezTo>
                    <a:pt x="286" y="54"/>
                    <a:pt x="272" y="40"/>
                    <a:pt x="255" y="40"/>
                  </a:cubicBezTo>
                  <a:close/>
                  <a:moveTo>
                    <a:pt x="265" y="419"/>
                  </a:moveTo>
                  <a:cubicBezTo>
                    <a:pt x="265" y="424"/>
                    <a:pt x="261" y="429"/>
                    <a:pt x="255" y="429"/>
                  </a:cubicBezTo>
                  <a:cubicBezTo>
                    <a:pt x="30" y="429"/>
                    <a:pt x="30" y="429"/>
                    <a:pt x="30" y="429"/>
                  </a:cubicBezTo>
                  <a:cubicBezTo>
                    <a:pt x="25" y="429"/>
                    <a:pt x="20" y="424"/>
                    <a:pt x="20" y="419"/>
                  </a:cubicBezTo>
                  <a:cubicBezTo>
                    <a:pt x="20" y="71"/>
                    <a:pt x="20" y="71"/>
                    <a:pt x="20" y="71"/>
                  </a:cubicBezTo>
                  <a:cubicBezTo>
                    <a:pt x="20" y="65"/>
                    <a:pt x="25" y="61"/>
                    <a:pt x="30" y="61"/>
                  </a:cubicBezTo>
                  <a:cubicBezTo>
                    <a:pt x="255" y="61"/>
                    <a:pt x="255" y="61"/>
                    <a:pt x="255" y="61"/>
                  </a:cubicBezTo>
                  <a:cubicBezTo>
                    <a:pt x="261" y="61"/>
                    <a:pt x="265" y="65"/>
                    <a:pt x="265" y="71"/>
                  </a:cubicBezTo>
                  <a:lnTo>
                    <a:pt x="265" y="419"/>
                  </a:lnTo>
                  <a:close/>
                  <a:moveTo>
                    <a:pt x="265" y="419"/>
                  </a:moveTo>
                  <a:cubicBezTo>
                    <a:pt x="265" y="419"/>
                    <a:pt x="265" y="419"/>
                    <a:pt x="265" y="419"/>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24" name="Rectangle 24">
              <a:extLst>
                <a:ext uri="{FF2B5EF4-FFF2-40B4-BE49-F238E27FC236}">
                  <a16:creationId xmlns:a16="http://schemas.microsoft.com/office/drawing/2014/main" id="{DA6364C4-BD9A-44BD-B7DC-E720AA215CB1}"/>
                </a:ext>
              </a:extLst>
            </p:cNvPr>
            <p:cNvSpPr>
              <a:spLocks noChangeArrowheads="1"/>
            </p:cNvSpPr>
            <p:nvPr/>
          </p:nvSpPr>
          <p:spPr bwMode="auto">
            <a:xfrm>
              <a:off x="738188" y="587376"/>
              <a:ext cx="774700" cy="38893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25" name="Rectangle 25">
              <a:extLst>
                <a:ext uri="{FF2B5EF4-FFF2-40B4-BE49-F238E27FC236}">
                  <a16:creationId xmlns:a16="http://schemas.microsoft.com/office/drawing/2014/main" id="{9F9072B3-CD78-48FD-AFB8-AB86A2F609FE}"/>
                </a:ext>
              </a:extLst>
            </p:cNvPr>
            <p:cNvSpPr>
              <a:spLocks noChangeArrowheads="1"/>
            </p:cNvSpPr>
            <p:nvPr/>
          </p:nvSpPr>
          <p:spPr bwMode="auto">
            <a:xfrm>
              <a:off x="738188" y="1014413"/>
              <a:ext cx="774700" cy="384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26" name="Rectangle 26">
              <a:extLst>
                <a:ext uri="{FF2B5EF4-FFF2-40B4-BE49-F238E27FC236}">
                  <a16:creationId xmlns:a16="http://schemas.microsoft.com/office/drawing/2014/main" id="{7ED4FF92-E5FC-4CBA-B3A4-686D9A044CC8}"/>
                </a:ext>
              </a:extLst>
            </p:cNvPr>
            <p:cNvSpPr>
              <a:spLocks noChangeArrowheads="1"/>
            </p:cNvSpPr>
            <p:nvPr/>
          </p:nvSpPr>
          <p:spPr bwMode="auto">
            <a:xfrm>
              <a:off x="738188" y="1436688"/>
              <a:ext cx="774700" cy="385763"/>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grpSp>
      <p:sp>
        <p:nvSpPr>
          <p:cNvPr id="39" name="矩形 38">
            <a:extLst>
              <a:ext uri="{FF2B5EF4-FFF2-40B4-BE49-F238E27FC236}">
                <a16:creationId xmlns:a16="http://schemas.microsoft.com/office/drawing/2014/main" id="{3E0E2293-F47E-4A6A-B730-94BB21EFC512}"/>
              </a:ext>
            </a:extLst>
          </p:cNvPr>
          <p:cNvSpPr/>
          <p:nvPr/>
        </p:nvSpPr>
        <p:spPr>
          <a:xfrm>
            <a:off x="8695329" y="3868915"/>
            <a:ext cx="3441871" cy="1569660"/>
          </a:xfrm>
          <a:prstGeom prst="rect">
            <a:avLst/>
          </a:prstGeom>
        </p:spPr>
        <p:txBody>
          <a:bodyPr wrap="square">
            <a:spAutoFit/>
          </a:bodyPr>
          <a:lstStyle/>
          <a:p>
            <a:pPr algn="just"/>
            <a:r>
              <a:rPr lang="zh-CN" altLang="en-US" sz="2400" dirty="0">
                <a:solidFill>
                  <a:srgbClr val="0D38F1"/>
                </a:solidFill>
              </a:rPr>
              <a:t>词干提取</a:t>
            </a:r>
            <a:r>
              <a:rPr lang="en-US" altLang="zh-CN" sz="2400" dirty="0">
                <a:solidFill>
                  <a:srgbClr val="0D38F1"/>
                </a:solidFill>
              </a:rPr>
              <a:t>(Stemming)</a:t>
            </a:r>
            <a:r>
              <a:rPr lang="zh-CN" altLang="en-US" sz="2400" dirty="0">
                <a:solidFill>
                  <a:srgbClr val="0D38F1"/>
                </a:solidFill>
              </a:rPr>
              <a:t>：</a:t>
            </a:r>
            <a:endParaRPr lang="en-US" altLang="zh-CN" sz="2400" dirty="0">
              <a:solidFill>
                <a:srgbClr val="0D38F1"/>
              </a:solidFill>
            </a:endParaRPr>
          </a:p>
          <a:p>
            <a:pPr algn="just"/>
            <a:r>
              <a:rPr lang="zh-CN" altLang="en-US" sz="2400" dirty="0">
                <a:solidFill>
                  <a:srgbClr val="0D38F1"/>
                </a:solidFill>
              </a:rPr>
              <a:t>抽取词的词干或词根形式（不一定能够表达完整语义）</a:t>
            </a:r>
          </a:p>
        </p:txBody>
      </p:sp>
      <p:grpSp>
        <p:nvGrpSpPr>
          <p:cNvPr id="40" name="Group 23">
            <a:extLst>
              <a:ext uri="{FF2B5EF4-FFF2-40B4-BE49-F238E27FC236}">
                <a16:creationId xmlns:a16="http://schemas.microsoft.com/office/drawing/2014/main" id="{2BCD3A67-D95C-4B79-9D03-8F045BE9974B}"/>
              </a:ext>
            </a:extLst>
          </p:cNvPr>
          <p:cNvGrpSpPr/>
          <p:nvPr/>
        </p:nvGrpSpPr>
        <p:grpSpPr>
          <a:xfrm>
            <a:off x="7421741" y="4263132"/>
            <a:ext cx="839608" cy="710151"/>
            <a:chOff x="7540014" y="4306907"/>
            <a:chExt cx="389342" cy="339426"/>
          </a:xfrm>
          <a:solidFill>
            <a:schemeClr val="bg1"/>
          </a:solidFill>
        </p:grpSpPr>
        <p:sp>
          <p:nvSpPr>
            <p:cNvPr id="41" name="Freeform 110">
              <a:extLst>
                <a:ext uri="{FF2B5EF4-FFF2-40B4-BE49-F238E27FC236}">
                  <a16:creationId xmlns:a16="http://schemas.microsoft.com/office/drawing/2014/main" id="{90A27C67-D54B-4ABC-A6A3-EA1090DB31F6}"/>
                </a:ext>
              </a:extLst>
            </p:cNvPr>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42" name="Freeform 111">
              <a:extLst>
                <a:ext uri="{FF2B5EF4-FFF2-40B4-BE49-F238E27FC236}">
                  <a16:creationId xmlns:a16="http://schemas.microsoft.com/office/drawing/2014/main" id="{BF67A092-C077-4030-A9E2-72318ABAD78F}"/>
                </a:ext>
              </a:extLst>
            </p:cNvPr>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43" name="Freeform 112">
              <a:extLst>
                <a:ext uri="{FF2B5EF4-FFF2-40B4-BE49-F238E27FC236}">
                  <a16:creationId xmlns:a16="http://schemas.microsoft.com/office/drawing/2014/main" id="{077B262D-2B14-4927-BE32-FBF7C614E772}"/>
                </a:ext>
              </a:extLst>
            </p:cNvPr>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44" name="Freeform 113">
              <a:extLst>
                <a:ext uri="{FF2B5EF4-FFF2-40B4-BE49-F238E27FC236}">
                  <a16:creationId xmlns:a16="http://schemas.microsoft.com/office/drawing/2014/main" id="{ACE69B3E-AFF2-4A59-B3EA-668679FA4A3E}"/>
                </a:ext>
              </a:extLst>
            </p:cNvPr>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45" name="Freeform 114">
              <a:extLst>
                <a:ext uri="{FF2B5EF4-FFF2-40B4-BE49-F238E27FC236}">
                  <a16:creationId xmlns:a16="http://schemas.microsoft.com/office/drawing/2014/main" id="{429EEE90-C6BF-437E-BCA8-67305B5C390C}"/>
                </a:ext>
              </a:extLst>
            </p:cNvPr>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46" name="Freeform 115">
              <a:extLst>
                <a:ext uri="{FF2B5EF4-FFF2-40B4-BE49-F238E27FC236}">
                  <a16:creationId xmlns:a16="http://schemas.microsoft.com/office/drawing/2014/main" id="{171CD79F-D64E-435F-A572-BF3BE7E5CC6D}"/>
                </a:ext>
              </a:extLst>
            </p:cNvPr>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47" name="Freeform 116">
              <a:extLst>
                <a:ext uri="{FF2B5EF4-FFF2-40B4-BE49-F238E27FC236}">
                  <a16:creationId xmlns:a16="http://schemas.microsoft.com/office/drawing/2014/main" id="{C6E5F158-C805-40CB-A763-B25E60EE658D}"/>
                </a:ext>
              </a:extLst>
            </p:cNvPr>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48" name="Rectangle 117">
              <a:extLst>
                <a:ext uri="{FF2B5EF4-FFF2-40B4-BE49-F238E27FC236}">
                  <a16:creationId xmlns:a16="http://schemas.microsoft.com/office/drawing/2014/main" id="{C95B30A9-F223-4CE9-9348-CB4A40911D90}"/>
                </a:ext>
              </a:extLst>
            </p:cNvPr>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49" name="Rectangle 118">
              <a:extLst>
                <a:ext uri="{FF2B5EF4-FFF2-40B4-BE49-F238E27FC236}">
                  <a16:creationId xmlns:a16="http://schemas.microsoft.com/office/drawing/2014/main" id="{E190EED6-BA93-4424-9043-6731504469D9}"/>
                </a:ext>
              </a:extLst>
            </p:cNvPr>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50" name="Rectangle 119">
              <a:extLst>
                <a:ext uri="{FF2B5EF4-FFF2-40B4-BE49-F238E27FC236}">
                  <a16:creationId xmlns:a16="http://schemas.microsoft.com/office/drawing/2014/main" id="{2531AB46-B3A6-446A-B120-51459A8A702C}"/>
                </a:ext>
              </a:extLst>
            </p:cNvPr>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51" name="Rectangle 120">
              <a:extLst>
                <a:ext uri="{FF2B5EF4-FFF2-40B4-BE49-F238E27FC236}">
                  <a16:creationId xmlns:a16="http://schemas.microsoft.com/office/drawing/2014/main" id="{58E4E088-9126-491F-B789-C4819521568B}"/>
                </a:ext>
              </a:extLst>
            </p:cNvPr>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grpSp>
    </p:spTree>
    <p:extLst>
      <p:ext uri="{BB962C8B-B14F-4D97-AF65-F5344CB8AC3E}">
        <p14:creationId xmlns:p14="http://schemas.microsoft.com/office/powerpoint/2010/main" val="3250430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9882C72-1C2C-40D2-A5DD-AF032349C123}"/>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EC8A2C7-0450-4FFA-A527-A702148889BA}"/>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4131543C-4087-4C9A-9387-B2C6C7933565}"/>
              </a:ext>
            </a:extLst>
          </p:cNvPr>
          <p:cNvSpPr>
            <a:spLocks noGrp="1"/>
          </p:cNvSpPr>
          <p:nvPr>
            <p:ph type="body" sz="half" idx="2"/>
          </p:nvPr>
        </p:nvSpPr>
        <p:spPr/>
        <p:txBody>
          <a:bodyPr/>
          <a:lstStyle/>
          <a:p>
            <a:r>
              <a:rPr lang="zh-CN" altLang="en-US" dirty="0"/>
              <a:t>限定符</a:t>
            </a:r>
          </a:p>
        </p:txBody>
      </p:sp>
      <p:sp>
        <p:nvSpPr>
          <p:cNvPr id="5" name="矩形 4">
            <a:extLst>
              <a:ext uri="{FF2B5EF4-FFF2-40B4-BE49-F238E27FC236}">
                <a16:creationId xmlns:a16="http://schemas.microsoft.com/office/drawing/2014/main" id="{51666E88-EAB2-4C83-9D16-E680B47586DE}"/>
              </a:ext>
            </a:extLst>
          </p:cNvPr>
          <p:cNvSpPr/>
          <p:nvPr/>
        </p:nvSpPr>
        <p:spPr>
          <a:xfrm>
            <a:off x="753036" y="1192323"/>
            <a:ext cx="10823388" cy="830997"/>
          </a:xfrm>
          <a:prstGeom prst="rect">
            <a:avLst/>
          </a:prstGeom>
        </p:spPr>
        <p:txBody>
          <a:bodyPr wrap="square">
            <a:spAutoFit/>
          </a:bodyPr>
          <a:lstStyle/>
          <a:p>
            <a:r>
              <a:rPr lang="zh-CN" altLang="en-US" sz="2400" b="1" dirty="0">
                <a:solidFill>
                  <a:schemeClr val="accent6">
                    <a:lumMod val="75000"/>
                  </a:schemeClr>
                </a:solidFill>
              </a:rPr>
              <a:t>限定符用来指定正则表达式的一个给定组件必须要出现多少次才能满足匹配。有 * 或 </a:t>
            </a:r>
            <a:r>
              <a:rPr lang="en-US" altLang="zh-CN" sz="2400" b="1" dirty="0">
                <a:solidFill>
                  <a:schemeClr val="accent6">
                    <a:lumMod val="75000"/>
                  </a:schemeClr>
                </a:solidFill>
              </a:rPr>
              <a:t>+ </a:t>
            </a:r>
            <a:r>
              <a:rPr lang="zh-CN" altLang="en-US" sz="2400" b="1" dirty="0">
                <a:solidFill>
                  <a:schemeClr val="accent6">
                    <a:lumMod val="75000"/>
                  </a:schemeClr>
                </a:solidFill>
              </a:rPr>
              <a:t>或 </a:t>
            </a:r>
            <a:r>
              <a:rPr lang="en-US" altLang="zh-CN" sz="2400" b="1" dirty="0">
                <a:solidFill>
                  <a:schemeClr val="accent6">
                    <a:lumMod val="75000"/>
                  </a:schemeClr>
                </a:solidFill>
              </a:rPr>
              <a:t>? </a:t>
            </a:r>
            <a:r>
              <a:rPr lang="zh-CN" altLang="en-US" sz="2400" b="1" dirty="0">
                <a:solidFill>
                  <a:schemeClr val="accent6">
                    <a:lumMod val="75000"/>
                  </a:schemeClr>
                </a:solidFill>
              </a:rPr>
              <a:t>或 </a:t>
            </a:r>
            <a:r>
              <a:rPr lang="en-US" altLang="zh-CN" sz="2400" b="1" dirty="0">
                <a:solidFill>
                  <a:schemeClr val="accent6">
                    <a:lumMod val="75000"/>
                  </a:schemeClr>
                </a:solidFill>
              </a:rPr>
              <a:t>{n} </a:t>
            </a:r>
            <a:r>
              <a:rPr lang="zh-CN" altLang="en-US" sz="2400" b="1" dirty="0">
                <a:solidFill>
                  <a:schemeClr val="accent6">
                    <a:lumMod val="75000"/>
                  </a:schemeClr>
                </a:solidFill>
              </a:rPr>
              <a:t>或 </a:t>
            </a:r>
            <a:r>
              <a:rPr lang="en-US" altLang="zh-CN" sz="2400" b="1" dirty="0">
                <a:solidFill>
                  <a:schemeClr val="accent6">
                    <a:lumMod val="75000"/>
                  </a:schemeClr>
                </a:solidFill>
              </a:rPr>
              <a:t>{n,} </a:t>
            </a:r>
            <a:r>
              <a:rPr lang="zh-CN" altLang="en-US" sz="2400" b="1" dirty="0">
                <a:solidFill>
                  <a:schemeClr val="accent6">
                    <a:lumMod val="75000"/>
                  </a:schemeClr>
                </a:solidFill>
              </a:rPr>
              <a:t>或 </a:t>
            </a:r>
            <a:r>
              <a:rPr lang="en-US" altLang="zh-CN" sz="2400" b="1" dirty="0">
                <a:solidFill>
                  <a:schemeClr val="accent6">
                    <a:lumMod val="75000"/>
                  </a:schemeClr>
                </a:solidFill>
              </a:rPr>
              <a:t>{</a:t>
            </a:r>
            <a:r>
              <a:rPr lang="en-US" altLang="zh-CN" sz="2400" b="1" dirty="0" err="1">
                <a:solidFill>
                  <a:schemeClr val="accent6">
                    <a:lumMod val="75000"/>
                  </a:schemeClr>
                </a:solidFill>
              </a:rPr>
              <a:t>n,m</a:t>
            </a:r>
            <a:r>
              <a:rPr lang="en-US" altLang="zh-CN" sz="2400" b="1" dirty="0">
                <a:solidFill>
                  <a:schemeClr val="accent6">
                    <a:lumMod val="75000"/>
                  </a:schemeClr>
                </a:solidFill>
              </a:rPr>
              <a:t>} </a:t>
            </a:r>
            <a:r>
              <a:rPr lang="zh-CN" altLang="en-US" sz="2400" b="1" dirty="0">
                <a:solidFill>
                  <a:schemeClr val="accent6">
                    <a:lumMod val="75000"/>
                  </a:schemeClr>
                </a:solidFill>
              </a:rPr>
              <a:t>共</a:t>
            </a:r>
            <a:r>
              <a:rPr lang="en-US" altLang="zh-CN" sz="2400" b="1" dirty="0">
                <a:solidFill>
                  <a:schemeClr val="accent6">
                    <a:lumMod val="75000"/>
                  </a:schemeClr>
                </a:solidFill>
              </a:rPr>
              <a:t>6</a:t>
            </a:r>
            <a:r>
              <a:rPr lang="zh-CN" altLang="en-US" sz="2400" b="1" dirty="0">
                <a:solidFill>
                  <a:schemeClr val="accent6">
                    <a:lumMod val="75000"/>
                  </a:schemeClr>
                </a:solidFill>
              </a:rPr>
              <a:t>种</a:t>
            </a:r>
          </a:p>
        </p:txBody>
      </p:sp>
      <p:pic>
        <p:nvPicPr>
          <p:cNvPr id="7" name="图片 6">
            <a:extLst>
              <a:ext uri="{FF2B5EF4-FFF2-40B4-BE49-F238E27FC236}">
                <a16:creationId xmlns:a16="http://schemas.microsoft.com/office/drawing/2014/main" id="{18D5BEBC-4E38-4EA7-8387-02FDCAA54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36" y="2023320"/>
            <a:ext cx="10890170" cy="4834680"/>
          </a:xfrm>
          <a:prstGeom prst="rect">
            <a:avLst/>
          </a:prstGeom>
        </p:spPr>
      </p:pic>
    </p:spTree>
    <p:extLst>
      <p:ext uri="{BB962C8B-B14F-4D97-AF65-F5344CB8AC3E}">
        <p14:creationId xmlns:p14="http://schemas.microsoft.com/office/powerpoint/2010/main" val="4023964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DD7AFA3-9D66-4A48-A648-377FA0ADBF7E}"/>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09C2539-A4C8-43E7-BAB1-CC58EBD19331}"/>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AE37F29C-1753-4786-BCC9-BB9F4F4B962B}"/>
              </a:ext>
            </a:extLst>
          </p:cNvPr>
          <p:cNvSpPr>
            <a:spLocks noGrp="1"/>
          </p:cNvSpPr>
          <p:nvPr>
            <p:ph type="body" sz="half" idx="2"/>
          </p:nvPr>
        </p:nvSpPr>
        <p:spPr/>
        <p:txBody>
          <a:bodyPr/>
          <a:lstStyle/>
          <a:p>
            <a:r>
              <a:rPr lang="zh-CN" altLang="en-US" dirty="0"/>
              <a:t>定位符</a:t>
            </a:r>
          </a:p>
        </p:txBody>
      </p:sp>
      <p:sp>
        <p:nvSpPr>
          <p:cNvPr id="5" name="矩形 4">
            <a:extLst>
              <a:ext uri="{FF2B5EF4-FFF2-40B4-BE49-F238E27FC236}">
                <a16:creationId xmlns:a16="http://schemas.microsoft.com/office/drawing/2014/main" id="{3DC6062A-045B-4AAF-80C4-E55C822F8ED0}"/>
              </a:ext>
            </a:extLst>
          </p:cNvPr>
          <p:cNvSpPr/>
          <p:nvPr/>
        </p:nvSpPr>
        <p:spPr>
          <a:xfrm>
            <a:off x="1156446" y="1762943"/>
            <a:ext cx="9879107" cy="3535070"/>
          </a:xfrm>
          <a:prstGeom prst="rect">
            <a:avLst/>
          </a:prstGeom>
        </p:spPr>
        <p:txBody>
          <a:bodyPr wrap="square">
            <a:spAutoFit/>
          </a:bodyPr>
          <a:lstStyle/>
          <a:p>
            <a:pPr marL="342900" indent="-342900">
              <a:buFont typeface="Wingdings" panose="05000000000000000000" pitchFamily="2" charset="2"/>
              <a:buChar char="ü"/>
            </a:pPr>
            <a:r>
              <a:rPr lang="zh-CN" altLang="en-US" sz="2800" b="1" dirty="0">
                <a:solidFill>
                  <a:schemeClr val="accent6">
                    <a:lumMod val="75000"/>
                  </a:schemeClr>
                </a:solidFill>
              </a:rPr>
              <a:t>定位符</a:t>
            </a:r>
            <a:endParaRPr lang="en-US" altLang="zh-CN" sz="2800" b="1" dirty="0">
              <a:solidFill>
                <a:schemeClr val="accent6">
                  <a:lumMod val="75000"/>
                </a:schemeClr>
              </a:solidFill>
            </a:endParaRPr>
          </a:p>
          <a:p>
            <a:pPr marL="914400" lvl="1" indent="-457200">
              <a:lnSpc>
                <a:spcPct val="150000"/>
              </a:lnSpc>
              <a:spcBef>
                <a:spcPts val="1200"/>
              </a:spcBef>
              <a:buFont typeface="Arial" panose="020B0604020202020204" pitchFamily="34" charset="0"/>
              <a:buChar char="•"/>
            </a:pPr>
            <a:r>
              <a:rPr lang="zh-CN" altLang="en-US" sz="2400" b="1" dirty="0">
                <a:solidFill>
                  <a:srgbClr val="0070C0"/>
                </a:solidFill>
              </a:rPr>
              <a:t>能够将正则表达式固定到行首或行尾。它们还使您能够创建这样的正则表达式，这些正则表达式出现在一个单词内、在一个单词的开头或者一个单词的结尾</a:t>
            </a:r>
            <a:endParaRPr lang="en-US" altLang="zh-CN" sz="2400" b="1" dirty="0">
              <a:solidFill>
                <a:srgbClr val="0070C0"/>
              </a:solidFill>
            </a:endParaRPr>
          </a:p>
          <a:p>
            <a:pPr marL="914400" lvl="1" indent="-457200">
              <a:lnSpc>
                <a:spcPct val="150000"/>
              </a:lnSpc>
              <a:spcBef>
                <a:spcPts val="1200"/>
              </a:spcBef>
              <a:buFont typeface="Arial" panose="020B0604020202020204" pitchFamily="34" charset="0"/>
              <a:buChar char="•"/>
            </a:pPr>
            <a:r>
              <a:rPr lang="zh-CN" altLang="en-US" sz="2400" b="1" dirty="0">
                <a:solidFill>
                  <a:srgbClr val="0070C0"/>
                </a:solidFill>
              </a:rPr>
              <a:t>定位符用来描述字符串或单词的边界，</a:t>
            </a:r>
            <a:r>
              <a:rPr lang="en-US" altLang="zh-CN" sz="2400" b="1" dirty="0">
                <a:solidFill>
                  <a:srgbClr val="0070C0"/>
                </a:solidFill>
              </a:rPr>
              <a:t>^ </a:t>
            </a:r>
            <a:r>
              <a:rPr lang="zh-CN" altLang="en-US" sz="2400" b="1" dirty="0">
                <a:solidFill>
                  <a:srgbClr val="0070C0"/>
                </a:solidFill>
              </a:rPr>
              <a:t>和 </a:t>
            </a:r>
            <a:r>
              <a:rPr lang="en-US" altLang="zh-CN" sz="2400" b="1" dirty="0">
                <a:solidFill>
                  <a:srgbClr val="0070C0"/>
                </a:solidFill>
              </a:rPr>
              <a:t>$ </a:t>
            </a:r>
            <a:r>
              <a:rPr lang="zh-CN" altLang="en-US" sz="2400" b="1" dirty="0">
                <a:solidFill>
                  <a:srgbClr val="0070C0"/>
                </a:solidFill>
              </a:rPr>
              <a:t>分别指字符串的开始与结束，</a:t>
            </a:r>
            <a:r>
              <a:rPr lang="en-US" altLang="zh-CN" sz="2400" b="1" dirty="0">
                <a:solidFill>
                  <a:srgbClr val="0070C0"/>
                </a:solidFill>
              </a:rPr>
              <a:t>\b </a:t>
            </a:r>
            <a:r>
              <a:rPr lang="zh-CN" altLang="en-US" sz="2400" b="1" dirty="0">
                <a:solidFill>
                  <a:srgbClr val="0070C0"/>
                </a:solidFill>
              </a:rPr>
              <a:t>描述单词的前或后边界，</a:t>
            </a:r>
            <a:r>
              <a:rPr lang="en-US" altLang="zh-CN" sz="2400" b="1" dirty="0">
                <a:solidFill>
                  <a:srgbClr val="0070C0"/>
                </a:solidFill>
              </a:rPr>
              <a:t>\B </a:t>
            </a:r>
            <a:r>
              <a:rPr lang="zh-CN" altLang="en-US" sz="2400" b="1" dirty="0">
                <a:solidFill>
                  <a:srgbClr val="0070C0"/>
                </a:solidFill>
              </a:rPr>
              <a:t>表示非单词边界</a:t>
            </a:r>
          </a:p>
        </p:txBody>
      </p:sp>
    </p:spTree>
    <p:extLst>
      <p:ext uri="{BB962C8B-B14F-4D97-AF65-F5344CB8AC3E}">
        <p14:creationId xmlns:p14="http://schemas.microsoft.com/office/powerpoint/2010/main" val="356035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BFDC568-EAB6-4BB9-8F28-0BB6F0E09949}"/>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065D4CC-4377-4EFF-9998-D4E8A87A5959}"/>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CC3DCE0C-DDFF-40AA-B83F-92C4730B421B}"/>
              </a:ext>
            </a:extLst>
          </p:cNvPr>
          <p:cNvSpPr>
            <a:spLocks noGrp="1"/>
          </p:cNvSpPr>
          <p:nvPr>
            <p:ph type="body" sz="half" idx="2"/>
          </p:nvPr>
        </p:nvSpPr>
        <p:spPr/>
        <p:txBody>
          <a:bodyPr/>
          <a:lstStyle/>
          <a:p>
            <a:endParaRPr lang="zh-CN" altLang="en-US"/>
          </a:p>
        </p:txBody>
      </p:sp>
      <p:pic>
        <p:nvPicPr>
          <p:cNvPr id="6" name="图片 5">
            <a:extLst>
              <a:ext uri="{FF2B5EF4-FFF2-40B4-BE49-F238E27FC236}">
                <a16:creationId xmlns:a16="http://schemas.microsoft.com/office/drawing/2014/main" id="{5E92CAD7-507D-4E44-949E-ED1292FED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58" y="1461147"/>
            <a:ext cx="11057248" cy="4569111"/>
          </a:xfrm>
          <a:prstGeom prst="rect">
            <a:avLst/>
          </a:prstGeom>
        </p:spPr>
      </p:pic>
    </p:spTree>
    <p:extLst>
      <p:ext uri="{BB962C8B-B14F-4D97-AF65-F5344CB8AC3E}">
        <p14:creationId xmlns:p14="http://schemas.microsoft.com/office/powerpoint/2010/main" val="3179491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6941C5-3B18-4A35-A50F-77AF5D070407}"/>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69FBFF73-7D18-4779-AA8E-E9FF9F2CEA95}"/>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AFF802EE-B144-4743-9B73-AACB77BC61EF}"/>
              </a:ext>
            </a:extLst>
          </p:cNvPr>
          <p:cNvSpPr>
            <a:spLocks noGrp="1"/>
          </p:cNvSpPr>
          <p:nvPr>
            <p:ph type="body" sz="half" idx="2"/>
          </p:nvPr>
        </p:nvSpPr>
        <p:spPr/>
        <p:txBody>
          <a:bodyPr/>
          <a:lstStyle/>
          <a:p>
            <a:r>
              <a:rPr lang="zh-CN" altLang="en-US" dirty="0"/>
              <a:t>修饰符（标记）</a:t>
            </a:r>
          </a:p>
        </p:txBody>
      </p:sp>
      <p:sp>
        <p:nvSpPr>
          <p:cNvPr id="5" name="矩形 4">
            <a:extLst>
              <a:ext uri="{FF2B5EF4-FFF2-40B4-BE49-F238E27FC236}">
                <a16:creationId xmlns:a16="http://schemas.microsoft.com/office/drawing/2014/main" id="{9CFEAA02-D5A4-407D-9F4D-10BD0A59DB2E}"/>
              </a:ext>
            </a:extLst>
          </p:cNvPr>
          <p:cNvSpPr/>
          <p:nvPr/>
        </p:nvSpPr>
        <p:spPr>
          <a:xfrm>
            <a:off x="1159435" y="1271135"/>
            <a:ext cx="10273554" cy="1842940"/>
          </a:xfrm>
          <a:prstGeom prst="rect">
            <a:avLst/>
          </a:prstGeom>
        </p:spPr>
        <p:txBody>
          <a:bodyPr wrap="square">
            <a:spAutoFit/>
          </a:bodyPr>
          <a:lstStyle/>
          <a:p>
            <a:pPr marL="342900" indent="-342900">
              <a:lnSpc>
                <a:spcPct val="150000"/>
              </a:lnSpc>
              <a:spcBef>
                <a:spcPts val="600"/>
              </a:spcBef>
              <a:buFont typeface="Wingdings" panose="05000000000000000000" pitchFamily="2" charset="2"/>
              <a:buChar char="Ø"/>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标记也称为修饰符，正则表达式的标记用于指定额外的匹配策略</a:t>
            </a:r>
          </a:p>
          <a:p>
            <a:pPr marL="342900" indent="-342900">
              <a:lnSpc>
                <a:spcPct val="150000"/>
              </a:lnSpc>
              <a:spcBef>
                <a:spcPts val="600"/>
              </a:spcBef>
              <a:buFont typeface="Wingdings" panose="05000000000000000000" pitchFamily="2" charset="2"/>
              <a:buChar char="Ø"/>
            </a:pPr>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标记不写在正则表达式里，标记位于表达式之外：</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a:p>
            <a:pPr lvl="2">
              <a:lnSpc>
                <a:spcPct val="150000"/>
              </a:lnSpc>
              <a:spcBef>
                <a:spcPts val="600"/>
              </a:spcBef>
            </a:pP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a:t>
            </a:r>
            <a:r>
              <a:rPr lang="en-US" altLang="zh-CN" sz="2400" b="1" dirty="0">
                <a:solidFill>
                  <a:srgbClr val="3203FB"/>
                </a:solidFill>
                <a:latin typeface="微软雅黑" panose="020B0503020204020204" pitchFamily="34" charset="-122"/>
                <a:ea typeface="微软雅黑" panose="020B0503020204020204" pitchFamily="34" charset="-122"/>
              </a:rPr>
              <a:t>pattern</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/flags</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ABB5E119-1C8C-4E37-9587-A30FAE746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56" y="3114075"/>
            <a:ext cx="11867739" cy="3226792"/>
          </a:xfrm>
          <a:prstGeom prst="rect">
            <a:avLst/>
          </a:prstGeom>
        </p:spPr>
      </p:pic>
    </p:spTree>
    <p:extLst>
      <p:ext uri="{BB962C8B-B14F-4D97-AF65-F5344CB8AC3E}">
        <p14:creationId xmlns:p14="http://schemas.microsoft.com/office/powerpoint/2010/main" val="582730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B3245EB-30B5-4184-BFAA-B4C3E4DF31A1}"/>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9ECB98B6-C49F-4F32-B2DE-9B46512E5B6A}"/>
              </a:ext>
            </a:extLst>
          </p:cNvPr>
          <p:cNvSpPr>
            <a:spLocks noGrp="1"/>
          </p:cNvSpPr>
          <p:nvPr>
            <p:ph type="title"/>
          </p:nvPr>
        </p:nvSpPr>
        <p:spPr/>
        <p:txBody>
          <a:bodyPr/>
          <a:lstStyle/>
          <a:p>
            <a:r>
              <a:rPr lang="zh-CN" altLang="en-US" dirty="0"/>
              <a:t>编辑距离（</a:t>
            </a:r>
            <a:r>
              <a:rPr lang="en-US" altLang="zh-CN" dirty="0"/>
              <a:t>Edit Distance</a:t>
            </a:r>
            <a:r>
              <a:rPr lang="zh-CN" altLang="en-US" dirty="0"/>
              <a:t>）</a:t>
            </a:r>
          </a:p>
        </p:txBody>
      </p:sp>
      <p:sp>
        <p:nvSpPr>
          <p:cNvPr id="4" name="文本占位符 3">
            <a:extLst>
              <a:ext uri="{FF2B5EF4-FFF2-40B4-BE49-F238E27FC236}">
                <a16:creationId xmlns:a16="http://schemas.microsoft.com/office/drawing/2014/main" id="{D2D5D911-5613-4539-B3AC-4510E4260CBC}"/>
              </a:ext>
            </a:extLst>
          </p:cNvPr>
          <p:cNvSpPr>
            <a:spLocks noGrp="1"/>
          </p:cNvSpPr>
          <p:nvPr>
            <p:ph type="body" sz="half" idx="2"/>
          </p:nvPr>
        </p:nvSpPr>
        <p:spPr/>
        <p:txBody>
          <a:bodyPr/>
          <a:lstStyle/>
          <a:p>
            <a:r>
              <a:rPr lang="zh-CN" altLang="en-US" dirty="0"/>
              <a:t>最小距离</a:t>
            </a:r>
            <a:r>
              <a:rPr lang="en-US" altLang="zh-CN" dirty="0"/>
              <a:t>-</a:t>
            </a:r>
            <a:r>
              <a:rPr lang="zh-CN" altLang="en-US" dirty="0"/>
              <a:t>度量两个字符串的相似程度</a:t>
            </a:r>
          </a:p>
        </p:txBody>
      </p:sp>
      <p:sp>
        <p:nvSpPr>
          <p:cNvPr id="5" name="矩形 21">
            <a:extLst>
              <a:ext uri="{FF2B5EF4-FFF2-40B4-BE49-F238E27FC236}">
                <a16:creationId xmlns:a16="http://schemas.microsoft.com/office/drawing/2014/main" id="{DAD95C56-A340-48A5-9803-70564B046DCC}"/>
              </a:ext>
            </a:extLst>
          </p:cNvPr>
          <p:cNvSpPr/>
          <p:nvPr/>
        </p:nvSpPr>
        <p:spPr>
          <a:xfrm>
            <a:off x="7621566" y="1235477"/>
            <a:ext cx="4185316" cy="597243"/>
          </a:xfrm>
          <a:custGeom>
            <a:avLst/>
            <a:gdLst/>
            <a:ahLst/>
            <a:cxnLst/>
            <a:rect l="l" t="t" r="r" b="b"/>
            <a:pathLst>
              <a:path w="7085181" h="1244248">
                <a:moveTo>
                  <a:pt x="333395" y="0"/>
                </a:moveTo>
                <a:lnTo>
                  <a:pt x="7085181" y="0"/>
                </a:lnTo>
                <a:lnTo>
                  <a:pt x="6751786" y="1244248"/>
                </a:lnTo>
                <a:lnTo>
                  <a:pt x="0" y="1244248"/>
                </a:lnTo>
                <a:close/>
              </a:path>
            </a:pathLst>
          </a:custGeom>
          <a:solidFill>
            <a:schemeClr val="bg1">
              <a:alpha val="50000"/>
            </a:schemeClr>
          </a:solidFill>
          <a:ln w="25400" cap="flat" cmpd="sng" algn="ctr">
            <a:noFill/>
            <a:prstDash val="solid"/>
          </a:ln>
          <a:effectLst>
            <a:outerShdw blurRad="50800" dist="38100" dir="5400000" algn="t" rotWithShape="0">
              <a:prstClr val="black">
                <a:alpha val="40000"/>
              </a:prstClr>
            </a:outerShdw>
          </a:effectLst>
        </p:spPr>
        <p:txBody>
          <a:bodyPr lIns="121880" tIns="60940" rIns="121880" bIns="60940" rtlCol="0" anchor="ctr"/>
          <a:lstStyle/>
          <a:p>
            <a:pPr algn="ctr" defTabSz="1218565">
              <a:lnSpc>
                <a:spcPct val="150000"/>
              </a:lnSpc>
              <a:defRPr/>
            </a:pPr>
            <a:r>
              <a:rPr lang="zh-CN" altLang="en-US" sz="2400" b="1" kern="0" dirty="0">
                <a:solidFill>
                  <a:schemeClr val="accent3">
                    <a:lumMod val="50000"/>
                  </a:schemeClr>
                </a:solidFill>
                <a:latin typeface="Calibri" panose="020F0502020204030204"/>
                <a:ea typeface="宋体" panose="02010600030101010101" pitchFamily="2" charset="-122"/>
              </a:rPr>
              <a:t>两个字符串有多相似？</a:t>
            </a:r>
            <a:endParaRPr lang="zh-CN" altLang="en-US" sz="1600" b="1" kern="0" dirty="0">
              <a:solidFill>
                <a:schemeClr val="accent3">
                  <a:lumMod val="50000"/>
                </a:schemeClr>
              </a:solidFill>
              <a:latin typeface="Calibri" panose="020F0502020204030204"/>
              <a:ea typeface="宋体" panose="02010600030101010101" pitchFamily="2" charset="-122"/>
            </a:endParaRPr>
          </a:p>
        </p:txBody>
      </p:sp>
      <p:sp>
        <p:nvSpPr>
          <p:cNvPr id="6" name="矩形 5">
            <a:extLst>
              <a:ext uri="{FF2B5EF4-FFF2-40B4-BE49-F238E27FC236}">
                <a16:creationId xmlns:a16="http://schemas.microsoft.com/office/drawing/2014/main" id="{73655C16-13DB-4210-AF16-90EC1985ED51}"/>
              </a:ext>
            </a:extLst>
          </p:cNvPr>
          <p:cNvSpPr/>
          <p:nvPr/>
        </p:nvSpPr>
        <p:spPr>
          <a:xfrm>
            <a:off x="663145" y="1929367"/>
            <a:ext cx="11143737" cy="4732834"/>
          </a:xfrm>
          <a:prstGeom prst="rect">
            <a:avLst/>
          </a:prstGeom>
        </p:spPr>
        <p:txBody>
          <a:bodyPr wrap="square">
            <a:spAutoFit/>
          </a:bodyPr>
          <a:lstStyle/>
          <a:p>
            <a:pPr>
              <a:lnSpc>
                <a:spcPct val="150000"/>
              </a:lnSpc>
            </a:pPr>
            <a:r>
              <a:rPr lang="zh-CN" altLang="en-US" sz="2800" b="1" dirty="0">
                <a:solidFill>
                  <a:srgbClr val="002060"/>
                </a:solidFill>
              </a:rPr>
              <a:t>编辑距离（</a:t>
            </a:r>
            <a:r>
              <a:rPr lang="en-US" altLang="zh-CN" sz="2800" b="1" dirty="0">
                <a:solidFill>
                  <a:srgbClr val="002060"/>
                </a:solidFill>
              </a:rPr>
              <a:t>Minimum Edit Distance</a:t>
            </a:r>
            <a:r>
              <a:rPr lang="zh-CN" altLang="en-US" sz="2800" b="1" dirty="0">
                <a:solidFill>
                  <a:srgbClr val="002060"/>
                </a:solidFill>
              </a:rPr>
              <a:t>，</a:t>
            </a:r>
            <a:r>
              <a:rPr lang="en-US" altLang="zh-CN" sz="2800" b="1">
                <a:solidFill>
                  <a:srgbClr val="002060"/>
                </a:solidFill>
              </a:rPr>
              <a:t>MED</a:t>
            </a:r>
            <a:r>
              <a:rPr lang="zh-CN" altLang="en-US" sz="2800" b="1">
                <a:solidFill>
                  <a:srgbClr val="002060"/>
                </a:solidFill>
              </a:rPr>
              <a:t>），莱文斯坦距离</a:t>
            </a:r>
            <a:endParaRPr lang="en-US" altLang="zh-CN" sz="2800" b="1" dirty="0">
              <a:solidFill>
                <a:srgbClr val="002060"/>
              </a:solidFill>
            </a:endParaRPr>
          </a:p>
          <a:p>
            <a:pPr marL="800100" lvl="1" indent="-342900">
              <a:lnSpc>
                <a:spcPct val="150000"/>
              </a:lnSpc>
              <a:buFont typeface="Wingdings" panose="05000000000000000000" pitchFamily="2" charset="2"/>
              <a:buChar char="ü"/>
            </a:pPr>
            <a:r>
              <a:rPr lang="zh-CN" altLang="en-US" sz="2400" dirty="0">
                <a:solidFill>
                  <a:schemeClr val="accent6">
                    <a:lumMod val="75000"/>
                  </a:schemeClr>
                </a:solidFill>
              </a:rPr>
              <a:t>俄罗斯科学家 </a:t>
            </a:r>
            <a:r>
              <a:rPr lang="en-US" altLang="zh-CN" sz="2400" dirty="0">
                <a:solidFill>
                  <a:schemeClr val="accent6">
                    <a:lumMod val="75000"/>
                  </a:schemeClr>
                </a:solidFill>
              </a:rPr>
              <a:t>Vladimir </a:t>
            </a:r>
            <a:r>
              <a:rPr lang="en-US" altLang="zh-CN" sz="2400" dirty="0" err="1">
                <a:solidFill>
                  <a:schemeClr val="accent6">
                    <a:lumMod val="75000"/>
                  </a:schemeClr>
                </a:solidFill>
              </a:rPr>
              <a:t>Levenshtein</a:t>
            </a:r>
            <a:r>
              <a:rPr lang="en-US" altLang="zh-CN" sz="2400" dirty="0">
                <a:solidFill>
                  <a:schemeClr val="accent6">
                    <a:lumMod val="75000"/>
                  </a:schemeClr>
                </a:solidFill>
              </a:rPr>
              <a:t> </a:t>
            </a:r>
            <a:r>
              <a:rPr lang="zh-CN" altLang="en-US" sz="2400" dirty="0">
                <a:solidFill>
                  <a:schemeClr val="accent6">
                    <a:lumMod val="75000"/>
                  </a:schemeClr>
                </a:solidFill>
              </a:rPr>
              <a:t>在</a:t>
            </a:r>
            <a:r>
              <a:rPr lang="en-US" altLang="zh-CN" sz="2400" dirty="0">
                <a:solidFill>
                  <a:schemeClr val="accent6">
                    <a:lumMod val="75000"/>
                  </a:schemeClr>
                </a:solidFill>
              </a:rPr>
              <a:t>1965</a:t>
            </a:r>
            <a:r>
              <a:rPr lang="zh-CN" altLang="en-US" sz="2400" dirty="0">
                <a:solidFill>
                  <a:schemeClr val="accent6">
                    <a:lumMod val="75000"/>
                  </a:schemeClr>
                </a:solidFill>
              </a:rPr>
              <a:t>年提出，</a:t>
            </a:r>
            <a:r>
              <a:rPr lang="en-US" altLang="zh-CN" sz="2400" dirty="0" err="1">
                <a:solidFill>
                  <a:schemeClr val="accent6">
                    <a:lumMod val="75000"/>
                  </a:schemeClr>
                </a:solidFill>
              </a:rPr>
              <a:t>Levenshtein</a:t>
            </a:r>
            <a:r>
              <a:rPr lang="en-US" altLang="zh-CN" sz="2400" dirty="0">
                <a:solidFill>
                  <a:schemeClr val="accent6">
                    <a:lumMod val="75000"/>
                  </a:schemeClr>
                </a:solidFill>
              </a:rPr>
              <a:t> Distance</a:t>
            </a:r>
          </a:p>
          <a:p>
            <a:pPr marL="800100" lvl="1" indent="-342900">
              <a:lnSpc>
                <a:spcPct val="150000"/>
              </a:lnSpc>
              <a:buFont typeface="Wingdings" panose="05000000000000000000" pitchFamily="2" charset="2"/>
              <a:buChar char="ü"/>
            </a:pPr>
            <a:r>
              <a:rPr lang="zh-CN" altLang="en-US" sz="2400" dirty="0">
                <a:solidFill>
                  <a:schemeClr val="accent6">
                    <a:lumMod val="75000"/>
                  </a:schemeClr>
                </a:solidFill>
              </a:rPr>
              <a:t>度量两个序列相似程度</a:t>
            </a:r>
            <a:endParaRPr lang="en-US" altLang="zh-CN" sz="2400" dirty="0">
              <a:solidFill>
                <a:schemeClr val="accent6">
                  <a:lumMod val="75000"/>
                </a:schemeClr>
              </a:solidFill>
            </a:endParaRPr>
          </a:p>
          <a:p>
            <a:pPr marL="800100" lvl="1" indent="-342900">
              <a:lnSpc>
                <a:spcPct val="150000"/>
              </a:lnSpc>
              <a:buFont typeface="Wingdings" panose="05000000000000000000" pitchFamily="2" charset="2"/>
              <a:buChar char="ü"/>
            </a:pPr>
            <a:r>
              <a:rPr lang="zh-CN" altLang="en-US" sz="2400" dirty="0">
                <a:solidFill>
                  <a:schemeClr val="accent6">
                    <a:lumMod val="75000"/>
                  </a:schemeClr>
                </a:solidFill>
              </a:rPr>
              <a:t>两个字符串</a:t>
            </a:r>
            <a:r>
              <a:rPr lang="en-US" altLang="zh-CN" sz="2400" dirty="0">
                <a:solidFill>
                  <a:schemeClr val="accent6">
                    <a:lumMod val="75000"/>
                  </a:schemeClr>
                </a:solidFill>
              </a:rPr>
              <a:t>S1</a:t>
            </a:r>
            <a:r>
              <a:rPr lang="zh-CN" altLang="en-US" sz="2400" dirty="0">
                <a:solidFill>
                  <a:schemeClr val="accent6">
                    <a:lumMod val="75000"/>
                  </a:schemeClr>
                </a:solidFill>
              </a:rPr>
              <a:t>、</a:t>
            </a:r>
            <a:r>
              <a:rPr lang="en-US" altLang="zh-CN" sz="2400" dirty="0">
                <a:solidFill>
                  <a:schemeClr val="accent6">
                    <a:lumMod val="75000"/>
                  </a:schemeClr>
                </a:solidFill>
              </a:rPr>
              <a:t>S2</a:t>
            </a:r>
            <a:r>
              <a:rPr lang="zh-CN" altLang="en-US" sz="2400" dirty="0">
                <a:solidFill>
                  <a:schemeClr val="accent6">
                    <a:lumMod val="75000"/>
                  </a:schemeClr>
                </a:solidFill>
              </a:rPr>
              <a:t>，由</a:t>
            </a:r>
            <a:r>
              <a:rPr lang="en-US" altLang="zh-CN" sz="2400" dirty="0">
                <a:solidFill>
                  <a:schemeClr val="accent6">
                    <a:lumMod val="75000"/>
                  </a:schemeClr>
                </a:solidFill>
              </a:rPr>
              <a:t>S1</a:t>
            </a:r>
            <a:r>
              <a:rPr lang="zh-CN" altLang="en-US" sz="2400" dirty="0">
                <a:solidFill>
                  <a:schemeClr val="accent6">
                    <a:lumMod val="75000"/>
                  </a:schemeClr>
                </a:solidFill>
              </a:rPr>
              <a:t>转换为</a:t>
            </a:r>
            <a:r>
              <a:rPr lang="en-US" altLang="zh-CN" sz="2400" dirty="0">
                <a:solidFill>
                  <a:schemeClr val="accent6">
                    <a:lumMod val="75000"/>
                  </a:schemeClr>
                </a:solidFill>
              </a:rPr>
              <a:t>S2</a:t>
            </a:r>
            <a:r>
              <a:rPr lang="zh-CN" altLang="en-US" sz="2400" dirty="0">
                <a:solidFill>
                  <a:schemeClr val="accent6">
                    <a:lumMod val="75000"/>
                  </a:schemeClr>
                </a:solidFill>
              </a:rPr>
              <a:t>所需要的最少单字符编辑操作次数</a:t>
            </a:r>
          </a:p>
          <a:p>
            <a:pPr marL="1257300" lvl="2" indent="-342900">
              <a:lnSpc>
                <a:spcPct val="150000"/>
              </a:lnSpc>
              <a:buFont typeface="Arial" panose="020B0604020202020204" pitchFamily="34" charset="0"/>
              <a:buChar char="•"/>
            </a:pPr>
            <a:r>
              <a:rPr lang="zh-CN" altLang="en-US" sz="2000" dirty="0">
                <a:solidFill>
                  <a:schemeClr val="accent1">
                    <a:lumMod val="75000"/>
                    <a:lumOff val="25000"/>
                  </a:schemeClr>
                </a:solidFill>
              </a:rPr>
              <a:t>    插入（</a:t>
            </a:r>
            <a:r>
              <a:rPr lang="en-US" altLang="zh-CN" sz="2000" dirty="0">
                <a:solidFill>
                  <a:schemeClr val="accent1">
                    <a:lumMod val="75000"/>
                    <a:lumOff val="25000"/>
                  </a:schemeClr>
                </a:solidFill>
              </a:rPr>
              <a:t>Insertion</a:t>
            </a:r>
            <a:r>
              <a:rPr lang="zh-CN" altLang="en-US" sz="2000" dirty="0">
                <a:solidFill>
                  <a:schemeClr val="accent1">
                    <a:lumMod val="75000"/>
                    <a:lumOff val="25000"/>
                  </a:schemeClr>
                </a:solidFill>
              </a:rPr>
              <a:t>）</a:t>
            </a:r>
          </a:p>
          <a:p>
            <a:pPr marL="1257300" lvl="2" indent="-342900">
              <a:lnSpc>
                <a:spcPct val="150000"/>
              </a:lnSpc>
              <a:buFont typeface="Arial" panose="020B0604020202020204" pitchFamily="34" charset="0"/>
              <a:buChar char="•"/>
            </a:pPr>
            <a:r>
              <a:rPr lang="zh-CN" altLang="en-US" sz="2000" dirty="0">
                <a:solidFill>
                  <a:schemeClr val="accent1">
                    <a:lumMod val="75000"/>
                    <a:lumOff val="25000"/>
                  </a:schemeClr>
                </a:solidFill>
              </a:rPr>
              <a:t>    删除（</a:t>
            </a:r>
            <a:r>
              <a:rPr lang="en-US" altLang="zh-CN" sz="2000" dirty="0">
                <a:solidFill>
                  <a:schemeClr val="accent1">
                    <a:lumMod val="75000"/>
                    <a:lumOff val="25000"/>
                  </a:schemeClr>
                </a:solidFill>
              </a:rPr>
              <a:t>Deletion</a:t>
            </a:r>
            <a:r>
              <a:rPr lang="zh-CN" altLang="en-US" sz="2000" dirty="0">
                <a:solidFill>
                  <a:schemeClr val="accent1">
                    <a:lumMod val="75000"/>
                    <a:lumOff val="25000"/>
                  </a:schemeClr>
                </a:solidFill>
              </a:rPr>
              <a:t>）</a:t>
            </a:r>
          </a:p>
          <a:p>
            <a:pPr marL="1257300" lvl="2" indent="-342900">
              <a:lnSpc>
                <a:spcPct val="150000"/>
              </a:lnSpc>
              <a:buFont typeface="Arial" panose="020B0604020202020204" pitchFamily="34" charset="0"/>
              <a:buChar char="•"/>
            </a:pPr>
            <a:r>
              <a:rPr lang="zh-CN" altLang="en-US" sz="2000" dirty="0">
                <a:solidFill>
                  <a:schemeClr val="accent1">
                    <a:lumMod val="75000"/>
                    <a:lumOff val="25000"/>
                  </a:schemeClr>
                </a:solidFill>
              </a:rPr>
              <a:t>    替换（</a:t>
            </a:r>
            <a:r>
              <a:rPr lang="en-US" altLang="zh-CN" sz="2000" dirty="0">
                <a:solidFill>
                  <a:schemeClr val="accent1">
                    <a:lumMod val="75000"/>
                    <a:lumOff val="25000"/>
                  </a:schemeClr>
                </a:solidFill>
              </a:rPr>
              <a:t>Substitution</a:t>
            </a:r>
            <a:r>
              <a:rPr lang="zh-CN" altLang="en-US" sz="2000" dirty="0">
                <a:solidFill>
                  <a:schemeClr val="accent1">
                    <a:lumMod val="75000"/>
                    <a:lumOff val="25000"/>
                  </a:schemeClr>
                </a:solidFill>
              </a:rPr>
              <a:t>）</a:t>
            </a:r>
            <a:endParaRPr lang="en-US" altLang="zh-CN" sz="2000" dirty="0">
              <a:solidFill>
                <a:schemeClr val="accent1">
                  <a:lumMod val="75000"/>
                  <a:lumOff val="25000"/>
                </a:schemeClr>
              </a:solidFill>
            </a:endParaRPr>
          </a:p>
          <a:p>
            <a:pPr marL="1257300" lvl="2" indent="-342900">
              <a:lnSpc>
                <a:spcPct val="150000"/>
              </a:lnSpc>
              <a:buFont typeface="Arial" panose="020B0604020202020204" pitchFamily="34" charset="0"/>
              <a:buChar char="•"/>
            </a:pPr>
            <a:r>
              <a:rPr lang="en-US" altLang="zh-CN" sz="2000" dirty="0">
                <a:solidFill>
                  <a:schemeClr val="accent1">
                    <a:lumMod val="75000"/>
                    <a:lumOff val="25000"/>
                  </a:schemeClr>
                </a:solidFill>
              </a:rPr>
              <a:t>    </a:t>
            </a:r>
            <a:r>
              <a:rPr lang="zh-CN" altLang="en-US" sz="2000" dirty="0">
                <a:solidFill>
                  <a:schemeClr val="accent1">
                    <a:lumMod val="75000"/>
                    <a:lumOff val="25000"/>
                  </a:schemeClr>
                </a:solidFill>
              </a:rPr>
              <a:t>交换（</a:t>
            </a:r>
            <a:r>
              <a:rPr lang="en-US" altLang="zh-CN" sz="2000" dirty="0">
                <a:solidFill>
                  <a:schemeClr val="accent1">
                    <a:lumMod val="75000"/>
                    <a:lumOff val="25000"/>
                  </a:schemeClr>
                </a:solidFill>
              </a:rPr>
              <a:t>Exchange</a:t>
            </a:r>
            <a:r>
              <a:rPr lang="zh-CN" altLang="en-US" sz="2000" dirty="0">
                <a:solidFill>
                  <a:schemeClr val="accent1">
                    <a:lumMod val="75000"/>
                    <a:lumOff val="25000"/>
                  </a:schemeClr>
                </a:solidFill>
              </a:rPr>
              <a:t>）</a:t>
            </a:r>
          </a:p>
          <a:p>
            <a:pPr marL="1257300" lvl="2" indent="-342900">
              <a:lnSpc>
                <a:spcPct val="150000"/>
              </a:lnSpc>
              <a:buFont typeface="Wingdings" panose="05000000000000000000" pitchFamily="2" charset="2"/>
              <a:buChar char="ü"/>
            </a:pPr>
            <a:endParaRPr lang="zh-CN" altLang="en-US" sz="2400" dirty="0">
              <a:solidFill>
                <a:schemeClr val="accent6">
                  <a:lumMod val="75000"/>
                </a:schemeClr>
              </a:solidFill>
            </a:endParaRPr>
          </a:p>
        </p:txBody>
      </p:sp>
    </p:spTree>
    <p:extLst>
      <p:ext uri="{BB962C8B-B14F-4D97-AF65-F5344CB8AC3E}">
        <p14:creationId xmlns:p14="http://schemas.microsoft.com/office/powerpoint/2010/main" val="330988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1DE93AC-D6E3-4FEF-85C1-C3D66DCEDC5E}"/>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3AC0228-DAF4-4DC1-B810-D580C5B65401}"/>
              </a:ext>
            </a:extLst>
          </p:cNvPr>
          <p:cNvSpPr>
            <a:spLocks noGrp="1"/>
          </p:cNvSpPr>
          <p:nvPr>
            <p:ph type="title"/>
          </p:nvPr>
        </p:nvSpPr>
        <p:spPr/>
        <p:txBody>
          <a:bodyPr/>
          <a:lstStyle/>
          <a:p>
            <a:r>
              <a:rPr lang="zh-CN" altLang="en-US" dirty="0"/>
              <a:t>编辑距离</a:t>
            </a:r>
          </a:p>
        </p:txBody>
      </p:sp>
      <p:sp>
        <p:nvSpPr>
          <p:cNvPr id="4" name="文本占位符 3">
            <a:extLst>
              <a:ext uri="{FF2B5EF4-FFF2-40B4-BE49-F238E27FC236}">
                <a16:creationId xmlns:a16="http://schemas.microsoft.com/office/drawing/2014/main" id="{6B40EC05-4A21-4209-B153-75C25CE2F283}"/>
              </a:ext>
            </a:extLst>
          </p:cNvPr>
          <p:cNvSpPr>
            <a:spLocks noGrp="1"/>
          </p:cNvSpPr>
          <p:nvPr>
            <p:ph type="body" sz="half" idx="2"/>
          </p:nvPr>
        </p:nvSpPr>
        <p:spPr/>
        <p:txBody>
          <a:bodyPr/>
          <a:lstStyle/>
          <a:p>
            <a:r>
              <a:rPr lang="zh-CN" altLang="en-US" dirty="0"/>
              <a:t>如何定义和计算最小编辑距离</a:t>
            </a:r>
          </a:p>
        </p:txBody>
      </p:sp>
      <p:sp>
        <p:nvSpPr>
          <p:cNvPr id="5" name="矩形 4">
            <a:extLst>
              <a:ext uri="{FF2B5EF4-FFF2-40B4-BE49-F238E27FC236}">
                <a16:creationId xmlns:a16="http://schemas.microsoft.com/office/drawing/2014/main" id="{F3AE14D1-B7B4-44CE-8442-2FEA45E82284}"/>
              </a:ext>
            </a:extLst>
          </p:cNvPr>
          <p:cNvSpPr/>
          <p:nvPr/>
        </p:nvSpPr>
        <p:spPr>
          <a:xfrm>
            <a:off x="335691" y="1243891"/>
            <a:ext cx="10272583" cy="4458400"/>
          </a:xfrm>
          <a:prstGeom prst="rect">
            <a:avLst/>
          </a:prstGeom>
        </p:spPr>
        <p:txBody>
          <a:bodyPr wrap="square">
            <a:spAutoFit/>
          </a:bodyPr>
          <a:lstStyle/>
          <a:p>
            <a:pPr lvl="1">
              <a:lnSpc>
                <a:spcPct val="150000"/>
              </a:lnSpc>
            </a:pPr>
            <a:r>
              <a:rPr lang="zh-CN" altLang="en-US" sz="2400" dirty="0">
                <a:solidFill>
                  <a:schemeClr val="accent6">
                    <a:lumMod val="75000"/>
                  </a:schemeClr>
                </a:solidFill>
              </a:rPr>
              <a:t>实例：</a:t>
            </a:r>
            <a:endParaRPr lang="en-US" altLang="zh-CN" sz="2400" dirty="0">
              <a:solidFill>
                <a:schemeClr val="accent6">
                  <a:lumMod val="75000"/>
                </a:schemeClr>
              </a:solidFill>
            </a:endParaRPr>
          </a:p>
          <a:p>
            <a:pPr marL="800100" lvl="1" indent="-342900">
              <a:lnSpc>
                <a:spcPct val="150000"/>
              </a:lnSpc>
              <a:buFont typeface="Wingdings" panose="05000000000000000000" pitchFamily="2" charset="2"/>
              <a:buChar char="ü"/>
            </a:pPr>
            <a:r>
              <a:rPr lang="zh-CN" altLang="en-US" sz="2400" dirty="0">
                <a:solidFill>
                  <a:schemeClr val="accent6">
                    <a:lumMod val="75000"/>
                  </a:schemeClr>
                </a:solidFill>
              </a:rPr>
              <a:t>“</a:t>
            </a:r>
            <a:r>
              <a:rPr lang="en-US" altLang="zh-CN" sz="2400" dirty="0">
                <a:solidFill>
                  <a:schemeClr val="accent6">
                    <a:lumMod val="75000"/>
                  </a:schemeClr>
                </a:solidFill>
              </a:rPr>
              <a:t>this</a:t>
            </a:r>
            <a:r>
              <a:rPr lang="zh-CN" altLang="en-US" sz="2400" dirty="0">
                <a:solidFill>
                  <a:schemeClr val="accent6">
                    <a:lumMod val="75000"/>
                  </a:schemeClr>
                </a:solidFill>
              </a:rPr>
              <a:t>”</a:t>
            </a:r>
            <a:r>
              <a:rPr lang="en-US" altLang="zh-CN" sz="2400" dirty="0">
                <a:solidFill>
                  <a:schemeClr val="accent6">
                    <a:lumMod val="75000"/>
                  </a:schemeClr>
                </a:solidFill>
              </a:rPr>
              <a:t>-&gt;</a:t>
            </a:r>
            <a:r>
              <a:rPr lang="zh-CN" altLang="en-US" sz="2400" dirty="0">
                <a:solidFill>
                  <a:schemeClr val="accent6">
                    <a:lumMod val="75000"/>
                  </a:schemeClr>
                </a:solidFill>
              </a:rPr>
              <a:t>“</a:t>
            </a:r>
            <a:r>
              <a:rPr lang="en-US" altLang="zh-CN" sz="2400" dirty="0" err="1">
                <a:solidFill>
                  <a:schemeClr val="accent6">
                    <a:lumMod val="75000"/>
                  </a:schemeClr>
                </a:solidFill>
              </a:rPr>
              <a:t>thims</a:t>
            </a:r>
            <a:r>
              <a:rPr lang="zh-CN" altLang="en-US" sz="2400" dirty="0">
                <a:solidFill>
                  <a:schemeClr val="accent6">
                    <a:lumMod val="75000"/>
                  </a:schemeClr>
                </a:solidFill>
              </a:rPr>
              <a:t>”</a:t>
            </a:r>
            <a:endParaRPr lang="en-US" altLang="zh-CN" sz="2400" dirty="0">
              <a:solidFill>
                <a:schemeClr val="accent6">
                  <a:lumMod val="75000"/>
                </a:schemeClr>
              </a:solidFill>
            </a:endParaRPr>
          </a:p>
          <a:p>
            <a:pPr marL="800100" lvl="1" indent="-342900">
              <a:lnSpc>
                <a:spcPct val="150000"/>
              </a:lnSpc>
              <a:buFont typeface="Wingdings" panose="05000000000000000000" pitchFamily="2" charset="2"/>
              <a:buChar char="ü"/>
            </a:pPr>
            <a:r>
              <a:rPr lang="zh-CN" altLang="en-US" sz="2400" dirty="0">
                <a:solidFill>
                  <a:schemeClr val="accent6">
                    <a:lumMod val="75000"/>
                  </a:schemeClr>
                </a:solidFill>
              </a:rPr>
              <a:t>“</a:t>
            </a:r>
            <a:r>
              <a:rPr lang="en-US" altLang="zh-CN" sz="2400" dirty="0">
                <a:solidFill>
                  <a:schemeClr val="accent6">
                    <a:lumMod val="75000"/>
                  </a:schemeClr>
                </a:solidFill>
              </a:rPr>
              <a:t>this</a:t>
            </a:r>
            <a:r>
              <a:rPr lang="zh-CN" altLang="en-US" sz="2400" dirty="0">
                <a:solidFill>
                  <a:schemeClr val="accent6">
                    <a:lumMod val="75000"/>
                  </a:schemeClr>
                </a:solidFill>
              </a:rPr>
              <a:t>”</a:t>
            </a:r>
            <a:r>
              <a:rPr lang="en-US" altLang="zh-CN" sz="2400" dirty="0">
                <a:solidFill>
                  <a:schemeClr val="accent6">
                    <a:lumMod val="75000"/>
                  </a:schemeClr>
                </a:solidFill>
              </a:rPr>
              <a:t>-&gt;</a:t>
            </a:r>
            <a:r>
              <a:rPr lang="zh-CN" altLang="en-US" sz="2400" dirty="0">
                <a:solidFill>
                  <a:schemeClr val="accent6">
                    <a:lumMod val="75000"/>
                  </a:schemeClr>
                </a:solidFill>
              </a:rPr>
              <a:t>“</a:t>
            </a:r>
            <a:r>
              <a:rPr lang="en-US" altLang="zh-CN" sz="2400" dirty="0" err="1">
                <a:solidFill>
                  <a:schemeClr val="accent6">
                    <a:lumMod val="75000"/>
                  </a:schemeClr>
                </a:solidFill>
              </a:rPr>
              <a:t>ths</a:t>
            </a:r>
            <a:r>
              <a:rPr lang="zh-CN" altLang="en-US" sz="2400" dirty="0">
                <a:solidFill>
                  <a:schemeClr val="accent6">
                    <a:lumMod val="75000"/>
                  </a:schemeClr>
                </a:solidFill>
              </a:rPr>
              <a:t>”</a:t>
            </a:r>
            <a:endParaRPr lang="en-US" altLang="zh-CN" sz="2400" dirty="0">
              <a:solidFill>
                <a:schemeClr val="accent6">
                  <a:lumMod val="75000"/>
                </a:schemeClr>
              </a:solidFill>
            </a:endParaRPr>
          </a:p>
          <a:p>
            <a:pPr marL="800100" lvl="1" indent="-342900">
              <a:lnSpc>
                <a:spcPct val="150000"/>
              </a:lnSpc>
              <a:buFont typeface="Wingdings" panose="05000000000000000000" pitchFamily="2" charset="2"/>
              <a:buChar char="ü"/>
            </a:pPr>
            <a:r>
              <a:rPr lang="zh-CN" altLang="en-US" sz="2400" dirty="0">
                <a:solidFill>
                  <a:schemeClr val="accent6">
                    <a:lumMod val="75000"/>
                  </a:schemeClr>
                </a:solidFill>
              </a:rPr>
              <a:t>“</a:t>
            </a:r>
            <a:r>
              <a:rPr lang="en-US" altLang="zh-CN" sz="2400" dirty="0">
                <a:solidFill>
                  <a:schemeClr val="accent6">
                    <a:lumMod val="75000"/>
                  </a:schemeClr>
                </a:solidFill>
              </a:rPr>
              <a:t>this</a:t>
            </a:r>
            <a:r>
              <a:rPr lang="zh-CN" altLang="en-US" sz="2400" dirty="0">
                <a:solidFill>
                  <a:schemeClr val="accent6">
                    <a:lumMod val="75000"/>
                  </a:schemeClr>
                </a:solidFill>
              </a:rPr>
              <a:t>”</a:t>
            </a:r>
            <a:r>
              <a:rPr lang="en-US" altLang="zh-CN" sz="2400" dirty="0">
                <a:solidFill>
                  <a:schemeClr val="accent6">
                    <a:lumMod val="75000"/>
                  </a:schemeClr>
                </a:solidFill>
              </a:rPr>
              <a:t>-&gt;</a:t>
            </a:r>
            <a:r>
              <a:rPr lang="zh-CN" altLang="en-US" sz="2400" dirty="0">
                <a:solidFill>
                  <a:schemeClr val="accent6">
                    <a:lumMod val="75000"/>
                  </a:schemeClr>
                </a:solidFill>
              </a:rPr>
              <a:t>“</a:t>
            </a:r>
            <a:r>
              <a:rPr lang="en-US" altLang="zh-CN" sz="2400" dirty="0" err="1">
                <a:solidFill>
                  <a:schemeClr val="accent6">
                    <a:lumMod val="75000"/>
                  </a:schemeClr>
                </a:solidFill>
              </a:rPr>
              <a:t>thms</a:t>
            </a:r>
            <a:r>
              <a:rPr lang="zh-CN" altLang="en-US" sz="2400" dirty="0">
                <a:solidFill>
                  <a:schemeClr val="accent6">
                    <a:lumMod val="75000"/>
                  </a:schemeClr>
                </a:solidFill>
              </a:rPr>
              <a:t>”</a:t>
            </a:r>
            <a:endParaRPr lang="en-US" altLang="zh-CN" sz="2400" dirty="0">
              <a:solidFill>
                <a:schemeClr val="accent6">
                  <a:lumMod val="75000"/>
                </a:schemeClr>
              </a:solidFill>
            </a:endParaRPr>
          </a:p>
          <a:p>
            <a:pPr marL="800100" lvl="1" indent="-342900">
              <a:lnSpc>
                <a:spcPct val="150000"/>
              </a:lnSpc>
              <a:buFont typeface="Wingdings" panose="05000000000000000000" pitchFamily="2" charset="2"/>
              <a:buChar char="ü"/>
            </a:pPr>
            <a:r>
              <a:rPr lang="zh-CN" altLang="en-US" sz="2400" dirty="0">
                <a:solidFill>
                  <a:schemeClr val="accent6">
                    <a:lumMod val="75000"/>
                  </a:schemeClr>
                </a:solidFill>
              </a:rPr>
              <a:t>“</a:t>
            </a:r>
            <a:r>
              <a:rPr lang="en-US" altLang="zh-CN" sz="2400" dirty="0">
                <a:solidFill>
                  <a:schemeClr val="accent6">
                    <a:lumMod val="75000"/>
                  </a:schemeClr>
                </a:solidFill>
              </a:rPr>
              <a:t>this</a:t>
            </a:r>
            <a:r>
              <a:rPr lang="zh-CN" altLang="en-US" sz="2400" dirty="0">
                <a:solidFill>
                  <a:schemeClr val="accent6">
                    <a:lumMod val="75000"/>
                  </a:schemeClr>
                </a:solidFill>
              </a:rPr>
              <a:t>”</a:t>
            </a:r>
            <a:r>
              <a:rPr lang="en-US" altLang="zh-CN" sz="2400" dirty="0">
                <a:solidFill>
                  <a:schemeClr val="accent6">
                    <a:lumMod val="75000"/>
                  </a:schemeClr>
                </a:solidFill>
              </a:rPr>
              <a:t>-&gt;</a:t>
            </a:r>
            <a:r>
              <a:rPr lang="zh-CN" altLang="en-US" sz="2400" dirty="0">
                <a:solidFill>
                  <a:schemeClr val="accent6">
                    <a:lumMod val="75000"/>
                  </a:schemeClr>
                </a:solidFill>
              </a:rPr>
              <a:t>“</a:t>
            </a:r>
            <a:r>
              <a:rPr lang="en-US" altLang="zh-CN" sz="2400" dirty="0" err="1">
                <a:solidFill>
                  <a:schemeClr val="accent6">
                    <a:lumMod val="75000"/>
                  </a:schemeClr>
                </a:solidFill>
              </a:rPr>
              <a:t>thsi</a:t>
            </a:r>
            <a:r>
              <a:rPr lang="zh-CN" altLang="en-US" sz="2400" dirty="0">
                <a:solidFill>
                  <a:schemeClr val="accent6">
                    <a:lumMod val="75000"/>
                  </a:schemeClr>
                </a:solidFill>
              </a:rPr>
              <a:t>”</a:t>
            </a:r>
            <a:endParaRPr lang="en-US" altLang="zh-CN" sz="2400" dirty="0">
              <a:solidFill>
                <a:schemeClr val="accent6">
                  <a:lumMod val="75000"/>
                </a:schemeClr>
              </a:solidFill>
            </a:endParaRPr>
          </a:p>
          <a:p>
            <a:pPr lvl="1">
              <a:lnSpc>
                <a:spcPct val="150000"/>
              </a:lnSpc>
            </a:pPr>
            <a:r>
              <a:rPr lang="zh-CN" altLang="en-US" sz="2400" dirty="0">
                <a:solidFill>
                  <a:schemeClr val="accent6">
                    <a:lumMod val="75000"/>
                  </a:schemeClr>
                </a:solidFill>
              </a:rPr>
              <a:t>两个字符串</a:t>
            </a:r>
            <a:r>
              <a:rPr lang="en-US" altLang="zh-CN" sz="2400" dirty="0">
                <a:solidFill>
                  <a:schemeClr val="accent6">
                    <a:lumMod val="75000"/>
                  </a:schemeClr>
                </a:solidFill>
              </a:rPr>
              <a:t>A(</a:t>
            </a:r>
            <a:r>
              <a:rPr lang="zh-CN" altLang="en-US" sz="2400" dirty="0">
                <a:solidFill>
                  <a:schemeClr val="accent6">
                    <a:lumMod val="75000"/>
                  </a:schemeClr>
                </a:solidFill>
              </a:rPr>
              <a:t>字符串长度</a:t>
            </a:r>
            <a:r>
              <a:rPr lang="en-US" altLang="zh-CN" sz="2400" dirty="0">
                <a:solidFill>
                  <a:schemeClr val="accent6">
                    <a:lumMod val="75000"/>
                  </a:schemeClr>
                </a:solidFill>
              </a:rPr>
              <a:t>m)</a:t>
            </a:r>
            <a:r>
              <a:rPr lang="zh-CN" altLang="en-US" sz="2400" dirty="0">
                <a:solidFill>
                  <a:schemeClr val="accent6">
                    <a:lumMod val="75000"/>
                  </a:schemeClr>
                </a:solidFill>
              </a:rPr>
              <a:t>、</a:t>
            </a:r>
            <a:r>
              <a:rPr lang="en-US" altLang="zh-CN" sz="2400" dirty="0">
                <a:solidFill>
                  <a:schemeClr val="accent6">
                    <a:lumMod val="75000"/>
                  </a:schemeClr>
                </a:solidFill>
              </a:rPr>
              <a:t>B(</a:t>
            </a:r>
            <a:r>
              <a:rPr lang="zh-CN" altLang="en-US" sz="2400" dirty="0">
                <a:solidFill>
                  <a:schemeClr val="accent6">
                    <a:lumMod val="75000"/>
                  </a:schemeClr>
                </a:solidFill>
              </a:rPr>
              <a:t>字符串长度</a:t>
            </a:r>
            <a:r>
              <a:rPr lang="en-US" altLang="zh-CN" sz="2400" dirty="0">
                <a:solidFill>
                  <a:schemeClr val="accent6">
                    <a:lumMod val="75000"/>
                  </a:schemeClr>
                </a:solidFill>
              </a:rPr>
              <a:t>n)</a:t>
            </a:r>
          </a:p>
          <a:p>
            <a:pPr marL="1257300" lvl="2" indent="-342900">
              <a:lnSpc>
                <a:spcPct val="150000"/>
              </a:lnSpc>
              <a:buFont typeface="Wingdings" panose="05000000000000000000" pitchFamily="2" charset="2"/>
              <a:buChar char="Ø"/>
            </a:pPr>
            <a:r>
              <a:rPr lang="zh-CN" altLang="en-US" sz="2400" dirty="0">
                <a:solidFill>
                  <a:schemeClr val="accent6">
                    <a:lumMod val="75000"/>
                  </a:schemeClr>
                </a:solidFill>
              </a:rPr>
              <a:t>定义</a:t>
            </a:r>
            <a:r>
              <a:rPr lang="en-US" altLang="zh-CN" sz="2400" dirty="0">
                <a:solidFill>
                  <a:schemeClr val="accent6">
                    <a:lumMod val="75000"/>
                  </a:schemeClr>
                </a:solidFill>
              </a:rPr>
              <a:t>D</a:t>
            </a:r>
            <a:r>
              <a:rPr lang="en-US" altLang="zh-CN" sz="2400" baseline="-25000" dirty="0">
                <a:solidFill>
                  <a:schemeClr val="accent6">
                    <a:lumMod val="75000"/>
                  </a:schemeClr>
                </a:solidFill>
              </a:rPr>
              <a:t>A,B</a:t>
            </a:r>
            <a:r>
              <a:rPr lang="en-US" altLang="zh-CN" sz="2400" dirty="0">
                <a:solidFill>
                  <a:schemeClr val="accent6">
                    <a:lumMod val="75000"/>
                  </a:schemeClr>
                </a:solidFill>
              </a:rPr>
              <a:t>(</a:t>
            </a:r>
            <a:r>
              <a:rPr lang="en-US" altLang="zh-CN" sz="2400" dirty="0" err="1">
                <a:solidFill>
                  <a:schemeClr val="accent6">
                    <a:lumMod val="75000"/>
                  </a:schemeClr>
                </a:solidFill>
              </a:rPr>
              <a:t>i</a:t>
            </a:r>
            <a:r>
              <a:rPr lang="en-US" altLang="zh-CN" sz="2400" dirty="0">
                <a:solidFill>
                  <a:schemeClr val="accent6">
                    <a:lumMod val="75000"/>
                  </a:schemeClr>
                </a:solidFill>
              </a:rPr>
              <a:t>, j)</a:t>
            </a:r>
            <a:r>
              <a:rPr lang="zh-CN" altLang="en-US" sz="2400" dirty="0">
                <a:solidFill>
                  <a:schemeClr val="accent6">
                    <a:lumMod val="75000"/>
                  </a:schemeClr>
                </a:solidFill>
              </a:rPr>
              <a:t>为字符串</a:t>
            </a:r>
            <a:r>
              <a:rPr lang="en-US" altLang="zh-CN" sz="2400" dirty="0">
                <a:solidFill>
                  <a:schemeClr val="accent6">
                    <a:lumMod val="75000"/>
                  </a:schemeClr>
                </a:solidFill>
              </a:rPr>
              <a:t>A</a:t>
            </a:r>
            <a:r>
              <a:rPr lang="zh-CN" altLang="en-US" sz="2400" dirty="0">
                <a:solidFill>
                  <a:schemeClr val="accent6">
                    <a:lumMod val="75000"/>
                  </a:schemeClr>
                </a:solidFill>
              </a:rPr>
              <a:t>和</a:t>
            </a:r>
            <a:r>
              <a:rPr lang="en-US" altLang="zh-CN" sz="2400" dirty="0">
                <a:solidFill>
                  <a:schemeClr val="accent6">
                    <a:lumMod val="75000"/>
                  </a:schemeClr>
                </a:solidFill>
              </a:rPr>
              <a:t>B</a:t>
            </a:r>
            <a:r>
              <a:rPr lang="zh-CN" altLang="en-US" sz="2400" dirty="0">
                <a:solidFill>
                  <a:schemeClr val="accent6">
                    <a:lumMod val="75000"/>
                  </a:schemeClr>
                </a:solidFill>
              </a:rPr>
              <a:t>的编辑距离</a:t>
            </a:r>
            <a:endParaRPr lang="en-US" altLang="zh-CN" sz="2400" dirty="0">
              <a:solidFill>
                <a:schemeClr val="accent6">
                  <a:lumMod val="75000"/>
                </a:schemeClr>
              </a:solidFill>
            </a:endParaRPr>
          </a:p>
          <a:p>
            <a:pPr marL="1257300" lvl="2" indent="-342900">
              <a:lnSpc>
                <a:spcPct val="150000"/>
              </a:lnSpc>
              <a:buFont typeface="Wingdings" panose="05000000000000000000" pitchFamily="2" charset="2"/>
              <a:buChar char="Ø"/>
            </a:pPr>
            <a:r>
              <a:rPr lang="en-US" altLang="zh-CN" sz="2400" dirty="0">
                <a:solidFill>
                  <a:schemeClr val="accent6">
                    <a:lumMod val="75000"/>
                  </a:schemeClr>
                </a:solidFill>
              </a:rPr>
              <a:t>A[1, …, </a:t>
            </a:r>
            <a:r>
              <a:rPr lang="en-US" altLang="zh-CN" sz="2400" dirty="0" err="1">
                <a:solidFill>
                  <a:schemeClr val="accent6">
                    <a:lumMod val="75000"/>
                  </a:schemeClr>
                </a:solidFill>
              </a:rPr>
              <a:t>i</a:t>
            </a:r>
            <a:r>
              <a:rPr lang="en-US" altLang="zh-CN" sz="2400" dirty="0">
                <a:solidFill>
                  <a:schemeClr val="accent6">
                    <a:lumMod val="75000"/>
                  </a:schemeClr>
                </a:solidFill>
              </a:rPr>
              <a:t>], B[1, …, j] </a:t>
            </a:r>
            <a:r>
              <a:rPr lang="zh-CN" altLang="en-US" sz="2400" dirty="0">
                <a:solidFill>
                  <a:schemeClr val="accent6">
                    <a:lumMod val="75000"/>
                  </a:schemeClr>
                </a:solidFill>
              </a:rPr>
              <a:t>分别为</a:t>
            </a:r>
            <a:r>
              <a:rPr lang="en-US" altLang="zh-CN" sz="2400" dirty="0">
                <a:solidFill>
                  <a:schemeClr val="accent6">
                    <a:lumMod val="75000"/>
                  </a:schemeClr>
                </a:solidFill>
              </a:rPr>
              <a:t>A</a:t>
            </a:r>
            <a:r>
              <a:rPr lang="zh-CN" altLang="en-US" sz="2400" dirty="0">
                <a:solidFill>
                  <a:schemeClr val="accent6">
                    <a:lumMod val="75000"/>
                  </a:schemeClr>
                </a:solidFill>
              </a:rPr>
              <a:t>和</a:t>
            </a:r>
            <a:r>
              <a:rPr lang="en-US" altLang="zh-CN" sz="2400" dirty="0">
                <a:solidFill>
                  <a:schemeClr val="accent6">
                    <a:lumMod val="75000"/>
                  </a:schemeClr>
                </a:solidFill>
              </a:rPr>
              <a:t>B</a:t>
            </a:r>
            <a:r>
              <a:rPr lang="zh-CN" altLang="en-US" sz="2400" dirty="0">
                <a:solidFill>
                  <a:schemeClr val="accent6">
                    <a:lumMod val="75000"/>
                  </a:schemeClr>
                </a:solidFill>
              </a:rPr>
              <a:t>的前</a:t>
            </a:r>
            <a:r>
              <a:rPr lang="en-US" altLang="zh-CN" sz="2400" dirty="0" err="1">
                <a:solidFill>
                  <a:schemeClr val="accent6">
                    <a:lumMod val="75000"/>
                  </a:schemeClr>
                </a:solidFill>
              </a:rPr>
              <a:t>i</a:t>
            </a:r>
            <a:r>
              <a:rPr lang="zh-CN" altLang="en-US" sz="2400" dirty="0">
                <a:solidFill>
                  <a:schemeClr val="accent6">
                    <a:lumMod val="75000"/>
                  </a:schemeClr>
                </a:solidFill>
              </a:rPr>
              <a:t>和</a:t>
            </a:r>
            <a:r>
              <a:rPr lang="en-US" altLang="zh-CN" sz="2400" dirty="0">
                <a:solidFill>
                  <a:schemeClr val="accent6">
                    <a:lumMod val="75000"/>
                  </a:schemeClr>
                </a:solidFill>
              </a:rPr>
              <a:t>j</a:t>
            </a:r>
            <a:r>
              <a:rPr lang="zh-CN" altLang="en-US" sz="2400" dirty="0">
                <a:solidFill>
                  <a:schemeClr val="accent6">
                    <a:lumMod val="75000"/>
                  </a:schemeClr>
                </a:solidFill>
              </a:rPr>
              <a:t>个字符</a:t>
            </a:r>
            <a:endParaRPr lang="en-US" altLang="zh-CN" sz="2400" dirty="0">
              <a:solidFill>
                <a:schemeClr val="accent6">
                  <a:lumMod val="75000"/>
                </a:schemeClr>
              </a:solidFill>
            </a:endParaRPr>
          </a:p>
        </p:txBody>
      </p:sp>
    </p:spTree>
    <p:extLst>
      <p:ext uri="{BB962C8B-B14F-4D97-AF65-F5344CB8AC3E}">
        <p14:creationId xmlns:p14="http://schemas.microsoft.com/office/powerpoint/2010/main" val="964892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E6FC01-DC73-4876-9CBB-746856CC686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6B9FA38-853F-4E11-86C3-7CB6475F4B8E}"/>
              </a:ext>
            </a:extLst>
          </p:cNvPr>
          <p:cNvSpPr>
            <a:spLocks noGrp="1"/>
          </p:cNvSpPr>
          <p:nvPr>
            <p:ph type="title"/>
          </p:nvPr>
        </p:nvSpPr>
        <p:spPr/>
        <p:txBody>
          <a:bodyPr/>
          <a:lstStyle/>
          <a:p>
            <a:endParaRPr lang="zh-CN" altLang="en-US" dirty="0"/>
          </a:p>
        </p:txBody>
      </p:sp>
      <p:sp>
        <p:nvSpPr>
          <p:cNvPr id="4" name="文本占位符 3">
            <a:extLst>
              <a:ext uri="{FF2B5EF4-FFF2-40B4-BE49-F238E27FC236}">
                <a16:creationId xmlns:a16="http://schemas.microsoft.com/office/drawing/2014/main" id="{E16CD35C-FE0E-49BA-B3F2-88B5F6B3F863}"/>
              </a:ext>
            </a:extLst>
          </p:cNvPr>
          <p:cNvSpPr>
            <a:spLocks noGrp="1"/>
          </p:cNvSpPr>
          <p:nvPr>
            <p:ph type="body" sz="half" idx="2"/>
          </p:nvPr>
        </p:nvSpPr>
        <p:spPr/>
        <p:txBody>
          <a:bodyPr/>
          <a:lstStyle/>
          <a:p>
            <a:r>
              <a:rPr lang="zh-CN" altLang="en-US" dirty="0"/>
              <a:t>如何计算编辑距离</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3A18EDB-F243-4C59-BE0E-A9F28C2207AC}"/>
                  </a:ext>
                </a:extLst>
              </p:cNvPr>
              <p:cNvSpPr txBox="1"/>
              <p:nvPr/>
            </p:nvSpPr>
            <p:spPr>
              <a:xfrm>
                <a:off x="795465" y="1637271"/>
                <a:ext cx="9633638" cy="244720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400" b="1" i="1" smtClean="0">
                              <a:solidFill>
                                <a:srgbClr val="0D38F1"/>
                              </a:solidFill>
                              <a:latin typeface="Cambria Math" panose="02040503050406030204" pitchFamily="18" charset="0"/>
                            </a:rPr>
                          </m:ctrlPr>
                        </m:sSubPr>
                        <m:e>
                          <m:r>
                            <a:rPr lang="en-US" altLang="zh-CN" sz="2400" b="1" i="1" smtClean="0">
                              <a:solidFill>
                                <a:srgbClr val="0D38F1"/>
                              </a:solidFill>
                              <a:latin typeface="Cambria Math" panose="02040503050406030204" pitchFamily="18" charset="0"/>
                            </a:rPr>
                            <m:t>𝑫</m:t>
                          </m:r>
                        </m:e>
                        <m:sub>
                          <m:r>
                            <a:rPr lang="en-US" altLang="zh-CN" sz="2400" b="1" i="1" smtClean="0">
                              <a:solidFill>
                                <a:srgbClr val="0D38F1"/>
                              </a:solidFill>
                              <a:latin typeface="Cambria Math" panose="02040503050406030204" pitchFamily="18" charset="0"/>
                            </a:rPr>
                            <m:t>𝑨</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𝑩</m:t>
                          </m:r>
                        </m:sub>
                      </m:sSub>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𝒋</m:t>
                      </m:r>
                      <m:r>
                        <a:rPr lang="en-US" altLang="zh-CN" sz="2400" b="1" i="1" smtClean="0">
                          <a:solidFill>
                            <a:srgbClr val="0D38F1"/>
                          </a:solidFill>
                          <a:latin typeface="Cambria Math" panose="02040503050406030204" pitchFamily="18" charset="0"/>
                        </a:rPr>
                        <m:t>)=</m:t>
                      </m:r>
                      <m:d>
                        <m:dPr>
                          <m:begChr m:val="{"/>
                          <m:endChr m:val=""/>
                          <m:ctrlPr>
                            <a:rPr lang="en-US" altLang="zh-CN" sz="2400" b="1" i="1" smtClean="0">
                              <a:solidFill>
                                <a:srgbClr val="0D38F1"/>
                              </a:solidFill>
                              <a:latin typeface="Cambria Math" panose="02040503050406030204" pitchFamily="18" charset="0"/>
                            </a:rPr>
                          </m:ctrlPr>
                        </m:dPr>
                        <m:e>
                          <m:m>
                            <m:mPr>
                              <m:mcs>
                                <m:mc>
                                  <m:mcPr>
                                    <m:count m:val="2"/>
                                    <m:mcJc m:val="center"/>
                                  </m:mcPr>
                                </m:mc>
                              </m:mcs>
                              <m:ctrlPr>
                                <a:rPr lang="en-US" altLang="zh-CN" sz="2400" b="1" i="1" smtClean="0">
                                  <a:solidFill>
                                    <a:srgbClr val="0D38F1"/>
                                  </a:solidFill>
                                  <a:latin typeface="Cambria Math" panose="02040503050406030204" pitchFamily="18" charset="0"/>
                                </a:rPr>
                              </m:ctrlPr>
                            </m:mPr>
                            <m:mr>
                              <m:e>
                                <m:func>
                                  <m:funcPr>
                                    <m:ctrlPr>
                                      <a:rPr lang="en-US" altLang="zh-CN" sz="2400" b="1" i="1" smtClean="0">
                                        <a:solidFill>
                                          <a:srgbClr val="0D38F1"/>
                                        </a:solidFill>
                                        <a:latin typeface="Cambria Math" panose="02040503050406030204" pitchFamily="18" charset="0"/>
                                      </a:rPr>
                                    </m:ctrlPr>
                                  </m:funcPr>
                                  <m:fName>
                                    <m:r>
                                      <m:rPr>
                                        <m:brk m:alnAt="7"/>
                                      </m:rPr>
                                      <a:rPr lang="en-US" altLang="zh-CN" sz="2400" b="1" i="0" smtClean="0">
                                        <a:solidFill>
                                          <a:srgbClr val="0D38F1"/>
                                        </a:solidFill>
                                        <a:latin typeface="Cambria Math" panose="02040503050406030204" pitchFamily="18" charset="0"/>
                                      </a:rPr>
                                      <m:t>𝐦</m:t>
                                    </m:r>
                                    <m:r>
                                      <a:rPr lang="en-US" altLang="zh-CN" sz="2400" b="1" i="0" smtClean="0">
                                        <a:solidFill>
                                          <a:srgbClr val="0D38F1"/>
                                        </a:solidFill>
                                        <a:latin typeface="Cambria Math" panose="02040503050406030204" pitchFamily="18" charset="0"/>
                                      </a:rPr>
                                      <m:t>𝐚𝐱</m:t>
                                    </m:r>
                                  </m:fName>
                                  <m:e>
                                    <m:d>
                                      <m:dPr>
                                        <m:ctrlPr>
                                          <a:rPr lang="en-US" altLang="zh-CN" sz="2400" b="1" i="1" smtClean="0">
                                            <a:solidFill>
                                              <a:srgbClr val="0D38F1"/>
                                            </a:solidFill>
                                            <a:latin typeface="Cambria Math" panose="02040503050406030204" pitchFamily="18" charset="0"/>
                                          </a:rPr>
                                        </m:ctrlPr>
                                      </m:dPr>
                                      <m:e>
                                        <m:r>
                                          <m:rPr>
                                            <m:brk m:alnAt="7"/>
                                          </m:rPr>
                                          <a:rPr lang="en-US" altLang="zh-CN" sz="2400" b="1" i="1" smtClean="0">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𝒋</m:t>
                                        </m:r>
                                      </m:e>
                                    </m:d>
                                  </m:e>
                                </m:func>
                                <m:r>
                                  <m:rPr>
                                    <m:brk m:alnAt="7"/>
                                  </m:rPr>
                                  <a:rPr lang="en-US" altLang="zh-CN" sz="2400" b="1" i="1" smtClean="0">
                                    <a:solidFill>
                                      <a:srgbClr val="0D38F1"/>
                                    </a:solidFill>
                                    <a:latin typeface="Cambria Math" panose="02040503050406030204" pitchFamily="18" charset="0"/>
                                  </a:rPr>
                                  <m:t> </m:t>
                                </m:r>
                                <m:r>
                                  <a:rPr lang="en-US" altLang="zh-CN" sz="2400" b="1" i="1" smtClean="0">
                                    <a:solidFill>
                                      <a:srgbClr val="0D38F1"/>
                                    </a:solidFill>
                                    <a:latin typeface="Cambria Math" panose="02040503050406030204" pitchFamily="18" charset="0"/>
                                  </a:rPr>
                                  <m:t>                                                       </m:t>
                                </m:r>
                              </m:e>
                              <m:e>
                                <m:r>
                                  <a:rPr lang="en-US" altLang="zh-CN" sz="2400" b="1" i="1" smtClean="0">
                                    <a:solidFill>
                                      <a:srgbClr val="0D38F1"/>
                                    </a:solidFill>
                                    <a:latin typeface="Cambria Math" panose="02040503050406030204" pitchFamily="18" charset="0"/>
                                  </a:rPr>
                                  <m:t>𝒊𝒇</m:t>
                                </m:r>
                                <m:func>
                                  <m:funcPr>
                                    <m:ctrlPr>
                                      <a:rPr lang="en-US" altLang="zh-CN" sz="2400" b="1" i="1" smtClean="0">
                                        <a:solidFill>
                                          <a:srgbClr val="0D38F1"/>
                                        </a:solidFill>
                                        <a:latin typeface="Cambria Math" panose="02040503050406030204" pitchFamily="18" charset="0"/>
                                      </a:rPr>
                                    </m:ctrlPr>
                                  </m:funcPr>
                                  <m:fName>
                                    <m:r>
                                      <a:rPr lang="en-US" altLang="zh-CN" sz="2400" b="1" i="0" smtClean="0">
                                        <a:solidFill>
                                          <a:srgbClr val="0D38F1"/>
                                        </a:solidFill>
                                        <a:latin typeface="Cambria Math" panose="02040503050406030204" pitchFamily="18" charset="0"/>
                                      </a:rPr>
                                      <m:t>𝐦𝐢𝐧</m:t>
                                    </m:r>
                                  </m:fName>
                                  <m:e>
                                    <m:d>
                                      <m:dPr>
                                        <m:ctrlPr>
                                          <a:rPr lang="en-US" altLang="zh-CN" sz="2400" b="1" i="1" smtClean="0">
                                            <a:solidFill>
                                              <a:srgbClr val="0D38F1"/>
                                            </a:solidFill>
                                            <a:latin typeface="Cambria Math" panose="02040503050406030204" pitchFamily="18" charset="0"/>
                                          </a:rPr>
                                        </m:ctrlPr>
                                      </m:dPr>
                                      <m:e>
                                        <m:r>
                                          <a:rPr lang="en-US" altLang="zh-CN" sz="2400" b="1" i="1" smtClean="0">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𝒋</m:t>
                                        </m:r>
                                      </m:e>
                                    </m:d>
                                  </m:e>
                                </m:func>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𝟎</m:t>
                                </m:r>
                              </m:e>
                            </m:mr>
                            <m:mr>
                              <m:e>
                                <m:r>
                                  <a:rPr lang="en-US" altLang="zh-CN" sz="2400" b="1" i="1" smtClean="0">
                                    <a:solidFill>
                                      <a:srgbClr val="0D38F1"/>
                                    </a:solidFill>
                                    <a:latin typeface="Cambria Math" panose="02040503050406030204" pitchFamily="18" charset="0"/>
                                  </a:rPr>
                                  <m:t>𝒎𝒊𝒏</m:t>
                                </m:r>
                                <m:d>
                                  <m:dPr>
                                    <m:begChr m:val="{"/>
                                    <m:endChr m:val=""/>
                                    <m:ctrlPr>
                                      <a:rPr lang="en-US" altLang="zh-CN" sz="2400" b="1" i="1" smtClean="0">
                                        <a:solidFill>
                                          <a:srgbClr val="0D38F1"/>
                                        </a:solidFill>
                                        <a:latin typeface="Cambria Math" panose="02040503050406030204" pitchFamily="18" charset="0"/>
                                      </a:rPr>
                                    </m:ctrlPr>
                                  </m:dPr>
                                  <m:e>
                                    <m:eqArr>
                                      <m:eqArrPr>
                                        <m:ctrlPr>
                                          <a:rPr lang="en-US" altLang="zh-CN" sz="2400" b="1" i="1" smtClean="0">
                                            <a:solidFill>
                                              <a:srgbClr val="0D38F1"/>
                                            </a:solidFill>
                                            <a:latin typeface="Cambria Math" panose="02040503050406030204" pitchFamily="18" charset="0"/>
                                          </a:rPr>
                                        </m:ctrlPr>
                                      </m:eqArrPr>
                                      <m:e>
                                        <m:sSub>
                                          <m:sSubPr>
                                            <m:ctrlPr>
                                              <a:rPr lang="en-US" altLang="zh-CN" sz="2400" b="1" i="1">
                                                <a:solidFill>
                                                  <a:srgbClr val="0D38F1"/>
                                                </a:solidFill>
                                                <a:latin typeface="Cambria Math" panose="02040503050406030204" pitchFamily="18" charset="0"/>
                                              </a:rPr>
                                            </m:ctrlPr>
                                          </m:sSubPr>
                                          <m:e>
                                            <m:r>
                                              <a:rPr lang="en-US" altLang="zh-CN" sz="2400" b="1" i="1">
                                                <a:solidFill>
                                                  <a:srgbClr val="0D38F1"/>
                                                </a:solidFill>
                                                <a:latin typeface="Cambria Math" panose="02040503050406030204" pitchFamily="18" charset="0"/>
                                              </a:rPr>
                                              <m:t>𝑫</m:t>
                                            </m:r>
                                          </m:e>
                                          <m:sub>
                                            <m:r>
                                              <a:rPr lang="en-US" altLang="zh-CN" sz="2400" b="1" i="1">
                                                <a:solidFill>
                                                  <a:srgbClr val="0D38F1"/>
                                                </a:solidFill>
                                                <a:latin typeface="Cambria Math" panose="02040503050406030204" pitchFamily="18" charset="0"/>
                                              </a:rPr>
                                              <m:t>𝑨</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𝑩</m:t>
                                            </m:r>
                                          </m:sub>
                                        </m:sSub>
                                        <m:d>
                                          <m:dPr>
                                            <m:ctrlPr>
                                              <a:rPr lang="en-US" altLang="zh-CN" sz="2400" b="1" i="1">
                                                <a:solidFill>
                                                  <a:srgbClr val="0D38F1"/>
                                                </a:solidFill>
                                                <a:latin typeface="Cambria Math" panose="02040503050406030204" pitchFamily="18" charset="0"/>
                                              </a:rPr>
                                            </m:ctrlPr>
                                          </m:dPr>
                                          <m:e>
                                            <m:r>
                                              <a:rPr lang="en-US" altLang="zh-CN" sz="2400" b="1" i="1">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𝒋</m:t>
                                            </m:r>
                                          </m:e>
                                        </m:d>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r>
                                          <a:rPr lang="en-US" altLang="zh-CN" sz="2400" b="1" i="1" smtClean="0">
                                            <a:solidFill>
                                              <a:srgbClr val="0D38F1"/>
                                            </a:solidFill>
                                            <a:latin typeface="Cambria Math" panose="02040503050406030204" pitchFamily="18" charset="0"/>
                                          </a:rPr>
                                          <m:t>                             </m:t>
                                        </m:r>
                                      </m:e>
                                      <m:e>
                                        <m:sSub>
                                          <m:sSubPr>
                                            <m:ctrlPr>
                                              <a:rPr lang="en-US" altLang="zh-CN" sz="2400" b="1" i="1">
                                                <a:solidFill>
                                                  <a:srgbClr val="0D38F1"/>
                                                </a:solidFill>
                                                <a:latin typeface="Cambria Math" panose="02040503050406030204" pitchFamily="18" charset="0"/>
                                              </a:rPr>
                                            </m:ctrlPr>
                                          </m:sSubPr>
                                          <m:e>
                                            <m:r>
                                              <a:rPr lang="en-US" altLang="zh-CN" sz="2400" b="1" i="1">
                                                <a:solidFill>
                                                  <a:srgbClr val="0D38F1"/>
                                                </a:solidFill>
                                                <a:latin typeface="Cambria Math" panose="02040503050406030204" pitchFamily="18" charset="0"/>
                                              </a:rPr>
                                              <m:t>𝑫</m:t>
                                            </m:r>
                                          </m:e>
                                          <m:sub>
                                            <m:r>
                                              <a:rPr lang="en-US" altLang="zh-CN" sz="2400" b="1" i="1">
                                                <a:solidFill>
                                                  <a:srgbClr val="0D38F1"/>
                                                </a:solidFill>
                                                <a:latin typeface="Cambria Math" panose="02040503050406030204" pitchFamily="18" charset="0"/>
                                              </a:rPr>
                                              <m:t>𝑨</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𝑩</m:t>
                                            </m:r>
                                          </m:sub>
                                        </m:sSub>
                                        <m:d>
                                          <m:dPr>
                                            <m:ctrlPr>
                                              <a:rPr lang="en-US" altLang="zh-CN" sz="2400" b="1" i="1">
                                                <a:solidFill>
                                                  <a:srgbClr val="0D38F1"/>
                                                </a:solidFill>
                                                <a:latin typeface="Cambria Math" panose="02040503050406030204" pitchFamily="18" charset="0"/>
                                              </a:rPr>
                                            </m:ctrlPr>
                                          </m:dPr>
                                          <m:e>
                                            <m:r>
                                              <a:rPr lang="en-US" altLang="zh-CN" sz="2400" b="1" i="1">
                                                <a:solidFill>
                                                  <a:srgbClr val="0D38F1"/>
                                                </a:solidFill>
                                                <a:latin typeface="Cambria Math" panose="02040503050406030204" pitchFamily="18" charset="0"/>
                                              </a:rPr>
                                              <m:t>𝒊</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𝒋</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e>
                                        </m:d>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r>
                                          <a:rPr lang="en-US" altLang="zh-CN" sz="2400" b="1" i="1" smtClean="0">
                                            <a:solidFill>
                                              <a:srgbClr val="0D38F1"/>
                                            </a:solidFill>
                                            <a:latin typeface="Cambria Math" panose="02040503050406030204" pitchFamily="18" charset="0"/>
                                          </a:rPr>
                                          <m:t>                             </m:t>
                                        </m:r>
                                      </m:e>
                                      <m:e>
                                        <m:sSub>
                                          <m:sSubPr>
                                            <m:ctrlPr>
                                              <a:rPr lang="en-US" altLang="zh-CN" sz="2400" b="1" i="1">
                                                <a:solidFill>
                                                  <a:srgbClr val="0D38F1"/>
                                                </a:solidFill>
                                                <a:latin typeface="Cambria Math" panose="02040503050406030204" pitchFamily="18" charset="0"/>
                                              </a:rPr>
                                            </m:ctrlPr>
                                          </m:sSubPr>
                                          <m:e>
                                            <m:r>
                                              <a:rPr lang="en-US" altLang="zh-CN" sz="2400" b="1" i="1">
                                                <a:solidFill>
                                                  <a:srgbClr val="0D38F1"/>
                                                </a:solidFill>
                                                <a:latin typeface="Cambria Math" panose="02040503050406030204" pitchFamily="18" charset="0"/>
                                              </a:rPr>
                                              <m:t>𝑫</m:t>
                                            </m:r>
                                          </m:e>
                                          <m:sub>
                                            <m:r>
                                              <a:rPr lang="en-US" altLang="zh-CN" sz="2400" b="1" i="1">
                                                <a:solidFill>
                                                  <a:srgbClr val="0D38F1"/>
                                                </a:solidFill>
                                                <a:latin typeface="Cambria Math" panose="02040503050406030204" pitchFamily="18" charset="0"/>
                                              </a:rPr>
                                              <m:t>𝑨</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𝑩</m:t>
                                            </m:r>
                                          </m:sub>
                                        </m:sSub>
                                        <m:d>
                                          <m:dPr>
                                            <m:ctrlPr>
                                              <a:rPr lang="en-US" altLang="zh-CN" sz="2400" b="1" i="1">
                                                <a:solidFill>
                                                  <a:srgbClr val="0D38F1"/>
                                                </a:solidFill>
                                                <a:latin typeface="Cambria Math" panose="02040503050406030204" pitchFamily="18" charset="0"/>
                                              </a:rPr>
                                            </m:ctrlPr>
                                          </m:dPr>
                                          <m:e>
                                            <m:r>
                                              <a:rPr lang="en-US" altLang="zh-CN" sz="2400" b="1" i="1">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𝒋</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e>
                                        </m:d>
                                        <m:r>
                                          <a:rPr lang="en-US" altLang="zh-CN" sz="2400" b="1" i="1" smtClean="0">
                                            <a:solidFill>
                                              <a:srgbClr val="0D38F1"/>
                                            </a:solidFill>
                                            <a:latin typeface="Cambria Math" panose="02040503050406030204" pitchFamily="18" charset="0"/>
                                          </a:rPr>
                                          <m:t>+</m:t>
                                        </m:r>
                                        <m:d>
                                          <m:dPr>
                                            <m:begChr m:val="{"/>
                                            <m:endChr m:val=""/>
                                            <m:ctrlPr>
                                              <a:rPr lang="en-US" altLang="zh-CN" sz="2400" b="1" i="1" smtClean="0">
                                                <a:solidFill>
                                                  <a:srgbClr val="0D38F1"/>
                                                </a:solidFill>
                                                <a:latin typeface="Cambria Math" panose="02040503050406030204" pitchFamily="18" charset="0"/>
                                              </a:rPr>
                                            </m:ctrlPr>
                                          </m:dPr>
                                          <m:e>
                                            <m:m>
                                              <m:mPr>
                                                <m:mcs>
                                                  <m:mc>
                                                    <m:mcPr>
                                                      <m:count m:val="2"/>
                                                      <m:mcJc m:val="center"/>
                                                    </m:mcPr>
                                                  </m:mc>
                                                </m:mcs>
                                                <m:ctrlPr>
                                                  <a:rPr lang="en-US" altLang="zh-CN" sz="2400" b="1" i="1" smtClean="0">
                                                    <a:solidFill>
                                                      <a:srgbClr val="0D38F1"/>
                                                    </a:solidFill>
                                                    <a:latin typeface="Cambria Math" panose="02040503050406030204" pitchFamily="18" charset="0"/>
                                                  </a:rPr>
                                                </m:ctrlPr>
                                              </m:mPr>
                                              <m:mr>
                                                <m:e>
                                                  <m:r>
                                                    <m:rPr>
                                                      <m:brk m:alnAt="7"/>
                                                    </m:rPr>
                                                    <a:rPr lang="en-US" altLang="zh-CN" sz="2400" b="1" i="1" smtClean="0">
                                                      <a:solidFill>
                                                        <a:srgbClr val="0D38F1"/>
                                                      </a:solidFill>
                                                      <a:latin typeface="Cambria Math" panose="02040503050406030204" pitchFamily="18" charset="0"/>
                                                    </a:rPr>
                                                    <m:t>𝟎</m:t>
                                                  </m:r>
                                                </m:e>
                                                <m:e>
                                                  <m:r>
                                                    <a:rPr lang="en-US" altLang="zh-CN" sz="2400" b="1" i="1" smtClean="0">
                                                      <a:solidFill>
                                                        <a:srgbClr val="0D38F1"/>
                                                      </a:solidFill>
                                                      <a:latin typeface="Cambria Math" panose="02040503050406030204" pitchFamily="18" charset="0"/>
                                                    </a:rPr>
                                                    <m:t>𝑨</m:t>
                                                  </m:r>
                                                  <m:r>
                                                    <a:rPr lang="en-US" altLang="zh-CN" sz="2400" b="1" i="1" baseline="-25000" smtClean="0">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𝑩𝒋</m:t>
                                                  </m:r>
                                                </m:e>
                                              </m:mr>
                                              <m:mr>
                                                <m:e>
                                                  <m:r>
                                                    <a:rPr lang="en-US" altLang="zh-CN" sz="2400" b="1" i="1" smtClean="0">
                                                      <a:solidFill>
                                                        <a:srgbClr val="0D38F1"/>
                                                      </a:solidFill>
                                                      <a:latin typeface="Cambria Math" panose="02040503050406030204" pitchFamily="18" charset="0"/>
                                                    </a:rPr>
                                                    <m:t>𝟏</m:t>
                                                  </m:r>
                                                </m:e>
                                                <m:e>
                                                  <m:r>
                                                    <a:rPr lang="en-US" altLang="zh-CN" sz="2400" b="1" i="1" smtClean="0">
                                                      <a:solidFill>
                                                        <a:srgbClr val="0D38F1"/>
                                                      </a:solidFill>
                                                      <a:latin typeface="Cambria Math" panose="02040503050406030204" pitchFamily="18" charset="0"/>
                                                    </a:rPr>
                                                    <m:t>𝑨</m:t>
                                                  </m:r>
                                                  <m:r>
                                                    <a:rPr lang="en-US" altLang="zh-CN" sz="2400" b="1" i="1" baseline="-25000" smtClean="0">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ea typeface="Cambria Math" panose="02040503050406030204" pitchFamily="18" charset="0"/>
                                                    </a:rPr>
                                                    <m:t>≠</m:t>
                                                  </m:r>
                                                  <m:r>
                                                    <a:rPr lang="en-US" altLang="zh-CN" sz="2400" b="1" i="1" smtClean="0">
                                                      <a:solidFill>
                                                        <a:srgbClr val="0D38F1"/>
                                                      </a:solidFill>
                                                      <a:latin typeface="Cambria Math" panose="02040503050406030204" pitchFamily="18" charset="0"/>
                                                      <a:ea typeface="Cambria Math" panose="02040503050406030204" pitchFamily="18" charset="0"/>
                                                    </a:rPr>
                                                    <m:t>𝑩𝒋</m:t>
                                                  </m:r>
                                                </m:e>
                                              </m:mr>
                                            </m:m>
                                          </m:e>
                                        </m:d>
                                      </m:e>
                                    </m:eqArr>
                                  </m:e>
                                </m:d>
                              </m:e>
                              <m:e>
                                <m:r>
                                  <a:rPr lang="en-US" altLang="zh-CN" sz="2400" b="1" i="1" smtClean="0">
                                    <a:solidFill>
                                      <a:srgbClr val="0D38F1"/>
                                    </a:solidFill>
                                    <a:latin typeface="Cambria Math" panose="02040503050406030204" pitchFamily="18" charset="0"/>
                                  </a:rPr>
                                  <m:t>𝒐𝒕𝒉𝒆𝒓𝒘𝒊𝒔𝒆</m:t>
                                </m:r>
                                <m:r>
                                  <a:rPr lang="en-US" altLang="zh-CN" sz="2400" b="1" i="1" smtClean="0">
                                    <a:solidFill>
                                      <a:srgbClr val="0D38F1"/>
                                    </a:solidFill>
                                    <a:latin typeface="Cambria Math" panose="02040503050406030204" pitchFamily="18" charset="0"/>
                                  </a:rPr>
                                  <m:t>         </m:t>
                                </m:r>
                              </m:e>
                            </m:mr>
                          </m:m>
                        </m:e>
                      </m:d>
                    </m:oMath>
                  </m:oMathPara>
                </a14:m>
                <a:endParaRPr lang="en-US" altLang="zh-CN" b="1" dirty="0">
                  <a:solidFill>
                    <a:srgbClr val="0D38F1"/>
                  </a:solidFill>
                </a:endParaRPr>
              </a:p>
              <a:p>
                <a:endParaRPr lang="zh-CN" altLang="en-US" b="1" dirty="0">
                  <a:solidFill>
                    <a:srgbClr val="0D38F1"/>
                  </a:solidFill>
                </a:endParaRPr>
              </a:p>
            </p:txBody>
          </p:sp>
        </mc:Choice>
        <mc:Fallback xmlns="">
          <p:sp>
            <p:nvSpPr>
              <p:cNvPr id="7" name="文本框 6">
                <a:extLst>
                  <a:ext uri="{FF2B5EF4-FFF2-40B4-BE49-F238E27FC236}">
                    <a16:creationId xmlns:a16="http://schemas.microsoft.com/office/drawing/2014/main" id="{A3A18EDB-F243-4C59-BE0E-A9F28C2207AC}"/>
                  </a:ext>
                </a:extLst>
              </p:cNvPr>
              <p:cNvSpPr txBox="1">
                <a:spLocks noRot="1" noChangeAspect="1" noMove="1" noResize="1" noEditPoints="1" noAdjustHandles="1" noChangeArrowheads="1" noChangeShapeType="1" noTextEdit="1"/>
              </p:cNvSpPr>
              <p:nvPr/>
            </p:nvSpPr>
            <p:spPr>
              <a:xfrm>
                <a:off x="795465" y="1637271"/>
                <a:ext cx="9633638" cy="244720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914D4B6-0E13-472C-81DB-7DECC3729E38}"/>
                  </a:ext>
                </a:extLst>
              </p:cNvPr>
              <p:cNvSpPr/>
              <p:nvPr/>
            </p:nvSpPr>
            <p:spPr>
              <a:xfrm>
                <a:off x="795465" y="4468258"/>
                <a:ext cx="10164978" cy="980910"/>
              </a:xfrm>
              <a:prstGeom prst="rect">
                <a:avLst/>
              </a:prstGeom>
            </p:spPr>
            <p:txBody>
              <a:bodyPr wrap="square">
                <a:spAutoFit/>
              </a:bodyPr>
              <a:lstStyle/>
              <a:p>
                <a:pPr>
                  <a:lnSpc>
                    <a:spcPct val="150000"/>
                  </a:lnSpc>
                </a:pP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a:rPr lang="en-US" altLang="zh-CN" sz="2000" b="0" i="1">
                            <a:solidFill>
                              <a:schemeClr val="tx1"/>
                            </a:solidFill>
                            <a:latin typeface="Cambria Math" panose="02040503050406030204" pitchFamily="18" charset="0"/>
                          </a:rPr>
                          <m:t>𝐷</m:t>
                        </m:r>
                      </m:e>
                      <m:sub>
                        <m:r>
                          <a:rPr lang="en-US" altLang="zh-CN" sz="2000" b="0" i="1">
                            <a:solidFill>
                              <a:schemeClr val="tx1"/>
                            </a:solidFill>
                            <a:latin typeface="Cambria Math" panose="02040503050406030204" pitchFamily="18" charset="0"/>
                          </a:rPr>
                          <m:t>𝐴</m:t>
                        </m:r>
                        <m:r>
                          <a:rPr lang="en-US" altLang="zh-CN" sz="2000" b="0" i="1">
                            <a:solidFill>
                              <a:schemeClr val="tx1"/>
                            </a:solidFill>
                            <a:latin typeface="Cambria Math" panose="02040503050406030204" pitchFamily="18" charset="0"/>
                          </a:rPr>
                          <m:t>,</m:t>
                        </m:r>
                        <m:r>
                          <a:rPr lang="en-US" altLang="zh-CN" sz="2000" b="0" i="1">
                            <a:solidFill>
                              <a:schemeClr val="tx1"/>
                            </a:solidFill>
                            <a:latin typeface="Cambria Math" panose="02040503050406030204" pitchFamily="18" charset="0"/>
                          </a:rPr>
                          <m:t>𝐵</m:t>
                        </m:r>
                      </m:sub>
                    </m:sSub>
                    <m:d>
                      <m:dPr>
                        <m:ctrlPr>
                          <a:rPr lang="en-US" altLang="zh-CN" sz="2000" i="1">
                            <a:solidFill>
                              <a:schemeClr val="tx1"/>
                            </a:solidFill>
                            <a:latin typeface="Cambria Math" panose="02040503050406030204" pitchFamily="18" charset="0"/>
                          </a:rPr>
                        </m:ctrlPr>
                      </m:dPr>
                      <m:e>
                        <m:r>
                          <a:rPr lang="en-US" altLang="zh-CN" sz="2000" b="0" i="1">
                            <a:solidFill>
                              <a:schemeClr val="tx1"/>
                            </a:solidFill>
                            <a:latin typeface="Cambria Math" panose="02040503050406030204" pitchFamily="18" charset="0"/>
                          </a:rPr>
                          <m:t>𝑖</m:t>
                        </m:r>
                        <m:r>
                          <a:rPr lang="en-US" altLang="zh-CN" sz="2000" b="0" i="1">
                            <a:solidFill>
                              <a:schemeClr val="tx1"/>
                            </a:solidFill>
                            <a:latin typeface="Cambria Math" panose="02040503050406030204" pitchFamily="18" charset="0"/>
                          </a:rPr>
                          <m:t>,</m:t>
                        </m:r>
                        <m:r>
                          <a:rPr lang="en-US" altLang="zh-CN" sz="2000" b="0" i="1">
                            <a:solidFill>
                              <a:schemeClr val="tx1"/>
                            </a:solidFill>
                            <a:latin typeface="Cambria Math" panose="02040503050406030204" pitchFamily="18" charset="0"/>
                          </a:rPr>
                          <m:t>𝑗</m:t>
                        </m:r>
                      </m:e>
                    </m:d>
                  </m:oMath>
                </a14:m>
                <a:r>
                  <a:rPr lang="zh-CN" altLang="en-US" sz="2000" dirty="0">
                    <a:solidFill>
                      <a:schemeClr val="tx1"/>
                    </a:solidFill>
                  </a:rPr>
                  <a:t>：</a:t>
                </a:r>
                <a:r>
                  <a:rPr lang="zh-CN" altLang="en-US" sz="2000" dirty="0"/>
                  <a:t>字符串</a:t>
                </a:r>
                <a:r>
                  <a:rPr lang="en-US" altLang="zh-CN" sz="2000" dirty="0"/>
                  <a:t>A</a:t>
                </a:r>
                <a:r>
                  <a:rPr lang="zh-CN" altLang="en-US" sz="2000" dirty="0"/>
                  <a:t>（前</a:t>
                </a:r>
                <a:r>
                  <a:rPr lang="en-US" altLang="zh-CN" sz="2000" dirty="0" err="1"/>
                  <a:t>i</a:t>
                </a:r>
                <a:r>
                  <a:rPr lang="zh-CN" altLang="en-US" sz="2000" dirty="0"/>
                  <a:t>个字符）和</a:t>
                </a:r>
                <a:r>
                  <a:rPr lang="en-US" altLang="zh-CN" sz="2000" dirty="0"/>
                  <a:t>B</a:t>
                </a:r>
                <a:r>
                  <a:rPr lang="zh-CN" altLang="en-US" sz="2000" dirty="0"/>
                  <a:t>（前</a:t>
                </a:r>
                <a:r>
                  <a:rPr lang="en-US" altLang="zh-CN" sz="2000" dirty="0"/>
                  <a:t>j</a:t>
                </a:r>
                <a:r>
                  <a:rPr lang="zh-CN" altLang="en-US" sz="2000" dirty="0"/>
                  <a:t>个字符）的最小编辑距离</a:t>
                </a:r>
                <a:endParaRPr lang="en-US" altLang="zh-CN" sz="2000" dirty="0"/>
              </a:p>
              <a:p>
                <a:pPr>
                  <a:lnSpc>
                    <a:spcPct val="150000"/>
                  </a:lnSpc>
                </a:pPr>
                <a:r>
                  <a:rPr lang="en-US" altLang="zh-CN" sz="2000" dirty="0"/>
                  <a:t>Ai</a:t>
                </a:r>
                <a:r>
                  <a:rPr lang="zh-CN" altLang="en-US" sz="2000" dirty="0"/>
                  <a:t>和</a:t>
                </a:r>
                <a:r>
                  <a:rPr lang="en-US" altLang="zh-CN" sz="2000" dirty="0" err="1"/>
                  <a:t>Bj</a:t>
                </a:r>
                <a:r>
                  <a:rPr lang="zh-CN" altLang="en-US" sz="2000" dirty="0"/>
                  <a:t>分别表示字符串</a:t>
                </a:r>
                <a:r>
                  <a:rPr lang="en-US" altLang="zh-CN" sz="2000" dirty="0"/>
                  <a:t>A</a:t>
                </a:r>
                <a:r>
                  <a:rPr lang="zh-CN" altLang="en-US" sz="2000" dirty="0"/>
                  <a:t>和</a:t>
                </a:r>
                <a:r>
                  <a:rPr lang="en-US" altLang="zh-CN" sz="2000" dirty="0"/>
                  <a:t>B</a:t>
                </a:r>
                <a:r>
                  <a:rPr lang="zh-CN" altLang="en-US" sz="2000" dirty="0"/>
                  <a:t>的第</a:t>
                </a:r>
                <a:r>
                  <a:rPr lang="en-US" altLang="zh-CN" sz="2000" dirty="0" err="1"/>
                  <a:t>i</a:t>
                </a:r>
                <a:r>
                  <a:rPr lang="zh-CN" altLang="en-US" sz="2000" dirty="0"/>
                  <a:t>和</a:t>
                </a:r>
                <a:r>
                  <a:rPr lang="en-US" altLang="zh-CN" sz="2000" dirty="0"/>
                  <a:t>j</a:t>
                </a:r>
                <a:r>
                  <a:rPr lang="zh-CN" altLang="en-US" sz="2000" dirty="0"/>
                  <a:t>个字符</a:t>
                </a:r>
              </a:p>
            </p:txBody>
          </p:sp>
        </mc:Choice>
        <mc:Fallback xmlns="">
          <p:sp>
            <p:nvSpPr>
              <p:cNvPr id="8" name="矩形 7">
                <a:extLst>
                  <a:ext uri="{FF2B5EF4-FFF2-40B4-BE49-F238E27FC236}">
                    <a16:creationId xmlns:a16="http://schemas.microsoft.com/office/drawing/2014/main" id="{4914D4B6-0E13-472C-81DB-7DECC3729E38}"/>
                  </a:ext>
                </a:extLst>
              </p:cNvPr>
              <p:cNvSpPr>
                <a:spLocks noRot="1" noChangeAspect="1" noMove="1" noResize="1" noEditPoints="1" noAdjustHandles="1" noChangeArrowheads="1" noChangeShapeType="1" noTextEdit="1"/>
              </p:cNvSpPr>
              <p:nvPr/>
            </p:nvSpPr>
            <p:spPr>
              <a:xfrm>
                <a:off x="795465" y="4468258"/>
                <a:ext cx="10164978" cy="980910"/>
              </a:xfrm>
              <a:prstGeom prst="rect">
                <a:avLst/>
              </a:prstGeom>
              <a:blipFill>
                <a:blip r:embed="rId3"/>
                <a:stretch>
                  <a:fillRect l="-600" b="-10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4479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D23029-A68E-4009-BB74-787F281350C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63BF5D9-E19A-4EA0-B0F7-E82A0C0BE3BC}"/>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5A8C6680-301B-4D5F-AA28-DD4009B06406}"/>
              </a:ext>
            </a:extLst>
          </p:cNvPr>
          <p:cNvSpPr>
            <a:spLocks noGrp="1"/>
          </p:cNvSpPr>
          <p:nvPr>
            <p:ph type="body" sz="half" idx="2"/>
          </p:nvPr>
        </p:nvSpPr>
        <p:spPr/>
        <p:txBody>
          <a:bodyPr/>
          <a:lstStyle/>
          <a:p>
            <a:endParaRPr lang="zh-CN" altLang="en-US" dirty="0"/>
          </a:p>
        </p:txBody>
      </p:sp>
      <p:sp>
        <p:nvSpPr>
          <p:cNvPr id="5" name="矩形 4">
            <a:extLst>
              <a:ext uri="{FF2B5EF4-FFF2-40B4-BE49-F238E27FC236}">
                <a16:creationId xmlns:a16="http://schemas.microsoft.com/office/drawing/2014/main" id="{D3B88126-BBEC-475F-9C01-9AD366A2099A}"/>
              </a:ext>
            </a:extLst>
          </p:cNvPr>
          <p:cNvSpPr/>
          <p:nvPr/>
        </p:nvSpPr>
        <p:spPr>
          <a:xfrm>
            <a:off x="0" y="4083285"/>
            <a:ext cx="1343638" cy="523220"/>
          </a:xfrm>
          <a:prstGeom prst="rect">
            <a:avLst/>
          </a:prstGeom>
        </p:spPr>
        <p:txBody>
          <a:bodyPr wrap="none">
            <a:spAutoFit/>
          </a:bodyPr>
          <a:lstStyle/>
          <a:p>
            <a:r>
              <a:rPr lang="en-US" altLang="zh-CN" sz="2800" dirty="0">
                <a:solidFill>
                  <a:srgbClr val="3203FB"/>
                </a:solidFill>
              </a:rPr>
              <a:t>subtext</a:t>
            </a:r>
            <a:endParaRPr lang="zh-CN" altLang="en-US" sz="2800" dirty="0">
              <a:solidFill>
                <a:srgbClr val="3203FB"/>
              </a:solidFill>
            </a:endParaRPr>
          </a:p>
        </p:txBody>
      </p:sp>
      <p:sp>
        <p:nvSpPr>
          <p:cNvPr id="7" name="矩形 6">
            <a:extLst>
              <a:ext uri="{FF2B5EF4-FFF2-40B4-BE49-F238E27FC236}">
                <a16:creationId xmlns:a16="http://schemas.microsoft.com/office/drawing/2014/main" id="{8074080C-7854-4EB5-9867-B59519117E5A}"/>
              </a:ext>
            </a:extLst>
          </p:cNvPr>
          <p:cNvSpPr/>
          <p:nvPr/>
        </p:nvSpPr>
        <p:spPr>
          <a:xfrm>
            <a:off x="5379028" y="1166076"/>
            <a:ext cx="1824538" cy="523220"/>
          </a:xfrm>
          <a:prstGeom prst="rect">
            <a:avLst/>
          </a:prstGeom>
        </p:spPr>
        <p:txBody>
          <a:bodyPr wrap="none">
            <a:spAutoFit/>
          </a:bodyPr>
          <a:lstStyle/>
          <a:p>
            <a:r>
              <a:rPr lang="en-US" altLang="zh-CN" sz="2800" dirty="0">
                <a:solidFill>
                  <a:srgbClr val="3203FB"/>
                </a:solidFill>
              </a:rPr>
              <a:t>contextual</a:t>
            </a:r>
            <a:endParaRPr lang="zh-CN" altLang="en-US" sz="2800" dirty="0">
              <a:solidFill>
                <a:srgbClr val="3203FB"/>
              </a:solidFill>
            </a:endParaRPr>
          </a:p>
        </p:txBody>
      </p:sp>
      <p:graphicFrame>
        <p:nvGraphicFramePr>
          <p:cNvPr id="8" name="表格 7">
            <a:extLst>
              <a:ext uri="{FF2B5EF4-FFF2-40B4-BE49-F238E27FC236}">
                <a16:creationId xmlns:a16="http://schemas.microsoft.com/office/drawing/2014/main" id="{90A51C5B-8BD2-486A-A513-EE8B347F7732}"/>
              </a:ext>
            </a:extLst>
          </p:cNvPr>
          <p:cNvGraphicFramePr>
            <a:graphicFrameLocks noGrp="1"/>
          </p:cNvGraphicFramePr>
          <p:nvPr>
            <p:extLst>
              <p:ext uri="{D42A27DB-BD31-4B8C-83A1-F6EECF244321}">
                <p14:modId xmlns:p14="http://schemas.microsoft.com/office/powerpoint/2010/main" val="3434245792"/>
              </p:ext>
            </p:extLst>
          </p:nvPr>
        </p:nvGraphicFramePr>
        <p:xfrm>
          <a:off x="1301574" y="1681337"/>
          <a:ext cx="9588852" cy="4842621"/>
        </p:xfrm>
        <a:graphic>
          <a:graphicData uri="http://schemas.openxmlformats.org/drawingml/2006/table">
            <a:tbl>
              <a:tblPr firstRow="1" bandRow="1">
                <a:tableStyleId>{5940675A-B579-460E-94D1-54222C63F5DA}</a:tableStyleId>
              </a:tblPr>
              <a:tblGrid>
                <a:gridCol w="799071">
                  <a:extLst>
                    <a:ext uri="{9D8B030D-6E8A-4147-A177-3AD203B41FA5}">
                      <a16:colId xmlns:a16="http://schemas.microsoft.com/office/drawing/2014/main" val="244328856"/>
                    </a:ext>
                  </a:extLst>
                </a:gridCol>
                <a:gridCol w="799071">
                  <a:extLst>
                    <a:ext uri="{9D8B030D-6E8A-4147-A177-3AD203B41FA5}">
                      <a16:colId xmlns:a16="http://schemas.microsoft.com/office/drawing/2014/main" val="1585765114"/>
                    </a:ext>
                  </a:extLst>
                </a:gridCol>
                <a:gridCol w="799071">
                  <a:extLst>
                    <a:ext uri="{9D8B030D-6E8A-4147-A177-3AD203B41FA5}">
                      <a16:colId xmlns:a16="http://schemas.microsoft.com/office/drawing/2014/main" val="2543186419"/>
                    </a:ext>
                  </a:extLst>
                </a:gridCol>
                <a:gridCol w="799071">
                  <a:extLst>
                    <a:ext uri="{9D8B030D-6E8A-4147-A177-3AD203B41FA5}">
                      <a16:colId xmlns:a16="http://schemas.microsoft.com/office/drawing/2014/main" val="1932315670"/>
                    </a:ext>
                  </a:extLst>
                </a:gridCol>
                <a:gridCol w="799071">
                  <a:extLst>
                    <a:ext uri="{9D8B030D-6E8A-4147-A177-3AD203B41FA5}">
                      <a16:colId xmlns:a16="http://schemas.microsoft.com/office/drawing/2014/main" val="3553174522"/>
                    </a:ext>
                  </a:extLst>
                </a:gridCol>
                <a:gridCol w="799071">
                  <a:extLst>
                    <a:ext uri="{9D8B030D-6E8A-4147-A177-3AD203B41FA5}">
                      <a16:colId xmlns:a16="http://schemas.microsoft.com/office/drawing/2014/main" val="1415901082"/>
                    </a:ext>
                  </a:extLst>
                </a:gridCol>
                <a:gridCol w="799071">
                  <a:extLst>
                    <a:ext uri="{9D8B030D-6E8A-4147-A177-3AD203B41FA5}">
                      <a16:colId xmlns:a16="http://schemas.microsoft.com/office/drawing/2014/main" val="3856993751"/>
                    </a:ext>
                  </a:extLst>
                </a:gridCol>
                <a:gridCol w="799071">
                  <a:extLst>
                    <a:ext uri="{9D8B030D-6E8A-4147-A177-3AD203B41FA5}">
                      <a16:colId xmlns:a16="http://schemas.microsoft.com/office/drawing/2014/main" val="1225889673"/>
                    </a:ext>
                  </a:extLst>
                </a:gridCol>
                <a:gridCol w="799071">
                  <a:extLst>
                    <a:ext uri="{9D8B030D-6E8A-4147-A177-3AD203B41FA5}">
                      <a16:colId xmlns:a16="http://schemas.microsoft.com/office/drawing/2014/main" val="1450122826"/>
                    </a:ext>
                  </a:extLst>
                </a:gridCol>
                <a:gridCol w="799071">
                  <a:extLst>
                    <a:ext uri="{9D8B030D-6E8A-4147-A177-3AD203B41FA5}">
                      <a16:colId xmlns:a16="http://schemas.microsoft.com/office/drawing/2014/main" val="3145110913"/>
                    </a:ext>
                  </a:extLst>
                </a:gridCol>
                <a:gridCol w="799071">
                  <a:extLst>
                    <a:ext uri="{9D8B030D-6E8A-4147-A177-3AD203B41FA5}">
                      <a16:colId xmlns:a16="http://schemas.microsoft.com/office/drawing/2014/main" val="2880646286"/>
                    </a:ext>
                  </a:extLst>
                </a:gridCol>
                <a:gridCol w="799071">
                  <a:extLst>
                    <a:ext uri="{9D8B030D-6E8A-4147-A177-3AD203B41FA5}">
                      <a16:colId xmlns:a16="http://schemas.microsoft.com/office/drawing/2014/main" val="3883275695"/>
                    </a:ext>
                  </a:extLst>
                </a:gridCol>
              </a:tblGrid>
              <a:tr h="538069">
                <a:tc>
                  <a:txBody>
                    <a:bodyPr/>
                    <a:lstStyle/>
                    <a:p>
                      <a:endParaRPr lang="zh-CN" altLang="en-US" dirty="0"/>
                    </a:p>
                  </a:txBody>
                  <a:tcPr anchor="ctr" anchorCtr="1">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r>
                        <a:rPr lang="en-US" altLang="zh-CN" dirty="0"/>
                        <a: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c</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o</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n</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e</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x</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u</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a</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l</a:t>
                      </a:r>
                      <a:endParaRPr lang="zh-CN" altLang="en-US" dirty="0"/>
                    </a:p>
                  </a:txBody>
                  <a:tcPr anchor="ctr" anchorCtr="1">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1">
                        <a:lumMod val="10000"/>
                        <a:lumOff val="90000"/>
                      </a:schemeClr>
                    </a:solidFill>
                  </a:tcPr>
                </a:tc>
                <a:extLst>
                  <a:ext uri="{0D108BD9-81ED-4DB2-BD59-A6C34878D82A}">
                    <a16:rowId xmlns:a16="http://schemas.microsoft.com/office/drawing/2014/main" val="2367666194"/>
                  </a:ext>
                </a:extLst>
              </a:tr>
              <a:tr h="538069">
                <a:tc>
                  <a:txBody>
                    <a:bodyPr/>
                    <a:lstStyle/>
                    <a:p>
                      <a:r>
                        <a:rPr lang="en-US" altLang="zh-CN" dirty="0"/>
                        <a: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0</a:t>
                      </a:r>
                      <a:endParaRPr lang="zh-CN" altLang="en-US" dirty="0">
                        <a:solidFill>
                          <a:srgbClr val="3203FB"/>
                        </a:solidFill>
                      </a:endParaRPr>
                    </a:p>
                  </a:txBody>
                  <a:tcPr anchor="ctr" anchorCtr="1"/>
                </a:tc>
                <a:tc>
                  <a:txBody>
                    <a:bodyPr/>
                    <a:lstStyle/>
                    <a:p>
                      <a:r>
                        <a:rPr lang="en-US" altLang="zh-CN" dirty="0">
                          <a:solidFill>
                            <a:srgbClr val="3203FB"/>
                          </a:solidFill>
                        </a:rPr>
                        <a:t>1</a:t>
                      </a:r>
                      <a:endParaRPr lang="zh-CN" altLang="en-US" dirty="0">
                        <a:solidFill>
                          <a:srgbClr val="3203FB"/>
                        </a:solidFill>
                      </a:endParaRPr>
                    </a:p>
                  </a:txBody>
                  <a:tcPr anchor="ctr" anchorCtr="1"/>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dirty="0">
                          <a:solidFill>
                            <a:srgbClr val="3203FB"/>
                          </a:solidFill>
                        </a:rPr>
                        <a:t>3</a:t>
                      </a:r>
                      <a:endParaRPr lang="zh-CN" altLang="en-US" dirty="0">
                        <a:solidFill>
                          <a:srgbClr val="3203FB"/>
                        </a:solidFill>
                      </a:endParaRPr>
                    </a:p>
                  </a:txBody>
                  <a:tcPr anchor="ctr" anchorCtr="1"/>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dirty="0">
                          <a:solidFill>
                            <a:srgbClr val="3203FB"/>
                          </a:solidFill>
                        </a:rPr>
                        <a:t>5</a:t>
                      </a:r>
                      <a:endParaRPr lang="zh-CN" altLang="en-US" dirty="0">
                        <a:solidFill>
                          <a:srgbClr val="3203FB"/>
                        </a:solidFill>
                      </a:endParaRPr>
                    </a:p>
                  </a:txBody>
                  <a:tcPr anchor="ctr" anchorCtr="1"/>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r>
                        <a:rPr lang="en-US" altLang="zh-CN" dirty="0">
                          <a:solidFill>
                            <a:srgbClr val="3203FB"/>
                          </a:solidFill>
                        </a:rPr>
                        <a:t>7</a:t>
                      </a:r>
                      <a:endParaRPr lang="zh-CN" altLang="en-US" dirty="0">
                        <a:solidFill>
                          <a:srgbClr val="3203FB"/>
                        </a:solidFill>
                      </a:endParaRPr>
                    </a:p>
                  </a:txBody>
                  <a:tcPr anchor="ctr" anchorCtr="1"/>
                </a:tc>
                <a:tc>
                  <a:txBody>
                    <a:bodyPr/>
                    <a:lstStyle/>
                    <a:p>
                      <a:r>
                        <a:rPr lang="en-US" altLang="zh-CN" dirty="0">
                          <a:solidFill>
                            <a:srgbClr val="3203FB"/>
                          </a:solidFill>
                        </a:rPr>
                        <a:t>8</a:t>
                      </a:r>
                      <a:endParaRPr lang="zh-CN" altLang="en-US" dirty="0">
                        <a:solidFill>
                          <a:srgbClr val="3203FB"/>
                        </a:solidFill>
                      </a:endParaRPr>
                    </a:p>
                  </a:txBody>
                  <a:tcPr anchor="ctr" anchorCtr="1"/>
                </a:tc>
                <a:tc>
                  <a:txBody>
                    <a:bodyPr/>
                    <a:lstStyle/>
                    <a:p>
                      <a:r>
                        <a:rPr lang="en-US" altLang="zh-CN" dirty="0">
                          <a:solidFill>
                            <a:srgbClr val="3203FB"/>
                          </a:solidFill>
                        </a:rPr>
                        <a:t>9</a:t>
                      </a:r>
                      <a:endParaRPr lang="zh-CN" altLang="en-US" dirty="0">
                        <a:solidFill>
                          <a:srgbClr val="3203FB"/>
                        </a:solidFill>
                      </a:endParaRPr>
                    </a:p>
                  </a:txBody>
                  <a:tcPr anchor="ctr" anchorCtr="1"/>
                </a:tc>
                <a:tc>
                  <a:txBody>
                    <a:bodyPr/>
                    <a:lstStyle/>
                    <a:p>
                      <a:r>
                        <a:rPr lang="en-US" altLang="zh-CN" dirty="0">
                          <a:solidFill>
                            <a:srgbClr val="3203FB"/>
                          </a:solidFill>
                        </a:rPr>
                        <a:t>10</a:t>
                      </a:r>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53881358"/>
                  </a:ext>
                </a:extLst>
              </a:tr>
              <a:tr h="538069">
                <a:tc>
                  <a:txBody>
                    <a:bodyPr/>
                    <a:lstStyle/>
                    <a:p>
                      <a:r>
                        <a:rPr lang="en-US" altLang="zh-CN" dirty="0"/>
                        <a:t>s</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1</a:t>
                      </a:r>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860424745"/>
                  </a:ext>
                </a:extLst>
              </a:tr>
              <a:tr h="538069">
                <a:tc>
                  <a:txBody>
                    <a:bodyPr/>
                    <a:lstStyle/>
                    <a:p>
                      <a:r>
                        <a:rPr lang="en-US" altLang="zh-CN" dirty="0"/>
                        <a:t>u</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0934670"/>
                  </a:ext>
                </a:extLst>
              </a:tr>
              <a:tr h="538069">
                <a:tc>
                  <a:txBody>
                    <a:bodyPr/>
                    <a:lstStyle/>
                    <a:p>
                      <a:r>
                        <a:rPr lang="en-US" altLang="zh-CN" dirty="0"/>
                        <a:t>b</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3</a:t>
                      </a:r>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58048621"/>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1263807"/>
                  </a:ext>
                </a:extLst>
              </a:tr>
              <a:tr h="538069">
                <a:tc>
                  <a:txBody>
                    <a:bodyPr/>
                    <a:lstStyle/>
                    <a:p>
                      <a:r>
                        <a:rPr lang="en-US" altLang="zh-CN" dirty="0"/>
                        <a:t>e</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5</a:t>
                      </a:r>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259557630"/>
                  </a:ext>
                </a:extLst>
              </a:tr>
              <a:tr h="538069">
                <a:tc>
                  <a:txBody>
                    <a:bodyPr/>
                    <a:lstStyle/>
                    <a:p>
                      <a:r>
                        <a:rPr lang="en-US" altLang="zh-CN" dirty="0"/>
                        <a:t>x</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7846525"/>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1">
                        <a:lumMod val="10000"/>
                        <a:lumOff val="90000"/>
                      </a:schemeClr>
                    </a:solidFill>
                  </a:tcPr>
                </a:tc>
                <a:tc>
                  <a:txBody>
                    <a:bodyPr/>
                    <a:lstStyle/>
                    <a:p>
                      <a:r>
                        <a:rPr lang="en-US" altLang="zh-CN" dirty="0">
                          <a:solidFill>
                            <a:srgbClr val="3203FB"/>
                          </a:solidFill>
                        </a:rPr>
                        <a:t>7</a:t>
                      </a:r>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18008922"/>
                  </a:ext>
                </a:extLst>
              </a:tr>
            </a:tbl>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C1E01DC-DF2D-48CD-B68C-AD55D5674767}"/>
                  </a:ext>
                </a:extLst>
              </p:cNvPr>
              <p:cNvSpPr txBox="1"/>
              <p:nvPr/>
            </p:nvSpPr>
            <p:spPr>
              <a:xfrm>
                <a:off x="2823009" y="4083285"/>
                <a:ext cx="8018309" cy="2028376"/>
              </a:xfrm>
              <a:prstGeom prst="rect">
                <a:avLst/>
              </a:prstGeom>
              <a:solidFill>
                <a:schemeClr val="bg2">
                  <a:lumMod val="95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000" b="1" i="1" smtClean="0">
                              <a:solidFill>
                                <a:srgbClr val="0D38F1"/>
                              </a:solidFill>
                              <a:latin typeface="Cambria Math" panose="02040503050406030204" pitchFamily="18" charset="0"/>
                            </a:rPr>
                          </m:ctrlPr>
                        </m:sSubPr>
                        <m:e>
                          <m:r>
                            <a:rPr lang="en-US" altLang="zh-CN" sz="2000" b="1" i="1" smtClean="0">
                              <a:solidFill>
                                <a:srgbClr val="0D38F1"/>
                              </a:solidFill>
                              <a:latin typeface="Cambria Math" panose="02040503050406030204" pitchFamily="18" charset="0"/>
                            </a:rPr>
                            <m:t>𝑫</m:t>
                          </m:r>
                        </m:e>
                        <m:sub>
                          <m:r>
                            <a:rPr lang="en-US" altLang="zh-CN" sz="2000" b="1" i="1" smtClean="0">
                              <a:solidFill>
                                <a:srgbClr val="0D38F1"/>
                              </a:solidFill>
                              <a:latin typeface="Cambria Math" panose="02040503050406030204" pitchFamily="18" charset="0"/>
                            </a:rPr>
                            <m:t>𝑨</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𝑩</m:t>
                          </m:r>
                        </m:sub>
                      </m:sSub>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𝒋</m:t>
                      </m:r>
                      <m:r>
                        <a:rPr lang="en-US" altLang="zh-CN" sz="2000" b="1" i="1" smtClean="0">
                          <a:solidFill>
                            <a:srgbClr val="0D38F1"/>
                          </a:solidFill>
                          <a:latin typeface="Cambria Math" panose="02040503050406030204" pitchFamily="18" charset="0"/>
                        </a:rPr>
                        <m:t>)=</m:t>
                      </m:r>
                      <m:d>
                        <m:dPr>
                          <m:begChr m:val="{"/>
                          <m:endChr m:val=""/>
                          <m:ctrlPr>
                            <a:rPr lang="en-US" altLang="zh-CN" sz="2000" b="1" i="1" smtClean="0">
                              <a:solidFill>
                                <a:srgbClr val="0D38F1"/>
                              </a:solidFill>
                              <a:latin typeface="Cambria Math" panose="02040503050406030204" pitchFamily="18" charset="0"/>
                            </a:rPr>
                          </m:ctrlPr>
                        </m:dPr>
                        <m:e>
                          <m:m>
                            <m:mPr>
                              <m:mcs>
                                <m:mc>
                                  <m:mcPr>
                                    <m:count m:val="2"/>
                                    <m:mcJc m:val="center"/>
                                  </m:mcPr>
                                </m:mc>
                              </m:mcs>
                              <m:ctrlPr>
                                <a:rPr lang="en-US" altLang="zh-CN" sz="2000" b="1" i="1" smtClean="0">
                                  <a:solidFill>
                                    <a:srgbClr val="0D38F1"/>
                                  </a:solidFill>
                                  <a:latin typeface="Cambria Math" panose="02040503050406030204" pitchFamily="18" charset="0"/>
                                </a:rPr>
                              </m:ctrlPr>
                            </m:mPr>
                            <m:mr>
                              <m:e>
                                <m:func>
                                  <m:funcPr>
                                    <m:ctrlPr>
                                      <a:rPr lang="en-US" altLang="zh-CN" sz="2000" b="1" i="1" smtClean="0">
                                        <a:solidFill>
                                          <a:srgbClr val="0D38F1"/>
                                        </a:solidFill>
                                        <a:latin typeface="Cambria Math" panose="02040503050406030204" pitchFamily="18" charset="0"/>
                                      </a:rPr>
                                    </m:ctrlPr>
                                  </m:funcPr>
                                  <m:fName>
                                    <m:r>
                                      <m:rPr>
                                        <m:brk m:alnAt="7"/>
                                      </m:rPr>
                                      <a:rPr lang="en-US" altLang="zh-CN" sz="2000" b="1" i="0" smtClean="0">
                                        <a:solidFill>
                                          <a:srgbClr val="0D38F1"/>
                                        </a:solidFill>
                                        <a:latin typeface="Cambria Math" panose="02040503050406030204" pitchFamily="18" charset="0"/>
                                      </a:rPr>
                                      <m:t>𝐦</m:t>
                                    </m:r>
                                    <m:r>
                                      <a:rPr lang="en-US" altLang="zh-CN" sz="2000" b="1" i="0" smtClean="0">
                                        <a:solidFill>
                                          <a:srgbClr val="0D38F1"/>
                                        </a:solidFill>
                                        <a:latin typeface="Cambria Math" panose="02040503050406030204" pitchFamily="18" charset="0"/>
                                      </a:rPr>
                                      <m:t>𝐚𝐱</m:t>
                                    </m:r>
                                  </m:fName>
                                  <m:e>
                                    <m:d>
                                      <m:dPr>
                                        <m:ctrlPr>
                                          <a:rPr lang="en-US" altLang="zh-CN" sz="2000" b="1" i="1" smtClean="0">
                                            <a:solidFill>
                                              <a:srgbClr val="0D38F1"/>
                                            </a:solidFill>
                                            <a:latin typeface="Cambria Math" panose="02040503050406030204" pitchFamily="18" charset="0"/>
                                          </a:rPr>
                                        </m:ctrlPr>
                                      </m:dPr>
                                      <m:e>
                                        <m:r>
                                          <m:rPr>
                                            <m:brk m:alnAt="7"/>
                                          </m:rPr>
                                          <a:rPr lang="en-US" altLang="zh-CN" sz="2000" b="1" i="1"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𝒋</m:t>
                                        </m:r>
                                      </m:e>
                                    </m:d>
                                  </m:e>
                                </m:func>
                                <m:r>
                                  <m:rPr>
                                    <m:brk m:alnAt="7"/>
                                  </m:rPr>
                                  <a:rPr lang="en-US" altLang="zh-CN" sz="2000" b="1" i="1" smtClean="0">
                                    <a:solidFill>
                                      <a:srgbClr val="0D38F1"/>
                                    </a:solidFill>
                                    <a:latin typeface="Cambria Math" panose="02040503050406030204" pitchFamily="18" charset="0"/>
                                  </a:rPr>
                                  <m:t> </m:t>
                                </m:r>
                                <m:r>
                                  <a:rPr lang="en-US" altLang="zh-CN" sz="2000" b="1" i="1" smtClean="0">
                                    <a:solidFill>
                                      <a:srgbClr val="0D38F1"/>
                                    </a:solidFill>
                                    <a:latin typeface="Cambria Math" panose="02040503050406030204" pitchFamily="18" charset="0"/>
                                  </a:rPr>
                                  <m:t>                                                       </m:t>
                                </m:r>
                              </m:e>
                              <m:e>
                                <m:r>
                                  <a:rPr lang="en-US" altLang="zh-CN" sz="2000" b="1" i="1" smtClean="0">
                                    <a:solidFill>
                                      <a:srgbClr val="0D38F1"/>
                                    </a:solidFill>
                                    <a:latin typeface="Cambria Math" panose="02040503050406030204" pitchFamily="18" charset="0"/>
                                  </a:rPr>
                                  <m:t>𝒊𝒇</m:t>
                                </m:r>
                                <m:func>
                                  <m:funcPr>
                                    <m:ctrlPr>
                                      <a:rPr lang="en-US" altLang="zh-CN" sz="2000" b="1" i="1" smtClean="0">
                                        <a:solidFill>
                                          <a:srgbClr val="0D38F1"/>
                                        </a:solidFill>
                                        <a:latin typeface="Cambria Math" panose="02040503050406030204" pitchFamily="18" charset="0"/>
                                      </a:rPr>
                                    </m:ctrlPr>
                                  </m:funcPr>
                                  <m:fName>
                                    <m:r>
                                      <a:rPr lang="en-US" altLang="zh-CN" sz="2000" b="1" i="0" smtClean="0">
                                        <a:solidFill>
                                          <a:srgbClr val="0D38F1"/>
                                        </a:solidFill>
                                        <a:latin typeface="Cambria Math" panose="02040503050406030204" pitchFamily="18" charset="0"/>
                                      </a:rPr>
                                      <m:t>𝐦𝐢𝐧</m:t>
                                    </m:r>
                                  </m:fName>
                                  <m:e>
                                    <m:d>
                                      <m:dPr>
                                        <m:ctrlPr>
                                          <a:rPr lang="en-US" altLang="zh-CN" sz="2000" b="1" i="1" smtClean="0">
                                            <a:solidFill>
                                              <a:srgbClr val="0D38F1"/>
                                            </a:solidFill>
                                            <a:latin typeface="Cambria Math" panose="02040503050406030204" pitchFamily="18" charset="0"/>
                                          </a:rPr>
                                        </m:ctrlPr>
                                      </m:dPr>
                                      <m:e>
                                        <m:r>
                                          <a:rPr lang="en-US" altLang="zh-CN" sz="2000" b="1" i="1"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𝒋</m:t>
                                        </m:r>
                                      </m:e>
                                    </m:d>
                                  </m:e>
                                </m:func>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𝟎</m:t>
                                </m:r>
                              </m:e>
                            </m:mr>
                            <m:mr>
                              <m:e>
                                <m:r>
                                  <a:rPr lang="en-US" altLang="zh-CN" sz="2000" b="1" i="1" smtClean="0">
                                    <a:solidFill>
                                      <a:srgbClr val="0D38F1"/>
                                    </a:solidFill>
                                    <a:latin typeface="Cambria Math" panose="02040503050406030204" pitchFamily="18" charset="0"/>
                                  </a:rPr>
                                  <m:t>𝒎𝒊𝒏</m:t>
                                </m:r>
                                <m:d>
                                  <m:dPr>
                                    <m:begChr m:val="{"/>
                                    <m:endChr m:val=""/>
                                    <m:ctrlPr>
                                      <a:rPr lang="en-US" altLang="zh-CN" sz="2000" b="1" i="1" smtClean="0">
                                        <a:solidFill>
                                          <a:srgbClr val="0D38F1"/>
                                        </a:solidFill>
                                        <a:latin typeface="Cambria Math" panose="02040503050406030204" pitchFamily="18" charset="0"/>
                                      </a:rPr>
                                    </m:ctrlPr>
                                  </m:dPr>
                                  <m:e>
                                    <m:eqArr>
                                      <m:eqArrPr>
                                        <m:ctrlPr>
                                          <a:rPr lang="en-US" altLang="zh-CN" sz="2000" b="1" i="1" smtClean="0">
                                            <a:solidFill>
                                              <a:srgbClr val="0D38F1"/>
                                            </a:solidFill>
                                            <a:latin typeface="Cambria Math" panose="02040503050406030204" pitchFamily="18" charset="0"/>
                                          </a:rPr>
                                        </m:ctrlPr>
                                      </m:eqArrPr>
                                      <m:e>
                                        <m:sSub>
                                          <m:sSubPr>
                                            <m:ctrlPr>
                                              <a:rPr lang="en-US" altLang="zh-CN" sz="2000" b="1" i="1">
                                                <a:solidFill>
                                                  <a:srgbClr val="0D38F1"/>
                                                </a:solidFill>
                                                <a:latin typeface="Cambria Math" panose="02040503050406030204" pitchFamily="18" charset="0"/>
                                              </a:rPr>
                                            </m:ctrlPr>
                                          </m:sSubPr>
                                          <m:e>
                                            <m:r>
                                              <a:rPr lang="en-US" altLang="zh-CN" sz="2000" b="1" i="1">
                                                <a:solidFill>
                                                  <a:srgbClr val="0D38F1"/>
                                                </a:solidFill>
                                                <a:latin typeface="Cambria Math" panose="02040503050406030204" pitchFamily="18" charset="0"/>
                                              </a:rPr>
                                              <m:t>𝑫</m:t>
                                            </m:r>
                                          </m:e>
                                          <m:sub>
                                            <m:r>
                                              <a:rPr lang="en-US" altLang="zh-CN" sz="2000" b="1" i="1">
                                                <a:solidFill>
                                                  <a:srgbClr val="0D38F1"/>
                                                </a:solidFill>
                                                <a:latin typeface="Cambria Math" panose="02040503050406030204" pitchFamily="18" charset="0"/>
                                              </a:rPr>
                                              <m:t>𝑨</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𝑩</m:t>
                                            </m:r>
                                          </m:sub>
                                        </m:sSub>
                                        <m:d>
                                          <m:dPr>
                                            <m:ctrlPr>
                                              <a:rPr lang="en-US" altLang="zh-CN" sz="2000" b="1" i="1">
                                                <a:solidFill>
                                                  <a:srgbClr val="0D38F1"/>
                                                </a:solidFill>
                                                <a:latin typeface="Cambria Math" panose="02040503050406030204" pitchFamily="18" charset="0"/>
                                              </a:rPr>
                                            </m:ctrlPr>
                                          </m:dPr>
                                          <m:e>
                                            <m:r>
                                              <a:rPr lang="en-US" altLang="zh-CN" sz="2000" b="1" i="1">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𝒋</m:t>
                                            </m:r>
                                          </m:e>
                                        </m:d>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smtClean="0">
                                            <a:solidFill>
                                              <a:srgbClr val="0D38F1"/>
                                            </a:solidFill>
                                            <a:latin typeface="Cambria Math" panose="02040503050406030204" pitchFamily="18" charset="0"/>
                                          </a:rPr>
                                          <m:t>                             </m:t>
                                        </m:r>
                                      </m:e>
                                      <m:e>
                                        <m:sSub>
                                          <m:sSubPr>
                                            <m:ctrlPr>
                                              <a:rPr lang="en-US" altLang="zh-CN" sz="2000" b="1" i="1">
                                                <a:solidFill>
                                                  <a:srgbClr val="0D38F1"/>
                                                </a:solidFill>
                                                <a:latin typeface="Cambria Math" panose="02040503050406030204" pitchFamily="18" charset="0"/>
                                              </a:rPr>
                                            </m:ctrlPr>
                                          </m:sSubPr>
                                          <m:e>
                                            <m:r>
                                              <a:rPr lang="en-US" altLang="zh-CN" sz="2000" b="1" i="1">
                                                <a:solidFill>
                                                  <a:srgbClr val="0D38F1"/>
                                                </a:solidFill>
                                                <a:latin typeface="Cambria Math" panose="02040503050406030204" pitchFamily="18" charset="0"/>
                                              </a:rPr>
                                              <m:t>𝑫</m:t>
                                            </m:r>
                                          </m:e>
                                          <m:sub>
                                            <m:r>
                                              <a:rPr lang="en-US" altLang="zh-CN" sz="2000" b="1" i="1">
                                                <a:solidFill>
                                                  <a:srgbClr val="0D38F1"/>
                                                </a:solidFill>
                                                <a:latin typeface="Cambria Math" panose="02040503050406030204" pitchFamily="18" charset="0"/>
                                              </a:rPr>
                                              <m:t>𝑨</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𝑩</m:t>
                                            </m:r>
                                          </m:sub>
                                        </m:sSub>
                                        <m:d>
                                          <m:dPr>
                                            <m:ctrlPr>
                                              <a:rPr lang="en-US" altLang="zh-CN" sz="2000" b="1" i="1">
                                                <a:solidFill>
                                                  <a:srgbClr val="0D38F1"/>
                                                </a:solidFill>
                                                <a:latin typeface="Cambria Math" panose="02040503050406030204" pitchFamily="18" charset="0"/>
                                              </a:rPr>
                                            </m:ctrlPr>
                                          </m:dPr>
                                          <m:e>
                                            <m:r>
                                              <a:rPr lang="en-US" altLang="zh-CN" sz="2000" b="1" i="1">
                                                <a:solidFill>
                                                  <a:srgbClr val="0D38F1"/>
                                                </a:solidFill>
                                                <a:latin typeface="Cambria Math" panose="02040503050406030204" pitchFamily="18" charset="0"/>
                                              </a:rPr>
                                              <m:t>𝒊</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𝒋</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e>
                                        </m:d>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smtClean="0">
                                            <a:solidFill>
                                              <a:srgbClr val="0D38F1"/>
                                            </a:solidFill>
                                            <a:latin typeface="Cambria Math" panose="02040503050406030204" pitchFamily="18" charset="0"/>
                                          </a:rPr>
                                          <m:t>                             </m:t>
                                        </m:r>
                                      </m:e>
                                      <m:e>
                                        <m:sSub>
                                          <m:sSubPr>
                                            <m:ctrlPr>
                                              <a:rPr lang="en-US" altLang="zh-CN" sz="2000" b="1" i="1">
                                                <a:solidFill>
                                                  <a:srgbClr val="0D38F1"/>
                                                </a:solidFill>
                                                <a:latin typeface="Cambria Math" panose="02040503050406030204" pitchFamily="18" charset="0"/>
                                              </a:rPr>
                                            </m:ctrlPr>
                                          </m:sSubPr>
                                          <m:e>
                                            <m:r>
                                              <a:rPr lang="en-US" altLang="zh-CN" sz="2000" b="1" i="1">
                                                <a:solidFill>
                                                  <a:srgbClr val="0D38F1"/>
                                                </a:solidFill>
                                                <a:latin typeface="Cambria Math" panose="02040503050406030204" pitchFamily="18" charset="0"/>
                                              </a:rPr>
                                              <m:t>𝑫</m:t>
                                            </m:r>
                                          </m:e>
                                          <m:sub>
                                            <m:r>
                                              <a:rPr lang="en-US" altLang="zh-CN" sz="2000" b="1" i="1">
                                                <a:solidFill>
                                                  <a:srgbClr val="0D38F1"/>
                                                </a:solidFill>
                                                <a:latin typeface="Cambria Math" panose="02040503050406030204" pitchFamily="18" charset="0"/>
                                              </a:rPr>
                                              <m:t>𝑨</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𝑩</m:t>
                                            </m:r>
                                          </m:sub>
                                        </m:sSub>
                                        <m:d>
                                          <m:dPr>
                                            <m:ctrlPr>
                                              <a:rPr lang="en-US" altLang="zh-CN" sz="2000" b="1" i="1">
                                                <a:solidFill>
                                                  <a:srgbClr val="0D38F1"/>
                                                </a:solidFill>
                                                <a:latin typeface="Cambria Math" panose="02040503050406030204" pitchFamily="18" charset="0"/>
                                              </a:rPr>
                                            </m:ctrlPr>
                                          </m:dPr>
                                          <m:e>
                                            <m:r>
                                              <a:rPr lang="en-US" altLang="zh-CN" sz="2000" b="1" i="1">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𝒋</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e>
                                        </m:d>
                                        <m:r>
                                          <a:rPr lang="en-US" altLang="zh-CN" sz="2000" b="1" i="1" smtClean="0">
                                            <a:solidFill>
                                              <a:srgbClr val="0D38F1"/>
                                            </a:solidFill>
                                            <a:latin typeface="Cambria Math" panose="02040503050406030204" pitchFamily="18" charset="0"/>
                                          </a:rPr>
                                          <m:t>+</m:t>
                                        </m:r>
                                        <m:d>
                                          <m:dPr>
                                            <m:begChr m:val="{"/>
                                            <m:endChr m:val=""/>
                                            <m:ctrlPr>
                                              <a:rPr lang="en-US" altLang="zh-CN" sz="2000" b="1" i="1" smtClean="0">
                                                <a:solidFill>
                                                  <a:srgbClr val="0D38F1"/>
                                                </a:solidFill>
                                                <a:latin typeface="Cambria Math" panose="02040503050406030204" pitchFamily="18" charset="0"/>
                                              </a:rPr>
                                            </m:ctrlPr>
                                          </m:dPr>
                                          <m:e>
                                            <m:m>
                                              <m:mPr>
                                                <m:mcs>
                                                  <m:mc>
                                                    <m:mcPr>
                                                      <m:count m:val="2"/>
                                                      <m:mcJc m:val="center"/>
                                                    </m:mcPr>
                                                  </m:mc>
                                                </m:mcs>
                                                <m:ctrlPr>
                                                  <a:rPr lang="en-US" altLang="zh-CN" sz="2000" b="1" i="1" smtClean="0">
                                                    <a:solidFill>
                                                      <a:srgbClr val="0D38F1"/>
                                                    </a:solidFill>
                                                    <a:latin typeface="Cambria Math" panose="02040503050406030204" pitchFamily="18" charset="0"/>
                                                  </a:rPr>
                                                </m:ctrlPr>
                                              </m:mPr>
                                              <m:mr>
                                                <m:e>
                                                  <m:r>
                                                    <m:rPr>
                                                      <m:brk m:alnAt="7"/>
                                                    </m:rPr>
                                                    <a:rPr lang="en-US" altLang="zh-CN" sz="2000" b="1" i="1" smtClean="0">
                                                      <a:solidFill>
                                                        <a:srgbClr val="0D38F1"/>
                                                      </a:solidFill>
                                                      <a:latin typeface="Cambria Math" panose="02040503050406030204" pitchFamily="18" charset="0"/>
                                                    </a:rPr>
                                                    <m:t>𝟎</m:t>
                                                  </m:r>
                                                </m:e>
                                                <m:e>
                                                  <m:r>
                                                    <a:rPr lang="en-US" altLang="zh-CN" sz="2000" b="1" i="1" smtClean="0">
                                                      <a:solidFill>
                                                        <a:srgbClr val="0D38F1"/>
                                                      </a:solidFill>
                                                      <a:latin typeface="Cambria Math" panose="02040503050406030204" pitchFamily="18" charset="0"/>
                                                    </a:rPr>
                                                    <m:t>𝑨</m:t>
                                                  </m:r>
                                                  <m:r>
                                                    <a:rPr lang="en-US" altLang="zh-CN" sz="2000" b="1" i="1" baseline="-25000"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𝑩𝒋</m:t>
                                                  </m:r>
                                                </m:e>
                                              </m:mr>
                                              <m:mr>
                                                <m:e>
                                                  <m:r>
                                                    <a:rPr lang="en-US" altLang="zh-CN" sz="2000" b="1" i="1" smtClean="0">
                                                      <a:solidFill>
                                                        <a:srgbClr val="0D38F1"/>
                                                      </a:solidFill>
                                                      <a:latin typeface="Cambria Math" panose="02040503050406030204" pitchFamily="18" charset="0"/>
                                                    </a:rPr>
                                                    <m:t>𝟏</m:t>
                                                  </m:r>
                                                </m:e>
                                                <m:e>
                                                  <m:r>
                                                    <a:rPr lang="en-US" altLang="zh-CN" sz="2000" b="1" i="1" smtClean="0">
                                                      <a:solidFill>
                                                        <a:srgbClr val="0D38F1"/>
                                                      </a:solidFill>
                                                      <a:latin typeface="Cambria Math" panose="02040503050406030204" pitchFamily="18" charset="0"/>
                                                    </a:rPr>
                                                    <m:t>𝑨</m:t>
                                                  </m:r>
                                                  <m:r>
                                                    <a:rPr lang="en-US" altLang="zh-CN" sz="2000" b="1" i="1" baseline="-25000"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ea typeface="Cambria Math" panose="02040503050406030204" pitchFamily="18" charset="0"/>
                                                    </a:rPr>
                                                    <m:t>≠</m:t>
                                                  </m:r>
                                                  <m:r>
                                                    <a:rPr lang="en-US" altLang="zh-CN" sz="2000" b="1" i="1" smtClean="0">
                                                      <a:solidFill>
                                                        <a:srgbClr val="0D38F1"/>
                                                      </a:solidFill>
                                                      <a:latin typeface="Cambria Math" panose="02040503050406030204" pitchFamily="18" charset="0"/>
                                                      <a:ea typeface="Cambria Math" panose="02040503050406030204" pitchFamily="18" charset="0"/>
                                                    </a:rPr>
                                                    <m:t>𝑩𝒋</m:t>
                                                  </m:r>
                                                </m:e>
                                              </m:mr>
                                            </m:m>
                                          </m:e>
                                        </m:d>
                                      </m:e>
                                    </m:eqArr>
                                  </m:e>
                                </m:d>
                              </m:e>
                              <m:e>
                                <m:r>
                                  <a:rPr lang="en-US" altLang="zh-CN" sz="2000" b="1" i="1" smtClean="0">
                                    <a:solidFill>
                                      <a:srgbClr val="0D38F1"/>
                                    </a:solidFill>
                                    <a:latin typeface="Cambria Math" panose="02040503050406030204" pitchFamily="18" charset="0"/>
                                  </a:rPr>
                                  <m:t>𝒐𝒕𝒉𝒆𝒓𝒘𝒊𝒔𝒆</m:t>
                                </m:r>
                                <m:r>
                                  <a:rPr lang="en-US" altLang="zh-CN" sz="2000" b="1" i="1" smtClean="0">
                                    <a:solidFill>
                                      <a:srgbClr val="0D38F1"/>
                                    </a:solidFill>
                                    <a:latin typeface="Cambria Math" panose="02040503050406030204" pitchFamily="18" charset="0"/>
                                  </a:rPr>
                                  <m:t>         </m:t>
                                </m:r>
                              </m:e>
                            </m:mr>
                          </m:m>
                        </m:e>
                      </m:d>
                    </m:oMath>
                  </m:oMathPara>
                </a14:m>
                <a:endParaRPr lang="en-US" altLang="zh-CN" sz="1600" b="1" dirty="0">
                  <a:solidFill>
                    <a:srgbClr val="0D38F1"/>
                  </a:solidFill>
                </a:endParaRPr>
              </a:p>
              <a:p>
                <a:endParaRPr lang="zh-CN" altLang="en-US" sz="1600" b="1" dirty="0">
                  <a:solidFill>
                    <a:srgbClr val="0D38F1"/>
                  </a:solidFill>
                </a:endParaRPr>
              </a:p>
            </p:txBody>
          </p:sp>
        </mc:Choice>
        <mc:Fallback xmlns="">
          <p:sp>
            <p:nvSpPr>
              <p:cNvPr id="10" name="文本框 9">
                <a:extLst>
                  <a:ext uri="{FF2B5EF4-FFF2-40B4-BE49-F238E27FC236}">
                    <a16:creationId xmlns:a16="http://schemas.microsoft.com/office/drawing/2014/main" id="{8C1E01DC-DF2D-48CD-B68C-AD55D5674767}"/>
                  </a:ext>
                </a:extLst>
              </p:cNvPr>
              <p:cNvSpPr txBox="1">
                <a:spLocks noRot="1" noChangeAspect="1" noMove="1" noResize="1" noEditPoints="1" noAdjustHandles="1" noChangeArrowheads="1" noChangeShapeType="1" noTextEdit="1"/>
              </p:cNvSpPr>
              <p:nvPr/>
            </p:nvSpPr>
            <p:spPr>
              <a:xfrm>
                <a:off x="2823009" y="4083285"/>
                <a:ext cx="8018309" cy="202837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860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D23029-A68E-4009-BB74-787F281350C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63BF5D9-E19A-4EA0-B0F7-E82A0C0BE3BC}"/>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5A8C6680-301B-4D5F-AA28-DD4009B06406}"/>
              </a:ext>
            </a:extLst>
          </p:cNvPr>
          <p:cNvSpPr>
            <a:spLocks noGrp="1"/>
          </p:cNvSpPr>
          <p:nvPr>
            <p:ph type="body" sz="half" idx="2"/>
          </p:nvPr>
        </p:nvSpPr>
        <p:spPr/>
        <p:txBody>
          <a:bodyPr/>
          <a:lstStyle/>
          <a:p>
            <a:endParaRPr lang="zh-CN" altLang="en-US" dirty="0"/>
          </a:p>
        </p:txBody>
      </p:sp>
      <p:sp>
        <p:nvSpPr>
          <p:cNvPr id="5" name="矩形 4">
            <a:extLst>
              <a:ext uri="{FF2B5EF4-FFF2-40B4-BE49-F238E27FC236}">
                <a16:creationId xmlns:a16="http://schemas.microsoft.com/office/drawing/2014/main" id="{D3B88126-BBEC-475F-9C01-9AD366A2099A}"/>
              </a:ext>
            </a:extLst>
          </p:cNvPr>
          <p:cNvSpPr/>
          <p:nvPr/>
        </p:nvSpPr>
        <p:spPr>
          <a:xfrm>
            <a:off x="0" y="4083285"/>
            <a:ext cx="1343638" cy="523220"/>
          </a:xfrm>
          <a:prstGeom prst="rect">
            <a:avLst/>
          </a:prstGeom>
        </p:spPr>
        <p:txBody>
          <a:bodyPr wrap="none">
            <a:spAutoFit/>
          </a:bodyPr>
          <a:lstStyle/>
          <a:p>
            <a:r>
              <a:rPr lang="en-US" altLang="zh-CN" sz="2800" dirty="0">
                <a:solidFill>
                  <a:srgbClr val="3203FB"/>
                </a:solidFill>
              </a:rPr>
              <a:t>subtext</a:t>
            </a:r>
            <a:endParaRPr lang="zh-CN" altLang="en-US" sz="2800" dirty="0">
              <a:solidFill>
                <a:srgbClr val="3203FB"/>
              </a:solidFill>
            </a:endParaRPr>
          </a:p>
        </p:txBody>
      </p:sp>
      <p:sp>
        <p:nvSpPr>
          <p:cNvPr id="7" name="矩形 6">
            <a:extLst>
              <a:ext uri="{FF2B5EF4-FFF2-40B4-BE49-F238E27FC236}">
                <a16:creationId xmlns:a16="http://schemas.microsoft.com/office/drawing/2014/main" id="{8074080C-7854-4EB5-9867-B59519117E5A}"/>
              </a:ext>
            </a:extLst>
          </p:cNvPr>
          <p:cNvSpPr/>
          <p:nvPr/>
        </p:nvSpPr>
        <p:spPr>
          <a:xfrm>
            <a:off x="5379028" y="1166076"/>
            <a:ext cx="1824538" cy="523220"/>
          </a:xfrm>
          <a:prstGeom prst="rect">
            <a:avLst/>
          </a:prstGeom>
        </p:spPr>
        <p:txBody>
          <a:bodyPr wrap="none">
            <a:spAutoFit/>
          </a:bodyPr>
          <a:lstStyle/>
          <a:p>
            <a:r>
              <a:rPr lang="en-US" altLang="zh-CN" sz="2800" dirty="0">
                <a:solidFill>
                  <a:srgbClr val="3203FB"/>
                </a:solidFill>
              </a:rPr>
              <a:t>contextual</a:t>
            </a:r>
            <a:endParaRPr lang="zh-CN" altLang="en-US" sz="2800" dirty="0">
              <a:solidFill>
                <a:srgbClr val="3203FB"/>
              </a:solidFill>
            </a:endParaRPr>
          </a:p>
        </p:txBody>
      </p:sp>
      <p:graphicFrame>
        <p:nvGraphicFramePr>
          <p:cNvPr id="8" name="表格 7">
            <a:extLst>
              <a:ext uri="{FF2B5EF4-FFF2-40B4-BE49-F238E27FC236}">
                <a16:creationId xmlns:a16="http://schemas.microsoft.com/office/drawing/2014/main" id="{90A51C5B-8BD2-486A-A513-EE8B347F7732}"/>
              </a:ext>
            </a:extLst>
          </p:cNvPr>
          <p:cNvGraphicFramePr>
            <a:graphicFrameLocks noGrp="1"/>
          </p:cNvGraphicFramePr>
          <p:nvPr>
            <p:extLst>
              <p:ext uri="{D42A27DB-BD31-4B8C-83A1-F6EECF244321}">
                <p14:modId xmlns:p14="http://schemas.microsoft.com/office/powerpoint/2010/main" val="2319747792"/>
              </p:ext>
            </p:extLst>
          </p:nvPr>
        </p:nvGraphicFramePr>
        <p:xfrm>
          <a:off x="1301574" y="1681337"/>
          <a:ext cx="9588852" cy="4842621"/>
        </p:xfrm>
        <a:graphic>
          <a:graphicData uri="http://schemas.openxmlformats.org/drawingml/2006/table">
            <a:tbl>
              <a:tblPr firstRow="1" bandRow="1">
                <a:tableStyleId>{5940675A-B579-460E-94D1-54222C63F5DA}</a:tableStyleId>
              </a:tblPr>
              <a:tblGrid>
                <a:gridCol w="799071">
                  <a:extLst>
                    <a:ext uri="{9D8B030D-6E8A-4147-A177-3AD203B41FA5}">
                      <a16:colId xmlns:a16="http://schemas.microsoft.com/office/drawing/2014/main" val="244328856"/>
                    </a:ext>
                  </a:extLst>
                </a:gridCol>
                <a:gridCol w="799071">
                  <a:extLst>
                    <a:ext uri="{9D8B030D-6E8A-4147-A177-3AD203B41FA5}">
                      <a16:colId xmlns:a16="http://schemas.microsoft.com/office/drawing/2014/main" val="1585765114"/>
                    </a:ext>
                  </a:extLst>
                </a:gridCol>
                <a:gridCol w="799071">
                  <a:extLst>
                    <a:ext uri="{9D8B030D-6E8A-4147-A177-3AD203B41FA5}">
                      <a16:colId xmlns:a16="http://schemas.microsoft.com/office/drawing/2014/main" val="2543186419"/>
                    </a:ext>
                  </a:extLst>
                </a:gridCol>
                <a:gridCol w="799071">
                  <a:extLst>
                    <a:ext uri="{9D8B030D-6E8A-4147-A177-3AD203B41FA5}">
                      <a16:colId xmlns:a16="http://schemas.microsoft.com/office/drawing/2014/main" val="1932315670"/>
                    </a:ext>
                  </a:extLst>
                </a:gridCol>
                <a:gridCol w="799071">
                  <a:extLst>
                    <a:ext uri="{9D8B030D-6E8A-4147-A177-3AD203B41FA5}">
                      <a16:colId xmlns:a16="http://schemas.microsoft.com/office/drawing/2014/main" val="3553174522"/>
                    </a:ext>
                  </a:extLst>
                </a:gridCol>
                <a:gridCol w="799071">
                  <a:extLst>
                    <a:ext uri="{9D8B030D-6E8A-4147-A177-3AD203B41FA5}">
                      <a16:colId xmlns:a16="http://schemas.microsoft.com/office/drawing/2014/main" val="1415901082"/>
                    </a:ext>
                  </a:extLst>
                </a:gridCol>
                <a:gridCol w="799071">
                  <a:extLst>
                    <a:ext uri="{9D8B030D-6E8A-4147-A177-3AD203B41FA5}">
                      <a16:colId xmlns:a16="http://schemas.microsoft.com/office/drawing/2014/main" val="3856993751"/>
                    </a:ext>
                  </a:extLst>
                </a:gridCol>
                <a:gridCol w="799071">
                  <a:extLst>
                    <a:ext uri="{9D8B030D-6E8A-4147-A177-3AD203B41FA5}">
                      <a16:colId xmlns:a16="http://schemas.microsoft.com/office/drawing/2014/main" val="1225889673"/>
                    </a:ext>
                  </a:extLst>
                </a:gridCol>
                <a:gridCol w="799071">
                  <a:extLst>
                    <a:ext uri="{9D8B030D-6E8A-4147-A177-3AD203B41FA5}">
                      <a16:colId xmlns:a16="http://schemas.microsoft.com/office/drawing/2014/main" val="1450122826"/>
                    </a:ext>
                  </a:extLst>
                </a:gridCol>
                <a:gridCol w="799071">
                  <a:extLst>
                    <a:ext uri="{9D8B030D-6E8A-4147-A177-3AD203B41FA5}">
                      <a16:colId xmlns:a16="http://schemas.microsoft.com/office/drawing/2014/main" val="3145110913"/>
                    </a:ext>
                  </a:extLst>
                </a:gridCol>
                <a:gridCol w="799071">
                  <a:extLst>
                    <a:ext uri="{9D8B030D-6E8A-4147-A177-3AD203B41FA5}">
                      <a16:colId xmlns:a16="http://schemas.microsoft.com/office/drawing/2014/main" val="2880646286"/>
                    </a:ext>
                  </a:extLst>
                </a:gridCol>
                <a:gridCol w="799071">
                  <a:extLst>
                    <a:ext uri="{9D8B030D-6E8A-4147-A177-3AD203B41FA5}">
                      <a16:colId xmlns:a16="http://schemas.microsoft.com/office/drawing/2014/main" val="3883275695"/>
                    </a:ext>
                  </a:extLst>
                </a:gridCol>
              </a:tblGrid>
              <a:tr h="538069">
                <a:tc>
                  <a:txBody>
                    <a:bodyPr/>
                    <a:lstStyle/>
                    <a:p>
                      <a:endParaRPr lang="zh-CN" altLang="en-US" dirty="0"/>
                    </a:p>
                  </a:txBody>
                  <a:tcPr anchor="ctr" anchorCtr="1">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r>
                        <a:rPr lang="en-US" altLang="zh-CN" dirty="0"/>
                        <a: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c</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o</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n</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e</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x</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u</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a</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l</a:t>
                      </a:r>
                      <a:endParaRPr lang="zh-CN" altLang="en-US" dirty="0"/>
                    </a:p>
                  </a:txBody>
                  <a:tcPr anchor="ctr" anchorCtr="1">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1">
                        <a:lumMod val="10000"/>
                        <a:lumOff val="90000"/>
                      </a:schemeClr>
                    </a:solidFill>
                  </a:tcPr>
                </a:tc>
                <a:extLst>
                  <a:ext uri="{0D108BD9-81ED-4DB2-BD59-A6C34878D82A}">
                    <a16:rowId xmlns:a16="http://schemas.microsoft.com/office/drawing/2014/main" val="2367666194"/>
                  </a:ext>
                </a:extLst>
              </a:tr>
              <a:tr h="538069">
                <a:tc>
                  <a:txBody>
                    <a:bodyPr/>
                    <a:lstStyle/>
                    <a:p>
                      <a:r>
                        <a:rPr lang="en-US" altLang="zh-CN" dirty="0"/>
                        <a: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0</a:t>
                      </a:r>
                      <a:endParaRPr lang="zh-CN" altLang="en-US" dirty="0">
                        <a:solidFill>
                          <a:srgbClr val="3203FB"/>
                        </a:solidFill>
                      </a:endParaRPr>
                    </a:p>
                  </a:txBody>
                  <a:tcPr anchor="ctr" anchorCtr="1"/>
                </a:tc>
                <a:tc>
                  <a:txBody>
                    <a:bodyPr/>
                    <a:lstStyle/>
                    <a:p>
                      <a:r>
                        <a:rPr lang="en-US" altLang="zh-CN" dirty="0">
                          <a:solidFill>
                            <a:srgbClr val="3203FB"/>
                          </a:solidFill>
                        </a:rPr>
                        <a:t>1</a:t>
                      </a:r>
                      <a:endParaRPr lang="zh-CN" altLang="en-US" dirty="0">
                        <a:solidFill>
                          <a:srgbClr val="3203FB"/>
                        </a:solidFill>
                      </a:endParaRPr>
                    </a:p>
                  </a:txBody>
                  <a:tcPr anchor="ctr" anchorCtr="1"/>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dirty="0">
                          <a:solidFill>
                            <a:srgbClr val="3203FB"/>
                          </a:solidFill>
                        </a:rPr>
                        <a:t>3</a:t>
                      </a:r>
                      <a:endParaRPr lang="zh-CN" altLang="en-US" dirty="0">
                        <a:solidFill>
                          <a:srgbClr val="3203FB"/>
                        </a:solidFill>
                      </a:endParaRPr>
                    </a:p>
                  </a:txBody>
                  <a:tcPr anchor="ctr" anchorCtr="1"/>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dirty="0">
                          <a:solidFill>
                            <a:srgbClr val="3203FB"/>
                          </a:solidFill>
                        </a:rPr>
                        <a:t>5</a:t>
                      </a:r>
                      <a:endParaRPr lang="zh-CN" altLang="en-US" dirty="0">
                        <a:solidFill>
                          <a:srgbClr val="3203FB"/>
                        </a:solidFill>
                      </a:endParaRPr>
                    </a:p>
                  </a:txBody>
                  <a:tcPr anchor="ctr" anchorCtr="1"/>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r>
                        <a:rPr lang="en-US" altLang="zh-CN" dirty="0">
                          <a:solidFill>
                            <a:srgbClr val="3203FB"/>
                          </a:solidFill>
                        </a:rPr>
                        <a:t>7</a:t>
                      </a:r>
                      <a:endParaRPr lang="zh-CN" altLang="en-US" dirty="0">
                        <a:solidFill>
                          <a:srgbClr val="3203FB"/>
                        </a:solidFill>
                      </a:endParaRPr>
                    </a:p>
                  </a:txBody>
                  <a:tcPr anchor="ctr" anchorCtr="1"/>
                </a:tc>
                <a:tc>
                  <a:txBody>
                    <a:bodyPr/>
                    <a:lstStyle/>
                    <a:p>
                      <a:r>
                        <a:rPr lang="en-US" altLang="zh-CN" dirty="0">
                          <a:solidFill>
                            <a:srgbClr val="3203FB"/>
                          </a:solidFill>
                        </a:rPr>
                        <a:t>8</a:t>
                      </a:r>
                      <a:endParaRPr lang="zh-CN" altLang="en-US" dirty="0">
                        <a:solidFill>
                          <a:srgbClr val="3203FB"/>
                        </a:solidFill>
                      </a:endParaRPr>
                    </a:p>
                  </a:txBody>
                  <a:tcPr anchor="ctr" anchorCtr="1"/>
                </a:tc>
                <a:tc>
                  <a:txBody>
                    <a:bodyPr/>
                    <a:lstStyle/>
                    <a:p>
                      <a:r>
                        <a:rPr lang="en-US" altLang="zh-CN" dirty="0">
                          <a:solidFill>
                            <a:srgbClr val="3203FB"/>
                          </a:solidFill>
                        </a:rPr>
                        <a:t>9</a:t>
                      </a:r>
                      <a:endParaRPr lang="zh-CN" altLang="en-US" dirty="0">
                        <a:solidFill>
                          <a:srgbClr val="3203FB"/>
                        </a:solidFill>
                      </a:endParaRPr>
                    </a:p>
                  </a:txBody>
                  <a:tcPr anchor="ctr" anchorCtr="1"/>
                </a:tc>
                <a:tc>
                  <a:txBody>
                    <a:bodyPr/>
                    <a:lstStyle/>
                    <a:p>
                      <a:r>
                        <a:rPr lang="en-US" altLang="zh-CN" dirty="0">
                          <a:solidFill>
                            <a:srgbClr val="3203FB"/>
                          </a:solidFill>
                        </a:rPr>
                        <a:t>10</a:t>
                      </a:r>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53881358"/>
                  </a:ext>
                </a:extLst>
              </a:tr>
              <a:tr h="538069">
                <a:tc>
                  <a:txBody>
                    <a:bodyPr/>
                    <a:lstStyle/>
                    <a:p>
                      <a:r>
                        <a:rPr lang="en-US" altLang="zh-CN" dirty="0"/>
                        <a:t>s</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1</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2</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9</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10</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860424745"/>
                  </a:ext>
                </a:extLst>
              </a:tr>
              <a:tr h="538069">
                <a:tc>
                  <a:txBody>
                    <a:bodyPr/>
                    <a:lstStyle/>
                    <a:p>
                      <a:r>
                        <a:rPr lang="en-US" altLang="zh-CN" dirty="0"/>
                        <a:t>u</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0934670"/>
                  </a:ext>
                </a:extLst>
              </a:tr>
              <a:tr h="538069">
                <a:tc>
                  <a:txBody>
                    <a:bodyPr/>
                    <a:lstStyle/>
                    <a:p>
                      <a:r>
                        <a:rPr lang="en-US" altLang="zh-CN" dirty="0"/>
                        <a:t>b</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3</a:t>
                      </a:r>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58048621"/>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1263807"/>
                  </a:ext>
                </a:extLst>
              </a:tr>
              <a:tr h="538069">
                <a:tc>
                  <a:txBody>
                    <a:bodyPr/>
                    <a:lstStyle/>
                    <a:p>
                      <a:r>
                        <a:rPr lang="en-US" altLang="zh-CN" dirty="0"/>
                        <a:t>e</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5</a:t>
                      </a:r>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259557630"/>
                  </a:ext>
                </a:extLst>
              </a:tr>
              <a:tr h="538069">
                <a:tc>
                  <a:txBody>
                    <a:bodyPr/>
                    <a:lstStyle/>
                    <a:p>
                      <a:r>
                        <a:rPr lang="en-US" altLang="zh-CN" dirty="0"/>
                        <a:t>x</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7846525"/>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1">
                        <a:lumMod val="10000"/>
                        <a:lumOff val="90000"/>
                      </a:schemeClr>
                    </a:solidFill>
                  </a:tcPr>
                </a:tc>
                <a:tc>
                  <a:txBody>
                    <a:bodyPr/>
                    <a:lstStyle/>
                    <a:p>
                      <a:r>
                        <a:rPr lang="en-US" altLang="zh-CN" dirty="0">
                          <a:solidFill>
                            <a:srgbClr val="3203FB"/>
                          </a:solidFill>
                        </a:rPr>
                        <a:t>7</a:t>
                      </a:r>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18008922"/>
                  </a:ext>
                </a:extLst>
              </a:tr>
            </a:tbl>
          </a:graphicData>
        </a:graphic>
      </p:graphicFrame>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77766E1-717B-4908-830B-F5EC19EF3380}"/>
                  </a:ext>
                </a:extLst>
              </p:cNvPr>
              <p:cNvSpPr txBox="1"/>
              <p:nvPr/>
            </p:nvSpPr>
            <p:spPr>
              <a:xfrm>
                <a:off x="2823009" y="4083285"/>
                <a:ext cx="8018309" cy="2028376"/>
              </a:xfrm>
              <a:prstGeom prst="rect">
                <a:avLst/>
              </a:prstGeom>
              <a:solidFill>
                <a:schemeClr val="bg2">
                  <a:lumMod val="95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000" b="1" i="1" smtClean="0">
                              <a:solidFill>
                                <a:srgbClr val="0D38F1"/>
                              </a:solidFill>
                              <a:latin typeface="Cambria Math" panose="02040503050406030204" pitchFamily="18" charset="0"/>
                            </a:rPr>
                          </m:ctrlPr>
                        </m:sSubPr>
                        <m:e>
                          <m:r>
                            <a:rPr lang="en-US" altLang="zh-CN" sz="2000" b="1" i="1" smtClean="0">
                              <a:solidFill>
                                <a:srgbClr val="0D38F1"/>
                              </a:solidFill>
                              <a:latin typeface="Cambria Math" panose="02040503050406030204" pitchFamily="18" charset="0"/>
                            </a:rPr>
                            <m:t>𝑫</m:t>
                          </m:r>
                        </m:e>
                        <m:sub>
                          <m:r>
                            <a:rPr lang="en-US" altLang="zh-CN" sz="2000" b="1" i="1" smtClean="0">
                              <a:solidFill>
                                <a:srgbClr val="0D38F1"/>
                              </a:solidFill>
                              <a:latin typeface="Cambria Math" panose="02040503050406030204" pitchFamily="18" charset="0"/>
                            </a:rPr>
                            <m:t>𝑨</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𝑩</m:t>
                          </m:r>
                        </m:sub>
                      </m:sSub>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𝒋</m:t>
                      </m:r>
                      <m:r>
                        <a:rPr lang="en-US" altLang="zh-CN" sz="2000" b="1" i="1" smtClean="0">
                          <a:solidFill>
                            <a:srgbClr val="0D38F1"/>
                          </a:solidFill>
                          <a:latin typeface="Cambria Math" panose="02040503050406030204" pitchFamily="18" charset="0"/>
                        </a:rPr>
                        <m:t>)=</m:t>
                      </m:r>
                      <m:d>
                        <m:dPr>
                          <m:begChr m:val="{"/>
                          <m:endChr m:val=""/>
                          <m:ctrlPr>
                            <a:rPr lang="en-US" altLang="zh-CN" sz="2000" b="1" i="1" smtClean="0">
                              <a:solidFill>
                                <a:srgbClr val="0D38F1"/>
                              </a:solidFill>
                              <a:latin typeface="Cambria Math" panose="02040503050406030204" pitchFamily="18" charset="0"/>
                            </a:rPr>
                          </m:ctrlPr>
                        </m:dPr>
                        <m:e>
                          <m:m>
                            <m:mPr>
                              <m:mcs>
                                <m:mc>
                                  <m:mcPr>
                                    <m:count m:val="2"/>
                                    <m:mcJc m:val="center"/>
                                  </m:mcPr>
                                </m:mc>
                              </m:mcs>
                              <m:ctrlPr>
                                <a:rPr lang="en-US" altLang="zh-CN" sz="2000" b="1" i="1" smtClean="0">
                                  <a:solidFill>
                                    <a:srgbClr val="0D38F1"/>
                                  </a:solidFill>
                                  <a:latin typeface="Cambria Math" panose="02040503050406030204" pitchFamily="18" charset="0"/>
                                </a:rPr>
                              </m:ctrlPr>
                            </m:mPr>
                            <m:mr>
                              <m:e>
                                <m:func>
                                  <m:funcPr>
                                    <m:ctrlPr>
                                      <a:rPr lang="en-US" altLang="zh-CN" sz="2000" b="1" i="1" smtClean="0">
                                        <a:solidFill>
                                          <a:srgbClr val="0D38F1"/>
                                        </a:solidFill>
                                        <a:latin typeface="Cambria Math" panose="02040503050406030204" pitchFamily="18" charset="0"/>
                                      </a:rPr>
                                    </m:ctrlPr>
                                  </m:funcPr>
                                  <m:fName>
                                    <m:r>
                                      <m:rPr>
                                        <m:brk m:alnAt="7"/>
                                      </m:rPr>
                                      <a:rPr lang="en-US" altLang="zh-CN" sz="2000" b="1" i="0" smtClean="0">
                                        <a:solidFill>
                                          <a:srgbClr val="0D38F1"/>
                                        </a:solidFill>
                                        <a:latin typeface="Cambria Math" panose="02040503050406030204" pitchFamily="18" charset="0"/>
                                      </a:rPr>
                                      <m:t>𝐦</m:t>
                                    </m:r>
                                    <m:r>
                                      <a:rPr lang="en-US" altLang="zh-CN" sz="2000" b="1" i="0" smtClean="0">
                                        <a:solidFill>
                                          <a:srgbClr val="0D38F1"/>
                                        </a:solidFill>
                                        <a:latin typeface="Cambria Math" panose="02040503050406030204" pitchFamily="18" charset="0"/>
                                      </a:rPr>
                                      <m:t>𝐚𝐱</m:t>
                                    </m:r>
                                  </m:fName>
                                  <m:e>
                                    <m:d>
                                      <m:dPr>
                                        <m:ctrlPr>
                                          <a:rPr lang="en-US" altLang="zh-CN" sz="2000" b="1" i="1" smtClean="0">
                                            <a:solidFill>
                                              <a:srgbClr val="0D38F1"/>
                                            </a:solidFill>
                                            <a:latin typeface="Cambria Math" panose="02040503050406030204" pitchFamily="18" charset="0"/>
                                          </a:rPr>
                                        </m:ctrlPr>
                                      </m:dPr>
                                      <m:e>
                                        <m:r>
                                          <m:rPr>
                                            <m:brk m:alnAt="7"/>
                                          </m:rPr>
                                          <a:rPr lang="en-US" altLang="zh-CN" sz="2000" b="1" i="1"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𝒋</m:t>
                                        </m:r>
                                      </m:e>
                                    </m:d>
                                  </m:e>
                                </m:func>
                                <m:r>
                                  <m:rPr>
                                    <m:brk m:alnAt="7"/>
                                  </m:rPr>
                                  <a:rPr lang="en-US" altLang="zh-CN" sz="2000" b="1" i="1" smtClean="0">
                                    <a:solidFill>
                                      <a:srgbClr val="0D38F1"/>
                                    </a:solidFill>
                                    <a:latin typeface="Cambria Math" panose="02040503050406030204" pitchFamily="18" charset="0"/>
                                  </a:rPr>
                                  <m:t> </m:t>
                                </m:r>
                                <m:r>
                                  <a:rPr lang="en-US" altLang="zh-CN" sz="2000" b="1" i="1" smtClean="0">
                                    <a:solidFill>
                                      <a:srgbClr val="0D38F1"/>
                                    </a:solidFill>
                                    <a:latin typeface="Cambria Math" panose="02040503050406030204" pitchFamily="18" charset="0"/>
                                  </a:rPr>
                                  <m:t>                                                       </m:t>
                                </m:r>
                              </m:e>
                              <m:e>
                                <m:r>
                                  <a:rPr lang="en-US" altLang="zh-CN" sz="2000" b="1" i="1" smtClean="0">
                                    <a:solidFill>
                                      <a:srgbClr val="0D38F1"/>
                                    </a:solidFill>
                                    <a:latin typeface="Cambria Math" panose="02040503050406030204" pitchFamily="18" charset="0"/>
                                  </a:rPr>
                                  <m:t>𝒊𝒇</m:t>
                                </m:r>
                                <m:func>
                                  <m:funcPr>
                                    <m:ctrlPr>
                                      <a:rPr lang="en-US" altLang="zh-CN" sz="2000" b="1" i="1" smtClean="0">
                                        <a:solidFill>
                                          <a:srgbClr val="0D38F1"/>
                                        </a:solidFill>
                                        <a:latin typeface="Cambria Math" panose="02040503050406030204" pitchFamily="18" charset="0"/>
                                      </a:rPr>
                                    </m:ctrlPr>
                                  </m:funcPr>
                                  <m:fName>
                                    <m:r>
                                      <a:rPr lang="en-US" altLang="zh-CN" sz="2000" b="1" i="0" smtClean="0">
                                        <a:solidFill>
                                          <a:srgbClr val="0D38F1"/>
                                        </a:solidFill>
                                        <a:latin typeface="Cambria Math" panose="02040503050406030204" pitchFamily="18" charset="0"/>
                                      </a:rPr>
                                      <m:t>𝐦𝐢𝐧</m:t>
                                    </m:r>
                                  </m:fName>
                                  <m:e>
                                    <m:d>
                                      <m:dPr>
                                        <m:ctrlPr>
                                          <a:rPr lang="en-US" altLang="zh-CN" sz="2000" b="1" i="1" smtClean="0">
                                            <a:solidFill>
                                              <a:srgbClr val="0D38F1"/>
                                            </a:solidFill>
                                            <a:latin typeface="Cambria Math" panose="02040503050406030204" pitchFamily="18" charset="0"/>
                                          </a:rPr>
                                        </m:ctrlPr>
                                      </m:dPr>
                                      <m:e>
                                        <m:r>
                                          <a:rPr lang="en-US" altLang="zh-CN" sz="2000" b="1" i="1"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𝒋</m:t>
                                        </m:r>
                                      </m:e>
                                    </m:d>
                                  </m:e>
                                </m:func>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𝟎</m:t>
                                </m:r>
                              </m:e>
                            </m:mr>
                            <m:mr>
                              <m:e>
                                <m:r>
                                  <a:rPr lang="en-US" altLang="zh-CN" sz="2000" b="1" i="1" smtClean="0">
                                    <a:solidFill>
                                      <a:srgbClr val="0D38F1"/>
                                    </a:solidFill>
                                    <a:latin typeface="Cambria Math" panose="02040503050406030204" pitchFamily="18" charset="0"/>
                                  </a:rPr>
                                  <m:t>𝒎𝒊𝒏</m:t>
                                </m:r>
                                <m:d>
                                  <m:dPr>
                                    <m:begChr m:val="{"/>
                                    <m:endChr m:val=""/>
                                    <m:ctrlPr>
                                      <a:rPr lang="en-US" altLang="zh-CN" sz="2000" b="1" i="1" smtClean="0">
                                        <a:solidFill>
                                          <a:srgbClr val="0D38F1"/>
                                        </a:solidFill>
                                        <a:latin typeface="Cambria Math" panose="02040503050406030204" pitchFamily="18" charset="0"/>
                                      </a:rPr>
                                    </m:ctrlPr>
                                  </m:dPr>
                                  <m:e>
                                    <m:eqArr>
                                      <m:eqArrPr>
                                        <m:ctrlPr>
                                          <a:rPr lang="en-US" altLang="zh-CN" sz="2000" b="1" i="1" smtClean="0">
                                            <a:solidFill>
                                              <a:srgbClr val="0D38F1"/>
                                            </a:solidFill>
                                            <a:latin typeface="Cambria Math" panose="02040503050406030204" pitchFamily="18" charset="0"/>
                                          </a:rPr>
                                        </m:ctrlPr>
                                      </m:eqArrPr>
                                      <m:e>
                                        <m:sSub>
                                          <m:sSubPr>
                                            <m:ctrlPr>
                                              <a:rPr lang="en-US" altLang="zh-CN" sz="2000" b="1" i="1">
                                                <a:solidFill>
                                                  <a:srgbClr val="0D38F1"/>
                                                </a:solidFill>
                                                <a:latin typeface="Cambria Math" panose="02040503050406030204" pitchFamily="18" charset="0"/>
                                              </a:rPr>
                                            </m:ctrlPr>
                                          </m:sSubPr>
                                          <m:e>
                                            <m:r>
                                              <a:rPr lang="en-US" altLang="zh-CN" sz="2000" b="1" i="1">
                                                <a:solidFill>
                                                  <a:srgbClr val="0D38F1"/>
                                                </a:solidFill>
                                                <a:latin typeface="Cambria Math" panose="02040503050406030204" pitchFamily="18" charset="0"/>
                                              </a:rPr>
                                              <m:t>𝑫</m:t>
                                            </m:r>
                                          </m:e>
                                          <m:sub>
                                            <m:r>
                                              <a:rPr lang="en-US" altLang="zh-CN" sz="2000" b="1" i="1">
                                                <a:solidFill>
                                                  <a:srgbClr val="0D38F1"/>
                                                </a:solidFill>
                                                <a:latin typeface="Cambria Math" panose="02040503050406030204" pitchFamily="18" charset="0"/>
                                              </a:rPr>
                                              <m:t>𝑨</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𝑩</m:t>
                                            </m:r>
                                          </m:sub>
                                        </m:sSub>
                                        <m:d>
                                          <m:dPr>
                                            <m:ctrlPr>
                                              <a:rPr lang="en-US" altLang="zh-CN" sz="2000" b="1" i="1">
                                                <a:solidFill>
                                                  <a:srgbClr val="0D38F1"/>
                                                </a:solidFill>
                                                <a:latin typeface="Cambria Math" panose="02040503050406030204" pitchFamily="18" charset="0"/>
                                              </a:rPr>
                                            </m:ctrlPr>
                                          </m:dPr>
                                          <m:e>
                                            <m:r>
                                              <a:rPr lang="en-US" altLang="zh-CN" sz="2000" b="1" i="1">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𝒋</m:t>
                                            </m:r>
                                          </m:e>
                                        </m:d>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smtClean="0">
                                            <a:solidFill>
                                              <a:srgbClr val="0D38F1"/>
                                            </a:solidFill>
                                            <a:latin typeface="Cambria Math" panose="02040503050406030204" pitchFamily="18" charset="0"/>
                                          </a:rPr>
                                          <m:t>                             </m:t>
                                        </m:r>
                                      </m:e>
                                      <m:e>
                                        <m:sSub>
                                          <m:sSubPr>
                                            <m:ctrlPr>
                                              <a:rPr lang="en-US" altLang="zh-CN" sz="2000" b="1" i="1">
                                                <a:solidFill>
                                                  <a:srgbClr val="0D38F1"/>
                                                </a:solidFill>
                                                <a:latin typeface="Cambria Math" panose="02040503050406030204" pitchFamily="18" charset="0"/>
                                              </a:rPr>
                                            </m:ctrlPr>
                                          </m:sSubPr>
                                          <m:e>
                                            <m:r>
                                              <a:rPr lang="en-US" altLang="zh-CN" sz="2000" b="1" i="1">
                                                <a:solidFill>
                                                  <a:srgbClr val="0D38F1"/>
                                                </a:solidFill>
                                                <a:latin typeface="Cambria Math" panose="02040503050406030204" pitchFamily="18" charset="0"/>
                                              </a:rPr>
                                              <m:t>𝑫</m:t>
                                            </m:r>
                                          </m:e>
                                          <m:sub>
                                            <m:r>
                                              <a:rPr lang="en-US" altLang="zh-CN" sz="2000" b="1" i="1">
                                                <a:solidFill>
                                                  <a:srgbClr val="0D38F1"/>
                                                </a:solidFill>
                                                <a:latin typeface="Cambria Math" panose="02040503050406030204" pitchFamily="18" charset="0"/>
                                              </a:rPr>
                                              <m:t>𝑨</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𝑩</m:t>
                                            </m:r>
                                          </m:sub>
                                        </m:sSub>
                                        <m:d>
                                          <m:dPr>
                                            <m:ctrlPr>
                                              <a:rPr lang="en-US" altLang="zh-CN" sz="2000" b="1" i="1">
                                                <a:solidFill>
                                                  <a:srgbClr val="0D38F1"/>
                                                </a:solidFill>
                                                <a:latin typeface="Cambria Math" panose="02040503050406030204" pitchFamily="18" charset="0"/>
                                              </a:rPr>
                                            </m:ctrlPr>
                                          </m:dPr>
                                          <m:e>
                                            <m:r>
                                              <a:rPr lang="en-US" altLang="zh-CN" sz="2000" b="1" i="1">
                                                <a:solidFill>
                                                  <a:srgbClr val="0D38F1"/>
                                                </a:solidFill>
                                                <a:latin typeface="Cambria Math" panose="02040503050406030204" pitchFamily="18" charset="0"/>
                                              </a:rPr>
                                              <m:t>𝒊</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𝒋</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e>
                                        </m:d>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smtClean="0">
                                            <a:solidFill>
                                              <a:srgbClr val="0D38F1"/>
                                            </a:solidFill>
                                            <a:latin typeface="Cambria Math" panose="02040503050406030204" pitchFamily="18" charset="0"/>
                                          </a:rPr>
                                          <m:t>                             </m:t>
                                        </m:r>
                                      </m:e>
                                      <m:e>
                                        <m:sSub>
                                          <m:sSubPr>
                                            <m:ctrlPr>
                                              <a:rPr lang="en-US" altLang="zh-CN" sz="2000" b="1" i="1">
                                                <a:solidFill>
                                                  <a:srgbClr val="0D38F1"/>
                                                </a:solidFill>
                                                <a:latin typeface="Cambria Math" panose="02040503050406030204" pitchFamily="18" charset="0"/>
                                              </a:rPr>
                                            </m:ctrlPr>
                                          </m:sSubPr>
                                          <m:e>
                                            <m:r>
                                              <a:rPr lang="en-US" altLang="zh-CN" sz="2000" b="1" i="1">
                                                <a:solidFill>
                                                  <a:srgbClr val="0D38F1"/>
                                                </a:solidFill>
                                                <a:latin typeface="Cambria Math" panose="02040503050406030204" pitchFamily="18" charset="0"/>
                                              </a:rPr>
                                              <m:t>𝑫</m:t>
                                            </m:r>
                                          </m:e>
                                          <m:sub>
                                            <m:r>
                                              <a:rPr lang="en-US" altLang="zh-CN" sz="2000" b="1" i="1">
                                                <a:solidFill>
                                                  <a:srgbClr val="0D38F1"/>
                                                </a:solidFill>
                                                <a:latin typeface="Cambria Math" panose="02040503050406030204" pitchFamily="18" charset="0"/>
                                              </a:rPr>
                                              <m:t>𝑨</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𝑩</m:t>
                                            </m:r>
                                          </m:sub>
                                        </m:sSub>
                                        <m:d>
                                          <m:dPr>
                                            <m:ctrlPr>
                                              <a:rPr lang="en-US" altLang="zh-CN" sz="2000" b="1" i="1">
                                                <a:solidFill>
                                                  <a:srgbClr val="0D38F1"/>
                                                </a:solidFill>
                                                <a:latin typeface="Cambria Math" panose="02040503050406030204" pitchFamily="18" charset="0"/>
                                              </a:rPr>
                                            </m:ctrlPr>
                                          </m:dPr>
                                          <m:e>
                                            <m:r>
                                              <a:rPr lang="en-US" altLang="zh-CN" sz="2000" b="1" i="1">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𝒋</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e>
                                        </m:d>
                                        <m:r>
                                          <a:rPr lang="en-US" altLang="zh-CN" sz="2000" b="1" i="1" smtClean="0">
                                            <a:solidFill>
                                              <a:srgbClr val="0D38F1"/>
                                            </a:solidFill>
                                            <a:latin typeface="Cambria Math" panose="02040503050406030204" pitchFamily="18" charset="0"/>
                                          </a:rPr>
                                          <m:t>+</m:t>
                                        </m:r>
                                        <m:d>
                                          <m:dPr>
                                            <m:begChr m:val="{"/>
                                            <m:endChr m:val=""/>
                                            <m:ctrlPr>
                                              <a:rPr lang="en-US" altLang="zh-CN" sz="2000" b="1" i="1" smtClean="0">
                                                <a:solidFill>
                                                  <a:srgbClr val="0D38F1"/>
                                                </a:solidFill>
                                                <a:latin typeface="Cambria Math" panose="02040503050406030204" pitchFamily="18" charset="0"/>
                                              </a:rPr>
                                            </m:ctrlPr>
                                          </m:dPr>
                                          <m:e>
                                            <m:m>
                                              <m:mPr>
                                                <m:mcs>
                                                  <m:mc>
                                                    <m:mcPr>
                                                      <m:count m:val="2"/>
                                                      <m:mcJc m:val="center"/>
                                                    </m:mcPr>
                                                  </m:mc>
                                                </m:mcs>
                                                <m:ctrlPr>
                                                  <a:rPr lang="en-US" altLang="zh-CN" sz="2000" b="1" i="1" smtClean="0">
                                                    <a:solidFill>
                                                      <a:srgbClr val="0D38F1"/>
                                                    </a:solidFill>
                                                    <a:latin typeface="Cambria Math" panose="02040503050406030204" pitchFamily="18" charset="0"/>
                                                  </a:rPr>
                                                </m:ctrlPr>
                                              </m:mPr>
                                              <m:mr>
                                                <m:e>
                                                  <m:r>
                                                    <m:rPr>
                                                      <m:brk m:alnAt="7"/>
                                                    </m:rPr>
                                                    <a:rPr lang="en-US" altLang="zh-CN" sz="2000" b="1" i="1" smtClean="0">
                                                      <a:solidFill>
                                                        <a:srgbClr val="0D38F1"/>
                                                      </a:solidFill>
                                                      <a:latin typeface="Cambria Math" panose="02040503050406030204" pitchFamily="18" charset="0"/>
                                                    </a:rPr>
                                                    <m:t>𝟎</m:t>
                                                  </m:r>
                                                </m:e>
                                                <m:e>
                                                  <m:r>
                                                    <a:rPr lang="en-US" altLang="zh-CN" sz="2000" b="1" i="1" smtClean="0">
                                                      <a:solidFill>
                                                        <a:srgbClr val="0D38F1"/>
                                                      </a:solidFill>
                                                      <a:latin typeface="Cambria Math" panose="02040503050406030204" pitchFamily="18" charset="0"/>
                                                    </a:rPr>
                                                    <m:t>𝑨</m:t>
                                                  </m:r>
                                                  <m:r>
                                                    <a:rPr lang="en-US" altLang="zh-CN" sz="2000" b="1" i="1" baseline="-25000"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𝑩𝒋</m:t>
                                                  </m:r>
                                                </m:e>
                                              </m:mr>
                                              <m:mr>
                                                <m:e>
                                                  <m:r>
                                                    <a:rPr lang="en-US" altLang="zh-CN" sz="2000" b="1" i="1" smtClean="0">
                                                      <a:solidFill>
                                                        <a:srgbClr val="0D38F1"/>
                                                      </a:solidFill>
                                                      <a:latin typeface="Cambria Math" panose="02040503050406030204" pitchFamily="18" charset="0"/>
                                                    </a:rPr>
                                                    <m:t>𝟏</m:t>
                                                  </m:r>
                                                </m:e>
                                                <m:e>
                                                  <m:r>
                                                    <a:rPr lang="en-US" altLang="zh-CN" sz="2000" b="1" i="1" smtClean="0">
                                                      <a:solidFill>
                                                        <a:srgbClr val="0D38F1"/>
                                                      </a:solidFill>
                                                      <a:latin typeface="Cambria Math" panose="02040503050406030204" pitchFamily="18" charset="0"/>
                                                    </a:rPr>
                                                    <m:t>𝑨</m:t>
                                                  </m:r>
                                                  <m:r>
                                                    <a:rPr lang="en-US" altLang="zh-CN" sz="2000" b="1" i="1" baseline="-25000"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ea typeface="Cambria Math" panose="02040503050406030204" pitchFamily="18" charset="0"/>
                                                    </a:rPr>
                                                    <m:t>≠</m:t>
                                                  </m:r>
                                                  <m:r>
                                                    <a:rPr lang="en-US" altLang="zh-CN" sz="2000" b="1" i="1" smtClean="0">
                                                      <a:solidFill>
                                                        <a:srgbClr val="0D38F1"/>
                                                      </a:solidFill>
                                                      <a:latin typeface="Cambria Math" panose="02040503050406030204" pitchFamily="18" charset="0"/>
                                                      <a:ea typeface="Cambria Math" panose="02040503050406030204" pitchFamily="18" charset="0"/>
                                                    </a:rPr>
                                                    <m:t>𝑩𝒋</m:t>
                                                  </m:r>
                                                </m:e>
                                              </m:mr>
                                            </m:m>
                                          </m:e>
                                        </m:d>
                                      </m:e>
                                    </m:eqArr>
                                  </m:e>
                                </m:d>
                              </m:e>
                              <m:e>
                                <m:r>
                                  <a:rPr lang="en-US" altLang="zh-CN" sz="2000" b="1" i="1" smtClean="0">
                                    <a:solidFill>
                                      <a:srgbClr val="0D38F1"/>
                                    </a:solidFill>
                                    <a:latin typeface="Cambria Math" panose="02040503050406030204" pitchFamily="18" charset="0"/>
                                  </a:rPr>
                                  <m:t>𝒐𝒕𝒉𝒆𝒓𝒘𝒊𝒔𝒆</m:t>
                                </m:r>
                                <m:r>
                                  <a:rPr lang="en-US" altLang="zh-CN" sz="2000" b="1" i="1" smtClean="0">
                                    <a:solidFill>
                                      <a:srgbClr val="0D38F1"/>
                                    </a:solidFill>
                                    <a:latin typeface="Cambria Math" panose="02040503050406030204" pitchFamily="18" charset="0"/>
                                  </a:rPr>
                                  <m:t>         </m:t>
                                </m:r>
                              </m:e>
                            </m:mr>
                          </m:m>
                        </m:e>
                      </m:d>
                    </m:oMath>
                  </m:oMathPara>
                </a14:m>
                <a:endParaRPr lang="en-US" altLang="zh-CN" sz="1600" b="1" dirty="0">
                  <a:solidFill>
                    <a:srgbClr val="0D38F1"/>
                  </a:solidFill>
                </a:endParaRPr>
              </a:p>
              <a:p>
                <a:endParaRPr lang="zh-CN" altLang="en-US" sz="1600" b="1" dirty="0">
                  <a:solidFill>
                    <a:srgbClr val="0D38F1"/>
                  </a:solidFill>
                </a:endParaRPr>
              </a:p>
            </p:txBody>
          </p:sp>
        </mc:Choice>
        <mc:Fallback xmlns="">
          <p:sp>
            <p:nvSpPr>
              <p:cNvPr id="9" name="文本框 8">
                <a:extLst>
                  <a:ext uri="{FF2B5EF4-FFF2-40B4-BE49-F238E27FC236}">
                    <a16:creationId xmlns:a16="http://schemas.microsoft.com/office/drawing/2014/main" id="{F77766E1-717B-4908-830B-F5EC19EF3380}"/>
                  </a:ext>
                </a:extLst>
              </p:cNvPr>
              <p:cNvSpPr txBox="1">
                <a:spLocks noRot="1" noChangeAspect="1" noMove="1" noResize="1" noEditPoints="1" noAdjustHandles="1" noChangeArrowheads="1" noChangeShapeType="1" noTextEdit="1"/>
              </p:cNvSpPr>
              <p:nvPr/>
            </p:nvSpPr>
            <p:spPr>
              <a:xfrm>
                <a:off x="2823009" y="4083285"/>
                <a:ext cx="8018309" cy="202837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1700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D23029-A68E-4009-BB74-787F281350C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29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63BF5D9-E19A-4EA0-B0F7-E82A0C0BE3BC}"/>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5A8C6680-301B-4D5F-AA28-DD4009B06406}"/>
              </a:ext>
            </a:extLst>
          </p:cNvPr>
          <p:cNvSpPr>
            <a:spLocks noGrp="1"/>
          </p:cNvSpPr>
          <p:nvPr>
            <p:ph type="body" sz="half" idx="2"/>
          </p:nvPr>
        </p:nvSpPr>
        <p:spPr/>
        <p:txBody>
          <a:bodyPr/>
          <a:lstStyle/>
          <a:p>
            <a:endParaRPr lang="zh-CN" altLang="en-US" dirty="0"/>
          </a:p>
        </p:txBody>
      </p:sp>
      <p:sp>
        <p:nvSpPr>
          <p:cNvPr id="5" name="矩形 4">
            <a:extLst>
              <a:ext uri="{FF2B5EF4-FFF2-40B4-BE49-F238E27FC236}">
                <a16:creationId xmlns:a16="http://schemas.microsoft.com/office/drawing/2014/main" id="{D3B88126-BBEC-475F-9C01-9AD366A2099A}"/>
              </a:ext>
            </a:extLst>
          </p:cNvPr>
          <p:cNvSpPr/>
          <p:nvPr/>
        </p:nvSpPr>
        <p:spPr>
          <a:xfrm>
            <a:off x="0" y="4083285"/>
            <a:ext cx="1343638" cy="523220"/>
          </a:xfrm>
          <a:prstGeom prst="rect">
            <a:avLst/>
          </a:prstGeom>
        </p:spPr>
        <p:txBody>
          <a:bodyPr wrap="none">
            <a:spAutoFit/>
          </a:bodyPr>
          <a:lstStyle/>
          <a:p>
            <a:r>
              <a:rPr lang="en-US" altLang="zh-CN" sz="2800" dirty="0">
                <a:solidFill>
                  <a:srgbClr val="3203FB"/>
                </a:solidFill>
              </a:rPr>
              <a:t>subtext</a:t>
            </a:r>
            <a:endParaRPr lang="zh-CN" altLang="en-US" sz="2800" dirty="0">
              <a:solidFill>
                <a:srgbClr val="3203FB"/>
              </a:solidFill>
            </a:endParaRPr>
          </a:p>
        </p:txBody>
      </p:sp>
      <p:sp>
        <p:nvSpPr>
          <p:cNvPr id="7" name="矩形 6">
            <a:extLst>
              <a:ext uri="{FF2B5EF4-FFF2-40B4-BE49-F238E27FC236}">
                <a16:creationId xmlns:a16="http://schemas.microsoft.com/office/drawing/2014/main" id="{8074080C-7854-4EB5-9867-B59519117E5A}"/>
              </a:ext>
            </a:extLst>
          </p:cNvPr>
          <p:cNvSpPr/>
          <p:nvPr/>
        </p:nvSpPr>
        <p:spPr>
          <a:xfrm>
            <a:off x="5379028" y="1166076"/>
            <a:ext cx="1824538" cy="523220"/>
          </a:xfrm>
          <a:prstGeom prst="rect">
            <a:avLst/>
          </a:prstGeom>
        </p:spPr>
        <p:txBody>
          <a:bodyPr wrap="none">
            <a:spAutoFit/>
          </a:bodyPr>
          <a:lstStyle/>
          <a:p>
            <a:r>
              <a:rPr lang="en-US" altLang="zh-CN" sz="2800" dirty="0">
                <a:solidFill>
                  <a:srgbClr val="3203FB"/>
                </a:solidFill>
              </a:rPr>
              <a:t>contextual</a:t>
            </a:r>
            <a:endParaRPr lang="zh-CN" altLang="en-US" sz="2800" dirty="0">
              <a:solidFill>
                <a:srgbClr val="3203FB"/>
              </a:solidFill>
            </a:endParaRPr>
          </a:p>
        </p:txBody>
      </p:sp>
      <p:graphicFrame>
        <p:nvGraphicFramePr>
          <p:cNvPr id="8" name="表格 7">
            <a:extLst>
              <a:ext uri="{FF2B5EF4-FFF2-40B4-BE49-F238E27FC236}">
                <a16:creationId xmlns:a16="http://schemas.microsoft.com/office/drawing/2014/main" id="{90A51C5B-8BD2-486A-A513-EE8B347F7732}"/>
              </a:ext>
            </a:extLst>
          </p:cNvPr>
          <p:cNvGraphicFramePr>
            <a:graphicFrameLocks noGrp="1"/>
          </p:cNvGraphicFramePr>
          <p:nvPr>
            <p:extLst>
              <p:ext uri="{D42A27DB-BD31-4B8C-83A1-F6EECF244321}">
                <p14:modId xmlns:p14="http://schemas.microsoft.com/office/powerpoint/2010/main" val="2343438049"/>
              </p:ext>
            </p:extLst>
          </p:nvPr>
        </p:nvGraphicFramePr>
        <p:xfrm>
          <a:off x="1301574" y="1681337"/>
          <a:ext cx="9588852" cy="4842621"/>
        </p:xfrm>
        <a:graphic>
          <a:graphicData uri="http://schemas.openxmlformats.org/drawingml/2006/table">
            <a:tbl>
              <a:tblPr firstRow="1" bandRow="1">
                <a:tableStyleId>{5940675A-B579-460E-94D1-54222C63F5DA}</a:tableStyleId>
              </a:tblPr>
              <a:tblGrid>
                <a:gridCol w="799071">
                  <a:extLst>
                    <a:ext uri="{9D8B030D-6E8A-4147-A177-3AD203B41FA5}">
                      <a16:colId xmlns:a16="http://schemas.microsoft.com/office/drawing/2014/main" val="244328856"/>
                    </a:ext>
                  </a:extLst>
                </a:gridCol>
                <a:gridCol w="799071">
                  <a:extLst>
                    <a:ext uri="{9D8B030D-6E8A-4147-A177-3AD203B41FA5}">
                      <a16:colId xmlns:a16="http://schemas.microsoft.com/office/drawing/2014/main" val="1585765114"/>
                    </a:ext>
                  </a:extLst>
                </a:gridCol>
                <a:gridCol w="799071">
                  <a:extLst>
                    <a:ext uri="{9D8B030D-6E8A-4147-A177-3AD203B41FA5}">
                      <a16:colId xmlns:a16="http://schemas.microsoft.com/office/drawing/2014/main" val="2543186419"/>
                    </a:ext>
                  </a:extLst>
                </a:gridCol>
                <a:gridCol w="799071">
                  <a:extLst>
                    <a:ext uri="{9D8B030D-6E8A-4147-A177-3AD203B41FA5}">
                      <a16:colId xmlns:a16="http://schemas.microsoft.com/office/drawing/2014/main" val="1932315670"/>
                    </a:ext>
                  </a:extLst>
                </a:gridCol>
                <a:gridCol w="799071">
                  <a:extLst>
                    <a:ext uri="{9D8B030D-6E8A-4147-A177-3AD203B41FA5}">
                      <a16:colId xmlns:a16="http://schemas.microsoft.com/office/drawing/2014/main" val="3553174522"/>
                    </a:ext>
                  </a:extLst>
                </a:gridCol>
                <a:gridCol w="799071">
                  <a:extLst>
                    <a:ext uri="{9D8B030D-6E8A-4147-A177-3AD203B41FA5}">
                      <a16:colId xmlns:a16="http://schemas.microsoft.com/office/drawing/2014/main" val="1415901082"/>
                    </a:ext>
                  </a:extLst>
                </a:gridCol>
                <a:gridCol w="799071">
                  <a:extLst>
                    <a:ext uri="{9D8B030D-6E8A-4147-A177-3AD203B41FA5}">
                      <a16:colId xmlns:a16="http://schemas.microsoft.com/office/drawing/2014/main" val="3856993751"/>
                    </a:ext>
                  </a:extLst>
                </a:gridCol>
                <a:gridCol w="799071">
                  <a:extLst>
                    <a:ext uri="{9D8B030D-6E8A-4147-A177-3AD203B41FA5}">
                      <a16:colId xmlns:a16="http://schemas.microsoft.com/office/drawing/2014/main" val="1225889673"/>
                    </a:ext>
                  </a:extLst>
                </a:gridCol>
                <a:gridCol w="799071">
                  <a:extLst>
                    <a:ext uri="{9D8B030D-6E8A-4147-A177-3AD203B41FA5}">
                      <a16:colId xmlns:a16="http://schemas.microsoft.com/office/drawing/2014/main" val="1450122826"/>
                    </a:ext>
                  </a:extLst>
                </a:gridCol>
                <a:gridCol w="799071">
                  <a:extLst>
                    <a:ext uri="{9D8B030D-6E8A-4147-A177-3AD203B41FA5}">
                      <a16:colId xmlns:a16="http://schemas.microsoft.com/office/drawing/2014/main" val="3145110913"/>
                    </a:ext>
                  </a:extLst>
                </a:gridCol>
                <a:gridCol w="799071">
                  <a:extLst>
                    <a:ext uri="{9D8B030D-6E8A-4147-A177-3AD203B41FA5}">
                      <a16:colId xmlns:a16="http://schemas.microsoft.com/office/drawing/2014/main" val="2880646286"/>
                    </a:ext>
                  </a:extLst>
                </a:gridCol>
                <a:gridCol w="799071">
                  <a:extLst>
                    <a:ext uri="{9D8B030D-6E8A-4147-A177-3AD203B41FA5}">
                      <a16:colId xmlns:a16="http://schemas.microsoft.com/office/drawing/2014/main" val="3883275695"/>
                    </a:ext>
                  </a:extLst>
                </a:gridCol>
              </a:tblGrid>
              <a:tr h="538069">
                <a:tc>
                  <a:txBody>
                    <a:bodyPr/>
                    <a:lstStyle/>
                    <a:p>
                      <a:endParaRPr lang="zh-CN" altLang="en-US" dirty="0"/>
                    </a:p>
                  </a:txBody>
                  <a:tcPr anchor="ctr" anchorCtr="1">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r>
                        <a:rPr lang="en-US" altLang="zh-CN" dirty="0"/>
                        <a: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c</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o</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n</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e</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x</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u</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a</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l</a:t>
                      </a:r>
                      <a:endParaRPr lang="zh-CN" altLang="en-US" dirty="0"/>
                    </a:p>
                  </a:txBody>
                  <a:tcPr anchor="ctr" anchorCtr="1">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1">
                        <a:lumMod val="10000"/>
                        <a:lumOff val="90000"/>
                      </a:schemeClr>
                    </a:solidFill>
                  </a:tcPr>
                </a:tc>
                <a:extLst>
                  <a:ext uri="{0D108BD9-81ED-4DB2-BD59-A6C34878D82A}">
                    <a16:rowId xmlns:a16="http://schemas.microsoft.com/office/drawing/2014/main" val="2367666194"/>
                  </a:ext>
                </a:extLst>
              </a:tr>
              <a:tr h="538069">
                <a:tc>
                  <a:txBody>
                    <a:bodyPr/>
                    <a:lstStyle/>
                    <a:p>
                      <a:r>
                        <a:rPr lang="en-US" altLang="zh-CN" dirty="0"/>
                        <a: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0</a:t>
                      </a:r>
                      <a:endParaRPr lang="zh-CN" altLang="en-US" dirty="0">
                        <a:solidFill>
                          <a:srgbClr val="3203FB"/>
                        </a:solidFill>
                      </a:endParaRPr>
                    </a:p>
                  </a:txBody>
                  <a:tcPr anchor="ctr" anchorCtr="1"/>
                </a:tc>
                <a:tc>
                  <a:txBody>
                    <a:bodyPr/>
                    <a:lstStyle/>
                    <a:p>
                      <a:r>
                        <a:rPr lang="en-US" altLang="zh-CN" dirty="0">
                          <a:solidFill>
                            <a:srgbClr val="3203FB"/>
                          </a:solidFill>
                        </a:rPr>
                        <a:t>1</a:t>
                      </a:r>
                      <a:endParaRPr lang="zh-CN" altLang="en-US" dirty="0">
                        <a:solidFill>
                          <a:srgbClr val="3203FB"/>
                        </a:solidFill>
                      </a:endParaRPr>
                    </a:p>
                  </a:txBody>
                  <a:tcPr anchor="ctr" anchorCtr="1"/>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dirty="0">
                          <a:solidFill>
                            <a:srgbClr val="3203FB"/>
                          </a:solidFill>
                        </a:rPr>
                        <a:t>3</a:t>
                      </a:r>
                      <a:endParaRPr lang="zh-CN" altLang="en-US" dirty="0">
                        <a:solidFill>
                          <a:srgbClr val="3203FB"/>
                        </a:solidFill>
                      </a:endParaRPr>
                    </a:p>
                  </a:txBody>
                  <a:tcPr anchor="ctr" anchorCtr="1"/>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dirty="0">
                          <a:solidFill>
                            <a:srgbClr val="3203FB"/>
                          </a:solidFill>
                        </a:rPr>
                        <a:t>5</a:t>
                      </a:r>
                      <a:endParaRPr lang="zh-CN" altLang="en-US" dirty="0">
                        <a:solidFill>
                          <a:srgbClr val="3203FB"/>
                        </a:solidFill>
                      </a:endParaRPr>
                    </a:p>
                  </a:txBody>
                  <a:tcPr anchor="ctr" anchorCtr="1"/>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r>
                        <a:rPr lang="en-US" altLang="zh-CN" dirty="0">
                          <a:solidFill>
                            <a:srgbClr val="3203FB"/>
                          </a:solidFill>
                        </a:rPr>
                        <a:t>7</a:t>
                      </a:r>
                      <a:endParaRPr lang="zh-CN" altLang="en-US" dirty="0">
                        <a:solidFill>
                          <a:srgbClr val="3203FB"/>
                        </a:solidFill>
                      </a:endParaRPr>
                    </a:p>
                  </a:txBody>
                  <a:tcPr anchor="ctr" anchorCtr="1"/>
                </a:tc>
                <a:tc>
                  <a:txBody>
                    <a:bodyPr/>
                    <a:lstStyle/>
                    <a:p>
                      <a:r>
                        <a:rPr lang="en-US" altLang="zh-CN" dirty="0">
                          <a:solidFill>
                            <a:srgbClr val="3203FB"/>
                          </a:solidFill>
                        </a:rPr>
                        <a:t>8</a:t>
                      </a:r>
                      <a:endParaRPr lang="zh-CN" altLang="en-US" dirty="0">
                        <a:solidFill>
                          <a:srgbClr val="3203FB"/>
                        </a:solidFill>
                      </a:endParaRPr>
                    </a:p>
                  </a:txBody>
                  <a:tcPr anchor="ctr" anchorCtr="1"/>
                </a:tc>
                <a:tc>
                  <a:txBody>
                    <a:bodyPr/>
                    <a:lstStyle/>
                    <a:p>
                      <a:r>
                        <a:rPr lang="en-US" altLang="zh-CN" dirty="0">
                          <a:solidFill>
                            <a:srgbClr val="3203FB"/>
                          </a:solidFill>
                        </a:rPr>
                        <a:t>9</a:t>
                      </a:r>
                      <a:endParaRPr lang="zh-CN" altLang="en-US" dirty="0">
                        <a:solidFill>
                          <a:srgbClr val="3203FB"/>
                        </a:solidFill>
                      </a:endParaRPr>
                    </a:p>
                  </a:txBody>
                  <a:tcPr anchor="ctr" anchorCtr="1"/>
                </a:tc>
                <a:tc>
                  <a:txBody>
                    <a:bodyPr/>
                    <a:lstStyle/>
                    <a:p>
                      <a:r>
                        <a:rPr lang="en-US" altLang="zh-CN" dirty="0">
                          <a:solidFill>
                            <a:srgbClr val="3203FB"/>
                          </a:solidFill>
                        </a:rPr>
                        <a:t>10</a:t>
                      </a:r>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53881358"/>
                  </a:ext>
                </a:extLst>
              </a:tr>
              <a:tr h="538069">
                <a:tc>
                  <a:txBody>
                    <a:bodyPr/>
                    <a:lstStyle/>
                    <a:p>
                      <a:r>
                        <a:rPr lang="en-US" altLang="zh-CN" dirty="0"/>
                        <a:t>s</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1</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2</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9</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10</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860424745"/>
                  </a:ext>
                </a:extLst>
              </a:tr>
              <a:tr h="538069">
                <a:tc>
                  <a:txBody>
                    <a:bodyPr/>
                    <a:lstStyle/>
                    <a:p>
                      <a:r>
                        <a:rPr lang="en-US" altLang="zh-CN" dirty="0"/>
                        <a:t>u</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b="1" dirty="0">
                          <a:solidFill>
                            <a:srgbClr val="3203FB"/>
                          </a:solidFill>
                        </a:rPr>
                        <a:t>2</a:t>
                      </a:r>
                      <a:endParaRPr lang="zh-CN" altLang="en-US" b="1" dirty="0">
                        <a:solidFill>
                          <a:srgbClr val="3203FB"/>
                        </a:solidFill>
                      </a:endParaRPr>
                    </a:p>
                  </a:txBody>
                  <a:tcPr anchor="ctr" anchorCtr="1"/>
                </a:tc>
                <a:tc>
                  <a:txBody>
                    <a:bodyPr/>
                    <a:lstStyle/>
                    <a:p>
                      <a:r>
                        <a:rPr lang="en-US" altLang="zh-CN" b="1" dirty="0">
                          <a:solidFill>
                            <a:srgbClr val="3203FB"/>
                          </a:solidFill>
                        </a:rPr>
                        <a:t>2</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8</a:t>
                      </a:r>
                      <a:endParaRPr lang="zh-CN" altLang="en-US" b="1" dirty="0">
                        <a:solidFill>
                          <a:srgbClr val="3203FB"/>
                        </a:solidFill>
                      </a:endParaRPr>
                    </a:p>
                  </a:txBody>
                  <a:tcPr anchor="ctr" anchorCtr="1"/>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0934670"/>
                  </a:ext>
                </a:extLst>
              </a:tr>
              <a:tr h="538069">
                <a:tc>
                  <a:txBody>
                    <a:bodyPr/>
                    <a:lstStyle/>
                    <a:p>
                      <a:r>
                        <a:rPr lang="en-US" altLang="zh-CN" dirty="0"/>
                        <a:t>b</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3</a:t>
                      </a:r>
                      <a:endParaRPr lang="zh-CN" altLang="en-US"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58048621"/>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1263807"/>
                  </a:ext>
                </a:extLst>
              </a:tr>
              <a:tr h="538069">
                <a:tc>
                  <a:txBody>
                    <a:bodyPr/>
                    <a:lstStyle/>
                    <a:p>
                      <a:r>
                        <a:rPr lang="en-US" altLang="zh-CN" dirty="0"/>
                        <a:t>e</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5</a:t>
                      </a:r>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solidFill>
                      <a:schemeClr val="bg1">
                        <a:lumMod val="85000"/>
                      </a:schemeClr>
                    </a:solidFill>
                  </a:tcPr>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259557630"/>
                  </a:ext>
                </a:extLst>
              </a:tr>
              <a:tr h="538069">
                <a:tc>
                  <a:txBody>
                    <a:bodyPr/>
                    <a:lstStyle/>
                    <a:p>
                      <a:r>
                        <a:rPr lang="en-US" altLang="zh-CN" dirty="0"/>
                        <a:t>x</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dirty="0">
                        <a:solidFill>
                          <a:srgbClr val="3203FB"/>
                        </a:solidFill>
                      </a:endParaRPr>
                    </a:p>
                  </a:txBody>
                  <a:tcPr anchor="ctr" anchorCtr="1"/>
                </a:tc>
                <a:tc>
                  <a:txBody>
                    <a:bodyPr/>
                    <a:lstStyle/>
                    <a:p>
                      <a:endParaRPr lang="zh-CN" altLang="en-US">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7846525"/>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1">
                        <a:lumMod val="10000"/>
                        <a:lumOff val="90000"/>
                      </a:schemeClr>
                    </a:solidFill>
                  </a:tcPr>
                </a:tc>
                <a:tc>
                  <a:txBody>
                    <a:bodyPr/>
                    <a:lstStyle/>
                    <a:p>
                      <a:r>
                        <a:rPr lang="en-US" altLang="zh-CN" dirty="0">
                          <a:solidFill>
                            <a:srgbClr val="3203FB"/>
                          </a:solidFill>
                        </a:rPr>
                        <a:t>7</a:t>
                      </a:r>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18008922"/>
                  </a:ext>
                </a:extLst>
              </a:tr>
            </a:tbl>
          </a:graphicData>
        </a:graphic>
      </p:graphicFrame>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65FE1FE-B7D4-4249-A475-B6DCD716DF42}"/>
                  </a:ext>
                </a:extLst>
              </p:cNvPr>
              <p:cNvSpPr txBox="1"/>
              <p:nvPr/>
            </p:nvSpPr>
            <p:spPr>
              <a:xfrm>
                <a:off x="2823009" y="4083285"/>
                <a:ext cx="8018309" cy="2028376"/>
              </a:xfrm>
              <a:prstGeom prst="rect">
                <a:avLst/>
              </a:prstGeom>
              <a:solidFill>
                <a:schemeClr val="bg2">
                  <a:lumMod val="95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000" b="1" i="1" smtClean="0">
                              <a:solidFill>
                                <a:srgbClr val="0D38F1"/>
                              </a:solidFill>
                              <a:latin typeface="Cambria Math" panose="02040503050406030204" pitchFamily="18" charset="0"/>
                            </a:rPr>
                          </m:ctrlPr>
                        </m:sSubPr>
                        <m:e>
                          <m:r>
                            <a:rPr lang="en-US" altLang="zh-CN" sz="2000" b="1" i="1" smtClean="0">
                              <a:solidFill>
                                <a:srgbClr val="0D38F1"/>
                              </a:solidFill>
                              <a:latin typeface="Cambria Math" panose="02040503050406030204" pitchFamily="18" charset="0"/>
                            </a:rPr>
                            <m:t>𝑫</m:t>
                          </m:r>
                        </m:e>
                        <m:sub>
                          <m:r>
                            <a:rPr lang="en-US" altLang="zh-CN" sz="2000" b="1" i="1" smtClean="0">
                              <a:solidFill>
                                <a:srgbClr val="0D38F1"/>
                              </a:solidFill>
                              <a:latin typeface="Cambria Math" panose="02040503050406030204" pitchFamily="18" charset="0"/>
                            </a:rPr>
                            <m:t>𝑨</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𝑩</m:t>
                          </m:r>
                        </m:sub>
                      </m:sSub>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𝒋</m:t>
                      </m:r>
                      <m:r>
                        <a:rPr lang="en-US" altLang="zh-CN" sz="2000" b="1" i="1" smtClean="0">
                          <a:solidFill>
                            <a:srgbClr val="0D38F1"/>
                          </a:solidFill>
                          <a:latin typeface="Cambria Math" panose="02040503050406030204" pitchFamily="18" charset="0"/>
                        </a:rPr>
                        <m:t>)=</m:t>
                      </m:r>
                      <m:d>
                        <m:dPr>
                          <m:begChr m:val="{"/>
                          <m:endChr m:val=""/>
                          <m:ctrlPr>
                            <a:rPr lang="en-US" altLang="zh-CN" sz="2000" b="1" i="1" smtClean="0">
                              <a:solidFill>
                                <a:srgbClr val="0D38F1"/>
                              </a:solidFill>
                              <a:latin typeface="Cambria Math" panose="02040503050406030204" pitchFamily="18" charset="0"/>
                            </a:rPr>
                          </m:ctrlPr>
                        </m:dPr>
                        <m:e>
                          <m:m>
                            <m:mPr>
                              <m:mcs>
                                <m:mc>
                                  <m:mcPr>
                                    <m:count m:val="2"/>
                                    <m:mcJc m:val="center"/>
                                  </m:mcPr>
                                </m:mc>
                              </m:mcs>
                              <m:ctrlPr>
                                <a:rPr lang="en-US" altLang="zh-CN" sz="2000" b="1" i="1" smtClean="0">
                                  <a:solidFill>
                                    <a:srgbClr val="0D38F1"/>
                                  </a:solidFill>
                                  <a:latin typeface="Cambria Math" panose="02040503050406030204" pitchFamily="18" charset="0"/>
                                </a:rPr>
                              </m:ctrlPr>
                            </m:mPr>
                            <m:mr>
                              <m:e>
                                <m:func>
                                  <m:funcPr>
                                    <m:ctrlPr>
                                      <a:rPr lang="en-US" altLang="zh-CN" sz="2000" b="1" i="1" smtClean="0">
                                        <a:solidFill>
                                          <a:srgbClr val="0D38F1"/>
                                        </a:solidFill>
                                        <a:latin typeface="Cambria Math" panose="02040503050406030204" pitchFamily="18" charset="0"/>
                                      </a:rPr>
                                    </m:ctrlPr>
                                  </m:funcPr>
                                  <m:fName>
                                    <m:r>
                                      <m:rPr>
                                        <m:brk m:alnAt="7"/>
                                      </m:rPr>
                                      <a:rPr lang="en-US" altLang="zh-CN" sz="2000" b="1" i="0" smtClean="0">
                                        <a:solidFill>
                                          <a:srgbClr val="0D38F1"/>
                                        </a:solidFill>
                                        <a:latin typeface="Cambria Math" panose="02040503050406030204" pitchFamily="18" charset="0"/>
                                      </a:rPr>
                                      <m:t>𝐦</m:t>
                                    </m:r>
                                    <m:r>
                                      <a:rPr lang="en-US" altLang="zh-CN" sz="2000" b="1" i="0" smtClean="0">
                                        <a:solidFill>
                                          <a:srgbClr val="0D38F1"/>
                                        </a:solidFill>
                                        <a:latin typeface="Cambria Math" panose="02040503050406030204" pitchFamily="18" charset="0"/>
                                      </a:rPr>
                                      <m:t>𝐚𝐱</m:t>
                                    </m:r>
                                  </m:fName>
                                  <m:e>
                                    <m:d>
                                      <m:dPr>
                                        <m:ctrlPr>
                                          <a:rPr lang="en-US" altLang="zh-CN" sz="2000" b="1" i="1" smtClean="0">
                                            <a:solidFill>
                                              <a:srgbClr val="0D38F1"/>
                                            </a:solidFill>
                                            <a:latin typeface="Cambria Math" panose="02040503050406030204" pitchFamily="18" charset="0"/>
                                          </a:rPr>
                                        </m:ctrlPr>
                                      </m:dPr>
                                      <m:e>
                                        <m:r>
                                          <m:rPr>
                                            <m:brk m:alnAt="7"/>
                                          </m:rPr>
                                          <a:rPr lang="en-US" altLang="zh-CN" sz="2000" b="1" i="1"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𝒋</m:t>
                                        </m:r>
                                      </m:e>
                                    </m:d>
                                  </m:e>
                                </m:func>
                                <m:r>
                                  <m:rPr>
                                    <m:brk m:alnAt="7"/>
                                  </m:rPr>
                                  <a:rPr lang="en-US" altLang="zh-CN" sz="2000" b="1" i="1" smtClean="0">
                                    <a:solidFill>
                                      <a:srgbClr val="0D38F1"/>
                                    </a:solidFill>
                                    <a:latin typeface="Cambria Math" panose="02040503050406030204" pitchFamily="18" charset="0"/>
                                  </a:rPr>
                                  <m:t> </m:t>
                                </m:r>
                                <m:r>
                                  <a:rPr lang="en-US" altLang="zh-CN" sz="2000" b="1" i="1" smtClean="0">
                                    <a:solidFill>
                                      <a:srgbClr val="0D38F1"/>
                                    </a:solidFill>
                                    <a:latin typeface="Cambria Math" panose="02040503050406030204" pitchFamily="18" charset="0"/>
                                  </a:rPr>
                                  <m:t>                                                       </m:t>
                                </m:r>
                              </m:e>
                              <m:e>
                                <m:r>
                                  <a:rPr lang="en-US" altLang="zh-CN" sz="2000" b="1" i="1" smtClean="0">
                                    <a:solidFill>
                                      <a:srgbClr val="0D38F1"/>
                                    </a:solidFill>
                                    <a:latin typeface="Cambria Math" panose="02040503050406030204" pitchFamily="18" charset="0"/>
                                  </a:rPr>
                                  <m:t>𝒊𝒇</m:t>
                                </m:r>
                                <m:func>
                                  <m:funcPr>
                                    <m:ctrlPr>
                                      <a:rPr lang="en-US" altLang="zh-CN" sz="2000" b="1" i="1" smtClean="0">
                                        <a:solidFill>
                                          <a:srgbClr val="0D38F1"/>
                                        </a:solidFill>
                                        <a:latin typeface="Cambria Math" panose="02040503050406030204" pitchFamily="18" charset="0"/>
                                      </a:rPr>
                                    </m:ctrlPr>
                                  </m:funcPr>
                                  <m:fName>
                                    <m:r>
                                      <a:rPr lang="en-US" altLang="zh-CN" sz="2000" b="1" i="0" smtClean="0">
                                        <a:solidFill>
                                          <a:srgbClr val="0D38F1"/>
                                        </a:solidFill>
                                        <a:latin typeface="Cambria Math" panose="02040503050406030204" pitchFamily="18" charset="0"/>
                                      </a:rPr>
                                      <m:t>𝐦𝐢𝐧</m:t>
                                    </m:r>
                                  </m:fName>
                                  <m:e>
                                    <m:d>
                                      <m:dPr>
                                        <m:ctrlPr>
                                          <a:rPr lang="en-US" altLang="zh-CN" sz="2000" b="1" i="1" smtClean="0">
                                            <a:solidFill>
                                              <a:srgbClr val="0D38F1"/>
                                            </a:solidFill>
                                            <a:latin typeface="Cambria Math" panose="02040503050406030204" pitchFamily="18" charset="0"/>
                                          </a:rPr>
                                        </m:ctrlPr>
                                      </m:dPr>
                                      <m:e>
                                        <m:r>
                                          <a:rPr lang="en-US" altLang="zh-CN" sz="2000" b="1" i="1"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𝒋</m:t>
                                        </m:r>
                                      </m:e>
                                    </m:d>
                                  </m:e>
                                </m:func>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𝟎</m:t>
                                </m:r>
                              </m:e>
                            </m:mr>
                            <m:mr>
                              <m:e>
                                <m:r>
                                  <a:rPr lang="en-US" altLang="zh-CN" sz="2000" b="1" i="1" smtClean="0">
                                    <a:solidFill>
                                      <a:srgbClr val="0D38F1"/>
                                    </a:solidFill>
                                    <a:latin typeface="Cambria Math" panose="02040503050406030204" pitchFamily="18" charset="0"/>
                                  </a:rPr>
                                  <m:t>𝒎𝒊𝒏</m:t>
                                </m:r>
                                <m:d>
                                  <m:dPr>
                                    <m:begChr m:val="{"/>
                                    <m:endChr m:val=""/>
                                    <m:ctrlPr>
                                      <a:rPr lang="en-US" altLang="zh-CN" sz="2000" b="1" i="1" smtClean="0">
                                        <a:solidFill>
                                          <a:srgbClr val="0D38F1"/>
                                        </a:solidFill>
                                        <a:latin typeface="Cambria Math" panose="02040503050406030204" pitchFamily="18" charset="0"/>
                                      </a:rPr>
                                    </m:ctrlPr>
                                  </m:dPr>
                                  <m:e>
                                    <m:eqArr>
                                      <m:eqArrPr>
                                        <m:ctrlPr>
                                          <a:rPr lang="en-US" altLang="zh-CN" sz="2000" b="1" i="1" smtClean="0">
                                            <a:solidFill>
                                              <a:srgbClr val="0D38F1"/>
                                            </a:solidFill>
                                            <a:latin typeface="Cambria Math" panose="02040503050406030204" pitchFamily="18" charset="0"/>
                                          </a:rPr>
                                        </m:ctrlPr>
                                      </m:eqArrPr>
                                      <m:e>
                                        <m:sSub>
                                          <m:sSubPr>
                                            <m:ctrlPr>
                                              <a:rPr lang="en-US" altLang="zh-CN" sz="2000" b="1" i="1">
                                                <a:solidFill>
                                                  <a:srgbClr val="0D38F1"/>
                                                </a:solidFill>
                                                <a:latin typeface="Cambria Math" panose="02040503050406030204" pitchFamily="18" charset="0"/>
                                              </a:rPr>
                                            </m:ctrlPr>
                                          </m:sSubPr>
                                          <m:e>
                                            <m:r>
                                              <a:rPr lang="en-US" altLang="zh-CN" sz="2000" b="1" i="1">
                                                <a:solidFill>
                                                  <a:srgbClr val="0D38F1"/>
                                                </a:solidFill>
                                                <a:latin typeface="Cambria Math" panose="02040503050406030204" pitchFamily="18" charset="0"/>
                                              </a:rPr>
                                              <m:t>𝑫</m:t>
                                            </m:r>
                                          </m:e>
                                          <m:sub>
                                            <m:r>
                                              <a:rPr lang="en-US" altLang="zh-CN" sz="2000" b="1" i="1">
                                                <a:solidFill>
                                                  <a:srgbClr val="0D38F1"/>
                                                </a:solidFill>
                                                <a:latin typeface="Cambria Math" panose="02040503050406030204" pitchFamily="18" charset="0"/>
                                              </a:rPr>
                                              <m:t>𝑨</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𝑩</m:t>
                                            </m:r>
                                          </m:sub>
                                        </m:sSub>
                                        <m:d>
                                          <m:dPr>
                                            <m:ctrlPr>
                                              <a:rPr lang="en-US" altLang="zh-CN" sz="2000" b="1" i="1">
                                                <a:solidFill>
                                                  <a:srgbClr val="0D38F1"/>
                                                </a:solidFill>
                                                <a:latin typeface="Cambria Math" panose="02040503050406030204" pitchFamily="18" charset="0"/>
                                              </a:rPr>
                                            </m:ctrlPr>
                                          </m:dPr>
                                          <m:e>
                                            <m:r>
                                              <a:rPr lang="en-US" altLang="zh-CN" sz="2000" b="1" i="1">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𝒋</m:t>
                                            </m:r>
                                          </m:e>
                                        </m:d>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smtClean="0">
                                            <a:solidFill>
                                              <a:srgbClr val="0D38F1"/>
                                            </a:solidFill>
                                            <a:latin typeface="Cambria Math" panose="02040503050406030204" pitchFamily="18" charset="0"/>
                                          </a:rPr>
                                          <m:t>                             </m:t>
                                        </m:r>
                                      </m:e>
                                      <m:e>
                                        <m:sSub>
                                          <m:sSubPr>
                                            <m:ctrlPr>
                                              <a:rPr lang="en-US" altLang="zh-CN" sz="2000" b="1" i="1">
                                                <a:solidFill>
                                                  <a:srgbClr val="0D38F1"/>
                                                </a:solidFill>
                                                <a:latin typeface="Cambria Math" panose="02040503050406030204" pitchFamily="18" charset="0"/>
                                              </a:rPr>
                                            </m:ctrlPr>
                                          </m:sSubPr>
                                          <m:e>
                                            <m:r>
                                              <a:rPr lang="en-US" altLang="zh-CN" sz="2000" b="1" i="1">
                                                <a:solidFill>
                                                  <a:srgbClr val="0D38F1"/>
                                                </a:solidFill>
                                                <a:latin typeface="Cambria Math" panose="02040503050406030204" pitchFamily="18" charset="0"/>
                                              </a:rPr>
                                              <m:t>𝑫</m:t>
                                            </m:r>
                                          </m:e>
                                          <m:sub>
                                            <m:r>
                                              <a:rPr lang="en-US" altLang="zh-CN" sz="2000" b="1" i="1">
                                                <a:solidFill>
                                                  <a:srgbClr val="0D38F1"/>
                                                </a:solidFill>
                                                <a:latin typeface="Cambria Math" panose="02040503050406030204" pitchFamily="18" charset="0"/>
                                              </a:rPr>
                                              <m:t>𝑨</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𝑩</m:t>
                                            </m:r>
                                          </m:sub>
                                        </m:sSub>
                                        <m:d>
                                          <m:dPr>
                                            <m:ctrlPr>
                                              <a:rPr lang="en-US" altLang="zh-CN" sz="2000" b="1" i="1">
                                                <a:solidFill>
                                                  <a:srgbClr val="0D38F1"/>
                                                </a:solidFill>
                                                <a:latin typeface="Cambria Math" panose="02040503050406030204" pitchFamily="18" charset="0"/>
                                              </a:rPr>
                                            </m:ctrlPr>
                                          </m:dPr>
                                          <m:e>
                                            <m:r>
                                              <a:rPr lang="en-US" altLang="zh-CN" sz="2000" b="1" i="1">
                                                <a:solidFill>
                                                  <a:srgbClr val="0D38F1"/>
                                                </a:solidFill>
                                                <a:latin typeface="Cambria Math" panose="02040503050406030204" pitchFamily="18" charset="0"/>
                                              </a:rPr>
                                              <m:t>𝒊</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𝒋</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e>
                                        </m:d>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smtClean="0">
                                            <a:solidFill>
                                              <a:srgbClr val="0D38F1"/>
                                            </a:solidFill>
                                            <a:latin typeface="Cambria Math" panose="02040503050406030204" pitchFamily="18" charset="0"/>
                                          </a:rPr>
                                          <m:t>                             </m:t>
                                        </m:r>
                                      </m:e>
                                      <m:e>
                                        <m:sSub>
                                          <m:sSubPr>
                                            <m:ctrlPr>
                                              <a:rPr lang="en-US" altLang="zh-CN" sz="2000" b="1" i="1">
                                                <a:solidFill>
                                                  <a:srgbClr val="0D38F1"/>
                                                </a:solidFill>
                                                <a:latin typeface="Cambria Math" panose="02040503050406030204" pitchFamily="18" charset="0"/>
                                              </a:rPr>
                                            </m:ctrlPr>
                                          </m:sSubPr>
                                          <m:e>
                                            <m:r>
                                              <a:rPr lang="en-US" altLang="zh-CN" sz="2000" b="1" i="1">
                                                <a:solidFill>
                                                  <a:srgbClr val="0D38F1"/>
                                                </a:solidFill>
                                                <a:latin typeface="Cambria Math" panose="02040503050406030204" pitchFamily="18" charset="0"/>
                                              </a:rPr>
                                              <m:t>𝑫</m:t>
                                            </m:r>
                                          </m:e>
                                          <m:sub>
                                            <m:r>
                                              <a:rPr lang="en-US" altLang="zh-CN" sz="2000" b="1" i="1">
                                                <a:solidFill>
                                                  <a:srgbClr val="0D38F1"/>
                                                </a:solidFill>
                                                <a:latin typeface="Cambria Math" panose="02040503050406030204" pitchFamily="18" charset="0"/>
                                              </a:rPr>
                                              <m:t>𝑨</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𝑩</m:t>
                                            </m:r>
                                          </m:sub>
                                        </m:sSub>
                                        <m:d>
                                          <m:dPr>
                                            <m:ctrlPr>
                                              <a:rPr lang="en-US" altLang="zh-CN" sz="2000" b="1" i="1">
                                                <a:solidFill>
                                                  <a:srgbClr val="0D38F1"/>
                                                </a:solidFill>
                                                <a:latin typeface="Cambria Math" panose="02040503050406030204" pitchFamily="18" charset="0"/>
                                              </a:rPr>
                                            </m:ctrlPr>
                                          </m:dPr>
                                          <m:e>
                                            <m:r>
                                              <a:rPr lang="en-US" altLang="zh-CN" sz="2000" b="1" i="1">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r>
                                              <a:rPr lang="en-US" altLang="zh-CN" sz="2000" b="1" i="1">
                                                <a:solidFill>
                                                  <a:srgbClr val="0D38F1"/>
                                                </a:solidFill>
                                                <a:latin typeface="Cambria Math" panose="02040503050406030204" pitchFamily="18" charset="0"/>
                                              </a:rPr>
                                              <m:t>,</m:t>
                                            </m:r>
                                            <m:r>
                                              <a:rPr lang="en-US" altLang="zh-CN" sz="2000" b="1" i="1">
                                                <a:solidFill>
                                                  <a:srgbClr val="0D38F1"/>
                                                </a:solidFill>
                                                <a:latin typeface="Cambria Math" panose="02040503050406030204" pitchFamily="18" charset="0"/>
                                              </a:rPr>
                                              <m:t>𝒋</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𝟏</m:t>
                                            </m:r>
                                          </m:e>
                                        </m:d>
                                        <m:r>
                                          <a:rPr lang="en-US" altLang="zh-CN" sz="2000" b="1" i="1" smtClean="0">
                                            <a:solidFill>
                                              <a:srgbClr val="0D38F1"/>
                                            </a:solidFill>
                                            <a:latin typeface="Cambria Math" panose="02040503050406030204" pitchFamily="18" charset="0"/>
                                          </a:rPr>
                                          <m:t>+</m:t>
                                        </m:r>
                                        <m:d>
                                          <m:dPr>
                                            <m:begChr m:val="{"/>
                                            <m:endChr m:val=""/>
                                            <m:ctrlPr>
                                              <a:rPr lang="en-US" altLang="zh-CN" sz="2000" b="1" i="1" smtClean="0">
                                                <a:solidFill>
                                                  <a:srgbClr val="0D38F1"/>
                                                </a:solidFill>
                                                <a:latin typeface="Cambria Math" panose="02040503050406030204" pitchFamily="18" charset="0"/>
                                              </a:rPr>
                                            </m:ctrlPr>
                                          </m:dPr>
                                          <m:e>
                                            <m:m>
                                              <m:mPr>
                                                <m:mcs>
                                                  <m:mc>
                                                    <m:mcPr>
                                                      <m:count m:val="2"/>
                                                      <m:mcJc m:val="center"/>
                                                    </m:mcPr>
                                                  </m:mc>
                                                </m:mcs>
                                                <m:ctrlPr>
                                                  <a:rPr lang="en-US" altLang="zh-CN" sz="2000" b="1" i="1" smtClean="0">
                                                    <a:solidFill>
                                                      <a:srgbClr val="0D38F1"/>
                                                    </a:solidFill>
                                                    <a:latin typeface="Cambria Math" panose="02040503050406030204" pitchFamily="18" charset="0"/>
                                                  </a:rPr>
                                                </m:ctrlPr>
                                              </m:mPr>
                                              <m:mr>
                                                <m:e>
                                                  <m:r>
                                                    <m:rPr>
                                                      <m:brk m:alnAt="7"/>
                                                    </m:rPr>
                                                    <a:rPr lang="en-US" altLang="zh-CN" sz="2000" b="1" i="1" smtClean="0">
                                                      <a:solidFill>
                                                        <a:srgbClr val="0D38F1"/>
                                                      </a:solidFill>
                                                      <a:latin typeface="Cambria Math" panose="02040503050406030204" pitchFamily="18" charset="0"/>
                                                    </a:rPr>
                                                    <m:t>𝟎</m:t>
                                                  </m:r>
                                                </m:e>
                                                <m:e>
                                                  <m:r>
                                                    <a:rPr lang="en-US" altLang="zh-CN" sz="2000" b="1" i="1" smtClean="0">
                                                      <a:solidFill>
                                                        <a:srgbClr val="0D38F1"/>
                                                      </a:solidFill>
                                                      <a:latin typeface="Cambria Math" panose="02040503050406030204" pitchFamily="18" charset="0"/>
                                                    </a:rPr>
                                                    <m:t>𝑨</m:t>
                                                  </m:r>
                                                  <m:r>
                                                    <a:rPr lang="en-US" altLang="zh-CN" sz="2000" b="1" i="1" baseline="-25000"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rPr>
                                                    <m:t>=</m:t>
                                                  </m:r>
                                                  <m:r>
                                                    <a:rPr lang="en-US" altLang="zh-CN" sz="2000" b="1" i="1" smtClean="0">
                                                      <a:solidFill>
                                                        <a:srgbClr val="0D38F1"/>
                                                      </a:solidFill>
                                                      <a:latin typeface="Cambria Math" panose="02040503050406030204" pitchFamily="18" charset="0"/>
                                                    </a:rPr>
                                                    <m:t>𝑩𝒋</m:t>
                                                  </m:r>
                                                </m:e>
                                              </m:mr>
                                              <m:mr>
                                                <m:e>
                                                  <m:r>
                                                    <a:rPr lang="en-US" altLang="zh-CN" sz="2000" b="1" i="1" smtClean="0">
                                                      <a:solidFill>
                                                        <a:srgbClr val="0D38F1"/>
                                                      </a:solidFill>
                                                      <a:latin typeface="Cambria Math" panose="02040503050406030204" pitchFamily="18" charset="0"/>
                                                    </a:rPr>
                                                    <m:t>𝟏</m:t>
                                                  </m:r>
                                                </m:e>
                                                <m:e>
                                                  <m:r>
                                                    <a:rPr lang="en-US" altLang="zh-CN" sz="2000" b="1" i="1" smtClean="0">
                                                      <a:solidFill>
                                                        <a:srgbClr val="0D38F1"/>
                                                      </a:solidFill>
                                                      <a:latin typeface="Cambria Math" panose="02040503050406030204" pitchFamily="18" charset="0"/>
                                                    </a:rPr>
                                                    <m:t>𝑨</m:t>
                                                  </m:r>
                                                  <m:r>
                                                    <a:rPr lang="en-US" altLang="zh-CN" sz="2000" b="1" i="1" baseline="-25000" smtClean="0">
                                                      <a:solidFill>
                                                        <a:srgbClr val="0D38F1"/>
                                                      </a:solidFill>
                                                      <a:latin typeface="Cambria Math" panose="02040503050406030204" pitchFamily="18" charset="0"/>
                                                    </a:rPr>
                                                    <m:t>𝒊</m:t>
                                                  </m:r>
                                                  <m:r>
                                                    <a:rPr lang="en-US" altLang="zh-CN" sz="2000" b="1" i="1" smtClean="0">
                                                      <a:solidFill>
                                                        <a:srgbClr val="0D38F1"/>
                                                      </a:solidFill>
                                                      <a:latin typeface="Cambria Math" panose="02040503050406030204" pitchFamily="18" charset="0"/>
                                                      <a:ea typeface="Cambria Math" panose="02040503050406030204" pitchFamily="18" charset="0"/>
                                                    </a:rPr>
                                                    <m:t>≠</m:t>
                                                  </m:r>
                                                  <m:r>
                                                    <a:rPr lang="en-US" altLang="zh-CN" sz="2000" b="1" i="1" smtClean="0">
                                                      <a:solidFill>
                                                        <a:srgbClr val="0D38F1"/>
                                                      </a:solidFill>
                                                      <a:latin typeface="Cambria Math" panose="02040503050406030204" pitchFamily="18" charset="0"/>
                                                      <a:ea typeface="Cambria Math" panose="02040503050406030204" pitchFamily="18" charset="0"/>
                                                    </a:rPr>
                                                    <m:t>𝑩𝒋</m:t>
                                                  </m:r>
                                                </m:e>
                                              </m:mr>
                                            </m:m>
                                          </m:e>
                                        </m:d>
                                      </m:e>
                                    </m:eqArr>
                                  </m:e>
                                </m:d>
                              </m:e>
                              <m:e>
                                <m:r>
                                  <a:rPr lang="en-US" altLang="zh-CN" sz="2000" b="1" i="1" smtClean="0">
                                    <a:solidFill>
                                      <a:srgbClr val="0D38F1"/>
                                    </a:solidFill>
                                    <a:latin typeface="Cambria Math" panose="02040503050406030204" pitchFamily="18" charset="0"/>
                                  </a:rPr>
                                  <m:t>𝒐𝒕𝒉𝒆𝒓𝒘𝒊𝒔𝒆</m:t>
                                </m:r>
                                <m:r>
                                  <a:rPr lang="en-US" altLang="zh-CN" sz="2000" b="1" i="1" smtClean="0">
                                    <a:solidFill>
                                      <a:srgbClr val="0D38F1"/>
                                    </a:solidFill>
                                    <a:latin typeface="Cambria Math" panose="02040503050406030204" pitchFamily="18" charset="0"/>
                                  </a:rPr>
                                  <m:t>         </m:t>
                                </m:r>
                              </m:e>
                            </m:mr>
                          </m:m>
                        </m:e>
                      </m:d>
                    </m:oMath>
                  </m:oMathPara>
                </a14:m>
                <a:endParaRPr lang="en-US" altLang="zh-CN" sz="1600" b="1" dirty="0">
                  <a:solidFill>
                    <a:srgbClr val="0D38F1"/>
                  </a:solidFill>
                </a:endParaRPr>
              </a:p>
              <a:p>
                <a:endParaRPr lang="zh-CN" altLang="en-US" sz="1600" b="1" dirty="0">
                  <a:solidFill>
                    <a:srgbClr val="0D38F1"/>
                  </a:solidFill>
                </a:endParaRPr>
              </a:p>
            </p:txBody>
          </p:sp>
        </mc:Choice>
        <mc:Fallback xmlns="">
          <p:sp>
            <p:nvSpPr>
              <p:cNvPr id="9" name="文本框 8">
                <a:extLst>
                  <a:ext uri="{FF2B5EF4-FFF2-40B4-BE49-F238E27FC236}">
                    <a16:creationId xmlns:a16="http://schemas.microsoft.com/office/drawing/2014/main" id="{865FE1FE-B7D4-4249-A475-B6DCD716DF42}"/>
                  </a:ext>
                </a:extLst>
              </p:cNvPr>
              <p:cNvSpPr txBox="1">
                <a:spLocks noRot="1" noChangeAspect="1" noMove="1" noResize="1" noEditPoints="1" noAdjustHandles="1" noChangeArrowheads="1" noChangeShapeType="1" noTextEdit="1"/>
              </p:cNvSpPr>
              <p:nvPr/>
            </p:nvSpPr>
            <p:spPr>
              <a:xfrm>
                <a:off x="2823009" y="4083285"/>
                <a:ext cx="8018309" cy="202837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966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2A14930-C01B-42AB-B8CA-D6EAC4499D8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63A2CFCA-3C0E-4C05-82EE-71C1FECFF3EB}"/>
              </a:ext>
            </a:extLst>
          </p:cNvPr>
          <p:cNvSpPr>
            <a:spLocks noGrp="1"/>
          </p:cNvSpPr>
          <p:nvPr>
            <p:ph type="title"/>
          </p:nvPr>
        </p:nvSpPr>
        <p:spPr/>
        <p:txBody>
          <a:bodyPr/>
          <a:lstStyle/>
          <a:p>
            <a:r>
              <a:rPr lang="zh-CN" altLang="en-US" dirty="0"/>
              <a:t>问题和挑战</a:t>
            </a:r>
          </a:p>
        </p:txBody>
      </p:sp>
      <p:sp>
        <p:nvSpPr>
          <p:cNvPr id="4" name="文本占位符 3">
            <a:extLst>
              <a:ext uri="{FF2B5EF4-FFF2-40B4-BE49-F238E27FC236}">
                <a16:creationId xmlns:a16="http://schemas.microsoft.com/office/drawing/2014/main" id="{AD684B77-33B7-4326-BF87-35781F3F1576}"/>
              </a:ext>
            </a:extLst>
          </p:cNvPr>
          <p:cNvSpPr>
            <a:spLocks noGrp="1"/>
          </p:cNvSpPr>
          <p:nvPr>
            <p:ph type="body" sz="half" idx="2"/>
          </p:nvPr>
        </p:nvSpPr>
        <p:spPr/>
        <p:txBody>
          <a:bodyPr/>
          <a:lstStyle/>
          <a:p>
            <a:endParaRPr lang="zh-CN" altLang="en-US"/>
          </a:p>
        </p:txBody>
      </p:sp>
      <p:sp>
        <p:nvSpPr>
          <p:cNvPr id="5" name="TextBox 23">
            <a:extLst>
              <a:ext uri="{FF2B5EF4-FFF2-40B4-BE49-F238E27FC236}">
                <a16:creationId xmlns:a16="http://schemas.microsoft.com/office/drawing/2014/main" id="{2987FA96-7FD9-4739-85AE-B3C21C8AF759}"/>
              </a:ext>
            </a:extLst>
          </p:cNvPr>
          <p:cNvSpPr txBox="1"/>
          <p:nvPr/>
        </p:nvSpPr>
        <p:spPr>
          <a:xfrm>
            <a:off x="2613807" y="1416637"/>
            <a:ext cx="7844855" cy="1846647"/>
          </a:xfrm>
          <a:prstGeom prst="rect">
            <a:avLst/>
          </a:prstGeom>
          <a:noFill/>
        </p:spPr>
        <p:txBody>
          <a:bodyPr wrap="square" lIns="121908" tIns="60954" rIns="121908" bIns="60954" rtlCol="0">
            <a:spAutoFit/>
          </a:bodyPr>
          <a:lstStyle/>
          <a:p>
            <a:pPr>
              <a:defRPr/>
            </a:pP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不能用一个典型的语言学模型来描述形态和结构，有些不规则性可以通过重新设计模型或改进规则来解决，但是其他依赖于词的不规则性经常不能被一般化</a:t>
            </a:r>
            <a:endParaRPr lang="en-US" altLang="zh-CN" sz="28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7" name="椭圆 34">
            <a:extLst>
              <a:ext uri="{FF2B5EF4-FFF2-40B4-BE49-F238E27FC236}">
                <a16:creationId xmlns:a16="http://schemas.microsoft.com/office/drawing/2014/main" id="{5C50D6FE-ECA6-43C3-B1DD-E7CD5E7899B1}"/>
              </a:ext>
            </a:extLst>
          </p:cNvPr>
          <p:cNvSpPr/>
          <p:nvPr/>
        </p:nvSpPr>
        <p:spPr>
          <a:xfrm rot="5400000">
            <a:off x="753314" y="1428006"/>
            <a:ext cx="1480358" cy="182865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D25F744-7DA6-4EBA-B162-04FC04478C6A}"/>
              </a:ext>
            </a:extLst>
          </p:cNvPr>
          <p:cNvSpPr txBox="1"/>
          <p:nvPr/>
        </p:nvSpPr>
        <p:spPr>
          <a:xfrm>
            <a:off x="785153" y="2054465"/>
            <a:ext cx="1317825" cy="461665"/>
          </a:xfrm>
          <a:prstGeom prst="rect">
            <a:avLst/>
          </a:prstGeom>
          <a:noFill/>
        </p:spPr>
        <p:txBody>
          <a:bodyPr wrap="square" rtlCol="0">
            <a:spAutoFit/>
          </a:bodyPr>
          <a:lstStyle/>
          <a:p>
            <a:r>
              <a:rPr lang="zh-CN" altLang="en-US" sz="2400" b="1" dirty="0">
                <a:solidFill>
                  <a:schemeClr val="bg2">
                    <a:lumMod val="85000"/>
                  </a:schemeClr>
                </a:solidFill>
              </a:rPr>
              <a:t>不规则</a:t>
            </a:r>
          </a:p>
        </p:txBody>
      </p:sp>
      <p:sp>
        <p:nvSpPr>
          <p:cNvPr id="9" name="TextBox 23">
            <a:extLst>
              <a:ext uri="{FF2B5EF4-FFF2-40B4-BE49-F238E27FC236}">
                <a16:creationId xmlns:a16="http://schemas.microsoft.com/office/drawing/2014/main" id="{EB6FF1AC-7033-4A04-9F3F-41BD2B95F928}"/>
              </a:ext>
            </a:extLst>
          </p:cNvPr>
          <p:cNvSpPr txBox="1"/>
          <p:nvPr/>
        </p:nvSpPr>
        <p:spPr>
          <a:xfrm>
            <a:off x="2545461" y="3796459"/>
            <a:ext cx="8104839" cy="1846647"/>
          </a:xfrm>
          <a:prstGeom prst="rect">
            <a:avLst/>
          </a:prstGeom>
          <a:noFill/>
        </p:spPr>
        <p:txBody>
          <a:bodyPr wrap="square" lIns="121908" tIns="60954" rIns="121908" bIns="60954" rtlCol="0">
            <a:spAutoFit/>
          </a:bodyPr>
          <a:lstStyle/>
          <a:p>
            <a:pPr>
              <a:defRPr/>
            </a:pPr>
            <a:r>
              <a:rPr lang="zh-CN" altLang="en-US" sz="2800" dirty="0">
                <a:solidFill>
                  <a:schemeClr val="accent5">
                    <a:lumMod val="75000"/>
                  </a:schemeClr>
                </a:solidFill>
                <a:latin typeface="微软雅黑" panose="020B0503020204020204" pitchFamily="34" charset="-122"/>
                <a:ea typeface="微软雅黑" panose="020B0503020204020204" pitchFamily="34" charset="-122"/>
              </a:rPr>
              <a:t>形态歧义是指词形在其语篇上下文可以以多种方式理解的可能性，是语言表达解释的不确定性。同形词：词形看起来一样，但具有不同的功能或意义的词</a:t>
            </a:r>
          </a:p>
        </p:txBody>
      </p:sp>
      <p:grpSp>
        <p:nvGrpSpPr>
          <p:cNvPr id="12" name="组合 11">
            <a:extLst>
              <a:ext uri="{FF2B5EF4-FFF2-40B4-BE49-F238E27FC236}">
                <a16:creationId xmlns:a16="http://schemas.microsoft.com/office/drawing/2014/main" id="{068CACF2-4E3F-46DE-8093-853C537D8C45}"/>
              </a:ext>
            </a:extLst>
          </p:cNvPr>
          <p:cNvGrpSpPr/>
          <p:nvPr/>
        </p:nvGrpSpPr>
        <p:grpSpPr>
          <a:xfrm rot="5400000">
            <a:off x="781568" y="3701620"/>
            <a:ext cx="1469048" cy="1939000"/>
            <a:chOff x="4020870" y="2194485"/>
            <a:chExt cx="1102258" cy="1432090"/>
          </a:xfrm>
          <a:effectLst>
            <a:outerShdw blurRad="444500" dist="254000" dir="8100000" algn="tr" rotWithShape="0">
              <a:prstClr val="black">
                <a:alpha val="50000"/>
              </a:prstClr>
            </a:outerShdw>
          </a:effectLst>
        </p:grpSpPr>
        <p:sp>
          <p:nvSpPr>
            <p:cNvPr id="14" name="等腰三角形 43">
              <a:extLst>
                <a:ext uri="{FF2B5EF4-FFF2-40B4-BE49-F238E27FC236}">
                  <a16:creationId xmlns:a16="http://schemas.microsoft.com/office/drawing/2014/main" id="{8C22DF0E-9505-4F16-ACD8-3545D4A042A5}"/>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等腰三角形 42">
              <a:extLst>
                <a:ext uri="{FF2B5EF4-FFF2-40B4-BE49-F238E27FC236}">
                  <a16:creationId xmlns:a16="http://schemas.microsoft.com/office/drawing/2014/main" id="{F2353B15-97B0-455A-B1E3-2CA4E59F62DB}"/>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13" name="文本框 12">
            <a:extLst>
              <a:ext uri="{FF2B5EF4-FFF2-40B4-BE49-F238E27FC236}">
                <a16:creationId xmlns:a16="http://schemas.microsoft.com/office/drawing/2014/main" id="{16AF7502-7D22-42F1-B71C-6C4E8C841C94}"/>
              </a:ext>
            </a:extLst>
          </p:cNvPr>
          <p:cNvSpPr txBox="1"/>
          <p:nvPr/>
        </p:nvSpPr>
        <p:spPr>
          <a:xfrm>
            <a:off x="843551" y="4394145"/>
            <a:ext cx="1104103" cy="523220"/>
          </a:xfrm>
          <a:prstGeom prst="rect">
            <a:avLst/>
          </a:prstGeom>
          <a:noFill/>
        </p:spPr>
        <p:txBody>
          <a:bodyPr wrap="square" rtlCol="0">
            <a:spAutoFit/>
          </a:bodyPr>
          <a:lstStyle/>
          <a:p>
            <a:r>
              <a:rPr lang="zh-CN" altLang="en-US" sz="2800" b="1" dirty="0">
                <a:solidFill>
                  <a:schemeClr val="accent2">
                    <a:lumMod val="60000"/>
                    <a:lumOff val="40000"/>
                  </a:schemeClr>
                </a:solidFill>
              </a:rPr>
              <a:t>歧义</a:t>
            </a:r>
          </a:p>
        </p:txBody>
      </p:sp>
    </p:spTree>
    <p:extLst>
      <p:ext uri="{BB962C8B-B14F-4D97-AF65-F5344CB8AC3E}">
        <p14:creationId xmlns:p14="http://schemas.microsoft.com/office/powerpoint/2010/main" val="3578358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D23029-A68E-4009-BB74-787F281350C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63BF5D9-E19A-4EA0-B0F7-E82A0C0BE3BC}"/>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5A8C6680-301B-4D5F-AA28-DD4009B06406}"/>
              </a:ext>
            </a:extLst>
          </p:cNvPr>
          <p:cNvSpPr>
            <a:spLocks noGrp="1"/>
          </p:cNvSpPr>
          <p:nvPr>
            <p:ph type="body" sz="half" idx="2"/>
          </p:nvPr>
        </p:nvSpPr>
        <p:spPr/>
        <p:txBody>
          <a:bodyPr/>
          <a:lstStyle/>
          <a:p>
            <a:endParaRPr lang="zh-CN" altLang="en-US" dirty="0"/>
          </a:p>
        </p:txBody>
      </p:sp>
      <p:sp>
        <p:nvSpPr>
          <p:cNvPr id="5" name="矩形 4">
            <a:extLst>
              <a:ext uri="{FF2B5EF4-FFF2-40B4-BE49-F238E27FC236}">
                <a16:creationId xmlns:a16="http://schemas.microsoft.com/office/drawing/2014/main" id="{D3B88126-BBEC-475F-9C01-9AD366A2099A}"/>
              </a:ext>
            </a:extLst>
          </p:cNvPr>
          <p:cNvSpPr/>
          <p:nvPr/>
        </p:nvSpPr>
        <p:spPr>
          <a:xfrm>
            <a:off x="0" y="4083285"/>
            <a:ext cx="1343638" cy="523220"/>
          </a:xfrm>
          <a:prstGeom prst="rect">
            <a:avLst/>
          </a:prstGeom>
        </p:spPr>
        <p:txBody>
          <a:bodyPr wrap="none">
            <a:spAutoFit/>
          </a:bodyPr>
          <a:lstStyle/>
          <a:p>
            <a:r>
              <a:rPr lang="en-US" altLang="zh-CN" sz="2800" dirty="0">
                <a:solidFill>
                  <a:srgbClr val="3203FB"/>
                </a:solidFill>
              </a:rPr>
              <a:t>subtext</a:t>
            </a:r>
            <a:endParaRPr lang="zh-CN" altLang="en-US" sz="2800" dirty="0">
              <a:solidFill>
                <a:srgbClr val="3203FB"/>
              </a:solidFill>
            </a:endParaRPr>
          </a:p>
        </p:txBody>
      </p:sp>
      <p:sp>
        <p:nvSpPr>
          <p:cNvPr id="7" name="矩形 6">
            <a:extLst>
              <a:ext uri="{FF2B5EF4-FFF2-40B4-BE49-F238E27FC236}">
                <a16:creationId xmlns:a16="http://schemas.microsoft.com/office/drawing/2014/main" id="{8074080C-7854-4EB5-9867-B59519117E5A}"/>
              </a:ext>
            </a:extLst>
          </p:cNvPr>
          <p:cNvSpPr/>
          <p:nvPr/>
        </p:nvSpPr>
        <p:spPr>
          <a:xfrm>
            <a:off x="5379028" y="1166076"/>
            <a:ext cx="1824538" cy="523220"/>
          </a:xfrm>
          <a:prstGeom prst="rect">
            <a:avLst/>
          </a:prstGeom>
        </p:spPr>
        <p:txBody>
          <a:bodyPr wrap="none">
            <a:spAutoFit/>
          </a:bodyPr>
          <a:lstStyle/>
          <a:p>
            <a:r>
              <a:rPr lang="en-US" altLang="zh-CN" sz="2800" dirty="0">
                <a:solidFill>
                  <a:srgbClr val="3203FB"/>
                </a:solidFill>
              </a:rPr>
              <a:t>contextual</a:t>
            </a:r>
            <a:endParaRPr lang="zh-CN" altLang="en-US" sz="2800" dirty="0">
              <a:solidFill>
                <a:srgbClr val="3203FB"/>
              </a:solidFill>
            </a:endParaRPr>
          </a:p>
        </p:txBody>
      </p:sp>
      <p:graphicFrame>
        <p:nvGraphicFramePr>
          <p:cNvPr id="8" name="表格 7">
            <a:extLst>
              <a:ext uri="{FF2B5EF4-FFF2-40B4-BE49-F238E27FC236}">
                <a16:creationId xmlns:a16="http://schemas.microsoft.com/office/drawing/2014/main" id="{90A51C5B-8BD2-486A-A513-EE8B347F7732}"/>
              </a:ext>
            </a:extLst>
          </p:cNvPr>
          <p:cNvGraphicFramePr>
            <a:graphicFrameLocks noGrp="1"/>
          </p:cNvGraphicFramePr>
          <p:nvPr>
            <p:extLst>
              <p:ext uri="{D42A27DB-BD31-4B8C-83A1-F6EECF244321}">
                <p14:modId xmlns:p14="http://schemas.microsoft.com/office/powerpoint/2010/main" val="3042121036"/>
              </p:ext>
            </p:extLst>
          </p:nvPr>
        </p:nvGraphicFramePr>
        <p:xfrm>
          <a:off x="1301574" y="1681337"/>
          <a:ext cx="9588852" cy="4842621"/>
        </p:xfrm>
        <a:graphic>
          <a:graphicData uri="http://schemas.openxmlformats.org/drawingml/2006/table">
            <a:tbl>
              <a:tblPr firstRow="1" bandRow="1">
                <a:tableStyleId>{5940675A-B579-460E-94D1-54222C63F5DA}</a:tableStyleId>
              </a:tblPr>
              <a:tblGrid>
                <a:gridCol w="799071">
                  <a:extLst>
                    <a:ext uri="{9D8B030D-6E8A-4147-A177-3AD203B41FA5}">
                      <a16:colId xmlns:a16="http://schemas.microsoft.com/office/drawing/2014/main" val="244328856"/>
                    </a:ext>
                  </a:extLst>
                </a:gridCol>
                <a:gridCol w="799071">
                  <a:extLst>
                    <a:ext uri="{9D8B030D-6E8A-4147-A177-3AD203B41FA5}">
                      <a16:colId xmlns:a16="http://schemas.microsoft.com/office/drawing/2014/main" val="1585765114"/>
                    </a:ext>
                  </a:extLst>
                </a:gridCol>
                <a:gridCol w="799071">
                  <a:extLst>
                    <a:ext uri="{9D8B030D-6E8A-4147-A177-3AD203B41FA5}">
                      <a16:colId xmlns:a16="http://schemas.microsoft.com/office/drawing/2014/main" val="2543186419"/>
                    </a:ext>
                  </a:extLst>
                </a:gridCol>
                <a:gridCol w="799071">
                  <a:extLst>
                    <a:ext uri="{9D8B030D-6E8A-4147-A177-3AD203B41FA5}">
                      <a16:colId xmlns:a16="http://schemas.microsoft.com/office/drawing/2014/main" val="1932315670"/>
                    </a:ext>
                  </a:extLst>
                </a:gridCol>
                <a:gridCol w="799071">
                  <a:extLst>
                    <a:ext uri="{9D8B030D-6E8A-4147-A177-3AD203B41FA5}">
                      <a16:colId xmlns:a16="http://schemas.microsoft.com/office/drawing/2014/main" val="3553174522"/>
                    </a:ext>
                  </a:extLst>
                </a:gridCol>
                <a:gridCol w="799071">
                  <a:extLst>
                    <a:ext uri="{9D8B030D-6E8A-4147-A177-3AD203B41FA5}">
                      <a16:colId xmlns:a16="http://schemas.microsoft.com/office/drawing/2014/main" val="1415901082"/>
                    </a:ext>
                  </a:extLst>
                </a:gridCol>
                <a:gridCol w="799071">
                  <a:extLst>
                    <a:ext uri="{9D8B030D-6E8A-4147-A177-3AD203B41FA5}">
                      <a16:colId xmlns:a16="http://schemas.microsoft.com/office/drawing/2014/main" val="3856993751"/>
                    </a:ext>
                  </a:extLst>
                </a:gridCol>
                <a:gridCol w="799071">
                  <a:extLst>
                    <a:ext uri="{9D8B030D-6E8A-4147-A177-3AD203B41FA5}">
                      <a16:colId xmlns:a16="http://schemas.microsoft.com/office/drawing/2014/main" val="1225889673"/>
                    </a:ext>
                  </a:extLst>
                </a:gridCol>
                <a:gridCol w="799071">
                  <a:extLst>
                    <a:ext uri="{9D8B030D-6E8A-4147-A177-3AD203B41FA5}">
                      <a16:colId xmlns:a16="http://schemas.microsoft.com/office/drawing/2014/main" val="1450122826"/>
                    </a:ext>
                  </a:extLst>
                </a:gridCol>
                <a:gridCol w="799071">
                  <a:extLst>
                    <a:ext uri="{9D8B030D-6E8A-4147-A177-3AD203B41FA5}">
                      <a16:colId xmlns:a16="http://schemas.microsoft.com/office/drawing/2014/main" val="3145110913"/>
                    </a:ext>
                  </a:extLst>
                </a:gridCol>
                <a:gridCol w="799071">
                  <a:extLst>
                    <a:ext uri="{9D8B030D-6E8A-4147-A177-3AD203B41FA5}">
                      <a16:colId xmlns:a16="http://schemas.microsoft.com/office/drawing/2014/main" val="2880646286"/>
                    </a:ext>
                  </a:extLst>
                </a:gridCol>
                <a:gridCol w="799071">
                  <a:extLst>
                    <a:ext uri="{9D8B030D-6E8A-4147-A177-3AD203B41FA5}">
                      <a16:colId xmlns:a16="http://schemas.microsoft.com/office/drawing/2014/main" val="3883275695"/>
                    </a:ext>
                  </a:extLst>
                </a:gridCol>
              </a:tblGrid>
              <a:tr h="538069">
                <a:tc>
                  <a:txBody>
                    <a:bodyPr/>
                    <a:lstStyle/>
                    <a:p>
                      <a:endParaRPr lang="zh-CN" altLang="en-US" dirty="0"/>
                    </a:p>
                  </a:txBody>
                  <a:tcPr anchor="ctr" anchorCtr="1">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r>
                        <a:rPr lang="en-US" altLang="zh-CN" dirty="0"/>
                        <a: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c</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o</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n</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e</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x</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u</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a</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l</a:t>
                      </a:r>
                      <a:endParaRPr lang="zh-CN" altLang="en-US" dirty="0"/>
                    </a:p>
                  </a:txBody>
                  <a:tcPr anchor="ctr" anchorCtr="1">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1">
                        <a:lumMod val="10000"/>
                        <a:lumOff val="90000"/>
                      </a:schemeClr>
                    </a:solidFill>
                  </a:tcPr>
                </a:tc>
                <a:extLst>
                  <a:ext uri="{0D108BD9-81ED-4DB2-BD59-A6C34878D82A}">
                    <a16:rowId xmlns:a16="http://schemas.microsoft.com/office/drawing/2014/main" val="2367666194"/>
                  </a:ext>
                </a:extLst>
              </a:tr>
              <a:tr h="538069">
                <a:tc>
                  <a:txBody>
                    <a:bodyPr/>
                    <a:lstStyle/>
                    <a:p>
                      <a:r>
                        <a:rPr lang="en-US" altLang="zh-CN" dirty="0"/>
                        <a: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0</a:t>
                      </a:r>
                      <a:endParaRPr lang="zh-CN" altLang="en-US" dirty="0">
                        <a:solidFill>
                          <a:srgbClr val="3203FB"/>
                        </a:solidFill>
                      </a:endParaRPr>
                    </a:p>
                  </a:txBody>
                  <a:tcPr anchor="ctr" anchorCtr="1"/>
                </a:tc>
                <a:tc>
                  <a:txBody>
                    <a:bodyPr/>
                    <a:lstStyle/>
                    <a:p>
                      <a:r>
                        <a:rPr lang="en-US" altLang="zh-CN" dirty="0">
                          <a:solidFill>
                            <a:srgbClr val="3203FB"/>
                          </a:solidFill>
                        </a:rPr>
                        <a:t>1</a:t>
                      </a:r>
                      <a:endParaRPr lang="zh-CN" altLang="en-US" dirty="0">
                        <a:solidFill>
                          <a:srgbClr val="3203FB"/>
                        </a:solidFill>
                      </a:endParaRPr>
                    </a:p>
                  </a:txBody>
                  <a:tcPr anchor="ctr" anchorCtr="1"/>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dirty="0">
                          <a:solidFill>
                            <a:srgbClr val="3203FB"/>
                          </a:solidFill>
                        </a:rPr>
                        <a:t>3</a:t>
                      </a:r>
                      <a:endParaRPr lang="zh-CN" altLang="en-US" dirty="0">
                        <a:solidFill>
                          <a:srgbClr val="3203FB"/>
                        </a:solidFill>
                      </a:endParaRPr>
                    </a:p>
                  </a:txBody>
                  <a:tcPr anchor="ctr" anchorCtr="1"/>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dirty="0">
                          <a:solidFill>
                            <a:srgbClr val="3203FB"/>
                          </a:solidFill>
                        </a:rPr>
                        <a:t>5</a:t>
                      </a:r>
                      <a:endParaRPr lang="zh-CN" altLang="en-US" dirty="0">
                        <a:solidFill>
                          <a:srgbClr val="3203FB"/>
                        </a:solidFill>
                      </a:endParaRPr>
                    </a:p>
                  </a:txBody>
                  <a:tcPr anchor="ctr" anchorCtr="1"/>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r>
                        <a:rPr lang="en-US" altLang="zh-CN" dirty="0">
                          <a:solidFill>
                            <a:srgbClr val="3203FB"/>
                          </a:solidFill>
                        </a:rPr>
                        <a:t>7</a:t>
                      </a:r>
                      <a:endParaRPr lang="zh-CN" altLang="en-US" dirty="0">
                        <a:solidFill>
                          <a:srgbClr val="3203FB"/>
                        </a:solidFill>
                      </a:endParaRPr>
                    </a:p>
                  </a:txBody>
                  <a:tcPr anchor="ctr" anchorCtr="1"/>
                </a:tc>
                <a:tc>
                  <a:txBody>
                    <a:bodyPr/>
                    <a:lstStyle/>
                    <a:p>
                      <a:r>
                        <a:rPr lang="en-US" altLang="zh-CN" dirty="0">
                          <a:solidFill>
                            <a:srgbClr val="3203FB"/>
                          </a:solidFill>
                        </a:rPr>
                        <a:t>8</a:t>
                      </a:r>
                      <a:endParaRPr lang="zh-CN" altLang="en-US" dirty="0">
                        <a:solidFill>
                          <a:srgbClr val="3203FB"/>
                        </a:solidFill>
                      </a:endParaRPr>
                    </a:p>
                  </a:txBody>
                  <a:tcPr anchor="ctr" anchorCtr="1"/>
                </a:tc>
                <a:tc>
                  <a:txBody>
                    <a:bodyPr/>
                    <a:lstStyle/>
                    <a:p>
                      <a:r>
                        <a:rPr lang="en-US" altLang="zh-CN" dirty="0">
                          <a:solidFill>
                            <a:srgbClr val="3203FB"/>
                          </a:solidFill>
                        </a:rPr>
                        <a:t>9</a:t>
                      </a:r>
                      <a:endParaRPr lang="zh-CN" altLang="en-US" dirty="0">
                        <a:solidFill>
                          <a:srgbClr val="3203FB"/>
                        </a:solidFill>
                      </a:endParaRPr>
                    </a:p>
                  </a:txBody>
                  <a:tcPr anchor="ctr" anchorCtr="1"/>
                </a:tc>
                <a:tc>
                  <a:txBody>
                    <a:bodyPr/>
                    <a:lstStyle/>
                    <a:p>
                      <a:r>
                        <a:rPr lang="en-US" altLang="zh-CN" dirty="0">
                          <a:solidFill>
                            <a:srgbClr val="3203FB"/>
                          </a:solidFill>
                        </a:rPr>
                        <a:t>10</a:t>
                      </a:r>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53881358"/>
                  </a:ext>
                </a:extLst>
              </a:tr>
              <a:tr h="538069">
                <a:tc>
                  <a:txBody>
                    <a:bodyPr/>
                    <a:lstStyle/>
                    <a:p>
                      <a:r>
                        <a:rPr lang="en-US" altLang="zh-CN" dirty="0"/>
                        <a:t>s</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1</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2</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9</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10</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860424745"/>
                  </a:ext>
                </a:extLst>
              </a:tr>
              <a:tr h="538069">
                <a:tc>
                  <a:txBody>
                    <a:bodyPr/>
                    <a:lstStyle/>
                    <a:p>
                      <a:r>
                        <a:rPr lang="en-US" altLang="zh-CN" dirty="0"/>
                        <a:t>u</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b="1" dirty="0">
                          <a:solidFill>
                            <a:srgbClr val="3203FB"/>
                          </a:solidFill>
                        </a:rPr>
                        <a:t>2</a:t>
                      </a:r>
                      <a:endParaRPr lang="zh-CN" altLang="en-US" b="1" dirty="0">
                        <a:solidFill>
                          <a:srgbClr val="3203FB"/>
                        </a:solidFill>
                      </a:endParaRPr>
                    </a:p>
                  </a:txBody>
                  <a:tcPr anchor="ctr" anchorCtr="1"/>
                </a:tc>
                <a:tc>
                  <a:txBody>
                    <a:bodyPr/>
                    <a:lstStyle/>
                    <a:p>
                      <a:r>
                        <a:rPr lang="en-US" altLang="zh-CN" b="1" dirty="0">
                          <a:solidFill>
                            <a:srgbClr val="3203FB"/>
                          </a:solidFill>
                        </a:rPr>
                        <a:t>2</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8</a:t>
                      </a:r>
                      <a:endParaRPr lang="zh-CN" altLang="en-US" b="1" dirty="0">
                        <a:solidFill>
                          <a:srgbClr val="3203FB"/>
                        </a:solidFill>
                      </a:endParaRPr>
                    </a:p>
                  </a:txBody>
                  <a:tcPr anchor="ctr" anchorCtr="1"/>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0934670"/>
                  </a:ext>
                </a:extLst>
              </a:tr>
              <a:tr h="538069">
                <a:tc>
                  <a:txBody>
                    <a:bodyPr/>
                    <a:lstStyle/>
                    <a:p>
                      <a:r>
                        <a:rPr lang="en-US" altLang="zh-CN" dirty="0"/>
                        <a:t>b</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3</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58048621"/>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8</a:t>
                      </a:r>
                      <a:endParaRPr lang="zh-CN" altLang="en-US" b="1" dirty="0">
                        <a:solidFill>
                          <a:srgbClr val="3203FB"/>
                        </a:solidFill>
                      </a:endParaRPr>
                    </a:p>
                  </a:txBody>
                  <a:tcPr anchor="ctr" anchorCtr="1"/>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1263807"/>
                  </a:ext>
                </a:extLst>
              </a:tr>
              <a:tr h="538069">
                <a:tc>
                  <a:txBody>
                    <a:bodyPr/>
                    <a:lstStyle/>
                    <a:p>
                      <a:r>
                        <a:rPr lang="en-US" altLang="zh-CN" dirty="0"/>
                        <a:t>e</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5</a:t>
                      </a:r>
                      <a:endParaRPr lang="zh-CN" altLang="en-US"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solidFill>
                      <a:schemeClr val="bg1">
                        <a:lumMod val="85000"/>
                      </a:schemeClr>
                    </a:solidFill>
                  </a:tcPr>
                </a:tc>
                <a:tc>
                  <a:txBody>
                    <a:bodyPr/>
                    <a:lstStyle/>
                    <a:p>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259557630"/>
                  </a:ext>
                </a:extLst>
              </a:tr>
              <a:tr h="538069">
                <a:tc>
                  <a:txBody>
                    <a:bodyPr/>
                    <a:lstStyle/>
                    <a:p>
                      <a:r>
                        <a:rPr lang="en-US" altLang="zh-CN" dirty="0"/>
                        <a:t>x</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dirty="0">
                        <a:solidFill>
                          <a:srgbClr val="3203FB"/>
                        </a:solidFill>
                      </a:endParaRPr>
                    </a:p>
                  </a:txBody>
                  <a:tcPr anchor="ctr" anchorCtr="1"/>
                </a:tc>
                <a:tc>
                  <a:txBody>
                    <a:bodyPr/>
                    <a:lstStyle/>
                    <a:p>
                      <a:endParaRPr lang="zh-CN" altLang="en-US" b="1" dirty="0">
                        <a:solidFill>
                          <a:srgbClr val="3203FB"/>
                        </a:solidFill>
                      </a:endParaRPr>
                    </a:p>
                  </a:txBody>
                  <a:tcPr anchor="ctr" anchorCtr="1"/>
                </a:tc>
                <a:tc>
                  <a:txBody>
                    <a:bodyPr/>
                    <a:lstStyle/>
                    <a:p>
                      <a:endParaRPr lang="zh-CN" altLang="en-US" b="1" dirty="0">
                        <a:solidFill>
                          <a:srgbClr val="3203FB"/>
                        </a:solidFill>
                      </a:endParaRPr>
                    </a:p>
                  </a:txBody>
                  <a:tcPr anchor="ctr" anchorCtr="1"/>
                </a:tc>
                <a:tc>
                  <a:txBody>
                    <a:bodyPr/>
                    <a:lstStyle/>
                    <a:p>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7846525"/>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1">
                        <a:lumMod val="10000"/>
                        <a:lumOff val="90000"/>
                      </a:schemeClr>
                    </a:solidFill>
                  </a:tcPr>
                </a:tc>
                <a:tc>
                  <a:txBody>
                    <a:bodyPr/>
                    <a:lstStyle/>
                    <a:p>
                      <a:r>
                        <a:rPr lang="en-US" altLang="zh-CN" dirty="0">
                          <a:solidFill>
                            <a:srgbClr val="3203FB"/>
                          </a:solidFill>
                        </a:rPr>
                        <a:t>7</a:t>
                      </a:r>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18008922"/>
                  </a:ext>
                </a:extLst>
              </a:tr>
            </a:tbl>
          </a:graphicData>
        </a:graphic>
      </p:graphicFrame>
    </p:spTree>
    <p:extLst>
      <p:ext uri="{BB962C8B-B14F-4D97-AF65-F5344CB8AC3E}">
        <p14:creationId xmlns:p14="http://schemas.microsoft.com/office/powerpoint/2010/main" val="151042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D23029-A68E-4009-BB74-787F281350C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63BF5D9-E19A-4EA0-B0F7-E82A0C0BE3BC}"/>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5A8C6680-301B-4D5F-AA28-DD4009B06406}"/>
              </a:ext>
            </a:extLst>
          </p:cNvPr>
          <p:cNvSpPr>
            <a:spLocks noGrp="1"/>
          </p:cNvSpPr>
          <p:nvPr>
            <p:ph type="body" sz="half" idx="2"/>
          </p:nvPr>
        </p:nvSpPr>
        <p:spPr/>
        <p:txBody>
          <a:bodyPr/>
          <a:lstStyle/>
          <a:p>
            <a:endParaRPr lang="zh-CN" altLang="en-US" dirty="0"/>
          </a:p>
        </p:txBody>
      </p:sp>
      <p:sp>
        <p:nvSpPr>
          <p:cNvPr id="5" name="矩形 4">
            <a:extLst>
              <a:ext uri="{FF2B5EF4-FFF2-40B4-BE49-F238E27FC236}">
                <a16:creationId xmlns:a16="http://schemas.microsoft.com/office/drawing/2014/main" id="{D3B88126-BBEC-475F-9C01-9AD366A2099A}"/>
              </a:ext>
            </a:extLst>
          </p:cNvPr>
          <p:cNvSpPr/>
          <p:nvPr/>
        </p:nvSpPr>
        <p:spPr>
          <a:xfrm>
            <a:off x="0" y="4083285"/>
            <a:ext cx="1343638" cy="523220"/>
          </a:xfrm>
          <a:prstGeom prst="rect">
            <a:avLst/>
          </a:prstGeom>
        </p:spPr>
        <p:txBody>
          <a:bodyPr wrap="none">
            <a:spAutoFit/>
          </a:bodyPr>
          <a:lstStyle/>
          <a:p>
            <a:r>
              <a:rPr lang="en-US" altLang="zh-CN" sz="2800" dirty="0">
                <a:solidFill>
                  <a:srgbClr val="3203FB"/>
                </a:solidFill>
              </a:rPr>
              <a:t>subtext</a:t>
            </a:r>
            <a:endParaRPr lang="zh-CN" altLang="en-US" sz="2800" dirty="0">
              <a:solidFill>
                <a:srgbClr val="3203FB"/>
              </a:solidFill>
            </a:endParaRPr>
          </a:p>
        </p:txBody>
      </p:sp>
      <p:sp>
        <p:nvSpPr>
          <p:cNvPr id="7" name="矩形 6">
            <a:extLst>
              <a:ext uri="{FF2B5EF4-FFF2-40B4-BE49-F238E27FC236}">
                <a16:creationId xmlns:a16="http://schemas.microsoft.com/office/drawing/2014/main" id="{8074080C-7854-4EB5-9867-B59519117E5A}"/>
              </a:ext>
            </a:extLst>
          </p:cNvPr>
          <p:cNvSpPr/>
          <p:nvPr/>
        </p:nvSpPr>
        <p:spPr>
          <a:xfrm>
            <a:off x="5379028" y="1166076"/>
            <a:ext cx="1824538" cy="523220"/>
          </a:xfrm>
          <a:prstGeom prst="rect">
            <a:avLst/>
          </a:prstGeom>
        </p:spPr>
        <p:txBody>
          <a:bodyPr wrap="none">
            <a:spAutoFit/>
          </a:bodyPr>
          <a:lstStyle/>
          <a:p>
            <a:r>
              <a:rPr lang="en-US" altLang="zh-CN" sz="2800" dirty="0">
                <a:solidFill>
                  <a:srgbClr val="3203FB"/>
                </a:solidFill>
              </a:rPr>
              <a:t>contextual</a:t>
            </a:r>
            <a:endParaRPr lang="zh-CN" altLang="en-US" sz="2800" dirty="0">
              <a:solidFill>
                <a:srgbClr val="3203FB"/>
              </a:solidFill>
            </a:endParaRPr>
          </a:p>
        </p:txBody>
      </p:sp>
      <p:graphicFrame>
        <p:nvGraphicFramePr>
          <p:cNvPr id="8" name="表格 7">
            <a:extLst>
              <a:ext uri="{FF2B5EF4-FFF2-40B4-BE49-F238E27FC236}">
                <a16:creationId xmlns:a16="http://schemas.microsoft.com/office/drawing/2014/main" id="{90A51C5B-8BD2-486A-A513-EE8B347F7732}"/>
              </a:ext>
            </a:extLst>
          </p:cNvPr>
          <p:cNvGraphicFramePr>
            <a:graphicFrameLocks noGrp="1"/>
          </p:cNvGraphicFramePr>
          <p:nvPr>
            <p:extLst>
              <p:ext uri="{D42A27DB-BD31-4B8C-83A1-F6EECF244321}">
                <p14:modId xmlns:p14="http://schemas.microsoft.com/office/powerpoint/2010/main" val="2199870963"/>
              </p:ext>
            </p:extLst>
          </p:nvPr>
        </p:nvGraphicFramePr>
        <p:xfrm>
          <a:off x="1301574" y="1681337"/>
          <a:ext cx="9588852" cy="4842621"/>
        </p:xfrm>
        <a:graphic>
          <a:graphicData uri="http://schemas.openxmlformats.org/drawingml/2006/table">
            <a:tbl>
              <a:tblPr firstRow="1" bandRow="1">
                <a:tableStyleId>{5940675A-B579-460E-94D1-54222C63F5DA}</a:tableStyleId>
              </a:tblPr>
              <a:tblGrid>
                <a:gridCol w="799071">
                  <a:extLst>
                    <a:ext uri="{9D8B030D-6E8A-4147-A177-3AD203B41FA5}">
                      <a16:colId xmlns:a16="http://schemas.microsoft.com/office/drawing/2014/main" val="244328856"/>
                    </a:ext>
                  </a:extLst>
                </a:gridCol>
                <a:gridCol w="799071">
                  <a:extLst>
                    <a:ext uri="{9D8B030D-6E8A-4147-A177-3AD203B41FA5}">
                      <a16:colId xmlns:a16="http://schemas.microsoft.com/office/drawing/2014/main" val="1585765114"/>
                    </a:ext>
                  </a:extLst>
                </a:gridCol>
                <a:gridCol w="799071">
                  <a:extLst>
                    <a:ext uri="{9D8B030D-6E8A-4147-A177-3AD203B41FA5}">
                      <a16:colId xmlns:a16="http://schemas.microsoft.com/office/drawing/2014/main" val="2543186419"/>
                    </a:ext>
                  </a:extLst>
                </a:gridCol>
                <a:gridCol w="799071">
                  <a:extLst>
                    <a:ext uri="{9D8B030D-6E8A-4147-A177-3AD203B41FA5}">
                      <a16:colId xmlns:a16="http://schemas.microsoft.com/office/drawing/2014/main" val="1932315670"/>
                    </a:ext>
                  </a:extLst>
                </a:gridCol>
                <a:gridCol w="799071">
                  <a:extLst>
                    <a:ext uri="{9D8B030D-6E8A-4147-A177-3AD203B41FA5}">
                      <a16:colId xmlns:a16="http://schemas.microsoft.com/office/drawing/2014/main" val="3553174522"/>
                    </a:ext>
                  </a:extLst>
                </a:gridCol>
                <a:gridCol w="799071">
                  <a:extLst>
                    <a:ext uri="{9D8B030D-6E8A-4147-A177-3AD203B41FA5}">
                      <a16:colId xmlns:a16="http://schemas.microsoft.com/office/drawing/2014/main" val="1415901082"/>
                    </a:ext>
                  </a:extLst>
                </a:gridCol>
                <a:gridCol w="799071">
                  <a:extLst>
                    <a:ext uri="{9D8B030D-6E8A-4147-A177-3AD203B41FA5}">
                      <a16:colId xmlns:a16="http://schemas.microsoft.com/office/drawing/2014/main" val="3856993751"/>
                    </a:ext>
                  </a:extLst>
                </a:gridCol>
                <a:gridCol w="799071">
                  <a:extLst>
                    <a:ext uri="{9D8B030D-6E8A-4147-A177-3AD203B41FA5}">
                      <a16:colId xmlns:a16="http://schemas.microsoft.com/office/drawing/2014/main" val="1225889673"/>
                    </a:ext>
                  </a:extLst>
                </a:gridCol>
                <a:gridCol w="799071">
                  <a:extLst>
                    <a:ext uri="{9D8B030D-6E8A-4147-A177-3AD203B41FA5}">
                      <a16:colId xmlns:a16="http://schemas.microsoft.com/office/drawing/2014/main" val="1450122826"/>
                    </a:ext>
                  </a:extLst>
                </a:gridCol>
                <a:gridCol w="799071">
                  <a:extLst>
                    <a:ext uri="{9D8B030D-6E8A-4147-A177-3AD203B41FA5}">
                      <a16:colId xmlns:a16="http://schemas.microsoft.com/office/drawing/2014/main" val="3145110913"/>
                    </a:ext>
                  </a:extLst>
                </a:gridCol>
                <a:gridCol w="799071">
                  <a:extLst>
                    <a:ext uri="{9D8B030D-6E8A-4147-A177-3AD203B41FA5}">
                      <a16:colId xmlns:a16="http://schemas.microsoft.com/office/drawing/2014/main" val="2880646286"/>
                    </a:ext>
                  </a:extLst>
                </a:gridCol>
                <a:gridCol w="799071">
                  <a:extLst>
                    <a:ext uri="{9D8B030D-6E8A-4147-A177-3AD203B41FA5}">
                      <a16:colId xmlns:a16="http://schemas.microsoft.com/office/drawing/2014/main" val="3883275695"/>
                    </a:ext>
                  </a:extLst>
                </a:gridCol>
              </a:tblGrid>
              <a:tr h="538069">
                <a:tc>
                  <a:txBody>
                    <a:bodyPr/>
                    <a:lstStyle/>
                    <a:p>
                      <a:endParaRPr lang="zh-CN" altLang="en-US" dirty="0"/>
                    </a:p>
                  </a:txBody>
                  <a:tcPr anchor="ctr" anchorCtr="1">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r>
                        <a:rPr lang="en-US" altLang="zh-CN" dirty="0"/>
                        <a: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c</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o</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n</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e</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x</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u</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a</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l</a:t>
                      </a:r>
                      <a:endParaRPr lang="zh-CN" altLang="en-US" dirty="0"/>
                    </a:p>
                  </a:txBody>
                  <a:tcPr anchor="ctr" anchorCtr="1">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1">
                        <a:lumMod val="10000"/>
                        <a:lumOff val="90000"/>
                      </a:schemeClr>
                    </a:solidFill>
                  </a:tcPr>
                </a:tc>
                <a:extLst>
                  <a:ext uri="{0D108BD9-81ED-4DB2-BD59-A6C34878D82A}">
                    <a16:rowId xmlns:a16="http://schemas.microsoft.com/office/drawing/2014/main" val="2367666194"/>
                  </a:ext>
                </a:extLst>
              </a:tr>
              <a:tr h="538069">
                <a:tc>
                  <a:txBody>
                    <a:bodyPr/>
                    <a:lstStyle/>
                    <a:p>
                      <a:r>
                        <a:rPr lang="en-US" altLang="zh-CN" dirty="0"/>
                        <a: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0</a:t>
                      </a:r>
                      <a:endParaRPr lang="zh-CN" altLang="en-US" dirty="0">
                        <a:solidFill>
                          <a:srgbClr val="3203FB"/>
                        </a:solidFill>
                      </a:endParaRPr>
                    </a:p>
                  </a:txBody>
                  <a:tcPr anchor="ctr" anchorCtr="1"/>
                </a:tc>
                <a:tc>
                  <a:txBody>
                    <a:bodyPr/>
                    <a:lstStyle/>
                    <a:p>
                      <a:r>
                        <a:rPr lang="en-US" altLang="zh-CN" dirty="0">
                          <a:solidFill>
                            <a:srgbClr val="3203FB"/>
                          </a:solidFill>
                        </a:rPr>
                        <a:t>1</a:t>
                      </a:r>
                      <a:endParaRPr lang="zh-CN" altLang="en-US" dirty="0">
                        <a:solidFill>
                          <a:srgbClr val="3203FB"/>
                        </a:solidFill>
                      </a:endParaRPr>
                    </a:p>
                  </a:txBody>
                  <a:tcPr anchor="ctr" anchorCtr="1"/>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dirty="0">
                          <a:solidFill>
                            <a:srgbClr val="3203FB"/>
                          </a:solidFill>
                        </a:rPr>
                        <a:t>3</a:t>
                      </a:r>
                      <a:endParaRPr lang="zh-CN" altLang="en-US" dirty="0">
                        <a:solidFill>
                          <a:srgbClr val="3203FB"/>
                        </a:solidFill>
                      </a:endParaRPr>
                    </a:p>
                  </a:txBody>
                  <a:tcPr anchor="ctr" anchorCtr="1"/>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dirty="0">
                          <a:solidFill>
                            <a:srgbClr val="3203FB"/>
                          </a:solidFill>
                        </a:rPr>
                        <a:t>5</a:t>
                      </a:r>
                      <a:endParaRPr lang="zh-CN" altLang="en-US" dirty="0">
                        <a:solidFill>
                          <a:srgbClr val="3203FB"/>
                        </a:solidFill>
                      </a:endParaRPr>
                    </a:p>
                  </a:txBody>
                  <a:tcPr anchor="ctr" anchorCtr="1"/>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r>
                        <a:rPr lang="en-US" altLang="zh-CN" dirty="0">
                          <a:solidFill>
                            <a:srgbClr val="3203FB"/>
                          </a:solidFill>
                        </a:rPr>
                        <a:t>7</a:t>
                      </a:r>
                      <a:endParaRPr lang="zh-CN" altLang="en-US" dirty="0">
                        <a:solidFill>
                          <a:srgbClr val="3203FB"/>
                        </a:solidFill>
                      </a:endParaRPr>
                    </a:p>
                  </a:txBody>
                  <a:tcPr anchor="ctr" anchorCtr="1"/>
                </a:tc>
                <a:tc>
                  <a:txBody>
                    <a:bodyPr/>
                    <a:lstStyle/>
                    <a:p>
                      <a:r>
                        <a:rPr lang="en-US" altLang="zh-CN" dirty="0">
                          <a:solidFill>
                            <a:srgbClr val="3203FB"/>
                          </a:solidFill>
                        </a:rPr>
                        <a:t>8</a:t>
                      </a:r>
                      <a:endParaRPr lang="zh-CN" altLang="en-US" dirty="0">
                        <a:solidFill>
                          <a:srgbClr val="3203FB"/>
                        </a:solidFill>
                      </a:endParaRPr>
                    </a:p>
                  </a:txBody>
                  <a:tcPr anchor="ctr" anchorCtr="1"/>
                </a:tc>
                <a:tc>
                  <a:txBody>
                    <a:bodyPr/>
                    <a:lstStyle/>
                    <a:p>
                      <a:r>
                        <a:rPr lang="en-US" altLang="zh-CN" dirty="0">
                          <a:solidFill>
                            <a:srgbClr val="3203FB"/>
                          </a:solidFill>
                        </a:rPr>
                        <a:t>9</a:t>
                      </a:r>
                      <a:endParaRPr lang="zh-CN" altLang="en-US" dirty="0">
                        <a:solidFill>
                          <a:srgbClr val="3203FB"/>
                        </a:solidFill>
                      </a:endParaRPr>
                    </a:p>
                  </a:txBody>
                  <a:tcPr anchor="ctr" anchorCtr="1"/>
                </a:tc>
                <a:tc>
                  <a:txBody>
                    <a:bodyPr/>
                    <a:lstStyle/>
                    <a:p>
                      <a:r>
                        <a:rPr lang="en-US" altLang="zh-CN" dirty="0">
                          <a:solidFill>
                            <a:srgbClr val="3203FB"/>
                          </a:solidFill>
                        </a:rPr>
                        <a:t>10</a:t>
                      </a:r>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53881358"/>
                  </a:ext>
                </a:extLst>
              </a:tr>
              <a:tr h="538069">
                <a:tc>
                  <a:txBody>
                    <a:bodyPr/>
                    <a:lstStyle/>
                    <a:p>
                      <a:r>
                        <a:rPr lang="en-US" altLang="zh-CN" dirty="0"/>
                        <a:t>s</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1</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2</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9</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10</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860424745"/>
                  </a:ext>
                </a:extLst>
              </a:tr>
              <a:tr h="538069">
                <a:tc>
                  <a:txBody>
                    <a:bodyPr/>
                    <a:lstStyle/>
                    <a:p>
                      <a:r>
                        <a:rPr lang="en-US" altLang="zh-CN" dirty="0"/>
                        <a:t>u</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b="1" dirty="0">
                          <a:solidFill>
                            <a:srgbClr val="3203FB"/>
                          </a:solidFill>
                        </a:rPr>
                        <a:t>2</a:t>
                      </a:r>
                      <a:endParaRPr lang="zh-CN" altLang="en-US" b="1" dirty="0">
                        <a:solidFill>
                          <a:srgbClr val="3203FB"/>
                        </a:solidFill>
                      </a:endParaRPr>
                    </a:p>
                  </a:txBody>
                  <a:tcPr anchor="ctr" anchorCtr="1"/>
                </a:tc>
                <a:tc>
                  <a:txBody>
                    <a:bodyPr/>
                    <a:lstStyle/>
                    <a:p>
                      <a:r>
                        <a:rPr lang="en-US" altLang="zh-CN" b="1" dirty="0">
                          <a:solidFill>
                            <a:srgbClr val="3203FB"/>
                          </a:solidFill>
                        </a:rPr>
                        <a:t>2</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8</a:t>
                      </a:r>
                      <a:endParaRPr lang="zh-CN" altLang="en-US" b="1" dirty="0">
                        <a:solidFill>
                          <a:srgbClr val="3203FB"/>
                        </a:solidFill>
                      </a:endParaRPr>
                    </a:p>
                  </a:txBody>
                  <a:tcPr anchor="ctr" anchorCtr="1"/>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0934670"/>
                  </a:ext>
                </a:extLst>
              </a:tr>
              <a:tr h="538069">
                <a:tc>
                  <a:txBody>
                    <a:bodyPr/>
                    <a:lstStyle/>
                    <a:p>
                      <a:r>
                        <a:rPr lang="en-US" altLang="zh-CN" dirty="0"/>
                        <a:t>b</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3</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58048621"/>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8</a:t>
                      </a:r>
                      <a:endParaRPr lang="zh-CN" altLang="en-US" b="1" dirty="0">
                        <a:solidFill>
                          <a:srgbClr val="3203FB"/>
                        </a:solidFill>
                      </a:endParaRPr>
                    </a:p>
                  </a:txBody>
                  <a:tcPr anchor="ctr" anchorCtr="1"/>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1263807"/>
                  </a:ext>
                </a:extLst>
              </a:tr>
              <a:tr h="538069">
                <a:tc>
                  <a:txBody>
                    <a:bodyPr/>
                    <a:lstStyle/>
                    <a:p>
                      <a:r>
                        <a:rPr lang="en-US" altLang="zh-CN" dirty="0"/>
                        <a:t>e</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5</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a:solidFill>
                            <a:srgbClr val="3203FB"/>
                          </a:solidFill>
                        </a:rPr>
                        <a:t>8</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259557630"/>
                  </a:ext>
                </a:extLst>
              </a:tr>
              <a:tr h="538069">
                <a:tc>
                  <a:txBody>
                    <a:bodyPr/>
                    <a:lstStyle/>
                    <a:p>
                      <a:r>
                        <a:rPr lang="en-US" altLang="zh-CN" dirty="0"/>
                        <a:t>x</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a:solidFill>
                          <a:srgbClr val="3203FB"/>
                        </a:solidFill>
                      </a:endParaRPr>
                    </a:p>
                  </a:txBody>
                  <a:tcPr anchor="ctr" anchorCtr="1"/>
                </a:tc>
                <a:tc>
                  <a:txBody>
                    <a:bodyPr/>
                    <a:lstStyle/>
                    <a:p>
                      <a:endParaRPr lang="zh-CN" altLang="en-US" b="1" dirty="0">
                        <a:solidFill>
                          <a:srgbClr val="3203FB"/>
                        </a:solidFill>
                      </a:endParaRPr>
                    </a:p>
                  </a:txBody>
                  <a:tcPr anchor="ctr" anchorCtr="1"/>
                </a:tc>
                <a:tc>
                  <a:txBody>
                    <a:bodyPr/>
                    <a:lstStyle/>
                    <a:p>
                      <a:endParaRPr lang="zh-CN" altLang="en-US" b="1" dirty="0">
                        <a:solidFill>
                          <a:srgbClr val="3203FB"/>
                        </a:solidFill>
                      </a:endParaRPr>
                    </a:p>
                  </a:txBody>
                  <a:tcPr anchor="ctr" anchorCtr="1"/>
                </a:tc>
                <a:tc>
                  <a:txBody>
                    <a:bodyPr/>
                    <a:lstStyle/>
                    <a:p>
                      <a:endParaRPr lang="zh-CN" altLang="en-US" b="1" dirty="0">
                        <a:solidFill>
                          <a:srgbClr val="3203FB"/>
                        </a:solidFill>
                      </a:endParaRPr>
                    </a:p>
                  </a:txBody>
                  <a:tcPr anchor="ctr" anchorCtr="1"/>
                </a:tc>
                <a:tc>
                  <a:txBody>
                    <a:bodyPr/>
                    <a:lstStyle/>
                    <a:p>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7846525"/>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1">
                        <a:lumMod val="10000"/>
                        <a:lumOff val="90000"/>
                      </a:schemeClr>
                    </a:solidFill>
                  </a:tcPr>
                </a:tc>
                <a:tc>
                  <a:txBody>
                    <a:bodyPr/>
                    <a:lstStyle/>
                    <a:p>
                      <a:r>
                        <a:rPr lang="en-US" altLang="zh-CN" dirty="0">
                          <a:solidFill>
                            <a:srgbClr val="3203FB"/>
                          </a:solidFill>
                        </a:rPr>
                        <a:t>7</a:t>
                      </a:r>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18008922"/>
                  </a:ext>
                </a:extLst>
              </a:tr>
            </a:tbl>
          </a:graphicData>
        </a:graphic>
      </p:graphicFrame>
    </p:spTree>
    <p:extLst>
      <p:ext uri="{BB962C8B-B14F-4D97-AF65-F5344CB8AC3E}">
        <p14:creationId xmlns:p14="http://schemas.microsoft.com/office/powerpoint/2010/main" val="4223257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D23029-A68E-4009-BB74-787F281350C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63BF5D9-E19A-4EA0-B0F7-E82A0C0BE3BC}"/>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5A8C6680-301B-4D5F-AA28-DD4009B06406}"/>
              </a:ext>
            </a:extLst>
          </p:cNvPr>
          <p:cNvSpPr>
            <a:spLocks noGrp="1"/>
          </p:cNvSpPr>
          <p:nvPr>
            <p:ph type="body" sz="half" idx="2"/>
          </p:nvPr>
        </p:nvSpPr>
        <p:spPr/>
        <p:txBody>
          <a:bodyPr/>
          <a:lstStyle/>
          <a:p>
            <a:endParaRPr lang="zh-CN" altLang="en-US" dirty="0"/>
          </a:p>
        </p:txBody>
      </p:sp>
      <p:sp>
        <p:nvSpPr>
          <p:cNvPr id="5" name="矩形 4">
            <a:extLst>
              <a:ext uri="{FF2B5EF4-FFF2-40B4-BE49-F238E27FC236}">
                <a16:creationId xmlns:a16="http://schemas.microsoft.com/office/drawing/2014/main" id="{D3B88126-BBEC-475F-9C01-9AD366A2099A}"/>
              </a:ext>
            </a:extLst>
          </p:cNvPr>
          <p:cNvSpPr/>
          <p:nvPr/>
        </p:nvSpPr>
        <p:spPr>
          <a:xfrm>
            <a:off x="0" y="4083285"/>
            <a:ext cx="1343638" cy="523220"/>
          </a:xfrm>
          <a:prstGeom prst="rect">
            <a:avLst/>
          </a:prstGeom>
        </p:spPr>
        <p:txBody>
          <a:bodyPr wrap="none">
            <a:spAutoFit/>
          </a:bodyPr>
          <a:lstStyle/>
          <a:p>
            <a:r>
              <a:rPr lang="en-US" altLang="zh-CN" sz="2800" dirty="0">
                <a:solidFill>
                  <a:srgbClr val="3203FB"/>
                </a:solidFill>
              </a:rPr>
              <a:t>subtext</a:t>
            </a:r>
            <a:endParaRPr lang="zh-CN" altLang="en-US" sz="2800" dirty="0">
              <a:solidFill>
                <a:srgbClr val="3203FB"/>
              </a:solidFill>
            </a:endParaRPr>
          </a:p>
        </p:txBody>
      </p:sp>
      <p:sp>
        <p:nvSpPr>
          <p:cNvPr id="7" name="矩形 6">
            <a:extLst>
              <a:ext uri="{FF2B5EF4-FFF2-40B4-BE49-F238E27FC236}">
                <a16:creationId xmlns:a16="http://schemas.microsoft.com/office/drawing/2014/main" id="{8074080C-7854-4EB5-9867-B59519117E5A}"/>
              </a:ext>
            </a:extLst>
          </p:cNvPr>
          <p:cNvSpPr/>
          <p:nvPr/>
        </p:nvSpPr>
        <p:spPr>
          <a:xfrm>
            <a:off x="5379028" y="1166076"/>
            <a:ext cx="1824538" cy="523220"/>
          </a:xfrm>
          <a:prstGeom prst="rect">
            <a:avLst/>
          </a:prstGeom>
        </p:spPr>
        <p:txBody>
          <a:bodyPr wrap="none">
            <a:spAutoFit/>
          </a:bodyPr>
          <a:lstStyle/>
          <a:p>
            <a:r>
              <a:rPr lang="en-US" altLang="zh-CN" sz="2800" dirty="0">
                <a:solidFill>
                  <a:srgbClr val="3203FB"/>
                </a:solidFill>
              </a:rPr>
              <a:t>contextual</a:t>
            </a:r>
            <a:endParaRPr lang="zh-CN" altLang="en-US" sz="2800" dirty="0">
              <a:solidFill>
                <a:srgbClr val="3203FB"/>
              </a:solidFill>
            </a:endParaRPr>
          </a:p>
        </p:txBody>
      </p:sp>
      <p:graphicFrame>
        <p:nvGraphicFramePr>
          <p:cNvPr id="8" name="表格 7">
            <a:extLst>
              <a:ext uri="{FF2B5EF4-FFF2-40B4-BE49-F238E27FC236}">
                <a16:creationId xmlns:a16="http://schemas.microsoft.com/office/drawing/2014/main" id="{90A51C5B-8BD2-486A-A513-EE8B347F7732}"/>
              </a:ext>
            </a:extLst>
          </p:cNvPr>
          <p:cNvGraphicFramePr>
            <a:graphicFrameLocks noGrp="1"/>
          </p:cNvGraphicFramePr>
          <p:nvPr>
            <p:extLst>
              <p:ext uri="{D42A27DB-BD31-4B8C-83A1-F6EECF244321}">
                <p14:modId xmlns:p14="http://schemas.microsoft.com/office/powerpoint/2010/main" val="2182528852"/>
              </p:ext>
            </p:extLst>
          </p:nvPr>
        </p:nvGraphicFramePr>
        <p:xfrm>
          <a:off x="1301574" y="1681337"/>
          <a:ext cx="9588852" cy="4842621"/>
        </p:xfrm>
        <a:graphic>
          <a:graphicData uri="http://schemas.openxmlformats.org/drawingml/2006/table">
            <a:tbl>
              <a:tblPr firstRow="1" bandRow="1">
                <a:tableStyleId>{5940675A-B579-460E-94D1-54222C63F5DA}</a:tableStyleId>
              </a:tblPr>
              <a:tblGrid>
                <a:gridCol w="799071">
                  <a:extLst>
                    <a:ext uri="{9D8B030D-6E8A-4147-A177-3AD203B41FA5}">
                      <a16:colId xmlns:a16="http://schemas.microsoft.com/office/drawing/2014/main" val="244328856"/>
                    </a:ext>
                  </a:extLst>
                </a:gridCol>
                <a:gridCol w="799071">
                  <a:extLst>
                    <a:ext uri="{9D8B030D-6E8A-4147-A177-3AD203B41FA5}">
                      <a16:colId xmlns:a16="http://schemas.microsoft.com/office/drawing/2014/main" val="1585765114"/>
                    </a:ext>
                  </a:extLst>
                </a:gridCol>
                <a:gridCol w="799071">
                  <a:extLst>
                    <a:ext uri="{9D8B030D-6E8A-4147-A177-3AD203B41FA5}">
                      <a16:colId xmlns:a16="http://schemas.microsoft.com/office/drawing/2014/main" val="2543186419"/>
                    </a:ext>
                  </a:extLst>
                </a:gridCol>
                <a:gridCol w="799071">
                  <a:extLst>
                    <a:ext uri="{9D8B030D-6E8A-4147-A177-3AD203B41FA5}">
                      <a16:colId xmlns:a16="http://schemas.microsoft.com/office/drawing/2014/main" val="1932315670"/>
                    </a:ext>
                  </a:extLst>
                </a:gridCol>
                <a:gridCol w="799071">
                  <a:extLst>
                    <a:ext uri="{9D8B030D-6E8A-4147-A177-3AD203B41FA5}">
                      <a16:colId xmlns:a16="http://schemas.microsoft.com/office/drawing/2014/main" val="3553174522"/>
                    </a:ext>
                  </a:extLst>
                </a:gridCol>
                <a:gridCol w="799071">
                  <a:extLst>
                    <a:ext uri="{9D8B030D-6E8A-4147-A177-3AD203B41FA5}">
                      <a16:colId xmlns:a16="http://schemas.microsoft.com/office/drawing/2014/main" val="1415901082"/>
                    </a:ext>
                  </a:extLst>
                </a:gridCol>
                <a:gridCol w="799071">
                  <a:extLst>
                    <a:ext uri="{9D8B030D-6E8A-4147-A177-3AD203B41FA5}">
                      <a16:colId xmlns:a16="http://schemas.microsoft.com/office/drawing/2014/main" val="3856993751"/>
                    </a:ext>
                  </a:extLst>
                </a:gridCol>
                <a:gridCol w="799071">
                  <a:extLst>
                    <a:ext uri="{9D8B030D-6E8A-4147-A177-3AD203B41FA5}">
                      <a16:colId xmlns:a16="http://schemas.microsoft.com/office/drawing/2014/main" val="1225889673"/>
                    </a:ext>
                  </a:extLst>
                </a:gridCol>
                <a:gridCol w="799071">
                  <a:extLst>
                    <a:ext uri="{9D8B030D-6E8A-4147-A177-3AD203B41FA5}">
                      <a16:colId xmlns:a16="http://schemas.microsoft.com/office/drawing/2014/main" val="1450122826"/>
                    </a:ext>
                  </a:extLst>
                </a:gridCol>
                <a:gridCol w="799071">
                  <a:extLst>
                    <a:ext uri="{9D8B030D-6E8A-4147-A177-3AD203B41FA5}">
                      <a16:colId xmlns:a16="http://schemas.microsoft.com/office/drawing/2014/main" val="3145110913"/>
                    </a:ext>
                  </a:extLst>
                </a:gridCol>
                <a:gridCol w="799071">
                  <a:extLst>
                    <a:ext uri="{9D8B030D-6E8A-4147-A177-3AD203B41FA5}">
                      <a16:colId xmlns:a16="http://schemas.microsoft.com/office/drawing/2014/main" val="2880646286"/>
                    </a:ext>
                  </a:extLst>
                </a:gridCol>
                <a:gridCol w="799071">
                  <a:extLst>
                    <a:ext uri="{9D8B030D-6E8A-4147-A177-3AD203B41FA5}">
                      <a16:colId xmlns:a16="http://schemas.microsoft.com/office/drawing/2014/main" val="3883275695"/>
                    </a:ext>
                  </a:extLst>
                </a:gridCol>
              </a:tblGrid>
              <a:tr h="538069">
                <a:tc>
                  <a:txBody>
                    <a:bodyPr/>
                    <a:lstStyle/>
                    <a:p>
                      <a:endParaRPr lang="zh-CN" altLang="en-US" dirty="0"/>
                    </a:p>
                  </a:txBody>
                  <a:tcPr anchor="ctr" anchorCtr="1">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r>
                        <a:rPr lang="en-US" altLang="zh-CN" dirty="0"/>
                        <a: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c</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o</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n</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e</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x</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u</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a</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l</a:t>
                      </a:r>
                      <a:endParaRPr lang="zh-CN" altLang="en-US" dirty="0"/>
                    </a:p>
                  </a:txBody>
                  <a:tcPr anchor="ctr" anchorCtr="1">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1">
                        <a:lumMod val="10000"/>
                        <a:lumOff val="90000"/>
                      </a:schemeClr>
                    </a:solidFill>
                  </a:tcPr>
                </a:tc>
                <a:extLst>
                  <a:ext uri="{0D108BD9-81ED-4DB2-BD59-A6C34878D82A}">
                    <a16:rowId xmlns:a16="http://schemas.microsoft.com/office/drawing/2014/main" val="2367666194"/>
                  </a:ext>
                </a:extLst>
              </a:tr>
              <a:tr h="538069">
                <a:tc>
                  <a:txBody>
                    <a:bodyPr/>
                    <a:lstStyle/>
                    <a:p>
                      <a:r>
                        <a:rPr lang="en-US" altLang="zh-CN" dirty="0"/>
                        <a: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0</a:t>
                      </a:r>
                      <a:endParaRPr lang="zh-CN" altLang="en-US" dirty="0">
                        <a:solidFill>
                          <a:srgbClr val="3203FB"/>
                        </a:solidFill>
                      </a:endParaRPr>
                    </a:p>
                  </a:txBody>
                  <a:tcPr anchor="ctr" anchorCtr="1"/>
                </a:tc>
                <a:tc>
                  <a:txBody>
                    <a:bodyPr/>
                    <a:lstStyle/>
                    <a:p>
                      <a:r>
                        <a:rPr lang="en-US" altLang="zh-CN" dirty="0">
                          <a:solidFill>
                            <a:srgbClr val="3203FB"/>
                          </a:solidFill>
                        </a:rPr>
                        <a:t>1</a:t>
                      </a:r>
                      <a:endParaRPr lang="zh-CN" altLang="en-US" dirty="0">
                        <a:solidFill>
                          <a:srgbClr val="3203FB"/>
                        </a:solidFill>
                      </a:endParaRPr>
                    </a:p>
                  </a:txBody>
                  <a:tcPr anchor="ctr" anchorCtr="1"/>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dirty="0">
                          <a:solidFill>
                            <a:srgbClr val="3203FB"/>
                          </a:solidFill>
                        </a:rPr>
                        <a:t>3</a:t>
                      </a:r>
                      <a:endParaRPr lang="zh-CN" altLang="en-US" dirty="0">
                        <a:solidFill>
                          <a:srgbClr val="3203FB"/>
                        </a:solidFill>
                      </a:endParaRPr>
                    </a:p>
                  </a:txBody>
                  <a:tcPr anchor="ctr" anchorCtr="1"/>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dirty="0">
                          <a:solidFill>
                            <a:srgbClr val="3203FB"/>
                          </a:solidFill>
                        </a:rPr>
                        <a:t>5</a:t>
                      </a:r>
                      <a:endParaRPr lang="zh-CN" altLang="en-US" dirty="0">
                        <a:solidFill>
                          <a:srgbClr val="3203FB"/>
                        </a:solidFill>
                      </a:endParaRPr>
                    </a:p>
                  </a:txBody>
                  <a:tcPr anchor="ctr" anchorCtr="1"/>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r>
                        <a:rPr lang="en-US" altLang="zh-CN" dirty="0">
                          <a:solidFill>
                            <a:srgbClr val="3203FB"/>
                          </a:solidFill>
                        </a:rPr>
                        <a:t>7</a:t>
                      </a:r>
                      <a:endParaRPr lang="zh-CN" altLang="en-US" dirty="0">
                        <a:solidFill>
                          <a:srgbClr val="3203FB"/>
                        </a:solidFill>
                      </a:endParaRPr>
                    </a:p>
                  </a:txBody>
                  <a:tcPr anchor="ctr" anchorCtr="1"/>
                </a:tc>
                <a:tc>
                  <a:txBody>
                    <a:bodyPr/>
                    <a:lstStyle/>
                    <a:p>
                      <a:r>
                        <a:rPr lang="en-US" altLang="zh-CN" dirty="0">
                          <a:solidFill>
                            <a:srgbClr val="3203FB"/>
                          </a:solidFill>
                        </a:rPr>
                        <a:t>8</a:t>
                      </a:r>
                      <a:endParaRPr lang="zh-CN" altLang="en-US" dirty="0">
                        <a:solidFill>
                          <a:srgbClr val="3203FB"/>
                        </a:solidFill>
                      </a:endParaRPr>
                    </a:p>
                  </a:txBody>
                  <a:tcPr anchor="ctr" anchorCtr="1"/>
                </a:tc>
                <a:tc>
                  <a:txBody>
                    <a:bodyPr/>
                    <a:lstStyle/>
                    <a:p>
                      <a:r>
                        <a:rPr lang="en-US" altLang="zh-CN" dirty="0">
                          <a:solidFill>
                            <a:srgbClr val="3203FB"/>
                          </a:solidFill>
                        </a:rPr>
                        <a:t>9</a:t>
                      </a:r>
                      <a:endParaRPr lang="zh-CN" altLang="en-US" dirty="0">
                        <a:solidFill>
                          <a:srgbClr val="3203FB"/>
                        </a:solidFill>
                      </a:endParaRPr>
                    </a:p>
                  </a:txBody>
                  <a:tcPr anchor="ctr" anchorCtr="1"/>
                </a:tc>
                <a:tc>
                  <a:txBody>
                    <a:bodyPr/>
                    <a:lstStyle/>
                    <a:p>
                      <a:r>
                        <a:rPr lang="en-US" altLang="zh-CN" dirty="0">
                          <a:solidFill>
                            <a:srgbClr val="3203FB"/>
                          </a:solidFill>
                        </a:rPr>
                        <a:t>10</a:t>
                      </a:r>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53881358"/>
                  </a:ext>
                </a:extLst>
              </a:tr>
              <a:tr h="538069">
                <a:tc>
                  <a:txBody>
                    <a:bodyPr/>
                    <a:lstStyle/>
                    <a:p>
                      <a:r>
                        <a:rPr lang="en-US" altLang="zh-CN" dirty="0"/>
                        <a:t>s</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1</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2</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9</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10</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860424745"/>
                  </a:ext>
                </a:extLst>
              </a:tr>
              <a:tr h="538069">
                <a:tc>
                  <a:txBody>
                    <a:bodyPr/>
                    <a:lstStyle/>
                    <a:p>
                      <a:r>
                        <a:rPr lang="en-US" altLang="zh-CN" dirty="0"/>
                        <a:t>u</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b="1" dirty="0">
                          <a:solidFill>
                            <a:srgbClr val="3203FB"/>
                          </a:solidFill>
                        </a:rPr>
                        <a:t>2</a:t>
                      </a:r>
                      <a:endParaRPr lang="zh-CN" altLang="en-US" b="1" dirty="0">
                        <a:solidFill>
                          <a:srgbClr val="3203FB"/>
                        </a:solidFill>
                      </a:endParaRPr>
                    </a:p>
                  </a:txBody>
                  <a:tcPr anchor="ctr" anchorCtr="1"/>
                </a:tc>
                <a:tc>
                  <a:txBody>
                    <a:bodyPr/>
                    <a:lstStyle/>
                    <a:p>
                      <a:r>
                        <a:rPr lang="en-US" altLang="zh-CN" b="1" dirty="0">
                          <a:solidFill>
                            <a:srgbClr val="3203FB"/>
                          </a:solidFill>
                        </a:rPr>
                        <a:t>2</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8</a:t>
                      </a:r>
                      <a:endParaRPr lang="zh-CN" altLang="en-US" b="1" dirty="0">
                        <a:solidFill>
                          <a:srgbClr val="3203FB"/>
                        </a:solidFill>
                      </a:endParaRPr>
                    </a:p>
                  </a:txBody>
                  <a:tcPr anchor="ctr" anchorCtr="1"/>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0934670"/>
                  </a:ext>
                </a:extLst>
              </a:tr>
              <a:tr h="538069">
                <a:tc>
                  <a:txBody>
                    <a:bodyPr/>
                    <a:lstStyle/>
                    <a:p>
                      <a:r>
                        <a:rPr lang="en-US" altLang="zh-CN" dirty="0"/>
                        <a:t>b</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3</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58048621"/>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8</a:t>
                      </a:r>
                      <a:endParaRPr lang="zh-CN" altLang="en-US" b="1" dirty="0">
                        <a:solidFill>
                          <a:srgbClr val="3203FB"/>
                        </a:solidFill>
                      </a:endParaRPr>
                    </a:p>
                  </a:txBody>
                  <a:tcPr anchor="ctr" anchorCtr="1"/>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1263807"/>
                  </a:ext>
                </a:extLst>
              </a:tr>
              <a:tr h="538069">
                <a:tc>
                  <a:txBody>
                    <a:bodyPr/>
                    <a:lstStyle/>
                    <a:p>
                      <a:r>
                        <a:rPr lang="en-US" altLang="zh-CN" dirty="0"/>
                        <a:t>e</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5</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259557630"/>
                  </a:ext>
                </a:extLst>
              </a:tr>
              <a:tr h="538069">
                <a:tc>
                  <a:txBody>
                    <a:bodyPr/>
                    <a:lstStyle/>
                    <a:p>
                      <a:r>
                        <a:rPr lang="en-US" altLang="zh-CN" dirty="0"/>
                        <a:t>x</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7846525"/>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1">
                        <a:lumMod val="10000"/>
                        <a:lumOff val="90000"/>
                      </a:schemeClr>
                    </a:solidFill>
                  </a:tcPr>
                </a:tc>
                <a:tc>
                  <a:txBody>
                    <a:bodyPr/>
                    <a:lstStyle/>
                    <a:p>
                      <a:r>
                        <a:rPr lang="en-US" altLang="zh-CN" dirty="0">
                          <a:solidFill>
                            <a:srgbClr val="3203FB"/>
                          </a:solidFill>
                        </a:rPr>
                        <a:t>7</a:t>
                      </a:r>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18008922"/>
                  </a:ext>
                </a:extLst>
              </a:tr>
            </a:tbl>
          </a:graphicData>
        </a:graphic>
      </p:graphicFrame>
    </p:spTree>
    <p:extLst>
      <p:ext uri="{BB962C8B-B14F-4D97-AF65-F5344CB8AC3E}">
        <p14:creationId xmlns:p14="http://schemas.microsoft.com/office/powerpoint/2010/main" val="3840256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D23029-A68E-4009-BB74-787F281350C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63BF5D9-E19A-4EA0-B0F7-E82A0C0BE3BC}"/>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5A8C6680-301B-4D5F-AA28-DD4009B06406}"/>
              </a:ext>
            </a:extLst>
          </p:cNvPr>
          <p:cNvSpPr>
            <a:spLocks noGrp="1"/>
          </p:cNvSpPr>
          <p:nvPr>
            <p:ph type="body" sz="half" idx="2"/>
          </p:nvPr>
        </p:nvSpPr>
        <p:spPr/>
        <p:txBody>
          <a:bodyPr/>
          <a:lstStyle/>
          <a:p>
            <a:endParaRPr lang="zh-CN" altLang="en-US" dirty="0"/>
          </a:p>
        </p:txBody>
      </p:sp>
      <p:sp>
        <p:nvSpPr>
          <p:cNvPr id="5" name="矩形 4">
            <a:extLst>
              <a:ext uri="{FF2B5EF4-FFF2-40B4-BE49-F238E27FC236}">
                <a16:creationId xmlns:a16="http://schemas.microsoft.com/office/drawing/2014/main" id="{D3B88126-BBEC-475F-9C01-9AD366A2099A}"/>
              </a:ext>
            </a:extLst>
          </p:cNvPr>
          <p:cNvSpPr/>
          <p:nvPr/>
        </p:nvSpPr>
        <p:spPr>
          <a:xfrm>
            <a:off x="0" y="4083285"/>
            <a:ext cx="1343638" cy="523220"/>
          </a:xfrm>
          <a:prstGeom prst="rect">
            <a:avLst/>
          </a:prstGeom>
        </p:spPr>
        <p:txBody>
          <a:bodyPr wrap="none">
            <a:spAutoFit/>
          </a:bodyPr>
          <a:lstStyle/>
          <a:p>
            <a:r>
              <a:rPr lang="en-US" altLang="zh-CN" sz="2800" dirty="0">
                <a:solidFill>
                  <a:srgbClr val="3203FB"/>
                </a:solidFill>
              </a:rPr>
              <a:t>subtext</a:t>
            </a:r>
            <a:endParaRPr lang="zh-CN" altLang="en-US" sz="2800" dirty="0">
              <a:solidFill>
                <a:srgbClr val="3203FB"/>
              </a:solidFill>
            </a:endParaRPr>
          </a:p>
        </p:txBody>
      </p:sp>
      <p:sp>
        <p:nvSpPr>
          <p:cNvPr id="7" name="矩形 6">
            <a:extLst>
              <a:ext uri="{FF2B5EF4-FFF2-40B4-BE49-F238E27FC236}">
                <a16:creationId xmlns:a16="http://schemas.microsoft.com/office/drawing/2014/main" id="{8074080C-7854-4EB5-9867-B59519117E5A}"/>
              </a:ext>
            </a:extLst>
          </p:cNvPr>
          <p:cNvSpPr/>
          <p:nvPr/>
        </p:nvSpPr>
        <p:spPr>
          <a:xfrm>
            <a:off x="5379028" y="1166076"/>
            <a:ext cx="1824538" cy="523220"/>
          </a:xfrm>
          <a:prstGeom prst="rect">
            <a:avLst/>
          </a:prstGeom>
        </p:spPr>
        <p:txBody>
          <a:bodyPr wrap="none">
            <a:spAutoFit/>
          </a:bodyPr>
          <a:lstStyle/>
          <a:p>
            <a:r>
              <a:rPr lang="en-US" altLang="zh-CN" sz="2800" dirty="0">
                <a:solidFill>
                  <a:srgbClr val="3203FB"/>
                </a:solidFill>
              </a:rPr>
              <a:t>contextual</a:t>
            </a:r>
            <a:endParaRPr lang="zh-CN" altLang="en-US" sz="2800" dirty="0">
              <a:solidFill>
                <a:srgbClr val="3203FB"/>
              </a:solidFill>
            </a:endParaRPr>
          </a:p>
        </p:txBody>
      </p:sp>
      <p:graphicFrame>
        <p:nvGraphicFramePr>
          <p:cNvPr id="8" name="表格 7">
            <a:extLst>
              <a:ext uri="{FF2B5EF4-FFF2-40B4-BE49-F238E27FC236}">
                <a16:creationId xmlns:a16="http://schemas.microsoft.com/office/drawing/2014/main" id="{90A51C5B-8BD2-486A-A513-EE8B347F7732}"/>
              </a:ext>
            </a:extLst>
          </p:cNvPr>
          <p:cNvGraphicFramePr>
            <a:graphicFrameLocks noGrp="1"/>
          </p:cNvGraphicFramePr>
          <p:nvPr>
            <p:extLst>
              <p:ext uri="{D42A27DB-BD31-4B8C-83A1-F6EECF244321}">
                <p14:modId xmlns:p14="http://schemas.microsoft.com/office/powerpoint/2010/main" val="1876140744"/>
              </p:ext>
            </p:extLst>
          </p:nvPr>
        </p:nvGraphicFramePr>
        <p:xfrm>
          <a:off x="1301574" y="1681337"/>
          <a:ext cx="9588852" cy="4842621"/>
        </p:xfrm>
        <a:graphic>
          <a:graphicData uri="http://schemas.openxmlformats.org/drawingml/2006/table">
            <a:tbl>
              <a:tblPr firstRow="1" bandRow="1">
                <a:tableStyleId>{5940675A-B579-460E-94D1-54222C63F5DA}</a:tableStyleId>
              </a:tblPr>
              <a:tblGrid>
                <a:gridCol w="799071">
                  <a:extLst>
                    <a:ext uri="{9D8B030D-6E8A-4147-A177-3AD203B41FA5}">
                      <a16:colId xmlns:a16="http://schemas.microsoft.com/office/drawing/2014/main" val="244328856"/>
                    </a:ext>
                  </a:extLst>
                </a:gridCol>
                <a:gridCol w="799071">
                  <a:extLst>
                    <a:ext uri="{9D8B030D-6E8A-4147-A177-3AD203B41FA5}">
                      <a16:colId xmlns:a16="http://schemas.microsoft.com/office/drawing/2014/main" val="1585765114"/>
                    </a:ext>
                  </a:extLst>
                </a:gridCol>
                <a:gridCol w="799071">
                  <a:extLst>
                    <a:ext uri="{9D8B030D-6E8A-4147-A177-3AD203B41FA5}">
                      <a16:colId xmlns:a16="http://schemas.microsoft.com/office/drawing/2014/main" val="2543186419"/>
                    </a:ext>
                  </a:extLst>
                </a:gridCol>
                <a:gridCol w="799071">
                  <a:extLst>
                    <a:ext uri="{9D8B030D-6E8A-4147-A177-3AD203B41FA5}">
                      <a16:colId xmlns:a16="http://schemas.microsoft.com/office/drawing/2014/main" val="1932315670"/>
                    </a:ext>
                  </a:extLst>
                </a:gridCol>
                <a:gridCol w="799071">
                  <a:extLst>
                    <a:ext uri="{9D8B030D-6E8A-4147-A177-3AD203B41FA5}">
                      <a16:colId xmlns:a16="http://schemas.microsoft.com/office/drawing/2014/main" val="3553174522"/>
                    </a:ext>
                  </a:extLst>
                </a:gridCol>
                <a:gridCol w="799071">
                  <a:extLst>
                    <a:ext uri="{9D8B030D-6E8A-4147-A177-3AD203B41FA5}">
                      <a16:colId xmlns:a16="http://schemas.microsoft.com/office/drawing/2014/main" val="1415901082"/>
                    </a:ext>
                  </a:extLst>
                </a:gridCol>
                <a:gridCol w="799071">
                  <a:extLst>
                    <a:ext uri="{9D8B030D-6E8A-4147-A177-3AD203B41FA5}">
                      <a16:colId xmlns:a16="http://schemas.microsoft.com/office/drawing/2014/main" val="3856993751"/>
                    </a:ext>
                  </a:extLst>
                </a:gridCol>
                <a:gridCol w="799071">
                  <a:extLst>
                    <a:ext uri="{9D8B030D-6E8A-4147-A177-3AD203B41FA5}">
                      <a16:colId xmlns:a16="http://schemas.microsoft.com/office/drawing/2014/main" val="1225889673"/>
                    </a:ext>
                  </a:extLst>
                </a:gridCol>
                <a:gridCol w="799071">
                  <a:extLst>
                    <a:ext uri="{9D8B030D-6E8A-4147-A177-3AD203B41FA5}">
                      <a16:colId xmlns:a16="http://schemas.microsoft.com/office/drawing/2014/main" val="1450122826"/>
                    </a:ext>
                  </a:extLst>
                </a:gridCol>
                <a:gridCol w="799071">
                  <a:extLst>
                    <a:ext uri="{9D8B030D-6E8A-4147-A177-3AD203B41FA5}">
                      <a16:colId xmlns:a16="http://schemas.microsoft.com/office/drawing/2014/main" val="3145110913"/>
                    </a:ext>
                  </a:extLst>
                </a:gridCol>
                <a:gridCol w="799071">
                  <a:extLst>
                    <a:ext uri="{9D8B030D-6E8A-4147-A177-3AD203B41FA5}">
                      <a16:colId xmlns:a16="http://schemas.microsoft.com/office/drawing/2014/main" val="2880646286"/>
                    </a:ext>
                  </a:extLst>
                </a:gridCol>
                <a:gridCol w="799071">
                  <a:extLst>
                    <a:ext uri="{9D8B030D-6E8A-4147-A177-3AD203B41FA5}">
                      <a16:colId xmlns:a16="http://schemas.microsoft.com/office/drawing/2014/main" val="3883275695"/>
                    </a:ext>
                  </a:extLst>
                </a:gridCol>
              </a:tblGrid>
              <a:tr h="538069">
                <a:tc>
                  <a:txBody>
                    <a:bodyPr/>
                    <a:lstStyle/>
                    <a:p>
                      <a:endParaRPr lang="zh-CN" altLang="en-US" dirty="0"/>
                    </a:p>
                  </a:txBody>
                  <a:tcPr anchor="ctr" anchorCtr="1">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r>
                        <a:rPr lang="en-US" altLang="zh-CN" dirty="0"/>
                        <a: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c</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o</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n</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e</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x</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t</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u</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a</a:t>
                      </a:r>
                      <a:endParaRPr lang="zh-CN" altLang="en-US" dirty="0"/>
                    </a:p>
                  </a:txBody>
                  <a:tcPr anchor="ctr" anchorCtr="1">
                    <a:lnT w="28575" cap="flat" cmpd="sng" algn="ctr">
                      <a:solidFill>
                        <a:schemeClr val="tx1"/>
                      </a:solidFill>
                      <a:prstDash val="solid"/>
                      <a:round/>
                      <a:headEnd type="none" w="med" len="med"/>
                      <a:tailEnd type="none" w="med" len="med"/>
                    </a:lnT>
                    <a:solidFill>
                      <a:schemeClr val="accent1">
                        <a:lumMod val="10000"/>
                        <a:lumOff val="90000"/>
                      </a:schemeClr>
                    </a:solidFill>
                  </a:tcPr>
                </a:tc>
                <a:tc>
                  <a:txBody>
                    <a:bodyPr/>
                    <a:lstStyle/>
                    <a:p>
                      <a:r>
                        <a:rPr lang="en-US" altLang="zh-CN" dirty="0"/>
                        <a:t>l</a:t>
                      </a:r>
                      <a:endParaRPr lang="zh-CN" altLang="en-US" dirty="0"/>
                    </a:p>
                  </a:txBody>
                  <a:tcPr anchor="ctr" anchorCtr="1">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1">
                        <a:lumMod val="10000"/>
                        <a:lumOff val="90000"/>
                      </a:schemeClr>
                    </a:solidFill>
                  </a:tcPr>
                </a:tc>
                <a:extLst>
                  <a:ext uri="{0D108BD9-81ED-4DB2-BD59-A6C34878D82A}">
                    <a16:rowId xmlns:a16="http://schemas.microsoft.com/office/drawing/2014/main" val="2367666194"/>
                  </a:ext>
                </a:extLst>
              </a:tr>
              <a:tr h="538069">
                <a:tc>
                  <a:txBody>
                    <a:bodyPr/>
                    <a:lstStyle/>
                    <a:p>
                      <a:r>
                        <a:rPr lang="en-US" altLang="zh-CN" dirty="0"/>
                        <a: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0</a:t>
                      </a:r>
                      <a:endParaRPr lang="zh-CN" altLang="en-US" dirty="0">
                        <a:solidFill>
                          <a:srgbClr val="3203FB"/>
                        </a:solidFill>
                      </a:endParaRPr>
                    </a:p>
                  </a:txBody>
                  <a:tcPr anchor="ctr" anchorCtr="1"/>
                </a:tc>
                <a:tc>
                  <a:txBody>
                    <a:bodyPr/>
                    <a:lstStyle/>
                    <a:p>
                      <a:r>
                        <a:rPr lang="en-US" altLang="zh-CN" dirty="0">
                          <a:solidFill>
                            <a:srgbClr val="3203FB"/>
                          </a:solidFill>
                        </a:rPr>
                        <a:t>1</a:t>
                      </a:r>
                      <a:endParaRPr lang="zh-CN" altLang="en-US" dirty="0">
                        <a:solidFill>
                          <a:srgbClr val="3203FB"/>
                        </a:solidFill>
                      </a:endParaRPr>
                    </a:p>
                  </a:txBody>
                  <a:tcPr anchor="ctr" anchorCtr="1"/>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dirty="0">
                          <a:solidFill>
                            <a:srgbClr val="3203FB"/>
                          </a:solidFill>
                        </a:rPr>
                        <a:t>3</a:t>
                      </a:r>
                      <a:endParaRPr lang="zh-CN" altLang="en-US" dirty="0">
                        <a:solidFill>
                          <a:srgbClr val="3203FB"/>
                        </a:solidFill>
                      </a:endParaRPr>
                    </a:p>
                  </a:txBody>
                  <a:tcPr anchor="ctr" anchorCtr="1"/>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dirty="0">
                          <a:solidFill>
                            <a:srgbClr val="3203FB"/>
                          </a:solidFill>
                        </a:rPr>
                        <a:t>5</a:t>
                      </a:r>
                      <a:endParaRPr lang="zh-CN" altLang="en-US" dirty="0">
                        <a:solidFill>
                          <a:srgbClr val="3203FB"/>
                        </a:solidFill>
                      </a:endParaRPr>
                    </a:p>
                  </a:txBody>
                  <a:tcPr anchor="ctr" anchorCtr="1"/>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r>
                        <a:rPr lang="en-US" altLang="zh-CN" dirty="0">
                          <a:solidFill>
                            <a:srgbClr val="3203FB"/>
                          </a:solidFill>
                        </a:rPr>
                        <a:t>7</a:t>
                      </a:r>
                      <a:endParaRPr lang="zh-CN" altLang="en-US" dirty="0">
                        <a:solidFill>
                          <a:srgbClr val="3203FB"/>
                        </a:solidFill>
                      </a:endParaRPr>
                    </a:p>
                  </a:txBody>
                  <a:tcPr anchor="ctr" anchorCtr="1"/>
                </a:tc>
                <a:tc>
                  <a:txBody>
                    <a:bodyPr/>
                    <a:lstStyle/>
                    <a:p>
                      <a:r>
                        <a:rPr lang="en-US" altLang="zh-CN" dirty="0">
                          <a:solidFill>
                            <a:srgbClr val="3203FB"/>
                          </a:solidFill>
                        </a:rPr>
                        <a:t>8</a:t>
                      </a:r>
                      <a:endParaRPr lang="zh-CN" altLang="en-US" dirty="0">
                        <a:solidFill>
                          <a:srgbClr val="3203FB"/>
                        </a:solidFill>
                      </a:endParaRPr>
                    </a:p>
                  </a:txBody>
                  <a:tcPr anchor="ctr" anchorCtr="1"/>
                </a:tc>
                <a:tc>
                  <a:txBody>
                    <a:bodyPr/>
                    <a:lstStyle/>
                    <a:p>
                      <a:r>
                        <a:rPr lang="en-US" altLang="zh-CN" dirty="0">
                          <a:solidFill>
                            <a:srgbClr val="3203FB"/>
                          </a:solidFill>
                        </a:rPr>
                        <a:t>9</a:t>
                      </a:r>
                      <a:endParaRPr lang="zh-CN" altLang="en-US" dirty="0">
                        <a:solidFill>
                          <a:srgbClr val="3203FB"/>
                        </a:solidFill>
                      </a:endParaRPr>
                    </a:p>
                  </a:txBody>
                  <a:tcPr anchor="ctr" anchorCtr="1"/>
                </a:tc>
                <a:tc>
                  <a:txBody>
                    <a:bodyPr/>
                    <a:lstStyle/>
                    <a:p>
                      <a:r>
                        <a:rPr lang="en-US" altLang="zh-CN" dirty="0">
                          <a:solidFill>
                            <a:srgbClr val="3203FB"/>
                          </a:solidFill>
                        </a:rPr>
                        <a:t>10</a:t>
                      </a:r>
                      <a:endParaRPr lang="zh-CN" altLang="en-US"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53881358"/>
                  </a:ext>
                </a:extLst>
              </a:tr>
              <a:tr h="538069">
                <a:tc>
                  <a:txBody>
                    <a:bodyPr/>
                    <a:lstStyle/>
                    <a:p>
                      <a:r>
                        <a:rPr lang="en-US" altLang="zh-CN" dirty="0"/>
                        <a:t>s</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1</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2</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9</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10</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860424745"/>
                  </a:ext>
                </a:extLst>
              </a:tr>
              <a:tr h="538069">
                <a:tc>
                  <a:txBody>
                    <a:bodyPr/>
                    <a:lstStyle/>
                    <a:p>
                      <a:r>
                        <a:rPr lang="en-US" altLang="zh-CN" dirty="0"/>
                        <a:t>u</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2</a:t>
                      </a:r>
                      <a:endParaRPr lang="zh-CN" altLang="en-US" dirty="0">
                        <a:solidFill>
                          <a:srgbClr val="3203FB"/>
                        </a:solidFill>
                      </a:endParaRPr>
                    </a:p>
                  </a:txBody>
                  <a:tcPr anchor="ctr" anchorCtr="1"/>
                </a:tc>
                <a:tc>
                  <a:txBody>
                    <a:bodyPr/>
                    <a:lstStyle/>
                    <a:p>
                      <a:r>
                        <a:rPr lang="en-US" altLang="zh-CN" b="1" dirty="0">
                          <a:solidFill>
                            <a:srgbClr val="3203FB"/>
                          </a:solidFill>
                        </a:rPr>
                        <a:t>2</a:t>
                      </a:r>
                      <a:endParaRPr lang="zh-CN" altLang="en-US" b="1" dirty="0">
                        <a:solidFill>
                          <a:srgbClr val="3203FB"/>
                        </a:solidFill>
                      </a:endParaRPr>
                    </a:p>
                  </a:txBody>
                  <a:tcPr anchor="ctr" anchorCtr="1"/>
                </a:tc>
                <a:tc>
                  <a:txBody>
                    <a:bodyPr/>
                    <a:lstStyle/>
                    <a:p>
                      <a:r>
                        <a:rPr lang="en-US" altLang="zh-CN" b="1" dirty="0">
                          <a:solidFill>
                            <a:srgbClr val="3203FB"/>
                          </a:solidFill>
                        </a:rPr>
                        <a:t>2</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8</a:t>
                      </a:r>
                      <a:endParaRPr lang="zh-CN" altLang="en-US" b="1" dirty="0">
                        <a:solidFill>
                          <a:srgbClr val="3203FB"/>
                        </a:solidFill>
                      </a:endParaRPr>
                    </a:p>
                  </a:txBody>
                  <a:tcPr anchor="ctr" anchorCtr="1"/>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0934670"/>
                  </a:ext>
                </a:extLst>
              </a:tr>
              <a:tr h="538069">
                <a:tc>
                  <a:txBody>
                    <a:bodyPr/>
                    <a:lstStyle/>
                    <a:p>
                      <a:r>
                        <a:rPr lang="en-US" altLang="zh-CN" dirty="0"/>
                        <a:t>b</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3</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58048621"/>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4</a:t>
                      </a:r>
                      <a:endParaRPr lang="zh-CN" altLang="en-US"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tc>
                <a:tc>
                  <a:txBody>
                    <a:bodyPr/>
                    <a:lstStyle/>
                    <a:p>
                      <a:r>
                        <a:rPr lang="en-US" altLang="zh-CN" b="1" dirty="0">
                          <a:solidFill>
                            <a:srgbClr val="3203FB"/>
                          </a:solidFill>
                        </a:rPr>
                        <a:t>8</a:t>
                      </a:r>
                      <a:endParaRPr lang="zh-CN" altLang="en-US" b="1" dirty="0">
                        <a:solidFill>
                          <a:srgbClr val="3203FB"/>
                        </a:solidFill>
                      </a:endParaRPr>
                    </a:p>
                  </a:txBody>
                  <a:tcPr anchor="ctr" anchorCtr="1"/>
                </a:tc>
                <a:tc>
                  <a:txBody>
                    <a:bodyPr/>
                    <a:lstStyle/>
                    <a:p>
                      <a:r>
                        <a:rPr lang="en-US" altLang="zh-CN" b="1" dirty="0">
                          <a:solidFill>
                            <a:srgbClr val="3203FB"/>
                          </a:solidFill>
                        </a:rPr>
                        <a:t>9</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1263807"/>
                  </a:ext>
                </a:extLst>
              </a:tr>
              <a:tr h="538069">
                <a:tc>
                  <a:txBody>
                    <a:bodyPr/>
                    <a:lstStyle/>
                    <a:p>
                      <a:r>
                        <a:rPr lang="en-US" altLang="zh-CN" dirty="0"/>
                        <a:t>e</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5</a:t>
                      </a:r>
                      <a:endParaRPr lang="zh-CN" altLang="en-US"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solidFill>
                      <a:schemeClr val="bg1">
                        <a:lumMod val="85000"/>
                      </a:schemeClr>
                    </a:solidFill>
                  </a:tcPr>
                </a:tc>
                <a:tc>
                  <a:txBody>
                    <a:bodyPr/>
                    <a:lstStyle/>
                    <a:p>
                      <a:r>
                        <a:rPr lang="en-US" altLang="zh-CN" b="1" dirty="0">
                          <a:solidFill>
                            <a:srgbClr val="3203FB"/>
                          </a:solidFill>
                        </a:rPr>
                        <a:t>8</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259557630"/>
                  </a:ext>
                </a:extLst>
              </a:tr>
              <a:tr h="538069">
                <a:tc>
                  <a:txBody>
                    <a:bodyPr/>
                    <a:lstStyle/>
                    <a:p>
                      <a:r>
                        <a:rPr lang="en-US" altLang="zh-CN" dirty="0"/>
                        <a:t>x</a:t>
                      </a:r>
                      <a:endParaRPr lang="zh-CN" altLang="en-US" dirty="0"/>
                    </a:p>
                  </a:txBody>
                  <a:tcPr anchor="ctr" anchorCtr="1">
                    <a:lnL w="28575" cap="flat" cmpd="sng" algn="ctr">
                      <a:solidFill>
                        <a:schemeClr val="tx1"/>
                      </a:solidFill>
                      <a:prstDash val="solid"/>
                      <a:round/>
                      <a:headEnd type="none" w="med" len="med"/>
                      <a:tailEnd type="none" w="med" len="med"/>
                    </a:lnL>
                    <a:solidFill>
                      <a:schemeClr val="accent1">
                        <a:lumMod val="10000"/>
                        <a:lumOff val="90000"/>
                      </a:schemeClr>
                    </a:solidFill>
                  </a:tcPr>
                </a:tc>
                <a:tc>
                  <a:txBody>
                    <a:bodyPr/>
                    <a:lstStyle/>
                    <a:p>
                      <a:r>
                        <a:rPr lang="en-US" altLang="zh-CN" dirty="0">
                          <a:solidFill>
                            <a:srgbClr val="3203FB"/>
                          </a:solidFill>
                        </a:rPr>
                        <a:t>6</a:t>
                      </a:r>
                      <a:endParaRPr lang="zh-CN" altLang="en-US"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3</a:t>
                      </a:r>
                      <a:endParaRPr lang="zh-CN" altLang="en-US" b="1" dirty="0">
                        <a:solidFill>
                          <a:srgbClr val="3203FB"/>
                        </a:solidFill>
                      </a:endParaRPr>
                    </a:p>
                  </a:txBody>
                  <a:tcPr anchor="ctr" anchorCtr="1"/>
                </a:tc>
                <a:tc>
                  <a:txBody>
                    <a:bodyPr/>
                    <a:lstStyle/>
                    <a:p>
                      <a:r>
                        <a:rPr lang="en-US" altLang="zh-CN" b="1" dirty="0">
                          <a:solidFill>
                            <a:srgbClr val="3203FB"/>
                          </a:solidFill>
                        </a:rPr>
                        <a:t>4</a:t>
                      </a:r>
                      <a:endParaRPr lang="zh-CN" altLang="en-US" b="1" dirty="0">
                        <a:solidFill>
                          <a:srgbClr val="3203FB"/>
                        </a:solidFill>
                      </a:endParaRPr>
                    </a:p>
                  </a:txBody>
                  <a:tcPr anchor="ctr" anchorCtr="1"/>
                </a:tc>
                <a:tc>
                  <a:txBody>
                    <a:bodyPr/>
                    <a:lstStyle/>
                    <a:p>
                      <a:r>
                        <a:rPr lang="en-US" altLang="zh-CN" b="1" dirty="0">
                          <a:solidFill>
                            <a:srgbClr val="3203FB"/>
                          </a:solidFill>
                        </a:rPr>
                        <a:t>5</a:t>
                      </a:r>
                      <a:endParaRPr lang="zh-CN" altLang="en-US" b="1" dirty="0">
                        <a:solidFill>
                          <a:srgbClr val="3203FB"/>
                        </a:solidFill>
                      </a:endParaRPr>
                    </a:p>
                  </a:txBody>
                  <a:tcPr anchor="ctr" anchorCtr="1"/>
                </a:tc>
                <a:tc>
                  <a:txBody>
                    <a:bodyPr/>
                    <a:lstStyle/>
                    <a:p>
                      <a:r>
                        <a:rPr lang="en-US" altLang="zh-CN" b="1" dirty="0">
                          <a:solidFill>
                            <a:srgbClr val="3203FB"/>
                          </a:solidFill>
                        </a:rPr>
                        <a:t>6</a:t>
                      </a:r>
                      <a:endParaRPr lang="zh-CN" altLang="en-US" b="1" dirty="0">
                        <a:solidFill>
                          <a:srgbClr val="3203FB"/>
                        </a:solidFill>
                      </a:endParaRPr>
                    </a:p>
                  </a:txBody>
                  <a:tcPr anchor="ctr" anchorCtr="1"/>
                </a:tc>
                <a:tc>
                  <a:txBody>
                    <a:bodyPr/>
                    <a:lstStyle/>
                    <a:p>
                      <a:r>
                        <a:rPr lang="en-US" altLang="zh-CN" b="1" dirty="0">
                          <a:solidFill>
                            <a:srgbClr val="3203FB"/>
                          </a:solidFill>
                        </a:rPr>
                        <a:t>7</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7846525"/>
                  </a:ext>
                </a:extLst>
              </a:tr>
              <a:tr h="538069">
                <a:tc>
                  <a:txBody>
                    <a:bodyPr/>
                    <a:lstStyle/>
                    <a:p>
                      <a:r>
                        <a:rPr lang="en-US" altLang="zh-CN" dirty="0"/>
                        <a:t>t</a:t>
                      </a:r>
                      <a:endParaRPr lang="zh-CN" altLang="en-US" dirty="0"/>
                    </a:p>
                  </a:txBody>
                  <a:tcPr anchor="ctr" anchorCtr="1">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1">
                        <a:lumMod val="10000"/>
                        <a:lumOff val="90000"/>
                      </a:schemeClr>
                    </a:solidFill>
                  </a:tcPr>
                </a:tc>
                <a:tc>
                  <a:txBody>
                    <a:bodyPr/>
                    <a:lstStyle/>
                    <a:p>
                      <a:r>
                        <a:rPr lang="en-US" altLang="zh-CN" dirty="0">
                          <a:solidFill>
                            <a:srgbClr val="3203FB"/>
                          </a:solidFill>
                        </a:rPr>
                        <a:t>7</a:t>
                      </a:r>
                      <a:endParaRPr lang="zh-CN" altLang="en-US"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b="1" dirty="0">
                          <a:solidFill>
                            <a:srgbClr val="3203FB"/>
                          </a:solidFill>
                        </a:rPr>
                        <a:t>7</a:t>
                      </a:r>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b="1" dirty="0">
                          <a:solidFill>
                            <a:srgbClr val="3203FB"/>
                          </a:solidFill>
                        </a:rPr>
                        <a:t>3</a:t>
                      </a:r>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b="1" dirty="0">
                          <a:solidFill>
                            <a:srgbClr val="3203FB"/>
                          </a:solidFill>
                        </a:rPr>
                        <a:t>4</a:t>
                      </a:r>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b="1" dirty="0">
                          <a:solidFill>
                            <a:srgbClr val="3203FB"/>
                          </a:solidFill>
                        </a:rPr>
                        <a:t>5</a:t>
                      </a:r>
                      <a:endParaRPr lang="zh-CN" altLang="en-US" b="1" dirty="0">
                        <a:solidFill>
                          <a:srgbClr val="3203FB"/>
                        </a:solidFill>
                      </a:endParaRPr>
                    </a:p>
                  </a:txBody>
                  <a:tcPr anchor="ctr" anchorCtr="1">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altLang="zh-CN" b="1" dirty="0">
                          <a:solidFill>
                            <a:srgbClr val="3203FB"/>
                          </a:solidFill>
                        </a:rPr>
                        <a:t>6</a:t>
                      </a:r>
                      <a:endParaRPr lang="zh-CN" altLang="en-US" b="1" dirty="0">
                        <a:solidFill>
                          <a:srgbClr val="3203FB"/>
                        </a:solidFill>
                      </a:endParaRPr>
                    </a:p>
                  </a:txBody>
                  <a:tcPr anchor="ctr" anchorCtr="1">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218008922"/>
                  </a:ext>
                </a:extLst>
              </a:tr>
            </a:tbl>
          </a:graphicData>
        </a:graphic>
      </p:graphicFrame>
    </p:spTree>
    <p:extLst>
      <p:ext uri="{BB962C8B-B14F-4D97-AF65-F5344CB8AC3E}">
        <p14:creationId xmlns:p14="http://schemas.microsoft.com/office/powerpoint/2010/main" val="1026324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E6FC01-DC73-4876-9CBB-746856CC686F}"/>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6B9FA38-853F-4E11-86C3-7CB6475F4B8E}"/>
              </a:ext>
            </a:extLst>
          </p:cNvPr>
          <p:cNvSpPr>
            <a:spLocks noGrp="1"/>
          </p:cNvSpPr>
          <p:nvPr>
            <p:ph type="title"/>
          </p:nvPr>
        </p:nvSpPr>
        <p:spPr/>
        <p:txBody>
          <a:bodyPr/>
          <a:lstStyle/>
          <a:p>
            <a:endParaRPr lang="zh-CN" altLang="en-US" dirty="0"/>
          </a:p>
        </p:txBody>
      </p:sp>
      <p:sp>
        <p:nvSpPr>
          <p:cNvPr id="4" name="文本占位符 3">
            <a:extLst>
              <a:ext uri="{FF2B5EF4-FFF2-40B4-BE49-F238E27FC236}">
                <a16:creationId xmlns:a16="http://schemas.microsoft.com/office/drawing/2014/main" id="{E16CD35C-FE0E-49BA-B3F2-88B5F6B3F863}"/>
              </a:ext>
            </a:extLst>
          </p:cNvPr>
          <p:cNvSpPr>
            <a:spLocks noGrp="1"/>
          </p:cNvSpPr>
          <p:nvPr>
            <p:ph type="body" sz="half" idx="2"/>
          </p:nvPr>
        </p:nvSpPr>
        <p:spPr/>
        <p:txBody>
          <a:bodyPr/>
          <a:lstStyle/>
          <a:p>
            <a:r>
              <a:rPr lang="zh-CN" altLang="en-US" dirty="0"/>
              <a:t>如何计算编辑距离</a:t>
            </a:r>
          </a:p>
        </p:txBody>
      </p:sp>
      <p:sp>
        <p:nvSpPr>
          <p:cNvPr id="5" name="矩形 4">
            <a:extLst>
              <a:ext uri="{FF2B5EF4-FFF2-40B4-BE49-F238E27FC236}">
                <a16:creationId xmlns:a16="http://schemas.microsoft.com/office/drawing/2014/main" id="{022662B9-B1D5-4B3E-95D7-ED0ACA91CF03}"/>
              </a:ext>
            </a:extLst>
          </p:cNvPr>
          <p:cNvSpPr/>
          <p:nvPr/>
        </p:nvSpPr>
        <p:spPr>
          <a:xfrm>
            <a:off x="593124" y="1499241"/>
            <a:ext cx="11003692" cy="4972900"/>
          </a:xfrm>
          <a:prstGeom prst="rect">
            <a:avLst/>
          </a:prstGeom>
        </p:spPr>
        <p:txBody>
          <a:bodyPr wrap="square">
            <a:spAutoFit/>
          </a:bodyPr>
          <a:lstStyle/>
          <a:p>
            <a:pPr>
              <a:lnSpc>
                <a:spcPct val="125000"/>
              </a:lnSpc>
            </a:pPr>
            <a:r>
              <a:rPr lang="zh-CN" altLang="en-US" sz="2400" dirty="0">
                <a:solidFill>
                  <a:schemeClr val="accent6">
                    <a:lumMod val="75000"/>
                  </a:schemeClr>
                </a:solidFill>
              </a:rPr>
              <a:t>第一步</a:t>
            </a:r>
            <a:endParaRPr lang="en-US" altLang="zh-CN" sz="2400" dirty="0">
              <a:solidFill>
                <a:schemeClr val="accent6">
                  <a:lumMod val="75000"/>
                </a:schemeClr>
              </a:solidFill>
            </a:endParaRPr>
          </a:p>
          <a:p>
            <a:pPr lvl="1">
              <a:lnSpc>
                <a:spcPct val="125000"/>
              </a:lnSpc>
            </a:pPr>
            <a:r>
              <a:rPr lang="en-US" altLang="zh-CN" sz="2400" b="1" dirty="0">
                <a:solidFill>
                  <a:srgbClr val="3203FB"/>
                </a:solidFill>
                <a:latin typeface="Courier"/>
                <a:cs typeface="Courier"/>
              </a:rPr>
              <a:t>D(i,0) = </a:t>
            </a:r>
            <a:r>
              <a:rPr lang="en-US" altLang="zh-CN" sz="2400" b="1" dirty="0" err="1">
                <a:solidFill>
                  <a:srgbClr val="3203FB"/>
                </a:solidFill>
                <a:latin typeface="Courier"/>
                <a:cs typeface="Courier"/>
              </a:rPr>
              <a:t>i</a:t>
            </a:r>
            <a:r>
              <a:rPr lang="zh-CN" altLang="en-US" sz="2400" b="1" dirty="0">
                <a:solidFill>
                  <a:srgbClr val="3203FB"/>
                </a:solidFill>
                <a:latin typeface="Courier"/>
                <a:cs typeface="Courier"/>
              </a:rPr>
              <a:t>，</a:t>
            </a:r>
            <a:r>
              <a:rPr lang="en-US" altLang="zh-CN" sz="2400" b="1" dirty="0" err="1">
                <a:solidFill>
                  <a:srgbClr val="3203FB"/>
                </a:solidFill>
                <a:latin typeface="Courier"/>
                <a:cs typeface="Courier"/>
              </a:rPr>
              <a:t>i</a:t>
            </a:r>
            <a:r>
              <a:rPr lang="en-US" altLang="zh-CN" sz="2400" b="1" dirty="0">
                <a:solidFill>
                  <a:srgbClr val="3203FB"/>
                </a:solidFill>
                <a:latin typeface="Courier"/>
                <a:cs typeface="Courier"/>
              </a:rPr>
              <a:t>=1,2,…,m   </a:t>
            </a:r>
          </a:p>
          <a:p>
            <a:pPr lvl="1" algn="just">
              <a:lnSpc>
                <a:spcPct val="125000"/>
              </a:lnSpc>
            </a:pPr>
            <a:r>
              <a:rPr lang="en-US" altLang="zh-CN" sz="2400" b="1" dirty="0">
                <a:solidFill>
                  <a:srgbClr val="3203FB"/>
                </a:solidFill>
                <a:latin typeface="Courier"/>
                <a:cs typeface="Courier"/>
              </a:rPr>
              <a:t>D(0,j) = j</a:t>
            </a:r>
            <a:r>
              <a:rPr lang="zh-CN" altLang="en-US" sz="2400" b="1" dirty="0">
                <a:solidFill>
                  <a:srgbClr val="3203FB"/>
                </a:solidFill>
                <a:latin typeface="Courier"/>
                <a:cs typeface="Courier"/>
              </a:rPr>
              <a:t>，</a:t>
            </a:r>
            <a:r>
              <a:rPr lang="en-US" altLang="zh-CN" sz="2400" b="1" dirty="0">
                <a:solidFill>
                  <a:srgbClr val="3203FB"/>
                </a:solidFill>
                <a:latin typeface="Courier"/>
                <a:cs typeface="Courier"/>
              </a:rPr>
              <a:t>j=1,2,…,n </a:t>
            </a:r>
            <a:endParaRPr lang="en-US" altLang="zh-CN" sz="2400" b="1" i="1" dirty="0">
              <a:solidFill>
                <a:srgbClr val="3203FB"/>
              </a:solidFill>
            </a:endParaRPr>
          </a:p>
          <a:p>
            <a:pPr algn="just">
              <a:lnSpc>
                <a:spcPct val="125000"/>
              </a:lnSpc>
            </a:pPr>
            <a:r>
              <a:rPr lang="zh-CN" altLang="en-US" sz="2400" dirty="0">
                <a:solidFill>
                  <a:schemeClr val="accent6">
                    <a:lumMod val="75000"/>
                  </a:schemeClr>
                </a:solidFill>
              </a:rPr>
              <a:t>第二步，递归计算</a:t>
            </a:r>
            <a:endParaRPr lang="en-US" altLang="zh-CN" sz="2400" dirty="0">
              <a:solidFill>
                <a:schemeClr val="accent6">
                  <a:lumMod val="75000"/>
                </a:schemeClr>
              </a:solidFill>
            </a:endParaRPr>
          </a:p>
          <a:p>
            <a:pPr lvl="1">
              <a:lnSpc>
                <a:spcPct val="125000"/>
              </a:lnSpc>
              <a:buClr>
                <a:srgbClr val="000066"/>
              </a:buClr>
            </a:pPr>
            <a:r>
              <a:rPr lang="en-US" altLang="zh-CN" sz="2400" b="1" dirty="0">
                <a:solidFill>
                  <a:srgbClr val="3203FB"/>
                </a:solidFill>
                <a:latin typeface="Courier"/>
                <a:cs typeface="Courier"/>
              </a:rPr>
              <a:t>For each  </a:t>
            </a:r>
            <a:r>
              <a:rPr lang="en-US" altLang="zh-CN" sz="2400" b="1" dirty="0" err="1">
                <a:solidFill>
                  <a:srgbClr val="3203FB"/>
                </a:solidFill>
                <a:latin typeface="Courier"/>
                <a:cs typeface="Courier"/>
              </a:rPr>
              <a:t>i</a:t>
            </a:r>
            <a:r>
              <a:rPr lang="en-US" altLang="zh-CN" sz="2400" b="1" dirty="0">
                <a:solidFill>
                  <a:srgbClr val="3203FB"/>
                </a:solidFill>
                <a:latin typeface="Courier"/>
                <a:cs typeface="Courier"/>
              </a:rPr>
              <a:t> = 1…m</a:t>
            </a:r>
          </a:p>
          <a:p>
            <a:pPr marL="990600" lvl="1" indent="-533400">
              <a:lnSpc>
                <a:spcPct val="125000"/>
              </a:lnSpc>
              <a:buClr>
                <a:srgbClr val="000066"/>
              </a:buClr>
              <a:buFontTx/>
              <a:buNone/>
            </a:pPr>
            <a:r>
              <a:rPr lang="en-US" altLang="zh-CN" sz="2400" b="1" dirty="0">
                <a:solidFill>
                  <a:srgbClr val="3203FB"/>
                </a:solidFill>
                <a:latin typeface="Courier"/>
                <a:cs typeface="Courier"/>
              </a:rPr>
              <a:t>	  For each  j = 1…n</a:t>
            </a:r>
            <a:endParaRPr lang="en-US" altLang="zh-CN" sz="2800" b="1" i="1" dirty="0">
              <a:solidFill>
                <a:srgbClr val="3203FB"/>
              </a:solidFill>
            </a:endParaRPr>
          </a:p>
          <a:p>
            <a:pPr lvl="1" algn="just">
              <a:lnSpc>
                <a:spcPct val="125000"/>
              </a:lnSpc>
              <a:buFont typeface="Wingdings" charset="2"/>
              <a:buNone/>
            </a:pPr>
            <a:r>
              <a:rPr lang="en-US" altLang="zh-CN" sz="2400" b="1" i="1" dirty="0">
                <a:solidFill>
                  <a:srgbClr val="3203FB"/>
                </a:solidFill>
                <a:latin typeface="Courier"/>
                <a:cs typeface="Courier"/>
              </a:rPr>
              <a:t>                       </a:t>
            </a:r>
            <a:r>
              <a:rPr lang="en-US" altLang="zh-CN" sz="2400" b="1" dirty="0">
                <a:solidFill>
                  <a:srgbClr val="3203FB"/>
                </a:solidFill>
                <a:latin typeface="Courier"/>
                <a:cs typeface="Courier"/>
              </a:rPr>
              <a:t>D(i-1,j) + 1</a:t>
            </a:r>
          </a:p>
          <a:p>
            <a:pPr lvl="1" algn="just">
              <a:lnSpc>
                <a:spcPct val="125000"/>
              </a:lnSpc>
            </a:pPr>
            <a:r>
              <a:rPr lang="en-US" altLang="zh-CN" sz="2400" b="1" dirty="0">
                <a:solidFill>
                  <a:srgbClr val="3203FB"/>
                </a:solidFill>
                <a:latin typeface="Courier"/>
                <a:cs typeface="Courier"/>
              </a:rPr>
              <a:t>          D(</a:t>
            </a:r>
            <a:r>
              <a:rPr lang="en-US" altLang="zh-CN" sz="2400" b="1" dirty="0" err="1">
                <a:solidFill>
                  <a:srgbClr val="3203FB"/>
                </a:solidFill>
                <a:latin typeface="Courier"/>
                <a:cs typeface="Courier"/>
              </a:rPr>
              <a:t>i,j</a:t>
            </a:r>
            <a:r>
              <a:rPr lang="en-US" altLang="zh-CN" sz="2400" b="1" dirty="0">
                <a:solidFill>
                  <a:srgbClr val="3203FB"/>
                </a:solidFill>
                <a:latin typeface="Courier"/>
                <a:cs typeface="Courier"/>
              </a:rPr>
              <a:t>)= min  D(i,j-1) + 1</a:t>
            </a:r>
          </a:p>
          <a:p>
            <a:pPr lvl="1" algn="just">
              <a:lnSpc>
                <a:spcPct val="125000"/>
              </a:lnSpc>
              <a:buFont typeface="Wingdings" charset="2"/>
              <a:buNone/>
            </a:pPr>
            <a:r>
              <a:rPr lang="en-US" altLang="zh-CN" sz="2400" b="1" dirty="0">
                <a:solidFill>
                  <a:srgbClr val="3203FB"/>
                </a:solidFill>
                <a:latin typeface="Courier"/>
                <a:cs typeface="Courier"/>
              </a:rPr>
              <a:t>                       D(i-1,j-1) + 1 (if X(</a:t>
            </a:r>
            <a:r>
              <a:rPr lang="en-US" altLang="zh-CN" sz="2400" b="1" dirty="0" err="1">
                <a:solidFill>
                  <a:srgbClr val="3203FB"/>
                </a:solidFill>
                <a:latin typeface="Courier"/>
                <a:cs typeface="Courier"/>
              </a:rPr>
              <a:t>i</a:t>
            </a:r>
            <a:r>
              <a:rPr lang="en-US" altLang="zh-CN" sz="2400" b="1" dirty="0">
                <a:solidFill>
                  <a:srgbClr val="3203FB"/>
                </a:solidFill>
                <a:latin typeface="Courier"/>
                <a:cs typeface="Courier"/>
              </a:rPr>
              <a:t>) ≠ Y(j))   </a:t>
            </a:r>
          </a:p>
          <a:p>
            <a:pPr lvl="1" algn="just">
              <a:lnSpc>
                <a:spcPct val="125000"/>
              </a:lnSpc>
              <a:buFont typeface="Wingdings" charset="2"/>
              <a:buNone/>
            </a:pPr>
            <a:r>
              <a:rPr lang="en-US" altLang="zh-CN" sz="2400" b="1" dirty="0">
                <a:solidFill>
                  <a:srgbClr val="3203FB"/>
                </a:solidFill>
                <a:latin typeface="Courier"/>
                <a:cs typeface="Courier"/>
              </a:rPr>
              <a:t>                                    0 (if X(</a:t>
            </a:r>
            <a:r>
              <a:rPr lang="en-US" altLang="zh-CN" sz="2400" b="1" dirty="0" err="1">
                <a:solidFill>
                  <a:srgbClr val="3203FB"/>
                </a:solidFill>
                <a:latin typeface="Courier"/>
                <a:cs typeface="Courier"/>
              </a:rPr>
              <a:t>i</a:t>
            </a:r>
            <a:r>
              <a:rPr lang="en-US" altLang="zh-CN" sz="2400" b="1" dirty="0">
                <a:solidFill>
                  <a:srgbClr val="3203FB"/>
                </a:solidFill>
                <a:latin typeface="Courier"/>
                <a:cs typeface="Courier"/>
              </a:rPr>
              <a:t>) = Y(j))</a:t>
            </a:r>
          </a:p>
          <a:p>
            <a:pPr algn="just">
              <a:lnSpc>
                <a:spcPct val="70000"/>
              </a:lnSpc>
            </a:pPr>
            <a:endParaRPr lang="en-US" altLang="zh-CN" sz="2400" i="1" dirty="0">
              <a:solidFill>
                <a:srgbClr val="3203FB"/>
              </a:solidFill>
            </a:endParaRPr>
          </a:p>
        </p:txBody>
      </p:sp>
    </p:spTree>
    <p:extLst>
      <p:ext uri="{BB962C8B-B14F-4D97-AF65-F5344CB8AC3E}">
        <p14:creationId xmlns:p14="http://schemas.microsoft.com/office/powerpoint/2010/main" val="3612179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0A8C0A-0148-487E-A97F-11A106D5D4F8}"/>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E87F1476-BA55-4ED4-B23F-BD4C2F2B6125}"/>
              </a:ext>
            </a:extLst>
          </p:cNvPr>
          <p:cNvSpPr>
            <a:spLocks noGrp="1"/>
          </p:cNvSpPr>
          <p:nvPr>
            <p:ph type="title"/>
          </p:nvPr>
        </p:nvSpPr>
        <p:spPr/>
        <p:txBody>
          <a:bodyPr/>
          <a:lstStyle/>
          <a:p>
            <a:r>
              <a:rPr lang="zh-CN" altLang="en-US" dirty="0"/>
              <a:t>编辑距离？</a:t>
            </a:r>
          </a:p>
        </p:txBody>
      </p:sp>
      <p:sp>
        <p:nvSpPr>
          <p:cNvPr id="4" name="文本占位符 3">
            <a:extLst>
              <a:ext uri="{FF2B5EF4-FFF2-40B4-BE49-F238E27FC236}">
                <a16:creationId xmlns:a16="http://schemas.microsoft.com/office/drawing/2014/main" id="{6818B9C4-D0C7-4237-B9A3-14D979B58EC7}"/>
              </a:ext>
            </a:extLst>
          </p:cNvPr>
          <p:cNvSpPr>
            <a:spLocks noGrp="1"/>
          </p:cNvSpPr>
          <p:nvPr>
            <p:ph type="body" sz="half" idx="2"/>
          </p:nvPr>
        </p:nvSpPr>
        <p:spPr/>
        <p:txBody>
          <a:bodyPr/>
          <a:lstStyle/>
          <a:p>
            <a:endParaRPr lang="zh-CN" altLang="en-US" dirty="0"/>
          </a:p>
        </p:txBody>
      </p:sp>
      <p:sp>
        <p:nvSpPr>
          <p:cNvPr id="5" name="矩形 4">
            <a:extLst>
              <a:ext uri="{FF2B5EF4-FFF2-40B4-BE49-F238E27FC236}">
                <a16:creationId xmlns:a16="http://schemas.microsoft.com/office/drawing/2014/main" id="{3AC4B894-7EB7-4E53-A16C-3C1016FEFCBF}"/>
              </a:ext>
            </a:extLst>
          </p:cNvPr>
          <p:cNvSpPr/>
          <p:nvPr/>
        </p:nvSpPr>
        <p:spPr>
          <a:xfrm>
            <a:off x="343102" y="2299912"/>
            <a:ext cx="3316934" cy="707886"/>
          </a:xfrm>
          <a:prstGeom prst="rect">
            <a:avLst/>
          </a:prstGeom>
        </p:spPr>
        <p:txBody>
          <a:bodyPr wrap="none">
            <a:spAutoFit/>
          </a:bodyPr>
          <a:lstStyle/>
          <a:p>
            <a:r>
              <a:rPr lang="en-US" altLang="zh-CN" sz="4000" b="1" dirty="0">
                <a:solidFill>
                  <a:srgbClr val="3385FF"/>
                </a:solidFill>
                <a:latin typeface="Arial" panose="020B0604020202020204" pitchFamily="34" charset="0"/>
              </a:rPr>
              <a:t>introduction</a:t>
            </a:r>
            <a:r>
              <a:rPr lang="en-US" altLang="zh-CN" sz="4000" b="1" dirty="0">
                <a:solidFill>
                  <a:srgbClr val="333333"/>
                </a:solidFill>
                <a:latin typeface="Arial" panose="020B0604020202020204" pitchFamily="34" charset="0"/>
              </a:rPr>
              <a:t> </a:t>
            </a:r>
            <a:endParaRPr lang="zh-CN" altLang="en-US" sz="4000" b="1" dirty="0"/>
          </a:p>
        </p:txBody>
      </p:sp>
      <p:sp>
        <p:nvSpPr>
          <p:cNvPr id="6" name="矩形 5">
            <a:extLst>
              <a:ext uri="{FF2B5EF4-FFF2-40B4-BE49-F238E27FC236}">
                <a16:creationId xmlns:a16="http://schemas.microsoft.com/office/drawing/2014/main" id="{F17C2E5C-0B58-4410-90E8-7D69F63F8A3C}"/>
              </a:ext>
            </a:extLst>
          </p:cNvPr>
          <p:cNvSpPr/>
          <p:nvPr/>
        </p:nvSpPr>
        <p:spPr>
          <a:xfrm>
            <a:off x="4847143" y="1062734"/>
            <a:ext cx="3145413" cy="707886"/>
          </a:xfrm>
          <a:prstGeom prst="rect">
            <a:avLst/>
          </a:prstGeom>
        </p:spPr>
        <p:txBody>
          <a:bodyPr wrap="none">
            <a:spAutoFit/>
          </a:bodyPr>
          <a:lstStyle/>
          <a:p>
            <a:r>
              <a:rPr lang="en-US" altLang="zh-CN" sz="4000" b="1" dirty="0">
                <a:solidFill>
                  <a:srgbClr val="3203FB"/>
                </a:solidFill>
                <a:latin typeface="Arial" panose="020B0604020202020204" pitchFamily="34" charset="0"/>
              </a:rPr>
              <a:t>woodchuck </a:t>
            </a:r>
            <a:endParaRPr lang="zh-CN" altLang="en-US" sz="4000" b="1" dirty="0">
              <a:solidFill>
                <a:srgbClr val="3203FB"/>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514E5C6-1E73-4DBB-8975-D85EBF18D975}"/>
                  </a:ext>
                </a:extLst>
              </p:cNvPr>
              <p:cNvSpPr txBox="1"/>
              <p:nvPr/>
            </p:nvSpPr>
            <p:spPr>
              <a:xfrm>
                <a:off x="2001569" y="3342202"/>
                <a:ext cx="9058215" cy="2801344"/>
              </a:xfrm>
              <a:prstGeom prst="rect">
                <a:avLst/>
              </a:prstGeom>
              <a:solidFill>
                <a:schemeClr val="bg2">
                  <a:lumMod val="95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400" b="1" i="1" smtClean="0">
                              <a:solidFill>
                                <a:srgbClr val="0D38F1"/>
                              </a:solidFill>
                              <a:latin typeface="Cambria Math" panose="02040503050406030204" pitchFamily="18" charset="0"/>
                            </a:rPr>
                          </m:ctrlPr>
                        </m:sSubPr>
                        <m:e>
                          <m:r>
                            <a:rPr lang="en-US" altLang="zh-CN" sz="2400" b="1" i="1" smtClean="0">
                              <a:solidFill>
                                <a:srgbClr val="0D38F1"/>
                              </a:solidFill>
                              <a:latin typeface="Cambria Math" panose="02040503050406030204" pitchFamily="18" charset="0"/>
                            </a:rPr>
                            <m:t>𝑫</m:t>
                          </m:r>
                        </m:e>
                        <m:sub>
                          <m:r>
                            <a:rPr lang="en-US" altLang="zh-CN" sz="2400" b="1" i="1" smtClean="0">
                              <a:solidFill>
                                <a:srgbClr val="0D38F1"/>
                              </a:solidFill>
                              <a:latin typeface="Cambria Math" panose="02040503050406030204" pitchFamily="18" charset="0"/>
                            </a:rPr>
                            <m:t>𝑨</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𝑩</m:t>
                          </m:r>
                        </m:sub>
                      </m:sSub>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𝒋</m:t>
                      </m:r>
                      <m:r>
                        <a:rPr lang="en-US" altLang="zh-CN" sz="2400" b="1" i="1" smtClean="0">
                          <a:solidFill>
                            <a:srgbClr val="0D38F1"/>
                          </a:solidFill>
                          <a:latin typeface="Cambria Math" panose="02040503050406030204" pitchFamily="18" charset="0"/>
                        </a:rPr>
                        <m:t>)=</m:t>
                      </m:r>
                      <m:d>
                        <m:dPr>
                          <m:begChr m:val="{"/>
                          <m:endChr m:val=""/>
                          <m:ctrlPr>
                            <a:rPr lang="en-US" altLang="zh-CN" sz="2400" b="1" i="1" smtClean="0">
                              <a:solidFill>
                                <a:srgbClr val="0D38F1"/>
                              </a:solidFill>
                              <a:latin typeface="Cambria Math" panose="02040503050406030204" pitchFamily="18" charset="0"/>
                            </a:rPr>
                          </m:ctrlPr>
                        </m:dPr>
                        <m:e>
                          <m:m>
                            <m:mPr>
                              <m:mcs>
                                <m:mc>
                                  <m:mcPr>
                                    <m:count m:val="2"/>
                                    <m:mcJc m:val="center"/>
                                  </m:mcPr>
                                </m:mc>
                              </m:mcs>
                              <m:ctrlPr>
                                <a:rPr lang="en-US" altLang="zh-CN" sz="2400" b="1" i="1" smtClean="0">
                                  <a:solidFill>
                                    <a:srgbClr val="0D38F1"/>
                                  </a:solidFill>
                                  <a:latin typeface="Cambria Math" panose="02040503050406030204" pitchFamily="18" charset="0"/>
                                </a:rPr>
                              </m:ctrlPr>
                            </m:mPr>
                            <m:mr>
                              <m:e>
                                <m:func>
                                  <m:funcPr>
                                    <m:ctrlPr>
                                      <a:rPr lang="en-US" altLang="zh-CN" sz="2400" b="1" i="1" smtClean="0">
                                        <a:solidFill>
                                          <a:srgbClr val="0D38F1"/>
                                        </a:solidFill>
                                        <a:latin typeface="Cambria Math" panose="02040503050406030204" pitchFamily="18" charset="0"/>
                                      </a:rPr>
                                    </m:ctrlPr>
                                  </m:funcPr>
                                  <m:fName>
                                    <m:r>
                                      <m:rPr>
                                        <m:brk m:alnAt="7"/>
                                      </m:rPr>
                                      <a:rPr lang="en-US" altLang="zh-CN" sz="2400" b="1" i="0" smtClean="0">
                                        <a:solidFill>
                                          <a:srgbClr val="0D38F1"/>
                                        </a:solidFill>
                                        <a:latin typeface="Cambria Math" panose="02040503050406030204" pitchFamily="18" charset="0"/>
                                      </a:rPr>
                                      <m:t>𝐦</m:t>
                                    </m:r>
                                    <m:r>
                                      <a:rPr lang="en-US" altLang="zh-CN" sz="2400" b="1" i="0" smtClean="0">
                                        <a:solidFill>
                                          <a:srgbClr val="0D38F1"/>
                                        </a:solidFill>
                                        <a:latin typeface="Cambria Math" panose="02040503050406030204" pitchFamily="18" charset="0"/>
                                      </a:rPr>
                                      <m:t>𝐚𝐱</m:t>
                                    </m:r>
                                  </m:fName>
                                  <m:e>
                                    <m:d>
                                      <m:dPr>
                                        <m:ctrlPr>
                                          <a:rPr lang="en-US" altLang="zh-CN" sz="2400" b="1" i="1" smtClean="0">
                                            <a:solidFill>
                                              <a:srgbClr val="0D38F1"/>
                                            </a:solidFill>
                                            <a:latin typeface="Cambria Math" panose="02040503050406030204" pitchFamily="18" charset="0"/>
                                          </a:rPr>
                                        </m:ctrlPr>
                                      </m:dPr>
                                      <m:e>
                                        <m:r>
                                          <m:rPr>
                                            <m:brk m:alnAt="7"/>
                                          </m:rPr>
                                          <a:rPr lang="en-US" altLang="zh-CN" sz="2400" b="1" i="1" smtClean="0">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𝒋</m:t>
                                        </m:r>
                                      </m:e>
                                    </m:d>
                                  </m:e>
                                </m:func>
                                <m:r>
                                  <m:rPr>
                                    <m:brk m:alnAt="7"/>
                                  </m:rPr>
                                  <a:rPr lang="en-US" altLang="zh-CN" sz="2400" b="1" i="1" smtClean="0">
                                    <a:solidFill>
                                      <a:srgbClr val="0D38F1"/>
                                    </a:solidFill>
                                    <a:latin typeface="Cambria Math" panose="02040503050406030204" pitchFamily="18" charset="0"/>
                                  </a:rPr>
                                  <m:t> </m:t>
                                </m:r>
                                <m:r>
                                  <a:rPr lang="en-US" altLang="zh-CN" sz="2400" b="1" i="1" smtClean="0">
                                    <a:solidFill>
                                      <a:srgbClr val="0D38F1"/>
                                    </a:solidFill>
                                    <a:latin typeface="Cambria Math" panose="02040503050406030204" pitchFamily="18" charset="0"/>
                                  </a:rPr>
                                  <m:t>                                                       </m:t>
                                </m:r>
                              </m:e>
                              <m:e>
                                <m:r>
                                  <a:rPr lang="en-US" altLang="zh-CN" sz="2400" b="1" i="1" smtClean="0">
                                    <a:solidFill>
                                      <a:srgbClr val="0D38F1"/>
                                    </a:solidFill>
                                    <a:latin typeface="Cambria Math" panose="02040503050406030204" pitchFamily="18" charset="0"/>
                                  </a:rPr>
                                  <m:t>𝒊𝒇</m:t>
                                </m:r>
                                <m:func>
                                  <m:funcPr>
                                    <m:ctrlPr>
                                      <a:rPr lang="en-US" altLang="zh-CN" sz="2400" b="1" i="1" smtClean="0">
                                        <a:solidFill>
                                          <a:srgbClr val="0D38F1"/>
                                        </a:solidFill>
                                        <a:latin typeface="Cambria Math" panose="02040503050406030204" pitchFamily="18" charset="0"/>
                                      </a:rPr>
                                    </m:ctrlPr>
                                  </m:funcPr>
                                  <m:fName>
                                    <m:r>
                                      <a:rPr lang="en-US" altLang="zh-CN" sz="2400" b="1" i="0" smtClean="0">
                                        <a:solidFill>
                                          <a:srgbClr val="0D38F1"/>
                                        </a:solidFill>
                                        <a:latin typeface="Cambria Math" panose="02040503050406030204" pitchFamily="18" charset="0"/>
                                      </a:rPr>
                                      <m:t>𝐦𝐢𝐧</m:t>
                                    </m:r>
                                  </m:fName>
                                  <m:e>
                                    <m:d>
                                      <m:dPr>
                                        <m:ctrlPr>
                                          <a:rPr lang="en-US" altLang="zh-CN" sz="2400" b="1" i="1" smtClean="0">
                                            <a:solidFill>
                                              <a:srgbClr val="0D38F1"/>
                                            </a:solidFill>
                                            <a:latin typeface="Cambria Math" panose="02040503050406030204" pitchFamily="18" charset="0"/>
                                          </a:rPr>
                                        </m:ctrlPr>
                                      </m:dPr>
                                      <m:e>
                                        <m:r>
                                          <a:rPr lang="en-US" altLang="zh-CN" sz="2400" b="1" i="1" smtClean="0">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𝒋</m:t>
                                        </m:r>
                                      </m:e>
                                    </m:d>
                                  </m:e>
                                </m:func>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𝟎</m:t>
                                </m:r>
                              </m:e>
                            </m:mr>
                            <m:mr>
                              <m:e>
                                <m:r>
                                  <a:rPr lang="en-US" altLang="zh-CN" sz="2400" b="1" i="1" smtClean="0">
                                    <a:solidFill>
                                      <a:srgbClr val="0D38F1"/>
                                    </a:solidFill>
                                    <a:latin typeface="Cambria Math" panose="02040503050406030204" pitchFamily="18" charset="0"/>
                                  </a:rPr>
                                  <m:t>𝒎𝒊𝒏</m:t>
                                </m:r>
                                <m:d>
                                  <m:dPr>
                                    <m:begChr m:val="{"/>
                                    <m:endChr m:val=""/>
                                    <m:ctrlPr>
                                      <a:rPr lang="en-US" altLang="zh-CN" sz="2400" b="1" i="1" smtClean="0">
                                        <a:solidFill>
                                          <a:srgbClr val="0D38F1"/>
                                        </a:solidFill>
                                        <a:latin typeface="Cambria Math" panose="02040503050406030204" pitchFamily="18" charset="0"/>
                                      </a:rPr>
                                    </m:ctrlPr>
                                  </m:dPr>
                                  <m:e>
                                    <m:eqArr>
                                      <m:eqArrPr>
                                        <m:ctrlPr>
                                          <a:rPr lang="en-US" altLang="zh-CN" sz="2400" b="1" i="1" smtClean="0">
                                            <a:solidFill>
                                              <a:srgbClr val="0D38F1"/>
                                            </a:solidFill>
                                            <a:latin typeface="Cambria Math" panose="02040503050406030204" pitchFamily="18" charset="0"/>
                                          </a:rPr>
                                        </m:ctrlPr>
                                      </m:eqArrPr>
                                      <m:e>
                                        <m:sSub>
                                          <m:sSubPr>
                                            <m:ctrlPr>
                                              <a:rPr lang="en-US" altLang="zh-CN" sz="2400" b="1" i="1">
                                                <a:solidFill>
                                                  <a:srgbClr val="0D38F1"/>
                                                </a:solidFill>
                                                <a:latin typeface="Cambria Math" panose="02040503050406030204" pitchFamily="18" charset="0"/>
                                              </a:rPr>
                                            </m:ctrlPr>
                                          </m:sSubPr>
                                          <m:e>
                                            <m:r>
                                              <a:rPr lang="en-US" altLang="zh-CN" sz="2400" b="1" i="1">
                                                <a:solidFill>
                                                  <a:srgbClr val="0D38F1"/>
                                                </a:solidFill>
                                                <a:latin typeface="Cambria Math" panose="02040503050406030204" pitchFamily="18" charset="0"/>
                                              </a:rPr>
                                              <m:t>𝑫</m:t>
                                            </m:r>
                                          </m:e>
                                          <m:sub>
                                            <m:r>
                                              <a:rPr lang="en-US" altLang="zh-CN" sz="2400" b="1" i="1">
                                                <a:solidFill>
                                                  <a:srgbClr val="0D38F1"/>
                                                </a:solidFill>
                                                <a:latin typeface="Cambria Math" panose="02040503050406030204" pitchFamily="18" charset="0"/>
                                              </a:rPr>
                                              <m:t>𝑨</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𝑩</m:t>
                                            </m:r>
                                          </m:sub>
                                        </m:sSub>
                                        <m:d>
                                          <m:dPr>
                                            <m:ctrlPr>
                                              <a:rPr lang="en-US" altLang="zh-CN" sz="2400" b="1" i="1">
                                                <a:solidFill>
                                                  <a:srgbClr val="0D38F1"/>
                                                </a:solidFill>
                                                <a:latin typeface="Cambria Math" panose="02040503050406030204" pitchFamily="18" charset="0"/>
                                              </a:rPr>
                                            </m:ctrlPr>
                                          </m:dPr>
                                          <m:e>
                                            <m:r>
                                              <a:rPr lang="en-US" altLang="zh-CN" sz="2400" b="1" i="1">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𝒋</m:t>
                                            </m:r>
                                          </m:e>
                                        </m:d>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r>
                                          <a:rPr lang="en-US" altLang="zh-CN" sz="2400" b="1" i="1" smtClean="0">
                                            <a:solidFill>
                                              <a:srgbClr val="0D38F1"/>
                                            </a:solidFill>
                                            <a:latin typeface="Cambria Math" panose="02040503050406030204" pitchFamily="18" charset="0"/>
                                          </a:rPr>
                                          <m:t>                             </m:t>
                                        </m:r>
                                      </m:e>
                                      <m:e>
                                        <m:sSub>
                                          <m:sSubPr>
                                            <m:ctrlPr>
                                              <a:rPr lang="en-US" altLang="zh-CN" sz="2400" b="1" i="1">
                                                <a:solidFill>
                                                  <a:srgbClr val="0D38F1"/>
                                                </a:solidFill>
                                                <a:latin typeface="Cambria Math" panose="02040503050406030204" pitchFamily="18" charset="0"/>
                                              </a:rPr>
                                            </m:ctrlPr>
                                          </m:sSubPr>
                                          <m:e>
                                            <m:r>
                                              <a:rPr lang="en-US" altLang="zh-CN" sz="2400" b="1" i="1">
                                                <a:solidFill>
                                                  <a:srgbClr val="0D38F1"/>
                                                </a:solidFill>
                                                <a:latin typeface="Cambria Math" panose="02040503050406030204" pitchFamily="18" charset="0"/>
                                              </a:rPr>
                                              <m:t>𝑫</m:t>
                                            </m:r>
                                          </m:e>
                                          <m:sub>
                                            <m:r>
                                              <a:rPr lang="en-US" altLang="zh-CN" sz="2400" b="1" i="1">
                                                <a:solidFill>
                                                  <a:srgbClr val="0D38F1"/>
                                                </a:solidFill>
                                                <a:latin typeface="Cambria Math" panose="02040503050406030204" pitchFamily="18" charset="0"/>
                                              </a:rPr>
                                              <m:t>𝑨</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𝑩</m:t>
                                            </m:r>
                                          </m:sub>
                                        </m:sSub>
                                        <m:d>
                                          <m:dPr>
                                            <m:ctrlPr>
                                              <a:rPr lang="en-US" altLang="zh-CN" sz="2400" b="1" i="1">
                                                <a:solidFill>
                                                  <a:srgbClr val="0D38F1"/>
                                                </a:solidFill>
                                                <a:latin typeface="Cambria Math" panose="02040503050406030204" pitchFamily="18" charset="0"/>
                                              </a:rPr>
                                            </m:ctrlPr>
                                          </m:dPr>
                                          <m:e>
                                            <m:r>
                                              <a:rPr lang="en-US" altLang="zh-CN" sz="2400" b="1" i="1">
                                                <a:solidFill>
                                                  <a:srgbClr val="0D38F1"/>
                                                </a:solidFill>
                                                <a:latin typeface="Cambria Math" panose="02040503050406030204" pitchFamily="18" charset="0"/>
                                              </a:rPr>
                                              <m:t>𝒊</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𝒋</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e>
                                        </m:d>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r>
                                          <a:rPr lang="en-US" altLang="zh-CN" sz="2400" b="1" i="1" smtClean="0">
                                            <a:solidFill>
                                              <a:srgbClr val="0D38F1"/>
                                            </a:solidFill>
                                            <a:latin typeface="Cambria Math" panose="02040503050406030204" pitchFamily="18" charset="0"/>
                                          </a:rPr>
                                          <m:t>                             </m:t>
                                        </m:r>
                                      </m:e>
                                      <m:e>
                                        <m:sSub>
                                          <m:sSubPr>
                                            <m:ctrlPr>
                                              <a:rPr lang="en-US" altLang="zh-CN" sz="2400" b="1" i="1">
                                                <a:solidFill>
                                                  <a:srgbClr val="0D38F1"/>
                                                </a:solidFill>
                                                <a:latin typeface="Cambria Math" panose="02040503050406030204" pitchFamily="18" charset="0"/>
                                              </a:rPr>
                                            </m:ctrlPr>
                                          </m:sSubPr>
                                          <m:e>
                                            <m:r>
                                              <a:rPr lang="en-US" altLang="zh-CN" sz="2400" b="1" i="1">
                                                <a:solidFill>
                                                  <a:srgbClr val="0D38F1"/>
                                                </a:solidFill>
                                                <a:latin typeface="Cambria Math" panose="02040503050406030204" pitchFamily="18" charset="0"/>
                                              </a:rPr>
                                              <m:t>𝑫</m:t>
                                            </m:r>
                                          </m:e>
                                          <m:sub>
                                            <m:r>
                                              <a:rPr lang="en-US" altLang="zh-CN" sz="2400" b="1" i="1">
                                                <a:solidFill>
                                                  <a:srgbClr val="0D38F1"/>
                                                </a:solidFill>
                                                <a:latin typeface="Cambria Math" panose="02040503050406030204" pitchFamily="18" charset="0"/>
                                              </a:rPr>
                                              <m:t>𝑨</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𝑩</m:t>
                                            </m:r>
                                          </m:sub>
                                        </m:sSub>
                                        <m:d>
                                          <m:dPr>
                                            <m:ctrlPr>
                                              <a:rPr lang="en-US" altLang="zh-CN" sz="2400" b="1" i="1">
                                                <a:solidFill>
                                                  <a:srgbClr val="0D38F1"/>
                                                </a:solidFill>
                                                <a:latin typeface="Cambria Math" panose="02040503050406030204" pitchFamily="18" charset="0"/>
                                              </a:rPr>
                                            </m:ctrlPr>
                                          </m:dPr>
                                          <m:e>
                                            <m:r>
                                              <a:rPr lang="en-US" altLang="zh-CN" sz="2400" b="1" i="1">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r>
                                              <a:rPr lang="en-US" altLang="zh-CN" sz="2400" b="1" i="1">
                                                <a:solidFill>
                                                  <a:srgbClr val="0D38F1"/>
                                                </a:solidFill>
                                                <a:latin typeface="Cambria Math" panose="02040503050406030204" pitchFamily="18" charset="0"/>
                                              </a:rPr>
                                              <m:t>,</m:t>
                                            </m:r>
                                            <m:r>
                                              <a:rPr lang="en-US" altLang="zh-CN" sz="2400" b="1" i="1">
                                                <a:solidFill>
                                                  <a:srgbClr val="0D38F1"/>
                                                </a:solidFill>
                                                <a:latin typeface="Cambria Math" panose="02040503050406030204" pitchFamily="18" charset="0"/>
                                              </a:rPr>
                                              <m:t>𝒋</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𝟏</m:t>
                                            </m:r>
                                          </m:e>
                                        </m:d>
                                        <m:r>
                                          <a:rPr lang="en-US" altLang="zh-CN" sz="2400" b="1" i="1" smtClean="0">
                                            <a:solidFill>
                                              <a:srgbClr val="0D38F1"/>
                                            </a:solidFill>
                                            <a:latin typeface="Cambria Math" panose="02040503050406030204" pitchFamily="18" charset="0"/>
                                          </a:rPr>
                                          <m:t>+</m:t>
                                        </m:r>
                                        <m:d>
                                          <m:dPr>
                                            <m:begChr m:val="{"/>
                                            <m:endChr m:val=""/>
                                            <m:ctrlPr>
                                              <a:rPr lang="en-US" altLang="zh-CN" sz="2400" b="1" i="1" smtClean="0">
                                                <a:solidFill>
                                                  <a:srgbClr val="0D38F1"/>
                                                </a:solidFill>
                                                <a:latin typeface="Cambria Math" panose="02040503050406030204" pitchFamily="18" charset="0"/>
                                              </a:rPr>
                                            </m:ctrlPr>
                                          </m:dPr>
                                          <m:e>
                                            <m:m>
                                              <m:mPr>
                                                <m:mcs>
                                                  <m:mc>
                                                    <m:mcPr>
                                                      <m:count m:val="2"/>
                                                      <m:mcJc m:val="center"/>
                                                    </m:mcPr>
                                                  </m:mc>
                                                </m:mcs>
                                                <m:ctrlPr>
                                                  <a:rPr lang="en-US" altLang="zh-CN" sz="2400" b="1" i="1" smtClean="0">
                                                    <a:solidFill>
                                                      <a:srgbClr val="0D38F1"/>
                                                    </a:solidFill>
                                                    <a:latin typeface="Cambria Math" panose="02040503050406030204" pitchFamily="18" charset="0"/>
                                                  </a:rPr>
                                                </m:ctrlPr>
                                              </m:mPr>
                                              <m:mr>
                                                <m:e>
                                                  <m:r>
                                                    <m:rPr>
                                                      <m:brk m:alnAt="7"/>
                                                    </m:rPr>
                                                    <a:rPr lang="en-US" altLang="zh-CN" sz="2400" b="1" i="1" smtClean="0">
                                                      <a:solidFill>
                                                        <a:srgbClr val="0D38F1"/>
                                                      </a:solidFill>
                                                      <a:latin typeface="Cambria Math" panose="02040503050406030204" pitchFamily="18" charset="0"/>
                                                    </a:rPr>
                                                    <m:t>𝟎</m:t>
                                                  </m:r>
                                                </m:e>
                                                <m:e>
                                                  <m:r>
                                                    <a:rPr lang="en-US" altLang="zh-CN" sz="2400" b="1" i="1" smtClean="0">
                                                      <a:solidFill>
                                                        <a:srgbClr val="0D38F1"/>
                                                      </a:solidFill>
                                                      <a:latin typeface="Cambria Math" panose="02040503050406030204" pitchFamily="18" charset="0"/>
                                                    </a:rPr>
                                                    <m:t>𝑨</m:t>
                                                  </m:r>
                                                  <m:r>
                                                    <a:rPr lang="en-US" altLang="zh-CN" sz="2400" b="1" i="1" baseline="-25000" smtClean="0">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rPr>
                                                    <m:t>=</m:t>
                                                  </m:r>
                                                  <m:r>
                                                    <a:rPr lang="en-US" altLang="zh-CN" sz="2400" b="1" i="1" smtClean="0">
                                                      <a:solidFill>
                                                        <a:srgbClr val="0D38F1"/>
                                                      </a:solidFill>
                                                      <a:latin typeface="Cambria Math" panose="02040503050406030204" pitchFamily="18" charset="0"/>
                                                    </a:rPr>
                                                    <m:t>𝑩𝒋</m:t>
                                                  </m:r>
                                                </m:e>
                                              </m:mr>
                                              <m:mr>
                                                <m:e>
                                                  <m:r>
                                                    <a:rPr lang="en-US" altLang="zh-CN" sz="2400" b="1" i="1" smtClean="0">
                                                      <a:solidFill>
                                                        <a:srgbClr val="0D38F1"/>
                                                      </a:solidFill>
                                                      <a:latin typeface="Cambria Math" panose="02040503050406030204" pitchFamily="18" charset="0"/>
                                                    </a:rPr>
                                                    <m:t>𝟏</m:t>
                                                  </m:r>
                                                </m:e>
                                                <m:e>
                                                  <m:r>
                                                    <a:rPr lang="en-US" altLang="zh-CN" sz="2400" b="1" i="1" smtClean="0">
                                                      <a:solidFill>
                                                        <a:srgbClr val="0D38F1"/>
                                                      </a:solidFill>
                                                      <a:latin typeface="Cambria Math" panose="02040503050406030204" pitchFamily="18" charset="0"/>
                                                    </a:rPr>
                                                    <m:t>𝑨</m:t>
                                                  </m:r>
                                                  <m:r>
                                                    <a:rPr lang="en-US" altLang="zh-CN" sz="2400" b="1" i="1" baseline="-25000" smtClean="0">
                                                      <a:solidFill>
                                                        <a:srgbClr val="0D38F1"/>
                                                      </a:solidFill>
                                                      <a:latin typeface="Cambria Math" panose="02040503050406030204" pitchFamily="18" charset="0"/>
                                                    </a:rPr>
                                                    <m:t>𝒊</m:t>
                                                  </m:r>
                                                  <m:r>
                                                    <a:rPr lang="en-US" altLang="zh-CN" sz="2400" b="1" i="1" smtClean="0">
                                                      <a:solidFill>
                                                        <a:srgbClr val="0D38F1"/>
                                                      </a:solidFill>
                                                      <a:latin typeface="Cambria Math" panose="02040503050406030204" pitchFamily="18" charset="0"/>
                                                      <a:ea typeface="Cambria Math" panose="02040503050406030204" pitchFamily="18" charset="0"/>
                                                    </a:rPr>
                                                    <m:t>≠</m:t>
                                                  </m:r>
                                                  <m:r>
                                                    <a:rPr lang="en-US" altLang="zh-CN" sz="2400" b="1" i="1" smtClean="0">
                                                      <a:solidFill>
                                                        <a:srgbClr val="0D38F1"/>
                                                      </a:solidFill>
                                                      <a:latin typeface="Cambria Math" panose="02040503050406030204" pitchFamily="18" charset="0"/>
                                                      <a:ea typeface="Cambria Math" panose="02040503050406030204" pitchFamily="18" charset="0"/>
                                                    </a:rPr>
                                                    <m:t>𝑩𝒋</m:t>
                                                  </m:r>
                                                </m:e>
                                              </m:mr>
                                            </m:m>
                                          </m:e>
                                        </m:d>
                                      </m:e>
                                    </m:eqArr>
                                  </m:e>
                                </m:d>
                              </m:e>
                              <m:e>
                                <m:r>
                                  <a:rPr lang="en-US" altLang="zh-CN" sz="2400" b="1" i="1" smtClean="0">
                                    <a:solidFill>
                                      <a:srgbClr val="0D38F1"/>
                                    </a:solidFill>
                                    <a:latin typeface="Cambria Math" panose="02040503050406030204" pitchFamily="18" charset="0"/>
                                  </a:rPr>
                                  <m:t>𝒐𝒕𝒉𝒆𝒓𝒘𝒊𝒔𝒆</m:t>
                                </m:r>
                                <m:r>
                                  <a:rPr lang="en-US" altLang="zh-CN" sz="2400" b="1" i="1" smtClean="0">
                                    <a:solidFill>
                                      <a:srgbClr val="0D38F1"/>
                                    </a:solidFill>
                                    <a:latin typeface="Cambria Math" panose="02040503050406030204" pitchFamily="18" charset="0"/>
                                  </a:rPr>
                                  <m:t>         </m:t>
                                </m:r>
                              </m:e>
                            </m:mr>
                          </m:m>
                        </m:e>
                      </m:d>
                    </m:oMath>
                  </m:oMathPara>
                </a14:m>
                <a:endParaRPr lang="en-US" altLang="zh-CN" b="1" dirty="0">
                  <a:solidFill>
                    <a:srgbClr val="0D38F1"/>
                  </a:solidFill>
                </a:endParaRPr>
              </a:p>
              <a:p>
                <a:endParaRPr lang="zh-CN" altLang="en-US" b="1" dirty="0">
                  <a:solidFill>
                    <a:srgbClr val="0D38F1"/>
                  </a:solidFill>
                </a:endParaRPr>
              </a:p>
            </p:txBody>
          </p:sp>
        </mc:Choice>
        <mc:Fallback xmlns="">
          <p:sp>
            <p:nvSpPr>
              <p:cNvPr id="7" name="文本框 6">
                <a:extLst>
                  <a:ext uri="{FF2B5EF4-FFF2-40B4-BE49-F238E27FC236}">
                    <a16:creationId xmlns:a16="http://schemas.microsoft.com/office/drawing/2014/main" id="{9514E5C6-1E73-4DBB-8975-D85EBF18D975}"/>
                  </a:ext>
                </a:extLst>
              </p:cNvPr>
              <p:cNvSpPr txBox="1">
                <a:spLocks noRot="1" noChangeAspect="1" noMove="1" noResize="1" noEditPoints="1" noAdjustHandles="1" noChangeArrowheads="1" noChangeShapeType="1" noTextEdit="1"/>
              </p:cNvSpPr>
              <p:nvPr/>
            </p:nvSpPr>
            <p:spPr>
              <a:xfrm>
                <a:off x="2001569" y="3342202"/>
                <a:ext cx="9058215" cy="2801344"/>
              </a:xfrm>
              <a:prstGeom prst="rect">
                <a:avLst/>
              </a:prstGeom>
              <a:blipFill>
                <a:blip r:embed="rId2"/>
                <a:stretch>
                  <a:fillRect l="-11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8906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527CC3-C404-49E3-9408-771231BF7AD3}"/>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B02ADE08-2AAC-4E63-BB41-A9571F7EF70A}"/>
              </a:ext>
            </a:extLst>
          </p:cNvPr>
          <p:cNvSpPr>
            <a:spLocks noGrp="1"/>
          </p:cNvSpPr>
          <p:nvPr>
            <p:ph type="title"/>
          </p:nvPr>
        </p:nvSpPr>
        <p:spPr/>
        <p:txBody>
          <a:bodyPr/>
          <a:lstStyle/>
          <a:p>
            <a:r>
              <a:rPr lang="zh-CN" altLang="en-US" dirty="0"/>
              <a:t>应用实例</a:t>
            </a:r>
          </a:p>
        </p:txBody>
      </p:sp>
      <p:sp>
        <p:nvSpPr>
          <p:cNvPr id="4" name="文本占位符 3">
            <a:extLst>
              <a:ext uri="{FF2B5EF4-FFF2-40B4-BE49-F238E27FC236}">
                <a16:creationId xmlns:a16="http://schemas.microsoft.com/office/drawing/2014/main" id="{FBF0C3F7-A4F7-4DBF-ABD2-077EA502D217}"/>
              </a:ext>
            </a:extLst>
          </p:cNvPr>
          <p:cNvSpPr>
            <a:spLocks noGrp="1"/>
          </p:cNvSpPr>
          <p:nvPr>
            <p:ph type="body" sz="half" idx="2"/>
          </p:nvPr>
        </p:nvSpPr>
        <p:spPr/>
        <p:txBody>
          <a:bodyPr/>
          <a:lstStyle/>
          <a:p>
            <a:r>
              <a:rPr lang="en-US" altLang="zh-CN" dirty="0"/>
              <a:t>Why</a:t>
            </a:r>
            <a:r>
              <a:rPr lang="zh-CN" altLang="en-US" dirty="0"/>
              <a:t>？</a:t>
            </a:r>
          </a:p>
        </p:txBody>
      </p:sp>
      <p:grpSp>
        <p:nvGrpSpPr>
          <p:cNvPr id="21" name="组合 20">
            <a:extLst>
              <a:ext uri="{FF2B5EF4-FFF2-40B4-BE49-F238E27FC236}">
                <a16:creationId xmlns:a16="http://schemas.microsoft.com/office/drawing/2014/main" id="{1D6D76AF-BA22-4E98-9990-42B0E97DDA35}"/>
              </a:ext>
            </a:extLst>
          </p:cNvPr>
          <p:cNvGrpSpPr/>
          <p:nvPr/>
        </p:nvGrpSpPr>
        <p:grpSpPr>
          <a:xfrm>
            <a:off x="1003960" y="3058107"/>
            <a:ext cx="1145126" cy="1145275"/>
            <a:chOff x="304800" y="673100"/>
            <a:chExt cx="4000500" cy="4000500"/>
          </a:xfrm>
          <a:effectLst>
            <a:outerShdw blurRad="444500" dist="254000" dir="8100000" algn="tr" rotWithShape="0">
              <a:prstClr val="black">
                <a:alpha val="50000"/>
              </a:prstClr>
            </a:outerShdw>
          </a:effectLst>
        </p:grpSpPr>
        <p:sp>
          <p:nvSpPr>
            <p:cNvPr id="23" name="同心圆 64">
              <a:extLst>
                <a:ext uri="{FF2B5EF4-FFF2-40B4-BE49-F238E27FC236}">
                  <a16:creationId xmlns:a16="http://schemas.microsoft.com/office/drawing/2014/main" id="{091B455F-7BFD-4D38-926D-83281152BA86}"/>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24" name="椭圆 23">
              <a:extLst>
                <a:ext uri="{FF2B5EF4-FFF2-40B4-BE49-F238E27FC236}">
                  <a16:creationId xmlns:a16="http://schemas.microsoft.com/office/drawing/2014/main" id="{B3F887E3-4976-42AE-B87B-DD583DFB3F37}"/>
                </a:ext>
              </a:extLst>
            </p:cNvPr>
            <p:cNvSpPr/>
            <p:nvPr/>
          </p:nvSpPr>
          <p:spPr>
            <a:xfrm>
              <a:off x="392112" y="760412"/>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grpSp>
      <p:grpSp>
        <p:nvGrpSpPr>
          <p:cNvPr id="6" name="Group 75">
            <a:extLst>
              <a:ext uri="{FF2B5EF4-FFF2-40B4-BE49-F238E27FC236}">
                <a16:creationId xmlns:a16="http://schemas.microsoft.com/office/drawing/2014/main" id="{6AFA2FBC-184A-4D82-9552-3AF60609EFCE}"/>
              </a:ext>
            </a:extLst>
          </p:cNvPr>
          <p:cNvGrpSpPr/>
          <p:nvPr/>
        </p:nvGrpSpPr>
        <p:grpSpPr>
          <a:xfrm>
            <a:off x="1453825" y="2890062"/>
            <a:ext cx="284949" cy="668652"/>
            <a:chOff x="7494588" y="1292225"/>
            <a:chExt cx="295275" cy="828675"/>
          </a:xfrm>
          <a:solidFill>
            <a:srgbClr val="00B0F0"/>
          </a:solidFill>
        </p:grpSpPr>
        <p:sp>
          <p:nvSpPr>
            <p:cNvPr id="7" name="Freeform 5">
              <a:extLst>
                <a:ext uri="{FF2B5EF4-FFF2-40B4-BE49-F238E27FC236}">
                  <a16:creationId xmlns:a16="http://schemas.microsoft.com/office/drawing/2014/main" id="{57A28D6C-BAC8-45B5-B23C-F12C69DB27B5}"/>
                </a:ext>
              </a:extLst>
            </p:cNvPr>
            <p:cNvSpPr>
              <a:spLocks noEditPoints="1"/>
            </p:cNvSpPr>
            <p:nvPr/>
          </p:nvSpPr>
          <p:spPr bwMode="auto">
            <a:xfrm>
              <a:off x="7524750" y="1292225"/>
              <a:ext cx="101600" cy="384175"/>
            </a:xfrm>
            <a:custGeom>
              <a:avLst/>
              <a:gdLst/>
              <a:ahLst/>
              <a:cxnLst>
                <a:cxn ang="0">
                  <a:pos x="16" y="35"/>
                </a:cxn>
                <a:cxn ang="0">
                  <a:pos x="13" y="24"/>
                </a:cxn>
                <a:cxn ang="0">
                  <a:pos x="11" y="19"/>
                </a:cxn>
                <a:cxn ang="0">
                  <a:pos x="16" y="16"/>
                </a:cxn>
                <a:cxn ang="0">
                  <a:pos x="24" y="35"/>
                </a:cxn>
                <a:cxn ang="0">
                  <a:pos x="24" y="210"/>
                </a:cxn>
                <a:cxn ang="0">
                  <a:pos x="56" y="210"/>
                </a:cxn>
                <a:cxn ang="0">
                  <a:pos x="56" y="29"/>
                </a:cxn>
                <a:cxn ang="0">
                  <a:pos x="56" y="23"/>
                </a:cxn>
                <a:cxn ang="0">
                  <a:pos x="28" y="0"/>
                </a:cxn>
                <a:cxn ang="0">
                  <a:pos x="0" y="29"/>
                </a:cxn>
                <a:cxn ang="0">
                  <a:pos x="0" y="210"/>
                </a:cxn>
                <a:cxn ang="0">
                  <a:pos x="16" y="210"/>
                </a:cxn>
                <a:cxn ang="0">
                  <a:pos x="16" y="35"/>
                </a:cxn>
                <a:cxn ang="0">
                  <a:pos x="16" y="35"/>
                </a:cxn>
                <a:cxn ang="0">
                  <a:pos x="16" y="35"/>
                </a:cxn>
              </a:cxnLst>
              <a:rect l="0" t="0" r="r" b="b"/>
              <a:pathLst>
                <a:path w="56" h="210">
                  <a:moveTo>
                    <a:pt x="16" y="35"/>
                  </a:moveTo>
                  <a:cubicBezTo>
                    <a:pt x="16" y="26"/>
                    <a:pt x="13" y="24"/>
                    <a:pt x="13" y="24"/>
                  </a:cubicBezTo>
                  <a:cubicBezTo>
                    <a:pt x="11" y="23"/>
                    <a:pt x="10" y="21"/>
                    <a:pt x="11" y="19"/>
                  </a:cubicBezTo>
                  <a:cubicBezTo>
                    <a:pt x="11" y="17"/>
                    <a:pt x="14" y="16"/>
                    <a:pt x="16" y="16"/>
                  </a:cubicBezTo>
                  <a:cubicBezTo>
                    <a:pt x="17" y="17"/>
                    <a:pt x="24" y="20"/>
                    <a:pt x="24" y="35"/>
                  </a:cubicBezTo>
                  <a:cubicBezTo>
                    <a:pt x="24" y="210"/>
                    <a:pt x="24" y="210"/>
                    <a:pt x="24" y="210"/>
                  </a:cubicBezTo>
                  <a:cubicBezTo>
                    <a:pt x="56" y="210"/>
                    <a:pt x="56" y="210"/>
                    <a:pt x="56" y="210"/>
                  </a:cubicBezTo>
                  <a:cubicBezTo>
                    <a:pt x="56" y="29"/>
                    <a:pt x="56" y="29"/>
                    <a:pt x="56" y="29"/>
                  </a:cubicBezTo>
                  <a:cubicBezTo>
                    <a:pt x="56" y="27"/>
                    <a:pt x="56" y="25"/>
                    <a:pt x="56" y="23"/>
                  </a:cubicBezTo>
                  <a:cubicBezTo>
                    <a:pt x="53" y="10"/>
                    <a:pt x="42" y="0"/>
                    <a:pt x="28" y="0"/>
                  </a:cubicBezTo>
                  <a:cubicBezTo>
                    <a:pt x="12" y="0"/>
                    <a:pt x="0" y="12"/>
                    <a:pt x="0" y="29"/>
                  </a:cubicBezTo>
                  <a:cubicBezTo>
                    <a:pt x="0" y="210"/>
                    <a:pt x="0" y="210"/>
                    <a:pt x="0" y="210"/>
                  </a:cubicBezTo>
                  <a:cubicBezTo>
                    <a:pt x="16" y="210"/>
                    <a:pt x="16" y="210"/>
                    <a:pt x="16" y="210"/>
                  </a:cubicBezTo>
                  <a:lnTo>
                    <a:pt x="16" y="35"/>
                  </a:lnTo>
                  <a:close/>
                  <a:moveTo>
                    <a:pt x="16" y="35"/>
                  </a:moveTo>
                  <a:cubicBezTo>
                    <a:pt x="16" y="35"/>
                    <a:pt x="16" y="35"/>
                    <a:pt x="16" y="35"/>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8" name="Freeform 6">
              <a:extLst>
                <a:ext uri="{FF2B5EF4-FFF2-40B4-BE49-F238E27FC236}">
                  <a16:creationId xmlns:a16="http://schemas.microsoft.com/office/drawing/2014/main" id="{FE998EDB-50E9-47E1-9714-0176FDE57FB4}"/>
                </a:ext>
              </a:extLst>
            </p:cNvPr>
            <p:cNvSpPr>
              <a:spLocks noEditPoints="1"/>
            </p:cNvSpPr>
            <p:nvPr/>
          </p:nvSpPr>
          <p:spPr bwMode="auto">
            <a:xfrm>
              <a:off x="7658100" y="1293813"/>
              <a:ext cx="101600" cy="382588"/>
            </a:xfrm>
            <a:custGeom>
              <a:avLst/>
              <a:gdLst/>
              <a:ahLst/>
              <a:cxnLst>
                <a:cxn ang="0">
                  <a:pos x="32" y="34"/>
                </a:cxn>
                <a:cxn ang="0">
                  <a:pos x="40" y="16"/>
                </a:cxn>
                <a:cxn ang="0">
                  <a:pos x="46" y="18"/>
                </a:cxn>
                <a:cxn ang="0">
                  <a:pos x="43" y="24"/>
                </a:cxn>
                <a:cxn ang="0">
                  <a:pos x="40" y="34"/>
                </a:cxn>
                <a:cxn ang="0">
                  <a:pos x="40" y="209"/>
                </a:cxn>
                <a:cxn ang="0">
                  <a:pos x="56" y="209"/>
                </a:cxn>
                <a:cxn ang="0">
                  <a:pos x="56" y="32"/>
                </a:cxn>
                <a:cxn ang="0">
                  <a:pos x="26" y="0"/>
                </a:cxn>
                <a:cxn ang="0">
                  <a:pos x="0" y="28"/>
                </a:cxn>
                <a:cxn ang="0">
                  <a:pos x="0" y="209"/>
                </a:cxn>
                <a:cxn ang="0">
                  <a:pos x="32" y="209"/>
                </a:cxn>
                <a:cxn ang="0">
                  <a:pos x="32" y="34"/>
                </a:cxn>
                <a:cxn ang="0">
                  <a:pos x="32" y="34"/>
                </a:cxn>
                <a:cxn ang="0">
                  <a:pos x="32" y="34"/>
                </a:cxn>
              </a:cxnLst>
              <a:rect l="0" t="0" r="r" b="b"/>
              <a:pathLst>
                <a:path w="56" h="209">
                  <a:moveTo>
                    <a:pt x="32" y="34"/>
                  </a:moveTo>
                  <a:cubicBezTo>
                    <a:pt x="32" y="19"/>
                    <a:pt x="40" y="16"/>
                    <a:pt x="40" y="16"/>
                  </a:cubicBezTo>
                  <a:cubicBezTo>
                    <a:pt x="42" y="15"/>
                    <a:pt x="45" y="16"/>
                    <a:pt x="46" y="18"/>
                  </a:cubicBezTo>
                  <a:cubicBezTo>
                    <a:pt x="46" y="20"/>
                    <a:pt x="45" y="23"/>
                    <a:pt x="43" y="24"/>
                  </a:cubicBezTo>
                  <a:cubicBezTo>
                    <a:pt x="43" y="24"/>
                    <a:pt x="40" y="26"/>
                    <a:pt x="40" y="34"/>
                  </a:cubicBezTo>
                  <a:cubicBezTo>
                    <a:pt x="40" y="209"/>
                    <a:pt x="40" y="209"/>
                    <a:pt x="40" y="209"/>
                  </a:cubicBezTo>
                  <a:cubicBezTo>
                    <a:pt x="56" y="209"/>
                    <a:pt x="56" y="209"/>
                    <a:pt x="56" y="209"/>
                  </a:cubicBezTo>
                  <a:cubicBezTo>
                    <a:pt x="56" y="32"/>
                    <a:pt x="56" y="32"/>
                    <a:pt x="56" y="32"/>
                  </a:cubicBezTo>
                  <a:cubicBezTo>
                    <a:pt x="56" y="15"/>
                    <a:pt x="43" y="1"/>
                    <a:pt x="26" y="0"/>
                  </a:cubicBezTo>
                  <a:cubicBezTo>
                    <a:pt x="11" y="1"/>
                    <a:pt x="0" y="13"/>
                    <a:pt x="0" y="28"/>
                  </a:cubicBezTo>
                  <a:cubicBezTo>
                    <a:pt x="0" y="209"/>
                    <a:pt x="0" y="209"/>
                    <a:pt x="0" y="209"/>
                  </a:cubicBezTo>
                  <a:cubicBezTo>
                    <a:pt x="32" y="209"/>
                    <a:pt x="32" y="209"/>
                    <a:pt x="32" y="209"/>
                  </a:cubicBezTo>
                  <a:lnTo>
                    <a:pt x="32" y="34"/>
                  </a:lnTo>
                  <a:close/>
                  <a:moveTo>
                    <a:pt x="32" y="34"/>
                  </a:moveTo>
                  <a:cubicBezTo>
                    <a:pt x="32" y="34"/>
                    <a:pt x="32" y="34"/>
                    <a:pt x="32" y="3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9" name="Freeform 7">
              <a:extLst>
                <a:ext uri="{FF2B5EF4-FFF2-40B4-BE49-F238E27FC236}">
                  <a16:creationId xmlns:a16="http://schemas.microsoft.com/office/drawing/2014/main" id="{3822D35B-F885-41D2-AFE0-A635E9AF0C57}"/>
                </a:ext>
              </a:extLst>
            </p:cNvPr>
            <p:cNvSpPr>
              <a:spLocks noEditPoints="1"/>
            </p:cNvSpPr>
            <p:nvPr/>
          </p:nvSpPr>
          <p:spPr bwMode="auto">
            <a:xfrm>
              <a:off x="7494588" y="1692275"/>
              <a:ext cx="295275" cy="236538"/>
            </a:xfrm>
            <a:custGeom>
              <a:avLst/>
              <a:gdLst/>
              <a:ahLst/>
              <a:cxnLst>
                <a:cxn ang="0">
                  <a:pos x="153" y="1"/>
                </a:cxn>
                <a:cxn ang="0">
                  <a:pos x="149" y="0"/>
                </a:cxn>
                <a:cxn ang="0">
                  <a:pos x="12" y="0"/>
                </a:cxn>
                <a:cxn ang="0">
                  <a:pos x="8" y="1"/>
                </a:cxn>
                <a:cxn ang="0">
                  <a:pos x="0" y="12"/>
                </a:cxn>
                <a:cxn ang="0">
                  <a:pos x="0" y="82"/>
                </a:cxn>
                <a:cxn ang="0">
                  <a:pos x="6" y="103"/>
                </a:cxn>
                <a:cxn ang="0">
                  <a:pos x="35" y="129"/>
                </a:cxn>
                <a:cxn ang="0">
                  <a:pos x="122" y="129"/>
                </a:cxn>
                <a:cxn ang="0">
                  <a:pos x="151" y="101"/>
                </a:cxn>
                <a:cxn ang="0">
                  <a:pos x="160" y="82"/>
                </a:cxn>
                <a:cxn ang="0">
                  <a:pos x="160" y="12"/>
                </a:cxn>
                <a:cxn ang="0">
                  <a:pos x="153" y="1"/>
                </a:cxn>
                <a:cxn ang="0">
                  <a:pos x="153" y="1"/>
                </a:cxn>
                <a:cxn ang="0">
                  <a:pos x="153" y="1"/>
                </a:cxn>
              </a:cxnLst>
              <a:rect l="0" t="0" r="r" b="b"/>
              <a:pathLst>
                <a:path w="161" h="129">
                  <a:moveTo>
                    <a:pt x="153" y="1"/>
                  </a:moveTo>
                  <a:cubicBezTo>
                    <a:pt x="152" y="1"/>
                    <a:pt x="151" y="0"/>
                    <a:pt x="149" y="0"/>
                  </a:cubicBezTo>
                  <a:cubicBezTo>
                    <a:pt x="12" y="0"/>
                    <a:pt x="12" y="0"/>
                    <a:pt x="12" y="0"/>
                  </a:cubicBezTo>
                  <a:cubicBezTo>
                    <a:pt x="10" y="0"/>
                    <a:pt x="9" y="1"/>
                    <a:pt x="8" y="1"/>
                  </a:cubicBezTo>
                  <a:cubicBezTo>
                    <a:pt x="3" y="3"/>
                    <a:pt x="0" y="7"/>
                    <a:pt x="0" y="12"/>
                  </a:cubicBezTo>
                  <a:cubicBezTo>
                    <a:pt x="0" y="82"/>
                    <a:pt x="0" y="82"/>
                    <a:pt x="0" y="82"/>
                  </a:cubicBezTo>
                  <a:cubicBezTo>
                    <a:pt x="0" y="90"/>
                    <a:pt x="0" y="97"/>
                    <a:pt x="6" y="103"/>
                  </a:cubicBezTo>
                  <a:cubicBezTo>
                    <a:pt x="35" y="129"/>
                    <a:pt x="35" y="129"/>
                    <a:pt x="35" y="129"/>
                  </a:cubicBezTo>
                  <a:cubicBezTo>
                    <a:pt x="122" y="129"/>
                    <a:pt x="122" y="129"/>
                    <a:pt x="122" y="129"/>
                  </a:cubicBezTo>
                  <a:cubicBezTo>
                    <a:pt x="151" y="101"/>
                    <a:pt x="151" y="101"/>
                    <a:pt x="151" y="101"/>
                  </a:cubicBezTo>
                  <a:cubicBezTo>
                    <a:pt x="157" y="94"/>
                    <a:pt x="160" y="90"/>
                    <a:pt x="160" y="82"/>
                  </a:cubicBezTo>
                  <a:cubicBezTo>
                    <a:pt x="160" y="12"/>
                    <a:pt x="160" y="12"/>
                    <a:pt x="160" y="12"/>
                  </a:cubicBezTo>
                  <a:cubicBezTo>
                    <a:pt x="161" y="7"/>
                    <a:pt x="158" y="3"/>
                    <a:pt x="153" y="1"/>
                  </a:cubicBezTo>
                  <a:close/>
                  <a:moveTo>
                    <a:pt x="153" y="1"/>
                  </a:moveTo>
                  <a:cubicBezTo>
                    <a:pt x="153" y="1"/>
                    <a:pt x="153" y="1"/>
                    <a:pt x="153" y="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0" name="Freeform 8">
              <a:extLst>
                <a:ext uri="{FF2B5EF4-FFF2-40B4-BE49-F238E27FC236}">
                  <a16:creationId xmlns:a16="http://schemas.microsoft.com/office/drawing/2014/main" id="{7A30C21F-AB2A-4A50-87D4-CAD5B5180D41}"/>
                </a:ext>
              </a:extLst>
            </p:cNvPr>
            <p:cNvSpPr>
              <a:spLocks noEditPoints="1"/>
            </p:cNvSpPr>
            <p:nvPr/>
          </p:nvSpPr>
          <p:spPr bwMode="auto">
            <a:xfrm>
              <a:off x="7539038" y="1943100"/>
              <a:ext cx="192088" cy="28575"/>
            </a:xfrm>
            <a:custGeom>
              <a:avLst/>
              <a:gdLst/>
              <a:ahLst/>
              <a:cxnLst>
                <a:cxn ang="0">
                  <a:pos x="98" y="0"/>
                </a:cxn>
                <a:cxn ang="0">
                  <a:pos x="3" y="0"/>
                </a:cxn>
                <a:cxn ang="0">
                  <a:pos x="0" y="3"/>
                </a:cxn>
                <a:cxn ang="0">
                  <a:pos x="0" y="13"/>
                </a:cxn>
                <a:cxn ang="0">
                  <a:pos x="3" y="16"/>
                </a:cxn>
                <a:cxn ang="0">
                  <a:pos x="102" y="16"/>
                </a:cxn>
                <a:cxn ang="0">
                  <a:pos x="105" y="13"/>
                </a:cxn>
                <a:cxn ang="0">
                  <a:pos x="105" y="8"/>
                </a:cxn>
                <a:cxn ang="0">
                  <a:pos x="98" y="0"/>
                </a:cxn>
                <a:cxn ang="0">
                  <a:pos x="98" y="0"/>
                </a:cxn>
                <a:cxn ang="0">
                  <a:pos x="98" y="0"/>
                </a:cxn>
              </a:cxnLst>
              <a:rect l="0" t="0" r="r" b="b"/>
              <a:pathLst>
                <a:path w="105" h="16">
                  <a:moveTo>
                    <a:pt x="98" y="0"/>
                  </a:moveTo>
                  <a:cubicBezTo>
                    <a:pt x="3" y="0"/>
                    <a:pt x="3" y="0"/>
                    <a:pt x="3" y="0"/>
                  </a:cubicBezTo>
                  <a:cubicBezTo>
                    <a:pt x="2" y="0"/>
                    <a:pt x="0" y="1"/>
                    <a:pt x="0" y="3"/>
                  </a:cubicBezTo>
                  <a:cubicBezTo>
                    <a:pt x="0" y="13"/>
                    <a:pt x="0" y="13"/>
                    <a:pt x="0" y="13"/>
                  </a:cubicBezTo>
                  <a:cubicBezTo>
                    <a:pt x="0" y="15"/>
                    <a:pt x="1" y="16"/>
                    <a:pt x="3" y="16"/>
                  </a:cubicBezTo>
                  <a:cubicBezTo>
                    <a:pt x="102" y="16"/>
                    <a:pt x="102" y="16"/>
                    <a:pt x="102" y="16"/>
                  </a:cubicBezTo>
                  <a:cubicBezTo>
                    <a:pt x="103" y="16"/>
                    <a:pt x="105" y="15"/>
                    <a:pt x="105" y="13"/>
                  </a:cubicBezTo>
                  <a:cubicBezTo>
                    <a:pt x="105" y="8"/>
                    <a:pt x="105" y="8"/>
                    <a:pt x="105" y="8"/>
                  </a:cubicBezTo>
                  <a:cubicBezTo>
                    <a:pt x="105" y="3"/>
                    <a:pt x="102" y="0"/>
                    <a:pt x="98" y="0"/>
                  </a:cubicBezTo>
                  <a:close/>
                  <a:moveTo>
                    <a:pt x="98" y="0"/>
                  </a:moveTo>
                  <a:cubicBezTo>
                    <a:pt x="98" y="0"/>
                    <a:pt x="98" y="0"/>
                    <a:pt x="98"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1" name="Freeform 9">
              <a:extLst>
                <a:ext uri="{FF2B5EF4-FFF2-40B4-BE49-F238E27FC236}">
                  <a16:creationId xmlns:a16="http://schemas.microsoft.com/office/drawing/2014/main" id="{59791D8F-A8C2-4A5D-811A-C5A4BE19FE99}"/>
                </a:ext>
              </a:extLst>
            </p:cNvPr>
            <p:cNvSpPr>
              <a:spLocks noEditPoints="1"/>
            </p:cNvSpPr>
            <p:nvPr/>
          </p:nvSpPr>
          <p:spPr bwMode="auto">
            <a:xfrm>
              <a:off x="7539038" y="1987550"/>
              <a:ext cx="192088" cy="30163"/>
            </a:xfrm>
            <a:custGeom>
              <a:avLst/>
              <a:gdLst/>
              <a:ahLst/>
              <a:cxnLst>
                <a:cxn ang="0">
                  <a:pos x="98" y="0"/>
                </a:cxn>
                <a:cxn ang="0">
                  <a:pos x="3" y="0"/>
                </a:cxn>
                <a:cxn ang="0">
                  <a:pos x="0" y="4"/>
                </a:cxn>
                <a:cxn ang="0">
                  <a:pos x="0" y="13"/>
                </a:cxn>
                <a:cxn ang="0">
                  <a:pos x="3" y="17"/>
                </a:cxn>
                <a:cxn ang="0">
                  <a:pos x="102" y="17"/>
                </a:cxn>
                <a:cxn ang="0">
                  <a:pos x="105" y="13"/>
                </a:cxn>
                <a:cxn ang="0">
                  <a:pos x="105" y="8"/>
                </a:cxn>
                <a:cxn ang="0">
                  <a:pos x="98" y="0"/>
                </a:cxn>
                <a:cxn ang="0">
                  <a:pos x="98" y="0"/>
                </a:cxn>
                <a:cxn ang="0">
                  <a:pos x="98" y="0"/>
                </a:cxn>
              </a:cxnLst>
              <a:rect l="0" t="0" r="r" b="b"/>
              <a:pathLst>
                <a:path w="105" h="17">
                  <a:moveTo>
                    <a:pt x="98" y="0"/>
                  </a:moveTo>
                  <a:cubicBezTo>
                    <a:pt x="3" y="0"/>
                    <a:pt x="3" y="0"/>
                    <a:pt x="3" y="0"/>
                  </a:cubicBezTo>
                  <a:cubicBezTo>
                    <a:pt x="2" y="0"/>
                    <a:pt x="0" y="2"/>
                    <a:pt x="0" y="4"/>
                  </a:cubicBezTo>
                  <a:cubicBezTo>
                    <a:pt x="0" y="13"/>
                    <a:pt x="0" y="13"/>
                    <a:pt x="0" y="13"/>
                  </a:cubicBezTo>
                  <a:cubicBezTo>
                    <a:pt x="0" y="15"/>
                    <a:pt x="1" y="17"/>
                    <a:pt x="3" y="17"/>
                  </a:cubicBezTo>
                  <a:cubicBezTo>
                    <a:pt x="102" y="17"/>
                    <a:pt x="102" y="17"/>
                    <a:pt x="102" y="17"/>
                  </a:cubicBezTo>
                  <a:cubicBezTo>
                    <a:pt x="103" y="17"/>
                    <a:pt x="105" y="15"/>
                    <a:pt x="105" y="13"/>
                  </a:cubicBezTo>
                  <a:cubicBezTo>
                    <a:pt x="105" y="8"/>
                    <a:pt x="105" y="8"/>
                    <a:pt x="105" y="8"/>
                  </a:cubicBezTo>
                  <a:cubicBezTo>
                    <a:pt x="105" y="4"/>
                    <a:pt x="102" y="0"/>
                    <a:pt x="98" y="0"/>
                  </a:cubicBezTo>
                  <a:close/>
                  <a:moveTo>
                    <a:pt x="98" y="0"/>
                  </a:moveTo>
                  <a:cubicBezTo>
                    <a:pt x="98" y="0"/>
                    <a:pt x="98" y="0"/>
                    <a:pt x="98"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2" name="Freeform 10">
              <a:extLst>
                <a:ext uri="{FF2B5EF4-FFF2-40B4-BE49-F238E27FC236}">
                  <a16:creationId xmlns:a16="http://schemas.microsoft.com/office/drawing/2014/main" id="{B898FEAF-A654-4831-A3AA-71067CFF0E1C}"/>
                </a:ext>
              </a:extLst>
            </p:cNvPr>
            <p:cNvSpPr>
              <a:spLocks noEditPoints="1"/>
            </p:cNvSpPr>
            <p:nvPr/>
          </p:nvSpPr>
          <p:spPr bwMode="auto">
            <a:xfrm>
              <a:off x="7539038" y="2032000"/>
              <a:ext cx="192088" cy="30163"/>
            </a:xfrm>
            <a:custGeom>
              <a:avLst/>
              <a:gdLst/>
              <a:ahLst/>
              <a:cxnLst>
                <a:cxn ang="0">
                  <a:pos x="98" y="0"/>
                </a:cxn>
                <a:cxn ang="0">
                  <a:pos x="3" y="0"/>
                </a:cxn>
                <a:cxn ang="0">
                  <a:pos x="0" y="3"/>
                </a:cxn>
                <a:cxn ang="0">
                  <a:pos x="0" y="13"/>
                </a:cxn>
                <a:cxn ang="0">
                  <a:pos x="3" y="16"/>
                </a:cxn>
                <a:cxn ang="0">
                  <a:pos x="102" y="16"/>
                </a:cxn>
                <a:cxn ang="0">
                  <a:pos x="105" y="13"/>
                </a:cxn>
                <a:cxn ang="0">
                  <a:pos x="105" y="7"/>
                </a:cxn>
                <a:cxn ang="0">
                  <a:pos x="98" y="0"/>
                </a:cxn>
                <a:cxn ang="0">
                  <a:pos x="98" y="0"/>
                </a:cxn>
                <a:cxn ang="0">
                  <a:pos x="98" y="0"/>
                </a:cxn>
              </a:cxnLst>
              <a:rect l="0" t="0" r="r" b="b"/>
              <a:pathLst>
                <a:path w="105" h="16">
                  <a:moveTo>
                    <a:pt x="98" y="0"/>
                  </a:moveTo>
                  <a:cubicBezTo>
                    <a:pt x="3" y="0"/>
                    <a:pt x="3" y="0"/>
                    <a:pt x="3" y="0"/>
                  </a:cubicBezTo>
                  <a:cubicBezTo>
                    <a:pt x="2" y="0"/>
                    <a:pt x="0" y="1"/>
                    <a:pt x="0" y="3"/>
                  </a:cubicBezTo>
                  <a:cubicBezTo>
                    <a:pt x="0" y="13"/>
                    <a:pt x="0" y="13"/>
                    <a:pt x="0" y="13"/>
                  </a:cubicBezTo>
                  <a:cubicBezTo>
                    <a:pt x="0" y="14"/>
                    <a:pt x="1" y="16"/>
                    <a:pt x="3" y="16"/>
                  </a:cubicBezTo>
                  <a:cubicBezTo>
                    <a:pt x="102" y="16"/>
                    <a:pt x="102" y="16"/>
                    <a:pt x="102" y="16"/>
                  </a:cubicBezTo>
                  <a:cubicBezTo>
                    <a:pt x="104" y="16"/>
                    <a:pt x="105" y="15"/>
                    <a:pt x="105" y="13"/>
                  </a:cubicBezTo>
                  <a:cubicBezTo>
                    <a:pt x="105" y="7"/>
                    <a:pt x="105" y="7"/>
                    <a:pt x="105" y="7"/>
                  </a:cubicBezTo>
                  <a:cubicBezTo>
                    <a:pt x="105" y="3"/>
                    <a:pt x="102" y="0"/>
                    <a:pt x="98" y="0"/>
                  </a:cubicBezTo>
                  <a:close/>
                  <a:moveTo>
                    <a:pt x="98" y="0"/>
                  </a:moveTo>
                  <a:cubicBezTo>
                    <a:pt x="98" y="0"/>
                    <a:pt x="98" y="0"/>
                    <a:pt x="98"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3" name="Freeform 11">
              <a:extLst>
                <a:ext uri="{FF2B5EF4-FFF2-40B4-BE49-F238E27FC236}">
                  <a16:creationId xmlns:a16="http://schemas.microsoft.com/office/drawing/2014/main" id="{279DEEF1-5AA5-44E1-BA8A-74C683A1F1BE}"/>
                </a:ext>
              </a:extLst>
            </p:cNvPr>
            <p:cNvSpPr>
              <a:spLocks noEditPoints="1"/>
            </p:cNvSpPr>
            <p:nvPr/>
          </p:nvSpPr>
          <p:spPr bwMode="auto">
            <a:xfrm>
              <a:off x="7583488" y="2076450"/>
              <a:ext cx="100013" cy="44450"/>
            </a:xfrm>
            <a:custGeom>
              <a:avLst/>
              <a:gdLst/>
              <a:ahLst/>
              <a:cxnLst>
                <a:cxn ang="0">
                  <a:pos x="15" y="28"/>
                </a:cxn>
                <a:cxn ang="0">
                  <a:pos x="48" y="28"/>
                </a:cxn>
                <a:cxn ang="0">
                  <a:pos x="63" y="0"/>
                </a:cxn>
                <a:cxn ang="0">
                  <a:pos x="0" y="0"/>
                </a:cxn>
                <a:cxn ang="0">
                  <a:pos x="15" y="28"/>
                </a:cxn>
                <a:cxn ang="0">
                  <a:pos x="15" y="28"/>
                </a:cxn>
                <a:cxn ang="0">
                  <a:pos x="15" y="28"/>
                </a:cxn>
              </a:cxnLst>
              <a:rect l="0" t="0" r="r" b="b"/>
              <a:pathLst>
                <a:path w="63" h="28">
                  <a:moveTo>
                    <a:pt x="15" y="28"/>
                  </a:moveTo>
                  <a:lnTo>
                    <a:pt x="48" y="28"/>
                  </a:lnTo>
                  <a:lnTo>
                    <a:pt x="63" y="0"/>
                  </a:lnTo>
                  <a:lnTo>
                    <a:pt x="0" y="0"/>
                  </a:lnTo>
                  <a:lnTo>
                    <a:pt x="15" y="28"/>
                  </a:lnTo>
                  <a:close/>
                  <a:moveTo>
                    <a:pt x="15" y="28"/>
                  </a:moveTo>
                  <a:lnTo>
                    <a:pt x="15" y="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4" name="Freeform 12">
              <a:extLst>
                <a:ext uri="{FF2B5EF4-FFF2-40B4-BE49-F238E27FC236}">
                  <a16:creationId xmlns:a16="http://schemas.microsoft.com/office/drawing/2014/main" id="{6501E9AC-8A11-4DAF-B69D-9EA69ACBD01F}"/>
                </a:ext>
              </a:extLst>
            </p:cNvPr>
            <p:cNvSpPr>
              <a:spLocks noEditPoints="1"/>
            </p:cNvSpPr>
            <p:nvPr/>
          </p:nvSpPr>
          <p:spPr bwMode="auto">
            <a:xfrm>
              <a:off x="7583488" y="2076450"/>
              <a:ext cx="100013" cy="44450"/>
            </a:xfrm>
            <a:custGeom>
              <a:avLst/>
              <a:gdLst/>
              <a:ahLst/>
              <a:cxnLst>
                <a:cxn ang="0">
                  <a:pos x="15" y="28"/>
                </a:cxn>
                <a:cxn ang="0">
                  <a:pos x="48" y="28"/>
                </a:cxn>
                <a:cxn ang="0">
                  <a:pos x="63" y="0"/>
                </a:cxn>
                <a:cxn ang="0">
                  <a:pos x="0" y="0"/>
                </a:cxn>
                <a:cxn ang="0">
                  <a:pos x="15" y="28"/>
                </a:cxn>
                <a:cxn ang="0">
                  <a:pos x="15" y="28"/>
                </a:cxn>
                <a:cxn ang="0">
                  <a:pos x="15" y="28"/>
                </a:cxn>
              </a:cxnLst>
              <a:rect l="0" t="0" r="r" b="b"/>
              <a:pathLst>
                <a:path w="63" h="28">
                  <a:moveTo>
                    <a:pt x="15" y="28"/>
                  </a:moveTo>
                  <a:lnTo>
                    <a:pt x="48" y="28"/>
                  </a:lnTo>
                  <a:lnTo>
                    <a:pt x="63" y="0"/>
                  </a:lnTo>
                  <a:lnTo>
                    <a:pt x="0" y="0"/>
                  </a:lnTo>
                  <a:lnTo>
                    <a:pt x="15" y="28"/>
                  </a:lnTo>
                  <a:moveTo>
                    <a:pt x="15" y="28"/>
                  </a:moveTo>
                  <a:lnTo>
                    <a:pt x="15" y="28"/>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grpSp>
      <p:grpSp>
        <p:nvGrpSpPr>
          <p:cNvPr id="25" name="组合 24">
            <a:extLst>
              <a:ext uri="{FF2B5EF4-FFF2-40B4-BE49-F238E27FC236}">
                <a16:creationId xmlns:a16="http://schemas.microsoft.com/office/drawing/2014/main" id="{83347990-BECB-4C0B-B083-B7CB1F8A1FCC}"/>
              </a:ext>
            </a:extLst>
          </p:cNvPr>
          <p:cNvGrpSpPr/>
          <p:nvPr/>
        </p:nvGrpSpPr>
        <p:grpSpPr>
          <a:xfrm>
            <a:off x="1003960" y="5017311"/>
            <a:ext cx="1145126" cy="1145275"/>
            <a:chOff x="304800" y="673100"/>
            <a:chExt cx="4000500" cy="4000500"/>
          </a:xfrm>
          <a:effectLst>
            <a:outerShdw blurRad="444500" dist="254000" dir="8100000" algn="tr" rotWithShape="0">
              <a:prstClr val="black">
                <a:alpha val="50000"/>
              </a:prstClr>
            </a:outerShdw>
          </a:effectLst>
        </p:grpSpPr>
        <p:sp>
          <p:nvSpPr>
            <p:cNvPr id="26" name="同心圆 64">
              <a:extLst>
                <a:ext uri="{FF2B5EF4-FFF2-40B4-BE49-F238E27FC236}">
                  <a16:creationId xmlns:a16="http://schemas.microsoft.com/office/drawing/2014/main" id="{539E210A-E581-4EDD-9170-FA3F1F609C9D}"/>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903E4F9E-AC2B-44A3-9941-7D84155FCB0E}"/>
                </a:ext>
              </a:extLst>
            </p:cNvPr>
            <p:cNvSpPr/>
            <p:nvPr/>
          </p:nvSpPr>
          <p:spPr>
            <a:xfrm>
              <a:off x="392112" y="760412"/>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grpSp>
      <p:grpSp>
        <p:nvGrpSpPr>
          <p:cNvPr id="15" name="Group 89">
            <a:extLst>
              <a:ext uri="{FF2B5EF4-FFF2-40B4-BE49-F238E27FC236}">
                <a16:creationId xmlns:a16="http://schemas.microsoft.com/office/drawing/2014/main" id="{546C1FDC-62D1-4F0F-8C17-3A92605F96BB}"/>
              </a:ext>
            </a:extLst>
          </p:cNvPr>
          <p:cNvGrpSpPr/>
          <p:nvPr/>
        </p:nvGrpSpPr>
        <p:grpSpPr>
          <a:xfrm>
            <a:off x="1427752" y="5312512"/>
            <a:ext cx="320241" cy="550173"/>
            <a:chOff x="6627813" y="1292225"/>
            <a:chExt cx="503238" cy="846138"/>
          </a:xfrm>
          <a:solidFill>
            <a:srgbClr val="198C8F"/>
          </a:solidFill>
        </p:grpSpPr>
        <p:sp>
          <p:nvSpPr>
            <p:cNvPr id="16" name="Freeform 17">
              <a:extLst>
                <a:ext uri="{FF2B5EF4-FFF2-40B4-BE49-F238E27FC236}">
                  <a16:creationId xmlns:a16="http://schemas.microsoft.com/office/drawing/2014/main" id="{BBEC4504-7E88-4534-BEAC-EDA4D7EC9337}"/>
                </a:ext>
              </a:extLst>
            </p:cNvPr>
            <p:cNvSpPr>
              <a:spLocks noEditPoints="1"/>
            </p:cNvSpPr>
            <p:nvPr/>
          </p:nvSpPr>
          <p:spPr bwMode="auto">
            <a:xfrm>
              <a:off x="6740525" y="1900238"/>
              <a:ext cx="276225" cy="63500"/>
            </a:xfrm>
            <a:custGeom>
              <a:avLst/>
              <a:gdLst/>
              <a:ahLst/>
              <a:cxnLst>
                <a:cxn ang="0">
                  <a:pos x="131" y="0"/>
                </a:cxn>
                <a:cxn ang="0">
                  <a:pos x="21" y="0"/>
                </a:cxn>
                <a:cxn ang="0">
                  <a:pos x="0" y="17"/>
                </a:cxn>
                <a:cxn ang="0">
                  <a:pos x="21" y="34"/>
                </a:cxn>
                <a:cxn ang="0">
                  <a:pos x="131" y="34"/>
                </a:cxn>
                <a:cxn ang="0">
                  <a:pos x="151" y="17"/>
                </a:cxn>
                <a:cxn ang="0">
                  <a:pos x="131" y="0"/>
                </a:cxn>
                <a:cxn ang="0">
                  <a:pos x="131" y="0"/>
                </a:cxn>
                <a:cxn ang="0">
                  <a:pos x="131" y="0"/>
                </a:cxn>
              </a:cxnLst>
              <a:rect l="0" t="0" r="r" b="b"/>
              <a:pathLst>
                <a:path w="151" h="34">
                  <a:moveTo>
                    <a:pt x="131" y="0"/>
                  </a:move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ubicBezTo>
                    <a:pt x="151" y="8"/>
                    <a:pt x="142" y="0"/>
                    <a:pt x="131" y="0"/>
                  </a:cubicBezTo>
                  <a:close/>
                  <a:moveTo>
                    <a:pt x="131" y="0"/>
                  </a:moveTo>
                  <a:cubicBezTo>
                    <a:pt x="131" y="0"/>
                    <a:pt x="131" y="0"/>
                    <a:pt x="131"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7" name="Freeform 18">
              <a:extLst>
                <a:ext uri="{FF2B5EF4-FFF2-40B4-BE49-F238E27FC236}">
                  <a16:creationId xmlns:a16="http://schemas.microsoft.com/office/drawing/2014/main" id="{C96DC6EB-F330-436D-83A7-58B6D75E2966}"/>
                </a:ext>
              </a:extLst>
            </p:cNvPr>
            <p:cNvSpPr>
              <a:spLocks noEditPoints="1"/>
            </p:cNvSpPr>
            <p:nvPr/>
          </p:nvSpPr>
          <p:spPr bwMode="auto">
            <a:xfrm>
              <a:off x="6740525" y="1989138"/>
              <a:ext cx="276225" cy="61913"/>
            </a:xfrm>
            <a:custGeom>
              <a:avLst/>
              <a:gdLst/>
              <a:ahLst/>
              <a:cxnLst>
                <a:cxn ang="0">
                  <a:pos x="151" y="17"/>
                </a:cxn>
                <a:cxn ang="0">
                  <a:pos x="131" y="0"/>
                </a:cxn>
                <a:cxn ang="0">
                  <a:pos x="21" y="0"/>
                </a:cxn>
                <a:cxn ang="0">
                  <a:pos x="0" y="17"/>
                </a:cxn>
                <a:cxn ang="0">
                  <a:pos x="21" y="34"/>
                </a:cxn>
                <a:cxn ang="0">
                  <a:pos x="131" y="34"/>
                </a:cxn>
                <a:cxn ang="0">
                  <a:pos x="151" y="17"/>
                </a:cxn>
                <a:cxn ang="0">
                  <a:pos x="151" y="17"/>
                </a:cxn>
                <a:cxn ang="0">
                  <a:pos x="151" y="17"/>
                </a:cxn>
              </a:cxnLst>
              <a:rect l="0" t="0" r="r" b="b"/>
              <a:pathLst>
                <a:path w="151" h="34">
                  <a:moveTo>
                    <a:pt x="151" y="17"/>
                  </a:moveTo>
                  <a:cubicBezTo>
                    <a:pt x="151" y="8"/>
                    <a:pt x="142" y="0"/>
                    <a:pt x="131" y="0"/>
                  </a:cubicBezTo>
                  <a:cubicBezTo>
                    <a:pt x="21" y="0"/>
                    <a:pt x="21" y="0"/>
                    <a:pt x="21" y="0"/>
                  </a:cubicBezTo>
                  <a:cubicBezTo>
                    <a:pt x="9" y="0"/>
                    <a:pt x="0" y="8"/>
                    <a:pt x="0" y="17"/>
                  </a:cubicBezTo>
                  <a:cubicBezTo>
                    <a:pt x="0" y="26"/>
                    <a:pt x="9" y="34"/>
                    <a:pt x="21" y="34"/>
                  </a:cubicBezTo>
                  <a:cubicBezTo>
                    <a:pt x="131" y="34"/>
                    <a:pt x="131" y="34"/>
                    <a:pt x="131" y="34"/>
                  </a:cubicBezTo>
                  <a:cubicBezTo>
                    <a:pt x="142" y="34"/>
                    <a:pt x="151" y="26"/>
                    <a:pt x="151" y="17"/>
                  </a:cubicBezTo>
                  <a:close/>
                  <a:moveTo>
                    <a:pt x="151" y="17"/>
                  </a:moveTo>
                  <a:cubicBezTo>
                    <a:pt x="151" y="17"/>
                    <a:pt x="151" y="17"/>
                    <a:pt x="151" y="1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8" name="Freeform 19">
              <a:extLst>
                <a:ext uri="{FF2B5EF4-FFF2-40B4-BE49-F238E27FC236}">
                  <a16:creationId xmlns:a16="http://schemas.microsoft.com/office/drawing/2014/main" id="{13ED178E-29FA-490E-9D97-20D07C42E05A}"/>
                </a:ext>
              </a:extLst>
            </p:cNvPr>
            <p:cNvSpPr>
              <a:spLocks noEditPoints="1"/>
            </p:cNvSpPr>
            <p:nvPr/>
          </p:nvSpPr>
          <p:spPr bwMode="auto">
            <a:xfrm>
              <a:off x="6770688" y="2078038"/>
              <a:ext cx="219075" cy="60325"/>
            </a:xfrm>
            <a:custGeom>
              <a:avLst/>
              <a:gdLst/>
              <a:ahLst/>
              <a:cxnLst>
                <a:cxn ang="0">
                  <a:pos x="20" y="0"/>
                </a:cxn>
                <a:cxn ang="0">
                  <a:pos x="0" y="17"/>
                </a:cxn>
                <a:cxn ang="0">
                  <a:pos x="20" y="33"/>
                </a:cxn>
                <a:cxn ang="0">
                  <a:pos x="99" y="33"/>
                </a:cxn>
                <a:cxn ang="0">
                  <a:pos x="120" y="17"/>
                </a:cxn>
                <a:cxn ang="0">
                  <a:pos x="99" y="0"/>
                </a:cxn>
                <a:cxn ang="0">
                  <a:pos x="20" y="0"/>
                </a:cxn>
                <a:cxn ang="0">
                  <a:pos x="20" y="0"/>
                </a:cxn>
                <a:cxn ang="0">
                  <a:pos x="20" y="0"/>
                </a:cxn>
              </a:cxnLst>
              <a:rect l="0" t="0" r="r" b="b"/>
              <a:pathLst>
                <a:path w="120" h="33">
                  <a:moveTo>
                    <a:pt x="20" y="0"/>
                  </a:moveTo>
                  <a:cubicBezTo>
                    <a:pt x="9" y="0"/>
                    <a:pt x="0" y="7"/>
                    <a:pt x="0" y="17"/>
                  </a:cubicBezTo>
                  <a:cubicBezTo>
                    <a:pt x="0" y="26"/>
                    <a:pt x="9" y="33"/>
                    <a:pt x="20" y="33"/>
                  </a:cubicBezTo>
                  <a:cubicBezTo>
                    <a:pt x="99" y="33"/>
                    <a:pt x="99" y="33"/>
                    <a:pt x="99" y="33"/>
                  </a:cubicBezTo>
                  <a:cubicBezTo>
                    <a:pt x="110" y="33"/>
                    <a:pt x="120" y="26"/>
                    <a:pt x="120" y="17"/>
                  </a:cubicBezTo>
                  <a:cubicBezTo>
                    <a:pt x="120" y="7"/>
                    <a:pt x="110" y="0"/>
                    <a:pt x="99" y="0"/>
                  </a:cubicBezTo>
                  <a:lnTo>
                    <a:pt x="20" y="0"/>
                  </a:lnTo>
                  <a:close/>
                  <a:moveTo>
                    <a:pt x="20" y="0"/>
                  </a:moveTo>
                  <a:cubicBezTo>
                    <a:pt x="20" y="0"/>
                    <a:pt x="20" y="0"/>
                    <a:pt x="20"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9" name="Freeform 20">
              <a:extLst>
                <a:ext uri="{FF2B5EF4-FFF2-40B4-BE49-F238E27FC236}">
                  <a16:creationId xmlns:a16="http://schemas.microsoft.com/office/drawing/2014/main" id="{2C255B36-4AFA-4F9B-B052-508D05F6AC5C}"/>
                </a:ext>
              </a:extLst>
            </p:cNvPr>
            <p:cNvSpPr>
              <a:spLocks noEditPoints="1"/>
            </p:cNvSpPr>
            <p:nvPr/>
          </p:nvSpPr>
          <p:spPr bwMode="auto">
            <a:xfrm>
              <a:off x="6627813" y="1292225"/>
              <a:ext cx="503238" cy="581025"/>
            </a:xfrm>
            <a:custGeom>
              <a:avLst/>
              <a:gdLst/>
              <a:ahLst/>
              <a:cxnLst>
                <a:cxn ang="0">
                  <a:pos x="221" y="309"/>
                </a:cxn>
                <a:cxn ang="0">
                  <a:pos x="223" y="297"/>
                </a:cxn>
                <a:cxn ang="0">
                  <a:pos x="224" y="294"/>
                </a:cxn>
                <a:cxn ang="0">
                  <a:pos x="251" y="220"/>
                </a:cxn>
                <a:cxn ang="0">
                  <a:pos x="276" y="138"/>
                </a:cxn>
                <a:cxn ang="0">
                  <a:pos x="138" y="0"/>
                </a:cxn>
                <a:cxn ang="0">
                  <a:pos x="0" y="138"/>
                </a:cxn>
                <a:cxn ang="0">
                  <a:pos x="24" y="220"/>
                </a:cxn>
                <a:cxn ang="0">
                  <a:pos x="52" y="301"/>
                </a:cxn>
                <a:cxn ang="0">
                  <a:pos x="68" y="317"/>
                </a:cxn>
                <a:cxn ang="0">
                  <a:pos x="207" y="317"/>
                </a:cxn>
                <a:cxn ang="0">
                  <a:pos x="221" y="309"/>
                </a:cxn>
                <a:cxn ang="0">
                  <a:pos x="115" y="281"/>
                </a:cxn>
                <a:cxn ang="0">
                  <a:pos x="149" y="175"/>
                </a:cxn>
                <a:cxn ang="0">
                  <a:pos x="150" y="169"/>
                </a:cxn>
                <a:cxn ang="0">
                  <a:pos x="147" y="167"/>
                </a:cxn>
                <a:cxn ang="0">
                  <a:pos x="144" y="168"/>
                </a:cxn>
                <a:cxn ang="0">
                  <a:pos x="109" y="226"/>
                </a:cxn>
                <a:cxn ang="0">
                  <a:pos x="109" y="226"/>
                </a:cxn>
                <a:cxn ang="0">
                  <a:pos x="99" y="159"/>
                </a:cxn>
                <a:cxn ang="0">
                  <a:pos x="186" y="102"/>
                </a:cxn>
                <a:cxn ang="0">
                  <a:pos x="187" y="102"/>
                </a:cxn>
                <a:cxn ang="0">
                  <a:pos x="191" y="105"/>
                </a:cxn>
                <a:cxn ang="0">
                  <a:pos x="175" y="216"/>
                </a:cxn>
                <a:cxn ang="0">
                  <a:pos x="145" y="231"/>
                </a:cxn>
                <a:cxn ang="0">
                  <a:pos x="136" y="241"/>
                </a:cxn>
                <a:cxn ang="0">
                  <a:pos x="136" y="280"/>
                </a:cxn>
                <a:cxn ang="0">
                  <a:pos x="131" y="285"/>
                </a:cxn>
                <a:cxn ang="0">
                  <a:pos x="119" y="285"/>
                </a:cxn>
                <a:cxn ang="0">
                  <a:pos x="115" y="284"/>
                </a:cxn>
                <a:cxn ang="0">
                  <a:pos x="115" y="281"/>
                </a:cxn>
                <a:cxn ang="0">
                  <a:pos x="115" y="281"/>
                </a:cxn>
                <a:cxn ang="0">
                  <a:pos x="115" y="281"/>
                </a:cxn>
              </a:cxnLst>
              <a:rect l="0" t="0" r="r" b="b"/>
              <a:pathLst>
                <a:path w="276" h="317">
                  <a:moveTo>
                    <a:pt x="221" y="309"/>
                  </a:moveTo>
                  <a:cubicBezTo>
                    <a:pt x="223" y="306"/>
                    <a:pt x="223" y="301"/>
                    <a:pt x="223" y="297"/>
                  </a:cubicBezTo>
                  <a:cubicBezTo>
                    <a:pt x="224" y="296"/>
                    <a:pt x="224" y="295"/>
                    <a:pt x="224" y="294"/>
                  </a:cubicBezTo>
                  <a:cubicBezTo>
                    <a:pt x="228" y="260"/>
                    <a:pt x="240" y="240"/>
                    <a:pt x="251" y="220"/>
                  </a:cubicBezTo>
                  <a:cubicBezTo>
                    <a:pt x="264" y="198"/>
                    <a:pt x="276" y="177"/>
                    <a:pt x="276" y="138"/>
                  </a:cubicBezTo>
                  <a:cubicBezTo>
                    <a:pt x="276" y="62"/>
                    <a:pt x="214" y="0"/>
                    <a:pt x="138" y="0"/>
                  </a:cubicBezTo>
                  <a:cubicBezTo>
                    <a:pt x="62" y="0"/>
                    <a:pt x="0" y="62"/>
                    <a:pt x="0" y="138"/>
                  </a:cubicBezTo>
                  <a:cubicBezTo>
                    <a:pt x="0" y="177"/>
                    <a:pt x="12" y="198"/>
                    <a:pt x="24" y="220"/>
                  </a:cubicBezTo>
                  <a:cubicBezTo>
                    <a:pt x="36" y="241"/>
                    <a:pt x="48" y="263"/>
                    <a:pt x="52" y="301"/>
                  </a:cubicBezTo>
                  <a:cubicBezTo>
                    <a:pt x="52" y="310"/>
                    <a:pt x="60" y="317"/>
                    <a:pt x="68" y="317"/>
                  </a:cubicBezTo>
                  <a:cubicBezTo>
                    <a:pt x="207" y="317"/>
                    <a:pt x="207" y="317"/>
                    <a:pt x="207" y="317"/>
                  </a:cubicBezTo>
                  <a:cubicBezTo>
                    <a:pt x="213" y="317"/>
                    <a:pt x="218" y="314"/>
                    <a:pt x="221" y="309"/>
                  </a:cubicBezTo>
                  <a:close/>
                  <a:moveTo>
                    <a:pt x="115" y="281"/>
                  </a:moveTo>
                  <a:cubicBezTo>
                    <a:pt x="126" y="209"/>
                    <a:pt x="144" y="182"/>
                    <a:pt x="149" y="175"/>
                  </a:cubicBezTo>
                  <a:cubicBezTo>
                    <a:pt x="151" y="172"/>
                    <a:pt x="151" y="170"/>
                    <a:pt x="150" y="169"/>
                  </a:cubicBezTo>
                  <a:cubicBezTo>
                    <a:pt x="150" y="168"/>
                    <a:pt x="149" y="167"/>
                    <a:pt x="147" y="167"/>
                  </a:cubicBezTo>
                  <a:cubicBezTo>
                    <a:pt x="146" y="167"/>
                    <a:pt x="145" y="167"/>
                    <a:pt x="144" y="168"/>
                  </a:cubicBezTo>
                  <a:cubicBezTo>
                    <a:pt x="136" y="171"/>
                    <a:pt x="112" y="186"/>
                    <a:pt x="109" y="226"/>
                  </a:cubicBezTo>
                  <a:cubicBezTo>
                    <a:pt x="109" y="226"/>
                    <a:pt x="109" y="226"/>
                    <a:pt x="109" y="226"/>
                  </a:cubicBezTo>
                  <a:cubicBezTo>
                    <a:pt x="102" y="215"/>
                    <a:pt x="88" y="187"/>
                    <a:pt x="99" y="159"/>
                  </a:cubicBezTo>
                  <a:cubicBezTo>
                    <a:pt x="110" y="133"/>
                    <a:pt x="139" y="114"/>
                    <a:pt x="186" y="102"/>
                  </a:cubicBezTo>
                  <a:cubicBezTo>
                    <a:pt x="186" y="102"/>
                    <a:pt x="187" y="102"/>
                    <a:pt x="187" y="102"/>
                  </a:cubicBezTo>
                  <a:cubicBezTo>
                    <a:pt x="189" y="102"/>
                    <a:pt x="191" y="103"/>
                    <a:pt x="191" y="105"/>
                  </a:cubicBezTo>
                  <a:cubicBezTo>
                    <a:pt x="193" y="126"/>
                    <a:pt x="200" y="188"/>
                    <a:pt x="175" y="216"/>
                  </a:cubicBezTo>
                  <a:cubicBezTo>
                    <a:pt x="168" y="225"/>
                    <a:pt x="158" y="230"/>
                    <a:pt x="145" y="231"/>
                  </a:cubicBezTo>
                  <a:cubicBezTo>
                    <a:pt x="140" y="231"/>
                    <a:pt x="136" y="236"/>
                    <a:pt x="136" y="241"/>
                  </a:cubicBezTo>
                  <a:cubicBezTo>
                    <a:pt x="136" y="280"/>
                    <a:pt x="136" y="280"/>
                    <a:pt x="136" y="280"/>
                  </a:cubicBezTo>
                  <a:cubicBezTo>
                    <a:pt x="136" y="283"/>
                    <a:pt x="134" y="285"/>
                    <a:pt x="131" y="285"/>
                  </a:cubicBezTo>
                  <a:cubicBezTo>
                    <a:pt x="119" y="285"/>
                    <a:pt x="119" y="285"/>
                    <a:pt x="119" y="285"/>
                  </a:cubicBezTo>
                  <a:cubicBezTo>
                    <a:pt x="117" y="285"/>
                    <a:pt x="116" y="285"/>
                    <a:pt x="115" y="284"/>
                  </a:cubicBezTo>
                  <a:cubicBezTo>
                    <a:pt x="115" y="283"/>
                    <a:pt x="114" y="282"/>
                    <a:pt x="115" y="281"/>
                  </a:cubicBezTo>
                  <a:close/>
                  <a:moveTo>
                    <a:pt x="115" y="281"/>
                  </a:moveTo>
                  <a:cubicBezTo>
                    <a:pt x="115" y="281"/>
                    <a:pt x="115" y="281"/>
                    <a:pt x="115" y="28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grpSp>
      <p:sp>
        <p:nvSpPr>
          <p:cNvPr id="28" name="TextBox 40">
            <a:extLst>
              <a:ext uri="{FF2B5EF4-FFF2-40B4-BE49-F238E27FC236}">
                <a16:creationId xmlns:a16="http://schemas.microsoft.com/office/drawing/2014/main" id="{74616C35-36BD-465B-AE52-50E32F318CD1}"/>
              </a:ext>
            </a:extLst>
          </p:cNvPr>
          <p:cNvSpPr txBox="1"/>
          <p:nvPr/>
        </p:nvSpPr>
        <p:spPr>
          <a:xfrm>
            <a:off x="2964096" y="2680484"/>
            <a:ext cx="7616285" cy="19005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defRPr/>
            </a:pPr>
            <a:r>
              <a:rPr lang="zh-CN" altLang="en-US" sz="2400" b="1" kern="0" noProof="1">
                <a:solidFill>
                  <a:srgbClr val="0070C0"/>
                </a:solidFill>
                <a:ea typeface="微软雅黑"/>
              </a:rPr>
              <a:t>计算生物学中的最小编辑距离</a:t>
            </a:r>
            <a:endParaRPr lang="en-US" altLang="zh-CN" sz="2400" b="1" kern="0" noProof="1">
              <a:solidFill>
                <a:srgbClr val="0070C0"/>
              </a:solidFill>
              <a:ea typeface="微软雅黑"/>
            </a:endParaRPr>
          </a:p>
          <a:p>
            <a:pPr marL="285750" lvl="0" indent="-285750">
              <a:spcBef>
                <a:spcPts val="600"/>
              </a:spcBef>
              <a:buFont typeface="Wingdings" panose="05000000000000000000" pitchFamily="2" charset="2"/>
              <a:buChar char="Ø"/>
              <a:defRPr/>
            </a:pPr>
            <a:r>
              <a:rPr lang="zh-CN" altLang="en-US" sz="2000" kern="0" noProof="1">
                <a:solidFill>
                  <a:srgbClr val="0070C0"/>
                </a:solidFill>
                <a:ea typeface="微软雅黑"/>
              </a:rPr>
              <a:t>比较不同物种的基因或区域：找到重要区域、功能测定、揭示进化的力量</a:t>
            </a:r>
            <a:endParaRPr lang="en-US" altLang="zh-CN" sz="2000" kern="0" noProof="1">
              <a:solidFill>
                <a:srgbClr val="0070C0"/>
              </a:solidFill>
              <a:ea typeface="微软雅黑"/>
            </a:endParaRPr>
          </a:p>
          <a:p>
            <a:pPr marL="285750" lvl="0" indent="-285750">
              <a:spcBef>
                <a:spcPts val="600"/>
              </a:spcBef>
              <a:buFont typeface="Wingdings" panose="05000000000000000000" pitchFamily="2" charset="2"/>
              <a:buChar char="Ø"/>
              <a:defRPr/>
            </a:pPr>
            <a:r>
              <a:rPr lang="zh-CN" altLang="en-US" sz="2000" kern="0" noProof="1">
                <a:solidFill>
                  <a:srgbClr val="0070C0"/>
                </a:solidFill>
                <a:ea typeface="微软雅黑"/>
              </a:rPr>
              <a:t>将片段组装成</a:t>
            </a:r>
            <a:r>
              <a:rPr lang="en-US" altLang="zh-CN" sz="2000" kern="0" noProof="1">
                <a:solidFill>
                  <a:srgbClr val="0070C0"/>
                </a:solidFill>
                <a:ea typeface="微软雅黑"/>
              </a:rPr>
              <a:t>DNA</a:t>
            </a:r>
            <a:r>
              <a:rPr lang="zh-CN" altLang="en-US" sz="2000" kern="0" noProof="1">
                <a:solidFill>
                  <a:srgbClr val="0070C0"/>
                </a:solidFill>
                <a:ea typeface="微软雅黑"/>
              </a:rPr>
              <a:t>序列</a:t>
            </a:r>
            <a:endParaRPr lang="en-US" altLang="zh-CN" sz="2000" kern="0" noProof="1">
              <a:solidFill>
                <a:srgbClr val="0070C0"/>
              </a:solidFill>
              <a:ea typeface="微软雅黑"/>
            </a:endParaRPr>
          </a:p>
          <a:p>
            <a:pPr marL="285750" lvl="0" indent="-285750">
              <a:spcBef>
                <a:spcPts val="600"/>
              </a:spcBef>
              <a:buFont typeface="Wingdings" panose="05000000000000000000" pitchFamily="2" charset="2"/>
              <a:buChar char="Ø"/>
              <a:defRPr/>
            </a:pPr>
            <a:r>
              <a:rPr lang="zh-CN" altLang="en-US" sz="2000" dirty="0">
                <a:solidFill>
                  <a:srgbClr val="0070C0"/>
                </a:solidFill>
                <a:latin typeface="微软雅黑" panose="020B0503020204020204" pitchFamily="34" charset="-122"/>
                <a:ea typeface="微软雅黑"/>
                <a:cs typeface="宋体" panose="02010600030101010101" pitchFamily="2" charset="-122"/>
              </a:rPr>
              <a:t>比较个体来寻找突变</a:t>
            </a:r>
            <a:endParaRPr kumimoji="0" lang="zh-CN" altLang="en-US" sz="2000"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sp>
        <p:nvSpPr>
          <p:cNvPr id="29" name="TextBox 40">
            <a:extLst>
              <a:ext uri="{FF2B5EF4-FFF2-40B4-BE49-F238E27FC236}">
                <a16:creationId xmlns:a16="http://schemas.microsoft.com/office/drawing/2014/main" id="{284D55DF-1B97-40D3-915E-ACB02B80F358}"/>
              </a:ext>
            </a:extLst>
          </p:cNvPr>
          <p:cNvSpPr txBox="1"/>
          <p:nvPr/>
        </p:nvSpPr>
        <p:spPr>
          <a:xfrm>
            <a:off x="2964095" y="4798288"/>
            <a:ext cx="8027240" cy="159274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defRPr/>
            </a:pPr>
            <a:r>
              <a:rPr lang="zh-CN" altLang="en-US" sz="2400" b="1" kern="0" noProof="1">
                <a:solidFill>
                  <a:schemeClr val="accent6">
                    <a:lumMod val="75000"/>
                  </a:schemeClr>
                </a:solidFill>
                <a:ea typeface="微软雅黑"/>
              </a:rPr>
              <a:t>文本拼写检查、纠错</a:t>
            </a:r>
            <a:endParaRPr lang="en-US" altLang="zh-CN" sz="2400" b="1" kern="0" noProof="1">
              <a:solidFill>
                <a:schemeClr val="accent6">
                  <a:lumMod val="75000"/>
                </a:schemeClr>
              </a:solidFill>
              <a:ea typeface="微软雅黑"/>
            </a:endParaRPr>
          </a:p>
          <a:p>
            <a:pPr marL="285750" lvl="0" indent="-285750">
              <a:spcBef>
                <a:spcPts val="600"/>
              </a:spcBef>
              <a:buFont typeface="Wingdings" panose="05000000000000000000" pitchFamily="2" charset="2"/>
              <a:buChar char="Ø"/>
              <a:defRPr/>
            </a:pPr>
            <a:r>
              <a:rPr lang="zh-CN" altLang="en-US" sz="2000" kern="0" noProof="1">
                <a:solidFill>
                  <a:schemeClr val="accent6">
                    <a:lumMod val="75000"/>
                  </a:schemeClr>
                </a:solidFill>
                <a:ea typeface="微软雅黑"/>
              </a:rPr>
              <a:t>编辑距离是</a:t>
            </a:r>
            <a:r>
              <a:rPr lang="en-US" altLang="zh-CN" sz="2000" kern="0" noProof="1">
                <a:solidFill>
                  <a:schemeClr val="accent6">
                    <a:lumMod val="75000"/>
                  </a:schemeClr>
                </a:solidFill>
                <a:ea typeface="微软雅黑"/>
              </a:rPr>
              <a:t>NLP</a:t>
            </a:r>
            <a:r>
              <a:rPr lang="zh-CN" altLang="en-US" sz="2000" kern="0" noProof="1">
                <a:solidFill>
                  <a:schemeClr val="accent6">
                    <a:lumMod val="75000"/>
                  </a:schemeClr>
                </a:solidFill>
                <a:ea typeface="微软雅黑"/>
              </a:rPr>
              <a:t>基本的度量文本相似度的算法</a:t>
            </a:r>
            <a:endParaRPr lang="en-US" altLang="zh-CN" sz="2000" kern="0" noProof="1">
              <a:solidFill>
                <a:schemeClr val="accent6">
                  <a:lumMod val="75000"/>
                </a:schemeClr>
              </a:solidFill>
              <a:ea typeface="微软雅黑"/>
            </a:endParaRPr>
          </a:p>
          <a:p>
            <a:pPr marL="285750" lvl="0" indent="-285750">
              <a:spcBef>
                <a:spcPts val="600"/>
              </a:spcBef>
              <a:buFont typeface="Wingdings" panose="05000000000000000000" pitchFamily="2" charset="2"/>
              <a:buChar char="Ø"/>
              <a:defRPr/>
            </a:pPr>
            <a:r>
              <a:rPr lang="zh-CN" altLang="en-US" sz="2000" kern="0" noProof="1">
                <a:solidFill>
                  <a:schemeClr val="accent6">
                    <a:lumMod val="75000"/>
                  </a:schemeClr>
                </a:solidFill>
                <a:ea typeface="微软雅黑"/>
              </a:rPr>
              <a:t>非词错误检查和纠正（较成熟）、真词错误（存在句法或语义错误）</a:t>
            </a:r>
            <a:endParaRPr lang="en-US" altLang="zh-CN" sz="2000" kern="0" noProof="1">
              <a:solidFill>
                <a:schemeClr val="accent6">
                  <a:lumMod val="75000"/>
                </a:schemeClr>
              </a:solidFill>
              <a:ea typeface="微软雅黑"/>
            </a:endParaRPr>
          </a:p>
          <a:p>
            <a:pPr marL="285750" lvl="0" indent="-285750">
              <a:spcBef>
                <a:spcPts val="600"/>
              </a:spcBef>
              <a:buFont typeface="Wingdings" panose="05000000000000000000" pitchFamily="2" charset="2"/>
              <a:buChar char="Ø"/>
              <a:defRPr/>
            </a:pPr>
            <a:r>
              <a:rPr lang="zh-CN" altLang="en-US" sz="2000" dirty="0">
                <a:solidFill>
                  <a:schemeClr val="accent6">
                    <a:lumMod val="75000"/>
                  </a:schemeClr>
                </a:solidFill>
                <a:latin typeface="微软雅黑" panose="020B0503020204020204" pitchFamily="34" charset="-122"/>
                <a:ea typeface="微软雅黑"/>
                <a:cs typeface="宋体" panose="02010600030101010101" pitchFamily="2" charset="-122"/>
              </a:rPr>
              <a:t>基于文本自身的结构进行计算，不能获取语义层面的信息</a:t>
            </a:r>
            <a:endParaRPr kumimoji="0" lang="zh-CN" altLang="en-US" sz="2000"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a:cs typeface="宋体" panose="02010600030101010101" pitchFamily="2" charset="-122"/>
            </a:endParaRPr>
          </a:p>
        </p:txBody>
      </p:sp>
      <p:sp>
        <p:nvSpPr>
          <p:cNvPr id="5" name="矩形 4">
            <a:extLst>
              <a:ext uri="{FF2B5EF4-FFF2-40B4-BE49-F238E27FC236}">
                <a16:creationId xmlns:a16="http://schemas.microsoft.com/office/drawing/2014/main" id="{A2491398-1650-4C28-98BB-0F5294404A4F}"/>
              </a:ext>
            </a:extLst>
          </p:cNvPr>
          <p:cNvSpPr/>
          <p:nvPr/>
        </p:nvSpPr>
        <p:spPr>
          <a:xfrm>
            <a:off x="549836" y="1175957"/>
            <a:ext cx="11093370" cy="1246495"/>
          </a:xfrm>
          <a:prstGeom prst="rect">
            <a:avLst/>
          </a:prstGeom>
        </p:spPr>
        <p:txBody>
          <a:bodyPr wrap="square">
            <a:spAutoFit/>
          </a:bodyPr>
          <a:lstStyle/>
          <a:p>
            <a:r>
              <a:rPr lang="zh-CN" altLang="en-US" sz="2500" b="1" dirty="0">
                <a:solidFill>
                  <a:srgbClr val="3203FB"/>
                </a:solidFill>
              </a:rPr>
              <a:t>编辑距离可以作为文本相似任务的重要特征之一，其可应用于诸如拼写检查、论文查重、基因序列分析等多个方面。但是其缺点也很明显，算法基于文本自身的结构去计算，并没有办法获取到语义层面的信息</a:t>
            </a:r>
            <a:endParaRPr lang="en-US" altLang="zh-CN" sz="2500" b="1" dirty="0">
              <a:solidFill>
                <a:srgbClr val="3203FB"/>
              </a:solidFill>
            </a:endParaRPr>
          </a:p>
        </p:txBody>
      </p:sp>
    </p:spTree>
    <p:extLst>
      <p:ext uri="{BB962C8B-B14F-4D97-AF65-F5344CB8AC3E}">
        <p14:creationId xmlns:p14="http://schemas.microsoft.com/office/powerpoint/2010/main" val="929751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295770D-00CD-4226-A0EC-7151FD275542}"/>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B9F8ABB-BDA5-4D58-B260-90B6C5E8D161}"/>
              </a:ext>
            </a:extLst>
          </p:cNvPr>
          <p:cNvSpPr>
            <a:spLocks noGrp="1"/>
          </p:cNvSpPr>
          <p:nvPr>
            <p:ph type="title"/>
          </p:nvPr>
        </p:nvSpPr>
        <p:spPr/>
        <p:txBody>
          <a:bodyPr/>
          <a:lstStyle/>
          <a:p>
            <a:r>
              <a:rPr lang="zh-CN" altLang="en-US" dirty="0"/>
              <a:t>文本拼写检查</a:t>
            </a:r>
          </a:p>
        </p:txBody>
      </p:sp>
      <p:sp>
        <p:nvSpPr>
          <p:cNvPr id="4" name="文本占位符 3">
            <a:extLst>
              <a:ext uri="{FF2B5EF4-FFF2-40B4-BE49-F238E27FC236}">
                <a16:creationId xmlns:a16="http://schemas.microsoft.com/office/drawing/2014/main" id="{AB475157-010F-4AB3-81E8-AECFCAEC550B}"/>
              </a:ext>
            </a:extLst>
          </p:cNvPr>
          <p:cNvSpPr>
            <a:spLocks noGrp="1"/>
          </p:cNvSpPr>
          <p:nvPr>
            <p:ph type="body" sz="half" idx="2"/>
          </p:nvPr>
        </p:nvSpPr>
        <p:spPr/>
        <p:txBody>
          <a:bodyPr/>
          <a:lstStyle/>
          <a:p>
            <a:r>
              <a:rPr lang="zh-CN" altLang="en-US" dirty="0"/>
              <a:t>一般分两类</a:t>
            </a:r>
          </a:p>
        </p:txBody>
      </p:sp>
      <p:grpSp>
        <p:nvGrpSpPr>
          <p:cNvPr id="5" name="组合 4">
            <a:extLst>
              <a:ext uri="{FF2B5EF4-FFF2-40B4-BE49-F238E27FC236}">
                <a16:creationId xmlns:a16="http://schemas.microsoft.com/office/drawing/2014/main" id="{8EA99444-5F09-4DCB-822D-B27974FC8962}"/>
              </a:ext>
            </a:extLst>
          </p:cNvPr>
          <p:cNvGrpSpPr/>
          <p:nvPr/>
        </p:nvGrpSpPr>
        <p:grpSpPr>
          <a:xfrm>
            <a:off x="520946" y="1406523"/>
            <a:ext cx="11122260" cy="5030372"/>
            <a:chOff x="1531141" y="1562933"/>
            <a:chExt cx="9129718" cy="3726901"/>
          </a:xfrm>
        </p:grpSpPr>
        <p:sp>
          <p:nvSpPr>
            <p:cNvPr id="6" name="圆角矩形 5">
              <a:extLst>
                <a:ext uri="{FF2B5EF4-FFF2-40B4-BE49-F238E27FC236}">
                  <a16:creationId xmlns:a16="http://schemas.microsoft.com/office/drawing/2014/main" id="{29299115-22C2-4F49-85B8-79CEDA590718}"/>
                </a:ext>
              </a:extLst>
            </p:cNvPr>
            <p:cNvSpPr/>
            <p:nvPr/>
          </p:nvSpPr>
          <p:spPr>
            <a:xfrm>
              <a:off x="1531141" y="1562933"/>
              <a:ext cx="9129718" cy="3726901"/>
            </a:xfrm>
            <a:prstGeom prst="roundRect">
              <a:avLst>
                <a:gd name="adj" fmla="val 9960"/>
              </a:avLst>
            </a:prstGeom>
            <a:gradFill flip="none" rotWithShape="1">
              <a:gsLst>
                <a:gs pos="0">
                  <a:srgbClr val="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7" name="圆角矩形 12">
              <a:extLst>
                <a:ext uri="{FF2B5EF4-FFF2-40B4-BE49-F238E27FC236}">
                  <a16:creationId xmlns:a16="http://schemas.microsoft.com/office/drawing/2014/main" id="{19F76DEA-65B8-4734-B581-2E75E7323031}"/>
                </a:ext>
              </a:extLst>
            </p:cNvPr>
            <p:cNvSpPr/>
            <p:nvPr/>
          </p:nvSpPr>
          <p:spPr>
            <a:xfrm>
              <a:off x="1810622" y="1842451"/>
              <a:ext cx="8570756" cy="3074693"/>
            </a:xfrm>
            <a:prstGeom prst="roundRect">
              <a:avLst>
                <a:gd name="adj" fmla="val 11474"/>
              </a:avLst>
            </a:prstGeom>
            <a:gradFill flip="none" rotWithShape="1">
              <a:gsLst>
                <a:gs pos="0">
                  <a:srgbClr val="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微软雅黑"/>
                <a:ea typeface="微软雅黑"/>
                <a:cs typeface="+mn-cs"/>
              </a:endParaRPr>
            </a:p>
          </p:txBody>
        </p:sp>
      </p:grpSp>
      <p:grpSp>
        <p:nvGrpSpPr>
          <p:cNvPr id="12" name="Group 75">
            <a:extLst>
              <a:ext uri="{FF2B5EF4-FFF2-40B4-BE49-F238E27FC236}">
                <a16:creationId xmlns:a16="http://schemas.microsoft.com/office/drawing/2014/main" id="{7A1761CF-C939-4045-8EF1-E02B14F9A308}"/>
              </a:ext>
            </a:extLst>
          </p:cNvPr>
          <p:cNvGrpSpPr/>
          <p:nvPr/>
        </p:nvGrpSpPr>
        <p:grpSpPr>
          <a:xfrm>
            <a:off x="1357917" y="3426157"/>
            <a:ext cx="384047" cy="1077809"/>
            <a:chOff x="7494588" y="1292225"/>
            <a:chExt cx="295275" cy="828675"/>
          </a:xfrm>
          <a:solidFill>
            <a:schemeClr val="bg1"/>
          </a:solidFill>
        </p:grpSpPr>
        <p:sp>
          <p:nvSpPr>
            <p:cNvPr id="13" name="Freeform 5">
              <a:extLst>
                <a:ext uri="{FF2B5EF4-FFF2-40B4-BE49-F238E27FC236}">
                  <a16:creationId xmlns:a16="http://schemas.microsoft.com/office/drawing/2014/main" id="{EF6A926A-2F5C-4622-92A3-E71786FC92E9}"/>
                </a:ext>
              </a:extLst>
            </p:cNvPr>
            <p:cNvSpPr>
              <a:spLocks noEditPoints="1"/>
            </p:cNvSpPr>
            <p:nvPr/>
          </p:nvSpPr>
          <p:spPr bwMode="auto">
            <a:xfrm>
              <a:off x="7524750" y="1292225"/>
              <a:ext cx="101600" cy="384175"/>
            </a:xfrm>
            <a:custGeom>
              <a:avLst/>
              <a:gdLst/>
              <a:ahLst/>
              <a:cxnLst>
                <a:cxn ang="0">
                  <a:pos x="16" y="35"/>
                </a:cxn>
                <a:cxn ang="0">
                  <a:pos x="13" y="24"/>
                </a:cxn>
                <a:cxn ang="0">
                  <a:pos x="11" y="19"/>
                </a:cxn>
                <a:cxn ang="0">
                  <a:pos x="16" y="16"/>
                </a:cxn>
                <a:cxn ang="0">
                  <a:pos x="24" y="35"/>
                </a:cxn>
                <a:cxn ang="0">
                  <a:pos x="24" y="210"/>
                </a:cxn>
                <a:cxn ang="0">
                  <a:pos x="56" y="210"/>
                </a:cxn>
                <a:cxn ang="0">
                  <a:pos x="56" y="29"/>
                </a:cxn>
                <a:cxn ang="0">
                  <a:pos x="56" y="23"/>
                </a:cxn>
                <a:cxn ang="0">
                  <a:pos x="28" y="0"/>
                </a:cxn>
                <a:cxn ang="0">
                  <a:pos x="0" y="29"/>
                </a:cxn>
                <a:cxn ang="0">
                  <a:pos x="0" y="210"/>
                </a:cxn>
                <a:cxn ang="0">
                  <a:pos x="16" y="210"/>
                </a:cxn>
                <a:cxn ang="0">
                  <a:pos x="16" y="35"/>
                </a:cxn>
                <a:cxn ang="0">
                  <a:pos x="16" y="35"/>
                </a:cxn>
                <a:cxn ang="0">
                  <a:pos x="16" y="35"/>
                </a:cxn>
              </a:cxnLst>
              <a:rect l="0" t="0" r="r" b="b"/>
              <a:pathLst>
                <a:path w="56" h="210">
                  <a:moveTo>
                    <a:pt x="16" y="35"/>
                  </a:moveTo>
                  <a:cubicBezTo>
                    <a:pt x="16" y="26"/>
                    <a:pt x="13" y="24"/>
                    <a:pt x="13" y="24"/>
                  </a:cubicBezTo>
                  <a:cubicBezTo>
                    <a:pt x="11" y="23"/>
                    <a:pt x="10" y="21"/>
                    <a:pt x="11" y="19"/>
                  </a:cubicBezTo>
                  <a:cubicBezTo>
                    <a:pt x="11" y="17"/>
                    <a:pt x="14" y="16"/>
                    <a:pt x="16" y="16"/>
                  </a:cubicBezTo>
                  <a:cubicBezTo>
                    <a:pt x="17" y="17"/>
                    <a:pt x="24" y="20"/>
                    <a:pt x="24" y="35"/>
                  </a:cubicBezTo>
                  <a:cubicBezTo>
                    <a:pt x="24" y="210"/>
                    <a:pt x="24" y="210"/>
                    <a:pt x="24" y="210"/>
                  </a:cubicBezTo>
                  <a:cubicBezTo>
                    <a:pt x="56" y="210"/>
                    <a:pt x="56" y="210"/>
                    <a:pt x="56" y="210"/>
                  </a:cubicBezTo>
                  <a:cubicBezTo>
                    <a:pt x="56" y="29"/>
                    <a:pt x="56" y="29"/>
                    <a:pt x="56" y="29"/>
                  </a:cubicBezTo>
                  <a:cubicBezTo>
                    <a:pt x="56" y="27"/>
                    <a:pt x="56" y="25"/>
                    <a:pt x="56" y="23"/>
                  </a:cubicBezTo>
                  <a:cubicBezTo>
                    <a:pt x="53" y="10"/>
                    <a:pt x="42" y="0"/>
                    <a:pt x="28" y="0"/>
                  </a:cubicBezTo>
                  <a:cubicBezTo>
                    <a:pt x="12" y="0"/>
                    <a:pt x="0" y="12"/>
                    <a:pt x="0" y="29"/>
                  </a:cubicBezTo>
                  <a:cubicBezTo>
                    <a:pt x="0" y="210"/>
                    <a:pt x="0" y="210"/>
                    <a:pt x="0" y="210"/>
                  </a:cubicBezTo>
                  <a:cubicBezTo>
                    <a:pt x="16" y="210"/>
                    <a:pt x="16" y="210"/>
                    <a:pt x="16" y="210"/>
                  </a:cubicBezTo>
                  <a:lnTo>
                    <a:pt x="16" y="35"/>
                  </a:lnTo>
                  <a:close/>
                  <a:moveTo>
                    <a:pt x="16" y="35"/>
                  </a:moveTo>
                  <a:cubicBezTo>
                    <a:pt x="16" y="35"/>
                    <a:pt x="16" y="35"/>
                    <a:pt x="16" y="35"/>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4" name="Freeform 6">
              <a:extLst>
                <a:ext uri="{FF2B5EF4-FFF2-40B4-BE49-F238E27FC236}">
                  <a16:creationId xmlns:a16="http://schemas.microsoft.com/office/drawing/2014/main" id="{029A81B9-220A-4F9D-923C-16B47691854F}"/>
                </a:ext>
              </a:extLst>
            </p:cNvPr>
            <p:cNvSpPr>
              <a:spLocks noEditPoints="1"/>
            </p:cNvSpPr>
            <p:nvPr/>
          </p:nvSpPr>
          <p:spPr bwMode="auto">
            <a:xfrm>
              <a:off x="7658100" y="1293813"/>
              <a:ext cx="101600" cy="382588"/>
            </a:xfrm>
            <a:custGeom>
              <a:avLst/>
              <a:gdLst/>
              <a:ahLst/>
              <a:cxnLst>
                <a:cxn ang="0">
                  <a:pos x="32" y="34"/>
                </a:cxn>
                <a:cxn ang="0">
                  <a:pos x="40" y="16"/>
                </a:cxn>
                <a:cxn ang="0">
                  <a:pos x="46" y="18"/>
                </a:cxn>
                <a:cxn ang="0">
                  <a:pos x="43" y="24"/>
                </a:cxn>
                <a:cxn ang="0">
                  <a:pos x="40" y="34"/>
                </a:cxn>
                <a:cxn ang="0">
                  <a:pos x="40" y="209"/>
                </a:cxn>
                <a:cxn ang="0">
                  <a:pos x="56" y="209"/>
                </a:cxn>
                <a:cxn ang="0">
                  <a:pos x="56" y="32"/>
                </a:cxn>
                <a:cxn ang="0">
                  <a:pos x="26" y="0"/>
                </a:cxn>
                <a:cxn ang="0">
                  <a:pos x="0" y="28"/>
                </a:cxn>
                <a:cxn ang="0">
                  <a:pos x="0" y="209"/>
                </a:cxn>
                <a:cxn ang="0">
                  <a:pos x="32" y="209"/>
                </a:cxn>
                <a:cxn ang="0">
                  <a:pos x="32" y="34"/>
                </a:cxn>
                <a:cxn ang="0">
                  <a:pos x="32" y="34"/>
                </a:cxn>
                <a:cxn ang="0">
                  <a:pos x="32" y="34"/>
                </a:cxn>
              </a:cxnLst>
              <a:rect l="0" t="0" r="r" b="b"/>
              <a:pathLst>
                <a:path w="56" h="209">
                  <a:moveTo>
                    <a:pt x="32" y="34"/>
                  </a:moveTo>
                  <a:cubicBezTo>
                    <a:pt x="32" y="19"/>
                    <a:pt x="40" y="16"/>
                    <a:pt x="40" y="16"/>
                  </a:cubicBezTo>
                  <a:cubicBezTo>
                    <a:pt x="42" y="15"/>
                    <a:pt x="45" y="16"/>
                    <a:pt x="46" y="18"/>
                  </a:cubicBezTo>
                  <a:cubicBezTo>
                    <a:pt x="46" y="20"/>
                    <a:pt x="45" y="23"/>
                    <a:pt x="43" y="24"/>
                  </a:cubicBezTo>
                  <a:cubicBezTo>
                    <a:pt x="43" y="24"/>
                    <a:pt x="40" y="26"/>
                    <a:pt x="40" y="34"/>
                  </a:cubicBezTo>
                  <a:cubicBezTo>
                    <a:pt x="40" y="209"/>
                    <a:pt x="40" y="209"/>
                    <a:pt x="40" y="209"/>
                  </a:cubicBezTo>
                  <a:cubicBezTo>
                    <a:pt x="56" y="209"/>
                    <a:pt x="56" y="209"/>
                    <a:pt x="56" y="209"/>
                  </a:cubicBezTo>
                  <a:cubicBezTo>
                    <a:pt x="56" y="32"/>
                    <a:pt x="56" y="32"/>
                    <a:pt x="56" y="32"/>
                  </a:cubicBezTo>
                  <a:cubicBezTo>
                    <a:pt x="56" y="15"/>
                    <a:pt x="43" y="1"/>
                    <a:pt x="26" y="0"/>
                  </a:cubicBezTo>
                  <a:cubicBezTo>
                    <a:pt x="11" y="1"/>
                    <a:pt x="0" y="13"/>
                    <a:pt x="0" y="28"/>
                  </a:cubicBezTo>
                  <a:cubicBezTo>
                    <a:pt x="0" y="209"/>
                    <a:pt x="0" y="209"/>
                    <a:pt x="0" y="209"/>
                  </a:cubicBezTo>
                  <a:cubicBezTo>
                    <a:pt x="32" y="209"/>
                    <a:pt x="32" y="209"/>
                    <a:pt x="32" y="209"/>
                  </a:cubicBezTo>
                  <a:lnTo>
                    <a:pt x="32" y="34"/>
                  </a:lnTo>
                  <a:close/>
                  <a:moveTo>
                    <a:pt x="32" y="34"/>
                  </a:moveTo>
                  <a:cubicBezTo>
                    <a:pt x="32" y="34"/>
                    <a:pt x="32" y="34"/>
                    <a:pt x="32" y="3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5" name="Freeform 7">
              <a:extLst>
                <a:ext uri="{FF2B5EF4-FFF2-40B4-BE49-F238E27FC236}">
                  <a16:creationId xmlns:a16="http://schemas.microsoft.com/office/drawing/2014/main" id="{1627CCA6-B8DD-47AF-AE20-F4CA68F363FF}"/>
                </a:ext>
              </a:extLst>
            </p:cNvPr>
            <p:cNvSpPr>
              <a:spLocks noEditPoints="1"/>
            </p:cNvSpPr>
            <p:nvPr/>
          </p:nvSpPr>
          <p:spPr bwMode="auto">
            <a:xfrm>
              <a:off x="7494588" y="1692275"/>
              <a:ext cx="295275" cy="236538"/>
            </a:xfrm>
            <a:custGeom>
              <a:avLst/>
              <a:gdLst/>
              <a:ahLst/>
              <a:cxnLst>
                <a:cxn ang="0">
                  <a:pos x="153" y="1"/>
                </a:cxn>
                <a:cxn ang="0">
                  <a:pos x="149" y="0"/>
                </a:cxn>
                <a:cxn ang="0">
                  <a:pos x="12" y="0"/>
                </a:cxn>
                <a:cxn ang="0">
                  <a:pos x="8" y="1"/>
                </a:cxn>
                <a:cxn ang="0">
                  <a:pos x="0" y="12"/>
                </a:cxn>
                <a:cxn ang="0">
                  <a:pos x="0" y="82"/>
                </a:cxn>
                <a:cxn ang="0">
                  <a:pos x="6" y="103"/>
                </a:cxn>
                <a:cxn ang="0">
                  <a:pos x="35" y="129"/>
                </a:cxn>
                <a:cxn ang="0">
                  <a:pos x="122" y="129"/>
                </a:cxn>
                <a:cxn ang="0">
                  <a:pos x="151" y="101"/>
                </a:cxn>
                <a:cxn ang="0">
                  <a:pos x="160" y="82"/>
                </a:cxn>
                <a:cxn ang="0">
                  <a:pos x="160" y="12"/>
                </a:cxn>
                <a:cxn ang="0">
                  <a:pos x="153" y="1"/>
                </a:cxn>
                <a:cxn ang="0">
                  <a:pos x="153" y="1"/>
                </a:cxn>
                <a:cxn ang="0">
                  <a:pos x="153" y="1"/>
                </a:cxn>
              </a:cxnLst>
              <a:rect l="0" t="0" r="r" b="b"/>
              <a:pathLst>
                <a:path w="161" h="129">
                  <a:moveTo>
                    <a:pt x="153" y="1"/>
                  </a:moveTo>
                  <a:cubicBezTo>
                    <a:pt x="152" y="1"/>
                    <a:pt x="151" y="0"/>
                    <a:pt x="149" y="0"/>
                  </a:cubicBezTo>
                  <a:cubicBezTo>
                    <a:pt x="12" y="0"/>
                    <a:pt x="12" y="0"/>
                    <a:pt x="12" y="0"/>
                  </a:cubicBezTo>
                  <a:cubicBezTo>
                    <a:pt x="10" y="0"/>
                    <a:pt x="9" y="1"/>
                    <a:pt x="8" y="1"/>
                  </a:cubicBezTo>
                  <a:cubicBezTo>
                    <a:pt x="3" y="3"/>
                    <a:pt x="0" y="7"/>
                    <a:pt x="0" y="12"/>
                  </a:cubicBezTo>
                  <a:cubicBezTo>
                    <a:pt x="0" y="82"/>
                    <a:pt x="0" y="82"/>
                    <a:pt x="0" y="82"/>
                  </a:cubicBezTo>
                  <a:cubicBezTo>
                    <a:pt x="0" y="90"/>
                    <a:pt x="0" y="97"/>
                    <a:pt x="6" y="103"/>
                  </a:cubicBezTo>
                  <a:cubicBezTo>
                    <a:pt x="35" y="129"/>
                    <a:pt x="35" y="129"/>
                    <a:pt x="35" y="129"/>
                  </a:cubicBezTo>
                  <a:cubicBezTo>
                    <a:pt x="122" y="129"/>
                    <a:pt x="122" y="129"/>
                    <a:pt x="122" y="129"/>
                  </a:cubicBezTo>
                  <a:cubicBezTo>
                    <a:pt x="151" y="101"/>
                    <a:pt x="151" y="101"/>
                    <a:pt x="151" y="101"/>
                  </a:cubicBezTo>
                  <a:cubicBezTo>
                    <a:pt x="157" y="94"/>
                    <a:pt x="160" y="90"/>
                    <a:pt x="160" y="82"/>
                  </a:cubicBezTo>
                  <a:cubicBezTo>
                    <a:pt x="160" y="12"/>
                    <a:pt x="160" y="12"/>
                    <a:pt x="160" y="12"/>
                  </a:cubicBezTo>
                  <a:cubicBezTo>
                    <a:pt x="161" y="7"/>
                    <a:pt x="158" y="3"/>
                    <a:pt x="153" y="1"/>
                  </a:cubicBezTo>
                  <a:close/>
                  <a:moveTo>
                    <a:pt x="153" y="1"/>
                  </a:moveTo>
                  <a:cubicBezTo>
                    <a:pt x="153" y="1"/>
                    <a:pt x="153" y="1"/>
                    <a:pt x="153" y="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6" name="Freeform 8">
              <a:extLst>
                <a:ext uri="{FF2B5EF4-FFF2-40B4-BE49-F238E27FC236}">
                  <a16:creationId xmlns:a16="http://schemas.microsoft.com/office/drawing/2014/main" id="{6321A744-AFA0-47F4-ABCD-756550817AB0}"/>
                </a:ext>
              </a:extLst>
            </p:cNvPr>
            <p:cNvSpPr>
              <a:spLocks noEditPoints="1"/>
            </p:cNvSpPr>
            <p:nvPr/>
          </p:nvSpPr>
          <p:spPr bwMode="auto">
            <a:xfrm>
              <a:off x="7539038" y="1943100"/>
              <a:ext cx="192088" cy="28575"/>
            </a:xfrm>
            <a:custGeom>
              <a:avLst/>
              <a:gdLst/>
              <a:ahLst/>
              <a:cxnLst>
                <a:cxn ang="0">
                  <a:pos x="98" y="0"/>
                </a:cxn>
                <a:cxn ang="0">
                  <a:pos x="3" y="0"/>
                </a:cxn>
                <a:cxn ang="0">
                  <a:pos x="0" y="3"/>
                </a:cxn>
                <a:cxn ang="0">
                  <a:pos x="0" y="13"/>
                </a:cxn>
                <a:cxn ang="0">
                  <a:pos x="3" y="16"/>
                </a:cxn>
                <a:cxn ang="0">
                  <a:pos x="102" y="16"/>
                </a:cxn>
                <a:cxn ang="0">
                  <a:pos x="105" y="13"/>
                </a:cxn>
                <a:cxn ang="0">
                  <a:pos x="105" y="8"/>
                </a:cxn>
                <a:cxn ang="0">
                  <a:pos x="98" y="0"/>
                </a:cxn>
                <a:cxn ang="0">
                  <a:pos x="98" y="0"/>
                </a:cxn>
                <a:cxn ang="0">
                  <a:pos x="98" y="0"/>
                </a:cxn>
              </a:cxnLst>
              <a:rect l="0" t="0" r="r" b="b"/>
              <a:pathLst>
                <a:path w="105" h="16">
                  <a:moveTo>
                    <a:pt x="98" y="0"/>
                  </a:moveTo>
                  <a:cubicBezTo>
                    <a:pt x="3" y="0"/>
                    <a:pt x="3" y="0"/>
                    <a:pt x="3" y="0"/>
                  </a:cubicBezTo>
                  <a:cubicBezTo>
                    <a:pt x="2" y="0"/>
                    <a:pt x="0" y="1"/>
                    <a:pt x="0" y="3"/>
                  </a:cubicBezTo>
                  <a:cubicBezTo>
                    <a:pt x="0" y="13"/>
                    <a:pt x="0" y="13"/>
                    <a:pt x="0" y="13"/>
                  </a:cubicBezTo>
                  <a:cubicBezTo>
                    <a:pt x="0" y="15"/>
                    <a:pt x="1" y="16"/>
                    <a:pt x="3" y="16"/>
                  </a:cubicBezTo>
                  <a:cubicBezTo>
                    <a:pt x="102" y="16"/>
                    <a:pt x="102" y="16"/>
                    <a:pt x="102" y="16"/>
                  </a:cubicBezTo>
                  <a:cubicBezTo>
                    <a:pt x="103" y="16"/>
                    <a:pt x="105" y="15"/>
                    <a:pt x="105" y="13"/>
                  </a:cubicBezTo>
                  <a:cubicBezTo>
                    <a:pt x="105" y="8"/>
                    <a:pt x="105" y="8"/>
                    <a:pt x="105" y="8"/>
                  </a:cubicBezTo>
                  <a:cubicBezTo>
                    <a:pt x="105" y="3"/>
                    <a:pt x="102" y="0"/>
                    <a:pt x="98" y="0"/>
                  </a:cubicBezTo>
                  <a:close/>
                  <a:moveTo>
                    <a:pt x="98" y="0"/>
                  </a:moveTo>
                  <a:cubicBezTo>
                    <a:pt x="98" y="0"/>
                    <a:pt x="98" y="0"/>
                    <a:pt x="98"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7" name="Freeform 9">
              <a:extLst>
                <a:ext uri="{FF2B5EF4-FFF2-40B4-BE49-F238E27FC236}">
                  <a16:creationId xmlns:a16="http://schemas.microsoft.com/office/drawing/2014/main" id="{0A6B1AF4-5D82-4CC3-AEDC-1FD3FE6A8329}"/>
                </a:ext>
              </a:extLst>
            </p:cNvPr>
            <p:cNvSpPr>
              <a:spLocks noEditPoints="1"/>
            </p:cNvSpPr>
            <p:nvPr/>
          </p:nvSpPr>
          <p:spPr bwMode="auto">
            <a:xfrm>
              <a:off x="7539038" y="1987550"/>
              <a:ext cx="192088" cy="30163"/>
            </a:xfrm>
            <a:custGeom>
              <a:avLst/>
              <a:gdLst/>
              <a:ahLst/>
              <a:cxnLst>
                <a:cxn ang="0">
                  <a:pos x="98" y="0"/>
                </a:cxn>
                <a:cxn ang="0">
                  <a:pos x="3" y="0"/>
                </a:cxn>
                <a:cxn ang="0">
                  <a:pos x="0" y="4"/>
                </a:cxn>
                <a:cxn ang="0">
                  <a:pos x="0" y="13"/>
                </a:cxn>
                <a:cxn ang="0">
                  <a:pos x="3" y="17"/>
                </a:cxn>
                <a:cxn ang="0">
                  <a:pos x="102" y="17"/>
                </a:cxn>
                <a:cxn ang="0">
                  <a:pos x="105" y="13"/>
                </a:cxn>
                <a:cxn ang="0">
                  <a:pos x="105" y="8"/>
                </a:cxn>
                <a:cxn ang="0">
                  <a:pos x="98" y="0"/>
                </a:cxn>
                <a:cxn ang="0">
                  <a:pos x="98" y="0"/>
                </a:cxn>
                <a:cxn ang="0">
                  <a:pos x="98" y="0"/>
                </a:cxn>
              </a:cxnLst>
              <a:rect l="0" t="0" r="r" b="b"/>
              <a:pathLst>
                <a:path w="105" h="17">
                  <a:moveTo>
                    <a:pt x="98" y="0"/>
                  </a:moveTo>
                  <a:cubicBezTo>
                    <a:pt x="3" y="0"/>
                    <a:pt x="3" y="0"/>
                    <a:pt x="3" y="0"/>
                  </a:cubicBezTo>
                  <a:cubicBezTo>
                    <a:pt x="2" y="0"/>
                    <a:pt x="0" y="2"/>
                    <a:pt x="0" y="4"/>
                  </a:cubicBezTo>
                  <a:cubicBezTo>
                    <a:pt x="0" y="13"/>
                    <a:pt x="0" y="13"/>
                    <a:pt x="0" y="13"/>
                  </a:cubicBezTo>
                  <a:cubicBezTo>
                    <a:pt x="0" y="15"/>
                    <a:pt x="1" y="17"/>
                    <a:pt x="3" y="17"/>
                  </a:cubicBezTo>
                  <a:cubicBezTo>
                    <a:pt x="102" y="17"/>
                    <a:pt x="102" y="17"/>
                    <a:pt x="102" y="17"/>
                  </a:cubicBezTo>
                  <a:cubicBezTo>
                    <a:pt x="103" y="17"/>
                    <a:pt x="105" y="15"/>
                    <a:pt x="105" y="13"/>
                  </a:cubicBezTo>
                  <a:cubicBezTo>
                    <a:pt x="105" y="8"/>
                    <a:pt x="105" y="8"/>
                    <a:pt x="105" y="8"/>
                  </a:cubicBezTo>
                  <a:cubicBezTo>
                    <a:pt x="105" y="4"/>
                    <a:pt x="102" y="0"/>
                    <a:pt x="98" y="0"/>
                  </a:cubicBezTo>
                  <a:close/>
                  <a:moveTo>
                    <a:pt x="98" y="0"/>
                  </a:moveTo>
                  <a:cubicBezTo>
                    <a:pt x="98" y="0"/>
                    <a:pt x="98" y="0"/>
                    <a:pt x="98"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8" name="Freeform 10">
              <a:extLst>
                <a:ext uri="{FF2B5EF4-FFF2-40B4-BE49-F238E27FC236}">
                  <a16:creationId xmlns:a16="http://schemas.microsoft.com/office/drawing/2014/main" id="{C3B11A4B-A520-4815-94A1-902C5B8B03D0}"/>
                </a:ext>
              </a:extLst>
            </p:cNvPr>
            <p:cNvSpPr>
              <a:spLocks noEditPoints="1"/>
            </p:cNvSpPr>
            <p:nvPr/>
          </p:nvSpPr>
          <p:spPr bwMode="auto">
            <a:xfrm>
              <a:off x="7539038" y="2032000"/>
              <a:ext cx="192088" cy="30163"/>
            </a:xfrm>
            <a:custGeom>
              <a:avLst/>
              <a:gdLst/>
              <a:ahLst/>
              <a:cxnLst>
                <a:cxn ang="0">
                  <a:pos x="98" y="0"/>
                </a:cxn>
                <a:cxn ang="0">
                  <a:pos x="3" y="0"/>
                </a:cxn>
                <a:cxn ang="0">
                  <a:pos x="0" y="3"/>
                </a:cxn>
                <a:cxn ang="0">
                  <a:pos x="0" y="13"/>
                </a:cxn>
                <a:cxn ang="0">
                  <a:pos x="3" y="16"/>
                </a:cxn>
                <a:cxn ang="0">
                  <a:pos x="102" y="16"/>
                </a:cxn>
                <a:cxn ang="0">
                  <a:pos x="105" y="13"/>
                </a:cxn>
                <a:cxn ang="0">
                  <a:pos x="105" y="7"/>
                </a:cxn>
                <a:cxn ang="0">
                  <a:pos x="98" y="0"/>
                </a:cxn>
                <a:cxn ang="0">
                  <a:pos x="98" y="0"/>
                </a:cxn>
                <a:cxn ang="0">
                  <a:pos x="98" y="0"/>
                </a:cxn>
              </a:cxnLst>
              <a:rect l="0" t="0" r="r" b="b"/>
              <a:pathLst>
                <a:path w="105" h="16">
                  <a:moveTo>
                    <a:pt x="98" y="0"/>
                  </a:moveTo>
                  <a:cubicBezTo>
                    <a:pt x="3" y="0"/>
                    <a:pt x="3" y="0"/>
                    <a:pt x="3" y="0"/>
                  </a:cubicBezTo>
                  <a:cubicBezTo>
                    <a:pt x="2" y="0"/>
                    <a:pt x="0" y="1"/>
                    <a:pt x="0" y="3"/>
                  </a:cubicBezTo>
                  <a:cubicBezTo>
                    <a:pt x="0" y="13"/>
                    <a:pt x="0" y="13"/>
                    <a:pt x="0" y="13"/>
                  </a:cubicBezTo>
                  <a:cubicBezTo>
                    <a:pt x="0" y="14"/>
                    <a:pt x="1" y="16"/>
                    <a:pt x="3" y="16"/>
                  </a:cubicBezTo>
                  <a:cubicBezTo>
                    <a:pt x="102" y="16"/>
                    <a:pt x="102" y="16"/>
                    <a:pt x="102" y="16"/>
                  </a:cubicBezTo>
                  <a:cubicBezTo>
                    <a:pt x="104" y="16"/>
                    <a:pt x="105" y="15"/>
                    <a:pt x="105" y="13"/>
                  </a:cubicBezTo>
                  <a:cubicBezTo>
                    <a:pt x="105" y="7"/>
                    <a:pt x="105" y="7"/>
                    <a:pt x="105" y="7"/>
                  </a:cubicBezTo>
                  <a:cubicBezTo>
                    <a:pt x="105" y="3"/>
                    <a:pt x="102" y="0"/>
                    <a:pt x="98" y="0"/>
                  </a:cubicBezTo>
                  <a:close/>
                  <a:moveTo>
                    <a:pt x="98" y="0"/>
                  </a:moveTo>
                  <a:cubicBezTo>
                    <a:pt x="98" y="0"/>
                    <a:pt x="98" y="0"/>
                    <a:pt x="98"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19" name="Freeform 11">
              <a:extLst>
                <a:ext uri="{FF2B5EF4-FFF2-40B4-BE49-F238E27FC236}">
                  <a16:creationId xmlns:a16="http://schemas.microsoft.com/office/drawing/2014/main" id="{C7016125-A6C6-4F72-A0D5-EDD40486C487}"/>
                </a:ext>
              </a:extLst>
            </p:cNvPr>
            <p:cNvSpPr>
              <a:spLocks noEditPoints="1"/>
            </p:cNvSpPr>
            <p:nvPr/>
          </p:nvSpPr>
          <p:spPr bwMode="auto">
            <a:xfrm>
              <a:off x="7583488" y="2076450"/>
              <a:ext cx="100013" cy="44450"/>
            </a:xfrm>
            <a:custGeom>
              <a:avLst/>
              <a:gdLst/>
              <a:ahLst/>
              <a:cxnLst>
                <a:cxn ang="0">
                  <a:pos x="15" y="28"/>
                </a:cxn>
                <a:cxn ang="0">
                  <a:pos x="48" y="28"/>
                </a:cxn>
                <a:cxn ang="0">
                  <a:pos x="63" y="0"/>
                </a:cxn>
                <a:cxn ang="0">
                  <a:pos x="0" y="0"/>
                </a:cxn>
                <a:cxn ang="0">
                  <a:pos x="15" y="28"/>
                </a:cxn>
                <a:cxn ang="0">
                  <a:pos x="15" y="28"/>
                </a:cxn>
                <a:cxn ang="0">
                  <a:pos x="15" y="28"/>
                </a:cxn>
              </a:cxnLst>
              <a:rect l="0" t="0" r="r" b="b"/>
              <a:pathLst>
                <a:path w="63" h="28">
                  <a:moveTo>
                    <a:pt x="15" y="28"/>
                  </a:moveTo>
                  <a:lnTo>
                    <a:pt x="48" y="28"/>
                  </a:lnTo>
                  <a:lnTo>
                    <a:pt x="63" y="0"/>
                  </a:lnTo>
                  <a:lnTo>
                    <a:pt x="0" y="0"/>
                  </a:lnTo>
                  <a:lnTo>
                    <a:pt x="15" y="28"/>
                  </a:lnTo>
                  <a:close/>
                  <a:moveTo>
                    <a:pt x="15" y="28"/>
                  </a:moveTo>
                  <a:lnTo>
                    <a:pt x="15" y="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sp>
          <p:nvSpPr>
            <p:cNvPr id="20" name="Freeform 12">
              <a:extLst>
                <a:ext uri="{FF2B5EF4-FFF2-40B4-BE49-F238E27FC236}">
                  <a16:creationId xmlns:a16="http://schemas.microsoft.com/office/drawing/2014/main" id="{82B32262-F1C2-4769-B5E9-CD5B0F57E68B}"/>
                </a:ext>
              </a:extLst>
            </p:cNvPr>
            <p:cNvSpPr>
              <a:spLocks noEditPoints="1"/>
            </p:cNvSpPr>
            <p:nvPr/>
          </p:nvSpPr>
          <p:spPr bwMode="auto">
            <a:xfrm>
              <a:off x="7583488" y="2076450"/>
              <a:ext cx="100013" cy="44450"/>
            </a:xfrm>
            <a:custGeom>
              <a:avLst/>
              <a:gdLst/>
              <a:ahLst/>
              <a:cxnLst>
                <a:cxn ang="0">
                  <a:pos x="15" y="28"/>
                </a:cxn>
                <a:cxn ang="0">
                  <a:pos x="48" y="28"/>
                </a:cxn>
                <a:cxn ang="0">
                  <a:pos x="63" y="0"/>
                </a:cxn>
                <a:cxn ang="0">
                  <a:pos x="0" y="0"/>
                </a:cxn>
                <a:cxn ang="0">
                  <a:pos x="15" y="28"/>
                </a:cxn>
                <a:cxn ang="0">
                  <a:pos x="15" y="28"/>
                </a:cxn>
                <a:cxn ang="0">
                  <a:pos x="15" y="28"/>
                </a:cxn>
              </a:cxnLst>
              <a:rect l="0" t="0" r="r" b="b"/>
              <a:pathLst>
                <a:path w="63" h="28">
                  <a:moveTo>
                    <a:pt x="15" y="28"/>
                  </a:moveTo>
                  <a:lnTo>
                    <a:pt x="48" y="28"/>
                  </a:lnTo>
                  <a:lnTo>
                    <a:pt x="63" y="0"/>
                  </a:lnTo>
                  <a:lnTo>
                    <a:pt x="0" y="0"/>
                  </a:lnTo>
                  <a:lnTo>
                    <a:pt x="15" y="28"/>
                  </a:lnTo>
                  <a:moveTo>
                    <a:pt x="15" y="28"/>
                  </a:moveTo>
                  <a:lnTo>
                    <a:pt x="15" y="28"/>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667">
                <a:solidFill>
                  <a:prstClr val="black"/>
                </a:solidFill>
              </a:endParaRPr>
            </a:p>
          </p:txBody>
        </p:sp>
      </p:grpSp>
      <p:sp>
        <p:nvSpPr>
          <p:cNvPr id="45" name="Text Placeholder 3">
            <a:extLst>
              <a:ext uri="{FF2B5EF4-FFF2-40B4-BE49-F238E27FC236}">
                <a16:creationId xmlns:a16="http://schemas.microsoft.com/office/drawing/2014/main" id="{063D59D6-E4D3-49CA-B154-98A185EE66BE}"/>
              </a:ext>
            </a:extLst>
          </p:cNvPr>
          <p:cNvSpPr txBox="1">
            <a:spLocks/>
          </p:cNvSpPr>
          <p:nvPr/>
        </p:nvSpPr>
        <p:spPr>
          <a:xfrm>
            <a:off x="2238937" y="4178405"/>
            <a:ext cx="2417168"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chemeClr val="accent6">
                    <a:lumMod val="50000"/>
                  </a:schemeClr>
                </a:solidFill>
              </a:rPr>
              <a:t>非词错误</a:t>
            </a:r>
            <a:endParaRPr lang="en-US" sz="2400" b="1" dirty="0">
              <a:solidFill>
                <a:schemeClr val="accent6">
                  <a:lumMod val="50000"/>
                </a:schemeClr>
              </a:solidFill>
            </a:endParaRPr>
          </a:p>
        </p:txBody>
      </p:sp>
      <p:sp>
        <p:nvSpPr>
          <p:cNvPr id="46" name="Text Placeholder 3">
            <a:extLst>
              <a:ext uri="{FF2B5EF4-FFF2-40B4-BE49-F238E27FC236}">
                <a16:creationId xmlns:a16="http://schemas.microsoft.com/office/drawing/2014/main" id="{E3AD40DC-3295-4A61-9254-0324095CAE10}"/>
              </a:ext>
            </a:extLst>
          </p:cNvPr>
          <p:cNvSpPr txBox="1">
            <a:spLocks/>
          </p:cNvSpPr>
          <p:nvPr/>
        </p:nvSpPr>
        <p:spPr>
          <a:xfrm>
            <a:off x="2238935" y="4659379"/>
            <a:ext cx="8952129" cy="1046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85750" indent="-285750" algn="l">
              <a:spcBef>
                <a:spcPct val="20000"/>
              </a:spcBef>
              <a:buFont typeface="Wingdings" panose="05000000000000000000" pitchFamily="2" charset="2"/>
              <a:buChar char="ü"/>
              <a:defRPr/>
            </a:pPr>
            <a:r>
              <a:rPr lang="zh-CN" altLang="en-US" sz="2000" b="1" dirty="0">
                <a:solidFill>
                  <a:schemeClr val="accent6">
                    <a:lumMod val="75000"/>
                  </a:schemeClr>
                </a:solidFill>
              </a:rPr>
              <a:t>文本中的单词在词典中不存在，单词拼写有误</a:t>
            </a:r>
            <a:endParaRPr lang="en-US" altLang="zh-CN" sz="2000" b="1" dirty="0">
              <a:solidFill>
                <a:schemeClr val="accent6">
                  <a:lumMod val="75000"/>
                </a:schemeClr>
              </a:solidFill>
            </a:endParaRPr>
          </a:p>
          <a:p>
            <a:pPr marL="285750" indent="-285750" algn="l">
              <a:spcBef>
                <a:spcPct val="20000"/>
              </a:spcBef>
              <a:buFont typeface="Wingdings" panose="05000000000000000000" pitchFamily="2" charset="2"/>
              <a:buChar char="ü"/>
              <a:defRPr/>
            </a:pPr>
            <a:r>
              <a:rPr lang="zh-CN" altLang="en-US" sz="2000" b="1" dirty="0">
                <a:solidFill>
                  <a:schemeClr val="accent6">
                    <a:lumMod val="75000"/>
                  </a:schemeClr>
                </a:solidFill>
              </a:rPr>
              <a:t>一般是由于打字错误，或者作者对所需字词的正确拼写不清楚所引起的</a:t>
            </a:r>
            <a:endParaRPr lang="en-US" altLang="zh-CN" sz="2000" b="1" dirty="0">
              <a:solidFill>
                <a:schemeClr val="accent6">
                  <a:lumMod val="75000"/>
                </a:schemeClr>
              </a:solidFill>
            </a:endParaRPr>
          </a:p>
          <a:p>
            <a:pPr marL="285750" indent="-285750" algn="l">
              <a:spcBef>
                <a:spcPct val="20000"/>
              </a:spcBef>
              <a:buFont typeface="Wingdings" panose="05000000000000000000" pitchFamily="2" charset="2"/>
              <a:buChar char="ü"/>
              <a:defRPr/>
            </a:pPr>
            <a:r>
              <a:rPr lang="zh-CN" altLang="en-US" sz="2000" b="1" dirty="0">
                <a:solidFill>
                  <a:schemeClr val="accent6">
                    <a:lumMod val="75000"/>
                  </a:schemeClr>
                </a:solidFill>
              </a:rPr>
              <a:t>非词错误的检错、纠错方法相对成熟</a:t>
            </a:r>
            <a:endParaRPr lang="en-US" altLang="zh-CN" sz="2000" b="1" dirty="0">
              <a:solidFill>
                <a:schemeClr val="accent6">
                  <a:lumMod val="75000"/>
                </a:schemeClr>
              </a:solidFill>
            </a:endParaRPr>
          </a:p>
        </p:txBody>
      </p:sp>
      <p:sp>
        <p:nvSpPr>
          <p:cNvPr id="47" name="Text Placeholder 3">
            <a:extLst>
              <a:ext uri="{FF2B5EF4-FFF2-40B4-BE49-F238E27FC236}">
                <a16:creationId xmlns:a16="http://schemas.microsoft.com/office/drawing/2014/main" id="{4C967E3D-86C4-476E-93F4-89A3CDF43BDE}"/>
              </a:ext>
            </a:extLst>
          </p:cNvPr>
          <p:cNvSpPr txBox="1">
            <a:spLocks/>
          </p:cNvSpPr>
          <p:nvPr/>
        </p:nvSpPr>
        <p:spPr>
          <a:xfrm>
            <a:off x="2251264" y="2172640"/>
            <a:ext cx="1231106" cy="36933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chemeClr val="accent6"/>
                </a:solidFill>
              </a:rPr>
              <a:t>真词错误</a:t>
            </a:r>
            <a:endParaRPr lang="en-US" sz="2400" b="1" dirty="0">
              <a:solidFill>
                <a:schemeClr val="accent6"/>
              </a:solidFill>
            </a:endParaRPr>
          </a:p>
        </p:txBody>
      </p:sp>
      <p:sp>
        <p:nvSpPr>
          <p:cNvPr id="48" name="Text Placeholder 3">
            <a:extLst>
              <a:ext uri="{FF2B5EF4-FFF2-40B4-BE49-F238E27FC236}">
                <a16:creationId xmlns:a16="http://schemas.microsoft.com/office/drawing/2014/main" id="{9FD63AA4-C35A-4F67-A8E1-1E0A6CDAAE1B}"/>
              </a:ext>
            </a:extLst>
          </p:cNvPr>
          <p:cNvSpPr txBox="1">
            <a:spLocks/>
          </p:cNvSpPr>
          <p:nvPr/>
        </p:nvSpPr>
        <p:spPr>
          <a:xfrm>
            <a:off x="2251264" y="2687323"/>
            <a:ext cx="8952130" cy="104644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85750" indent="-285750" algn="l">
              <a:spcBef>
                <a:spcPct val="20000"/>
              </a:spcBef>
              <a:buFont typeface="Wingdings" panose="05000000000000000000" pitchFamily="2" charset="2"/>
              <a:buChar char="ü"/>
              <a:defRPr/>
            </a:pPr>
            <a:r>
              <a:rPr lang="zh-CN" altLang="en-US" sz="2000" b="1" dirty="0">
                <a:solidFill>
                  <a:schemeClr val="accent6"/>
                </a:solidFill>
              </a:rPr>
              <a:t>拼错字符串为有效单词，该单词在词典中存在</a:t>
            </a:r>
            <a:endParaRPr lang="en-US" altLang="zh-CN" sz="2000" b="1" dirty="0">
              <a:solidFill>
                <a:schemeClr val="accent6"/>
              </a:solidFill>
            </a:endParaRPr>
          </a:p>
          <a:p>
            <a:pPr marL="285750" indent="-285750" algn="l">
              <a:spcBef>
                <a:spcPct val="20000"/>
              </a:spcBef>
              <a:buFont typeface="Wingdings" panose="05000000000000000000" pitchFamily="2" charset="2"/>
              <a:buChar char="ü"/>
              <a:defRPr/>
            </a:pPr>
            <a:r>
              <a:rPr lang="zh-CN" altLang="en-US" sz="2000" b="1" dirty="0">
                <a:solidFill>
                  <a:schemeClr val="accent6"/>
                </a:solidFill>
              </a:rPr>
              <a:t>该单词使得所在句子存在句法或语义错误</a:t>
            </a:r>
            <a:endParaRPr lang="en-US" altLang="zh-CN" sz="2000" b="1" dirty="0">
              <a:solidFill>
                <a:schemeClr val="accent6"/>
              </a:solidFill>
            </a:endParaRPr>
          </a:p>
          <a:p>
            <a:pPr marL="285750" indent="-285750" algn="l">
              <a:spcBef>
                <a:spcPct val="20000"/>
              </a:spcBef>
              <a:buFont typeface="Wingdings" panose="05000000000000000000" pitchFamily="2" charset="2"/>
              <a:buChar char="ü"/>
              <a:defRPr/>
            </a:pPr>
            <a:r>
              <a:rPr lang="zh-CN" altLang="en-US" sz="2000" b="1" dirty="0">
                <a:solidFill>
                  <a:schemeClr val="accent6"/>
                </a:solidFill>
              </a:rPr>
              <a:t>真词错误的检查及校对要比非词错误的检查及校对更加困难</a:t>
            </a:r>
            <a:endParaRPr lang="en-US" sz="2000" b="1" dirty="0">
              <a:solidFill>
                <a:schemeClr val="accent6"/>
              </a:solidFill>
            </a:endParaRPr>
          </a:p>
        </p:txBody>
      </p:sp>
      <p:sp>
        <p:nvSpPr>
          <p:cNvPr id="49" name="椭圆 48">
            <a:extLst>
              <a:ext uri="{FF2B5EF4-FFF2-40B4-BE49-F238E27FC236}">
                <a16:creationId xmlns:a16="http://schemas.microsoft.com/office/drawing/2014/main" id="{2061B490-0BD0-4110-8114-F401FC993AC5}"/>
              </a:ext>
            </a:extLst>
          </p:cNvPr>
          <p:cNvSpPr/>
          <p:nvPr/>
        </p:nvSpPr>
        <p:spPr>
          <a:xfrm>
            <a:off x="1006504" y="2609526"/>
            <a:ext cx="792000" cy="792000"/>
          </a:xfrm>
          <a:prstGeom prst="ellipse">
            <a:avLst/>
          </a:prstGeom>
          <a:solidFill>
            <a:schemeClr val="accent1">
              <a:lumMod val="75000"/>
              <a:lumOff val="2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sz="4300" dirty="0">
                <a:solidFill>
                  <a:schemeClr val="bg1"/>
                </a:solidFill>
                <a:latin typeface="微软雅黑" panose="020B0503020204020204" pitchFamily="34" charset="-122"/>
                <a:ea typeface="微软雅黑" panose="020B0503020204020204" pitchFamily="34" charset="-122"/>
              </a:rPr>
              <a:t>1</a:t>
            </a:r>
            <a:endParaRPr lang="zh-CN" altLang="en-US" sz="4300" dirty="0">
              <a:solidFill>
                <a:schemeClr val="bg1"/>
              </a:solidFill>
              <a:latin typeface="微软雅黑" panose="020B0503020204020204" pitchFamily="34" charset="-122"/>
              <a:ea typeface="微软雅黑" panose="020B0503020204020204" pitchFamily="34" charset="-122"/>
            </a:endParaRPr>
          </a:p>
        </p:txBody>
      </p:sp>
      <p:grpSp>
        <p:nvGrpSpPr>
          <p:cNvPr id="50" name="组合 49">
            <a:extLst>
              <a:ext uri="{FF2B5EF4-FFF2-40B4-BE49-F238E27FC236}">
                <a16:creationId xmlns:a16="http://schemas.microsoft.com/office/drawing/2014/main" id="{2BECB623-17D2-4130-8A34-311B212168EF}"/>
              </a:ext>
            </a:extLst>
          </p:cNvPr>
          <p:cNvGrpSpPr/>
          <p:nvPr/>
        </p:nvGrpSpPr>
        <p:grpSpPr>
          <a:xfrm>
            <a:off x="1006504" y="4452601"/>
            <a:ext cx="792000" cy="792000"/>
            <a:chOff x="304800" y="673100"/>
            <a:chExt cx="4000500" cy="4000500"/>
          </a:xfrm>
          <a:effectLst>
            <a:outerShdw blurRad="444500" dist="254000" dir="8100000" algn="tr" rotWithShape="0">
              <a:prstClr val="black">
                <a:alpha val="50000"/>
              </a:prstClr>
            </a:outerShdw>
          </a:effectLst>
        </p:grpSpPr>
        <p:sp>
          <p:nvSpPr>
            <p:cNvPr id="51" name="同心圆 42">
              <a:extLst>
                <a:ext uri="{FF2B5EF4-FFF2-40B4-BE49-F238E27FC236}">
                  <a16:creationId xmlns:a16="http://schemas.microsoft.com/office/drawing/2014/main" id="{6BFE566E-E4C8-4FE5-9E16-6E9F620A51E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3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椭圆 51">
              <a:extLst>
                <a:ext uri="{FF2B5EF4-FFF2-40B4-BE49-F238E27FC236}">
                  <a16:creationId xmlns:a16="http://schemas.microsoft.com/office/drawing/2014/main" id="{7A26C49D-FD99-4E9E-9DD7-75F4FCF38091}"/>
                </a:ext>
              </a:extLst>
            </p:cNvPr>
            <p:cNvSpPr/>
            <p:nvPr/>
          </p:nvSpPr>
          <p:spPr>
            <a:xfrm>
              <a:off x="392111" y="760412"/>
              <a:ext cx="3825874"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300" dirty="0">
                  <a:solidFill>
                    <a:schemeClr val="tx1">
                      <a:lumMod val="50000"/>
                      <a:lumOff val="50000"/>
                    </a:schemeClr>
                  </a:solidFill>
                  <a:latin typeface="微软雅黑" panose="020B0503020204020204" pitchFamily="34" charset="-122"/>
                  <a:ea typeface="微软雅黑" panose="020B0503020204020204" pitchFamily="34" charset="-122"/>
                </a:rPr>
                <a:t>2</a:t>
              </a:r>
              <a:endParaRPr lang="zh-CN" altLang="en-US" sz="43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12035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C39836F-752D-4B19-AC87-9A9A40FFFDD9}"/>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9CAB9404-602D-4A3D-A569-0BA943D08466}"/>
              </a:ext>
            </a:extLst>
          </p:cNvPr>
          <p:cNvSpPr>
            <a:spLocks noGrp="1"/>
          </p:cNvSpPr>
          <p:nvPr>
            <p:ph type="title"/>
          </p:nvPr>
        </p:nvSpPr>
        <p:spPr/>
        <p:txBody>
          <a:bodyPr/>
          <a:lstStyle/>
          <a:p>
            <a:r>
              <a:rPr lang="zh-CN" altLang="en-US" dirty="0"/>
              <a:t>真词错误</a:t>
            </a:r>
          </a:p>
        </p:txBody>
      </p:sp>
      <p:sp>
        <p:nvSpPr>
          <p:cNvPr id="4" name="文本占位符 3">
            <a:extLst>
              <a:ext uri="{FF2B5EF4-FFF2-40B4-BE49-F238E27FC236}">
                <a16:creationId xmlns:a16="http://schemas.microsoft.com/office/drawing/2014/main" id="{13A679DE-4DBF-4000-A226-4FF524CC10B8}"/>
              </a:ext>
            </a:extLst>
          </p:cNvPr>
          <p:cNvSpPr>
            <a:spLocks noGrp="1"/>
          </p:cNvSpPr>
          <p:nvPr>
            <p:ph type="body" sz="half" idx="2"/>
          </p:nvPr>
        </p:nvSpPr>
        <p:spPr/>
        <p:txBody>
          <a:bodyPr/>
          <a:lstStyle/>
          <a:p>
            <a:endParaRPr lang="zh-CN" altLang="en-US" dirty="0"/>
          </a:p>
        </p:txBody>
      </p:sp>
      <p:sp>
        <p:nvSpPr>
          <p:cNvPr id="5" name="TextBox 40">
            <a:extLst>
              <a:ext uri="{FF2B5EF4-FFF2-40B4-BE49-F238E27FC236}">
                <a16:creationId xmlns:a16="http://schemas.microsoft.com/office/drawing/2014/main" id="{C2A75256-EE3B-4B4F-9875-5421FE186ADB}"/>
              </a:ext>
            </a:extLst>
          </p:cNvPr>
          <p:cNvSpPr txBox="1"/>
          <p:nvPr/>
        </p:nvSpPr>
        <p:spPr>
          <a:xfrm>
            <a:off x="1499880" y="1231678"/>
            <a:ext cx="9374244" cy="5214697"/>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defRPr/>
            </a:pPr>
            <a:r>
              <a:rPr lang="zh-CN" altLang="en-US" sz="2800" b="1" kern="0" noProof="1">
                <a:solidFill>
                  <a:srgbClr val="0070C0"/>
                </a:solidFill>
                <a:ea typeface="微软雅黑"/>
              </a:rPr>
              <a:t>真词错误的校正</a:t>
            </a:r>
            <a:endParaRPr lang="en-US" altLang="zh-CN" sz="2800" b="1" kern="0" noProof="1">
              <a:solidFill>
                <a:srgbClr val="0070C0"/>
              </a:solidFill>
              <a:ea typeface="微软雅黑"/>
            </a:endParaRPr>
          </a:p>
          <a:p>
            <a:pPr marL="742950" lvl="1" indent="-285750">
              <a:lnSpc>
                <a:spcPct val="120000"/>
              </a:lnSpc>
              <a:spcBef>
                <a:spcPts val="600"/>
              </a:spcBef>
              <a:buFont typeface="Wingdings" panose="05000000000000000000" pitchFamily="2" charset="2"/>
              <a:buChar char="Ø"/>
              <a:defRPr/>
            </a:pPr>
            <a:r>
              <a:rPr lang="zh-CN" altLang="en-US" sz="2400" kern="0" noProof="1">
                <a:solidFill>
                  <a:schemeClr val="accent6">
                    <a:lumMod val="75000"/>
                  </a:schemeClr>
                </a:solidFill>
                <a:ea typeface="微软雅黑"/>
              </a:rPr>
              <a:t>可根据上下文进行拼写校正，通过待纠错单词前后的单词及其词性来检错和纠错</a:t>
            </a:r>
            <a:endParaRPr lang="en-US" altLang="zh-CN" sz="2400" kern="0" noProof="1">
              <a:solidFill>
                <a:schemeClr val="accent6">
                  <a:lumMod val="75000"/>
                </a:schemeClr>
              </a:solidFill>
              <a:ea typeface="微软雅黑"/>
            </a:endParaRPr>
          </a:p>
          <a:p>
            <a:pPr marL="742950" lvl="1" indent="-285750">
              <a:lnSpc>
                <a:spcPct val="120000"/>
              </a:lnSpc>
              <a:spcBef>
                <a:spcPts val="600"/>
              </a:spcBef>
              <a:buFont typeface="Wingdings" panose="05000000000000000000" pitchFamily="2" charset="2"/>
              <a:buChar char="Ø"/>
              <a:defRPr/>
            </a:pPr>
            <a:r>
              <a:rPr lang="zh-CN" altLang="en-US" sz="2400" kern="0" noProof="1">
                <a:solidFill>
                  <a:schemeClr val="accent6">
                    <a:lumMod val="75000"/>
                  </a:schemeClr>
                </a:solidFill>
                <a:ea typeface="微软雅黑"/>
              </a:rPr>
              <a:t>句法分析</a:t>
            </a:r>
            <a:endParaRPr lang="en-US" altLang="zh-CN" sz="2400" kern="0" noProof="1">
              <a:solidFill>
                <a:schemeClr val="accent6">
                  <a:lumMod val="75000"/>
                </a:schemeClr>
              </a:solidFill>
              <a:ea typeface="微软雅黑"/>
            </a:endParaRPr>
          </a:p>
          <a:p>
            <a:pPr marL="1257300" lvl="2" indent="-342900">
              <a:lnSpc>
                <a:spcPct val="120000"/>
              </a:lnSpc>
              <a:spcBef>
                <a:spcPts val="600"/>
              </a:spcBef>
              <a:buFont typeface="Wingdings" panose="05000000000000000000" pitchFamily="2" charset="2"/>
              <a:buChar char="ü"/>
              <a:defRPr/>
            </a:pPr>
            <a:r>
              <a:rPr lang="zh-CN" altLang="en-US" sz="2200" kern="0" noProof="1">
                <a:solidFill>
                  <a:srgbClr val="0D38F1"/>
                </a:solidFill>
                <a:ea typeface="微软雅黑"/>
              </a:rPr>
              <a:t>是对句子中的词语语法功能进行分析</a:t>
            </a:r>
            <a:endParaRPr lang="en-US" altLang="zh-CN" sz="2200" kern="0" noProof="1">
              <a:solidFill>
                <a:srgbClr val="0D38F1"/>
              </a:solidFill>
              <a:ea typeface="微软雅黑"/>
            </a:endParaRPr>
          </a:p>
          <a:p>
            <a:pPr marL="1257300" lvl="2" indent="-342900">
              <a:lnSpc>
                <a:spcPct val="120000"/>
              </a:lnSpc>
              <a:spcBef>
                <a:spcPts val="600"/>
              </a:spcBef>
              <a:buFont typeface="Wingdings" panose="05000000000000000000" pitchFamily="2" charset="2"/>
              <a:buChar char="ü"/>
              <a:defRPr/>
            </a:pPr>
            <a:r>
              <a:rPr lang="zh-CN" altLang="en-US" sz="2200" kern="0" noProof="1">
                <a:solidFill>
                  <a:srgbClr val="0D38F1"/>
                </a:solidFill>
                <a:ea typeface="微软雅黑"/>
              </a:rPr>
              <a:t>在</a:t>
            </a:r>
            <a:r>
              <a:rPr lang="en-US" altLang="zh-CN" sz="2200" kern="0" noProof="1">
                <a:solidFill>
                  <a:srgbClr val="0D38F1"/>
                </a:solidFill>
                <a:ea typeface="微软雅黑"/>
              </a:rPr>
              <a:t>NLP</a:t>
            </a:r>
            <a:r>
              <a:rPr lang="zh-CN" altLang="en-US" sz="2200" kern="0" noProof="1">
                <a:solidFill>
                  <a:srgbClr val="0D38F1"/>
                </a:solidFill>
                <a:ea typeface="微软雅黑"/>
              </a:rPr>
              <a:t>中有很广泛的应用，如机器翻译、信息抽取、问答系统等</a:t>
            </a:r>
            <a:endParaRPr lang="en-US" altLang="zh-CN" sz="2200" kern="0" noProof="1">
              <a:solidFill>
                <a:srgbClr val="0D38F1"/>
              </a:solidFill>
              <a:ea typeface="微软雅黑"/>
            </a:endParaRPr>
          </a:p>
          <a:p>
            <a:pPr marL="742950" lvl="1" indent="-285750">
              <a:lnSpc>
                <a:spcPct val="120000"/>
              </a:lnSpc>
              <a:spcBef>
                <a:spcPts val="600"/>
              </a:spcBef>
              <a:buFont typeface="Wingdings" panose="05000000000000000000" pitchFamily="2" charset="2"/>
              <a:buChar char="Ø"/>
              <a:defRPr/>
            </a:pPr>
            <a:r>
              <a:rPr lang="zh-CN" altLang="en-US" sz="2400" kern="0" noProof="1">
                <a:solidFill>
                  <a:schemeClr val="accent6">
                    <a:lumMod val="75000"/>
                  </a:schemeClr>
                </a:solidFill>
                <a:ea typeface="微软雅黑"/>
              </a:rPr>
              <a:t>句法分析可以运用到真词纠错中</a:t>
            </a:r>
            <a:endParaRPr lang="en-US" altLang="zh-CN" sz="2400" kern="0" noProof="1">
              <a:solidFill>
                <a:schemeClr val="accent6">
                  <a:lumMod val="75000"/>
                </a:schemeClr>
              </a:solidFill>
              <a:ea typeface="微软雅黑"/>
            </a:endParaRPr>
          </a:p>
          <a:p>
            <a:pPr marL="1257300" lvl="2" indent="-342900">
              <a:lnSpc>
                <a:spcPct val="120000"/>
              </a:lnSpc>
              <a:spcBef>
                <a:spcPts val="600"/>
              </a:spcBef>
              <a:buFont typeface="Wingdings" panose="05000000000000000000" pitchFamily="2" charset="2"/>
              <a:buChar char="ü"/>
              <a:defRPr/>
            </a:pPr>
            <a:r>
              <a:rPr lang="zh-CN" altLang="en-US" sz="2200" kern="0" noProof="1">
                <a:solidFill>
                  <a:srgbClr val="0D38F1"/>
                </a:solidFill>
                <a:ea typeface="微软雅黑"/>
              </a:rPr>
              <a:t>利用待纠错单词与其前后词的搭配来判断该单词是否使用正确，若不正确，则进行纠错</a:t>
            </a:r>
            <a:endParaRPr lang="en-US" altLang="zh-CN" sz="2200" kern="0" noProof="1">
              <a:solidFill>
                <a:srgbClr val="0D38F1"/>
              </a:solidFill>
              <a:ea typeface="微软雅黑"/>
            </a:endParaRPr>
          </a:p>
          <a:p>
            <a:pPr marL="1257300" lvl="2" indent="-342900">
              <a:lnSpc>
                <a:spcPct val="120000"/>
              </a:lnSpc>
              <a:spcBef>
                <a:spcPts val="600"/>
              </a:spcBef>
              <a:buFont typeface="Wingdings" panose="05000000000000000000" pitchFamily="2" charset="2"/>
              <a:buChar char="ü"/>
              <a:defRPr/>
            </a:pPr>
            <a:r>
              <a:rPr lang="zh-CN" altLang="en-US" sz="2200" kern="0" noProof="1">
                <a:solidFill>
                  <a:srgbClr val="0D38F1"/>
                </a:solidFill>
                <a:ea typeface="微软雅黑"/>
              </a:rPr>
              <a:t>能够弥补</a:t>
            </a:r>
            <a:r>
              <a:rPr lang="en-US" altLang="zh-CN" sz="2200" kern="0" noProof="1">
                <a:solidFill>
                  <a:srgbClr val="0D38F1"/>
                </a:solidFill>
                <a:ea typeface="微软雅黑"/>
              </a:rPr>
              <a:t>n-gram</a:t>
            </a:r>
            <a:r>
              <a:rPr lang="zh-CN" altLang="en-US" sz="2200" kern="0" noProof="1">
                <a:solidFill>
                  <a:srgbClr val="0D38F1"/>
                </a:solidFill>
                <a:ea typeface="微软雅黑"/>
              </a:rPr>
              <a:t>模型仅适用于局部纠错的缺陷，可以分析远距离词语之间的关系，对文本全局纠错有很好的效果</a:t>
            </a:r>
            <a:endParaRPr lang="en-US" altLang="zh-CN" sz="2400" dirty="0">
              <a:solidFill>
                <a:schemeClr val="accent6">
                  <a:lumMod val="75000"/>
                </a:schemeClr>
              </a:solidFill>
              <a:latin typeface="微软雅黑" panose="020B0503020204020204" pitchFamily="34" charset="-122"/>
              <a:ea typeface="微软雅黑"/>
              <a:cs typeface="宋体" panose="02010600030101010101" pitchFamily="2" charset="-122"/>
            </a:endParaRPr>
          </a:p>
        </p:txBody>
      </p:sp>
    </p:spTree>
    <p:extLst>
      <p:ext uri="{BB962C8B-B14F-4D97-AF65-F5344CB8AC3E}">
        <p14:creationId xmlns:p14="http://schemas.microsoft.com/office/powerpoint/2010/main" val="1878529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25B060-03AF-4D01-8747-2E4110EB9F7C}"/>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39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97143F4B-5440-4753-86C1-D2540DDF683E}"/>
              </a:ext>
            </a:extLst>
          </p:cNvPr>
          <p:cNvSpPr>
            <a:spLocks noGrp="1"/>
          </p:cNvSpPr>
          <p:nvPr>
            <p:ph type="title"/>
          </p:nvPr>
        </p:nvSpPr>
        <p:spPr/>
        <p:txBody>
          <a:bodyPr/>
          <a:lstStyle/>
          <a:p>
            <a:r>
              <a:rPr lang="zh-CN" altLang="en-US" dirty="0"/>
              <a:t>非词错误应用实例</a:t>
            </a:r>
            <a:r>
              <a:rPr lang="en-US" altLang="zh-CN" dirty="0"/>
              <a:t>——</a:t>
            </a:r>
            <a:r>
              <a:rPr lang="zh-CN" altLang="en-US" dirty="0"/>
              <a:t>拼写检查</a:t>
            </a:r>
          </a:p>
        </p:txBody>
      </p:sp>
      <p:sp>
        <p:nvSpPr>
          <p:cNvPr id="4" name="文本占位符 3">
            <a:extLst>
              <a:ext uri="{FF2B5EF4-FFF2-40B4-BE49-F238E27FC236}">
                <a16:creationId xmlns:a16="http://schemas.microsoft.com/office/drawing/2014/main" id="{9445D9D1-9178-40B1-8ACA-4FC0341E2C4E}"/>
              </a:ext>
            </a:extLst>
          </p:cNvPr>
          <p:cNvSpPr>
            <a:spLocks noGrp="1"/>
          </p:cNvSpPr>
          <p:nvPr>
            <p:ph type="body" sz="half" idx="2"/>
          </p:nvPr>
        </p:nvSpPr>
        <p:spPr/>
        <p:txBody>
          <a:bodyPr/>
          <a:lstStyle/>
          <a:p>
            <a:r>
              <a:rPr lang="zh-CN" altLang="en-US" dirty="0"/>
              <a:t>基于编辑距离</a:t>
            </a:r>
          </a:p>
        </p:txBody>
      </p:sp>
      <p:grpSp>
        <p:nvGrpSpPr>
          <p:cNvPr id="5" name="组合 4">
            <a:extLst>
              <a:ext uri="{FF2B5EF4-FFF2-40B4-BE49-F238E27FC236}">
                <a16:creationId xmlns:a16="http://schemas.microsoft.com/office/drawing/2014/main" id="{18B87BD0-BD9B-474C-AF79-CF174C0699A0}"/>
              </a:ext>
            </a:extLst>
          </p:cNvPr>
          <p:cNvGrpSpPr/>
          <p:nvPr/>
        </p:nvGrpSpPr>
        <p:grpSpPr>
          <a:xfrm>
            <a:off x="1260694" y="3493436"/>
            <a:ext cx="9670778" cy="424481"/>
            <a:chOff x="534438" y="3368953"/>
            <a:chExt cx="10944224" cy="438144"/>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0800000" scaled="1"/>
            <a:tileRect/>
          </a:gradFill>
        </p:grpSpPr>
        <p:sp>
          <p:nvSpPr>
            <p:cNvPr id="6" name="矩形 5">
              <a:extLst>
                <a:ext uri="{FF2B5EF4-FFF2-40B4-BE49-F238E27FC236}">
                  <a16:creationId xmlns:a16="http://schemas.microsoft.com/office/drawing/2014/main" id="{6BE3D0F8-560B-4F58-98D7-53332B77AEEE}"/>
                </a:ext>
              </a:extLst>
            </p:cNvPr>
            <p:cNvSpPr/>
            <p:nvPr/>
          </p:nvSpPr>
          <p:spPr>
            <a:xfrm>
              <a:off x="11049789" y="3503489"/>
              <a:ext cx="50397" cy="169069"/>
            </a:xfrm>
            <a:prstGeom prst="rect">
              <a:avLst/>
            </a:prstGeom>
            <a:grp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ndParaRPr>
            </a:p>
          </p:txBody>
        </p:sp>
        <p:grpSp>
          <p:nvGrpSpPr>
            <p:cNvPr id="7" name="组合 6">
              <a:extLst>
                <a:ext uri="{FF2B5EF4-FFF2-40B4-BE49-F238E27FC236}">
                  <a16:creationId xmlns:a16="http://schemas.microsoft.com/office/drawing/2014/main" id="{6354D698-B35C-4599-8070-F6304D319AE8}"/>
                </a:ext>
              </a:extLst>
            </p:cNvPr>
            <p:cNvGrpSpPr/>
            <p:nvPr/>
          </p:nvGrpSpPr>
          <p:grpSpPr>
            <a:xfrm>
              <a:off x="534438" y="3368953"/>
              <a:ext cx="10944224" cy="438144"/>
              <a:chOff x="623889" y="3209929"/>
              <a:chExt cx="10944224" cy="438144"/>
            </a:xfrm>
            <a:grpFill/>
          </p:grpSpPr>
          <p:sp>
            <p:nvSpPr>
              <p:cNvPr id="8" name="矩形 7">
                <a:extLst>
                  <a:ext uri="{FF2B5EF4-FFF2-40B4-BE49-F238E27FC236}">
                    <a16:creationId xmlns:a16="http://schemas.microsoft.com/office/drawing/2014/main" id="{1E85C9FD-9372-453C-B8CE-7193CCBC2661}"/>
                  </a:ext>
                </a:extLst>
              </p:cNvPr>
              <p:cNvSpPr/>
              <p:nvPr/>
            </p:nvSpPr>
            <p:spPr>
              <a:xfrm>
                <a:off x="623889" y="3344465"/>
                <a:ext cx="50397" cy="169069"/>
              </a:xfrm>
              <a:prstGeom prst="rect">
                <a:avLst/>
              </a:prstGeom>
              <a:grp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ndParaRPr>
              </a:p>
            </p:txBody>
          </p:sp>
          <p:sp>
            <p:nvSpPr>
              <p:cNvPr id="9" name="矩形 8">
                <a:extLst>
                  <a:ext uri="{FF2B5EF4-FFF2-40B4-BE49-F238E27FC236}">
                    <a16:creationId xmlns:a16="http://schemas.microsoft.com/office/drawing/2014/main" id="{578C9D97-6229-4728-AF76-EBE0C059788F}"/>
                  </a:ext>
                </a:extLst>
              </p:cNvPr>
              <p:cNvSpPr/>
              <p:nvPr/>
            </p:nvSpPr>
            <p:spPr>
              <a:xfrm>
                <a:off x="717047" y="3344465"/>
                <a:ext cx="107093" cy="169069"/>
              </a:xfrm>
              <a:prstGeom prst="rect">
                <a:avLst/>
              </a:prstGeom>
              <a:grp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ndParaRPr>
              </a:p>
            </p:txBody>
          </p:sp>
          <p:sp>
            <p:nvSpPr>
              <p:cNvPr id="10" name="矩形 9">
                <a:extLst>
                  <a:ext uri="{FF2B5EF4-FFF2-40B4-BE49-F238E27FC236}">
                    <a16:creationId xmlns:a16="http://schemas.microsoft.com/office/drawing/2014/main" id="{FA387AD5-DB72-47BD-BCBB-FF41CE26E60F}"/>
                  </a:ext>
                </a:extLst>
              </p:cNvPr>
              <p:cNvSpPr/>
              <p:nvPr/>
            </p:nvSpPr>
            <p:spPr>
              <a:xfrm>
                <a:off x="866901" y="3344465"/>
                <a:ext cx="198437" cy="169069"/>
              </a:xfrm>
              <a:prstGeom prst="rect">
                <a:avLst/>
              </a:prstGeom>
              <a:grp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ndParaRPr>
              </a:p>
            </p:txBody>
          </p:sp>
          <p:sp>
            <p:nvSpPr>
              <p:cNvPr id="11" name="矩形 10">
                <a:extLst>
                  <a:ext uri="{FF2B5EF4-FFF2-40B4-BE49-F238E27FC236}">
                    <a16:creationId xmlns:a16="http://schemas.microsoft.com/office/drawing/2014/main" id="{6C35BACC-1E57-4992-8CD2-32B5D109A0BA}"/>
                  </a:ext>
                </a:extLst>
              </p:cNvPr>
              <p:cNvSpPr/>
              <p:nvPr/>
            </p:nvSpPr>
            <p:spPr>
              <a:xfrm>
                <a:off x="1108099" y="3344465"/>
                <a:ext cx="9613876" cy="169069"/>
              </a:xfrm>
              <a:prstGeom prst="rect">
                <a:avLst/>
              </a:prstGeom>
              <a:grp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ndParaRPr>
              </a:p>
            </p:txBody>
          </p:sp>
          <p:sp>
            <p:nvSpPr>
              <p:cNvPr id="12" name="矩形 11">
                <a:extLst>
                  <a:ext uri="{FF2B5EF4-FFF2-40B4-BE49-F238E27FC236}">
                    <a16:creationId xmlns:a16="http://schemas.microsoft.com/office/drawing/2014/main" id="{B5BC65B0-0C29-4EF7-9105-96AD21BB7E40}"/>
                  </a:ext>
                </a:extLst>
              </p:cNvPr>
              <p:cNvSpPr/>
              <p:nvPr/>
            </p:nvSpPr>
            <p:spPr>
              <a:xfrm>
                <a:off x="10994902" y="3344465"/>
                <a:ext cx="107093" cy="169069"/>
              </a:xfrm>
              <a:prstGeom prst="rect">
                <a:avLst/>
              </a:prstGeom>
              <a:grp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ndParaRPr>
              </a:p>
            </p:txBody>
          </p:sp>
          <p:sp>
            <p:nvSpPr>
              <p:cNvPr id="13" name="矩形 12">
                <a:extLst>
                  <a:ext uri="{FF2B5EF4-FFF2-40B4-BE49-F238E27FC236}">
                    <a16:creationId xmlns:a16="http://schemas.microsoft.com/office/drawing/2014/main" id="{36C49D4E-C962-40EF-B11F-25BD079E9560}"/>
                  </a:ext>
                </a:extLst>
              </p:cNvPr>
              <p:cNvSpPr/>
              <p:nvPr/>
            </p:nvSpPr>
            <p:spPr>
              <a:xfrm>
                <a:off x="10759220" y="3344465"/>
                <a:ext cx="198437" cy="169069"/>
              </a:xfrm>
              <a:prstGeom prst="rect">
                <a:avLst/>
              </a:prstGeom>
              <a:grp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ndParaRPr>
              </a:p>
            </p:txBody>
          </p:sp>
          <p:sp>
            <p:nvSpPr>
              <p:cNvPr id="14" name="等腰三角形 13">
                <a:extLst>
                  <a:ext uri="{FF2B5EF4-FFF2-40B4-BE49-F238E27FC236}">
                    <a16:creationId xmlns:a16="http://schemas.microsoft.com/office/drawing/2014/main" id="{0B2CED3A-6D30-4A0D-B64D-AD4C6790CB45}"/>
                  </a:ext>
                </a:extLst>
              </p:cNvPr>
              <p:cNvSpPr/>
              <p:nvPr/>
            </p:nvSpPr>
            <p:spPr>
              <a:xfrm rot="5400000">
                <a:off x="11159803" y="3239763"/>
                <a:ext cx="438144" cy="378476"/>
              </a:xfrm>
              <a:prstGeom prst="triangle">
                <a:avLst/>
              </a:prstGeom>
              <a:grp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ndParaRPr>
              </a:p>
            </p:txBody>
          </p:sp>
        </p:grpSp>
      </p:grpSp>
      <p:grpSp>
        <p:nvGrpSpPr>
          <p:cNvPr id="47" name="组合 46">
            <a:extLst>
              <a:ext uri="{FF2B5EF4-FFF2-40B4-BE49-F238E27FC236}">
                <a16:creationId xmlns:a16="http://schemas.microsoft.com/office/drawing/2014/main" id="{68B153BB-D0E1-4CA9-BE1C-F011CBD868FB}"/>
              </a:ext>
            </a:extLst>
          </p:cNvPr>
          <p:cNvGrpSpPr/>
          <p:nvPr/>
        </p:nvGrpSpPr>
        <p:grpSpPr>
          <a:xfrm>
            <a:off x="9221647" y="3380114"/>
            <a:ext cx="571139" cy="655301"/>
            <a:chOff x="6645283" y="2688963"/>
            <a:chExt cx="428410" cy="491476"/>
          </a:xfrm>
        </p:grpSpPr>
        <p:sp>
          <p:nvSpPr>
            <p:cNvPr id="48" name="六边形 47">
              <a:extLst>
                <a:ext uri="{FF2B5EF4-FFF2-40B4-BE49-F238E27FC236}">
                  <a16:creationId xmlns:a16="http://schemas.microsoft.com/office/drawing/2014/main" id="{F36AB94B-B211-4878-A940-E461DF623E01}"/>
                </a:ext>
              </a:extLst>
            </p:cNvPr>
            <p:cNvSpPr/>
            <p:nvPr/>
          </p:nvSpPr>
          <p:spPr>
            <a:xfrm rot="5400000">
              <a:off x="6613750" y="2722996"/>
              <a:ext cx="491476" cy="423409"/>
            </a:xfrm>
            <a:prstGeom prst="hexagon">
              <a:avLst/>
            </a:prstGeom>
            <a:solidFill>
              <a:schemeClr val="accent6"/>
            </a:solidFill>
            <a:ln w="12700">
              <a:gradFill>
                <a:gsLst>
                  <a:gs pos="89000">
                    <a:schemeClr val="bg1">
                      <a:lumMod val="85000"/>
                    </a:schemeClr>
                  </a:gs>
                  <a:gs pos="0">
                    <a:schemeClr val="bg1"/>
                  </a:gs>
                </a:gsLst>
                <a:lin ang="7200000" scaled="0"/>
              </a:gradFill>
            </a:ln>
            <a:effectLst>
              <a:innerShdw blurRad="63500" dist="50800" dir="1302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ndParaRPr>
            </a:p>
          </p:txBody>
        </p:sp>
        <p:sp>
          <p:nvSpPr>
            <p:cNvPr id="49" name="文本框 33">
              <a:extLst>
                <a:ext uri="{FF2B5EF4-FFF2-40B4-BE49-F238E27FC236}">
                  <a16:creationId xmlns:a16="http://schemas.microsoft.com/office/drawing/2014/main" id="{95A9B092-CE27-4387-BEFE-E19FA082C120}"/>
                </a:ext>
              </a:extLst>
            </p:cNvPr>
            <p:cNvSpPr txBox="1"/>
            <p:nvPr/>
          </p:nvSpPr>
          <p:spPr>
            <a:xfrm>
              <a:off x="6645283" y="2769733"/>
              <a:ext cx="428410" cy="311624"/>
            </a:xfrm>
            <a:prstGeom prst="rect">
              <a:avLst/>
            </a:prstGeom>
            <a:noFill/>
          </p:spPr>
          <p:txBody>
            <a:bodyPr wrap="square" rtlCol="0">
              <a:spAutoFit/>
            </a:bodyPr>
            <a:lstStyle/>
            <a:p>
              <a:r>
                <a:rPr lang="en-US" altLang="zh-CN" sz="2100" dirty="0">
                  <a:solidFill>
                    <a:prstClr val="white"/>
                  </a:solidFill>
                  <a:latin typeface="微软雅黑" panose="020B0503020204020204" pitchFamily="34" charset="-122"/>
                </a:rPr>
                <a:t>07</a:t>
              </a:r>
            </a:p>
          </p:txBody>
        </p:sp>
      </p:grpSp>
      <p:grpSp>
        <p:nvGrpSpPr>
          <p:cNvPr id="60" name="组合 59">
            <a:extLst>
              <a:ext uri="{FF2B5EF4-FFF2-40B4-BE49-F238E27FC236}">
                <a16:creationId xmlns:a16="http://schemas.microsoft.com/office/drawing/2014/main" id="{E2C6F067-F282-4ABF-8411-F6567742405B}"/>
              </a:ext>
            </a:extLst>
          </p:cNvPr>
          <p:cNvGrpSpPr/>
          <p:nvPr/>
        </p:nvGrpSpPr>
        <p:grpSpPr>
          <a:xfrm>
            <a:off x="1724379" y="1693731"/>
            <a:ext cx="2263137" cy="2341683"/>
            <a:chOff x="1362751" y="1616239"/>
            <a:chExt cx="2263137" cy="2341683"/>
          </a:xfrm>
        </p:grpSpPr>
        <p:cxnSp>
          <p:nvCxnSpPr>
            <p:cNvPr id="15" name="肘形连接符 15">
              <a:extLst>
                <a:ext uri="{FF2B5EF4-FFF2-40B4-BE49-F238E27FC236}">
                  <a16:creationId xmlns:a16="http://schemas.microsoft.com/office/drawing/2014/main" id="{55FBC884-E5AE-44EA-85DD-CED0940155B5}"/>
                </a:ext>
              </a:extLst>
            </p:cNvPr>
            <p:cNvCxnSpPr>
              <a:stCxn id="30" idx="3"/>
              <a:endCxn id="16" idx="1"/>
            </p:cNvCxnSpPr>
            <p:nvPr/>
          </p:nvCxnSpPr>
          <p:spPr>
            <a:xfrm rot="5400000" flipH="1" flipV="1">
              <a:off x="1282579" y="2651312"/>
              <a:ext cx="1020382" cy="28223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07675BE5-8775-4880-A857-6D605EC6421E}"/>
                </a:ext>
              </a:extLst>
            </p:cNvPr>
            <p:cNvSpPr/>
            <p:nvPr/>
          </p:nvSpPr>
          <p:spPr>
            <a:xfrm>
              <a:off x="1933888" y="1616239"/>
              <a:ext cx="1692000" cy="1332000"/>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sz="2000">
                <a:solidFill>
                  <a:prstClr val="white"/>
                </a:solidFill>
                <a:latin typeface="微软雅黑" panose="020B0503020204020204" pitchFamily="34" charset="-122"/>
              </a:endParaRPr>
            </a:p>
          </p:txBody>
        </p:sp>
        <p:grpSp>
          <p:nvGrpSpPr>
            <p:cNvPr id="29" name="组合 28">
              <a:extLst>
                <a:ext uri="{FF2B5EF4-FFF2-40B4-BE49-F238E27FC236}">
                  <a16:creationId xmlns:a16="http://schemas.microsoft.com/office/drawing/2014/main" id="{586782E5-2FBC-46A7-AFE4-C466F64D16B5}"/>
                </a:ext>
              </a:extLst>
            </p:cNvPr>
            <p:cNvGrpSpPr/>
            <p:nvPr/>
          </p:nvGrpSpPr>
          <p:grpSpPr>
            <a:xfrm>
              <a:off x="1362751" y="3302621"/>
              <a:ext cx="571139" cy="655301"/>
              <a:chOff x="1021600" y="2688962"/>
              <a:chExt cx="428410" cy="491476"/>
            </a:xfrm>
          </p:grpSpPr>
          <p:sp>
            <p:nvSpPr>
              <p:cNvPr id="30" name="六边形 29">
                <a:extLst>
                  <a:ext uri="{FF2B5EF4-FFF2-40B4-BE49-F238E27FC236}">
                    <a16:creationId xmlns:a16="http://schemas.microsoft.com/office/drawing/2014/main" id="{E1F14B89-4B54-4E0B-AFC9-796F75292D1B}"/>
                  </a:ext>
                </a:extLst>
              </p:cNvPr>
              <p:cNvSpPr/>
              <p:nvPr/>
            </p:nvSpPr>
            <p:spPr>
              <a:xfrm rot="5400000">
                <a:off x="992566" y="2722995"/>
                <a:ext cx="491476" cy="423410"/>
              </a:xfrm>
              <a:prstGeom prst="hexagon">
                <a:avLst/>
              </a:prstGeom>
              <a:solidFill>
                <a:schemeClr val="tx2"/>
              </a:solidFill>
              <a:ln w="12700">
                <a:gradFill>
                  <a:gsLst>
                    <a:gs pos="89000">
                      <a:schemeClr val="bg1">
                        <a:lumMod val="85000"/>
                      </a:schemeClr>
                    </a:gs>
                    <a:gs pos="0">
                      <a:schemeClr val="bg1"/>
                    </a:gs>
                  </a:gsLst>
                  <a:lin ang="7200000" scaled="0"/>
                </a:gradFill>
              </a:ln>
              <a:effectLst>
                <a:innerShdw blurRad="63500" dist="50800" dir="1302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prstClr val="white"/>
                  </a:solidFill>
                  <a:latin typeface="微软雅黑" panose="020B0503020204020204" pitchFamily="34" charset="-122"/>
                </a:endParaRPr>
              </a:p>
            </p:txBody>
          </p:sp>
          <p:sp>
            <p:nvSpPr>
              <p:cNvPr id="31" name="文本框 33">
                <a:extLst>
                  <a:ext uri="{FF2B5EF4-FFF2-40B4-BE49-F238E27FC236}">
                    <a16:creationId xmlns:a16="http://schemas.microsoft.com/office/drawing/2014/main" id="{A35C51E6-0EC4-4001-8DEE-B6EFD7AA7195}"/>
                  </a:ext>
                </a:extLst>
              </p:cNvPr>
              <p:cNvSpPr txBox="1"/>
              <p:nvPr/>
            </p:nvSpPr>
            <p:spPr>
              <a:xfrm>
                <a:off x="1021600" y="2769733"/>
                <a:ext cx="428410" cy="346249"/>
              </a:xfrm>
              <a:prstGeom prst="rect">
                <a:avLst/>
              </a:prstGeom>
              <a:noFill/>
            </p:spPr>
            <p:txBody>
              <a:bodyPr wrap="square" rtlCol="0">
                <a:spAutoFit/>
              </a:bodyPr>
              <a:lstStyle/>
              <a:p>
                <a:r>
                  <a:rPr lang="en-US" altLang="zh-CN" sz="2400" dirty="0">
                    <a:solidFill>
                      <a:prstClr val="white"/>
                    </a:solidFill>
                    <a:latin typeface="微软雅黑" panose="020B0503020204020204" pitchFamily="34" charset="-122"/>
                  </a:rPr>
                  <a:t>01</a:t>
                </a:r>
              </a:p>
            </p:txBody>
          </p:sp>
        </p:grpSp>
        <p:sp>
          <p:nvSpPr>
            <p:cNvPr id="53" name="文本框 33">
              <a:extLst>
                <a:ext uri="{FF2B5EF4-FFF2-40B4-BE49-F238E27FC236}">
                  <a16:creationId xmlns:a16="http://schemas.microsoft.com/office/drawing/2014/main" id="{6014DF81-5E10-4B96-955D-0849A9FBB89C}"/>
                </a:ext>
              </a:extLst>
            </p:cNvPr>
            <p:cNvSpPr txBox="1"/>
            <p:nvPr/>
          </p:nvSpPr>
          <p:spPr>
            <a:xfrm>
              <a:off x="1955059" y="1640885"/>
              <a:ext cx="1656000" cy="954095"/>
            </a:xfrm>
            <a:prstGeom prst="rect">
              <a:avLst/>
            </a:prstGeom>
            <a:noFill/>
          </p:spPr>
          <p:txBody>
            <a:bodyPr wrap="square" lIns="121908" tIns="60954" rIns="121908" bIns="60954" rtlCol="0">
              <a:spAutoFit/>
            </a:bodyPr>
            <a:lstStyle/>
            <a:p>
              <a:r>
                <a:rPr lang="zh-CN" altLang="en-US" b="1" dirty="0">
                  <a:solidFill>
                    <a:srgbClr val="0E5A8B"/>
                  </a:solidFill>
                  <a:latin typeface="微软雅黑" panose="020B0503020204020204" pitchFamily="34" charset="-122"/>
                </a:rPr>
                <a:t>对拼写检查句子进行词素分割</a:t>
              </a:r>
              <a:endParaRPr lang="en-US" altLang="zh-CN" b="1" dirty="0">
                <a:solidFill>
                  <a:srgbClr val="0E5A8B"/>
                </a:solidFill>
                <a:latin typeface="微软雅黑" panose="020B0503020204020204" pitchFamily="34" charset="-122"/>
              </a:endParaRPr>
            </a:p>
          </p:txBody>
        </p:sp>
      </p:grpSp>
      <p:grpSp>
        <p:nvGrpSpPr>
          <p:cNvPr id="67" name="组合 66">
            <a:extLst>
              <a:ext uri="{FF2B5EF4-FFF2-40B4-BE49-F238E27FC236}">
                <a16:creationId xmlns:a16="http://schemas.microsoft.com/office/drawing/2014/main" id="{5CD54171-3861-4515-B4D5-F753D22AACBD}"/>
              </a:ext>
            </a:extLst>
          </p:cNvPr>
          <p:cNvGrpSpPr/>
          <p:nvPr/>
        </p:nvGrpSpPr>
        <p:grpSpPr>
          <a:xfrm>
            <a:off x="4229022" y="1693731"/>
            <a:ext cx="2269339" cy="2341683"/>
            <a:chOff x="4229022" y="1693731"/>
            <a:chExt cx="2269339" cy="2341683"/>
          </a:xfrm>
        </p:grpSpPr>
        <p:sp>
          <p:nvSpPr>
            <p:cNvPr id="18" name="矩形 17">
              <a:extLst>
                <a:ext uri="{FF2B5EF4-FFF2-40B4-BE49-F238E27FC236}">
                  <a16:creationId xmlns:a16="http://schemas.microsoft.com/office/drawing/2014/main" id="{2680F924-D47C-41FD-B373-D95C5A1EAA4D}"/>
                </a:ext>
              </a:extLst>
            </p:cNvPr>
            <p:cNvSpPr/>
            <p:nvPr/>
          </p:nvSpPr>
          <p:spPr>
            <a:xfrm>
              <a:off x="4793495" y="1693731"/>
              <a:ext cx="1692000" cy="1332000"/>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prstClr val="white"/>
                </a:solidFill>
                <a:latin typeface="微软雅黑" panose="020B0503020204020204" pitchFamily="34" charset="-122"/>
              </a:endParaRPr>
            </a:p>
          </p:txBody>
        </p:sp>
        <p:grpSp>
          <p:nvGrpSpPr>
            <p:cNvPr id="62" name="组合 61">
              <a:extLst>
                <a:ext uri="{FF2B5EF4-FFF2-40B4-BE49-F238E27FC236}">
                  <a16:creationId xmlns:a16="http://schemas.microsoft.com/office/drawing/2014/main" id="{E7CD5D51-2936-468D-B5BA-83B5C1CF9AB6}"/>
                </a:ext>
              </a:extLst>
            </p:cNvPr>
            <p:cNvGrpSpPr/>
            <p:nvPr/>
          </p:nvGrpSpPr>
          <p:grpSpPr>
            <a:xfrm>
              <a:off x="4229022" y="1718377"/>
              <a:ext cx="2269339" cy="2317037"/>
              <a:chOff x="4229022" y="1718377"/>
              <a:chExt cx="2269339" cy="2317037"/>
            </a:xfrm>
          </p:grpSpPr>
          <p:cxnSp>
            <p:nvCxnSpPr>
              <p:cNvPr id="17" name="肘形连接符 17">
                <a:extLst>
                  <a:ext uri="{FF2B5EF4-FFF2-40B4-BE49-F238E27FC236}">
                    <a16:creationId xmlns:a16="http://schemas.microsoft.com/office/drawing/2014/main" id="{2D366384-2CC4-43B9-A57F-51A948042E32}"/>
                  </a:ext>
                </a:extLst>
              </p:cNvPr>
              <p:cNvCxnSpPr>
                <a:stCxn id="36" idx="3"/>
                <a:endCxn id="18" idx="1"/>
              </p:cNvCxnSpPr>
              <p:nvPr/>
            </p:nvCxnSpPr>
            <p:spPr>
              <a:xfrm rot="5400000" flipH="1" flipV="1">
                <a:off x="4142185" y="2728804"/>
                <a:ext cx="1020382" cy="28223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E8EF2D2B-E841-431E-BAB0-B4F7E7579D8F}"/>
                  </a:ext>
                </a:extLst>
              </p:cNvPr>
              <p:cNvGrpSpPr/>
              <p:nvPr/>
            </p:nvGrpSpPr>
            <p:grpSpPr>
              <a:xfrm>
                <a:off x="4229022" y="3380113"/>
                <a:ext cx="571139" cy="655301"/>
                <a:chOff x="2900327" y="2688962"/>
                <a:chExt cx="428410" cy="491476"/>
              </a:xfrm>
            </p:grpSpPr>
            <p:sp>
              <p:nvSpPr>
                <p:cNvPr id="36" name="六边形 35">
                  <a:extLst>
                    <a:ext uri="{FF2B5EF4-FFF2-40B4-BE49-F238E27FC236}">
                      <a16:creationId xmlns:a16="http://schemas.microsoft.com/office/drawing/2014/main" id="{9DB418FE-99EB-4931-9483-4BBC62488F74}"/>
                    </a:ext>
                  </a:extLst>
                </p:cNvPr>
                <p:cNvSpPr/>
                <p:nvPr/>
              </p:nvSpPr>
              <p:spPr>
                <a:xfrm rot="5400000">
                  <a:off x="2866294" y="2722995"/>
                  <a:ext cx="491476" cy="423410"/>
                </a:xfrm>
                <a:prstGeom prst="hexagon">
                  <a:avLst/>
                </a:prstGeom>
                <a:solidFill>
                  <a:schemeClr val="accent2"/>
                </a:solidFill>
                <a:ln w="12700">
                  <a:gradFill>
                    <a:gsLst>
                      <a:gs pos="89000">
                        <a:schemeClr val="bg1">
                          <a:lumMod val="85000"/>
                        </a:schemeClr>
                      </a:gs>
                      <a:gs pos="0">
                        <a:schemeClr val="bg1"/>
                      </a:gs>
                    </a:gsLst>
                    <a:lin ang="7200000" scaled="0"/>
                  </a:gradFill>
                </a:ln>
                <a:effectLst>
                  <a:innerShdw blurRad="63500" dist="50800" dir="1302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ndParaRPr>
                </a:p>
              </p:txBody>
            </p:sp>
            <p:sp>
              <p:nvSpPr>
                <p:cNvPr id="37" name="文本框 33">
                  <a:extLst>
                    <a:ext uri="{FF2B5EF4-FFF2-40B4-BE49-F238E27FC236}">
                      <a16:creationId xmlns:a16="http://schemas.microsoft.com/office/drawing/2014/main" id="{BC5D7BC6-B5F0-4299-A3FA-DE9821A274F7}"/>
                    </a:ext>
                  </a:extLst>
                </p:cNvPr>
                <p:cNvSpPr txBox="1"/>
                <p:nvPr/>
              </p:nvSpPr>
              <p:spPr>
                <a:xfrm>
                  <a:off x="2900327" y="2769733"/>
                  <a:ext cx="428410" cy="311624"/>
                </a:xfrm>
                <a:prstGeom prst="rect">
                  <a:avLst/>
                </a:prstGeom>
                <a:noFill/>
              </p:spPr>
              <p:txBody>
                <a:bodyPr wrap="square" rtlCol="0">
                  <a:spAutoFit/>
                </a:bodyPr>
                <a:lstStyle/>
                <a:p>
                  <a:r>
                    <a:rPr lang="en-US" altLang="zh-CN" sz="2100" dirty="0">
                      <a:solidFill>
                        <a:prstClr val="white"/>
                      </a:solidFill>
                      <a:latin typeface="微软雅黑" panose="020B0503020204020204" pitchFamily="34" charset="-122"/>
                    </a:rPr>
                    <a:t>03</a:t>
                  </a:r>
                </a:p>
              </p:txBody>
            </p:sp>
          </p:grpSp>
          <p:sp>
            <p:nvSpPr>
              <p:cNvPr id="54" name="文本框 33">
                <a:extLst>
                  <a:ext uri="{FF2B5EF4-FFF2-40B4-BE49-F238E27FC236}">
                    <a16:creationId xmlns:a16="http://schemas.microsoft.com/office/drawing/2014/main" id="{43956B38-3AAE-42E1-B66A-0B734D5CCDE0}"/>
                  </a:ext>
                </a:extLst>
              </p:cNvPr>
              <p:cNvSpPr txBox="1"/>
              <p:nvPr/>
            </p:nvSpPr>
            <p:spPr>
              <a:xfrm>
                <a:off x="4799807" y="1718377"/>
                <a:ext cx="1698554" cy="1231094"/>
              </a:xfrm>
              <a:prstGeom prst="rect">
                <a:avLst/>
              </a:prstGeom>
              <a:noFill/>
            </p:spPr>
            <p:txBody>
              <a:bodyPr wrap="square" lIns="121908" tIns="60954" rIns="121908" bIns="60954" rtlCol="0">
                <a:spAutoFit/>
              </a:bodyPr>
              <a:lstStyle/>
              <a:p>
                <a:r>
                  <a:rPr lang="zh-CN" altLang="en-US" b="1" dirty="0">
                    <a:solidFill>
                      <a:srgbClr val="0E5A8B"/>
                    </a:solidFill>
                    <a:latin typeface="微软雅黑" panose="020B0503020204020204" pitchFamily="34" charset="-122"/>
                  </a:rPr>
                  <a:t>对不在词典中的词按照编辑距离进行候选词生成</a:t>
                </a:r>
                <a:endParaRPr lang="en-US" altLang="zh-CN" b="1" dirty="0">
                  <a:solidFill>
                    <a:srgbClr val="0E5A8B"/>
                  </a:solidFill>
                  <a:latin typeface="微软雅黑" panose="020B0503020204020204" pitchFamily="34" charset="-122"/>
                </a:endParaRPr>
              </a:p>
            </p:txBody>
          </p:sp>
        </p:grpSp>
      </p:grpSp>
      <p:grpSp>
        <p:nvGrpSpPr>
          <p:cNvPr id="64" name="组合 63">
            <a:extLst>
              <a:ext uri="{FF2B5EF4-FFF2-40B4-BE49-F238E27FC236}">
                <a16:creationId xmlns:a16="http://schemas.microsoft.com/office/drawing/2014/main" id="{9BA7111B-B715-4698-804F-2ABE3A532E36}"/>
              </a:ext>
            </a:extLst>
          </p:cNvPr>
          <p:cNvGrpSpPr/>
          <p:nvPr/>
        </p:nvGrpSpPr>
        <p:grpSpPr>
          <a:xfrm>
            <a:off x="6727001" y="1693731"/>
            <a:ext cx="2355717" cy="2341683"/>
            <a:chOff x="6727001" y="1693731"/>
            <a:chExt cx="2355717" cy="2341683"/>
          </a:xfrm>
        </p:grpSpPr>
        <p:cxnSp>
          <p:nvCxnSpPr>
            <p:cNvPr id="19" name="肘形连接符 19">
              <a:extLst>
                <a:ext uri="{FF2B5EF4-FFF2-40B4-BE49-F238E27FC236}">
                  <a16:creationId xmlns:a16="http://schemas.microsoft.com/office/drawing/2014/main" id="{7E31438F-D65E-4FB7-B7AA-09CA32A36898}"/>
                </a:ext>
              </a:extLst>
            </p:cNvPr>
            <p:cNvCxnSpPr>
              <a:stCxn id="42" idx="3"/>
              <a:endCxn id="20" idx="1"/>
            </p:cNvCxnSpPr>
            <p:nvPr/>
          </p:nvCxnSpPr>
          <p:spPr>
            <a:xfrm rot="5400000" flipH="1" flipV="1">
              <a:off x="6640165" y="2728803"/>
              <a:ext cx="1020382" cy="2822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21CBE192-F04D-4163-AF15-6B7C8648D9C0}"/>
                </a:ext>
              </a:extLst>
            </p:cNvPr>
            <p:cNvSpPr/>
            <p:nvPr/>
          </p:nvSpPr>
          <p:spPr>
            <a:xfrm>
              <a:off x="7291475" y="1693731"/>
              <a:ext cx="1692000" cy="1332000"/>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prstClr val="white"/>
                </a:solidFill>
                <a:latin typeface="微软雅黑" panose="020B0503020204020204" pitchFamily="34" charset="-122"/>
              </a:endParaRPr>
            </a:p>
          </p:txBody>
        </p:sp>
        <p:grpSp>
          <p:nvGrpSpPr>
            <p:cNvPr id="41" name="组合 40">
              <a:extLst>
                <a:ext uri="{FF2B5EF4-FFF2-40B4-BE49-F238E27FC236}">
                  <a16:creationId xmlns:a16="http://schemas.microsoft.com/office/drawing/2014/main" id="{58F8C408-8378-4C75-81DF-116DCA82C538}"/>
                </a:ext>
              </a:extLst>
            </p:cNvPr>
            <p:cNvGrpSpPr/>
            <p:nvPr/>
          </p:nvGrpSpPr>
          <p:grpSpPr>
            <a:xfrm>
              <a:off x="6727001" y="3380113"/>
              <a:ext cx="571139" cy="655301"/>
              <a:chOff x="4774055" y="2688962"/>
              <a:chExt cx="428410" cy="491476"/>
            </a:xfrm>
          </p:grpSpPr>
          <p:sp>
            <p:nvSpPr>
              <p:cNvPr id="42" name="六边形 41">
                <a:extLst>
                  <a:ext uri="{FF2B5EF4-FFF2-40B4-BE49-F238E27FC236}">
                    <a16:creationId xmlns:a16="http://schemas.microsoft.com/office/drawing/2014/main" id="{3D996E2F-6628-4CDC-9A6C-60DA952BBF1A}"/>
                  </a:ext>
                </a:extLst>
              </p:cNvPr>
              <p:cNvSpPr/>
              <p:nvPr/>
            </p:nvSpPr>
            <p:spPr>
              <a:xfrm rot="5400000">
                <a:off x="4740022" y="2722995"/>
                <a:ext cx="491476" cy="423410"/>
              </a:xfrm>
              <a:prstGeom prst="hexagon">
                <a:avLst/>
              </a:prstGeom>
              <a:solidFill>
                <a:schemeClr val="accent4"/>
              </a:solidFill>
              <a:ln w="12700">
                <a:gradFill>
                  <a:gsLst>
                    <a:gs pos="89000">
                      <a:schemeClr val="bg1">
                        <a:lumMod val="85000"/>
                      </a:schemeClr>
                    </a:gs>
                    <a:gs pos="0">
                      <a:schemeClr val="bg1"/>
                    </a:gs>
                  </a:gsLst>
                  <a:lin ang="7200000" scaled="0"/>
                </a:gradFill>
              </a:ln>
              <a:effectLst>
                <a:innerShdw blurRad="63500" dist="50800" dir="1302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ndParaRPr>
              </a:p>
            </p:txBody>
          </p:sp>
          <p:sp>
            <p:nvSpPr>
              <p:cNvPr id="43" name="文本框 33">
                <a:extLst>
                  <a:ext uri="{FF2B5EF4-FFF2-40B4-BE49-F238E27FC236}">
                    <a16:creationId xmlns:a16="http://schemas.microsoft.com/office/drawing/2014/main" id="{418A3804-D4CF-4938-BC4F-B1B5332E87FB}"/>
                  </a:ext>
                </a:extLst>
              </p:cNvPr>
              <p:cNvSpPr txBox="1"/>
              <p:nvPr/>
            </p:nvSpPr>
            <p:spPr>
              <a:xfrm>
                <a:off x="4774055" y="2769733"/>
                <a:ext cx="428410" cy="311624"/>
              </a:xfrm>
              <a:prstGeom prst="rect">
                <a:avLst/>
              </a:prstGeom>
              <a:noFill/>
            </p:spPr>
            <p:txBody>
              <a:bodyPr wrap="square" rtlCol="0">
                <a:spAutoFit/>
              </a:bodyPr>
              <a:lstStyle/>
              <a:p>
                <a:r>
                  <a:rPr lang="en-US" altLang="zh-CN" sz="2100" dirty="0">
                    <a:solidFill>
                      <a:prstClr val="white"/>
                    </a:solidFill>
                    <a:latin typeface="微软雅黑" panose="020B0503020204020204" pitchFamily="34" charset="-122"/>
                  </a:rPr>
                  <a:t>05</a:t>
                </a:r>
              </a:p>
            </p:txBody>
          </p:sp>
        </p:grpSp>
        <p:sp>
          <p:nvSpPr>
            <p:cNvPr id="55" name="文本框 33">
              <a:extLst>
                <a:ext uri="{FF2B5EF4-FFF2-40B4-BE49-F238E27FC236}">
                  <a16:creationId xmlns:a16="http://schemas.microsoft.com/office/drawing/2014/main" id="{D3ADF8C8-7D74-492F-A4A5-763DAA8548C8}"/>
                </a:ext>
              </a:extLst>
            </p:cNvPr>
            <p:cNvSpPr txBox="1"/>
            <p:nvPr/>
          </p:nvSpPr>
          <p:spPr>
            <a:xfrm>
              <a:off x="7307054" y="1718377"/>
              <a:ext cx="1775664" cy="954095"/>
            </a:xfrm>
            <a:prstGeom prst="rect">
              <a:avLst/>
            </a:prstGeom>
            <a:noFill/>
          </p:spPr>
          <p:txBody>
            <a:bodyPr wrap="square" lIns="121908" tIns="60954" rIns="121908" bIns="60954" rtlCol="0">
              <a:spAutoFit/>
            </a:bodyPr>
            <a:lstStyle/>
            <a:p>
              <a:r>
                <a:rPr lang="zh-CN" altLang="en-US" b="1" dirty="0">
                  <a:solidFill>
                    <a:srgbClr val="0E5A8B"/>
                  </a:solidFill>
                  <a:latin typeface="微软雅黑" panose="020B0503020204020204" pitchFamily="34" charset="-122"/>
                </a:rPr>
                <a:t>对正确的词按照相关度进行排序</a:t>
              </a:r>
              <a:endParaRPr lang="en-US" altLang="zh-CN" b="1" dirty="0">
                <a:solidFill>
                  <a:srgbClr val="0E5A8B"/>
                </a:solidFill>
                <a:latin typeface="微软雅黑" panose="020B0503020204020204" pitchFamily="34" charset="-122"/>
              </a:endParaRPr>
            </a:p>
          </p:txBody>
        </p:sp>
      </p:grpSp>
      <p:grpSp>
        <p:nvGrpSpPr>
          <p:cNvPr id="66" name="组合 65">
            <a:extLst>
              <a:ext uri="{FF2B5EF4-FFF2-40B4-BE49-F238E27FC236}">
                <a16:creationId xmlns:a16="http://schemas.microsoft.com/office/drawing/2014/main" id="{69057278-026E-4B28-BA82-30BCF7E28C81}"/>
              </a:ext>
            </a:extLst>
          </p:cNvPr>
          <p:cNvGrpSpPr/>
          <p:nvPr/>
        </p:nvGrpSpPr>
        <p:grpSpPr>
          <a:xfrm>
            <a:off x="2980033" y="3380113"/>
            <a:ext cx="2256474" cy="2350161"/>
            <a:chOff x="2980033" y="3380113"/>
            <a:chExt cx="2256474" cy="2350161"/>
          </a:xfrm>
        </p:grpSpPr>
        <p:sp>
          <p:nvSpPr>
            <p:cNvPr id="24" name="矩形 23">
              <a:extLst>
                <a:ext uri="{FF2B5EF4-FFF2-40B4-BE49-F238E27FC236}">
                  <a16:creationId xmlns:a16="http://schemas.microsoft.com/office/drawing/2014/main" id="{C3DFAEDD-C2B5-4058-B00D-3CD9598DD946}"/>
                </a:ext>
              </a:extLst>
            </p:cNvPr>
            <p:cNvSpPr/>
            <p:nvPr/>
          </p:nvSpPr>
          <p:spPr>
            <a:xfrm>
              <a:off x="3544507" y="4398274"/>
              <a:ext cx="1692000" cy="1332000"/>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prstClr val="white"/>
                </a:solidFill>
                <a:latin typeface="微软雅黑" panose="020B0503020204020204" pitchFamily="34" charset="-122"/>
              </a:endParaRPr>
            </a:p>
          </p:txBody>
        </p:sp>
        <p:grpSp>
          <p:nvGrpSpPr>
            <p:cNvPr id="61" name="组合 60">
              <a:extLst>
                <a:ext uri="{FF2B5EF4-FFF2-40B4-BE49-F238E27FC236}">
                  <a16:creationId xmlns:a16="http://schemas.microsoft.com/office/drawing/2014/main" id="{81DBA3D5-DF97-41A6-A787-85C5DBF068D6}"/>
                </a:ext>
              </a:extLst>
            </p:cNvPr>
            <p:cNvGrpSpPr/>
            <p:nvPr/>
          </p:nvGrpSpPr>
          <p:grpSpPr>
            <a:xfrm>
              <a:off x="2980033" y="3380113"/>
              <a:ext cx="2236943" cy="2274465"/>
              <a:chOff x="2980033" y="3380113"/>
              <a:chExt cx="2236943" cy="2274465"/>
            </a:xfrm>
          </p:grpSpPr>
          <p:cxnSp>
            <p:nvCxnSpPr>
              <p:cNvPr id="23" name="肘形连接符 23">
                <a:extLst>
                  <a:ext uri="{FF2B5EF4-FFF2-40B4-BE49-F238E27FC236}">
                    <a16:creationId xmlns:a16="http://schemas.microsoft.com/office/drawing/2014/main" id="{A2CACBE4-CBE1-4C64-981E-9294882AA6CE}"/>
                  </a:ext>
                </a:extLst>
              </p:cNvPr>
              <p:cNvCxnSpPr>
                <a:stCxn id="33" idx="0"/>
                <a:endCxn id="24" idx="1"/>
              </p:cNvCxnSpPr>
              <p:nvPr/>
            </p:nvCxnSpPr>
            <p:spPr>
              <a:xfrm rot="16200000" flipH="1">
                <a:off x="2888958" y="4408725"/>
                <a:ext cx="1028860" cy="2822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FF68D31B-E138-44C6-A13E-74CEA3A5502F}"/>
                  </a:ext>
                </a:extLst>
              </p:cNvPr>
              <p:cNvGrpSpPr/>
              <p:nvPr/>
            </p:nvGrpSpPr>
            <p:grpSpPr>
              <a:xfrm>
                <a:off x="2980033" y="3380113"/>
                <a:ext cx="583785" cy="655301"/>
                <a:chOff x="1963463" y="2688962"/>
                <a:chExt cx="437896" cy="491476"/>
              </a:xfrm>
            </p:grpSpPr>
            <p:sp>
              <p:nvSpPr>
                <p:cNvPr id="33" name="六边形 32">
                  <a:extLst>
                    <a:ext uri="{FF2B5EF4-FFF2-40B4-BE49-F238E27FC236}">
                      <a16:creationId xmlns:a16="http://schemas.microsoft.com/office/drawing/2014/main" id="{1579ECBE-E83D-46D4-B48D-8B6C02F740F4}"/>
                    </a:ext>
                  </a:extLst>
                </p:cNvPr>
                <p:cNvSpPr/>
                <p:nvPr/>
              </p:nvSpPr>
              <p:spPr>
                <a:xfrm rot="5400000">
                  <a:off x="1929430" y="2722995"/>
                  <a:ext cx="491476" cy="423410"/>
                </a:xfrm>
                <a:prstGeom prst="hexagon">
                  <a:avLst/>
                </a:prstGeom>
                <a:solidFill>
                  <a:schemeClr val="accent1"/>
                </a:solidFill>
                <a:ln w="12700">
                  <a:gradFill>
                    <a:gsLst>
                      <a:gs pos="89000">
                        <a:schemeClr val="bg1">
                          <a:lumMod val="85000"/>
                        </a:schemeClr>
                      </a:gs>
                      <a:gs pos="0">
                        <a:schemeClr val="bg1"/>
                      </a:gs>
                    </a:gsLst>
                    <a:lin ang="7200000" scaled="0"/>
                  </a:gradFill>
                </a:ln>
                <a:effectLst>
                  <a:innerShdw blurRad="63500" dist="50800" dir="1302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ndParaRPr>
                </a:p>
              </p:txBody>
            </p:sp>
            <p:sp>
              <p:nvSpPr>
                <p:cNvPr id="34" name="文本框 33">
                  <a:extLst>
                    <a:ext uri="{FF2B5EF4-FFF2-40B4-BE49-F238E27FC236}">
                      <a16:creationId xmlns:a16="http://schemas.microsoft.com/office/drawing/2014/main" id="{E999A677-1EAF-4363-A4BB-C60328549DA7}"/>
                    </a:ext>
                  </a:extLst>
                </p:cNvPr>
                <p:cNvSpPr txBox="1"/>
                <p:nvPr/>
              </p:nvSpPr>
              <p:spPr>
                <a:xfrm>
                  <a:off x="1972949" y="2769733"/>
                  <a:ext cx="428410" cy="311624"/>
                </a:xfrm>
                <a:prstGeom prst="rect">
                  <a:avLst/>
                </a:prstGeom>
                <a:noFill/>
              </p:spPr>
              <p:txBody>
                <a:bodyPr wrap="square" rtlCol="0">
                  <a:spAutoFit/>
                </a:bodyPr>
                <a:lstStyle/>
                <a:p>
                  <a:r>
                    <a:rPr lang="en-US" altLang="zh-CN" sz="2100" dirty="0">
                      <a:solidFill>
                        <a:prstClr val="white"/>
                      </a:solidFill>
                      <a:latin typeface="微软雅黑" panose="020B0503020204020204" pitchFamily="34" charset="-122"/>
                    </a:rPr>
                    <a:t>02</a:t>
                  </a:r>
                </a:p>
              </p:txBody>
            </p:sp>
          </p:grpSp>
          <p:sp>
            <p:nvSpPr>
              <p:cNvPr id="57" name="文本框 33">
                <a:extLst>
                  <a:ext uri="{FF2B5EF4-FFF2-40B4-BE49-F238E27FC236}">
                    <a16:creationId xmlns:a16="http://schemas.microsoft.com/office/drawing/2014/main" id="{8F4B2B8B-E6CA-4701-8756-A1EE0130826B}"/>
                  </a:ext>
                </a:extLst>
              </p:cNvPr>
              <p:cNvSpPr txBox="1"/>
              <p:nvPr/>
            </p:nvSpPr>
            <p:spPr>
              <a:xfrm>
                <a:off x="3560976" y="4423484"/>
                <a:ext cx="1656000" cy="1231094"/>
              </a:xfrm>
              <a:prstGeom prst="rect">
                <a:avLst/>
              </a:prstGeom>
              <a:noFill/>
            </p:spPr>
            <p:txBody>
              <a:bodyPr wrap="square" lIns="121908" tIns="60954" rIns="121908" bIns="60954" rtlCol="0">
                <a:spAutoFit/>
              </a:bodyPr>
              <a:lstStyle/>
              <a:p>
                <a:r>
                  <a:rPr lang="zh-CN" altLang="en-US" b="1" dirty="0">
                    <a:solidFill>
                      <a:srgbClr val="0E5A8B"/>
                    </a:solidFill>
                    <a:latin typeface="微软雅黑" panose="020B0503020204020204" pitchFamily="34" charset="-122"/>
                  </a:rPr>
                  <a:t>对每个单词进行核对，是否在正确词词典中</a:t>
                </a:r>
                <a:endParaRPr lang="en-US" altLang="zh-CN" b="1" dirty="0">
                  <a:solidFill>
                    <a:srgbClr val="0E5A8B"/>
                  </a:solidFill>
                  <a:latin typeface="微软雅黑" panose="020B0503020204020204" pitchFamily="34" charset="-122"/>
                </a:endParaRPr>
              </a:p>
            </p:txBody>
          </p:sp>
        </p:grpSp>
      </p:grpSp>
      <p:grpSp>
        <p:nvGrpSpPr>
          <p:cNvPr id="63" name="组合 62">
            <a:extLst>
              <a:ext uri="{FF2B5EF4-FFF2-40B4-BE49-F238E27FC236}">
                <a16:creationId xmlns:a16="http://schemas.microsoft.com/office/drawing/2014/main" id="{0A5B8E40-666B-4A74-90C3-FECF1FBE9A3D}"/>
              </a:ext>
            </a:extLst>
          </p:cNvPr>
          <p:cNvGrpSpPr/>
          <p:nvPr/>
        </p:nvGrpSpPr>
        <p:grpSpPr>
          <a:xfrm>
            <a:off x="5474679" y="3380113"/>
            <a:ext cx="2377994" cy="2350161"/>
            <a:chOff x="5474679" y="3380113"/>
            <a:chExt cx="2377994" cy="2350161"/>
          </a:xfrm>
        </p:grpSpPr>
        <p:cxnSp>
          <p:nvCxnSpPr>
            <p:cNvPr id="25" name="肘形连接符 25">
              <a:extLst>
                <a:ext uri="{FF2B5EF4-FFF2-40B4-BE49-F238E27FC236}">
                  <a16:creationId xmlns:a16="http://schemas.microsoft.com/office/drawing/2014/main" id="{6BF4D417-E580-4929-85D6-74DED81C9C69}"/>
                </a:ext>
              </a:extLst>
            </p:cNvPr>
            <p:cNvCxnSpPr>
              <a:stCxn id="39" idx="0"/>
              <a:endCxn id="26" idx="1"/>
            </p:cNvCxnSpPr>
            <p:nvPr/>
          </p:nvCxnSpPr>
          <p:spPr>
            <a:xfrm rot="16200000" flipH="1">
              <a:off x="5386937" y="4408725"/>
              <a:ext cx="1028860" cy="2822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2CEEFD43-51C9-4475-8A5E-C7792CA48592}"/>
                </a:ext>
              </a:extLst>
            </p:cNvPr>
            <p:cNvSpPr/>
            <p:nvPr/>
          </p:nvSpPr>
          <p:spPr>
            <a:xfrm>
              <a:off x="6042486" y="4398274"/>
              <a:ext cx="1692000" cy="1332000"/>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prstClr val="white"/>
                </a:solidFill>
                <a:latin typeface="微软雅黑" panose="020B0503020204020204" pitchFamily="34" charset="-122"/>
              </a:endParaRPr>
            </a:p>
          </p:txBody>
        </p:sp>
        <p:grpSp>
          <p:nvGrpSpPr>
            <p:cNvPr id="38" name="组合 37">
              <a:extLst>
                <a:ext uri="{FF2B5EF4-FFF2-40B4-BE49-F238E27FC236}">
                  <a16:creationId xmlns:a16="http://schemas.microsoft.com/office/drawing/2014/main" id="{8DA63210-F0A4-40BF-A4F0-AF49936435DA}"/>
                </a:ext>
              </a:extLst>
            </p:cNvPr>
            <p:cNvGrpSpPr/>
            <p:nvPr/>
          </p:nvGrpSpPr>
          <p:grpSpPr>
            <a:xfrm>
              <a:off x="5474679" y="3380113"/>
              <a:ext cx="571139" cy="655301"/>
              <a:chOff x="3834691" y="2688962"/>
              <a:chExt cx="428410" cy="491476"/>
            </a:xfrm>
          </p:grpSpPr>
          <p:sp>
            <p:nvSpPr>
              <p:cNvPr id="39" name="六边形 38">
                <a:extLst>
                  <a:ext uri="{FF2B5EF4-FFF2-40B4-BE49-F238E27FC236}">
                    <a16:creationId xmlns:a16="http://schemas.microsoft.com/office/drawing/2014/main" id="{03160FC3-3F3F-47CC-98E0-79260A087E4D}"/>
                  </a:ext>
                </a:extLst>
              </p:cNvPr>
              <p:cNvSpPr/>
              <p:nvPr/>
            </p:nvSpPr>
            <p:spPr>
              <a:xfrm rot="5400000">
                <a:off x="3803158" y="2722995"/>
                <a:ext cx="491476" cy="423410"/>
              </a:xfrm>
              <a:prstGeom prst="hexagon">
                <a:avLst/>
              </a:prstGeom>
              <a:solidFill>
                <a:schemeClr val="accent3"/>
              </a:solidFill>
              <a:ln w="12700">
                <a:gradFill>
                  <a:gsLst>
                    <a:gs pos="89000">
                      <a:schemeClr val="bg1">
                        <a:lumMod val="85000"/>
                      </a:schemeClr>
                    </a:gs>
                    <a:gs pos="0">
                      <a:schemeClr val="bg1"/>
                    </a:gs>
                  </a:gsLst>
                  <a:lin ang="7200000" scaled="0"/>
                </a:gradFill>
              </a:ln>
              <a:effectLst>
                <a:innerShdw blurRad="63500" dist="50800" dir="1302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ndParaRPr>
              </a:p>
            </p:txBody>
          </p:sp>
          <p:sp>
            <p:nvSpPr>
              <p:cNvPr id="40" name="文本框 33">
                <a:extLst>
                  <a:ext uri="{FF2B5EF4-FFF2-40B4-BE49-F238E27FC236}">
                    <a16:creationId xmlns:a16="http://schemas.microsoft.com/office/drawing/2014/main" id="{4BCD7425-F29C-4C55-BB8C-B78DF5683B33}"/>
                  </a:ext>
                </a:extLst>
              </p:cNvPr>
              <p:cNvSpPr txBox="1"/>
              <p:nvPr/>
            </p:nvSpPr>
            <p:spPr>
              <a:xfrm>
                <a:off x="3834691" y="2769733"/>
                <a:ext cx="428410" cy="311624"/>
              </a:xfrm>
              <a:prstGeom prst="rect">
                <a:avLst/>
              </a:prstGeom>
              <a:noFill/>
            </p:spPr>
            <p:txBody>
              <a:bodyPr wrap="square" rtlCol="0">
                <a:spAutoFit/>
              </a:bodyPr>
              <a:lstStyle/>
              <a:p>
                <a:r>
                  <a:rPr lang="en-US" altLang="zh-CN" sz="2100" dirty="0">
                    <a:solidFill>
                      <a:prstClr val="white"/>
                    </a:solidFill>
                    <a:latin typeface="微软雅黑" panose="020B0503020204020204" pitchFamily="34" charset="-122"/>
                  </a:rPr>
                  <a:t>04</a:t>
                </a:r>
              </a:p>
            </p:txBody>
          </p:sp>
        </p:grpSp>
        <p:sp>
          <p:nvSpPr>
            <p:cNvPr id="58" name="文本框 33">
              <a:extLst>
                <a:ext uri="{FF2B5EF4-FFF2-40B4-BE49-F238E27FC236}">
                  <a16:creationId xmlns:a16="http://schemas.microsoft.com/office/drawing/2014/main" id="{79C60C0C-7142-40B3-B823-5A6A5D9E7CEC}"/>
                </a:ext>
              </a:extLst>
            </p:cNvPr>
            <p:cNvSpPr txBox="1"/>
            <p:nvPr/>
          </p:nvSpPr>
          <p:spPr>
            <a:xfrm>
              <a:off x="6101510" y="4423484"/>
              <a:ext cx="1751163" cy="954095"/>
            </a:xfrm>
            <a:prstGeom prst="rect">
              <a:avLst/>
            </a:prstGeom>
            <a:noFill/>
          </p:spPr>
          <p:txBody>
            <a:bodyPr wrap="square" lIns="121908" tIns="60954" rIns="121908" bIns="60954" rtlCol="0">
              <a:spAutoFit/>
            </a:bodyPr>
            <a:lstStyle/>
            <a:p>
              <a:r>
                <a:rPr lang="zh-CN" altLang="en-US" b="1" dirty="0">
                  <a:solidFill>
                    <a:srgbClr val="0E5A8B"/>
                  </a:solidFill>
                  <a:latin typeface="微软雅黑" panose="020B0503020204020204" pitchFamily="34" charset="-122"/>
                </a:rPr>
                <a:t>根据词典过滤候选词中错误的词</a:t>
              </a:r>
              <a:endParaRPr lang="en-US" altLang="zh-CN" b="1" dirty="0">
                <a:solidFill>
                  <a:srgbClr val="0E5A8B"/>
                </a:solidFill>
                <a:latin typeface="微软雅黑" panose="020B0503020204020204" pitchFamily="34" charset="-122"/>
              </a:endParaRPr>
            </a:p>
          </p:txBody>
        </p:sp>
      </p:grpSp>
      <p:grpSp>
        <p:nvGrpSpPr>
          <p:cNvPr id="65" name="组合 64">
            <a:extLst>
              <a:ext uri="{FF2B5EF4-FFF2-40B4-BE49-F238E27FC236}">
                <a16:creationId xmlns:a16="http://schemas.microsoft.com/office/drawing/2014/main" id="{0F56A97B-D2F2-4E15-A5DB-E612AE96A481}"/>
              </a:ext>
            </a:extLst>
          </p:cNvPr>
          <p:cNvGrpSpPr/>
          <p:nvPr/>
        </p:nvGrpSpPr>
        <p:grpSpPr>
          <a:xfrm>
            <a:off x="7975992" y="3380113"/>
            <a:ext cx="2256473" cy="2350161"/>
            <a:chOff x="7975992" y="3380113"/>
            <a:chExt cx="2256473" cy="2350161"/>
          </a:xfrm>
        </p:grpSpPr>
        <p:cxnSp>
          <p:nvCxnSpPr>
            <p:cNvPr id="27" name="肘形连接符 27">
              <a:extLst>
                <a:ext uri="{FF2B5EF4-FFF2-40B4-BE49-F238E27FC236}">
                  <a16:creationId xmlns:a16="http://schemas.microsoft.com/office/drawing/2014/main" id="{2759DABC-C8D5-4209-B4B2-34D82CA86A23}"/>
                </a:ext>
              </a:extLst>
            </p:cNvPr>
            <p:cNvCxnSpPr>
              <a:stCxn id="45" idx="0"/>
              <a:endCxn id="28" idx="1"/>
            </p:cNvCxnSpPr>
            <p:nvPr/>
          </p:nvCxnSpPr>
          <p:spPr>
            <a:xfrm rot="16200000" flipH="1">
              <a:off x="7884916" y="4408725"/>
              <a:ext cx="1028860" cy="28223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6089A7C1-41E3-4196-8547-04C6699E86D1}"/>
                </a:ext>
              </a:extLst>
            </p:cNvPr>
            <p:cNvSpPr/>
            <p:nvPr/>
          </p:nvSpPr>
          <p:spPr>
            <a:xfrm>
              <a:off x="8540465" y="4398274"/>
              <a:ext cx="1692000" cy="1332000"/>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prstClr val="white"/>
                </a:solidFill>
                <a:latin typeface="微软雅黑" panose="020B0503020204020204" pitchFamily="34" charset="-122"/>
              </a:endParaRPr>
            </a:p>
          </p:txBody>
        </p:sp>
        <p:grpSp>
          <p:nvGrpSpPr>
            <p:cNvPr id="44" name="组合 43">
              <a:extLst>
                <a:ext uri="{FF2B5EF4-FFF2-40B4-BE49-F238E27FC236}">
                  <a16:creationId xmlns:a16="http://schemas.microsoft.com/office/drawing/2014/main" id="{7BFEE2B9-2357-4EE2-A7D5-C56EE196D229}"/>
                </a:ext>
              </a:extLst>
            </p:cNvPr>
            <p:cNvGrpSpPr/>
            <p:nvPr/>
          </p:nvGrpSpPr>
          <p:grpSpPr>
            <a:xfrm>
              <a:off x="7975992" y="3380113"/>
              <a:ext cx="571139" cy="655301"/>
              <a:chOff x="5710920" y="2688962"/>
              <a:chExt cx="428410" cy="491476"/>
            </a:xfrm>
          </p:grpSpPr>
          <p:sp>
            <p:nvSpPr>
              <p:cNvPr id="45" name="六边形 44">
                <a:extLst>
                  <a:ext uri="{FF2B5EF4-FFF2-40B4-BE49-F238E27FC236}">
                    <a16:creationId xmlns:a16="http://schemas.microsoft.com/office/drawing/2014/main" id="{F8DA5255-9132-4E6B-A97B-ED1C9E8E8C69}"/>
                  </a:ext>
                </a:extLst>
              </p:cNvPr>
              <p:cNvSpPr/>
              <p:nvPr/>
            </p:nvSpPr>
            <p:spPr>
              <a:xfrm rot="5400000">
                <a:off x="5676887" y="2722995"/>
                <a:ext cx="491476" cy="423410"/>
              </a:xfrm>
              <a:prstGeom prst="hexagon">
                <a:avLst/>
              </a:prstGeom>
              <a:solidFill>
                <a:schemeClr val="accent5"/>
              </a:solidFill>
              <a:ln w="12700">
                <a:gradFill>
                  <a:gsLst>
                    <a:gs pos="89000">
                      <a:schemeClr val="bg1">
                        <a:lumMod val="85000"/>
                      </a:schemeClr>
                    </a:gs>
                    <a:gs pos="0">
                      <a:schemeClr val="bg1"/>
                    </a:gs>
                  </a:gsLst>
                  <a:lin ang="7200000" scaled="0"/>
                </a:gradFill>
              </a:ln>
              <a:effectLst>
                <a:innerShdw blurRad="63500" dist="50800" dir="1302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ndParaRPr>
              </a:p>
            </p:txBody>
          </p:sp>
          <p:sp>
            <p:nvSpPr>
              <p:cNvPr id="46" name="文本框 33">
                <a:extLst>
                  <a:ext uri="{FF2B5EF4-FFF2-40B4-BE49-F238E27FC236}">
                    <a16:creationId xmlns:a16="http://schemas.microsoft.com/office/drawing/2014/main" id="{33ECD8C5-B65B-4687-A206-B489598D50C5}"/>
                  </a:ext>
                </a:extLst>
              </p:cNvPr>
              <p:cNvSpPr txBox="1"/>
              <p:nvPr/>
            </p:nvSpPr>
            <p:spPr>
              <a:xfrm>
                <a:off x="5710920" y="2769733"/>
                <a:ext cx="428410" cy="311624"/>
              </a:xfrm>
              <a:prstGeom prst="rect">
                <a:avLst/>
              </a:prstGeom>
              <a:noFill/>
            </p:spPr>
            <p:txBody>
              <a:bodyPr wrap="square" rtlCol="0">
                <a:spAutoFit/>
              </a:bodyPr>
              <a:lstStyle/>
              <a:p>
                <a:r>
                  <a:rPr lang="en-US" altLang="zh-CN" sz="2100" dirty="0">
                    <a:solidFill>
                      <a:prstClr val="white"/>
                    </a:solidFill>
                    <a:latin typeface="微软雅黑" panose="020B0503020204020204" pitchFamily="34" charset="-122"/>
                  </a:rPr>
                  <a:t>06</a:t>
                </a:r>
              </a:p>
            </p:txBody>
          </p:sp>
        </p:grpSp>
        <p:sp>
          <p:nvSpPr>
            <p:cNvPr id="59" name="文本框 33">
              <a:extLst>
                <a:ext uri="{FF2B5EF4-FFF2-40B4-BE49-F238E27FC236}">
                  <a16:creationId xmlns:a16="http://schemas.microsoft.com/office/drawing/2014/main" id="{F09D1D7C-4430-42FE-9E8A-9A713E0B0550}"/>
                </a:ext>
              </a:extLst>
            </p:cNvPr>
            <p:cNvSpPr txBox="1"/>
            <p:nvPr/>
          </p:nvSpPr>
          <p:spPr>
            <a:xfrm>
              <a:off x="8566204" y="4423484"/>
              <a:ext cx="1656000" cy="954095"/>
            </a:xfrm>
            <a:prstGeom prst="rect">
              <a:avLst/>
            </a:prstGeom>
            <a:noFill/>
          </p:spPr>
          <p:txBody>
            <a:bodyPr wrap="square" lIns="121908" tIns="60954" rIns="121908" bIns="60954" rtlCol="0">
              <a:spAutoFit/>
            </a:bodyPr>
            <a:lstStyle/>
            <a:p>
              <a:r>
                <a:rPr lang="zh-CN" altLang="en-US" b="1" dirty="0">
                  <a:solidFill>
                    <a:srgbClr val="0E5A8B"/>
                  </a:solidFill>
                  <a:latin typeface="微软雅黑" panose="020B0503020204020204" pitchFamily="34" charset="-122"/>
                </a:rPr>
                <a:t>按照排序结果进行正确词推荐</a:t>
              </a:r>
              <a:endParaRPr lang="en-US" altLang="zh-CN" b="1" dirty="0">
                <a:solidFill>
                  <a:srgbClr val="0E5A8B"/>
                </a:solidFill>
                <a:latin typeface="微软雅黑" panose="020B0503020204020204" pitchFamily="34" charset="-122"/>
              </a:endParaRPr>
            </a:p>
          </p:txBody>
        </p:sp>
      </p:grpSp>
    </p:spTree>
    <p:extLst>
      <p:ext uri="{BB962C8B-B14F-4D97-AF65-F5344CB8AC3E}">
        <p14:creationId xmlns:p14="http://schemas.microsoft.com/office/powerpoint/2010/main" val="13844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left)">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wipe(left)">
                                      <p:cBhvr>
                                        <p:cTn id="31" dur="5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left)">
                                      <p:cBhvr>
                                        <p:cTn id="36" dur="500"/>
                                        <p:tgtEl>
                                          <p:spTgt spid="65"/>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D85A33B-FF8B-4CAD-8D51-49EB1F8DEB61}"/>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A0F98733-5547-40F4-86A3-C5B396DF6E64}"/>
              </a:ext>
            </a:extLst>
          </p:cNvPr>
          <p:cNvSpPr>
            <a:spLocks noGrp="1"/>
          </p:cNvSpPr>
          <p:nvPr>
            <p:ph type="title"/>
          </p:nvPr>
        </p:nvSpPr>
        <p:spPr/>
        <p:txBody>
          <a:bodyPr/>
          <a:lstStyle/>
          <a:p>
            <a:r>
              <a:rPr lang="zh-CN" altLang="en-US" dirty="0"/>
              <a:t>正则表达式（</a:t>
            </a:r>
            <a:r>
              <a:rPr lang="en-US" altLang="zh-CN" dirty="0"/>
              <a:t>Regular Expressions</a:t>
            </a:r>
            <a:r>
              <a:rPr lang="zh-CN" altLang="en-US" dirty="0"/>
              <a:t>）</a:t>
            </a:r>
          </a:p>
        </p:txBody>
      </p:sp>
      <p:sp>
        <p:nvSpPr>
          <p:cNvPr id="4" name="文本占位符 3">
            <a:extLst>
              <a:ext uri="{FF2B5EF4-FFF2-40B4-BE49-F238E27FC236}">
                <a16:creationId xmlns:a16="http://schemas.microsoft.com/office/drawing/2014/main" id="{FD69D102-1C2B-4DE1-A398-762791FA83A4}"/>
              </a:ext>
            </a:extLst>
          </p:cNvPr>
          <p:cNvSpPr>
            <a:spLocks noGrp="1"/>
          </p:cNvSpPr>
          <p:nvPr>
            <p:ph type="body" sz="half" idx="2"/>
          </p:nvPr>
        </p:nvSpPr>
        <p:spPr/>
        <p:txBody>
          <a:bodyPr/>
          <a:lstStyle/>
          <a:p>
            <a:endParaRPr lang="zh-CN" altLang="en-US" dirty="0"/>
          </a:p>
        </p:txBody>
      </p:sp>
      <p:sp>
        <p:nvSpPr>
          <p:cNvPr id="7" name="TextBox 23">
            <a:extLst>
              <a:ext uri="{FF2B5EF4-FFF2-40B4-BE49-F238E27FC236}">
                <a16:creationId xmlns:a16="http://schemas.microsoft.com/office/drawing/2014/main" id="{7252CC83-6A0C-4851-A575-4AA8090C5ED6}"/>
              </a:ext>
            </a:extLst>
          </p:cNvPr>
          <p:cNvSpPr txBox="1"/>
          <p:nvPr/>
        </p:nvSpPr>
        <p:spPr>
          <a:xfrm>
            <a:off x="1626297" y="1917647"/>
            <a:ext cx="9728502" cy="1969758"/>
          </a:xfrm>
          <a:prstGeom prst="rect">
            <a:avLst/>
          </a:prstGeom>
          <a:noFill/>
        </p:spPr>
        <p:txBody>
          <a:bodyPr wrap="square" lIns="121908" tIns="60954" rIns="121908" bIns="60954" rtlCol="0">
            <a:spAutoFit/>
          </a:bodyPr>
          <a:lstStyle/>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是一种用于描述文本搜索匹配符号串的语言</a:t>
            </a:r>
            <a:endParaRPr lang="en-US" altLang="zh-CN" sz="2400" dirty="0">
              <a:solidFill>
                <a:schemeClr val="accent5">
                  <a:lumMod val="75000"/>
                </a:schemeClr>
              </a:solidFill>
              <a:latin typeface="微软雅黑" panose="020B0503020204020204" pitchFamily="34" charset="-122"/>
              <a:ea typeface="微软雅黑" panose="020B0503020204020204" pitchFamily="34" charset="-122"/>
            </a:endParaRPr>
          </a:p>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在不同的文本、</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Web</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搜索中，存在有不同特征的正则表达式</a:t>
            </a:r>
            <a:endParaRPr lang="en-US" altLang="zh-CN" sz="2400" dirty="0">
              <a:solidFill>
                <a:schemeClr val="accent5">
                  <a:lumMod val="75000"/>
                </a:schemeClr>
              </a:solidFill>
              <a:latin typeface="微软雅黑" panose="020B0503020204020204" pitchFamily="34" charset="-122"/>
              <a:ea typeface="微软雅黑" panose="020B0503020204020204" pitchFamily="34" charset="-122"/>
            </a:endParaRPr>
          </a:p>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最初是</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Kleene</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（克林）于</a:t>
            </a: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1956</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年开发</a:t>
            </a:r>
            <a:endParaRPr lang="en-US" altLang="zh-CN" sz="2400" dirty="0">
              <a:solidFill>
                <a:schemeClr val="accent5">
                  <a:lumMod val="75000"/>
                </a:schemeClr>
              </a:solidFill>
              <a:latin typeface="微软雅黑" panose="020B0503020204020204" pitchFamily="34" charset="-122"/>
              <a:ea typeface="微软雅黑" panose="020B0503020204020204" pitchFamily="34" charset="-122"/>
            </a:endParaRPr>
          </a:p>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REs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语言相对较小且功能有限，不能简单处理所有字符串任务</a:t>
            </a:r>
            <a:endParaRPr lang="en-US" altLang="zh-CN" sz="2400" dirty="0">
              <a:solidFill>
                <a:schemeClr val="accent5">
                  <a:lumMod val="75000"/>
                </a:schemeClr>
              </a:solidFill>
              <a:latin typeface="微软雅黑" panose="020B0503020204020204" pitchFamily="34" charset="-122"/>
              <a:ea typeface="微软雅黑" panose="020B0503020204020204" pitchFamily="34" charset="-122"/>
            </a:endParaRPr>
          </a:p>
          <a:p>
            <a:pPr>
              <a:defRPr/>
            </a:pPr>
            <a:r>
              <a:rPr lang="en-US" altLang="zh-CN" sz="2400"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2400" dirty="0">
                <a:solidFill>
                  <a:schemeClr val="accent5">
                    <a:lumMod val="75000"/>
                  </a:schemeClr>
                </a:solidFill>
                <a:latin typeface="微软雅黑" panose="020B0503020204020204" pitchFamily="34" charset="-122"/>
                <a:ea typeface="微软雅黑" panose="020B0503020204020204" pitchFamily="34" charset="-122"/>
              </a:rPr>
              <a:t>复杂任务可以通过高级语言代码编写用正则表达式完成</a:t>
            </a:r>
          </a:p>
        </p:txBody>
      </p:sp>
      <p:sp>
        <p:nvSpPr>
          <p:cNvPr id="8" name="Text Placeholder 3">
            <a:extLst>
              <a:ext uri="{FF2B5EF4-FFF2-40B4-BE49-F238E27FC236}">
                <a16:creationId xmlns:a16="http://schemas.microsoft.com/office/drawing/2014/main" id="{25E80FC4-6942-4ED9-9B83-B5F99ABE5A12}"/>
              </a:ext>
            </a:extLst>
          </p:cNvPr>
          <p:cNvSpPr txBox="1">
            <a:spLocks/>
          </p:cNvSpPr>
          <p:nvPr/>
        </p:nvSpPr>
        <p:spPr>
          <a:xfrm>
            <a:off x="1753999" y="1424123"/>
            <a:ext cx="2417168"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rgbClr val="0476BF"/>
                </a:solidFill>
              </a:rPr>
              <a:t>正则表达式</a:t>
            </a:r>
            <a:endParaRPr lang="en-US" sz="2400" b="1" dirty="0">
              <a:solidFill>
                <a:srgbClr val="0476BF"/>
              </a:solidFill>
            </a:endParaRPr>
          </a:p>
        </p:txBody>
      </p:sp>
      <p:grpSp>
        <p:nvGrpSpPr>
          <p:cNvPr id="10" name="组合 9">
            <a:extLst>
              <a:ext uri="{FF2B5EF4-FFF2-40B4-BE49-F238E27FC236}">
                <a16:creationId xmlns:a16="http://schemas.microsoft.com/office/drawing/2014/main" id="{80EABCE9-9AA0-40B7-8451-492CCBC94C77}"/>
              </a:ext>
            </a:extLst>
          </p:cNvPr>
          <p:cNvGrpSpPr/>
          <p:nvPr/>
        </p:nvGrpSpPr>
        <p:grpSpPr>
          <a:xfrm>
            <a:off x="245499" y="1911527"/>
            <a:ext cx="1145126" cy="1145275"/>
            <a:chOff x="304800" y="673100"/>
            <a:chExt cx="4000500" cy="4000500"/>
          </a:xfrm>
          <a:effectLst>
            <a:outerShdw blurRad="444500" dist="254000" dir="8100000" algn="tr" rotWithShape="0">
              <a:prstClr val="black">
                <a:alpha val="50000"/>
              </a:prstClr>
            </a:outerShdw>
          </a:effectLst>
        </p:grpSpPr>
        <p:sp>
          <p:nvSpPr>
            <p:cNvPr id="12" name="同心圆 74">
              <a:extLst>
                <a:ext uri="{FF2B5EF4-FFF2-40B4-BE49-F238E27FC236}">
                  <a16:creationId xmlns:a16="http://schemas.microsoft.com/office/drawing/2014/main" id="{129B3ED5-BDF6-4836-8713-37C8A7E046DF}"/>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F8E821B8-73C4-47C0-8DA4-E2BDAECFB8FF}"/>
                </a:ext>
              </a:extLst>
            </p:cNvPr>
            <p:cNvSpPr/>
            <p:nvPr/>
          </p:nvSpPr>
          <p:spPr>
            <a:xfrm>
              <a:off x="392113" y="760412"/>
              <a:ext cx="3825874" cy="3825876"/>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Arial"/>
                <a:ea typeface="微软雅黑"/>
                <a:cs typeface="+mn-cs"/>
              </a:endParaRPr>
            </a:p>
          </p:txBody>
        </p:sp>
      </p:grpSp>
      <p:grpSp>
        <p:nvGrpSpPr>
          <p:cNvPr id="14" name="Group 23">
            <a:extLst>
              <a:ext uri="{FF2B5EF4-FFF2-40B4-BE49-F238E27FC236}">
                <a16:creationId xmlns:a16="http://schemas.microsoft.com/office/drawing/2014/main" id="{E2EAF77B-DF37-444E-8DF1-806527E93175}"/>
              </a:ext>
            </a:extLst>
          </p:cNvPr>
          <p:cNvGrpSpPr/>
          <p:nvPr/>
        </p:nvGrpSpPr>
        <p:grpSpPr>
          <a:xfrm>
            <a:off x="600545" y="2246021"/>
            <a:ext cx="535051" cy="476285"/>
            <a:chOff x="7540014" y="4306907"/>
            <a:chExt cx="389342" cy="339426"/>
          </a:xfrm>
          <a:solidFill>
            <a:schemeClr val="accent6">
              <a:lumMod val="75000"/>
            </a:schemeClr>
          </a:solidFill>
        </p:grpSpPr>
        <p:sp>
          <p:nvSpPr>
            <p:cNvPr id="15" name="Freeform 110">
              <a:extLst>
                <a:ext uri="{FF2B5EF4-FFF2-40B4-BE49-F238E27FC236}">
                  <a16:creationId xmlns:a16="http://schemas.microsoft.com/office/drawing/2014/main" id="{7B387F16-D9D8-48B5-A7D9-2E818018D9A1}"/>
                </a:ext>
              </a:extLst>
            </p:cNvPr>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16" name="Freeform 111">
              <a:extLst>
                <a:ext uri="{FF2B5EF4-FFF2-40B4-BE49-F238E27FC236}">
                  <a16:creationId xmlns:a16="http://schemas.microsoft.com/office/drawing/2014/main" id="{F026FCCA-3A83-412F-BDE4-BE8B3A70F11C}"/>
                </a:ext>
              </a:extLst>
            </p:cNvPr>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17" name="Freeform 112">
              <a:extLst>
                <a:ext uri="{FF2B5EF4-FFF2-40B4-BE49-F238E27FC236}">
                  <a16:creationId xmlns:a16="http://schemas.microsoft.com/office/drawing/2014/main" id="{BA44DDC2-F783-485B-9E0A-136109F9853E}"/>
                </a:ext>
              </a:extLst>
            </p:cNvPr>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18" name="Freeform 113">
              <a:extLst>
                <a:ext uri="{FF2B5EF4-FFF2-40B4-BE49-F238E27FC236}">
                  <a16:creationId xmlns:a16="http://schemas.microsoft.com/office/drawing/2014/main" id="{07A9A470-DE6D-4E7D-9776-7C1A5002B59B}"/>
                </a:ext>
              </a:extLst>
            </p:cNvPr>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19" name="Freeform 114">
              <a:extLst>
                <a:ext uri="{FF2B5EF4-FFF2-40B4-BE49-F238E27FC236}">
                  <a16:creationId xmlns:a16="http://schemas.microsoft.com/office/drawing/2014/main" id="{E7067754-95F7-40DD-9066-82C6A2E1C022}"/>
                </a:ext>
              </a:extLst>
            </p:cNvPr>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20" name="Freeform 115">
              <a:extLst>
                <a:ext uri="{FF2B5EF4-FFF2-40B4-BE49-F238E27FC236}">
                  <a16:creationId xmlns:a16="http://schemas.microsoft.com/office/drawing/2014/main" id="{4D0E28D6-7F73-4ABD-8381-914E1D9F67EB}"/>
                </a:ext>
              </a:extLst>
            </p:cNvPr>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21" name="Freeform 116">
              <a:extLst>
                <a:ext uri="{FF2B5EF4-FFF2-40B4-BE49-F238E27FC236}">
                  <a16:creationId xmlns:a16="http://schemas.microsoft.com/office/drawing/2014/main" id="{CACDB00D-B57C-42FA-B757-085D89D7AFFF}"/>
                </a:ext>
              </a:extLst>
            </p:cNvPr>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22" name="Rectangle 117">
              <a:extLst>
                <a:ext uri="{FF2B5EF4-FFF2-40B4-BE49-F238E27FC236}">
                  <a16:creationId xmlns:a16="http://schemas.microsoft.com/office/drawing/2014/main" id="{B6AC72D5-8D55-4427-AD19-E18F6FD4D361}"/>
                </a:ext>
              </a:extLst>
            </p:cNvPr>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23" name="Rectangle 118">
              <a:extLst>
                <a:ext uri="{FF2B5EF4-FFF2-40B4-BE49-F238E27FC236}">
                  <a16:creationId xmlns:a16="http://schemas.microsoft.com/office/drawing/2014/main" id="{C001791D-177A-4B24-8EF9-100A42E73520}"/>
                </a:ext>
              </a:extLst>
            </p:cNvPr>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24" name="Rectangle 119">
              <a:extLst>
                <a:ext uri="{FF2B5EF4-FFF2-40B4-BE49-F238E27FC236}">
                  <a16:creationId xmlns:a16="http://schemas.microsoft.com/office/drawing/2014/main" id="{BE3C081B-4DB8-4584-89C6-196C0F52E46A}"/>
                </a:ext>
              </a:extLst>
            </p:cNvPr>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sp>
          <p:nvSpPr>
            <p:cNvPr id="25" name="Rectangle 120">
              <a:extLst>
                <a:ext uri="{FF2B5EF4-FFF2-40B4-BE49-F238E27FC236}">
                  <a16:creationId xmlns:a16="http://schemas.microsoft.com/office/drawing/2014/main" id="{E669849E-7765-4413-8464-4C95C8AEB9AF}"/>
                </a:ext>
              </a:extLst>
            </p:cNvPr>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lumMod val="50000"/>
                    <a:lumOff val="50000"/>
                  </a:schemeClr>
                </a:solidFill>
              </a:endParaRPr>
            </a:p>
          </p:txBody>
        </p:sp>
      </p:grpSp>
      <p:graphicFrame>
        <p:nvGraphicFramePr>
          <p:cNvPr id="26" name="Table 1">
            <a:extLst>
              <a:ext uri="{FF2B5EF4-FFF2-40B4-BE49-F238E27FC236}">
                <a16:creationId xmlns:a16="http://schemas.microsoft.com/office/drawing/2014/main" id="{3E2DAF3F-540E-4BE4-A4D1-61CCF7794040}"/>
              </a:ext>
            </a:extLst>
          </p:cNvPr>
          <p:cNvGraphicFramePr>
            <a:graphicFrameLocks noGrp="1"/>
          </p:cNvGraphicFramePr>
          <p:nvPr>
            <p:extLst>
              <p:ext uri="{D42A27DB-BD31-4B8C-83A1-F6EECF244321}">
                <p14:modId xmlns:p14="http://schemas.microsoft.com/office/powerpoint/2010/main" val="3305271916"/>
              </p:ext>
            </p:extLst>
          </p:nvPr>
        </p:nvGraphicFramePr>
        <p:xfrm>
          <a:off x="2016881" y="4469299"/>
          <a:ext cx="7813020" cy="1371600"/>
        </p:xfrm>
        <a:graphic>
          <a:graphicData uri="http://schemas.openxmlformats.org/drawingml/2006/table">
            <a:tbl>
              <a:tblPr firstRow="1" bandRow="1">
                <a:tableStyleId>{5C22544A-7EE6-4342-B048-85BDC9FD1C3A}</a:tableStyleId>
              </a:tblPr>
              <a:tblGrid>
                <a:gridCol w="3906510">
                  <a:extLst>
                    <a:ext uri="{9D8B030D-6E8A-4147-A177-3AD203B41FA5}">
                      <a16:colId xmlns:a16="http://schemas.microsoft.com/office/drawing/2014/main" val="20000"/>
                    </a:ext>
                  </a:extLst>
                </a:gridCol>
                <a:gridCol w="3906510">
                  <a:extLst>
                    <a:ext uri="{9D8B030D-6E8A-4147-A177-3AD203B41FA5}">
                      <a16:colId xmlns:a16="http://schemas.microsoft.com/office/drawing/2014/main" val="20001"/>
                    </a:ext>
                  </a:extLst>
                </a:gridCol>
              </a:tblGrid>
              <a:tr h="304800">
                <a:tc>
                  <a:txBody>
                    <a:bodyPr/>
                    <a:lstStyle/>
                    <a:p>
                      <a:r>
                        <a:rPr lang="en-US" dirty="0"/>
                        <a:t>Pattern</a:t>
                      </a:r>
                    </a:p>
                  </a:txBody>
                  <a:tcPr/>
                </a:tc>
                <a:tc>
                  <a:txBody>
                    <a:bodyPr/>
                    <a:lstStyle/>
                    <a:p>
                      <a:r>
                        <a:rPr lang="en-US" dirty="0"/>
                        <a:t>Matches</a:t>
                      </a:r>
                    </a:p>
                  </a:txBody>
                  <a:tcPr/>
                </a:tc>
                <a:extLst>
                  <a:ext uri="{0D108BD9-81ED-4DB2-BD59-A6C34878D82A}">
                    <a16:rowId xmlns:a16="http://schemas.microsoft.com/office/drawing/2014/main" val="10000"/>
                  </a:ext>
                </a:extLst>
              </a:tr>
              <a:tr h="304800">
                <a:tc>
                  <a:txBody>
                    <a:bodyPr/>
                    <a:lstStyle/>
                    <a:p>
                      <a:r>
                        <a:rPr lang="en-US" dirty="0">
                          <a:solidFill>
                            <a:srgbClr val="CC0000"/>
                          </a:solidFill>
                          <a:latin typeface="Courier"/>
                          <a:cs typeface="Courier"/>
                        </a:rPr>
                        <a:t>[</a:t>
                      </a:r>
                      <a:r>
                        <a:rPr lang="en-US" dirty="0" err="1">
                          <a:solidFill>
                            <a:srgbClr val="CC0000"/>
                          </a:solidFill>
                          <a:latin typeface="Courier"/>
                          <a:cs typeface="Courier"/>
                        </a:rPr>
                        <a:t>wW</a:t>
                      </a:r>
                      <a:r>
                        <a:rPr lang="en-US" dirty="0">
                          <a:solidFill>
                            <a:srgbClr val="CC0000"/>
                          </a:solidFill>
                          <a:latin typeface="Courier"/>
                          <a:cs typeface="Courier"/>
                        </a:rPr>
                        <a:t>]</a:t>
                      </a:r>
                      <a:r>
                        <a:rPr lang="en-US" dirty="0" err="1">
                          <a:solidFill>
                            <a:srgbClr val="CC0000"/>
                          </a:solidFill>
                          <a:latin typeface="Courier"/>
                          <a:cs typeface="Courier"/>
                        </a:rPr>
                        <a:t>oodchuck</a:t>
                      </a:r>
                      <a:endParaRPr lang="en-US" dirty="0"/>
                    </a:p>
                  </a:txBody>
                  <a:tcPr/>
                </a:tc>
                <a:tc>
                  <a:txBody>
                    <a:bodyPr/>
                    <a:lstStyle/>
                    <a:p>
                      <a:r>
                        <a:rPr lang="en-US" dirty="0"/>
                        <a:t>Woodchuck,</a:t>
                      </a:r>
                      <a:r>
                        <a:rPr lang="en-US" baseline="0" dirty="0"/>
                        <a:t> woodchuck</a:t>
                      </a:r>
                      <a:endParaRPr lang="en-US" dirty="0"/>
                    </a:p>
                  </a:txBody>
                  <a:tcPr/>
                </a:tc>
                <a:extLst>
                  <a:ext uri="{0D108BD9-81ED-4DB2-BD59-A6C34878D82A}">
                    <a16:rowId xmlns:a16="http://schemas.microsoft.com/office/drawing/2014/main" val="10001"/>
                  </a:ext>
                </a:extLst>
              </a:tr>
              <a:tr h="304800">
                <a:tc>
                  <a:txBody>
                    <a:bodyPr/>
                    <a:lstStyle/>
                    <a:p>
                      <a:r>
                        <a:rPr lang="en-US" dirty="0">
                          <a:solidFill>
                            <a:srgbClr val="CC0000"/>
                          </a:solidFill>
                          <a:latin typeface="Courier"/>
                          <a:cs typeface="Courier"/>
                        </a:rPr>
                        <a:t>[1234567890]	</a:t>
                      </a:r>
                      <a:endParaRPr lang="en-US" dirty="0"/>
                    </a:p>
                  </a:txBody>
                  <a:tcPr/>
                </a:tc>
                <a:tc>
                  <a:txBody>
                    <a:bodyPr/>
                    <a:lstStyle/>
                    <a:p>
                      <a:r>
                        <a:rPr lang="en-US" dirty="0"/>
                        <a:t>Any digit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0605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5AD487F-B85D-4C99-9AD2-E9AC6830835C}"/>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5DE444C2-361C-4AA8-A0A4-C33F1FCB4615}"/>
              </a:ext>
            </a:extLst>
          </p:cNvPr>
          <p:cNvSpPr>
            <a:spLocks noGrp="1"/>
          </p:cNvSpPr>
          <p:nvPr>
            <p:ph type="title"/>
          </p:nvPr>
        </p:nvSpPr>
        <p:spPr/>
        <p:txBody>
          <a:bodyPr/>
          <a:lstStyle/>
          <a:p>
            <a:r>
              <a:rPr lang="zh-CN" altLang="en-US" dirty="0"/>
              <a:t>非词错误</a:t>
            </a:r>
          </a:p>
        </p:txBody>
      </p:sp>
      <p:sp>
        <p:nvSpPr>
          <p:cNvPr id="4" name="文本占位符 3">
            <a:extLst>
              <a:ext uri="{FF2B5EF4-FFF2-40B4-BE49-F238E27FC236}">
                <a16:creationId xmlns:a16="http://schemas.microsoft.com/office/drawing/2014/main" id="{DD88A65C-7462-415E-80D5-3FB3B72EDDA2}"/>
              </a:ext>
            </a:extLst>
          </p:cNvPr>
          <p:cNvSpPr>
            <a:spLocks noGrp="1"/>
          </p:cNvSpPr>
          <p:nvPr>
            <p:ph type="body" sz="half" idx="2"/>
          </p:nvPr>
        </p:nvSpPr>
        <p:spPr/>
        <p:txBody>
          <a:bodyPr/>
          <a:lstStyle/>
          <a:p>
            <a:r>
              <a:rPr lang="zh-CN" altLang="en-US" dirty="0"/>
              <a:t>拼写纠错</a:t>
            </a:r>
          </a:p>
        </p:txBody>
      </p:sp>
      <p:sp>
        <p:nvSpPr>
          <p:cNvPr id="5" name="TextBox 40">
            <a:extLst>
              <a:ext uri="{FF2B5EF4-FFF2-40B4-BE49-F238E27FC236}">
                <a16:creationId xmlns:a16="http://schemas.microsoft.com/office/drawing/2014/main" id="{2DE23E53-A23D-4AA4-B337-6F7A410DEA0F}"/>
              </a:ext>
            </a:extLst>
          </p:cNvPr>
          <p:cNvSpPr txBox="1"/>
          <p:nvPr/>
        </p:nvSpPr>
        <p:spPr>
          <a:xfrm>
            <a:off x="1499880" y="1865186"/>
            <a:ext cx="9374244" cy="350955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defRPr/>
            </a:pPr>
            <a:r>
              <a:rPr lang="zh-CN" altLang="en-US" sz="2800" b="1" kern="0" noProof="1">
                <a:solidFill>
                  <a:srgbClr val="0070C0"/>
                </a:solidFill>
                <a:ea typeface="微软雅黑"/>
              </a:rPr>
              <a:t>拼写纠错过程（可综合考虑各因素）</a:t>
            </a:r>
            <a:endParaRPr lang="en-US" altLang="zh-CN" sz="2800" b="1" kern="0" noProof="1">
              <a:solidFill>
                <a:srgbClr val="0070C0"/>
              </a:solidFill>
              <a:ea typeface="微软雅黑"/>
            </a:endParaRPr>
          </a:p>
          <a:p>
            <a:pPr marL="742950" lvl="1" indent="-285750">
              <a:lnSpc>
                <a:spcPct val="120000"/>
              </a:lnSpc>
              <a:spcBef>
                <a:spcPts val="600"/>
              </a:spcBef>
              <a:buFont typeface="Wingdings" panose="05000000000000000000" pitchFamily="2" charset="2"/>
              <a:buChar char="Ø"/>
              <a:defRPr/>
            </a:pPr>
            <a:r>
              <a:rPr lang="zh-CN" altLang="en-US" sz="2400" kern="0" noProof="1">
                <a:solidFill>
                  <a:schemeClr val="accent6">
                    <a:lumMod val="75000"/>
                  </a:schemeClr>
                </a:solidFill>
                <a:ea typeface="微软雅黑"/>
              </a:rPr>
              <a:t>根据词典找出错误</a:t>
            </a:r>
            <a:endParaRPr lang="en-US" altLang="zh-CN" sz="2400" kern="0" noProof="1">
              <a:solidFill>
                <a:schemeClr val="accent6">
                  <a:lumMod val="75000"/>
                </a:schemeClr>
              </a:solidFill>
              <a:ea typeface="微软雅黑"/>
            </a:endParaRPr>
          </a:p>
          <a:p>
            <a:pPr marL="742950" lvl="1" indent="-285750">
              <a:lnSpc>
                <a:spcPct val="120000"/>
              </a:lnSpc>
              <a:spcBef>
                <a:spcPts val="600"/>
              </a:spcBef>
              <a:buFont typeface="Wingdings" panose="05000000000000000000" pitchFamily="2" charset="2"/>
              <a:buChar char="Ø"/>
              <a:defRPr/>
            </a:pPr>
            <a:r>
              <a:rPr lang="zh-CN" altLang="en-US" sz="2400" kern="0" noProof="1">
                <a:solidFill>
                  <a:schemeClr val="accent6">
                    <a:lumMod val="75000"/>
                  </a:schemeClr>
                </a:solidFill>
                <a:ea typeface="微软雅黑"/>
              </a:rPr>
              <a:t>考虑字符布局</a:t>
            </a:r>
            <a:endParaRPr lang="en-US" altLang="zh-CN" sz="2400" kern="0" noProof="1">
              <a:solidFill>
                <a:schemeClr val="accent6">
                  <a:lumMod val="75000"/>
                </a:schemeClr>
              </a:solidFill>
              <a:ea typeface="微软雅黑"/>
            </a:endParaRPr>
          </a:p>
          <a:p>
            <a:pPr marL="742950" lvl="1" indent="-285750">
              <a:lnSpc>
                <a:spcPct val="120000"/>
              </a:lnSpc>
              <a:spcBef>
                <a:spcPts val="600"/>
              </a:spcBef>
              <a:buFont typeface="Wingdings" panose="05000000000000000000" pitchFamily="2" charset="2"/>
              <a:buChar char="Ø"/>
              <a:defRPr/>
            </a:pPr>
            <a:r>
              <a:rPr lang="zh-CN" altLang="en-US" sz="2400" kern="0" noProof="1">
                <a:solidFill>
                  <a:schemeClr val="accent6">
                    <a:lumMod val="75000"/>
                  </a:schemeClr>
                </a:solidFill>
                <a:ea typeface="微软雅黑"/>
              </a:rPr>
              <a:t>加入历史经验数据</a:t>
            </a:r>
            <a:endParaRPr lang="en-US" altLang="zh-CN" sz="2400" kern="0" noProof="1">
              <a:solidFill>
                <a:schemeClr val="accent6">
                  <a:lumMod val="75000"/>
                </a:schemeClr>
              </a:solidFill>
              <a:ea typeface="微软雅黑"/>
            </a:endParaRPr>
          </a:p>
          <a:p>
            <a:pPr marL="1257300" lvl="2" indent="-342900">
              <a:lnSpc>
                <a:spcPct val="120000"/>
              </a:lnSpc>
              <a:spcBef>
                <a:spcPts val="600"/>
              </a:spcBef>
              <a:buFont typeface="Wingdings" panose="05000000000000000000" pitchFamily="2" charset="2"/>
              <a:buChar char="ü"/>
              <a:defRPr/>
            </a:pPr>
            <a:r>
              <a:rPr lang="zh-CN" altLang="en-US" sz="2200" kern="0" noProof="1">
                <a:solidFill>
                  <a:srgbClr val="0D38F1"/>
                </a:solidFill>
                <a:ea typeface="微软雅黑"/>
              </a:rPr>
              <a:t>高质量语料库</a:t>
            </a:r>
            <a:endParaRPr lang="en-US" altLang="zh-CN" sz="2200" kern="0" noProof="1">
              <a:solidFill>
                <a:srgbClr val="0D38F1"/>
              </a:solidFill>
              <a:ea typeface="微软雅黑"/>
            </a:endParaRPr>
          </a:p>
          <a:p>
            <a:pPr marL="1257300" lvl="2" indent="-342900">
              <a:lnSpc>
                <a:spcPct val="120000"/>
              </a:lnSpc>
              <a:spcBef>
                <a:spcPts val="600"/>
              </a:spcBef>
              <a:buFont typeface="Wingdings" panose="05000000000000000000" pitchFamily="2" charset="2"/>
              <a:buChar char="ü"/>
              <a:defRPr/>
            </a:pPr>
            <a:r>
              <a:rPr lang="zh-CN" altLang="en-US" sz="2200" kern="0" noProof="1">
                <a:solidFill>
                  <a:srgbClr val="0D38F1"/>
                </a:solidFill>
                <a:ea typeface="微软雅黑"/>
              </a:rPr>
              <a:t>考虑特定领域数据集</a:t>
            </a:r>
            <a:endParaRPr lang="en-US" altLang="zh-CN" sz="2200" kern="0" noProof="1">
              <a:solidFill>
                <a:srgbClr val="0D38F1"/>
              </a:solidFill>
              <a:ea typeface="微软雅黑"/>
            </a:endParaRPr>
          </a:p>
          <a:p>
            <a:pPr marL="1257300" lvl="2" indent="-342900">
              <a:lnSpc>
                <a:spcPct val="120000"/>
              </a:lnSpc>
              <a:spcBef>
                <a:spcPts val="600"/>
              </a:spcBef>
              <a:buFont typeface="Wingdings" panose="05000000000000000000" pitchFamily="2" charset="2"/>
              <a:buChar char="ü"/>
              <a:defRPr/>
            </a:pPr>
            <a:r>
              <a:rPr lang="zh-CN" altLang="en-US" sz="2200" kern="0" noProof="1">
                <a:solidFill>
                  <a:srgbClr val="0D38F1"/>
                </a:solidFill>
                <a:latin typeface="微软雅黑"/>
                <a:ea typeface="微软雅黑"/>
                <a:cs typeface="宋体" panose="02010600030101010101" pitchFamily="2" charset="-122"/>
              </a:rPr>
              <a:t>大小写等更多细节</a:t>
            </a:r>
            <a:r>
              <a:rPr lang="en-US" altLang="zh-CN" sz="2200" kern="0" noProof="1">
                <a:solidFill>
                  <a:srgbClr val="0D38F1"/>
                </a:solidFill>
                <a:latin typeface="微软雅黑"/>
                <a:ea typeface="微软雅黑"/>
                <a:cs typeface="宋体" panose="02010600030101010101" pitchFamily="2" charset="-122"/>
              </a:rPr>
              <a:t>…</a:t>
            </a:r>
            <a:endParaRPr lang="en-US" altLang="zh-CN" sz="2400" dirty="0">
              <a:solidFill>
                <a:schemeClr val="accent6">
                  <a:lumMod val="75000"/>
                </a:schemeClr>
              </a:solidFill>
              <a:latin typeface="微软雅黑" panose="020B0503020204020204" pitchFamily="34" charset="-122"/>
              <a:ea typeface="微软雅黑"/>
              <a:cs typeface="宋体" panose="02010600030101010101" pitchFamily="2" charset="-122"/>
            </a:endParaRPr>
          </a:p>
        </p:txBody>
      </p:sp>
    </p:spTree>
    <p:extLst>
      <p:ext uri="{BB962C8B-B14F-4D97-AF65-F5344CB8AC3E}">
        <p14:creationId xmlns:p14="http://schemas.microsoft.com/office/powerpoint/2010/main" val="2816571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AFAFDCC-6664-4F8B-AEC8-D7D6394D6CA9}"/>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6014BBB-8652-45C9-B31F-BEC1DC402451}"/>
              </a:ext>
            </a:extLst>
          </p:cNvPr>
          <p:cNvSpPr>
            <a:spLocks noGrp="1"/>
          </p:cNvSpPr>
          <p:nvPr>
            <p:ph type="title"/>
          </p:nvPr>
        </p:nvSpPr>
        <p:spPr>
          <a:xfrm>
            <a:off x="438150" y="178588"/>
            <a:ext cx="5981700" cy="471365"/>
          </a:xfrm>
        </p:spPr>
        <p:txBody>
          <a:bodyPr/>
          <a:lstStyle/>
          <a:p>
            <a:r>
              <a:rPr lang="zh-CN" altLang="en-US" dirty="0"/>
              <a:t>词性标注（</a:t>
            </a:r>
            <a:r>
              <a:rPr lang="en-US" altLang="zh-CN" dirty="0"/>
              <a:t>Part-of-Speech tagging</a:t>
            </a:r>
            <a:r>
              <a:rPr lang="zh-CN" altLang="en-US" dirty="0"/>
              <a:t>）</a:t>
            </a:r>
          </a:p>
        </p:txBody>
      </p:sp>
      <p:sp>
        <p:nvSpPr>
          <p:cNvPr id="4" name="文本占位符 3">
            <a:extLst>
              <a:ext uri="{FF2B5EF4-FFF2-40B4-BE49-F238E27FC236}">
                <a16:creationId xmlns:a16="http://schemas.microsoft.com/office/drawing/2014/main" id="{378BBF32-DB87-4A99-A65C-2C3AA9AF298A}"/>
              </a:ext>
            </a:extLst>
          </p:cNvPr>
          <p:cNvSpPr>
            <a:spLocks noGrp="1"/>
          </p:cNvSpPr>
          <p:nvPr>
            <p:ph type="body" sz="half" idx="2"/>
          </p:nvPr>
        </p:nvSpPr>
        <p:spPr/>
        <p:txBody>
          <a:bodyPr/>
          <a:lstStyle/>
          <a:p>
            <a:r>
              <a:rPr lang="zh-CN" altLang="en-US" dirty="0"/>
              <a:t>什么是词性标注</a:t>
            </a:r>
          </a:p>
        </p:txBody>
      </p:sp>
      <p:sp>
        <p:nvSpPr>
          <p:cNvPr id="5" name="TextBox 40">
            <a:extLst>
              <a:ext uri="{FF2B5EF4-FFF2-40B4-BE49-F238E27FC236}">
                <a16:creationId xmlns:a16="http://schemas.microsoft.com/office/drawing/2014/main" id="{CC378A7E-F592-4906-B38F-D9CB9DC4338C}"/>
              </a:ext>
            </a:extLst>
          </p:cNvPr>
          <p:cNvSpPr txBox="1"/>
          <p:nvPr/>
        </p:nvSpPr>
        <p:spPr>
          <a:xfrm>
            <a:off x="895215" y="1218091"/>
            <a:ext cx="10571656" cy="554395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spcBef>
                <a:spcPts val="1000"/>
              </a:spcBef>
              <a:defRPr/>
            </a:pPr>
            <a:r>
              <a:rPr lang="zh-CN" altLang="en-US" sz="2800" b="1" kern="0" noProof="1">
                <a:solidFill>
                  <a:srgbClr val="0070C0"/>
                </a:solidFill>
                <a:ea typeface="微软雅黑"/>
              </a:rPr>
              <a:t>概念、作用</a:t>
            </a:r>
            <a:endParaRPr lang="en-US" altLang="zh-CN" sz="2800" b="1" kern="0" noProof="1">
              <a:solidFill>
                <a:srgbClr val="0070C0"/>
              </a:solidFill>
              <a:ea typeface="微软雅黑"/>
            </a:endParaRPr>
          </a:p>
          <a:p>
            <a:pPr marL="285750" lvl="0" indent="-285750">
              <a:lnSpc>
                <a:spcPct val="150000"/>
              </a:lnSpc>
              <a:spcBef>
                <a:spcPts val="600"/>
              </a:spcBef>
              <a:buFont typeface="Wingdings" panose="05000000000000000000" pitchFamily="2" charset="2"/>
              <a:buChar char="Ø"/>
              <a:defRPr/>
            </a:pPr>
            <a:r>
              <a:rPr lang="zh-CN" altLang="en-US" sz="2400" kern="0" noProof="1">
                <a:solidFill>
                  <a:srgbClr val="0070C0"/>
                </a:solidFill>
                <a:ea typeface="微软雅黑"/>
              </a:rPr>
              <a:t>在语言学上，词性指的是单词的语法分类，也称为词类</a:t>
            </a:r>
            <a:endParaRPr lang="en-US" altLang="zh-CN" sz="2400" kern="0" noProof="1">
              <a:solidFill>
                <a:srgbClr val="0070C0"/>
              </a:solidFill>
              <a:ea typeface="微软雅黑"/>
            </a:endParaRPr>
          </a:p>
          <a:p>
            <a:pPr marL="285750" lvl="0" indent="-285750">
              <a:lnSpc>
                <a:spcPct val="150000"/>
              </a:lnSpc>
              <a:spcBef>
                <a:spcPts val="600"/>
              </a:spcBef>
              <a:buFont typeface="Wingdings" panose="05000000000000000000" pitchFamily="2" charset="2"/>
              <a:buChar char="Ø"/>
              <a:defRPr/>
            </a:pPr>
            <a:r>
              <a:rPr lang="zh-CN" altLang="en-US" sz="2400" kern="0" noProof="1">
                <a:solidFill>
                  <a:srgbClr val="0070C0"/>
                </a:solidFill>
                <a:ea typeface="微软雅黑"/>
              </a:rPr>
              <a:t>本质上是分类问题，将语料库中的单词按词性分类</a:t>
            </a:r>
            <a:endParaRPr lang="en-US" altLang="zh-CN" sz="2400" kern="0" noProof="1">
              <a:solidFill>
                <a:srgbClr val="0070C0"/>
              </a:solidFill>
              <a:ea typeface="微软雅黑"/>
            </a:endParaRPr>
          </a:p>
          <a:p>
            <a:pPr marL="285750" lvl="0" indent="-285750">
              <a:lnSpc>
                <a:spcPct val="150000"/>
              </a:lnSpc>
              <a:spcBef>
                <a:spcPts val="600"/>
              </a:spcBef>
              <a:buFont typeface="Wingdings" panose="05000000000000000000" pitchFamily="2" charset="2"/>
              <a:buChar char="Ø"/>
              <a:defRPr/>
            </a:pPr>
            <a:r>
              <a:rPr lang="zh-CN" altLang="en-US" sz="2400" kern="0" noProof="1">
                <a:solidFill>
                  <a:srgbClr val="0070C0"/>
                </a:solidFill>
                <a:ea typeface="微软雅黑"/>
              </a:rPr>
              <a:t>是一项消歧任务，文本数据的预处理环节之一</a:t>
            </a:r>
            <a:endParaRPr lang="en-US" altLang="zh-CN" sz="2400" kern="0" noProof="1">
              <a:solidFill>
                <a:srgbClr val="0070C0"/>
              </a:solidFill>
              <a:ea typeface="微软雅黑"/>
            </a:endParaRPr>
          </a:p>
          <a:p>
            <a:pPr marL="285750" lvl="0" indent="-285750">
              <a:lnSpc>
                <a:spcPct val="150000"/>
              </a:lnSpc>
              <a:spcBef>
                <a:spcPts val="600"/>
              </a:spcBef>
              <a:buFont typeface="Wingdings" panose="05000000000000000000" pitchFamily="2" charset="2"/>
              <a:buChar char="Ø"/>
              <a:defRPr/>
            </a:pPr>
            <a:r>
              <a:rPr lang="zh-CN" altLang="en-US" sz="2400" kern="0" noProof="1">
                <a:solidFill>
                  <a:srgbClr val="0070C0"/>
                </a:solidFill>
                <a:ea typeface="微软雅黑"/>
              </a:rPr>
              <a:t>对所有词汇进行词性特征标注，如：名词、动词、形容词、副词、介词等（学校英语：名词，动词，形容词，副词，介词，连词，代词，感叹词）</a:t>
            </a:r>
            <a:endParaRPr lang="en-US" altLang="zh-CN" sz="2400" kern="0" noProof="1">
              <a:solidFill>
                <a:srgbClr val="0070C0"/>
              </a:solidFill>
              <a:ea typeface="微软雅黑"/>
            </a:endParaRPr>
          </a:p>
          <a:p>
            <a:pPr marL="285750" lvl="0" indent="-285750">
              <a:lnSpc>
                <a:spcPct val="150000"/>
              </a:lnSpc>
              <a:spcBef>
                <a:spcPts val="600"/>
              </a:spcBef>
              <a:buFont typeface="Wingdings" panose="05000000000000000000" pitchFamily="2" charset="2"/>
              <a:buChar char="Ø"/>
              <a:defRPr/>
            </a:pPr>
            <a:r>
              <a:rPr lang="zh-CN" altLang="en-US" sz="2400" dirty="0">
                <a:solidFill>
                  <a:srgbClr val="0070C0"/>
                </a:solidFill>
                <a:latin typeface="微软雅黑" panose="020B0503020204020204" pitchFamily="34" charset="-122"/>
                <a:ea typeface="微软雅黑"/>
                <a:cs typeface="宋体" panose="02010600030101010101" pitchFamily="2" charset="-122"/>
              </a:rPr>
              <a:t>一个词的词性由其在所属语言的含义、形态和语法功能决定</a:t>
            </a:r>
            <a:endParaRPr lang="en-US" altLang="zh-CN" sz="2400" dirty="0">
              <a:solidFill>
                <a:srgbClr val="0070C0"/>
              </a:solidFill>
              <a:latin typeface="微软雅黑" panose="020B0503020204020204" pitchFamily="34" charset="-122"/>
              <a:ea typeface="微软雅黑"/>
              <a:cs typeface="宋体" panose="02010600030101010101" pitchFamily="2" charset="-122"/>
            </a:endParaRPr>
          </a:p>
          <a:p>
            <a:pPr marL="285750" lvl="0" indent="-285750">
              <a:lnSpc>
                <a:spcPct val="150000"/>
              </a:lnSpc>
              <a:spcBef>
                <a:spcPts val="600"/>
              </a:spcBef>
              <a:buFont typeface="Wingdings" panose="05000000000000000000" pitchFamily="2" charset="2"/>
              <a:buChar char="Ø"/>
              <a:defRPr/>
            </a:pPr>
            <a:r>
              <a:rPr lang="zh-CN" altLang="en-US" sz="2400" dirty="0">
                <a:solidFill>
                  <a:srgbClr val="0070C0"/>
                </a:solidFill>
                <a:latin typeface="微软雅黑" panose="020B0503020204020204" pitchFamily="34" charset="-122"/>
                <a:ea typeface="微软雅黑"/>
                <a:cs typeface="宋体" panose="02010600030101010101" pitchFamily="2" charset="-122"/>
              </a:rPr>
              <a:t>词性的作用是提供词语的抽象表示，词性也可以直接用于抽取一些信息，比如抽取所有描述特定商品的形容词等，是很多</a:t>
            </a:r>
            <a:r>
              <a:rPr lang="en-US" altLang="zh-CN" sz="2400" dirty="0">
                <a:solidFill>
                  <a:srgbClr val="0070C0"/>
                </a:solidFill>
                <a:latin typeface="微软雅黑" panose="020B0503020204020204" pitchFamily="34" charset="-122"/>
                <a:ea typeface="微软雅黑"/>
                <a:cs typeface="宋体" panose="02010600030101010101" pitchFamily="2" charset="-122"/>
              </a:rPr>
              <a:t>NLP</a:t>
            </a:r>
            <a:r>
              <a:rPr lang="zh-CN" altLang="en-US" sz="2400" dirty="0">
                <a:solidFill>
                  <a:srgbClr val="0070C0"/>
                </a:solidFill>
                <a:latin typeface="微软雅黑" panose="020B0503020204020204" pitchFamily="34" charset="-122"/>
                <a:ea typeface="微软雅黑"/>
                <a:cs typeface="宋体" panose="02010600030101010101" pitchFamily="2" charset="-122"/>
              </a:rPr>
              <a:t>操作</a:t>
            </a:r>
            <a:r>
              <a:rPr lang="en-US" altLang="zh-CN" sz="2400" dirty="0">
                <a:solidFill>
                  <a:srgbClr val="0070C0"/>
                </a:solidFill>
                <a:latin typeface="微软雅黑" panose="020B0503020204020204" pitchFamily="34" charset="-122"/>
                <a:ea typeface="微软雅黑"/>
                <a:cs typeface="宋体" panose="02010600030101010101" pitchFamily="2" charset="-122"/>
              </a:rPr>
              <a:t>(</a:t>
            </a:r>
            <a:r>
              <a:rPr lang="zh-CN" altLang="en-US" sz="2400" dirty="0">
                <a:solidFill>
                  <a:srgbClr val="0070C0"/>
                </a:solidFill>
                <a:latin typeface="微软雅黑" panose="020B0503020204020204" pitchFamily="34" charset="-122"/>
                <a:ea typeface="微软雅黑"/>
                <a:cs typeface="宋体" panose="02010600030101010101" pitchFamily="2" charset="-122"/>
              </a:rPr>
              <a:t>如消歧</a:t>
            </a:r>
            <a:r>
              <a:rPr lang="en-US" altLang="zh-CN" sz="2400" dirty="0">
                <a:solidFill>
                  <a:srgbClr val="0070C0"/>
                </a:solidFill>
                <a:latin typeface="微软雅黑" panose="020B0503020204020204" pitchFamily="34" charset="-122"/>
                <a:ea typeface="微软雅黑"/>
                <a:cs typeface="宋体" panose="02010600030101010101" pitchFamily="2" charset="-122"/>
              </a:rPr>
              <a:t>)</a:t>
            </a:r>
            <a:r>
              <a:rPr lang="zh-CN" altLang="en-US" sz="2400" dirty="0">
                <a:solidFill>
                  <a:srgbClr val="0070C0"/>
                </a:solidFill>
                <a:latin typeface="微软雅黑" panose="020B0503020204020204" pitchFamily="34" charset="-122"/>
                <a:ea typeface="微软雅黑"/>
                <a:cs typeface="宋体" panose="02010600030101010101" pitchFamily="2" charset="-122"/>
              </a:rPr>
              <a:t>的基础</a:t>
            </a:r>
            <a:endParaRPr kumimoji="0" lang="zh-CN" altLang="en-US" sz="2400"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spTree>
    <p:extLst>
      <p:ext uri="{BB962C8B-B14F-4D97-AF65-F5344CB8AC3E}">
        <p14:creationId xmlns:p14="http://schemas.microsoft.com/office/powerpoint/2010/main" val="2533305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14CBAB0-984D-4DB5-B97C-C02D810D9FC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A6BD2FF-0FC5-4FED-8EB4-873E0BC7D65E}"/>
              </a:ext>
            </a:extLst>
          </p:cNvPr>
          <p:cNvSpPr>
            <a:spLocks noGrp="1"/>
          </p:cNvSpPr>
          <p:nvPr>
            <p:ph type="title"/>
          </p:nvPr>
        </p:nvSpPr>
        <p:spPr/>
        <p:txBody>
          <a:bodyPr/>
          <a:lstStyle/>
          <a:p>
            <a:r>
              <a:rPr lang="zh-CN" altLang="en-US" dirty="0"/>
              <a:t>词性标注主要模型</a:t>
            </a:r>
          </a:p>
        </p:txBody>
      </p:sp>
      <p:sp>
        <p:nvSpPr>
          <p:cNvPr id="4" name="文本占位符 3">
            <a:extLst>
              <a:ext uri="{FF2B5EF4-FFF2-40B4-BE49-F238E27FC236}">
                <a16:creationId xmlns:a16="http://schemas.microsoft.com/office/drawing/2014/main" id="{903C9A27-515E-4B84-B397-24CD6A393FC7}"/>
              </a:ext>
            </a:extLst>
          </p:cNvPr>
          <p:cNvSpPr>
            <a:spLocks noGrp="1"/>
          </p:cNvSpPr>
          <p:nvPr>
            <p:ph type="body" sz="half" idx="2"/>
          </p:nvPr>
        </p:nvSpPr>
        <p:spPr/>
        <p:txBody>
          <a:bodyPr/>
          <a:lstStyle/>
          <a:p>
            <a:r>
              <a:rPr lang="zh-CN" altLang="en-US" dirty="0"/>
              <a:t>如何进行标注</a:t>
            </a:r>
          </a:p>
        </p:txBody>
      </p:sp>
      <p:sp>
        <p:nvSpPr>
          <p:cNvPr id="5" name="TextBox 40">
            <a:extLst>
              <a:ext uri="{FF2B5EF4-FFF2-40B4-BE49-F238E27FC236}">
                <a16:creationId xmlns:a16="http://schemas.microsoft.com/office/drawing/2014/main" id="{B6BE7D5D-F64B-4314-92E4-59DFBA68D838}"/>
              </a:ext>
            </a:extLst>
          </p:cNvPr>
          <p:cNvSpPr txBox="1"/>
          <p:nvPr/>
        </p:nvSpPr>
        <p:spPr>
          <a:xfrm>
            <a:off x="895215" y="980709"/>
            <a:ext cx="10401570" cy="576388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spcBef>
                <a:spcPts val="1000"/>
              </a:spcBef>
              <a:defRPr/>
            </a:pPr>
            <a:r>
              <a:rPr lang="zh-CN" altLang="en-US" sz="2800" b="1" kern="0" noProof="1">
                <a:solidFill>
                  <a:srgbClr val="0070C0"/>
                </a:solidFill>
                <a:ea typeface="微软雅黑"/>
              </a:rPr>
              <a:t>方法</a:t>
            </a:r>
            <a:endParaRPr lang="en-US" altLang="zh-CN" sz="2800" b="1" kern="0" noProof="1">
              <a:solidFill>
                <a:srgbClr val="0070C0"/>
              </a:solidFill>
              <a:ea typeface="微软雅黑"/>
            </a:endParaRPr>
          </a:p>
          <a:p>
            <a:pPr marL="742950" lvl="1" indent="-285750">
              <a:lnSpc>
                <a:spcPct val="150000"/>
              </a:lnSpc>
              <a:spcBef>
                <a:spcPts val="600"/>
              </a:spcBef>
              <a:buFont typeface="Wingdings" panose="05000000000000000000" pitchFamily="2" charset="2"/>
              <a:buChar char="Ø"/>
              <a:defRPr/>
            </a:pPr>
            <a:r>
              <a:rPr lang="en-US" altLang="zh-CN" sz="2400" kern="0" noProof="1">
                <a:solidFill>
                  <a:srgbClr val="0070C0"/>
                </a:solidFill>
                <a:ea typeface="微软雅黑"/>
              </a:rPr>
              <a:t>HMM</a:t>
            </a:r>
            <a:r>
              <a:rPr lang="zh-CN" altLang="en-US" sz="2400" kern="0" noProof="1">
                <a:solidFill>
                  <a:srgbClr val="0070C0"/>
                </a:solidFill>
                <a:ea typeface="微软雅黑"/>
              </a:rPr>
              <a:t>、最大熵马尔可夫模型、条件随机场等广义上的马尔可夫模型</a:t>
            </a:r>
            <a:endParaRPr lang="en-US" altLang="zh-CN" sz="2400" kern="0" noProof="1">
              <a:solidFill>
                <a:srgbClr val="0070C0"/>
              </a:solidFill>
              <a:ea typeface="微软雅黑"/>
            </a:endParaRPr>
          </a:p>
          <a:p>
            <a:pPr marL="742950" lvl="1" indent="-285750">
              <a:lnSpc>
                <a:spcPct val="150000"/>
              </a:lnSpc>
              <a:spcBef>
                <a:spcPts val="600"/>
              </a:spcBef>
              <a:buFont typeface="Wingdings" panose="05000000000000000000" pitchFamily="2" charset="2"/>
              <a:buChar char="Ø"/>
              <a:defRPr/>
            </a:pPr>
            <a:r>
              <a:rPr lang="zh-CN" altLang="en-US" sz="2400" kern="0" noProof="1">
                <a:solidFill>
                  <a:srgbClr val="0070C0"/>
                </a:solidFill>
                <a:ea typeface="微软雅黑"/>
              </a:rPr>
              <a:t>以循环神经网络为代表的深度学习算法</a:t>
            </a:r>
            <a:endParaRPr lang="en-US" altLang="zh-CN" sz="2400" kern="0" noProof="1">
              <a:solidFill>
                <a:srgbClr val="0070C0"/>
              </a:solidFill>
              <a:ea typeface="微软雅黑"/>
            </a:endParaRPr>
          </a:p>
          <a:p>
            <a:pPr marL="742950" lvl="1" indent="-285750">
              <a:lnSpc>
                <a:spcPct val="150000"/>
              </a:lnSpc>
              <a:spcBef>
                <a:spcPts val="600"/>
              </a:spcBef>
              <a:buFont typeface="Wingdings" panose="05000000000000000000" pitchFamily="2" charset="2"/>
              <a:buChar char="Ø"/>
              <a:defRPr/>
            </a:pPr>
            <a:r>
              <a:rPr lang="zh-CN" altLang="en-US" sz="2400" kern="0" noProof="1">
                <a:solidFill>
                  <a:srgbClr val="0070C0"/>
                </a:solidFill>
                <a:ea typeface="微软雅黑"/>
              </a:rPr>
              <a:t>机器学习的常规分类器，例如支持向量机</a:t>
            </a:r>
            <a:endParaRPr lang="en-US" altLang="zh-CN" sz="2400" kern="0" noProof="1">
              <a:solidFill>
                <a:srgbClr val="0070C0"/>
              </a:solidFill>
              <a:ea typeface="微软雅黑"/>
            </a:endParaRPr>
          </a:p>
          <a:p>
            <a:pPr lvl="0">
              <a:lnSpc>
                <a:spcPct val="150000"/>
              </a:lnSpc>
              <a:spcBef>
                <a:spcPts val="1000"/>
              </a:spcBef>
              <a:defRPr/>
            </a:pPr>
            <a:r>
              <a:rPr lang="zh-CN" altLang="en-US" sz="2800" b="1" kern="0" noProof="1">
                <a:solidFill>
                  <a:srgbClr val="0070C0"/>
                </a:solidFill>
                <a:ea typeface="微软雅黑"/>
              </a:rPr>
              <a:t>表现</a:t>
            </a:r>
            <a:r>
              <a:rPr lang="en-US" altLang="zh-CN" sz="2800" b="1" kern="0" noProof="1">
                <a:solidFill>
                  <a:srgbClr val="0070C0"/>
                </a:solidFill>
                <a:ea typeface="微软雅黑"/>
              </a:rPr>
              <a:t>-</a:t>
            </a:r>
            <a:r>
              <a:rPr lang="zh-CN" altLang="en-US" sz="2800" b="1" kern="0" noProof="1">
                <a:solidFill>
                  <a:srgbClr val="0070C0"/>
                </a:solidFill>
                <a:ea typeface="微软雅黑"/>
              </a:rPr>
              <a:t>有多少标签是正确标记</a:t>
            </a:r>
            <a:r>
              <a:rPr lang="en-US" altLang="zh-CN" sz="2800" b="1" kern="0" noProof="1">
                <a:solidFill>
                  <a:srgbClr val="0070C0"/>
                </a:solidFill>
                <a:ea typeface="微软雅黑"/>
              </a:rPr>
              <a:t>?(</a:t>
            </a:r>
            <a:r>
              <a:rPr lang="zh-CN" altLang="en-US" sz="2800" b="1" kern="0" noProof="1">
                <a:solidFill>
                  <a:srgbClr val="0070C0"/>
                </a:solidFill>
                <a:ea typeface="微软雅黑"/>
              </a:rPr>
              <a:t>准确性</a:t>
            </a:r>
            <a:r>
              <a:rPr lang="en-US" altLang="zh-CN" sz="2800" b="1" kern="0" noProof="1">
                <a:solidFill>
                  <a:srgbClr val="0070C0"/>
                </a:solidFill>
                <a:ea typeface="微软雅黑"/>
              </a:rPr>
              <a:t>)</a:t>
            </a:r>
          </a:p>
          <a:p>
            <a:pPr marL="742950" lvl="1" indent="-285750">
              <a:lnSpc>
                <a:spcPct val="150000"/>
              </a:lnSpc>
              <a:spcBef>
                <a:spcPts val="600"/>
              </a:spcBef>
              <a:buFont typeface="Wingdings" panose="05000000000000000000" pitchFamily="2" charset="2"/>
              <a:buChar char="Ø"/>
              <a:defRPr/>
            </a:pPr>
            <a:r>
              <a:rPr lang="zh-CN" altLang="en-US" sz="2400" kern="0" noProof="1">
                <a:solidFill>
                  <a:srgbClr val="0070C0"/>
                </a:solidFill>
                <a:ea typeface="微软雅黑"/>
              </a:rPr>
              <a:t>目前的表现</a:t>
            </a:r>
            <a:r>
              <a:rPr lang="en-US" altLang="zh-CN" sz="2400" kern="0" noProof="1">
                <a:solidFill>
                  <a:srgbClr val="0070C0"/>
                </a:solidFill>
                <a:ea typeface="微软雅黑"/>
              </a:rPr>
              <a:t>&gt;97%</a:t>
            </a:r>
          </a:p>
          <a:p>
            <a:pPr marL="742950" lvl="1" indent="-285750">
              <a:lnSpc>
                <a:spcPct val="150000"/>
              </a:lnSpc>
              <a:spcBef>
                <a:spcPts val="600"/>
              </a:spcBef>
              <a:buFont typeface="Wingdings" panose="05000000000000000000" pitchFamily="2" charset="2"/>
              <a:buChar char="Ø"/>
              <a:defRPr/>
            </a:pPr>
            <a:r>
              <a:rPr lang="zh-CN" altLang="en-US" sz="2400" kern="0" noProof="1">
                <a:solidFill>
                  <a:srgbClr val="0070C0"/>
                </a:solidFill>
                <a:ea typeface="微软雅黑"/>
              </a:rPr>
              <a:t>基线</a:t>
            </a:r>
            <a:r>
              <a:rPr lang="en-US" altLang="zh-CN" sz="2400" kern="0" noProof="1">
                <a:solidFill>
                  <a:srgbClr val="0070C0"/>
                </a:solidFill>
                <a:ea typeface="微软雅黑"/>
              </a:rPr>
              <a:t>&gt;90%</a:t>
            </a:r>
          </a:p>
          <a:p>
            <a:pPr marL="742950" lvl="1" indent="-285750">
              <a:lnSpc>
                <a:spcPct val="150000"/>
              </a:lnSpc>
              <a:spcBef>
                <a:spcPts val="600"/>
              </a:spcBef>
              <a:buFont typeface="Wingdings" panose="05000000000000000000" pitchFamily="2" charset="2"/>
              <a:buChar char="Ø"/>
              <a:defRPr/>
            </a:pPr>
            <a:r>
              <a:rPr lang="zh-CN" altLang="en-US" sz="2400" kern="0" noProof="1">
                <a:solidFill>
                  <a:srgbClr val="0070C0"/>
                </a:solidFill>
                <a:ea typeface="微软雅黑"/>
              </a:rPr>
              <a:t>即使对人来说，决定正确的词性在有的时候也很困难（在</a:t>
            </a:r>
            <a:r>
              <a:rPr lang="en-US" altLang="zh-CN" sz="2400" kern="0" noProof="1">
                <a:solidFill>
                  <a:srgbClr val="0070C0"/>
                </a:solidFill>
                <a:ea typeface="微软雅黑"/>
              </a:rPr>
              <a:t>Brown</a:t>
            </a:r>
            <a:r>
              <a:rPr lang="zh-CN" altLang="en-US" sz="2400" kern="0" noProof="1">
                <a:solidFill>
                  <a:srgbClr val="0070C0"/>
                </a:solidFill>
                <a:ea typeface="微软雅黑"/>
              </a:rPr>
              <a:t>语料库中，约有</a:t>
            </a:r>
            <a:r>
              <a:rPr lang="en-US" altLang="zh-CN" sz="2400" kern="0" noProof="1">
                <a:solidFill>
                  <a:srgbClr val="0070C0"/>
                </a:solidFill>
                <a:ea typeface="微软雅黑"/>
              </a:rPr>
              <a:t>11%</a:t>
            </a:r>
            <a:r>
              <a:rPr lang="zh-CN" altLang="en-US" sz="2400" kern="0" noProof="1">
                <a:solidFill>
                  <a:srgbClr val="0070C0"/>
                </a:solidFill>
                <a:ea typeface="微软雅黑"/>
              </a:rPr>
              <a:t>的词类型在词性上存在歧义）</a:t>
            </a:r>
          </a:p>
        </p:txBody>
      </p:sp>
    </p:spTree>
    <p:extLst>
      <p:ext uri="{BB962C8B-B14F-4D97-AF65-F5344CB8AC3E}">
        <p14:creationId xmlns:p14="http://schemas.microsoft.com/office/powerpoint/2010/main" val="3149919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D6747E-898F-45E2-85D4-22ED1DDDEB85}"/>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11F7C50A-DC94-4FA8-93F5-F1D35C9E34E0}"/>
              </a:ext>
            </a:extLst>
          </p:cNvPr>
          <p:cNvSpPr>
            <a:spLocks noGrp="1"/>
          </p:cNvSpPr>
          <p:nvPr>
            <p:ph type="title"/>
          </p:nvPr>
        </p:nvSpPr>
        <p:spPr/>
        <p:txBody>
          <a:bodyPr/>
          <a:lstStyle/>
          <a:p>
            <a:r>
              <a:rPr lang="zh-CN" altLang="en-US" dirty="0"/>
              <a:t>信息来源</a:t>
            </a:r>
          </a:p>
        </p:txBody>
      </p:sp>
      <p:sp>
        <p:nvSpPr>
          <p:cNvPr id="4" name="文本占位符 3">
            <a:extLst>
              <a:ext uri="{FF2B5EF4-FFF2-40B4-BE49-F238E27FC236}">
                <a16:creationId xmlns:a16="http://schemas.microsoft.com/office/drawing/2014/main" id="{F4F8E715-8DCD-41A9-A19E-AEDE418A75CE}"/>
              </a:ext>
            </a:extLst>
          </p:cNvPr>
          <p:cNvSpPr>
            <a:spLocks noGrp="1"/>
          </p:cNvSpPr>
          <p:nvPr>
            <p:ph type="body" sz="half" idx="2"/>
          </p:nvPr>
        </p:nvSpPr>
        <p:spPr/>
        <p:txBody>
          <a:bodyPr/>
          <a:lstStyle/>
          <a:p>
            <a:r>
              <a:rPr lang="zh-CN" altLang="en-US" dirty="0"/>
              <a:t>主要依据</a:t>
            </a:r>
          </a:p>
        </p:txBody>
      </p:sp>
      <p:sp>
        <p:nvSpPr>
          <p:cNvPr id="5" name="TextBox 40">
            <a:extLst>
              <a:ext uri="{FF2B5EF4-FFF2-40B4-BE49-F238E27FC236}">
                <a16:creationId xmlns:a16="http://schemas.microsoft.com/office/drawing/2014/main" id="{C4199EE4-A8ED-4EB9-BE60-8AABD89F8123}"/>
              </a:ext>
            </a:extLst>
          </p:cNvPr>
          <p:cNvSpPr txBox="1"/>
          <p:nvPr/>
        </p:nvSpPr>
        <p:spPr>
          <a:xfrm>
            <a:off x="895215" y="1445529"/>
            <a:ext cx="10401570" cy="484491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defRPr/>
            </a:pPr>
            <a:r>
              <a:rPr lang="en-US" altLang="zh-CN" sz="2800" b="1" kern="0" noProof="1">
                <a:solidFill>
                  <a:srgbClr val="0070C0"/>
                </a:solidFill>
                <a:ea typeface="微软雅黑"/>
              </a:rPr>
              <a:t>POS</a:t>
            </a:r>
            <a:r>
              <a:rPr lang="zh-CN" altLang="en-US" sz="2800" b="1" kern="0" noProof="1">
                <a:solidFill>
                  <a:srgbClr val="0070C0"/>
                </a:solidFill>
                <a:ea typeface="微软雅黑"/>
              </a:rPr>
              <a:t>标签的主要信息来源是什么</a:t>
            </a:r>
            <a:r>
              <a:rPr lang="en-US" altLang="zh-CN" sz="2800" b="1" kern="0" noProof="1">
                <a:solidFill>
                  <a:srgbClr val="0070C0"/>
                </a:solidFill>
                <a:ea typeface="微软雅黑"/>
              </a:rPr>
              <a:t>?</a:t>
            </a:r>
            <a:endParaRPr lang="en-US" altLang="zh-CN" sz="28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邻接词的信息依赖</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单词概率知识</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大量的语料库支撑</a:t>
            </a:r>
            <a:endParaRPr lang="en-US" altLang="zh-CN" sz="2400" kern="0" noProof="1">
              <a:solidFill>
                <a:srgbClr val="0070C0"/>
              </a:solidFill>
              <a:ea typeface="微软雅黑"/>
            </a:endParaRPr>
          </a:p>
          <a:p>
            <a:pPr lvl="0">
              <a:lnSpc>
                <a:spcPct val="150000"/>
              </a:lnSpc>
              <a:spcBef>
                <a:spcPts val="1000"/>
              </a:spcBef>
              <a:defRPr/>
            </a:pPr>
            <a:r>
              <a:rPr lang="zh-CN" altLang="en-US" sz="2800" b="1" kern="0" noProof="1">
                <a:solidFill>
                  <a:srgbClr val="0070C0"/>
                </a:solidFill>
                <a:ea typeface="微软雅黑"/>
              </a:rPr>
              <a:t>词汇本身的规则</a:t>
            </a:r>
            <a:endParaRPr lang="en-US" altLang="zh-CN" sz="2800" b="1"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词汇本身词性</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词形</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前缀</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后缀</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大小写等</a:t>
            </a:r>
            <a:endParaRPr lang="en-US" altLang="zh-CN" sz="2400" kern="0" noProof="1">
              <a:solidFill>
                <a:srgbClr val="0070C0"/>
              </a:solidFill>
              <a:ea typeface="微软雅黑"/>
            </a:endParaRPr>
          </a:p>
        </p:txBody>
      </p:sp>
    </p:spTree>
    <p:extLst>
      <p:ext uri="{BB962C8B-B14F-4D97-AF65-F5344CB8AC3E}">
        <p14:creationId xmlns:p14="http://schemas.microsoft.com/office/powerpoint/2010/main" val="2596664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5707AA0-1712-41FD-9B7D-01E1EB4EC56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941FD8E1-DFB2-475A-937A-0C6EDBACAC63}"/>
              </a:ext>
            </a:extLst>
          </p:cNvPr>
          <p:cNvSpPr>
            <a:spLocks noGrp="1"/>
          </p:cNvSpPr>
          <p:nvPr>
            <p:ph type="title"/>
          </p:nvPr>
        </p:nvSpPr>
        <p:spPr/>
        <p:txBody>
          <a:bodyPr/>
          <a:lstStyle/>
          <a:p>
            <a:r>
              <a:rPr lang="zh-CN" altLang="en-US" kern="0" noProof="1">
                <a:solidFill>
                  <a:srgbClr val="0070C0"/>
                </a:solidFill>
                <a:ea typeface="微软雅黑"/>
              </a:rPr>
              <a:t>一词多词性</a:t>
            </a:r>
            <a:endParaRPr lang="zh-CN" altLang="en-US" dirty="0"/>
          </a:p>
        </p:txBody>
      </p:sp>
      <p:sp>
        <p:nvSpPr>
          <p:cNvPr id="4" name="文本占位符 3">
            <a:extLst>
              <a:ext uri="{FF2B5EF4-FFF2-40B4-BE49-F238E27FC236}">
                <a16:creationId xmlns:a16="http://schemas.microsoft.com/office/drawing/2014/main" id="{F49CD0E2-2277-48C4-A5E1-88536C8E5804}"/>
              </a:ext>
            </a:extLst>
          </p:cNvPr>
          <p:cNvSpPr>
            <a:spLocks noGrp="1"/>
          </p:cNvSpPr>
          <p:nvPr>
            <p:ph type="body" sz="half" idx="2"/>
          </p:nvPr>
        </p:nvSpPr>
        <p:spPr/>
        <p:txBody>
          <a:bodyPr/>
          <a:lstStyle/>
          <a:p>
            <a:endParaRPr lang="zh-CN" altLang="en-US"/>
          </a:p>
        </p:txBody>
      </p:sp>
      <p:sp>
        <p:nvSpPr>
          <p:cNvPr id="7" name="TextBox 40">
            <a:extLst>
              <a:ext uri="{FF2B5EF4-FFF2-40B4-BE49-F238E27FC236}">
                <a16:creationId xmlns:a16="http://schemas.microsoft.com/office/drawing/2014/main" id="{2425F21C-21FE-4367-BCA5-9A1A319197C3}"/>
              </a:ext>
            </a:extLst>
          </p:cNvPr>
          <p:cNvSpPr txBox="1"/>
          <p:nvPr/>
        </p:nvSpPr>
        <p:spPr>
          <a:xfrm>
            <a:off x="895215" y="1445529"/>
            <a:ext cx="10401570" cy="458330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defRPr/>
            </a:pPr>
            <a:r>
              <a:rPr lang="zh-CN" altLang="en-US" sz="2800" b="1" kern="0" noProof="1">
                <a:solidFill>
                  <a:srgbClr val="0070C0"/>
                </a:solidFill>
                <a:ea typeface="微软雅黑"/>
              </a:rPr>
              <a:t>问题</a:t>
            </a:r>
            <a:endParaRPr lang="en-US" altLang="zh-CN" sz="28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400" kern="0" noProof="1">
                <a:solidFill>
                  <a:srgbClr val="0070C0"/>
                </a:solidFill>
                <a:ea typeface="微软雅黑"/>
              </a:rPr>
              <a:t>一词多词性的现象</a:t>
            </a:r>
            <a:endParaRPr lang="en-US" altLang="zh-CN" sz="24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en-US" altLang="zh-CN" sz="2400" kern="0" noProof="1">
                <a:solidFill>
                  <a:srgbClr val="0070C0"/>
                </a:solidFill>
                <a:ea typeface="微软雅黑"/>
              </a:rPr>
              <a:t>OOV </a:t>
            </a:r>
            <a:r>
              <a:rPr lang="zh-CN" altLang="en-US" sz="2400" kern="0" noProof="1">
                <a:solidFill>
                  <a:srgbClr val="0070C0"/>
                </a:solidFill>
                <a:ea typeface="微软雅黑"/>
              </a:rPr>
              <a:t>问题</a:t>
            </a:r>
            <a:endParaRPr lang="en-US" altLang="zh-CN" sz="2400" kern="0" noProof="1">
              <a:solidFill>
                <a:srgbClr val="0070C0"/>
              </a:solidFill>
              <a:ea typeface="微软雅黑"/>
            </a:endParaRPr>
          </a:p>
          <a:p>
            <a:pPr lvl="0">
              <a:lnSpc>
                <a:spcPct val="150000"/>
              </a:lnSpc>
              <a:spcBef>
                <a:spcPts val="1000"/>
              </a:spcBef>
              <a:defRPr/>
            </a:pPr>
            <a:r>
              <a:rPr lang="zh-CN" altLang="en-US" sz="2800" b="1" kern="0" noProof="1">
                <a:solidFill>
                  <a:srgbClr val="0070C0"/>
                </a:solidFill>
                <a:ea typeface="微软雅黑"/>
              </a:rPr>
              <a:t>词通常具有多个词性</a:t>
            </a:r>
            <a:r>
              <a:rPr lang="en-US" altLang="zh-CN" sz="2800" b="1" kern="0" noProof="1">
                <a:solidFill>
                  <a:srgbClr val="0070C0"/>
                </a:solidFill>
                <a:ea typeface="微软雅黑"/>
              </a:rPr>
              <a:t>: back</a:t>
            </a:r>
          </a:p>
          <a:p>
            <a:pPr marL="742950" lvl="1" indent="-285750">
              <a:spcBef>
                <a:spcPts val="600"/>
              </a:spcBef>
              <a:buFont typeface="Wingdings" panose="05000000000000000000" pitchFamily="2" charset="2"/>
              <a:buChar char="Ø"/>
              <a:defRPr/>
            </a:pPr>
            <a:r>
              <a:rPr lang="en-US" altLang="zh-CN" sz="2400" kern="0" noProof="1">
                <a:solidFill>
                  <a:srgbClr val="0070C0"/>
                </a:solidFill>
                <a:ea typeface="微软雅黑"/>
              </a:rPr>
              <a:t>The </a:t>
            </a:r>
            <a:r>
              <a:rPr lang="en-US" altLang="zh-CN" sz="2400" b="1" kern="0" noProof="1">
                <a:solidFill>
                  <a:srgbClr val="0070C0"/>
                </a:solidFill>
                <a:ea typeface="微软雅黑"/>
              </a:rPr>
              <a:t>back</a:t>
            </a:r>
            <a:r>
              <a:rPr lang="en-US" altLang="zh-CN" sz="2400" kern="0" noProof="1">
                <a:solidFill>
                  <a:srgbClr val="0070C0"/>
                </a:solidFill>
                <a:ea typeface="微软雅黑"/>
              </a:rPr>
              <a:t> door = JJ</a:t>
            </a:r>
          </a:p>
          <a:p>
            <a:pPr marL="742950" lvl="1" indent="-285750">
              <a:spcBef>
                <a:spcPts val="600"/>
              </a:spcBef>
              <a:buFont typeface="Wingdings" panose="05000000000000000000" pitchFamily="2" charset="2"/>
              <a:buChar char="Ø"/>
              <a:defRPr/>
            </a:pPr>
            <a:r>
              <a:rPr lang="en-US" altLang="zh-CN" sz="2400" kern="0" noProof="1">
                <a:solidFill>
                  <a:srgbClr val="0070C0"/>
                </a:solidFill>
                <a:ea typeface="微软雅黑"/>
              </a:rPr>
              <a:t>On my </a:t>
            </a:r>
            <a:r>
              <a:rPr lang="en-US" altLang="zh-CN" sz="2400" b="1" kern="0" noProof="1">
                <a:solidFill>
                  <a:srgbClr val="0070C0"/>
                </a:solidFill>
                <a:ea typeface="微软雅黑"/>
              </a:rPr>
              <a:t>back</a:t>
            </a:r>
            <a:r>
              <a:rPr lang="en-US" altLang="zh-CN" sz="2400" kern="0" noProof="1">
                <a:solidFill>
                  <a:srgbClr val="0070C0"/>
                </a:solidFill>
                <a:ea typeface="微软雅黑"/>
              </a:rPr>
              <a:t> = NN</a:t>
            </a:r>
          </a:p>
          <a:p>
            <a:pPr marL="742950" lvl="1" indent="-285750">
              <a:spcBef>
                <a:spcPts val="600"/>
              </a:spcBef>
              <a:buFont typeface="Wingdings" panose="05000000000000000000" pitchFamily="2" charset="2"/>
              <a:buChar char="Ø"/>
              <a:defRPr/>
            </a:pPr>
            <a:r>
              <a:rPr lang="en-US" altLang="zh-CN" sz="2400" kern="0" noProof="1">
                <a:solidFill>
                  <a:srgbClr val="0070C0"/>
                </a:solidFill>
                <a:ea typeface="微软雅黑"/>
              </a:rPr>
              <a:t>Win the voters </a:t>
            </a:r>
            <a:r>
              <a:rPr lang="en-US" altLang="zh-CN" sz="2400" b="1" kern="0" noProof="1">
                <a:solidFill>
                  <a:srgbClr val="0070C0"/>
                </a:solidFill>
                <a:ea typeface="微软雅黑"/>
              </a:rPr>
              <a:t>back</a:t>
            </a:r>
            <a:r>
              <a:rPr lang="en-US" altLang="zh-CN" sz="2400" kern="0" noProof="1">
                <a:solidFill>
                  <a:srgbClr val="0070C0"/>
                </a:solidFill>
                <a:ea typeface="微软雅黑"/>
              </a:rPr>
              <a:t> = RB</a:t>
            </a:r>
          </a:p>
          <a:p>
            <a:pPr marL="742950" lvl="1" indent="-285750">
              <a:spcBef>
                <a:spcPts val="600"/>
              </a:spcBef>
              <a:buFont typeface="Wingdings" panose="05000000000000000000" pitchFamily="2" charset="2"/>
              <a:buChar char="Ø"/>
              <a:defRPr/>
            </a:pPr>
            <a:r>
              <a:rPr lang="en-US" altLang="zh-CN" sz="2400" kern="0" noProof="1">
                <a:solidFill>
                  <a:srgbClr val="0070C0"/>
                </a:solidFill>
                <a:ea typeface="微软雅黑"/>
              </a:rPr>
              <a:t>Promised to </a:t>
            </a:r>
            <a:r>
              <a:rPr lang="en-US" altLang="zh-CN" sz="2400" b="1" kern="0" noProof="1">
                <a:solidFill>
                  <a:srgbClr val="0070C0"/>
                </a:solidFill>
                <a:ea typeface="微软雅黑"/>
              </a:rPr>
              <a:t>back</a:t>
            </a:r>
            <a:r>
              <a:rPr lang="en-US" altLang="zh-CN" sz="2400" kern="0" noProof="1">
                <a:solidFill>
                  <a:srgbClr val="0070C0"/>
                </a:solidFill>
                <a:ea typeface="微软雅黑"/>
              </a:rPr>
              <a:t> the bill = VB</a:t>
            </a:r>
          </a:p>
          <a:p>
            <a:pPr>
              <a:spcBef>
                <a:spcPts val="600"/>
              </a:spcBef>
              <a:defRPr/>
            </a:pPr>
            <a:r>
              <a:rPr lang="zh-CN" altLang="en-US" sz="2800" b="1" kern="0" noProof="1">
                <a:solidFill>
                  <a:srgbClr val="0070C0"/>
                </a:solidFill>
                <a:ea typeface="微软雅黑"/>
              </a:rPr>
              <a:t>为一个词的特定实例确定</a:t>
            </a:r>
            <a:r>
              <a:rPr lang="en-US" altLang="zh-CN" sz="2800" b="1" kern="0" noProof="1">
                <a:solidFill>
                  <a:srgbClr val="0070C0"/>
                </a:solidFill>
                <a:ea typeface="微软雅黑"/>
              </a:rPr>
              <a:t>POS</a:t>
            </a:r>
            <a:r>
              <a:rPr lang="zh-CN" altLang="en-US" sz="2800" b="1" kern="0" noProof="1">
                <a:solidFill>
                  <a:srgbClr val="0070C0"/>
                </a:solidFill>
                <a:ea typeface="微软雅黑"/>
              </a:rPr>
              <a:t>标签，上下文环境决定标签</a:t>
            </a:r>
            <a:endParaRPr lang="zh-CN" altLang="en-US" sz="2400" b="1" kern="0" noProof="1">
              <a:solidFill>
                <a:srgbClr val="0070C0"/>
              </a:solidFill>
              <a:ea typeface="微软雅黑"/>
            </a:endParaRPr>
          </a:p>
        </p:txBody>
      </p:sp>
    </p:spTree>
    <p:extLst>
      <p:ext uri="{BB962C8B-B14F-4D97-AF65-F5344CB8AC3E}">
        <p14:creationId xmlns:p14="http://schemas.microsoft.com/office/powerpoint/2010/main" val="3557506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3C302FF-6C2F-42C1-9642-1E56AE1F026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4C040300-808D-4158-877A-02328ADE9F40}"/>
              </a:ext>
            </a:extLst>
          </p:cNvPr>
          <p:cNvSpPr>
            <a:spLocks noGrp="1"/>
          </p:cNvSpPr>
          <p:nvPr>
            <p:ph type="title"/>
          </p:nvPr>
        </p:nvSpPr>
        <p:spPr/>
        <p:txBody>
          <a:bodyPr/>
          <a:lstStyle/>
          <a:p>
            <a:r>
              <a:rPr lang="zh-CN" altLang="en-US" dirty="0"/>
              <a:t>词性标注方法及过程</a:t>
            </a:r>
          </a:p>
        </p:txBody>
      </p:sp>
      <p:sp>
        <p:nvSpPr>
          <p:cNvPr id="4" name="文本占位符 3">
            <a:extLst>
              <a:ext uri="{FF2B5EF4-FFF2-40B4-BE49-F238E27FC236}">
                <a16:creationId xmlns:a16="http://schemas.microsoft.com/office/drawing/2014/main" id="{215469A8-3B40-4262-9F3B-F0D5C03B7438}"/>
              </a:ext>
            </a:extLst>
          </p:cNvPr>
          <p:cNvSpPr>
            <a:spLocks noGrp="1"/>
          </p:cNvSpPr>
          <p:nvPr>
            <p:ph type="body" sz="half" idx="2"/>
          </p:nvPr>
        </p:nvSpPr>
        <p:spPr/>
        <p:txBody>
          <a:bodyPr/>
          <a:lstStyle/>
          <a:p>
            <a:r>
              <a:rPr lang="zh-CN" altLang="en-US" dirty="0"/>
              <a:t>数据及格式</a:t>
            </a:r>
          </a:p>
        </p:txBody>
      </p:sp>
      <p:sp>
        <p:nvSpPr>
          <p:cNvPr id="5" name="矩形 4">
            <a:extLst>
              <a:ext uri="{FF2B5EF4-FFF2-40B4-BE49-F238E27FC236}">
                <a16:creationId xmlns:a16="http://schemas.microsoft.com/office/drawing/2014/main" id="{CB695156-56ED-4231-BF45-DD30148E1198}"/>
              </a:ext>
            </a:extLst>
          </p:cNvPr>
          <p:cNvSpPr/>
          <p:nvPr/>
        </p:nvSpPr>
        <p:spPr>
          <a:xfrm>
            <a:off x="967458" y="1534099"/>
            <a:ext cx="4583306" cy="461665"/>
          </a:xfrm>
          <a:prstGeom prst="rect">
            <a:avLst/>
          </a:prstGeom>
        </p:spPr>
        <p:txBody>
          <a:bodyPr wrap="none">
            <a:spAutoFit/>
          </a:bodyPr>
          <a:lstStyle/>
          <a:p>
            <a:r>
              <a:rPr lang="en-US" altLang="zh-CN" sz="2400" dirty="0">
                <a:solidFill>
                  <a:srgbClr val="0D38F1"/>
                </a:solidFill>
              </a:rPr>
              <a:t>PKU98-1998</a:t>
            </a:r>
            <a:r>
              <a:rPr lang="zh-CN" altLang="en-US" sz="2400" dirty="0">
                <a:solidFill>
                  <a:srgbClr val="0D38F1"/>
                </a:solidFill>
              </a:rPr>
              <a:t>人民日报语料</a:t>
            </a:r>
            <a:r>
              <a:rPr lang="en-US" altLang="zh-CN" sz="2400" dirty="0">
                <a:solidFill>
                  <a:srgbClr val="0D38F1"/>
                </a:solidFill>
              </a:rPr>
              <a:t>1</a:t>
            </a:r>
            <a:r>
              <a:rPr lang="zh-CN" altLang="en-US" sz="2400" dirty="0">
                <a:solidFill>
                  <a:srgbClr val="0D38F1"/>
                </a:solidFill>
              </a:rPr>
              <a:t>月份</a:t>
            </a:r>
          </a:p>
        </p:txBody>
      </p:sp>
      <p:pic>
        <p:nvPicPr>
          <p:cNvPr id="7" name="图片 6">
            <a:extLst>
              <a:ext uri="{FF2B5EF4-FFF2-40B4-BE49-F238E27FC236}">
                <a16:creationId xmlns:a16="http://schemas.microsoft.com/office/drawing/2014/main" id="{736CAD12-A6AC-4E7E-A091-A051823FA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58" y="2082152"/>
            <a:ext cx="10426980" cy="4258715"/>
          </a:xfrm>
          <a:prstGeom prst="rect">
            <a:avLst/>
          </a:prstGeom>
        </p:spPr>
      </p:pic>
      <p:sp>
        <p:nvSpPr>
          <p:cNvPr id="8" name="云形标注 9">
            <a:extLst>
              <a:ext uri="{FF2B5EF4-FFF2-40B4-BE49-F238E27FC236}">
                <a16:creationId xmlns:a16="http://schemas.microsoft.com/office/drawing/2014/main" id="{7069A139-F3B4-4FA1-9688-C8C663EEA2A9}"/>
              </a:ext>
            </a:extLst>
          </p:cNvPr>
          <p:cNvSpPr/>
          <p:nvPr/>
        </p:nvSpPr>
        <p:spPr>
          <a:xfrm>
            <a:off x="7814635" y="856343"/>
            <a:ext cx="2598184" cy="1047077"/>
          </a:xfrm>
          <a:prstGeom prst="cloudCallout">
            <a:avLst>
              <a:gd name="adj1" fmla="val -59740"/>
              <a:gd name="adj2" fmla="val 63644"/>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3203FB"/>
                </a:solidFill>
              </a:rPr>
              <a:t>输入？</a:t>
            </a:r>
            <a:endParaRPr lang="en-US" altLang="zh-CN" sz="2400" b="1" dirty="0">
              <a:solidFill>
                <a:srgbClr val="3203FB"/>
              </a:solidFill>
            </a:endParaRPr>
          </a:p>
          <a:p>
            <a:pPr algn="ctr"/>
            <a:r>
              <a:rPr lang="zh-CN" altLang="en-US" sz="2400" b="1" dirty="0">
                <a:solidFill>
                  <a:srgbClr val="3203FB"/>
                </a:solidFill>
              </a:rPr>
              <a:t>输出？</a:t>
            </a:r>
          </a:p>
        </p:txBody>
      </p:sp>
    </p:spTree>
    <p:extLst>
      <p:ext uri="{BB962C8B-B14F-4D97-AF65-F5344CB8AC3E}">
        <p14:creationId xmlns:p14="http://schemas.microsoft.com/office/powerpoint/2010/main" val="3009403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D165219-EDF5-48A6-862B-E889D5BEA889}"/>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32BAF60D-4333-48BC-996E-226098BB996D}"/>
              </a:ext>
            </a:extLst>
          </p:cNvPr>
          <p:cNvSpPr>
            <a:spLocks noGrp="1"/>
          </p:cNvSpPr>
          <p:nvPr>
            <p:ph type="title"/>
          </p:nvPr>
        </p:nvSpPr>
        <p:spPr/>
        <p:txBody>
          <a:bodyPr/>
          <a:lstStyle/>
          <a:p>
            <a:r>
              <a:rPr lang="zh-CN" altLang="en-US" dirty="0"/>
              <a:t>举例</a:t>
            </a:r>
            <a:r>
              <a:rPr lang="en-US" altLang="zh-CN" dirty="0"/>
              <a:t>-HMM</a:t>
            </a:r>
            <a:endParaRPr lang="zh-CN" altLang="en-US" dirty="0"/>
          </a:p>
        </p:txBody>
      </p:sp>
      <p:sp>
        <p:nvSpPr>
          <p:cNvPr id="4" name="文本占位符 3">
            <a:extLst>
              <a:ext uri="{FF2B5EF4-FFF2-40B4-BE49-F238E27FC236}">
                <a16:creationId xmlns:a16="http://schemas.microsoft.com/office/drawing/2014/main" id="{2C6D8C70-9A38-4076-99AA-9FD946CBED73}"/>
              </a:ext>
            </a:extLst>
          </p:cNvPr>
          <p:cNvSpPr>
            <a:spLocks noGrp="1"/>
          </p:cNvSpPr>
          <p:nvPr>
            <p:ph type="body" sz="half" idx="2"/>
          </p:nvPr>
        </p:nvSpPr>
        <p:spPr/>
        <p:txBody>
          <a:bodyPr/>
          <a:lstStyle/>
          <a:p>
            <a:endParaRPr lang="zh-CN" altLang="en-US" dirty="0"/>
          </a:p>
        </p:txBody>
      </p:sp>
      <p:grpSp>
        <p:nvGrpSpPr>
          <p:cNvPr id="18" name="组合 17">
            <a:extLst>
              <a:ext uri="{FF2B5EF4-FFF2-40B4-BE49-F238E27FC236}">
                <a16:creationId xmlns:a16="http://schemas.microsoft.com/office/drawing/2014/main" id="{C242774C-E0A6-46D5-80A7-C124182C86C4}"/>
              </a:ext>
            </a:extLst>
          </p:cNvPr>
          <p:cNvGrpSpPr/>
          <p:nvPr/>
        </p:nvGrpSpPr>
        <p:grpSpPr>
          <a:xfrm>
            <a:off x="817890" y="1062734"/>
            <a:ext cx="10825316" cy="5278133"/>
            <a:chOff x="1279931" y="1340768"/>
            <a:chExt cx="2670479" cy="4749088"/>
          </a:xfrm>
        </p:grpSpPr>
        <p:sp>
          <p:nvSpPr>
            <p:cNvPr id="19" name="Rectangle 10">
              <a:extLst>
                <a:ext uri="{FF2B5EF4-FFF2-40B4-BE49-F238E27FC236}">
                  <a16:creationId xmlns:a16="http://schemas.microsoft.com/office/drawing/2014/main" id="{94C2114F-25A7-4697-93F0-920DE94CEBBC}"/>
                </a:ext>
              </a:extLst>
            </p:cNvPr>
            <p:cNvSpPr/>
            <p:nvPr/>
          </p:nvSpPr>
          <p:spPr bwMode="auto">
            <a:xfrm>
              <a:off x="1279931" y="1340768"/>
              <a:ext cx="2670479" cy="4749088"/>
            </a:xfrm>
            <a:prstGeom prst="roundRect">
              <a:avLst/>
            </a:prstGeom>
            <a:gradFill flip="none" rotWithShape="1">
              <a:gsLst>
                <a:gs pos="0">
                  <a:srgbClr val="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1" name="Rectangle 16">
              <a:extLst>
                <a:ext uri="{FF2B5EF4-FFF2-40B4-BE49-F238E27FC236}">
                  <a16:creationId xmlns:a16="http://schemas.microsoft.com/office/drawing/2014/main" id="{28E5AF35-D8D6-4ACE-920F-F869DFD48E3C}"/>
                </a:ext>
              </a:extLst>
            </p:cNvPr>
            <p:cNvSpPr/>
            <p:nvPr/>
          </p:nvSpPr>
          <p:spPr>
            <a:xfrm>
              <a:off x="1290289" y="3529134"/>
              <a:ext cx="2660120" cy="377016"/>
            </a:xfrm>
            <a:prstGeom prst="rect">
              <a:avLst/>
            </a:prstGeom>
          </p:spPr>
          <p:txBody>
            <a:bodyPr wrap="square" lIns="68568" tIns="34285" rIns="68568" bIns="34285" anchor="b" anchorCtr="0">
              <a:spAutoFit/>
            </a:bodyPr>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lvl="0" algn="ctr">
                <a:defRPr/>
              </a:pPr>
              <a:r>
                <a:rPr lang="zh-CN" altLang="en-US" sz="2000" kern="0" spc="-53" dirty="0">
                  <a:solidFill>
                    <a:srgbClr val="FFFFFF">
                      <a:alpha val="99000"/>
                    </a:srgbClr>
                  </a:solidFill>
                  <a:latin typeface="微软雅黑"/>
                  <a:ea typeface="微软雅黑"/>
                  <a:cs typeface="Segoe UI" panose="020B0502040204020203" pitchFamily="34" charset="0"/>
                </a:rPr>
                <a:t>供应链金融</a:t>
              </a:r>
              <a:endParaRPr kumimoji="0" lang="en-US" sz="2000" i="0" u="none" strike="noStrike" kern="0" cap="none" spc="-53" normalizeH="0" baseline="0" noProof="0" dirty="0">
                <a:ln>
                  <a:noFill/>
                </a:ln>
                <a:solidFill>
                  <a:srgbClr val="FFFFFF">
                    <a:alpha val="99000"/>
                  </a:srgbClr>
                </a:solidFill>
                <a:effectLst/>
                <a:uLnTx/>
                <a:uFillTx/>
                <a:latin typeface="微软雅黑"/>
                <a:ea typeface="微软雅黑"/>
                <a:cs typeface="Segoe UI" panose="020B0502040204020203" pitchFamily="34" charset="0"/>
              </a:endParaRPr>
            </a:p>
          </p:txBody>
        </p:sp>
        <p:sp>
          <p:nvSpPr>
            <p:cNvPr id="23" name="Rectangle 42">
              <a:extLst>
                <a:ext uri="{FF2B5EF4-FFF2-40B4-BE49-F238E27FC236}">
                  <a16:creationId xmlns:a16="http://schemas.microsoft.com/office/drawing/2014/main" id="{5DA73CAB-425A-47D0-A408-9D77308E1D38}"/>
                </a:ext>
              </a:extLst>
            </p:cNvPr>
            <p:cNvSpPr/>
            <p:nvPr/>
          </p:nvSpPr>
          <p:spPr bwMode="auto">
            <a:xfrm>
              <a:off x="1411347" y="2137953"/>
              <a:ext cx="2469936" cy="3832396"/>
            </a:xfrm>
            <a:prstGeom prst="rect">
              <a:avLst/>
            </a:prstGeom>
            <a:noFill/>
            <a:ln w="6350" cap="flat" cmpd="sng" algn="ctr">
              <a:noFill/>
              <a:prstDash val="solid"/>
              <a:miter lim="800000"/>
              <a:headEnd type="none" w="med" len="med"/>
              <a:tailEnd type="none" w="med" len="med"/>
            </a:ln>
            <a:effectLst/>
          </p:spPr>
          <p:txBody>
            <a:bodyPr vert="horz" wrap="square" lIns="51432" tIns="25716" rIns="51432" bIns="25716" numCol="1" rtlCol="0" anchor="t" anchorCtr="0" compatLnSpc="1"/>
            <a:lstStyle>
              <a:defPPr>
                <a:defRPr lang="en-US"/>
              </a:defPPr>
              <a:lvl1pPr marL="0" algn="l" defTabSz="685165" rtl="0" eaLnBrk="1" latinLnBrk="0" hangingPunct="1">
                <a:defRPr sz="1400" kern="1200">
                  <a:solidFill>
                    <a:schemeClr val="lt1"/>
                  </a:solidFill>
                  <a:latin typeface="+mn-lt"/>
                  <a:ea typeface="+mn-ea"/>
                  <a:cs typeface="+mn-cs"/>
                </a:defRPr>
              </a:lvl1pPr>
              <a:lvl2pPr marL="342900" algn="l" defTabSz="685165" rtl="0" eaLnBrk="1" latinLnBrk="0" hangingPunct="1">
                <a:defRPr sz="1400" kern="1200">
                  <a:solidFill>
                    <a:schemeClr val="lt1"/>
                  </a:solidFill>
                  <a:latin typeface="+mn-lt"/>
                  <a:ea typeface="+mn-ea"/>
                  <a:cs typeface="+mn-cs"/>
                </a:defRPr>
              </a:lvl2pPr>
              <a:lvl3pPr marL="685800" algn="l" defTabSz="685165" rtl="0" eaLnBrk="1" latinLnBrk="0" hangingPunct="1">
                <a:defRPr sz="1400" kern="1200">
                  <a:solidFill>
                    <a:schemeClr val="lt1"/>
                  </a:solidFill>
                  <a:latin typeface="+mn-lt"/>
                  <a:ea typeface="+mn-ea"/>
                  <a:cs typeface="+mn-cs"/>
                </a:defRPr>
              </a:lvl3pPr>
              <a:lvl4pPr marL="1028065" algn="l" defTabSz="685165" rtl="0" eaLnBrk="1" latinLnBrk="0" hangingPunct="1">
                <a:defRPr sz="1400" kern="1200">
                  <a:solidFill>
                    <a:schemeClr val="lt1"/>
                  </a:solidFill>
                  <a:latin typeface="+mn-lt"/>
                  <a:ea typeface="+mn-ea"/>
                  <a:cs typeface="+mn-cs"/>
                </a:defRPr>
              </a:lvl4pPr>
              <a:lvl5pPr marL="1370965" algn="l" defTabSz="685165" rtl="0" eaLnBrk="1" latinLnBrk="0" hangingPunct="1">
                <a:defRPr sz="1400" kern="1200">
                  <a:solidFill>
                    <a:schemeClr val="lt1"/>
                  </a:solidFill>
                  <a:latin typeface="+mn-lt"/>
                  <a:ea typeface="+mn-ea"/>
                  <a:cs typeface="+mn-cs"/>
                </a:defRPr>
              </a:lvl5pPr>
              <a:lvl6pPr marL="1713865" algn="l" defTabSz="685165" rtl="0" eaLnBrk="1" latinLnBrk="0" hangingPunct="1">
                <a:defRPr sz="1400" kern="1200">
                  <a:solidFill>
                    <a:schemeClr val="lt1"/>
                  </a:solidFill>
                  <a:latin typeface="+mn-lt"/>
                  <a:ea typeface="+mn-ea"/>
                  <a:cs typeface="+mn-cs"/>
                </a:defRPr>
              </a:lvl6pPr>
              <a:lvl7pPr marL="2056765" algn="l" defTabSz="685165" rtl="0" eaLnBrk="1" latinLnBrk="0" hangingPunct="1">
                <a:defRPr sz="1400" kern="1200">
                  <a:solidFill>
                    <a:schemeClr val="lt1"/>
                  </a:solidFill>
                  <a:latin typeface="+mn-lt"/>
                  <a:ea typeface="+mn-ea"/>
                  <a:cs typeface="+mn-cs"/>
                </a:defRPr>
              </a:lvl7pPr>
              <a:lvl8pPr marL="2399030" algn="l" defTabSz="685165" rtl="0" eaLnBrk="1" latinLnBrk="0" hangingPunct="1">
                <a:defRPr sz="1400" kern="1200">
                  <a:solidFill>
                    <a:schemeClr val="lt1"/>
                  </a:solidFill>
                  <a:latin typeface="+mn-lt"/>
                  <a:ea typeface="+mn-ea"/>
                  <a:cs typeface="+mn-cs"/>
                </a:defRPr>
              </a:lvl8pPr>
              <a:lvl9pPr marL="2741930" algn="l" defTabSz="685165" rtl="0" eaLnBrk="1" latinLnBrk="0" hangingPunct="1">
                <a:defRPr sz="1400" kern="1200">
                  <a:solidFill>
                    <a:schemeClr val="lt1"/>
                  </a:solidFill>
                  <a:latin typeface="+mn-lt"/>
                  <a:ea typeface="+mn-ea"/>
                  <a:cs typeface="+mn-cs"/>
                </a:defRPr>
              </a:lvl9pPr>
            </a:lstStyle>
            <a:p>
              <a:pPr lvl="0" algn="just">
                <a:lnSpc>
                  <a:spcPct val="150000"/>
                </a:lnSpc>
                <a:defRPr/>
              </a:pPr>
              <a:r>
                <a:rPr lang="en-US" altLang="zh-CN" sz="2200" kern="0" noProof="1">
                  <a:solidFill>
                    <a:srgbClr val="00B050"/>
                  </a:solidFill>
                  <a:ea typeface="微软雅黑"/>
                </a:rPr>
                <a:t>	</a:t>
              </a:r>
              <a:r>
                <a:rPr lang="zh-CN" altLang="en-US" sz="2200" kern="0" noProof="1">
                  <a:solidFill>
                    <a:srgbClr val="00B050"/>
                  </a:solidFill>
                  <a:ea typeface="微软雅黑"/>
                </a:rPr>
                <a:t>是一种概率有向图模型，主要包含隐藏状态、可观察对象序列、初始状态概率矩阵、隐藏状态转移概率矩阵和观测状态转移概率矩阵等</a:t>
              </a:r>
              <a:r>
                <a:rPr lang="en-US" altLang="zh-CN" sz="2200" kern="0" noProof="1">
                  <a:solidFill>
                    <a:srgbClr val="00B050"/>
                  </a:solidFill>
                  <a:ea typeface="微软雅黑"/>
                </a:rPr>
                <a:t>5</a:t>
              </a:r>
              <a:r>
                <a:rPr lang="zh-CN" altLang="en-US" sz="2200" kern="0" noProof="1">
                  <a:solidFill>
                    <a:srgbClr val="00B050"/>
                  </a:solidFill>
                  <a:ea typeface="微软雅黑"/>
                </a:rPr>
                <a:t>个描述参数：</a:t>
              </a:r>
              <a:endParaRPr lang="en-US" altLang="zh-CN" sz="2200" kern="0" noProof="1">
                <a:solidFill>
                  <a:srgbClr val="00B050"/>
                </a:solidFill>
                <a:ea typeface="微软雅黑"/>
              </a:endParaRPr>
            </a:p>
            <a:p>
              <a:pPr marL="285750" lvl="0" indent="-285750" algn="just">
                <a:lnSpc>
                  <a:spcPct val="150000"/>
                </a:lnSpc>
                <a:spcBef>
                  <a:spcPts val="600"/>
                </a:spcBef>
                <a:buFont typeface="Wingdings" panose="05000000000000000000" pitchFamily="2" charset="2"/>
                <a:buChar char="Ø"/>
                <a:defRPr/>
              </a:pPr>
              <a:r>
                <a:rPr lang="zh-CN" altLang="en-US" sz="2200" kern="0" noProof="1">
                  <a:solidFill>
                    <a:srgbClr val="00B050"/>
                  </a:solidFill>
                  <a:ea typeface="微软雅黑"/>
                </a:rPr>
                <a:t>隐藏状态</a:t>
              </a:r>
              <a:r>
                <a:rPr lang="en-US" altLang="zh-CN" sz="2200" i="1" kern="0" noProof="1">
                  <a:solidFill>
                    <a:srgbClr val="00B050"/>
                  </a:solidFill>
                  <a:ea typeface="微软雅黑"/>
                </a:rPr>
                <a:t>S </a:t>
              </a:r>
              <a:r>
                <a:rPr lang="en-US" altLang="zh-CN" sz="2200" kern="0" noProof="1">
                  <a:solidFill>
                    <a:srgbClr val="00B050"/>
                  </a:solidFill>
                  <a:ea typeface="微软雅黑"/>
                </a:rPr>
                <a:t>: </a:t>
              </a:r>
              <a:r>
                <a:rPr lang="zh-CN" altLang="en-US" sz="2200" kern="0" noProof="1">
                  <a:solidFill>
                    <a:srgbClr val="00B050"/>
                  </a:solidFill>
                  <a:ea typeface="微软雅黑"/>
                </a:rPr>
                <a:t>无法通过直接观察得到的状态信息</a:t>
              </a:r>
              <a:endParaRPr lang="en-US" altLang="zh-CN" sz="2200" kern="0" noProof="1">
                <a:solidFill>
                  <a:srgbClr val="00B050"/>
                </a:solidFill>
                <a:ea typeface="微软雅黑"/>
              </a:endParaRPr>
            </a:p>
            <a:p>
              <a:pPr marL="285750" lvl="0" indent="-285750" algn="just">
                <a:lnSpc>
                  <a:spcPct val="150000"/>
                </a:lnSpc>
                <a:buFont typeface="Wingdings" panose="05000000000000000000" pitchFamily="2" charset="2"/>
                <a:buChar char="Ø"/>
                <a:defRPr/>
              </a:pPr>
              <a:r>
                <a:rPr kumimoji="0" lang="zh-CN" altLang="en-US" sz="2200" i="0" u="none" strike="noStrike" kern="0" cap="none" spc="0" normalizeH="0" baseline="0" noProof="1">
                  <a:ln>
                    <a:noFill/>
                  </a:ln>
                  <a:solidFill>
                    <a:srgbClr val="00B050"/>
                  </a:solidFill>
                  <a:effectLst/>
                  <a:uLnTx/>
                  <a:uFillTx/>
                  <a:latin typeface="微软雅黑"/>
                  <a:ea typeface="微软雅黑"/>
                  <a:cs typeface="Arial" panose="020B0604020202020204" pitchFamily="34" charset="0"/>
                </a:rPr>
                <a:t>可观察对象序列</a:t>
              </a:r>
              <a:r>
                <a:rPr kumimoji="0" lang="en-US" altLang="zh-CN" sz="2200" i="1" u="none" strike="noStrike" kern="0" cap="none" spc="0" normalizeH="0" baseline="0" noProof="1">
                  <a:ln>
                    <a:noFill/>
                  </a:ln>
                  <a:solidFill>
                    <a:srgbClr val="00B050"/>
                  </a:solidFill>
                  <a:effectLst/>
                  <a:uLnTx/>
                  <a:uFillTx/>
                  <a:latin typeface="微软雅黑"/>
                  <a:ea typeface="微软雅黑"/>
                  <a:cs typeface="Arial" panose="020B0604020202020204" pitchFamily="34" charset="0"/>
                </a:rPr>
                <a:t>O </a:t>
              </a:r>
              <a:r>
                <a:rPr kumimoji="0" lang="en-US" altLang="zh-CN" sz="2200" i="0" u="none" strike="noStrike" kern="0" cap="none" spc="0" normalizeH="0" baseline="0" noProof="1">
                  <a:ln>
                    <a:noFill/>
                  </a:ln>
                  <a:solidFill>
                    <a:srgbClr val="00B050"/>
                  </a:solidFill>
                  <a:effectLst/>
                  <a:uLnTx/>
                  <a:uFillTx/>
                  <a:latin typeface="微软雅黑"/>
                  <a:ea typeface="微软雅黑"/>
                  <a:cs typeface="Arial" panose="020B0604020202020204" pitchFamily="34" charset="0"/>
                </a:rPr>
                <a:t>: </a:t>
              </a:r>
              <a:r>
                <a:rPr kumimoji="0" lang="zh-CN" altLang="en-US" sz="2200" i="0" u="none" strike="noStrike" kern="0" cap="none" spc="0" normalizeH="0" baseline="0" noProof="1">
                  <a:ln>
                    <a:noFill/>
                  </a:ln>
                  <a:solidFill>
                    <a:srgbClr val="00B050"/>
                  </a:solidFill>
                  <a:effectLst/>
                  <a:uLnTx/>
                  <a:uFillTx/>
                  <a:latin typeface="微软雅黑"/>
                  <a:ea typeface="微软雅黑"/>
                  <a:cs typeface="Arial" panose="020B0604020202020204" pitchFamily="34" charset="0"/>
                </a:rPr>
                <a:t>通过观察得到的序列信息</a:t>
              </a:r>
              <a:endParaRPr kumimoji="0" lang="en-US" altLang="zh-CN" sz="2200" i="0" u="none" strike="noStrike" kern="0" cap="none" spc="0" normalizeH="0" baseline="0" noProof="1">
                <a:ln>
                  <a:noFill/>
                </a:ln>
                <a:solidFill>
                  <a:srgbClr val="00B050"/>
                </a:solidFill>
                <a:effectLst/>
                <a:uLnTx/>
                <a:uFillTx/>
                <a:latin typeface="微软雅黑"/>
                <a:ea typeface="微软雅黑"/>
                <a:cs typeface="Arial" panose="020B0604020202020204" pitchFamily="34" charset="0"/>
              </a:endParaRPr>
            </a:p>
            <a:p>
              <a:pPr marL="285750" lvl="0" indent="-285750" algn="just">
                <a:lnSpc>
                  <a:spcPct val="150000"/>
                </a:lnSpc>
                <a:buFont typeface="Wingdings" panose="05000000000000000000" pitchFamily="2" charset="2"/>
                <a:buChar char="Ø"/>
                <a:defRPr/>
              </a:pPr>
              <a:r>
                <a:rPr lang="zh-CN" altLang="en-US" sz="2200" kern="0" noProof="1">
                  <a:solidFill>
                    <a:srgbClr val="00B050"/>
                  </a:solidFill>
                  <a:ea typeface="微软雅黑"/>
                </a:rPr>
                <a:t>初始状态概率矩阵</a:t>
              </a:r>
              <a:r>
                <a:rPr lang="el-GR" altLang="zh-CN" sz="2200" i="1" kern="0" noProof="1">
                  <a:solidFill>
                    <a:srgbClr val="00B050"/>
                  </a:solidFill>
                  <a:ea typeface="微软雅黑"/>
                </a:rPr>
                <a:t>π</a:t>
              </a:r>
              <a:r>
                <a:rPr lang="en-US" altLang="zh-CN" sz="2200" i="1" kern="0" noProof="1">
                  <a:solidFill>
                    <a:srgbClr val="00B050"/>
                  </a:solidFill>
                  <a:ea typeface="微软雅黑"/>
                </a:rPr>
                <a:t> </a:t>
              </a:r>
              <a:r>
                <a:rPr lang="en-US" altLang="zh-CN" sz="2200" kern="0" noProof="1">
                  <a:solidFill>
                    <a:srgbClr val="00B050"/>
                  </a:solidFill>
                  <a:ea typeface="微软雅黑"/>
                </a:rPr>
                <a:t>: </a:t>
              </a:r>
              <a:r>
                <a:rPr lang="zh-CN" altLang="en-US" sz="2200" kern="0" noProof="1">
                  <a:solidFill>
                    <a:srgbClr val="00B050"/>
                  </a:solidFill>
                  <a:ea typeface="微软雅黑"/>
                </a:rPr>
                <a:t>隐藏状态在开始及结束时的状态概率</a:t>
              </a:r>
              <a:endParaRPr lang="en-US" altLang="zh-CN" sz="2200" kern="0" noProof="1">
                <a:solidFill>
                  <a:srgbClr val="00B050"/>
                </a:solidFill>
                <a:ea typeface="微软雅黑"/>
              </a:endParaRPr>
            </a:p>
            <a:p>
              <a:pPr marL="285750" lvl="0" indent="-285750" algn="just">
                <a:lnSpc>
                  <a:spcPct val="150000"/>
                </a:lnSpc>
                <a:buFont typeface="Wingdings" panose="05000000000000000000" pitchFamily="2" charset="2"/>
                <a:buChar char="Ø"/>
                <a:defRPr/>
              </a:pPr>
              <a:r>
                <a:rPr lang="zh-CN" altLang="en-US" sz="2200" kern="0" noProof="1">
                  <a:solidFill>
                    <a:srgbClr val="00B050"/>
                  </a:solidFill>
                  <a:ea typeface="微软雅黑"/>
                </a:rPr>
                <a:t>隐藏状态转移概率矩阵</a:t>
              </a:r>
              <a:r>
                <a:rPr lang="en-US" altLang="zh-CN" sz="2200" i="1" kern="0" noProof="1">
                  <a:solidFill>
                    <a:srgbClr val="00B050"/>
                  </a:solidFill>
                  <a:ea typeface="微软雅黑"/>
                </a:rPr>
                <a:t>A</a:t>
              </a:r>
              <a:r>
                <a:rPr lang="zh-CN" altLang="en-US" sz="2200" kern="0" noProof="1">
                  <a:solidFill>
                    <a:srgbClr val="00B050"/>
                  </a:solidFill>
                  <a:ea typeface="微软雅黑"/>
                </a:rPr>
                <a:t> </a:t>
              </a:r>
              <a:r>
                <a:rPr lang="en-US" altLang="zh-CN" sz="2200" kern="0" noProof="1">
                  <a:solidFill>
                    <a:srgbClr val="00B050"/>
                  </a:solidFill>
                  <a:ea typeface="微软雅黑"/>
                </a:rPr>
                <a:t>: </a:t>
              </a:r>
              <a:r>
                <a:rPr lang="zh-CN" altLang="en-US" sz="2200" kern="0" noProof="1">
                  <a:solidFill>
                    <a:srgbClr val="00B050"/>
                  </a:solidFill>
                  <a:ea typeface="微软雅黑"/>
                </a:rPr>
                <a:t>隐藏状态之间的转移概率</a:t>
              </a:r>
              <a:endParaRPr lang="en-US" altLang="zh-CN" sz="2200" kern="0" noProof="1">
                <a:solidFill>
                  <a:srgbClr val="00B050"/>
                </a:solidFill>
                <a:ea typeface="微软雅黑"/>
              </a:endParaRPr>
            </a:p>
            <a:p>
              <a:pPr marL="285750" lvl="0" indent="-285750" algn="just">
                <a:lnSpc>
                  <a:spcPct val="150000"/>
                </a:lnSpc>
                <a:buFont typeface="Wingdings" panose="05000000000000000000" pitchFamily="2" charset="2"/>
                <a:buChar char="Ø"/>
                <a:defRPr/>
              </a:pPr>
              <a:r>
                <a:rPr lang="zh-CN" altLang="en-US" sz="2200" kern="0" noProof="1">
                  <a:solidFill>
                    <a:srgbClr val="00B050"/>
                  </a:solidFill>
                  <a:ea typeface="微软雅黑"/>
                </a:rPr>
                <a:t>观测状态转移概率矩阵</a:t>
              </a:r>
              <a:r>
                <a:rPr lang="en-US" altLang="zh-CN" sz="2200" i="1" kern="0" noProof="1">
                  <a:solidFill>
                    <a:srgbClr val="00B050"/>
                  </a:solidFill>
                  <a:ea typeface="微软雅黑"/>
                </a:rPr>
                <a:t>B</a:t>
              </a:r>
              <a:r>
                <a:rPr lang="zh-CN" altLang="en-US" sz="2200" kern="0" noProof="1">
                  <a:solidFill>
                    <a:srgbClr val="00B050"/>
                  </a:solidFill>
                  <a:ea typeface="微软雅黑"/>
                </a:rPr>
                <a:t> </a:t>
              </a:r>
              <a:r>
                <a:rPr lang="en-US" altLang="zh-CN" sz="2200" kern="0" noProof="1">
                  <a:solidFill>
                    <a:srgbClr val="00B050"/>
                  </a:solidFill>
                  <a:ea typeface="微软雅黑"/>
                </a:rPr>
                <a:t>: </a:t>
              </a:r>
              <a:r>
                <a:rPr lang="zh-CN" altLang="en-US" sz="2200" kern="0" noProof="1">
                  <a:solidFill>
                    <a:srgbClr val="00B050"/>
                  </a:solidFill>
                  <a:ea typeface="微软雅黑"/>
                </a:rPr>
                <a:t>可观察对象序列拥有对应的隐藏状态，可通过概率方式来体现，混淆矩阵、发射矩阵</a:t>
              </a:r>
              <a:endParaRPr kumimoji="0" lang="en-US" altLang="zh-CN" sz="2200" i="0" u="none" strike="noStrike" kern="0" cap="none" spc="0" normalizeH="0" baseline="0" noProof="0" dirty="0">
                <a:ln>
                  <a:noFill/>
                </a:ln>
                <a:solidFill>
                  <a:srgbClr val="00B050"/>
                </a:solidFill>
                <a:effectLst/>
                <a:uLnTx/>
                <a:uFillTx/>
                <a:latin typeface="微软雅黑"/>
                <a:ea typeface="微软雅黑"/>
                <a:cs typeface="Arial" panose="020B0604020202020204" pitchFamily="34" charset="0"/>
              </a:endParaRPr>
            </a:p>
          </p:txBody>
        </p:sp>
      </p:grpSp>
      <p:grpSp>
        <p:nvGrpSpPr>
          <p:cNvPr id="24" name="组合 23">
            <a:extLst>
              <a:ext uri="{FF2B5EF4-FFF2-40B4-BE49-F238E27FC236}">
                <a16:creationId xmlns:a16="http://schemas.microsoft.com/office/drawing/2014/main" id="{3EBAAD27-562C-4CD1-9401-EA00876731CB}"/>
              </a:ext>
            </a:extLst>
          </p:cNvPr>
          <p:cNvGrpSpPr/>
          <p:nvPr/>
        </p:nvGrpSpPr>
        <p:grpSpPr>
          <a:xfrm>
            <a:off x="1350609" y="1335737"/>
            <a:ext cx="1075501" cy="608793"/>
            <a:chOff x="1125220" y="1815714"/>
            <a:chExt cx="784301" cy="554407"/>
          </a:xfrm>
        </p:grpSpPr>
        <p:grpSp>
          <p:nvGrpSpPr>
            <p:cNvPr id="25" name="组合 24">
              <a:extLst>
                <a:ext uri="{FF2B5EF4-FFF2-40B4-BE49-F238E27FC236}">
                  <a16:creationId xmlns:a16="http://schemas.microsoft.com/office/drawing/2014/main" id="{C63CFD01-B595-4C62-BC03-F0268A55C6A6}"/>
                </a:ext>
              </a:extLst>
            </p:cNvPr>
            <p:cNvGrpSpPr/>
            <p:nvPr/>
          </p:nvGrpSpPr>
          <p:grpSpPr>
            <a:xfrm rot="10800000">
              <a:off x="1146863" y="1815714"/>
              <a:ext cx="762658" cy="554407"/>
              <a:chOff x="2812961" y="888040"/>
              <a:chExt cx="572068" cy="415805"/>
            </a:xfrm>
          </p:grpSpPr>
          <p:sp>
            <p:nvSpPr>
              <p:cNvPr id="27" name="Pentagon 9">
                <a:extLst>
                  <a:ext uri="{FF2B5EF4-FFF2-40B4-BE49-F238E27FC236}">
                    <a16:creationId xmlns:a16="http://schemas.microsoft.com/office/drawing/2014/main" id="{26791522-F381-4028-887E-E31298844A55}"/>
                  </a:ext>
                </a:extLst>
              </p:cNvPr>
              <p:cNvSpPr/>
              <p:nvPr/>
            </p:nvSpPr>
            <p:spPr>
              <a:xfrm flipH="1">
                <a:off x="2812961" y="888040"/>
                <a:ext cx="572068" cy="415805"/>
              </a:xfrm>
              <a:prstGeom prst="homePlate">
                <a:avLst>
                  <a:gd name="adj" fmla="val 23830"/>
                </a:avLst>
              </a:prstGeom>
              <a:gradFill flip="none" rotWithShape="1">
                <a:gsLst>
                  <a:gs pos="100000">
                    <a:srgbClr val="FCFCFC"/>
                  </a:gs>
                  <a:gs pos="0">
                    <a:srgbClr val="CCCCCC"/>
                  </a:gs>
                </a:gsLst>
                <a:lin ang="7200000" scaled="0"/>
                <a:tileRect/>
              </a:gradFill>
              <a:ln w="12700" cap="flat" cmpd="sng" algn="ctr">
                <a:gradFill>
                  <a:gsLst>
                    <a:gs pos="89000">
                      <a:srgbClr val="FFFFFF">
                        <a:lumMod val="85000"/>
                      </a:srgbClr>
                    </a:gs>
                    <a:gs pos="0">
                      <a:srgbClr val="FFFFFF"/>
                    </a:gs>
                  </a:gsLst>
                  <a:lin ang="7200000" scaled="0"/>
                </a:gradFill>
                <a:prstDash val="solid"/>
                <a:miter lim="800000"/>
              </a:ln>
              <a:effectLst>
                <a:outerShdw blurRad="254000" dist="127000" dir="816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28" name="Pentagon 9">
                <a:extLst>
                  <a:ext uri="{FF2B5EF4-FFF2-40B4-BE49-F238E27FC236}">
                    <a16:creationId xmlns:a16="http://schemas.microsoft.com/office/drawing/2014/main" id="{63066753-64EC-4F39-8462-AF1ED279502C}"/>
                  </a:ext>
                </a:extLst>
              </p:cNvPr>
              <p:cNvSpPr/>
              <p:nvPr/>
            </p:nvSpPr>
            <p:spPr>
              <a:xfrm flipH="1">
                <a:off x="2860590" y="909356"/>
                <a:ext cx="476808" cy="346566"/>
              </a:xfrm>
              <a:prstGeom prst="homePlate">
                <a:avLst>
                  <a:gd name="adj" fmla="val 23830"/>
                </a:avLst>
              </a:prstGeom>
              <a:solidFill>
                <a:srgbClr val="28B5F4"/>
              </a:solidFill>
              <a:ln w="12700" cap="flat" cmpd="sng" algn="ctr">
                <a:noFill/>
                <a:prstDash val="solid"/>
                <a:miter lim="800000"/>
              </a:ln>
              <a:effectLst>
                <a:innerShdw blurRad="63500" dist="50800" dir="2400000">
                  <a:prstClr val="black">
                    <a:alpha val="50000"/>
                  </a:prstClr>
                </a:inn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7F7F7F"/>
                  </a:solidFill>
                  <a:effectLst/>
                  <a:uLnTx/>
                  <a:uFillTx/>
                  <a:latin typeface="Arial"/>
                  <a:ea typeface="微软雅黑"/>
                  <a:cs typeface="+mn-cs"/>
                </a:endParaRPr>
              </a:p>
            </p:txBody>
          </p:sp>
        </p:grpSp>
        <p:sp>
          <p:nvSpPr>
            <p:cNvPr id="26" name="文本框 25">
              <a:extLst>
                <a:ext uri="{FF2B5EF4-FFF2-40B4-BE49-F238E27FC236}">
                  <a16:creationId xmlns:a16="http://schemas.microsoft.com/office/drawing/2014/main" id="{26ABAEA6-0206-4D0D-A6F6-35E9488DD1EA}"/>
                </a:ext>
              </a:extLst>
            </p:cNvPr>
            <p:cNvSpPr txBox="1"/>
            <p:nvPr/>
          </p:nvSpPr>
          <p:spPr>
            <a:xfrm>
              <a:off x="1125220" y="1925989"/>
              <a:ext cx="762659" cy="336338"/>
            </a:xfrm>
            <a:prstGeom prst="rect">
              <a:avLst/>
            </a:prstGeom>
            <a:noFill/>
          </p:spPr>
          <p:txBody>
            <a:bodyPr wrap="square" rtlCol="0">
              <a:spAutoFit/>
            </a:bodyPr>
            <a:lstStyle/>
            <a:p>
              <a:r>
                <a:rPr lang="en-US" altLang="zh-CN" dirty="0">
                  <a:solidFill>
                    <a:schemeClr val="bg1"/>
                  </a:solidFill>
                </a:rPr>
                <a:t>  HMM</a:t>
              </a:r>
              <a:endParaRPr lang="zh-CN" altLang="en-US" dirty="0">
                <a:solidFill>
                  <a:schemeClr val="bg1"/>
                </a:solidFill>
              </a:endParaRPr>
            </a:p>
          </p:txBody>
        </p:sp>
      </p:grpSp>
    </p:spTree>
    <p:extLst>
      <p:ext uri="{BB962C8B-B14F-4D97-AF65-F5344CB8AC3E}">
        <p14:creationId xmlns:p14="http://schemas.microsoft.com/office/powerpoint/2010/main" val="3510284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D165219-EDF5-48A6-862B-E889D5BEA889}"/>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32BAF60D-4333-48BC-996E-226098BB996D}"/>
              </a:ext>
            </a:extLst>
          </p:cNvPr>
          <p:cNvSpPr>
            <a:spLocks noGrp="1"/>
          </p:cNvSpPr>
          <p:nvPr>
            <p:ph type="title"/>
          </p:nvPr>
        </p:nvSpPr>
        <p:spPr/>
        <p:txBody>
          <a:bodyPr/>
          <a:lstStyle/>
          <a:p>
            <a:r>
              <a:rPr lang="zh-CN" altLang="en-US" dirty="0"/>
              <a:t>举例</a:t>
            </a:r>
            <a:r>
              <a:rPr lang="en-US" altLang="zh-CN" dirty="0"/>
              <a:t>-HMM</a:t>
            </a:r>
            <a:endParaRPr lang="zh-CN" altLang="en-US" dirty="0"/>
          </a:p>
        </p:txBody>
      </p:sp>
      <p:sp>
        <p:nvSpPr>
          <p:cNvPr id="4" name="文本占位符 3">
            <a:extLst>
              <a:ext uri="{FF2B5EF4-FFF2-40B4-BE49-F238E27FC236}">
                <a16:creationId xmlns:a16="http://schemas.microsoft.com/office/drawing/2014/main" id="{2C6D8C70-9A38-4076-99AA-9FD946CBED73}"/>
              </a:ext>
            </a:extLst>
          </p:cNvPr>
          <p:cNvSpPr>
            <a:spLocks noGrp="1"/>
          </p:cNvSpPr>
          <p:nvPr>
            <p:ph type="body" sz="half" idx="2"/>
          </p:nvPr>
        </p:nvSpPr>
        <p:spPr/>
        <p:txBody>
          <a:bodyPr/>
          <a:lstStyle/>
          <a:p>
            <a:endParaRPr lang="zh-CN" altLang="en-US" dirty="0"/>
          </a:p>
        </p:txBody>
      </p:sp>
      <p:grpSp>
        <p:nvGrpSpPr>
          <p:cNvPr id="18" name="组合 17">
            <a:extLst>
              <a:ext uri="{FF2B5EF4-FFF2-40B4-BE49-F238E27FC236}">
                <a16:creationId xmlns:a16="http://schemas.microsoft.com/office/drawing/2014/main" id="{C242774C-E0A6-46D5-80A7-C124182C86C4}"/>
              </a:ext>
            </a:extLst>
          </p:cNvPr>
          <p:cNvGrpSpPr/>
          <p:nvPr/>
        </p:nvGrpSpPr>
        <p:grpSpPr>
          <a:xfrm>
            <a:off x="817890" y="1062734"/>
            <a:ext cx="10825316" cy="5278133"/>
            <a:chOff x="1279931" y="1340768"/>
            <a:chExt cx="2670479" cy="4749088"/>
          </a:xfrm>
        </p:grpSpPr>
        <p:sp>
          <p:nvSpPr>
            <p:cNvPr id="19" name="Rectangle 10">
              <a:extLst>
                <a:ext uri="{FF2B5EF4-FFF2-40B4-BE49-F238E27FC236}">
                  <a16:creationId xmlns:a16="http://schemas.microsoft.com/office/drawing/2014/main" id="{94C2114F-25A7-4697-93F0-920DE94CEBBC}"/>
                </a:ext>
              </a:extLst>
            </p:cNvPr>
            <p:cNvSpPr/>
            <p:nvPr/>
          </p:nvSpPr>
          <p:spPr bwMode="auto">
            <a:xfrm>
              <a:off x="1279931" y="1340768"/>
              <a:ext cx="2670479" cy="4749088"/>
            </a:xfrm>
            <a:prstGeom prst="roundRect">
              <a:avLst/>
            </a:prstGeom>
            <a:gradFill flip="none" rotWithShape="1">
              <a:gsLst>
                <a:gs pos="0">
                  <a:srgbClr val="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1" name="Rectangle 16">
              <a:extLst>
                <a:ext uri="{FF2B5EF4-FFF2-40B4-BE49-F238E27FC236}">
                  <a16:creationId xmlns:a16="http://schemas.microsoft.com/office/drawing/2014/main" id="{28E5AF35-D8D6-4ACE-920F-F869DFD48E3C}"/>
                </a:ext>
              </a:extLst>
            </p:cNvPr>
            <p:cNvSpPr/>
            <p:nvPr/>
          </p:nvSpPr>
          <p:spPr>
            <a:xfrm>
              <a:off x="1290289" y="3529134"/>
              <a:ext cx="2660120" cy="377016"/>
            </a:xfrm>
            <a:prstGeom prst="rect">
              <a:avLst/>
            </a:prstGeom>
          </p:spPr>
          <p:txBody>
            <a:bodyPr wrap="square" lIns="68568" tIns="34285" rIns="68568" bIns="34285" anchor="b" anchorCtr="0">
              <a:spAutoFit/>
            </a:bodyPr>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lvl="0" algn="ctr">
                <a:defRPr/>
              </a:pPr>
              <a:r>
                <a:rPr lang="zh-CN" altLang="en-US" sz="2000" kern="0" spc="-53" dirty="0">
                  <a:solidFill>
                    <a:srgbClr val="FFFFFF">
                      <a:alpha val="99000"/>
                    </a:srgbClr>
                  </a:solidFill>
                  <a:latin typeface="微软雅黑"/>
                  <a:ea typeface="微软雅黑"/>
                  <a:cs typeface="Segoe UI" panose="020B0502040204020203" pitchFamily="34" charset="0"/>
                </a:rPr>
                <a:t>供应链金融</a:t>
              </a:r>
              <a:endParaRPr kumimoji="0" lang="en-US" sz="2000" i="0" u="none" strike="noStrike" kern="0" cap="none" spc="-53" normalizeH="0" baseline="0" noProof="0" dirty="0">
                <a:ln>
                  <a:noFill/>
                </a:ln>
                <a:solidFill>
                  <a:srgbClr val="FFFFFF">
                    <a:alpha val="99000"/>
                  </a:srgbClr>
                </a:solidFill>
                <a:effectLst/>
                <a:uLnTx/>
                <a:uFillTx/>
                <a:latin typeface="微软雅黑"/>
                <a:ea typeface="微软雅黑"/>
                <a:cs typeface="Segoe UI" panose="020B0502040204020203" pitchFamily="34" charset="0"/>
              </a:endParaRPr>
            </a:p>
          </p:txBody>
        </p:sp>
        <p:sp>
          <p:nvSpPr>
            <p:cNvPr id="23" name="Rectangle 42">
              <a:extLst>
                <a:ext uri="{FF2B5EF4-FFF2-40B4-BE49-F238E27FC236}">
                  <a16:creationId xmlns:a16="http://schemas.microsoft.com/office/drawing/2014/main" id="{5DA73CAB-425A-47D0-A408-9D77308E1D38}"/>
                </a:ext>
              </a:extLst>
            </p:cNvPr>
            <p:cNvSpPr/>
            <p:nvPr/>
          </p:nvSpPr>
          <p:spPr bwMode="auto">
            <a:xfrm>
              <a:off x="1411347" y="2137953"/>
              <a:ext cx="2469936" cy="3832396"/>
            </a:xfrm>
            <a:prstGeom prst="rect">
              <a:avLst/>
            </a:prstGeom>
            <a:noFill/>
            <a:ln w="6350" cap="flat" cmpd="sng" algn="ctr">
              <a:noFill/>
              <a:prstDash val="solid"/>
              <a:miter lim="800000"/>
              <a:headEnd type="none" w="med" len="med"/>
              <a:tailEnd type="none" w="med" len="med"/>
            </a:ln>
            <a:effectLst/>
          </p:spPr>
          <p:txBody>
            <a:bodyPr vert="horz" wrap="square" lIns="51432" tIns="25716" rIns="51432" bIns="25716" numCol="1" rtlCol="0" anchor="t" anchorCtr="0" compatLnSpc="1"/>
            <a:lstStyle>
              <a:defPPr>
                <a:defRPr lang="en-US"/>
              </a:defPPr>
              <a:lvl1pPr marL="0" algn="l" defTabSz="685165" rtl="0" eaLnBrk="1" latinLnBrk="0" hangingPunct="1">
                <a:defRPr sz="1400" kern="1200">
                  <a:solidFill>
                    <a:schemeClr val="lt1"/>
                  </a:solidFill>
                  <a:latin typeface="+mn-lt"/>
                  <a:ea typeface="+mn-ea"/>
                  <a:cs typeface="+mn-cs"/>
                </a:defRPr>
              </a:lvl1pPr>
              <a:lvl2pPr marL="342900" algn="l" defTabSz="685165" rtl="0" eaLnBrk="1" latinLnBrk="0" hangingPunct="1">
                <a:defRPr sz="1400" kern="1200">
                  <a:solidFill>
                    <a:schemeClr val="lt1"/>
                  </a:solidFill>
                  <a:latin typeface="+mn-lt"/>
                  <a:ea typeface="+mn-ea"/>
                  <a:cs typeface="+mn-cs"/>
                </a:defRPr>
              </a:lvl2pPr>
              <a:lvl3pPr marL="685800" algn="l" defTabSz="685165" rtl="0" eaLnBrk="1" latinLnBrk="0" hangingPunct="1">
                <a:defRPr sz="1400" kern="1200">
                  <a:solidFill>
                    <a:schemeClr val="lt1"/>
                  </a:solidFill>
                  <a:latin typeface="+mn-lt"/>
                  <a:ea typeface="+mn-ea"/>
                  <a:cs typeface="+mn-cs"/>
                </a:defRPr>
              </a:lvl3pPr>
              <a:lvl4pPr marL="1028065" algn="l" defTabSz="685165" rtl="0" eaLnBrk="1" latinLnBrk="0" hangingPunct="1">
                <a:defRPr sz="1400" kern="1200">
                  <a:solidFill>
                    <a:schemeClr val="lt1"/>
                  </a:solidFill>
                  <a:latin typeface="+mn-lt"/>
                  <a:ea typeface="+mn-ea"/>
                  <a:cs typeface="+mn-cs"/>
                </a:defRPr>
              </a:lvl4pPr>
              <a:lvl5pPr marL="1370965" algn="l" defTabSz="685165" rtl="0" eaLnBrk="1" latinLnBrk="0" hangingPunct="1">
                <a:defRPr sz="1400" kern="1200">
                  <a:solidFill>
                    <a:schemeClr val="lt1"/>
                  </a:solidFill>
                  <a:latin typeface="+mn-lt"/>
                  <a:ea typeface="+mn-ea"/>
                  <a:cs typeface="+mn-cs"/>
                </a:defRPr>
              </a:lvl5pPr>
              <a:lvl6pPr marL="1713865" algn="l" defTabSz="685165" rtl="0" eaLnBrk="1" latinLnBrk="0" hangingPunct="1">
                <a:defRPr sz="1400" kern="1200">
                  <a:solidFill>
                    <a:schemeClr val="lt1"/>
                  </a:solidFill>
                  <a:latin typeface="+mn-lt"/>
                  <a:ea typeface="+mn-ea"/>
                  <a:cs typeface="+mn-cs"/>
                </a:defRPr>
              </a:lvl6pPr>
              <a:lvl7pPr marL="2056765" algn="l" defTabSz="685165" rtl="0" eaLnBrk="1" latinLnBrk="0" hangingPunct="1">
                <a:defRPr sz="1400" kern="1200">
                  <a:solidFill>
                    <a:schemeClr val="lt1"/>
                  </a:solidFill>
                  <a:latin typeface="+mn-lt"/>
                  <a:ea typeface="+mn-ea"/>
                  <a:cs typeface="+mn-cs"/>
                </a:defRPr>
              </a:lvl7pPr>
              <a:lvl8pPr marL="2399030" algn="l" defTabSz="685165" rtl="0" eaLnBrk="1" latinLnBrk="0" hangingPunct="1">
                <a:defRPr sz="1400" kern="1200">
                  <a:solidFill>
                    <a:schemeClr val="lt1"/>
                  </a:solidFill>
                  <a:latin typeface="+mn-lt"/>
                  <a:ea typeface="+mn-ea"/>
                  <a:cs typeface="+mn-cs"/>
                </a:defRPr>
              </a:lvl8pPr>
              <a:lvl9pPr marL="2741930" algn="l" defTabSz="685165" rtl="0" eaLnBrk="1" latinLnBrk="0" hangingPunct="1">
                <a:defRPr sz="1400" kern="1200">
                  <a:solidFill>
                    <a:schemeClr val="lt1"/>
                  </a:solidFill>
                  <a:latin typeface="+mn-lt"/>
                  <a:ea typeface="+mn-ea"/>
                  <a:cs typeface="+mn-cs"/>
                </a:defRPr>
              </a:lvl9pPr>
            </a:lstStyle>
            <a:p>
              <a:pPr lvl="0" algn="just">
                <a:lnSpc>
                  <a:spcPct val="150000"/>
                </a:lnSpc>
                <a:defRPr/>
              </a:pPr>
              <a:r>
                <a:rPr lang="en-US" altLang="zh-CN" sz="2200" kern="0" noProof="1">
                  <a:solidFill>
                    <a:srgbClr val="00B050"/>
                  </a:solidFill>
                  <a:ea typeface="微软雅黑"/>
                </a:rPr>
                <a:t>	</a:t>
              </a:r>
              <a:r>
                <a:rPr lang="zh-CN" altLang="en-US" sz="2200" kern="0" noProof="1">
                  <a:solidFill>
                    <a:srgbClr val="00B050"/>
                  </a:solidFill>
                  <a:ea typeface="微软雅黑"/>
                </a:rPr>
                <a:t>是一种概率有向图模型，主要包含隐藏状态、可观察对象序列、初始状态概率矩阵、隐藏状态转移概率矩阵和观测状态转移概率矩阵等</a:t>
              </a:r>
              <a:r>
                <a:rPr lang="en-US" altLang="zh-CN" sz="2200" kern="0" noProof="1">
                  <a:solidFill>
                    <a:srgbClr val="00B050"/>
                  </a:solidFill>
                  <a:ea typeface="微软雅黑"/>
                </a:rPr>
                <a:t>5</a:t>
              </a:r>
              <a:r>
                <a:rPr lang="zh-CN" altLang="en-US" sz="2200" kern="0" noProof="1">
                  <a:solidFill>
                    <a:srgbClr val="00B050"/>
                  </a:solidFill>
                  <a:ea typeface="微软雅黑"/>
                </a:rPr>
                <a:t>个描述参数：</a:t>
              </a:r>
              <a:endParaRPr lang="en-US" altLang="zh-CN" sz="2200" kern="0" noProof="1">
                <a:solidFill>
                  <a:srgbClr val="00B050"/>
                </a:solidFill>
                <a:ea typeface="微软雅黑"/>
              </a:endParaRPr>
            </a:p>
            <a:p>
              <a:pPr marL="285750" lvl="0" indent="-285750" algn="just">
                <a:lnSpc>
                  <a:spcPct val="150000"/>
                </a:lnSpc>
                <a:spcBef>
                  <a:spcPts val="600"/>
                </a:spcBef>
                <a:buFont typeface="Wingdings" panose="05000000000000000000" pitchFamily="2" charset="2"/>
                <a:buChar char="Ø"/>
                <a:defRPr/>
              </a:pPr>
              <a:r>
                <a:rPr lang="zh-CN" altLang="en-US" sz="2200" kern="0" noProof="1">
                  <a:solidFill>
                    <a:srgbClr val="00B050"/>
                  </a:solidFill>
                  <a:ea typeface="微软雅黑"/>
                </a:rPr>
                <a:t>隐藏状态</a:t>
              </a:r>
              <a:r>
                <a:rPr lang="en-US" altLang="zh-CN" sz="2200" i="1" kern="0" noProof="1">
                  <a:solidFill>
                    <a:srgbClr val="00B050"/>
                  </a:solidFill>
                  <a:ea typeface="微软雅黑"/>
                </a:rPr>
                <a:t>S </a:t>
              </a:r>
              <a:r>
                <a:rPr lang="en-US" altLang="zh-CN" sz="2200" kern="0" noProof="1">
                  <a:solidFill>
                    <a:srgbClr val="00B050"/>
                  </a:solidFill>
                  <a:ea typeface="微软雅黑"/>
                </a:rPr>
                <a:t>: </a:t>
              </a:r>
              <a:r>
                <a:rPr lang="zh-CN" altLang="en-US" sz="2200" kern="0" noProof="1">
                  <a:solidFill>
                    <a:srgbClr val="00B050"/>
                  </a:solidFill>
                  <a:ea typeface="微软雅黑"/>
                </a:rPr>
                <a:t>无法通过直接观察得到的状态信息</a:t>
              </a:r>
              <a:endParaRPr lang="en-US" altLang="zh-CN" sz="2200" kern="0" noProof="1">
                <a:solidFill>
                  <a:srgbClr val="00B050"/>
                </a:solidFill>
                <a:ea typeface="微软雅黑"/>
              </a:endParaRPr>
            </a:p>
            <a:p>
              <a:pPr marL="285750" lvl="0" indent="-285750" algn="just">
                <a:lnSpc>
                  <a:spcPct val="150000"/>
                </a:lnSpc>
                <a:buFont typeface="Wingdings" panose="05000000000000000000" pitchFamily="2" charset="2"/>
                <a:buChar char="Ø"/>
                <a:defRPr/>
              </a:pPr>
              <a:r>
                <a:rPr kumimoji="0" lang="zh-CN" altLang="en-US" sz="2200" i="0" u="none" strike="noStrike" kern="0" cap="none" spc="0" normalizeH="0" baseline="0" noProof="1">
                  <a:ln>
                    <a:noFill/>
                  </a:ln>
                  <a:solidFill>
                    <a:srgbClr val="00B050"/>
                  </a:solidFill>
                  <a:effectLst/>
                  <a:uLnTx/>
                  <a:uFillTx/>
                  <a:latin typeface="微软雅黑"/>
                  <a:ea typeface="微软雅黑"/>
                  <a:cs typeface="Arial" panose="020B0604020202020204" pitchFamily="34" charset="0"/>
                </a:rPr>
                <a:t>可观察对象序列</a:t>
              </a:r>
              <a:r>
                <a:rPr kumimoji="0" lang="en-US" altLang="zh-CN" sz="2200" i="1" u="none" strike="noStrike" kern="0" cap="none" spc="0" normalizeH="0" baseline="0" noProof="1">
                  <a:ln>
                    <a:noFill/>
                  </a:ln>
                  <a:solidFill>
                    <a:srgbClr val="00B050"/>
                  </a:solidFill>
                  <a:effectLst/>
                  <a:uLnTx/>
                  <a:uFillTx/>
                  <a:latin typeface="微软雅黑"/>
                  <a:ea typeface="微软雅黑"/>
                  <a:cs typeface="Arial" panose="020B0604020202020204" pitchFamily="34" charset="0"/>
                </a:rPr>
                <a:t>O </a:t>
              </a:r>
              <a:r>
                <a:rPr kumimoji="0" lang="en-US" altLang="zh-CN" sz="2200" i="0" u="none" strike="noStrike" kern="0" cap="none" spc="0" normalizeH="0" baseline="0" noProof="1">
                  <a:ln>
                    <a:noFill/>
                  </a:ln>
                  <a:solidFill>
                    <a:srgbClr val="00B050"/>
                  </a:solidFill>
                  <a:effectLst/>
                  <a:uLnTx/>
                  <a:uFillTx/>
                  <a:latin typeface="微软雅黑"/>
                  <a:ea typeface="微软雅黑"/>
                  <a:cs typeface="Arial" panose="020B0604020202020204" pitchFamily="34" charset="0"/>
                </a:rPr>
                <a:t>: </a:t>
              </a:r>
              <a:r>
                <a:rPr kumimoji="0" lang="zh-CN" altLang="en-US" sz="2200" i="0" u="none" strike="noStrike" kern="0" cap="none" spc="0" normalizeH="0" baseline="0" noProof="1">
                  <a:ln>
                    <a:noFill/>
                  </a:ln>
                  <a:solidFill>
                    <a:srgbClr val="00B050"/>
                  </a:solidFill>
                  <a:effectLst/>
                  <a:uLnTx/>
                  <a:uFillTx/>
                  <a:latin typeface="微软雅黑"/>
                  <a:ea typeface="微软雅黑"/>
                  <a:cs typeface="Arial" panose="020B0604020202020204" pitchFamily="34" charset="0"/>
                </a:rPr>
                <a:t>通过观察得到的序列信息</a:t>
              </a:r>
              <a:endParaRPr kumimoji="0" lang="en-US" altLang="zh-CN" sz="2200" i="0" u="none" strike="noStrike" kern="0" cap="none" spc="0" normalizeH="0" baseline="0" noProof="1">
                <a:ln>
                  <a:noFill/>
                </a:ln>
                <a:solidFill>
                  <a:srgbClr val="00B050"/>
                </a:solidFill>
                <a:effectLst/>
                <a:uLnTx/>
                <a:uFillTx/>
                <a:latin typeface="微软雅黑"/>
                <a:ea typeface="微软雅黑"/>
                <a:cs typeface="Arial" panose="020B0604020202020204" pitchFamily="34" charset="0"/>
              </a:endParaRPr>
            </a:p>
            <a:p>
              <a:pPr marL="285750" lvl="0" indent="-285750" algn="just">
                <a:lnSpc>
                  <a:spcPct val="150000"/>
                </a:lnSpc>
                <a:buFont typeface="Wingdings" panose="05000000000000000000" pitchFamily="2" charset="2"/>
                <a:buChar char="Ø"/>
                <a:defRPr/>
              </a:pPr>
              <a:r>
                <a:rPr lang="zh-CN" altLang="en-US" sz="2200" kern="0" noProof="1">
                  <a:solidFill>
                    <a:srgbClr val="00B050"/>
                  </a:solidFill>
                  <a:ea typeface="微软雅黑"/>
                </a:rPr>
                <a:t>初始状态概率矩阵</a:t>
              </a:r>
              <a:r>
                <a:rPr lang="el-GR" altLang="zh-CN" sz="2200" i="1" kern="0" noProof="1">
                  <a:solidFill>
                    <a:srgbClr val="00B050"/>
                  </a:solidFill>
                  <a:ea typeface="微软雅黑"/>
                </a:rPr>
                <a:t>π</a:t>
              </a:r>
              <a:r>
                <a:rPr lang="en-US" altLang="zh-CN" sz="2200" i="1" kern="0" noProof="1">
                  <a:solidFill>
                    <a:srgbClr val="00B050"/>
                  </a:solidFill>
                  <a:ea typeface="微软雅黑"/>
                </a:rPr>
                <a:t> </a:t>
              </a:r>
              <a:r>
                <a:rPr lang="en-US" altLang="zh-CN" sz="2200" kern="0" noProof="1">
                  <a:solidFill>
                    <a:srgbClr val="00B050"/>
                  </a:solidFill>
                  <a:ea typeface="微软雅黑"/>
                </a:rPr>
                <a:t>: </a:t>
              </a:r>
              <a:r>
                <a:rPr lang="zh-CN" altLang="en-US" sz="2200" kern="0" noProof="1">
                  <a:solidFill>
                    <a:srgbClr val="00B050"/>
                  </a:solidFill>
                  <a:ea typeface="微软雅黑"/>
                </a:rPr>
                <a:t>隐藏状态在开始及结束时的状态概率</a:t>
              </a:r>
              <a:endParaRPr lang="en-US" altLang="zh-CN" sz="2200" kern="0" noProof="1">
                <a:solidFill>
                  <a:srgbClr val="00B050"/>
                </a:solidFill>
                <a:ea typeface="微软雅黑"/>
              </a:endParaRPr>
            </a:p>
            <a:p>
              <a:pPr marL="285750" lvl="0" indent="-285750" algn="just">
                <a:lnSpc>
                  <a:spcPct val="150000"/>
                </a:lnSpc>
                <a:buFont typeface="Wingdings" panose="05000000000000000000" pitchFamily="2" charset="2"/>
                <a:buChar char="Ø"/>
                <a:defRPr/>
              </a:pPr>
              <a:r>
                <a:rPr lang="zh-CN" altLang="en-US" sz="2200" kern="0" noProof="1">
                  <a:solidFill>
                    <a:srgbClr val="00B050"/>
                  </a:solidFill>
                  <a:ea typeface="微软雅黑"/>
                </a:rPr>
                <a:t>隐藏状态转移概率矩阵</a:t>
              </a:r>
              <a:r>
                <a:rPr lang="en-US" altLang="zh-CN" sz="2200" i="1" kern="0" noProof="1">
                  <a:solidFill>
                    <a:srgbClr val="00B050"/>
                  </a:solidFill>
                  <a:ea typeface="微软雅黑"/>
                </a:rPr>
                <a:t>A</a:t>
              </a:r>
              <a:r>
                <a:rPr lang="zh-CN" altLang="en-US" sz="2200" kern="0" noProof="1">
                  <a:solidFill>
                    <a:srgbClr val="00B050"/>
                  </a:solidFill>
                  <a:ea typeface="微软雅黑"/>
                </a:rPr>
                <a:t> </a:t>
              </a:r>
              <a:r>
                <a:rPr lang="en-US" altLang="zh-CN" sz="2200" kern="0" noProof="1">
                  <a:solidFill>
                    <a:srgbClr val="00B050"/>
                  </a:solidFill>
                  <a:ea typeface="微软雅黑"/>
                </a:rPr>
                <a:t>: </a:t>
              </a:r>
              <a:r>
                <a:rPr lang="zh-CN" altLang="en-US" sz="2200" kern="0" noProof="1">
                  <a:solidFill>
                    <a:srgbClr val="00B050"/>
                  </a:solidFill>
                  <a:ea typeface="微软雅黑"/>
                </a:rPr>
                <a:t>隐藏状态之间的转移概率</a:t>
              </a:r>
              <a:endParaRPr lang="en-US" altLang="zh-CN" sz="2200" kern="0" noProof="1">
                <a:solidFill>
                  <a:srgbClr val="00B050"/>
                </a:solidFill>
                <a:ea typeface="微软雅黑"/>
              </a:endParaRPr>
            </a:p>
            <a:p>
              <a:pPr marL="285750" lvl="0" indent="-285750" algn="just">
                <a:lnSpc>
                  <a:spcPct val="150000"/>
                </a:lnSpc>
                <a:buFont typeface="Wingdings" panose="05000000000000000000" pitchFamily="2" charset="2"/>
                <a:buChar char="Ø"/>
                <a:defRPr/>
              </a:pPr>
              <a:r>
                <a:rPr lang="zh-CN" altLang="en-US" sz="2200" kern="0" noProof="1">
                  <a:solidFill>
                    <a:srgbClr val="00B050"/>
                  </a:solidFill>
                  <a:ea typeface="微软雅黑"/>
                </a:rPr>
                <a:t>观测状态转移概率矩阵</a:t>
              </a:r>
              <a:r>
                <a:rPr lang="en-US" altLang="zh-CN" sz="2200" i="1" kern="0" noProof="1">
                  <a:solidFill>
                    <a:srgbClr val="00B050"/>
                  </a:solidFill>
                  <a:ea typeface="微软雅黑"/>
                </a:rPr>
                <a:t>B</a:t>
              </a:r>
              <a:r>
                <a:rPr lang="zh-CN" altLang="en-US" sz="2200" kern="0" noProof="1">
                  <a:solidFill>
                    <a:srgbClr val="00B050"/>
                  </a:solidFill>
                  <a:ea typeface="微软雅黑"/>
                </a:rPr>
                <a:t> </a:t>
              </a:r>
              <a:r>
                <a:rPr lang="en-US" altLang="zh-CN" sz="2200" kern="0" noProof="1">
                  <a:solidFill>
                    <a:srgbClr val="00B050"/>
                  </a:solidFill>
                  <a:ea typeface="微软雅黑"/>
                </a:rPr>
                <a:t>: </a:t>
              </a:r>
              <a:r>
                <a:rPr lang="zh-CN" altLang="en-US" sz="2200" kern="0" noProof="1">
                  <a:solidFill>
                    <a:srgbClr val="00B050"/>
                  </a:solidFill>
                  <a:ea typeface="微软雅黑"/>
                </a:rPr>
                <a:t>可观察对象序列拥有对应的隐藏状态，可通过概率方式来体现，混淆矩阵、发射矩阵</a:t>
              </a:r>
              <a:endParaRPr kumimoji="0" lang="en-US" altLang="zh-CN" sz="2200" i="0" u="none" strike="noStrike" kern="0" cap="none" spc="0" normalizeH="0" baseline="0" noProof="0" dirty="0">
                <a:ln>
                  <a:noFill/>
                </a:ln>
                <a:solidFill>
                  <a:srgbClr val="00B050"/>
                </a:solidFill>
                <a:effectLst/>
                <a:uLnTx/>
                <a:uFillTx/>
                <a:latin typeface="微软雅黑"/>
                <a:ea typeface="微软雅黑"/>
                <a:cs typeface="Arial" panose="020B0604020202020204" pitchFamily="34" charset="0"/>
              </a:endParaRPr>
            </a:p>
          </p:txBody>
        </p:sp>
      </p:grpSp>
      <p:grpSp>
        <p:nvGrpSpPr>
          <p:cNvPr id="24" name="组合 23">
            <a:extLst>
              <a:ext uri="{FF2B5EF4-FFF2-40B4-BE49-F238E27FC236}">
                <a16:creationId xmlns:a16="http://schemas.microsoft.com/office/drawing/2014/main" id="{3EBAAD27-562C-4CD1-9401-EA00876731CB}"/>
              </a:ext>
            </a:extLst>
          </p:cNvPr>
          <p:cNvGrpSpPr/>
          <p:nvPr/>
        </p:nvGrpSpPr>
        <p:grpSpPr>
          <a:xfrm>
            <a:off x="1350609" y="1335737"/>
            <a:ext cx="1075501" cy="608793"/>
            <a:chOff x="1125220" y="1815714"/>
            <a:chExt cx="784301" cy="554407"/>
          </a:xfrm>
        </p:grpSpPr>
        <p:grpSp>
          <p:nvGrpSpPr>
            <p:cNvPr id="25" name="组合 24">
              <a:extLst>
                <a:ext uri="{FF2B5EF4-FFF2-40B4-BE49-F238E27FC236}">
                  <a16:creationId xmlns:a16="http://schemas.microsoft.com/office/drawing/2014/main" id="{C63CFD01-B595-4C62-BC03-F0268A55C6A6}"/>
                </a:ext>
              </a:extLst>
            </p:cNvPr>
            <p:cNvGrpSpPr/>
            <p:nvPr/>
          </p:nvGrpSpPr>
          <p:grpSpPr>
            <a:xfrm rot="10800000">
              <a:off x="1146863" y="1815714"/>
              <a:ext cx="762658" cy="554407"/>
              <a:chOff x="2812961" y="888040"/>
              <a:chExt cx="572068" cy="415805"/>
            </a:xfrm>
          </p:grpSpPr>
          <p:sp>
            <p:nvSpPr>
              <p:cNvPr id="27" name="Pentagon 9">
                <a:extLst>
                  <a:ext uri="{FF2B5EF4-FFF2-40B4-BE49-F238E27FC236}">
                    <a16:creationId xmlns:a16="http://schemas.microsoft.com/office/drawing/2014/main" id="{26791522-F381-4028-887E-E31298844A55}"/>
                  </a:ext>
                </a:extLst>
              </p:cNvPr>
              <p:cNvSpPr/>
              <p:nvPr/>
            </p:nvSpPr>
            <p:spPr>
              <a:xfrm flipH="1">
                <a:off x="2812961" y="888040"/>
                <a:ext cx="572068" cy="415805"/>
              </a:xfrm>
              <a:prstGeom prst="homePlate">
                <a:avLst>
                  <a:gd name="adj" fmla="val 23830"/>
                </a:avLst>
              </a:prstGeom>
              <a:gradFill flip="none" rotWithShape="1">
                <a:gsLst>
                  <a:gs pos="100000">
                    <a:srgbClr val="FCFCFC"/>
                  </a:gs>
                  <a:gs pos="0">
                    <a:srgbClr val="CCCCCC"/>
                  </a:gs>
                </a:gsLst>
                <a:lin ang="7200000" scaled="0"/>
                <a:tileRect/>
              </a:gradFill>
              <a:ln w="12700" cap="flat" cmpd="sng" algn="ctr">
                <a:gradFill>
                  <a:gsLst>
                    <a:gs pos="89000">
                      <a:srgbClr val="FFFFFF">
                        <a:lumMod val="85000"/>
                      </a:srgbClr>
                    </a:gs>
                    <a:gs pos="0">
                      <a:srgbClr val="FFFFFF"/>
                    </a:gs>
                  </a:gsLst>
                  <a:lin ang="7200000" scaled="0"/>
                </a:gradFill>
                <a:prstDash val="solid"/>
                <a:miter lim="800000"/>
              </a:ln>
              <a:effectLst>
                <a:outerShdw blurRad="254000" dist="127000" dir="816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微软雅黑" panose="020B0503020204020204" pitchFamily="34" charset="-122"/>
                  <a:ea typeface="微软雅黑"/>
                  <a:cs typeface="+mn-cs"/>
                </a:endParaRPr>
              </a:p>
            </p:txBody>
          </p:sp>
          <p:sp>
            <p:nvSpPr>
              <p:cNvPr id="28" name="Pentagon 9">
                <a:extLst>
                  <a:ext uri="{FF2B5EF4-FFF2-40B4-BE49-F238E27FC236}">
                    <a16:creationId xmlns:a16="http://schemas.microsoft.com/office/drawing/2014/main" id="{63066753-64EC-4F39-8462-AF1ED279502C}"/>
                  </a:ext>
                </a:extLst>
              </p:cNvPr>
              <p:cNvSpPr/>
              <p:nvPr/>
            </p:nvSpPr>
            <p:spPr>
              <a:xfrm flipH="1">
                <a:off x="2860590" y="909356"/>
                <a:ext cx="476808" cy="346566"/>
              </a:xfrm>
              <a:prstGeom prst="homePlate">
                <a:avLst>
                  <a:gd name="adj" fmla="val 23830"/>
                </a:avLst>
              </a:prstGeom>
              <a:solidFill>
                <a:srgbClr val="28B5F4"/>
              </a:solidFill>
              <a:ln w="12700" cap="flat" cmpd="sng" algn="ctr">
                <a:noFill/>
                <a:prstDash val="solid"/>
                <a:miter lim="800000"/>
              </a:ln>
              <a:effectLst>
                <a:innerShdw blurRad="63500" dist="50800" dir="2400000">
                  <a:prstClr val="black">
                    <a:alpha val="50000"/>
                  </a:prstClr>
                </a:inn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7F7F7F"/>
                  </a:solidFill>
                  <a:effectLst/>
                  <a:uLnTx/>
                  <a:uFillTx/>
                  <a:latin typeface="Arial"/>
                  <a:ea typeface="微软雅黑"/>
                  <a:cs typeface="+mn-cs"/>
                </a:endParaRPr>
              </a:p>
            </p:txBody>
          </p:sp>
        </p:grpSp>
        <p:sp>
          <p:nvSpPr>
            <p:cNvPr id="26" name="文本框 25">
              <a:extLst>
                <a:ext uri="{FF2B5EF4-FFF2-40B4-BE49-F238E27FC236}">
                  <a16:creationId xmlns:a16="http://schemas.microsoft.com/office/drawing/2014/main" id="{26ABAEA6-0206-4D0D-A6F6-35E9488DD1EA}"/>
                </a:ext>
              </a:extLst>
            </p:cNvPr>
            <p:cNvSpPr txBox="1"/>
            <p:nvPr/>
          </p:nvSpPr>
          <p:spPr>
            <a:xfrm>
              <a:off x="1125220" y="1925989"/>
              <a:ext cx="762659" cy="336338"/>
            </a:xfrm>
            <a:prstGeom prst="rect">
              <a:avLst/>
            </a:prstGeom>
            <a:noFill/>
          </p:spPr>
          <p:txBody>
            <a:bodyPr wrap="square" rtlCol="0">
              <a:spAutoFit/>
            </a:bodyPr>
            <a:lstStyle/>
            <a:p>
              <a:r>
                <a:rPr lang="en-US" altLang="zh-CN" dirty="0">
                  <a:solidFill>
                    <a:schemeClr val="bg1"/>
                  </a:solidFill>
                </a:rPr>
                <a:t>  HMM</a:t>
              </a:r>
              <a:endParaRPr lang="zh-CN" altLang="en-US" dirty="0">
                <a:solidFill>
                  <a:schemeClr val="bg1"/>
                </a:solidFill>
              </a:endParaRPr>
            </a:p>
          </p:txBody>
        </p:sp>
      </p:grpSp>
    </p:spTree>
    <p:extLst>
      <p:ext uri="{BB962C8B-B14F-4D97-AF65-F5344CB8AC3E}">
        <p14:creationId xmlns:p14="http://schemas.microsoft.com/office/powerpoint/2010/main" val="2103593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A90830F-AE49-4EA3-A7FE-97C7CC6A56F6}"/>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D25A7095-6170-430A-9E39-1EA4179CCC56}"/>
              </a:ext>
            </a:extLst>
          </p:cNvPr>
          <p:cNvSpPr>
            <a:spLocks noGrp="1"/>
          </p:cNvSpPr>
          <p:nvPr>
            <p:ph type="title"/>
          </p:nvPr>
        </p:nvSpPr>
        <p:spPr/>
        <p:txBody>
          <a:bodyPr/>
          <a:lstStyle/>
          <a:p>
            <a:r>
              <a:rPr lang="en-US" altLang="zh-CN" dirty="0"/>
              <a:t>HMM</a:t>
            </a:r>
            <a:endParaRPr lang="zh-CN" altLang="en-US" dirty="0"/>
          </a:p>
        </p:txBody>
      </p:sp>
      <p:sp>
        <p:nvSpPr>
          <p:cNvPr id="4" name="文本占位符 3">
            <a:extLst>
              <a:ext uri="{FF2B5EF4-FFF2-40B4-BE49-F238E27FC236}">
                <a16:creationId xmlns:a16="http://schemas.microsoft.com/office/drawing/2014/main" id="{565AA4AE-F61A-4AD7-82D5-B6EFC8C6ABB2}"/>
              </a:ext>
            </a:extLst>
          </p:cNvPr>
          <p:cNvSpPr>
            <a:spLocks noGrp="1"/>
          </p:cNvSpPr>
          <p:nvPr>
            <p:ph type="body" sz="half" idx="2"/>
          </p:nvPr>
        </p:nvSpPr>
        <p:spPr/>
        <p:txBody>
          <a:bodyPr/>
          <a:lstStyle/>
          <a:p>
            <a:endParaRPr lang="zh-CN" altLang="en-US"/>
          </a:p>
        </p:txBody>
      </p:sp>
      <p:grpSp>
        <p:nvGrpSpPr>
          <p:cNvPr id="6" name="组合 5">
            <a:extLst>
              <a:ext uri="{FF2B5EF4-FFF2-40B4-BE49-F238E27FC236}">
                <a16:creationId xmlns:a16="http://schemas.microsoft.com/office/drawing/2014/main" id="{C655231F-7E47-415E-A13D-B0030B981F5B}"/>
              </a:ext>
            </a:extLst>
          </p:cNvPr>
          <p:cNvGrpSpPr/>
          <p:nvPr/>
        </p:nvGrpSpPr>
        <p:grpSpPr>
          <a:xfrm>
            <a:off x="817890" y="1062734"/>
            <a:ext cx="10825316" cy="5278133"/>
            <a:chOff x="1279931" y="1340768"/>
            <a:chExt cx="2670479" cy="4749088"/>
          </a:xfrm>
        </p:grpSpPr>
        <p:sp>
          <p:nvSpPr>
            <p:cNvPr id="7" name="Rectangle 10">
              <a:extLst>
                <a:ext uri="{FF2B5EF4-FFF2-40B4-BE49-F238E27FC236}">
                  <a16:creationId xmlns:a16="http://schemas.microsoft.com/office/drawing/2014/main" id="{D2F6ED1C-FC24-4A86-8B41-D3086DB74897}"/>
                </a:ext>
              </a:extLst>
            </p:cNvPr>
            <p:cNvSpPr/>
            <p:nvPr/>
          </p:nvSpPr>
          <p:spPr bwMode="auto">
            <a:xfrm>
              <a:off x="1279931" y="1340768"/>
              <a:ext cx="2670479" cy="4749088"/>
            </a:xfrm>
            <a:prstGeom prst="roundRect">
              <a:avLst/>
            </a:prstGeom>
            <a:gradFill flip="none" rotWithShape="1">
              <a:gsLst>
                <a:gs pos="0">
                  <a:srgbClr val="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8" name="Rectangle 16">
              <a:extLst>
                <a:ext uri="{FF2B5EF4-FFF2-40B4-BE49-F238E27FC236}">
                  <a16:creationId xmlns:a16="http://schemas.microsoft.com/office/drawing/2014/main" id="{75E1F04E-E4E9-46AF-BDAD-ED1800FA9376}"/>
                </a:ext>
              </a:extLst>
            </p:cNvPr>
            <p:cNvSpPr/>
            <p:nvPr/>
          </p:nvSpPr>
          <p:spPr>
            <a:xfrm>
              <a:off x="1290289" y="3529134"/>
              <a:ext cx="2660120" cy="377016"/>
            </a:xfrm>
            <a:prstGeom prst="rect">
              <a:avLst/>
            </a:prstGeom>
          </p:spPr>
          <p:txBody>
            <a:bodyPr wrap="square" lIns="68568" tIns="34285" rIns="68568" bIns="34285" anchor="b" anchorCtr="0">
              <a:spAutoFit/>
            </a:bodyPr>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lvl="0" algn="ctr">
                <a:defRPr/>
              </a:pPr>
              <a:r>
                <a:rPr lang="zh-CN" altLang="en-US" sz="2000" kern="0" spc="-53" dirty="0">
                  <a:solidFill>
                    <a:srgbClr val="FFFFFF">
                      <a:alpha val="99000"/>
                    </a:srgbClr>
                  </a:solidFill>
                  <a:latin typeface="微软雅黑"/>
                  <a:ea typeface="微软雅黑"/>
                  <a:cs typeface="Segoe UI" panose="020B0502040204020203" pitchFamily="34" charset="0"/>
                </a:rPr>
                <a:t>供应链金融</a:t>
              </a:r>
              <a:endParaRPr kumimoji="0" lang="en-US" sz="2000" i="0" u="none" strike="noStrike" kern="0" cap="none" spc="-53" normalizeH="0" baseline="0" noProof="0" dirty="0">
                <a:ln>
                  <a:noFill/>
                </a:ln>
                <a:solidFill>
                  <a:srgbClr val="FFFFFF">
                    <a:alpha val="99000"/>
                  </a:srgbClr>
                </a:solidFill>
                <a:effectLst/>
                <a:uLnTx/>
                <a:uFillTx/>
                <a:latin typeface="微软雅黑"/>
                <a:ea typeface="微软雅黑"/>
                <a:cs typeface="Segoe UI" panose="020B0502040204020203" pitchFamily="34" charset="0"/>
              </a:endParaRPr>
            </a:p>
          </p:txBody>
        </p:sp>
        <mc:AlternateContent xmlns:mc="http://schemas.openxmlformats.org/markup-compatibility/2006" xmlns:a14="http://schemas.microsoft.com/office/drawing/2010/main">
          <mc:Choice Requires="a14">
            <p:sp>
              <p:nvSpPr>
                <p:cNvPr id="9" name="Rectangle 42">
                  <a:extLst>
                    <a:ext uri="{FF2B5EF4-FFF2-40B4-BE49-F238E27FC236}">
                      <a16:creationId xmlns:a16="http://schemas.microsoft.com/office/drawing/2014/main" id="{67D2B6F2-B2D1-4E63-8D97-1F467A81F0B5}"/>
                    </a:ext>
                  </a:extLst>
                </p:cNvPr>
                <p:cNvSpPr/>
                <p:nvPr/>
              </p:nvSpPr>
              <p:spPr bwMode="auto">
                <a:xfrm>
                  <a:off x="1411347" y="1634620"/>
                  <a:ext cx="2469936" cy="4335729"/>
                </a:xfrm>
                <a:prstGeom prst="rect">
                  <a:avLst/>
                </a:prstGeom>
                <a:noFill/>
                <a:ln w="6350" cap="flat" cmpd="sng" algn="ctr">
                  <a:noFill/>
                  <a:prstDash val="solid"/>
                  <a:miter lim="800000"/>
                  <a:headEnd type="none" w="med" len="med"/>
                  <a:tailEnd type="none" w="med" len="med"/>
                </a:ln>
                <a:effectLst/>
              </p:spPr>
              <p:txBody>
                <a:bodyPr vert="horz" wrap="square" lIns="51432" tIns="25716" rIns="51432" bIns="25716" numCol="1" rtlCol="0" anchor="t" anchorCtr="0" compatLnSpc="1"/>
                <a:lstStyle>
                  <a:defPPr>
                    <a:defRPr lang="en-US"/>
                  </a:defPPr>
                  <a:lvl1pPr marL="0" algn="l" defTabSz="685165" rtl="0" eaLnBrk="1" latinLnBrk="0" hangingPunct="1">
                    <a:defRPr sz="1400" kern="1200">
                      <a:solidFill>
                        <a:schemeClr val="lt1"/>
                      </a:solidFill>
                      <a:latin typeface="+mn-lt"/>
                      <a:ea typeface="+mn-ea"/>
                      <a:cs typeface="+mn-cs"/>
                    </a:defRPr>
                  </a:lvl1pPr>
                  <a:lvl2pPr marL="342900" algn="l" defTabSz="685165" rtl="0" eaLnBrk="1" latinLnBrk="0" hangingPunct="1">
                    <a:defRPr sz="1400" kern="1200">
                      <a:solidFill>
                        <a:schemeClr val="lt1"/>
                      </a:solidFill>
                      <a:latin typeface="+mn-lt"/>
                      <a:ea typeface="+mn-ea"/>
                      <a:cs typeface="+mn-cs"/>
                    </a:defRPr>
                  </a:lvl2pPr>
                  <a:lvl3pPr marL="685800" algn="l" defTabSz="685165" rtl="0" eaLnBrk="1" latinLnBrk="0" hangingPunct="1">
                    <a:defRPr sz="1400" kern="1200">
                      <a:solidFill>
                        <a:schemeClr val="lt1"/>
                      </a:solidFill>
                      <a:latin typeface="+mn-lt"/>
                      <a:ea typeface="+mn-ea"/>
                      <a:cs typeface="+mn-cs"/>
                    </a:defRPr>
                  </a:lvl3pPr>
                  <a:lvl4pPr marL="1028065" algn="l" defTabSz="685165" rtl="0" eaLnBrk="1" latinLnBrk="0" hangingPunct="1">
                    <a:defRPr sz="1400" kern="1200">
                      <a:solidFill>
                        <a:schemeClr val="lt1"/>
                      </a:solidFill>
                      <a:latin typeface="+mn-lt"/>
                      <a:ea typeface="+mn-ea"/>
                      <a:cs typeface="+mn-cs"/>
                    </a:defRPr>
                  </a:lvl4pPr>
                  <a:lvl5pPr marL="1370965" algn="l" defTabSz="685165" rtl="0" eaLnBrk="1" latinLnBrk="0" hangingPunct="1">
                    <a:defRPr sz="1400" kern="1200">
                      <a:solidFill>
                        <a:schemeClr val="lt1"/>
                      </a:solidFill>
                      <a:latin typeface="+mn-lt"/>
                      <a:ea typeface="+mn-ea"/>
                      <a:cs typeface="+mn-cs"/>
                    </a:defRPr>
                  </a:lvl5pPr>
                  <a:lvl6pPr marL="1713865" algn="l" defTabSz="685165" rtl="0" eaLnBrk="1" latinLnBrk="0" hangingPunct="1">
                    <a:defRPr sz="1400" kern="1200">
                      <a:solidFill>
                        <a:schemeClr val="lt1"/>
                      </a:solidFill>
                      <a:latin typeface="+mn-lt"/>
                      <a:ea typeface="+mn-ea"/>
                      <a:cs typeface="+mn-cs"/>
                    </a:defRPr>
                  </a:lvl6pPr>
                  <a:lvl7pPr marL="2056765" algn="l" defTabSz="685165" rtl="0" eaLnBrk="1" latinLnBrk="0" hangingPunct="1">
                    <a:defRPr sz="1400" kern="1200">
                      <a:solidFill>
                        <a:schemeClr val="lt1"/>
                      </a:solidFill>
                      <a:latin typeface="+mn-lt"/>
                      <a:ea typeface="+mn-ea"/>
                      <a:cs typeface="+mn-cs"/>
                    </a:defRPr>
                  </a:lvl7pPr>
                  <a:lvl8pPr marL="2399030" algn="l" defTabSz="685165" rtl="0" eaLnBrk="1" latinLnBrk="0" hangingPunct="1">
                    <a:defRPr sz="1400" kern="1200">
                      <a:solidFill>
                        <a:schemeClr val="lt1"/>
                      </a:solidFill>
                      <a:latin typeface="+mn-lt"/>
                      <a:ea typeface="+mn-ea"/>
                      <a:cs typeface="+mn-cs"/>
                    </a:defRPr>
                  </a:lvl8pPr>
                  <a:lvl9pPr marL="2741930" algn="l" defTabSz="685165" rtl="0" eaLnBrk="1" latinLnBrk="0" hangingPunct="1">
                    <a:defRPr sz="1400" kern="1200">
                      <a:solidFill>
                        <a:schemeClr val="lt1"/>
                      </a:solidFill>
                      <a:latin typeface="+mn-lt"/>
                      <a:ea typeface="+mn-ea"/>
                      <a:cs typeface="+mn-cs"/>
                    </a:defRPr>
                  </a:lvl9pPr>
                </a:lstStyle>
                <a:p>
                  <a:pPr lvl="0" algn="just">
                    <a:lnSpc>
                      <a:spcPct val="150000"/>
                    </a:lnSpc>
                    <a:defRPr/>
                  </a:pPr>
                  <a:r>
                    <a:rPr lang="zh-CN" altLang="en-US" sz="2200" kern="0" noProof="1">
                      <a:solidFill>
                        <a:srgbClr val="00B050"/>
                      </a:solidFill>
                      <a:ea typeface="微软雅黑"/>
                    </a:rPr>
                    <a:t>一种统计模型，广泛应用在语音识别，词性标注，音字转换，概率文法等各个自然语言处理的应用领域。一般可表示</a:t>
                  </a:r>
                  <a14:m>
                    <m:oMath xmlns:m="http://schemas.openxmlformats.org/officeDocument/2006/math">
                      <m:r>
                        <a:rPr lang="zh-CN" altLang="en-US" sz="2200" i="1" kern="0" noProof="1" smtClean="0">
                          <a:solidFill>
                            <a:srgbClr val="00B050"/>
                          </a:solidFill>
                          <a:latin typeface="Cambria Math" panose="02040503050406030204" pitchFamily="18" charset="0"/>
                          <a:ea typeface="微软雅黑"/>
                        </a:rPr>
                        <m:t>为</m:t>
                      </m:r>
                      <m:r>
                        <a:rPr lang="en-US" altLang="zh-CN" sz="2200" b="0" i="1" kern="0" noProof="1" smtClean="0">
                          <a:solidFill>
                            <a:srgbClr val="00B050"/>
                          </a:solidFill>
                          <a:latin typeface="Cambria Math" panose="02040503050406030204" pitchFamily="18" charset="0"/>
                          <a:ea typeface="微软雅黑"/>
                        </a:rPr>
                        <m:t> </m:t>
                      </m:r>
                      <m:r>
                        <a:rPr lang="zh-CN" altLang="en-US" sz="2200" i="1" kern="0" noProof="1" smtClean="0">
                          <a:solidFill>
                            <a:srgbClr val="00B050"/>
                          </a:solidFill>
                          <a:latin typeface="Cambria Math" panose="02040503050406030204" pitchFamily="18" charset="0"/>
                          <a:ea typeface="微软雅黑"/>
                        </a:rPr>
                        <m:t>𝜆</m:t>
                      </m:r>
                      <m:r>
                        <a:rPr lang="en-US" altLang="zh-CN" sz="2200" i="1" kern="0" noProof="1" smtClean="0">
                          <a:solidFill>
                            <a:srgbClr val="00B050"/>
                          </a:solidFill>
                          <a:latin typeface="Cambria Math" panose="02040503050406030204" pitchFamily="18" charset="0"/>
                          <a:ea typeface="微软雅黑"/>
                        </a:rPr>
                        <m:t>=</m:t>
                      </m:r>
                      <m:r>
                        <a:rPr lang="en-US" altLang="zh-CN" sz="2200" b="0" i="1" kern="0" noProof="1" smtClean="0">
                          <a:solidFill>
                            <a:srgbClr val="00B050"/>
                          </a:solidFill>
                          <a:latin typeface="Cambria Math" panose="02040503050406030204" pitchFamily="18" charset="0"/>
                          <a:ea typeface="微软雅黑"/>
                        </a:rPr>
                        <m:t>(</m:t>
                      </m:r>
                      <m:r>
                        <a:rPr lang="en-US" altLang="zh-CN" sz="2200" b="0" i="1" kern="0" noProof="1" smtClean="0">
                          <a:solidFill>
                            <a:srgbClr val="00B050"/>
                          </a:solidFill>
                          <a:latin typeface="Cambria Math" panose="02040503050406030204" pitchFamily="18" charset="0"/>
                          <a:ea typeface="微软雅黑"/>
                        </a:rPr>
                        <m:t>𝐴</m:t>
                      </m:r>
                      <m:r>
                        <a:rPr lang="en-US" altLang="zh-CN" sz="2200" b="0" i="1" kern="0" noProof="1" smtClean="0">
                          <a:solidFill>
                            <a:srgbClr val="00B050"/>
                          </a:solidFill>
                          <a:latin typeface="Cambria Math" panose="02040503050406030204" pitchFamily="18" charset="0"/>
                          <a:ea typeface="微软雅黑"/>
                        </a:rPr>
                        <m:t>,</m:t>
                      </m:r>
                      <m:r>
                        <a:rPr lang="en-US" altLang="zh-CN" sz="2200" b="0" i="1" kern="0" noProof="1" smtClean="0">
                          <a:solidFill>
                            <a:srgbClr val="00B050"/>
                          </a:solidFill>
                          <a:latin typeface="Cambria Math" panose="02040503050406030204" pitchFamily="18" charset="0"/>
                          <a:ea typeface="微软雅黑"/>
                        </a:rPr>
                        <m:t>𝐵</m:t>
                      </m:r>
                      <m:r>
                        <a:rPr lang="en-US" altLang="zh-CN" sz="2200" b="0" i="1" kern="0" noProof="1" smtClean="0">
                          <a:solidFill>
                            <a:srgbClr val="00B050"/>
                          </a:solidFill>
                          <a:latin typeface="Cambria Math" panose="02040503050406030204" pitchFamily="18" charset="0"/>
                          <a:ea typeface="微软雅黑"/>
                        </a:rPr>
                        <m:t>,</m:t>
                      </m:r>
                      <m:r>
                        <a:rPr lang="el-GR" altLang="zh-CN" sz="2200" i="1" kern="0" noProof="1" smtClean="0">
                          <a:solidFill>
                            <a:srgbClr val="00B050"/>
                          </a:solidFill>
                          <a:latin typeface="Cambria Math" panose="02040503050406030204" pitchFamily="18" charset="0"/>
                          <a:ea typeface="微软雅黑"/>
                        </a:rPr>
                        <m:t>𝜋</m:t>
                      </m:r>
                      <m:r>
                        <a:rPr lang="en-US" altLang="zh-CN" sz="2200" b="0" i="1" kern="0" noProof="1" smtClean="0">
                          <a:solidFill>
                            <a:srgbClr val="00B050"/>
                          </a:solidFill>
                          <a:latin typeface="Cambria Math" panose="02040503050406030204" pitchFamily="18" charset="0"/>
                          <a:ea typeface="微软雅黑"/>
                        </a:rPr>
                        <m:t>)</m:t>
                      </m:r>
                    </m:oMath>
                  </a14:m>
                  <a:r>
                    <a:rPr lang="zh-CN" altLang="en-US" sz="2200" kern="0" noProof="1">
                      <a:solidFill>
                        <a:srgbClr val="00B050"/>
                      </a:solidFill>
                      <a:ea typeface="微软雅黑"/>
                    </a:rPr>
                    <a:t>，用于分析一个有隐含未知参数的马尔科夫过程（一种随机过程，在目前已知状态条件下，它未来的改变不依赖他以往的改变），在解决问题时，分为三步：</a:t>
                  </a:r>
                  <a:endParaRPr lang="en-US" altLang="zh-CN" sz="2200" kern="0" noProof="1">
                    <a:solidFill>
                      <a:srgbClr val="00B050"/>
                    </a:solidFill>
                    <a:ea typeface="微软雅黑"/>
                  </a:endParaRPr>
                </a:p>
                <a:p>
                  <a:pPr marL="685800" lvl="1" indent="-342900" algn="just">
                    <a:lnSpc>
                      <a:spcPct val="200000"/>
                    </a:lnSpc>
                    <a:buFont typeface="Wingdings" panose="05000000000000000000" pitchFamily="2" charset="2"/>
                    <a:buChar char="ü"/>
                    <a:defRPr/>
                  </a:pPr>
                  <a:r>
                    <a:rPr kumimoji="0" lang="zh-CN" altLang="en-US" sz="2200" i="0" u="none" strike="noStrike" kern="0" cap="none" spc="0" normalizeH="0" baseline="0" noProof="1">
                      <a:ln>
                        <a:noFill/>
                      </a:ln>
                      <a:solidFill>
                        <a:srgbClr val="00B050"/>
                      </a:solidFill>
                      <a:effectLst/>
                      <a:uLnTx/>
                      <a:uFillTx/>
                      <a:latin typeface="微软雅黑"/>
                      <a:ea typeface="微软雅黑"/>
                      <a:cs typeface="Arial" panose="020B0604020202020204" pitchFamily="34" charset="0"/>
                    </a:rPr>
                    <a:t>评估：给定一个隐马尔可夫模型，求其一个可观察对象序列的概率</a:t>
                  </a:r>
                  <a:endParaRPr kumimoji="0" lang="en-US" altLang="zh-CN" sz="2200" i="0" u="none" strike="noStrike" kern="0" cap="none" spc="0" normalizeH="0" baseline="0" noProof="1">
                    <a:ln>
                      <a:noFill/>
                    </a:ln>
                    <a:solidFill>
                      <a:srgbClr val="00B050"/>
                    </a:solidFill>
                    <a:effectLst/>
                    <a:uLnTx/>
                    <a:uFillTx/>
                    <a:latin typeface="微软雅黑"/>
                    <a:ea typeface="微软雅黑"/>
                    <a:cs typeface="Arial" panose="020B0604020202020204" pitchFamily="34" charset="0"/>
                  </a:endParaRPr>
                </a:p>
                <a:p>
                  <a:pPr marL="685800" lvl="1" indent="-342900" algn="just">
                    <a:lnSpc>
                      <a:spcPct val="200000"/>
                    </a:lnSpc>
                    <a:buFont typeface="Wingdings" panose="05000000000000000000" pitchFamily="2" charset="2"/>
                    <a:buChar char="ü"/>
                    <a:defRPr/>
                  </a:pPr>
                  <a:r>
                    <a:rPr lang="zh-CN" altLang="en-US" sz="2200" kern="0" noProof="1">
                      <a:solidFill>
                        <a:srgbClr val="00B050"/>
                      </a:solidFill>
                      <a:latin typeface="微软雅黑"/>
                      <a:ea typeface="微软雅黑"/>
                      <a:cs typeface="Arial" panose="020B0604020202020204" pitchFamily="34" charset="0"/>
                    </a:rPr>
                    <a:t>解码：给定一个可观察对象序列，求其最大可能的隐藏状态序列</a:t>
                  </a:r>
                  <a:endParaRPr lang="en-US" altLang="zh-CN" sz="2200" kern="0" noProof="1">
                    <a:solidFill>
                      <a:srgbClr val="00B050"/>
                    </a:solidFill>
                    <a:latin typeface="微软雅黑"/>
                    <a:ea typeface="微软雅黑"/>
                    <a:cs typeface="Arial" panose="020B0604020202020204" pitchFamily="34" charset="0"/>
                  </a:endParaRPr>
                </a:p>
                <a:p>
                  <a:pPr marL="685800" lvl="1" indent="-342900" algn="just">
                    <a:lnSpc>
                      <a:spcPct val="200000"/>
                    </a:lnSpc>
                    <a:buFont typeface="Wingdings" panose="05000000000000000000" pitchFamily="2" charset="2"/>
                    <a:buChar char="ü"/>
                    <a:defRPr/>
                  </a:pPr>
                  <a:r>
                    <a:rPr kumimoji="0" lang="zh-CN" altLang="en-US" sz="2200" i="0" u="none" strike="noStrike" kern="0" cap="none" spc="0" normalizeH="0" baseline="0" noProof="0" dirty="0">
                      <a:ln>
                        <a:noFill/>
                      </a:ln>
                      <a:solidFill>
                        <a:srgbClr val="00B050"/>
                      </a:solidFill>
                      <a:effectLst/>
                      <a:uLnTx/>
                      <a:uFillTx/>
                      <a:latin typeface="微软雅黑"/>
                      <a:ea typeface="微软雅黑"/>
                      <a:cs typeface="Arial" panose="020B0604020202020204" pitchFamily="34" charset="0"/>
                    </a:rPr>
                    <a:t>学习：根据可观察对象序列生成隐马尔科夫模型</a:t>
                  </a:r>
                  <a:endParaRPr kumimoji="0" lang="en-US" altLang="zh-CN" sz="2200" i="0" u="none" strike="noStrike" kern="0" cap="none" spc="0" normalizeH="0" baseline="0" noProof="0" dirty="0">
                    <a:ln>
                      <a:noFill/>
                    </a:ln>
                    <a:solidFill>
                      <a:srgbClr val="00B050"/>
                    </a:solidFill>
                    <a:effectLst/>
                    <a:uLnTx/>
                    <a:uFillTx/>
                    <a:latin typeface="微软雅黑"/>
                    <a:ea typeface="微软雅黑"/>
                    <a:cs typeface="Arial" panose="020B0604020202020204" pitchFamily="34" charset="0"/>
                  </a:endParaRPr>
                </a:p>
              </p:txBody>
            </p:sp>
          </mc:Choice>
          <mc:Fallback xmlns="">
            <p:sp>
              <p:nvSpPr>
                <p:cNvPr id="9" name="Rectangle 42">
                  <a:extLst>
                    <a:ext uri="{FF2B5EF4-FFF2-40B4-BE49-F238E27FC236}">
                      <a16:creationId xmlns:a16="http://schemas.microsoft.com/office/drawing/2014/main" id="{67D2B6F2-B2D1-4E63-8D97-1F467A81F0B5}"/>
                    </a:ext>
                  </a:extLst>
                </p:cNvPr>
                <p:cNvSpPr>
                  <a:spLocks noRot="1" noChangeAspect="1" noMove="1" noResize="1" noEditPoints="1" noAdjustHandles="1" noChangeArrowheads="1" noChangeShapeType="1" noTextEdit="1"/>
                </p:cNvSpPr>
                <p:nvPr/>
              </p:nvSpPr>
              <p:spPr bwMode="auto">
                <a:xfrm>
                  <a:off x="1411347" y="1634620"/>
                  <a:ext cx="2469936" cy="4335729"/>
                </a:xfrm>
                <a:prstGeom prst="rect">
                  <a:avLst/>
                </a:prstGeom>
                <a:blipFill>
                  <a:blip r:embed="rId3"/>
                  <a:stretch>
                    <a:fillRect l="-1218" r="-1218"/>
                  </a:stretch>
                </a:blipFill>
                <a:ln w="6350" cap="flat" cmpd="sng" algn="ctr">
                  <a:noFill/>
                  <a:prstDash val="solid"/>
                  <a:miter lim="800000"/>
                  <a:headEnd type="none" w="med" len="med"/>
                  <a:tailEnd type="none" w="med" len="med"/>
                </a:ln>
                <a:effectLst/>
              </p:spPr>
              <p:txBody>
                <a:bodyPr/>
                <a:lstStyle/>
                <a:p>
                  <a:r>
                    <a:rPr lang="zh-CN" altLang="en-US">
                      <a:noFill/>
                    </a:rPr>
                    <a:t> </a:t>
                  </a:r>
                </a:p>
              </p:txBody>
            </p:sp>
          </mc:Fallback>
        </mc:AlternateContent>
      </p:grpSp>
    </p:spTree>
    <p:extLst>
      <p:ext uri="{BB962C8B-B14F-4D97-AF65-F5344CB8AC3E}">
        <p14:creationId xmlns:p14="http://schemas.microsoft.com/office/powerpoint/2010/main" val="764675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6155744-C512-4D48-B88B-F1804642484B}"/>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49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13BA1F68-1B79-4FBA-9B0F-60730873C710}"/>
              </a:ext>
            </a:extLst>
          </p:cNvPr>
          <p:cNvSpPr>
            <a:spLocks noGrp="1"/>
          </p:cNvSpPr>
          <p:nvPr>
            <p:ph type="title"/>
          </p:nvPr>
        </p:nvSpPr>
        <p:spPr/>
        <p:txBody>
          <a:bodyPr/>
          <a:lstStyle/>
          <a:p>
            <a:r>
              <a:rPr lang="en-US" altLang="zh-CN" dirty="0"/>
              <a:t>HMM</a:t>
            </a:r>
            <a:r>
              <a:rPr lang="zh-CN" altLang="en-US" dirty="0"/>
              <a:t>词性标注过程实例</a:t>
            </a:r>
          </a:p>
        </p:txBody>
      </p:sp>
      <p:sp>
        <p:nvSpPr>
          <p:cNvPr id="4" name="文本占位符 3">
            <a:extLst>
              <a:ext uri="{FF2B5EF4-FFF2-40B4-BE49-F238E27FC236}">
                <a16:creationId xmlns:a16="http://schemas.microsoft.com/office/drawing/2014/main" id="{1A5734D3-93DC-4CAD-ADB7-594B7049F0F9}"/>
              </a:ext>
            </a:extLst>
          </p:cNvPr>
          <p:cNvSpPr>
            <a:spLocks noGrp="1"/>
          </p:cNvSpPr>
          <p:nvPr>
            <p:ph type="body" sz="half" idx="2"/>
          </p:nvPr>
        </p:nvSpPr>
        <p:spPr/>
        <p:txBody>
          <a:bodyPr/>
          <a:lstStyle/>
          <a:p>
            <a:r>
              <a:rPr lang="zh-CN" altLang="en-US" dirty="0"/>
              <a:t>解码问题</a:t>
            </a:r>
          </a:p>
        </p:txBody>
      </p:sp>
      <p:sp>
        <p:nvSpPr>
          <p:cNvPr id="5" name="TextBox 40">
            <a:extLst>
              <a:ext uri="{FF2B5EF4-FFF2-40B4-BE49-F238E27FC236}">
                <a16:creationId xmlns:a16="http://schemas.microsoft.com/office/drawing/2014/main" id="{0434650C-2504-4A02-976B-4CEA071768FC}"/>
              </a:ext>
            </a:extLst>
          </p:cNvPr>
          <p:cNvSpPr txBox="1"/>
          <p:nvPr/>
        </p:nvSpPr>
        <p:spPr>
          <a:xfrm>
            <a:off x="538868" y="1448765"/>
            <a:ext cx="11104338" cy="197746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defRPr/>
            </a:pPr>
            <a:r>
              <a:rPr lang="zh-CN" altLang="en-US" sz="2400" b="1" kern="0" noProof="1">
                <a:solidFill>
                  <a:srgbClr val="0070C0"/>
                </a:solidFill>
                <a:ea typeface="微软雅黑"/>
              </a:rPr>
              <a:t>对</a:t>
            </a:r>
            <a:r>
              <a:rPr lang="en-US" altLang="zh-CN" sz="2400" b="1" kern="0" noProof="1">
                <a:solidFill>
                  <a:srgbClr val="0070C0"/>
                </a:solidFill>
                <a:ea typeface="微软雅黑"/>
              </a:rPr>
              <a:t>HMM</a:t>
            </a:r>
            <a:r>
              <a:rPr lang="zh-CN" altLang="en-US" sz="2400" b="1" kern="0" noProof="1">
                <a:solidFill>
                  <a:srgbClr val="0070C0"/>
                </a:solidFill>
                <a:ea typeface="微软雅黑"/>
              </a:rPr>
              <a:t>进行参数训练，然后通过维特比算法计算出最有可能的隐藏状态序列</a:t>
            </a:r>
            <a:endParaRPr lang="en-US" altLang="zh-CN" sz="2400" b="1" kern="0" noProof="1">
              <a:solidFill>
                <a:srgbClr val="0070C0"/>
              </a:solidFill>
              <a:ea typeface="微软雅黑"/>
            </a:endParaRPr>
          </a:p>
          <a:p>
            <a:pPr marL="285750" lvl="0" indent="-285750">
              <a:spcBef>
                <a:spcPts val="600"/>
              </a:spcBef>
              <a:buFont typeface="Wingdings" panose="05000000000000000000" pitchFamily="2" charset="2"/>
              <a:buChar char="Ø"/>
              <a:defRPr/>
            </a:pPr>
            <a:r>
              <a:rPr lang="zh-CN" altLang="en-US" sz="2000" kern="0" noProof="1">
                <a:solidFill>
                  <a:srgbClr val="0070C0"/>
                </a:solidFill>
                <a:ea typeface="微软雅黑"/>
              </a:rPr>
              <a:t>对文本序列中的每个词进行指定词性标注的过程：</a:t>
            </a:r>
            <a:endParaRPr lang="en-US" altLang="zh-CN" sz="2000" kern="0" noProof="1">
              <a:solidFill>
                <a:srgbClr val="0070C0"/>
              </a:solidFill>
              <a:ea typeface="微软雅黑"/>
            </a:endParaRPr>
          </a:p>
          <a:p>
            <a:pPr marL="742950" lvl="1" indent="-285750">
              <a:spcBef>
                <a:spcPts val="600"/>
              </a:spcBef>
              <a:buFont typeface="Wingdings" panose="05000000000000000000" pitchFamily="2" charset="2"/>
              <a:buChar char="Ø"/>
              <a:defRPr/>
            </a:pPr>
            <a:r>
              <a:rPr lang="zh-CN" altLang="en-US" sz="2000" kern="0" noProof="1">
                <a:solidFill>
                  <a:srgbClr val="0070C0"/>
                </a:solidFill>
                <a:ea typeface="微软雅黑"/>
              </a:rPr>
              <a:t>输入：是单词序列</a:t>
            </a:r>
            <a:r>
              <a:rPr lang="en-US" altLang="zh-CN" sz="2000" kern="0" noProof="1">
                <a:solidFill>
                  <a:srgbClr val="0070C0"/>
                </a:solidFill>
                <a:ea typeface="微软雅黑"/>
              </a:rPr>
              <a:t>x1,x2,…,xn</a:t>
            </a:r>
          </a:p>
          <a:p>
            <a:pPr marL="742950" lvl="1" indent="-285750">
              <a:spcBef>
                <a:spcPts val="600"/>
              </a:spcBef>
              <a:buFont typeface="Wingdings" panose="05000000000000000000" pitchFamily="2" charset="2"/>
              <a:buChar char="Ø"/>
              <a:defRPr/>
            </a:pPr>
            <a:r>
              <a:rPr lang="zh-CN" altLang="en-US" sz="2000" kern="0" noProof="1">
                <a:solidFill>
                  <a:srgbClr val="0070C0"/>
                </a:solidFill>
                <a:ea typeface="微软雅黑"/>
              </a:rPr>
              <a:t>输出：相应的词性标签序列</a:t>
            </a:r>
            <a:r>
              <a:rPr lang="en-US" altLang="zh-CN" sz="2000" kern="0" noProof="1">
                <a:solidFill>
                  <a:srgbClr val="0070C0"/>
                </a:solidFill>
                <a:ea typeface="微软雅黑"/>
              </a:rPr>
              <a:t>y1,y2,…,yn</a:t>
            </a:r>
            <a:r>
              <a:rPr lang="zh-CN" altLang="en-US" sz="2000" kern="0" noProof="1">
                <a:solidFill>
                  <a:srgbClr val="0070C0"/>
                </a:solidFill>
                <a:ea typeface="微软雅黑"/>
              </a:rPr>
              <a:t>，每个输出</a:t>
            </a:r>
            <a:r>
              <a:rPr lang="en-US" altLang="zh-CN" sz="2000" kern="0" noProof="1">
                <a:solidFill>
                  <a:srgbClr val="0070C0"/>
                </a:solidFill>
                <a:ea typeface="微软雅黑"/>
              </a:rPr>
              <a:t>yi</a:t>
            </a:r>
            <a:r>
              <a:rPr lang="zh-CN" altLang="en-US" sz="2000" kern="0" noProof="1">
                <a:solidFill>
                  <a:srgbClr val="0070C0"/>
                </a:solidFill>
                <a:ea typeface="微软雅黑"/>
              </a:rPr>
              <a:t>恰好对应一个输入</a:t>
            </a:r>
            <a:r>
              <a:rPr lang="en-US" altLang="zh-CN" sz="2000" kern="0" noProof="1">
                <a:solidFill>
                  <a:srgbClr val="0070C0"/>
                </a:solidFill>
                <a:ea typeface="微软雅黑"/>
              </a:rPr>
              <a:t>xi</a:t>
            </a:r>
            <a:endParaRPr lang="en-US" altLang="zh-CN" sz="2000" dirty="0">
              <a:solidFill>
                <a:srgbClr val="0070C0"/>
              </a:solidFill>
              <a:latin typeface="微软雅黑" panose="020B0503020204020204" pitchFamily="34" charset="-122"/>
              <a:ea typeface="微软雅黑"/>
              <a:cs typeface="宋体" panose="02010600030101010101" pitchFamily="2" charset="-122"/>
            </a:endParaRPr>
          </a:p>
          <a:p>
            <a:pPr marL="285750" lvl="0" indent="-285750">
              <a:spcBef>
                <a:spcPts val="600"/>
              </a:spcBef>
              <a:buFont typeface="Wingdings" panose="05000000000000000000" pitchFamily="2" charset="2"/>
              <a:buChar char="Ø"/>
              <a:defRPr/>
            </a:pPr>
            <a:endParaRPr kumimoji="0" lang="zh-CN" altLang="en-US" sz="2000"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pic>
        <p:nvPicPr>
          <p:cNvPr id="7" name="图片 6">
            <a:extLst>
              <a:ext uri="{FF2B5EF4-FFF2-40B4-BE49-F238E27FC236}">
                <a16:creationId xmlns:a16="http://schemas.microsoft.com/office/drawing/2014/main" id="{444371D6-57B1-4078-A69D-4B903ABB1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072" y="3265124"/>
            <a:ext cx="5685275" cy="3084019"/>
          </a:xfrm>
          <a:prstGeom prst="rect">
            <a:avLst/>
          </a:prstGeom>
        </p:spPr>
      </p:pic>
    </p:spTree>
    <p:extLst>
      <p:ext uri="{BB962C8B-B14F-4D97-AF65-F5344CB8AC3E}">
        <p14:creationId xmlns:p14="http://schemas.microsoft.com/office/powerpoint/2010/main" val="39280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1935BC3-7EDF-4F47-A4FC-664F5DAE2B5E}"/>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9CC0C02-4550-4B67-9C4E-B8D501152FCB}"/>
              </a:ext>
            </a:extLst>
          </p:cNvPr>
          <p:cNvSpPr>
            <a:spLocks noGrp="1"/>
          </p:cNvSpPr>
          <p:nvPr>
            <p:ph type="title"/>
          </p:nvPr>
        </p:nvSpPr>
        <p:spPr/>
        <p:txBody>
          <a:bodyPr/>
          <a:lstStyle/>
          <a:p>
            <a:r>
              <a:rPr lang="zh-CN" altLang="en-US" dirty="0"/>
              <a:t>正则表达式</a:t>
            </a:r>
            <a:r>
              <a:rPr lang="en-US" altLang="zh-CN" dirty="0"/>
              <a:t>(Regular Expression)</a:t>
            </a:r>
            <a:endParaRPr lang="zh-CN" altLang="en-US" dirty="0"/>
          </a:p>
        </p:txBody>
      </p:sp>
      <p:sp>
        <p:nvSpPr>
          <p:cNvPr id="4" name="文本占位符 3">
            <a:extLst>
              <a:ext uri="{FF2B5EF4-FFF2-40B4-BE49-F238E27FC236}">
                <a16:creationId xmlns:a16="http://schemas.microsoft.com/office/drawing/2014/main" id="{F0C8540E-FCD0-4332-AF0C-231D643A8AAD}"/>
              </a:ext>
            </a:extLst>
          </p:cNvPr>
          <p:cNvSpPr>
            <a:spLocks noGrp="1"/>
          </p:cNvSpPr>
          <p:nvPr>
            <p:ph type="body" sz="half" idx="2"/>
          </p:nvPr>
        </p:nvSpPr>
        <p:spPr/>
        <p:txBody>
          <a:bodyPr/>
          <a:lstStyle/>
          <a:p>
            <a:r>
              <a:rPr lang="zh-CN" altLang="en-US" dirty="0"/>
              <a:t>规则繁琐、功能强大</a:t>
            </a:r>
          </a:p>
        </p:txBody>
      </p:sp>
      <p:sp>
        <p:nvSpPr>
          <p:cNvPr id="5" name="椭圆 4">
            <a:extLst>
              <a:ext uri="{FF2B5EF4-FFF2-40B4-BE49-F238E27FC236}">
                <a16:creationId xmlns:a16="http://schemas.microsoft.com/office/drawing/2014/main" id="{1F08E5CB-9EE1-49DD-99C0-86550FC19A62}"/>
              </a:ext>
            </a:extLst>
          </p:cNvPr>
          <p:cNvSpPr/>
          <p:nvPr/>
        </p:nvSpPr>
        <p:spPr>
          <a:xfrm>
            <a:off x="727912" y="2489342"/>
            <a:ext cx="497682" cy="497747"/>
          </a:xfrm>
          <a:prstGeom prst="ellipse">
            <a:avLst/>
          </a:prstGeom>
          <a:solidFill>
            <a:srgbClr val="198C8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dirty="0">
                <a:solidFill>
                  <a:schemeClr val="bg1"/>
                </a:solidFill>
              </a:rPr>
              <a:t>1</a:t>
            </a:r>
            <a:endParaRPr lang="zh-CN" altLang="en-US" dirty="0">
              <a:solidFill>
                <a:schemeClr val="bg1"/>
              </a:solidFill>
            </a:endParaRPr>
          </a:p>
        </p:txBody>
      </p:sp>
      <p:sp>
        <p:nvSpPr>
          <p:cNvPr id="6" name="椭圆 5">
            <a:extLst>
              <a:ext uri="{FF2B5EF4-FFF2-40B4-BE49-F238E27FC236}">
                <a16:creationId xmlns:a16="http://schemas.microsoft.com/office/drawing/2014/main" id="{9FC5711B-3DED-4A86-A893-74849CFBE49F}"/>
              </a:ext>
            </a:extLst>
          </p:cNvPr>
          <p:cNvSpPr/>
          <p:nvPr/>
        </p:nvSpPr>
        <p:spPr>
          <a:xfrm>
            <a:off x="727912" y="4928813"/>
            <a:ext cx="497682" cy="497747"/>
          </a:xfrm>
          <a:prstGeom prst="ellipse">
            <a:avLst/>
          </a:prstGeom>
          <a:solidFill>
            <a:srgbClr val="198C8F"/>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r>
              <a:rPr lang="en-US" altLang="zh-CN" dirty="0">
                <a:solidFill>
                  <a:schemeClr val="bg1"/>
                </a:solidFill>
              </a:rPr>
              <a:t>2</a:t>
            </a:r>
            <a:endParaRPr lang="zh-CN" altLang="en-US" dirty="0">
              <a:solidFill>
                <a:schemeClr val="bg1"/>
              </a:solidFill>
            </a:endParaRPr>
          </a:p>
        </p:txBody>
      </p:sp>
      <p:sp>
        <p:nvSpPr>
          <p:cNvPr id="8" name="矩形 21">
            <a:extLst>
              <a:ext uri="{FF2B5EF4-FFF2-40B4-BE49-F238E27FC236}">
                <a16:creationId xmlns:a16="http://schemas.microsoft.com/office/drawing/2014/main" id="{48F64707-BD16-42AC-89BE-7951494881BB}"/>
              </a:ext>
            </a:extLst>
          </p:cNvPr>
          <p:cNvSpPr/>
          <p:nvPr/>
        </p:nvSpPr>
        <p:spPr>
          <a:xfrm>
            <a:off x="2007215" y="1447801"/>
            <a:ext cx="8825270" cy="2481648"/>
          </a:xfrm>
          <a:custGeom>
            <a:avLst/>
            <a:gdLst/>
            <a:ahLst/>
            <a:cxnLst/>
            <a:rect l="l" t="t" r="r" b="b"/>
            <a:pathLst>
              <a:path w="7085181" h="1244248">
                <a:moveTo>
                  <a:pt x="333395" y="0"/>
                </a:moveTo>
                <a:lnTo>
                  <a:pt x="7085181" y="0"/>
                </a:lnTo>
                <a:lnTo>
                  <a:pt x="6751786" y="1244248"/>
                </a:lnTo>
                <a:lnTo>
                  <a:pt x="0" y="1244248"/>
                </a:lnTo>
                <a:close/>
              </a:path>
            </a:pathLst>
          </a:custGeom>
          <a:solidFill>
            <a:schemeClr val="bg1">
              <a:alpha val="50000"/>
            </a:schemeClr>
          </a:solidFill>
          <a:ln w="25400" cap="flat" cmpd="sng" algn="ctr">
            <a:noFill/>
            <a:prstDash val="solid"/>
          </a:ln>
          <a:effectLst>
            <a:outerShdw blurRad="50800" dist="38100" dir="5400000" algn="t" rotWithShape="0">
              <a:prstClr val="black">
                <a:alpha val="40000"/>
              </a:prstClr>
            </a:outerShdw>
          </a:effectLst>
        </p:spPr>
        <p:txBody>
          <a:bodyPr lIns="121880" tIns="60940" rIns="121880" bIns="60940" rtlCol="0" anchor="ctr"/>
          <a:lstStyle/>
          <a:p>
            <a:pPr algn="ctr" defTabSz="1218565">
              <a:lnSpc>
                <a:spcPct val="150000"/>
              </a:lnSpc>
              <a:defRPr/>
            </a:pPr>
            <a:endParaRPr lang="zh-CN" altLang="en-US" sz="1600" kern="0" dirty="0">
              <a:solidFill>
                <a:sysClr val="window" lastClr="FFFFFF"/>
              </a:solidFill>
              <a:latin typeface="Calibri" panose="020F0502020204030204"/>
              <a:ea typeface="宋体" panose="02010600030101010101" pitchFamily="2" charset="-122"/>
            </a:endParaRPr>
          </a:p>
        </p:txBody>
      </p:sp>
      <p:sp>
        <p:nvSpPr>
          <p:cNvPr id="9" name="TextBox 280">
            <a:extLst>
              <a:ext uri="{FF2B5EF4-FFF2-40B4-BE49-F238E27FC236}">
                <a16:creationId xmlns:a16="http://schemas.microsoft.com/office/drawing/2014/main" id="{CFA93F16-D7DF-422D-92D3-D9DED0ED64CF}"/>
              </a:ext>
            </a:extLst>
          </p:cNvPr>
          <p:cNvSpPr txBox="1"/>
          <p:nvPr/>
        </p:nvSpPr>
        <p:spPr>
          <a:xfrm>
            <a:off x="2550637" y="1517214"/>
            <a:ext cx="8295494" cy="2150717"/>
          </a:xfrm>
          <a:prstGeom prst="rect">
            <a:avLst/>
          </a:prstGeom>
          <a:noFill/>
        </p:spPr>
        <p:txBody>
          <a:bodyPr wrap="square" lIns="0" tIns="0" rIns="0" bIns="0" rtlCol="0">
            <a:spAutoFit/>
          </a:bodyPr>
          <a:lstStyle/>
          <a:p>
            <a:pPr defTabSz="1218565">
              <a:lnSpc>
                <a:spcPct val="150000"/>
              </a:lnSpc>
              <a:defRPr/>
            </a:pP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一种文本模式：普通字符和特殊字符：</a:t>
            </a:r>
            <a:endPar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endParaRPr>
          </a:p>
          <a:p>
            <a:pPr marL="285750" indent="-285750" defTabSz="1218565">
              <a:lnSpc>
                <a:spcPct val="150000"/>
              </a:lnSpc>
              <a:buFont typeface="Wingdings" panose="05000000000000000000" pitchFamily="2" charset="2"/>
              <a:buChar char="Ø"/>
              <a:defRPr/>
            </a:pP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使用单个字符串按照句法规则来描述、匹配字符串</a:t>
            </a:r>
            <a:endPar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endParaRPr>
          </a:p>
          <a:p>
            <a:pPr marL="285750" indent="-285750" defTabSz="1218565">
              <a:lnSpc>
                <a:spcPct val="150000"/>
              </a:lnSpc>
              <a:buFont typeface="Wingdings" panose="05000000000000000000" pitchFamily="2" charset="2"/>
              <a:buChar char="Ø"/>
              <a:defRPr/>
            </a:pP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多数程序设计语言都支持利用正则表达式进行字符串操作</a:t>
            </a:r>
            <a:endPar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endParaRPr>
          </a:p>
          <a:p>
            <a:pPr marL="285750" indent="-285750" defTabSz="1218565">
              <a:lnSpc>
                <a:spcPct val="150000"/>
              </a:lnSpc>
              <a:buFont typeface="Wingdings" panose="05000000000000000000" pitchFamily="2" charset="2"/>
              <a:buChar char="Ø"/>
              <a:defRPr/>
            </a:pPr>
            <a:r>
              <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rPr>
              <a:t>C#</a:t>
            </a: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a:t>
            </a:r>
            <a:r>
              <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rPr>
              <a:t>Java</a:t>
            </a: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a:t>
            </a:r>
            <a:r>
              <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rPr>
              <a:t>JavaScript</a:t>
            </a: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a:t>
            </a:r>
            <a:r>
              <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rPr>
              <a:t>Python</a:t>
            </a: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a:t>
            </a:r>
            <a:r>
              <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rPr>
              <a:t>Delphi</a:t>
            </a: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a:t>
            </a:r>
            <a:r>
              <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rPr>
              <a:t>PHP</a:t>
            </a: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等</a:t>
            </a:r>
            <a:endPar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endParaRPr>
          </a:p>
        </p:txBody>
      </p:sp>
      <p:sp>
        <p:nvSpPr>
          <p:cNvPr id="10" name="矩形 21">
            <a:extLst>
              <a:ext uri="{FF2B5EF4-FFF2-40B4-BE49-F238E27FC236}">
                <a16:creationId xmlns:a16="http://schemas.microsoft.com/office/drawing/2014/main" id="{6B84AB79-B55C-43BA-B682-B50510CB0C0F}"/>
              </a:ext>
            </a:extLst>
          </p:cNvPr>
          <p:cNvSpPr/>
          <p:nvPr/>
        </p:nvSpPr>
        <p:spPr>
          <a:xfrm>
            <a:off x="2007215" y="4221146"/>
            <a:ext cx="8825270" cy="2074622"/>
          </a:xfrm>
          <a:custGeom>
            <a:avLst/>
            <a:gdLst/>
            <a:ahLst/>
            <a:cxnLst/>
            <a:rect l="l" t="t" r="r" b="b"/>
            <a:pathLst>
              <a:path w="7085181" h="1244248">
                <a:moveTo>
                  <a:pt x="333395" y="0"/>
                </a:moveTo>
                <a:lnTo>
                  <a:pt x="7085181" y="0"/>
                </a:lnTo>
                <a:lnTo>
                  <a:pt x="6751786" y="1244248"/>
                </a:lnTo>
                <a:lnTo>
                  <a:pt x="0" y="1244248"/>
                </a:lnTo>
                <a:close/>
              </a:path>
            </a:pathLst>
          </a:custGeom>
          <a:solidFill>
            <a:schemeClr val="bg1">
              <a:alpha val="50000"/>
            </a:schemeClr>
          </a:solidFill>
          <a:ln w="25400" cap="flat" cmpd="sng" algn="ctr">
            <a:noFill/>
            <a:prstDash val="solid"/>
          </a:ln>
          <a:effectLst>
            <a:outerShdw blurRad="50800" dist="38100" dir="5400000" algn="t" rotWithShape="0">
              <a:prstClr val="black">
                <a:alpha val="40000"/>
              </a:prstClr>
            </a:outerShdw>
          </a:effectLst>
        </p:spPr>
        <p:txBody>
          <a:bodyPr lIns="121880" tIns="60940" rIns="121880" bIns="60940" rtlCol="0" anchor="ctr"/>
          <a:lstStyle/>
          <a:p>
            <a:pPr algn="ctr" defTabSz="1218565">
              <a:defRPr/>
            </a:pPr>
            <a:endParaRPr lang="zh-CN" altLang="en-US" sz="1600" kern="0" dirty="0">
              <a:solidFill>
                <a:sysClr val="window" lastClr="FFFFFF"/>
              </a:solidFill>
              <a:latin typeface="Calibri" panose="020F0502020204030204"/>
              <a:ea typeface="宋体" panose="02010600030101010101" pitchFamily="2" charset="-122"/>
            </a:endParaRPr>
          </a:p>
        </p:txBody>
      </p:sp>
      <p:sp>
        <p:nvSpPr>
          <p:cNvPr id="11" name="TextBox 280">
            <a:extLst>
              <a:ext uri="{FF2B5EF4-FFF2-40B4-BE49-F238E27FC236}">
                <a16:creationId xmlns:a16="http://schemas.microsoft.com/office/drawing/2014/main" id="{DE4875B2-1278-4589-A5EC-E3417129E7A7}"/>
              </a:ext>
            </a:extLst>
          </p:cNvPr>
          <p:cNvSpPr txBox="1"/>
          <p:nvPr/>
        </p:nvSpPr>
        <p:spPr>
          <a:xfrm>
            <a:off x="2643305" y="4372469"/>
            <a:ext cx="7923518" cy="1785104"/>
          </a:xfrm>
          <a:prstGeom prst="rect">
            <a:avLst/>
          </a:prstGeom>
          <a:noFill/>
        </p:spPr>
        <p:txBody>
          <a:bodyPr wrap="square" lIns="0" tIns="0" rIns="0" bIns="0" rtlCol="0">
            <a:spAutoFit/>
          </a:bodyPr>
          <a:lstStyle/>
          <a:p>
            <a:pPr defTabSz="1218565">
              <a:defRPr/>
            </a:pP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使用正则表达式：</a:t>
            </a:r>
            <a:endPar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endParaRPr>
          </a:p>
          <a:p>
            <a:pPr marL="285750" indent="-285750" defTabSz="1218565">
              <a:spcBef>
                <a:spcPts val="1200"/>
              </a:spcBef>
              <a:buFont typeface="Wingdings" panose="05000000000000000000" pitchFamily="2" charset="2"/>
              <a:buChar char="Ø"/>
              <a:defRPr/>
            </a:pP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可以检测是否具备某一特定模式，如电话号码，电子邮箱地址、网址等</a:t>
            </a:r>
            <a:endParaRPr lang="en-US" altLang="zh-CN" sz="2400" kern="0" dirty="0">
              <a:solidFill>
                <a:srgbClr val="000000">
                  <a:lumMod val="65000"/>
                  <a:lumOff val="35000"/>
                </a:srgbClr>
              </a:solidFill>
              <a:latin typeface="微软雅黑" panose="020B0503020204020204" pitchFamily="34" charset="-122"/>
              <a:ea typeface="微软雅黑" panose="020B0503020204020204" pitchFamily="34" charset="-122"/>
            </a:endParaRPr>
          </a:p>
          <a:p>
            <a:pPr marL="285750" indent="-285750" defTabSz="1218565">
              <a:spcBef>
                <a:spcPts val="1200"/>
              </a:spcBef>
              <a:buFont typeface="Wingdings" panose="05000000000000000000" pitchFamily="2" charset="2"/>
              <a:buChar char="Ø"/>
              <a:defRPr/>
            </a:pPr>
            <a:r>
              <a:rPr lang="zh-CN" altLang="en-US" sz="2400" kern="0" dirty="0">
                <a:solidFill>
                  <a:srgbClr val="000000">
                    <a:lumMod val="65000"/>
                    <a:lumOff val="35000"/>
                  </a:srgbClr>
                </a:solidFill>
                <a:latin typeface="微软雅黑" panose="020B0503020204020204" pitchFamily="34" charset="-122"/>
                <a:ea typeface="微软雅黑" panose="020B0503020204020204" pitchFamily="34" charset="-122"/>
              </a:rPr>
              <a:t>文本的查找和替换</a:t>
            </a:r>
          </a:p>
        </p:txBody>
      </p:sp>
    </p:spTree>
    <p:extLst>
      <p:ext uri="{BB962C8B-B14F-4D97-AF65-F5344CB8AC3E}">
        <p14:creationId xmlns:p14="http://schemas.microsoft.com/office/powerpoint/2010/main" val="3986635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808ACAD-3815-46E7-88C6-CF086BBCAF52}"/>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CAA5E8DF-8B90-43D9-8C01-075867BB82AD}"/>
              </a:ext>
            </a:extLst>
          </p:cNvPr>
          <p:cNvSpPr>
            <a:spLocks noGrp="1"/>
          </p:cNvSpPr>
          <p:nvPr>
            <p:ph type="title"/>
          </p:nvPr>
        </p:nvSpPr>
        <p:spPr/>
        <p:txBody>
          <a:bodyPr/>
          <a:lstStyle/>
          <a:p>
            <a:r>
              <a:rPr lang="en-US" altLang="zh-CN" dirty="0"/>
              <a:t>POS Tags</a:t>
            </a:r>
            <a:endParaRPr lang="zh-CN" altLang="en-US" dirty="0"/>
          </a:p>
        </p:txBody>
      </p:sp>
      <p:sp>
        <p:nvSpPr>
          <p:cNvPr id="4" name="文本占位符 3">
            <a:extLst>
              <a:ext uri="{FF2B5EF4-FFF2-40B4-BE49-F238E27FC236}">
                <a16:creationId xmlns:a16="http://schemas.microsoft.com/office/drawing/2014/main" id="{BFF75A25-D4C9-4CB5-B8C7-EE8E2238020A}"/>
              </a:ext>
            </a:extLst>
          </p:cNvPr>
          <p:cNvSpPr>
            <a:spLocks noGrp="1"/>
          </p:cNvSpPr>
          <p:nvPr>
            <p:ph type="body" sz="half" idx="2"/>
          </p:nvPr>
        </p:nvSpPr>
        <p:spPr/>
        <p:txBody>
          <a:bodyPr/>
          <a:lstStyle/>
          <a:p>
            <a:endParaRPr lang="zh-CN" altLang="en-US"/>
          </a:p>
        </p:txBody>
      </p:sp>
      <p:pic>
        <p:nvPicPr>
          <p:cNvPr id="5" name="图片 4">
            <a:extLst>
              <a:ext uri="{FF2B5EF4-FFF2-40B4-BE49-F238E27FC236}">
                <a16:creationId xmlns:a16="http://schemas.microsoft.com/office/drawing/2014/main" id="{7F34DCB7-5463-444D-A607-7EEF498F51D3}"/>
              </a:ext>
            </a:extLst>
          </p:cNvPr>
          <p:cNvPicPr>
            <a:picLocks noChangeAspect="1"/>
          </p:cNvPicPr>
          <p:nvPr/>
        </p:nvPicPr>
        <p:blipFill>
          <a:blip r:embed="rId3"/>
          <a:stretch>
            <a:fillRect/>
          </a:stretch>
        </p:blipFill>
        <p:spPr>
          <a:xfrm>
            <a:off x="203609" y="1450384"/>
            <a:ext cx="11784781" cy="4630023"/>
          </a:xfrm>
          <a:prstGeom prst="rect">
            <a:avLst/>
          </a:prstGeom>
        </p:spPr>
      </p:pic>
    </p:spTree>
    <p:extLst>
      <p:ext uri="{BB962C8B-B14F-4D97-AF65-F5344CB8AC3E}">
        <p14:creationId xmlns:p14="http://schemas.microsoft.com/office/powerpoint/2010/main" val="3525307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8023BE-25FF-4E1A-A169-E32297941717}"/>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51</a:t>
            </a:fld>
            <a:endParaRPr lang="en-US" dirty="0">
              <a:solidFill>
                <a:prstClr val="black">
                  <a:lumMod val="75000"/>
                  <a:lumOff val="25000"/>
                </a:prstClr>
              </a:solidFill>
            </a:endParaRPr>
          </a:p>
        </p:txBody>
      </p:sp>
      <p:sp>
        <p:nvSpPr>
          <p:cNvPr id="5" name="矩形 4">
            <a:extLst>
              <a:ext uri="{FF2B5EF4-FFF2-40B4-BE49-F238E27FC236}">
                <a16:creationId xmlns:a16="http://schemas.microsoft.com/office/drawing/2014/main" id="{0A17E4D3-1CFA-4CA2-B955-EEDED62B7E5C}"/>
              </a:ext>
            </a:extLst>
          </p:cNvPr>
          <p:cNvSpPr/>
          <p:nvPr/>
        </p:nvSpPr>
        <p:spPr>
          <a:xfrm>
            <a:off x="606552" y="486168"/>
            <a:ext cx="11036654" cy="6001643"/>
          </a:xfrm>
          <a:prstGeom prst="rect">
            <a:avLst/>
          </a:prstGeom>
        </p:spPr>
        <p:txBody>
          <a:bodyPr wrap="square">
            <a:spAutoFit/>
          </a:bodyPr>
          <a:lstStyle/>
          <a:p>
            <a:r>
              <a:rPr lang="zh-CN" altLang="en-US" sz="2400" b="1" dirty="0">
                <a:solidFill>
                  <a:srgbClr val="3203FB"/>
                </a:solidFill>
              </a:rPr>
              <a:t>宾州词性标注标签库</a:t>
            </a:r>
          </a:p>
          <a:p>
            <a:endParaRPr lang="zh-CN" altLang="en-US" sz="2400" b="1" dirty="0">
              <a:solidFill>
                <a:srgbClr val="3203FB"/>
              </a:solidFill>
            </a:endParaRPr>
          </a:p>
          <a:p>
            <a:r>
              <a:rPr lang="zh-CN" altLang="en-US" sz="2400" b="1" dirty="0">
                <a:solidFill>
                  <a:srgbClr val="3203FB"/>
                </a:solidFill>
              </a:rPr>
              <a:t>标注词表：</a:t>
            </a:r>
          </a:p>
          <a:p>
            <a:r>
              <a:rPr lang="zh-CN" altLang="en-US" sz="2400" b="1" dirty="0">
                <a:solidFill>
                  <a:srgbClr val="3203FB"/>
                </a:solidFill>
              </a:rPr>
              <a:t>名词：NN,NNS,NNP,NNPS</a:t>
            </a:r>
          </a:p>
          <a:p>
            <a:r>
              <a:rPr lang="zh-CN" altLang="en-US" sz="2400" b="1" dirty="0">
                <a:solidFill>
                  <a:srgbClr val="3203FB"/>
                </a:solidFill>
              </a:rPr>
              <a:t>代词：PRP，PRP$</a:t>
            </a:r>
          </a:p>
          <a:p>
            <a:r>
              <a:rPr lang="zh-CN" altLang="en-US" sz="2400" b="1" dirty="0">
                <a:solidFill>
                  <a:srgbClr val="3203FB"/>
                </a:solidFill>
              </a:rPr>
              <a:t>形容词：JJ，JJR,JJS</a:t>
            </a:r>
          </a:p>
          <a:p>
            <a:r>
              <a:rPr lang="zh-CN" altLang="en-US" sz="2400" b="1" dirty="0">
                <a:solidFill>
                  <a:srgbClr val="3203FB"/>
                </a:solidFill>
              </a:rPr>
              <a:t>数词：CD</a:t>
            </a:r>
          </a:p>
          <a:p>
            <a:r>
              <a:rPr lang="zh-CN" altLang="en-US" sz="2400" b="1" dirty="0">
                <a:solidFill>
                  <a:srgbClr val="3203FB"/>
                </a:solidFill>
              </a:rPr>
              <a:t>动词：VB,VBD,VBG,VBN,VBP,VBZ</a:t>
            </a:r>
          </a:p>
          <a:p>
            <a:r>
              <a:rPr lang="zh-CN" altLang="en-US" sz="2400" b="1" dirty="0">
                <a:solidFill>
                  <a:srgbClr val="3203FB"/>
                </a:solidFill>
              </a:rPr>
              <a:t>副词：RB,RBR,RBS</a:t>
            </a:r>
          </a:p>
          <a:p>
            <a:r>
              <a:rPr lang="zh-CN" altLang="en-US" sz="2400" b="1" dirty="0">
                <a:solidFill>
                  <a:srgbClr val="3203FB"/>
                </a:solidFill>
              </a:rPr>
              <a:t>1.      CC      Coordinating conjunction 连接词</a:t>
            </a:r>
          </a:p>
          <a:p>
            <a:r>
              <a:rPr lang="zh-CN" altLang="en-US" sz="2400" b="1" dirty="0">
                <a:solidFill>
                  <a:srgbClr val="3203FB"/>
                </a:solidFill>
              </a:rPr>
              <a:t>2.     CD     Cardinal number  基数词</a:t>
            </a:r>
          </a:p>
          <a:p>
            <a:r>
              <a:rPr lang="zh-CN" altLang="en-US" sz="2400" b="1" dirty="0">
                <a:solidFill>
                  <a:srgbClr val="3203FB"/>
                </a:solidFill>
              </a:rPr>
              <a:t>3.     DT     Determiner </a:t>
            </a:r>
          </a:p>
          <a:p>
            <a:r>
              <a:rPr lang="zh-CN" altLang="en-US" sz="2400" b="1" dirty="0">
                <a:solidFill>
                  <a:srgbClr val="3203FB"/>
                </a:solidFill>
              </a:rPr>
              <a:t> 限定词（如this,that,these,those,such，不定限定词：no,some,any,each,every,enough,either,neither,all,both,half,several,many,much,(a)</a:t>
            </a:r>
          </a:p>
          <a:p>
            <a:r>
              <a:rPr lang="zh-CN" altLang="en-US" sz="2400" b="1" dirty="0">
                <a:solidFill>
                  <a:srgbClr val="3203FB"/>
                </a:solidFill>
              </a:rPr>
              <a:t> few,(a) little,other,another.</a:t>
            </a:r>
          </a:p>
        </p:txBody>
      </p:sp>
    </p:spTree>
    <p:extLst>
      <p:ext uri="{BB962C8B-B14F-4D97-AF65-F5344CB8AC3E}">
        <p14:creationId xmlns:p14="http://schemas.microsoft.com/office/powerpoint/2010/main" val="2712139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8023BE-25FF-4E1A-A169-E32297941717}"/>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52</a:t>
            </a:fld>
            <a:endParaRPr lang="en-US" dirty="0">
              <a:solidFill>
                <a:prstClr val="black">
                  <a:lumMod val="75000"/>
                  <a:lumOff val="25000"/>
                </a:prstClr>
              </a:solidFill>
            </a:endParaRPr>
          </a:p>
        </p:txBody>
      </p:sp>
      <p:sp>
        <p:nvSpPr>
          <p:cNvPr id="5" name="矩形 4">
            <a:extLst>
              <a:ext uri="{FF2B5EF4-FFF2-40B4-BE49-F238E27FC236}">
                <a16:creationId xmlns:a16="http://schemas.microsoft.com/office/drawing/2014/main" id="{0A17E4D3-1CFA-4CA2-B955-EEDED62B7E5C}"/>
              </a:ext>
            </a:extLst>
          </p:cNvPr>
          <p:cNvSpPr/>
          <p:nvPr/>
        </p:nvSpPr>
        <p:spPr>
          <a:xfrm>
            <a:off x="606552" y="486168"/>
            <a:ext cx="11036654" cy="5693866"/>
          </a:xfrm>
          <a:prstGeom prst="rect">
            <a:avLst/>
          </a:prstGeom>
        </p:spPr>
        <p:txBody>
          <a:bodyPr wrap="square">
            <a:spAutoFit/>
          </a:bodyPr>
          <a:lstStyle/>
          <a:p>
            <a:r>
              <a:rPr lang="en-US" altLang="zh-CN" sz="2800" b="1" dirty="0">
                <a:solidFill>
                  <a:srgbClr val="3203FB"/>
                </a:solidFill>
              </a:rPr>
              <a:t>11.     MD     Modal </a:t>
            </a:r>
            <a:r>
              <a:rPr lang="zh-CN" altLang="en-US" sz="2800" b="1" dirty="0">
                <a:solidFill>
                  <a:srgbClr val="3203FB"/>
                </a:solidFill>
              </a:rPr>
              <a:t>情态助动词</a:t>
            </a:r>
          </a:p>
          <a:p>
            <a:endParaRPr lang="zh-CN" altLang="en-US" sz="2800" b="1" dirty="0">
              <a:solidFill>
                <a:srgbClr val="3203FB"/>
              </a:solidFill>
            </a:endParaRPr>
          </a:p>
          <a:p>
            <a:r>
              <a:rPr lang="en-US" altLang="zh-CN" sz="2800" b="1" dirty="0">
                <a:solidFill>
                  <a:srgbClr val="3203FB"/>
                </a:solidFill>
              </a:rPr>
              <a:t>12.     NN     Noun, singular or mass </a:t>
            </a:r>
            <a:r>
              <a:rPr lang="zh-CN" altLang="en-US" sz="2800" b="1" dirty="0">
                <a:solidFill>
                  <a:srgbClr val="3203FB"/>
                </a:solidFill>
              </a:rPr>
              <a:t>常用名词 单数形式</a:t>
            </a:r>
          </a:p>
          <a:p>
            <a:endParaRPr lang="zh-CN" altLang="en-US" sz="2800" b="1" dirty="0">
              <a:solidFill>
                <a:srgbClr val="3203FB"/>
              </a:solidFill>
            </a:endParaRPr>
          </a:p>
          <a:p>
            <a:r>
              <a:rPr lang="en-US" altLang="zh-CN" sz="2800" b="1" dirty="0">
                <a:solidFill>
                  <a:srgbClr val="3203FB"/>
                </a:solidFill>
              </a:rPr>
              <a:t>13.     NNS     Noun, plural  </a:t>
            </a:r>
            <a:r>
              <a:rPr lang="zh-CN" altLang="en-US" sz="2800" b="1" dirty="0">
                <a:solidFill>
                  <a:srgbClr val="3203FB"/>
                </a:solidFill>
              </a:rPr>
              <a:t>常用名词 复数形式</a:t>
            </a:r>
          </a:p>
          <a:p>
            <a:endParaRPr lang="zh-CN" altLang="en-US" sz="2800" b="1" dirty="0">
              <a:solidFill>
                <a:srgbClr val="3203FB"/>
              </a:solidFill>
            </a:endParaRPr>
          </a:p>
          <a:p>
            <a:r>
              <a:rPr lang="en-US" altLang="zh-CN" sz="2800" b="1" dirty="0">
                <a:solidFill>
                  <a:srgbClr val="3203FB"/>
                </a:solidFill>
              </a:rPr>
              <a:t>14.     NNP     Proper noun, singular  </a:t>
            </a:r>
            <a:r>
              <a:rPr lang="zh-CN" altLang="en-US" sz="2800" b="1" dirty="0">
                <a:solidFill>
                  <a:srgbClr val="3203FB"/>
                </a:solidFill>
              </a:rPr>
              <a:t>专有名词，单数形式</a:t>
            </a:r>
          </a:p>
          <a:p>
            <a:endParaRPr lang="zh-CN" altLang="en-US" sz="2800" b="1" dirty="0">
              <a:solidFill>
                <a:srgbClr val="3203FB"/>
              </a:solidFill>
            </a:endParaRPr>
          </a:p>
          <a:p>
            <a:r>
              <a:rPr lang="en-US" altLang="zh-CN" sz="2800" b="1" dirty="0">
                <a:solidFill>
                  <a:srgbClr val="3203FB"/>
                </a:solidFill>
              </a:rPr>
              <a:t>15.     NNPS     Proper noun, plural  </a:t>
            </a:r>
            <a:r>
              <a:rPr lang="zh-CN" altLang="en-US" sz="2800" b="1" dirty="0">
                <a:solidFill>
                  <a:srgbClr val="3203FB"/>
                </a:solidFill>
              </a:rPr>
              <a:t>专有名词，复数形式</a:t>
            </a:r>
          </a:p>
          <a:p>
            <a:endParaRPr lang="zh-CN" altLang="en-US" sz="2800" b="1" dirty="0">
              <a:solidFill>
                <a:srgbClr val="3203FB"/>
              </a:solidFill>
            </a:endParaRPr>
          </a:p>
          <a:p>
            <a:r>
              <a:rPr lang="en-US" altLang="zh-CN" sz="2800" b="1" dirty="0">
                <a:solidFill>
                  <a:srgbClr val="3203FB"/>
                </a:solidFill>
              </a:rPr>
              <a:t>16.     PDT     Predeterminer </a:t>
            </a:r>
            <a:r>
              <a:rPr lang="zh-CN" altLang="en-US" sz="2800" b="1" dirty="0">
                <a:solidFill>
                  <a:srgbClr val="3203FB"/>
                </a:solidFill>
              </a:rPr>
              <a:t>前位限定词</a:t>
            </a:r>
          </a:p>
          <a:p>
            <a:endParaRPr lang="zh-CN" altLang="en-US" sz="2800" b="1" dirty="0">
              <a:solidFill>
                <a:srgbClr val="3203FB"/>
              </a:solidFill>
            </a:endParaRPr>
          </a:p>
          <a:p>
            <a:r>
              <a:rPr lang="en-US" altLang="zh-CN" sz="2800" b="1" dirty="0">
                <a:solidFill>
                  <a:srgbClr val="3203FB"/>
                </a:solidFill>
              </a:rPr>
              <a:t>17.     POS     Possessive ending </a:t>
            </a:r>
            <a:r>
              <a:rPr lang="zh-CN" altLang="en-US" sz="2800" b="1" dirty="0">
                <a:solidFill>
                  <a:srgbClr val="3203FB"/>
                </a:solidFill>
              </a:rPr>
              <a:t>所有格结束词</a:t>
            </a:r>
          </a:p>
        </p:txBody>
      </p:sp>
    </p:spTree>
    <p:extLst>
      <p:ext uri="{BB962C8B-B14F-4D97-AF65-F5344CB8AC3E}">
        <p14:creationId xmlns:p14="http://schemas.microsoft.com/office/powerpoint/2010/main" val="1669859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8023BE-25FF-4E1A-A169-E32297941717}"/>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53</a:t>
            </a:fld>
            <a:endParaRPr lang="en-US" dirty="0">
              <a:solidFill>
                <a:prstClr val="black">
                  <a:lumMod val="75000"/>
                  <a:lumOff val="25000"/>
                </a:prstClr>
              </a:solidFill>
            </a:endParaRPr>
          </a:p>
        </p:txBody>
      </p:sp>
      <p:sp>
        <p:nvSpPr>
          <p:cNvPr id="5" name="矩形 4">
            <a:extLst>
              <a:ext uri="{FF2B5EF4-FFF2-40B4-BE49-F238E27FC236}">
                <a16:creationId xmlns:a16="http://schemas.microsoft.com/office/drawing/2014/main" id="{0A17E4D3-1CFA-4CA2-B955-EEDED62B7E5C}"/>
              </a:ext>
            </a:extLst>
          </p:cNvPr>
          <p:cNvSpPr/>
          <p:nvPr/>
        </p:nvSpPr>
        <p:spPr>
          <a:xfrm>
            <a:off x="606552" y="486168"/>
            <a:ext cx="11036654" cy="6124754"/>
          </a:xfrm>
          <a:prstGeom prst="rect">
            <a:avLst/>
          </a:prstGeom>
        </p:spPr>
        <p:txBody>
          <a:bodyPr wrap="square">
            <a:spAutoFit/>
          </a:bodyPr>
          <a:lstStyle/>
          <a:p>
            <a:r>
              <a:rPr lang="en-US" altLang="zh-CN" sz="2800" b="1" dirty="0">
                <a:solidFill>
                  <a:srgbClr val="3203FB"/>
                </a:solidFill>
              </a:rPr>
              <a:t>4.     EX     Existential there </a:t>
            </a:r>
            <a:r>
              <a:rPr lang="zh-CN" altLang="en-US" sz="2800" b="1" dirty="0">
                <a:solidFill>
                  <a:srgbClr val="3203FB"/>
                </a:solidFill>
              </a:rPr>
              <a:t>存在句</a:t>
            </a:r>
          </a:p>
          <a:p>
            <a:endParaRPr lang="zh-CN" altLang="en-US" sz="2800" b="1" dirty="0">
              <a:solidFill>
                <a:srgbClr val="3203FB"/>
              </a:solidFill>
            </a:endParaRPr>
          </a:p>
          <a:p>
            <a:r>
              <a:rPr lang="en-US" altLang="zh-CN" sz="2800" b="1" dirty="0">
                <a:solidFill>
                  <a:srgbClr val="3203FB"/>
                </a:solidFill>
              </a:rPr>
              <a:t>5.     FW     Foreign word </a:t>
            </a:r>
            <a:r>
              <a:rPr lang="zh-CN" altLang="en-US" sz="2800" b="1" dirty="0">
                <a:solidFill>
                  <a:srgbClr val="3203FB"/>
                </a:solidFill>
              </a:rPr>
              <a:t>外来词</a:t>
            </a:r>
          </a:p>
          <a:p>
            <a:endParaRPr lang="zh-CN" altLang="en-US" sz="2800" b="1" dirty="0">
              <a:solidFill>
                <a:srgbClr val="3203FB"/>
              </a:solidFill>
            </a:endParaRPr>
          </a:p>
          <a:p>
            <a:r>
              <a:rPr lang="en-US" altLang="zh-CN" sz="2800" b="1" dirty="0">
                <a:solidFill>
                  <a:srgbClr val="3203FB"/>
                </a:solidFill>
              </a:rPr>
              <a:t>6.     IN     Preposition or subordinating conjunction </a:t>
            </a:r>
            <a:r>
              <a:rPr lang="zh-CN" altLang="en-US" sz="2800" b="1" dirty="0">
                <a:solidFill>
                  <a:srgbClr val="3203FB"/>
                </a:solidFill>
              </a:rPr>
              <a:t>介词或从属连词</a:t>
            </a:r>
          </a:p>
          <a:p>
            <a:endParaRPr lang="zh-CN" altLang="en-US" sz="2800" b="1" dirty="0">
              <a:solidFill>
                <a:srgbClr val="3203FB"/>
              </a:solidFill>
            </a:endParaRPr>
          </a:p>
          <a:p>
            <a:r>
              <a:rPr lang="en-US" altLang="zh-CN" sz="2800" b="1" dirty="0">
                <a:solidFill>
                  <a:srgbClr val="3203FB"/>
                </a:solidFill>
              </a:rPr>
              <a:t>7.     JJ     Adjective </a:t>
            </a:r>
            <a:r>
              <a:rPr lang="zh-CN" altLang="en-US" sz="2800" b="1" dirty="0">
                <a:solidFill>
                  <a:srgbClr val="3203FB"/>
                </a:solidFill>
              </a:rPr>
              <a:t>形容词或序数词</a:t>
            </a:r>
          </a:p>
          <a:p>
            <a:endParaRPr lang="zh-CN" altLang="en-US" sz="2800" b="1" dirty="0">
              <a:solidFill>
                <a:srgbClr val="3203FB"/>
              </a:solidFill>
            </a:endParaRPr>
          </a:p>
          <a:p>
            <a:r>
              <a:rPr lang="en-US" altLang="zh-CN" sz="2800" b="1" dirty="0">
                <a:solidFill>
                  <a:srgbClr val="3203FB"/>
                </a:solidFill>
              </a:rPr>
              <a:t>8.     JJR     Adjective, comparative </a:t>
            </a:r>
            <a:r>
              <a:rPr lang="zh-CN" altLang="en-US" sz="2800" b="1" dirty="0">
                <a:solidFill>
                  <a:srgbClr val="3203FB"/>
                </a:solidFill>
              </a:rPr>
              <a:t>形容词比较级</a:t>
            </a:r>
          </a:p>
          <a:p>
            <a:endParaRPr lang="zh-CN" altLang="en-US" sz="2800" b="1" dirty="0">
              <a:solidFill>
                <a:srgbClr val="3203FB"/>
              </a:solidFill>
            </a:endParaRPr>
          </a:p>
          <a:p>
            <a:r>
              <a:rPr lang="en-US" altLang="zh-CN" sz="2800" b="1" dirty="0">
                <a:solidFill>
                  <a:srgbClr val="3203FB"/>
                </a:solidFill>
              </a:rPr>
              <a:t>9.     JJS     Adjective, superlative </a:t>
            </a:r>
            <a:r>
              <a:rPr lang="zh-CN" altLang="en-US" sz="2800" b="1" dirty="0">
                <a:solidFill>
                  <a:srgbClr val="3203FB"/>
                </a:solidFill>
              </a:rPr>
              <a:t>形容词最高级</a:t>
            </a:r>
          </a:p>
          <a:p>
            <a:endParaRPr lang="zh-CN" altLang="en-US" sz="2800" b="1" dirty="0">
              <a:solidFill>
                <a:srgbClr val="3203FB"/>
              </a:solidFill>
            </a:endParaRPr>
          </a:p>
          <a:p>
            <a:r>
              <a:rPr lang="en-US" altLang="zh-CN" sz="2800" b="1" dirty="0">
                <a:solidFill>
                  <a:srgbClr val="3203FB"/>
                </a:solidFill>
              </a:rPr>
              <a:t>10.     LS     List item marker </a:t>
            </a:r>
            <a:r>
              <a:rPr lang="zh-CN" altLang="en-US" sz="2800" b="1" dirty="0">
                <a:solidFill>
                  <a:srgbClr val="3203FB"/>
                </a:solidFill>
              </a:rPr>
              <a:t>列表标示</a:t>
            </a:r>
          </a:p>
        </p:txBody>
      </p:sp>
    </p:spTree>
    <p:extLst>
      <p:ext uri="{BB962C8B-B14F-4D97-AF65-F5344CB8AC3E}">
        <p14:creationId xmlns:p14="http://schemas.microsoft.com/office/powerpoint/2010/main" val="513685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8023BE-25FF-4E1A-A169-E32297941717}"/>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54</a:t>
            </a:fld>
            <a:endParaRPr lang="en-US" dirty="0">
              <a:solidFill>
                <a:prstClr val="black">
                  <a:lumMod val="75000"/>
                  <a:lumOff val="25000"/>
                </a:prstClr>
              </a:solidFill>
            </a:endParaRPr>
          </a:p>
        </p:txBody>
      </p:sp>
      <p:sp>
        <p:nvSpPr>
          <p:cNvPr id="5" name="矩形 4">
            <a:extLst>
              <a:ext uri="{FF2B5EF4-FFF2-40B4-BE49-F238E27FC236}">
                <a16:creationId xmlns:a16="http://schemas.microsoft.com/office/drawing/2014/main" id="{0A17E4D3-1CFA-4CA2-B955-EEDED62B7E5C}"/>
              </a:ext>
            </a:extLst>
          </p:cNvPr>
          <p:cNvSpPr/>
          <p:nvPr/>
        </p:nvSpPr>
        <p:spPr>
          <a:xfrm>
            <a:off x="577673" y="302359"/>
            <a:ext cx="11036654" cy="6555641"/>
          </a:xfrm>
          <a:prstGeom prst="rect">
            <a:avLst/>
          </a:prstGeom>
        </p:spPr>
        <p:txBody>
          <a:bodyPr wrap="square">
            <a:spAutoFit/>
          </a:bodyPr>
          <a:lstStyle/>
          <a:p>
            <a:r>
              <a:rPr lang="en-US" altLang="zh-CN" sz="2800" b="1" dirty="0">
                <a:solidFill>
                  <a:srgbClr val="3203FB"/>
                </a:solidFill>
              </a:rPr>
              <a:t>18.     PRP     Personal pronoun </a:t>
            </a:r>
            <a:r>
              <a:rPr lang="zh-CN" altLang="en-US" sz="2800" b="1" dirty="0">
                <a:solidFill>
                  <a:srgbClr val="3203FB"/>
                </a:solidFill>
              </a:rPr>
              <a:t>人称代词</a:t>
            </a:r>
          </a:p>
          <a:p>
            <a:endParaRPr lang="zh-CN" altLang="en-US" sz="2800" b="1" dirty="0">
              <a:solidFill>
                <a:srgbClr val="3203FB"/>
              </a:solidFill>
            </a:endParaRPr>
          </a:p>
          <a:p>
            <a:r>
              <a:rPr lang="en-US" altLang="zh-CN" sz="2800" b="1" dirty="0">
                <a:solidFill>
                  <a:srgbClr val="3203FB"/>
                </a:solidFill>
              </a:rPr>
              <a:t>19.     PRP$     Possessive pronoun </a:t>
            </a:r>
            <a:r>
              <a:rPr lang="zh-CN" altLang="en-US" sz="2800" b="1" dirty="0">
                <a:solidFill>
                  <a:srgbClr val="3203FB"/>
                </a:solidFill>
              </a:rPr>
              <a:t>所有格代名词</a:t>
            </a:r>
          </a:p>
          <a:p>
            <a:endParaRPr lang="zh-CN" altLang="en-US" sz="2800" b="1" dirty="0">
              <a:solidFill>
                <a:srgbClr val="3203FB"/>
              </a:solidFill>
            </a:endParaRPr>
          </a:p>
          <a:p>
            <a:r>
              <a:rPr lang="en-US" altLang="zh-CN" sz="2800" b="1" dirty="0">
                <a:solidFill>
                  <a:srgbClr val="3203FB"/>
                </a:solidFill>
              </a:rPr>
              <a:t>20.     RB     Adverb </a:t>
            </a:r>
            <a:r>
              <a:rPr lang="zh-CN" altLang="en-US" sz="2800" b="1" dirty="0">
                <a:solidFill>
                  <a:srgbClr val="3203FB"/>
                </a:solidFill>
              </a:rPr>
              <a:t>副词</a:t>
            </a:r>
          </a:p>
          <a:p>
            <a:endParaRPr lang="zh-CN" altLang="en-US" sz="2800" b="1" dirty="0">
              <a:solidFill>
                <a:srgbClr val="3203FB"/>
              </a:solidFill>
            </a:endParaRPr>
          </a:p>
          <a:p>
            <a:r>
              <a:rPr lang="en-US" altLang="zh-CN" sz="2800" b="1" dirty="0">
                <a:solidFill>
                  <a:srgbClr val="3203FB"/>
                </a:solidFill>
              </a:rPr>
              <a:t>21.     RBR     Adverb, comparative </a:t>
            </a:r>
            <a:r>
              <a:rPr lang="zh-CN" altLang="en-US" sz="2800" b="1" dirty="0">
                <a:solidFill>
                  <a:srgbClr val="3203FB"/>
                </a:solidFill>
              </a:rPr>
              <a:t>副词比较级</a:t>
            </a:r>
          </a:p>
          <a:p>
            <a:endParaRPr lang="zh-CN" altLang="en-US" sz="2800" b="1" dirty="0">
              <a:solidFill>
                <a:srgbClr val="3203FB"/>
              </a:solidFill>
            </a:endParaRPr>
          </a:p>
          <a:p>
            <a:r>
              <a:rPr lang="en-US" altLang="zh-CN" sz="2800" b="1" dirty="0">
                <a:solidFill>
                  <a:srgbClr val="3203FB"/>
                </a:solidFill>
              </a:rPr>
              <a:t>22.     RBS     Adverb, superlative </a:t>
            </a:r>
            <a:r>
              <a:rPr lang="zh-CN" altLang="en-US" sz="2800" b="1" dirty="0">
                <a:solidFill>
                  <a:srgbClr val="3203FB"/>
                </a:solidFill>
              </a:rPr>
              <a:t>副词最高级</a:t>
            </a:r>
          </a:p>
          <a:p>
            <a:endParaRPr lang="zh-CN" altLang="en-US" sz="2800" b="1" dirty="0">
              <a:solidFill>
                <a:srgbClr val="3203FB"/>
              </a:solidFill>
            </a:endParaRPr>
          </a:p>
          <a:p>
            <a:r>
              <a:rPr lang="en-US" altLang="zh-CN" sz="2800" b="1" dirty="0">
                <a:solidFill>
                  <a:srgbClr val="3203FB"/>
                </a:solidFill>
              </a:rPr>
              <a:t>23.     RP     Particle </a:t>
            </a:r>
            <a:r>
              <a:rPr lang="zh-CN" altLang="en-US" sz="2800" b="1" dirty="0">
                <a:solidFill>
                  <a:srgbClr val="3203FB"/>
                </a:solidFill>
              </a:rPr>
              <a:t>小品词</a:t>
            </a:r>
          </a:p>
          <a:p>
            <a:endParaRPr lang="zh-CN" altLang="en-US" sz="2800" b="1" dirty="0">
              <a:solidFill>
                <a:srgbClr val="3203FB"/>
              </a:solidFill>
            </a:endParaRPr>
          </a:p>
          <a:p>
            <a:r>
              <a:rPr lang="en-US" altLang="zh-CN" sz="2800" b="1" dirty="0">
                <a:solidFill>
                  <a:srgbClr val="3203FB"/>
                </a:solidFill>
              </a:rPr>
              <a:t>24.     SYM     Symbol </a:t>
            </a:r>
            <a:r>
              <a:rPr lang="zh-CN" altLang="en-US" sz="2800" b="1" dirty="0">
                <a:solidFill>
                  <a:srgbClr val="3203FB"/>
                </a:solidFill>
              </a:rPr>
              <a:t>符号</a:t>
            </a:r>
          </a:p>
          <a:p>
            <a:endParaRPr lang="zh-CN" altLang="en-US" sz="2800" b="1" dirty="0">
              <a:solidFill>
                <a:srgbClr val="3203FB"/>
              </a:solidFill>
            </a:endParaRPr>
          </a:p>
          <a:p>
            <a:r>
              <a:rPr lang="en-US" altLang="zh-CN" sz="2800" b="1" dirty="0">
                <a:solidFill>
                  <a:srgbClr val="3203FB"/>
                </a:solidFill>
              </a:rPr>
              <a:t>25.     TO     </a:t>
            </a:r>
            <a:r>
              <a:rPr lang="en-US" altLang="zh-CN" sz="2800" b="1" dirty="0" err="1">
                <a:solidFill>
                  <a:srgbClr val="3203FB"/>
                </a:solidFill>
              </a:rPr>
              <a:t>to</a:t>
            </a:r>
            <a:r>
              <a:rPr lang="en-US" altLang="zh-CN" sz="2800" b="1" dirty="0">
                <a:solidFill>
                  <a:srgbClr val="3203FB"/>
                </a:solidFill>
              </a:rPr>
              <a:t> </a:t>
            </a:r>
            <a:r>
              <a:rPr lang="zh-CN" altLang="en-US" sz="2800" b="1" dirty="0">
                <a:solidFill>
                  <a:srgbClr val="3203FB"/>
                </a:solidFill>
              </a:rPr>
              <a:t>作为介词或不定式格式</a:t>
            </a:r>
          </a:p>
        </p:txBody>
      </p:sp>
    </p:spTree>
    <p:extLst>
      <p:ext uri="{BB962C8B-B14F-4D97-AF65-F5344CB8AC3E}">
        <p14:creationId xmlns:p14="http://schemas.microsoft.com/office/powerpoint/2010/main" val="4111056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8023BE-25FF-4E1A-A169-E32297941717}"/>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55</a:t>
            </a:fld>
            <a:endParaRPr lang="en-US" dirty="0">
              <a:solidFill>
                <a:prstClr val="black">
                  <a:lumMod val="75000"/>
                  <a:lumOff val="25000"/>
                </a:prstClr>
              </a:solidFill>
            </a:endParaRPr>
          </a:p>
        </p:txBody>
      </p:sp>
      <p:sp>
        <p:nvSpPr>
          <p:cNvPr id="5" name="矩形 4">
            <a:extLst>
              <a:ext uri="{FF2B5EF4-FFF2-40B4-BE49-F238E27FC236}">
                <a16:creationId xmlns:a16="http://schemas.microsoft.com/office/drawing/2014/main" id="{0A17E4D3-1CFA-4CA2-B955-EEDED62B7E5C}"/>
              </a:ext>
            </a:extLst>
          </p:cNvPr>
          <p:cNvSpPr/>
          <p:nvPr/>
        </p:nvSpPr>
        <p:spPr>
          <a:xfrm>
            <a:off x="606552" y="486168"/>
            <a:ext cx="11036654" cy="5693866"/>
          </a:xfrm>
          <a:prstGeom prst="rect">
            <a:avLst/>
          </a:prstGeom>
        </p:spPr>
        <p:txBody>
          <a:bodyPr wrap="square">
            <a:spAutoFit/>
          </a:bodyPr>
          <a:lstStyle/>
          <a:p>
            <a:r>
              <a:rPr lang="en-US" altLang="zh-CN" sz="2800" b="1" dirty="0">
                <a:solidFill>
                  <a:srgbClr val="3203FB"/>
                </a:solidFill>
              </a:rPr>
              <a:t>26.     UH     Interjection </a:t>
            </a:r>
            <a:r>
              <a:rPr lang="zh-CN" altLang="en-US" sz="2800" b="1" dirty="0">
                <a:solidFill>
                  <a:srgbClr val="3203FB"/>
                </a:solidFill>
              </a:rPr>
              <a:t>感叹词</a:t>
            </a:r>
          </a:p>
          <a:p>
            <a:endParaRPr lang="zh-CN" altLang="en-US" sz="2800" b="1" dirty="0">
              <a:solidFill>
                <a:srgbClr val="3203FB"/>
              </a:solidFill>
            </a:endParaRPr>
          </a:p>
          <a:p>
            <a:r>
              <a:rPr lang="en-US" altLang="zh-CN" sz="2800" b="1" dirty="0">
                <a:solidFill>
                  <a:srgbClr val="3203FB"/>
                </a:solidFill>
              </a:rPr>
              <a:t>27.     VB     Verb, base form </a:t>
            </a:r>
            <a:r>
              <a:rPr lang="zh-CN" altLang="en-US" sz="2800" b="1" dirty="0">
                <a:solidFill>
                  <a:srgbClr val="3203FB"/>
                </a:solidFill>
              </a:rPr>
              <a:t>动词基本形式</a:t>
            </a:r>
          </a:p>
          <a:p>
            <a:endParaRPr lang="zh-CN" altLang="en-US" sz="2800" b="1" dirty="0">
              <a:solidFill>
                <a:srgbClr val="3203FB"/>
              </a:solidFill>
            </a:endParaRPr>
          </a:p>
          <a:p>
            <a:r>
              <a:rPr lang="en-US" altLang="zh-CN" sz="2800" b="1" dirty="0">
                <a:solidFill>
                  <a:srgbClr val="3203FB"/>
                </a:solidFill>
              </a:rPr>
              <a:t>28.     VBD     Verb, past tense </a:t>
            </a:r>
            <a:r>
              <a:rPr lang="zh-CN" altLang="en-US" sz="2800" b="1" dirty="0">
                <a:solidFill>
                  <a:srgbClr val="3203FB"/>
                </a:solidFill>
              </a:rPr>
              <a:t>动词过去式</a:t>
            </a:r>
          </a:p>
          <a:p>
            <a:endParaRPr lang="zh-CN" altLang="en-US" sz="2800" b="1" dirty="0">
              <a:solidFill>
                <a:srgbClr val="3203FB"/>
              </a:solidFill>
            </a:endParaRPr>
          </a:p>
          <a:p>
            <a:r>
              <a:rPr lang="en-US" altLang="zh-CN" sz="2800" b="1" dirty="0">
                <a:solidFill>
                  <a:srgbClr val="3203FB"/>
                </a:solidFill>
              </a:rPr>
              <a:t>29.     VBG     Verb, gerund or present participle </a:t>
            </a:r>
            <a:r>
              <a:rPr lang="zh-CN" altLang="en-US" sz="2800" b="1" dirty="0">
                <a:solidFill>
                  <a:srgbClr val="3203FB"/>
                </a:solidFill>
              </a:rPr>
              <a:t>动名词和现在分词</a:t>
            </a:r>
          </a:p>
          <a:p>
            <a:endParaRPr lang="zh-CN" altLang="en-US" sz="2800" b="1" dirty="0">
              <a:solidFill>
                <a:srgbClr val="3203FB"/>
              </a:solidFill>
            </a:endParaRPr>
          </a:p>
          <a:p>
            <a:r>
              <a:rPr lang="en-US" altLang="zh-CN" sz="2800" b="1" dirty="0">
                <a:solidFill>
                  <a:srgbClr val="3203FB"/>
                </a:solidFill>
              </a:rPr>
              <a:t>30.     VBN     Verb, past participle </a:t>
            </a:r>
            <a:r>
              <a:rPr lang="zh-CN" altLang="en-US" sz="2800" b="1" dirty="0">
                <a:solidFill>
                  <a:srgbClr val="3203FB"/>
                </a:solidFill>
              </a:rPr>
              <a:t>过去分词</a:t>
            </a:r>
          </a:p>
          <a:p>
            <a:endParaRPr lang="zh-CN" altLang="en-US" sz="2800" b="1" dirty="0">
              <a:solidFill>
                <a:srgbClr val="3203FB"/>
              </a:solidFill>
            </a:endParaRPr>
          </a:p>
          <a:p>
            <a:r>
              <a:rPr lang="en-US" altLang="zh-CN" sz="2800" b="1" dirty="0">
                <a:solidFill>
                  <a:srgbClr val="3203FB"/>
                </a:solidFill>
              </a:rPr>
              <a:t>31.     VBP     Verb, non-3rd person singular present </a:t>
            </a:r>
            <a:r>
              <a:rPr lang="zh-CN" altLang="en-US" sz="2800" b="1" dirty="0">
                <a:solidFill>
                  <a:srgbClr val="3203FB"/>
                </a:solidFill>
              </a:rPr>
              <a:t>动词非第三人称单数</a:t>
            </a:r>
          </a:p>
        </p:txBody>
      </p:sp>
    </p:spTree>
    <p:extLst>
      <p:ext uri="{BB962C8B-B14F-4D97-AF65-F5344CB8AC3E}">
        <p14:creationId xmlns:p14="http://schemas.microsoft.com/office/powerpoint/2010/main" val="3893547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98023BE-25FF-4E1A-A169-E32297941717}"/>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56</a:t>
            </a:fld>
            <a:endParaRPr lang="en-US" dirty="0">
              <a:solidFill>
                <a:prstClr val="black">
                  <a:lumMod val="75000"/>
                  <a:lumOff val="25000"/>
                </a:prstClr>
              </a:solidFill>
            </a:endParaRPr>
          </a:p>
        </p:txBody>
      </p:sp>
      <p:sp>
        <p:nvSpPr>
          <p:cNvPr id="5" name="矩形 4">
            <a:extLst>
              <a:ext uri="{FF2B5EF4-FFF2-40B4-BE49-F238E27FC236}">
                <a16:creationId xmlns:a16="http://schemas.microsoft.com/office/drawing/2014/main" id="{0A17E4D3-1CFA-4CA2-B955-EEDED62B7E5C}"/>
              </a:ext>
            </a:extLst>
          </p:cNvPr>
          <p:cNvSpPr/>
          <p:nvPr/>
        </p:nvSpPr>
        <p:spPr>
          <a:xfrm>
            <a:off x="577672" y="1152751"/>
            <a:ext cx="11300383" cy="4401205"/>
          </a:xfrm>
          <a:prstGeom prst="rect">
            <a:avLst/>
          </a:prstGeom>
        </p:spPr>
        <p:txBody>
          <a:bodyPr wrap="square">
            <a:spAutoFit/>
          </a:bodyPr>
          <a:lstStyle/>
          <a:p>
            <a:r>
              <a:rPr lang="en-US" altLang="zh-CN" sz="2800" b="1" dirty="0">
                <a:solidFill>
                  <a:srgbClr val="3203FB"/>
                </a:solidFill>
              </a:rPr>
              <a:t>32.     VBZ     Verb, 3rd person singular present </a:t>
            </a:r>
            <a:r>
              <a:rPr lang="zh-CN" altLang="en-US" sz="2800" b="1" dirty="0">
                <a:solidFill>
                  <a:srgbClr val="3203FB"/>
                </a:solidFill>
              </a:rPr>
              <a:t>动词第三人称单数</a:t>
            </a:r>
          </a:p>
          <a:p>
            <a:endParaRPr lang="zh-CN" altLang="en-US" sz="2800" b="1" dirty="0">
              <a:solidFill>
                <a:srgbClr val="3203FB"/>
              </a:solidFill>
            </a:endParaRPr>
          </a:p>
          <a:p>
            <a:r>
              <a:rPr lang="en-US" altLang="zh-CN" sz="2800" b="1" dirty="0">
                <a:solidFill>
                  <a:srgbClr val="3203FB"/>
                </a:solidFill>
              </a:rPr>
              <a:t>33.     WDT     </a:t>
            </a:r>
            <a:r>
              <a:rPr lang="en-US" altLang="zh-CN" sz="2800" b="1" dirty="0" err="1">
                <a:solidFill>
                  <a:srgbClr val="3203FB"/>
                </a:solidFill>
              </a:rPr>
              <a:t>Wh</a:t>
            </a:r>
            <a:r>
              <a:rPr lang="en-US" altLang="zh-CN" sz="2800" b="1" dirty="0">
                <a:solidFill>
                  <a:srgbClr val="3203FB"/>
                </a:solidFill>
              </a:rPr>
              <a:t>-determiner </a:t>
            </a:r>
            <a:r>
              <a:rPr lang="zh-CN" altLang="en-US" sz="2800" b="1" dirty="0">
                <a:solidFill>
                  <a:srgbClr val="3203FB"/>
                </a:solidFill>
              </a:rPr>
              <a:t>限定词（如关系限定词：</a:t>
            </a:r>
            <a:r>
              <a:rPr lang="en-US" altLang="zh-CN" sz="2800" b="1" dirty="0" err="1">
                <a:solidFill>
                  <a:srgbClr val="3203FB"/>
                </a:solidFill>
              </a:rPr>
              <a:t>whose,which</a:t>
            </a:r>
            <a:r>
              <a:rPr lang="en-US" altLang="zh-CN" sz="2800" b="1" dirty="0">
                <a:solidFill>
                  <a:srgbClr val="3203FB"/>
                </a:solidFill>
              </a:rPr>
              <a:t>.</a:t>
            </a:r>
            <a:r>
              <a:rPr lang="zh-CN" altLang="en-US" sz="2800" b="1" dirty="0">
                <a:solidFill>
                  <a:srgbClr val="3203FB"/>
                </a:solidFill>
              </a:rPr>
              <a:t>疑问限定词：</a:t>
            </a:r>
            <a:r>
              <a:rPr lang="en-US" altLang="zh-CN" sz="2800" b="1" dirty="0" err="1">
                <a:solidFill>
                  <a:srgbClr val="3203FB"/>
                </a:solidFill>
              </a:rPr>
              <a:t>what,which,whose</a:t>
            </a:r>
            <a:r>
              <a:rPr lang="en-US" altLang="zh-CN" sz="2800" b="1" dirty="0">
                <a:solidFill>
                  <a:srgbClr val="3203FB"/>
                </a:solidFill>
              </a:rPr>
              <a:t>.</a:t>
            </a:r>
            <a:r>
              <a:rPr lang="zh-CN" altLang="en-US" sz="2800" b="1" dirty="0">
                <a:solidFill>
                  <a:srgbClr val="3203FB"/>
                </a:solidFill>
              </a:rPr>
              <a:t>）</a:t>
            </a:r>
          </a:p>
          <a:p>
            <a:endParaRPr lang="zh-CN" altLang="en-US" sz="2800" b="1" dirty="0">
              <a:solidFill>
                <a:srgbClr val="3203FB"/>
              </a:solidFill>
            </a:endParaRPr>
          </a:p>
          <a:p>
            <a:r>
              <a:rPr lang="en-US" altLang="zh-CN" sz="2800" b="1" dirty="0">
                <a:solidFill>
                  <a:srgbClr val="3203FB"/>
                </a:solidFill>
              </a:rPr>
              <a:t>34.     WP      </a:t>
            </a:r>
            <a:r>
              <a:rPr lang="en-US" altLang="zh-CN" sz="2800" b="1" dirty="0" err="1">
                <a:solidFill>
                  <a:srgbClr val="3203FB"/>
                </a:solidFill>
              </a:rPr>
              <a:t>Wh</a:t>
            </a:r>
            <a:r>
              <a:rPr lang="en-US" altLang="zh-CN" sz="2800" b="1" dirty="0">
                <a:solidFill>
                  <a:srgbClr val="3203FB"/>
                </a:solidFill>
              </a:rPr>
              <a:t>-pronoun </a:t>
            </a:r>
            <a:r>
              <a:rPr lang="zh-CN" altLang="en-US" sz="2800" b="1" dirty="0">
                <a:solidFill>
                  <a:srgbClr val="3203FB"/>
                </a:solidFill>
              </a:rPr>
              <a:t>代词（</a:t>
            </a:r>
            <a:r>
              <a:rPr lang="en-US" altLang="zh-CN" sz="2800" b="1" dirty="0">
                <a:solidFill>
                  <a:srgbClr val="3203FB"/>
                </a:solidFill>
              </a:rPr>
              <a:t>who whose which</a:t>
            </a:r>
            <a:r>
              <a:rPr lang="zh-CN" altLang="en-US" sz="2800" b="1" dirty="0">
                <a:solidFill>
                  <a:srgbClr val="3203FB"/>
                </a:solidFill>
              </a:rPr>
              <a:t>）</a:t>
            </a:r>
          </a:p>
          <a:p>
            <a:endParaRPr lang="zh-CN" altLang="en-US" sz="2800" b="1" dirty="0">
              <a:solidFill>
                <a:srgbClr val="3203FB"/>
              </a:solidFill>
            </a:endParaRPr>
          </a:p>
          <a:p>
            <a:pPr marL="514350" indent="-514350">
              <a:buAutoNum type="arabicPeriod" startAt="35"/>
            </a:pPr>
            <a:r>
              <a:rPr lang="en-US" altLang="zh-CN" sz="2800" b="1" dirty="0">
                <a:solidFill>
                  <a:srgbClr val="3203FB"/>
                </a:solidFill>
              </a:rPr>
              <a:t>WP$     Possessive </a:t>
            </a:r>
            <a:r>
              <a:rPr lang="en-US" altLang="zh-CN" sz="2800" b="1" dirty="0" err="1">
                <a:solidFill>
                  <a:srgbClr val="3203FB"/>
                </a:solidFill>
              </a:rPr>
              <a:t>wh</a:t>
            </a:r>
            <a:r>
              <a:rPr lang="en-US" altLang="zh-CN" sz="2800" b="1" dirty="0">
                <a:solidFill>
                  <a:srgbClr val="3203FB"/>
                </a:solidFill>
              </a:rPr>
              <a:t>-pronoun </a:t>
            </a:r>
            <a:r>
              <a:rPr lang="zh-CN" altLang="en-US" sz="2800" b="1" dirty="0">
                <a:solidFill>
                  <a:srgbClr val="3203FB"/>
                </a:solidFill>
              </a:rPr>
              <a:t>所有格代词</a:t>
            </a:r>
            <a:endParaRPr lang="en-US" altLang="zh-CN" sz="2800" b="1" dirty="0">
              <a:solidFill>
                <a:srgbClr val="3203FB"/>
              </a:solidFill>
            </a:endParaRPr>
          </a:p>
          <a:p>
            <a:endParaRPr lang="zh-CN" altLang="en-US" sz="2800" b="1" dirty="0">
              <a:solidFill>
                <a:srgbClr val="3203FB"/>
              </a:solidFill>
            </a:endParaRPr>
          </a:p>
          <a:p>
            <a:r>
              <a:rPr lang="en-US" altLang="zh-CN" sz="2800" b="1" dirty="0">
                <a:solidFill>
                  <a:srgbClr val="3203FB"/>
                </a:solidFill>
              </a:rPr>
              <a:t>36.     WRB     </a:t>
            </a:r>
            <a:r>
              <a:rPr lang="en-US" altLang="zh-CN" sz="2800" b="1" dirty="0" err="1">
                <a:solidFill>
                  <a:srgbClr val="3203FB"/>
                </a:solidFill>
              </a:rPr>
              <a:t>Wh</a:t>
            </a:r>
            <a:r>
              <a:rPr lang="en-US" altLang="zh-CN" sz="2800" b="1" dirty="0">
                <a:solidFill>
                  <a:srgbClr val="3203FB"/>
                </a:solidFill>
              </a:rPr>
              <a:t>-adverb   </a:t>
            </a:r>
            <a:r>
              <a:rPr lang="zh-CN" altLang="en-US" sz="2800" b="1" dirty="0">
                <a:solidFill>
                  <a:srgbClr val="3203FB"/>
                </a:solidFill>
              </a:rPr>
              <a:t>疑问代词（</a:t>
            </a:r>
            <a:r>
              <a:rPr lang="en-US" altLang="zh-CN" sz="2800" b="1" dirty="0">
                <a:solidFill>
                  <a:srgbClr val="3203FB"/>
                </a:solidFill>
              </a:rPr>
              <a:t>how where when</a:t>
            </a:r>
            <a:r>
              <a:rPr lang="zh-CN" altLang="en-US" sz="2800" b="1" dirty="0">
                <a:solidFill>
                  <a:srgbClr val="3203FB"/>
                </a:solidFill>
              </a:rPr>
              <a:t>）</a:t>
            </a:r>
          </a:p>
        </p:txBody>
      </p:sp>
    </p:spTree>
    <p:extLst>
      <p:ext uri="{BB962C8B-B14F-4D97-AF65-F5344CB8AC3E}">
        <p14:creationId xmlns:p14="http://schemas.microsoft.com/office/powerpoint/2010/main" val="36880641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3B1B92-210D-4B97-A930-06A1D62A340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28B37E3-C881-4345-8440-D336F9875231}"/>
              </a:ext>
            </a:extLst>
          </p:cNvPr>
          <p:cNvSpPr>
            <a:spLocks noGrp="1"/>
          </p:cNvSpPr>
          <p:nvPr>
            <p:ph type="title"/>
          </p:nvPr>
        </p:nvSpPr>
        <p:spPr/>
        <p:txBody>
          <a:bodyPr/>
          <a:lstStyle/>
          <a:p>
            <a:r>
              <a:rPr lang="zh-CN" altLang="en-US" dirty="0"/>
              <a:t>问题的定义</a:t>
            </a:r>
          </a:p>
        </p:txBody>
      </p:sp>
      <p:sp>
        <p:nvSpPr>
          <p:cNvPr id="4" name="文本占位符 3">
            <a:extLst>
              <a:ext uri="{FF2B5EF4-FFF2-40B4-BE49-F238E27FC236}">
                <a16:creationId xmlns:a16="http://schemas.microsoft.com/office/drawing/2014/main" id="{73CF7A38-0699-46F8-8F16-64E5C9DC1702}"/>
              </a:ext>
            </a:extLst>
          </p:cNvPr>
          <p:cNvSpPr>
            <a:spLocks noGrp="1"/>
          </p:cNvSpPr>
          <p:nvPr>
            <p:ph type="body" sz="half" idx="2"/>
          </p:nvPr>
        </p:nvSpPr>
        <p:spPr/>
        <p:txBody>
          <a:bodyPr/>
          <a:lstStyle/>
          <a:p>
            <a:endParaRPr lang="zh-CN" altLang="en-US" dirty="0"/>
          </a:p>
        </p:txBody>
      </p:sp>
      <p:sp>
        <p:nvSpPr>
          <p:cNvPr id="6" name="Text Placeholder 3">
            <a:extLst>
              <a:ext uri="{FF2B5EF4-FFF2-40B4-BE49-F238E27FC236}">
                <a16:creationId xmlns:a16="http://schemas.microsoft.com/office/drawing/2014/main" id="{E171BE4F-2A8B-4E93-9956-DE7B65E80F0B}"/>
              </a:ext>
            </a:extLst>
          </p:cNvPr>
          <p:cNvSpPr txBox="1">
            <a:spLocks/>
          </p:cNvSpPr>
          <p:nvPr/>
        </p:nvSpPr>
        <p:spPr>
          <a:xfrm>
            <a:off x="839598" y="1534904"/>
            <a:ext cx="10929189"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rgbClr val="0476BF"/>
                </a:solidFill>
              </a:rPr>
              <a:t>当我们需要计算一系列可观察事件的概率时，可采用马尔可夫链</a:t>
            </a:r>
            <a:endParaRPr lang="en-US" sz="2400" b="1" dirty="0">
              <a:solidFill>
                <a:srgbClr val="0476BF"/>
              </a:solidFill>
            </a:endParaRPr>
          </a:p>
        </p:txBody>
      </p:sp>
      <p:sp>
        <p:nvSpPr>
          <p:cNvPr id="7" name="Text Placeholder 3">
            <a:extLst>
              <a:ext uri="{FF2B5EF4-FFF2-40B4-BE49-F238E27FC236}">
                <a16:creationId xmlns:a16="http://schemas.microsoft.com/office/drawing/2014/main" id="{17EA8D55-F747-4BBF-8986-DA719B08DFC3}"/>
              </a:ext>
            </a:extLst>
          </p:cNvPr>
          <p:cNvSpPr txBox="1">
            <a:spLocks/>
          </p:cNvSpPr>
          <p:nvPr/>
        </p:nvSpPr>
        <p:spPr>
          <a:xfrm>
            <a:off x="839598" y="2045911"/>
            <a:ext cx="11060759" cy="9848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742950" lvl="1" indent="-285750">
              <a:spcBef>
                <a:spcPct val="20000"/>
              </a:spcBef>
              <a:buFont typeface="Wingdings" panose="05000000000000000000" pitchFamily="2" charset="2"/>
              <a:buChar char="ü"/>
              <a:defRPr/>
            </a:pPr>
            <a:r>
              <a:rPr lang="zh-CN" altLang="en-US" sz="2000" b="1" dirty="0">
                <a:solidFill>
                  <a:schemeClr val="bg2">
                    <a:lumMod val="50000"/>
                  </a:schemeClr>
                </a:solidFill>
              </a:rPr>
              <a:t>我们不直接观察它们。例如，我们通常不会在文本中观察词性标签</a:t>
            </a:r>
            <a:endParaRPr lang="en-US" altLang="zh-CN" sz="2000" b="1" dirty="0">
              <a:solidFill>
                <a:schemeClr val="bg2">
                  <a:lumMod val="50000"/>
                </a:schemeClr>
              </a:solidFill>
            </a:endParaRPr>
          </a:p>
          <a:p>
            <a:pPr marL="742950" lvl="1" indent="-285750">
              <a:spcBef>
                <a:spcPct val="20000"/>
              </a:spcBef>
              <a:buFont typeface="Wingdings" panose="05000000000000000000" pitchFamily="2" charset="2"/>
              <a:buChar char="ü"/>
              <a:defRPr/>
            </a:pPr>
            <a:r>
              <a:rPr lang="zh-CN" altLang="en-US" sz="2000" b="1" dirty="0">
                <a:solidFill>
                  <a:schemeClr val="bg2">
                    <a:lumMod val="50000"/>
                  </a:schemeClr>
                </a:solidFill>
              </a:rPr>
              <a:t>相反，我们看到单词，必须从单词序列推断标签。我们称这些标签为隐藏的，因为它们不被观察到</a:t>
            </a:r>
            <a:endParaRPr lang="en-US" altLang="zh-CN" sz="1600" b="1" dirty="0">
              <a:solidFill>
                <a:schemeClr val="bg2">
                  <a:lumMod val="50000"/>
                </a:schemeClr>
              </a:solidFill>
            </a:endParaRPr>
          </a:p>
        </p:txBody>
      </p:sp>
      <p:sp>
        <p:nvSpPr>
          <p:cNvPr id="9" name="TextBox 40">
            <a:extLst>
              <a:ext uri="{FF2B5EF4-FFF2-40B4-BE49-F238E27FC236}">
                <a16:creationId xmlns:a16="http://schemas.microsoft.com/office/drawing/2014/main" id="{20FAA711-653B-4D55-A98B-B0F5B1459977}"/>
              </a:ext>
            </a:extLst>
          </p:cNvPr>
          <p:cNvSpPr txBox="1"/>
          <p:nvPr/>
        </p:nvSpPr>
        <p:spPr>
          <a:xfrm>
            <a:off x="752023" y="3030796"/>
            <a:ext cx="11104338" cy="3516347"/>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defRPr/>
            </a:pPr>
            <a:r>
              <a:rPr lang="zh-CN" altLang="en-US" sz="2400" b="1" kern="0" noProof="1">
                <a:solidFill>
                  <a:srgbClr val="0070C0"/>
                </a:solidFill>
                <a:ea typeface="微软雅黑"/>
              </a:rPr>
              <a:t>问题描述</a:t>
            </a:r>
          </a:p>
          <a:p>
            <a:pPr marL="800100" lvl="1" indent="-342900">
              <a:spcBef>
                <a:spcPts val="600"/>
              </a:spcBef>
              <a:buFont typeface="Wingdings" panose="05000000000000000000" pitchFamily="2" charset="2"/>
              <a:buChar char="ü"/>
              <a:defRPr/>
            </a:pPr>
            <a:r>
              <a:rPr lang="zh-CN" altLang="en-US" sz="2000" b="1" kern="0" noProof="1">
                <a:solidFill>
                  <a:srgbClr val="0070C0"/>
                </a:solidFill>
                <a:ea typeface="微软雅黑"/>
              </a:rPr>
              <a:t>设词性标记数量为</a:t>
            </a:r>
            <a:r>
              <a:rPr lang="en-US" altLang="zh-CN" sz="2000" b="1" kern="0" noProof="1">
                <a:solidFill>
                  <a:srgbClr val="0070C0"/>
                </a:solidFill>
                <a:ea typeface="微软雅黑"/>
              </a:rPr>
              <a:t>M</a:t>
            </a:r>
            <a:r>
              <a:rPr lang="zh-CN" altLang="en-US" sz="2000" b="1" kern="0" noProof="1">
                <a:solidFill>
                  <a:srgbClr val="0070C0"/>
                </a:solidFill>
                <a:ea typeface="微软雅黑"/>
              </a:rPr>
              <a:t>个</a:t>
            </a:r>
          </a:p>
          <a:p>
            <a:pPr marL="1257300" lvl="2" indent="-342900">
              <a:spcBef>
                <a:spcPts val="600"/>
              </a:spcBef>
              <a:buFont typeface="Wingdings" panose="05000000000000000000" pitchFamily="2" charset="2"/>
              <a:buChar char="l"/>
              <a:defRPr/>
            </a:pPr>
            <a:r>
              <a:rPr lang="zh-CN" altLang="en-US" sz="2000" b="1" kern="0" noProof="1">
                <a:solidFill>
                  <a:srgbClr val="0070C0"/>
                </a:solidFill>
                <a:ea typeface="微软雅黑"/>
              </a:rPr>
              <a:t>标记集合</a:t>
            </a:r>
            <a:r>
              <a:rPr lang="en-US" altLang="zh-CN" sz="2000" b="1" kern="0" noProof="1">
                <a:solidFill>
                  <a:srgbClr val="0070C0"/>
                </a:solidFill>
                <a:ea typeface="微软雅黑"/>
              </a:rPr>
              <a:t>: {t1,..,tM}.</a:t>
            </a:r>
          </a:p>
          <a:p>
            <a:pPr marL="800100" lvl="1" indent="-342900">
              <a:spcBef>
                <a:spcPts val="600"/>
              </a:spcBef>
              <a:buFont typeface="Wingdings" panose="05000000000000000000" pitchFamily="2" charset="2"/>
              <a:buChar char="ü"/>
              <a:defRPr/>
            </a:pPr>
            <a:r>
              <a:rPr lang="zh-CN" altLang="en-US" sz="2000" b="1" kern="0" noProof="1">
                <a:solidFill>
                  <a:srgbClr val="0070C0"/>
                </a:solidFill>
                <a:ea typeface="微软雅黑"/>
              </a:rPr>
              <a:t>词表中词的个数为 </a:t>
            </a:r>
            <a:r>
              <a:rPr lang="en-US" altLang="zh-CN" sz="2000" b="1" kern="0" noProof="1">
                <a:solidFill>
                  <a:srgbClr val="0070C0"/>
                </a:solidFill>
                <a:ea typeface="微软雅黑"/>
              </a:rPr>
              <a:t>V </a:t>
            </a:r>
          </a:p>
          <a:p>
            <a:pPr marL="1257300" lvl="2" indent="-342900">
              <a:spcBef>
                <a:spcPts val="600"/>
              </a:spcBef>
              <a:buFont typeface="Wingdings" panose="05000000000000000000" pitchFamily="2" charset="2"/>
              <a:buChar char="l"/>
              <a:defRPr/>
            </a:pPr>
            <a:r>
              <a:rPr lang="zh-CN" altLang="en-US" sz="2000" b="1" kern="0" noProof="1">
                <a:solidFill>
                  <a:srgbClr val="0070C0"/>
                </a:solidFill>
                <a:ea typeface="微软雅黑"/>
              </a:rPr>
              <a:t>词集合</a:t>
            </a:r>
            <a:r>
              <a:rPr lang="en-US" altLang="zh-CN" sz="2000" b="1" kern="0" noProof="1">
                <a:solidFill>
                  <a:srgbClr val="0070C0"/>
                </a:solidFill>
                <a:ea typeface="微软雅黑"/>
              </a:rPr>
              <a:t>: {w1,..,wV}.</a:t>
            </a:r>
          </a:p>
          <a:p>
            <a:pPr marL="800100" lvl="1" indent="-342900">
              <a:spcBef>
                <a:spcPts val="600"/>
              </a:spcBef>
              <a:buFont typeface="Wingdings" panose="05000000000000000000" pitchFamily="2" charset="2"/>
              <a:buChar char="ü"/>
              <a:defRPr/>
            </a:pPr>
            <a:r>
              <a:rPr lang="zh-CN" altLang="en-US" sz="2000" b="1" kern="0" noProof="1">
                <a:solidFill>
                  <a:srgbClr val="0070C0"/>
                </a:solidFill>
                <a:ea typeface="微软雅黑"/>
              </a:rPr>
              <a:t>设有一个由</a:t>
            </a:r>
            <a:r>
              <a:rPr lang="en-US" altLang="zh-CN" sz="2000" b="1" kern="0" noProof="1">
                <a:solidFill>
                  <a:srgbClr val="0070C0"/>
                </a:solidFill>
                <a:ea typeface="微软雅黑"/>
              </a:rPr>
              <a:t>n</a:t>
            </a:r>
            <a:r>
              <a:rPr lang="zh-CN" altLang="en-US" sz="2000" b="1" kern="0" noProof="1">
                <a:solidFill>
                  <a:srgbClr val="0070C0"/>
                </a:solidFill>
                <a:ea typeface="微软雅黑"/>
              </a:rPr>
              <a:t>个词构成的词序列		</a:t>
            </a:r>
            <a:endParaRPr lang="en-US" altLang="zh-CN" sz="2000" b="1" kern="0" noProof="1">
              <a:solidFill>
                <a:srgbClr val="0070C0"/>
              </a:solidFill>
              <a:ea typeface="微软雅黑"/>
            </a:endParaRPr>
          </a:p>
          <a:p>
            <a:pPr marL="1257300" lvl="2" indent="-342900">
              <a:spcBef>
                <a:spcPts val="600"/>
              </a:spcBef>
              <a:buFont typeface="Wingdings" panose="05000000000000000000" pitchFamily="2" charset="2"/>
              <a:buChar char="l"/>
              <a:defRPr/>
            </a:pPr>
            <a:r>
              <a:rPr lang="en-US" altLang="zh-CN" sz="2000" b="1" kern="0" noProof="1">
                <a:solidFill>
                  <a:srgbClr val="0070C0"/>
                </a:solidFill>
                <a:ea typeface="微软雅黑"/>
              </a:rPr>
              <a:t>S = w1,w2…wn</a:t>
            </a:r>
          </a:p>
          <a:p>
            <a:pPr marL="800100" lvl="1" indent="-342900">
              <a:spcBef>
                <a:spcPts val="600"/>
              </a:spcBef>
              <a:buFont typeface="Wingdings" panose="05000000000000000000" pitchFamily="2" charset="2"/>
              <a:buChar char="ü"/>
              <a:defRPr/>
            </a:pPr>
            <a:r>
              <a:rPr lang="zh-CN" altLang="en-US" sz="2000" b="1" kern="0" noProof="1">
                <a:solidFill>
                  <a:srgbClr val="0070C0"/>
                </a:solidFill>
                <a:ea typeface="微软雅黑"/>
              </a:rPr>
              <a:t>目标为找到最优的词性序列</a:t>
            </a:r>
            <a:r>
              <a:rPr lang="en-US" altLang="zh-CN" sz="2000" b="1" kern="0" noProof="1">
                <a:solidFill>
                  <a:srgbClr val="0070C0"/>
                </a:solidFill>
                <a:ea typeface="微软雅黑"/>
              </a:rPr>
              <a:t>T = t1,t2…tn</a:t>
            </a:r>
          </a:p>
          <a:p>
            <a:pPr marL="285750" lvl="0" indent="-285750">
              <a:spcBef>
                <a:spcPts val="600"/>
              </a:spcBef>
              <a:buFont typeface="Wingdings" panose="05000000000000000000" pitchFamily="2" charset="2"/>
              <a:buChar char="Ø"/>
              <a:defRPr/>
            </a:pPr>
            <a:endPar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spTree>
    <p:extLst>
      <p:ext uri="{BB962C8B-B14F-4D97-AF65-F5344CB8AC3E}">
        <p14:creationId xmlns:p14="http://schemas.microsoft.com/office/powerpoint/2010/main" val="4251114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3B1B92-210D-4B97-A930-06A1D62A340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28B37E3-C881-4345-8440-D336F9875231}"/>
              </a:ext>
            </a:extLst>
          </p:cNvPr>
          <p:cNvSpPr>
            <a:spLocks noGrp="1"/>
          </p:cNvSpPr>
          <p:nvPr>
            <p:ph type="title"/>
          </p:nvPr>
        </p:nvSpPr>
        <p:spPr/>
        <p:txBody>
          <a:bodyPr/>
          <a:lstStyle/>
          <a:p>
            <a:r>
              <a:rPr lang="zh-CN" altLang="en-US" dirty="0"/>
              <a:t>问题的定义</a:t>
            </a:r>
          </a:p>
        </p:txBody>
      </p:sp>
      <p:sp>
        <p:nvSpPr>
          <p:cNvPr id="4" name="文本占位符 3">
            <a:extLst>
              <a:ext uri="{FF2B5EF4-FFF2-40B4-BE49-F238E27FC236}">
                <a16:creationId xmlns:a16="http://schemas.microsoft.com/office/drawing/2014/main" id="{73CF7A38-0699-46F8-8F16-64E5C9DC1702}"/>
              </a:ext>
            </a:extLst>
          </p:cNvPr>
          <p:cNvSpPr>
            <a:spLocks noGrp="1"/>
          </p:cNvSpPr>
          <p:nvPr>
            <p:ph type="body" sz="half" idx="2"/>
          </p:nvPr>
        </p:nvSpPr>
        <p:spPr/>
        <p:txBody>
          <a:bodyPr/>
          <a:lstStyle/>
          <a:p>
            <a:endParaRPr lang="zh-CN" altLang="en-US" dirty="0"/>
          </a:p>
        </p:txBody>
      </p:sp>
      <p:sp>
        <p:nvSpPr>
          <p:cNvPr id="9" name="TextBox 40">
            <a:extLst>
              <a:ext uri="{FF2B5EF4-FFF2-40B4-BE49-F238E27FC236}">
                <a16:creationId xmlns:a16="http://schemas.microsoft.com/office/drawing/2014/main" id="{20FAA711-653B-4D55-A98B-B0F5B1459977}"/>
              </a:ext>
            </a:extLst>
          </p:cNvPr>
          <p:cNvSpPr txBox="1"/>
          <p:nvPr/>
        </p:nvSpPr>
        <p:spPr>
          <a:xfrm>
            <a:off x="752023" y="1155949"/>
            <a:ext cx="11104338" cy="823302"/>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defRPr/>
            </a:pPr>
            <a:r>
              <a:rPr lang="zh-CN" altLang="en-US" sz="2400" b="1" kern="0" noProof="1">
                <a:solidFill>
                  <a:srgbClr val="0070C0"/>
                </a:solidFill>
                <a:ea typeface="微软雅黑"/>
              </a:rPr>
              <a:t>问题描述（可观察序列</a:t>
            </a:r>
            <a:r>
              <a:rPr lang="en-US" altLang="zh-CN" sz="2400" b="1" kern="0" noProof="1">
                <a:solidFill>
                  <a:srgbClr val="0070C0"/>
                </a:solidFill>
                <a:ea typeface="微软雅黑"/>
              </a:rPr>
              <a:t>wi</a:t>
            </a:r>
            <a:r>
              <a:rPr lang="zh-CN" altLang="en-US" sz="2400" b="1" kern="0" noProof="1">
                <a:solidFill>
                  <a:srgbClr val="0070C0"/>
                </a:solidFill>
                <a:ea typeface="微软雅黑"/>
              </a:rPr>
              <a:t>解码为最有可能的标签序列</a:t>
            </a:r>
            <a:r>
              <a:rPr lang="en-US" altLang="zh-CN" sz="2400" b="1" kern="0" noProof="1">
                <a:solidFill>
                  <a:srgbClr val="0070C0"/>
                </a:solidFill>
                <a:ea typeface="微软雅黑"/>
              </a:rPr>
              <a:t>ti</a:t>
            </a:r>
            <a:r>
              <a:rPr lang="zh-CN" altLang="en-US" sz="2400" b="1" kern="0" noProof="1">
                <a:solidFill>
                  <a:srgbClr val="0070C0"/>
                </a:solidFill>
                <a:ea typeface="微软雅黑"/>
              </a:rPr>
              <a:t>）</a:t>
            </a:r>
          </a:p>
          <a:p>
            <a:pPr marL="285750" lvl="0" indent="-285750">
              <a:spcBef>
                <a:spcPts val="600"/>
              </a:spcBef>
              <a:buFont typeface="Wingdings" panose="05000000000000000000" pitchFamily="2" charset="2"/>
              <a:buChar char="Ø"/>
              <a:defRPr/>
            </a:pPr>
            <a:endPar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graphicFrame>
        <p:nvGraphicFramePr>
          <p:cNvPr id="8" name="Object 4">
            <a:extLst>
              <a:ext uri="{FF2B5EF4-FFF2-40B4-BE49-F238E27FC236}">
                <a16:creationId xmlns:a16="http://schemas.microsoft.com/office/drawing/2014/main" id="{944B69F1-A61C-487C-B573-C0404B8DD4B2}"/>
              </a:ext>
            </a:extLst>
          </p:cNvPr>
          <p:cNvGraphicFramePr>
            <a:graphicFrameLocks noChangeAspect="1"/>
          </p:cNvGraphicFramePr>
          <p:nvPr>
            <p:extLst>
              <p:ext uri="{D42A27DB-BD31-4B8C-83A1-F6EECF244321}">
                <p14:modId xmlns:p14="http://schemas.microsoft.com/office/powerpoint/2010/main" val="3454401349"/>
              </p:ext>
            </p:extLst>
          </p:nvPr>
        </p:nvGraphicFramePr>
        <p:xfrm>
          <a:off x="2837867" y="1666188"/>
          <a:ext cx="3411629" cy="718157"/>
        </p:xfrm>
        <a:graphic>
          <a:graphicData uri="http://schemas.openxmlformats.org/presentationml/2006/ole">
            <mc:AlternateContent xmlns:mc="http://schemas.openxmlformats.org/markup-compatibility/2006">
              <mc:Choice xmlns:v="urn:schemas-microsoft-com:vml" Requires="v">
                <p:oleObj spid="_x0000_s7607" name="Equation" r:id="rId4" imgW="1447560" imgH="304560" progId="Equation.DSMT4">
                  <p:embed/>
                </p:oleObj>
              </mc:Choice>
              <mc:Fallback>
                <p:oleObj name="Equation" r:id="rId4" imgW="1447560" imgH="304560" progId="Equation.DSMT4">
                  <p:embed/>
                  <p:pic>
                    <p:nvPicPr>
                      <p:cNvPr id="49156" name="Object 4">
                        <a:extLst>
                          <a:ext uri="{FF2B5EF4-FFF2-40B4-BE49-F238E27FC236}">
                            <a16:creationId xmlns:a16="http://schemas.microsoft.com/office/drawing/2014/main" id="{39EB07D2-F412-45D9-A7AB-ADCE8B6FC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7867" y="1666188"/>
                        <a:ext cx="3411629" cy="718157"/>
                      </a:xfrm>
                      <a:prstGeom prst="rect">
                        <a:avLst/>
                      </a:prstGeom>
                      <a:noFill/>
                      <a:ln>
                        <a:noFill/>
                      </a:ln>
                      <a:effectLst/>
                    </p:spPr>
                  </p:pic>
                </p:oleObj>
              </mc:Fallback>
            </mc:AlternateContent>
          </a:graphicData>
        </a:graphic>
      </p:graphicFrame>
      <p:graphicFrame>
        <p:nvGraphicFramePr>
          <p:cNvPr id="10" name="Object 11">
            <a:extLst>
              <a:ext uri="{FF2B5EF4-FFF2-40B4-BE49-F238E27FC236}">
                <a16:creationId xmlns:a16="http://schemas.microsoft.com/office/drawing/2014/main" id="{F61790D5-3DF2-48FA-8760-E7DD6B7E2BA2}"/>
              </a:ext>
            </a:extLst>
          </p:cNvPr>
          <p:cNvGraphicFramePr>
            <a:graphicFrameLocks noChangeAspect="1"/>
          </p:cNvGraphicFramePr>
          <p:nvPr>
            <p:extLst>
              <p:ext uri="{D42A27DB-BD31-4B8C-83A1-F6EECF244321}">
                <p14:modId xmlns:p14="http://schemas.microsoft.com/office/powerpoint/2010/main" val="471359862"/>
              </p:ext>
            </p:extLst>
          </p:nvPr>
        </p:nvGraphicFramePr>
        <p:xfrm>
          <a:off x="2837868" y="3469778"/>
          <a:ext cx="6799514" cy="688870"/>
        </p:xfrm>
        <a:graphic>
          <a:graphicData uri="http://schemas.openxmlformats.org/presentationml/2006/ole">
            <mc:AlternateContent xmlns:mc="http://schemas.openxmlformats.org/markup-compatibility/2006">
              <mc:Choice xmlns:v="urn:schemas-microsoft-com:vml" Requires="v">
                <p:oleObj spid="_x0000_s7608" name="Equation" r:id="rId6" imgW="2882880" imgH="304560" progId="Equation.DSMT4">
                  <p:embed/>
                </p:oleObj>
              </mc:Choice>
              <mc:Fallback>
                <p:oleObj name="Equation" r:id="rId6" imgW="2882880" imgH="304560" progId="Equation.DSMT4">
                  <p:embed/>
                  <p:pic>
                    <p:nvPicPr>
                      <p:cNvPr id="51211" name="Object 11">
                        <a:extLst>
                          <a:ext uri="{FF2B5EF4-FFF2-40B4-BE49-F238E27FC236}">
                            <a16:creationId xmlns:a16="http://schemas.microsoft.com/office/drawing/2014/main" id="{79C52C3F-283B-4CE1-9821-1B22B72B7A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7868" y="3469778"/>
                        <a:ext cx="6799514" cy="688870"/>
                      </a:xfrm>
                      <a:prstGeom prst="rect">
                        <a:avLst/>
                      </a:prstGeom>
                      <a:noFill/>
                      <a:ln>
                        <a:noFill/>
                      </a:ln>
                      <a:effectLst/>
                    </p:spPr>
                  </p:pic>
                </p:oleObj>
              </mc:Fallback>
            </mc:AlternateContent>
          </a:graphicData>
        </a:graphic>
      </p:graphicFrame>
      <p:pic>
        <p:nvPicPr>
          <p:cNvPr id="11" name="图片 10">
            <a:extLst>
              <a:ext uri="{FF2B5EF4-FFF2-40B4-BE49-F238E27FC236}">
                <a16:creationId xmlns:a16="http://schemas.microsoft.com/office/drawing/2014/main" id="{303FF63A-4153-474F-AA1A-65AE3C00FA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9518" y="1713387"/>
            <a:ext cx="4045970" cy="689907"/>
          </a:xfrm>
          <a:prstGeom prst="rect">
            <a:avLst/>
          </a:prstGeom>
        </p:spPr>
      </p:pic>
      <p:pic>
        <p:nvPicPr>
          <p:cNvPr id="13" name="图片 12">
            <a:extLst>
              <a:ext uri="{FF2B5EF4-FFF2-40B4-BE49-F238E27FC236}">
                <a16:creationId xmlns:a16="http://schemas.microsoft.com/office/drawing/2014/main" id="{DF772FAE-CC8F-46BB-813B-612D8F54EA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9415" y="2435525"/>
            <a:ext cx="5506034" cy="879189"/>
          </a:xfrm>
          <a:prstGeom prst="rect">
            <a:avLst/>
          </a:prstGeom>
        </p:spPr>
      </p:pic>
      <p:sp>
        <p:nvSpPr>
          <p:cNvPr id="14" name="TextBox 40">
            <a:extLst>
              <a:ext uri="{FF2B5EF4-FFF2-40B4-BE49-F238E27FC236}">
                <a16:creationId xmlns:a16="http://schemas.microsoft.com/office/drawing/2014/main" id="{7ACF2893-B9CC-4904-84E6-A9E2C3B9B0D0}"/>
              </a:ext>
            </a:extLst>
          </p:cNvPr>
          <p:cNvSpPr txBox="1"/>
          <p:nvPr/>
        </p:nvSpPr>
        <p:spPr>
          <a:xfrm>
            <a:off x="752023" y="4334868"/>
            <a:ext cx="11104338" cy="93615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spcBef>
                <a:spcPts val="1000"/>
              </a:spcBef>
              <a:buFont typeface="Wingdings" panose="05000000000000000000" pitchFamily="2" charset="2"/>
              <a:buChar char="Ø"/>
              <a:defRPr/>
            </a:pPr>
            <a:r>
              <a:rPr lang="zh-CN" altLang="en-US" sz="2400" b="1" kern="0" noProof="1">
                <a:solidFill>
                  <a:srgbClr val="0070C0"/>
                </a:solidFill>
                <a:ea typeface="微软雅黑"/>
              </a:rPr>
              <a:t>词</a:t>
            </a:r>
            <a:r>
              <a:rPr lang="en-US" altLang="zh-CN" sz="2400" b="1" kern="0" noProof="1">
                <a:solidFill>
                  <a:srgbClr val="0070C0"/>
                </a:solidFill>
                <a:ea typeface="微软雅黑"/>
              </a:rPr>
              <a:t>wi </a:t>
            </a:r>
            <a:r>
              <a:rPr lang="zh-CN" altLang="en-US" sz="2400" b="1" kern="0" noProof="1">
                <a:solidFill>
                  <a:srgbClr val="0070C0"/>
                </a:solidFill>
                <a:ea typeface="微软雅黑"/>
              </a:rPr>
              <a:t>的出现，仅依赖于它的词性标记，不依赖于其他因素</a:t>
            </a:r>
          </a:p>
          <a:p>
            <a:pPr marL="800100" lvl="1" indent="-342900">
              <a:spcBef>
                <a:spcPts val="1000"/>
              </a:spcBef>
              <a:buFont typeface="Wingdings" panose="05000000000000000000" pitchFamily="2" charset="2"/>
              <a:buChar char="Ø"/>
              <a:defRPr/>
            </a:pPr>
            <a:r>
              <a:rPr lang="zh-CN" altLang="en-US" sz="2400" b="1" kern="0" noProof="1">
                <a:solidFill>
                  <a:srgbClr val="0070C0"/>
                </a:solidFill>
                <a:ea typeface="微软雅黑"/>
              </a:rPr>
              <a:t>标记 </a:t>
            </a:r>
            <a:r>
              <a:rPr lang="en-US" altLang="zh-CN" sz="2400" b="1" kern="0" noProof="1">
                <a:solidFill>
                  <a:srgbClr val="0070C0"/>
                </a:solidFill>
                <a:ea typeface="微软雅黑"/>
              </a:rPr>
              <a:t>ti </a:t>
            </a:r>
            <a:r>
              <a:rPr lang="zh-CN" altLang="en-US" sz="2400" b="1" kern="0" noProof="1">
                <a:solidFill>
                  <a:srgbClr val="0070C0"/>
                </a:solidFill>
                <a:ea typeface="微软雅黑"/>
              </a:rPr>
              <a:t>的出现仅仅条件依赖于它前面的标记</a:t>
            </a:r>
            <a:r>
              <a:rPr lang="en-US" altLang="zh-CN" sz="2400" b="1" kern="0" noProof="1">
                <a:solidFill>
                  <a:srgbClr val="0070C0"/>
                </a:solidFill>
                <a:ea typeface="微软雅黑"/>
              </a:rPr>
              <a:t>ti-1 (</a:t>
            </a:r>
            <a:r>
              <a:rPr lang="zh-CN" altLang="en-US" sz="2400" b="1" kern="0" noProof="1">
                <a:solidFill>
                  <a:srgbClr val="0070C0"/>
                </a:solidFill>
                <a:ea typeface="微软雅黑"/>
              </a:rPr>
              <a:t>马尔科夫假设</a:t>
            </a:r>
            <a:r>
              <a:rPr lang="en-US" altLang="zh-CN" sz="2400" b="1" kern="0" noProof="1">
                <a:solidFill>
                  <a:srgbClr val="0070C0"/>
                </a:solidFill>
                <a:ea typeface="微软雅黑"/>
              </a:rPr>
              <a:t>)</a:t>
            </a:r>
          </a:p>
        </p:txBody>
      </p:sp>
      <p:graphicFrame>
        <p:nvGraphicFramePr>
          <p:cNvPr id="15" name="Object 16">
            <a:extLst>
              <a:ext uri="{FF2B5EF4-FFF2-40B4-BE49-F238E27FC236}">
                <a16:creationId xmlns:a16="http://schemas.microsoft.com/office/drawing/2014/main" id="{3B348D97-B1A0-4559-A044-7A90713EC820}"/>
              </a:ext>
            </a:extLst>
          </p:cNvPr>
          <p:cNvGraphicFramePr>
            <a:graphicFrameLocks noChangeAspect="1"/>
          </p:cNvGraphicFramePr>
          <p:nvPr>
            <p:extLst>
              <p:ext uri="{D42A27DB-BD31-4B8C-83A1-F6EECF244321}">
                <p14:modId xmlns:p14="http://schemas.microsoft.com/office/powerpoint/2010/main" val="4268271155"/>
              </p:ext>
            </p:extLst>
          </p:nvPr>
        </p:nvGraphicFramePr>
        <p:xfrm>
          <a:off x="3526560" y="5383588"/>
          <a:ext cx="5445872" cy="1011231"/>
        </p:xfrm>
        <a:graphic>
          <a:graphicData uri="http://schemas.openxmlformats.org/presentationml/2006/ole">
            <mc:AlternateContent xmlns:mc="http://schemas.openxmlformats.org/markup-compatibility/2006">
              <mc:Choice xmlns:v="urn:schemas-microsoft-com:vml" Requires="v">
                <p:oleObj spid="_x0000_s7609" name="Equation" r:id="rId10" imgW="2323800" imgH="431640" progId="Equation.DSMT4">
                  <p:embed/>
                </p:oleObj>
              </mc:Choice>
              <mc:Fallback>
                <p:oleObj name="Equation" r:id="rId10" imgW="2323800" imgH="431640" progId="Equation.DSMT4">
                  <p:embed/>
                  <p:pic>
                    <p:nvPicPr>
                      <p:cNvPr id="51216" name="Object 16">
                        <a:extLst>
                          <a:ext uri="{FF2B5EF4-FFF2-40B4-BE49-F238E27FC236}">
                            <a16:creationId xmlns:a16="http://schemas.microsoft.com/office/drawing/2014/main" id="{BF44F148-6D64-40D0-BC88-1B9B588D0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6560" y="5383588"/>
                        <a:ext cx="5445872" cy="1011231"/>
                      </a:xfrm>
                      <a:prstGeom prst="rect">
                        <a:avLst/>
                      </a:prstGeom>
                      <a:noFill/>
                      <a:ln>
                        <a:noFill/>
                      </a:ln>
                      <a:effectLst/>
                    </p:spPr>
                  </p:pic>
                </p:oleObj>
              </mc:Fallback>
            </mc:AlternateContent>
          </a:graphicData>
        </a:graphic>
      </p:graphicFrame>
      <p:sp>
        <p:nvSpPr>
          <p:cNvPr id="16" name="矩形 15">
            <a:extLst>
              <a:ext uri="{FF2B5EF4-FFF2-40B4-BE49-F238E27FC236}">
                <a16:creationId xmlns:a16="http://schemas.microsoft.com/office/drawing/2014/main" id="{ACAE7F2F-0A07-4385-A767-6503E6E2EB73}"/>
              </a:ext>
            </a:extLst>
          </p:cNvPr>
          <p:cNvSpPr/>
          <p:nvPr/>
        </p:nvSpPr>
        <p:spPr>
          <a:xfrm>
            <a:off x="3620212" y="2641460"/>
            <a:ext cx="2424062" cy="461665"/>
          </a:xfrm>
          <a:prstGeom prst="rect">
            <a:avLst/>
          </a:prstGeom>
        </p:spPr>
        <p:txBody>
          <a:bodyPr wrap="none">
            <a:spAutoFit/>
          </a:bodyPr>
          <a:lstStyle/>
          <a:p>
            <a:r>
              <a:rPr lang="zh-CN" altLang="en-US" sz="2400" dirty="0">
                <a:solidFill>
                  <a:srgbClr val="2E3033"/>
                </a:solidFill>
                <a:latin typeface="Arial" panose="020B0604020202020204" pitchFamily="34" charset="0"/>
              </a:rPr>
              <a:t>贝叶斯规则计算</a:t>
            </a:r>
            <a:r>
              <a:rPr lang="en-US" altLang="zh-CN" sz="2400" dirty="0">
                <a:solidFill>
                  <a:srgbClr val="2E3033"/>
                </a:solidFill>
                <a:latin typeface="Arial" panose="020B0604020202020204" pitchFamily="34" charset="0"/>
              </a:rPr>
              <a:t>:</a:t>
            </a:r>
            <a:endParaRPr lang="zh-CN" altLang="en-US" sz="2400" dirty="0"/>
          </a:p>
        </p:txBody>
      </p:sp>
    </p:spTree>
    <p:extLst>
      <p:ext uri="{BB962C8B-B14F-4D97-AF65-F5344CB8AC3E}">
        <p14:creationId xmlns:p14="http://schemas.microsoft.com/office/powerpoint/2010/main" val="2179693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3B1B92-210D-4B97-A930-06A1D62A340A}"/>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59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028B37E3-C881-4345-8440-D336F9875231}"/>
              </a:ext>
            </a:extLst>
          </p:cNvPr>
          <p:cNvSpPr>
            <a:spLocks noGrp="1"/>
          </p:cNvSpPr>
          <p:nvPr>
            <p:ph type="title"/>
          </p:nvPr>
        </p:nvSpPr>
        <p:spPr/>
        <p:txBody>
          <a:bodyPr/>
          <a:lstStyle/>
          <a:p>
            <a:r>
              <a:rPr lang="zh-CN" altLang="en-US" dirty="0"/>
              <a:t>问题的定义</a:t>
            </a:r>
          </a:p>
        </p:txBody>
      </p:sp>
      <p:sp>
        <p:nvSpPr>
          <p:cNvPr id="4" name="文本占位符 3">
            <a:extLst>
              <a:ext uri="{FF2B5EF4-FFF2-40B4-BE49-F238E27FC236}">
                <a16:creationId xmlns:a16="http://schemas.microsoft.com/office/drawing/2014/main" id="{73CF7A38-0699-46F8-8F16-64E5C9DC1702}"/>
              </a:ext>
            </a:extLst>
          </p:cNvPr>
          <p:cNvSpPr>
            <a:spLocks noGrp="1"/>
          </p:cNvSpPr>
          <p:nvPr>
            <p:ph type="body" sz="half" idx="2"/>
          </p:nvPr>
        </p:nvSpPr>
        <p:spPr/>
        <p:txBody>
          <a:bodyPr/>
          <a:lstStyle/>
          <a:p>
            <a:endParaRPr lang="zh-CN" altLang="en-US" dirty="0"/>
          </a:p>
        </p:txBody>
      </p:sp>
      <p:sp>
        <p:nvSpPr>
          <p:cNvPr id="9" name="TextBox 40">
            <a:extLst>
              <a:ext uri="{FF2B5EF4-FFF2-40B4-BE49-F238E27FC236}">
                <a16:creationId xmlns:a16="http://schemas.microsoft.com/office/drawing/2014/main" id="{20FAA711-653B-4D55-A98B-B0F5B1459977}"/>
              </a:ext>
            </a:extLst>
          </p:cNvPr>
          <p:cNvSpPr txBox="1"/>
          <p:nvPr/>
        </p:nvSpPr>
        <p:spPr>
          <a:xfrm>
            <a:off x="752023" y="1366461"/>
            <a:ext cx="11104338" cy="513217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defRPr/>
            </a:pPr>
            <a:r>
              <a:rPr lang="zh-CN" altLang="en-US" sz="2400" b="1" kern="0" noProof="1">
                <a:solidFill>
                  <a:srgbClr val="0070C0"/>
                </a:solidFill>
                <a:ea typeface="微软雅黑"/>
              </a:rPr>
              <a:t>问题描述</a:t>
            </a:r>
          </a:p>
          <a:p>
            <a:pPr marL="800100" lvl="1" indent="-342900">
              <a:lnSpc>
                <a:spcPct val="150000"/>
              </a:lnSpc>
              <a:spcBef>
                <a:spcPts val="600"/>
              </a:spcBef>
              <a:buFont typeface="Wingdings" panose="05000000000000000000" pitchFamily="2" charset="2"/>
              <a:buChar char="ü"/>
              <a:defRPr/>
            </a:pPr>
            <a:r>
              <a:rPr lang="zh-CN" altLang="en-US" sz="2000" b="1" kern="0" noProof="1">
                <a:solidFill>
                  <a:srgbClr val="0070C0"/>
                </a:solidFill>
                <a:ea typeface="微软雅黑"/>
              </a:rPr>
              <a:t>隐藏状态</a:t>
            </a:r>
            <a:r>
              <a:rPr lang="en-US" altLang="zh-CN" sz="2000" b="1" kern="0" noProof="1">
                <a:solidFill>
                  <a:srgbClr val="0070C0"/>
                </a:solidFill>
                <a:ea typeface="微软雅黑"/>
              </a:rPr>
              <a:t>M: </a:t>
            </a:r>
            <a:r>
              <a:rPr lang="zh-CN" altLang="en-US" sz="2000" b="1" kern="0" noProof="1">
                <a:solidFill>
                  <a:srgbClr val="0070C0"/>
                </a:solidFill>
                <a:ea typeface="微软雅黑"/>
              </a:rPr>
              <a:t>词性状态集合</a:t>
            </a:r>
          </a:p>
          <a:p>
            <a:pPr marL="800100" lvl="1" indent="-342900">
              <a:lnSpc>
                <a:spcPct val="150000"/>
              </a:lnSpc>
              <a:spcBef>
                <a:spcPts val="600"/>
              </a:spcBef>
              <a:buFont typeface="Wingdings" panose="05000000000000000000" pitchFamily="2" charset="2"/>
              <a:buChar char="ü"/>
              <a:defRPr/>
            </a:pPr>
            <a:r>
              <a:rPr lang="zh-CN" altLang="en-US" sz="2000" b="1" kern="0" noProof="1">
                <a:solidFill>
                  <a:srgbClr val="0070C0"/>
                </a:solidFill>
                <a:ea typeface="微软雅黑"/>
              </a:rPr>
              <a:t>可观察对象序列</a:t>
            </a:r>
            <a:r>
              <a:rPr lang="en-US" altLang="zh-CN" sz="2000" b="1" kern="0" noProof="1">
                <a:solidFill>
                  <a:srgbClr val="0070C0"/>
                </a:solidFill>
                <a:ea typeface="微软雅黑"/>
              </a:rPr>
              <a:t>V</a:t>
            </a:r>
            <a:r>
              <a:rPr lang="zh-CN" altLang="en-US" sz="2000" b="1" kern="0" noProof="1">
                <a:solidFill>
                  <a:srgbClr val="0070C0"/>
                </a:solidFill>
                <a:ea typeface="微软雅黑"/>
              </a:rPr>
              <a:t>：所有语料库中的词的集合</a:t>
            </a:r>
          </a:p>
          <a:p>
            <a:pPr marL="800100" lvl="1" indent="-342900">
              <a:lnSpc>
                <a:spcPct val="150000"/>
              </a:lnSpc>
              <a:spcBef>
                <a:spcPts val="600"/>
              </a:spcBef>
              <a:buFont typeface="Wingdings" panose="05000000000000000000" pitchFamily="2" charset="2"/>
              <a:buChar char="ü"/>
              <a:defRPr/>
            </a:pPr>
            <a:r>
              <a:rPr lang="zh-CN" altLang="en-US" sz="2000" b="1" kern="0" noProof="1">
                <a:solidFill>
                  <a:srgbClr val="0070C0"/>
                </a:solidFill>
                <a:ea typeface="微软雅黑"/>
              </a:rPr>
              <a:t>初始状态概率向量</a:t>
            </a:r>
            <a:r>
              <a:rPr lang="en-US" altLang="zh-CN" sz="2000" b="1" kern="0" noProof="1">
                <a:solidFill>
                  <a:srgbClr val="0070C0"/>
                </a:solidFill>
                <a:ea typeface="微软雅黑"/>
              </a:rPr>
              <a:t>PI</a:t>
            </a:r>
            <a:r>
              <a:rPr lang="zh-CN" altLang="en-US" sz="2000" b="1" kern="0" noProof="1">
                <a:solidFill>
                  <a:srgbClr val="0070C0"/>
                </a:solidFill>
                <a:ea typeface="微软雅黑"/>
              </a:rPr>
              <a:t>：词中各种隐藏状态的初始概率（由开始到第一个</a:t>
            </a:r>
            <a:r>
              <a:rPr lang="en-US" altLang="zh-CN" sz="2000" b="1" kern="0" noProof="1">
                <a:solidFill>
                  <a:srgbClr val="0070C0"/>
                </a:solidFill>
                <a:ea typeface="微软雅黑"/>
              </a:rPr>
              <a:t>M</a:t>
            </a:r>
            <a:r>
              <a:rPr lang="zh-CN" altLang="en-US" sz="2000" b="1" kern="0" noProof="1">
                <a:solidFill>
                  <a:srgbClr val="0070C0"/>
                </a:solidFill>
                <a:ea typeface="微软雅黑"/>
              </a:rPr>
              <a:t>）</a:t>
            </a:r>
          </a:p>
          <a:p>
            <a:pPr marL="800100" lvl="1" indent="-342900">
              <a:lnSpc>
                <a:spcPct val="150000"/>
              </a:lnSpc>
              <a:spcBef>
                <a:spcPts val="600"/>
              </a:spcBef>
              <a:buFont typeface="Wingdings" panose="05000000000000000000" pitchFamily="2" charset="2"/>
              <a:buChar char="ü"/>
              <a:defRPr/>
            </a:pPr>
            <a:r>
              <a:rPr lang="zh-CN" altLang="en-US" sz="2000" b="1" kern="0" noProof="1">
                <a:solidFill>
                  <a:srgbClr val="0070C0"/>
                </a:solidFill>
                <a:ea typeface="微软雅黑"/>
              </a:rPr>
              <a:t>隐藏状态转移概率矩阵</a:t>
            </a:r>
            <a:r>
              <a:rPr lang="en-US" altLang="zh-CN" sz="2000" b="1" kern="0" noProof="1">
                <a:solidFill>
                  <a:srgbClr val="0070C0"/>
                </a:solidFill>
                <a:ea typeface="微软雅黑"/>
              </a:rPr>
              <a:t>A: </a:t>
            </a:r>
            <a:r>
              <a:rPr lang="zh-CN" altLang="en-US" sz="2000" b="1" kern="0" noProof="1">
                <a:solidFill>
                  <a:srgbClr val="0070C0"/>
                </a:solidFill>
                <a:ea typeface="微软雅黑"/>
              </a:rPr>
              <a:t>词性之间相互转移概率</a:t>
            </a:r>
            <a:endParaRPr lang="en-US" altLang="zh-CN" sz="2000" b="1" kern="0" noProof="1">
              <a:solidFill>
                <a:srgbClr val="0070C0"/>
              </a:solidFill>
              <a:ea typeface="微软雅黑"/>
            </a:endParaRPr>
          </a:p>
          <a:p>
            <a:pPr marL="1257300" lvl="2" indent="-342900">
              <a:lnSpc>
                <a:spcPct val="150000"/>
              </a:lnSpc>
              <a:spcBef>
                <a:spcPts val="600"/>
              </a:spcBef>
              <a:buFont typeface="Wingdings" panose="05000000000000000000" pitchFamily="2" charset="2"/>
              <a:buChar char="Ø"/>
              <a:defRPr/>
            </a:pPr>
            <a:r>
              <a:rPr lang="en-US" altLang="zh-CN" sz="2000" b="1" kern="0" noProof="1">
                <a:solidFill>
                  <a:srgbClr val="0070C0"/>
                </a:solidFill>
                <a:ea typeface="微软雅黑"/>
              </a:rPr>
              <a:t>a_ij</a:t>
            </a:r>
            <a:r>
              <a:rPr lang="zh-CN" altLang="en-US" sz="2000" b="1" kern="0" noProof="1">
                <a:solidFill>
                  <a:srgbClr val="0070C0"/>
                </a:solidFill>
                <a:ea typeface="微软雅黑"/>
              </a:rPr>
              <a:t>：从状态 </a:t>
            </a:r>
            <a:r>
              <a:rPr lang="en-US" altLang="zh-CN" sz="2000" b="1" kern="0" noProof="1">
                <a:solidFill>
                  <a:srgbClr val="0070C0"/>
                </a:solidFill>
                <a:ea typeface="微软雅黑"/>
              </a:rPr>
              <a:t>t_i </a:t>
            </a:r>
            <a:r>
              <a:rPr lang="zh-CN" altLang="en-US" sz="2000" b="1" kern="0" noProof="1">
                <a:solidFill>
                  <a:srgbClr val="0070C0"/>
                </a:solidFill>
                <a:ea typeface="微软雅黑"/>
              </a:rPr>
              <a:t>到状态 </a:t>
            </a:r>
            <a:r>
              <a:rPr lang="en-US" altLang="zh-CN" sz="2000" b="1" kern="0" noProof="1">
                <a:solidFill>
                  <a:srgbClr val="0070C0"/>
                </a:solidFill>
                <a:ea typeface="微软雅黑"/>
              </a:rPr>
              <a:t>t_j</a:t>
            </a:r>
            <a:r>
              <a:rPr lang="zh-CN" altLang="en-US" sz="2000" b="1" kern="0" noProof="1">
                <a:solidFill>
                  <a:srgbClr val="0070C0"/>
                </a:solidFill>
                <a:ea typeface="微软雅黑"/>
              </a:rPr>
              <a:t>的转移概率</a:t>
            </a:r>
          </a:p>
          <a:p>
            <a:pPr marL="800100" lvl="1" indent="-342900">
              <a:lnSpc>
                <a:spcPct val="150000"/>
              </a:lnSpc>
              <a:spcBef>
                <a:spcPts val="600"/>
              </a:spcBef>
              <a:buFont typeface="Wingdings" panose="05000000000000000000" pitchFamily="2" charset="2"/>
              <a:buChar char="ü"/>
              <a:defRPr/>
            </a:pPr>
            <a:r>
              <a:rPr lang="zh-CN" altLang="en-US" sz="2000" b="1" kern="0" noProof="1">
                <a:solidFill>
                  <a:srgbClr val="0070C0"/>
                </a:solidFill>
                <a:ea typeface="微软雅黑"/>
              </a:rPr>
              <a:t>观测状态转移概率矩阵</a:t>
            </a:r>
            <a:r>
              <a:rPr lang="en-US" altLang="zh-CN" sz="2000" b="1" kern="0" noProof="1">
                <a:solidFill>
                  <a:srgbClr val="0070C0"/>
                </a:solidFill>
                <a:ea typeface="微软雅黑"/>
              </a:rPr>
              <a:t>B</a:t>
            </a:r>
            <a:r>
              <a:rPr lang="zh-CN" altLang="en-US" sz="2000" b="1" kern="0" noProof="1">
                <a:solidFill>
                  <a:srgbClr val="0070C0"/>
                </a:solidFill>
                <a:ea typeface="微软雅黑"/>
              </a:rPr>
              <a:t>：每个词性中单词的概率分布（发射概率）</a:t>
            </a:r>
            <a:endParaRPr lang="en-US" altLang="zh-CN" sz="2000" b="1" kern="0" noProof="1">
              <a:solidFill>
                <a:srgbClr val="0070C0"/>
              </a:solidFill>
              <a:ea typeface="微软雅黑"/>
            </a:endParaRPr>
          </a:p>
          <a:p>
            <a:pPr marL="1257300" lvl="2" indent="-342900">
              <a:lnSpc>
                <a:spcPct val="150000"/>
              </a:lnSpc>
              <a:spcBef>
                <a:spcPts val="600"/>
              </a:spcBef>
              <a:buFont typeface="Wingdings" panose="05000000000000000000" pitchFamily="2" charset="2"/>
              <a:buChar char="Ø"/>
              <a:defRPr/>
            </a:pPr>
            <a:r>
              <a:rPr lang="en-US" altLang="zh-CN" sz="2000" b="1" kern="0" noProof="1">
                <a:solidFill>
                  <a:srgbClr val="0070C0"/>
                </a:solidFill>
                <a:ea typeface="微软雅黑"/>
              </a:rPr>
              <a:t>b_jk</a:t>
            </a:r>
            <a:r>
              <a:rPr lang="zh-CN" altLang="en-US" sz="2000" b="1" kern="0" noProof="1">
                <a:solidFill>
                  <a:srgbClr val="0070C0"/>
                </a:solidFill>
                <a:ea typeface="微软雅黑"/>
              </a:rPr>
              <a:t>：</a:t>
            </a:r>
            <a:r>
              <a:rPr lang="en-US" altLang="zh-CN" sz="2000" b="1" kern="0" noProof="1">
                <a:solidFill>
                  <a:srgbClr val="0070C0"/>
                </a:solidFill>
                <a:ea typeface="微软雅黑"/>
              </a:rPr>
              <a:t> </a:t>
            </a:r>
            <a:r>
              <a:rPr lang="zh-CN" altLang="en-US" sz="2000" b="1" kern="0" noProof="1">
                <a:solidFill>
                  <a:srgbClr val="0070C0"/>
                </a:solidFill>
                <a:ea typeface="微软雅黑"/>
              </a:rPr>
              <a:t>状态</a:t>
            </a:r>
            <a:r>
              <a:rPr lang="en-US" altLang="zh-CN" sz="2000" b="1" kern="0" noProof="1">
                <a:solidFill>
                  <a:srgbClr val="0070C0"/>
                </a:solidFill>
                <a:ea typeface="微软雅黑"/>
              </a:rPr>
              <a:t>t_j</a:t>
            </a:r>
            <a:r>
              <a:rPr lang="zh-CN" altLang="en-US" sz="2000" b="1" kern="0" noProof="1">
                <a:solidFill>
                  <a:srgbClr val="0070C0"/>
                </a:solidFill>
                <a:ea typeface="微软雅黑"/>
              </a:rPr>
              <a:t>的词</a:t>
            </a:r>
            <a:r>
              <a:rPr lang="en-US" altLang="zh-CN" sz="2000" b="1" kern="0" noProof="1">
                <a:solidFill>
                  <a:srgbClr val="0070C0"/>
                </a:solidFill>
                <a:ea typeface="微软雅黑"/>
              </a:rPr>
              <a:t>w_k</a:t>
            </a:r>
            <a:r>
              <a:rPr lang="zh-CN" altLang="en-US" sz="2000" b="1" kern="0" noProof="1">
                <a:solidFill>
                  <a:srgbClr val="0070C0"/>
                </a:solidFill>
                <a:ea typeface="微软雅黑"/>
              </a:rPr>
              <a:t>发射概率</a:t>
            </a:r>
          </a:p>
          <a:p>
            <a:pPr marL="800100" lvl="1" indent="-342900">
              <a:lnSpc>
                <a:spcPct val="150000"/>
              </a:lnSpc>
              <a:spcBef>
                <a:spcPts val="600"/>
              </a:spcBef>
              <a:buFont typeface="Wingdings" panose="05000000000000000000" pitchFamily="2" charset="2"/>
              <a:buChar char="ü"/>
              <a:defRPr/>
            </a:pPr>
            <a:endParaRPr lang="zh-CN" altLang="en-US" sz="2000" b="1" kern="0" noProof="1">
              <a:solidFill>
                <a:srgbClr val="0070C0"/>
              </a:solidFill>
              <a:ea typeface="微软雅黑"/>
            </a:endParaRPr>
          </a:p>
          <a:p>
            <a:pPr marL="285750" lvl="0" indent="-285750">
              <a:spcBef>
                <a:spcPts val="600"/>
              </a:spcBef>
              <a:buFont typeface="Wingdings" panose="05000000000000000000" pitchFamily="2" charset="2"/>
              <a:buChar char="Ø"/>
              <a:defRPr/>
            </a:pPr>
            <a:endPar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spTree>
    <p:extLst>
      <p:ext uri="{BB962C8B-B14F-4D97-AF65-F5344CB8AC3E}">
        <p14:creationId xmlns:p14="http://schemas.microsoft.com/office/powerpoint/2010/main" val="113964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A29FF1-F3CA-49FA-AE98-5B6F80A231B5}"/>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5A7A7082-C90F-4830-AF74-5C31F2A90571}"/>
              </a:ext>
            </a:extLst>
          </p:cNvPr>
          <p:cNvSpPr>
            <a:spLocks noGrp="1"/>
          </p:cNvSpPr>
          <p:nvPr>
            <p:ph type="title"/>
          </p:nvPr>
        </p:nvSpPr>
        <p:spPr/>
        <p:txBody>
          <a:bodyPr/>
          <a:lstStyle/>
          <a:p>
            <a:r>
              <a:rPr lang="zh-CN" altLang="en-US" dirty="0"/>
              <a:t>正则表达式功能</a:t>
            </a:r>
          </a:p>
        </p:txBody>
      </p:sp>
      <p:sp>
        <p:nvSpPr>
          <p:cNvPr id="4" name="文本占位符 3">
            <a:extLst>
              <a:ext uri="{FF2B5EF4-FFF2-40B4-BE49-F238E27FC236}">
                <a16:creationId xmlns:a16="http://schemas.microsoft.com/office/drawing/2014/main" id="{CE2BA52C-ACE9-445C-A86E-FBDD2F45C6A0}"/>
              </a:ext>
            </a:extLst>
          </p:cNvPr>
          <p:cNvSpPr>
            <a:spLocks noGrp="1"/>
          </p:cNvSpPr>
          <p:nvPr>
            <p:ph type="body" sz="half" idx="2"/>
          </p:nvPr>
        </p:nvSpPr>
        <p:spPr/>
        <p:txBody>
          <a:bodyPr/>
          <a:lstStyle/>
          <a:p>
            <a:r>
              <a:rPr lang="zh-CN" altLang="en-US" dirty="0"/>
              <a:t>为什么用正则表达式</a:t>
            </a:r>
          </a:p>
        </p:txBody>
      </p:sp>
      <p:sp>
        <p:nvSpPr>
          <p:cNvPr id="6" name="TextBox 40">
            <a:extLst>
              <a:ext uri="{FF2B5EF4-FFF2-40B4-BE49-F238E27FC236}">
                <a16:creationId xmlns:a16="http://schemas.microsoft.com/office/drawing/2014/main" id="{6CEA869A-5D54-4199-9567-82E12D741C89}"/>
              </a:ext>
            </a:extLst>
          </p:cNvPr>
          <p:cNvSpPr txBox="1"/>
          <p:nvPr/>
        </p:nvSpPr>
        <p:spPr>
          <a:xfrm>
            <a:off x="2709746" y="1231678"/>
            <a:ext cx="7616285" cy="197746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defRPr/>
            </a:pPr>
            <a:r>
              <a:rPr lang="zh-CN" altLang="en-US" sz="2400" b="1" kern="0" noProof="1">
                <a:solidFill>
                  <a:srgbClr val="0070C0"/>
                </a:solidFill>
                <a:ea typeface="微软雅黑"/>
              </a:rPr>
              <a:t>传统的搜索、匹配和替换</a:t>
            </a:r>
            <a:endParaRPr lang="en-US" altLang="zh-CN" sz="2400" b="1" kern="0" noProof="1">
              <a:solidFill>
                <a:srgbClr val="0070C0"/>
              </a:solidFill>
              <a:ea typeface="微软雅黑"/>
            </a:endParaRPr>
          </a:p>
          <a:p>
            <a:pPr marL="285750" lvl="0" indent="-285750">
              <a:spcBef>
                <a:spcPts val="600"/>
              </a:spcBef>
              <a:buFont typeface="Wingdings" panose="05000000000000000000" pitchFamily="2" charset="2"/>
              <a:buChar char="Ø"/>
              <a:defRPr/>
            </a:pPr>
            <a:r>
              <a:rPr lang="zh-CN" altLang="en-US" sz="2000" kern="0" noProof="1">
                <a:solidFill>
                  <a:srgbClr val="0070C0"/>
                </a:solidFill>
                <a:ea typeface="微软雅黑"/>
              </a:rPr>
              <a:t>要求明确提供与预期的搜索结果匹配的检索词</a:t>
            </a:r>
            <a:endParaRPr lang="en-US" altLang="zh-CN" sz="2000" kern="0" noProof="1">
              <a:solidFill>
                <a:srgbClr val="0070C0"/>
              </a:solidFill>
              <a:ea typeface="微软雅黑"/>
            </a:endParaRPr>
          </a:p>
          <a:p>
            <a:pPr marL="800100" lvl="1" indent="-342900">
              <a:spcBef>
                <a:spcPts val="600"/>
              </a:spcBef>
              <a:buFont typeface="Wingdings" panose="05000000000000000000" pitchFamily="2" charset="2"/>
              <a:buChar char="p"/>
              <a:defRPr/>
            </a:pPr>
            <a:r>
              <a:rPr lang="zh-CN" altLang="en-US" sz="2000" kern="0" noProof="1">
                <a:solidFill>
                  <a:srgbClr val="0070C0"/>
                </a:solidFill>
                <a:ea typeface="微软雅黑"/>
              </a:rPr>
              <a:t>静态匹配、文本搜索</a:t>
            </a:r>
            <a:endParaRPr lang="en-US" altLang="zh-CN" sz="2000" kern="0" noProof="1">
              <a:solidFill>
                <a:srgbClr val="0070C0"/>
              </a:solidFill>
              <a:ea typeface="微软雅黑"/>
            </a:endParaRPr>
          </a:p>
          <a:p>
            <a:pPr marL="800100" lvl="1" indent="-342900">
              <a:spcBef>
                <a:spcPts val="600"/>
              </a:spcBef>
              <a:buFont typeface="Wingdings" panose="05000000000000000000" pitchFamily="2" charset="2"/>
              <a:buChar char="p"/>
              <a:defRPr/>
            </a:pPr>
            <a:r>
              <a:rPr lang="zh-CN" altLang="en-US" sz="2000" kern="0" noProof="1">
                <a:solidFill>
                  <a:srgbClr val="0070C0"/>
                </a:solidFill>
                <a:ea typeface="微软雅黑"/>
              </a:rPr>
              <a:t>缺乏灵活性、功能单一、效率低下、需要大量匹配</a:t>
            </a:r>
            <a:endParaRPr lang="en-US" altLang="zh-CN" sz="2000" kern="0" noProof="1">
              <a:solidFill>
                <a:srgbClr val="0070C0"/>
              </a:solidFill>
              <a:ea typeface="微软雅黑"/>
            </a:endParaRPr>
          </a:p>
          <a:p>
            <a:pPr marL="800100" lvl="1" indent="-342900">
              <a:spcBef>
                <a:spcPts val="600"/>
              </a:spcBef>
              <a:buFont typeface="Wingdings" panose="05000000000000000000" pitchFamily="2" charset="2"/>
              <a:buChar char="p"/>
              <a:defRPr/>
            </a:pPr>
            <a:r>
              <a:rPr lang="zh-CN" altLang="en-US" sz="2000" dirty="0">
                <a:solidFill>
                  <a:srgbClr val="0070C0"/>
                </a:solidFill>
                <a:latin typeface="微软雅黑" panose="020B0503020204020204" pitchFamily="34" charset="-122"/>
                <a:ea typeface="微软雅黑"/>
                <a:cs typeface="宋体" panose="02010600030101010101" pitchFamily="2" charset="-122"/>
              </a:rPr>
              <a:t>应用场景有限</a:t>
            </a:r>
            <a:endParaRPr kumimoji="0" lang="zh-CN" altLang="en-US" sz="2000"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grpSp>
        <p:nvGrpSpPr>
          <p:cNvPr id="7" name="组合 6">
            <a:extLst>
              <a:ext uri="{FF2B5EF4-FFF2-40B4-BE49-F238E27FC236}">
                <a16:creationId xmlns:a16="http://schemas.microsoft.com/office/drawing/2014/main" id="{6C542643-726D-4DFC-99BC-09582C49D047}"/>
              </a:ext>
            </a:extLst>
          </p:cNvPr>
          <p:cNvGrpSpPr/>
          <p:nvPr/>
        </p:nvGrpSpPr>
        <p:grpSpPr>
          <a:xfrm>
            <a:off x="2709746" y="6110631"/>
            <a:ext cx="7989227" cy="362588"/>
            <a:chOff x="3354178" y="6292409"/>
            <a:chExt cx="5466769" cy="221240"/>
          </a:xfrm>
        </p:grpSpPr>
        <p:cxnSp>
          <p:nvCxnSpPr>
            <p:cNvPr id="8" name="直接连接符 7">
              <a:extLst>
                <a:ext uri="{FF2B5EF4-FFF2-40B4-BE49-F238E27FC236}">
                  <a16:creationId xmlns:a16="http://schemas.microsoft.com/office/drawing/2014/main" id="{AA6849FB-4219-4F84-B891-52EFB299CC3C}"/>
                </a:ext>
              </a:extLst>
            </p:cNvPr>
            <p:cNvCxnSpPr/>
            <p:nvPr/>
          </p:nvCxnSpPr>
          <p:spPr>
            <a:xfrm flipH="1" flipV="1">
              <a:off x="3354178" y="6513648"/>
              <a:ext cx="5308511" cy="1"/>
            </a:xfrm>
            <a:prstGeom prst="line">
              <a:avLst/>
            </a:prstGeom>
            <a:noFill/>
            <a:ln w="3175" cap="flat" cmpd="sng" algn="ctr">
              <a:solidFill>
                <a:srgbClr val="000000">
                  <a:lumMod val="50000"/>
                  <a:lumOff val="50000"/>
                </a:srgbClr>
              </a:solidFill>
              <a:prstDash val="solid"/>
              <a:miter lim="800000"/>
            </a:ln>
            <a:effectLst/>
          </p:spPr>
        </p:cxnSp>
        <p:cxnSp>
          <p:nvCxnSpPr>
            <p:cNvPr id="9" name="直接连接符 8">
              <a:extLst>
                <a:ext uri="{FF2B5EF4-FFF2-40B4-BE49-F238E27FC236}">
                  <a16:creationId xmlns:a16="http://schemas.microsoft.com/office/drawing/2014/main" id="{913D8282-23CB-4024-90B3-A451876444C9}"/>
                </a:ext>
              </a:extLst>
            </p:cNvPr>
            <p:cNvCxnSpPr/>
            <p:nvPr/>
          </p:nvCxnSpPr>
          <p:spPr>
            <a:xfrm flipV="1">
              <a:off x="8662689" y="6292409"/>
              <a:ext cx="158258" cy="221240"/>
            </a:xfrm>
            <a:prstGeom prst="line">
              <a:avLst/>
            </a:prstGeom>
            <a:noFill/>
            <a:ln w="3175" cap="flat" cmpd="sng" algn="ctr">
              <a:solidFill>
                <a:srgbClr val="F8F8F8"/>
              </a:solidFill>
              <a:prstDash val="solid"/>
              <a:miter lim="800000"/>
            </a:ln>
            <a:effectLst/>
          </p:spPr>
        </p:cxnSp>
      </p:grpSp>
      <p:grpSp>
        <p:nvGrpSpPr>
          <p:cNvPr id="10" name="组合 9">
            <a:extLst>
              <a:ext uri="{FF2B5EF4-FFF2-40B4-BE49-F238E27FC236}">
                <a16:creationId xmlns:a16="http://schemas.microsoft.com/office/drawing/2014/main" id="{BBFEDBA7-E3A2-4346-AB43-755B48EDD7FE}"/>
              </a:ext>
            </a:extLst>
          </p:cNvPr>
          <p:cNvGrpSpPr/>
          <p:nvPr/>
        </p:nvGrpSpPr>
        <p:grpSpPr>
          <a:xfrm>
            <a:off x="1011618" y="2004145"/>
            <a:ext cx="1145126" cy="1145275"/>
            <a:chOff x="3996846" y="3864636"/>
            <a:chExt cx="858956" cy="858956"/>
          </a:xfrm>
        </p:grpSpPr>
        <p:grpSp>
          <p:nvGrpSpPr>
            <p:cNvPr id="11" name="组合 10">
              <a:extLst>
                <a:ext uri="{FF2B5EF4-FFF2-40B4-BE49-F238E27FC236}">
                  <a16:creationId xmlns:a16="http://schemas.microsoft.com/office/drawing/2014/main" id="{8416C0BD-75D0-4E8E-A2AA-D9E072327B41}"/>
                </a:ext>
              </a:extLst>
            </p:cNvPr>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13" name="同心圆 74">
                <a:extLst>
                  <a:ext uri="{FF2B5EF4-FFF2-40B4-BE49-F238E27FC236}">
                    <a16:creationId xmlns:a16="http://schemas.microsoft.com/office/drawing/2014/main" id="{050373CF-927E-4C5B-8024-921B3D85DEC7}"/>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626FDEB4-AF1E-4E0D-9BD1-DE7E3366C9B0}"/>
                  </a:ext>
                </a:extLst>
              </p:cNvPr>
              <p:cNvSpPr/>
              <p:nvPr/>
            </p:nvSpPr>
            <p:spPr>
              <a:xfrm>
                <a:off x="392112" y="760412"/>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grpSp>
        <p:sp>
          <p:nvSpPr>
            <p:cNvPr id="12" name="Freeform 110">
              <a:extLst>
                <a:ext uri="{FF2B5EF4-FFF2-40B4-BE49-F238E27FC236}">
                  <a16:creationId xmlns:a16="http://schemas.microsoft.com/office/drawing/2014/main" id="{07D83C21-E9B4-4DC6-8434-BF6E78FA777C}"/>
                </a:ext>
              </a:extLst>
            </p:cNvPr>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00A7F3"/>
            </a:solidFill>
            <a:ln>
              <a:noFill/>
            </a:ln>
          </p:spPr>
          <p:txBody>
            <a:bodyPr lIns="121920" tIns="60960" rIns="121920" bIns="60960"/>
            <a:lstStyle/>
            <a:p>
              <a:pPr marL="0" marR="0" lvl="0" indent="0" defTabSz="1218565" eaLnBrk="1" fontAlgn="auto" latinLnBrk="0" hangingPunct="1">
                <a:lnSpc>
                  <a:spcPct val="100000"/>
                </a:lnSpc>
                <a:spcBef>
                  <a:spcPts val="0"/>
                </a:spcBef>
                <a:spcAft>
                  <a:spcPts val="0"/>
                </a:spcAft>
                <a:buClrTx/>
                <a:buSzTx/>
                <a:buFontTx/>
                <a:buNone/>
                <a:tabLst/>
                <a:defRPr/>
              </a:pPr>
              <a:endParaRPr kumimoji="0" lang="zh-CN" altLang="en-US" sz="3300" b="0" i="0" u="none" strike="noStrike" kern="0" cap="none" spc="0" normalizeH="0" baseline="0" noProof="0">
                <a:ln>
                  <a:noFill/>
                </a:ln>
                <a:solidFill>
                  <a:srgbClr val="000000">
                    <a:lumMod val="50000"/>
                    <a:lumOff val="50000"/>
                  </a:srgbClr>
                </a:solidFill>
                <a:effectLst/>
                <a:uLnTx/>
                <a:uFillTx/>
                <a:ea typeface="微软雅黑" panose="020B0503020204020204" pitchFamily="34" charset="-122"/>
                <a:cs typeface="Arial" panose="020B0604020202020204" pitchFamily="34" charset="0"/>
              </a:endParaRPr>
            </a:p>
          </p:txBody>
        </p:sp>
      </p:grpSp>
      <p:grpSp>
        <p:nvGrpSpPr>
          <p:cNvPr id="15" name="组合 14">
            <a:extLst>
              <a:ext uri="{FF2B5EF4-FFF2-40B4-BE49-F238E27FC236}">
                <a16:creationId xmlns:a16="http://schemas.microsoft.com/office/drawing/2014/main" id="{8D74B8AF-C016-4C21-AC8E-4C6BA78A4E19}"/>
              </a:ext>
            </a:extLst>
          </p:cNvPr>
          <p:cNvGrpSpPr/>
          <p:nvPr/>
        </p:nvGrpSpPr>
        <p:grpSpPr>
          <a:xfrm>
            <a:off x="1011618" y="4493853"/>
            <a:ext cx="1145126" cy="1145275"/>
            <a:chOff x="1029874" y="1144187"/>
            <a:chExt cx="1145126" cy="1145275"/>
          </a:xfrm>
        </p:grpSpPr>
        <p:grpSp>
          <p:nvGrpSpPr>
            <p:cNvPr id="16" name="组合 15">
              <a:extLst>
                <a:ext uri="{FF2B5EF4-FFF2-40B4-BE49-F238E27FC236}">
                  <a16:creationId xmlns:a16="http://schemas.microsoft.com/office/drawing/2014/main" id="{C3DC4C1F-1C71-4FB6-B5D1-65B582724BAF}"/>
                </a:ext>
              </a:extLst>
            </p:cNvPr>
            <p:cNvGrpSpPr/>
            <p:nvPr/>
          </p:nvGrpSpPr>
          <p:grpSpPr>
            <a:xfrm>
              <a:off x="1029874" y="1144187"/>
              <a:ext cx="1145126" cy="1145275"/>
              <a:chOff x="304800" y="673100"/>
              <a:chExt cx="4000500" cy="4000500"/>
            </a:xfrm>
            <a:effectLst>
              <a:outerShdw blurRad="444500" dist="254000" dir="8100000" algn="tr" rotWithShape="0">
                <a:prstClr val="black">
                  <a:alpha val="50000"/>
                </a:prstClr>
              </a:outerShdw>
            </a:effectLst>
          </p:grpSpPr>
          <p:sp>
            <p:nvSpPr>
              <p:cNvPr id="18" name="同心圆 64">
                <a:extLst>
                  <a:ext uri="{FF2B5EF4-FFF2-40B4-BE49-F238E27FC236}">
                    <a16:creationId xmlns:a16="http://schemas.microsoft.com/office/drawing/2014/main" id="{F0951D73-F7EA-402F-BE55-C75F50F985A9}"/>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sp>
            <p:nvSpPr>
              <p:cNvPr id="19" name="椭圆 18">
                <a:extLst>
                  <a:ext uri="{FF2B5EF4-FFF2-40B4-BE49-F238E27FC236}">
                    <a16:creationId xmlns:a16="http://schemas.microsoft.com/office/drawing/2014/main" id="{484CDD8F-B919-4488-88BA-2419CE352F3D}"/>
                  </a:ext>
                </a:extLst>
              </p:cNvPr>
              <p:cNvSpPr/>
              <p:nvPr/>
            </p:nvSpPr>
            <p:spPr>
              <a:xfrm>
                <a:off x="392112" y="760412"/>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50000"/>
                      <a:lumOff val="50000"/>
                    </a:srgbClr>
                  </a:solidFill>
                  <a:effectLst/>
                  <a:uLnTx/>
                  <a:uFillTx/>
                  <a:latin typeface="Arial"/>
                  <a:ea typeface="微软雅黑"/>
                  <a:cs typeface="+mn-cs"/>
                </a:endParaRPr>
              </a:p>
            </p:txBody>
          </p:sp>
        </p:grpSp>
        <p:sp>
          <p:nvSpPr>
            <p:cNvPr id="17" name="Freeform 45">
              <a:extLst>
                <a:ext uri="{FF2B5EF4-FFF2-40B4-BE49-F238E27FC236}">
                  <a16:creationId xmlns:a16="http://schemas.microsoft.com/office/drawing/2014/main" id="{834CDCDE-4CDF-4775-BCC4-6228D2DAA2A1}"/>
                </a:ext>
              </a:extLst>
            </p:cNvPr>
            <p:cNvSpPr>
              <a:spLocks noEditPoints="1"/>
            </p:cNvSpPr>
            <p:nvPr/>
          </p:nvSpPr>
          <p:spPr bwMode="black">
            <a:xfrm>
              <a:off x="1341041" y="1364514"/>
              <a:ext cx="522791" cy="614906"/>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0089D2"/>
            </a:solidFill>
            <a:ln>
              <a:noFill/>
            </a:ln>
          </p:spPr>
          <p:txBody>
            <a:bodyPr vert="horz" wrap="square" lIns="68568" tIns="34285" rIns="68568" bIns="34285"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marL="0" marR="0" lvl="0" indent="0" algn="l" defTabSz="685165"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微软雅黑"/>
                <a:ea typeface="微软雅黑"/>
                <a:cs typeface="+mn-cs"/>
              </a:endParaRPr>
            </a:p>
          </p:txBody>
        </p:sp>
      </p:grpSp>
      <p:grpSp>
        <p:nvGrpSpPr>
          <p:cNvPr id="20" name="组合 19">
            <a:extLst>
              <a:ext uri="{FF2B5EF4-FFF2-40B4-BE49-F238E27FC236}">
                <a16:creationId xmlns:a16="http://schemas.microsoft.com/office/drawing/2014/main" id="{F8A0DAC7-14D0-4F16-A867-36D230FEC5EE}"/>
              </a:ext>
            </a:extLst>
          </p:cNvPr>
          <p:cNvGrpSpPr/>
          <p:nvPr/>
        </p:nvGrpSpPr>
        <p:grpSpPr>
          <a:xfrm>
            <a:off x="2709746" y="3205673"/>
            <a:ext cx="7989227" cy="362588"/>
            <a:chOff x="3354178" y="6292409"/>
            <a:chExt cx="5466769" cy="221240"/>
          </a:xfrm>
        </p:grpSpPr>
        <p:cxnSp>
          <p:nvCxnSpPr>
            <p:cNvPr id="21" name="直接连接符 20">
              <a:extLst>
                <a:ext uri="{FF2B5EF4-FFF2-40B4-BE49-F238E27FC236}">
                  <a16:creationId xmlns:a16="http://schemas.microsoft.com/office/drawing/2014/main" id="{82C7A62E-177F-4E21-A46D-000768DF2BB3}"/>
                </a:ext>
              </a:extLst>
            </p:cNvPr>
            <p:cNvCxnSpPr/>
            <p:nvPr/>
          </p:nvCxnSpPr>
          <p:spPr>
            <a:xfrm flipH="1" flipV="1">
              <a:off x="3354178" y="6513648"/>
              <a:ext cx="5308511" cy="1"/>
            </a:xfrm>
            <a:prstGeom prst="line">
              <a:avLst/>
            </a:prstGeom>
            <a:noFill/>
            <a:ln w="3175" cap="flat" cmpd="sng" algn="ctr">
              <a:solidFill>
                <a:srgbClr val="000000">
                  <a:lumMod val="50000"/>
                  <a:lumOff val="50000"/>
                </a:srgbClr>
              </a:solidFill>
              <a:prstDash val="solid"/>
              <a:miter lim="800000"/>
            </a:ln>
            <a:effectLst/>
          </p:spPr>
        </p:cxnSp>
        <p:cxnSp>
          <p:nvCxnSpPr>
            <p:cNvPr id="22" name="直接连接符 21">
              <a:extLst>
                <a:ext uri="{FF2B5EF4-FFF2-40B4-BE49-F238E27FC236}">
                  <a16:creationId xmlns:a16="http://schemas.microsoft.com/office/drawing/2014/main" id="{03005CBC-6FCA-4AC5-936D-5184480B7EED}"/>
                </a:ext>
              </a:extLst>
            </p:cNvPr>
            <p:cNvCxnSpPr/>
            <p:nvPr/>
          </p:nvCxnSpPr>
          <p:spPr>
            <a:xfrm flipV="1">
              <a:off x="8662689" y="6292409"/>
              <a:ext cx="158258" cy="221240"/>
            </a:xfrm>
            <a:prstGeom prst="line">
              <a:avLst/>
            </a:prstGeom>
            <a:noFill/>
            <a:ln w="3175" cap="flat" cmpd="sng" algn="ctr">
              <a:solidFill>
                <a:srgbClr val="F8F8F8"/>
              </a:solidFill>
              <a:prstDash val="solid"/>
              <a:miter lim="800000"/>
            </a:ln>
            <a:effectLst/>
          </p:spPr>
        </p:cxnSp>
      </p:grpSp>
      <p:sp>
        <p:nvSpPr>
          <p:cNvPr id="23" name="TextBox 40">
            <a:extLst>
              <a:ext uri="{FF2B5EF4-FFF2-40B4-BE49-F238E27FC236}">
                <a16:creationId xmlns:a16="http://schemas.microsoft.com/office/drawing/2014/main" id="{363E0F33-5E4B-4305-94C0-69A7B0BE305D}"/>
              </a:ext>
            </a:extLst>
          </p:cNvPr>
          <p:cNvSpPr txBox="1"/>
          <p:nvPr/>
        </p:nvSpPr>
        <p:spPr>
          <a:xfrm>
            <a:off x="2709746" y="3726311"/>
            <a:ext cx="8602865" cy="274690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1000"/>
              </a:spcBef>
              <a:defRPr/>
            </a:pPr>
            <a:r>
              <a:rPr lang="zh-CN" altLang="en-US" sz="2400" b="1" kern="0" noProof="1">
                <a:solidFill>
                  <a:srgbClr val="0070C0"/>
                </a:solidFill>
                <a:ea typeface="微软雅黑"/>
              </a:rPr>
              <a:t>应用正则表达式</a:t>
            </a:r>
            <a:endParaRPr lang="en-US" altLang="zh-CN" sz="2400" b="1" kern="0" noProof="1">
              <a:solidFill>
                <a:srgbClr val="0070C0"/>
              </a:solidFill>
              <a:ea typeface="微软雅黑"/>
            </a:endParaRPr>
          </a:p>
          <a:p>
            <a:pPr marL="285750" lvl="0" indent="-285750">
              <a:spcBef>
                <a:spcPts val="600"/>
              </a:spcBef>
              <a:buFont typeface="Wingdings" panose="05000000000000000000" pitchFamily="2" charset="2"/>
              <a:buChar char="Ø"/>
              <a:defRPr/>
            </a:pPr>
            <a:r>
              <a:rPr lang="zh-CN" altLang="en-US" sz="2000" kern="0" noProof="1">
                <a:solidFill>
                  <a:srgbClr val="0070C0"/>
                </a:solidFill>
                <a:ea typeface="微软雅黑"/>
              </a:rPr>
              <a:t>匹配、搜索字符串内的目标模式</a:t>
            </a:r>
            <a:endParaRPr lang="en-US" altLang="zh-CN" sz="2000" kern="0" noProof="1">
              <a:solidFill>
                <a:srgbClr val="0070C0"/>
              </a:solidFill>
              <a:ea typeface="微软雅黑"/>
            </a:endParaRPr>
          </a:p>
          <a:p>
            <a:pPr marL="800100" lvl="1" indent="-342900">
              <a:spcBef>
                <a:spcPts val="600"/>
              </a:spcBef>
              <a:buFont typeface="Wingdings" panose="05000000000000000000" pitchFamily="2" charset="2"/>
              <a:buChar char="p"/>
              <a:defRPr/>
            </a:pPr>
            <a:r>
              <a:rPr lang="zh-CN" altLang="en-US" sz="2000" kern="0" noProof="1">
                <a:solidFill>
                  <a:srgbClr val="0070C0"/>
                </a:solidFill>
                <a:ea typeface="微软雅黑"/>
              </a:rPr>
              <a:t>电话号码、邮箱地址、网址等</a:t>
            </a:r>
            <a:endParaRPr lang="en-US" altLang="zh-CN" sz="2000" kern="0" noProof="1">
              <a:solidFill>
                <a:srgbClr val="0070C0"/>
              </a:solidFill>
              <a:ea typeface="微软雅黑"/>
            </a:endParaRPr>
          </a:p>
          <a:p>
            <a:pPr marL="285750" lvl="0" indent="-285750">
              <a:spcBef>
                <a:spcPts val="600"/>
              </a:spcBef>
              <a:buFont typeface="Wingdings" panose="05000000000000000000" pitchFamily="2" charset="2"/>
              <a:buChar char="Ø"/>
              <a:defRPr/>
            </a:pPr>
            <a:r>
              <a:rPr lang="zh-CN" altLang="en-US" sz="2000" kern="0" noProof="1">
                <a:solidFill>
                  <a:srgbClr val="0070C0"/>
                </a:solidFill>
                <a:ea typeface="微软雅黑"/>
              </a:rPr>
              <a:t>字符串替换操作</a:t>
            </a:r>
            <a:endParaRPr lang="en-US" altLang="zh-CN" sz="2000" kern="0" noProof="1">
              <a:solidFill>
                <a:srgbClr val="0070C0"/>
              </a:solidFill>
              <a:ea typeface="微软雅黑"/>
            </a:endParaRPr>
          </a:p>
          <a:p>
            <a:pPr marL="800100" lvl="1" indent="-342900">
              <a:spcBef>
                <a:spcPts val="600"/>
              </a:spcBef>
              <a:buFont typeface="Wingdings" panose="05000000000000000000" pitchFamily="2" charset="2"/>
              <a:buChar char="p"/>
              <a:defRPr/>
            </a:pPr>
            <a:r>
              <a:rPr lang="zh-CN" altLang="en-US" sz="2000" kern="0" noProof="1">
                <a:solidFill>
                  <a:srgbClr val="0070C0"/>
                </a:solidFill>
                <a:ea typeface="微软雅黑"/>
              </a:rPr>
              <a:t>识别并替换目标文本字符串</a:t>
            </a:r>
            <a:endParaRPr lang="en-US" altLang="zh-CN" sz="2000" kern="0" noProof="1">
              <a:solidFill>
                <a:srgbClr val="0070C0"/>
              </a:solidFill>
              <a:ea typeface="微软雅黑"/>
            </a:endParaRPr>
          </a:p>
          <a:p>
            <a:pPr marL="285750" lvl="0" indent="-285750">
              <a:spcBef>
                <a:spcPts val="600"/>
              </a:spcBef>
              <a:buFont typeface="Wingdings" panose="05000000000000000000" pitchFamily="2" charset="2"/>
              <a:buChar char="Ø"/>
              <a:defRPr/>
            </a:pPr>
            <a:r>
              <a:rPr lang="zh-CN" altLang="en-US" sz="2000" dirty="0">
                <a:solidFill>
                  <a:srgbClr val="0070C0"/>
                </a:solidFill>
                <a:latin typeface="微软雅黑" panose="020B0503020204020204" pitchFamily="34" charset="-122"/>
                <a:ea typeface="微软雅黑"/>
                <a:cs typeface="宋体" panose="02010600030101010101" pitchFamily="2" charset="-122"/>
              </a:rPr>
              <a:t>对文档、字符串或输入文本进行模式检测，检测是否符合规定模式</a:t>
            </a:r>
            <a:endParaRPr lang="en-US" altLang="zh-CN" sz="2000" dirty="0">
              <a:solidFill>
                <a:srgbClr val="0070C0"/>
              </a:solidFill>
              <a:latin typeface="微软雅黑" panose="020B0503020204020204" pitchFamily="34" charset="-122"/>
              <a:ea typeface="微软雅黑"/>
              <a:cs typeface="宋体" panose="02010600030101010101" pitchFamily="2" charset="-122"/>
            </a:endParaRPr>
          </a:p>
          <a:p>
            <a:pPr marL="800100" lvl="1" indent="-342900">
              <a:spcBef>
                <a:spcPts val="600"/>
              </a:spcBef>
              <a:buFont typeface="Wingdings" panose="05000000000000000000" pitchFamily="2" charset="2"/>
              <a:buChar char="p"/>
              <a:defRPr/>
            </a:pPr>
            <a:r>
              <a:rPr lang="zh-CN" altLang="en-US" sz="2000" dirty="0">
                <a:solidFill>
                  <a:srgbClr val="0070C0"/>
                </a:solidFill>
                <a:latin typeface="微软雅黑" panose="020B0503020204020204" pitchFamily="34" charset="-122"/>
                <a:ea typeface="微软雅黑"/>
                <a:cs typeface="宋体" panose="02010600030101010101" pitchFamily="2" charset="-122"/>
              </a:rPr>
              <a:t>文本框输入检测等</a:t>
            </a:r>
            <a:endParaRPr lang="en-US" altLang="zh-CN" sz="2000" dirty="0">
              <a:solidFill>
                <a:srgbClr val="0070C0"/>
              </a:solidFill>
              <a:latin typeface="微软雅黑" panose="020B0503020204020204" pitchFamily="34" charset="-122"/>
              <a:ea typeface="微软雅黑"/>
              <a:cs typeface="宋体" panose="02010600030101010101" pitchFamily="2" charset="-122"/>
            </a:endParaRPr>
          </a:p>
        </p:txBody>
      </p:sp>
    </p:spTree>
    <p:extLst>
      <p:ext uri="{BB962C8B-B14F-4D97-AF65-F5344CB8AC3E}">
        <p14:creationId xmlns:p14="http://schemas.microsoft.com/office/powerpoint/2010/main" val="35254866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4B6930-370B-4535-9690-90EB65D70CB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9BB95212-AE66-4EC2-8821-949B4B339282}"/>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8F416B6A-1904-47C0-A279-70A0D49D9FA2}"/>
              </a:ext>
            </a:extLst>
          </p:cNvPr>
          <p:cNvSpPr>
            <a:spLocks noGrp="1"/>
          </p:cNvSpPr>
          <p:nvPr>
            <p:ph type="body" sz="half" idx="2"/>
          </p:nvPr>
        </p:nvSpPr>
        <p:spPr/>
        <p:txBody>
          <a:bodyPr/>
          <a:lstStyle/>
          <a:p>
            <a:endParaRPr lang="zh-CN" altLang="en-US"/>
          </a:p>
        </p:txBody>
      </p:sp>
      <p:sp>
        <p:nvSpPr>
          <p:cNvPr id="5" name="TextBox 40">
            <a:extLst>
              <a:ext uri="{FF2B5EF4-FFF2-40B4-BE49-F238E27FC236}">
                <a16:creationId xmlns:a16="http://schemas.microsoft.com/office/drawing/2014/main" id="{B4313CF4-FD9C-4477-A918-3E53F04B3083}"/>
              </a:ext>
            </a:extLst>
          </p:cNvPr>
          <p:cNvSpPr txBox="1"/>
          <p:nvPr/>
        </p:nvSpPr>
        <p:spPr>
          <a:xfrm>
            <a:off x="752023" y="1366461"/>
            <a:ext cx="4504132" cy="360868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ts val="600"/>
              </a:spcBef>
              <a:defRPr/>
            </a:pPr>
            <a:r>
              <a:rPr lang="zh-CN" altLang="en-US" sz="2000" b="1" kern="0" noProof="1">
                <a:solidFill>
                  <a:srgbClr val="0070C0"/>
                </a:solidFill>
                <a:ea typeface="微软雅黑"/>
              </a:rPr>
              <a:t>实例</a:t>
            </a:r>
            <a:endParaRPr lang="en-US" altLang="zh-CN" sz="2000" b="1" kern="0" noProof="1">
              <a:solidFill>
                <a:srgbClr val="0070C0"/>
              </a:solidFill>
              <a:ea typeface="微软雅黑"/>
            </a:endParaRPr>
          </a:p>
          <a:p>
            <a:pPr marL="914400" lvl="1" indent="-457200">
              <a:lnSpc>
                <a:spcPct val="150000"/>
              </a:lnSpc>
              <a:spcBef>
                <a:spcPts val="600"/>
              </a:spcBef>
              <a:buFont typeface="+mj-lt"/>
              <a:buAutoNum type="arabicPeriod"/>
              <a:defRPr/>
            </a:pPr>
            <a:r>
              <a:rPr lang="en-US" altLang="zh-CN" sz="2000" b="1" kern="0" noProof="1">
                <a:solidFill>
                  <a:srgbClr val="0070C0"/>
                </a:solidFill>
                <a:ea typeface="微软雅黑"/>
              </a:rPr>
              <a:t>Bill will pay the bill.</a:t>
            </a:r>
            <a:endParaRPr lang="zh-CN" altLang="en-US" sz="2000" b="1" kern="0" noProof="1">
              <a:solidFill>
                <a:srgbClr val="0070C0"/>
              </a:solidFill>
              <a:ea typeface="微软雅黑"/>
            </a:endParaRPr>
          </a:p>
          <a:p>
            <a:pPr marL="914400" lvl="1" indent="-457200">
              <a:lnSpc>
                <a:spcPct val="150000"/>
              </a:lnSpc>
              <a:spcBef>
                <a:spcPts val="600"/>
              </a:spcBef>
              <a:buFont typeface="+mj-lt"/>
              <a:buAutoNum type="arabicPeriod"/>
              <a:defRPr/>
            </a:pPr>
            <a:r>
              <a:rPr lang="en-US" altLang="zh-CN" sz="2000" b="1" kern="0" noProof="1">
                <a:solidFill>
                  <a:srgbClr val="0070C0"/>
                </a:solidFill>
                <a:ea typeface="微软雅黑"/>
              </a:rPr>
              <a:t>Will Mike pay the bill?</a:t>
            </a:r>
          </a:p>
          <a:p>
            <a:pPr marL="914400" lvl="1" indent="-457200">
              <a:lnSpc>
                <a:spcPct val="150000"/>
              </a:lnSpc>
              <a:spcBef>
                <a:spcPts val="600"/>
              </a:spcBef>
              <a:buFont typeface="+mj-lt"/>
              <a:buAutoNum type="arabicPeriod"/>
              <a:defRPr/>
            </a:pPr>
            <a:r>
              <a:rPr lang="en-US" altLang="zh-CN" sz="2000" b="1" kern="0" noProof="1">
                <a:solidFill>
                  <a:srgbClr val="0070C0"/>
                </a:solidFill>
                <a:ea typeface="微软雅黑"/>
              </a:rPr>
              <a:t>Mike will drink milk.</a:t>
            </a:r>
          </a:p>
          <a:p>
            <a:pPr marL="914400" lvl="1" indent="-457200">
              <a:lnSpc>
                <a:spcPct val="150000"/>
              </a:lnSpc>
              <a:spcBef>
                <a:spcPts val="600"/>
              </a:spcBef>
              <a:buFont typeface="+mj-lt"/>
              <a:buAutoNum type="arabicPeriod"/>
              <a:defRPr/>
            </a:pPr>
            <a:r>
              <a:rPr lang="en-US" altLang="zh-CN" sz="2000" b="1" kern="0" noProof="1">
                <a:solidFill>
                  <a:srgbClr val="0070C0"/>
                </a:solidFill>
                <a:ea typeface="微软雅黑"/>
              </a:rPr>
              <a:t>Jane will drink water.</a:t>
            </a:r>
          </a:p>
          <a:p>
            <a:pPr marL="914400" lvl="1" indent="-457200">
              <a:lnSpc>
                <a:spcPct val="150000"/>
              </a:lnSpc>
              <a:spcBef>
                <a:spcPts val="600"/>
              </a:spcBef>
              <a:buFont typeface="+mj-lt"/>
              <a:buAutoNum type="arabicPeriod"/>
              <a:defRPr/>
            </a:pPr>
            <a:r>
              <a:rPr lang="en-US" altLang="zh-CN" sz="2000" b="1" kern="0" noProof="1">
                <a:solidFill>
                  <a:srgbClr val="0070C0"/>
                </a:solidFill>
                <a:ea typeface="微软雅黑"/>
              </a:rPr>
              <a:t>Give Mike some drink.</a:t>
            </a:r>
          </a:p>
          <a:p>
            <a:pPr marL="285750" lvl="0" indent="-285750">
              <a:spcBef>
                <a:spcPts val="600"/>
              </a:spcBef>
              <a:buFont typeface="Wingdings" panose="05000000000000000000" pitchFamily="2" charset="2"/>
              <a:buChar char="Ø"/>
              <a:defRPr/>
            </a:pPr>
            <a:endPar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sp>
        <p:nvSpPr>
          <p:cNvPr id="6" name="TextBox 40">
            <a:extLst>
              <a:ext uri="{FF2B5EF4-FFF2-40B4-BE49-F238E27FC236}">
                <a16:creationId xmlns:a16="http://schemas.microsoft.com/office/drawing/2014/main" id="{93D23A5F-10F3-4DC9-A68F-391C3FB538FD}"/>
              </a:ext>
            </a:extLst>
          </p:cNvPr>
          <p:cNvSpPr txBox="1"/>
          <p:nvPr/>
        </p:nvSpPr>
        <p:spPr>
          <a:xfrm>
            <a:off x="4627807" y="1366461"/>
            <a:ext cx="4504132" cy="360868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ts val="600"/>
              </a:spcBef>
              <a:defRPr/>
            </a:pPr>
            <a:r>
              <a:rPr lang="zh-CN" altLang="en-US" sz="2000" b="1" kern="0" noProof="1">
                <a:solidFill>
                  <a:srgbClr val="3203FB"/>
                </a:solidFill>
                <a:ea typeface="微软雅黑"/>
              </a:rPr>
              <a:t>词性</a:t>
            </a:r>
            <a:endParaRPr lang="en-US" altLang="zh-CN" sz="2000" b="1" kern="0" noProof="1">
              <a:solidFill>
                <a:srgbClr val="3203FB"/>
              </a:solidFill>
              <a:ea typeface="微软雅黑"/>
            </a:endParaRP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D   N</a:t>
            </a:r>
            <a:endParaRPr lang="zh-CN" altLang="en-US" sz="2000" b="1" kern="0" noProof="1">
              <a:solidFill>
                <a:srgbClr val="3203FB"/>
              </a:solidFill>
              <a:ea typeface="微软雅黑"/>
            </a:endParaRP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M   P   V   D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V   P   D   N</a:t>
            </a:r>
            <a:endParaRPr lang="zh-CN" altLang="en-US" sz="2000" b="1" kern="0" noProof="1">
              <a:solidFill>
                <a:srgbClr val="3203FB"/>
              </a:solidFill>
              <a:ea typeface="微软雅黑"/>
            </a:endParaRPr>
          </a:p>
          <a:p>
            <a:pPr marL="285750" lvl="0" indent="-285750">
              <a:spcBef>
                <a:spcPts val="600"/>
              </a:spcBef>
              <a:buFont typeface="Wingdings" panose="05000000000000000000" pitchFamily="2" charset="2"/>
              <a:buChar char="Ø"/>
              <a:defRPr/>
            </a:pPr>
            <a:endPar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sp>
        <p:nvSpPr>
          <p:cNvPr id="7" name="矩形 6">
            <a:extLst>
              <a:ext uri="{FF2B5EF4-FFF2-40B4-BE49-F238E27FC236}">
                <a16:creationId xmlns:a16="http://schemas.microsoft.com/office/drawing/2014/main" id="{C7AF22A5-6618-48C7-A272-EB76B0D77E9C}"/>
              </a:ext>
            </a:extLst>
          </p:cNvPr>
          <p:cNvSpPr/>
          <p:nvPr/>
        </p:nvSpPr>
        <p:spPr>
          <a:xfrm>
            <a:off x="3475432" y="5040242"/>
            <a:ext cx="4602864" cy="461665"/>
          </a:xfrm>
          <a:prstGeom prst="rect">
            <a:avLst/>
          </a:prstGeom>
        </p:spPr>
        <p:txBody>
          <a:bodyPr wrap="square">
            <a:spAutoFit/>
          </a:bodyPr>
          <a:lstStyle/>
          <a:p>
            <a:r>
              <a:rPr lang="en-US" altLang="zh-CN" sz="2400" b="1" kern="0" noProof="1">
                <a:solidFill>
                  <a:srgbClr val="0070C0"/>
                </a:solidFill>
                <a:ea typeface="微软雅黑"/>
              </a:rPr>
              <a:t>Bill   will   pay   the   drink</a:t>
            </a:r>
            <a:endParaRPr lang="zh-CN" altLang="en-US" sz="2400" dirty="0"/>
          </a:p>
        </p:txBody>
      </p:sp>
    </p:spTree>
    <p:extLst>
      <p:ext uri="{BB962C8B-B14F-4D97-AF65-F5344CB8AC3E}">
        <p14:creationId xmlns:p14="http://schemas.microsoft.com/office/powerpoint/2010/main" val="33211833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30CC88-D215-49A5-8E49-C52D51C75B2B}"/>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61</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8205D14-F487-48D9-8FB2-2D2207639DB8}"/>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44F3EDCE-6C02-44F0-9E31-886FDB162DB2}"/>
              </a:ext>
            </a:extLst>
          </p:cNvPr>
          <p:cNvSpPr>
            <a:spLocks noGrp="1"/>
          </p:cNvSpPr>
          <p:nvPr>
            <p:ph type="body" sz="half" idx="2"/>
          </p:nvPr>
        </p:nvSpPr>
        <p:spPr/>
        <p:txBody>
          <a:bodyPr/>
          <a:lstStyle/>
          <a:p>
            <a:endParaRPr lang="zh-CN" altLang="en-US"/>
          </a:p>
        </p:txBody>
      </p:sp>
      <p:graphicFrame>
        <p:nvGraphicFramePr>
          <p:cNvPr id="7" name="表格 6">
            <a:extLst>
              <a:ext uri="{FF2B5EF4-FFF2-40B4-BE49-F238E27FC236}">
                <a16:creationId xmlns:a16="http://schemas.microsoft.com/office/drawing/2014/main" id="{62203741-6E3C-422C-AA9A-8256B47929DD}"/>
              </a:ext>
            </a:extLst>
          </p:cNvPr>
          <p:cNvGraphicFramePr>
            <a:graphicFrameLocks noGrp="1"/>
          </p:cNvGraphicFramePr>
          <p:nvPr>
            <p:extLst>
              <p:ext uri="{D42A27DB-BD31-4B8C-83A1-F6EECF244321}">
                <p14:modId xmlns:p14="http://schemas.microsoft.com/office/powerpoint/2010/main" val="1924640156"/>
              </p:ext>
            </p:extLst>
          </p:nvPr>
        </p:nvGraphicFramePr>
        <p:xfrm>
          <a:off x="1947944" y="1121318"/>
          <a:ext cx="8190858" cy="5486400"/>
        </p:xfrm>
        <a:graphic>
          <a:graphicData uri="http://schemas.openxmlformats.org/drawingml/2006/table">
            <a:tbl>
              <a:tblPr firstRow="1" bandRow="1">
                <a:tableStyleId>{5C22544A-7EE6-4342-B048-85BDC9FD1C3A}</a:tableStyleId>
              </a:tblPr>
              <a:tblGrid>
                <a:gridCol w="1365143">
                  <a:extLst>
                    <a:ext uri="{9D8B030D-6E8A-4147-A177-3AD203B41FA5}">
                      <a16:colId xmlns:a16="http://schemas.microsoft.com/office/drawing/2014/main" val="2289426350"/>
                    </a:ext>
                  </a:extLst>
                </a:gridCol>
                <a:gridCol w="1365143">
                  <a:extLst>
                    <a:ext uri="{9D8B030D-6E8A-4147-A177-3AD203B41FA5}">
                      <a16:colId xmlns:a16="http://schemas.microsoft.com/office/drawing/2014/main" val="4101748001"/>
                    </a:ext>
                  </a:extLst>
                </a:gridCol>
                <a:gridCol w="1365143">
                  <a:extLst>
                    <a:ext uri="{9D8B030D-6E8A-4147-A177-3AD203B41FA5}">
                      <a16:colId xmlns:a16="http://schemas.microsoft.com/office/drawing/2014/main" val="3980589567"/>
                    </a:ext>
                  </a:extLst>
                </a:gridCol>
                <a:gridCol w="1365143">
                  <a:extLst>
                    <a:ext uri="{9D8B030D-6E8A-4147-A177-3AD203B41FA5}">
                      <a16:colId xmlns:a16="http://schemas.microsoft.com/office/drawing/2014/main" val="3034273042"/>
                    </a:ext>
                  </a:extLst>
                </a:gridCol>
                <a:gridCol w="1365143">
                  <a:extLst>
                    <a:ext uri="{9D8B030D-6E8A-4147-A177-3AD203B41FA5}">
                      <a16:colId xmlns:a16="http://schemas.microsoft.com/office/drawing/2014/main" val="961809264"/>
                    </a:ext>
                  </a:extLst>
                </a:gridCol>
                <a:gridCol w="1365143">
                  <a:extLst>
                    <a:ext uri="{9D8B030D-6E8A-4147-A177-3AD203B41FA5}">
                      <a16:colId xmlns:a16="http://schemas.microsoft.com/office/drawing/2014/main" val="2833031040"/>
                    </a:ext>
                  </a:extLst>
                </a:gridCol>
              </a:tblGrid>
              <a:tr h="411918">
                <a:tc>
                  <a:txBody>
                    <a:bodyPr/>
                    <a:lstStyle/>
                    <a:p>
                      <a:endParaRPr lang="zh-CN" altLang="en-US" dirty="0"/>
                    </a:p>
                  </a:txBody>
                  <a:tcPr>
                    <a:noFill/>
                  </a:tcPr>
                </a:tc>
                <a:tc>
                  <a:txBody>
                    <a:bodyPr/>
                    <a:lstStyle/>
                    <a:p>
                      <a:pPr algn="ctr"/>
                      <a:r>
                        <a:rPr lang="en-US" altLang="zh-CN" dirty="0"/>
                        <a:t>P</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M</a:t>
                      </a:r>
                      <a:endParaRPr lang="zh-CN" altLang="en-US" dirty="0"/>
                    </a:p>
                  </a:txBody>
                  <a:tcPr/>
                </a:tc>
                <a:tc>
                  <a:txBody>
                    <a:bodyPr/>
                    <a:lstStyle/>
                    <a:p>
                      <a:pPr algn="ctr"/>
                      <a:r>
                        <a:rPr lang="en-US" altLang="zh-CN" dirty="0"/>
                        <a:t>V</a:t>
                      </a:r>
                      <a:endParaRPr lang="zh-CN" altLang="en-US" dirty="0"/>
                    </a:p>
                  </a:txBody>
                  <a:tcPr/>
                </a:tc>
                <a:tc>
                  <a:txBody>
                    <a:bodyPr/>
                    <a:lstStyle/>
                    <a:p>
                      <a:pPr algn="ctr"/>
                      <a:r>
                        <a:rPr lang="en-US" altLang="zh-CN" dirty="0"/>
                        <a:t>D</a:t>
                      </a:r>
                      <a:endParaRPr lang="zh-CN" altLang="en-US" dirty="0"/>
                    </a:p>
                  </a:txBody>
                  <a:tcPr/>
                </a:tc>
                <a:extLst>
                  <a:ext uri="{0D108BD9-81ED-4DB2-BD59-A6C34878D82A}">
                    <a16:rowId xmlns:a16="http://schemas.microsoft.com/office/drawing/2014/main" val="4070819619"/>
                  </a:ext>
                </a:extLst>
              </a:tr>
              <a:tr h="411918">
                <a:tc>
                  <a:txBody>
                    <a:bodyPr/>
                    <a:lstStyle/>
                    <a:p>
                      <a:r>
                        <a:rPr lang="en-US" altLang="zh-CN" dirty="0"/>
                        <a:t>bill</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2</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1802299491"/>
                  </a:ext>
                </a:extLst>
              </a:tr>
              <a:tr h="411918">
                <a:tc>
                  <a:txBody>
                    <a:bodyPr/>
                    <a:lstStyle/>
                    <a:p>
                      <a:r>
                        <a:rPr lang="en-US" altLang="zh-CN" dirty="0"/>
                        <a:t>will</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4</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3589242608"/>
                  </a:ext>
                </a:extLst>
              </a:tr>
              <a:tr h="411918">
                <a:tc>
                  <a:txBody>
                    <a:bodyPr/>
                    <a:lstStyle/>
                    <a:p>
                      <a:r>
                        <a:rPr lang="en-US" altLang="zh-CN" dirty="0"/>
                        <a:t>pay</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2</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2909806354"/>
                  </a:ext>
                </a:extLst>
              </a:tr>
              <a:tr h="411918">
                <a:tc>
                  <a:txBody>
                    <a:bodyPr/>
                    <a:lstStyle/>
                    <a:p>
                      <a:r>
                        <a:rPr lang="en-US" altLang="zh-CN" dirty="0"/>
                        <a:t>the</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2</a:t>
                      </a:r>
                      <a:endParaRPr lang="zh-CN" altLang="en-US" dirty="0">
                        <a:solidFill>
                          <a:srgbClr val="0D38F1"/>
                        </a:solidFill>
                      </a:endParaRPr>
                    </a:p>
                  </a:txBody>
                  <a:tcPr/>
                </a:tc>
                <a:extLst>
                  <a:ext uri="{0D108BD9-81ED-4DB2-BD59-A6C34878D82A}">
                    <a16:rowId xmlns:a16="http://schemas.microsoft.com/office/drawing/2014/main" val="1839144602"/>
                  </a:ext>
                </a:extLst>
              </a:tr>
              <a:tr h="411918">
                <a:tc>
                  <a:txBody>
                    <a:bodyPr/>
                    <a:lstStyle/>
                    <a:p>
                      <a:r>
                        <a:rPr lang="en-US" altLang="zh-CN" dirty="0"/>
                        <a:t>mike</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3</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264239339"/>
                  </a:ext>
                </a:extLst>
              </a:tr>
              <a:tr h="411918">
                <a:tc>
                  <a:txBody>
                    <a:bodyPr/>
                    <a:lstStyle/>
                    <a:p>
                      <a:r>
                        <a:rPr lang="en-US" altLang="zh-CN" dirty="0"/>
                        <a:t>drink</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2</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4226307600"/>
                  </a:ext>
                </a:extLst>
              </a:tr>
              <a:tr h="411918">
                <a:tc>
                  <a:txBody>
                    <a:bodyPr/>
                    <a:lstStyle/>
                    <a:p>
                      <a:r>
                        <a:rPr lang="en-US" altLang="zh-CN" dirty="0"/>
                        <a:t>milk</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3677458371"/>
                  </a:ext>
                </a:extLst>
              </a:tr>
              <a:tr h="411918">
                <a:tc>
                  <a:txBody>
                    <a:bodyPr/>
                    <a:lstStyle/>
                    <a:p>
                      <a:r>
                        <a:rPr lang="en-US" altLang="zh-CN" dirty="0"/>
                        <a:t>jane</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710325556"/>
                  </a:ext>
                </a:extLst>
              </a:tr>
              <a:tr h="411918">
                <a:tc>
                  <a:txBody>
                    <a:bodyPr/>
                    <a:lstStyle/>
                    <a:p>
                      <a:r>
                        <a:rPr lang="en-US" altLang="zh-CN" dirty="0"/>
                        <a:t>give</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3034073659"/>
                  </a:ext>
                </a:extLst>
              </a:tr>
              <a:tr h="411918">
                <a:tc>
                  <a:txBody>
                    <a:bodyPr/>
                    <a:lstStyle/>
                    <a:p>
                      <a:r>
                        <a:rPr lang="en-US" altLang="zh-CN" dirty="0"/>
                        <a:t>some</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a:t>
                      </a:r>
                      <a:endParaRPr lang="zh-CN" altLang="en-US" dirty="0">
                        <a:solidFill>
                          <a:srgbClr val="0D38F1"/>
                        </a:solidFill>
                      </a:endParaRPr>
                    </a:p>
                  </a:txBody>
                  <a:tcPr/>
                </a:tc>
                <a:extLst>
                  <a:ext uri="{0D108BD9-81ED-4DB2-BD59-A6C34878D82A}">
                    <a16:rowId xmlns:a16="http://schemas.microsoft.com/office/drawing/2014/main" val="2578252348"/>
                  </a:ext>
                </a:extLst>
              </a:tr>
              <a:tr h="411918">
                <a:tc>
                  <a:txBody>
                    <a:bodyPr/>
                    <a:lstStyle/>
                    <a:p>
                      <a:r>
                        <a:rPr lang="en-US" altLang="zh-CN" dirty="0"/>
                        <a:t>water</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1841100089"/>
                  </a:ext>
                </a:extLst>
              </a:tr>
            </a:tbl>
          </a:graphicData>
        </a:graphic>
      </p:graphicFrame>
    </p:spTree>
    <p:extLst>
      <p:ext uri="{BB962C8B-B14F-4D97-AF65-F5344CB8AC3E}">
        <p14:creationId xmlns:p14="http://schemas.microsoft.com/office/powerpoint/2010/main" val="4015329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30CC88-D215-49A5-8E49-C52D51C75B2B}"/>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62</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8205D14-F487-48D9-8FB2-2D2207639DB8}"/>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44F3EDCE-6C02-44F0-9E31-886FDB162DB2}"/>
              </a:ext>
            </a:extLst>
          </p:cNvPr>
          <p:cNvSpPr>
            <a:spLocks noGrp="1"/>
          </p:cNvSpPr>
          <p:nvPr>
            <p:ph type="body" sz="half" idx="2"/>
          </p:nvPr>
        </p:nvSpPr>
        <p:spPr/>
        <p:txBody>
          <a:bodyPr/>
          <a:lstStyle/>
          <a:p>
            <a:endParaRPr lang="zh-CN" altLang="en-US"/>
          </a:p>
        </p:txBody>
      </p:sp>
      <p:graphicFrame>
        <p:nvGraphicFramePr>
          <p:cNvPr id="7" name="表格 6">
            <a:extLst>
              <a:ext uri="{FF2B5EF4-FFF2-40B4-BE49-F238E27FC236}">
                <a16:creationId xmlns:a16="http://schemas.microsoft.com/office/drawing/2014/main" id="{62203741-6E3C-422C-AA9A-8256B47929DD}"/>
              </a:ext>
            </a:extLst>
          </p:cNvPr>
          <p:cNvGraphicFramePr>
            <a:graphicFrameLocks noGrp="1"/>
          </p:cNvGraphicFramePr>
          <p:nvPr/>
        </p:nvGraphicFramePr>
        <p:xfrm>
          <a:off x="1947944" y="1121318"/>
          <a:ext cx="8190858" cy="5486400"/>
        </p:xfrm>
        <a:graphic>
          <a:graphicData uri="http://schemas.openxmlformats.org/drawingml/2006/table">
            <a:tbl>
              <a:tblPr firstRow="1" bandRow="1">
                <a:tableStyleId>{5C22544A-7EE6-4342-B048-85BDC9FD1C3A}</a:tableStyleId>
              </a:tblPr>
              <a:tblGrid>
                <a:gridCol w="1365143">
                  <a:extLst>
                    <a:ext uri="{9D8B030D-6E8A-4147-A177-3AD203B41FA5}">
                      <a16:colId xmlns:a16="http://schemas.microsoft.com/office/drawing/2014/main" val="2289426350"/>
                    </a:ext>
                  </a:extLst>
                </a:gridCol>
                <a:gridCol w="1365143">
                  <a:extLst>
                    <a:ext uri="{9D8B030D-6E8A-4147-A177-3AD203B41FA5}">
                      <a16:colId xmlns:a16="http://schemas.microsoft.com/office/drawing/2014/main" val="4101748001"/>
                    </a:ext>
                  </a:extLst>
                </a:gridCol>
                <a:gridCol w="1365143">
                  <a:extLst>
                    <a:ext uri="{9D8B030D-6E8A-4147-A177-3AD203B41FA5}">
                      <a16:colId xmlns:a16="http://schemas.microsoft.com/office/drawing/2014/main" val="3980589567"/>
                    </a:ext>
                  </a:extLst>
                </a:gridCol>
                <a:gridCol w="1365143">
                  <a:extLst>
                    <a:ext uri="{9D8B030D-6E8A-4147-A177-3AD203B41FA5}">
                      <a16:colId xmlns:a16="http://schemas.microsoft.com/office/drawing/2014/main" val="3034273042"/>
                    </a:ext>
                  </a:extLst>
                </a:gridCol>
                <a:gridCol w="1365143">
                  <a:extLst>
                    <a:ext uri="{9D8B030D-6E8A-4147-A177-3AD203B41FA5}">
                      <a16:colId xmlns:a16="http://schemas.microsoft.com/office/drawing/2014/main" val="961809264"/>
                    </a:ext>
                  </a:extLst>
                </a:gridCol>
                <a:gridCol w="1365143">
                  <a:extLst>
                    <a:ext uri="{9D8B030D-6E8A-4147-A177-3AD203B41FA5}">
                      <a16:colId xmlns:a16="http://schemas.microsoft.com/office/drawing/2014/main" val="2833031040"/>
                    </a:ext>
                  </a:extLst>
                </a:gridCol>
              </a:tblGrid>
              <a:tr h="411918">
                <a:tc>
                  <a:txBody>
                    <a:bodyPr/>
                    <a:lstStyle/>
                    <a:p>
                      <a:endParaRPr lang="zh-CN" altLang="en-US" dirty="0"/>
                    </a:p>
                  </a:txBody>
                  <a:tcPr>
                    <a:noFill/>
                  </a:tcPr>
                </a:tc>
                <a:tc>
                  <a:txBody>
                    <a:bodyPr/>
                    <a:lstStyle/>
                    <a:p>
                      <a:pPr algn="ctr"/>
                      <a:r>
                        <a:rPr lang="en-US" altLang="zh-CN" dirty="0"/>
                        <a:t>P</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M</a:t>
                      </a:r>
                      <a:endParaRPr lang="zh-CN" altLang="en-US" dirty="0"/>
                    </a:p>
                  </a:txBody>
                  <a:tcPr/>
                </a:tc>
                <a:tc>
                  <a:txBody>
                    <a:bodyPr/>
                    <a:lstStyle/>
                    <a:p>
                      <a:pPr algn="ctr"/>
                      <a:r>
                        <a:rPr lang="en-US" altLang="zh-CN" dirty="0"/>
                        <a:t>V</a:t>
                      </a:r>
                      <a:endParaRPr lang="zh-CN" altLang="en-US" dirty="0"/>
                    </a:p>
                  </a:txBody>
                  <a:tcPr/>
                </a:tc>
                <a:tc>
                  <a:txBody>
                    <a:bodyPr/>
                    <a:lstStyle/>
                    <a:p>
                      <a:pPr algn="ctr"/>
                      <a:r>
                        <a:rPr lang="en-US" altLang="zh-CN" dirty="0"/>
                        <a:t>D</a:t>
                      </a:r>
                      <a:endParaRPr lang="zh-CN" altLang="en-US" dirty="0"/>
                    </a:p>
                  </a:txBody>
                  <a:tcPr/>
                </a:tc>
                <a:extLst>
                  <a:ext uri="{0D108BD9-81ED-4DB2-BD59-A6C34878D82A}">
                    <a16:rowId xmlns:a16="http://schemas.microsoft.com/office/drawing/2014/main" val="4070819619"/>
                  </a:ext>
                </a:extLst>
              </a:tr>
              <a:tr h="411918">
                <a:tc>
                  <a:txBody>
                    <a:bodyPr/>
                    <a:lstStyle/>
                    <a:p>
                      <a:r>
                        <a:rPr lang="en-US" altLang="zh-CN" dirty="0"/>
                        <a:t>bill</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r>
                        <a:rPr lang="en-US" altLang="zh-CN" dirty="0">
                          <a:solidFill>
                            <a:srgbClr val="0D38F1"/>
                          </a:solidFill>
                        </a:rPr>
                        <a:t>2/5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1802299491"/>
                  </a:ext>
                </a:extLst>
              </a:tr>
              <a:tr h="411918">
                <a:tc>
                  <a:txBody>
                    <a:bodyPr/>
                    <a:lstStyle/>
                    <a:p>
                      <a:r>
                        <a:rPr lang="en-US" altLang="zh-CN" dirty="0"/>
                        <a:t>will</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4/4</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3589242608"/>
                  </a:ext>
                </a:extLst>
              </a:tr>
              <a:tr h="411918">
                <a:tc>
                  <a:txBody>
                    <a:bodyPr/>
                    <a:lstStyle/>
                    <a:p>
                      <a:r>
                        <a:rPr lang="en-US" altLang="zh-CN" dirty="0"/>
                        <a:t>pay</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2/5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2909806354"/>
                  </a:ext>
                </a:extLst>
              </a:tr>
              <a:tr h="411918">
                <a:tc>
                  <a:txBody>
                    <a:bodyPr/>
                    <a:lstStyle/>
                    <a:p>
                      <a:r>
                        <a:rPr lang="en-US" altLang="zh-CN" dirty="0"/>
                        <a:t>the</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2/3</a:t>
                      </a:r>
                      <a:endParaRPr lang="zh-CN" altLang="en-US" dirty="0">
                        <a:solidFill>
                          <a:srgbClr val="0D38F1"/>
                        </a:solidFill>
                      </a:endParaRPr>
                    </a:p>
                  </a:txBody>
                  <a:tcPr/>
                </a:tc>
                <a:extLst>
                  <a:ext uri="{0D108BD9-81ED-4DB2-BD59-A6C34878D82A}">
                    <a16:rowId xmlns:a16="http://schemas.microsoft.com/office/drawing/2014/main" val="1839144602"/>
                  </a:ext>
                </a:extLst>
              </a:tr>
              <a:tr h="411918">
                <a:tc>
                  <a:txBody>
                    <a:bodyPr/>
                    <a:lstStyle/>
                    <a:p>
                      <a:r>
                        <a:rPr lang="en-US" altLang="zh-CN" dirty="0"/>
                        <a:t>mike</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3/5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264239339"/>
                  </a:ext>
                </a:extLst>
              </a:tr>
              <a:tr h="411918">
                <a:tc>
                  <a:txBody>
                    <a:bodyPr/>
                    <a:lstStyle/>
                    <a:p>
                      <a:r>
                        <a:rPr lang="en-US" altLang="zh-CN" dirty="0"/>
                        <a:t>drink</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2/5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4226307600"/>
                  </a:ext>
                </a:extLst>
              </a:tr>
              <a:tr h="411918">
                <a:tc>
                  <a:txBody>
                    <a:bodyPr/>
                    <a:lstStyle/>
                    <a:p>
                      <a:r>
                        <a:rPr lang="en-US" altLang="zh-CN" dirty="0"/>
                        <a:t>milk</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3677458371"/>
                  </a:ext>
                </a:extLst>
              </a:tr>
              <a:tr h="411918">
                <a:tc>
                  <a:txBody>
                    <a:bodyPr/>
                    <a:lstStyle/>
                    <a:p>
                      <a:r>
                        <a:rPr lang="en-US" altLang="zh-CN" dirty="0"/>
                        <a:t>jane</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710325556"/>
                  </a:ext>
                </a:extLst>
              </a:tr>
              <a:tr h="411918">
                <a:tc>
                  <a:txBody>
                    <a:bodyPr/>
                    <a:lstStyle/>
                    <a:p>
                      <a:r>
                        <a:rPr lang="en-US" altLang="zh-CN" dirty="0"/>
                        <a:t>give</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3034073659"/>
                  </a:ext>
                </a:extLst>
              </a:tr>
              <a:tr h="411918">
                <a:tc>
                  <a:txBody>
                    <a:bodyPr/>
                    <a:lstStyle/>
                    <a:p>
                      <a:r>
                        <a:rPr lang="en-US" altLang="zh-CN" dirty="0"/>
                        <a:t>some</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1/3</a:t>
                      </a:r>
                      <a:endParaRPr lang="zh-CN" altLang="en-US" dirty="0">
                        <a:solidFill>
                          <a:srgbClr val="0D38F1"/>
                        </a:solidFill>
                      </a:endParaRPr>
                    </a:p>
                  </a:txBody>
                  <a:tcPr/>
                </a:tc>
                <a:extLst>
                  <a:ext uri="{0D108BD9-81ED-4DB2-BD59-A6C34878D82A}">
                    <a16:rowId xmlns:a16="http://schemas.microsoft.com/office/drawing/2014/main" val="2578252348"/>
                  </a:ext>
                </a:extLst>
              </a:tr>
              <a:tr h="411918">
                <a:tc>
                  <a:txBody>
                    <a:bodyPr/>
                    <a:lstStyle/>
                    <a:p>
                      <a:r>
                        <a:rPr lang="en-US" altLang="zh-CN" dirty="0"/>
                        <a:t>water</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extLst>
                  <a:ext uri="{0D108BD9-81ED-4DB2-BD59-A6C34878D82A}">
                    <a16:rowId xmlns:a16="http://schemas.microsoft.com/office/drawing/2014/main" val="1841100089"/>
                  </a:ext>
                </a:extLst>
              </a:tr>
            </a:tbl>
          </a:graphicData>
        </a:graphic>
      </p:graphicFrame>
    </p:spTree>
    <p:extLst>
      <p:ext uri="{BB962C8B-B14F-4D97-AF65-F5344CB8AC3E}">
        <p14:creationId xmlns:p14="http://schemas.microsoft.com/office/powerpoint/2010/main" val="14150734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30CC88-D215-49A5-8E49-C52D51C75B2B}"/>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63</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8205D14-F487-48D9-8FB2-2D2207639DB8}"/>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44F3EDCE-6C02-44F0-9E31-886FDB162DB2}"/>
              </a:ext>
            </a:extLst>
          </p:cNvPr>
          <p:cNvSpPr>
            <a:spLocks noGrp="1"/>
          </p:cNvSpPr>
          <p:nvPr>
            <p:ph type="body" sz="half" idx="2"/>
          </p:nvPr>
        </p:nvSpPr>
        <p:spPr/>
        <p:txBody>
          <a:bodyPr/>
          <a:lstStyle/>
          <a:p>
            <a:endParaRPr lang="zh-CN" altLang="en-US"/>
          </a:p>
        </p:txBody>
      </p:sp>
      <p:graphicFrame>
        <p:nvGraphicFramePr>
          <p:cNvPr id="7" name="表格 6">
            <a:extLst>
              <a:ext uri="{FF2B5EF4-FFF2-40B4-BE49-F238E27FC236}">
                <a16:creationId xmlns:a16="http://schemas.microsoft.com/office/drawing/2014/main" id="{62203741-6E3C-422C-AA9A-8256B47929DD}"/>
              </a:ext>
            </a:extLst>
          </p:cNvPr>
          <p:cNvGraphicFramePr>
            <a:graphicFrameLocks noGrp="1"/>
          </p:cNvGraphicFramePr>
          <p:nvPr>
            <p:extLst>
              <p:ext uri="{D42A27DB-BD31-4B8C-83A1-F6EECF244321}">
                <p14:modId xmlns:p14="http://schemas.microsoft.com/office/powerpoint/2010/main" val="1152802848"/>
              </p:ext>
            </p:extLst>
          </p:nvPr>
        </p:nvGraphicFramePr>
        <p:xfrm>
          <a:off x="3355725" y="1948480"/>
          <a:ext cx="8190861" cy="3200400"/>
        </p:xfrm>
        <a:graphic>
          <a:graphicData uri="http://schemas.openxmlformats.org/drawingml/2006/table">
            <a:tbl>
              <a:tblPr firstRow="1" bandRow="1">
                <a:tableStyleId>{5C22544A-7EE6-4342-B048-85BDC9FD1C3A}</a:tableStyleId>
              </a:tblPr>
              <a:tblGrid>
                <a:gridCol w="1170123">
                  <a:extLst>
                    <a:ext uri="{9D8B030D-6E8A-4147-A177-3AD203B41FA5}">
                      <a16:colId xmlns:a16="http://schemas.microsoft.com/office/drawing/2014/main" val="2289426350"/>
                    </a:ext>
                  </a:extLst>
                </a:gridCol>
                <a:gridCol w="1170123">
                  <a:extLst>
                    <a:ext uri="{9D8B030D-6E8A-4147-A177-3AD203B41FA5}">
                      <a16:colId xmlns:a16="http://schemas.microsoft.com/office/drawing/2014/main" val="4101748001"/>
                    </a:ext>
                  </a:extLst>
                </a:gridCol>
                <a:gridCol w="1170123">
                  <a:extLst>
                    <a:ext uri="{9D8B030D-6E8A-4147-A177-3AD203B41FA5}">
                      <a16:colId xmlns:a16="http://schemas.microsoft.com/office/drawing/2014/main" val="3980589567"/>
                    </a:ext>
                  </a:extLst>
                </a:gridCol>
                <a:gridCol w="1170123">
                  <a:extLst>
                    <a:ext uri="{9D8B030D-6E8A-4147-A177-3AD203B41FA5}">
                      <a16:colId xmlns:a16="http://schemas.microsoft.com/office/drawing/2014/main" val="3034273042"/>
                    </a:ext>
                  </a:extLst>
                </a:gridCol>
                <a:gridCol w="1170123">
                  <a:extLst>
                    <a:ext uri="{9D8B030D-6E8A-4147-A177-3AD203B41FA5}">
                      <a16:colId xmlns:a16="http://schemas.microsoft.com/office/drawing/2014/main" val="961809264"/>
                    </a:ext>
                  </a:extLst>
                </a:gridCol>
                <a:gridCol w="1170123">
                  <a:extLst>
                    <a:ext uri="{9D8B030D-6E8A-4147-A177-3AD203B41FA5}">
                      <a16:colId xmlns:a16="http://schemas.microsoft.com/office/drawing/2014/main" val="2833031040"/>
                    </a:ext>
                  </a:extLst>
                </a:gridCol>
                <a:gridCol w="1170123">
                  <a:extLst>
                    <a:ext uri="{9D8B030D-6E8A-4147-A177-3AD203B41FA5}">
                      <a16:colId xmlns:a16="http://schemas.microsoft.com/office/drawing/2014/main" val="1405511043"/>
                    </a:ext>
                  </a:extLst>
                </a:gridCol>
              </a:tblGrid>
              <a:tr h="411918">
                <a:tc>
                  <a:txBody>
                    <a:bodyPr/>
                    <a:lstStyle/>
                    <a:p>
                      <a:endParaRPr lang="zh-CN" altLang="en-US" dirty="0"/>
                    </a:p>
                  </a:txBody>
                  <a:tcPr>
                    <a:noFill/>
                  </a:tcPr>
                </a:tc>
                <a:tc>
                  <a:txBody>
                    <a:bodyPr/>
                    <a:lstStyle/>
                    <a:p>
                      <a:pPr algn="ctr"/>
                      <a:r>
                        <a:rPr lang="en-US" altLang="zh-CN" dirty="0"/>
                        <a:t>P</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M</a:t>
                      </a:r>
                      <a:endParaRPr lang="zh-CN" altLang="en-US" dirty="0"/>
                    </a:p>
                  </a:txBody>
                  <a:tcPr/>
                </a:tc>
                <a:tc>
                  <a:txBody>
                    <a:bodyPr/>
                    <a:lstStyle/>
                    <a:p>
                      <a:pPr algn="ctr"/>
                      <a:r>
                        <a:rPr lang="en-US" altLang="zh-CN" dirty="0"/>
                        <a:t>V</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&lt;E&gt;</a:t>
                      </a:r>
                      <a:endParaRPr lang="zh-CN" altLang="en-US" dirty="0"/>
                    </a:p>
                  </a:txBody>
                  <a:tcPr/>
                </a:tc>
                <a:extLst>
                  <a:ext uri="{0D108BD9-81ED-4DB2-BD59-A6C34878D82A}">
                    <a16:rowId xmlns:a16="http://schemas.microsoft.com/office/drawing/2014/main" val="4070819619"/>
                  </a:ext>
                </a:extLst>
              </a:tr>
              <a:tr h="411918">
                <a:tc>
                  <a:txBody>
                    <a:bodyPr/>
                    <a:lstStyle/>
                    <a:p>
                      <a:pPr algn="ctr"/>
                      <a:r>
                        <a:rPr lang="en-US" altLang="zh-CN" dirty="0"/>
                        <a:t>&lt;S&gt;</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3</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endParaRPr lang="zh-CN" altLang="en-US" dirty="0">
                        <a:solidFill>
                          <a:srgbClr val="0D38F1"/>
                        </a:solidFill>
                      </a:endParaRPr>
                    </a:p>
                  </a:txBody>
                  <a:tcPr/>
                </a:tc>
                <a:extLst>
                  <a:ext uri="{0D108BD9-81ED-4DB2-BD59-A6C34878D82A}">
                    <a16:rowId xmlns:a16="http://schemas.microsoft.com/office/drawing/2014/main" val="1802299491"/>
                  </a:ext>
                </a:extLst>
              </a:tr>
              <a:tr h="411918">
                <a:tc>
                  <a:txBody>
                    <a:bodyPr/>
                    <a:lstStyle/>
                    <a:p>
                      <a:pPr algn="ctr"/>
                      <a:r>
                        <a:rPr lang="en-US" altLang="zh-CN" dirty="0"/>
                        <a:t>P</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3</a:t>
                      </a:r>
                      <a:endParaRPr lang="zh-CN" altLang="en-US" dirty="0">
                        <a:solidFill>
                          <a:srgbClr val="0D38F1"/>
                        </a:solidFill>
                      </a:endParaRPr>
                    </a:p>
                  </a:txBody>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endParaRPr lang="zh-CN" altLang="en-US" dirty="0">
                        <a:solidFill>
                          <a:srgbClr val="0D38F1"/>
                        </a:solidFill>
                      </a:endParaRPr>
                    </a:p>
                  </a:txBody>
                  <a:tcPr/>
                </a:tc>
                <a:extLst>
                  <a:ext uri="{0D108BD9-81ED-4DB2-BD59-A6C34878D82A}">
                    <a16:rowId xmlns:a16="http://schemas.microsoft.com/office/drawing/2014/main" val="3589242608"/>
                  </a:ext>
                </a:extLst>
              </a:tr>
              <a:tr h="411918">
                <a:tc>
                  <a:txBody>
                    <a:bodyPr/>
                    <a:lstStyle/>
                    <a:p>
                      <a:pPr algn="ctr"/>
                      <a:r>
                        <a:rPr lang="en-US" altLang="zh-CN" dirty="0"/>
                        <a:t>N</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5</a:t>
                      </a:r>
                      <a:endParaRPr lang="zh-CN" altLang="en-US" dirty="0">
                        <a:solidFill>
                          <a:srgbClr val="0D38F1"/>
                        </a:solidFill>
                      </a:endParaRPr>
                    </a:p>
                  </a:txBody>
                  <a:tcPr/>
                </a:tc>
                <a:extLst>
                  <a:ext uri="{0D108BD9-81ED-4DB2-BD59-A6C34878D82A}">
                    <a16:rowId xmlns:a16="http://schemas.microsoft.com/office/drawing/2014/main" val="2909806354"/>
                  </a:ext>
                </a:extLst>
              </a:tr>
              <a:tr h="411918">
                <a:tc>
                  <a:txBody>
                    <a:bodyPr/>
                    <a:lstStyle/>
                    <a:p>
                      <a:pPr algn="ctr"/>
                      <a:r>
                        <a:rPr lang="en-US" altLang="zh-CN" dirty="0"/>
                        <a:t>M</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3</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endParaRPr lang="zh-CN" altLang="en-US" dirty="0">
                        <a:solidFill>
                          <a:srgbClr val="0D38F1"/>
                        </a:solidFill>
                      </a:endParaRPr>
                    </a:p>
                  </a:txBody>
                  <a:tcPr/>
                </a:tc>
                <a:extLst>
                  <a:ext uri="{0D108BD9-81ED-4DB2-BD59-A6C34878D82A}">
                    <a16:rowId xmlns:a16="http://schemas.microsoft.com/office/drawing/2014/main" val="1839144602"/>
                  </a:ext>
                </a:extLst>
              </a:tr>
              <a:tr h="411918">
                <a:tc>
                  <a:txBody>
                    <a:bodyPr/>
                    <a:lstStyle/>
                    <a:p>
                      <a:pPr algn="ctr"/>
                      <a:r>
                        <a:rPr lang="en-US" altLang="zh-CN" dirty="0"/>
                        <a:t>V</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1</a:t>
                      </a:r>
                      <a:endParaRPr lang="zh-CN" altLang="en-US" dirty="0">
                        <a:solidFill>
                          <a:srgbClr val="0D38F1"/>
                        </a:solidFill>
                      </a:endParaRPr>
                    </a:p>
                  </a:txBody>
                  <a:tcPr/>
                </a:tc>
                <a:tc>
                  <a:txBody>
                    <a:bodyPr/>
                    <a:lstStyle/>
                    <a:p>
                      <a:pPr algn="ctr"/>
                      <a:r>
                        <a:rPr lang="en-US" altLang="zh-CN" dirty="0">
                          <a:solidFill>
                            <a:srgbClr val="0D38F1"/>
                          </a:solidFill>
                        </a:rPr>
                        <a:t>2</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2</a:t>
                      </a:r>
                      <a:endParaRPr lang="zh-CN" altLang="en-US" dirty="0">
                        <a:solidFill>
                          <a:srgbClr val="0D38F1"/>
                        </a:solidFill>
                      </a:endParaRPr>
                    </a:p>
                  </a:txBody>
                  <a:tcPr/>
                </a:tc>
                <a:tc>
                  <a:txBody>
                    <a:bodyPr/>
                    <a:lstStyle/>
                    <a:p>
                      <a:pPr algn="ctr"/>
                      <a:endParaRPr lang="zh-CN" altLang="en-US" dirty="0">
                        <a:solidFill>
                          <a:srgbClr val="0D38F1"/>
                        </a:solidFill>
                      </a:endParaRPr>
                    </a:p>
                  </a:txBody>
                  <a:tcPr/>
                </a:tc>
                <a:extLst>
                  <a:ext uri="{0D108BD9-81ED-4DB2-BD59-A6C34878D82A}">
                    <a16:rowId xmlns:a16="http://schemas.microsoft.com/office/drawing/2014/main" val="264239339"/>
                  </a:ext>
                </a:extLst>
              </a:tr>
              <a:tr h="411918">
                <a:tc>
                  <a:txBody>
                    <a:bodyPr/>
                    <a:lstStyle/>
                    <a:p>
                      <a:pPr algn="ctr"/>
                      <a:r>
                        <a:rPr lang="en-US" altLang="zh-CN" dirty="0"/>
                        <a:t>D</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3</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endParaRPr lang="zh-CN" altLang="en-US" dirty="0">
                        <a:solidFill>
                          <a:srgbClr val="0D38F1"/>
                        </a:solidFill>
                      </a:endParaRPr>
                    </a:p>
                  </a:txBody>
                  <a:tcPr/>
                </a:tc>
                <a:extLst>
                  <a:ext uri="{0D108BD9-81ED-4DB2-BD59-A6C34878D82A}">
                    <a16:rowId xmlns:a16="http://schemas.microsoft.com/office/drawing/2014/main" val="4226307600"/>
                  </a:ext>
                </a:extLst>
              </a:tr>
            </a:tbl>
          </a:graphicData>
        </a:graphic>
      </p:graphicFrame>
      <p:sp>
        <p:nvSpPr>
          <p:cNvPr id="8" name="TextBox 40">
            <a:extLst>
              <a:ext uri="{FF2B5EF4-FFF2-40B4-BE49-F238E27FC236}">
                <a16:creationId xmlns:a16="http://schemas.microsoft.com/office/drawing/2014/main" id="{3890182F-6CE2-40CE-8247-EEE8E01AB06D}"/>
              </a:ext>
            </a:extLst>
          </p:cNvPr>
          <p:cNvSpPr txBox="1"/>
          <p:nvPr/>
        </p:nvSpPr>
        <p:spPr>
          <a:xfrm>
            <a:off x="-203931" y="2398365"/>
            <a:ext cx="3302366" cy="316958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D   N</a:t>
            </a:r>
            <a:endParaRPr lang="zh-CN" altLang="en-US" sz="2000" b="1" kern="0" noProof="1">
              <a:solidFill>
                <a:srgbClr val="3203FB"/>
              </a:solidFill>
              <a:ea typeface="微软雅黑"/>
            </a:endParaRP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M   P   V   D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V   P   D   N</a:t>
            </a:r>
            <a:endParaRPr lang="zh-CN" altLang="en-US" sz="2000" b="1" kern="0" noProof="1">
              <a:solidFill>
                <a:srgbClr val="3203FB"/>
              </a:solidFill>
              <a:ea typeface="微软雅黑"/>
            </a:endParaRPr>
          </a:p>
          <a:p>
            <a:pPr marL="285750" lvl="0" indent="-285750">
              <a:lnSpc>
                <a:spcPct val="150000"/>
              </a:lnSpc>
              <a:spcBef>
                <a:spcPts val="600"/>
              </a:spcBef>
              <a:buFont typeface="Wingdings" panose="05000000000000000000" pitchFamily="2" charset="2"/>
              <a:buChar char="Ø"/>
              <a:defRPr/>
            </a:pPr>
            <a:endPar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spTree>
    <p:extLst>
      <p:ext uri="{BB962C8B-B14F-4D97-AF65-F5344CB8AC3E}">
        <p14:creationId xmlns:p14="http://schemas.microsoft.com/office/powerpoint/2010/main" val="2151324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F30CC88-D215-49A5-8E49-C52D51C75B2B}"/>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64</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78205D14-F487-48D9-8FB2-2D2207639DB8}"/>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44F3EDCE-6C02-44F0-9E31-886FDB162DB2}"/>
              </a:ext>
            </a:extLst>
          </p:cNvPr>
          <p:cNvSpPr>
            <a:spLocks noGrp="1"/>
          </p:cNvSpPr>
          <p:nvPr>
            <p:ph type="body" sz="half" idx="2"/>
          </p:nvPr>
        </p:nvSpPr>
        <p:spPr/>
        <p:txBody>
          <a:bodyPr/>
          <a:lstStyle/>
          <a:p>
            <a:endParaRPr lang="zh-CN" altLang="en-US"/>
          </a:p>
        </p:txBody>
      </p:sp>
      <p:graphicFrame>
        <p:nvGraphicFramePr>
          <p:cNvPr id="7" name="表格 6">
            <a:extLst>
              <a:ext uri="{FF2B5EF4-FFF2-40B4-BE49-F238E27FC236}">
                <a16:creationId xmlns:a16="http://schemas.microsoft.com/office/drawing/2014/main" id="{62203741-6E3C-422C-AA9A-8256B47929DD}"/>
              </a:ext>
            </a:extLst>
          </p:cNvPr>
          <p:cNvGraphicFramePr>
            <a:graphicFrameLocks noGrp="1"/>
          </p:cNvGraphicFramePr>
          <p:nvPr>
            <p:extLst>
              <p:ext uri="{D42A27DB-BD31-4B8C-83A1-F6EECF244321}">
                <p14:modId xmlns:p14="http://schemas.microsoft.com/office/powerpoint/2010/main" val="3270962988"/>
              </p:ext>
            </p:extLst>
          </p:nvPr>
        </p:nvGraphicFramePr>
        <p:xfrm>
          <a:off x="3355725" y="1948480"/>
          <a:ext cx="8190861" cy="3200400"/>
        </p:xfrm>
        <a:graphic>
          <a:graphicData uri="http://schemas.openxmlformats.org/drawingml/2006/table">
            <a:tbl>
              <a:tblPr firstRow="1" bandRow="1">
                <a:tableStyleId>{5C22544A-7EE6-4342-B048-85BDC9FD1C3A}</a:tableStyleId>
              </a:tblPr>
              <a:tblGrid>
                <a:gridCol w="1170123">
                  <a:extLst>
                    <a:ext uri="{9D8B030D-6E8A-4147-A177-3AD203B41FA5}">
                      <a16:colId xmlns:a16="http://schemas.microsoft.com/office/drawing/2014/main" val="2289426350"/>
                    </a:ext>
                  </a:extLst>
                </a:gridCol>
                <a:gridCol w="1170123">
                  <a:extLst>
                    <a:ext uri="{9D8B030D-6E8A-4147-A177-3AD203B41FA5}">
                      <a16:colId xmlns:a16="http://schemas.microsoft.com/office/drawing/2014/main" val="4101748001"/>
                    </a:ext>
                  </a:extLst>
                </a:gridCol>
                <a:gridCol w="1170123">
                  <a:extLst>
                    <a:ext uri="{9D8B030D-6E8A-4147-A177-3AD203B41FA5}">
                      <a16:colId xmlns:a16="http://schemas.microsoft.com/office/drawing/2014/main" val="3980589567"/>
                    </a:ext>
                  </a:extLst>
                </a:gridCol>
                <a:gridCol w="1170123">
                  <a:extLst>
                    <a:ext uri="{9D8B030D-6E8A-4147-A177-3AD203B41FA5}">
                      <a16:colId xmlns:a16="http://schemas.microsoft.com/office/drawing/2014/main" val="3034273042"/>
                    </a:ext>
                  </a:extLst>
                </a:gridCol>
                <a:gridCol w="1170123">
                  <a:extLst>
                    <a:ext uri="{9D8B030D-6E8A-4147-A177-3AD203B41FA5}">
                      <a16:colId xmlns:a16="http://schemas.microsoft.com/office/drawing/2014/main" val="961809264"/>
                    </a:ext>
                  </a:extLst>
                </a:gridCol>
                <a:gridCol w="1170123">
                  <a:extLst>
                    <a:ext uri="{9D8B030D-6E8A-4147-A177-3AD203B41FA5}">
                      <a16:colId xmlns:a16="http://schemas.microsoft.com/office/drawing/2014/main" val="2833031040"/>
                    </a:ext>
                  </a:extLst>
                </a:gridCol>
                <a:gridCol w="1170123">
                  <a:extLst>
                    <a:ext uri="{9D8B030D-6E8A-4147-A177-3AD203B41FA5}">
                      <a16:colId xmlns:a16="http://schemas.microsoft.com/office/drawing/2014/main" val="1405511043"/>
                    </a:ext>
                  </a:extLst>
                </a:gridCol>
              </a:tblGrid>
              <a:tr h="411918">
                <a:tc>
                  <a:txBody>
                    <a:bodyPr/>
                    <a:lstStyle/>
                    <a:p>
                      <a:endParaRPr lang="zh-CN" altLang="en-US" dirty="0"/>
                    </a:p>
                  </a:txBody>
                  <a:tcPr>
                    <a:noFill/>
                  </a:tcPr>
                </a:tc>
                <a:tc>
                  <a:txBody>
                    <a:bodyPr/>
                    <a:lstStyle/>
                    <a:p>
                      <a:pPr algn="ctr"/>
                      <a:r>
                        <a:rPr lang="en-US" altLang="zh-CN" dirty="0"/>
                        <a:t>P</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M</a:t>
                      </a:r>
                      <a:endParaRPr lang="zh-CN" altLang="en-US" dirty="0"/>
                    </a:p>
                  </a:txBody>
                  <a:tcPr/>
                </a:tc>
                <a:tc>
                  <a:txBody>
                    <a:bodyPr/>
                    <a:lstStyle/>
                    <a:p>
                      <a:pPr algn="ctr"/>
                      <a:r>
                        <a:rPr lang="en-US" altLang="zh-CN" dirty="0"/>
                        <a:t>V</a:t>
                      </a: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&lt;E&gt;</a:t>
                      </a:r>
                      <a:endParaRPr lang="zh-CN" altLang="en-US" dirty="0"/>
                    </a:p>
                  </a:txBody>
                  <a:tcPr/>
                </a:tc>
                <a:extLst>
                  <a:ext uri="{0D108BD9-81ED-4DB2-BD59-A6C34878D82A}">
                    <a16:rowId xmlns:a16="http://schemas.microsoft.com/office/drawing/2014/main" val="4070819619"/>
                  </a:ext>
                </a:extLst>
              </a:tr>
              <a:tr h="411918">
                <a:tc>
                  <a:txBody>
                    <a:bodyPr/>
                    <a:lstStyle/>
                    <a:p>
                      <a:pPr algn="ctr"/>
                      <a:r>
                        <a:rPr lang="en-US" altLang="zh-CN" dirty="0"/>
                        <a:t>&lt;S&gt;</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3/5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endParaRPr lang="zh-CN" altLang="en-US" dirty="0">
                        <a:solidFill>
                          <a:srgbClr val="0D38F1"/>
                        </a:solidFill>
                      </a:endParaRPr>
                    </a:p>
                  </a:txBody>
                  <a:tcPr/>
                </a:tc>
                <a:extLst>
                  <a:ext uri="{0D108BD9-81ED-4DB2-BD59-A6C34878D82A}">
                    <a16:rowId xmlns:a16="http://schemas.microsoft.com/office/drawing/2014/main" val="1802299491"/>
                  </a:ext>
                </a:extLst>
              </a:tr>
              <a:tr h="411918">
                <a:tc>
                  <a:txBody>
                    <a:bodyPr/>
                    <a:lstStyle/>
                    <a:p>
                      <a:pPr algn="ctr"/>
                      <a:r>
                        <a:rPr lang="en-US" altLang="zh-CN" dirty="0"/>
                        <a:t>P</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3/5</a:t>
                      </a:r>
                      <a:endParaRPr lang="zh-CN" altLang="en-US" dirty="0">
                        <a:solidFill>
                          <a:srgbClr val="0D38F1"/>
                        </a:solidFill>
                      </a:endParaRPr>
                    </a:p>
                  </a:txBody>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endParaRPr lang="zh-CN" altLang="en-US" dirty="0">
                        <a:solidFill>
                          <a:srgbClr val="0D38F1"/>
                        </a:solidFill>
                      </a:endParaRPr>
                    </a:p>
                  </a:txBody>
                  <a:tcPr/>
                </a:tc>
                <a:extLst>
                  <a:ext uri="{0D108BD9-81ED-4DB2-BD59-A6C34878D82A}">
                    <a16:rowId xmlns:a16="http://schemas.microsoft.com/office/drawing/2014/main" val="3589242608"/>
                  </a:ext>
                </a:extLst>
              </a:tr>
              <a:tr h="411918">
                <a:tc>
                  <a:txBody>
                    <a:bodyPr/>
                    <a:lstStyle/>
                    <a:p>
                      <a:pPr algn="ctr"/>
                      <a:r>
                        <a:rPr lang="en-US" altLang="zh-CN" dirty="0"/>
                        <a:t>N</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5/5</a:t>
                      </a:r>
                      <a:endParaRPr lang="zh-CN" altLang="en-US" dirty="0">
                        <a:solidFill>
                          <a:srgbClr val="0D38F1"/>
                        </a:solidFill>
                      </a:endParaRPr>
                    </a:p>
                  </a:txBody>
                  <a:tcPr/>
                </a:tc>
                <a:extLst>
                  <a:ext uri="{0D108BD9-81ED-4DB2-BD59-A6C34878D82A}">
                    <a16:rowId xmlns:a16="http://schemas.microsoft.com/office/drawing/2014/main" val="2909806354"/>
                  </a:ext>
                </a:extLst>
              </a:tr>
              <a:tr h="411918">
                <a:tc>
                  <a:txBody>
                    <a:bodyPr/>
                    <a:lstStyle/>
                    <a:p>
                      <a:pPr algn="ctr"/>
                      <a:r>
                        <a:rPr lang="en-US" altLang="zh-CN" dirty="0"/>
                        <a:t>M</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1/4</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3/4</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endParaRPr lang="zh-CN" altLang="en-US" dirty="0">
                        <a:solidFill>
                          <a:srgbClr val="0D38F1"/>
                        </a:solidFill>
                      </a:endParaRPr>
                    </a:p>
                  </a:txBody>
                  <a:tcPr/>
                </a:tc>
                <a:extLst>
                  <a:ext uri="{0D108BD9-81ED-4DB2-BD59-A6C34878D82A}">
                    <a16:rowId xmlns:a16="http://schemas.microsoft.com/office/drawing/2014/main" val="1839144602"/>
                  </a:ext>
                </a:extLst>
              </a:tr>
              <a:tr h="411918">
                <a:tc>
                  <a:txBody>
                    <a:bodyPr/>
                    <a:lstStyle/>
                    <a:p>
                      <a:pPr algn="ctr"/>
                      <a:r>
                        <a:rPr lang="en-US" altLang="zh-CN" dirty="0"/>
                        <a:t>V</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1/5</a:t>
                      </a:r>
                      <a:endParaRPr lang="zh-CN" altLang="en-US" dirty="0">
                        <a:solidFill>
                          <a:srgbClr val="0D38F1"/>
                        </a:solidFill>
                      </a:endParaRPr>
                    </a:p>
                  </a:txBody>
                  <a:tcPr/>
                </a:tc>
                <a:tc>
                  <a:txBody>
                    <a:bodyPr/>
                    <a:lstStyle/>
                    <a:p>
                      <a:pPr algn="ctr"/>
                      <a:r>
                        <a:rPr lang="en-US" altLang="zh-CN" dirty="0">
                          <a:solidFill>
                            <a:srgbClr val="0D38F1"/>
                          </a:solidFill>
                        </a:rPr>
                        <a:t>2/5</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2/5</a:t>
                      </a:r>
                      <a:endParaRPr lang="zh-CN" altLang="en-US" dirty="0">
                        <a:solidFill>
                          <a:srgbClr val="0D38F1"/>
                        </a:solidFill>
                      </a:endParaRPr>
                    </a:p>
                  </a:txBody>
                  <a:tcPr/>
                </a:tc>
                <a:tc>
                  <a:txBody>
                    <a:bodyPr/>
                    <a:lstStyle/>
                    <a:p>
                      <a:pPr algn="ctr"/>
                      <a:endParaRPr lang="zh-CN" altLang="en-US" dirty="0">
                        <a:solidFill>
                          <a:srgbClr val="0D38F1"/>
                        </a:solidFill>
                      </a:endParaRPr>
                    </a:p>
                  </a:txBody>
                  <a:tcPr/>
                </a:tc>
                <a:extLst>
                  <a:ext uri="{0D108BD9-81ED-4DB2-BD59-A6C34878D82A}">
                    <a16:rowId xmlns:a16="http://schemas.microsoft.com/office/drawing/2014/main" val="264239339"/>
                  </a:ext>
                </a:extLst>
              </a:tr>
              <a:tr h="411918">
                <a:tc>
                  <a:txBody>
                    <a:bodyPr/>
                    <a:lstStyle/>
                    <a:p>
                      <a:pPr algn="ctr"/>
                      <a:r>
                        <a:rPr lang="en-US" altLang="zh-CN" dirty="0"/>
                        <a:t>D</a:t>
                      </a:r>
                      <a:endParaRPr lang="zh-CN" altLang="en-US" dirty="0"/>
                    </a:p>
                  </a:txBody>
                  <a:tcPr>
                    <a:solidFill>
                      <a:schemeClr val="accent2">
                        <a:lumMod val="20000"/>
                        <a:lumOff val="80000"/>
                      </a:schemeClr>
                    </a:solidFill>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3/3</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r>
                        <a:rPr lang="en-US" altLang="zh-CN" dirty="0">
                          <a:solidFill>
                            <a:srgbClr val="0D38F1"/>
                          </a:solidFill>
                        </a:rPr>
                        <a:t>0</a:t>
                      </a:r>
                      <a:endParaRPr lang="zh-CN" altLang="en-US" dirty="0">
                        <a:solidFill>
                          <a:srgbClr val="0D38F1"/>
                        </a:solidFill>
                      </a:endParaRPr>
                    </a:p>
                  </a:txBody>
                  <a:tcPr/>
                </a:tc>
                <a:tc>
                  <a:txBody>
                    <a:bodyPr/>
                    <a:lstStyle/>
                    <a:p>
                      <a:pPr algn="ctr"/>
                      <a:endParaRPr lang="zh-CN" altLang="en-US" dirty="0">
                        <a:solidFill>
                          <a:srgbClr val="0D38F1"/>
                        </a:solidFill>
                      </a:endParaRPr>
                    </a:p>
                  </a:txBody>
                  <a:tcPr/>
                </a:tc>
                <a:extLst>
                  <a:ext uri="{0D108BD9-81ED-4DB2-BD59-A6C34878D82A}">
                    <a16:rowId xmlns:a16="http://schemas.microsoft.com/office/drawing/2014/main" val="4226307600"/>
                  </a:ext>
                </a:extLst>
              </a:tr>
            </a:tbl>
          </a:graphicData>
        </a:graphic>
      </p:graphicFrame>
      <p:sp>
        <p:nvSpPr>
          <p:cNvPr id="8" name="TextBox 40">
            <a:extLst>
              <a:ext uri="{FF2B5EF4-FFF2-40B4-BE49-F238E27FC236}">
                <a16:creationId xmlns:a16="http://schemas.microsoft.com/office/drawing/2014/main" id="{3890182F-6CE2-40CE-8247-EEE8E01AB06D}"/>
              </a:ext>
            </a:extLst>
          </p:cNvPr>
          <p:cNvSpPr txBox="1"/>
          <p:nvPr/>
        </p:nvSpPr>
        <p:spPr>
          <a:xfrm>
            <a:off x="-203931" y="2398365"/>
            <a:ext cx="3302366" cy="316958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D   N</a:t>
            </a:r>
            <a:endParaRPr lang="zh-CN" altLang="en-US" sz="2000" b="1" kern="0" noProof="1">
              <a:solidFill>
                <a:srgbClr val="3203FB"/>
              </a:solidFill>
              <a:ea typeface="微软雅黑"/>
            </a:endParaRP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M   P   V   D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V   P   D   N</a:t>
            </a:r>
            <a:endParaRPr lang="zh-CN" altLang="en-US" sz="2000" b="1" kern="0" noProof="1">
              <a:solidFill>
                <a:srgbClr val="3203FB"/>
              </a:solidFill>
              <a:ea typeface="微软雅黑"/>
            </a:endParaRPr>
          </a:p>
          <a:p>
            <a:pPr marL="285750" lvl="0" indent="-285750">
              <a:lnSpc>
                <a:spcPct val="150000"/>
              </a:lnSpc>
              <a:spcBef>
                <a:spcPts val="600"/>
              </a:spcBef>
              <a:buFont typeface="Wingdings" panose="05000000000000000000" pitchFamily="2" charset="2"/>
              <a:buChar char="Ø"/>
              <a:defRPr/>
            </a:pPr>
            <a:endPar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spTree>
    <p:extLst>
      <p:ext uri="{BB962C8B-B14F-4D97-AF65-F5344CB8AC3E}">
        <p14:creationId xmlns:p14="http://schemas.microsoft.com/office/powerpoint/2010/main" val="34014112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BBC09D8-9FE4-4D1E-9095-95D511BF7735}"/>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65</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D355E9B-A5D7-47CF-A8CB-B85BE755B14F}"/>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E3354019-DC11-448B-A09C-3C02EEA9721C}"/>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2217DD6A-CBDF-4F81-A985-8139AA4D4E7D}"/>
              </a:ext>
            </a:extLst>
          </p:cNvPr>
          <p:cNvSpPr/>
          <p:nvPr/>
        </p:nvSpPr>
        <p:spPr>
          <a:xfrm>
            <a:off x="2312853" y="1534099"/>
            <a:ext cx="7221075" cy="461665"/>
          </a:xfrm>
          <a:prstGeom prst="rect">
            <a:avLst/>
          </a:prstGeom>
        </p:spPr>
        <p:txBody>
          <a:bodyPr wrap="square">
            <a:spAutoFit/>
          </a:bodyPr>
          <a:lstStyle/>
          <a:p>
            <a:r>
              <a:rPr lang="en-US" altLang="zh-CN" sz="2400" b="1" kern="0" noProof="1">
                <a:solidFill>
                  <a:srgbClr val="0070C0"/>
                </a:solidFill>
                <a:ea typeface="微软雅黑"/>
              </a:rPr>
              <a:t>Bill            will            pay           the           drink</a:t>
            </a:r>
            <a:endParaRPr lang="zh-CN" altLang="en-US" sz="2400" dirty="0"/>
          </a:p>
        </p:txBody>
      </p:sp>
      <p:sp>
        <p:nvSpPr>
          <p:cNvPr id="6" name="矩形 5">
            <a:extLst>
              <a:ext uri="{FF2B5EF4-FFF2-40B4-BE49-F238E27FC236}">
                <a16:creationId xmlns:a16="http://schemas.microsoft.com/office/drawing/2014/main" id="{06A58692-81A0-4F1F-A014-DD2A0751937A}"/>
              </a:ext>
            </a:extLst>
          </p:cNvPr>
          <p:cNvSpPr/>
          <p:nvPr/>
        </p:nvSpPr>
        <p:spPr>
          <a:xfrm>
            <a:off x="2485462" y="228234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P               P               P               P               P</a:t>
            </a:r>
            <a:endParaRPr lang="zh-CN" altLang="en-US" sz="2400" dirty="0">
              <a:solidFill>
                <a:schemeClr val="tx2">
                  <a:lumMod val="50000"/>
                  <a:lumOff val="50000"/>
                </a:schemeClr>
              </a:solidFill>
            </a:endParaRPr>
          </a:p>
        </p:txBody>
      </p:sp>
      <p:sp>
        <p:nvSpPr>
          <p:cNvPr id="7" name="矩形 6">
            <a:extLst>
              <a:ext uri="{FF2B5EF4-FFF2-40B4-BE49-F238E27FC236}">
                <a16:creationId xmlns:a16="http://schemas.microsoft.com/office/drawing/2014/main" id="{3E677EB8-673F-4833-8F61-91C0387CEBDB}"/>
              </a:ext>
            </a:extLst>
          </p:cNvPr>
          <p:cNvSpPr/>
          <p:nvPr/>
        </p:nvSpPr>
        <p:spPr>
          <a:xfrm>
            <a:off x="2485461" y="309916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N               N               N               N               N</a:t>
            </a:r>
            <a:endParaRPr lang="zh-CN" altLang="en-US" sz="2400" dirty="0">
              <a:solidFill>
                <a:schemeClr val="tx2">
                  <a:lumMod val="50000"/>
                  <a:lumOff val="50000"/>
                </a:schemeClr>
              </a:solidFill>
            </a:endParaRPr>
          </a:p>
        </p:txBody>
      </p:sp>
      <p:sp>
        <p:nvSpPr>
          <p:cNvPr id="8" name="矩形 7">
            <a:extLst>
              <a:ext uri="{FF2B5EF4-FFF2-40B4-BE49-F238E27FC236}">
                <a16:creationId xmlns:a16="http://schemas.microsoft.com/office/drawing/2014/main" id="{3FA2FB07-2299-4015-810B-65D9F031521B}"/>
              </a:ext>
            </a:extLst>
          </p:cNvPr>
          <p:cNvSpPr/>
          <p:nvPr/>
        </p:nvSpPr>
        <p:spPr>
          <a:xfrm>
            <a:off x="2419675" y="3883158"/>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M               M               M               M              M</a:t>
            </a:r>
            <a:endParaRPr lang="zh-CN" altLang="en-US" sz="2400" dirty="0">
              <a:solidFill>
                <a:schemeClr val="tx2">
                  <a:lumMod val="50000"/>
                  <a:lumOff val="50000"/>
                </a:schemeClr>
              </a:solidFill>
            </a:endParaRPr>
          </a:p>
        </p:txBody>
      </p:sp>
      <p:sp>
        <p:nvSpPr>
          <p:cNvPr id="9" name="矩形 8">
            <a:extLst>
              <a:ext uri="{FF2B5EF4-FFF2-40B4-BE49-F238E27FC236}">
                <a16:creationId xmlns:a16="http://schemas.microsoft.com/office/drawing/2014/main" id="{D147F5CB-3D89-439A-8608-C9C34F442107}"/>
              </a:ext>
            </a:extLst>
          </p:cNvPr>
          <p:cNvSpPr/>
          <p:nvPr/>
        </p:nvSpPr>
        <p:spPr>
          <a:xfrm>
            <a:off x="2485459" y="473280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V               V               V               V                V</a:t>
            </a:r>
            <a:endParaRPr lang="zh-CN" altLang="en-US" sz="2400" dirty="0">
              <a:solidFill>
                <a:schemeClr val="tx2">
                  <a:lumMod val="50000"/>
                  <a:lumOff val="50000"/>
                </a:schemeClr>
              </a:solidFill>
            </a:endParaRPr>
          </a:p>
        </p:txBody>
      </p:sp>
      <p:sp>
        <p:nvSpPr>
          <p:cNvPr id="10" name="矩形 9">
            <a:extLst>
              <a:ext uri="{FF2B5EF4-FFF2-40B4-BE49-F238E27FC236}">
                <a16:creationId xmlns:a16="http://schemas.microsoft.com/office/drawing/2014/main" id="{04DDE7A4-1A7F-4846-9B25-727F1C6E69F7}"/>
              </a:ext>
            </a:extLst>
          </p:cNvPr>
          <p:cNvSpPr/>
          <p:nvPr/>
        </p:nvSpPr>
        <p:spPr>
          <a:xfrm>
            <a:off x="2485458" y="554962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D               D               D               D               D</a:t>
            </a:r>
            <a:endParaRPr lang="zh-CN" altLang="en-US" sz="2400" dirty="0">
              <a:solidFill>
                <a:schemeClr val="tx2">
                  <a:lumMod val="50000"/>
                  <a:lumOff val="50000"/>
                </a:schemeClr>
              </a:solidFill>
            </a:endParaRPr>
          </a:p>
        </p:txBody>
      </p:sp>
      <p:sp>
        <p:nvSpPr>
          <p:cNvPr id="11" name="矩形 10">
            <a:extLst>
              <a:ext uri="{FF2B5EF4-FFF2-40B4-BE49-F238E27FC236}">
                <a16:creationId xmlns:a16="http://schemas.microsoft.com/office/drawing/2014/main" id="{B9172CFB-EF3B-4569-9432-D1E6950D03E7}"/>
              </a:ext>
            </a:extLst>
          </p:cNvPr>
          <p:cNvSpPr/>
          <p:nvPr/>
        </p:nvSpPr>
        <p:spPr>
          <a:xfrm>
            <a:off x="565656" y="3883157"/>
            <a:ext cx="861859"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&lt;S&gt;</a:t>
            </a:r>
            <a:endParaRPr lang="zh-CN" altLang="en-US" sz="2400" dirty="0">
              <a:solidFill>
                <a:schemeClr val="tx2">
                  <a:lumMod val="50000"/>
                  <a:lumOff val="50000"/>
                </a:schemeClr>
              </a:solidFill>
            </a:endParaRPr>
          </a:p>
        </p:txBody>
      </p:sp>
      <p:cxnSp>
        <p:nvCxnSpPr>
          <p:cNvPr id="14" name="直接箭头连接符 13">
            <a:extLst>
              <a:ext uri="{FF2B5EF4-FFF2-40B4-BE49-F238E27FC236}">
                <a16:creationId xmlns:a16="http://schemas.microsoft.com/office/drawing/2014/main" id="{C7EF8573-EA98-4EDE-8261-654F12D5027A}"/>
              </a:ext>
            </a:extLst>
          </p:cNvPr>
          <p:cNvCxnSpPr/>
          <p:nvPr/>
        </p:nvCxnSpPr>
        <p:spPr>
          <a:xfrm flipV="1">
            <a:off x="1348576" y="2683994"/>
            <a:ext cx="1136882" cy="11991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2570350-655C-4AB5-BEAA-C460F8531BDD}"/>
              </a:ext>
            </a:extLst>
          </p:cNvPr>
          <p:cNvCxnSpPr/>
          <p:nvPr/>
        </p:nvCxnSpPr>
        <p:spPr>
          <a:xfrm flipV="1">
            <a:off x="1499879" y="3429000"/>
            <a:ext cx="919796" cy="544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CCAD11B-6492-408A-A579-A627BBE32259}"/>
              </a:ext>
            </a:extLst>
          </p:cNvPr>
          <p:cNvCxnSpPr>
            <a:cxnSpLocks/>
          </p:cNvCxnSpPr>
          <p:nvPr/>
        </p:nvCxnSpPr>
        <p:spPr>
          <a:xfrm>
            <a:off x="1434635" y="4174007"/>
            <a:ext cx="912676" cy="42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EB6B7F7-75DE-4EFB-9FEC-9A71053C649A}"/>
              </a:ext>
            </a:extLst>
          </p:cNvPr>
          <p:cNvCxnSpPr>
            <a:cxnSpLocks/>
          </p:cNvCxnSpPr>
          <p:nvPr/>
        </p:nvCxnSpPr>
        <p:spPr>
          <a:xfrm>
            <a:off x="1391875" y="4268422"/>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3F524666-C204-4896-8B17-F5D743629832}"/>
              </a:ext>
            </a:extLst>
          </p:cNvPr>
          <p:cNvCxnSpPr>
            <a:cxnSpLocks/>
            <a:endCxn id="10" idx="1"/>
          </p:cNvCxnSpPr>
          <p:nvPr/>
        </p:nvCxnSpPr>
        <p:spPr>
          <a:xfrm>
            <a:off x="1336194" y="4482739"/>
            <a:ext cx="1149264" cy="12977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72C6D97-1910-4F09-AD68-39B9E0FD2D38}"/>
              </a:ext>
            </a:extLst>
          </p:cNvPr>
          <p:cNvCxnSpPr>
            <a:cxnSpLocks/>
          </p:cNvCxnSpPr>
          <p:nvPr/>
        </p:nvCxnSpPr>
        <p:spPr>
          <a:xfrm flipV="1">
            <a:off x="2860559" y="2537347"/>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7E1AC289-4733-4E50-ABFE-F9A9EE197D3A}"/>
              </a:ext>
            </a:extLst>
          </p:cNvPr>
          <p:cNvCxnSpPr>
            <a:cxnSpLocks/>
          </p:cNvCxnSpPr>
          <p:nvPr/>
        </p:nvCxnSpPr>
        <p:spPr>
          <a:xfrm flipV="1">
            <a:off x="4407583" y="2513176"/>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A2B2122-AE2C-444D-B35E-3C686DF5DA37}"/>
              </a:ext>
            </a:extLst>
          </p:cNvPr>
          <p:cNvCxnSpPr>
            <a:cxnSpLocks/>
          </p:cNvCxnSpPr>
          <p:nvPr/>
        </p:nvCxnSpPr>
        <p:spPr>
          <a:xfrm flipV="1">
            <a:off x="5808786" y="2522487"/>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CBE0DDD-E7C3-4AD0-A9C8-7E12DCE65935}"/>
              </a:ext>
            </a:extLst>
          </p:cNvPr>
          <p:cNvCxnSpPr>
            <a:cxnSpLocks/>
          </p:cNvCxnSpPr>
          <p:nvPr/>
        </p:nvCxnSpPr>
        <p:spPr>
          <a:xfrm flipV="1">
            <a:off x="7308666" y="2496764"/>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93E54BEE-8FB4-4A44-B540-8723A9C70689}"/>
              </a:ext>
            </a:extLst>
          </p:cNvPr>
          <p:cNvCxnSpPr>
            <a:cxnSpLocks/>
          </p:cNvCxnSpPr>
          <p:nvPr/>
        </p:nvCxnSpPr>
        <p:spPr>
          <a:xfrm flipV="1">
            <a:off x="2860559" y="3381160"/>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1E9A1D6-26ED-4A12-A66E-AF7F6C52983C}"/>
              </a:ext>
            </a:extLst>
          </p:cNvPr>
          <p:cNvCxnSpPr>
            <a:cxnSpLocks/>
          </p:cNvCxnSpPr>
          <p:nvPr/>
        </p:nvCxnSpPr>
        <p:spPr>
          <a:xfrm flipV="1">
            <a:off x="4407583" y="3356989"/>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D0A6ACC-F125-4D01-905A-593BED15F795}"/>
              </a:ext>
            </a:extLst>
          </p:cNvPr>
          <p:cNvCxnSpPr>
            <a:cxnSpLocks/>
          </p:cNvCxnSpPr>
          <p:nvPr/>
        </p:nvCxnSpPr>
        <p:spPr>
          <a:xfrm flipV="1">
            <a:off x="5808786" y="3366300"/>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97E6AFBB-2C26-4A5E-9C4F-82684339B76B}"/>
              </a:ext>
            </a:extLst>
          </p:cNvPr>
          <p:cNvCxnSpPr>
            <a:cxnSpLocks/>
          </p:cNvCxnSpPr>
          <p:nvPr/>
        </p:nvCxnSpPr>
        <p:spPr>
          <a:xfrm flipV="1">
            <a:off x="7308666" y="3340577"/>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2DA3451-74AA-4A0F-A850-A372EC4BA10F}"/>
              </a:ext>
            </a:extLst>
          </p:cNvPr>
          <p:cNvCxnSpPr>
            <a:cxnSpLocks/>
          </p:cNvCxnSpPr>
          <p:nvPr/>
        </p:nvCxnSpPr>
        <p:spPr>
          <a:xfrm flipV="1">
            <a:off x="2860559" y="4167847"/>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7832D959-A39B-45D3-B79C-F139FE6C8096}"/>
              </a:ext>
            </a:extLst>
          </p:cNvPr>
          <p:cNvCxnSpPr>
            <a:cxnSpLocks/>
          </p:cNvCxnSpPr>
          <p:nvPr/>
        </p:nvCxnSpPr>
        <p:spPr>
          <a:xfrm flipV="1">
            <a:off x="4407583" y="4143676"/>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7C3F371-1F7C-4953-826C-4335FAF1A1D3}"/>
              </a:ext>
            </a:extLst>
          </p:cNvPr>
          <p:cNvCxnSpPr>
            <a:cxnSpLocks/>
          </p:cNvCxnSpPr>
          <p:nvPr/>
        </p:nvCxnSpPr>
        <p:spPr>
          <a:xfrm flipV="1">
            <a:off x="5808786" y="4152987"/>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F179082-50E4-476C-9C10-10683E84A146}"/>
              </a:ext>
            </a:extLst>
          </p:cNvPr>
          <p:cNvCxnSpPr>
            <a:cxnSpLocks/>
          </p:cNvCxnSpPr>
          <p:nvPr/>
        </p:nvCxnSpPr>
        <p:spPr>
          <a:xfrm flipV="1">
            <a:off x="7308666" y="4127264"/>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6FB7A5F-E1D6-47DC-9273-576D7C974559}"/>
              </a:ext>
            </a:extLst>
          </p:cNvPr>
          <p:cNvCxnSpPr>
            <a:cxnSpLocks/>
          </p:cNvCxnSpPr>
          <p:nvPr/>
        </p:nvCxnSpPr>
        <p:spPr>
          <a:xfrm flipV="1">
            <a:off x="2860559" y="4989001"/>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FFC4361B-1B68-41B7-9088-F99691AF70A1}"/>
              </a:ext>
            </a:extLst>
          </p:cNvPr>
          <p:cNvCxnSpPr>
            <a:cxnSpLocks/>
          </p:cNvCxnSpPr>
          <p:nvPr/>
        </p:nvCxnSpPr>
        <p:spPr>
          <a:xfrm flipV="1">
            <a:off x="4407583" y="4964830"/>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8DE19B2-A8DE-4A17-802D-F0C06D7BC6D8}"/>
              </a:ext>
            </a:extLst>
          </p:cNvPr>
          <p:cNvCxnSpPr>
            <a:cxnSpLocks/>
          </p:cNvCxnSpPr>
          <p:nvPr/>
        </p:nvCxnSpPr>
        <p:spPr>
          <a:xfrm flipV="1">
            <a:off x="5808786" y="4974141"/>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5C1BA8E-EB71-4B40-B124-D5895FCC727F}"/>
              </a:ext>
            </a:extLst>
          </p:cNvPr>
          <p:cNvCxnSpPr>
            <a:cxnSpLocks/>
          </p:cNvCxnSpPr>
          <p:nvPr/>
        </p:nvCxnSpPr>
        <p:spPr>
          <a:xfrm flipV="1">
            <a:off x="7308666" y="4948418"/>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4E94198-02F0-4448-9C51-ECF7A4CEB473}"/>
              </a:ext>
            </a:extLst>
          </p:cNvPr>
          <p:cNvCxnSpPr>
            <a:cxnSpLocks/>
          </p:cNvCxnSpPr>
          <p:nvPr/>
        </p:nvCxnSpPr>
        <p:spPr>
          <a:xfrm flipV="1">
            <a:off x="2860559" y="5817344"/>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8FB6A03A-0B95-4C35-A3EC-33AA62033F12}"/>
              </a:ext>
            </a:extLst>
          </p:cNvPr>
          <p:cNvCxnSpPr>
            <a:cxnSpLocks/>
          </p:cNvCxnSpPr>
          <p:nvPr/>
        </p:nvCxnSpPr>
        <p:spPr>
          <a:xfrm flipV="1">
            <a:off x="4407583" y="5793173"/>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3A2A93E-BBA6-4AFC-A7B8-1B73D7B8B38D}"/>
              </a:ext>
            </a:extLst>
          </p:cNvPr>
          <p:cNvCxnSpPr>
            <a:cxnSpLocks/>
          </p:cNvCxnSpPr>
          <p:nvPr/>
        </p:nvCxnSpPr>
        <p:spPr>
          <a:xfrm flipV="1">
            <a:off x="5808786" y="5802484"/>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1DF0B52-ED83-4115-A762-D0AF4D2D108A}"/>
              </a:ext>
            </a:extLst>
          </p:cNvPr>
          <p:cNvCxnSpPr>
            <a:cxnSpLocks/>
          </p:cNvCxnSpPr>
          <p:nvPr/>
        </p:nvCxnSpPr>
        <p:spPr>
          <a:xfrm flipV="1">
            <a:off x="7308666" y="5776761"/>
            <a:ext cx="1040442"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299302ED-8741-47EE-A141-C3B9C490481D}"/>
              </a:ext>
            </a:extLst>
          </p:cNvPr>
          <p:cNvCxnSpPr>
            <a:cxnSpLocks/>
          </p:cNvCxnSpPr>
          <p:nvPr/>
        </p:nvCxnSpPr>
        <p:spPr>
          <a:xfrm>
            <a:off x="2875480" y="2596999"/>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12A4AE31-C640-49BB-93A9-B8028F354CC9}"/>
              </a:ext>
            </a:extLst>
          </p:cNvPr>
          <p:cNvCxnSpPr>
            <a:cxnSpLocks/>
          </p:cNvCxnSpPr>
          <p:nvPr/>
        </p:nvCxnSpPr>
        <p:spPr>
          <a:xfrm>
            <a:off x="2850869" y="4266686"/>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C629CC6-5678-43D2-9FBD-6A0871D6D950}"/>
              </a:ext>
            </a:extLst>
          </p:cNvPr>
          <p:cNvCxnSpPr>
            <a:cxnSpLocks/>
          </p:cNvCxnSpPr>
          <p:nvPr/>
        </p:nvCxnSpPr>
        <p:spPr>
          <a:xfrm>
            <a:off x="2854521" y="3426323"/>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3B12D6BD-A9B7-46E7-A900-26BB88E38058}"/>
              </a:ext>
            </a:extLst>
          </p:cNvPr>
          <p:cNvCxnSpPr>
            <a:cxnSpLocks/>
          </p:cNvCxnSpPr>
          <p:nvPr/>
        </p:nvCxnSpPr>
        <p:spPr>
          <a:xfrm>
            <a:off x="2850868" y="5018668"/>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C4E7A69A-0BA9-4F18-8C58-4CEE7921D737}"/>
              </a:ext>
            </a:extLst>
          </p:cNvPr>
          <p:cNvCxnSpPr>
            <a:cxnSpLocks/>
          </p:cNvCxnSpPr>
          <p:nvPr/>
        </p:nvCxnSpPr>
        <p:spPr>
          <a:xfrm>
            <a:off x="4428542" y="2567529"/>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B8D5DD7C-F507-43BF-9DAA-C6330DDF453A}"/>
              </a:ext>
            </a:extLst>
          </p:cNvPr>
          <p:cNvCxnSpPr>
            <a:cxnSpLocks/>
          </p:cNvCxnSpPr>
          <p:nvPr/>
        </p:nvCxnSpPr>
        <p:spPr>
          <a:xfrm>
            <a:off x="4403931" y="4237216"/>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09FE6B04-3A78-48FC-888B-E3446506D82D}"/>
              </a:ext>
            </a:extLst>
          </p:cNvPr>
          <p:cNvCxnSpPr>
            <a:cxnSpLocks/>
          </p:cNvCxnSpPr>
          <p:nvPr/>
        </p:nvCxnSpPr>
        <p:spPr>
          <a:xfrm>
            <a:off x="4407583" y="3396853"/>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5E98779-F351-452B-A294-C9C2A02368B7}"/>
              </a:ext>
            </a:extLst>
          </p:cNvPr>
          <p:cNvCxnSpPr>
            <a:cxnSpLocks/>
          </p:cNvCxnSpPr>
          <p:nvPr/>
        </p:nvCxnSpPr>
        <p:spPr>
          <a:xfrm>
            <a:off x="4403930" y="4989198"/>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3A39BC4B-0684-4F12-9C96-330505FFD876}"/>
              </a:ext>
            </a:extLst>
          </p:cNvPr>
          <p:cNvCxnSpPr>
            <a:cxnSpLocks/>
          </p:cNvCxnSpPr>
          <p:nvPr/>
        </p:nvCxnSpPr>
        <p:spPr>
          <a:xfrm>
            <a:off x="5823123" y="2613118"/>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AF30E84C-AD84-40BE-967F-A13C4FC04D8B}"/>
              </a:ext>
            </a:extLst>
          </p:cNvPr>
          <p:cNvCxnSpPr>
            <a:cxnSpLocks/>
          </p:cNvCxnSpPr>
          <p:nvPr/>
        </p:nvCxnSpPr>
        <p:spPr>
          <a:xfrm>
            <a:off x="5798512" y="4282805"/>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F9F609EC-8E00-44A4-9088-BB0C855D3452}"/>
              </a:ext>
            </a:extLst>
          </p:cNvPr>
          <p:cNvCxnSpPr>
            <a:cxnSpLocks/>
          </p:cNvCxnSpPr>
          <p:nvPr/>
        </p:nvCxnSpPr>
        <p:spPr>
          <a:xfrm>
            <a:off x="5802164" y="3442442"/>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B4B84D3-44B6-48B3-B9B7-F4EB6D1A1CF3}"/>
              </a:ext>
            </a:extLst>
          </p:cNvPr>
          <p:cNvCxnSpPr>
            <a:cxnSpLocks/>
          </p:cNvCxnSpPr>
          <p:nvPr/>
        </p:nvCxnSpPr>
        <p:spPr>
          <a:xfrm>
            <a:off x="5798511" y="5034787"/>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3B46516E-0FA5-46B2-A073-33AD39DE3A0B}"/>
              </a:ext>
            </a:extLst>
          </p:cNvPr>
          <p:cNvCxnSpPr>
            <a:cxnSpLocks/>
          </p:cNvCxnSpPr>
          <p:nvPr/>
        </p:nvCxnSpPr>
        <p:spPr>
          <a:xfrm>
            <a:off x="7270833" y="2577444"/>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79E6F3D1-2D2B-4A9A-A8D3-DB6D0CD30070}"/>
              </a:ext>
            </a:extLst>
          </p:cNvPr>
          <p:cNvCxnSpPr>
            <a:cxnSpLocks/>
          </p:cNvCxnSpPr>
          <p:nvPr/>
        </p:nvCxnSpPr>
        <p:spPr>
          <a:xfrm>
            <a:off x="7246222" y="4247131"/>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AB0E176F-D31D-4AA8-B909-FD0F8C41BF48}"/>
              </a:ext>
            </a:extLst>
          </p:cNvPr>
          <p:cNvCxnSpPr>
            <a:cxnSpLocks/>
          </p:cNvCxnSpPr>
          <p:nvPr/>
        </p:nvCxnSpPr>
        <p:spPr>
          <a:xfrm>
            <a:off x="7249874" y="3406768"/>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E9005516-09AE-4B55-ABF7-9C55559A3105}"/>
              </a:ext>
            </a:extLst>
          </p:cNvPr>
          <p:cNvCxnSpPr>
            <a:cxnSpLocks/>
          </p:cNvCxnSpPr>
          <p:nvPr/>
        </p:nvCxnSpPr>
        <p:spPr>
          <a:xfrm>
            <a:off x="7246221" y="4999113"/>
            <a:ext cx="1025521" cy="736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B7197C23-9283-4B4E-89CC-E0EADA84D9C0}"/>
              </a:ext>
            </a:extLst>
          </p:cNvPr>
          <p:cNvCxnSpPr>
            <a:cxnSpLocks/>
          </p:cNvCxnSpPr>
          <p:nvPr/>
        </p:nvCxnSpPr>
        <p:spPr>
          <a:xfrm flipV="1">
            <a:off x="2897375" y="2545745"/>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6D3C096-9ABC-4BC1-A5F2-D9556ECA68CA}"/>
              </a:ext>
            </a:extLst>
          </p:cNvPr>
          <p:cNvCxnSpPr>
            <a:cxnSpLocks/>
          </p:cNvCxnSpPr>
          <p:nvPr/>
        </p:nvCxnSpPr>
        <p:spPr>
          <a:xfrm>
            <a:off x="2889900" y="2633103"/>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19ADE789-BF1D-4F7A-8B59-62EFAE8249BE}"/>
              </a:ext>
            </a:extLst>
          </p:cNvPr>
          <p:cNvCxnSpPr>
            <a:cxnSpLocks/>
          </p:cNvCxnSpPr>
          <p:nvPr/>
        </p:nvCxnSpPr>
        <p:spPr>
          <a:xfrm>
            <a:off x="2873925" y="3476534"/>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3B957F27-2F50-4EA9-807A-4D8F5B89F6CD}"/>
              </a:ext>
            </a:extLst>
          </p:cNvPr>
          <p:cNvCxnSpPr>
            <a:cxnSpLocks/>
          </p:cNvCxnSpPr>
          <p:nvPr/>
        </p:nvCxnSpPr>
        <p:spPr>
          <a:xfrm>
            <a:off x="2896521" y="4252350"/>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B8A91689-F6E6-4715-AE8B-ADF08A58A048}"/>
              </a:ext>
            </a:extLst>
          </p:cNvPr>
          <p:cNvCxnSpPr>
            <a:cxnSpLocks/>
          </p:cNvCxnSpPr>
          <p:nvPr/>
        </p:nvCxnSpPr>
        <p:spPr>
          <a:xfrm>
            <a:off x="4383752" y="2596273"/>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BEB94D33-AF67-4E56-8799-41F2EC75D4F9}"/>
              </a:ext>
            </a:extLst>
          </p:cNvPr>
          <p:cNvCxnSpPr>
            <a:cxnSpLocks/>
          </p:cNvCxnSpPr>
          <p:nvPr/>
        </p:nvCxnSpPr>
        <p:spPr>
          <a:xfrm>
            <a:off x="4367777" y="3439704"/>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0288A0E4-60D6-4333-87BF-B488F0C58A65}"/>
              </a:ext>
            </a:extLst>
          </p:cNvPr>
          <p:cNvCxnSpPr>
            <a:cxnSpLocks/>
          </p:cNvCxnSpPr>
          <p:nvPr/>
        </p:nvCxnSpPr>
        <p:spPr>
          <a:xfrm>
            <a:off x="4390373" y="4215520"/>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481588A2-1354-40D6-9558-397E70370E01}"/>
              </a:ext>
            </a:extLst>
          </p:cNvPr>
          <p:cNvCxnSpPr>
            <a:cxnSpLocks/>
          </p:cNvCxnSpPr>
          <p:nvPr/>
        </p:nvCxnSpPr>
        <p:spPr>
          <a:xfrm>
            <a:off x="5778986" y="2649947"/>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847808DE-C4D1-4628-96F4-7FA19672029C}"/>
              </a:ext>
            </a:extLst>
          </p:cNvPr>
          <p:cNvCxnSpPr>
            <a:cxnSpLocks/>
          </p:cNvCxnSpPr>
          <p:nvPr/>
        </p:nvCxnSpPr>
        <p:spPr>
          <a:xfrm>
            <a:off x="5763011" y="3493378"/>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B9CFB150-0670-4372-88A6-6B57A4D170BE}"/>
              </a:ext>
            </a:extLst>
          </p:cNvPr>
          <p:cNvCxnSpPr>
            <a:cxnSpLocks/>
          </p:cNvCxnSpPr>
          <p:nvPr/>
        </p:nvCxnSpPr>
        <p:spPr>
          <a:xfrm>
            <a:off x="5785607" y="4269194"/>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D09B5F32-516B-4E4F-9E49-4EEC6317DF27}"/>
              </a:ext>
            </a:extLst>
          </p:cNvPr>
          <p:cNvCxnSpPr>
            <a:cxnSpLocks/>
          </p:cNvCxnSpPr>
          <p:nvPr/>
        </p:nvCxnSpPr>
        <p:spPr>
          <a:xfrm>
            <a:off x="7272184" y="2640318"/>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40E27B13-B63C-4FA6-AF77-D1911A5301EB}"/>
              </a:ext>
            </a:extLst>
          </p:cNvPr>
          <p:cNvCxnSpPr>
            <a:cxnSpLocks/>
          </p:cNvCxnSpPr>
          <p:nvPr/>
        </p:nvCxnSpPr>
        <p:spPr>
          <a:xfrm>
            <a:off x="7256209" y="3483749"/>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AB95EC94-66D5-4961-817F-65ADF7C9F7FB}"/>
              </a:ext>
            </a:extLst>
          </p:cNvPr>
          <p:cNvCxnSpPr>
            <a:cxnSpLocks/>
          </p:cNvCxnSpPr>
          <p:nvPr/>
        </p:nvCxnSpPr>
        <p:spPr>
          <a:xfrm>
            <a:off x="7278805" y="4259565"/>
            <a:ext cx="990142" cy="1507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C936A9C3-7FD6-4FDB-8114-C165107F7E72}"/>
              </a:ext>
            </a:extLst>
          </p:cNvPr>
          <p:cNvCxnSpPr>
            <a:cxnSpLocks/>
          </p:cNvCxnSpPr>
          <p:nvPr/>
        </p:nvCxnSpPr>
        <p:spPr>
          <a:xfrm>
            <a:off x="2913982" y="2613118"/>
            <a:ext cx="999924" cy="2400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D14F5EC3-2491-4A81-A427-97A7E96B53F6}"/>
              </a:ext>
            </a:extLst>
          </p:cNvPr>
          <p:cNvCxnSpPr>
            <a:cxnSpLocks/>
          </p:cNvCxnSpPr>
          <p:nvPr/>
        </p:nvCxnSpPr>
        <p:spPr>
          <a:xfrm>
            <a:off x="2900701" y="3451159"/>
            <a:ext cx="999924" cy="2400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19851B6A-A5C8-460E-B939-C0315E3A8537}"/>
              </a:ext>
            </a:extLst>
          </p:cNvPr>
          <p:cNvCxnSpPr>
            <a:cxnSpLocks/>
          </p:cNvCxnSpPr>
          <p:nvPr/>
        </p:nvCxnSpPr>
        <p:spPr>
          <a:xfrm>
            <a:off x="4428066" y="2594643"/>
            <a:ext cx="999924" cy="2400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B8E941C0-2138-428E-B6A0-24AB097233ED}"/>
              </a:ext>
            </a:extLst>
          </p:cNvPr>
          <p:cNvCxnSpPr>
            <a:cxnSpLocks/>
          </p:cNvCxnSpPr>
          <p:nvPr/>
        </p:nvCxnSpPr>
        <p:spPr>
          <a:xfrm>
            <a:off x="4414785" y="3432684"/>
            <a:ext cx="999924" cy="2400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8962B184-1C90-487E-BB83-80B2971963DF}"/>
              </a:ext>
            </a:extLst>
          </p:cNvPr>
          <p:cNvCxnSpPr>
            <a:cxnSpLocks/>
          </p:cNvCxnSpPr>
          <p:nvPr/>
        </p:nvCxnSpPr>
        <p:spPr>
          <a:xfrm>
            <a:off x="5809377" y="2613979"/>
            <a:ext cx="999924" cy="2400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4358EFD2-9145-4C15-A7A3-6D6FDAE63234}"/>
              </a:ext>
            </a:extLst>
          </p:cNvPr>
          <p:cNvCxnSpPr>
            <a:cxnSpLocks/>
          </p:cNvCxnSpPr>
          <p:nvPr/>
        </p:nvCxnSpPr>
        <p:spPr>
          <a:xfrm>
            <a:off x="5796096" y="3452020"/>
            <a:ext cx="999924" cy="2400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65D7A2DC-0BD5-454F-8635-7E4F5BDD1DBA}"/>
              </a:ext>
            </a:extLst>
          </p:cNvPr>
          <p:cNvCxnSpPr>
            <a:cxnSpLocks/>
          </p:cNvCxnSpPr>
          <p:nvPr/>
        </p:nvCxnSpPr>
        <p:spPr>
          <a:xfrm>
            <a:off x="7269023" y="2583840"/>
            <a:ext cx="999924" cy="2400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910E1E8B-9E51-4C03-9505-52E7440C1D54}"/>
              </a:ext>
            </a:extLst>
          </p:cNvPr>
          <p:cNvCxnSpPr>
            <a:cxnSpLocks/>
          </p:cNvCxnSpPr>
          <p:nvPr/>
        </p:nvCxnSpPr>
        <p:spPr>
          <a:xfrm>
            <a:off x="7255742" y="3421881"/>
            <a:ext cx="999924" cy="2400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B940EAAA-E813-4024-B9F0-5DDD4552FD19}"/>
              </a:ext>
            </a:extLst>
          </p:cNvPr>
          <p:cNvCxnSpPr>
            <a:cxnSpLocks/>
          </p:cNvCxnSpPr>
          <p:nvPr/>
        </p:nvCxnSpPr>
        <p:spPr>
          <a:xfrm>
            <a:off x="2882122" y="2668491"/>
            <a:ext cx="1074855" cy="30870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D12CA7EE-1679-47EE-B4C5-AD6040F5A924}"/>
              </a:ext>
            </a:extLst>
          </p:cNvPr>
          <p:cNvCxnSpPr>
            <a:cxnSpLocks/>
          </p:cNvCxnSpPr>
          <p:nvPr/>
        </p:nvCxnSpPr>
        <p:spPr>
          <a:xfrm>
            <a:off x="4336937" y="2597065"/>
            <a:ext cx="1074855" cy="30870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8E114901-093B-4890-8FEB-EC138E462720}"/>
              </a:ext>
            </a:extLst>
          </p:cNvPr>
          <p:cNvCxnSpPr>
            <a:cxnSpLocks/>
          </p:cNvCxnSpPr>
          <p:nvPr/>
        </p:nvCxnSpPr>
        <p:spPr>
          <a:xfrm>
            <a:off x="5791315" y="2728358"/>
            <a:ext cx="1074855" cy="30870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5EB45D20-9361-4F2C-95CD-C4CF95CE419F}"/>
              </a:ext>
            </a:extLst>
          </p:cNvPr>
          <p:cNvCxnSpPr>
            <a:cxnSpLocks/>
          </p:cNvCxnSpPr>
          <p:nvPr/>
        </p:nvCxnSpPr>
        <p:spPr>
          <a:xfrm>
            <a:off x="7303376" y="2661554"/>
            <a:ext cx="1074855" cy="30870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71138DB0-5A15-474B-97FD-53F4220F3D08}"/>
              </a:ext>
            </a:extLst>
          </p:cNvPr>
          <p:cNvCxnSpPr>
            <a:cxnSpLocks/>
          </p:cNvCxnSpPr>
          <p:nvPr/>
        </p:nvCxnSpPr>
        <p:spPr>
          <a:xfrm flipV="1">
            <a:off x="2885583" y="3350211"/>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D2C7EC55-76FF-4135-9F19-1F5104E2C8B7}"/>
              </a:ext>
            </a:extLst>
          </p:cNvPr>
          <p:cNvCxnSpPr>
            <a:cxnSpLocks/>
          </p:cNvCxnSpPr>
          <p:nvPr/>
        </p:nvCxnSpPr>
        <p:spPr>
          <a:xfrm flipV="1">
            <a:off x="2859510" y="4150867"/>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066CD0EB-3FC5-4F98-957E-816DA749F9A3}"/>
              </a:ext>
            </a:extLst>
          </p:cNvPr>
          <p:cNvCxnSpPr>
            <a:cxnSpLocks/>
          </p:cNvCxnSpPr>
          <p:nvPr/>
        </p:nvCxnSpPr>
        <p:spPr>
          <a:xfrm flipV="1">
            <a:off x="2912337" y="4947781"/>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63E78A6B-BD26-491E-8733-0CE6ACC7C006}"/>
              </a:ext>
            </a:extLst>
          </p:cNvPr>
          <p:cNvCxnSpPr>
            <a:cxnSpLocks/>
          </p:cNvCxnSpPr>
          <p:nvPr/>
        </p:nvCxnSpPr>
        <p:spPr>
          <a:xfrm flipV="1">
            <a:off x="4450680" y="2561829"/>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A9CA8DE8-C987-45BC-AA98-5C43969FBF7B}"/>
              </a:ext>
            </a:extLst>
          </p:cNvPr>
          <p:cNvCxnSpPr>
            <a:cxnSpLocks/>
          </p:cNvCxnSpPr>
          <p:nvPr/>
        </p:nvCxnSpPr>
        <p:spPr>
          <a:xfrm flipV="1">
            <a:off x="4438888" y="3366295"/>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3B055B93-4B54-424B-A95E-AF0CCB633DBA}"/>
              </a:ext>
            </a:extLst>
          </p:cNvPr>
          <p:cNvCxnSpPr>
            <a:cxnSpLocks/>
          </p:cNvCxnSpPr>
          <p:nvPr/>
        </p:nvCxnSpPr>
        <p:spPr>
          <a:xfrm flipV="1">
            <a:off x="4412815" y="4166951"/>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4B5B3751-F3F7-4E8A-9DAD-5D4B234A0B5A}"/>
              </a:ext>
            </a:extLst>
          </p:cNvPr>
          <p:cNvCxnSpPr>
            <a:cxnSpLocks/>
          </p:cNvCxnSpPr>
          <p:nvPr/>
        </p:nvCxnSpPr>
        <p:spPr>
          <a:xfrm flipV="1">
            <a:off x="4465642" y="4963865"/>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51279EC0-2232-40E6-8506-A2C4DCA84CD8}"/>
              </a:ext>
            </a:extLst>
          </p:cNvPr>
          <p:cNvCxnSpPr>
            <a:cxnSpLocks/>
          </p:cNvCxnSpPr>
          <p:nvPr/>
        </p:nvCxnSpPr>
        <p:spPr>
          <a:xfrm flipV="1">
            <a:off x="5851999" y="2536644"/>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366D83E5-CFD5-4A08-9B0B-0360857DE074}"/>
              </a:ext>
            </a:extLst>
          </p:cNvPr>
          <p:cNvCxnSpPr>
            <a:cxnSpLocks/>
          </p:cNvCxnSpPr>
          <p:nvPr/>
        </p:nvCxnSpPr>
        <p:spPr>
          <a:xfrm flipV="1">
            <a:off x="5840207" y="3341110"/>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FDC248B2-480C-4C22-94D0-AD46F242F360}"/>
              </a:ext>
            </a:extLst>
          </p:cNvPr>
          <p:cNvCxnSpPr>
            <a:cxnSpLocks/>
          </p:cNvCxnSpPr>
          <p:nvPr/>
        </p:nvCxnSpPr>
        <p:spPr>
          <a:xfrm flipV="1">
            <a:off x="5814134" y="4141766"/>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FC783CC3-CEE4-43C6-B9E3-ECB2C66656DF}"/>
              </a:ext>
            </a:extLst>
          </p:cNvPr>
          <p:cNvCxnSpPr>
            <a:cxnSpLocks/>
          </p:cNvCxnSpPr>
          <p:nvPr/>
        </p:nvCxnSpPr>
        <p:spPr>
          <a:xfrm flipV="1">
            <a:off x="5866961" y="4938680"/>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14FB0952-7CCE-4B8D-9B09-54F6D4CA6E59}"/>
              </a:ext>
            </a:extLst>
          </p:cNvPr>
          <p:cNvCxnSpPr>
            <a:cxnSpLocks/>
          </p:cNvCxnSpPr>
          <p:nvPr/>
        </p:nvCxnSpPr>
        <p:spPr>
          <a:xfrm flipV="1">
            <a:off x="7345494" y="2545745"/>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DBD3F2E9-2837-49D7-A9F6-A0263E8B161A}"/>
              </a:ext>
            </a:extLst>
          </p:cNvPr>
          <p:cNvCxnSpPr>
            <a:cxnSpLocks/>
          </p:cNvCxnSpPr>
          <p:nvPr/>
        </p:nvCxnSpPr>
        <p:spPr>
          <a:xfrm flipV="1">
            <a:off x="7333702" y="3350211"/>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4691321-AF55-4A5C-B721-B461D721A431}"/>
              </a:ext>
            </a:extLst>
          </p:cNvPr>
          <p:cNvCxnSpPr>
            <a:cxnSpLocks/>
          </p:cNvCxnSpPr>
          <p:nvPr/>
        </p:nvCxnSpPr>
        <p:spPr>
          <a:xfrm flipV="1">
            <a:off x="7307629" y="4150867"/>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6031E697-A1B3-4D47-974C-5FE4FB03ADAC}"/>
              </a:ext>
            </a:extLst>
          </p:cNvPr>
          <p:cNvCxnSpPr>
            <a:cxnSpLocks/>
          </p:cNvCxnSpPr>
          <p:nvPr/>
        </p:nvCxnSpPr>
        <p:spPr>
          <a:xfrm flipV="1">
            <a:off x="7360456" y="4947781"/>
            <a:ext cx="949311" cy="870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00EBAF39-BB6A-48DE-9CB9-C795B1B19C1A}"/>
              </a:ext>
            </a:extLst>
          </p:cNvPr>
          <p:cNvCxnSpPr>
            <a:cxnSpLocks/>
          </p:cNvCxnSpPr>
          <p:nvPr/>
        </p:nvCxnSpPr>
        <p:spPr>
          <a:xfrm>
            <a:off x="8839401" y="2513178"/>
            <a:ext cx="1272729" cy="14601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36055471-284A-40F9-9756-ED04164A8597}"/>
              </a:ext>
            </a:extLst>
          </p:cNvPr>
          <p:cNvCxnSpPr>
            <a:cxnSpLocks/>
          </p:cNvCxnSpPr>
          <p:nvPr/>
        </p:nvCxnSpPr>
        <p:spPr>
          <a:xfrm flipV="1">
            <a:off x="2905418" y="2578568"/>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6AC6AEDB-501A-453F-9404-C249A7853E81}"/>
              </a:ext>
            </a:extLst>
          </p:cNvPr>
          <p:cNvCxnSpPr>
            <a:cxnSpLocks/>
          </p:cNvCxnSpPr>
          <p:nvPr/>
        </p:nvCxnSpPr>
        <p:spPr>
          <a:xfrm flipV="1">
            <a:off x="2880670" y="3382076"/>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E0B12438-5F3F-4687-B193-D3F87C3DEEED}"/>
              </a:ext>
            </a:extLst>
          </p:cNvPr>
          <p:cNvCxnSpPr>
            <a:cxnSpLocks/>
          </p:cNvCxnSpPr>
          <p:nvPr/>
        </p:nvCxnSpPr>
        <p:spPr>
          <a:xfrm flipV="1">
            <a:off x="2907834" y="4131404"/>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2264119C-7005-46C1-872C-5711342F7C4A}"/>
              </a:ext>
            </a:extLst>
          </p:cNvPr>
          <p:cNvCxnSpPr>
            <a:cxnSpLocks/>
          </p:cNvCxnSpPr>
          <p:nvPr/>
        </p:nvCxnSpPr>
        <p:spPr>
          <a:xfrm flipV="1">
            <a:off x="4432752" y="2612146"/>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A09A7260-8E74-4113-BDD0-47B57AF8AF6D}"/>
              </a:ext>
            </a:extLst>
          </p:cNvPr>
          <p:cNvCxnSpPr>
            <a:cxnSpLocks/>
          </p:cNvCxnSpPr>
          <p:nvPr/>
        </p:nvCxnSpPr>
        <p:spPr>
          <a:xfrm flipV="1">
            <a:off x="4408004" y="3415654"/>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3F3B0813-A359-4998-866D-CD240A19EF6A}"/>
              </a:ext>
            </a:extLst>
          </p:cNvPr>
          <p:cNvCxnSpPr>
            <a:cxnSpLocks/>
          </p:cNvCxnSpPr>
          <p:nvPr/>
        </p:nvCxnSpPr>
        <p:spPr>
          <a:xfrm flipV="1">
            <a:off x="4435168" y="4164982"/>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769BA2F7-5D23-4C36-B862-A03F14693124}"/>
              </a:ext>
            </a:extLst>
          </p:cNvPr>
          <p:cNvCxnSpPr>
            <a:cxnSpLocks/>
          </p:cNvCxnSpPr>
          <p:nvPr/>
        </p:nvCxnSpPr>
        <p:spPr>
          <a:xfrm flipV="1">
            <a:off x="5862490" y="2547229"/>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7C3D4A5D-BD4E-4F76-9FA4-4D981A8B64EF}"/>
              </a:ext>
            </a:extLst>
          </p:cNvPr>
          <p:cNvCxnSpPr>
            <a:cxnSpLocks/>
          </p:cNvCxnSpPr>
          <p:nvPr/>
        </p:nvCxnSpPr>
        <p:spPr>
          <a:xfrm flipV="1">
            <a:off x="5837742" y="3350737"/>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15DD8B97-60BF-43D8-A55B-5ED3190DE789}"/>
              </a:ext>
            </a:extLst>
          </p:cNvPr>
          <p:cNvCxnSpPr>
            <a:cxnSpLocks/>
          </p:cNvCxnSpPr>
          <p:nvPr/>
        </p:nvCxnSpPr>
        <p:spPr>
          <a:xfrm flipV="1">
            <a:off x="5864906" y="4100065"/>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3C9D9886-0134-40BA-9001-40EDD76F0D0A}"/>
              </a:ext>
            </a:extLst>
          </p:cNvPr>
          <p:cNvCxnSpPr>
            <a:cxnSpLocks/>
          </p:cNvCxnSpPr>
          <p:nvPr/>
        </p:nvCxnSpPr>
        <p:spPr>
          <a:xfrm flipV="1">
            <a:off x="7301149" y="2612146"/>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A8099F40-A70F-44BF-9367-1184EDD79D10}"/>
              </a:ext>
            </a:extLst>
          </p:cNvPr>
          <p:cNvCxnSpPr>
            <a:cxnSpLocks/>
          </p:cNvCxnSpPr>
          <p:nvPr/>
        </p:nvCxnSpPr>
        <p:spPr>
          <a:xfrm flipV="1">
            <a:off x="7276401" y="3415654"/>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B9019EA1-F5ED-4035-98AB-957A0E1DBB34}"/>
              </a:ext>
            </a:extLst>
          </p:cNvPr>
          <p:cNvCxnSpPr>
            <a:cxnSpLocks/>
          </p:cNvCxnSpPr>
          <p:nvPr/>
        </p:nvCxnSpPr>
        <p:spPr>
          <a:xfrm flipV="1">
            <a:off x="7303565" y="4164982"/>
            <a:ext cx="945202" cy="1631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337DDBA6-C607-47FB-A0B5-A87FF7C307D7}"/>
              </a:ext>
            </a:extLst>
          </p:cNvPr>
          <p:cNvCxnSpPr>
            <a:cxnSpLocks/>
          </p:cNvCxnSpPr>
          <p:nvPr/>
        </p:nvCxnSpPr>
        <p:spPr>
          <a:xfrm flipV="1">
            <a:off x="2854420" y="2577277"/>
            <a:ext cx="1020612" cy="2469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0761605F-1C07-408F-AC91-1D493157C794}"/>
              </a:ext>
            </a:extLst>
          </p:cNvPr>
          <p:cNvCxnSpPr>
            <a:cxnSpLocks/>
          </p:cNvCxnSpPr>
          <p:nvPr/>
        </p:nvCxnSpPr>
        <p:spPr>
          <a:xfrm flipV="1">
            <a:off x="2829225" y="3386987"/>
            <a:ext cx="1020612" cy="2469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EC6525B2-329D-4EED-AAE3-56F81834A565}"/>
              </a:ext>
            </a:extLst>
          </p:cNvPr>
          <p:cNvCxnSpPr>
            <a:cxnSpLocks/>
          </p:cNvCxnSpPr>
          <p:nvPr/>
        </p:nvCxnSpPr>
        <p:spPr>
          <a:xfrm flipV="1">
            <a:off x="4407583" y="2589214"/>
            <a:ext cx="1020612" cy="2469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F3110BA7-F19E-499A-A7B7-33608623E6CE}"/>
              </a:ext>
            </a:extLst>
          </p:cNvPr>
          <p:cNvCxnSpPr>
            <a:cxnSpLocks/>
          </p:cNvCxnSpPr>
          <p:nvPr/>
        </p:nvCxnSpPr>
        <p:spPr>
          <a:xfrm flipV="1">
            <a:off x="4382388" y="3398924"/>
            <a:ext cx="1020612" cy="2469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AB7356AC-C2E2-4297-BA6A-71C2809B8D75}"/>
              </a:ext>
            </a:extLst>
          </p:cNvPr>
          <p:cNvCxnSpPr>
            <a:cxnSpLocks/>
          </p:cNvCxnSpPr>
          <p:nvPr/>
        </p:nvCxnSpPr>
        <p:spPr>
          <a:xfrm flipV="1">
            <a:off x="5802282" y="2561829"/>
            <a:ext cx="1020612" cy="2469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9E5FFC51-B85A-4554-8D5E-103B21BDC3A8}"/>
              </a:ext>
            </a:extLst>
          </p:cNvPr>
          <p:cNvCxnSpPr>
            <a:cxnSpLocks/>
          </p:cNvCxnSpPr>
          <p:nvPr/>
        </p:nvCxnSpPr>
        <p:spPr>
          <a:xfrm flipV="1">
            <a:off x="5777087" y="3371539"/>
            <a:ext cx="1020612" cy="2469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63560F85-6FF5-4B1F-900B-80355A32BE2E}"/>
              </a:ext>
            </a:extLst>
          </p:cNvPr>
          <p:cNvCxnSpPr>
            <a:cxnSpLocks/>
          </p:cNvCxnSpPr>
          <p:nvPr/>
        </p:nvCxnSpPr>
        <p:spPr>
          <a:xfrm flipV="1">
            <a:off x="7314109" y="2506970"/>
            <a:ext cx="1020612" cy="2469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132A8D51-AD40-443D-ACE4-4606A22B3D10}"/>
              </a:ext>
            </a:extLst>
          </p:cNvPr>
          <p:cNvCxnSpPr>
            <a:cxnSpLocks/>
          </p:cNvCxnSpPr>
          <p:nvPr/>
        </p:nvCxnSpPr>
        <p:spPr>
          <a:xfrm flipV="1">
            <a:off x="7288914" y="3316680"/>
            <a:ext cx="1020612" cy="2469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56509938-136C-4F15-ABCD-A1ADA621EB77}"/>
              </a:ext>
            </a:extLst>
          </p:cNvPr>
          <p:cNvCxnSpPr>
            <a:cxnSpLocks/>
          </p:cNvCxnSpPr>
          <p:nvPr/>
        </p:nvCxnSpPr>
        <p:spPr>
          <a:xfrm flipV="1">
            <a:off x="2885900" y="2621344"/>
            <a:ext cx="966078" cy="31826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63AF3B5E-2265-4279-9952-A3FFCC33DF07}"/>
              </a:ext>
            </a:extLst>
          </p:cNvPr>
          <p:cNvCxnSpPr>
            <a:cxnSpLocks/>
          </p:cNvCxnSpPr>
          <p:nvPr/>
        </p:nvCxnSpPr>
        <p:spPr>
          <a:xfrm flipV="1">
            <a:off x="4479233" y="2564863"/>
            <a:ext cx="966078" cy="31826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093D2DF2-78E4-4D66-968A-9AF79637AACC}"/>
              </a:ext>
            </a:extLst>
          </p:cNvPr>
          <p:cNvCxnSpPr>
            <a:cxnSpLocks/>
          </p:cNvCxnSpPr>
          <p:nvPr/>
        </p:nvCxnSpPr>
        <p:spPr>
          <a:xfrm flipV="1">
            <a:off x="5761227" y="2529174"/>
            <a:ext cx="966078" cy="31826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2FD6CCFC-CC60-4893-A342-663CB80D8527}"/>
              </a:ext>
            </a:extLst>
          </p:cNvPr>
          <p:cNvCxnSpPr>
            <a:cxnSpLocks/>
          </p:cNvCxnSpPr>
          <p:nvPr/>
        </p:nvCxnSpPr>
        <p:spPr>
          <a:xfrm flipV="1">
            <a:off x="7367126" y="2522686"/>
            <a:ext cx="966078" cy="31826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6" name="矩形 145">
            <a:extLst>
              <a:ext uri="{FF2B5EF4-FFF2-40B4-BE49-F238E27FC236}">
                <a16:creationId xmlns:a16="http://schemas.microsoft.com/office/drawing/2014/main" id="{81C060E1-0845-4240-94F3-EAAD87882024}"/>
              </a:ext>
            </a:extLst>
          </p:cNvPr>
          <p:cNvSpPr/>
          <p:nvPr/>
        </p:nvSpPr>
        <p:spPr>
          <a:xfrm>
            <a:off x="9873971" y="3916990"/>
            <a:ext cx="861859"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&lt;S&gt;</a:t>
            </a:r>
            <a:endParaRPr lang="zh-CN" altLang="en-US" sz="2400" dirty="0">
              <a:solidFill>
                <a:schemeClr val="tx2">
                  <a:lumMod val="50000"/>
                  <a:lumOff val="50000"/>
                </a:schemeClr>
              </a:solidFill>
            </a:endParaRPr>
          </a:p>
        </p:txBody>
      </p:sp>
      <p:cxnSp>
        <p:nvCxnSpPr>
          <p:cNvPr id="148" name="直接箭头连接符 147">
            <a:extLst>
              <a:ext uri="{FF2B5EF4-FFF2-40B4-BE49-F238E27FC236}">
                <a16:creationId xmlns:a16="http://schemas.microsoft.com/office/drawing/2014/main" id="{817C1EA1-6223-40FC-A6AC-62A0736B83CF}"/>
              </a:ext>
            </a:extLst>
          </p:cNvPr>
          <p:cNvCxnSpPr>
            <a:cxnSpLocks/>
          </p:cNvCxnSpPr>
          <p:nvPr/>
        </p:nvCxnSpPr>
        <p:spPr>
          <a:xfrm>
            <a:off x="8833155" y="3428210"/>
            <a:ext cx="1151359" cy="6693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4CB2C166-3260-4873-B432-5510B9F5C67D}"/>
              </a:ext>
            </a:extLst>
          </p:cNvPr>
          <p:cNvCxnSpPr>
            <a:cxnSpLocks/>
            <a:endCxn id="146" idx="1"/>
          </p:cNvCxnSpPr>
          <p:nvPr/>
        </p:nvCxnSpPr>
        <p:spPr>
          <a:xfrm>
            <a:off x="8891819" y="4120476"/>
            <a:ext cx="982152" cy="273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009CA79B-3545-4F72-9706-8D1AA2C0E875}"/>
              </a:ext>
            </a:extLst>
          </p:cNvPr>
          <p:cNvCxnSpPr>
            <a:cxnSpLocks/>
          </p:cNvCxnSpPr>
          <p:nvPr/>
        </p:nvCxnSpPr>
        <p:spPr>
          <a:xfrm flipV="1">
            <a:off x="8882911" y="4338206"/>
            <a:ext cx="1101603" cy="5776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F853F9C7-5C87-4708-AE96-6EA96A6E4DCE}"/>
              </a:ext>
            </a:extLst>
          </p:cNvPr>
          <p:cNvCxnSpPr>
            <a:cxnSpLocks/>
          </p:cNvCxnSpPr>
          <p:nvPr/>
        </p:nvCxnSpPr>
        <p:spPr>
          <a:xfrm flipV="1">
            <a:off x="8853788" y="4401543"/>
            <a:ext cx="1267962" cy="13301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473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BBC09D8-9FE4-4D1E-9095-95D511BF7735}"/>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66</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D355E9B-A5D7-47CF-A8CB-B85BE755B14F}"/>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E3354019-DC11-448B-A09C-3C02EEA9721C}"/>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2217DD6A-CBDF-4F81-A985-8139AA4D4E7D}"/>
              </a:ext>
            </a:extLst>
          </p:cNvPr>
          <p:cNvSpPr/>
          <p:nvPr/>
        </p:nvSpPr>
        <p:spPr>
          <a:xfrm>
            <a:off x="2312853" y="1534099"/>
            <a:ext cx="7221075" cy="461665"/>
          </a:xfrm>
          <a:prstGeom prst="rect">
            <a:avLst/>
          </a:prstGeom>
        </p:spPr>
        <p:txBody>
          <a:bodyPr wrap="square">
            <a:spAutoFit/>
          </a:bodyPr>
          <a:lstStyle/>
          <a:p>
            <a:r>
              <a:rPr lang="en-US" altLang="zh-CN" sz="2400" b="1" kern="0" noProof="1">
                <a:solidFill>
                  <a:srgbClr val="0070C0"/>
                </a:solidFill>
                <a:ea typeface="微软雅黑"/>
              </a:rPr>
              <a:t>Bill            will            pay           the           drink</a:t>
            </a:r>
            <a:endParaRPr lang="zh-CN" altLang="en-US" sz="2400" dirty="0"/>
          </a:p>
        </p:txBody>
      </p:sp>
      <p:sp>
        <p:nvSpPr>
          <p:cNvPr id="6" name="矩形 5">
            <a:extLst>
              <a:ext uri="{FF2B5EF4-FFF2-40B4-BE49-F238E27FC236}">
                <a16:creationId xmlns:a16="http://schemas.microsoft.com/office/drawing/2014/main" id="{06A58692-81A0-4F1F-A014-DD2A0751937A}"/>
              </a:ext>
            </a:extLst>
          </p:cNvPr>
          <p:cNvSpPr/>
          <p:nvPr/>
        </p:nvSpPr>
        <p:spPr>
          <a:xfrm>
            <a:off x="2485462" y="228234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P               P               P               P               P</a:t>
            </a:r>
            <a:endParaRPr lang="zh-CN" altLang="en-US" sz="2400" dirty="0">
              <a:solidFill>
                <a:schemeClr val="tx2">
                  <a:lumMod val="50000"/>
                  <a:lumOff val="50000"/>
                </a:schemeClr>
              </a:solidFill>
            </a:endParaRPr>
          </a:p>
        </p:txBody>
      </p:sp>
      <p:sp>
        <p:nvSpPr>
          <p:cNvPr id="7" name="矩形 6">
            <a:extLst>
              <a:ext uri="{FF2B5EF4-FFF2-40B4-BE49-F238E27FC236}">
                <a16:creationId xmlns:a16="http://schemas.microsoft.com/office/drawing/2014/main" id="{3E677EB8-673F-4833-8F61-91C0387CEBDB}"/>
              </a:ext>
            </a:extLst>
          </p:cNvPr>
          <p:cNvSpPr/>
          <p:nvPr/>
        </p:nvSpPr>
        <p:spPr>
          <a:xfrm>
            <a:off x="2485461" y="309916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N               N               N               N               N</a:t>
            </a:r>
            <a:endParaRPr lang="zh-CN" altLang="en-US" sz="2400" dirty="0">
              <a:solidFill>
                <a:schemeClr val="tx2">
                  <a:lumMod val="50000"/>
                  <a:lumOff val="50000"/>
                </a:schemeClr>
              </a:solidFill>
            </a:endParaRPr>
          </a:p>
        </p:txBody>
      </p:sp>
      <p:sp>
        <p:nvSpPr>
          <p:cNvPr id="8" name="矩形 7">
            <a:extLst>
              <a:ext uri="{FF2B5EF4-FFF2-40B4-BE49-F238E27FC236}">
                <a16:creationId xmlns:a16="http://schemas.microsoft.com/office/drawing/2014/main" id="{3FA2FB07-2299-4015-810B-65D9F031521B}"/>
              </a:ext>
            </a:extLst>
          </p:cNvPr>
          <p:cNvSpPr/>
          <p:nvPr/>
        </p:nvSpPr>
        <p:spPr>
          <a:xfrm>
            <a:off x="2419675" y="3883158"/>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M               M               M               M              M</a:t>
            </a:r>
            <a:endParaRPr lang="zh-CN" altLang="en-US" sz="2400" dirty="0">
              <a:solidFill>
                <a:schemeClr val="tx2">
                  <a:lumMod val="50000"/>
                  <a:lumOff val="50000"/>
                </a:schemeClr>
              </a:solidFill>
            </a:endParaRPr>
          </a:p>
        </p:txBody>
      </p:sp>
      <p:sp>
        <p:nvSpPr>
          <p:cNvPr id="9" name="矩形 8">
            <a:extLst>
              <a:ext uri="{FF2B5EF4-FFF2-40B4-BE49-F238E27FC236}">
                <a16:creationId xmlns:a16="http://schemas.microsoft.com/office/drawing/2014/main" id="{D147F5CB-3D89-439A-8608-C9C34F442107}"/>
              </a:ext>
            </a:extLst>
          </p:cNvPr>
          <p:cNvSpPr/>
          <p:nvPr/>
        </p:nvSpPr>
        <p:spPr>
          <a:xfrm>
            <a:off x="2485459" y="473280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V               V               V               V                V</a:t>
            </a:r>
            <a:endParaRPr lang="zh-CN" altLang="en-US" sz="2400" dirty="0">
              <a:solidFill>
                <a:schemeClr val="tx2">
                  <a:lumMod val="50000"/>
                  <a:lumOff val="50000"/>
                </a:schemeClr>
              </a:solidFill>
            </a:endParaRPr>
          </a:p>
        </p:txBody>
      </p:sp>
      <p:sp>
        <p:nvSpPr>
          <p:cNvPr id="10" name="矩形 9">
            <a:extLst>
              <a:ext uri="{FF2B5EF4-FFF2-40B4-BE49-F238E27FC236}">
                <a16:creationId xmlns:a16="http://schemas.microsoft.com/office/drawing/2014/main" id="{04DDE7A4-1A7F-4846-9B25-727F1C6E69F7}"/>
              </a:ext>
            </a:extLst>
          </p:cNvPr>
          <p:cNvSpPr/>
          <p:nvPr/>
        </p:nvSpPr>
        <p:spPr>
          <a:xfrm>
            <a:off x="2485458" y="554962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D               D               D               D               D</a:t>
            </a:r>
            <a:endParaRPr lang="zh-CN" altLang="en-US" sz="2400" dirty="0">
              <a:solidFill>
                <a:schemeClr val="tx2">
                  <a:lumMod val="50000"/>
                  <a:lumOff val="50000"/>
                </a:schemeClr>
              </a:solidFill>
            </a:endParaRPr>
          </a:p>
        </p:txBody>
      </p:sp>
      <p:sp>
        <p:nvSpPr>
          <p:cNvPr id="11" name="矩形 10">
            <a:extLst>
              <a:ext uri="{FF2B5EF4-FFF2-40B4-BE49-F238E27FC236}">
                <a16:creationId xmlns:a16="http://schemas.microsoft.com/office/drawing/2014/main" id="{B9172CFB-EF3B-4569-9432-D1E6950D03E7}"/>
              </a:ext>
            </a:extLst>
          </p:cNvPr>
          <p:cNvSpPr/>
          <p:nvPr/>
        </p:nvSpPr>
        <p:spPr>
          <a:xfrm>
            <a:off x="565656" y="3883157"/>
            <a:ext cx="861859"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&lt;S&gt;</a:t>
            </a:r>
            <a:endParaRPr lang="zh-CN" altLang="en-US" sz="2400" dirty="0">
              <a:solidFill>
                <a:schemeClr val="tx2">
                  <a:lumMod val="50000"/>
                  <a:lumOff val="50000"/>
                </a:schemeClr>
              </a:solidFill>
            </a:endParaRPr>
          </a:p>
        </p:txBody>
      </p:sp>
      <p:sp>
        <p:nvSpPr>
          <p:cNvPr id="12" name="矩形 11">
            <a:extLst>
              <a:ext uri="{FF2B5EF4-FFF2-40B4-BE49-F238E27FC236}">
                <a16:creationId xmlns:a16="http://schemas.microsoft.com/office/drawing/2014/main" id="{F8D36802-E6CD-4C73-977A-62F254A15567}"/>
              </a:ext>
            </a:extLst>
          </p:cNvPr>
          <p:cNvSpPr/>
          <p:nvPr/>
        </p:nvSpPr>
        <p:spPr>
          <a:xfrm>
            <a:off x="2419675" y="2661259"/>
            <a:ext cx="7221075" cy="369332"/>
          </a:xfrm>
          <a:prstGeom prst="rect">
            <a:avLst/>
          </a:prstGeom>
        </p:spPr>
        <p:txBody>
          <a:bodyPr wrap="square">
            <a:spAutoFit/>
          </a:bodyPr>
          <a:lstStyle/>
          <a:p>
            <a:r>
              <a:rPr lang="en-US" altLang="zh-CN" b="1" kern="0" noProof="1">
                <a:solidFill>
                  <a:srgbClr val="0D38F1"/>
                </a:solidFill>
                <a:ea typeface="微软雅黑"/>
              </a:rPr>
              <a:t>1/5                    </a:t>
            </a:r>
            <a:endParaRPr lang="zh-CN" altLang="en-US" dirty="0">
              <a:solidFill>
                <a:srgbClr val="0D38F1"/>
              </a:solidFill>
            </a:endParaRPr>
          </a:p>
        </p:txBody>
      </p:sp>
      <p:cxnSp>
        <p:nvCxnSpPr>
          <p:cNvPr id="13" name="直接箭头连接符 12">
            <a:extLst>
              <a:ext uri="{FF2B5EF4-FFF2-40B4-BE49-F238E27FC236}">
                <a16:creationId xmlns:a16="http://schemas.microsoft.com/office/drawing/2014/main" id="{AC3548AA-8DDC-4C18-BDD3-11D8CC416A97}"/>
              </a:ext>
            </a:extLst>
          </p:cNvPr>
          <p:cNvCxnSpPr>
            <a:cxnSpLocks/>
          </p:cNvCxnSpPr>
          <p:nvPr/>
        </p:nvCxnSpPr>
        <p:spPr>
          <a:xfrm flipV="1">
            <a:off x="1282793" y="2661259"/>
            <a:ext cx="1268457" cy="12819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C981FFF-224D-42AF-9517-02AFA53C2186}"/>
              </a:ext>
            </a:extLst>
          </p:cNvPr>
          <p:cNvSpPr/>
          <p:nvPr/>
        </p:nvSpPr>
        <p:spPr>
          <a:xfrm>
            <a:off x="2419675" y="3513825"/>
            <a:ext cx="7221075" cy="369332"/>
          </a:xfrm>
          <a:prstGeom prst="rect">
            <a:avLst/>
          </a:prstGeom>
        </p:spPr>
        <p:txBody>
          <a:bodyPr wrap="square">
            <a:spAutoFit/>
          </a:bodyPr>
          <a:lstStyle/>
          <a:p>
            <a:r>
              <a:rPr lang="en-US" altLang="zh-CN" b="1" kern="0" noProof="1">
                <a:solidFill>
                  <a:srgbClr val="0D38F1"/>
                </a:solidFill>
                <a:ea typeface="微软雅黑"/>
              </a:rPr>
              <a:t>2/5                                                                                         1/5  </a:t>
            </a:r>
            <a:endParaRPr lang="zh-CN" altLang="en-US" dirty="0">
              <a:solidFill>
                <a:srgbClr val="0D38F1"/>
              </a:solidFill>
            </a:endParaRPr>
          </a:p>
        </p:txBody>
      </p:sp>
      <p:sp>
        <p:nvSpPr>
          <p:cNvPr id="15" name="矩形 14">
            <a:extLst>
              <a:ext uri="{FF2B5EF4-FFF2-40B4-BE49-F238E27FC236}">
                <a16:creationId xmlns:a16="http://schemas.microsoft.com/office/drawing/2014/main" id="{25F3FE7D-D4DE-4F96-9107-1C0FE35D0B43}"/>
              </a:ext>
            </a:extLst>
          </p:cNvPr>
          <p:cNvSpPr/>
          <p:nvPr/>
        </p:nvSpPr>
        <p:spPr>
          <a:xfrm>
            <a:off x="2419674" y="4310070"/>
            <a:ext cx="7221075" cy="369332"/>
          </a:xfrm>
          <a:prstGeom prst="rect">
            <a:avLst/>
          </a:prstGeom>
        </p:spPr>
        <p:txBody>
          <a:bodyPr wrap="square">
            <a:spAutoFit/>
          </a:bodyPr>
          <a:lstStyle/>
          <a:p>
            <a:r>
              <a:rPr lang="en-US" altLang="zh-CN" b="1" kern="0" noProof="1">
                <a:solidFill>
                  <a:srgbClr val="0D38F1"/>
                </a:solidFill>
                <a:ea typeface="微软雅黑"/>
              </a:rPr>
              <a:t>                         1</a:t>
            </a:r>
            <a:endParaRPr lang="zh-CN" altLang="en-US" dirty="0">
              <a:solidFill>
                <a:srgbClr val="0D38F1"/>
              </a:solidFill>
            </a:endParaRPr>
          </a:p>
        </p:txBody>
      </p:sp>
      <p:sp>
        <p:nvSpPr>
          <p:cNvPr id="16" name="矩形 15">
            <a:extLst>
              <a:ext uri="{FF2B5EF4-FFF2-40B4-BE49-F238E27FC236}">
                <a16:creationId xmlns:a16="http://schemas.microsoft.com/office/drawing/2014/main" id="{F7FA2F73-F5BA-4A68-BF32-6403B350898F}"/>
              </a:ext>
            </a:extLst>
          </p:cNvPr>
          <p:cNvSpPr/>
          <p:nvPr/>
        </p:nvSpPr>
        <p:spPr>
          <a:xfrm>
            <a:off x="2419673" y="5187382"/>
            <a:ext cx="7221075" cy="369332"/>
          </a:xfrm>
          <a:prstGeom prst="rect">
            <a:avLst/>
          </a:prstGeom>
        </p:spPr>
        <p:txBody>
          <a:bodyPr wrap="square">
            <a:spAutoFit/>
          </a:bodyPr>
          <a:lstStyle/>
          <a:p>
            <a:r>
              <a:rPr lang="en-US" altLang="zh-CN" b="1" kern="0" noProof="1">
                <a:solidFill>
                  <a:srgbClr val="0D38F1"/>
                </a:solidFill>
                <a:ea typeface="微软雅黑"/>
              </a:rPr>
              <a:t>                                               2/5                                         2/5</a:t>
            </a:r>
            <a:endParaRPr lang="zh-CN" altLang="en-US" dirty="0">
              <a:solidFill>
                <a:srgbClr val="0D38F1"/>
              </a:solidFill>
            </a:endParaRPr>
          </a:p>
        </p:txBody>
      </p:sp>
      <p:sp>
        <p:nvSpPr>
          <p:cNvPr id="17" name="矩形 16">
            <a:extLst>
              <a:ext uri="{FF2B5EF4-FFF2-40B4-BE49-F238E27FC236}">
                <a16:creationId xmlns:a16="http://schemas.microsoft.com/office/drawing/2014/main" id="{E46DC14F-8069-451B-89F6-B87DF1F06A7E}"/>
              </a:ext>
            </a:extLst>
          </p:cNvPr>
          <p:cNvSpPr/>
          <p:nvPr/>
        </p:nvSpPr>
        <p:spPr>
          <a:xfrm>
            <a:off x="2419673" y="5911869"/>
            <a:ext cx="7221075" cy="369332"/>
          </a:xfrm>
          <a:prstGeom prst="rect">
            <a:avLst/>
          </a:prstGeom>
        </p:spPr>
        <p:txBody>
          <a:bodyPr wrap="square">
            <a:spAutoFit/>
          </a:bodyPr>
          <a:lstStyle/>
          <a:p>
            <a:r>
              <a:rPr lang="en-US" altLang="zh-CN" b="1" kern="0" noProof="1">
                <a:solidFill>
                  <a:srgbClr val="0D38F1"/>
                </a:solidFill>
                <a:ea typeface="微软雅黑"/>
              </a:rPr>
              <a:t>                                                                      2/3</a:t>
            </a:r>
            <a:endParaRPr lang="zh-CN" altLang="en-US" dirty="0">
              <a:solidFill>
                <a:srgbClr val="0D38F1"/>
              </a:solidFill>
            </a:endParaRPr>
          </a:p>
        </p:txBody>
      </p:sp>
      <p:cxnSp>
        <p:nvCxnSpPr>
          <p:cNvPr id="18" name="直接箭头连接符 17">
            <a:extLst>
              <a:ext uri="{FF2B5EF4-FFF2-40B4-BE49-F238E27FC236}">
                <a16:creationId xmlns:a16="http://schemas.microsoft.com/office/drawing/2014/main" id="{C686C114-797A-491E-8CA9-D94D73EDD825}"/>
              </a:ext>
            </a:extLst>
          </p:cNvPr>
          <p:cNvCxnSpPr>
            <a:cxnSpLocks/>
          </p:cNvCxnSpPr>
          <p:nvPr/>
        </p:nvCxnSpPr>
        <p:spPr>
          <a:xfrm flipV="1">
            <a:off x="1348576" y="3373719"/>
            <a:ext cx="1136882" cy="747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009030A-17E3-4D02-A329-80DDD716A247}"/>
              </a:ext>
            </a:extLst>
          </p:cNvPr>
          <p:cNvCxnSpPr>
            <a:cxnSpLocks/>
          </p:cNvCxnSpPr>
          <p:nvPr/>
        </p:nvCxnSpPr>
        <p:spPr>
          <a:xfrm>
            <a:off x="2860559" y="2565599"/>
            <a:ext cx="1109461" cy="15032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3A9C495-F878-4133-A02B-47179CB2CE9E}"/>
              </a:ext>
            </a:extLst>
          </p:cNvPr>
          <p:cNvCxnSpPr>
            <a:cxnSpLocks/>
          </p:cNvCxnSpPr>
          <p:nvPr/>
        </p:nvCxnSpPr>
        <p:spPr>
          <a:xfrm>
            <a:off x="2860555" y="3397487"/>
            <a:ext cx="1109465" cy="7669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484CC64-DC5B-4CC8-B6C9-F1A0B38903A2}"/>
              </a:ext>
            </a:extLst>
          </p:cNvPr>
          <p:cNvCxnSpPr>
            <a:cxnSpLocks/>
          </p:cNvCxnSpPr>
          <p:nvPr/>
        </p:nvCxnSpPr>
        <p:spPr>
          <a:xfrm>
            <a:off x="4295749" y="4255452"/>
            <a:ext cx="1137311" cy="662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0C5AB13-6149-4BF4-ABF2-55DB05093089}"/>
              </a:ext>
            </a:extLst>
          </p:cNvPr>
          <p:cNvCxnSpPr>
            <a:cxnSpLocks/>
          </p:cNvCxnSpPr>
          <p:nvPr/>
        </p:nvCxnSpPr>
        <p:spPr>
          <a:xfrm>
            <a:off x="5780310" y="4987472"/>
            <a:ext cx="1188153" cy="7275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EE5F698-AEB5-4155-9284-9D7F4283B849}"/>
              </a:ext>
            </a:extLst>
          </p:cNvPr>
          <p:cNvCxnSpPr>
            <a:cxnSpLocks/>
          </p:cNvCxnSpPr>
          <p:nvPr/>
        </p:nvCxnSpPr>
        <p:spPr>
          <a:xfrm flipV="1">
            <a:off x="7309134" y="3477567"/>
            <a:ext cx="1179546" cy="22632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528014E-AE90-4FCF-AA9B-8763E28C8D5F}"/>
              </a:ext>
            </a:extLst>
          </p:cNvPr>
          <p:cNvCxnSpPr>
            <a:cxnSpLocks/>
          </p:cNvCxnSpPr>
          <p:nvPr/>
        </p:nvCxnSpPr>
        <p:spPr>
          <a:xfrm flipV="1">
            <a:off x="7309133" y="5041645"/>
            <a:ext cx="1187140" cy="6891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2614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BBC09D8-9FE4-4D1E-9095-95D511BF7735}"/>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D355E9B-A5D7-47CF-A8CB-B85BE755B14F}"/>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E3354019-DC11-448B-A09C-3C02EEA9721C}"/>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2217DD6A-CBDF-4F81-A985-8139AA4D4E7D}"/>
              </a:ext>
            </a:extLst>
          </p:cNvPr>
          <p:cNvSpPr/>
          <p:nvPr/>
        </p:nvSpPr>
        <p:spPr>
          <a:xfrm>
            <a:off x="2312853" y="1534099"/>
            <a:ext cx="7221075" cy="461665"/>
          </a:xfrm>
          <a:prstGeom prst="rect">
            <a:avLst/>
          </a:prstGeom>
        </p:spPr>
        <p:txBody>
          <a:bodyPr wrap="square">
            <a:spAutoFit/>
          </a:bodyPr>
          <a:lstStyle/>
          <a:p>
            <a:r>
              <a:rPr lang="en-US" altLang="zh-CN" sz="2400" b="1" kern="0" noProof="1">
                <a:solidFill>
                  <a:srgbClr val="0070C0"/>
                </a:solidFill>
                <a:ea typeface="微软雅黑"/>
              </a:rPr>
              <a:t>Bill            will            pay           the           drink</a:t>
            </a:r>
            <a:endParaRPr lang="zh-CN" altLang="en-US" sz="2400" dirty="0"/>
          </a:p>
        </p:txBody>
      </p:sp>
      <p:sp>
        <p:nvSpPr>
          <p:cNvPr id="6" name="矩形 5">
            <a:extLst>
              <a:ext uri="{FF2B5EF4-FFF2-40B4-BE49-F238E27FC236}">
                <a16:creationId xmlns:a16="http://schemas.microsoft.com/office/drawing/2014/main" id="{06A58692-81A0-4F1F-A014-DD2A0751937A}"/>
              </a:ext>
            </a:extLst>
          </p:cNvPr>
          <p:cNvSpPr/>
          <p:nvPr/>
        </p:nvSpPr>
        <p:spPr>
          <a:xfrm>
            <a:off x="2485462" y="228234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P               P               P               P               P</a:t>
            </a:r>
            <a:endParaRPr lang="zh-CN" altLang="en-US" sz="2400" dirty="0">
              <a:solidFill>
                <a:schemeClr val="tx2">
                  <a:lumMod val="50000"/>
                  <a:lumOff val="50000"/>
                </a:schemeClr>
              </a:solidFill>
            </a:endParaRPr>
          </a:p>
        </p:txBody>
      </p:sp>
      <p:sp>
        <p:nvSpPr>
          <p:cNvPr id="7" name="矩形 6">
            <a:extLst>
              <a:ext uri="{FF2B5EF4-FFF2-40B4-BE49-F238E27FC236}">
                <a16:creationId xmlns:a16="http://schemas.microsoft.com/office/drawing/2014/main" id="{3E677EB8-673F-4833-8F61-91C0387CEBDB}"/>
              </a:ext>
            </a:extLst>
          </p:cNvPr>
          <p:cNvSpPr/>
          <p:nvPr/>
        </p:nvSpPr>
        <p:spPr>
          <a:xfrm>
            <a:off x="2485461" y="309916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N               N               N               N               N</a:t>
            </a:r>
            <a:endParaRPr lang="zh-CN" altLang="en-US" sz="2400" dirty="0">
              <a:solidFill>
                <a:schemeClr val="tx2">
                  <a:lumMod val="50000"/>
                  <a:lumOff val="50000"/>
                </a:schemeClr>
              </a:solidFill>
            </a:endParaRPr>
          </a:p>
        </p:txBody>
      </p:sp>
      <p:sp>
        <p:nvSpPr>
          <p:cNvPr id="8" name="矩形 7">
            <a:extLst>
              <a:ext uri="{FF2B5EF4-FFF2-40B4-BE49-F238E27FC236}">
                <a16:creationId xmlns:a16="http://schemas.microsoft.com/office/drawing/2014/main" id="{3FA2FB07-2299-4015-810B-65D9F031521B}"/>
              </a:ext>
            </a:extLst>
          </p:cNvPr>
          <p:cNvSpPr/>
          <p:nvPr/>
        </p:nvSpPr>
        <p:spPr>
          <a:xfrm>
            <a:off x="2419675" y="3883158"/>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M               M               M               M              M</a:t>
            </a:r>
            <a:endParaRPr lang="zh-CN" altLang="en-US" sz="2400" dirty="0">
              <a:solidFill>
                <a:schemeClr val="tx2">
                  <a:lumMod val="50000"/>
                  <a:lumOff val="50000"/>
                </a:schemeClr>
              </a:solidFill>
            </a:endParaRPr>
          </a:p>
        </p:txBody>
      </p:sp>
      <p:sp>
        <p:nvSpPr>
          <p:cNvPr id="9" name="矩形 8">
            <a:extLst>
              <a:ext uri="{FF2B5EF4-FFF2-40B4-BE49-F238E27FC236}">
                <a16:creationId xmlns:a16="http://schemas.microsoft.com/office/drawing/2014/main" id="{D147F5CB-3D89-439A-8608-C9C34F442107}"/>
              </a:ext>
            </a:extLst>
          </p:cNvPr>
          <p:cNvSpPr/>
          <p:nvPr/>
        </p:nvSpPr>
        <p:spPr>
          <a:xfrm>
            <a:off x="2485459" y="473280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V               V               V               V                V</a:t>
            </a:r>
            <a:endParaRPr lang="zh-CN" altLang="en-US" sz="2400" dirty="0">
              <a:solidFill>
                <a:schemeClr val="tx2">
                  <a:lumMod val="50000"/>
                  <a:lumOff val="50000"/>
                </a:schemeClr>
              </a:solidFill>
            </a:endParaRPr>
          </a:p>
        </p:txBody>
      </p:sp>
      <p:sp>
        <p:nvSpPr>
          <p:cNvPr id="10" name="矩形 9">
            <a:extLst>
              <a:ext uri="{FF2B5EF4-FFF2-40B4-BE49-F238E27FC236}">
                <a16:creationId xmlns:a16="http://schemas.microsoft.com/office/drawing/2014/main" id="{04DDE7A4-1A7F-4846-9B25-727F1C6E69F7}"/>
              </a:ext>
            </a:extLst>
          </p:cNvPr>
          <p:cNvSpPr/>
          <p:nvPr/>
        </p:nvSpPr>
        <p:spPr>
          <a:xfrm>
            <a:off x="2485458" y="554962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D               D               D               D               D</a:t>
            </a:r>
            <a:endParaRPr lang="zh-CN" altLang="en-US" sz="2400" dirty="0">
              <a:solidFill>
                <a:schemeClr val="tx2">
                  <a:lumMod val="50000"/>
                  <a:lumOff val="50000"/>
                </a:schemeClr>
              </a:solidFill>
            </a:endParaRPr>
          </a:p>
        </p:txBody>
      </p:sp>
      <p:sp>
        <p:nvSpPr>
          <p:cNvPr id="11" name="矩形 10">
            <a:extLst>
              <a:ext uri="{FF2B5EF4-FFF2-40B4-BE49-F238E27FC236}">
                <a16:creationId xmlns:a16="http://schemas.microsoft.com/office/drawing/2014/main" id="{B9172CFB-EF3B-4569-9432-D1E6950D03E7}"/>
              </a:ext>
            </a:extLst>
          </p:cNvPr>
          <p:cNvSpPr/>
          <p:nvPr/>
        </p:nvSpPr>
        <p:spPr>
          <a:xfrm>
            <a:off x="565656" y="3883157"/>
            <a:ext cx="861859"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&lt;S&gt;</a:t>
            </a:r>
            <a:endParaRPr lang="zh-CN" altLang="en-US" sz="2400" dirty="0">
              <a:solidFill>
                <a:schemeClr val="tx2">
                  <a:lumMod val="50000"/>
                  <a:lumOff val="50000"/>
                </a:schemeClr>
              </a:solidFill>
            </a:endParaRPr>
          </a:p>
        </p:txBody>
      </p:sp>
      <p:sp>
        <p:nvSpPr>
          <p:cNvPr id="12" name="矩形 11">
            <a:extLst>
              <a:ext uri="{FF2B5EF4-FFF2-40B4-BE49-F238E27FC236}">
                <a16:creationId xmlns:a16="http://schemas.microsoft.com/office/drawing/2014/main" id="{F8D36802-E6CD-4C73-977A-62F254A15567}"/>
              </a:ext>
            </a:extLst>
          </p:cNvPr>
          <p:cNvSpPr/>
          <p:nvPr/>
        </p:nvSpPr>
        <p:spPr>
          <a:xfrm>
            <a:off x="2419675" y="2661259"/>
            <a:ext cx="7221075" cy="369332"/>
          </a:xfrm>
          <a:prstGeom prst="rect">
            <a:avLst/>
          </a:prstGeom>
        </p:spPr>
        <p:txBody>
          <a:bodyPr wrap="square">
            <a:spAutoFit/>
          </a:bodyPr>
          <a:lstStyle/>
          <a:p>
            <a:r>
              <a:rPr lang="en-US" altLang="zh-CN" b="1" kern="0" noProof="1">
                <a:solidFill>
                  <a:srgbClr val="0D38F1"/>
                </a:solidFill>
                <a:ea typeface="微软雅黑"/>
              </a:rPr>
              <a:t>1/5                    </a:t>
            </a:r>
            <a:endParaRPr lang="zh-CN" altLang="en-US" dirty="0">
              <a:solidFill>
                <a:srgbClr val="0D38F1"/>
              </a:solidFill>
            </a:endParaRPr>
          </a:p>
        </p:txBody>
      </p:sp>
      <p:cxnSp>
        <p:nvCxnSpPr>
          <p:cNvPr id="13" name="直接箭头连接符 12">
            <a:extLst>
              <a:ext uri="{FF2B5EF4-FFF2-40B4-BE49-F238E27FC236}">
                <a16:creationId xmlns:a16="http://schemas.microsoft.com/office/drawing/2014/main" id="{AC3548AA-8DDC-4C18-BDD3-11D8CC416A97}"/>
              </a:ext>
            </a:extLst>
          </p:cNvPr>
          <p:cNvCxnSpPr>
            <a:cxnSpLocks/>
          </p:cNvCxnSpPr>
          <p:nvPr/>
        </p:nvCxnSpPr>
        <p:spPr>
          <a:xfrm flipV="1">
            <a:off x="1282793" y="2661259"/>
            <a:ext cx="1268457" cy="12819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C981FFF-224D-42AF-9517-02AFA53C2186}"/>
              </a:ext>
            </a:extLst>
          </p:cNvPr>
          <p:cNvSpPr/>
          <p:nvPr/>
        </p:nvSpPr>
        <p:spPr>
          <a:xfrm>
            <a:off x="2419675" y="3513825"/>
            <a:ext cx="7221075" cy="369332"/>
          </a:xfrm>
          <a:prstGeom prst="rect">
            <a:avLst/>
          </a:prstGeom>
        </p:spPr>
        <p:txBody>
          <a:bodyPr wrap="square">
            <a:spAutoFit/>
          </a:bodyPr>
          <a:lstStyle/>
          <a:p>
            <a:r>
              <a:rPr lang="en-US" altLang="zh-CN" b="1" kern="0" noProof="1">
                <a:solidFill>
                  <a:srgbClr val="0D38F1"/>
                </a:solidFill>
                <a:ea typeface="微软雅黑"/>
              </a:rPr>
              <a:t>2/5                                                                                         1/5  </a:t>
            </a:r>
            <a:endParaRPr lang="zh-CN" altLang="en-US" dirty="0">
              <a:solidFill>
                <a:srgbClr val="0D38F1"/>
              </a:solidFill>
            </a:endParaRPr>
          </a:p>
        </p:txBody>
      </p:sp>
      <p:sp>
        <p:nvSpPr>
          <p:cNvPr id="15" name="矩形 14">
            <a:extLst>
              <a:ext uri="{FF2B5EF4-FFF2-40B4-BE49-F238E27FC236}">
                <a16:creationId xmlns:a16="http://schemas.microsoft.com/office/drawing/2014/main" id="{25F3FE7D-D4DE-4F96-9107-1C0FE35D0B43}"/>
              </a:ext>
            </a:extLst>
          </p:cNvPr>
          <p:cNvSpPr/>
          <p:nvPr/>
        </p:nvSpPr>
        <p:spPr>
          <a:xfrm>
            <a:off x="2419674" y="4310070"/>
            <a:ext cx="7221075" cy="369332"/>
          </a:xfrm>
          <a:prstGeom prst="rect">
            <a:avLst/>
          </a:prstGeom>
        </p:spPr>
        <p:txBody>
          <a:bodyPr wrap="square">
            <a:spAutoFit/>
          </a:bodyPr>
          <a:lstStyle/>
          <a:p>
            <a:r>
              <a:rPr lang="en-US" altLang="zh-CN" b="1" kern="0" noProof="1">
                <a:solidFill>
                  <a:srgbClr val="0D38F1"/>
                </a:solidFill>
                <a:ea typeface="微软雅黑"/>
              </a:rPr>
              <a:t>                         1</a:t>
            </a:r>
            <a:endParaRPr lang="zh-CN" altLang="en-US" dirty="0">
              <a:solidFill>
                <a:srgbClr val="0D38F1"/>
              </a:solidFill>
            </a:endParaRPr>
          </a:p>
        </p:txBody>
      </p:sp>
      <p:sp>
        <p:nvSpPr>
          <p:cNvPr id="16" name="矩形 15">
            <a:extLst>
              <a:ext uri="{FF2B5EF4-FFF2-40B4-BE49-F238E27FC236}">
                <a16:creationId xmlns:a16="http://schemas.microsoft.com/office/drawing/2014/main" id="{F7FA2F73-F5BA-4A68-BF32-6403B350898F}"/>
              </a:ext>
            </a:extLst>
          </p:cNvPr>
          <p:cNvSpPr/>
          <p:nvPr/>
        </p:nvSpPr>
        <p:spPr>
          <a:xfrm>
            <a:off x="2419673" y="5187382"/>
            <a:ext cx="7221075" cy="369332"/>
          </a:xfrm>
          <a:prstGeom prst="rect">
            <a:avLst/>
          </a:prstGeom>
        </p:spPr>
        <p:txBody>
          <a:bodyPr wrap="square">
            <a:spAutoFit/>
          </a:bodyPr>
          <a:lstStyle/>
          <a:p>
            <a:r>
              <a:rPr lang="en-US" altLang="zh-CN" b="1" kern="0" noProof="1">
                <a:solidFill>
                  <a:srgbClr val="0D38F1"/>
                </a:solidFill>
                <a:ea typeface="微软雅黑"/>
              </a:rPr>
              <a:t>                                               2/5                                         2/5</a:t>
            </a:r>
            <a:endParaRPr lang="zh-CN" altLang="en-US" dirty="0">
              <a:solidFill>
                <a:srgbClr val="0D38F1"/>
              </a:solidFill>
            </a:endParaRPr>
          </a:p>
        </p:txBody>
      </p:sp>
      <p:sp>
        <p:nvSpPr>
          <p:cNvPr id="17" name="矩形 16">
            <a:extLst>
              <a:ext uri="{FF2B5EF4-FFF2-40B4-BE49-F238E27FC236}">
                <a16:creationId xmlns:a16="http://schemas.microsoft.com/office/drawing/2014/main" id="{E46DC14F-8069-451B-89F6-B87DF1F06A7E}"/>
              </a:ext>
            </a:extLst>
          </p:cNvPr>
          <p:cNvSpPr/>
          <p:nvPr/>
        </p:nvSpPr>
        <p:spPr>
          <a:xfrm>
            <a:off x="2419673" y="5911869"/>
            <a:ext cx="7221075" cy="369332"/>
          </a:xfrm>
          <a:prstGeom prst="rect">
            <a:avLst/>
          </a:prstGeom>
        </p:spPr>
        <p:txBody>
          <a:bodyPr wrap="square">
            <a:spAutoFit/>
          </a:bodyPr>
          <a:lstStyle/>
          <a:p>
            <a:r>
              <a:rPr lang="en-US" altLang="zh-CN" b="1" kern="0" noProof="1">
                <a:solidFill>
                  <a:srgbClr val="0D38F1"/>
                </a:solidFill>
                <a:ea typeface="微软雅黑"/>
              </a:rPr>
              <a:t>                                                                      2/3</a:t>
            </a:r>
            <a:endParaRPr lang="zh-CN" altLang="en-US" dirty="0">
              <a:solidFill>
                <a:srgbClr val="0D38F1"/>
              </a:solidFill>
            </a:endParaRPr>
          </a:p>
        </p:txBody>
      </p:sp>
      <p:cxnSp>
        <p:nvCxnSpPr>
          <p:cNvPr id="20" name="直接箭头连接符 19">
            <a:extLst>
              <a:ext uri="{FF2B5EF4-FFF2-40B4-BE49-F238E27FC236}">
                <a16:creationId xmlns:a16="http://schemas.microsoft.com/office/drawing/2014/main" id="{7009030A-17E3-4D02-A329-80DDD716A247}"/>
              </a:ext>
            </a:extLst>
          </p:cNvPr>
          <p:cNvCxnSpPr>
            <a:cxnSpLocks/>
          </p:cNvCxnSpPr>
          <p:nvPr/>
        </p:nvCxnSpPr>
        <p:spPr>
          <a:xfrm>
            <a:off x="2860559" y="2565599"/>
            <a:ext cx="1109461" cy="15032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484CC64-DC5B-4CC8-B6C9-F1A0B38903A2}"/>
              </a:ext>
            </a:extLst>
          </p:cNvPr>
          <p:cNvCxnSpPr>
            <a:cxnSpLocks/>
          </p:cNvCxnSpPr>
          <p:nvPr/>
        </p:nvCxnSpPr>
        <p:spPr>
          <a:xfrm>
            <a:off x="4295749" y="4255452"/>
            <a:ext cx="1137311" cy="662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0C5AB13-6149-4BF4-ABF2-55DB05093089}"/>
              </a:ext>
            </a:extLst>
          </p:cNvPr>
          <p:cNvCxnSpPr>
            <a:cxnSpLocks/>
          </p:cNvCxnSpPr>
          <p:nvPr/>
        </p:nvCxnSpPr>
        <p:spPr>
          <a:xfrm>
            <a:off x="5780310" y="4987472"/>
            <a:ext cx="1188153" cy="7275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EE5F698-AEB5-4155-9284-9D7F4283B849}"/>
              </a:ext>
            </a:extLst>
          </p:cNvPr>
          <p:cNvCxnSpPr>
            <a:cxnSpLocks/>
          </p:cNvCxnSpPr>
          <p:nvPr/>
        </p:nvCxnSpPr>
        <p:spPr>
          <a:xfrm flipV="1">
            <a:off x="7309134" y="3477567"/>
            <a:ext cx="1179546" cy="22632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E9DCB00C-B6F0-4BB3-80AE-0F6AEED3DC5F}"/>
              </a:ext>
            </a:extLst>
          </p:cNvPr>
          <p:cNvSpPr/>
          <p:nvPr/>
        </p:nvSpPr>
        <p:spPr>
          <a:xfrm>
            <a:off x="1507119" y="2960665"/>
            <a:ext cx="505267" cy="369332"/>
          </a:xfrm>
          <a:prstGeom prst="rect">
            <a:avLst/>
          </a:prstGeom>
        </p:spPr>
        <p:txBody>
          <a:bodyPr wrap="none">
            <a:spAutoFit/>
          </a:bodyPr>
          <a:lstStyle/>
          <a:p>
            <a:r>
              <a:rPr lang="en-US" altLang="zh-CN" b="1" kern="0" noProof="1">
                <a:solidFill>
                  <a:srgbClr val="0D38F1"/>
                </a:solidFill>
                <a:ea typeface="微软雅黑"/>
              </a:rPr>
              <a:t>3/5</a:t>
            </a:r>
            <a:endParaRPr lang="zh-CN" altLang="en-US" dirty="0"/>
          </a:p>
        </p:txBody>
      </p:sp>
      <p:sp>
        <p:nvSpPr>
          <p:cNvPr id="21" name="矩形 20">
            <a:extLst>
              <a:ext uri="{FF2B5EF4-FFF2-40B4-BE49-F238E27FC236}">
                <a16:creationId xmlns:a16="http://schemas.microsoft.com/office/drawing/2014/main" id="{ECCA9C80-40A6-4C97-B815-CCA297C98A56}"/>
              </a:ext>
            </a:extLst>
          </p:cNvPr>
          <p:cNvSpPr/>
          <p:nvPr/>
        </p:nvSpPr>
        <p:spPr>
          <a:xfrm>
            <a:off x="3268387" y="2991662"/>
            <a:ext cx="505267" cy="369332"/>
          </a:xfrm>
          <a:prstGeom prst="rect">
            <a:avLst/>
          </a:prstGeom>
        </p:spPr>
        <p:txBody>
          <a:bodyPr wrap="none">
            <a:spAutoFit/>
          </a:bodyPr>
          <a:lstStyle/>
          <a:p>
            <a:r>
              <a:rPr lang="en-US" altLang="zh-CN" b="1" kern="0" noProof="1">
                <a:solidFill>
                  <a:srgbClr val="0D38F1"/>
                </a:solidFill>
                <a:ea typeface="微软雅黑"/>
              </a:rPr>
              <a:t>3/5</a:t>
            </a:r>
            <a:endParaRPr lang="zh-CN" altLang="en-US" dirty="0"/>
          </a:p>
        </p:txBody>
      </p:sp>
      <p:sp>
        <p:nvSpPr>
          <p:cNvPr id="22" name="矩形 21">
            <a:extLst>
              <a:ext uri="{FF2B5EF4-FFF2-40B4-BE49-F238E27FC236}">
                <a16:creationId xmlns:a16="http://schemas.microsoft.com/office/drawing/2014/main" id="{8F5C166F-24C2-4575-9C54-2DBA18366362}"/>
              </a:ext>
            </a:extLst>
          </p:cNvPr>
          <p:cNvSpPr/>
          <p:nvPr/>
        </p:nvSpPr>
        <p:spPr>
          <a:xfrm>
            <a:off x="4611770" y="4160156"/>
            <a:ext cx="505267" cy="369332"/>
          </a:xfrm>
          <a:prstGeom prst="rect">
            <a:avLst/>
          </a:prstGeom>
        </p:spPr>
        <p:txBody>
          <a:bodyPr wrap="none">
            <a:spAutoFit/>
          </a:bodyPr>
          <a:lstStyle/>
          <a:p>
            <a:r>
              <a:rPr lang="en-US" altLang="zh-CN" b="1" kern="0" noProof="1">
                <a:solidFill>
                  <a:srgbClr val="0D38F1"/>
                </a:solidFill>
                <a:ea typeface="微软雅黑"/>
              </a:rPr>
              <a:t>3/4</a:t>
            </a:r>
            <a:endParaRPr lang="zh-CN" altLang="en-US" dirty="0"/>
          </a:p>
        </p:txBody>
      </p:sp>
      <p:sp>
        <p:nvSpPr>
          <p:cNvPr id="23" name="矩形 22">
            <a:extLst>
              <a:ext uri="{FF2B5EF4-FFF2-40B4-BE49-F238E27FC236}">
                <a16:creationId xmlns:a16="http://schemas.microsoft.com/office/drawing/2014/main" id="{68E02FD2-3903-4BC2-98FA-22FCC783009C}"/>
              </a:ext>
            </a:extLst>
          </p:cNvPr>
          <p:cNvSpPr/>
          <p:nvPr/>
        </p:nvSpPr>
        <p:spPr>
          <a:xfrm>
            <a:off x="6118067" y="4971006"/>
            <a:ext cx="505267" cy="369332"/>
          </a:xfrm>
          <a:prstGeom prst="rect">
            <a:avLst/>
          </a:prstGeom>
        </p:spPr>
        <p:txBody>
          <a:bodyPr wrap="none">
            <a:spAutoFit/>
          </a:bodyPr>
          <a:lstStyle/>
          <a:p>
            <a:r>
              <a:rPr lang="en-US" altLang="zh-CN" b="1" kern="0" noProof="1">
                <a:solidFill>
                  <a:srgbClr val="0D38F1"/>
                </a:solidFill>
                <a:ea typeface="微软雅黑"/>
              </a:rPr>
              <a:t>2/5</a:t>
            </a:r>
            <a:endParaRPr lang="zh-CN" altLang="en-US" dirty="0"/>
          </a:p>
        </p:txBody>
      </p:sp>
      <p:sp>
        <p:nvSpPr>
          <p:cNvPr id="24" name="矩形 23">
            <a:extLst>
              <a:ext uri="{FF2B5EF4-FFF2-40B4-BE49-F238E27FC236}">
                <a16:creationId xmlns:a16="http://schemas.microsoft.com/office/drawing/2014/main" id="{ABCFDB66-89F2-4CF3-8FC4-8C83A631BD56}"/>
              </a:ext>
            </a:extLst>
          </p:cNvPr>
          <p:cNvSpPr/>
          <p:nvPr/>
        </p:nvSpPr>
        <p:spPr>
          <a:xfrm>
            <a:off x="7550246" y="4245400"/>
            <a:ext cx="505267" cy="369332"/>
          </a:xfrm>
          <a:prstGeom prst="rect">
            <a:avLst/>
          </a:prstGeom>
        </p:spPr>
        <p:txBody>
          <a:bodyPr wrap="none">
            <a:spAutoFit/>
          </a:bodyPr>
          <a:lstStyle/>
          <a:p>
            <a:r>
              <a:rPr lang="en-US" altLang="zh-CN" b="1" kern="0" noProof="1">
                <a:solidFill>
                  <a:srgbClr val="0D38F1"/>
                </a:solidFill>
                <a:ea typeface="微软雅黑"/>
              </a:rPr>
              <a:t>3/3</a:t>
            </a:r>
            <a:endParaRPr lang="zh-CN" altLang="en-US" dirty="0"/>
          </a:p>
        </p:txBody>
      </p:sp>
    </p:spTree>
    <p:extLst>
      <p:ext uri="{BB962C8B-B14F-4D97-AF65-F5344CB8AC3E}">
        <p14:creationId xmlns:p14="http://schemas.microsoft.com/office/powerpoint/2010/main" val="25680470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BBC09D8-9FE4-4D1E-9095-95D511BF7735}"/>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D355E9B-A5D7-47CF-A8CB-B85BE755B14F}"/>
              </a:ext>
            </a:extLst>
          </p:cNvPr>
          <p:cNvSpPr>
            <a:spLocks noGrp="1"/>
          </p:cNvSpPr>
          <p:nvPr>
            <p:ph type="title"/>
          </p:nvPr>
        </p:nvSpPr>
        <p:spPr/>
        <p:txBody>
          <a:bodyPr/>
          <a:lstStyle/>
          <a:p>
            <a:endParaRPr lang="zh-CN" altLang="en-US"/>
          </a:p>
        </p:txBody>
      </p:sp>
      <p:sp>
        <p:nvSpPr>
          <p:cNvPr id="4" name="文本占位符 3">
            <a:extLst>
              <a:ext uri="{FF2B5EF4-FFF2-40B4-BE49-F238E27FC236}">
                <a16:creationId xmlns:a16="http://schemas.microsoft.com/office/drawing/2014/main" id="{E3354019-DC11-448B-A09C-3C02EEA9721C}"/>
              </a:ext>
            </a:extLst>
          </p:cNvPr>
          <p:cNvSpPr>
            <a:spLocks noGrp="1"/>
          </p:cNvSpPr>
          <p:nvPr>
            <p:ph type="body" sz="half" idx="2"/>
          </p:nvPr>
        </p:nvSpPr>
        <p:spPr/>
        <p:txBody>
          <a:bodyPr/>
          <a:lstStyle/>
          <a:p>
            <a:endParaRPr lang="zh-CN" altLang="en-US"/>
          </a:p>
        </p:txBody>
      </p:sp>
      <p:sp>
        <p:nvSpPr>
          <p:cNvPr id="5" name="矩形 4">
            <a:extLst>
              <a:ext uri="{FF2B5EF4-FFF2-40B4-BE49-F238E27FC236}">
                <a16:creationId xmlns:a16="http://schemas.microsoft.com/office/drawing/2014/main" id="{2217DD6A-CBDF-4F81-A985-8139AA4D4E7D}"/>
              </a:ext>
            </a:extLst>
          </p:cNvPr>
          <p:cNvSpPr/>
          <p:nvPr/>
        </p:nvSpPr>
        <p:spPr>
          <a:xfrm>
            <a:off x="2312853" y="1534099"/>
            <a:ext cx="7221075" cy="461665"/>
          </a:xfrm>
          <a:prstGeom prst="rect">
            <a:avLst/>
          </a:prstGeom>
        </p:spPr>
        <p:txBody>
          <a:bodyPr wrap="square">
            <a:spAutoFit/>
          </a:bodyPr>
          <a:lstStyle/>
          <a:p>
            <a:r>
              <a:rPr lang="en-US" altLang="zh-CN" sz="2400" b="1" kern="0" noProof="1">
                <a:solidFill>
                  <a:srgbClr val="0070C0"/>
                </a:solidFill>
                <a:ea typeface="微软雅黑"/>
              </a:rPr>
              <a:t>Bill            will            pay           the           drink</a:t>
            </a:r>
            <a:endParaRPr lang="zh-CN" altLang="en-US" sz="2400" dirty="0"/>
          </a:p>
        </p:txBody>
      </p:sp>
      <p:sp>
        <p:nvSpPr>
          <p:cNvPr id="6" name="矩形 5">
            <a:extLst>
              <a:ext uri="{FF2B5EF4-FFF2-40B4-BE49-F238E27FC236}">
                <a16:creationId xmlns:a16="http://schemas.microsoft.com/office/drawing/2014/main" id="{06A58692-81A0-4F1F-A014-DD2A0751937A}"/>
              </a:ext>
            </a:extLst>
          </p:cNvPr>
          <p:cNvSpPr/>
          <p:nvPr/>
        </p:nvSpPr>
        <p:spPr>
          <a:xfrm>
            <a:off x="2485462" y="228234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P               P               P               P               P</a:t>
            </a:r>
            <a:endParaRPr lang="zh-CN" altLang="en-US" sz="2400" dirty="0">
              <a:solidFill>
                <a:schemeClr val="tx2">
                  <a:lumMod val="50000"/>
                  <a:lumOff val="50000"/>
                </a:schemeClr>
              </a:solidFill>
            </a:endParaRPr>
          </a:p>
        </p:txBody>
      </p:sp>
      <p:sp>
        <p:nvSpPr>
          <p:cNvPr id="7" name="矩形 6">
            <a:extLst>
              <a:ext uri="{FF2B5EF4-FFF2-40B4-BE49-F238E27FC236}">
                <a16:creationId xmlns:a16="http://schemas.microsoft.com/office/drawing/2014/main" id="{3E677EB8-673F-4833-8F61-91C0387CEBDB}"/>
              </a:ext>
            </a:extLst>
          </p:cNvPr>
          <p:cNvSpPr/>
          <p:nvPr/>
        </p:nvSpPr>
        <p:spPr>
          <a:xfrm>
            <a:off x="2485461" y="309916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N               N               N               N               N</a:t>
            </a:r>
            <a:endParaRPr lang="zh-CN" altLang="en-US" sz="2400" dirty="0">
              <a:solidFill>
                <a:schemeClr val="tx2">
                  <a:lumMod val="50000"/>
                  <a:lumOff val="50000"/>
                </a:schemeClr>
              </a:solidFill>
            </a:endParaRPr>
          </a:p>
        </p:txBody>
      </p:sp>
      <p:sp>
        <p:nvSpPr>
          <p:cNvPr id="8" name="矩形 7">
            <a:extLst>
              <a:ext uri="{FF2B5EF4-FFF2-40B4-BE49-F238E27FC236}">
                <a16:creationId xmlns:a16="http://schemas.microsoft.com/office/drawing/2014/main" id="{3FA2FB07-2299-4015-810B-65D9F031521B}"/>
              </a:ext>
            </a:extLst>
          </p:cNvPr>
          <p:cNvSpPr/>
          <p:nvPr/>
        </p:nvSpPr>
        <p:spPr>
          <a:xfrm>
            <a:off x="2419675" y="3883158"/>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M               M               M               M              M</a:t>
            </a:r>
            <a:endParaRPr lang="zh-CN" altLang="en-US" sz="2400" dirty="0">
              <a:solidFill>
                <a:schemeClr val="tx2">
                  <a:lumMod val="50000"/>
                  <a:lumOff val="50000"/>
                </a:schemeClr>
              </a:solidFill>
            </a:endParaRPr>
          </a:p>
        </p:txBody>
      </p:sp>
      <p:sp>
        <p:nvSpPr>
          <p:cNvPr id="9" name="矩形 8">
            <a:extLst>
              <a:ext uri="{FF2B5EF4-FFF2-40B4-BE49-F238E27FC236}">
                <a16:creationId xmlns:a16="http://schemas.microsoft.com/office/drawing/2014/main" id="{D147F5CB-3D89-439A-8608-C9C34F442107}"/>
              </a:ext>
            </a:extLst>
          </p:cNvPr>
          <p:cNvSpPr/>
          <p:nvPr/>
        </p:nvSpPr>
        <p:spPr>
          <a:xfrm>
            <a:off x="2485459" y="473280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V               V               V               V                V</a:t>
            </a:r>
            <a:endParaRPr lang="zh-CN" altLang="en-US" sz="2400" dirty="0">
              <a:solidFill>
                <a:schemeClr val="tx2">
                  <a:lumMod val="50000"/>
                  <a:lumOff val="50000"/>
                </a:schemeClr>
              </a:solidFill>
            </a:endParaRPr>
          </a:p>
        </p:txBody>
      </p:sp>
      <p:sp>
        <p:nvSpPr>
          <p:cNvPr id="10" name="矩形 9">
            <a:extLst>
              <a:ext uri="{FF2B5EF4-FFF2-40B4-BE49-F238E27FC236}">
                <a16:creationId xmlns:a16="http://schemas.microsoft.com/office/drawing/2014/main" id="{04DDE7A4-1A7F-4846-9B25-727F1C6E69F7}"/>
              </a:ext>
            </a:extLst>
          </p:cNvPr>
          <p:cNvSpPr/>
          <p:nvPr/>
        </p:nvSpPr>
        <p:spPr>
          <a:xfrm>
            <a:off x="2485458" y="5549625"/>
            <a:ext cx="7221075"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D               D               D               D               D</a:t>
            </a:r>
            <a:endParaRPr lang="zh-CN" altLang="en-US" sz="2400" dirty="0">
              <a:solidFill>
                <a:schemeClr val="tx2">
                  <a:lumMod val="50000"/>
                  <a:lumOff val="50000"/>
                </a:schemeClr>
              </a:solidFill>
            </a:endParaRPr>
          </a:p>
        </p:txBody>
      </p:sp>
      <p:sp>
        <p:nvSpPr>
          <p:cNvPr id="11" name="矩形 10">
            <a:extLst>
              <a:ext uri="{FF2B5EF4-FFF2-40B4-BE49-F238E27FC236}">
                <a16:creationId xmlns:a16="http://schemas.microsoft.com/office/drawing/2014/main" id="{B9172CFB-EF3B-4569-9432-D1E6950D03E7}"/>
              </a:ext>
            </a:extLst>
          </p:cNvPr>
          <p:cNvSpPr/>
          <p:nvPr/>
        </p:nvSpPr>
        <p:spPr>
          <a:xfrm>
            <a:off x="565656" y="3883157"/>
            <a:ext cx="861859" cy="461665"/>
          </a:xfrm>
          <a:prstGeom prst="rect">
            <a:avLst/>
          </a:prstGeom>
        </p:spPr>
        <p:txBody>
          <a:bodyPr wrap="square">
            <a:spAutoFit/>
          </a:bodyPr>
          <a:lstStyle/>
          <a:p>
            <a:r>
              <a:rPr lang="en-US" altLang="zh-CN" sz="2400" b="1" kern="0" noProof="1">
                <a:solidFill>
                  <a:schemeClr val="tx2">
                    <a:lumMod val="50000"/>
                    <a:lumOff val="50000"/>
                  </a:schemeClr>
                </a:solidFill>
                <a:ea typeface="微软雅黑"/>
              </a:rPr>
              <a:t>&lt;S&gt;</a:t>
            </a:r>
            <a:endParaRPr lang="zh-CN" altLang="en-US" sz="2400" dirty="0">
              <a:solidFill>
                <a:schemeClr val="tx2">
                  <a:lumMod val="50000"/>
                  <a:lumOff val="50000"/>
                </a:schemeClr>
              </a:solidFill>
            </a:endParaRPr>
          </a:p>
        </p:txBody>
      </p:sp>
      <p:sp>
        <p:nvSpPr>
          <p:cNvPr id="12" name="矩形 11">
            <a:extLst>
              <a:ext uri="{FF2B5EF4-FFF2-40B4-BE49-F238E27FC236}">
                <a16:creationId xmlns:a16="http://schemas.microsoft.com/office/drawing/2014/main" id="{F8D36802-E6CD-4C73-977A-62F254A15567}"/>
              </a:ext>
            </a:extLst>
          </p:cNvPr>
          <p:cNvSpPr/>
          <p:nvPr/>
        </p:nvSpPr>
        <p:spPr>
          <a:xfrm>
            <a:off x="2419675" y="2661259"/>
            <a:ext cx="7221075" cy="369332"/>
          </a:xfrm>
          <a:prstGeom prst="rect">
            <a:avLst/>
          </a:prstGeom>
        </p:spPr>
        <p:txBody>
          <a:bodyPr wrap="square">
            <a:spAutoFit/>
          </a:bodyPr>
          <a:lstStyle/>
          <a:p>
            <a:r>
              <a:rPr lang="en-US" altLang="zh-CN" b="1" kern="0" noProof="1">
                <a:solidFill>
                  <a:srgbClr val="0D38F1"/>
                </a:solidFill>
                <a:ea typeface="微软雅黑"/>
              </a:rPr>
              <a:t>1/5                    </a:t>
            </a:r>
            <a:endParaRPr lang="zh-CN" altLang="en-US" dirty="0">
              <a:solidFill>
                <a:srgbClr val="0D38F1"/>
              </a:solidFill>
            </a:endParaRPr>
          </a:p>
        </p:txBody>
      </p:sp>
      <p:cxnSp>
        <p:nvCxnSpPr>
          <p:cNvPr id="13" name="直接箭头连接符 12">
            <a:extLst>
              <a:ext uri="{FF2B5EF4-FFF2-40B4-BE49-F238E27FC236}">
                <a16:creationId xmlns:a16="http://schemas.microsoft.com/office/drawing/2014/main" id="{AC3548AA-8DDC-4C18-BDD3-11D8CC416A97}"/>
              </a:ext>
            </a:extLst>
          </p:cNvPr>
          <p:cNvCxnSpPr>
            <a:cxnSpLocks/>
          </p:cNvCxnSpPr>
          <p:nvPr/>
        </p:nvCxnSpPr>
        <p:spPr>
          <a:xfrm flipV="1">
            <a:off x="1282793" y="2661259"/>
            <a:ext cx="1268457" cy="12819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C981FFF-224D-42AF-9517-02AFA53C2186}"/>
              </a:ext>
            </a:extLst>
          </p:cNvPr>
          <p:cNvSpPr/>
          <p:nvPr/>
        </p:nvSpPr>
        <p:spPr>
          <a:xfrm>
            <a:off x="2419675" y="3513825"/>
            <a:ext cx="7221075" cy="369332"/>
          </a:xfrm>
          <a:prstGeom prst="rect">
            <a:avLst/>
          </a:prstGeom>
        </p:spPr>
        <p:txBody>
          <a:bodyPr wrap="square">
            <a:spAutoFit/>
          </a:bodyPr>
          <a:lstStyle/>
          <a:p>
            <a:r>
              <a:rPr lang="en-US" altLang="zh-CN" b="1" kern="0" noProof="1">
                <a:solidFill>
                  <a:srgbClr val="0D38F1"/>
                </a:solidFill>
                <a:ea typeface="微软雅黑"/>
              </a:rPr>
              <a:t>2/5                                                                                         1/5  </a:t>
            </a:r>
            <a:endParaRPr lang="zh-CN" altLang="en-US" dirty="0">
              <a:solidFill>
                <a:srgbClr val="0D38F1"/>
              </a:solidFill>
            </a:endParaRPr>
          </a:p>
        </p:txBody>
      </p:sp>
      <p:sp>
        <p:nvSpPr>
          <p:cNvPr id="15" name="矩形 14">
            <a:extLst>
              <a:ext uri="{FF2B5EF4-FFF2-40B4-BE49-F238E27FC236}">
                <a16:creationId xmlns:a16="http://schemas.microsoft.com/office/drawing/2014/main" id="{25F3FE7D-D4DE-4F96-9107-1C0FE35D0B43}"/>
              </a:ext>
            </a:extLst>
          </p:cNvPr>
          <p:cNvSpPr/>
          <p:nvPr/>
        </p:nvSpPr>
        <p:spPr>
          <a:xfrm>
            <a:off x="2419674" y="4310070"/>
            <a:ext cx="7221075" cy="369332"/>
          </a:xfrm>
          <a:prstGeom prst="rect">
            <a:avLst/>
          </a:prstGeom>
        </p:spPr>
        <p:txBody>
          <a:bodyPr wrap="square">
            <a:spAutoFit/>
          </a:bodyPr>
          <a:lstStyle/>
          <a:p>
            <a:r>
              <a:rPr lang="en-US" altLang="zh-CN" b="1" kern="0" noProof="1">
                <a:solidFill>
                  <a:srgbClr val="0D38F1"/>
                </a:solidFill>
                <a:ea typeface="微软雅黑"/>
              </a:rPr>
              <a:t>                         1</a:t>
            </a:r>
            <a:endParaRPr lang="zh-CN" altLang="en-US" dirty="0">
              <a:solidFill>
                <a:srgbClr val="0D38F1"/>
              </a:solidFill>
            </a:endParaRPr>
          </a:p>
        </p:txBody>
      </p:sp>
      <p:sp>
        <p:nvSpPr>
          <p:cNvPr id="16" name="矩形 15">
            <a:extLst>
              <a:ext uri="{FF2B5EF4-FFF2-40B4-BE49-F238E27FC236}">
                <a16:creationId xmlns:a16="http://schemas.microsoft.com/office/drawing/2014/main" id="{F7FA2F73-F5BA-4A68-BF32-6403B350898F}"/>
              </a:ext>
            </a:extLst>
          </p:cNvPr>
          <p:cNvSpPr/>
          <p:nvPr/>
        </p:nvSpPr>
        <p:spPr>
          <a:xfrm>
            <a:off x="2419673" y="5187382"/>
            <a:ext cx="7221075" cy="369332"/>
          </a:xfrm>
          <a:prstGeom prst="rect">
            <a:avLst/>
          </a:prstGeom>
        </p:spPr>
        <p:txBody>
          <a:bodyPr wrap="square">
            <a:spAutoFit/>
          </a:bodyPr>
          <a:lstStyle/>
          <a:p>
            <a:r>
              <a:rPr lang="en-US" altLang="zh-CN" b="1" kern="0" noProof="1">
                <a:solidFill>
                  <a:srgbClr val="0D38F1"/>
                </a:solidFill>
                <a:ea typeface="微软雅黑"/>
              </a:rPr>
              <a:t>                                               2/5                                         2/5</a:t>
            </a:r>
            <a:endParaRPr lang="zh-CN" altLang="en-US" dirty="0">
              <a:solidFill>
                <a:srgbClr val="0D38F1"/>
              </a:solidFill>
            </a:endParaRPr>
          </a:p>
        </p:txBody>
      </p:sp>
      <p:sp>
        <p:nvSpPr>
          <p:cNvPr id="17" name="矩形 16">
            <a:extLst>
              <a:ext uri="{FF2B5EF4-FFF2-40B4-BE49-F238E27FC236}">
                <a16:creationId xmlns:a16="http://schemas.microsoft.com/office/drawing/2014/main" id="{E46DC14F-8069-451B-89F6-B87DF1F06A7E}"/>
              </a:ext>
            </a:extLst>
          </p:cNvPr>
          <p:cNvSpPr/>
          <p:nvPr/>
        </p:nvSpPr>
        <p:spPr>
          <a:xfrm>
            <a:off x="2419673" y="5911869"/>
            <a:ext cx="7221075" cy="369332"/>
          </a:xfrm>
          <a:prstGeom prst="rect">
            <a:avLst/>
          </a:prstGeom>
        </p:spPr>
        <p:txBody>
          <a:bodyPr wrap="square">
            <a:spAutoFit/>
          </a:bodyPr>
          <a:lstStyle/>
          <a:p>
            <a:r>
              <a:rPr lang="en-US" altLang="zh-CN" b="1" kern="0" noProof="1">
                <a:solidFill>
                  <a:srgbClr val="0D38F1"/>
                </a:solidFill>
                <a:ea typeface="微软雅黑"/>
              </a:rPr>
              <a:t>                                                                      2/3</a:t>
            </a:r>
            <a:endParaRPr lang="zh-CN" altLang="en-US" dirty="0">
              <a:solidFill>
                <a:srgbClr val="0D38F1"/>
              </a:solidFill>
            </a:endParaRPr>
          </a:p>
        </p:txBody>
      </p:sp>
      <p:cxnSp>
        <p:nvCxnSpPr>
          <p:cNvPr id="20" name="直接箭头连接符 19">
            <a:extLst>
              <a:ext uri="{FF2B5EF4-FFF2-40B4-BE49-F238E27FC236}">
                <a16:creationId xmlns:a16="http://schemas.microsoft.com/office/drawing/2014/main" id="{7009030A-17E3-4D02-A329-80DDD716A247}"/>
              </a:ext>
            </a:extLst>
          </p:cNvPr>
          <p:cNvCxnSpPr>
            <a:cxnSpLocks/>
          </p:cNvCxnSpPr>
          <p:nvPr/>
        </p:nvCxnSpPr>
        <p:spPr>
          <a:xfrm>
            <a:off x="2857500" y="2661259"/>
            <a:ext cx="1112520" cy="14075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484CC64-DC5B-4CC8-B6C9-F1A0B38903A2}"/>
              </a:ext>
            </a:extLst>
          </p:cNvPr>
          <p:cNvCxnSpPr>
            <a:cxnSpLocks/>
          </p:cNvCxnSpPr>
          <p:nvPr/>
        </p:nvCxnSpPr>
        <p:spPr>
          <a:xfrm>
            <a:off x="4295749" y="4255452"/>
            <a:ext cx="1137311" cy="662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0C5AB13-6149-4BF4-ABF2-55DB05093089}"/>
              </a:ext>
            </a:extLst>
          </p:cNvPr>
          <p:cNvCxnSpPr>
            <a:cxnSpLocks/>
          </p:cNvCxnSpPr>
          <p:nvPr/>
        </p:nvCxnSpPr>
        <p:spPr>
          <a:xfrm>
            <a:off x="5780310" y="4987472"/>
            <a:ext cx="1188153" cy="7275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EE5F698-AEB5-4155-9284-9D7F4283B849}"/>
              </a:ext>
            </a:extLst>
          </p:cNvPr>
          <p:cNvCxnSpPr>
            <a:cxnSpLocks/>
          </p:cNvCxnSpPr>
          <p:nvPr/>
        </p:nvCxnSpPr>
        <p:spPr>
          <a:xfrm flipV="1">
            <a:off x="7309134" y="3477567"/>
            <a:ext cx="1179546" cy="22632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E9DCB00C-B6F0-4BB3-80AE-0F6AEED3DC5F}"/>
              </a:ext>
            </a:extLst>
          </p:cNvPr>
          <p:cNvSpPr/>
          <p:nvPr/>
        </p:nvSpPr>
        <p:spPr>
          <a:xfrm>
            <a:off x="1507119" y="2960665"/>
            <a:ext cx="505267" cy="369332"/>
          </a:xfrm>
          <a:prstGeom prst="rect">
            <a:avLst/>
          </a:prstGeom>
        </p:spPr>
        <p:txBody>
          <a:bodyPr wrap="none">
            <a:spAutoFit/>
          </a:bodyPr>
          <a:lstStyle/>
          <a:p>
            <a:r>
              <a:rPr lang="en-US" altLang="zh-CN" b="1" kern="0" noProof="1">
                <a:solidFill>
                  <a:srgbClr val="0D38F1"/>
                </a:solidFill>
                <a:ea typeface="微软雅黑"/>
              </a:rPr>
              <a:t>3/5</a:t>
            </a:r>
            <a:endParaRPr lang="zh-CN" altLang="en-US" dirty="0"/>
          </a:p>
        </p:txBody>
      </p:sp>
      <p:sp>
        <p:nvSpPr>
          <p:cNvPr id="21" name="矩形 20">
            <a:extLst>
              <a:ext uri="{FF2B5EF4-FFF2-40B4-BE49-F238E27FC236}">
                <a16:creationId xmlns:a16="http://schemas.microsoft.com/office/drawing/2014/main" id="{ECCA9C80-40A6-4C97-B815-CCA297C98A56}"/>
              </a:ext>
            </a:extLst>
          </p:cNvPr>
          <p:cNvSpPr/>
          <p:nvPr/>
        </p:nvSpPr>
        <p:spPr>
          <a:xfrm>
            <a:off x="3268387" y="2991662"/>
            <a:ext cx="505267" cy="369332"/>
          </a:xfrm>
          <a:prstGeom prst="rect">
            <a:avLst/>
          </a:prstGeom>
        </p:spPr>
        <p:txBody>
          <a:bodyPr wrap="none">
            <a:spAutoFit/>
          </a:bodyPr>
          <a:lstStyle/>
          <a:p>
            <a:r>
              <a:rPr lang="en-US" altLang="zh-CN" b="1" kern="0" noProof="1">
                <a:solidFill>
                  <a:srgbClr val="0D38F1"/>
                </a:solidFill>
                <a:ea typeface="微软雅黑"/>
              </a:rPr>
              <a:t>3/5</a:t>
            </a:r>
            <a:endParaRPr lang="zh-CN" altLang="en-US" dirty="0"/>
          </a:p>
        </p:txBody>
      </p:sp>
      <p:sp>
        <p:nvSpPr>
          <p:cNvPr id="22" name="矩形 21">
            <a:extLst>
              <a:ext uri="{FF2B5EF4-FFF2-40B4-BE49-F238E27FC236}">
                <a16:creationId xmlns:a16="http://schemas.microsoft.com/office/drawing/2014/main" id="{8F5C166F-24C2-4575-9C54-2DBA18366362}"/>
              </a:ext>
            </a:extLst>
          </p:cNvPr>
          <p:cNvSpPr/>
          <p:nvPr/>
        </p:nvSpPr>
        <p:spPr>
          <a:xfrm>
            <a:off x="4611770" y="4160156"/>
            <a:ext cx="505267" cy="369332"/>
          </a:xfrm>
          <a:prstGeom prst="rect">
            <a:avLst/>
          </a:prstGeom>
        </p:spPr>
        <p:txBody>
          <a:bodyPr wrap="none">
            <a:spAutoFit/>
          </a:bodyPr>
          <a:lstStyle/>
          <a:p>
            <a:r>
              <a:rPr lang="en-US" altLang="zh-CN" b="1" kern="0" noProof="1">
                <a:solidFill>
                  <a:srgbClr val="0D38F1"/>
                </a:solidFill>
                <a:ea typeface="微软雅黑"/>
              </a:rPr>
              <a:t>3/4</a:t>
            </a:r>
            <a:endParaRPr lang="zh-CN" altLang="en-US" dirty="0"/>
          </a:p>
        </p:txBody>
      </p:sp>
      <p:sp>
        <p:nvSpPr>
          <p:cNvPr id="23" name="矩形 22">
            <a:extLst>
              <a:ext uri="{FF2B5EF4-FFF2-40B4-BE49-F238E27FC236}">
                <a16:creationId xmlns:a16="http://schemas.microsoft.com/office/drawing/2014/main" id="{68E02FD2-3903-4BC2-98FA-22FCC783009C}"/>
              </a:ext>
            </a:extLst>
          </p:cNvPr>
          <p:cNvSpPr/>
          <p:nvPr/>
        </p:nvSpPr>
        <p:spPr>
          <a:xfrm>
            <a:off x="6118067" y="4971006"/>
            <a:ext cx="505267" cy="369332"/>
          </a:xfrm>
          <a:prstGeom prst="rect">
            <a:avLst/>
          </a:prstGeom>
        </p:spPr>
        <p:txBody>
          <a:bodyPr wrap="none">
            <a:spAutoFit/>
          </a:bodyPr>
          <a:lstStyle/>
          <a:p>
            <a:r>
              <a:rPr lang="en-US" altLang="zh-CN" b="1" kern="0" noProof="1">
                <a:solidFill>
                  <a:srgbClr val="0D38F1"/>
                </a:solidFill>
                <a:ea typeface="微软雅黑"/>
              </a:rPr>
              <a:t>2/5</a:t>
            </a:r>
            <a:endParaRPr lang="zh-CN" altLang="en-US" dirty="0"/>
          </a:p>
        </p:txBody>
      </p:sp>
      <p:sp>
        <p:nvSpPr>
          <p:cNvPr id="24" name="矩形 23">
            <a:extLst>
              <a:ext uri="{FF2B5EF4-FFF2-40B4-BE49-F238E27FC236}">
                <a16:creationId xmlns:a16="http://schemas.microsoft.com/office/drawing/2014/main" id="{ABCFDB66-89F2-4CF3-8FC4-8C83A631BD56}"/>
              </a:ext>
            </a:extLst>
          </p:cNvPr>
          <p:cNvSpPr/>
          <p:nvPr/>
        </p:nvSpPr>
        <p:spPr>
          <a:xfrm>
            <a:off x="7550246" y="4245400"/>
            <a:ext cx="505267" cy="369332"/>
          </a:xfrm>
          <a:prstGeom prst="rect">
            <a:avLst/>
          </a:prstGeom>
        </p:spPr>
        <p:txBody>
          <a:bodyPr wrap="none">
            <a:spAutoFit/>
          </a:bodyPr>
          <a:lstStyle/>
          <a:p>
            <a:r>
              <a:rPr lang="en-US" altLang="zh-CN" b="1" kern="0" noProof="1">
                <a:solidFill>
                  <a:srgbClr val="0D38F1"/>
                </a:solidFill>
                <a:ea typeface="微软雅黑"/>
              </a:rPr>
              <a:t>3/3</a:t>
            </a:r>
            <a:endParaRPr lang="zh-CN" altLang="en-US" dirty="0"/>
          </a:p>
        </p:txBody>
      </p:sp>
      <p:sp>
        <p:nvSpPr>
          <p:cNvPr id="27" name="矩形 26">
            <a:extLst>
              <a:ext uri="{FF2B5EF4-FFF2-40B4-BE49-F238E27FC236}">
                <a16:creationId xmlns:a16="http://schemas.microsoft.com/office/drawing/2014/main" id="{704EEC18-4FBD-47CD-8C40-A37CE5724B81}"/>
              </a:ext>
            </a:extLst>
          </p:cNvPr>
          <p:cNvSpPr/>
          <p:nvPr/>
        </p:nvSpPr>
        <p:spPr>
          <a:xfrm>
            <a:off x="2419672" y="1134094"/>
            <a:ext cx="7221075" cy="461665"/>
          </a:xfrm>
          <a:prstGeom prst="rect">
            <a:avLst/>
          </a:prstGeom>
        </p:spPr>
        <p:txBody>
          <a:bodyPr wrap="square">
            <a:spAutoFit/>
          </a:bodyPr>
          <a:lstStyle/>
          <a:p>
            <a:r>
              <a:rPr lang="en-US" altLang="zh-CN" sz="2400" b="1" kern="0" noProof="1">
                <a:solidFill>
                  <a:srgbClr val="0D38F1"/>
                </a:solidFill>
                <a:ea typeface="微软雅黑"/>
              </a:rPr>
              <a:t>P               M               V               D               N</a:t>
            </a:r>
            <a:endParaRPr lang="zh-CN" altLang="en-US" sz="2400" dirty="0">
              <a:solidFill>
                <a:srgbClr val="0D38F1"/>
              </a:solidFill>
            </a:endParaRPr>
          </a:p>
        </p:txBody>
      </p:sp>
    </p:spTree>
    <p:extLst>
      <p:ext uri="{BB962C8B-B14F-4D97-AF65-F5344CB8AC3E}">
        <p14:creationId xmlns:p14="http://schemas.microsoft.com/office/powerpoint/2010/main" val="3430222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4B6930-370B-4535-9690-90EB65D70CB0}"/>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69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9BB95212-AE66-4EC2-8821-949B4B339282}"/>
              </a:ext>
            </a:extLst>
          </p:cNvPr>
          <p:cNvSpPr>
            <a:spLocks noGrp="1"/>
          </p:cNvSpPr>
          <p:nvPr>
            <p:ph type="title"/>
          </p:nvPr>
        </p:nvSpPr>
        <p:spPr/>
        <p:txBody>
          <a:bodyPr/>
          <a:lstStyle/>
          <a:p>
            <a:r>
              <a:rPr lang="zh-CN" altLang="en-US" dirty="0"/>
              <a:t>练习</a:t>
            </a:r>
          </a:p>
        </p:txBody>
      </p:sp>
      <p:sp>
        <p:nvSpPr>
          <p:cNvPr id="4" name="文本占位符 3">
            <a:extLst>
              <a:ext uri="{FF2B5EF4-FFF2-40B4-BE49-F238E27FC236}">
                <a16:creationId xmlns:a16="http://schemas.microsoft.com/office/drawing/2014/main" id="{8F416B6A-1904-47C0-A279-70A0D49D9FA2}"/>
              </a:ext>
            </a:extLst>
          </p:cNvPr>
          <p:cNvSpPr>
            <a:spLocks noGrp="1"/>
          </p:cNvSpPr>
          <p:nvPr>
            <p:ph type="body" sz="half" idx="2"/>
          </p:nvPr>
        </p:nvSpPr>
        <p:spPr/>
        <p:txBody>
          <a:bodyPr/>
          <a:lstStyle/>
          <a:p>
            <a:endParaRPr lang="zh-CN" altLang="en-US"/>
          </a:p>
        </p:txBody>
      </p:sp>
      <p:sp>
        <p:nvSpPr>
          <p:cNvPr id="5" name="TextBox 40">
            <a:extLst>
              <a:ext uri="{FF2B5EF4-FFF2-40B4-BE49-F238E27FC236}">
                <a16:creationId xmlns:a16="http://schemas.microsoft.com/office/drawing/2014/main" id="{B4313CF4-FD9C-4477-A918-3E53F04B3083}"/>
              </a:ext>
            </a:extLst>
          </p:cNvPr>
          <p:cNvSpPr txBox="1"/>
          <p:nvPr/>
        </p:nvSpPr>
        <p:spPr>
          <a:xfrm>
            <a:off x="752023" y="1366461"/>
            <a:ext cx="4504132" cy="360868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ts val="600"/>
              </a:spcBef>
              <a:defRPr/>
            </a:pPr>
            <a:r>
              <a:rPr lang="zh-CN" altLang="en-US" sz="2000" b="1" kern="0" noProof="1">
                <a:solidFill>
                  <a:srgbClr val="0070C0"/>
                </a:solidFill>
                <a:ea typeface="微软雅黑"/>
              </a:rPr>
              <a:t>实例</a:t>
            </a:r>
            <a:endParaRPr lang="en-US" altLang="zh-CN" sz="2000" b="1" kern="0" noProof="1">
              <a:solidFill>
                <a:srgbClr val="0070C0"/>
              </a:solidFill>
              <a:ea typeface="微软雅黑"/>
            </a:endParaRPr>
          </a:p>
          <a:p>
            <a:pPr marL="914400" lvl="1" indent="-457200">
              <a:lnSpc>
                <a:spcPct val="150000"/>
              </a:lnSpc>
              <a:spcBef>
                <a:spcPts val="600"/>
              </a:spcBef>
              <a:buFont typeface="+mj-lt"/>
              <a:buAutoNum type="arabicPeriod"/>
              <a:defRPr/>
            </a:pPr>
            <a:r>
              <a:rPr lang="en-US" altLang="zh-CN" sz="2000" b="1" kern="0" noProof="1">
                <a:solidFill>
                  <a:srgbClr val="0070C0"/>
                </a:solidFill>
                <a:ea typeface="微软雅黑"/>
              </a:rPr>
              <a:t>Bill will pay the bill.</a:t>
            </a:r>
            <a:endParaRPr lang="zh-CN" altLang="en-US" sz="2000" b="1" kern="0" noProof="1">
              <a:solidFill>
                <a:srgbClr val="0070C0"/>
              </a:solidFill>
              <a:ea typeface="微软雅黑"/>
            </a:endParaRPr>
          </a:p>
          <a:p>
            <a:pPr marL="914400" lvl="1" indent="-457200">
              <a:lnSpc>
                <a:spcPct val="150000"/>
              </a:lnSpc>
              <a:spcBef>
                <a:spcPts val="600"/>
              </a:spcBef>
              <a:buFont typeface="+mj-lt"/>
              <a:buAutoNum type="arabicPeriod"/>
              <a:defRPr/>
            </a:pPr>
            <a:r>
              <a:rPr lang="en-US" altLang="zh-CN" sz="2000" b="1" kern="0" noProof="1">
                <a:solidFill>
                  <a:srgbClr val="0070C0"/>
                </a:solidFill>
                <a:ea typeface="微软雅黑"/>
              </a:rPr>
              <a:t>Will Mike pay the bill?</a:t>
            </a:r>
          </a:p>
          <a:p>
            <a:pPr marL="914400" lvl="1" indent="-457200">
              <a:lnSpc>
                <a:spcPct val="150000"/>
              </a:lnSpc>
              <a:spcBef>
                <a:spcPts val="600"/>
              </a:spcBef>
              <a:buFont typeface="+mj-lt"/>
              <a:buAutoNum type="arabicPeriod"/>
              <a:defRPr/>
            </a:pPr>
            <a:r>
              <a:rPr lang="en-US" altLang="zh-CN" sz="2000" b="1" kern="0" noProof="1">
                <a:solidFill>
                  <a:srgbClr val="0070C0"/>
                </a:solidFill>
                <a:ea typeface="微软雅黑"/>
              </a:rPr>
              <a:t>Mike will drink milk.</a:t>
            </a:r>
          </a:p>
          <a:p>
            <a:pPr marL="914400" lvl="1" indent="-457200">
              <a:lnSpc>
                <a:spcPct val="150000"/>
              </a:lnSpc>
              <a:spcBef>
                <a:spcPts val="600"/>
              </a:spcBef>
              <a:buFont typeface="+mj-lt"/>
              <a:buAutoNum type="arabicPeriod"/>
              <a:defRPr/>
            </a:pPr>
            <a:r>
              <a:rPr lang="en-US" altLang="zh-CN" sz="2000" b="1" kern="0" noProof="1">
                <a:solidFill>
                  <a:srgbClr val="0070C0"/>
                </a:solidFill>
                <a:ea typeface="微软雅黑"/>
              </a:rPr>
              <a:t>Jane will drink water.</a:t>
            </a:r>
          </a:p>
          <a:p>
            <a:pPr marL="914400" lvl="1" indent="-457200">
              <a:lnSpc>
                <a:spcPct val="150000"/>
              </a:lnSpc>
              <a:spcBef>
                <a:spcPts val="600"/>
              </a:spcBef>
              <a:buFont typeface="+mj-lt"/>
              <a:buAutoNum type="arabicPeriod"/>
              <a:defRPr/>
            </a:pPr>
            <a:r>
              <a:rPr lang="en-US" altLang="zh-CN" sz="2000" b="1" kern="0" noProof="1">
                <a:solidFill>
                  <a:srgbClr val="0070C0"/>
                </a:solidFill>
                <a:ea typeface="微软雅黑"/>
              </a:rPr>
              <a:t>Give Mike some drink.</a:t>
            </a:r>
          </a:p>
          <a:p>
            <a:pPr marL="285750" lvl="0" indent="-285750">
              <a:spcBef>
                <a:spcPts val="600"/>
              </a:spcBef>
              <a:buFont typeface="Wingdings" panose="05000000000000000000" pitchFamily="2" charset="2"/>
              <a:buChar char="Ø"/>
              <a:defRPr/>
            </a:pPr>
            <a:endPar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sp>
        <p:nvSpPr>
          <p:cNvPr id="6" name="TextBox 40">
            <a:extLst>
              <a:ext uri="{FF2B5EF4-FFF2-40B4-BE49-F238E27FC236}">
                <a16:creationId xmlns:a16="http://schemas.microsoft.com/office/drawing/2014/main" id="{93D23A5F-10F3-4DC9-A68F-391C3FB538FD}"/>
              </a:ext>
            </a:extLst>
          </p:cNvPr>
          <p:cNvSpPr txBox="1"/>
          <p:nvPr/>
        </p:nvSpPr>
        <p:spPr>
          <a:xfrm>
            <a:off x="4627807" y="1366461"/>
            <a:ext cx="4504132" cy="360868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ts val="600"/>
              </a:spcBef>
              <a:defRPr/>
            </a:pPr>
            <a:r>
              <a:rPr lang="zh-CN" altLang="en-US" sz="2000" b="1" kern="0" noProof="1">
                <a:solidFill>
                  <a:srgbClr val="3203FB"/>
                </a:solidFill>
                <a:ea typeface="微软雅黑"/>
              </a:rPr>
              <a:t>词性</a:t>
            </a:r>
            <a:endParaRPr lang="en-US" altLang="zh-CN" sz="2000" b="1" kern="0" noProof="1">
              <a:solidFill>
                <a:srgbClr val="3203FB"/>
              </a:solidFill>
              <a:ea typeface="微软雅黑"/>
            </a:endParaRP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D   N</a:t>
            </a:r>
            <a:endParaRPr lang="zh-CN" altLang="en-US" sz="2000" b="1" kern="0" noProof="1">
              <a:solidFill>
                <a:srgbClr val="3203FB"/>
              </a:solidFill>
              <a:ea typeface="微软雅黑"/>
            </a:endParaRP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M   P   V   D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P   M   V   N</a:t>
            </a:r>
          </a:p>
          <a:p>
            <a:pPr marL="914400" lvl="1" indent="-457200">
              <a:lnSpc>
                <a:spcPct val="150000"/>
              </a:lnSpc>
              <a:spcBef>
                <a:spcPts val="600"/>
              </a:spcBef>
              <a:buFont typeface="+mj-lt"/>
              <a:buAutoNum type="arabicPeriod"/>
              <a:defRPr/>
            </a:pPr>
            <a:r>
              <a:rPr lang="en-US" altLang="zh-CN" sz="2000" b="1" kern="0" noProof="1">
                <a:solidFill>
                  <a:srgbClr val="3203FB"/>
                </a:solidFill>
                <a:ea typeface="微软雅黑"/>
              </a:rPr>
              <a:t>V   P   D   N</a:t>
            </a:r>
          </a:p>
          <a:p>
            <a:pPr marL="285750" lvl="0" indent="-285750">
              <a:spcBef>
                <a:spcPts val="600"/>
              </a:spcBef>
              <a:buFont typeface="Wingdings" panose="05000000000000000000" pitchFamily="2" charset="2"/>
              <a:buChar char="Ø"/>
              <a:defRPr/>
            </a:pPr>
            <a:endPar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a:cs typeface="宋体" panose="02010600030101010101" pitchFamily="2" charset="-122"/>
            </a:endParaRPr>
          </a:p>
        </p:txBody>
      </p:sp>
      <p:sp>
        <p:nvSpPr>
          <p:cNvPr id="8" name="矩形 7">
            <a:extLst>
              <a:ext uri="{FF2B5EF4-FFF2-40B4-BE49-F238E27FC236}">
                <a16:creationId xmlns:a16="http://schemas.microsoft.com/office/drawing/2014/main" id="{0073FE69-CCD8-4BFC-B587-52EBD5B4C59E}"/>
              </a:ext>
            </a:extLst>
          </p:cNvPr>
          <p:cNvSpPr/>
          <p:nvPr/>
        </p:nvSpPr>
        <p:spPr>
          <a:xfrm>
            <a:off x="3429000" y="5199151"/>
            <a:ext cx="4602864" cy="584775"/>
          </a:xfrm>
          <a:prstGeom prst="rect">
            <a:avLst/>
          </a:prstGeom>
        </p:spPr>
        <p:txBody>
          <a:bodyPr wrap="square">
            <a:spAutoFit/>
          </a:bodyPr>
          <a:lstStyle/>
          <a:p>
            <a:r>
              <a:rPr lang="en-US" altLang="zh-CN" sz="3200" b="1" kern="0" noProof="1">
                <a:solidFill>
                  <a:schemeClr val="accent6">
                    <a:lumMod val="75000"/>
                  </a:schemeClr>
                </a:solidFill>
                <a:ea typeface="微软雅黑"/>
              </a:rPr>
              <a:t>Give  Jane   the   bill</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89154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287E49-8953-4F05-AD2F-4DDBB524DA5E}"/>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7</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D968386-2D72-48DC-AA9F-9F1A4526E902}"/>
              </a:ext>
            </a:extLst>
          </p:cNvPr>
          <p:cNvSpPr>
            <a:spLocks noGrp="1"/>
          </p:cNvSpPr>
          <p:nvPr>
            <p:ph type="title"/>
          </p:nvPr>
        </p:nvSpPr>
        <p:spPr/>
        <p:txBody>
          <a:bodyPr/>
          <a:lstStyle/>
          <a:p>
            <a:r>
              <a:rPr lang="zh-CN" altLang="en-US" dirty="0"/>
              <a:t>正则表达式语法</a:t>
            </a:r>
          </a:p>
        </p:txBody>
      </p:sp>
      <p:sp>
        <p:nvSpPr>
          <p:cNvPr id="4" name="文本占位符 3">
            <a:extLst>
              <a:ext uri="{FF2B5EF4-FFF2-40B4-BE49-F238E27FC236}">
                <a16:creationId xmlns:a16="http://schemas.microsoft.com/office/drawing/2014/main" id="{B0DED3DD-4B5C-454F-B298-1F8E8623488D}"/>
              </a:ext>
            </a:extLst>
          </p:cNvPr>
          <p:cNvSpPr>
            <a:spLocks noGrp="1"/>
          </p:cNvSpPr>
          <p:nvPr>
            <p:ph type="body" sz="half" idx="2"/>
          </p:nvPr>
        </p:nvSpPr>
        <p:spPr/>
        <p:txBody>
          <a:bodyPr/>
          <a:lstStyle/>
          <a:p>
            <a:r>
              <a:rPr lang="zh-CN" altLang="en-US" dirty="0"/>
              <a:t>匹配模式组成</a:t>
            </a:r>
          </a:p>
        </p:txBody>
      </p:sp>
      <p:sp>
        <p:nvSpPr>
          <p:cNvPr id="12" name="Text Placeholder 3">
            <a:extLst>
              <a:ext uri="{FF2B5EF4-FFF2-40B4-BE49-F238E27FC236}">
                <a16:creationId xmlns:a16="http://schemas.microsoft.com/office/drawing/2014/main" id="{1775E9A5-CA85-4DBF-A7AD-35B5AA8EB0D5}"/>
              </a:ext>
            </a:extLst>
          </p:cNvPr>
          <p:cNvSpPr txBox="1">
            <a:spLocks/>
          </p:cNvSpPr>
          <p:nvPr/>
        </p:nvSpPr>
        <p:spPr>
          <a:xfrm>
            <a:off x="1773194" y="1764262"/>
            <a:ext cx="9485171" cy="472142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25000"/>
              </a:lnSpc>
              <a:spcBef>
                <a:spcPts val="1500"/>
              </a:spcBef>
              <a:defRPr/>
            </a:pPr>
            <a:r>
              <a:rPr lang="zh-CN" altLang="en-US" sz="2600" b="1" dirty="0">
                <a:solidFill>
                  <a:srgbClr val="3203FB"/>
                </a:solidFill>
              </a:rPr>
              <a:t>描述了一种字符串匹配的模式</a:t>
            </a:r>
            <a:endParaRPr lang="en-US" altLang="zh-CN" sz="2600" b="1" dirty="0">
              <a:solidFill>
                <a:srgbClr val="3203FB"/>
              </a:solidFill>
            </a:endParaRPr>
          </a:p>
          <a:p>
            <a:pPr algn="l">
              <a:lnSpc>
                <a:spcPct val="125000"/>
              </a:lnSpc>
              <a:spcBef>
                <a:spcPts val="1500"/>
              </a:spcBef>
              <a:defRPr/>
            </a:pPr>
            <a:r>
              <a:rPr lang="zh-CN" altLang="en-US" sz="2600" b="1" dirty="0">
                <a:solidFill>
                  <a:schemeClr val="accent6">
                    <a:lumMod val="75000"/>
                  </a:schemeClr>
                </a:solidFill>
              </a:rPr>
              <a:t>用多种元字符与运算符可以将小的表达式结合在一起来创建更大的表达式</a:t>
            </a:r>
            <a:endParaRPr lang="en-US" altLang="zh-CN" sz="2600" b="1" dirty="0">
              <a:solidFill>
                <a:schemeClr val="accent6">
                  <a:lumMod val="75000"/>
                </a:schemeClr>
              </a:solidFill>
            </a:endParaRPr>
          </a:p>
          <a:p>
            <a:pPr algn="l">
              <a:lnSpc>
                <a:spcPct val="125000"/>
              </a:lnSpc>
              <a:spcBef>
                <a:spcPts val="1500"/>
              </a:spcBef>
              <a:defRPr/>
            </a:pPr>
            <a:r>
              <a:rPr lang="zh-CN" altLang="en-US" sz="2600" b="1" dirty="0">
                <a:solidFill>
                  <a:srgbClr val="3203FB"/>
                </a:solidFill>
              </a:rPr>
              <a:t>组件</a:t>
            </a:r>
            <a:r>
              <a:rPr lang="en-US" altLang="zh-CN" sz="2600" b="1" dirty="0">
                <a:solidFill>
                  <a:srgbClr val="3203FB"/>
                </a:solidFill>
              </a:rPr>
              <a:t>:</a:t>
            </a:r>
            <a:r>
              <a:rPr lang="zh-CN" altLang="en-US" sz="2600" b="1" dirty="0">
                <a:solidFill>
                  <a:srgbClr val="3203FB"/>
                </a:solidFill>
              </a:rPr>
              <a:t> 字符、字符集合、字符范围、字符间的选择或者上述组件的任意组合</a:t>
            </a:r>
            <a:endParaRPr lang="en-US" altLang="zh-CN" sz="2600" b="1" dirty="0">
              <a:solidFill>
                <a:srgbClr val="3203FB"/>
              </a:solidFill>
            </a:endParaRPr>
          </a:p>
          <a:p>
            <a:pPr algn="l">
              <a:lnSpc>
                <a:spcPct val="125000"/>
              </a:lnSpc>
              <a:spcBef>
                <a:spcPts val="1500"/>
              </a:spcBef>
              <a:defRPr/>
            </a:pPr>
            <a:r>
              <a:rPr lang="zh-CN" altLang="en-US" sz="2600" b="1" dirty="0">
                <a:solidFill>
                  <a:schemeClr val="accent6">
                    <a:lumMod val="75000"/>
                  </a:schemeClr>
                </a:solidFill>
              </a:rPr>
              <a:t>是由普通字符（如 </a:t>
            </a:r>
            <a:r>
              <a:rPr lang="en-US" altLang="zh-CN" sz="2600" b="1" dirty="0" err="1">
                <a:solidFill>
                  <a:schemeClr val="accent6">
                    <a:lumMod val="75000"/>
                  </a:schemeClr>
                </a:solidFill>
              </a:rPr>
              <a:t>a~z</a:t>
            </a:r>
            <a:r>
              <a:rPr lang="zh-CN" altLang="en-US" sz="2600" b="1" dirty="0">
                <a:solidFill>
                  <a:schemeClr val="accent6">
                    <a:lumMod val="75000"/>
                  </a:schemeClr>
                </a:solidFill>
              </a:rPr>
              <a:t>）、特殊字符（</a:t>
            </a:r>
            <a:r>
              <a:rPr lang="en-US" altLang="zh-CN" sz="2600" b="1" dirty="0">
                <a:solidFill>
                  <a:schemeClr val="accent6">
                    <a:lumMod val="75000"/>
                  </a:schemeClr>
                </a:solidFill>
              </a:rPr>
              <a:t>"</a:t>
            </a:r>
            <a:r>
              <a:rPr lang="zh-CN" altLang="en-US" sz="2600" b="1" dirty="0">
                <a:solidFill>
                  <a:schemeClr val="accent6">
                    <a:lumMod val="75000"/>
                  </a:schemeClr>
                </a:solidFill>
              </a:rPr>
              <a:t>元字符</a:t>
            </a:r>
            <a:r>
              <a:rPr lang="en-US" altLang="zh-CN" sz="2600" b="1" dirty="0">
                <a:solidFill>
                  <a:schemeClr val="accent6">
                    <a:lumMod val="75000"/>
                  </a:schemeClr>
                </a:solidFill>
              </a:rPr>
              <a:t>"</a:t>
            </a:r>
            <a:r>
              <a:rPr lang="zh-CN" altLang="en-US" sz="2600" b="1" dirty="0">
                <a:solidFill>
                  <a:schemeClr val="accent6">
                    <a:lumMod val="75000"/>
                  </a:schemeClr>
                </a:solidFill>
              </a:rPr>
              <a:t>）组成的文字模式</a:t>
            </a:r>
            <a:endParaRPr lang="en-US" altLang="zh-CN" sz="2600" b="1" dirty="0">
              <a:solidFill>
                <a:schemeClr val="accent6">
                  <a:lumMod val="75000"/>
                </a:schemeClr>
              </a:solidFill>
            </a:endParaRPr>
          </a:p>
          <a:p>
            <a:pPr marL="285750" indent="-285750" algn="l">
              <a:lnSpc>
                <a:spcPct val="125000"/>
              </a:lnSpc>
              <a:spcBef>
                <a:spcPts val="1500"/>
              </a:spcBef>
              <a:buFont typeface="Wingdings" panose="05000000000000000000" pitchFamily="2" charset="2"/>
              <a:buChar char="ü"/>
              <a:defRPr/>
            </a:pPr>
            <a:endParaRPr lang="en-US" altLang="zh-CN" sz="2600" b="1" dirty="0">
              <a:solidFill>
                <a:srgbClr val="3203FB"/>
              </a:solidFill>
            </a:endParaRPr>
          </a:p>
        </p:txBody>
      </p:sp>
      <p:sp>
        <p:nvSpPr>
          <p:cNvPr id="27" name="椭圆 26">
            <a:extLst>
              <a:ext uri="{FF2B5EF4-FFF2-40B4-BE49-F238E27FC236}">
                <a16:creationId xmlns:a16="http://schemas.microsoft.com/office/drawing/2014/main" id="{E3CEB3D2-2B34-42DB-AABE-20B5CC69ADF6}"/>
              </a:ext>
            </a:extLst>
          </p:cNvPr>
          <p:cNvSpPr/>
          <p:nvPr/>
        </p:nvSpPr>
        <p:spPr>
          <a:xfrm>
            <a:off x="620956" y="1629340"/>
            <a:ext cx="720000" cy="720000"/>
          </a:xfrm>
          <a:prstGeom prst="ellipse">
            <a:avLst/>
          </a:prstGeom>
          <a:solidFill>
            <a:srgbClr val="0089D2"/>
          </a:solidFill>
          <a:ln w="12700" cap="flat" cmpd="sng" algn="ctr">
            <a:noFill/>
            <a:prstDash val="solid"/>
            <a:miter lim="800000"/>
          </a:ln>
          <a:effectLst>
            <a:outerShdw blurRad="444500" dist="254000" dir="8100000" algn="tr" rotWithShape="0">
              <a:prstClr val="black">
                <a:alpha val="50000"/>
              </a:prstClr>
            </a:outerShdw>
          </a:effectLst>
        </p:spPr>
        <p:txBody>
          <a:bodyPr lIns="121908" tIns="60954" rIns="121908" bIns="6095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3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43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28" name="组合 27">
            <a:extLst>
              <a:ext uri="{FF2B5EF4-FFF2-40B4-BE49-F238E27FC236}">
                <a16:creationId xmlns:a16="http://schemas.microsoft.com/office/drawing/2014/main" id="{BAD5538D-F5A8-4EA5-80CF-A2848B4E834C}"/>
              </a:ext>
            </a:extLst>
          </p:cNvPr>
          <p:cNvGrpSpPr/>
          <p:nvPr/>
        </p:nvGrpSpPr>
        <p:grpSpPr>
          <a:xfrm>
            <a:off x="620956" y="2662888"/>
            <a:ext cx="720000" cy="720000"/>
            <a:chOff x="304800" y="673100"/>
            <a:chExt cx="4000500" cy="4000500"/>
          </a:xfrm>
          <a:effectLst>
            <a:outerShdw blurRad="444500" dist="254000" dir="8100000" algn="tr" rotWithShape="0">
              <a:prstClr val="black">
                <a:alpha val="50000"/>
              </a:prstClr>
            </a:outerShdw>
          </a:effectLst>
        </p:grpSpPr>
        <p:sp>
          <p:nvSpPr>
            <p:cNvPr id="29" name="同心圆 34">
              <a:extLst>
                <a:ext uri="{FF2B5EF4-FFF2-40B4-BE49-F238E27FC236}">
                  <a16:creationId xmlns:a16="http://schemas.microsoft.com/office/drawing/2014/main" id="{587E5146-1030-45C6-9180-BE4E5194E14A}"/>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4300" b="0"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mn-cs"/>
              </a:endParaRPr>
            </a:p>
          </p:txBody>
        </p:sp>
        <p:sp>
          <p:nvSpPr>
            <p:cNvPr id="30" name="椭圆 29">
              <a:extLst>
                <a:ext uri="{FF2B5EF4-FFF2-40B4-BE49-F238E27FC236}">
                  <a16:creationId xmlns:a16="http://schemas.microsoft.com/office/drawing/2014/main" id="{9FB51A00-8ED4-4F19-B11D-51C7B2B6F70E}"/>
                </a:ext>
              </a:extLst>
            </p:cNvPr>
            <p:cNvSpPr/>
            <p:nvPr/>
          </p:nvSpPr>
          <p:spPr>
            <a:xfrm>
              <a:off x="392112" y="760412"/>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300" b="0" i="0" u="none" strike="noStrike" kern="0" cap="none" spc="0" normalizeH="0" baseline="0" noProof="0" dirty="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mn-cs"/>
                </a:rPr>
                <a:t>2</a:t>
              </a:r>
              <a:endParaRPr kumimoji="0" lang="zh-CN" altLang="en-US" sz="4300" b="0" i="0" u="none" strike="noStrike" kern="0" cap="none" spc="0" normalizeH="0" baseline="0" noProof="0" dirty="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mn-cs"/>
              </a:endParaRPr>
            </a:p>
          </p:txBody>
        </p:sp>
      </p:grpSp>
      <p:sp>
        <p:nvSpPr>
          <p:cNvPr id="31" name="椭圆 30">
            <a:extLst>
              <a:ext uri="{FF2B5EF4-FFF2-40B4-BE49-F238E27FC236}">
                <a16:creationId xmlns:a16="http://schemas.microsoft.com/office/drawing/2014/main" id="{BF68D0BD-7729-4FEE-99A1-7278FF94D2E1}"/>
              </a:ext>
            </a:extLst>
          </p:cNvPr>
          <p:cNvSpPr/>
          <p:nvPr/>
        </p:nvSpPr>
        <p:spPr>
          <a:xfrm>
            <a:off x="620956" y="3796870"/>
            <a:ext cx="720000" cy="720000"/>
          </a:xfrm>
          <a:prstGeom prst="ellipse">
            <a:avLst/>
          </a:prstGeom>
          <a:solidFill>
            <a:srgbClr val="0089D2"/>
          </a:solidFill>
          <a:ln w="12700" cap="flat" cmpd="sng" algn="ctr">
            <a:noFill/>
            <a:prstDash val="solid"/>
            <a:miter lim="800000"/>
          </a:ln>
          <a:effectLst>
            <a:outerShdw blurRad="444500" dist="254000" dir="8100000" algn="tr" rotWithShape="0">
              <a:prstClr val="black">
                <a:alpha val="50000"/>
              </a:prstClr>
            </a:outerShdw>
          </a:effectLst>
        </p:spPr>
        <p:txBody>
          <a:bodyPr lIns="121908" tIns="60954" rIns="121908" bIns="6095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3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43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32" name="组合 31">
            <a:extLst>
              <a:ext uri="{FF2B5EF4-FFF2-40B4-BE49-F238E27FC236}">
                <a16:creationId xmlns:a16="http://schemas.microsoft.com/office/drawing/2014/main" id="{E9447F7C-70D5-4B26-AB50-08E729D68427}"/>
              </a:ext>
            </a:extLst>
          </p:cNvPr>
          <p:cNvGrpSpPr/>
          <p:nvPr/>
        </p:nvGrpSpPr>
        <p:grpSpPr>
          <a:xfrm>
            <a:off x="620956" y="4975805"/>
            <a:ext cx="720000" cy="720000"/>
            <a:chOff x="304800" y="673100"/>
            <a:chExt cx="4000500" cy="4000500"/>
          </a:xfrm>
          <a:effectLst>
            <a:outerShdw blurRad="444500" dist="254000" dir="8100000" algn="tr" rotWithShape="0">
              <a:prstClr val="black">
                <a:alpha val="50000"/>
              </a:prstClr>
            </a:outerShdw>
          </a:effectLst>
        </p:grpSpPr>
        <p:sp>
          <p:nvSpPr>
            <p:cNvPr id="33" name="同心圆 39">
              <a:extLst>
                <a:ext uri="{FF2B5EF4-FFF2-40B4-BE49-F238E27FC236}">
                  <a16:creationId xmlns:a16="http://schemas.microsoft.com/office/drawing/2014/main" id="{FBBECE54-257E-4AD0-9635-1AD9D24C2E7E}"/>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4300" b="0" i="0" u="none" strike="noStrike" kern="0" cap="none" spc="0" normalizeH="0" baseline="0" noProof="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mn-cs"/>
              </a:endParaRPr>
            </a:p>
          </p:txBody>
        </p:sp>
        <p:sp>
          <p:nvSpPr>
            <p:cNvPr id="34" name="椭圆 33">
              <a:extLst>
                <a:ext uri="{FF2B5EF4-FFF2-40B4-BE49-F238E27FC236}">
                  <a16:creationId xmlns:a16="http://schemas.microsoft.com/office/drawing/2014/main" id="{0C8F10CF-72C1-4977-A872-B93223ED1558}"/>
                </a:ext>
              </a:extLst>
            </p:cNvPr>
            <p:cNvSpPr/>
            <p:nvPr/>
          </p:nvSpPr>
          <p:spPr>
            <a:xfrm>
              <a:off x="392112" y="760412"/>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300" b="0" i="0" u="none" strike="noStrike" kern="0" cap="none" spc="0" normalizeH="0" baseline="0" noProof="0" dirty="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mn-cs"/>
                </a:rPr>
                <a:t>4</a:t>
              </a:r>
              <a:endParaRPr kumimoji="0" lang="zh-CN" altLang="en-US" sz="4300" b="0" i="0" u="none" strike="noStrike" kern="0" cap="none" spc="0" normalizeH="0" baseline="0" noProof="0" dirty="0">
                <a:ln>
                  <a:noFill/>
                </a:ln>
                <a:solidFill>
                  <a:srgbClr val="000000">
                    <a:lumMod val="50000"/>
                    <a:lumOff val="50000"/>
                  </a:srgbClr>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3509563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7FD9897-160D-445E-9342-0407BBA368C5}"/>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70</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43F24F3-B95E-4261-AE4F-39D83CFB7774}"/>
              </a:ext>
            </a:extLst>
          </p:cNvPr>
          <p:cNvSpPr>
            <a:spLocks noGrp="1"/>
          </p:cNvSpPr>
          <p:nvPr>
            <p:ph type="title"/>
          </p:nvPr>
        </p:nvSpPr>
        <p:spPr/>
        <p:txBody>
          <a:bodyPr/>
          <a:lstStyle/>
          <a:p>
            <a:r>
              <a:rPr lang="zh-CN" altLang="en-US" dirty="0"/>
              <a:t>如何改善学习效果</a:t>
            </a:r>
          </a:p>
        </p:txBody>
      </p:sp>
      <p:sp>
        <p:nvSpPr>
          <p:cNvPr id="4" name="文本占位符 3">
            <a:extLst>
              <a:ext uri="{FF2B5EF4-FFF2-40B4-BE49-F238E27FC236}">
                <a16:creationId xmlns:a16="http://schemas.microsoft.com/office/drawing/2014/main" id="{5EB57834-DC45-444F-B420-3CC00709462C}"/>
              </a:ext>
            </a:extLst>
          </p:cNvPr>
          <p:cNvSpPr>
            <a:spLocks noGrp="1"/>
          </p:cNvSpPr>
          <p:nvPr>
            <p:ph type="body" sz="half" idx="2"/>
          </p:nvPr>
        </p:nvSpPr>
        <p:spPr/>
        <p:txBody>
          <a:bodyPr/>
          <a:lstStyle/>
          <a:p>
            <a:r>
              <a:rPr lang="zh-CN" altLang="en-US" dirty="0"/>
              <a:t>提升词性标注准确率</a:t>
            </a:r>
          </a:p>
        </p:txBody>
      </p:sp>
      <p:sp>
        <p:nvSpPr>
          <p:cNvPr id="5" name="圆角矩形 4">
            <a:extLst>
              <a:ext uri="{FF2B5EF4-FFF2-40B4-BE49-F238E27FC236}">
                <a16:creationId xmlns:a16="http://schemas.microsoft.com/office/drawing/2014/main" id="{BFCF85D3-2386-4601-B963-CF579BE18ABB}"/>
              </a:ext>
            </a:extLst>
          </p:cNvPr>
          <p:cNvSpPr/>
          <p:nvPr/>
        </p:nvSpPr>
        <p:spPr>
          <a:xfrm>
            <a:off x="838775" y="3045720"/>
            <a:ext cx="3263938" cy="3167591"/>
          </a:xfrm>
          <a:prstGeom prst="roundRect">
            <a:avLst/>
          </a:prstGeom>
          <a:noFill/>
          <a:ln w="12700" cap="flat" cmpd="sng" algn="ctr">
            <a:solidFill>
              <a:srgbClr val="000000">
                <a:lumMod val="50000"/>
                <a:lumOff val="50000"/>
              </a:srgbClr>
            </a:solidFill>
            <a:prstDash val="solid"/>
            <a:miter lim="800000"/>
          </a:ln>
          <a:effectLst/>
        </p:spPr>
        <p:txBody>
          <a:bodyPr lIns="121908" tIns="60954" rIns="121908" bIns="6095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B2AAC801-16AD-4355-A8AF-C1555A4D936F}"/>
              </a:ext>
            </a:extLst>
          </p:cNvPr>
          <p:cNvGrpSpPr/>
          <p:nvPr/>
        </p:nvGrpSpPr>
        <p:grpSpPr>
          <a:xfrm>
            <a:off x="1478382" y="1536544"/>
            <a:ext cx="1929671" cy="1929923"/>
            <a:chOff x="304800" y="673100"/>
            <a:chExt cx="4000500" cy="4000500"/>
          </a:xfrm>
          <a:effectLst>
            <a:outerShdw blurRad="444500" dist="254000" dir="8100000" algn="tr" rotWithShape="0">
              <a:prstClr val="black">
                <a:alpha val="50000"/>
              </a:prstClr>
            </a:outerShdw>
          </a:effectLst>
        </p:grpSpPr>
        <p:sp>
          <p:nvSpPr>
            <p:cNvPr id="7" name="同心圆 6">
              <a:extLst>
                <a:ext uri="{FF2B5EF4-FFF2-40B4-BE49-F238E27FC236}">
                  <a16:creationId xmlns:a16="http://schemas.microsoft.com/office/drawing/2014/main" id="{4CBF177F-BD11-4FD0-8124-0C0B4E975D8A}"/>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cs typeface="+mn-cs"/>
              </a:endParaRPr>
            </a:p>
          </p:txBody>
        </p:sp>
        <p:sp>
          <p:nvSpPr>
            <p:cNvPr id="8" name="椭圆 7">
              <a:extLst>
                <a:ext uri="{FF2B5EF4-FFF2-40B4-BE49-F238E27FC236}">
                  <a16:creationId xmlns:a16="http://schemas.microsoft.com/office/drawing/2014/main" id="{549B0345-C25A-46F0-B3EE-B1EA71C822C5}"/>
                </a:ext>
              </a:extLst>
            </p:cNvPr>
            <p:cNvSpPr/>
            <p:nvPr/>
          </p:nvSpPr>
          <p:spPr>
            <a:xfrm>
              <a:off x="392112" y="760412"/>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
        <p:nvSpPr>
          <p:cNvPr id="9" name="椭圆 8">
            <a:extLst>
              <a:ext uri="{FF2B5EF4-FFF2-40B4-BE49-F238E27FC236}">
                <a16:creationId xmlns:a16="http://schemas.microsoft.com/office/drawing/2014/main" id="{0C2AF625-3D9D-45B9-85AF-7A4F5E77D598}"/>
              </a:ext>
            </a:extLst>
          </p:cNvPr>
          <p:cNvSpPr/>
          <p:nvPr/>
        </p:nvSpPr>
        <p:spPr>
          <a:xfrm>
            <a:off x="2950305" y="2796846"/>
            <a:ext cx="497682" cy="497747"/>
          </a:xfrm>
          <a:prstGeom prst="ellipse">
            <a:avLst/>
          </a:prstGeom>
          <a:solidFill>
            <a:srgbClr val="0089D2"/>
          </a:solidFill>
          <a:ln w="12700" cap="flat" cmpd="sng" algn="ctr">
            <a:noFill/>
            <a:prstDash val="solid"/>
            <a:miter lim="800000"/>
          </a:ln>
          <a:effectLst>
            <a:outerShdw blurRad="254000" dist="127000" dir="8100000" algn="tr" rotWithShape="0">
              <a:prstClr val="black">
                <a:alpha val="60000"/>
              </a:prstClr>
            </a:outerShdw>
          </a:effectLst>
        </p:spPr>
        <p:txBody>
          <a:bodyPr lIns="121908" tIns="60954" rIns="121908" bIns="6095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a:ea typeface="微软雅黑"/>
                <a:cs typeface="+mn-cs"/>
              </a:rPr>
              <a:t>1</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B767AFA9-B440-4A58-BB92-512A25E206CC}"/>
              </a:ext>
            </a:extLst>
          </p:cNvPr>
          <p:cNvSpPr/>
          <p:nvPr/>
        </p:nvSpPr>
        <p:spPr>
          <a:xfrm>
            <a:off x="1785393" y="2216414"/>
            <a:ext cx="1323415" cy="553986"/>
          </a:xfrm>
          <a:prstGeom prst="rect">
            <a:avLst/>
          </a:prstGeom>
        </p:spPr>
        <p:txBody>
          <a:bodyPr wrap="none" lIns="121908" tIns="60954" rIns="121908" bIns="60954">
            <a:spAutoFit/>
          </a:bodyPr>
          <a:lstStyle/>
          <a:p>
            <a:pPr algn="ctr"/>
            <a:r>
              <a:rPr lang="zh-CN" altLang="en-US" sz="2800" b="1" dirty="0">
                <a:solidFill>
                  <a:srgbClr val="0089D2"/>
                </a:solidFill>
                <a:latin typeface="微软雅黑" panose="020B0503020204020204" pitchFamily="34" charset="-122"/>
                <a:ea typeface="微软雅黑" panose="020B0503020204020204" pitchFamily="34" charset="-122"/>
              </a:rPr>
              <a:t>好特征</a:t>
            </a:r>
          </a:p>
        </p:txBody>
      </p:sp>
      <p:sp>
        <p:nvSpPr>
          <p:cNvPr id="11" name="圆角矩形 10">
            <a:extLst>
              <a:ext uri="{FF2B5EF4-FFF2-40B4-BE49-F238E27FC236}">
                <a16:creationId xmlns:a16="http://schemas.microsoft.com/office/drawing/2014/main" id="{BB3A299D-878B-47D7-BDC8-A1D543F539C8}"/>
              </a:ext>
            </a:extLst>
          </p:cNvPr>
          <p:cNvSpPr/>
          <p:nvPr/>
        </p:nvSpPr>
        <p:spPr>
          <a:xfrm>
            <a:off x="4462064" y="3045719"/>
            <a:ext cx="3263938" cy="3167591"/>
          </a:xfrm>
          <a:prstGeom prst="roundRect">
            <a:avLst/>
          </a:prstGeom>
          <a:noFill/>
          <a:ln w="12700" cap="flat" cmpd="sng" algn="ctr">
            <a:solidFill>
              <a:srgbClr val="000000">
                <a:lumMod val="50000"/>
                <a:lumOff val="50000"/>
              </a:srgbClr>
            </a:solidFill>
            <a:prstDash val="solid"/>
            <a:miter lim="800000"/>
          </a:ln>
          <a:effectLst/>
        </p:spPr>
        <p:txBody>
          <a:bodyPr lIns="121908" tIns="60954" rIns="121908" bIns="6095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2" name="圆角矩形 11">
            <a:extLst>
              <a:ext uri="{FF2B5EF4-FFF2-40B4-BE49-F238E27FC236}">
                <a16:creationId xmlns:a16="http://schemas.microsoft.com/office/drawing/2014/main" id="{4154E61D-3919-4719-918D-E51B73B2FDF0}"/>
              </a:ext>
            </a:extLst>
          </p:cNvPr>
          <p:cNvSpPr/>
          <p:nvPr/>
        </p:nvSpPr>
        <p:spPr>
          <a:xfrm>
            <a:off x="8107108" y="3045718"/>
            <a:ext cx="3263938" cy="3167591"/>
          </a:xfrm>
          <a:prstGeom prst="roundRect">
            <a:avLst/>
          </a:prstGeom>
          <a:noFill/>
          <a:ln w="12700" cap="flat" cmpd="sng" algn="ctr">
            <a:solidFill>
              <a:srgbClr val="000000">
                <a:lumMod val="50000"/>
                <a:lumOff val="50000"/>
              </a:srgbClr>
            </a:solidFill>
            <a:prstDash val="solid"/>
            <a:miter lim="800000"/>
          </a:ln>
          <a:effectLst/>
        </p:spPr>
        <p:txBody>
          <a:bodyPr lIns="121908" tIns="60954" rIns="121908" bIns="6095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13" name="组合 12">
            <a:extLst>
              <a:ext uri="{FF2B5EF4-FFF2-40B4-BE49-F238E27FC236}">
                <a16:creationId xmlns:a16="http://schemas.microsoft.com/office/drawing/2014/main" id="{3A4288D3-AE77-43CD-AAD6-A1ADB745267F}"/>
              </a:ext>
            </a:extLst>
          </p:cNvPr>
          <p:cNvGrpSpPr/>
          <p:nvPr/>
        </p:nvGrpSpPr>
        <p:grpSpPr>
          <a:xfrm>
            <a:off x="5129198" y="1595089"/>
            <a:ext cx="1929671" cy="1929923"/>
            <a:chOff x="304800" y="673100"/>
            <a:chExt cx="4000500" cy="4000500"/>
          </a:xfrm>
          <a:effectLst>
            <a:outerShdw blurRad="444500" dist="254000" dir="8100000" algn="tr" rotWithShape="0">
              <a:prstClr val="black">
                <a:alpha val="50000"/>
              </a:prstClr>
            </a:outerShdw>
          </a:effectLst>
        </p:grpSpPr>
        <p:sp>
          <p:nvSpPr>
            <p:cNvPr id="14" name="同心圆 13">
              <a:extLst>
                <a:ext uri="{FF2B5EF4-FFF2-40B4-BE49-F238E27FC236}">
                  <a16:creationId xmlns:a16="http://schemas.microsoft.com/office/drawing/2014/main" id="{C65068C2-3545-4A37-B9D0-020485AC8B82}"/>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id="{27737019-0780-424E-A7C8-19925D67E63D}"/>
                </a:ext>
              </a:extLst>
            </p:cNvPr>
            <p:cNvSpPr/>
            <p:nvPr/>
          </p:nvSpPr>
          <p:spPr>
            <a:xfrm>
              <a:off x="392112" y="760412"/>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grpSp>
        <p:nvGrpSpPr>
          <p:cNvPr id="16" name="组合 15">
            <a:extLst>
              <a:ext uri="{FF2B5EF4-FFF2-40B4-BE49-F238E27FC236}">
                <a16:creationId xmlns:a16="http://schemas.microsoft.com/office/drawing/2014/main" id="{C214358C-B742-4DC9-8525-0FF66D218266}"/>
              </a:ext>
            </a:extLst>
          </p:cNvPr>
          <p:cNvGrpSpPr/>
          <p:nvPr/>
        </p:nvGrpSpPr>
        <p:grpSpPr>
          <a:xfrm>
            <a:off x="8774242" y="1536544"/>
            <a:ext cx="1929671" cy="1929923"/>
            <a:chOff x="304800" y="673100"/>
            <a:chExt cx="4000500" cy="4000500"/>
          </a:xfrm>
          <a:effectLst>
            <a:outerShdw blurRad="444500" dist="254000" dir="8100000" algn="tr" rotWithShape="0">
              <a:prstClr val="black">
                <a:alpha val="50000"/>
              </a:prstClr>
            </a:outerShdw>
          </a:effectLst>
        </p:grpSpPr>
        <p:sp>
          <p:nvSpPr>
            <p:cNvPr id="17" name="同心圆 16">
              <a:extLst>
                <a:ext uri="{FF2B5EF4-FFF2-40B4-BE49-F238E27FC236}">
                  <a16:creationId xmlns:a16="http://schemas.microsoft.com/office/drawing/2014/main" id="{447192E5-D515-4C14-BED3-A5A6C9F4151E}"/>
                </a:ext>
              </a:extLst>
            </p:cNvPr>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cs typeface="+mn-cs"/>
              </a:endParaRPr>
            </a:p>
          </p:txBody>
        </p:sp>
        <p:sp>
          <p:nvSpPr>
            <p:cNvPr id="18" name="椭圆 17">
              <a:extLst>
                <a:ext uri="{FF2B5EF4-FFF2-40B4-BE49-F238E27FC236}">
                  <a16:creationId xmlns:a16="http://schemas.microsoft.com/office/drawing/2014/main" id="{9124C68C-60E5-4ECE-8A56-45CA892F922E}"/>
                </a:ext>
              </a:extLst>
            </p:cNvPr>
            <p:cNvSpPr/>
            <p:nvPr/>
          </p:nvSpPr>
          <p:spPr>
            <a:xfrm>
              <a:off x="392112" y="760412"/>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
        <p:nvSpPr>
          <p:cNvPr id="19" name="椭圆 18">
            <a:extLst>
              <a:ext uri="{FF2B5EF4-FFF2-40B4-BE49-F238E27FC236}">
                <a16:creationId xmlns:a16="http://schemas.microsoft.com/office/drawing/2014/main" id="{F8F3B9AA-51AA-4B26-9DC3-A393C569AB64}"/>
              </a:ext>
            </a:extLst>
          </p:cNvPr>
          <p:cNvSpPr/>
          <p:nvPr/>
        </p:nvSpPr>
        <p:spPr>
          <a:xfrm>
            <a:off x="6671989" y="2796846"/>
            <a:ext cx="497682" cy="497747"/>
          </a:xfrm>
          <a:prstGeom prst="ellipse">
            <a:avLst/>
          </a:prstGeom>
          <a:solidFill>
            <a:srgbClr val="0089D2"/>
          </a:solidFill>
          <a:ln w="12700" cap="flat" cmpd="sng" algn="ctr">
            <a:noFill/>
            <a:prstDash val="solid"/>
            <a:miter lim="800000"/>
          </a:ln>
          <a:effectLst>
            <a:outerShdw blurRad="254000" dist="127000" dir="8100000" algn="tr" rotWithShape="0">
              <a:prstClr val="black">
                <a:alpha val="60000"/>
              </a:prstClr>
            </a:outerShdw>
          </a:effectLst>
        </p:spPr>
        <p:txBody>
          <a:bodyPr lIns="121908" tIns="60954" rIns="121908" bIns="6095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a:ea typeface="微软雅黑"/>
                <a:cs typeface="+mn-cs"/>
              </a:rPr>
              <a:t>2</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20" name="椭圆 19">
            <a:extLst>
              <a:ext uri="{FF2B5EF4-FFF2-40B4-BE49-F238E27FC236}">
                <a16:creationId xmlns:a16="http://schemas.microsoft.com/office/drawing/2014/main" id="{AC3B34C4-F254-413D-A88A-CD2439EFE90E}"/>
              </a:ext>
            </a:extLst>
          </p:cNvPr>
          <p:cNvSpPr/>
          <p:nvPr/>
        </p:nvSpPr>
        <p:spPr>
          <a:xfrm>
            <a:off x="10319920" y="2796846"/>
            <a:ext cx="497682" cy="497747"/>
          </a:xfrm>
          <a:prstGeom prst="ellipse">
            <a:avLst/>
          </a:prstGeom>
          <a:solidFill>
            <a:srgbClr val="039BE6"/>
          </a:solidFill>
          <a:ln w="12700" cap="flat" cmpd="sng" algn="ctr">
            <a:noFill/>
            <a:prstDash val="solid"/>
            <a:miter lim="800000"/>
          </a:ln>
          <a:effectLst>
            <a:outerShdw blurRad="254000" dist="127000" dir="8100000" algn="tr" rotWithShape="0">
              <a:prstClr val="black">
                <a:alpha val="60000"/>
              </a:prstClr>
            </a:outerShdw>
          </a:effectLst>
        </p:spPr>
        <p:txBody>
          <a:bodyPr lIns="121908" tIns="60954" rIns="121908" bIns="6095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a:ea typeface="微软雅黑"/>
                <a:cs typeface="+mn-cs"/>
              </a:rPr>
              <a:t>3</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21" name="矩形 20">
            <a:extLst>
              <a:ext uri="{FF2B5EF4-FFF2-40B4-BE49-F238E27FC236}">
                <a16:creationId xmlns:a16="http://schemas.microsoft.com/office/drawing/2014/main" id="{87DC64CC-18DD-414B-B51E-8997F1BE9E7C}"/>
              </a:ext>
            </a:extLst>
          </p:cNvPr>
          <p:cNvSpPr/>
          <p:nvPr/>
        </p:nvSpPr>
        <p:spPr>
          <a:xfrm>
            <a:off x="5438150" y="2216414"/>
            <a:ext cx="1323416" cy="553986"/>
          </a:xfrm>
          <a:prstGeom prst="rect">
            <a:avLst/>
          </a:prstGeom>
        </p:spPr>
        <p:txBody>
          <a:bodyPr wrap="none" lIns="121908" tIns="60954" rIns="121908" bIns="60954">
            <a:spAutoFit/>
          </a:bodyPr>
          <a:lstStyle/>
          <a:p>
            <a:pPr algn="ctr"/>
            <a:r>
              <a:rPr lang="zh-CN" altLang="en-US" sz="2800" b="1" dirty="0">
                <a:solidFill>
                  <a:srgbClr val="0089D2"/>
                </a:solidFill>
                <a:latin typeface="微软雅黑" panose="020B0503020204020204" pitchFamily="34" charset="-122"/>
                <a:ea typeface="微软雅黑" panose="020B0503020204020204" pitchFamily="34" charset="-122"/>
              </a:rPr>
              <a:t>信息源</a:t>
            </a:r>
          </a:p>
        </p:txBody>
      </p:sp>
      <p:sp>
        <p:nvSpPr>
          <p:cNvPr id="22" name="矩形 21">
            <a:extLst>
              <a:ext uri="{FF2B5EF4-FFF2-40B4-BE49-F238E27FC236}">
                <a16:creationId xmlns:a16="http://schemas.microsoft.com/office/drawing/2014/main" id="{8A5772E6-F66B-45A5-A6B5-C58876E56B52}"/>
              </a:ext>
            </a:extLst>
          </p:cNvPr>
          <p:cNvSpPr/>
          <p:nvPr/>
        </p:nvSpPr>
        <p:spPr>
          <a:xfrm>
            <a:off x="9262730" y="2216414"/>
            <a:ext cx="964343" cy="553986"/>
          </a:xfrm>
          <a:prstGeom prst="rect">
            <a:avLst/>
          </a:prstGeom>
        </p:spPr>
        <p:txBody>
          <a:bodyPr wrap="none" lIns="121908" tIns="60954" rIns="121908" bIns="60954">
            <a:spAutoFit/>
          </a:bodyPr>
          <a:lstStyle/>
          <a:p>
            <a:pPr algn="ctr"/>
            <a:r>
              <a:rPr lang="zh-CN" altLang="en-US" sz="2800" b="1" dirty="0">
                <a:solidFill>
                  <a:srgbClr val="039BE6"/>
                </a:solidFill>
                <a:latin typeface="微软雅黑" panose="020B0503020204020204" pitchFamily="34" charset="-122"/>
                <a:ea typeface="微软雅黑" panose="020B0503020204020204" pitchFamily="34" charset="-122"/>
              </a:rPr>
              <a:t>模型</a:t>
            </a:r>
          </a:p>
        </p:txBody>
      </p:sp>
      <p:sp>
        <p:nvSpPr>
          <p:cNvPr id="23" name="TextBox 20">
            <a:extLst>
              <a:ext uri="{FF2B5EF4-FFF2-40B4-BE49-F238E27FC236}">
                <a16:creationId xmlns:a16="http://schemas.microsoft.com/office/drawing/2014/main" id="{5FE9ACC7-7DF4-46A4-90BB-A464465E53B3}"/>
              </a:ext>
            </a:extLst>
          </p:cNvPr>
          <p:cNvSpPr txBox="1"/>
          <p:nvPr/>
        </p:nvSpPr>
        <p:spPr>
          <a:xfrm>
            <a:off x="1190929" y="3773027"/>
            <a:ext cx="2695271" cy="1625894"/>
          </a:xfrm>
          <a:prstGeom prst="rect">
            <a:avLst/>
          </a:prstGeom>
          <a:noFill/>
        </p:spPr>
        <p:txBody>
          <a:bodyPr wrap="square" lIns="0" tIns="0" rIns="0" bIns="0" rtlCol="0">
            <a:spAutoFit/>
          </a:bodyPr>
          <a:lstStyle/>
          <a:p>
            <a:pPr algn="just">
              <a:lnSpc>
                <a:spcPct val="130000"/>
              </a:lnSpc>
            </a:pPr>
            <a:r>
              <a:rPr lang="zh-CN" altLang="en-US" sz="2800" dirty="0">
                <a:solidFill>
                  <a:srgbClr val="0D38F1"/>
                </a:solidFill>
                <a:latin typeface="微软雅黑" panose="020B0503020204020204" pitchFamily="34" charset="-122"/>
                <a:ea typeface="微软雅黑" panose="020B0503020204020204" pitchFamily="34" charset="-122"/>
              </a:rPr>
              <a:t>丰富、规范词形、词组、消歧、去噪</a:t>
            </a:r>
            <a:endParaRPr lang="zh-CN" altLang="en-US" sz="4400" b="1" dirty="0">
              <a:solidFill>
                <a:srgbClr val="0D38F1"/>
              </a:solidFill>
              <a:latin typeface="微软雅黑" panose="020B0503020204020204" pitchFamily="34" charset="-122"/>
              <a:ea typeface="微软雅黑" panose="020B0503020204020204" pitchFamily="34" charset="-122"/>
            </a:endParaRPr>
          </a:p>
        </p:txBody>
      </p:sp>
      <p:sp>
        <p:nvSpPr>
          <p:cNvPr id="24" name="TextBox 21">
            <a:extLst>
              <a:ext uri="{FF2B5EF4-FFF2-40B4-BE49-F238E27FC236}">
                <a16:creationId xmlns:a16="http://schemas.microsoft.com/office/drawing/2014/main" id="{AC73DB5C-3E52-4320-BE16-859EEF88E460}"/>
              </a:ext>
            </a:extLst>
          </p:cNvPr>
          <p:cNvSpPr txBox="1"/>
          <p:nvPr/>
        </p:nvSpPr>
        <p:spPr>
          <a:xfrm>
            <a:off x="4798058" y="3765503"/>
            <a:ext cx="2591951" cy="1065741"/>
          </a:xfrm>
          <a:prstGeom prst="rect">
            <a:avLst/>
          </a:prstGeom>
          <a:noFill/>
        </p:spPr>
        <p:txBody>
          <a:bodyPr wrap="square" lIns="0" tIns="0" rIns="0" bIns="0" rtlCol="0">
            <a:spAutoFit/>
          </a:bodyPr>
          <a:lstStyle/>
          <a:p>
            <a:pPr algn="just">
              <a:lnSpc>
                <a:spcPct val="130000"/>
              </a:lnSpc>
            </a:pPr>
            <a:r>
              <a:rPr lang="zh-CN" altLang="en-US" sz="2800" dirty="0">
                <a:solidFill>
                  <a:srgbClr val="0D38F1"/>
                </a:solidFill>
                <a:latin typeface="微软雅黑" panose="020B0503020204020204" pitchFamily="34" charset="-122"/>
                <a:ea typeface="微软雅黑" panose="020B0503020204020204" pitchFamily="34" charset="-122"/>
              </a:rPr>
              <a:t>高质量、多语言信息源</a:t>
            </a:r>
            <a:endParaRPr lang="zh-CN" altLang="en-US" sz="4400" b="1" dirty="0">
              <a:solidFill>
                <a:srgbClr val="0D38F1"/>
              </a:solidFill>
              <a:latin typeface="微软雅黑" panose="020B0503020204020204" pitchFamily="34" charset="-122"/>
              <a:ea typeface="微软雅黑" panose="020B0503020204020204" pitchFamily="34" charset="-122"/>
            </a:endParaRPr>
          </a:p>
        </p:txBody>
      </p:sp>
      <p:sp>
        <p:nvSpPr>
          <p:cNvPr id="25" name="TextBox 22">
            <a:extLst>
              <a:ext uri="{FF2B5EF4-FFF2-40B4-BE49-F238E27FC236}">
                <a16:creationId xmlns:a16="http://schemas.microsoft.com/office/drawing/2014/main" id="{BBF28132-8799-4CE6-AEB3-96EF1CE9D05D}"/>
              </a:ext>
            </a:extLst>
          </p:cNvPr>
          <p:cNvSpPr txBox="1"/>
          <p:nvPr/>
        </p:nvSpPr>
        <p:spPr>
          <a:xfrm>
            <a:off x="8443102" y="3774671"/>
            <a:ext cx="2591951" cy="2186048"/>
          </a:xfrm>
          <a:prstGeom prst="rect">
            <a:avLst/>
          </a:prstGeom>
          <a:noFill/>
        </p:spPr>
        <p:txBody>
          <a:bodyPr wrap="square" lIns="0" tIns="0" rIns="0" bIns="0" rtlCol="0">
            <a:spAutoFit/>
          </a:bodyPr>
          <a:lstStyle/>
          <a:p>
            <a:pPr algn="just">
              <a:lnSpc>
                <a:spcPct val="130000"/>
              </a:lnSpc>
            </a:pPr>
            <a:r>
              <a:rPr lang="zh-CN" altLang="en-US" sz="2800" dirty="0">
                <a:solidFill>
                  <a:srgbClr val="0D38F1"/>
                </a:solidFill>
                <a:latin typeface="微软雅黑" panose="020B0503020204020204" pitchFamily="34" charset="-122"/>
                <a:ea typeface="微软雅黑" panose="020B0503020204020204" pitchFamily="34" charset="-122"/>
              </a:rPr>
              <a:t>构建高效可靠学习模型</a:t>
            </a:r>
            <a:endParaRPr lang="en-US" altLang="zh-CN" sz="2800" dirty="0">
              <a:solidFill>
                <a:srgbClr val="0D38F1"/>
              </a:solidFill>
              <a:latin typeface="微软雅黑" panose="020B0503020204020204" pitchFamily="34" charset="-122"/>
              <a:ea typeface="微软雅黑" panose="020B0503020204020204" pitchFamily="34" charset="-122"/>
            </a:endParaRPr>
          </a:p>
          <a:p>
            <a:pPr algn="just">
              <a:lnSpc>
                <a:spcPct val="130000"/>
              </a:lnSpc>
            </a:pPr>
            <a:r>
              <a:rPr lang="zh-CN" altLang="en-US" sz="2800" dirty="0">
                <a:solidFill>
                  <a:srgbClr val="0D38F1"/>
                </a:solidFill>
                <a:latin typeface="微软雅黑" panose="020B0503020204020204" pitchFamily="34" charset="-122"/>
                <a:ea typeface="微软雅黑" panose="020B0503020204020204" pitchFamily="34" charset="-122"/>
              </a:rPr>
              <a:t>辨别模型精度</a:t>
            </a:r>
            <a:r>
              <a:rPr lang="en-US" altLang="zh-CN" sz="2800" dirty="0">
                <a:solidFill>
                  <a:srgbClr val="0D38F1"/>
                </a:solidFill>
                <a:latin typeface="微软雅黑" panose="020B0503020204020204" pitchFamily="34" charset="-122"/>
                <a:ea typeface="微软雅黑" panose="020B0503020204020204" pitchFamily="34" charset="-122"/>
              </a:rPr>
              <a:t>Vs.</a:t>
            </a:r>
            <a:r>
              <a:rPr lang="zh-CN" altLang="en-US" sz="2800" dirty="0">
                <a:solidFill>
                  <a:srgbClr val="0D38F1"/>
                </a:solidFill>
                <a:latin typeface="微软雅黑" panose="020B0503020204020204" pitchFamily="34" charset="-122"/>
                <a:ea typeface="微软雅黑" panose="020B0503020204020204" pitchFamily="34" charset="-122"/>
              </a:rPr>
              <a:t>训练速度</a:t>
            </a:r>
          </a:p>
        </p:txBody>
      </p:sp>
    </p:spTree>
    <p:extLst>
      <p:ext uri="{BB962C8B-B14F-4D97-AF65-F5344CB8AC3E}">
        <p14:creationId xmlns:p14="http://schemas.microsoft.com/office/powerpoint/2010/main" val="354807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3287E49-8953-4F05-AD2F-4DDBB524DA5E}"/>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8</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FD968386-2D72-48DC-AA9F-9F1A4526E902}"/>
              </a:ext>
            </a:extLst>
          </p:cNvPr>
          <p:cNvSpPr>
            <a:spLocks noGrp="1"/>
          </p:cNvSpPr>
          <p:nvPr>
            <p:ph type="title"/>
          </p:nvPr>
        </p:nvSpPr>
        <p:spPr/>
        <p:txBody>
          <a:bodyPr/>
          <a:lstStyle/>
          <a:p>
            <a:r>
              <a:rPr lang="zh-CN" altLang="en-US" dirty="0"/>
              <a:t>正则表达式语法</a:t>
            </a:r>
          </a:p>
        </p:txBody>
      </p:sp>
      <p:sp>
        <p:nvSpPr>
          <p:cNvPr id="4" name="文本占位符 3">
            <a:extLst>
              <a:ext uri="{FF2B5EF4-FFF2-40B4-BE49-F238E27FC236}">
                <a16:creationId xmlns:a16="http://schemas.microsoft.com/office/drawing/2014/main" id="{B0DED3DD-4B5C-454F-B298-1F8E8623488D}"/>
              </a:ext>
            </a:extLst>
          </p:cNvPr>
          <p:cNvSpPr>
            <a:spLocks noGrp="1"/>
          </p:cNvSpPr>
          <p:nvPr>
            <p:ph type="body" sz="half" idx="2"/>
          </p:nvPr>
        </p:nvSpPr>
        <p:spPr/>
        <p:txBody>
          <a:bodyPr/>
          <a:lstStyle/>
          <a:p>
            <a:r>
              <a:rPr lang="zh-CN" altLang="en-US" dirty="0"/>
              <a:t>匹配模式组成</a:t>
            </a:r>
          </a:p>
        </p:txBody>
      </p:sp>
      <p:sp>
        <p:nvSpPr>
          <p:cNvPr id="11" name="Text Placeholder 3">
            <a:extLst>
              <a:ext uri="{FF2B5EF4-FFF2-40B4-BE49-F238E27FC236}">
                <a16:creationId xmlns:a16="http://schemas.microsoft.com/office/drawing/2014/main" id="{C9DC134B-AB43-4417-A31B-FCE6E79E1686}"/>
              </a:ext>
            </a:extLst>
          </p:cNvPr>
          <p:cNvSpPr txBox="1">
            <a:spLocks/>
          </p:cNvSpPr>
          <p:nvPr/>
        </p:nvSpPr>
        <p:spPr>
          <a:xfrm>
            <a:off x="1167053" y="1233285"/>
            <a:ext cx="3877194"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rgbClr val="0476BF"/>
                </a:solidFill>
              </a:rPr>
              <a:t>普通字符</a:t>
            </a:r>
          </a:p>
        </p:txBody>
      </p:sp>
      <p:sp>
        <p:nvSpPr>
          <p:cNvPr id="12" name="Text Placeholder 3">
            <a:extLst>
              <a:ext uri="{FF2B5EF4-FFF2-40B4-BE49-F238E27FC236}">
                <a16:creationId xmlns:a16="http://schemas.microsoft.com/office/drawing/2014/main" id="{1775E9A5-CA85-4DBF-A7AD-35B5AA8EB0D5}"/>
              </a:ext>
            </a:extLst>
          </p:cNvPr>
          <p:cNvSpPr txBox="1">
            <a:spLocks/>
          </p:cNvSpPr>
          <p:nvPr/>
        </p:nvSpPr>
        <p:spPr>
          <a:xfrm>
            <a:off x="1167052" y="1729812"/>
            <a:ext cx="9123991" cy="54168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85750" indent="-285750" algn="l">
              <a:spcBef>
                <a:spcPct val="20000"/>
              </a:spcBef>
              <a:buFont typeface="Wingdings" panose="05000000000000000000" pitchFamily="2" charset="2"/>
              <a:buChar char="ü"/>
              <a:defRPr/>
            </a:pPr>
            <a:r>
              <a:rPr lang="zh-CN" altLang="en-US" b="1" dirty="0">
                <a:solidFill>
                  <a:schemeClr val="bg2">
                    <a:lumMod val="50000"/>
                  </a:schemeClr>
                </a:solidFill>
              </a:rPr>
              <a:t>没有显式指定为元字符的所有可打印和不可打印字符</a:t>
            </a:r>
            <a:endParaRPr lang="en-US" altLang="zh-CN" b="1" dirty="0">
              <a:solidFill>
                <a:schemeClr val="bg2">
                  <a:lumMod val="50000"/>
                </a:schemeClr>
              </a:solidFill>
            </a:endParaRPr>
          </a:p>
          <a:p>
            <a:pPr marL="285750" indent="-285750" algn="l">
              <a:spcBef>
                <a:spcPct val="20000"/>
              </a:spcBef>
              <a:buFont typeface="Wingdings" panose="05000000000000000000" pitchFamily="2" charset="2"/>
              <a:buChar char="ü"/>
              <a:defRPr/>
            </a:pPr>
            <a:r>
              <a:rPr lang="zh-CN" altLang="en-US" b="1" dirty="0">
                <a:solidFill>
                  <a:schemeClr val="bg2">
                    <a:lumMod val="50000"/>
                  </a:schemeClr>
                </a:solidFill>
              </a:rPr>
              <a:t>如，所有大写和小写字母、所有数字、所有标点符号和一些其他符号</a:t>
            </a:r>
            <a:endParaRPr lang="en-US" altLang="zh-CN" b="1" dirty="0">
              <a:solidFill>
                <a:schemeClr val="bg2">
                  <a:lumMod val="50000"/>
                </a:schemeClr>
              </a:solidFill>
            </a:endParaRPr>
          </a:p>
        </p:txBody>
      </p:sp>
      <p:sp>
        <p:nvSpPr>
          <p:cNvPr id="13" name="Text Placeholder 3">
            <a:extLst>
              <a:ext uri="{FF2B5EF4-FFF2-40B4-BE49-F238E27FC236}">
                <a16:creationId xmlns:a16="http://schemas.microsoft.com/office/drawing/2014/main" id="{63364C99-1B3D-429C-8C21-330E8B4139CE}"/>
              </a:ext>
            </a:extLst>
          </p:cNvPr>
          <p:cNvSpPr txBox="1">
            <a:spLocks/>
          </p:cNvSpPr>
          <p:nvPr/>
        </p:nvSpPr>
        <p:spPr>
          <a:xfrm>
            <a:off x="1179380" y="2343721"/>
            <a:ext cx="2481259"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rgbClr val="0E5A8B"/>
                </a:solidFill>
              </a:rPr>
              <a:t>非打印字符</a:t>
            </a:r>
          </a:p>
        </p:txBody>
      </p:sp>
      <p:sp>
        <p:nvSpPr>
          <p:cNvPr id="14" name="Text Placeholder 3">
            <a:extLst>
              <a:ext uri="{FF2B5EF4-FFF2-40B4-BE49-F238E27FC236}">
                <a16:creationId xmlns:a16="http://schemas.microsoft.com/office/drawing/2014/main" id="{54720F21-8708-45AB-A42E-344D3E4C8937}"/>
              </a:ext>
            </a:extLst>
          </p:cNvPr>
          <p:cNvSpPr txBox="1">
            <a:spLocks/>
          </p:cNvSpPr>
          <p:nvPr/>
        </p:nvSpPr>
        <p:spPr>
          <a:xfrm>
            <a:off x="1179380" y="2827959"/>
            <a:ext cx="9101442" cy="54168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85750" indent="-285750" algn="l">
              <a:spcBef>
                <a:spcPct val="20000"/>
              </a:spcBef>
              <a:buFont typeface="Wingdings" panose="05000000000000000000" pitchFamily="2" charset="2"/>
              <a:buChar char="ü"/>
              <a:defRPr/>
            </a:pPr>
            <a:r>
              <a:rPr lang="zh-CN" altLang="en-US" b="1" dirty="0">
                <a:solidFill>
                  <a:prstClr val="black">
                    <a:lumMod val="50000"/>
                    <a:lumOff val="50000"/>
                  </a:prstClr>
                </a:solidFill>
              </a:rPr>
              <a:t>可以是正则表达式的组成部分</a:t>
            </a:r>
            <a:endParaRPr lang="en-US" altLang="zh-CN" b="1" dirty="0">
              <a:solidFill>
                <a:prstClr val="black">
                  <a:lumMod val="50000"/>
                  <a:lumOff val="50000"/>
                </a:prstClr>
              </a:solidFill>
            </a:endParaRPr>
          </a:p>
          <a:p>
            <a:pPr marL="285750" indent="-285750" algn="l">
              <a:spcBef>
                <a:spcPct val="20000"/>
              </a:spcBef>
              <a:buFont typeface="Wingdings" panose="05000000000000000000" pitchFamily="2" charset="2"/>
              <a:buChar char="ü"/>
              <a:defRPr/>
            </a:pPr>
            <a:r>
              <a:rPr lang="zh-CN" altLang="en-US" b="1" dirty="0">
                <a:solidFill>
                  <a:prstClr val="black">
                    <a:lumMod val="50000"/>
                    <a:lumOff val="50000"/>
                  </a:prstClr>
                </a:solidFill>
              </a:rPr>
              <a:t>表示非打印字符的转义表示，如：</a:t>
            </a:r>
            <a:r>
              <a:rPr lang="en-US" altLang="zh-CN" b="1" dirty="0">
                <a:solidFill>
                  <a:prstClr val="black">
                    <a:lumMod val="50000"/>
                    <a:lumOff val="50000"/>
                  </a:prstClr>
                </a:solidFill>
              </a:rPr>
              <a:t>\n</a:t>
            </a:r>
            <a:r>
              <a:rPr lang="zh-CN" altLang="en-US" b="1" dirty="0">
                <a:solidFill>
                  <a:prstClr val="black">
                    <a:lumMod val="50000"/>
                    <a:lumOff val="50000"/>
                  </a:prstClr>
                </a:solidFill>
              </a:rPr>
              <a:t>、</a:t>
            </a:r>
            <a:r>
              <a:rPr lang="en-US" altLang="zh-CN" b="1" dirty="0">
                <a:solidFill>
                  <a:prstClr val="black">
                    <a:lumMod val="50000"/>
                    <a:lumOff val="50000"/>
                  </a:prstClr>
                </a:solidFill>
              </a:rPr>
              <a:t>\r</a:t>
            </a:r>
            <a:r>
              <a:rPr lang="zh-CN" altLang="en-US" b="1" dirty="0">
                <a:solidFill>
                  <a:prstClr val="black">
                    <a:lumMod val="50000"/>
                    <a:lumOff val="50000"/>
                  </a:prstClr>
                </a:solidFill>
              </a:rPr>
              <a:t>、</a:t>
            </a:r>
            <a:r>
              <a:rPr lang="en-US" altLang="zh-CN" b="1" dirty="0">
                <a:solidFill>
                  <a:prstClr val="black">
                    <a:lumMod val="50000"/>
                    <a:lumOff val="50000"/>
                  </a:prstClr>
                </a:solidFill>
              </a:rPr>
              <a:t>\t </a:t>
            </a:r>
            <a:r>
              <a:rPr lang="zh-CN" altLang="en-US" b="1" dirty="0">
                <a:solidFill>
                  <a:prstClr val="black">
                    <a:lumMod val="50000"/>
                    <a:lumOff val="50000"/>
                  </a:prstClr>
                </a:solidFill>
              </a:rPr>
              <a:t>等</a:t>
            </a:r>
            <a:endParaRPr lang="en-US" b="1" dirty="0">
              <a:solidFill>
                <a:prstClr val="black">
                  <a:lumMod val="50000"/>
                  <a:lumOff val="50000"/>
                </a:prstClr>
              </a:solidFill>
            </a:endParaRPr>
          </a:p>
        </p:txBody>
      </p:sp>
      <p:sp>
        <p:nvSpPr>
          <p:cNvPr id="15" name="Text Placeholder 3">
            <a:extLst>
              <a:ext uri="{FF2B5EF4-FFF2-40B4-BE49-F238E27FC236}">
                <a16:creationId xmlns:a16="http://schemas.microsoft.com/office/drawing/2014/main" id="{BC8CA793-DA09-4810-9BF7-0CFF3428FFFA}"/>
              </a:ext>
            </a:extLst>
          </p:cNvPr>
          <p:cNvSpPr txBox="1">
            <a:spLocks/>
          </p:cNvSpPr>
          <p:nvPr/>
        </p:nvSpPr>
        <p:spPr>
          <a:xfrm>
            <a:off x="1164828" y="3429520"/>
            <a:ext cx="1985008"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rgbClr val="32ACFA"/>
                </a:solidFill>
              </a:rPr>
              <a:t>特殊字符</a:t>
            </a:r>
            <a:endParaRPr lang="en-US" sz="2400" b="1" dirty="0">
              <a:solidFill>
                <a:srgbClr val="32ACFA"/>
              </a:solidFill>
            </a:endParaRPr>
          </a:p>
        </p:txBody>
      </p:sp>
      <p:sp>
        <p:nvSpPr>
          <p:cNvPr id="16" name="Text Placeholder 3">
            <a:extLst>
              <a:ext uri="{FF2B5EF4-FFF2-40B4-BE49-F238E27FC236}">
                <a16:creationId xmlns:a16="http://schemas.microsoft.com/office/drawing/2014/main" id="{0B2E5B46-6814-480D-82E7-B1701184BE30}"/>
              </a:ext>
            </a:extLst>
          </p:cNvPr>
          <p:cNvSpPr txBox="1">
            <a:spLocks/>
          </p:cNvSpPr>
          <p:nvPr/>
        </p:nvSpPr>
        <p:spPr>
          <a:xfrm>
            <a:off x="1164828" y="3875089"/>
            <a:ext cx="9128059" cy="54168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85750" indent="-285750" algn="l">
              <a:spcBef>
                <a:spcPct val="20000"/>
              </a:spcBef>
              <a:buFont typeface="Wingdings" panose="05000000000000000000" pitchFamily="2" charset="2"/>
              <a:buChar char="ü"/>
              <a:defRPr/>
            </a:pPr>
            <a:r>
              <a:rPr lang="zh-CN" altLang="en-US" b="1" dirty="0">
                <a:solidFill>
                  <a:prstClr val="black">
                    <a:lumMod val="50000"/>
                    <a:lumOff val="50000"/>
                  </a:prstClr>
                </a:solidFill>
              </a:rPr>
              <a:t>一些有特殊含义的字符，如*、？、</a:t>
            </a:r>
            <a:r>
              <a:rPr lang="en-US" altLang="zh-CN" b="1" dirty="0">
                <a:solidFill>
                  <a:prstClr val="black">
                    <a:lumMod val="50000"/>
                    <a:lumOff val="50000"/>
                  </a:prstClr>
                </a:solidFill>
              </a:rPr>
              <a:t>.</a:t>
            </a:r>
            <a:r>
              <a:rPr lang="zh-CN" altLang="en-US" b="1" dirty="0">
                <a:solidFill>
                  <a:prstClr val="black">
                    <a:lumMod val="50000"/>
                    <a:lumOff val="50000"/>
                  </a:prstClr>
                </a:solidFill>
              </a:rPr>
              <a:t>、</a:t>
            </a:r>
            <a:r>
              <a:rPr lang="en-US" altLang="zh-CN" b="1" dirty="0">
                <a:solidFill>
                  <a:prstClr val="black">
                    <a:lumMod val="50000"/>
                    <a:lumOff val="50000"/>
                  </a:prstClr>
                </a:solidFill>
              </a:rPr>
              <a:t>()</a:t>
            </a:r>
            <a:r>
              <a:rPr lang="zh-CN" altLang="en-US" b="1" dirty="0">
                <a:solidFill>
                  <a:prstClr val="black">
                    <a:lumMod val="50000"/>
                    <a:lumOff val="50000"/>
                  </a:prstClr>
                </a:solidFill>
              </a:rPr>
              <a:t>等</a:t>
            </a:r>
            <a:endParaRPr lang="en-US" altLang="zh-CN" b="1" dirty="0">
              <a:solidFill>
                <a:prstClr val="black">
                  <a:lumMod val="50000"/>
                  <a:lumOff val="50000"/>
                </a:prstClr>
              </a:solidFill>
            </a:endParaRPr>
          </a:p>
          <a:p>
            <a:pPr marL="285750" indent="-285750" algn="l">
              <a:spcBef>
                <a:spcPct val="20000"/>
              </a:spcBef>
              <a:buFont typeface="Wingdings" panose="05000000000000000000" pitchFamily="2" charset="2"/>
              <a:buChar char="ü"/>
              <a:defRPr/>
            </a:pPr>
            <a:r>
              <a:rPr lang="zh-CN" altLang="en-US" b="1" dirty="0">
                <a:solidFill>
                  <a:prstClr val="black">
                    <a:lumMod val="50000"/>
                    <a:lumOff val="50000"/>
                  </a:prstClr>
                </a:solidFill>
              </a:rPr>
              <a:t>当需要匹配或查找特殊符号时，需要进行转义</a:t>
            </a:r>
            <a:endParaRPr lang="en-US" b="1" dirty="0">
              <a:solidFill>
                <a:prstClr val="black">
                  <a:lumMod val="50000"/>
                  <a:lumOff val="50000"/>
                </a:prstClr>
              </a:solidFill>
            </a:endParaRPr>
          </a:p>
        </p:txBody>
      </p:sp>
      <p:sp>
        <p:nvSpPr>
          <p:cNvPr id="17" name="Text Placeholder 3">
            <a:extLst>
              <a:ext uri="{FF2B5EF4-FFF2-40B4-BE49-F238E27FC236}">
                <a16:creationId xmlns:a16="http://schemas.microsoft.com/office/drawing/2014/main" id="{06595454-9F49-47C6-B615-C847AE9189C5}"/>
              </a:ext>
            </a:extLst>
          </p:cNvPr>
          <p:cNvSpPr txBox="1">
            <a:spLocks/>
          </p:cNvSpPr>
          <p:nvPr/>
        </p:nvSpPr>
        <p:spPr>
          <a:xfrm>
            <a:off x="1167053" y="4514159"/>
            <a:ext cx="992502"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chemeClr val="accent6">
                    <a:lumMod val="75000"/>
                  </a:schemeClr>
                </a:solidFill>
              </a:rPr>
              <a:t>限定符</a:t>
            </a:r>
          </a:p>
        </p:txBody>
      </p:sp>
      <p:sp>
        <p:nvSpPr>
          <p:cNvPr id="18" name="Text Placeholder 3">
            <a:extLst>
              <a:ext uri="{FF2B5EF4-FFF2-40B4-BE49-F238E27FC236}">
                <a16:creationId xmlns:a16="http://schemas.microsoft.com/office/drawing/2014/main" id="{51CEEC7C-782E-4FF8-B0DA-48A4712323F6}"/>
              </a:ext>
            </a:extLst>
          </p:cNvPr>
          <p:cNvSpPr txBox="1">
            <a:spLocks/>
          </p:cNvSpPr>
          <p:nvPr/>
        </p:nvSpPr>
        <p:spPr>
          <a:xfrm>
            <a:off x="1167053" y="4997873"/>
            <a:ext cx="9123990" cy="54168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85750" indent="-285750" algn="l">
              <a:spcBef>
                <a:spcPct val="20000"/>
              </a:spcBef>
              <a:buFont typeface="Wingdings" panose="05000000000000000000" pitchFamily="2" charset="2"/>
              <a:buChar char="ü"/>
              <a:defRPr/>
            </a:pPr>
            <a:r>
              <a:rPr lang="zh-CN" altLang="en-US" b="1" dirty="0">
                <a:solidFill>
                  <a:prstClr val="black">
                    <a:lumMod val="50000"/>
                    <a:lumOff val="50000"/>
                  </a:prstClr>
                </a:solidFill>
              </a:rPr>
              <a:t>用来指定正则表达式的一个给定组件必须要出现多少次才能满足匹配</a:t>
            </a:r>
            <a:endParaRPr lang="en-US" altLang="zh-CN" b="1" dirty="0">
              <a:solidFill>
                <a:prstClr val="black">
                  <a:lumMod val="50000"/>
                  <a:lumOff val="50000"/>
                </a:prstClr>
              </a:solidFill>
            </a:endParaRPr>
          </a:p>
          <a:p>
            <a:pPr marL="285750" indent="-285750" algn="l">
              <a:spcBef>
                <a:spcPct val="20000"/>
              </a:spcBef>
              <a:buFont typeface="Wingdings" panose="05000000000000000000" pitchFamily="2" charset="2"/>
              <a:buChar char="ü"/>
              <a:defRPr/>
            </a:pPr>
            <a:r>
              <a:rPr lang="zh-CN" altLang="en-US" b="1" dirty="0">
                <a:solidFill>
                  <a:prstClr val="black">
                    <a:lumMod val="50000"/>
                    <a:lumOff val="50000"/>
                  </a:prstClr>
                </a:solidFill>
              </a:rPr>
              <a:t>如， * 或 </a:t>
            </a:r>
            <a:r>
              <a:rPr lang="en-US" altLang="zh-CN" b="1" dirty="0">
                <a:solidFill>
                  <a:prstClr val="black">
                    <a:lumMod val="50000"/>
                    <a:lumOff val="50000"/>
                  </a:prstClr>
                </a:solidFill>
              </a:rPr>
              <a:t>+ </a:t>
            </a:r>
            <a:r>
              <a:rPr lang="zh-CN" altLang="en-US" b="1" dirty="0">
                <a:solidFill>
                  <a:prstClr val="black">
                    <a:lumMod val="50000"/>
                    <a:lumOff val="50000"/>
                  </a:prstClr>
                </a:solidFill>
              </a:rPr>
              <a:t>或 </a:t>
            </a:r>
            <a:r>
              <a:rPr lang="en-US" altLang="zh-CN" b="1" dirty="0">
                <a:solidFill>
                  <a:prstClr val="black">
                    <a:lumMod val="50000"/>
                    <a:lumOff val="50000"/>
                  </a:prstClr>
                </a:solidFill>
              </a:rPr>
              <a:t>? </a:t>
            </a:r>
            <a:r>
              <a:rPr lang="zh-CN" altLang="en-US" b="1" dirty="0">
                <a:solidFill>
                  <a:prstClr val="black">
                    <a:lumMod val="50000"/>
                    <a:lumOff val="50000"/>
                  </a:prstClr>
                </a:solidFill>
              </a:rPr>
              <a:t>或 </a:t>
            </a:r>
            <a:r>
              <a:rPr lang="en-US" altLang="zh-CN" b="1" dirty="0">
                <a:solidFill>
                  <a:prstClr val="black">
                    <a:lumMod val="50000"/>
                    <a:lumOff val="50000"/>
                  </a:prstClr>
                </a:solidFill>
              </a:rPr>
              <a:t>{n} </a:t>
            </a:r>
            <a:r>
              <a:rPr lang="zh-CN" altLang="en-US" b="1" dirty="0">
                <a:solidFill>
                  <a:prstClr val="black">
                    <a:lumMod val="50000"/>
                    <a:lumOff val="50000"/>
                  </a:prstClr>
                </a:solidFill>
              </a:rPr>
              <a:t>或 </a:t>
            </a:r>
            <a:r>
              <a:rPr lang="en-US" altLang="zh-CN" b="1" dirty="0">
                <a:solidFill>
                  <a:prstClr val="black">
                    <a:lumMod val="50000"/>
                    <a:lumOff val="50000"/>
                  </a:prstClr>
                </a:solidFill>
              </a:rPr>
              <a:t>{n,} </a:t>
            </a:r>
            <a:r>
              <a:rPr lang="zh-CN" altLang="en-US" b="1" dirty="0">
                <a:solidFill>
                  <a:prstClr val="black">
                    <a:lumMod val="50000"/>
                    <a:lumOff val="50000"/>
                  </a:prstClr>
                </a:solidFill>
              </a:rPr>
              <a:t>或 </a:t>
            </a:r>
            <a:r>
              <a:rPr lang="en-US" altLang="zh-CN" b="1" dirty="0">
                <a:solidFill>
                  <a:prstClr val="black">
                    <a:lumMod val="50000"/>
                    <a:lumOff val="50000"/>
                  </a:prstClr>
                </a:solidFill>
              </a:rPr>
              <a:t>{</a:t>
            </a:r>
            <a:r>
              <a:rPr lang="en-US" altLang="zh-CN" b="1" dirty="0" err="1">
                <a:solidFill>
                  <a:prstClr val="black">
                    <a:lumMod val="50000"/>
                    <a:lumOff val="50000"/>
                  </a:prstClr>
                </a:solidFill>
              </a:rPr>
              <a:t>n,m</a:t>
            </a:r>
            <a:r>
              <a:rPr lang="en-US" altLang="zh-CN" b="1" dirty="0">
                <a:solidFill>
                  <a:prstClr val="black">
                    <a:lumMod val="50000"/>
                    <a:lumOff val="50000"/>
                  </a:prstClr>
                </a:solidFill>
              </a:rPr>
              <a:t>} </a:t>
            </a:r>
            <a:endParaRPr lang="en-US" b="1" dirty="0">
              <a:solidFill>
                <a:prstClr val="black">
                  <a:lumMod val="50000"/>
                  <a:lumOff val="50000"/>
                </a:prstClr>
              </a:solidFill>
            </a:endParaRPr>
          </a:p>
        </p:txBody>
      </p:sp>
      <p:sp>
        <p:nvSpPr>
          <p:cNvPr id="19" name="Text Placeholder 3">
            <a:extLst>
              <a:ext uri="{FF2B5EF4-FFF2-40B4-BE49-F238E27FC236}">
                <a16:creationId xmlns:a16="http://schemas.microsoft.com/office/drawing/2014/main" id="{DCF6CBCF-A8FF-4910-A5C6-0ED1E9BEC7E5}"/>
              </a:ext>
            </a:extLst>
          </p:cNvPr>
          <p:cNvSpPr txBox="1">
            <a:spLocks/>
          </p:cNvSpPr>
          <p:nvPr/>
        </p:nvSpPr>
        <p:spPr>
          <a:xfrm>
            <a:off x="1164828" y="5624715"/>
            <a:ext cx="992502" cy="36933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zh-CN" altLang="en-US" sz="2400" b="1" dirty="0">
                <a:solidFill>
                  <a:schemeClr val="accent3">
                    <a:lumMod val="50000"/>
                  </a:schemeClr>
                </a:solidFill>
              </a:rPr>
              <a:t>定位符</a:t>
            </a:r>
          </a:p>
        </p:txBody>
      </p:sp>
      <p:sp>
        <p:nvSpPr>
          <p:cNvPr id="20" name="Text Placeholder 3">
            <a:extLst>
              <a:ext uri="{FF2B5EF4-FFF2-40B4-BE49-F238E27FC236}">
                <a16:creationId xmlns:a16="http://schemas.microsoft.com/office/drawing/2014/main" id="{08EA24D4-B6CB-4EDD-86F0-F5E5A42380F9}"/>
              </a:ext>
            </a:extLst>
          </p:cNvPr>
          <p:cNvSpPr txBox="1">
            <a:spLocks/>
          </p:cNvSpPr>
          <p:nvPr/>
        </p:nvSpPr>
        <p:spPr>
          <a:xfrm>
            <a:off x="1164828" y="6108429"/>
            <a:ext cx="9123990" cy="54168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85750" indent="-285750" algn="l">
              <a:spcBef>
                <a:spcPct val="20000"/>
              </a:spcBef>
              <a:buFont typeface="Wingdings" panose="05000000000000000000" pitchFamily="2" charset="2"/>
              <a:buChar char="ü"/>
              <a:defRPr/>
            </a:pPr>
            <a:r>
              <a:rPr lang="zh-CN" altLang="en-US" b="1" dirty="0">
                <a:solidFill>
                  <a:prstClr val="black">
                    <a:lumMod val="50000"/>
                    <a:lumOff val="50000"/>
                  </a:prstClr>
                </a:solidFill>
              </a:rPr>
              <a:t>用来描述字符串或单词的边界</a:t>
            </a:r>
            <a:endParaRPr lang="en-US" altLang="zh-CN" b="1" dirty="0">
              <a:solidFill>
                <a:prstClr val="black">
                  <a:lumMod val="50000"/>
                  <a:lumOff val="50000"/>
                </a:prstClr>
              </a:solidFill>
            </a:endParaRPr>
          </a:p>
          <a:p>
            <a:pPr marL="285750" indent="-285750" algn="l">
              <a:spcBef>
                <a:spcPct val="20000"/>
              </a:spcBef>
              <a:buFont typeface="Wingdings" panose="05000000000000000000" pitchFamily="2" charset="2"/>
              <a:buChar char="ü"/>
              <a:defRPr/>
            </a:pPr>
            <a:r>
              <a:rPr lang="zh-CN" altLang="en-US" b="1" dirty="0">
                <a:solidFill>
                  <a:prstClr val="black">
                    <a:lumMod val="50000"/>
                    <a:lumOff val="50000"/>
                  </a:prstClr>
                </a:solidFill>
              </a:rPr>
              <a:t>如，</a:t>
            </a:r>
            <a:r>
              <a:rPr lang="en-US" altLang="zh-CN" b="1" dirty="0">
                <a:solidFill>
                  <a:prstClr val="black">
                    <a:lumMod val="50000"/>
                    <a:lumOff val="50000"/>
                  </a:prstClr>
                </a:solidFill>
              </a:rPr>
              <a:t> ^ </a:t>
            </a:r>
            <a:r>
              <a:rPr lang="zh-CN" altLang="en-US" b="1" dirty="0">
                <a:solidFill>
                  <a:prstClr val="black">
                    <a:lumMod val="50000"/>
                    <a:lumOff val="50000"/>
                  </a:prstClr>
                </a:solidFill>
              </a:rPr>
              <a:t>和 </a:t>
            </a:r>
            <a:r>
              <a:rPr lang="en-US" altLang="zh-CN" b="1" dirty="0">
                <a:solidFill>
                  <a:prstClr val="black">
                    <a:lumMod val="50000"/>
                    <a:lumOff val="50000"/>
                  </a:prstClr>
                </a:solidFill>
              </a:rPr>
              <a:t>$ </a:t>
            </a:r>
            <a:r>
              <a:rPr lang="zh-CN" altLang="en-US" b="1" dirty="0">
                <a:solidFill>
                  <a:prstClr val="black">
                    <a:lumMod val="50000"/>
                    <a:lumOff val="50000"/>
                  </a:prstClr>
                </a:solidFill>
              </a:rPr>
              <a:t>分别指字符串的开始与结束，</a:t>
            </a:r>
            <a:r>
              <a:rPr lang="en-US" altLang="zh-CN" b="1" dirty="0">
                <a:solidFill>
                  <a:prstClr val="black">
                    <a:lumMod val="50000"/>
                    <a:lumOff val="50000"/>
                  </a:prstClr>
                </a:solidFill>
              </a:rPr>
              <a:t>\b </a:t>
            </a:r>
            <a:r>
              <a:rPr lang="zh-CN" altLang="en-US" b="1" dirty="0">
                <a:solidFill>
                  <a:prstClr val="black">
                    <a:lumMod val="50000"/>
                    <a:lumOff val="50000"/>
                  </a:prstClr>
                </a:solidFill>
              </a:rPr>
              <a:t>描述单词的前或后边界，</a:t>
            </a:r>
            <a:r>
              <a:rPr lang="en-US" altLang="zh-CN" b="1" dirty="0">
                <a:solidFill>
                  <a:prstClr val="black">
                    <a:lumMod val="50000"/>
                    <a:lumOff val="50000"/>
                  </a:prstClr>
                </a:solidFill>
              </a:rPr>
              <a:t>\B </a:t>
            </a:r>
            <a:r>
              <a:rPr lang="zh-CN" altLang="en-US" b="1" dirty="0">
                <a:solidFill>
                  <a:prstClr val="black">
                    <a:lumMod val="50000"/>
                    <a:lumOff val="50000"/>
                  </a:prstClr>
                </a:solidFill>
              </a:rPr>
              <a:t>表示非单词边界</a:t>
            </a:r>
            <a:endParaRPr lang="en-US" b="1" dirty="0">
              <a:solidFill>
                <a:prstClr val="black">
                  <a:lumMod val="50000"/>
                  <a:lumOff val="50000"/>
                </a:prstClr>
              </a:solidFill>
            </a:endParaRPr>
          </a:p>
        </p:txBody>
      </p:sp>
    </p:spTree>
    <p:extLst>
      <p:ext uri="{BB962C8B-B14F-4D97-AF65-F5344CB8AC3E}">
        <p14:creationId xmlns:p14="http://schemas.microsoft.com/office/powerpoint/2010/main" val="221644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5F52863-99AD-42D1-B25D-D316A6BAEC94}"/>
              </a:ext>
            </a:extLst>
          </p:cNvPr>
          <p:cNvSpPr>
            <a:spLocks noGrp="1"/>
          </p:cNvSpPr>
          <p:nvPr>
            <p:ph type="sldNum" sz="quarter" idx="12"/>
          </p:nvPr>
        </p:nvSpPr>
        <p:spPr/>
        <p:txBody>
          <a:bodyPr/>
          <a:lstStyle/>
          <a:p>
            <a:pPr defTabSz="1375467"/>
            <a:fld id="{C136B7D2-B98C-44FD-8D04-7EC62A564975}" type="slidenum">
              <a:rPr lang="en-US" smtClean="0">
                <a:solidFill>
                  <a:prstClr val="black">
                    <a:lumMod val="75000"/>
                    <a:lumOff val="25000"/>
                  </a:prstClr>
                </a:solidFill>
              </a:rPr>
              <a:pPr defTabSz="1375467"/>
              <a:t>9</a:t>
            </a:fld>
            <a:endParaRPr lang="en-US" dirty="0">
              <a:solidFill>
                <a:prstClr val="black">
                  <a:lumMod val="75000"/>
                  <a:lumOff val="25000"/>
                </a:prstClr>
              </a:solidFill>
            </a:endParaRPr>
          </a:p>
        </p:txBody>
      </p:sp>
      <p:sp>
        <p:nvSpPr>
          <p:cNvPr id="3" name="标题 2">
            <a:extLst>
              <a:ext uri="{FF2B5EF4-FFF2-40B4-BE49-F238E27FC236}">
                <a16:creationId xmlns:a16="http://schemas.microsoft.com/office/drawing/2014/main" id="{2BAE8287-4DBC-4EB4-869B-BC038AC41DB5}"/>
              </a:ext>
            </a:extLst>
          </p:cNvPr>
          <p:cNvSpPr>
            <a:spLocks noGrp="1"/>
          </p:cNvSpPr>
          <p:nvPr>
            <p:ph type="title"/>
          </p:nvPr>
        </p:nvSpPr>
        <p:spPr/>
        <p:txBody>
          <a:bodyPr/>
          <a:lstStyle/>
          <a:p>
            <a:r>
              <a:rPr lang="zh-CN" altLang="en-US" dirty="0"/>
              <a:t>正则表达式语法</a:t>
            </a:r>
          </a:p>
        </p:txBody>
      </p:sp>
      <p:sp>
        <p:nvSpPr>
          <p:cNvPr id="4" name="文本占位符 3">
            <a:extLst>
              <a:ext uri="{FF2B5EF4-FFF2-40B4-BE49-F238E27FC236}">
                <a16:creationId xmlns:a16="http://schemas.microsoft.com/office/drawing/2014/main" id="{15EEE683-F356-4665-9B07-C9C359630F47}"/>
              </a:ext>
            </a:extLst>
          </p:cNvPr>
          <p:cNvSpPr>
            <a:spLocks noGrp="1"/>
          </p:cNvSpPr>
          <p:nvPr>
            <p:ph type="body" sz="half" idx="2"/>
          </p:nvPr>
        </p:nvSpPr>
        <p:spPr/>
        <p:txBody>
          <a:bodyPr/>
          <a:lstStyle/>
          <a:p>
            <a:r>
              <a:rPr lang="zh-CN" altLang="en-US" dirty="0"/>
              <a:t>普通字符</a:t>
            </a:r>
          </a:p>
        </p:txBody>
      </p:sp>
      <p:sp>
        <p:nvSpPr>
          <p:cNvPr id="5" name="矩形 4">
            <a:extLst>
              <a:ext uri="{FF2B5EF4-FFF2-40B4-BE49-F238E27FC236}">
                <a16:creationId xmlns:a16="http://schemas.microsoft.com/office/drawing/2014/main" id="{CC3B47B7-0CB9-452C-AE66-CB35C1FADF57}"/>
              </a:ext>
            </a:extLst>
          </p:cNvPr>
          <p:cNvSpPr/>
          <p:nvPr/>
        </p:nvSpPr>
        <p:spPr>
          <a:xfrm>
            <a:off x="938306" y="1534099"/>
            <a:ext cx="10488706" cy="830997"/>
          </a:xfrm>
          <a:prstGeom prst="rect">
            <a:avLst/>
          </a:prstGeom>
        </p:spPr>
        <p:txBody>
          <a:bodyPr wrap="square">
            <a:spAutoFit/>
          </a:bodyPr>
          <a:lstStyle/>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普通字符包括没有显式指定为元字符的所有可打印和不可打印字符。这包括所有大写和小写字母、所有数字、所有标点符号和一些其他符号。</a:t>
            </a:r>
          </a:p>
        </p:txBody>
      </p:sp>
      <p:pic>
        <p:nvPicPr>
          <p:cNvPr id="10" name="图片 9">
            <a:extLst>
              <a:ext uri="{FF2B5EF4-FFF2-40B4-BE49-F238E27FC236}">
                <a16:creationId xmlns:a16="http://schemas.microsoft.com/office/drawing/2014/main" id="{16A4162B-7DBC-4326-B247-403471FF9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06" y="2441870"/>
            <a:ext cx="10691816" cy="3833424"/>
          </a:xfrm>
          <a:prstGeom prst="rect">
            <a:avLst/>
          </a:prstGeom>
        </p:spPr>
      </p:pic>
    </p:spTree>
    <p:extLst>
      <p:ext uri="{BB962C8B-B14F-4D97-AF65-F5344CB8AC3E}">
        <p14:creationId xmlns:p14="http://schemas.microsoft.com/office/powerpoint/2010/main" val="228590958"/>
      </p:ext>
    </p:extLst>
  </p:cSld>
  <p:clrMapOvr>
    <a:masterClrMapping/>
  </p:clrMapOvr>
</p:sld>
</file>

<file path=ppt/theme/theme1.xml><?xml version="1.0" encoding="utf-8"?>
<a:theme xmlns:a="http://schemas.openxmlformats.org/drawingml/2006/main" name="1_Custom Design">
  <a:themeElements>
    <a:clrScheme name="9_Blue_Green Theme">
      <a:dk1>
        <a:sysClr val="windowText" lastClr="000000"/>
      </a:dk1>
      <a:lt1>
        <a:sysClr val="window" lastClr="FFFFFF"/>
      </a:lt1>
      <a:dk2>
        <a:srgbClr val="000000"/>
      </a:dk2>
      <a:lt2>
        <a:srgbClr val="FFFFFF"/>
      </a:lt2>
      <a:accent1>
        <a:srgbClr val="023759"/>
      </a:accent1>
      <a:accent2>
        <a:srgbClr val="0E5A8B"/>
      </a:accent2>
      <a:accent3>
        <a:srgbClr val="198C8F"/>
      </a:accent3>
      <a:accent4>
        <a:srgbClr val="8BB106"/>
      </a:accent4>
      <a:accent5>
        <a:srgbClr val="63A406"/>
      </a:accent5>
      <a:accent6>
        <a:srgbClr val="4A7B04"/>
      </a:accent6>
      <a:hlink>
        <a:srgbClr val="0066CC"/>
      </a:hlink>
      <a:folHlink>
        <a:srgbClr val="29B5E5"/>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Custom Design">
  <a:themeElements>
    <a:clrScheme name="9_Blue_Green Theme">
      <a:dk1>
        <a:sysClr val="windowText" lastClr="000000"/>
      </a:dk1>
      <a:lt1>
        <a:sysClr val="window" lastClr="FFFFFF"/>
      </a:lt1>
      <a:dk2>
        <a:srgbClr val="000000"/>
      </a:dk2>
      <a:lt2>
        <a:srgbClr val="FFFFFF"/>
      </a:lt2>
      <a:accent1>
        <a:srgbClr val="023759"/>
      </a:accent1>
      <a:accent2>
        <a:srgbClr val="0E5A8B"/>
      </a:accent2>
      <a:accent3>
        <a:srgbClr val="198C8F"/>
      </a:accent3>
      <a:accent4>
        <a:srgbClr val="8BB106"/>
      </a:accent4>
      <a:accent5>
        <a:srgbClr val="63A406"/>
      </a:accent5>
      <a:accent6>
        <a:srgbClr val="4A7B04"/>
      </a:accent6>
      <a:hlink>
        <a:srgbClr val="0066CC"/>
      </a:hlink>
      <a:folHlink>
        <a:srgbClr val="29B5E5"/>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3_Custom Design">
  <a:themeElements>
    <a:clrScheme name="12_Gray_Blue Theme">
      <a:dk1>
        <a:sysClr val="windowText" lastClr="000000"/>
      </a:dk1>
      <a:lt1>
        <a:sysClr val="window" lastClr="FFFFFF"/>
      </a:lt1>
      <a:dk2>
        <a:srgbClr val="000000"/>
      </a:dk2>
      <a:lt2>
        <a:srgbClr val="FFFFFF"/>
      </a:lt2>
      <a:accent1>
        <a:srgbClr val="0476BF"/>
      </a:accent1>
      <a:accent2>
        <a:srgbClr val="0E5A8B"/>
      </a:accent2>
      <a:accent3>
        <a:srgbClr val="32ACFA"/>
      </a:accent3>
      <a:accent4>
        <a:srgbClr val="A1A1A1"/>
      </a:accent4>
      <a:accent5>
        <a:srgbClr val="0588DB"/>
      </a:accent5>
      <a:accent6>
        <a:srgbClr val="525252"/>
      </a:accent6>
      <a:hlink>
        <a:srgbClr val="0066CC"/>
      </a:hlink>
      <a:folHlink>
        <a:srgbClr val="45C9C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4408</Words>
  <Application>Microsoft Office PowerPoint</Application>
  <PresentationFormat>宽屏</PresentationFormat>
  <Paragraphs>1358</Paragraphs>
  <Slides>70</Slides>
  <Notes>36</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vt:i4>
      </vt:variant>
      <vt:variant>
        <vt:lpstr>幻灯片标题</vt:lpstr>
      </vt:variant>
      <vt:variant>
        <vt:i4>70</vt:i4>
      </vt:variant>
    </vt:vector>
  </HeadingPairs>
  <TitlesOfParts>
    <vt:vector size="83" baseType="lpstr">
      <vt:lpstr>Courier</vt:lpstr>
      <vt:lpstr>FontAwesome</vt:lpstr>
      <vt:lpstr>宋体</vt:lpstr>
      <vt:lpstr>微软雅黑</vt:lpstr>
      <vt:lpstr>Arial</vt:lpstr>
      <vt:lpstr>Calibri</vt:lpstr>
      <vt:lpstr>Cambria Math</vt:lpstr>
      <vt:lpstr>Segoe UI</vt:lpstr>
      <vt:lpstr>Wingdings</vt:lpstr>
      <vt:lpstr>1_Custom Design</vt:lpstr>
      <vt:lpstr>2_Custom Design</vt:lpstr>
      <vt:lpstr>3_Custom Design</vt:lpstr>
      <vt:lpstr>Equation</vt:lpstr>
      <vt:lpstr>词的结构及词素分析</vt:lpstr>
      <vt:lpstr>词的结构及词素分析</vt:lpstr>
      <vt:lpstr>问题和挑战</vt:lpstr>
      <vt:lpstr>正则表达式（Regular Expressions）</vt:lpstr>
      <vt:lpstr>正则表达式(Regular Expression)</vt:lpstr>
      <vt:lpstr>正则表达式功能</vt:lpstr>
      <vt:lpstr>正则表达式语法</vt:lpstr>
      <vt:lpstr>正则表达式语法</vt:lpstr>
      <vt:lpstr>正则表达式语法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编辑距离（Edit Distance）</vt:lpstr>
      <vt:lpstr>编辑距离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编辑距离？</vt:lpstr>
      <vt:lpstr>应用实例</vt:lpstr>
      <vt:lpstr>文本拼写检查</vt:lpstr>
      <vt:lpstr>真词错误</vt:lpstr>
      <vt:lpstr>非词错误应用实例——拼写检查</vt:lpstr>
      <vt:lpstr>非词错误</vt:lpstr>
      <vt:lpstr>词性标注（Part-of-Speech tagging）</vt:lpstr>
      <vt:lpstr>词性标注主要模型</vt:lpstr>
      <vt:lpstr>信息来源</vt:lpstr>
      <vt:lpstr>一词多词性</vt:lpstr>
      <vt:lpstr>词性标注方法及过程</vt:lpstr>
      <vt:lpstr>举例-HMM</vt:lpstr>
      <vt:lpstr>举例-HMM</vt:lpstr>
      <vt:lpstr>HMM</vt:lpstr>
      <vt:lpstr>HMM词性标注过程实例</vt:lpstr>
      <vt:lpstr>POS Tags</vt:lpstr>
      <vt:lpstr>PowerPoint 演示文稿</vt:lpstr>
      <vt:lpstr>PowerPoint 演示文稿</vt:lpstr>
      <vt:lpstr>PowerPoint 演示文稿</vt:lpstr>
      <vt:lpstr>PowerPoint 演示文稿</vt:lpstr>
      <vt:lpstr>PowerPoint 演示文稿</vt:lpstr>
      <vt:lpstr>PowerPoint 演示文稿</vt:lpstr>
      <vt:lpstr>问题的定义</vt:lpstr>
      <vt:lpstr>问题的定义</vt:lpstr>
      <vt:lpstr>问题的定义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如何改善学习效果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2021-12-18T05:46:41Z</dcterms:created>
  <dcterms:modified xsi:type="dcterms:W3CDTF">2022-03-21T06:42:43Z</dcterms:modified>
</cp:coreProperties>
</file>