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556" r:id="rId3"/>
    <p:sldId id="557" r:id="rId4"/>
    <p:sldId id="558" r:id="rId5"/>
    <p:sldId id="559" r:id="rId6"/>
    <p:sldId id="560" r:id="rId7"/>
    <p:sldId id="561" r:id="rId8"/>
    <p:sldId id="530" r:id="rId9"/>
    <p:sldId id="562" r:id="rId10"/>
    <p:sldId id="533" r:id="rId11"/>
    <p:sldId id="534" r:id="rId12"/>
    <p:sldId id="535" r:id="rId13"/>
    <p:sldId id="563" r:id="rId14"/>
    <p:sldId id="565" r:id="rId15"/>
    <p:sldId id="578" r:id="rId16"/>
    <p:sldId id="575" r:id="rId17"/>
    <p:sldId id="577" r:id="rId18"/>
    <p:sldId id="546" r:id="rId19"/>
    <p:sldId id="568" r:id="rId20"/>
    <p:sldId id="580" r:id="rId21"/>
    <p:sldId id="581" r:id="rId22"/>
    <p:sldId id="584" r:id="rId23"/>
    <p:sldId id="572" r:id="rId24"/>
    <p:sldId id="573" r:id="rId25"/>
    <p:sldId id="582" r:id="rId26"/>
    <p:sldId id="583" r:id="rId27"/>
    <p:sldId id="478" r:id="rId28"/>
    <p:sldId id="587" r:id="rId29"/>
    <p:sldId id="58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CC00CC"/>
    <a:srgbClr val="FFFF00"/>
    <a:srgbClr val="FFFFFF"/>
    <a:srgbClr val="66CC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2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65" d="100"/>
          <a:sy n="65" d="100"/>
        </p:scale>
        <p:origin x="-261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ABA62B-4BB1-4D9B-8748-47F352C8C8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2B0EEC-6CBE-44DF-931B-ACAD85FCCE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FC509C9-A68E-43A5-A6BF-DF1DA2135ABA}" type="datetime4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October 9, 2021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84D6D3-664B-48B3-B6FD-3AB290A17626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E334D2-F204-497B-A248-A2EF50A1CA48}" type="slidenum">
              <a:rPr lang="en-US" altLang="zh-CN" sz="1200" smtClean="0"/>
              <a:pPr/>
              <a:t>18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2BE9D3-C4AF-4C53-8344-042A3D621A13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F20612-FCC1-4121-A73A-601326851AF2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6495FE-89E2-4AB2-96AC-80C84DACA447}" type="slidenum">
              <a:rPr kumimoji="1" lang="en-US" altLang="zh-CN" sz="1100" smtClean="0"/>
              <a:pPr/>
              <a:t>24</a:t>
            </a:fld>
            <a:endParaRPr kumimoji="1" lang="en-US" altLang="zh-CN" sz="11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03D578-D32D-451C-AF9F-C5B056706AA1}" type="slidenum">
              <a:rPr kumimoji="1" lang="en-US" altLang="zh-CN" sz="1100" smtClean="0"/>
              <a:pPr/>
              <a:t>26</a:t>
            </a:fld>
            <a:endParaRPr kumimoji="1" lang="en-US" altLang="zh-CN" sz="11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ACA37C-63FB-47D0-B56C-E33C0C4EE247}" type="slidenum">
              <a:rPr kumimoji="1" lang="en-US" altLang="zh-CN" sz="1100" smtClean="0"/>
              <a:pPr/>
              <a:t>27</a:t>
            </a:fld>
            <a:endParaRPr kumimoji="1" lang="en-US" altLang="zh-CN" sz="11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03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4BF54B-34B8-4C7A-9E7D-CA30B839F9AB}" type="slidenum">
              <a:rPr kumimoji="1" lang="en-US" altLang="zh-CN" sz="1100" smtClean="0"/>
              <a:pPr/>
              <a:t>28</a:t>
            </a:fld>
            <a:endParaRPr kumimoji="1" lang="en-US" altLang="zh-CN" sz="11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7235542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3692401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3100534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D4C398-50C7-43BC-888A-1A956FB25B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25038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7852691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112338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62761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4776984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080601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319111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3370306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2900623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6767614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591342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1094478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56512405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7543486"/>
      </p:ext>
    </p:extLst>
  </p:cSld>
  <p:clrMapOvr>
    <a:masterClrMapping/>
  </p:clrMapOvr>
  <p:transition spd="slow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1 — Computer Abstractions and Technology — </a:t>
            </a:r>
            <a:fld id="{36653CF4-A00C-4B0B-A71D-D522FF9796E3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725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4199489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706863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4616345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6424192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812019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9536243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115786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 userDrawn="1"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 userDrawn="1"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  <p:sldLayoutId id="2147484735" r:id="rId12"/>
    <p:sldLayoutId id="2147484736" r:id="rId13"/>
    <p:sldLayoutId id="2147484738" r:id="rId14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35937" cy="5256212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1.1 </a:t>
            </a:r>
            <a:r>
              <a:rPr lang="zh-CN" altLang="en-US"/>
              <a:t>图灵模型：</a:t>
            </a:r>
            <a:r>
              <a:rPr lang="zh-CN" altLang="en-US" sz="2000"/>
              <a:t>定义计算机的图灵模型</a:t>
            </a:r>
            <a:endParaRPr lang="en-US" altLang="zh-CN" sz="2000"/>
          </a:p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1.2 </a:t>
            </a:r>
            <a:r>
              <a:rPr lang="zh-CN" altLang="en-US"/>
              <a:t>冯</a:t>
            </a:r>
            <a:r>
              <a:rPr lang="en-US" altLang="zh-CN"/>
              <a:t>·</a:t>
            </a:r>
            <a:r>
              <a:rPr lang="zh-CN" altLang="en-US"/>
              <a:t>诺依曼模型：</a:t>
            </a:r>
            <a:r>
              <a:rPr lang="zh-CN" altLang="en-US" sz="2000"/>
              <a:t>定义计算机的冯</a:t>
            </a:r>
            <a:r>
              <a:rPr lang="en-US" altLang="zh-CN" sz="2000"/>
              <a:t>·</a:t>
            </a:r>
            <a:r>
              <a:rPr lang="zh-CN" altLang="en-US" sz="2000"/>
              <a:t>诺依曼模型</a:t>
            </a:r>
            <a:endParaRPr lang="en-US" altLang="zh-CN" sz="2000"/>
          </a:p>
          <a:p>
            <a:pPr lvl="1" algn="just">
              <a:spcBef>
                <a:spcPts val="600"/>
              </a:spcBef>
              <a:spcAft>
                <a:spcPct val="0"/>
              </a:spcAft>
            </a:pPr>
            <a:r>
              <a:rPr lang="en-US" altLang="zh-CN" sz="1600"/>
              <a:t> </a:t>
            </a:r>
            <a:r>
              <a:rPr lang="en-US" altLang="zh-CN"/>
              <a:t>4</a:t>
            </a:r>
            <a:r>
              <a:rPr lang="zh-CN" altLang="en-US"/>
              <a:t>个子系统、存储程序概念、指令的顺序执行</a:t>
            </a:r>
            <a:endParaRPr lang="en-US" altLang="zh-CN"/>
          </a:p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1.3 </a:t>
            </a:r>
            <a:r>
              <a:rPr lang="zh-CN" altLang="en-US"/>
              <a:t>计算机组成部分</a:t>
            </a:r>
            <a:endParaRPr lang="en-US" altLang="zh-CN"/>
          </a:p>
          <a:p>
            <a:pPr lvl="1" algn="just">
              <a:spcBef>
                <a:spcPts val="600"/>
              </a:spcBef>
              <a:spcAft>
                <a:spcPct val="0"/>
              </a:spcAft>
            </a:pPr>
            <a:r>
              <a:rPr lang="zh-CN" altLang="en-US" sz="2000"/>
              <a:t>描述计算机的三大部分：硬件、数据和软件</a:t>
            </a:r>
            <a:endParaRPr lang="en-US" altLang="zh-CN" sz="2000"/>
          </a:p>
          <a:p>
            <a:pPr lvl="1" algn="just">
              <a:spcBef>
                <a:spcPts val="600"/>
              </a:spcBef>
              <a:spcAft>
                <a:spcPct val="0"/>
              </a:spcAft>
            </a:pPr>
            <a:r>
              <a:rPr lang="zh-CN" altLang="en-US" sz="2000"/>
              <a:t>列举与计算机硬件、软件、数据相关的话题</a:t>
            </a:r>
            <a:endParaRPr lang="en-US" altLang="zh-CN" sz="2000"/>
          </a:p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1.4 </a:t>
            </a:r>
            <a:r>
              <a:rPr lang="zh-CN" altLang="en-US"/>
              <a:t>计算机的发展历史</a:t>
            </a:r>
            <a:endParaRPr lang="en-US" altLang="zh-CN"/>
          </a:p>
          <a:p>
            <a:pPr lvl="1" algn="just">
              <a:spcBef>
                <a:spcPts val="600"/>
              </a:spcBef>
              <a:spcAft>
                <a:spcPct val="0"/>
              </a:spcAft>
            </a:pPr>
            <a:r>
              <a:rPr lang="zh-CN" altLang="en-US" sz="2000"/>
              <a:t>计算机的简明历史</a:t>
            </a:r>
            <a:endParaRPr lang="en-US" altLang="zh-CN" sz="2000"/>
          </a:p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1.5 </a:t>
            </a:r>
            <a:r>
              <a:rPr lang="zh-CN" altLang="en-US"/>
              <a:t>计算机科学领域</a:t>
            </a:r>
            <a:endParaRPr lang="en-US" altLang="zh-CN"/>
          </a:p>
          <a:p>
            <a:pPr lvl="1" algn="just">
              <a:spcBef>
                <a:spcPts val="600"/>
              </a:spcBef>
              <a:spcAft>
                <a:spcPct val="0"/>
              </a:spcAft>
            </a:pPr>
            <a:r>
              <a:rPr lang="zh-CN" altLang="en-US" sz="2000"/>
              <a:t>系统领域与应用领域</a:t>
            </a:r>
            <a:endParaRPr lang="en-US" altLang="zh-CN" sz="2000"/>
          </a:p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1.6 </a:t>
            </a:r>
            <a:r>
              <a:rPr lang="zh-CN" altLang="en-US"/>
              <a:t>计算机科学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r>
              <a:rPr lang="zh-CN" altLang="en-US" sz="3600">
                <a:ea typeface="隶书" panose="02010509060101010101" pitchFamily="49" charset="-122"/>
              </a:rPr>
              <a:t>第一章 绪论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458200" cy="34559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sz="3200" b="1"/>
              <a:t>ALU</a:t>
            </a:r>
            <a:r>
              <a:rPr lang="en-US" altLang="zh-CN" sz="3200"/>
              <a:t> </a:t>
            </a:r>
            <a:r>
              <a:rPr lang="en-US" altLang="zh-CN"/>
              <a:t>(</a:t>
            </a:r>
            <a:r>
              <a:rPr lang="en-US" altLang="zh-CN" b="1">
                <a:solidFill>
                  <a:srgbClr val="0000FF"/>
                </a:solidFill>
              </a:rPr>
              <a:t>The Arithmetic logic unit</a:t>
            </a:r>
            <a:r>
              <a:rPr lang="en-US" altLang="zh-CN"/>
              <a:t>) </a:t>
            </a:r>
          </a:p>
          <a:p>
            <a:pPr lvl="1"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/>
              <a:t>进行算术运算和逻辑运算</a:t>
            </a:r>
            <a:endParaRPr lang="en-US" altLang="zh-CN"/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altLang="zh-CN"/>
              <a:t> </a:t>
            </a:r>
            <a:r>
              <a:rPr lang="zh-CN" altLang="en-US"/>
              <a:t>控制单元（</a:t>
            </a:r>
            <a:r>
              <a:rPr lang="en-US" altLang="zh-CN" b="1">
                <a:solidFill>
                  <a:schemeClr val="hlink"/>
                </a:solidFill>
              </a:rPr>
              <a:t>Control unit</a:t>
            </a:r>
            <a:r>
              <a:rPr lang="zh-CN" altLang="en-US" b="1">
                <a:solidFill>
                  <a:schemeClr val="hlink"/>
                </a:solidFill>
              </a:rPr>
              <a:t>）</a:t>
            </a:r>
            <a:endParaRPr lang="en-US" altLang="zh-CN" b="1">
              <a:solidFill>
                <a:schemeClr val="hlink"/>
              </a:solidFill>
            </a:endParaRPr>
          </a:p>
          <a:p>
            <a:pPr lvl="1" algn="just">
              <a:lnSpc>
                <a:spcPct val="110000"/>
              </a:lnSpc>
              <a:spcBef>
                <a:spcPct val="40000"/>
              </a:spcBef>
            </a:pPr>
            <a:r>
              <a:rPr lang="en-US" altLang="zh-CN"/>
              <a:t> </a:t>
            </a:r>
            <a:r>
              <a:rPr lang="zh-CN" altLang="en-US"/>
              <a:t>控制存储器、</a:t>
            </a:r>
            <a:r>
              <a:rPr lang="en-US" altLang="zh-CN"/>
              <a:t>ALU</a:t>
            </a:r>
            <a:r>
              <a:rPr lang="zh-CN" altLang="en-US"/>
              <a:t>、</a:t>
            </a:r>
            <a:r>
              <a:rPr lang="en-US" altLang="zh-CN"/>
              <a:t>I/O </a:t>
            </a:r>
            <a:r>
              <a:rPr lang="zh-CN" altLang="en-US"/>
              <a:t>子系统进行控制</a:t>
            </a:r>
            <a:r>
              <a:rPr lang="en-US" altLang="zh-CN"/>
              <a:t>. 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altLang="zh-CN"/>
              <a:t> </a:t>
            </a:r>
            <a:r>
              <a:rPr lang="en-US" altLang="zh-CN" sz="3600" b="1"/>
              <a:t>CPU</a:t>
            </a:r>
            <a:r>
              <a:rPr lang="en-US" altLang="zh-CN"/>
              <a:t> :  </a:t>
            </a:r>
            <a:r>
              <a:rPr lang="en-US" altLang="zh-CN" b="1"/>
              <a:t>Central Processing Unit</a:t>
            </a:r>
            <a:r>
              <a:rPr lang="en-US" altLang="zh-CN"/>
              <a:t>.</a:t>
            </a:r>
          </a:p>
        </p:txBody>
      </p:sp>
      <p:pic>
        <p:nvPicPr>
          <p:cNvPr id="16387" name="Picture 9" descr="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21163"/>
            <a:ext cx="2271713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>
              <a:defRPr/>
            </a:pPr>
            <a:r>
              <a:rPr lang="zh-CN" altLang="en-US" dirty="0"/>
              <a:t>1.2  冯</a:t>
            </a:r>
            <a:r>
              <a:rPr lang="en-US" altLang="zh-CN" dirty="0"/>
              <a:t>·</a:t>
            </a:r>
            <a:r>
              <a:rPr lang="zh-CN" altLang="en-US" dirty="0"/>
              <a:t>诺依曼模型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8888" y="4764088"/>
            <a:ext cx="3570287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10000"/>
              </a:lnSpc>
              <a:spcBef>
                <a:spcPct val="40000"/>
              </a:spcBef>
              <a:defRPr/>
            </a:pPr>
            <a:r>
              <a:rPr lang="zh-CN" altLang="en-US" sz="3200" kern="0" dirty="0"/>
              <a:t>相关知识：</a:t>
            </a:r>
            <a:endParaRPr lang="en-US" altLang="zh-CN" sz="3200" kern="0" dirty="0"/>
          </a:p>
          <a:p>
            <a:pPr lvl="1" algn="just">
              <a:lnSpc>
                <a:spcPct val="110000"/>
              </a:lnSpc>
              <a:spcBef>
                <a:spcPct val="40000"/>
              </a:spcBef>
              <a:defRPr/>
            </a:pPr>
            <a:r>
              <a:rPr lang="en-US" altLang="zh-CN" kern="0" dirty="0"/>
              <a:t> </a:t>
            </a:r>
            <a:r>
              <a:rPr lang="en-US" altLang="zh-CN" sz="2800" b="1" kern="0" dirty="0"/>
              <a:t>FPU ,  GPU</a:t>
            </a:r>
            <a:endParaRPr lang="en-US" altLang="zh-CN" sz="2800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33" descr="m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281363"/>
            <a:ext cx="2667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1034" descr="扫描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2"/>
          <a:stretch>
            <a:fillRect/>
          </a:stretch>
        </p:blipFill>
        <p:spPr bwMode="auto">
          <a:xfrm>
            <a:off x="4102100" y="3937000"/>
            <a:ext cx="2057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035" descr="came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r="7692" b="8333"/>
          <a:stretch>
            <a:fillRect/>
          </a:stretch>
        </p:blipFill>
        <p:spPr bwMode="auto">
          <a:xfrm>
            <a:off x="7108825" y="30988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36" descr="moni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829175"/>
            <a:ext cx="2133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037" descr="Print墨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4610100"/>
            <a:ext cx="182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1.2  冯</a:t>
            </a:r>
            <a:r>
              <a:rPr lang="en-US" altLang="zh-CN"/>
              <a:t>·</a:t>
            </a:r>
            <a:r>
              <a:rPr lang="zh-CN" altLang="en-US"/>
              <a:t>诺依曼模型</a:t>
            </a:r>
          </a:p>
        </p:txBody>
      </p:sp>
      <p:sp>
        <p:nvSpPr>
          <p:cNvPr id="17416" name="内容占位符 3"/>
          <p:cNvSpPr>
            <a:spLocks noGrp="1"/>
          </p:cNvSpPr>
          <p:nvPr>
            <p:ph idx="1"/>
          </p:nvPr>
        </p:nvSpPr>
        <p:spPr>
          <a:xfrm>
            <a:off x="250825" y="1125538"/>
            <a:ext cx="8647113" cy="2159000"/>
          </a:xfrm>
        </p:spPr>
        <p:txBody>
          <a:bodyPr/>
          <a:lstStyle/>
          <a:p>
            <a:r>
              <a:rPr lang="zh-CN" altLang="en-US" b="1"/>
              <a:t>输入</a:t>
            </a:r>
            <a:r>
              <a:rPr lang="en-US" altLang="zh-CN" b="1"/>
              <a:t>/</a:t>
            </a:r>
            <a:r>
              <a:rPr lang="zh-CN" altLang="en-US" b="1"/>
              <a:t>输出</a:t>
            </a:r>
            <a:r>
              <a:rPr lang="zh-CN" altLang="en-US"/>
              <a:t>子系统</a:t>
            </a:r>
            <a:endParaRPr lang="en-US" altLang="zh-CN"/>
          </a:p>
          <a:p>
            <a:pPr lvl="1"/>
            <a:r>
              <a:rPr lang="en-US" altLang="zh-CN" b="1"/>
              <a:t>Input/Output</a:t>
            </a:r>
            <a:r>
              <a:rPr lang="zh-CN" altLang="en-US" b="1"/>
              <a:t>，</a:t>
            </a:r>
            <a:r>
              <a:rPr lang="en-US" altLang="zh-CN" b="1"/>
              <a:t>I/O </a:t>
            </a:r>
            <a:r>
              <a:rPr lang="zh-CN" altLang="en-US" b="1"/>
              <a:t>， </a:t>
            </a:r>
            <a:r>
              <a:rPr lang="en-US" altLang="zh-CN" b="1"/>
              <a:t>i/o  </a:t>
            </a:r>
          </a:p>
          <a:p>
            <a:pPr lvl="1"/>
            <a:r>
              <a:rPr lang="zh-CN" altLang="en-US" b="1"/>
              <a:t>输入：从外部接收程序和数据</a:t>
            </a:r>
            <a:endParaRPr lang="en-US" altLang="zh-CN" b="1"/>
          </a:p>
          <a:p>
            <a:pPr lvl="1"/>
            <a:r>
              <a:rPr lang="zh-CN" altLang="en-US" b="1"/>
              <a:t>输出：处理结果输出到外部设备</a:t>
            </a:r>
            <a:endParaRPr lang="en-US" altLang="zh-CN" b="1"/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111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1.2  冯</a:t>
            </a:r>
            <a:r>
              <a:rPr lang="en-US" altLang="zh-CN" kern="0" dirty="0"/>
              <a:t>·</a:t>
            </a:r>
            <a:r>
              <a:rPr lang="zh-CN" altLang="en-US" kern="0" dirty="0"/>
              <a:t>诺依曼模型要点</a:t>
            </a:r>
          </a:p>
        </p:txBody>
      </p:sp>
      <p:sp>
        <p:nvSpPr>
          <p:cNvPr id="18435" name="内容占位符 1"/>
          <p:cNvSpPr>
            <a:spLocks noGrp="1"/>
          </p:cNvSpPr>
          <p:nvPr>
            <p:ph idx="1"/>
          </p:nvPr>
        </p:nvSpPr>
        <p:spPr>
          <a:xfrm>
            <a:off x="179388" y="981075"/>
            <a:ext cx="8647112" cy="52562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/>
              <a:t>冯</a:t>
            </a:r>
            <a:r>
              <a:rPr lang="en-US" altLang="zh-CN" sz="3200"/>
              <a:t>·</a:t>
            </a:r>
            <a:r>
              <a:rPr lang="zh-CN" altLang="en-US" sz="3200"/>
              <a:t>诺依曼模型</a:t>
            </a:r>
            <a:endParaRPr lang="en-US" altLang="zh-CN" sz="320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FF0000"/>
                </a:solidFill>
              </a:rPr>
              <a:t>程序和数据</a:t>
            </a:r>
            <a:r>
              <a:rPr lang="zh-CN" altLang="en-US" sz="2800"/>
              <a:t>具有相同的格式，</a:t>
            </a:r>
            <a:r>
              <a:rPr lang="zh-CN" altLang="en-US" sz="2800" b="1">
                <a:solidFill>
                  <a:srgbClr val="FF0000"/>
                </a:solidFill>
              </a:rPr>
              <a:t>都存储在内存中</a:t>
            </a:r>
            <a:r>
              <a:rPr lang="zh-CN" altLang="en-US"/>
              <a:t>。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i="1" u="sng"/>
              <a:t>指令是顺序执行的</a:t>
            </a:r>
            <a:endParaRPr lang="en-US" altLang="zh-CN" i="1" u="sng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取指令</a:t>
            </a:r>
            <a:endParaRPr lang="en-US" altLang="zh-CN" sz="240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解释指令</a:t>
            </a:r>
            <a:endParaRPr lang="en-US" altLang="zh-CN" sz="240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执行指令 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位模式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的序列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程序和数据都是以位模式的形式存储在存储器中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111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1.</a:t>
            </a:r>
            <a:r>
              <a:rPr lang="en-US" altLang="zh-CN" kern="0" dirty="0"/>
              <a:t>3</a:t>
            </a:r>
            <a:r>
              <a:rPr lang="zh-CN" altLang="en-US" kern="0" dirty="0"/>
              <a:t>  计算机组成部分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288" y="2420938"/>
            <a:ext cx="649287" cy="2554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计算机系统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052513" y="2136775"/>
            <a:ext cx="566737" cy="32364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9250" y="1949450"/>
            <a:ext cx="1863725" cy="584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硬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件系统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9250" y="5094957"/>
            <a:ext cx="1863725" cy="584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件系统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908720"/>
            <a:ext cx="51435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4221088"/>
            <a:ext cx="38290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" descr="f01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628775"/>
            <a:ext cx="41275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AU"/>
              <a:t>硬件概念入门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109663"/>
            <a:ext cx="4679950" cy="51117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所有种类的计算机都有相同的组成部件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个人计算机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嵌入式计算机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输入和输出部分包括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用户界面设备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显示器，键盘，鼠标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存储设备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硬盘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 CD/DVD,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闪存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flash</a:t>
            </a:r>
          </a:p>
          <a:p>
            <a:pPr lvl="1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网络适配器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与其他计算机通信</a:t>
            </a:r>
            <a:endParaRPr lang="en-AU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111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1.</a:t>
            </a:r>
            <a:r>
              <a:rPr lang="en-US" altLang="zh-CN" kern="0" dirty="0"/>
              <a:t>3</a:t>
            </a:r>
            <a:r>
              <a:rPr lang="zh-CN" altLang="en-US" kern="0" dirty="0"/>
              <a:t> .</a:t>
            </a:r>
            <a:r>
              <a:rPr lang="en-US" altLang="zh-CN" kern="0" dirty="0"/>
              <a:t>3</a:t>
            </a:r>
            <a:r>
              <a:rPr lang="zh-CN" altLang="en-US" kern="0" dirty="0"/>
              <a:t>  计算机软件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225425" y="1017588"/>
            <a:ext cx="5786438" cy="2555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/>
              <a:t>1. </a:t>
            </a:r>
            <a:r>
              <a:rPr lang="zh-CN" altLang="en-US" sz="3200" kern="0" dirty="0"/>
              <a:t>程序和数据存储</a:t>
            </a:r>
            <a:endParaRPr lang="en-US" altLang="zh-CN" sz="3200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/>
              <a:t>计算机存储</a:t>
            </a:r>
            <a:r>
              <a:rPr lang="en-US" altLang="zh-CN" sz="2800" kern="0" dirty="0"/>
              <a:t>0</a:t>
            </a:r>
            <a:r>
              <a:rPr lang="zh-CN" altLang="en-US" sz="2800" kern="0" dirty="0"/>
              <a:t>和</a:t>
            </a:r>
            <a:r>
              <a:rPr lang="en-US" altLang="zh-CN" sz="2800" kern="0" dirty="0"/>
              <a:t>1</a:t>
            </a:r>
            <a:r>
              <a:rPr lang="zh-CN" altLang="en-US" sz="2800" kern="0" dirty="0"/>
              <a:t>序列</a:t>
            </a:r>
            <a:endParaRPr lang="en-US" altLang="zh-CN" sz="2800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/>
              <a:t>生活中的数据是如何在计算机中存储的？</a:t>
            </a:r>
            <a:endParaRPr lang="en-US" altLang="zh-CN" sz="2800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/>
              <a:t>数据在外部展示多样化，但在内部是如何组织的？</a:t>
            </a:r>
            <a:endParaRPr lang="en-US" altLang="zh-CN" sz="2800" kern="0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372225" y="993775"/>
            <a:ext cx="2303463" cy="3168650"/>
            <a:chOff x="6300193" y="1312209"/>
            <a:chExt cx="2304256" cy="3412936"/>
          </a:xfrm>
        </p:grpSpPr>
        <p:pic>
          <p:nvPicPr>
            <p:cNvPr id="22535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3" y="1312209"/>
              <a:ext cx="2304256" cy="341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文本框 2"/>
            <p:cNvSpPr txBox="1">
              <a:spLocks noChangeArrowheads="1"/>
            </p:cNvSpPr>
            <p:nvPr/>
          </p:nvSpPr>
          <p:spPr bwMode="auto">
            <a:xfrm>
              <a:off x="6948016" y="2276872"/>
              <a:ext cx="100860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48116" y="3718022"/>
              <a:ext cx="1008410" cy="5830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数据</a:t>
              </a:r>
            </a:p>
          </p:txBody>
        </p:sp>
      </p:grpSp>
      <p:sp>
        <p:nvSpPr>
          <p:cNvPr id="11" name="内容占位符 1"/>
          <p:cNvSpPr txBox="1">
            <a:spLocks/>
          </p:cNvSpPr>
          <p:nvPr/>
        </p:nvSpPr>
        <p:spPr>
          <a:xfrm>
            <a:off x="4140200" y="4333875"/>
            <a:ext cx="3889375" cy="2047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0" dirty="0"/>
              <a:t>例：求两数的和</a:t>
            </a:r>
            <a:endParaRPr lang="en-US" altLang="zh-CN" sz="2400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/>
              <a:t>  1. </a:t>
            </a:r>
            <a:r>
              <a:rPr lang="zh-CN" altLang="en-US" kern="0" dirty="0"/>
              <a:t>输入第一个数</a:t>
            </a:r>
            <a:endParaRPr lang="en-US" altLang="zh-CN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/>
              <a:t>   2.</a:t>
            </a:r>
            <a:r>
              <a:rPr lang="zh-CN" altLang="en-US" kern="0" dirty="0"/>
              <a:t> 输入第二个数</a:t>
            </a:r>
            <a:endParaRPr lang="en-US" altLang="zh-CN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/>
              <a:t>   3. </a:t>
            </a:r>
            <a:r>
              <a:rPr lang="zh-CN" altLang="en-US" kern="0" dirty="0"/>
              <a:t>将两个数相加</a:t>
            </a:r>
            <a:endParaRPr lang="en-US" altLang="zh-CN" kern="0" dirty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/>
              <a:t>   4. </a:t>
            </a:r>
            <a:r>
              <a:rPr lang="zh-CN" altLang="en-US" kern="0" dirty="0"/>
              <a:t>输出结果</a:t>
            </a:r>
            <a:endParaRPr lang="en-US" altLang="zh-CN" kern="0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25425" y="3756025"/>
            <a:ext cx="3889375" cy="96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/>
              <a:t>2. </a:t>
            </a:r>
            <a:r>
              <a:rPr lang="zh-CN" altLang="en-US" sz="3200" kern="0" dirty="0"/>
              <a:t>程序必须有序的</a:t>
            </a:r>
            <a:endParaRPr lang="en-US" altLang="zh-CN" kern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111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1.</a:t>
            </a:r>
            <a:r>
              <a:rPr lang="en-US" altLang="zh-CN" kern="0" dirty="0"/>
              <a:t>3</a:t>
            </a:r>
            <a:r>
              <a:rPr lang="zh-CN" altLang="en-US" kern="0" dirty="0"/>
              <a:t> .</a:t>
            </a:r>
            <a:r>
              <a:rPr lang="en-US" altLang="zh-CN" kern="0" dirty="0"/>
              <a:t>3</a:t>
            </a:r>
            <a:r>
              <a:rPr lang="zh-CN" altLang="en-US" kern="0" dirty="0"/>
              <a:t>  计算机软件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250825" y="1196975"/>
            <a:ext cx="7921625" cy="51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/>
              <a:t>3.</a:t>
            </a:r>
            <a:r>
              <a:rPr lang="zh-CN" altLang="en-US" sz="3200" kern="0" dirty="0"/>
              <a:t>算法：按步骤解决问题的方法 </a:t>
            </a:r>
            <a:endParaRPr lang="en-US" altLang="zh-CN" sz="3200" kern="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/>
              <a:t>4. </a:t>
            </a:r>
            <a:r>
              <a:rPr lang="zh-CN" altLang="en-US" sz="3200" kern="0" dirty="0"/>
              <a:t>语言：程序语言</a:t>
            </a:r>
            <a:endParaRPr lang="en-US" altLang="zh-CN" sz="3200" kern="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/>
              <a:t>5. </a:t>
            </a:r>
            <a:r>
              <a:rPr lang="zh-CN" altLang="en-US" sz="3200" kern="0" dirty="0"/>
              <a:t>软件工程</a:t>
            </a:r>
            <a:endParaRPr lang="en-US" altLang="zh-CN" sz="3200" kern="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/>
              <a:t>冯</a:t>
            </a:r>
            <a:r>
              <a:rPr lang="en-US" altLang="zh-CN" kern="0" dirty="0"/>
              <a:t>·</a:t>
            </a:r>
            <a:r>
              <a:rPr lang="zh-CN" altLang="en-US" kern="0" dirty="0"/>
              <a:t>诺依曼模型中未定义</a:t>
            </a:r>
            <a:endParaRPr lang="en-US" altLang="zh-CN" kern="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/>
              <a:t>结构化程序的设计和编写</a:t>
            </a:r>
            <a:endParaRPr lang="en-US" altLang="zh-CN" kern="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/>
              <a:t>6. </a:t>
            </a:r>
            <a:r>
              <a:rPr lang="zh-CN" altLang="en-US" sz="3200" kern="0" dirty="0"/>
              <a:t>操作系统</a:t>
            </a:r>
            <a:endParaRPr lang="en-US" altLang="zh-CN" sz="3200" kern="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kern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111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1.</a:t>
            </a:r>
            <a:r>
              <a:rPr lang="en-US" altLang="zh-CN" kern="0" dirty="0"/>
              <a:t>4</a:t>
            </a:r>
            <a:r>
              <a:rPr lang="zh-CN" altLang="en-US" kern="0" dirty="0"/>
              <a:t>  历史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47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2076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295650"/>
            <a:ext cx="1752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2303463" y="1154113"/>
            <a:ext cx="5581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公元前</a:t>
            </a:r>
            <a:r>
              <a:rPr lang="en-US" altLang="zh-CN">
                <a:latin typeface="Times New Roman" panose="02020603050405020304" pitchFamily="18" charset="0"/>
              </a:rPr>
              <a:t>500</a:t>
            </a:r>
            <a:r>
              <a:rPr lang="zh-CN" altLang="en-US">
                <a:latin typeface="Times New Roman" panose="02020603050405020304" pitchFamily="18" charset="0"/>
              </a:rPr>
              <a:t>年，中国出现算盘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303463" y="2154238"/>
            <a:ext cx="66071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1642</a:t>
            </a:r>
            <a:r>
              <a:rPr lang="zh-CN" altLang="en-US">
                <a:latin typeface="Times New Roman" panose="02020603050405020304" pitchFamily="18" charset="0"/>
              </a:rPr>
              <a:t>年，</a:t>
            </a:r>
            <a:r>
              <a:rPr lang="en-US" altLang="zh-CN">
                <a:latin typeface="Times New Roman" panose="02020603050405020304" pitchFamily="18" charset="0"/>
              </a:rPr>
              <a:t>Blaise Pascal</a:t>
            </a:r>
            <a:r>
              <a:rPr lang="zh-CN" altLang="en-US">
                <a:latin typeface="Times New Roman" panose="02020603050405020304" pitchFamily="18" charset="0"/>
              </a:rPr>
              <a:t>发明自动进位的加法机器，齿轮驱动拨盘，在窗口显示结果</a:t>
            </a:r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2303463" y="3479800"/>
            <a:ext cx="6389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1822</a:t>
            </a:r>
            <a:r>
              <a:rPr lang="zh-CN" altLang="en-US">
                <a:latin typeface="Times New Roman" panose="02020603050405020304" pitchFamily="18" charset="0"/>
              </a:rPr>
              <a:t>年，</a:t>
            </a:r>
            <a:r>
              <a:rPr lang="en-US" altLang="zh-CN">
                <a:latin typeface="Times New Roman" panose="02020603050405020304" pitchFamily="18" charset="0"/>
              </a:rPr>
              <a:t>Charles Babbage</a:t>
            </a:r>
            <a:r>
              <a:rPr lang="zh-CN" altLang="en-US">
                <a:latin typeface="Times New Roman" panose="02020603050405020304" pitchFamily="18" charset="0"/>
              </a:rPr>
              <a:t>，差分机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Differential Engie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2333625" y="5027613"/>
            <a:ext cx="60547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1833</a:t>
            </a:r>
            <a:r>
              <a:rPr lang="zh-CN" altLang="en-US">
                <a:latin typeface="Times New Roman" panose="02020603050405020304" pitchFamily="18" charset="0"/>
              </a:rPr>
              <a:t>年，分析机（</a:t>
            </a:r>
            <a:r>
              <a:rPr lang="en-US" altLang="zh-CN">
                <a:latin typeface="Times New Roman" panose="02020603050405020304" pitchFamily="18" charset="0"/>
              </a:rPr>
              <a:t>Analytical Engine</a:t>
            </a:r>
            <a:r>
              <a:rPr lang="zh-CN" altLang="en-US">
                <a:latin typeface="Times New Roman" panose="02020603050405020304" pitchFamily="18" charset="0"/>
              </a:rPr>
              <a:t>），通用机器</a:t>
            </a:r>
          </a:p>
        </p:txBody>
      </p:sp>
      <p:pic>
        <p:nvPicPr>
          <p:cNvPr id="245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518025"/>
            <a:ext cx="18923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38200"/>
          </a:xfrm>
        </p:spPr>
        <p:txBody>
          <a:bodyPr/>
          <a:lstStyle/>
          <a:p>
            <a:r>
              <a:rPr lang="en-US" altLang="zh-CN"/>
              <a:t>Turing</a:t>
            </a:r>
            <a:r>
              <a:rPr lang="zh-CN" altLang="en-US"/>
              <a:t>机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43000"/>
            <a:ext cx="3810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140200" y="1301750"/>
            <a:ext cx="4824413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是现代计算机的鼻祖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1937</a:t>
            </a:r>
            <a:r>
              <a:rPr lang="zh-CN" altLang="en-US" dirty="0">
                <a:latin typeface="Times New Roman" panose="02020603050405020304" pitchFamily="18" charset="0"/>
              </a:rPr>
              <a:t>年，</a:t>
            </a:r>
            <a:r>
              <a:rPr lang="en-US" altLang="zh-CN" dirty="0">
                <a:latin typeface="Times New Roman" panose="02020603050405020304" pitchFamily="18" charset="0"/>
              </a:rPr>
              <a:t>Alan Turing</a:t>
            </a:r>
            <a:r>
              <a:rPr lang="zh-CN" altLang="en-US" dirty="0">
                <a:latin typeface="Times New Roman" panose="02020603050405020304" pitchFamily="18" charset="0"/>
              </a:rPr>
              <a:t>提出一种“通用”计算机的概念，可以执行任何一个描述好的程序（算法），实现需要的功能，形成了“可计算性”概念的基础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存储程序的思想，使计算机从专用走向通用。</a:t>
            </a:r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188913"/>
            <a:ext cx="68580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3600">
                <a:solidFill>
                  <a:schemeClr val="tx1"/>
                </a:solidFill>
              </a:rPr>
              <a:t>第一台通用计算机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" y="1052513"/>
            <a:ext cx="8748713" cy="15128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1946，</a:t>
            </a:r>
            <a:r>
              <a:rPr lang="zh-CN" altLang="en-US"/>
              <a:t>第一代通用电子计算机 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ENIAC</a:t>
            </a:r>
            <a:r>
              <a:rPr lang="en-US" altLang="zh-CN">
                <a:ea typeface="华文仿宋" panose="02010600040101010101" pitchFamily="2" charset="-122"/>
              </a:rPr>
              <a:t>（ </a:t>
            </a:r>
            <a:r>
              <a:rPr lang="en-US" altLang="zh-CN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The Electronic Numerical Integrator and Computer</a:t>
            </a:r>
            <a:r>
              <a:rPr lang="en-US" altLang="zh-CN">
                <a:ea typeface="华文仿宋" panose="02010600040101010101" pitchFamily="2" charset="-122"/>
              </a:rPr>
              <a:t>,</a:t>
            </a:r>
            <a:r>
              <a:rPr lang="zh-CN" altLang="en-US">
                <a:ea typeface="华文仿宋" panose="02010600040101010101" pitchFamily="2" charset="-122"/>
              </a:rPr>
              <a:t>电子积分计算机，</a:t>
            </a:r>
            <a:r>
              <a:rPr lang="zh-CN" altLang="en-US" b="1">
                <a:ea typeface="华文仿宋" panose="02010600040101010101" pitchFamily="2" charset="-122"/>
              </a:rPr>
              <a:t>中文名：埃尼阿克</a:t>
            </a:r>
            <a:r>
              <a:rPr lang="zh-CN" altLang="en-US">
                <a:ea typeface="华文仿宋" panose="02010600040101010101" pitchFamily="2" charset="-122"/>
              </a:rPr>
              <a:t>）</a:t>
            </a:r>
            <a:endParaRPr lang="en-US" altLang="zh-CN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466975"/>
            <a:ext cx="604837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605588" y="2687638"/>
            <a:ext cx="2317750" cy="34004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重量：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吨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占地：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170m</a:t>
            </a:r>
            <a:r>
              <a:rPr lang="en-US" altLang="zh-CN" sz="2400" b="1" baseline="28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长度：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米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高度：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米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耗电：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174KW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运算速度：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5000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次加法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秒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8135937" cy="39592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3200"/>
              <a:t>图灵模型：</a:t>
            </a:r>
            <a:endParaRPr lang="en-US" altLang="zh-CN" sz="3200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1937</a:t>
            </a:r>
            <a:r>
              <a:rPr lang="zh-CN" altLang="en-US"/>
              <a:t>年，图灵首次提出 了通用计算机设备的设想</a:t>
            </a:r>
            <a:endParaRPr lang="en-US" altLang="zh-CN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所有的计算机都可能在一种特殊的机器上执行</a:t>
            </a:r>
            <a:endParaRPr lang="en-US" altLang="zh-CN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仅仅是在数学上的描述和哲学的定义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图灵模型是一个适用于通用计算机的更好模型</a:t>
            </a:r>
            <a:endParaRPr lang="en-US" altLang="zh-CN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r>
              <a:rPr lang="en-US" altLang="zh-CN" sz="3600">
                <a:solidFill>
                  <a:srgbClr val="0000CC"/>
                </a:solidFill>
              </a:rPr>
              <a:t>1.1 </a:t>
            </a:r>
            <a:r>
              <a:rPr lang="zh-CN" altLang="en-US" sz="3600">
                <a:solidFill>
                  <a:srgbClr val="0000CC"/>
                </a:solidFill>
              </a:rPr>
              <a:t>图灵模型</a:t>
            </a:r>
            <a:endParaRPr lang="zh-CN" altLang="en-US" sz="3600">
              <a:ea typeface="隶书" panose="02010509060101010101" pitchFamily="49" charset="-122"/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95513" y="1341438"/>
            <a:ext cx="65532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计算机科学：</a:t>
            </a:r>
            <a:r>
              <a:rPr lang="zh-CN" altLang="en-US" sz="3200" b="1">
                <a:latin typeface="Times New Roman" panose="02020603050405020304" pitchFamily="18" charset="0"/>
              </a:rPr>
              <a:t>和计算机相关的问题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987425"/>
            <a:ext cx="8858250" cy="15827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1950</a:t>
            </a:r>
            <a:r>
              <a:rPr lang="zh-CN" altLang="en-US"/>
              <a:t>年，宾夕法尼亚大学诞生，</a:t>
            </a:r>
            <a:r>
              <a:rPr lang="en-US" altLang="zh-CN" b="1">
                <a:solidFill>
                  <a:schemeClr val="hlink"/>
                </a:solidFill>
              </a:rPr>
              <a:t>EDVAC</a:t>
            </a:r>
            <a:r>
              <a:rPr lang="en-US" altLang="zh-CN"/>
              <a:t>.</a:t>
            </a:r>
          </a:p>
          <a:p>
            <a:pPr>
              <a:buFontTx/>
              <a:buNone/>
            </a:pPr>
            <a:r>
              <a:rPr lang="zh-CN" altLang="en-US"/>
              <a:t>         离散变量自动电子计算机 </a:t>
            </a:r>
            <a:endParaRPr lang="en-US" altLang="zh-CN"/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EDVAC:  </a:t>
            </a:r>
            <a:r>
              <a:rPr lang="en-US" altLang="zh-CN" sz="240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Electronics Discrete Variable Automatic Computer</a:t>
            </a:r>
            <a:endParaRPr lang="zh-CN" altLang="en-US" sz="2400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781300"/>
            <a:ext cx="5040312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84597" y="2915043"/>
            <a:ext cx="3407296" cy="157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冯 </a:t>
            </a:r>
            <a:r>
              <a:rPr lang="en-US" altLang="zh-CN" sz="2400" b="1" dirty="0">
                <a:latin typeface="Times New Roman" panose="02020603050405020304" pitchFamily="18" charset="0"/>
              </a:rPr>
              <a:t>· </a:t>
            </a:r>
            <a:r>
              <a:rPr lang="zh-CN" altLang="en-US" sz="2400" b="1" dirty="0">
                <a:latin typeface="Times New Roman" panose="02020603050405020304" pitchFamily="18" charset="0"/>
              </a:rPr>
              <a:t>诺依曼结构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采用了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进制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程序和数据在内存中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611560" y="4869160"/>
            <a:ext cx="2592387" cy="13795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重量：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7.85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吨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占地：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45.5m</a:t>
            </a:r>
            <a:r>
              <a:rPr lang="en-US" altLang="zh-CN" sz="2400" b="1" baseline="28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1961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停止工作</a:t>
            </a:r>
          </a:p>
        </p:txBody>
      </p:sp>
      <p:sp>
        <p:nvSpPr>
          <p:cNvPr id="286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第一台</a:t>
            </a:r>
            <a:r>
              <a:rPr lang="zh-CN" altLang="en-US">
                <a:latin typeface="Times New Roman" panose="02020603050405020304" pitchFamily="18" charset="0"/>
              </a:rPr>
              <a:t>冯 </a:t>
            </a:r>
            <a:r>
              <a:rPr lang="en-US" altLang="zh-CN">
                <a:latin typeface="Times New Roman" panose="02020603050405020304" pitchFamily="18" charset="0"/>
              </a:rPr>
              <a:t>· </a:t>
            </a:r>
            <a:r>
              <a:rPr lang="zh-CN" altLang="en-US">
                <a:latin typeface="Times New Roman" panose="02020603050405020304" pitchFamily="18" charset="0"/>
              </a:rPr>
              <a:t>诺依曼思想</a:t>
            </a:r>
            <a:r>
              <a:rPr lang="zh-CN" altLang="en-US">
                <a:solidFill>
                  <a:schemeClr val="tx1"/>
                </a:solidFill>
              </a:rPr>
              <a:t>计算机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5318125" y="1406525"/>
            <a:ext cx="2740025" cy="498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</a:rPr>
              <a:t>50</a:t>
            </a:r>
            <a:r>
              <a:rPr lang="zh-CN" altLang="en-US" sz="2400">
                <a:solidFill>
                  <a:srgbClr val="FF00FF"/>
                </a:solidFill>
              </a:rPr>
              <a:t>年代中期，商用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395288" y="1125538"/>
            <a:ext cx="8064500" cy="5111750"/>
          </a:xfrm>
          <a:prstGeom prst="flowChartAlternateProcess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700" name="AutoShape 6"/>
          <p:cNvSpPr>
            <a:spLocks noChangeArrowheads="1"/>
          </p:cNvSpPr>
          <p:nvPr/>
        </p:nvSpPr>
        <p:spPr bwMode="auto">
          <a:xfrm>
            <a:off x="1958975" y="1333500"/>
            <a:ext cx="2109788" cy="571500"/>
          </a:xfrm>
          <a:prstGeom prst="flowChartAlternateProcess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0" scaled="1"/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电子管时代</a:t>
            </a:r>
          </a:p>
        </p:txBody>
      </p:sp>
      <p:sp>
        <p:nvSpPr>
          <p:cNvPr id="29701" name="AutoShape 7"/>
          <p:cNvSpPr>
            <a:spLocks noChangeArrowheads="1"/>
          </p:cNvSpPr>
          <p:nvPr/>
        </p:nvSpPr>
        <p:spPr bwMode="auto">
          <a:xfrm>
            <a:off x="1958975" y="2260600"/>
            <a:ext cx="2109788" cy="642938"/>
          </a:xfrm>
          <a:prstGeom prst="flowChartAlternateProcess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0" scaled="1"/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晶体管时代</a:t>
            </a:r>
          </a:p>
        </p:txBody>
      </p:sp>
      <p:sp>
        <p:nvSpPr>
          <p:cNvPr id="29702" name="AutoShape 8"/>
          <p:cNvSpPr>
            <a:spLocks noChangeArrowheads="1"/>
          </p:cNvSpPr>
          <p:nvPr/>
        </p:nvSpPr>
        <p:spPr bwMode="auto">
          <a:xfrm>
            <a:off x="1255713" y="3189288"/>
            <a:ext cx="3516312" cy="641350"/>
          </a:xfrm>
          <a:prstGeom prst="flowChartAlternateProcess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0" scaled="1"/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集成电路时代</a:t>
            </a:r>
          </a:p>
        </p:txBody>
      </p:sp>
      <p:sp>
        <p:nvSpPr>
          <p:cNvPr id="29703" name="AutoShape 9"/>
          <p:cNvSpPr>
            <a:spLocks noChangeArrowheads="1"/>
          </p:cNvSpPr>
          <p:nvPr/>
        </p:nvSpPr>
        <p:spPr bwMode="auto">
          <a:xfrm>
            <a:off x="892175" y="4078288"/>
            <a:ext cx="4243388" cy="714375"/>
          </a:xfrm>
          <a:prstGeom prst="flowChartAlternateProcess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0" scaled="1"/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大规模集成时代</a:t>
            </a: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3014663" y="1905000"/>
            <a:ext cx="0" cy="284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3014663" y="2903538"/>
            <a:ext cx="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3014663" y="3830638"/>
            <a:ext cx="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5300663" y="2354263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50</a:t>
            </a:r>
            <a:r>
              <a:rPr lang="en-US" altLang="zh-CN" sz="2400">
                <a:solidFill>
                  <a:srgbClr val="FF00FF"/>
                </a:solidFill>
              </a:rPr>
              <a:t>—</a:t>
            </a: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60</a:t>
            </a:r>
            <a:r>
              <a:rPr lang="zh-CN" altLang="en-US" sz="2400">
                <a:solidFill>
                  <a:srgbClr val="FF00FF"/>
                </a:solidFill>
                <a:latin typeface="Verdana" panose="020B0604030504040204" pitchFamily="34" charset="0"/>
              </a:rPr>
              <a:t>年代中</a:t>
            </a:r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5268913" y="3259138"/>
            <a:ext cx="278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60</a:t>
            </a:r>
            <a:r>
              <a:rPr lang="zh-CN" altLang="en-US" sz="2400">
                <a:solidFill>
                  <a:srgbClr val="FF00FF"/>
                </a:solidFill>
                <a:latin typeface="Verdana" panose="020B0604030504040204" pitchFamily="34" charset="0"/>
              </a:rPr>
              <a:t>年代中</a:t>
            </a:r>
            <a:r>
              <a:rPr lang="en-US" altLang="zh-CN" sz="2400">
                <a:solidFill>
                  <a:srgbClr val="FF00FF"/>
                </a:solidFill>
              </a:rPr>
              <a:t>—</a:t>
            </a: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70</a:t>
            </a:r>
            <a:r>
              <a:rPr lang="zh-CN" altLang="en-US" sz="2400">
                <a:solidFill>
                  <a:srgbClr val="FF00FF"/>
                </a:solidFill>
                <a:latin typeface="Verdana" panose="020B0604030504040204" pitchFamily="34" charset="0"/>
              </a:rPr>
              <a:t>年代</a:t>
            </a: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5483225" y="4229100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1975</a:t>
            </a:r>
            <a:r>
              <a:rPr lang="zh-CN" altLang="en-US" sz="2400">
                <a:solidFill>
                  <a:srgbClr val="FF00FF"/>
                </a:solidFill>
                <a:latin typeface="Verdana" panose="020B0604030504040204" pitchFamily="34" charset="0"/>
              </a:rPr>
              <a:t>年</a:t>
            </a: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—1985</a:t>
            </a:r>
            <a:endParaRPr lang="zh-CN" altLang="en-US" sz="2400">
              <a:solidFill>
                <a:srgbClr val="FF00FF"/>
              </a:solidFill>
              <a:latin typeface="Verdana" panose="020B0604030504040204" pitchFamily="34" charset="0"/>
            </a:endParaRPr>
          </a:p>
        </p:txBody>
      </p:sp>
      <p:sp>
        <p:nvSpPr>
          <p:cNvPr id="29710" name="AutoShape 9"/>
          <p:cNvSpPr>
            <a:spLocks noChangeArrowheads="1"/>
          </p:cNvSpPr>
          <p:nvPr/>
        </p:nvSpPr>
        <p:spPr bwMode="auto">
          <a:xfrm>
            <a:off x="611188" y="5070475"/>
            <a:ext cx="5040312" cy="714375"/>
          </a:xfrm>
          <a:prstGeom prst="flowChartAlternateProcess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0" scaled="1"/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超大规模集成时代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848350" y="519906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  <a:latin typeface="Verdana" panose="020B0604030504040204" pitchFamily="34" charset="0"/>
              </a:rPr>
              <a:t>1985</a:t>
            </a:r>
            <a:r>
              <a:rPr lang="zh-CN" altLang="en-US" sz="2400">
                <a:solidFill>
                  <a:srgbClr val="FF00FF"/>
                </a:solidFill>
                <a:latin typeface="Verdana" panose="020B0604030504040204" pitchFamily="34" charset="0"/>
              </a:rPr>
              <a:t>年至今</a:t>
            </a:r>
          </a:p>
        </p:txBody>
      </p:sp>
      <p:sp>
        <p:nvSpPr>
          <p:cNvPr id="29712" name="Line 12"/>
          <p:cNvSpPr>
            <a:spLocks noChangeShapeType="1"/>
          </p:cNvSpPr>
          <p:nvPr/>
        </p:nvSpPr>
        <p:spPr bwMode="auto">
          <a:xfrm>
            <a:off x="3014663" y="4784725"/>
            <a:ext cx="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6111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历史</a:t>
            </a:r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第一台小型计算机：</a:t>
            </a:r>
            <a:r>
              <a:rPr lang="en-US" altLang="zh-CN"/>
              <a:t>PDP-1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68413"/>
            <a:ext cx="7639050" cy="5046662"/>
          </a:xfrm>
        </p:spPr>
        <p:txBody>
          <a:bodyPr/>
          <a:lstStyle/>
          <a:p>
            <a:r>
              <a:rPr lang="en-US" altLang="zh-CN"/>
              <a:t>1957</a:t>
            </a:r>
            <a:r>
              <a:rPr lang="zh-CN" altLang="en-US"/>
              <a:t>年由</a:t>
            </a:r>
            <a:r>
              <a:rPr lang="en-US" altLang="zh-CN"/>
              <a:t>DEC</a:t>
            </a:r>
            <a:r>
              <a:rPr lang="zh-CN" altLang="en-US"/>
              <a:t>公司生产</a:t>
            </a:r>
          </a:p>
          <a:p>
            <a:r>
              <a:rPr lang="zh-CN" altLang="en-US"/>
              <a:t>第二代计算机（晶体管）</a:t>
            </a:r>
          </a:p>
          <a:p>
            <a:r>
              <a:rPr lang="en-US" altLang="zh-CN"/>
              <a:t>18</a:t>
            </a:r>
            <a:r>
              <a:rPr lang="zh-CN" altLang="en-US"/>
              <a:t>位字长，</a:t>
            </a:r>
            <a:r>
              <a:rPr lang="en-US" altLang="zh-CN"/>
              <a:t>4K</a:t>
            </a:r>
            <a:r>
              <a:rPr lang="zh-CN" altLang="en-US"/>
              <a:t>内存，机器周期为</a:t>
            </a:r>
            <a:r>
              <a:rPr lang="en-US" altLang="zh-CN"/>
              <a:t>5</a:t>
            </a:r>
            <a:r>
              <a:rPr lang="zh-CN" altLang="en-US"/>
              <a:t>微秒</a:t>
            </a:r>
          </a:p>
          <a:p>
            <a:r>
              <a:rPr lang="zh-CN" altLang="en-US"/>
              <a:t>售价</a:t>
            </a:r>
            <a:r>
              <a:rPr lang="en-US" altLang="zh-CN"/>
              <a:t>120000</a:t>
            </a:r>
            <a:r>
              <a:rPr lang="zh-CN" altLang="en-US"/>
              <a:t>美元。售出</a:t>
            </a:r>
            <a:r>
              <a:rPr lang="en-US" altLang="zh-CN"/>
              <a:t>50</a:t>
            </a:r>
            <a:r>
              <a:rPr lang="zh-CN" altLang="en-US"/>
              <a:t>台。</a:t>
            </a:r>
          </a:p>
          <a:p>
            <a:endParaRPr lang="zh-CN" altLang="en-US"/>
          </a:p>
          <a:p>
            <a:r>
              <a:rPr lang="zh-CN" altLang="en-US"/>
              <a:t>开创了计算机产业！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第一个系列计算机：</a:t>
            </a:r>
            <a:r>
              <a:rPr lang="en-US" altLang="zh-CN"/>
              <a:t>IBM 360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463" y="1181100"/>
            <a:ext cx="4114800" cy="4968875"/>
          </a:xfrm>
        </p:spPr>
        <p:txBody>
          <a:bodyPr/>
          <a:lstStyle/>
          <a:p>
            <a:r>
              <a:rPr lang="zh-CN" altLang="en-US" sz="2400"/>
              <a:t>第三代计算机</a:t>
            </a:r>
          </a:p>
          <a:p>
            <a:r>
              <a:rPr lang="zh-CN" altLang="en-US" sz="2400"/>
              <a:t>计算机应用：科学计算和商务处理</a:t>
            </a:r>
          </a:p>
          <a:p>
            <a:r>
              <a:rPr lang="zh-CN" altLang="en-US" sz="2400"/>
              <a:t>如何在不同的硬件平台上运行相同的软件？</a:t>
            </a:r>
          </a:p>
          <a:p>
            <a:r>
              <a:rPr lang="zh-CN" altLang="en-US" sz="2400"/>
              <a:t>系列计算机：</a:t>
            </a:r>
            <a:r>
              <a:rPr lang="en-US" altLang="zh-CN" sz="2400"/>
              <a:t>IBM 360</a:t>
            </a:r>
          </a:p>
          <a:p>
            <a:r>
              <a:rPr lang="zh-CN" altLang="en-US" sz="2400"/>
              <a:t>计算机系统结构：程序员眼中的计算机。具有相同系统结构的计算机可以运行相同的程序。</a:t>
            </a:r>
          </a:p>
          <a:p>
            <a:r>
              <a:rPr lang="zh-CN" altLang="en-US" sz="2400"/>
              <a:t>微程序控制器</a:t>
            </a:r>
            <a:endParaRPr lang="zh-CN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11375"/>
            <a:ext cx="42672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113" y="1052513"/>
            <a:ext cx="8693150" cy="1800225"/>
          </a:xfrm>
        </p:spPr>
        <p:txBody>
          <a:bodyPr lIns="91432" tIns="45715" rIns="91432" bIns="45715"/>
          <a:lstStyle/>
          <a:p>
            <a:pPr algn="just" eaLnBrk="1" hangingPunct="1"/>
            <a:r>
              <a:rPr lang="en-US" altLang="en-US"/>
              <a:t>微型计算机的出现</a:t>
            </a:r>
            <a:r>
              <a:rPr lang="zh-CN" altLang="en-US"/>
              <a:t> </a:t>
            </a:r>
          </a:p>
          <a:p>
            <a:pPr lvl="1" algn="just" eaLnBrk="1" hangingPunct="1"/>
            <a:r>
              <a:rPr lang="en-US" altLang="zh-CN"/>
              <a:t>1971</a:t>
            </a:r>
            <a:r>
              <a:rPr lang="zh-CN" altLang="en-US"/>
              <a:t>，</a:t>
            </a:r>
            <a:r>
              <a:rPr lang="en-US" altLang="zh-CN"/>
              <a:t>Intel</a:t>
            </a:r>
            <a:r>
              <a:rPr lang="zh-CN" altLang="en-US"/>
              <a:t>公司推出了微处理器芯片。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/>
              <a:t>1981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12</a:t>
            </a:r>
            <a:r>
              <a:rPr lang="zh-CN" altLang="en-US"/>
              <a:t>日，</a:t>
            </a:r>
            <a:r>
              <a:rPr lang="en-US" altLang="zh-CN"/>
              <a:t>IBM</a:t>
            </a:r>
            <a:r>
              <a:rPr lang="zh-CN" altLang="en-US"/>
              <a:t>在纽约宣布</a:t>
            </a:r>
            <a:r>
              <a:rPr lang="en-US" altLang="zh-CN"/>
              <a:t>IBM </a:t>
            </a:r>
            <a:r>
              <a:rPr lang="en-US" altLang="zh-CN" b="1">
                <a:solidFill>
                  <a:srgbClr val="FF0000"/>
                </a:solidFill>
              </a:rPr>
              <a:t>PC</a:t>
            </a:r>
            <a:r>
              <a:rPr lang="zh-CN" altLang="en-US" b="1">
                <a:solidFill>
                  <a:srgbClr val="FF0000"/>
                </a:solidFill>
              </a:rPr>
              <a:t>个人电脑</a:t>
            </a:r>
            <a:r>
              <a:rPr lang="zh-CN" altLang="en-US"/>
              <a:t>出世。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第一台个人计算机</a:t>
            </a:r>
          </a:p>
        </p:txBody>
      </p:sp>
      <p:pic>
        <p:nvPicPr>
          <p:cNvPr id="3482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457200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292725" y="3141663"/>
            <a:ext cx="36512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just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kern="0" dirty="0"/>
              <a:t>型号：</a:t>
            </a:r>
            <a:r>
              <a:rPr lang="en-US" altLang="zh-CN" dirty="0"/>
              <a:t>IBM5150</a:t>
            </a:r>
            <a:endParaRPr lang="en-US" altLang="zh-CN" kern="0" dirty="0"/>
          </a:p>
          <a:p>
            <a:pPr lvl="1" algn="just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kern="0" dirty="0"/>
              <a:t>内存：</a:t>
            </a:r>
            <a:r>
              <a:rPr lang="en-US" altLang="zh-CN" sz="2800" b="1" kern="0" dirty="0">
                <a:solidFill>
                  <a:srgbClr val="FF0000"/>
                </a:solidFill>
              </a:rPr>
              <a:t>16K</a:t>
            </a:r>
          </a:p>
          <a:p>
            <a:pPr lvl="1" algn="just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kern="0" dirty="0"/>
              <a:t>售价：</a:t>
            </a:r>
            <a:r>
              <a:rPr lang="en-US" altLang="zh-CN" kern="0" dirty="0"/>
              <a:t>1565$</a:t>
            </a:r>
          </a:p>
          <a:p>
            <a:pPr lvl="1" algn="just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000" kern="0" dirty="0"/>
              <a:t>外存储：盒式录音磁带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968500"/>
            <a:ext cx="7989887" cy="424815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/>
              <a:t>1958</a:t>
            </a:r>
            <a:r>
              <a:rPr lang="zh-CN" altLang="en-US" sz="2400"/>
              <a:t>年</a:t>
            </a:r>
            <a:r>
              <a:rPr lang="en-US" altLang="zh-CN" sz="2400"/>
              <a:t>10</a:t>
            </a:r>
            <a:r>
              <a:rPr lang="zh-CN" altLang="en-US" sz="2400"/>
              <a:t>月，我国研究成功电子管数字算机。</a:t>
            </a:r>
          </a:p>
          <a:p>
            <a:pPr algn="just">
              <a:lnSpc>
                <a:spcPct val="10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/>
              <a:t>1964</a:t>
            </a:r>
            <a:r>
              <a:rPr lang="zh-CN" altLang="en-US" sz="2400"/>
              <a:t>年，晶体管数字计算机问世。</a:t>
            </a:r>
          </a:p>
          <a:p>
            <a:pPr algn="just">
              <a:lnSpc>
                <a:spcPct val="10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/>
              <a:t>1971</a:t>
            </a:r>
            <a:r>
              <a:rPr lang="zh-CN" altLang="en-US" sz="2400"/>
              <a:t>年，开发出了集成电路数字计算机。</a:t>
            </a:r>
          </a:p>
          <a:p>
            <a:pPr algn="just">
              <a:lnSpc>
                <a:spcPct val="10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/>
              <a:t>1975</a:t>
            </a:r>
            <a:r>
              <a:rPr lang="zh-CN" altLang="en-US" sz="2400"/>
              <a:t>年，开始研制微型计算机。</a:t>
            </a:r>
          </a:p>
          <a:p>
            <a:pPr algn="just">
              <a:lnSpc>
                <a:spcPct val="10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/>
              <a:t>1978</a:t>
            </a:r>
            <a:r>
              <a:rPr lang="zh-CN" altLang="en-US" sz="2400"/>
              <a:t>年，研制出了每秒</a:t>
            </a:r>
            <a:r>
              <a:rPr lang="en-US" altLang="zh-CN" sz="2400"/>
              <a:t>500</a:t>
            </a:r>
            <a:r>
              <a:rPr lang="zh-CN" altLang="en-US" sz="2400"/>
              <a:t>万次的大型计算机。</a:t>
            </a:r>
          </a:p>
          <a:p>
            <a:pPr algn="just">
              <a:lnSpc>
                <a:spcPct val="10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/>
              <a:t>1984</a:t>
            </a:r>
            <a:r>
              <a:rPr lang="zh-CN" altLang="en-US" sz="2400"/>
              <a:t>年，国防科技大学成功研制出每秒</a:t>
            </a:r>
            <a:r>
              <a:rPr lang="en-US" altLang="zh-CN" sz="2400"/>
              <a:t>1</a:t>
            </a:r>
            <a:r>
              <a:rPr lang="zh-CN" altLang="en-US" sz="2400"/>
              <a:t>亿次的“银河”电子计算机，随后又研制出了“银河</a:t>
            </a:r>
            <a:r>
              <a:rPr lang="en-US" altLang="zh-CN" sz="2400"/>
              <a:t>Ⅱ</a:t>
            </a:r>
            <a:r>
              <a:rPr lang="zh-CN" altLang="en-US" sz="2400"/>
              <a:t>型”机和“银河</a:t>
            </a:r>
            <a:r>
              <a:rPr lang="en-US" altLang="zh-CN" sz="2400"/>
              <a:t>Ⅲ</a:t>
            </a:r>
            <a:r>
              <a:rPr lang="zh-CN" altLang="en-US" sz="2400"/>
              <a:t>型”机。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00"/>
          </a:xfrm>
        </p:spPr>
        <p:txBody>
          <a:bodyPr/>
          <a:lstStyle/>
          <a:p>
            <a:r>
              <a:rPr lang="zh-CN" altLang="en-US" sz="3600">
                <a:ea typeface="隶书" panose="02010509060101010101" pitchFamily="49" charset="-122"/>
              </a:rPr>
              <a:t>我国计算机的发展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79388" y="1130300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我国计算机的研究工作是从</a:t>
            </a:r>
            <a:r>
              <a:rPr lang="en-US" altLang="zh-CN" b="1">
                <a:latin typeface="Times New Roman" panose="02020603050405020304" pitchFamily="18" charset="0"/>
              </a:rPr>
              <a:t>1956</a:t>
            </a:r>
            <a:r>
              <a:rPr lang="zh-CN" altLang="en-US" b="1">
                <a:latin typeface="Times New Roman" panose="02020603050405020304" pitchFamily="18" charset="0"/>
              </a:rPr>
              <a:t>年开始的。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08962" cy="4968875"/>
          </a:xfrm>
        </p:spPr>
        <p:txBody>
          <a:bodyPr lIns="91432" tIns="45715" rIns="91432" bIns="45715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个人移动设备</a:t>
            </a:r>
            <a:r>
              <a:rPr lang="en-US" altLang="zh-CN"/>
              <a:t>(PMD):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/>
              <a:t>  </a:t>
            </a:r>
            <a:r>
              <a:rPr lang="zh-CN" altLang="en-US"/>
              <a:t>手机</a:t>
            </a:r>
            <a:r>
              <a:rPr lang="en-US" altLang="zh-CN"/>
              <a:t>,</a:t>
            </a:r>
            <a:r>
              <a:rPr lang="zh-CN" altLang="en-US"/>
              <a:t>平板</a:t>
            </a:r>
            <a:r>
              <a:rPr lang="en-US" altLang="zh-CN"/>
              <a:t>---</a:t>
            </a:r>
            <a:r>
              <a:rPr lang="zh-CN" altLang="en-US"/>
              <a:t>代替</a:t>
            </a:r>
            <a:r>
              <a:rPr lang="en-US" altLang="zh-CN"/>
              <a:t>PC</a:t>
            </a:r>
            <a:r>
              <a:rPr lang="zh-CN" altLang="en-US"/>
              <a:t>的趋势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云计算</a:t>
            </a:r>
            <a:r>
              <a:rPr lang="en-US" altLang="zh-CN"/>
              <a:t>(cloud computing):</a:t>
            </a:r>
            <a:r>
              <a:rPr lang="zh-CN" altLang="en-US"/>
              <a:t>在网络上提供服务的大服务器集群</a:t>
            </a:r>
            <a:r>
              <a:rPr lang="en-US" altLang="zh-CN"/>
              <a:t>---</a:t>
            </a:r>
            <a:r>
              <a:rPr lang="zh-CN" altLang="en-US"/>
              <a:t>代替传统的服务器</a:t>
            </a:r>
            <a:r>
              <a:rPr lang="en-US" altLang="zh-CN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软件即服务</a:t>
            </a:r>
            <a:r>
              <a:rPr lang="en-US" altLang="zh-CN"/>
              <a:t>: (SaaS):</a:t>
            </a:r>
            <a:r>
              <a:rPr lang="zh-CN" altLang="en-US"/>
              <a:t>在网络上以服务的方式提供软件和数据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IaaS -&gt;PaaS-&gt;SaaS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zh-CN" altLang="en-US"/>
              <a:t>后</a:t>
            </a:r>
            <a:r>
              <a:rPr lang="en-US" altLang="zh-CN"/>
              <a:t>PC</a:t>
            </a:r>
            <a:r>
              <a:rPr lang="zh-CN" altLang="en-US"/>
              <a:t>时代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24863" cy="4824412"/>
          </a:xfrm>
        </p:spPr>
        <p:txBody>
          <a:bodyPr lIns="91432" tIns="45715" rIns="91432" bIns="45715"/>
          <a:lstStyle/>
          <a:p>
            <a:pPr algn="just" eaLnBrk="1" hangingPunct="1"/>
            <a:r>
              <a:rPr lang="en-US" altLang="zh-CN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随着计算机的发明，带来了新的学科：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计算机科学</a:t>
            </a:r>
            <a:endParaRPr lang="en-US" altLang="zh-CN">
              <a:latin typeface="Times New Roman" panose="02020603050405020304" pitchFamily="18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algn="just" eaLnBrk="1" hangingPunct="1"/>
            <a:endParaRPr lang="en-US" altLang="zh-CN">
              <a:latin typeface="Times New Roman" panose="02020603050405020304" pitchFamily="18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algn="just" eaLnBrk="1" hangingPunct="1"/>
            <a:r>
              <a:rPr lang="en-US" altLang="zh-CN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计算机科学</a:t>
            </a:r>
            <a:r>
              <a:rPr lang="zh-CN" altLang="en-US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两大领域：</a:t>
            </a:r>
          </a:p>
          <a:p>
            <a:pPr lvl="1" algn="just"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系统领域</a:t>
            </a:r>
          </a:p>
          <a:p>
            <a:pPr lvl="2" algn="just" eaLnBrk="1" hangingPunct="1"/>
            <a:r>
              <a:rPr lang="zh-CN" altLang="en-US" sz="2800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硬件与软件直接有关的领域：计算机网络、操作系统等</a:t>
            </a:r>
            <a:endParaRPr lang="en-US" altLang="zh-CN" sz="2800">
              <a:latin typeface="Times New Roman" panose="02020603050405020304" pitchFamily="18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1" algn="just"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应用领域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：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 eaLnBrk="1" hangingPunct="1"/>
            <a:r>
              <a:rPr lang="zh-CN" altLang="en-US" sz="2800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与计算机使用有关的领域</a:t>
            </a:r>
            <a:r>
              <a:rPr lang="en-US" altLang="zh-CN" sz="2800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cs typeface="Tahoma" panose="020B0604030504040204" pitchFamily="34" charset="0"/>
                <a:sym typeface="Tahoma" panose="020B0604030504040204" pitchFamily="34" charset="0"/>
              </a:rPr>
              <a:t>人工智能等</a:t>
            </a:r>
            <a:endParaRPr lang="zh-CN" altLang="en-US" sz="280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zh-CN">
                <a:sym typeface="Courier New" panose="02070309020205020404" pitchFamily="49" charset="0"/>
              </a:rPr>
              <a:t>1.5   计算机科学作为一门学科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052513"/>
            <a:ext cx="5184775" cy="3889375"/>
          </a:xfrm>
        </p:spPr>
        <p:txBody>
          <a:bodyPr lIns="91432" tIns="45715" rIns="91432" bIns="45715"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社会问题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依赖： </a:t>
            </a:r>
            <a:endParaRPr lang="en-US" altLang="zh-CN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“</a:t>
            </a:r>
            <a:r>
              <a:rPr lang="en-US" altLang="zh-CN"/>
              <a:t>72</a:t>
            </a:r>
            <a:r>
              <a:rPr lang="zh-CN" altLang="en-US"/>
              <a:t>小时无网络生活测试”活动</a:t>
            </a:r>
            <a:endParaRPr lang="en-US" altLang="zh-CN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“</a:t>
            </a:r>
            <a:r>
              <a:rPr lang="en-US" altLang="zh-CN"/>
              <a:t>77</a:t>
            </a:r>
            <a:r>
              <a:rPr lang="zh-CN" altLang="en-US"/>
              <a:t>哥”</a:t>
            </a:r>
            <a:endParaRPr lang="en-US" altLang="zh-CN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15</a:t>
            </a:r>
            <a:r>
              <a:rPr lang="zh-CN" altLang="en-US"/>
              <a:t>天卧床志愿者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社会公正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数字化分裂</a:t>
            </a:r>
            <a:endParaRPr lang="en-US" altLang="zh-CN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zh-CN" altLang="en-US"/>
              <a:t>社会问题和道德问题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73675" y="3573463"/>
            <a:ext cx="31432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kern="0" dirty="0"/>
              <a:t>道德问题</a:t>
            </a:r>
            <a:endParaRPr lang="en-US" altLang="zh-CN" kern="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kern="0" dirty="0"/>
              <a:t>隐私</a:t>
            </a:r>
            <a:endParaRPr lang="en-US" altLang="zh-CN" kern="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kern="0" dirty="0"/>
              <a:t>版权</a:t>
            </a:r>
            <a:endParaRPr lang="en-US" altLang="zh-CN" kern="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kern="0" dirty="0"/>
              <a:t>计算机犯罪</a:t>
            </a:r>
            <a:endParaRPr lang="en-US" altLang="zh-CN" kern="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82650"/>
            <a:ext cx="8137525" cy="15335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/>
              <a:t>把计算机想象为一个黑盒子：两种形式</a:t>
            </a:r>
            <a:endParaRPr lang="en-US" altLang="zh-CN" sz="3200"/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/>
              <a:t>1. </a:t>
            </a:r>
            <a:r>
              <a:rPr lang="zh-CN" altLang="en-US" sz="2800" b="1"/>
              <a:t>单任务计算机</a:t>
            </a:r>
            <a:r>
              <a:rPr lang="zh-CN" altLang="en-US" sz="2800"/>
              <a:t>：数据输入、处理、输出</a:t>
            </a:r>
            <a:endParaRPr lang="en-US" altLang="zh-CN" sz="280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黑盒子</a:t>
            </a:r>
          </a:p>
        </p:txBody>
      </p:sp>
      <p:sp>
        <p:nvSpPr>
          <p:cNvPr id="2" name="矩形 1"/>
          <p:cNvSpPr/>
          <p:nvPr/>
        </p:nvSpPr>
        <p:spPr>
          <a:xfrm>
            <a:off x="3057525" y="2778125"/>
            <a:ext cx="2952750" cy="143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/>
              <a:t>计算机</a:t>
            </a:r>
          </a:p>
        </p:txBody>
      </p:sp>
      <p:sp>
        <p:nvSpPr>
          <p:cNvPr id="3" name="右箭头 2"/>
          <p:cNvSpPr/>
          <p:nvPr/>
        </p:nvSpPr>
        <p:spPr>
          <a:xfrm>
            <a:off x="1520825" y="3373438"/>
            <a:ext cx="1512888" cy="207962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010275" y="3467100"/>
            <a:ext cx="1511300" cy="2079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35013" y="2833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输入数据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945313" y="2943225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输出数据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50825" y="4103688"/>
            <a:ext cx="8137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sz="3200" kern="0" dirty="0"/>
              <a:t>问题：</a:t>
            </a:r>
            <a:endParaRPr lang="en-US" altLang="zh-CN" sz="3200" kern="0" dirty="0"/>
          </a:p>
          <a:p>
            <a:pPr lvl="1" algn="just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800" kern="0" dirty="0"/>
              <a:t>计算机器也可以认为是计算机</a:t>
            </a:r>
            <a:endParaRPr lang="en-US" altLang="zh-CN" sz="2800" kern="0" dirty="0"/>
          </a:p>
          <a:p>
            <a:pPr lvl="1" algn="just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800" kern="0" dirty="0"/>
              <a:t>处理的数据类型：一种？多种？</a:t>
            </a:r>
            <a:endParaRPr lang="en-US" altLang="zh-CN" sz="2800" kern="0" dirty="0"/>
          </a:p>
          <a:p>
            <a:pPr lvl="1" algn="just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800" kern="0" dirty="0"/>
              <a:t>专用？ 通用？</a:t>
            </a:r>
            <a:endParaRPr lang="en-US" altLang="zh-CN" sz="28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82650"/>
            <a:ext cx="8137525" cy="2323952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ct val="0"/>
              </a:spcAft>
            </a:pPr>
            <a:r>
              <a:rPr lang="zh-CN" altLang="en-US" sz="3200" dirty="0"/>
              <a:t>把计算机想象为一个黑盒子：两种形式</a:t>
            </a:r>
            <a:endParaRPr lang="en-US" altLang="zh-CN" sz="3200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/>
              <a:t>2. </a:t>
            </a:r>
            <a:r>
              <a:rPr lang="zh-CN" altLang="en-US" sz="2800" b="1" dirty="0"/>
              <a:t>可编程数据处理器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程序：告诉计算机对数据进行处理的指令集合</a:t>
            </a:r>
            <a:endParaRPr lang="en-US" altLang="zh-CN" sz="2400" dirty="0"/>
          </a:p>
          <a:p>
            <a:pPr lvl="2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输出数据：依赖于输入数据和程序</a:t>
            </a:r>
            <a:endParaRPr lang="en-US" altLang="zh-CN" sz="2400" dirty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黑盒子</a:t>
            </a:r>
          </a:p>
        </p:txBody>
      </p:sp>
      <p:sp>
        <p:nvSpPr>
          <p:cNvPr id="2" name="矩形 1"/>
          <p:cNvSpPr/>
          <p:nvPr/>
        </p:nvSpPr>
        <p:spPr>
          <a:xfrm>
            <a:off x="3419872" y="4335231"/>
            <a:ext cx="2951162" cy="143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/>
              <a:t>计算机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110998" y="4421751"/>
            <a:ext cx="2297113" cy="747712"/>
            <a:chOff x="593169" y="4708945"/>
            <a:chExt cx="2298345" cy="746990"/>
          </a:xfrm>
        </p:grpSpPr>
        <p:sp>
          <p:nvSpPr>
            <p:cNvPr id="3" name="右箭头 2"/>
            <p:cNvSpPr/>
            <p:nvPr/>
          </p:nvSpPr>
          <p:spPr>
            <a:xfrm>
              <a:off x="1379403" y="5248174"/>
              <a:ext cx="1512111" cy="207761"/>
            </a:xfrm>
            <a:prstGeom prst="rightArrow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53" name="文本框 4"/>
            <p:cNvSpPr txBox="1">
              <a:spLocks noChangeArrowheads="1"/>
            </p:cNvSpPr>
            <p:nvPr/>
          </p:nvSpPr>
          <p:spPr bwMode="auto">
            <a:xfrm>
              <a:off x="593169" y="4708945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输入数据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371034" y="4509120"/>
            <a:ext cx="2557463" cy="730250"/>
            <a:chOff x="5868144" y="4819023"/>
            <a:chExt cx="2557061" cy="731252"/>
          </a:xfrm>
        </p:grpSpPr>
        <p:sp>
          <p:nvSpPr>
            <p:cNvPr id="8" name="右箭头 7"/>
            <p:cNvSpPr/>
            <p:nvPr/>
          </p:nvSpPr>
          <p:spPr>
            <a:xfrm>
              <a:off x="5868144" y="5342027"/>
              <a:ext cx="1512650" cy="208248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51" name="文本框 9"/>
            <p:cNvSpPr txBox="1">
              <a:spLocks noChangeArrowheads="1"/>
            </p:cNvSpPr>
            <p:nvPr/>
          </p:nvSpPr>
          <p:spPr bwMode="auto">
            <a:xfrm>
              <a:off x="6804248" y="4819023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输出数据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301873" y="3202551"/>
            <a:ext cx="1441450" cy="1190625"/>
            <a:chOff x="3784163" y="3489680"/>
            <a:chExt cx="1279531" cy="1189592"/>
          </a:xfrm>
        </p:grpSpPr>
        <p:sp>
          <p:nvSpPr>
            <p:cNvPr id="4" name="下箭头 3"/>
            <p:cNvSpPr/>
            <p:nvPr/>
          </p:nvSpPr>
          <p:spPr>
            <a:xfrm>
              <a:off x="4104046" y="4030547"/>
              <a:ext cx="576352" cy="64872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84163" y="3489680"/>
              <a:ext cx="1279531" cy="64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3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程 序</a:t>
              </a: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F19339E3-71FB-44DA-A561-56CF91721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67" y="5568305"/>
            <a:ext cx="3135432" cy="81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kern="0" dirty="0"/>
              <a:t>有三种情况</a:t>
            </a:r>
            <a:endParaRPr lang="en-US" altLang="zh-CN" sz="32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63613"/>
            <a:ext cx="7272338" cy="10255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/>
              <a:t>一、相同的程序，不同的输入数据</a:t>
            </a:r>
            <a:endParaRPr lang="en-US" altLang="zh-CN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可编程数据处理器</a:t>
            </a:r>
          </a:p>
        </p:txBody>
      </p:sp>
      <p:sp>
        <p:nvSpPr>
          <p:cNvPr id="3" name="右箭头 2"/>
          <p:cNvSpPr/>
          <p:nvPr/>
        </p:nvSpPr>
        <p:spPr>
          <a:xfrm>
            <a:off x="1403350" y="4216400"/>
            <a:ext cx="1512888" cy="207963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58788" y="3560763"/>
            <a:ext cx="1890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3, 12, 8, 22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892800" y="4311650"/>
            <a:ext cx="1511300" cy="2079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794125" y="3808413"/>
            <a:ext cx="1709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3, 8,12, 22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1272" name="组合 5"/>
          <p:cNvGrpSpPr>
            <a:grpSpLocks/>
          </p:cNvGrpSpPr>
          <p:nvPr/>
        </p:nvGrpSpPr>
        <p:grpSpPr bwMode="auto">
          <a:xfrm>
            <a:off x="3635374" y="2227263"/>
            <a:ext cx="1656705" cy="1250950"/>
            <a:chOff x="3635312" y="3427981"/>
            <a:chExt cx="1657935" cy="1251291"/>
          </a:xfrm>
        </p:grpSpPr>
        <p:sp>
          <p:nvSpPr>
            <p:cNvPr id="4" name="下箭头 3"/>
            <p:cNvSpPr/>
            <p:nvPr/>
          </p:nvSpPr>
          <p:spPr>
            <a:xfrm>
              <a:off x="4103973" y="4031395"/>
              <a:ext cx="576690" cy="6478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35312" y="3427981"/>
              <a:ext cx="1657935" cy="646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排 序</a:t>
              </a:r>
            </a:p>
          </p:txBody>
        </p:sp>
      </p:grp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58788" y="4519613"/>
            <a:ext cx="18907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14, 6, 8, 12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824288" y="4462463"/>
            <a:ext cx="171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6, 8,12, 14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54338" y="3452813"/>
            <a:ext cx="2952750" cy="1873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/>
              <a:t>计算机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128 0.00047 0.02274 0.0007 0.0342 0.00186 C 0.0375 0.00209 0.04757 0.0044 0.05139 0.00556 C 0.05278 0.00602 0.05416 0.00718 0.05555 0.00741 C 0.0585 0.00834 0.07187 0.01088 0.07413 0.01135 C 0.08003 0.01227 0.10069 0.01482 0.10573 0.01505 C 0.11857 0.01598 0.13142 0.01644 0.14427 0.0169 C 0.14809 0.01829 0.15191 0.01922 0.15573 0.02084 C 0.15712 0.02153 0.1585 0.02246 0.15989 0.02269 C 0.16614 0.02385 0.17239 0.02408 0.17847 0.02454 L 0.23576 0.02848 C 0.25469 0.03264 0.23559 0.02894 0.26996 0.03218 C 0.2743 0.03264 0.27847 0.03357 0.28281 0.03426 C 0.31528 0.03172 0.3 0.03218 0.32864 0.03218 " pathEditMode="relative" ptsTypes="AAAAAAAAA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2.5E-6 0.00024 L 0.21424 0.00186 C 0.21875 0.00186 0.23195 0.00463 0.23716 0.00556 C 0.26389 0.01019 0.25469 0.0088 0.28004 0.01135 C 0.28229 0.01065 0.29288 0.00857 0.29566 0.00741 C 0.3 0.00579 0.30434 0.00371 0.30851 0.00186 C 0.31007 0.00116 0.31129 -4.07407E-6 0.31285 -4.07407E-6 L 0.34722 -0.00185 " pathEditMode="relative" rAng="0" ptsTypes="AAAAAAA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-2.22222E-6 -0.00023 C 0.01129 -0.00046 0.02275 -0.00046 0.03438 -0.00116 C 0.03768 -0.00139 0.04775 -0.00278 0.05156 -0.00347 C 0.05295 -0.0037 0.05434 -0.0044 0.05591 -0.00463 C 0.05886 -0.00509 0.07222 -0.00648 0.07448 -0.00694 C 0.08038 -0.00741 0.10122 -0.00903 0.10625 -0.00903 C 0.11927 -0.00972 0.13212 -0.00995 0.14514 -0.01018 C 0.14896 -0.01088 0.15278 -0.01157 0.1566 -0.0125 C 0.15799 -0.01296 0.15938 -0.01343 0.16077 -0.01366 C 0.16719 -0.01435 0.17344 -0.01435 0.17952 -0.01481 L 0.23716 -0.01713 C 0.25625 -0.01944 0.23698 -0.01736 0.27153 -0.01921 C 0.27604 -0.01944 0.28021 -0.02014 0.28455 -0.02037 C 0.31719 -0.01898 0.30174 -0.01921 0.33073 -0.01921 " pathEditMode="relative" rAng="0" ptsTypes="AAAAAAAAAAAA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4.16667E-6 0.00024 L 0.21145 0.00116 C 0.21597 0.00116 0.22899 0.00278 0.23402 0.00348 C 0.26059 0.00625 0.25138 0.00533 0.27638 0.00695 C 0.27864 0.00649 0.28906 0.0051 0.29184 0.0044 C 0.29618 0.00348 0.30052 0.00232 0.30451 0.00116 C 0.30607 0.0007 0.30729 -4.07407E-6 0.30885 -4.07407E-6 L 0.34288 -0.00092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4" grpId="0"/>
      <p:bldP spid="14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63613"/>
            <a:ext cx="7200900" cy="10255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/>
              <a:t>二、不同的程序，相同的输入数据</a:t>
            </a:r>
            <a:endParaRPr lang="en-US" altLang="zh-CN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可编程数据处理器</a:t>
            </a:r>
          </a:p>
        </p:txBody>
      </p:sp>
      <p:sp>
        <p:nvSpPr>
          <p:cNvPr id="12292" name="文本框 4"/>
          <p:cNvSpPr txBox="1">
            <a:spLocks noChangeArrowheads="1"/>
          </p:cNvSpPr>
          <p:nvPr/>
        </p:nvSpPr>
        <p:spPr bwMode="auto">
          <a:xfrm>
            <a:off x="534988" y="3562350"/>
            <a:ext cx="1890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3, 12, 8, 22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705475" y="4068763"/>
            <a:ext cx="1512888" cy="20796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086100" y="3490913"/>
            <a:ext cx="2787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排序：</a:t>
            </a:r>
            <a:r>
              <a:rPr lang="en-US" altLang="zh-CN">
                <a:latin typeface="Times New Roman" panose="02020603050405020304" pitchFamily="18" charset="0"/>
              </a:rPr>
              <a:t>3, 8,12, 22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467100" y="3803650"/>
            <a:ext cx="162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求和：</a:t>
            </a:r>
            <a:r>
              <a:rPr lang="en-US" altLang="zh-CN">
                <a:latin typeface="Times New Roman" panose="02020603050405020304" pitchFamily="18" charset="0"/>
              </a:rPr>
              <a:t>45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027113" y="4068763"/>
            <a:ext cx="1512887" cy="207962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3767138" y="2476500"/>
            <a:ext cx="714375" cy="75882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49588" y="1820863"/>
            <a:ext cx="2127250" cy="646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？？？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246438" y="4135438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最大值：</a:t>
            </a:r>
            <a:r>
              <a:rPr lang="en-US" altLang="zh-CN">
                <a:latin typeface="Times New Roman" panose="02020603050405020304" pitchFamily="18" charset="0"/>
              </a:rPr>
              <a:t>22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224213" y="4419600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最小值：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246438" y="4471988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乘积：</a:t>
            </a:r>
            <a:r>
              <a:rPr lang="en-US" altLang="zh-CN">
                <a:latin typeface="Times New Roman" panose="02020603050405020304" pitchFamily="18" charset="0"/>
              </a:rPr>
              <a:t>6336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41675" y="1820863"/>
            <a:ext cx="1765300" cy="646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排   序</a:t>
            </a:r>
          </a:p>
        </p:txBody>
      </p:sp>
      <p:sp>
        <p:nvSpPr>
          <p:cNvPr id="2" name="矩形 1"/>
          <p:cNvSpPr/>
          <p:nvPr/>
        </p:nvSpPr>
        <p:spPr>
          <a:xfrm>
            <a:off x="2514600" y="3213100"/>
            <a:ext cx="3281363" cy="1968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/>
              <a:t>计算机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65475" y="1847850"/>
            <a:ext cx="1752600" cy="64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   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95638" y="1847850"/>
            <a:ext cx="1854200" cy="64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13100" y="1841500"/>
            <a:ext cx="1854200" cy="64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最小值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41675" y="1824038"/>
            <a:ext cx="1782763" cy="64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乘   积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1613" y="5524500"/>
            <a:ext cx="75390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sz="3200" kern="0" dirty="0"/>
              <a:t>三、相同的程序，相同的输入数据</a:t>
            </a:r>
            <a:endParaRPr lang="en-US" altLang="zh-CN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33629 -0.05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4184 -0.038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43073 0.0141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5104 0.05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43073 0.1208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2" grpId="0" animBg="1"/>
      <p:bldP spid="20" grpId="0"/>
      <p:bldP spid="21" grpId="0"/>
      <p:bldP spid="22" grpId="0"/>
      <p:bldP spid="23" grpId="0" animBg="1"/>
      <p:bldP spid="2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8580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>
              <a:defRPr/>
            </a:pPr>
            <a:r>
              <a:rPr lang="zh-CN" altLang="en-US" dirty="0"/>
              <a:t>1.2  冯</a:t>
            </a:r>
            <a:r>
              <a:rPr lang="en-US" altLang="zh-CN" dirty="0"/>
              <a:t>·</a:t>
            </a:r>
            <a:r>
              <a:rPr lang="zh-CN" altLang="en-US" dirty="0"/>
              <a:t>诺依曼模型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44000" r="48000" b="10666"/>
          <a:stretch>
            <a:fillRect/>
          </a:stretch>
        </p:blipFill>
        <p:spPr bwMode="auto">
          <a:xfrm>
            <a:off x="684213" y="1046163"/>
            <a:ext cx="2819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3708400" y="1066800"/>
            <a:ext cx="5256213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/>
              <a:t>通用计算机，将数据存储在计算机中</a:t>
            </a:r>
            <a:endParaRPr lang="en-US" altLang="zh-CN" sz="3200"/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冯</a:t>
            </a:r>
            <a:r>
              <a:rPr lang="en-US" altLang="zh-CN"/>
              <a:t>·</a:t>
            </a:r>
            <a:r>
              <a:rPr lang="zh-CN" altLang="en-US"/>
              <a:t>诺依曼指出：</a:t>
            </a:r>
            <a:endParaRPr lang="en-US" altLang="zh-CN"/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程序和数据在逻辑上是相同的</a:t>
            </a:r>
            <a:endParaRPr lang="en-US" altLang="zh-CN"/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将程序也存储在计算机中</a:t>
            </a:r>
            <a:endParaRPr lang="en-US" altLang="zh-CN" sz="280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7950" y="5153025"/>
            <a:ext cx="4178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计算机分为</a:t>
            </a:r>
            <a:r>
              <a:rPr lang="en-US" altLang="zh-CN" kern="0" dirty="0">
                <a:solidFill>
                  <a:srgbClr val="FF0000"/>
                </a:solidFill>
              </a:rPr>
              <a:t>4</a:t>
            </a:r>
            <a:r>
              <a:rPr lang="zh-CN" altLang="en-US" kern="0" dirty="0">
                <a:solidFill>
                  <a:srgbClr val="FF0000"/>
                </a:solidFill>
              </a:rPr>
              <a:t>个子系统</a:t>
            </a:r>
            <a:endParaRPr lang="en-US" altLang="zh-CN" kern="0" dirty="0"/>
          </a:p>
        </p:txBody>
      </p:sp>
      <p:sp>
        <p:nvSpPr>
          <p:cNvPr id="4" name="矩形 3"/>
          <p:cNvSpPr/>
          <p:nvPr/>
        </p:nvSpPr>
        <p:spPr>
          <a:xfrm>
            <a:off x="4641850" y="4495800"/>
            <a:ext cx="30257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kern="0" dirty="0"/>
              <a:t>存储器（</a:t>
            </a:r>
            <a:r>
              <a:rPr lang="en-US" altLang="zh-CN" kern="0" dirty="0"/>
              <a:t>Memory</a:t>
            </a:r>
            <a:r>
              <a:rPr lang="zh-CN" altLang="en-US" kern="0" dirty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1850" y="5019675"/>
            <a:ext cx="2886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kern="0" dirty="0"/>
              <a:t>算术逻辑单元</a:t>
            </a:r>
            <a:r>
              <a:rPr lang="en-US" altLang="zh-CN" b="1" dirty="0">
                <a:solidFill>
                  <a:schemeClr val="hlink"/>
                </a:solidFill>
              </a:rPr>
              <a:t>(ALU)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68838" y="5430838"/>
            <a:ext cx="14446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kern="0" dirty="0"/>
              <a:t>控制单元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41850" y="5876925"/>
            <a:ext cx="27654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kern="0" dirty="0"/>
              <a:t>输入</a:t>
            </a:r>
            <a:r>
              <a:rPr lang="en-US" altLang="zh-CN" kern="0" dirty="0"/>
              <a:t>/</a:t>
            </a:r>
            <a:r>
              <a:rPr lang="zh-CN" altLang="en-US" kern="0" dirty="0"/>
              <a:t>输出单元</a:t>
            </a:r>
            <a:r>
              <a:rPr lang="en-US" altLang="zh-CN" b="1" dirty="0">
                <a:solidFill>
                  <a:schemeClr val="hlink"/>
                </a:solidFill>
              </a:rPr>
              <a:t>(I/O)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4038600" y="4652963"/>
            <a:ext cx="588963" cy="16557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4" grpId="0"/>
      <p:bldP spid="5" grpId="0"/>
      <p:bldP spid="8" grpId="0"/>
      <p:bldP spid="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117600"/>
            <a:ext cx="89328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8580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>
              <a:defRPr/>
            </a:pPr>
            <a:r>
              <a:rPr lang="zh-CN" altLang="en-US" dirty="0"/>
              <a:t>1.2  冯</a:t>
            </a:r>
            <a:r>
              <a:rPr lang="en-US" altLang="zh-CN" dirty="0"/>
              <a:t>·</a:t>
            </a:r>
            <a:r>
              <a:rPr lang="zh-CN" altLang="en-US" dirty="0"/>
              <a:t>诺依曼模型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38438" y="3802063"/>
            <a:ext cx="1719262" cy="83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算术运算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逻辑运算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03838" y="3917950"/>
            <a:ext cx="1179512" cy="16843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存储：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程序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数据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84450" y="5489575"/>
            <a:ext cx="2016125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控制其它子系统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29013" y="2752725"/>
            <a:ext cx="2016125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输入输出子系统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988" y="3275013"/>
            <a:ext cx="730250" cy="1938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从外部设备接收数据和程序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08975" y="3589338"/>
            <a:ext cx="730250" cy="1630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把结果输出到外部设备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5150" y="1773238"/>
            <a:ext cx="1414463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黑盒子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24113" y="1108075"/>
            <a:ext cx="4352925" cy="769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  序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（一系列指令告诉计算机工作内容）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4643438" y="2768600"/>
          <a:ext cx="35417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3" imgW="2561905" imgH="733333" progId="Paint.Picture">
                  <p:embed/>
                </p:oleObj>
              </mc:Choice>
              <mc:Fallback>
                <p:oleObj r:id="rId3" imgW="2561905" imgH="7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68600"/>
                        <a:ext cx="35417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1111" r="9589" b="11111"/>
          <a:stretch>
            <a:fillRect/>
          </a:stretch>
        </p:blipFill>
        <p:spPr bwMode="auto">
          <a:xfrm>
            <a:off x="323528" y="3575993"/>
            <a:ext cx="2743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9" descr="BS00124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71" y="501317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0" descr="mink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27" y="3977481"/>
            <a:ext cx="18288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>
              <a:defRPr/>
            </a:pPr>
            <a:r>
              <a:rPr lang="zh-CN" altLang="en-US" dirty="0"/>
              <a:t>1.2  冯</a:t>
            </a:r>
            <a:r>
              <a:rPr lang="en-US" altLang="zh-CN" dirty="0"/>
              <a:t>·</a:t>
            </a:r>
            <a:r>
              <a:rPr lang="zh-CN" altLang="en-US" dirty="0"/>
              <a:t>诺依曼模型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47663" y="1196975"/>
            <a:ext cx="4008313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sz="3200" kern="0" dirty="0"/>
              <a:t>存储器</a:t>
            </a:r>
            <a:endParaRPr lang="en-US" altLang="zh-CN" sz="3200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kern="0" dirty="0"/>
              <a:t>用来存储的区域</a:t>
            </a:r>
            <a:endParaRPr lang="en-US" altLang="zh-CN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kern="0" dirty="0"/>
              <a:t>存储</a:t>
            </a:r>
            <a:r>
              <a:rPr lang="zh-CN" altLang="en-US" sz="2800" b="1" u="sng" kern="0" dirty="0">
                <a:solidFill>
                  <a:srgbClr val="FF0000"/>
                </a:solidFill>
              </a:rPr>
              <a:t>程序</a:t>
            </a:r>
            <a:r>
              <a:rPr lang="zh-CN" altLang="en-US" kern="0" dirty="0"/>
              <a:t>和</a:t>
            </a:r>
            <a:r>
              <a:rPr lang="zh-CN" altLang="en-US" sz="2800" b="1" u="sng" kern="0" dirty="0">
                <a:solidFill>
                  <a:srgbClr val="FF0000"/>
                </a:solidFill>
              </a:rPr>
              <a:t>数据</a:t>
            </a:r>
            <a:endParaRPr lang="en-US" altLang="zh-CN" sz="2800" b="1" u="sng" kern="0" dirty="0">
              <a:solidFill>
                <a:srgbClr val="FF0000"/>
              </a:solidFill>
            </a:endParaRPr>
          </a:p>
        </p:txBody>
      </p:sp>
      <p:pic>
        <p:nvPicPr>
          <p:cNvPr id="15368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084263"/>
            <a:ext cx="430212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326F231-88BD-47EB-B0FE-E35F8B57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9" y="4293096"/>
            <a:ext cx="187220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kern="0" dirty="0">
                <a:solidFill>
                  <a:schemeClr val="accent1">
                    <a:lumMod val="75000"/>
                  </a:schemeClr>
                </a:solidFill>
              </a:rPr>
              <a:t>其它类型</a:t>
            </a:r>
            <a:endParaRPr lang="en-US" altLang="zh-CN" sz="3200" b="1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kern="0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en-US" altLang="zh-CN" sz="32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1448</Words>
  <Application>Microsoft Office PowerPoint</Application>
  <PresentationFormat>全屏显示(4:3)</PresentationFormat>
  <Paragraphs>256</Paragraphs>
  <Slides>28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黑体</vt:lpstr>
      <vt:lpstr>华文彩云</vt:lpstr>
      <vt:lpstr>华文仿宋</vt:lpstr>
      <vt:lpstr>华文新魏</vt:lpstr>
      <vt:lpstr>华文中宋</vt:lpstr>
      <vt:lpstr>隶书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Wingdings 2</vt:lpstr>
      <vt:lpstr>RFID</vt:lpstr>
      <vt:lpstr>砖雕艺术</vt:lpstr>
      <vt:lpstr>Bitmap Image</vt:lpstr>
      <vt:lpstr>第一章 绪论</vt:lpstr>
      <vt:lpstr>1.1 图灵模型</vt:lpstr>
      <vt:lpstr>黑盒子</vt:lpstr>
      <vt:lpstr>黑盒子</vt:lpstr>
      <vt:lpstr>可编程数据处理器</vt:lpstr>
      <vt:lpstr>可编程数据处理器</vt:lpstr>
      <vt:lpstr>1.2  冯·诺依曼模型</vt:lpstr>
      <vt:lpstr>1.2  冯·诺依曼模型</vt:lpstr>
      <vt:lpstr>1.2  冯·诺依曼模型</vt:lpstr>
      <vt:lpstr>1.2  冯·诺依曼模型</vt:lpstr>
      <vt:lpstr>1.2  冯·诺依曼模型</vt:lpstr>
      <vt:lpstr>PowerPoint 演示文稿</vt:lpstr>
      <vt:lpstr>PowerPoint 演示文稿</vt:lpstr>
      <vt:lpstr>硬件概念入门</vt:lpstr>
      <vt:lpstr>PowerPoint 演示文稿</vt:lpstr>
      <vt:lpstr>PowerPoint 演示文稿</vt:lpstr>
      <vt:lpstr>PowerPoint 演示文稿</vt:lpstr>
      <vt:lpstr>Turing机</vt:lpstr>
      <vt:lpstr>第一台通用计算机</vt:lpstr>
      <vt:lpstr>第一台冯 · 诺依曼思想计算机</vt:lpstr>
      <vt:lpstr>PowerPoint 演示文稿</vt:lpstr>
      <vt:lpstr>第一台小型计算机：PDP-1</vt:lpstr>
      <vt:lpstr>第一个系列计算机：IBM 360</vt:lpstr>
      <vt:lpstr>第一台个人计算机</vt:lpstr>
      <vt:lpstr>我国计算机的发展</vt:lpstr>
      <vt:lpstr>后PC时代</vt:lpstr>
      <vt:lpstr>1.5   计算机科学作为一门学科</vt:lpstr>
      <vt:lpstr>社会问题和道德问题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yx sun</cp:lastModifiedBy>
  <cp:revision>288</cp:revision>
  <dcterms:created xsi:type="dcterms:W3CDTF">2000-01-15T04:50:39Z</dcterms:created>
  <dcterms:modified xsi:type="dcterms:W3CDTF">2021-10-09T08:01:14Z</dcterms:modified>
</cp:coreProperties>
</file>