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</p:sldMasterIdLst>
  <p:notesMasterIdLst>
    <p:notesMasterId r:id="rId32"/>
  </p:notesMasterIdLst>
  <p:handoutMasterIdLst>
    <p:handoutMasterId r:id="rId33"/>
  </p:handoutMasterIdLst>
  <p:sldIdLst>
    <p:sldId id="556" r:id="rId3"/>
    <p:sldId id="557" r:id="rId4"/>
    <p:sldId id="625" r:id="rId5"/>
    <p:sldId id="660" r:id="rId6"/>
    <p:sldId id="661" r:id="rId7"/>
    <p:sldId id="626" r:id="rId8"/>
    <p:sldId id="628" r:id="rId9"/>
    <p:sldId id="635" r:id="rId10"/>
    <p:sldId id="637" r:id="rId11"/>
    <p:sldId id="634" r:id="rId12"/>
    <p:sldId id="629" r:id="rId13"/>
    <p:sldId id="631" r:id="rId14"/>
    <p:sldId id="632" r:id="rId15"/>
    <p:sldId id="659" r:id="rId16"/>
    <p:sldId id="662" r:id="rId17"/>
    <p:sldId id="633" r:id="rId18"/>
    <p:sldId id="638" r:id="rId19"/>
    <p:sldId id="639" r:id="rId20"/>
    <p:sldId id="645" r:id="rId21"/>
    <p:sldId id="646" r:id="rId22"/>
    <p:sldId id="642" r:id="rId23"/>
    <p:sldId id="648" r:id="rId24"/>
    <p:sldId id="644" r:id="rId25"/>
    <p:sldId id="622" r:id="rId26"/>
    <p:sldId id="650" r:id="rId27"/>
    <p:sldId id="656" r:id="rId28"/>
    <p:sldId id="657" r:id="rId29"/>
    <p:sldId id="658" r:id="rId30"/>
    <p:sldId id="65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FF33CC"/>
    <a:srgbClr val="CC00CC"/>
    <a:srgbClr val="FFFF00"/>
    <a:srgbClr val="FFFFFF"/>
    <a:srgbClr val="FF00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28" autoAdjust="0"/>
    <p:restoredTop sz="94660" autoAdjust="0"/>
  </p:normalViewPr>
  <p:slideViewPr>
    <p:cSldViewPr>
      <p:cViewPr varScale="1">
        <p:scale>
          <a:sx n="103" d="100"/>
          <a:sy n="103" d="100"/>
        </p:scale>
        <p:origin x="53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>
      <p:cViewPr varScale="1">
        <p:scale>
          <a:sx n="65" d="100"/>
          <a:sy n="65" d="100"/>
        </p:scale>
        <p:origin x="-261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CE6C78F-F96F-46E1-8D0B-F34F6DCBBC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B36A52-0139-4FA5-8E41-7E550CB941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91AE0A8-4BB6-40CB-A3F4-C6B343F1A682}" type="slidenum">
              <a:rPr lang="zh-CN" altLang="en-US" sz="1200" smtClean="0"/>
              <a:pPr/>
              <a:t>24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91374387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4016937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157163"/>
            <a:ext cx="2159000" cy="6045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57163"/>
            <a:ext cx="6329363" cy="6045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6289659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2268538" y="6381750"/>
            <a:ext cx="5256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800" b="1"/>
              <a:t> 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79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F5D5A1-538F-46BB-B581-863B7ADCC3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907338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3749879"/>
      </p:ext>
    </p:extLst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2215763"/>
      </p:ext>
    </p:extLst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7622453"/>
      </p:ext>
    </p:extLst>
  </p:cSld>
  <p:clrMapOvr>
    <a:masterClrMapping/>
  </p:clrMapOvr>
  <p:transition spd="slow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2502069"/>
      </p:ext>
    </p:extLst>
  </p:cSld>
  <p:clrMapOvr>
    <a:masterClrMapping/>
  </p:clrMapOvr>
  <p:transition spd="slow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0370593"/>
      </p:ext>
    </p:extLst>
  </p:cSld>
  <p:clrMapOvr>
    <a:masterClrMapping/>
  </p:clrMapOvr>
  <p:transition spd="slow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13229"/>
      </p:ext>
    </p:extLst>
  </p:cSld>
  <p:clrMapOvr>
    <a:masterClrMapping/>
  </p:clrMapOvr>
  <p:transition spd="slow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310366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79968306"/>
      </p:ext>
    </p:extLst>
  </p:cSld>
  <p:clrMapOvr>
    <a:masterClrMapping/>
  </p:clrMapOvr>
  <p:transition spd="slow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9738454"/>
      </p:ext>
    </p:extLst>
  </p:cSld>
  <p:clrMapOvr>
    <a:masterClrMapping/>
  </p:clrMapOvr>
  <p:transition spd="slow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108402"/>
      </p:ext>
    </p:extLst>
  </p:cSld>
  <p:clrMapOvr>
    <a:masterClrMapping/>
  </p:clrMapOvr>
  <p:transition spd="slow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7350" y="188913"/>
            <a:ext cx="2160588" cy="5983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34125" cy="5983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701232"/>
      </p:ext>
    </p:extLst>
  </p:cSld>
  <p:clrMapOvr>
    <a:masterClrMapping/>
  </p:clrMapOvr>
  <p:transition spd="slow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0276192"/>
      </p:ext>
    </p:extLst>
  </p:cSld>
  <p:clrMapOvr>
    <a:masterClrMapping/>
  </p:clrMapOvr>
  <p:transition spd="slow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9788" y="1125538"/>
            <a:ext cx="4248150" cy="2446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9788" y="3724275"/>
            <a:ext cx="4248150" cy="2447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1495798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6443609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92200"/>
            <a:ext cx="4243388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092200"/>
            <a:ext cx="4244975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4725317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20568955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6919346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641990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9584105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8972403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57163"/>
            <a:ext cx="78597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92200"/>
            <a:ext cx="8640763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auto">
          <a:xfrm>
            <a:off x="0" y="827088"/>
            <a:ext cx="9144000" cy="53975"/>
          </a:xfrm>
          <a:prstGeom prst="rect">
            <a:avLst/>
          </a:prstGeom>
          <a:gradFill rotWithShape="1">
            <a:gsLst>
              <a:gs pos="0">
                <a:srgbClr val="66FF66">
                  <a:alpha val="62999"/>
                </a:srgbClr>
              </a:gs>
              <a:gs pos="100000">
                <a:srgbClr val="FF33CC">
                  <a:alpha val="50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29" name="Picture 1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278563"/>
            <a:ext cx="593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13"/>
          <p:cNvSpPr txBox="1">
            <a:spLocks noChangeArrowheads="1"/>
          </p:cNvSpPr>
          <p:nvPr userDrawn="1"/>
        </p:nvSpPr>
        <p:spPr bwMode="auto">
          <a:xfrm>
            <a:off x="8126413" y="6337300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CCST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CCFF"/>
        </a:buClr>
        <a:buSzPct val="70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CC"/>
        </a:buClr>
        <a:buSzPct val="5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0429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250825" y="1125538"/>
            <a:ext cx="8647113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52" name="Text Box 7"/>
          <p:cNvSpPr txBox="1">
            <a:spLocks noChangeArrowheads="1"/>
          </p:cNvSpPr>
          <p:nvPr userDrawn="1"/>
        </p:nvSpPr>
        <p:spPr bwMode="auto">
          <a:xfrm>
            <a:off x="1487488" y="6515100"/>
            <a:ext cx="5414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400" b="1"/>
              <a:t> </a:t>
            </a:r>
            <a:r>
              <a:rPr lang="zh-CN" altLang="en-US" sz="1400" b="1">
                <a:solidFill>
                  <a:schemeClr val="folHlink"/>
                </a:solidFill>
              </a:rPr>
              <a:t>，</a:t>
            </a:r>
            <a:r>
              <a:rPr lang="en-US" altLang="zh-CN" sz="1400" b="1">
                <a:solidFill>
                  <a:schemeClr val="folHlink"/>
                </a:solidFill>
              </a:rPr>
              <a:t>Jilin University</a:t>
            </a: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0" y="63976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9"/>
          <p:cNvSpPr>
            <a:spLocks noChangeArrowheads="1"/>
          </p:cNvSpPr>
          <p:nvPr userDrawn="1"/>
        </p:nvSpPr>
        <p:spPr bwMode="auto">
          <a:xfrm>
            <a:off x="0" y="898525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7" r:id="rId1"/>
    <p:sldLayoutId id="2147484785" r:id="rId2"/>
    <p:sldLayoutId id="2147484786" r:id="rId3"/>
    <p:sldLayoutId id="2147484787" r:id="rId4"/>
    <p:sldLayoutId id="2147484788" r:id="rId5"/>
    <p:sldLayoutId id="2147484789" r:id="rId6"/>
    <p:sldLayoutId id="2147484790" r:id="rId7"/>
    <p:sldLayoutId id="2147484791" r:id="rId8"/>
    <p:sldLayoutId id="2147484792" r:id="rId9"/>
    <p:sldLayoutId id="2147484793" r:id="rId10"/>
    <p:sldLayoutId id="2147484794" r:id="rId11"/>
    <p:sldLayoutId id="2147484795" r:id="rId12"/>
    <p:sldLayoutId id="2147484796" r:id="rId13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10000"/>
        </a:spcAft>
        <a:buClr>
          <a:srgbClr val="FF0000"/>
        </a:buClr>
        <a:buSzPct val="75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10000"/>
        </a:spcAft>
        <a:buClr>
          <a:schemeClr val="hlink"/>
        </a:buClr>
        <a:buSzPct val="6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5000"/>
        </a:spcBef>
        <a:spcAft>
          <a:spcPct val="1000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351838" cy="518477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dirty="0"/>
              <a:t>理解数字系统的概念</a:t>
            </a:r>
            <a:endParaRPr lang="en-US" altLang="zh-CN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dirty="0"/>
              <a:t>分清非位置化和位置化数字系统</a:t>
            </a:r>
            <a:endParaRPr lang="en-US" altLang="zh-CN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dirty="0"/>
              <a:t>描述十进制、二进制、八进制、十六进制系统</a:t>
            </a:r>
            <a:endParaRPr lang="en-US" altLang="zh-CN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dirty="0"/>
              <a:t>十进制、二进制、八进制、十六进制之间相互转换</a:t>
            </a:r>
            <a:endParaRPr lang="en-US" altLang="zh-CN" dirty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773113" y="168275"/>
            <a:ext cx="5976937" cy="647700"/>
          </a:xfrm>
        </p:spPr>
        <p:txBody>
          <a:bodyPr/>
          <a:lstStyle/>
          <a:p>
            <a:r>
              <a:rPr lang="zh-CN" altLang="en-US" sz="3600">
                <a:ea typeface="隶书" panose="02010509060101010101" pitchFamily="49" charset="-122"/>
              </a:rPr>
              <a:t>第二章  数字系统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7"/>
          <p:cNvSpPr>
            <a:spLocks noChangeArrowheads="1"/>
          </p:cNvSpPr>
          <p:nvPr/>
        </p:nvSpPr>
        <p:spPr bwMode="auto">
          <a:xfrm>
            <a:off x="250825" y="1255713"/>
            <a:ext cx="817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kern="0" dirty="0"/>
              <a:t>例</a:t>
            </a:r>
            <a:r>
              <a:rPr lang="en-US" altLang="zh-CN" sz="3200" kern="0" dirty="0"/>
              <a:t>3</a:t>
            </a:r>
            <a:r>
              <a:rPr lang="zh-CN" altLang="en-US" sz="3200" kern="0" dirty="0"/>
              <a:t>：</a:t>
            </a:r>
            <a:r>
              <a:rPr lang="zh-CN" altLang="en-US" sz="3200" dirty="0">
                <a:latin typeface="Times" panose="02020603050405020304" pitchFamily="18" charset="0"/>
              </a:rPr>
              <a:t>把二进制数 </a:t>
            </a:r>
            <a:r>
              <a:rPr lang="en-US" altLang="zh-CN" sz="3200" dirty="0">
                <a:latin typeface="Times" panose="02020603050405020304" pitchFamily="18" charset="0"/>
              </a:rPr>
              <a:t>1001.101 </a:t>
            </a:r>
            <a:r>
              <a:rPr lang="zh-CN" altLang="en-US" sz="3200" dirty="0">
                <a:latin typeface="Times" panose="02020603050405020304" pitchFamily="18" charset="0"/>
              </a:rPr>
              <a:t>转换成十进制数</a:t>
            </a:r>
            <a:r>
              <a:rPr lang="en-US" altLang="zh-CN" sz="3200" dirty="0"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176132" name="Text Box 1028"/>
          <p:cNvSpPr txBox="1">
            <a:spLocks noChangeArrowheads="1"/>
          </p:cNvSpPr>
          <p:nvPr/>
        </p:nvSpPr>
        <p:spPr bwMode="auto">
          <a:xfrm>
            <a:off x="107950" y="2206625"/>
            <a:ext cx="1008063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解：</a:t>
            </a:r>
            <a:endParaRPr lang="en-US" altLang="zh-CN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76134" name="Text Box 1030"/>
          <p:cNvSpPr txBox="1">
            <a:spLocks noChangeArrowheads="1"/>
          </p:cNvSpPr>
          <p:nvPr/>
        </p:nvSpPr>
        <p:spPr bwMode="auto">
          <a:xfrm>
            <a:off x="2411413" y="2852738"/>
            <a:ext cx="62642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1001 . 101B</a:t>
            </a:r>
            <a:endParaRPr kumimoji="1" lang="en-US" altLang="zh-CN" sz="3600" b="1" baseline="-25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=1×2</a:t>
            </a:r>
            <a:r>
              <a:rPr kumimoji="1" lang="zh-CN" altLang="en-US" sz="3600" b="1" baseline="30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+0×2</a:t>
            </a:r>
            <a:r>
              <a:rPr kumimoji="1" lang="zh-CN" altLang="en-US" sz="3600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+0×2</a:t>
            </a:r>
            <a:r>
              <a:rPr kumimoji="1" lang="zh-CN" altLang="en-US" sz="3600" b="1" baseline="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+1×2</a:t>
            </a:r>
            <a:r>
              <a:rPr kumimoji="1" lang="zh-CN" altLang="en-US" sz="3600" b="1" baseline="30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3600" b="1" baseline="30000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3600" b="1" i="1" u="sng" dirty="0">
                <a:latin typeface="Times New Roman" panose="02020603050405020304" pitchFamily="18" charset="0"/>
                <a:ea typeface="楷体_GB2312" pitchFamily="49" charset="-122"/>
              </a:rPr>
              <a:t>1×2</a:t>
            </a:r>
            <a:r>
              <a:rPr kumimoji="1" lang="zh-CN" altLang="en-US" sz="3600" b="1" i="1" u="sng" baseline="300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kumimoji="1" lang="zh-CN" altLang="en-US" sz="3600" b="1" i="1" u="sng" dirty="0">
                <a:latin typeface="Times New Roman" panose="02020603050405020304" pitchFamily="18" charset="0"/>
                <a:ea typeface="楷体_GB2312" pitchFamily="49" charset="-122"/>
              </a:rPr>
              <a:t> +0×2</a:t>
            </a:r>
            <a:r>
              <a:rPr kumimoji="1" lang="zh-CN" altLang="en-US" sz="3600" b="1" i="1" u="sng" baseline="300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-2</a:t>
            </a:r>
            <a:r>
              <a:rPr kumimoji="1" lang="zh-CN" altLang="en-US" sz="3600" b="1" i="1" u="sng" dirty="0">
                <a:latin typeface="Times New Roman" panose="02020603050405020304" pitchFamily="18" charset="0"/>
                <a:ea typeface="楷体_GB2312" pitchFamily="49" charset="-122"/>
              </a:rPr>
              <a:t>+1×2</a:t>
            </a:r>
            <a:r>
              <a:rPr kumimoji="1" lang="zh-CN" altLang="en-US" sz="3600" b="1" i="1" u="sng" baseline="300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-3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=8+1+0.5+0.125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=9.625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773113" y="168275"/>
            <a:ext cx="5976937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latin typeface="+mj-ea"/>
              </a:rPr>
              <a:t>进制转换</a:t>
            </a:r>
            <a:r>
              <a:rPr lang="en-US" altLang="zh-CN" sz="3600" kern="0" dirty="0">
                <a:latin typeface="+mj-ea"/>
              </a:rPr>
              <a:t>:</a:t>
            </a:r>
            <a:r>
              <a:rPr lang="en-US" altLang="zh-CN" sz="3600" kern="0" dirty="0"/>
              <a:t> </a:t>
            </a:r>
            <a:r>
              <a:rPr lang="en-US" altLang="zh-CN" sz="3600" kern="0" dirty="0">
                <a:solidFill>
                  <a:srgbClr val="FF0000"/>
                </a:solidFill>
              </a:rPr>
              <a:t>B—&gt; D</a:t>
            </a:r>
            <a:endParaRPr lang="zh-CN" altLang="en-US" sz="3600" kern="0" dirty="0">
              <a:solidFill>
                <a:srgbClr val="FF0000"/>
              </a:solidFill>
              <a:latin typeface="+mj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0763" cy="4464050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200"/>
              <a:t>分别转换</a:t>
            </a:r>
            <a:endParaRPr lang="en-US" altLang="zh-CN" sz="3200"/>
          </a:p>
          <a:p>
            <a:pPr lvl="1"/>
            <a:r>
              <a:rPr lang="zh-CN" altLang="en-US" sz="2800" b="1"/>
              <a:t>整数部分</a:t>
            </a:r>
            <a:r>
              <a:rPr lang="zh-CN" altLang="en-US" sz="2800"/>
              <a:t>：整数部分除以底,直至</a:t>
            </a:r>
            <a:r>
              <a:rPr lang="zh-CN" altLang="en-US" sz="2800" b="1" u="sng">
                <a:solidFill>
                  <a:srgbClr val="FF0000"/>
                </a:solidFill>
              </a:rPr>
              <a:t>余数小于底</a:t>
            </a:r>
            <a:endParaRPr lang="en-US" altLang="zh-CN" sz="2800" b="1" u="sng">
              <a:solidFill>
                <a:srgbClr val="FF0000"/>
              </a:solidFill>
            </a:endParaRPr>
          </a:p>
          <a:p>
            <a:pPr lvl="1"/>
            <a:r>
              <a:rPr lang="zh-CN" altLang="en-US" sz="2800" b="1"/>
              <a:t>小数部分：</a:t>
            </a:r>
            <a:r>
              <a:rPr lang="zh-CN" altLang="en-US" sz="2800"/>
              <a:t>小数部分乘以底,直至</a:t>
            </a:r>
            <a:r>
              <a:rPr lang="zh-CN" altLang="en-US" sz="2800" b="1" u="sng">
                <a:solidFill>
                  <a:srgbClr val="FF0000"/>
                </a:solidFill>
              </a:rPr>
              <a:t>达到精度</a:t>
            </a:r>
            <a:endParaRPr lang="en-US" altLang="zh-CN" sz="2800"/>
          </a:p>
          <a:p>
            <a:r>
              <a:rPr lang="zh-CN" altLang="en-US" sz="3600"/>
              <a:t>以</a:t>
            </a:r>
            <a:r>
              <a:rPr lang="en-US" altLang="zh-CN" sz="3200"/>
              <a:t>D—&gt;B</a:t>
            </a:r>
            <a:r>
              <a:rPr lang="zh-CN" altLang="en-US" sz="3200"/>
              <a:t>为例讲解</a:t>
            </a:r>
            <a:endParaRPr lang="en-US" altLang="zh-CN" sz="3200"/>
          </a:p>
          <a:p>
            <a:pPr lvl="1"/>
            <a:r>
              <a:rPr lang="en-US" altLang="zh-CN" sz="2800"/>
              <a:t>D—&gt;Q, D—&gt;H</a:t>
            </a:r>
            <a:r>
              <a:rPr lang="zh-CN" altLang="en-US" sz="2800"/>
              <a:t>原理相同</a:t>
            </a:r>
            <a:endParaRPr lang="en-US" altLang="zh-CN" sz="2800"/>
          </a:p>
          <a:p>
            <a:pPr lvl="1"/>
            <a:endParaRPr lang="en-US" altLang="zh-CN" sz="2800"/>
          </a:p>
          <a:p>
            <a:r>
              <a:rPr lang="zh-CN" altLang="en-US" sz="3200"/>
              <a:t>例： 将</a:t>
            </a:r>
            <a:r>
              <a:rPr lang="en-US" altLang="zh-CN" sz="3200"/>
              <a:t>47.625</a:t>
            </a:r>
            <a:r>
              <a:rPr lang="zh-CN" altLang="en-US" sz="3200"/>
              <a:t>转换为二进制数</a:t>
            </a:r>
            <a:endParaRPr lang="en-US" altLang="zh-CN" sz="320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773113" y="168275"/>
            <a:ext cx="5976937" cy="6477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+mj-ea"/>
              </a:rPr>
              <a:t>进制转换：</a:t>
            </a:r>
            <a:r>
              <a:rPr lang="en-US" altLang="zh-CN" sz="3600" dirty="0">
                <a:solidFill>
                  <a:srgbClr val="FF0000"/>
                </a:solidFill>
              </a:rPr>
              <a:t>D—&gt;B, Q, H</a:t>
            </a:r>
            <a:endParaRPr lang="zh-CN" altLang="en-US" sz="3600" dirty="0">
              <a:latin typeface="+mj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69" name="Rectangle 61"/>
          <p:cNvSpPr>
            <a:spLocks noChangeArrowheads="1"/>
          </p:cNvSpPr>
          <p:nvPr/>
        </p:nvSpPr>
        <p:spPr bwMode="auto">
          <a:xfrm>
            <a:off x="2449513" y="1128713"/>
            <a:ext cx="358775" cy="35290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22278" name="Group 70"/>
          <p:cNvGrpSpPr>
            <a:grpSpLocks/>
          </p:cNvGrpSpPr>
          <p:nvPr/>
        </p:nvGrpSpPr>
        <p:grpSpPr bwMode="auto">
          <a:xfrm>
            <a:off x="433388" y="912813"/>
            <a:ext cx="1727200" cy="706437"/>
            <a:chOff x="295" y="255"/>
            <a:chExt cx="1088" cy="445"/>
          </a:xfrm>
        </p:grpSpPr>
        <p:sp>
          <p:nvSpPr>
            <p:cNvPr id="17482" name="Text Box 7"/>
            <p:cNvSpPr txBox="1">
              <a:spLocks noChangeArrowheads="1"/>
            </p:cNvSpPr>
            <p:nvPr/>
          </p:nvSpPr>
          <p:spPr bwMode="auto">
            <a:xfrm>
              <a:off x="295" y="39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83" name="Text Box 4"/>
            <p:cNvSpPr txBox="1">
              <a:spLocks noChangeArrowheads="1"/>
            </p:cNvSpPr>
            <p:nvPr/>
          </p:nvSpPr>
          <p:spPr bwMode="auto">
            <a:xfrm>
              <a:off x="567" y="2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47</a:t>
              </a:r>
            </a:p>
          </p:txBody>
        </p:sp>
        <p:grpSp>
          <p:nvGrpSpPr>
            <p:cNvPr id="17484" name="Group 21"/>
            <p:cNvGrpSpPr>
              <a:grpSpLocks/>
            </p:cNvGrpSpPr>
            <p:nvPr/>
          </p:nvGrpSpPr>
          <p:grpSpPr bwMode="auto">
            <a:xfrm>
              <a:off x="521" y="336"/>
              <a:ext cx="862" cy="364"/>
              <a:chOff x="1111" y="391"/>
              <a:chExt cx="862" cy="408"/>
            </a:xfrm>
          </p:grpSpPr>
          <p:sp>
            <p:nvSpPr>
              <p:cNvPr id="17485" name="Line 22"/>
              <p:cNvSpPr>
                <a:spLocks noChangeShapeType="1"/>
              </p:cNvSpPr>
              <p:nvPr/>
            </p:nvSpPr>
            <p:spPr bwMode="auto">
              <a:xfrm>
                <a:off x="1111" y="391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6" name="Line 23"/>
              <p:cNvSpPr>
                <a:spLocks noChangeShapeType="1"/>
              </p:cNvSpPr>
              <p:nvPr/>
            </p:nvSpPr>
            <p:spPr bwMode="auto">
              <a:xfrm>
                <a:off x="1111" y="799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2282" name="Group 74"/>
          <p:cNvGrpSpPr>
            <a:grpSpLocks/>
          </p:cNvGrpSpPr>
          <p:nvPr/>
        </p:nvGrpSpPr>
        <p:grpSpPr bwMode="auto">
          <a:xfrm>
            <a:off x="1682750" y="1555750"/>
            <a:ext cx="1106488" cy="579438"/>
            <a:chOff x="1066" y="660"/>
            <a:chExt cx="697" cy="365"/>
          </a:xfrm>
        </p:grpSpPr>
        <p:sp>
          <p:nvSpPr>
            <p:cNvPr id="17480" name="Line 11"/>
            <p:cNvSpPr>
              <a:spLocks noChangeShapeType="1"/>
            </p:cNvSpPr>
            <p:nvPr/>
          </p:nvSpPr>
          <p:spPr bwMode="auto">
            <a:xfrm>
              <a:off x="1066" y="862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Text Box 36"/>
            <p:cNvSpPr txBox="1">
              <a:spLocks noChangeArrowheads="1"/>
            </p:cNvSpPr>
            <p:nvPr/>
          </p:nvSpPr>
          <p:spPr bwMode="auto">
            <a:xfrm>
              <a:off x="1519" y="6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22284" name="Group 76"/>
          <p:cNvGrpSpPr>
            <a:grpSpLocks/>
          </p:cNvGrpSpPr>
          <p:nvPr/>
        </p:nvGrpSpPr>
        <p:grpSpPr bwMode="auto">
          <a:xfrm>
            <a:off x="1635125" y="2132013"/>
            <a:ext cx="1179513" cy="579437"/>
            <a:chOff x="1020" y="1023"/>
            <a:chExt cx="743" cy="365"/>
          </a:xfrm>
        </p:grpSpPr>
        <p:sp>
          <p:nvSpPr>
            <p:cNvPr id="17478" name="Line 34"/>
            <p:cNvSpPr>
              <a:spLocks noChangeShapeType="1"/>
            </p:cNvSpPr>
            <p:nvPr/>
          </p:nvSpPr>
          <p:spPr bwMode="auto">
            <a:xfrm>
              <a:off x="1020" y="1226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Text Box 37"/>
            <p:cNvSpPr txBox="1">
              <a:spLocks noChangeArrowheads="1"/>
            </p:cNvSpPr>
            <p:nvPr/>
          </p:nvSpPr>
          <p:spPr bwMode="auto">
            <a:xfrm>
              <a:off x="1519" y="10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22286" name="Group 78"/>
          <p:cNvGrpSpPr>
            <a:grpSpLocks/>
          </p:cNvGrpSpPr>
          <p:nvPr/>
        </p:nvGrpSpPr>
        <p:grpSpPr bwMode="auto">
          <a:xfrm>
            <a:off x="1647825" y="2709863"/>
            <a:ext cx="1193800" cy="579437"/>
            <a:chOff x="1020" y="1395"/>
            <a:chExt cx="752" cy="365"/>
          </a:xfrm>
        </p:grpSpPr>
        <p:sp>
          <p:nvSpPr>
            <p:cNvPr id="17476" name="Line 35"/>
            <p:cNvSpPr>
              <a:spLocks noChangeShapeType="1"/>
            </p:cNvSpPr>
            <p:nvPr/>
          </p:nvSpPr>
          <p:spPr bwMode="auto">
            <a:xfrm>
              <a:off x="1020" y="1590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Text Box 38"/>
            <p:cNvSpPr txBox="1">
              <a:spLocks noChangeArrowheads="1"/>
            </p:cNvSpPr>
            <p:nvPr/>
          </p:nvSpPr>
          <p:spPr bwMode="auto">
            <a:xfrm>
              <a:off x="1528" y="139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22288" name="Group 80"/>
          <p:cNvGrpSpPr>
            <a:grpSpLocks/>
          </p:cNvGrpSpPr>
          <p:nvPr/>
        </p:nvGrpSpPr>
        <p:grpSpPr bwMode="auto">
          <a:xfrm>
            <a:off x="1584325" y="3289300"/>
            <a:ext cx="1252538" cy="579438"/>
            <a:chOff x="1020" y="1752"/>
            <a:chExt cx="789" cy="365"/>
          </a:xfrm>
        </p:grpSpPr>
        <p:sp>
          <p:nvSpPr>
            <p:cNvPr id="17474" name="Line 33"/>
            <p:cNvSpPr>
              <a:spLocks noChangeShapeType="1"/>
            </p:cNvSpPr>
            <p:nvPr/>
          </p:nvSpPr>
          <p:spPr bwMode="auto">
            <a:xfrm>
              <a:off x="1020" y="199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Text Box 39"/>
            <p:cNvSpPr txBox="1">
              <a:spLocks noChangeArrowheads="1"/>
            </p:cNvSpPr>
            <p:nvPr/>
          </p:nvSpPr>
          <p:spPr bwMode="auto">
            <a:xfrm>
              <a:off x="1565" y="17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222290" name="Group 82"/>
          <p:cNvGrpSpPr>
            <a:grpSpLocks/>
          </p:cNvGrpSpPr>
          <p:nvPr/>
        </p:nvGrpSpPr>
        <p:grpSpPr bwMode="auto">
          <a:xfrm>
            <a:off x="1584325" y="3930650"/>
            <a:ext cx="1252538" cy="579438"/>
            <a:chOff x="1020" y="2156"/>
            <a:chExt cx="789" cy="365"/>
          </a:xfrm>
        </p:grpSpPr>
        <p:sp>
          <p:nvSpPr>
            <p:cNvPr id="17472" name="Line 32"/>
            <p:cNvSpPr>
              <a:spLocks noChangeShapeType="1"/>
            </p:cNvSpPr>
            <p:nvPr/>
          </p:nvSpPr>
          <p:spPr bwMode="auto">
            <a:xfrm>
              <a:off x="1020" y="2358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Text Box 40"/>
            <p:cNvSpPr txBox="1">
              <a:spLocks noChangeArrowheads="1"/>
            </p:cNvSpPr>
            <p:nvPr/>
          </p:nvSpPr>
          <p:spPr bwMode="auto">
            <a:xfrm>
              <a:off x="1565" y="21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22249" name="Text Box 41"/>
          <p:cNvSpPr txBox="1">
            <a:spLocks noChangeArrowheads="1"/>
          </p:cNvSpPr>
          <p:nvPr/>
        </p:nvSpPr>
        <p:spPr bwMode="auto">
          <a:xfrm>
            <a:off x="1081088" y="4572000"/>
            <a:ext cx="387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22250" name="Line 42"/>
          <p:cNvSpPr>
            <a:spLocks noChangeShapeType="1"/>
          </p:cNvSpPr>
          <p:nvPr/>
        </p:nvSpPr>
        <p:spPr bwMode="auto">
          <a:xfrm flipV="1">
            <a:off x="3168650" y="1200150"/>
            <a:ext cx="0" cy="3529013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52" name="Text Box 44"/>
          <p:cNvSpPr txBox="1">
            <a:spLocks noChangeArrowheads="1"/>
          </p:cNvSpPr>
          <p:nvPr/>
        </p:nvSpPr>
        <p:spPr bwMode="auto">
          <a:xfrm>
            <a:off x="465138" y="5197475"/>
            <a:ext cx="3465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Result: 47D=101111B</a:t>
            </a:r>
          </a:p>
        </p:txBody>
      </p:sp>
      <p:sp>
        <p:nvSpPr>
          <p:cNvPr id="222255" name="Rectangle 47"/>
          <p:cNvSpPr>
            <a:spLocks noChangeArrowheads="1"/>
          </p:cNvSpPr>
          <p:nvPr/>
        </p:nvSpPr>
        <p:spPr bwMode="auto">
          <a:xfrm>
            <a:off x="6357938" y="2189163"/>
            <a:ext cx="504825" cy="28813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22256" name="Text Box 48"/>
          <p:cNvSpPr txBox="1">
            <a:spLocks noChangeArrowheads="1"/>
          </p:cNvSpPr>
          <p:nvPr/>
        </p:nvSpPr>
        <p:spPr bwMode="auto">
          <a:xfrm>
            <a:off x="6430963" y="893763"/>
            <a:ext cx="109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0.625</a:t>
            </a:r>
          </a:p>
        </p:txBody>
      </p:sp>
      <p:grpSp>
        <p:nvGrpSpPr>
          <p:cNvPr id="222291" name="Group 83"/>
          <p:cNvGrpSpPr>
            <a:grpSpLocks/>
          </p:cNvGrpSpPr>
          <p:nvPr/>
        </p:nvGrpSpPr>
        <p:grpSpPr bwMode="auto">
          <a:xfrm>
            <a:off x="6081713" y="1397000"/>
            <a:ext cx="2149475" cy="1300163"/>
            <a:chOff x="3878" y="481"/>
            <a:chExt cx="1316" cy="819"/>
          </a:xfrm>
        </p:grpSpPr>
        <p:sp>
          <p:nvSpPr>
            <p:cNvPr id="17469" name="Text Box 49"/>
            <p:cNvSpPr txBox="1">
              <a:spLocks noChangeArrowheads="1"/>
            </p:cNvSpPr>
            <p:nvPr/>
          </p:nvSpPr>
          <p:spPr bwMode="auto">
            <a:xfrm>
              <a:off x="4241" y="481"/>
              <a:ext cx="4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x 2</a:t>
              </a:r>
            </a:p>
          </p:txBody>
        </p:sp>
        <p:sp>
          <p:nvSpPr>
            <p:cNvPr id="17470" name="Text Box 50"/>
            <p:cNvSpPr txBox="1">
              <a:spLocks noChangeArrowheads="1"/>
            </p:cNvSpPr>
            <p:nvPr/>
          </p:nvSpPr>
          <p:spPr bwMode="auto">
            <a:xfrm>
              <a:off x="4060" y="935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1.</a:t>
              </a:r>
              <a:r>
                <a:rPr lang="en-US" altLang="zh-CN" sz="3200">
                  <a:latin typeface="Times New Roman" panose="02020603050405020304" pitchFamily="18" charset="0"/>
                </a:rPr>
                <a:t> 250</a:t>
              </a:r>
            </a:p>
          </p:txBody>
        </p:sp>
        <p:sp>
          <p:nvSpPr>
            <p:cNvPr id="17471" name="Line 51"/>
            <p:cNvSpPr>
              <a:spLocks noChangeShapeType="1"/>
            </p:cNvSpPr>
            <p:nvPr/>
          </p:nvSpPr>
          <p:spPr bwMode="auto">
            <a:xfrm>
              <a:off x="3878" y="890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2294" name="Group 86"/>
          <p:cNvGrpSpPr>
            <a:grpSpLocks/>
          </p:cNvGrpSpPr>
          <p:nvPr/>
        </p:nvGrpSpPr>
        <p:grpSpPr bwMode="auto">
          <a:xfrm>
            <a:off x="5997575" y="2622550"/>
            <a:ext cx="2162175" cy="1300163"/>
            <a:chOff x="3833" y="1252"/>
            <a:chExt cx="1316" cy="819"/>
          </a:xfrm>
        </p:grpSpPr>
        <p:sp>
          <p:nvSpPr>
            <p:cNvPr id="17465" name="Line 53"/>
            <p:cNvSpPr>
              <a:spLocks noChangeShapeType="1"/>
            </p:cNvSpPr>
            <p:nvPr/>
          </p:nvSpPr>
          <p:spPr bwMode="auto">
            <a:xfrm>
              <a:off x="3833" y="1661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66" name="Group 84"/>
            <p:cNvGrpSpPr>
              <a:grpSpLocks/>
            </p:cNvGrpSpPr>
            <p:nvPr/>
          </p:nvGrpSpPr>
          <p:grpSpPr bwMode="auto">
            <a:xfrm>
              <a:off x="4105" y="1252"/>
              <a:ext cx="816" cy="819"/>
              <a:chOff x="4105" y="1252"/>
              <a:chExt cx="816" cy="819"/>
            </a:xfrm>
          </p:grpSpPr>
          <p:sp>
            <p:nvSpPr>
              <p:cNvPr id="17467" name="Text Box 52"/>
              <p:cNvSpPr txBox="1">
                <a:spLocks noChangeArrowheads="1"/>
              </p:cNvSpPr>
              <p:nvPr/>
            </p:nvSpPr>
            <p:spPr bwMode="auto">
              <a:xfrm>
                <a:off x="4332" y="1252"/>
                <a:ext cx="42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3200">
                    <a:latin typeface="Times New Roman" panose="02020603050405020304" pitchFamily="18" charset="0"/>
                  </a:rPr>
                  <a:t>x 2</a:t>
                </a:r>
              </a:p>
            </p:txBody>
          </p:sp>
          <p:sp>
            <p:nvSpPr>
              <p:cNvPr id="17468" name="Text Box 54"/>
              <p:cNvSpPr txBox="1">
                <a:spLocks noChangeArrowheads="1"/>
              </p:cNvSpPr>
              <p:nvPr/>
            </p:nvSpPr>
            <p:spPr bwMode="auto">
              <a:xfrm>
                <a:off x="4105" y="1706"/>
                <a:ext cx="8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10000"/>
                  </a:spcAft>
                  <a:buClr>
                    <a:srgbClr val="FF0000"/>
                  </a:buClr>
                  <a:buSzPct val="75000"/>
                  <a:buFont typeface="Wingdings" panose="05000000000000000000" pitchFamily="2" charset="2"/>
                  <a:buChar char="Ì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1000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£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1000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320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0.</a:t>
                </a:r>
                <a:r>
                  <a:rPr lang="en-US" altLang="zh-CN" sz="3200">
                    <a:latin typeface="Times New Roman" panose="02020603050405020304" pitchFamily="18" charset="0"/>
                  </a:rPr>
                  <a:t>  500</a:t>
                </a:r>
              </a:p>
            </p:txBody>
          </p:sp>
        </p:grpSp>
      </p:grpSp>
      <p:grpSp>
        <p:nvGrpSpPr>
          <p:cNvPr id="222293" name="Group 85"/>
          <p:cNvGrpSpPr>
            <a:grpSpLocks/>
          </p:cNvGrpSpPr>
          <p:nvPr/>
        </p:nvGrpSpPr>
        <p:grpSpPr bwMode="auto">
          <a:xfrm>
            <a:off x="5980113" y="3773488"/>
            <a:ext cx="2179637" cy="1300162"/>
            <a:chOff x="3833" y="1978"/>
            <a:chExt cx="1316" cy="819"/>
          </a:xfrm>
        </p:grpSpPr>
        <p:sp>
          <p:nvSpPr>
            <p:cNvPr id="17462" name="Text Box 55"/>
            <p:cNvSpPr txBox="1">
              <a:spLocks noChangeArrowheads="1"/>
            </p:cNvSpPr>
            <p:nvPr/>
          </p:nvSpPr>
          <p:spPr bwMode="auto">
            <a:xfrm>
              <a:off x="4468" y="1978"/>
              <a:ext cx="41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x 2</a:t>
              </a:r>
            </a:p>
          </p:txBody>
        </p:sp>
        <p:sp>
          <p:nvSpPr>
            <p:cNvPr id="17463" name="Line 56"/>
            <p:cNvSpPr>
              <a:spLocks noChangeShapeType="1"/>
            </p:cNvSpPr>
            <p:nvPr/>
          </p:nvSpPr>
          <p:spPr bwMode="auto">
            <a:xfrm>
              <a:off x="3833" y="2386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Text Box 57"/>
            <p:cNvSpPr txBox="1">
              <a:spLocks noChangeArrowheads="1"/>
            </p:cNvSpPr>
            <p:nvPr/>
          </p:nvSpPr>
          <p:spPr bwMode="auto">
            <a:xfrm>
              <a:off x="4105" y="2432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1.</a:t>
              </a:r>
              <a:r>
                <a:rPr lang="en-US" altLang="zh-CN" sz="3200">
                  <a:latin typeface="Times New Roman" panose="02020603050405020304" pitchFamily="18" charset="0"/>
                </a:rPr>
                <a:t> 00</a:t>
              </a:r>
            </a:p>
          </p:txBody>
        </p:sp>
      </p:grpSp>
      <p:sp>
        <p:nvSpPr>
          <p:cNvPr id="222266" name="Line 58"/>
          <p:cNvSpPr>
            <a:spLocks noChangeShapeType="1"/>
          </p:cNvSpPr>
          <p:nvPr/>
        </p:nvSpPr>
        <p:spPr bwMode="auto">
          <a:xfrm flipV="1">
            <a:off x="5870575" y="2016125"/>
            <a:ext cx="0" cy="3095625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67" name="Text Box 59"/>
          <p:cNvSpPr txBox="1">
            <a:spLocks noChangeArrowheads="1"/>
          </p:cNvSpPr>
          <p:nvPr/>
        </p:nvSpPr>
        <p:spPr bwMode="auto">
          <a:xfrm>
            <a:off x="5195888" y="5164138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Result:  0.625D=0.101B</a:t>
            </a:r>
          </a:p>
        </p:txBody>
      </p:sp>
      <p:sp>
        <p:nvSpPr>
          <p:cNvPr id="222270" name="Text Box 62"/>
          <p:cNvSpPr txBox="1">
            <a:spLocks noChangeArrowheads="1"/>
          </p:cNvSpPr>
          <p:nvPr/>
        </p:nvSpPr>
        <p:spPr bwMode="auto">
          <a:xfrm>
            <a:off x="508000" y="5818188"/>
            <a:ext cx="70215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u="sng">
                <a:latin typeface="Times New Roman" panose="02020603050405020304" pitchFamily="18" charset="0"/>
              </a:rPr>
              <a:t>结果：   </a:t>
            </a:r>
            <a:r>
              <a:rPr lang="en-US" altLang="zh-CN" b="1" u="sng">
                <a:latin typeface="Times New Roman" panose="02020603050405020304" pitchFamily="18" charset="0"/>
              </a:rPr>
              <a:t>47.625=101111.101B</a:t>
            </a:r>
            <a:endParaRPr lang="zh-CN" altLang="en-US" b="1" u="sng">
              <a:latin typeface="Times New Roman" panose="02020603050405020304" pitchFamily="18" charset="0"/>
            </a:endParaRPr>
          </a:p>
        </p:txBody>
      </p:sp>
      <p:grpSp>
        <p:nvGrpSpPr>
          <p:cNvPr id="222281" name="Group 73"/>
          <p:cNvGrpSpPr>
            <a:grpSpLocks/>
          </p:cNvGrpSpPr>
          <p:nvPr/>
        </p:nvGrpSpPr>
        <p:grpSpPr bwMode="auto">
          <a:xfrm>
            <a:off x="504825" y="1619250"/>
            <a:ext cx="1728788" cy="644525"/>
            <a:chOff x="340" y="700"/>
            <a:chExt cx="1089" cy="406"/>
          </a:xfrm>
        </p:grpSpPr>
        <p:sp>
          <p:nvSpPr>
            <p:cNvPr id="17457" name="Text Box 9"/>
            <p:cNvSpPr txBox="1">
              <a:spLocks noChangeArrowheads="1"/>
            </p:cNvSpPr>
            <p:nvPr/>
          </p:nvSpPr>
          <p:spPr bwMode="auto">
            <a:xfrm>
              <a:off x="612" y="74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23</a:t>
              </a:r>
            </a:p>
          </p:txBody>
        </p:sp>
        <p:grpSp>
          <p:nvGrpSpPr>
            <p:cNvPr id="17458" name="Group 12"/>
            <p:cNvGrpSpPr>
              <a:grpSpLocks/>
            </p:cNvGrpSpPr>
            <p:nvPr/>
          </p:nvGrpSpPr>
          <p:grpSpPr bwMode="auto">
            <a:xfrm>
              <a:off x="567" y="700"/>
              <a:ext cx="862" cy="364"/>
              <a:chOff x="1111" y="391"/>
              <a:chExt cx="862" cy="408"/>
            </a:xfrm>
          </p:grpSpPr>
          <p:sp>
            <p:nvSpPr>
              <p:cNvPr id="17460" name="Line 13"/>
              <p:cNvSpPr>
                <a:spLocks noChangeShapeType="1"/>
              </p:cNvSpPr>
              <p:nvPr/>
            </p:nvSpPr>
            <p:spPr bwMode="auto">
              <a:xfrm>
                <a:off x="1111" y="391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1" name="Line 14"/>
              <p:cNvSpPr>
                <a:spLocks noChangeShapeType="1"/>
              </p:cNvSpPr>
              <p:nvPr/>
            </p:nvSpPr>
            <p:spPr bwMode="auto">
              <a:xfrm>
                <a:off x="1111" y="799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59" name="Text Box 65"/>
            <p:cNvSpPr txBox="1">
              <a:spLocks noChangeArrowheads="1"/>
            </p:cNvSpPr>
            <p:nvPr/>
          </p:nvSpPr>
          <p:spPr bwMode="auto">
            <a:xfrm>
              <a:off x="340" y="7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22283" name="Group 75"/>
          <p:cNvGrpSpPr>
            <a:grpSpLocks/>
          </p:cNvGrpSpPr>
          <p:nvPr/>
        </p:nvGrpSpPr>
        <p:grpSpPr bwMode="auto">
          <a:xfrm>
            <a:off x="649288" y="2197100"/>
            <a:ext cx="1655762" cy="579438"/>
            <a:chOff x="431" y="1064"/>
            <a:chExt cx="1043" cy="365"/>
          </a:xfrm>
        </p:grpSpPr>
        <p:grpSp>
          <p:nvGrpSpPr>
            <p:cNvPr id="17452" name="Group 15"/>
            <p:cNvGrpSpPr>
              <a:grpSpLocks/>
            </p:cNvGrpSpPr>
            <p:nvPr/>
          </p:nvGrpSpPr>
          <p:grpSpPr bwMode="auto">
            <a:xfrm>
              <a:off x="612" y="1064"/>
              <a:ext cx="862" cy="363"/>
              <a:chOff x="1111" y="391"/>
              <a:chExt cx="862" cy="408"/>
            </a:xfrm>
          </p:grpSpPr>
          <p:sp>
            <p:nvSpPr>
              <p:cNvPr id="17455" name="Line 16"/>
              <p:cNvSpPr>
                <a:spLocks noChangeShapeType="1"/>
              </p:cNvSpPr>
              <p:nvPr/>
            </p:nvSpPr>
            <p:spPr bwMode="auto">
              <a:xfrm>
                <a:off x="1111" y="391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6" name="Line 17"/>
              <p:cNvSpPr>
                <a:spLocks noChangeShapeType="1"/>
              </p:cNvSpPr>
              <p:nvPr/>
            </p:nvSpPr>
            <p:spPr bwMode="auto">
              <a:xfrm>
                <a:off x="1111" y="799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53" name="Text Box 24"/>
            <p:cNvSpPr txBox="1">
              <a:spLocks noChangeArrowheads="1"/>
            </p:cNvSpPr>
            <p:nvPr/>
          </p:nvSpPr>
          <p:spPr bwMode="auto">
            <a:xfrm>
              <a:off x="657" y="106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7454" name="Text Box 66"/>
            <p:cNvSpPr txBox="1">
              <a:spLocks noChangeArrowheads="1"/>
            </p:cNvSpPr>
            <p:nvPr/>
          </p:nvSpPr>
          <p:spPr bwMode="auto">
            <a:xfrm>
              <a:off x="431" y="111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22285" name="Group 77"/>
          <p:cNvGrpSpPr>
            <a:grpSpLocks/>
          </p:cNvGrpSpPr>
          <p:nvPr/>
        </p:nvGrpSpPr>
        <p:grpSpPr bwMode="auto">
          <a:xfrm>
            <a:off x="720725" y="2774950"/>
            <a:ext cx="1655763" cy="579438"/>
            <a:chOff x="476" y="1428"/>
            <a:chExt cx="1043" cy="365"/>
          </a:xfrm>
        </p:grpSpPr>
        <p:grpSp>
          <p:nvGrpSpPr>
            <p:cNvPr id="17447" name="Group 18"/>
            <p:cNvGrpSpPr>
              <a:grpSpLocks/>
            </p:cNvGrpSpPr>
            <p:nvPr/>
          </p:nvGrpSpPr>
          <p:grpSpPr bwMode="auto">
            <a:xfrm>
              <a:off x="657" y="1428"/>
              <a:ext cx="862" cy="364"/>
              <a:chOff x="1111" y="391"/>
              <a:chExt cx="862" cy="408"/>
            </a:xfrm>
          </p:grpSpPr>
          <p:sp>
            <p:nvSpPr>
              <p:cNvPr id="17450" name="Line 19"/>
              <p:cNvSpPr>
                <a:spLocks noChangeShapeType="1"/>
              </p:cNvSpPr>
              <p:nvPr/>
            </p:nvSpPr>
            <p:spPr bwMode="auto">
              <a:xfrm>
                <a:off x="1111" y="391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1" name="Line 20"/>
              <p:cNvSpPr>
                <a:spLocks noChangeShapeType="1"/>
              </p:cNvSpPr>
              <p:nvPr/>
            </p:nvSpPr>
            <p:spPr bwMode="auto">
              <a:xfrm>
                <a:off x="1111" y="799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48" name="Text Box 25"/>
            <p:cNvSpPr txBox="1">
              <a:spLocks noChangeArrowheads="1"/>
            </p:cNvSpPr>
            <p:nvPr/>
          </p:nvSpPr>
          <p:spPr bwMode="auto">
            <a:xfrm>
              <a:off x="703" y="14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49" name="Text Box 67"/>
            <p:cNvSpPr txBox="1">
              <a:spLocks noChangeArrowheads="1"/>
            </p:cNvSpPr>
            <p:nvPr/>
          </p:nvSpPr>
          <p:spPr bwMode="auto">
            <a:xfrm>
              <a:off x="476" y="148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22287" name="Group 79"/>
          <p:cNvGrpSpPr>
            <a:grpSpLocks/>
          </p:cNvGrpSpPr>
          <p:nvPr/>
        </p:nvGrpSpPr>
        <p:grpSpPr bwMode="auto">
          <a:xfrm>
            <a:off x="765175" y="3352800"/>
            <a:ext cx="1684338" cy="642938"/>
            <a:chOff x="504" y="1792"/>
            <a:chExt cx="1061" cy="405"/>
          </a:xfrm>
        </p:grpSpPr>
        <p:grpSp>
          <p:nvGrpSpPr>
            <p:cNvPr id="17442" name="Group 8"/>
            <p:cNvGrpSpPr>
              <a:grpSpLocks/>
            </p:cNvGrpSpPr>
            <p:nvPr/>
          </p:nvGrpSpPr>
          <p:grpSpPr bwMode="auto">
            <a:xfrm>
              <a:off x="703" y="1792"/>
              <a:ext cx="862" cy="364"/>
              <a:chOff x="1111" y="391"/>
              <a:chExt cx="862" cy="408"/>
            </a:xfrm>
          </p:grpSpPr>
          <p:sp>
            <p:nvSpPr>
              <p:cNvPr id="17445" name="Line 5"/>
              <p:cNvSpPr>
                <a:spLocks noChangeShapeType="1"/>
              </p:cNvSpPr>
              <p:nvPr/>
            </p:nvSpPr>
            <p:spPr bwMode="auto">
              <a:xfrm>
                <a:off x="1111" y="391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6" name="Line 6"/>
              <p:cNvSpPr>
                <a:spLocks noChangeShapeType="1"/>
              </p:cNvSpPr>
              <p:nvPr/>
            </p:nvSpPr>
            <p:spPr bwMode="auto">
              <a:xfrm>
                <a:off x="1111" y="799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43" name="Text Box 26"/>
            <p:cNvSpPr txBox="1">
              <a:spLocks noChangeArrowheads="1"/>
            </p:cNvSpPr>
            <p:nvPr/>
          </p:nvSpPr>
          <p:spPr bwMode="auto">
            <a:xfrm>
              <a:off x="703" y="183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44" name="Text Box 68"/>
            <p:cNvSpPr txBox="1">
              <a:spLocks noChangeArrowheads="1"/>
            </p:cNvSpPr>
            <p:nvPr/>
          </p:nvSpPr>
          <p:spPr bwMode="auto">
            <a:xfrm>
              <a:off x="504" y="181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22289" name="Group 81"/>
          <p:cNvGrpSpPr>
            <a:grpSpLocks/>
          </p:cNvGrpSpPr>
          <p:nvPr/>
        </p:nvGrpSpPr>
        <p:grpSpPr bwMode="auto">
          <a:xfrm>
            <a:off x="777875" y="3930650"/>
            <a:ext cx="1671638" cy="579438"/>
            <a:chOff x="512" y="2156"/>
            <a:chExt cx="1053" cy="365"/>
          </a:xfrm>
        </p:grpSpPr>
        <p:sp>
          <p:nvSpPr>
            <p:cNvPr id="17437" name="Text Box 27"/>
            <p:cNvSpPr txBox="1">
              <a:spLocks noChangeArrowheads="1"/>
            </p:cNvSpPr>
            <p:nvPr/>
          </p:nvSpPr>
          <p:spPr bwMode="auto">
            <a:xfrm>
              <a:off x="703" y="215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7438" name="Group 28"/>
            <p:cNvGrpSpPr>
              <a:grpSpLocks/>
            </p:cNvGrpSpPr>
            <p:nvPr/>
          </p:nvGrpSpPr>
          <p:grpSpPr bwMode="auto">
            <a:xfrm>
              <a:off x="703" y="2156"/>
              <a:ext cx="862" cy="363"/>
              <a:chOff x="1111" y="391"/>
              <a:chExt cx="862" cy="408"/>
            </a:xfrm>
          </p:grpSpPr>
          <p:sp>
            <p:nvSpPr>
              <p:cNvPr id="17440" name="Line 29"/>
              <p:cNvSpPr>
                <a:spLocks noChangeShapeType="1"/>
              </p:cNvSpPr>
              <p:nvPr/>
            </p:nvSpPr>
            <p:spPr bwMode="auto">
              <a:xfrm>
                <a:off x="1111" y="391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1" name="Line 30"/>
              <p:cNvSpPr>
                <a:spLocks noChangeShapeType="1"/>
              </p:cNvSpPr>
              <p:nvPr/>
            </p:nvSpPr>
            <p:spPr bwMode="auto">
              <a:xfrm>
                <a:off x="1111" y="799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39" name="Text Box 69"/>
            <p:cNvSpPr txBox="1">
              <a:spLocks noChangeArrowheads="1"/>
            </p:cNvSpPr>
            <p:nvPr/>
          </p:nvSpPr>
          <p:spPr bwMode="auto">
            <a:xfrm>
              <a:off x="512" y="218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22280" name="Group 72"/>
          <p:cNvGrpSpPr>
            <a:grpSpLocks/>
          </p:cNvGrpSpPr>
          <p:nvPr/>
        </p:nvGrpSpPr>
        <p:grpSpPr bwMode="auto">
          <a:xfrm>
            <a:off x="1614488" y="1041400"/>
            <a:ext cx="1146175" cy="579438"/>
            <a:chOff x="1023" y="336"/>
            <a:chExt cx="722" cy="365"/>
          </a:xfrm>
        </p:grpSpPr>
        <p:sp>
          <p:nvSpPr>
            <p:cNvPr id="17435" name="Text Box 10"/>
            <p:cNvSpPr txBox="1">
              <a:spLocks noChangeArrowheads="1"/>
            </p:cNvSpPr>
            <p:nvPr/>
          </p:nvSpPr>
          <p:spPr bwMode="auto">
            <a:xfrm>
              <a:off x="1501" y="3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36" name="Line 71"/>
            <p:cNvSpPr>
              <a:spLocks noChangeShapeType="1"/>
            </p:cNvSpPr>
            <p:nvPr/>
          </p:nvSpPr>
          <p:spPr bwMode="auto">
            <a:xfrm>
              <a:off x="1023" y="500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68275"/>
            <a:ext cx="8616950" cy="647700"/>
          </a:xfrm>
        </p:spPr>
        <p:txBody>
          <a:bodyPr/>
          <a:lstStyle/>
          <a:p>
            <a:pPr lvl="1">
              <a:defRPr/>
            </a:pPr>
            <a:r>
              <a:rPr lang="zh-CN" altLang="en-US" sz="3600" dirty="0">
                <a:latin typeface="+mj-ea"/>
              </a:rPr>
              <a:t>进制转换：</a:t>
            </a:r>
            <a:r>
              <a:rPr lang="en-US" altLang="zh-CN" sz="3600" dirty="0">
                <a:solidFill>
                  <a:srgbClr val="FF0000"/>
                </a:solidFill>
              </a:rPr>
              <a:t>D—&gt;B</a:t>
            </a:r>
            <a:endParaRPr lang="zh-CN" altLang="en-US" sz="3600" dirty="0">
              <a:latin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2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2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2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2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2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22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22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22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22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22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22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2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2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22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22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2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2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1500"/>
                                        <p:tgtEl>
                                          <p:spTgt spid="22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500"/>
                                        <p:tgtEl>
                                          <p:spTgt spid="2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3000" fill="hold"/>
                                        <p:tgtEl>
                                          <p:spTgt spid="22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22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2000"/>
                                        <p:tgtEl>
                                          <p:spTgt spid="22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2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2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22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2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000"/>
                                        <p:tgtEl>
                                          <p:spTgt spid="22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3000" fill="hold"/>
                                        <p:tgtEl>
                                          <p:spTgt spid="222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3000" fill="hold"/>
                                        <p:tgtEl>
                                          <p:spTgt spid="222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1" dur="2000"/>
                                        <p:tgtEl>
                                          <p:spTgt spid="22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9" grpId="0"/>
      <p:bldP spid="222252" grpId="0"/>
      <p:bldP spid="222256" grpId="0"/>
      <p:bldP spid="222267" grpId="0"/>
      <p:bldP spid="2222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5400675" cy="5762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 sz="3600"/>
              <a:t>十进制数小数转换二进制</a:t>
            </a:r>
          </a:p>
        </p:txBody>
      </p:sp>
      <p:grpSp>
        <p:nvGrpSpPr>
          <p:cNvPr id="225354" name="Group 74"/>
          <p:cNvGrpSpPr>
            <a:grpSpLocks/>
          </p:cNvGrpSpPr>
          <p:nvPr/>
        </p:nvGrpSpPr>
        <p:grpSpPr bwMode="auto">
          <a:xfrm>
            <a:off x="5435600" y="908050"/>
            <a:ext cx="3009900" cy="5413375"/>
            <a:chOff x="3334" y="255"/>
            <a:chExt cx="1896" cy="3631"/>
          </a:xfrm>
        </p:grpSpPr>
        <p:sp>
          <p:nvSpPr>
            <p:cNvPr id="18437" name="Rectangle 55"/>
            <p:cNvSpPr>
              <a:spLocks noChangeArrowheads="1"/>
            </p:cNvSpPr>
            <p:nvPr/>
          </p:nvSpPr>
          <p:spPr bwMode="auto">
            <a:xfrm>
              <a:off x="3833" y="890"/>
              <a:ext cx="318" cy="258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38" name="Text Box 56"/>
            <p:cNvSpPr txBox="1">
              <a:spLocks noChangeArrowheads="1"/>
            </p:cNvSpPr>
            <p:nvPr/>
          </p:nvSpPr>
          <p:spPr bwMode="auto">
            <a:xfrm>
              <a:off x="3879" y="255"/>
              <a:ext cx="6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0.313</a:t>
              </a:r>
            </a:p>
          </p:txBody>
        </p:sp>
        <p:sp>
          <p:nvSpPr>
            <p:cNvPr id="18439" name="Text Box 57"/>
            <p:cNvSpPr txBox="1">
              <a:spLocks noChangeArrowheads="1"/>
            </p:cNvSpPr>
            <p:nvPr/>
          </p:nvSpPr>
          <p:spPr bwMode="auto">
            <a:xfrm>
              <a:off x="4096" y="489"/>
              <a:ext cx="4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x 2</a:t>
              </a:r>
            </a:p>
          </p:txBody>
        </p:sp>
        <p:sp>
          <p:nvSpPr>
            <p:cNvPr id="18440" name="Text Box 58"/>
            <p:cNvSpPr txBox="1">
              <a:spLocks noChangeArrowheads="1"/>
            </p:cNvSpPr>
            <p:nvPr/>
          </p:nvSpPr>
          <p:spPr bwMode="auto">
            <a:xfrm>
              <a:off x="3870" y="862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0.</a:t>
              </a:r>
              <a:r>
                <a:rPr lang="en-US" altLang="zh-CN" sz="3200">
                  <a:latin typeface="Times New Roman" panose="02020603050405020304" pitchFamily="18" charset="0"/>
                </a:rPr>
                <a:t> 626</a:t>
              </a:r>
            </a:p>
          </p:txBody>
        </p:sp>
        <p:sp>
          <p:nvSpPr>
            <p:cNvPr id="18441" name="Line 59"/>
            <p:cNvSpPr>
              <a:spLocks noChangeShapeType="1"/>
            </p:cNvSpPr>
            <p:nvPr/>
          </p:nvSpPr>
          <p:spPr bwMode="auto">
            <a:xfrm>
              <a:off x="3697" y="844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Text Box 60"/>
            <p:cNvSpPr txBox="1">
              <a:spLocks noChangeArrowheads="1"/>
            </p:cNvSpPr>
            <p:nvPr/>
          </p:nvSpPr>
          <p:spPr bwMode="auto">
            <a:xfrm>
              <a:off x="4151" y="1151"/>
              <a:ext cx="4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x 2</a:t>
              </a:r>
            </a:p>
          </p:txBody>
        </p:sp>
        <p:sp>
          <p:nvSpPr>
            <p:cNvPr id="18443" name="Line 61"/>
            <p:cNvSpPr>
              <a:spLocks noChangeShapeType="1"/>
            </p:cNvSpPr>
            <p:nvPr/>
          </p:nvSpPr>
          <p:spPr bwMode="auto">
            <a:xfrm>
              <a:off x="3690" y="1487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Text Box 62"/>
            <p:cNvSpPr txBox="1">
              <a:spLocks noChangeArrowheads="1"/>
            </p:cNvSpPr>
            <p:nvPr/>
          </p:nvSpPr>
          <p:spPr bwMode="auto">
            <a:xfrm>
              <a:off x="3878" y="1525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1.</a:t>
              </a:r>
              <a:r>
                <a:rPr lang="en-US" altLang="zh-CN" sz="3200">
                  <a:latin typeface="Times New Roman" panose="02020603050405020304" pitchFamily="18" charset="0"/>
                </a:rPr>
                <a:t> 252</a:t>
              </a:r>
            </a:p>
          </p:txBody>
        </p:sp>
        <p:sp>
          <p:nvSpPr>
            <p:cNvPr id="18445" name="Text Box 63"/>
            <p:cNvSpPr txBox="1">
              <a:spLocks noChangeArrowheads="1"/>
            </p:cNvSpPr>
            <p:nvPr/>
          </p:nvSpPr>
          <p:spPr bwMode="auto">
            <a:xfrm>
              <a:off x="4251" y="1795"/>
              <a:ext cx="4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x 2</a:t>
              </a:r>
            </a:p>
          </p:txBody>
        </p:sp>
        <p:sp>
          <p:nvSpPr>
            <p:cNvPr id="18446" name="Line 64"/>
            <p:cNvSpPr>
              <a:spLocks noChangeShapeType="1"/>
            </p:cNvSpPr>
            <p:nvPr/>
          </p:nvSpPr>
          <p:spPr bwMode="auto">
            <a:xfrm>
              <a:off x="3615" y="2102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Text Box 65"/>
            <p:cNvSpPr txBox="1">
              <a:spLocks noChangeArrowheads="1"/>
            </p:cNvSpPr>
            <p:nvPr/>
          </p:nvSpPr>
          <p:spPr bwMode="auto">
            <a:xfrm>
              <a:off x="3878" y="2069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0.</a:t>
              </a:r>
              <a:r>
                <a:rPr lang="en-US" altLang="zh-CN" sz="3200">
                  <a:latin typeface="Times New Roman" panose="02020603050405020304" pitchFamily="18" charset="0"/>
                </a:rPr>
                <a:t> 504</a:t>
              </a:r>
            </a:p>
          </p:txBody>
        </p:sp>
        <p:sp>
          <p:nvSpPr>
            <p:cNvPr id="18448" name="Line 66"/>
            <p:cNvSpPr>
              <a:spLocks noChangeShapeType="1"/>
            </p:cNvSpPr>
            <p:nvPr/>
          </p:nvSpPr>
          <p:spPr bwMode="auto">
            <a:xfrm flipV="1">
              <a:off x="3470" y="754"/>
              <a:ext cx="0" cy="2721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Text Box 67"/>
            <p:cNvSpPr txBox="1">
              <a:spLocks noChangeArrowheads="1"/>
            </p:cNvSpPr>
            <p:nvPr/>
          </p:nvSpPr>
          <p:spPr bwMode="auto">
            <a:xfrm>
              <a:off x="3334" y="3521"/>
              <a:ext cx="18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0.313D=0.0101B</a:t>
              </a:r>
            </a:p>
          </p:txBody>
        </p:sp>
        <p:sp>
          <p:nvSpPr>
            <p:cNvPr id="18450" name="Text Box 68"/>
            <p:cNvSpPr txBox="1">
              <a:spLocks noChangeArrowheads="1"/>
            </p:cNvSpPr>
            <p:nvPr/>
          </p:nvSpPr>
          <p:spPr bwMode="auto">
            <a:xfrm>
              <a:off x="4249" y="2310"/>
              <a:ext cx="4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x 2</a:t>
              </a:r>
            </a:p>
          </p:txBody>
        </p:sp>
        <p:sp>
          <p:nvSpPr>
            <p:cNvPr id="18451" name="Line 69"/>
            <p:cNvSpPr>
              <a:spLocks noChangeShapeType="1"/>
            </p:cNvSpPr>
            <p:nvPr/>
          </p:nvSpPr>
          <p:spPr bwMode="auto">
            <a:xfrm>
              <a:off x="3642" y="2628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Text Box 70"/>
            <p:cNvSpPr txBox="1">
              <a:spLocks noChangeArrowheads="1"/>
            </p:cNvSpPr>
            <p:nvPr/>
          </p:nvSpPr>
          <p:spPr bwMode="auto">
            <a:xfrm>
              <a:off x="3878" y="2614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1.</a:t>
              </a:r>
              <a:r>
                <a:rPr lang="en-US" altLang="zh-CN" sz="3200">
                  <a:latin typeface="Times New Roman" panose="02020603050405020304" pitchFamily="18" charset="0"/>
                </a:rPr>
                <a:t> 008</a:t>
              </a:r>
            </a:p>
          </p:txBody>
        </p:sp>
        <p:sp>
          <p:nvSpPr>
            <p:cNvPr id="18453" name="Text Box 71"/>
            <p:cNvSpPr txBox="1">
              <a:spLocks noChangeArrowheads="1"/>
            </p:cNvSpPr>
            <p:nvPr/>
          </p:nvSpPr>
          <p:spPr bwMode="auto">
            <a:xfrm>
              <a:off x="4241" y="2840"/>
              <a:ext cx="4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x 2</a:t>
              </a:r>
            </a:p>
          </p:txBody>
        </p:sp>
        <p:sp>
          <p:nvSpPr>
            <p:cNvPr id="18454" name="Line 72"/>
            <p:cNvSpPr>
              <a:spLocks noChangeShapeType="1"/>
            </p:cNvSpPr>
            <p:nvPr/>
          </p:nvSpPr>
          <p:spPr bwMode="auto">
            <a:xfrm>
              <a:off x="3634" y="3158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Text Box 73"/>
            <p:cNvSpPr txBox="1">
              <a:spLocks noChangeArrowheads="1"/>
            </p:cNvSpPr>
            <p:nvPr/>
          </p:nvSpPr>
          <p:spPr bwMode="auto">
            <a:xfrm>
              <a:off x="3878" y="3158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0.</a:t>
              </a:r>
              <a:r>
                <a:rPr lang="en-US" altLang="zh-CN" sz="3200">
                  <a:latin typeface="Times New Roman" panose="02020603050405020304" pitchFamily="18" charset="0"/>
                </a:rPr>
                <a:t> 016</a:t>
              </a:r>
            </a:p>
          </p:txBody>
        </p:sp>
      </p:grpSp>
      <p:sp>
        <p:nvSpPr>
          <p:cNvPr id="18436" name="Rectangle 77"/>
          <p:cNvSpPr>
            <a:spLocks noChangeArrowheads="1"/>
          </p:cNvSpPr>
          <p:nvPr/>
        </p:nvSpPr>
        <p:spPr bwMode="auto">
          <a:xfrm>
            <a:off x="387350" y="1182688"/>
            <a:ext cx="3960813" cy="50641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十进制数转换成二进制数到小数部分乘到什么程度结束？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solidFill>
                <a:srgbClr val="FFFF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理论上都是要乘到没有小数为止。 但是由于计算精度的限制，或者粗略计算时，满足所要求的精度就可以了。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50825" y="168275"/>
            <a:ext cx="8616950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1">
              <a:defRPr/>
            </a:pPr>
            <a:r>
              <a:rPr lang="zh-CN" altLang="en-US" sz="3600" kern="0" dirty="0">
                <a:latin typeface="+mj-ea"/>
              </a:rPr>
              <a:t>进制转换：</a:t>
            </a:r>
            <a:r>
              <a:rPr lang="en-US" altLang="zh-CN" sz="3600" kern="0" dirty="0">
                <a:solidFill>
                  <a:srgbClr val="FF0000"/>
                </a:solidFill>
              </a:rPr>
              <a:t>D—&gt;B</a:t>
            </a:r>
            <a:r>
              <a:rPr lang="zh-CN" altLang="en-US" b="0" kern="0" dirty="0">
                <a:solidFill>
                  <a:schemeClr val="tx1"/>
                </a:solidFill>
              </a:rPr>
              <a:t>的整数转换</a:t>
            </a:r>
            <a:endParaRPr lang="zh-CN" altLang="en-US" b="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066800"/>
            <a:ext cx="8472487" cy="706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defRPr/>
            </a:pPr>
            <a:r>
              <a:rPr lang="zh-CN" altLang="en-US" sz="3200" kern="0" dirty="0"/>
              <a:t>原理：</a:t>
            </a:r>
            <a:endParaRPr lang="en-US" altLang="zh-CN" sz="3200" kern="0" dirty="0"/>
          </a:p>
          <a:p>
            <a:pPr marL="609600" indent="-609600">
              <a:buFontTx/>
              <a:buNone/>
              <a:defRPr/>
            </a:pPr>
            <a:endParaRPr lang="en-US" altLang="zh-CN" sz="3200" kern="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26689"/>
              </p:ext>
            </p:extLst>
          </p:nvPr>
        </p:nvGraphicFramePr>
        <p:xfrm>
          <a:off x="539750" y="1770063"/>
          <a:ext cx="8328029" cy="14429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20063">
                  <a:extLst>
                    <a:ext uri="{9D8B030D-6E8A-4147-A177-3AD203B41FA5}">
                      <a16:colId xmlns:a16="http://schemas.microsoft.com/office/drawing/2014/main" val="3649611582"/>
                    </a:ext>
                  </a:extLst>
                </a:gridCol>
                <a:gridCol w="945542">
                  <a:extLst>
                    <a:ext uri="{9D8B030D-6E8A-4147-A177-3AD203B41FA5}">
                      <a16:colId xmlns:a16="http://schemas.microsoft.com/office/drawing/2014/main" val="3788509670"/>
                    </a:ext>
                  </a:extLst>
                </a:gridCol>
                <a:gridCol w="832803">
                  <a:extLst>
                    <a:ext uri="{9D8B030D-6E8A-4147-A177-3AD203B41FA5}">
                      <a16:colId xmlns:a16="http://schemas.microsoft.com/office/drawing/2014/main" val="3075370042"/>
                    </a:ext>
                  </a:extLst>
                </a:gridCol>
                <a:gridCol w="832803">
                  <a:extLst>
                    <a:ext uri="{9D8B030D-6E8A-4147-A177-3AD203B41FA5}">
                      <a16:colId xmlns:a16="http://schemas.microsoft.com/office/drawing/2014/main" val="1214961308"/>
                    </a:ext>
                  </a:extLst>
                </a:gridCol>
                <a:gridCol w="832803">
                  <a:extLst>
                    <a:ext uri="{9D8B030D-6E8A-4147-A177-3AD203B41FA5}">
                      <a16:colId xmlns:a16="http://schemas.microsoft.com/office/drawing/2014/main" val="3547876731"/>
                    </a:ext>
                  </a:extLst>
                </a:gridCol>
                <a:gridCol w="832803">
                  <a:extLst>
                    <a:ext uri="{9D8B030D-6E8A-4147-A177-3AD203B41FA5}">
                      <a16:colId xmlns:a16="http://schemas.microsoft.com/office/drawing/2014/main" val="782426438"/>
                    </a:ext>
                  </a:extLst>
                </a:gridCol>
                <a:gridCol w="832803">
                  <a:extLst>
                    <a:ext uri="{9D8B030D-6E8A-4147-A177-3AD203B41FA5}">
                      <a16:colId xmlns:a16="http://schemas.microsoft.com/office/drawing/2014/main" val="3657791173"/>
                    </a:ext>
                  </a:extLst>
                </a:gridCol>
                <a:gridCol w="832803">
                  <a:extLst>
                    <a:ext uri="{9D8B030D-6E8A-4147-A177-3AD203B41FA5}">
                      <a16:colId xmlns:a16="http://schemas.microsoft.com/office/drawing/2014/main" val="2210304469"/>
                    </a:ext>
                  </a:extLst>
                </a:gridCol>
                <a:gridCol w="832803">
                  <a:extLst>
                    <a:ext uri="{9D8B030D-6E8A-4147-A177-3AD203B41FA5}">
                      <a16:colId xmlns:a16="http://schemas.microsoft.com/office/drawing/2014/main" val="3402284886"/>
                    </a:ext>
                  </a:extLst>
                </a:gridCol>
                <a:gridCol w="832803">
                  <a:extLst>
                    <a:ext uri="{9D8B030D-6E8A-4147-A177-3AD203B41FA5}">
                      <a16:colId xmlns:a16="http://schemas.microsoft.com/office/drawing/2014/main" val="2493056487"/>
                    </a:ext>
                  </a:extLst>
                </a:gridCol>
              </a:tblGrid>
              <a:tr h="808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2</a:t>
                      </a:r>
                      <a:r>
                        <a:rPr lang="en-US" altLang="zh-CN" sz="3200" baseline="30000" dirty="0"/>
                        <a:t>7</a:t>
                      </a:r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2</a:t>
                      </a:r>
                      <a:r>
                        <a:rPr lang="en-US" altLang="zh-CN" sz="3200" baseline="30000" dirty="0"/>
                        <a:t>6</a:t>
                      </a:r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2</a:t>
                      </a:r>
                      <a:r>
                        <a:rPr lang="en-US" altLang="zh-CN" sz="3200" baseline="30000" dirty="0"/>
                        <a:t>5</a:t>
                      </a:r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2</a:t>
                      </a:r>
                      <a:r>
                        <a:rPr lang="en-US" altLang="zh-CN" sz="3200" baseline="30000" dirty="0"/>
                        <a:t>4</a:t>
                      </a:r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2</a:t>
                      </a:r>
                      <a:r>
                        <a:rPr lang="en-US" altLang="zh-CN" sz="3200" baseline="30000" dirty="0"/>
                        <a:t>3</a:t>
                      </a:r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2</a:t>
                      </a:r>
                      <a:r>
                        <a:rPr lang="en-US" altLang="zh-CN" sz="3200" baseline="30000" dirty="0"/>
                        <a:t>2</a:t>
                      </a:r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r>
                        <a:rPr lang="en-US" altLang="zh-CN" sz="3200" baseline="30000" dirty="0"/>
                        <a:t>1</a:t>
                      </a:r>
                      <a:endParaRPr lang="zh-CN" altLang="en-US" sz="3200" baseline="30000" dirty="0"/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r>
                        <a:rPr lang="en-US" altLang="zh-CN" sz="3200" baseline="30000" dirty="0"/>
                        <a:t>0</a:t>
                      </a:r>
                      <a:endParaRPr lang="zh-CN" altLang="en-US" sz="3200" baseline="30000" dirty="0"/>
                    </a:p>
                  </a:txBody>
                  <a:tcPr marL="91438" marR="91438" marT="45695" marB="45695"/>
                </a:tc>
                <a:extLst>
                  <a:ext uri="{0D108BD9-81ED-4DB2-BD59-A6C34878D82A}">
                    <a16:rowId xmlns:a16="http://schemas.microsoft.com/office/drawing/2014/main" val="1405345279"/>
                  </a:ext>
                </a:extLst>
              </a:tr>
              <a:tr h="63466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38" marR="91438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438" marR="91438" marT="45695" marB="45695"/>
                </a:tc>
                <a:extLst>
                  <a:ext uri="{0D108BD9-81ED-4DB2-BD59-A6C34878D82A}">
                    <a16:rowId xmlns:a16="http://schemas.microsoft.com/office/drawing/2014/main" val="3891928563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1702" y="3828845"/>
            <a:ext cx="5580931" cy="19623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defRPr/>
            </a:pPr>
            <a:r>
              <a:rPr lang="zh-CN" altLang="en-US" sz="3200" kern="0" dirty="0"/>
              <a:t>例：将</a:t>
            </a:r>
            <a:r>
              <a:rPr lang="en-US" altLang="zh-CN" sz="3200" kern="0" dirty="0"/>
              <a:t>35</a:t>
            </a:r>
            <a:r>
              <a:rPr lang="zh-CN" altLang="en-US" sz="3200" kern="0" dirty="0"/>
              <a:t>转换为二进制数</a:t>
            </a:r>
            <a:endParaRPr lang="en-US" altLang="zh-CN" sz="32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kern="0" dirty="0"/>
              <a:t>  </a:t>
            </a:r>
            <a:r>
              <a:rPr lang="zh-CN" altLang="en-US" sz="3200" kern="0" dirty="0"/>
              <a:t>解： </a:t>
            </a:r>
            <a:r>
              <a:rPr lang="en-US" altLang="zh-CN" sz="3200" kern="0" dirty="0"/>
              <a:t>35=32 + 2+1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kern="0" dirty="0"/>
              <a:t>	  35=100011B</a:t>
            </a:r>
          </a:p>
          <a:p>
            <a:pPr marL="609600" indent="-609600">
              <a:buFontTx/>
              <a:buNone/>
              <a:defRPr/>
            </a:pPr>
            <a:endParaRPr lang="en-US" altLang="zh-CN" sz="3200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50D8BF-6E68-4F81-A1D3-7A6021CA3EBA}"/>
              </a:ext>
            </a:extLst>
          </p:cNvPr>
          <p:cNvSpPr txBox="1">
            <a:spLocks noChangeArrowheads="1"/>
          </p:cNvSpPr>
          <p:nvPr/>
        </p:nvSpPr>
        <p:spPr>
          <a:xfrm>
            <a:off x="6466806" y="4005064"/>
            <a:ext cx="2400969" cy="1962355"/>
          </a:xfrm>
          <a:prstGeom prst="rect">
            <a:avLst/>
          </a:prstGeom>
          <a:solidFill>
            <a:schemeClr val="accent1">
              <a:lumMod val="75000"/>
            </a:schemeClr>
          </a:solidFill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200" kern="0" dirty="0">
                <a:solidFill>
                  <a:schemeClr val="tx2">
                    <a:lumMod val="75000"/>
                  </a:schemeClr>
                </a:solidFill>
              </a:rPr>
              <a:t>熟记</a:t>
            </a:r>
            <a:endParaRPr lang="en-US" altLang="zh-CN" sz="3200" kern="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zh-CN" sz="3200" baseline="30000" dirty="0">
                <a:solidFill>
                  <a:schemeClr val="tx2">
                    <a:lumMod val="75000"/>
                  </a:schemeClr>
                </a:solidFill>
              </a:rPr>
              <a:t>10 </a:t>
            </a:r>
            <a:r>
              <a:rPr lang="en-US" altLang="zh-CN" sz="3200" kern="0" dirty="0">
                <a:solidFill>
                  <a:schemeClr val="tx2">
                    <a:lumMod val="75000"/>
                  </a:schemeClr>
                </a:solidFill>
              </a:rPr>
              <a:t>= 1024</a:t>
            </a:r>
            <a:endParaRPr lang="zh-CN" altLang="en-US" sz="3200" kern="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zh-CN" sz="3200" baseline="30000" dirty="0">
                <a:solidFill>
                  <a:schemeClr val="tx2">
                    <a:lumMod val="75000"/>
                  </a:schemeClr>
                </a:solidFill>
              </a:rPr>
              <a:t>16 </a:t>
            </a:r>
            <a:r>
              <a:rPr lang="en-US" altLang="zh-CN" sz="3200" kern="0" dirty="0">
                <a:solidFill>
                  <a:schemeClr val="tx2">
                    <a:lumMod val="75000"/>
                  </a:schemeClr>
                </a:solidFill>
              </a:rPr>
              <a:t>= 65536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3200" kern="0" dirty="0">
              <a:solidFill>
                <a:schemeClr val="tx2">
                  <a:lumMod val="75000"/>
                </a:schemeClr>
              </a:solidFill>
            </a:endParaRPr>
          </a:p>
          <a:p>
            <a:pPr marL="609600" indent="-609600">
              <a:buFontTx/>
              <a:buNone/>
              <a:defRPr/>
            </a:pPr>
            <a:endParaRPr lang="en-US" altLang="zh-CN" sz="3200" kern="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773113" y="168275"/>
            <a:ext cx="5976937" cy="6477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+mj-ea"/>
              </a:rPr>
              <a:t>进制转换</a:t>
            </a:r>
            <a:r>
              <a:rPr lang="en-US" altLang="zh-CN" sz="3600" dirty="0">
                <a:latin typeface="+mj-ea"/>
              </a:rPr>
              <a:t>:</a:t>
            </a: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B, Q, H —&gt; D</a:t>
            </a:r>
            <a:endParaRPr lang="zh-CN" altLang="en-US" sz="3600" dirty="0">
              <a:solidFill>
                <a:srgbClr val="FF0000"/>
              </a:solidFill>
              <a:latin typeface="+mj-ea"/>
            </a:endParaRPr>
          </a:p>
        </p:txBody>
      </p:sp>
      <p:grpSp>
        <p:nvGrpSpPr>
          <p:cNvPr id="20483" name="Group 7"/>
          <p:cNvGrpSpPr>
            <a:grpSpLocks/>
          </p:cNvGrpSpPr>
          <p:nvPr/>
        </p:nvGrpSpPr>
        <p:grpSpPr bwMode="auto">
          <a:xfrm>
            <a:off x="6372225" y="1009650"/>
            <a:ext cx="2362200" cy="1082675"/>
            <a:chOff x="2700" y="912"/>
            <a:chExt cx="1488" cy="682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2700" y="1056"/>
              <a:ext cx="148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N = </a:t>
              </a:r>
              <a:r>
                <a:rPr lang="en-US" altLang="zh-CN" sz="3600">
                  <a:latin typeface="宋体" panose="02010600030101010101" pitchFamily="2" charset="-122"/>
                </a:rPr>
                <a:t>∑</a:t>
              </a:r>
              <a:r>
                <a:rPr lang="en-US" altLang="zh-CN" sz="3200">
                  <a:latin typeface="Times New Roman" panose="02020603050405020304" pitchFamily="18" charset="0"/>
                </a:rPr>
                <a:t> R</a:t>
              </a:r>
              <a:r>
                <a:rPr lang="en-US" altLang="zh-CN" sz="3200" baseline="-16000">
                  <a:latin typeface="Times New Roman" panose="02020603050405020304" pitchFamily="18" charset="0"/>
                </a:rPr>
                <a:t>i </a:t>
              </a:r>
              <a:r>
                <a:rPr lang="en-US" altLang="zh-CN" sz="3200">
                  <a:latin typeface="Times New Roman" panose="02020603050405020304" pitchFamily="18" charset="0"/>
                </a:rPr>
                <a:t>b</a:t>
              </a:r>
              <a:r>
                <a:rPr lang="en-US" altLang="zh-CN" sz="3200" baseline="26000">
                  <a:latin typeface="Times New Roman" panose="02020603050405020304" pitchFamily="18" charset="0"/>
                </a:rPr>
                <a:t>i</a:t>
              </a:r>
              <a:r>
                <a:rPr lang="en-US" altLang="zh-CN" sz="3200">
                  <a:latin typeface="Times New Roman" panose="02020603050405020304" pitchFamily="18" charset="0"/>
                </a:rPr>
                <a:t>          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489" name="Rectangle 5"/>
            <p:cNvSpPr>
              <a:spLocks noChangeArrowheads="1"/>
            </p:cNvSpPr>
            <p:nvPr/>
          </p:nvSpPr>
          <p:spPr bwMode="auto">
            <a:xfrm>
              <a:off x="3024" y="1344"/>
              <a:ext cx="4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i= -m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0490" name="Rectangle 6"/>
            <p:cNvSpPr>
              <a:spLocks noChangeArrowheads="1"/>
            </p:cNvSpPr>
            <p:nvPr/>
          </p:nvSpPr>
          <p:spPr bwMode="auto">
            <a:xfrm>
              <a:off x="3072" y="91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k-1</a:t>
              </a:r>
            </a:p>
          </p:txBody>
        </p:sp>
      </p:grp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2469283"/>
            <a:ext cx="80645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3200" kern="0" dirty="0"/>
              <a:t>例：</a:t>
            </a:r>
            <a:r>
              <a:rPr lang="en-US" altLang="zh-CN" sz="3200" kern="0" dirty="0"/>
              <a:t>110.110B</a:t>
            </a:r>
            <a:r>
              <a:rPr lang="zh-CN" altLang="en-US" sz="3200" kern="0" dirty="0"/>
              <a:t>，  </a:t>
            </a:r>
            <a:r>
              <a:rPr lang="en-US" altLang="zh-CN" sz="3200" kern="0" dirty="0"/>
              <a:t>110.110Q,   110.110H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200" kern="0" dirty="0"/>
              <a:t>           </a:t>
            </a:r>
            <a:r>
              <a:rPr lang="zh-CN" altLang="en-US" sz="3200" kern="0" dirty="0"/>
              <a:t>转换为十进数</a:t>
            </a:r>
            <a:endParaRPr lang="en-US" altLang="zh-CN" sz="3200" kern="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14313" y="3452813"/>
            <a:ext cx="1400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3200" kern="0" dirty="0"/>
              <a:t>解：</a:t>
            </a:r>
            <a:endParaRPr lang="en-US" altLang="zh-CN" sz="3200" kern="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79388" y="4157663"/>
            <a:ext cx="8856662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110.110B=1x2</a:t>
            </a:r>
            <a:r>
              <a:rPr lang="en-US" altLang="zh-CN" kern="0" baseline="30000" dirty="0"/>
              <a:t>2</a:t>
            </a:r>
            <a:r>
              <a:rPr lang="en-US" altLang="zh-CN" kern="0" dirty="0"/>
              <a:t>+1X2</a:t>
            </a:r>
            <a:r>
              <a:rPr lang="en-US" altLang="zh-CN" kern="0" baseline="30000" dirty="0"/>
              <a:t>1</a:t>
            </a:r>
            <a:r>
              <a:rPr lang="en-US" altLang="zh-CN" kern="0" dirty="0"/>
              <a:t>+0x2</a:t>
            </a:r>
            <a:r>
              <a:rPr lang="en-US" altLang="zh-CN" kern="0" baseline="30000" dirty="0"/>
              <a:t>0</a:t>
            </a:r>
            <a:r>
              <a:rPr lang="en-US" altLang="zh-CN" kern="0" dirty="0"/>
              <a:t>+1x2</a:t>
            </a:r>
            <a:r>
              <a:rPr lang="en-US" altLang="zh-CN" kern="0" baseline="30000" dirty="0"/>
              <a:t>-1</a:t>
            </a:r>
            <a:r>
              <a:rPr lang="en-US" altLang="zh-CN" kern="0" dirty="0"/>
              <a:t>+1X2</a:t>
            </a:r>
            <a:r>
              <a:rPr lang="en-US" altLang="zh-CN" kern="0" baseline="30000" dirty="0"/>
              <a:t>-2</a:t>
            </a:r>
            <a:r>
              <a:rPr lang="en-US" altLang="zh-CN" kern="0" dirty="0"/>
              <a:t>+0x2</a:t>
            </a:r>
            <a:r>
              <a:rPr lang="en-US" altLang="zh-CN" kern="0" baseline="30000" dirty="0"/>
              <a:t>-3</a:t>
            </a:r>
            <a:r>
              <a:rPr lang="en-US" altLang="zh-CN" kern="0" dirty="0"/>
              <a:t>=6.75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110.110Q=1x8</a:t>
            </a:r>
            <a:r>
              <a:rPr lang="en-US" altLang="zh-CN" kern="0" baseline="30000" dirty="0"/>
              <a:t>2</a:t>
            </a:r>
            <a:r>
              <a:rPr lang="en-US" altLang="zh-CN" kern="0" dirty="0"/>
              <a:t>+1X8</a:t>
            </a:r>
            <a:r>
              <a:rPr lang="en-US" altLang="zh-CN" kern="0" baseline="30000" dirty="0"/>
              <a:t>1</a:t>
            </a:r>
            <a:r>
              <a:rPr lang="en-US" altLang="zh-CN" kern="0" dirty="0"/>
              <a:t>+0x8</a:t>
            </a:r>
            <a:r>
              <a:rPr lang="en-US" altLang="zh-CN" kern="0" baseline="30000" dirty="0"/>
              <a:t>0</a:t>
            </a:r>
            <a:r>
              <a:rPr lang="en-US" altLang="zh-CN" kern="0" dirty="0"/>
              <a:t>+1x8</a:t>
            </a:r>
            <a:r>
              <a:rPr lang="en-US" altLang="zh-CN" kern="0" baseline="30000" dirty="0"/>
              <a:t>-1</a:t>
            </a:r>
            <a:r>
              <a:rPr lang="en-US" altLang="zh-CN" kern="0" dirty="0"/>
              <a:t>+1X8</a:t>
            </a:r>
            <a:r>
              <a:rPr lang="en-US" altLang="zh-CN" kern="0" baseline="30000" dirty="0"/>
              <a:t>-2</a:t>
            </a:r>
            <a:r>
              <a:rPr lang="en-US" altLang="zh-CN" kern="0" dirty="0"/>
              <a:t>+0x8</a:t>
            </a:r>
            <a:r>
              <a:rPr lang="en-US" altLang="zh-CN" kern="0" baseline="30000" dirty="0"/>
              <a:t>-3</a:t>
            </a:r>
            <a:r>
              <a:rPr lang="en-US" altLang="zh-CN" kern="0" dirty="0"/>
              <a:t>=72.14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110.110H=1x16</a:t>
            </a:r>
            <a:r>
              <a:rPr lang="en-US" altLang="zh-CN" kern="0" baseline="30000" dirty="0"/>
              <a:t>2</a:t>
            </a:r>
            <a:r>
              <a:rPr lang="en-US" altLang="zh-CN" kern="0" dirty="0"/>
              <a:t>+1X16</a:t>
            </a:r>
            <a:r>
              <a:rPr lang="en-US" altLang="zh-CN" kern="0" baseline="30000" dirty="0"/>
              <a:t>1</a:t>
            </a:r>
            <a:r>
              <a:rPr lang="en-US" altLang="zh-CN" kern="0" dirty="0"/>
              <a:t>+1x16</a:t>
            </a:r>
            <a:r>
              <a:rPr lang="en-US" altLang="zh-CN" kern="0" baseline="30000" dirty="0"/>
              <a:t>-1</a:t>
            </a:r>
            <a:r>
              <a:rPr lang="en-US" altLang="zh-CN" kern="0" dirty="0"/>
              <a:t>+1X16</a:t>
            </a:r>
            <a:r>
              <a:rPr lang="en-US" altLang="zh-CN" kern="0" baseline="30000" dirty="0"/>
              <a:t>-2</a:t>
            </a:r>
            <a:r>
              <a:rPr lang="en-US" altLang="zh-CN" kern="0" dirty="0"/>
              <a:t>=272.078</a:t>
            </a:r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179388" y="1145741"/>
            <a:ext cx="5761037" cy="10509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数的转换</a:t>
            </a: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按位展开求和.</a:t>
            </a:r>
          </a:p>
          <a:p>
            <a:pPr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</a:rPr>
              <a:t>整数部分权为正, 小数部分权为负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035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/>
              <a:t>实际演练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88" y="1052513"/>
            <a:ext cx="6905625" cy="50403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3200" dirty="0"/>
              <a:t>100</a:t>
            </a:r>
            <a:r>
              <a:rPr lang="en-US" altLang="zh-CN" sz="3200" dirty="0"/>
              <a:t>D=? B</a:t>
            </a:r>
          </a:p>
          <a:p>
            <a:pPr marL="609600" indent="-609600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zh-CN" sz="3200" dirty="0"/>
              <a:t>62</a:t>
            </a:r>
            <a:r>
              <a:rPr lang="zh-CN" altLang="en-US" sz="3200" dirty="0"/>
              <a:t>＝？</a:t>
            </a:r>
            <a:r>
              <a:rPr lang="en-US" altLang="zh-CN" sz="3200" dirty="0"/>
              <a:t>B</a:t>
            </a:r>
          </a:p>
          <a:p>
            <a:pPr marL="609600" indent="-609600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3200" dirty="0"/>
              <a:t>试计算 : 168.375</a:t>
            </a:r>
            <a:r>
              <a:rPr lang="en-US" altLang="zh-CN" sz="3200" dirty="0"/>
              <a:t>D=? B</a:t>
            </a:r>
          </a:p>
          <a:p>
            <a:pPr marL="609600" indent="-609600">
              <a:spcBef>
                <a:spcPts val="12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3200" dirty="0"/>
              <a:t>技巧:</a:t>
            </a:r>
          </a:p>
          <a:p>
            <a:pPr marL="609600" indent="-60960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3200" dirty="0"/>
              <a:t>      </a:t>
            </a:r>
            <a:r>
              <a:rPr lang="en-US" altLang="zh-CN" sz="3200" dirty="0"/>
              <a:t>(1111 1111)B=? D</a:t>
            </a:r>
          </a:p>
          <a:p>
            <a:pPr marL="609600" indent="-60960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3200" dirty="0"/>
              <a:t>      (1111 1101)</a:t>
            </a:r>
            <a:r>
              <a:rPr lang="en-US" altLang="zh-CN" sz="3200" dirty="0"/>
              <a:t>B= ? D   </a:t>
            </a:r>
          </a:p>
          <a:p>
            <a:pPr marL="609600" indent="-60960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altLang="zh-CN" sz="3200" dirty="0"/>
              <a:t>      </a:t>
            </a:r>
            <a:r>
              <a:rPr lang="zh-CN" altLang="en-US" sz="3200" dirty="0"/>
              <a:t>(1</a:t>
            </a:r>
            <a:r>
              <a:rPr lang="en-US" altLang="zh-CN" sz="3200" dirty="0"/>
              <a:t>001 0001)B= ? D</a:t>
            </a:r>
          </a:p>
        </p:txBody>
      </p:sp>
    </p:spTree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773113" y="168275"/>
            <a:ext cx="5976937" cy="6477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+mj-ea"/>
              </a:rPr>
              <a:t>进制转换：</a:t>
            </a:r>
            <a:r>
              <a:rPr lang="en-US" altLang="zh-CN" sz="3600" dirty="0">
                <a:solidFill>
                  <a:srgbClr val="FF0000"/>
                </a:solidFill>
              </a:rPr>
              <a:t>B&lt;—&gt;H</a:t>
            </a:r>
            <a:endParaRPr lang="zh-CN" altLang="en-US" sz="3600" dirty="0">
              <a:latin typeface="+mj-ea"/>
            </a:endParaRP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5153025"/>
            <a:ext cx="8235950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Group 1087"/>
          <p:cNvGraphicFramePr>
            <a:graphicFrameLocks noGrp="1"/>
          </p:cNvGraphicFramePr>
          <p:nvPr/>
        </p:nvGraphicFramePr>
        <p:xfrm>
          <a:off x="446088" y="981075"/>
          <a:ext cx="8280400" cy="4114800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1006938679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3971208933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594448303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3660598832"/>
                    </a:ext>
                  </a:extLst>
                </a:gridCol>
              </a:tblGrid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二进制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十六进制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二进制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十六进制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89612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8563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24368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8054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30844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71867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6017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90558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73008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23850" y="1309688"/>
            <a:ext cx="8458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：将二进制数</a:t>
            </a:r>
            <a:r>
              <a:rPr lang="en-US" altLang="zh-CN" sz="3600">
                <a:latin typeface="Times" panose="02020603050405020304" pitchFamily="18" charset="0"/>
              </a:rPr>
              <a:t>1100 1110 0010 </a:t>
            </a:r>
            <a:r>
              <a:rPr lang="zh-CN" altLang="en-US" sz="3600">
                <a:latin typeface="Times" panose="02020603050405020304" pitchFamily="18" charset="0"/>
              </a:rPr>
              <a:t>转换为十六进制</a:t>
            </a:r>
            <a:r>
              <a:rPr lang="en-US" altLang="zh-CN" sz="3600"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322263" y="2765425"/>
            <a:ext cx="10096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628650" y="3789363"/>
            <a:ext cx="7848600" cy="172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endParaRPr lang="en-US" altLang="zh-CN" sz="1800" b="1" u="sng" dirty="0">
              <a:latin typeface="Arial Black" panose="020B0A04020102020204" pitchFamily="34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altLang="zh-CN" sz="4000" b="1" u="sng" dirty="0">
                <a:latin typeface="Arial Black" panose="020B0A04020102020204" pitchFamily="34" charset="0"/>
              </a:rPr>
              <a:t>1100</a:t>
            </a:r>
            <a:r>
              <a:rPr lang="en-US" altLang="zh-CN" sz="4000" b="1" dirty="0">
                <a:latin typeface="Arial Black" panose="020B0A04020102020204" pitchFamily="34" charset="0"/>
              </a:rPr>
              <a:t> </a:t>
            </a:r>
            <a:r>
              <a:rPr lang="en-US" altLang="zh-CN" sz="4000" b="1" u="sng" dirty="0">
                <a:latin typeface="Arial Black" panose="020B0A04020102020204" pitchFamily="34" charset="0"/>
              </a:rPr>
              <a:t>1110</a:t>
            </a:r>
            <a:r>
              <a:rPr lang="en-US" altLang="zh-CN" sz="4000" b="1" dirty="0">
                <a:latin typeface="Arial Black" panose="020B0A04020102020204" pitchFamily="34" charset="0"/>
              </a:rPr>
              <a:t> </a:t>
            </a:r>
            <a:r>
              <a:rPr lang="en-US" altLang="zh-CN" sz="4000" b="1" u="sng" dirty="0">
                <a:latin typeface="Arial Black" panose="020B0A04020102020204" pitchFamily="34" charset="0"/>
              </a:rPr>
              <a:t>0010</a:t>
            </a:r>
            <a:r>
              <a:rPr lang="en-US" altLang="zh-CN" u="sng" dirty="0">
                <a:latin typeface="Arial Black" panose="020B0A04020102020204" pitchFamily="34" charset="0"/>
              </a:rPr>
              <a:t> </a:t>
            </a:r>
            <a:r>
              <a:rPr lang="en-US" altLang="zh-CN" sz="4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B= CE2H.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sz="4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  </a:t>
            </a:r>
            <a:r>
              <a:rPr lang="en-US" altLang="zh-CN" sz="40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C       E       2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187450" y="222250"/>
            <a:ext cx="5976938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>
                <a:latin typeface="+mj-ea"/>
              </a:rPr>
              <a:t>进制转换：</a:t>
            </a:r>
            <a:r>
              <a:rPr lang="en-US" altLang="zh-CN" sz="3600" kern="0">
                <a:solidFill>
                  <a:srgbClr val="FF0000"/>
                </a:solidFill>
              </a:rPr>
              <a:t>B&lt;—&gt;H</a:t>
            </a:r>
            <a:endParaRPr lang="zh-CN" altLang="en-US" sz="3600" kern="0" dirty="0">
              <a:latin typeface="+mj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323850" y="1309688"/>
            <a:ext cx="8458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：将二进制数 </a:t>
            </a:r>
            <a:r>
              <a:rPr lang="en-US" altLang="zh-CN" sz="3600">
                <a:latin typeface="Times" panose="02020603050405020304" pitchFamily="18" charset="0"/>
              </a:rPr>
              <a:t>0011100010 </a:t>
            </a:r>
            <a:r>
              <a:rPr lang="zh-CN" altLang="en-US" sz="3600">
                <a:latin typeface="Times" panose="02020603050405020304" pitchFamily="18" charset="0"/>
              </a:rPr>
              <a:t>转换为十六进制</a:t>
            </a:r>
            <a:r>
              <a:rPr lang="en-US" altLang="zh-CN" sz="3600"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322263" y="2765425"/>
            <a:ext cx="10096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323850" y="3605213"/>
            <a:ext cx="8529638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sz="3200" b="1" dirty="0">
                <a:latin typeface="Arial Black" panose="020B0A04020102020204" pitchFamily="34" charset="0"/>
              </a:rPr>
              <a:t>从右向左，每</a:t>
            </a:r>
            <a:r>
              <a:rPr lang="en-US" altLang="zh-CN" sz="3200" b="1" dirty="0">
                <a:latin typeface="Arial Black" panose="020B0A04020102020204" pitchFamily="34" charset="0"/>
              </a:rPr>
              <a:t>4</a:t>
            </a:r>
            <a:r>
              <a:rPr lang="zh-CN" altLang="en-US" sz="3200" b="1" dirty="0">
                <a:latin typeface="Arial Black" panose="020B0A04020102020204" pitchFamily="34" charset="0"/>
              </a:rPr>
              <a:t>位一组，不够</a:t>
            </a:r>
            <a:r>
              <a:rPr lang="en-US" altLang="zh-CN" sz="3200" b="1" dirty="0">
                <a:latin typeface="Arial Black" panose="020B0A04020102020204" pitchFamily="34" charset="0"/>
              </a:rPr>
              <a:t>4</a:t>
            </a:r>
            <a:r>
              <a:rPr lang="zh-CN" altLang="en-US" sz="3200" b="1" dirty="0">
                <a:latin typeface="Arial Black" panose="020B0A04020102020204" pitchFamily="34" charset="0"/>
              </a:rPr>
              <a:t>位时，左边补</a:t>
            </a:r>
            <a:r>
              <a:rPr lang="en-US" altLang="zh-CN" sz="3200" b="1" dirty="0">
                <a:latin typeface="Arial Black" panose="020B0A04020102020204" pitchFamily="34" charset="0"/>
              </a:rPr>
              <a:t>0</a:t>
            </a:r>
          </a:p>
          <a:p>
            <a:pPr>
              <a:spcBef>
                <a:spcPts val="0"/>
              </a:spcBef>
              <a:defRPr/>
            </a:pPr>
            <a:endParaRPr lang="en-US" altLang="zh-CN" sz="4400" b="1" i="1" u="sng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4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4400" b="1" i="1" u="sng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00 </a:t>
            </a:r>
            <a:r>
              <a:rPr lang="en-US" altLang="zh-CN" sz="4000" b="1" u="sng" dirty="0">
                <a:latin typeface="Times" panose="02020603050405020304" pitchFamily="18" charset="0"/>
              </a:rPr>
              <a:t>00 </a:t>
            </a:r>
            <a:r>
              <a:rPr lang="en-US" altLang="zh-CN" sz="4000" b="1" dirty="0">
                <a:latin typeface="Times" panose="02020603050405020304" pitchFamily="18" charset="0"/>
              </a:rPr>
              <a:t> </a:t>
            </a:r>
            <a:r>
              <a:rPr lang="en-US" altLang="zh-CN" sz="4000" b="1" u="sng" dirty="0">
                <a:latin typeface="Times" panose="02020603050405020304" pitchFamily="18" charset="0"/>
              </a:rPr>
              <a:t> 1110</a:t>
            </a:r>
            <a:r>
              <a:rPr lang="en-US" altLang="zh-CN" sz="4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zh-CN" sz="4000" b="1" u="sng" dirty="0">
                <a:latin typeface="Times" panose="02020603050405020304" pitchFamily="18" charset="0"/>
              </a:rPr>
              <a:t>0010 </a:t>
            </a:r>
            <a:r>
              <a:rPr lang="en-US" altLang="zh-CN" sz="4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B = 0E2H</a:t>
            </a:r>
            <a:endParaRPr lang="en-US" altLang="zh-CN" sz="4000" b="1" i="1" dirty="0"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4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      </a:t>
            </a:r>
            <a:r>
              <a:rPr lang="en-US" altLang="zh-CN" sz="40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0         E      2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187450" y="222250"/>
            <a:ext cx="6840538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latin typeface="+mj-ea"/>
              </a:rPr>
              <a:t>进制转换：</a:t>
            </a:r>
            <a:r>
              <a:rPr lang="en-US" altLang="zh-CN" sz="3600" kern="0" dirty="0">
                <a:solidFill>
                  <a:srgbClr val="FF0000"/>
                </a:solidFill>
              </a:rPr>
              <a:t>B&lt;—&gt;H </a:t>
            </a:r>
            <a:r>
              <a:rPr lang="zh-CN" altLang="en-US" sz="3600" kern="0" dirty="0">
                <a:solidFill>
                  <a:srgbClr val="FF0000"/>
                </a:solidFill>
              </a:rPr>
              <a:t>整数转换</a:t>
            </a:r>
            <a:endParaRPr lang="zh-CN" altLang="en-US" sz="3600" kern="0" dirty="0">
              <a:latin typeface="+mj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135938" cy="5040312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ct val="0"/>
              </a:spcAft>
            </a:pPr>
            <a:r>
              <a:rPr lang="zh-CN" altLang="en-US" sz="3200"/>
              <a:t>数字系统：</a:t>
            </a:r>
            <a:endParaRPr lang="en-US" altLang="zh-CN" sz="3200"/>
          </a:p>
          <a:p>
            <a:pPr lvl="1" algn="just">
              <a:spcBef>
                <a:spcPts val="1200"/>
              </a:spcBef>
              <a:spcAft>
                <a:spcPct val="0"/>
              </a:spcAft>
            </a:pPr>
            <a:r>
              <a:rPr lang="zh-CN" altLang="en-US" sz="2800"/>
              <a:t>数码系统</a:t>
            </a:r>
            <a:endParaRPr lang="en-US" altLang="zh-CN" sz="2800"/>
          </a:p>
          <a:p>
            <a:pPr lvl="1"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如何使用独特的符号来表示一个数字</a:t>
            </a:r>
            <a:endParaRPr lang="en-US" altLang="zh-CN"/>
          </a:p>
          <a:p>
            <a:pPr lvl="1"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同一个数字，在不同的数字系统中的表示方法不同</a:t>
            </a:r>
            <a:endParaRPr lang="en-US" altLang="zh-CN"/>
          </a:p>
          <a:p>
            <a:pPr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分类</a:t>
            </a:r>
            <a:endParaRPr lang="en-US" altLang="zh-CN"/>
          </a:p>
          <a:p>
            <a:pPr lvl="1"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位置化系统</a:t>
            </a:r>
            <a:endParaRPr lang="en-US" altLang="zh-CN"/>
          </a:p>
          <a:p>
            <a:pPr lvl="2"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十进制、二进制、八进制、十六进制系统</a:t>
            </a:r>
            <a:endParaRPr lang="en-US" altLang="zh-CN"/>
          </a:p>
          <a:p>
            <a:pPr lvl="1"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非位置化系统</a:t>
            </a:r>
            <a:endParaRPr lang="en-US" altLang="zh-CN"/>
          </a:p>
          <a:p>
            <a:pPr lvl="2" algn="just">
              <a:spcBef>
                <a:spcPts val="1200"/>
              </a:spcBef>
              <a:spcAft>
                <a:spcPct val="0"/>
              </a:spcAft>
            </a:pPr>
            <a:r>
              <a:rPr lang="zh-CN" altLang="en-US"/>
              <a:t>罗马数字，了解即可</a:t>
            </a:r>
            <a:endParaRPr lang="en-US" altLang="zh-CN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773113" y="168275"/>
            <a:ext cx="5976937" cy="647700"/>
          </a:xfrm>
        </p:spPr>
        <p:txBody>
          <a:bodyPr/>
          <a:lstStyle/>
          <a:p>
            <a:r>
              <a:rPr lang="en-US" altLang="zh-CN" sz="3600">
                <a:solidFill>
                  <a:srgbClr val="0000CC"/>
                </a:solidFill>
              </a:rPr>
              <a:t>2.1 </a:t>
            </a:r>
            <a:r>
              <a:rPr lang="zh-CN" altLang="en-US" sz="3600">
                <a:solidFill>
                  <a:srgbClr val="0000CC"/>
                </a:solidFill>
              </a:rPr>
              <a:t>数字系统</a:t>
            </a:r>
            <a:endParaRPr lang="zh-CN" altLang="en-US" sz="3600"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323850" y="1309688"/>
            <a:ext cx="84582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3</a:t>
            </a:r>
            <a:r>
              <a:rPr lang="zh-CN" altLang="en-US" sz="3600">
                <a:latin typeface="Times" panose="02020603050405020304" pitchFamily="18" charset="0"/>
              </a:rPr>
              <a:t>：将十六进制 </a:t>
            </a:r>
            <a:r>
              <a:rPr lang="en-US" altLang="zh-CN" sz="3600">
                <a:latin typeface="Times" panose="02020603050405020304" pitchFamily="18" charset="0"/>
              </a:rPr>
              <a:t>24CH</a:t>
            </a:r>
            <a:r>
              <a:rPr lang="zh-CN" altLang="en-US" sz="3600">
                <a:latin typeface="Times" panose="02020603050405020304" pitchFamily="18" charset="0"/>
              </a:rPr>
              <a:t>转换为二进制数</a:t>
            </a:r>
            <a:r>
              <a:rPr lang="en-US" altLang="zh-CN" sz="3600"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323850" y="2227263"/>
            <a:ext cx="1008063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287338" y="3103563"/>
            <a:ext cx="8531225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Arial Black" panose="020B0A04020102020204" pitchFamily="34" charset="0"/>
              </a:rPr>
              <a:t>将每一位十六进制数按顺序转换为相应的二进制数即可。</a:t>
            </a:r>
            <a:endParaRPr lang="en-US" altLang="zh-CN" sz="4400" b="1" i="1" u="sng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850" y="4605338"/>
            <a:ext cx="8529638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     4     C  </a:t>
            </a:r>
            <a:r>
              <a:rPr lang="en-US" altLang="zh-CN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H=0010 0100 1100B</a:t>
            </a:r>
          </a:p>
          <a:p>
            <a:pPr>
              <a:defRPr/>
            </a:pPr>
            <a:r>
              <a:rPr lang="en-US" altLang="zh-CN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    =10 0100 1100B</a:t>
            </a:r>
            <a:endParaRPr lang="en-US" altLang="zh-CN" sz="3200" b="1" u="sng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1187450" y="222250"/>
            <a:ext cx="6840538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latin typeface="+mj-ea"/>
              </a:rPr>
              <a:t>进制转换：</a:t>
            </a:r>
            <a:r>
              <a:rPr lang="en-US" altLang="zh-CN" sz="3600" kern="0" dirty="0">
                <a:solidFill>
                  <a:srgbClr val="FF0000"/>
                </a:solidFill>
              </a:rPr>
              <a:t>B&lt;—&gt;H </a:t>
            </a:r>
            <a:r>
              <a:rPr lang="zh-CN" altLang="en-US" sz="3600" kern="0" dirty="0">
                <a:solidFill>
                  <a:srgbClr val="FF0000"/>
                </a:solidFill>
              </a:rPr>
              <a:t>整数转换</a:t>
            </a:r>
            <a:endParaRPr lang="zh-CN" altLang="en-US" sz="3600" kern="0" dirty="0">
              <a:latin typeface="+mj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autoUpdateAnimBg="0"/>
      <p:bldP spid="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179388" y="2517775"/>
            <a:ext cx="1008062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2124075" y="2463800"/>
            <a:ext cx="6361113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6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1100  0011.  1010  1</a:t>
            </a:r>
            <a:r>
              <a:rPr kumimoji="1" lang="zh-CN" altLang="en-US" sz="36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000</a:t>
            </a:r>
          </a:p>
          <a:p>
            <a:pPr algn="just">
              <a:spcBef>
                <a:spcPts val="6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C        3.      A       8</a:t>
            </a:r>
          </a:p>
          <a:p>
            <a:pPr algn="just">
              <a:spcBef>
                <a:spcPts val="6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 1100  0011. 1010 1B=C3.A8H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187450" y="222250"/>
            <a:ext cx="6840538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latin typeface="+mj-ea"/>
              </a:rPr>
              <a:t>进制转换：</a:t>
            </a:r>
            <a:r>
              <a:rPr lang="en-US" altLang="zh-CN" sz="3600" kern="0" dirty="0">
                <a:solidFill>
                  <a:srgbClr val="FF0000"/>
                </a:solidFill>
              </a:rPr>
              <a:t>B&lt;—&gt;H </a:t>
            </a:r>
            <a:r>
              <a:rPr lang="zh-CN" altLang="en-US" sz="3600" kern="0" dirty="0">
                <a:solidFill>
                  <a:srgbClr val="FF0000"/>
                </a:solidFill>
              </a:rPr>
              <a:t>实数转换</a:t>
            </a:r>
            <a:endParaRPr lang="zh-CN" altLang="en-US" sz="3600" kern="0" dirty="0">
              <a:latin typeface="+mj-ea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279400" y="1174750"/>
            <a:ext cx="8458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：将二进制 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11000011.10101</a:t>
            </a:r>
            <a:r>
              <a:rPr lang="zh-CN" altLang="en-US" sz="3600">
                <a:latin typeface="Times" panose="02020603050405020304" pitchFamily="18" charset="0"/>
              </a:rPr>
              <a:t>转换为十六进制数</a:t>
            </a:r>
            <a:r>
              <a:rPr lang="en-US" altLang="zh-CN" sz="3600"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209550" y="4581525"/>
            <a:ext cx="8597900" cy="1600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3200" b="1" dirty="0">
                <a:solidFill>
                  <a:srgbClr val="66CCFF"/>
                </a:solidFill>
                <a:latin typeface="Arial Black" panose="020B0A04020102020204" pitchFamily="34" charset="0"/>
              </a:rPr>
              <a:t>补</a:t>
            </a:r>
            <a:r>
              <a:rPr lang="en-US" altLang="zh-CN" sz="3200" b="1" dirty="0">
                <a:solidFill>
                  <a:srgbClr val="66CCFF"/>
                </a:solidFill>
                <a:latin typeface="Arial Black" panose="020B0A04020102020204" pitchFamily="34" charset="0"/>
              </a:rPr>
              <a:t>0</a:t>
            </a:r>
            <a:r>
              <a:rPr lang="zh-CN" altLang="en-US" sz="3200" b="1" dirty="0">
                <a:solidFill>
                  <a:srgbClr val="66CCFF"/>
                </a:solidFill>
                <a:latin typeface="Arial Black" panose="020B0A04020102020204" pitchFamily="34" charset="0"/>
              </a:rPr>
              <a:t>原则</a:t>
            </a:r>
            <a:r>
              <a:rPr lang="zh-CN" alt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：补</a:t>
            </a:r>
            <a:r>
              <a:rPr lang="en-US" altLang="zh-CN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0</a:t>
            </a:r>
            <a:r>
              <a:rPr lang="zh-CN" alt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后不改变原数值的大小</a:t>
            </a:r>
            <a:endParaRPr lang="en-US" altLang="zh-C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整数部分：从右向左，</a:t>
            </a:r>
            <a:r>
              <a:rPr lang="en-US" altLang="zh-C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位一组，不够</a:t>
            </a:r>
            <a:r>
              <a:rPr lang="en-US" altLang="zh-C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位时左边补</a:t>
            </a:r>
            <a:r>
              <a:rPr lang="en-US" altLang="zh-C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0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小数部分：从左向右，</a:t>
            </a:r>
            <a:r>
              <a:rPr lang="en-US" altLang="zh-C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位一组，不够</a:t>
            </a:r>
            <a:r>
              <a:rPr lang="en-US" altLang="zh-C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位时右边补</a:t>
            </a:r>
            <a:r>
              <a:rPr lang="en-US" altLang="zh-CN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0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autoUpdateAnimBg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179388" y="2517775"/>
            <a:ext cx="1008062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</a:t>
            </a:r>
            <a:endParaRPr lang="en-US" altLang="zh-CN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187450" y="222250"/>
            <a:ext cx="6840538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latin typeface="+mj-ea"/>
              </a:rPr>
              <a:t>进制转换：</a:t>
            </a:r>
            <a:r>
              <a:rPr lang="en-US" altLang="zh-CN" sz="3600" kern="0" dirty="0">
                <a:solidFill>
                  <a:srgbClr val="FF0000"/>
                </a:solidFill>
              </a:rPr>
              <a:t>B&lt;—&gt;H </a:t>
            </a:r>
            <a:r>
              <a:rPr lang="zh-CN" altLang="en-US" sz="3600" kern="0" dirty="0">
                <a:solidFill>
                  <a:srgbClr val="FF0000"/>
                </a:solidFill>
              </a:rPr>
              <a:t>实数转换</a:t>
            </a:r>
            <a:endParaRPr lang="zh-CN" altLang="en-US" sz="3600" kern="0" dirty="0">
              <a:latin typeface="+mj-ea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79400" y="1174750"/>
            <a:ext cx="86280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：将十六进制 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B.C4H </a:t>
            </a:r>
            <a:r>
              <a:rPr lang="zh-CN" altLang="en-US" sz="3600">
                <a:latin typeface="Times" panose="02020603050405020304" pitchFamily="18" charset="0"/>
              </a:rPr>
              <a:t>转换为二进制数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9038" y="3133725"/>
            <a:ext cx="7602537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         8        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B   .    C        4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     1000   1011 .  1100  0100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</a:pPr>
            <a:endParaRPr kumimoji="1" lang="en-US" altLang="zh-CN" sz="40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 8B.C4H ＝ 10001011.110001B</a:t>
            </a:r>
            <a:endParaRPr kumimoji="1" lang="en-US" altLang="zh-CN" sz="40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/>
              <a:t>实练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66800"/>
            <a:ext cx="7847012" cy="51847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 sz="3200" dirty="0"/>
              <a:t>熟记:</a:t>
            </a:r>
          </a:p>
          <a:p>
            <a:pPr marL="609600" indent="-609600"/>
            <a:r>
              <a:rPr lang="zh-CN" altLang="en-US" sz="3200" dirty="0"/>
              <a:t>(</a:t>
            </a:r>
            <a:r>
              <a:rPr lang="en-US" altLang="zh-CN" sz="3200" dirty="0"/>
              <a:t>FF)H=? D=?B</a:t>
            </a:r>
          </a:p>
          <a:p>
            <a:pPr marL="609600" indent="-609600"/>
            <a:r>
              <a:rPr lang="en-US" altLang="zh-CN" sz="3200" dirty="0"/>
              <a:t>(FFFF)H=? D= ?B</a:t>
            </a:r>
          </a:p>
          <a:p>
            <a:pPr marL="609600" indent="-609600">
              <a:buFontTx/>
              <a:buNone/>
            </a:pPr>
            <a:endParaRPr lang="en-US" altLang="zh-CN" sz="3200" dirty="0"/>
          </a:p>
          <a:p>
            <a:pPr marL="609600" indent="-609600">
              <a:buFontTx/>
              <a:buNone/>
            </a:pPr>
            <a:r>
              <a:rPr lang="zh-CN" altLang="en-US" sz="3200" dirty="0"/>
              <a:t>练习:  </a:t>
            </a:r>
          </a:p>
          <a:p>
            <a:pPr marL="609600" indent="-609600">
              <a:buFontTx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B09H = ? B</a:t>
            </a:r>
          </a:p>
          <a:p>
            <a:pPr marL="609600" indent="-609600">
              <a:buFontTx/>
              <a:buNone/>
            </a:pPr>
            <a:r>
              <a:rPr lang="en-US" altLang="zh-CN" sz="3200" dirty="0"/>
              <a:t>   85C.EB2H =? B</a:t>
            </a:r>
          </a:p>
          <a:p>
            <a:pPr marL="609600" indent="-609600">
              <a:buFontTx/>
              <a:buNone/>
            </a:pPr>
            <a:r>
              <a:rPr lang="en-US" altLang="zh-CN" sz="3200" dirty="0"/>
              <a:t>  101101100.010101B=?H</a:t>
            </a:r>
          </a:p>
        </p:txBody>
      </p:sp>
    </p:spTree>
  </p:cSld>
  <p:clrMapOvr>
    <a:masterClrMapping/>
  </p:clrMapOvr>
  <p:transition spd="slow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77" name="Group 45"/>
          <p:cNvGraphicFramePr>
            <a:graphicFrameLocks noGrp="1"/>
          </p:cNvGraphicFramePr>
          <p:nvPr>
            <p:ph sz="half" idx="2"/>
          </p:nvPr>
        </p:nvGraphicFramePr>
        <p:xfrm>
          <a:off x="827088" y="1268413"/>
          <a:ext cx="7721600" cy="2590800"/>
        </p:xfrm>
        <a:graphic>
          <a:graphicData uri="http://schemas.openxmlformats.org/drawingml/2006/table">
            <a:tbl>
              <a:tblPr/>
              <a:tblGrid>
                <a:gridCol w="1957388">
                  <a:extLst>
                    <a:ext uri="{9D8B030D-6E8A-4147-A177-3AD203B41FA5}">
                      <a16:colId xmlns:a16="http://schemas.microsoft.com/office/drawing/2014/main" val="3680535822"/>
                    </a:ext>
                  </a:extLst>
                </a:gridCol>
                <a:gridCol w="1884362">
                  <a:extLst>
                    <a:ext uri="{9D8B030D-6E8A-4147-A177-3AD203B41FA5}">
                      <a16:colId xmlns:a16="http://schemas.microsoft.com/office/drawing/2014/main" val="2217075107"/>
                    </a:ext>
                  </a:extLst>
                </a:gridCol>
                <a:gridCol w="2017713">
                  <a:extLst>
                    <a:ext uri="{9D8B030D-6E8A-4147-A177-3AD203B41FA5}">
                      <a16:colId xmlns:a16="http://schemas.microsoft.com/office/drawing/2014/main" val="308888527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1735651637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二进制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八进制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二进制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八进制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559861"/>
                  </a:ext>
                </a:extLst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35153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85667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892661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820912"/>
                  </a:ext>
                </a:extLst>
              </a:tr>
            </a:tbl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87450" y="222250"/>
            <a:ext cx="6840538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latin typeface="+mj-ea"/>
              </a:rPr>
              <a:t>进制转换：</a:t>
            </a:r>
            <a:r>
              <a:rPr lang="en-US" altLang="zh-CN" sz="3600" kern="0" dirty="0">
                <a:solidFill>
                  <a:srgbClr val="FF0000"/>
                </a:solidFill>
              </a:rPr>
              <a:t>B&lt;—&gt;Q </a:t>
            </a:r>
            <a:endParaRPr lang="zh-CN" altLang="en-US" sz="3600" kern="0" dirty="0">
              <a:latin typeface="+mj-ea"/>
            </a:endParaRPr>
          </a:p>
        </p:txBody>
      </p:sp>
      <p:pic>
        <p:nvPicPr>
          <p:cNvPr id="297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508500"/>
            <a:ext cx="8308975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69863" y="2085975"/>
            <a:ext cx="161935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en-US" altLang="zh-CN" dirty="0"/>
              <a:t>Solution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187450" y="222250"/>
            <a:ext cx="6840538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latin typeface="+mj-ea"/>
              </a:rPr>
              <a:t>进制转换：</a:t>
            </a:r>
            <a:r>
              <a:rPr lang="en-US" altLang="zh-CN" sz="3600" kern="0" dirty="0">
                <a:solidFill>
                  <a:srgbClr val="FF0000"/>
                </a:solidFill>
              </a:rPr>
              <a:t>B&lt;—&gt;Q </a:t>
            </a:r>
            <a:r>
              <a:rPr lang="zh-CN" altLang="en-US" sz="3600" kern="0" dirty="0">
                <a:solidFill>
                  <a:srgbClr val="FF0000"/>
                </a:solidFill>
              </a:rPr>
              <a:t>整数转换</a:t>
            </a:r>
            <a:endParaRPr lang="zh-CN" altLang="en-US" sz="3600" kern="0" dirty="0">
              <a:latin typeface="+mj-ea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69863" y="1182688"/>
            <a:ext cx="87518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：将二进制 </a:t>
            </a:r>
            <a:r>
              <a:rPr lang="en-US" altLang="zh-CN" sz="3600">
                <a:latin typeface="Times" panose="02020603050405020304" pitchFamily="18" charset="0"/>
              </a:rPr>
              <a:t>1 0111 0010</a:t>
            </a:r>
            <a:r>
              <a:rPr lang="zh-CN" altLang="en-US" sz="3600">
                <a:latin typeface="Times" panose="02020603050405020304" pitchFamily="18" charset="0"/>
              </a:rPr>
              <a:t>转换为八进制数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0525" y="3005138"/>
            <a:ext cx="8531225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sz="3200" b="1" dirty="0">
                <a:latin typeface="Arial Black" panose="020B0A04020102020204" pitchFamily="34" charset="0"/>
              </a:rPr>
              <a:t>从右向左，每</a:t>
            </a:r>
            <a:r>
              <a:rPr lang="en-US" altLang="zh-CN" sz="3200" b="1" dirty="0">
                <a:latin typeface="Arial Black" panose="020B0A04020102020204" pitchFamily="34" charset="0"/>
              </a:rPr>
              <a:t>3</a:t>
            </a:r>
            <a:r>
              <a:rPr lang="zh-CN" altLang="en-US" sz="3200" b="1" dirty="0">
                <a:latin typeface="Arial Black" panose="020B0A04020102020204" pitchFamily="34" charset="0"/>
              </a:rPr>
              <a:t>位一组，不够</a:t>
            </a:r>
            <a:r>
              <a:rPr lang="en-US" altLang="zh-CN" sz="3200" b="1" dirty="0">
                <a:latin typeface="Arial Black" panose="020B0A04020102020204" pitchFamily="34" charset="0"/>
              </a:rPr>
              <a:t>3</a:t>
            </a:r>
            <a:r>
              <a:rPr lang="zh-CN" altLang="en-US" sz="3200" b="1" dirty="0">
                <a:latin typeface="Arial Black" panose="020B0A04020102020204" pitchFamily="34" charset="0"/>
              </a:rPr>
              <a:t>位时，左边补</a:t>
            </a:r>
            <a:r>
              <a:rPr lang="en-US" altLang="zh-CN" sz="3200" b="1" dirty="0">
                <a:latin typeface="Arial Black" panose="020B0A04020102020204" pitchFamily="34" charset="0"/>
              </a:rPr>
              <a:t>0</a:t>
            </a:r>
          </a:p>
          <a:p>
            <a:pPr>
              <a:spcBef>
                <a:spcPts val="0"/>
              </a:spcBef>
              <a:defRPr/>
            </a:pPr>
            <a:endParaRPr lang="en-US" altLang="zh-CN" sz="3200" b="1" dirty="0">
              <a:latin typeface="Arial Black" panose="020B0A0402010202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b="1" dirty="0">
                <a:latin typeface="Times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4000" b="1" dirty="0">
                <a:latin typeface="Times" panose="02020603050405020304" pitchFamily="18" charset="0"/>
              </a:rPr>
              <a:t>    </a:t>
            </a:r>
            <a:r>
              <a:rPr lang="en-US" altLang="zh-CN" sz="4000" b="1" u="sng" dirty="0">
                <a:latin typeface="Times" panose="02020603050405020304" pitchFamily="18" charset="0"/>
              </a:rPr>
              <a:t>101  </a:t>
            </a:r>
            <a:r>
              <a:rPr lang="en-US" altLang="zh-CN" sz="4000" b="1" dirty="0">
                <a:latin typeface="Times" panose="02020603050405020304" pitchFamily="18" charset="0"/>
              </a:rPr>
              <a:t>  </a:t>
            </a:r>
            <a:r>
              <a:rPr lang="en-US" altLang="zh-CN" sz="4000" b="1" u="sng" dirty="0">
                <a:latin typeface="Times" panose="02020603050405020304" pitchFamily="18" charset="0"/>
              </a:rPr>
              <a:t> 110 </a:t>
            </a:r>
            <a:r>
              <a:rPr lang="en-US" altLang="zh-CN" sz="4000" b="1" dirty="0">
                <a:latin typeface="Times" panose="02020603050405020304" pitchFamily="18" charset="0"/>
              </a:rPr>
              <a:t>  </a:t>
            </a:r>
            <a:r>
              <a:rPr lang="en-US" altLang="zh-CN" sz="4000" b="1" u="sng" dirty="0">
                <a:latin typeface="Times" panose="02020603050405020304" pitchFamily="18" charset="0"/>
              </a:rPr>
              <a:t> 010 </a:t>
            </a:r>
            <a:r>
              <a:rPr lang="en-US" altLang="zh-CN" sz="4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B = 562Q</a:t>
            </a:r>
            <a:endParaRPr lang="en-US" altLang="zh-CN" sz="4000" b="1" i="1" dirty="0"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4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    </a:t>
            </a:r>
            <a:r>
              <a:rPr lang="en-US" altLang="zh-CN" sz="40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5      6     2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53988" y="2197100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187450" y="222250"/>
            <a:ext cx="6840538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latin typeface="+mj-ea"/>
              </a:rPr>
              <a:t>进制转换：</a:t>
            </a:r>
            <a:r>
              <a:rPr lang="en-US" altLang="zh-CN" sz="3600" kern="0" dirty="0">
                <a:solidFill>
                  <a:srgbClr val="FF0000"/>
                </a:solidFill>
              </a:rPr>
              <a:t>B&lt;—&gt;Q </a:t>
            </a:r>
            <a:r>
              <a:rPr lang="zh-CN" altLang="en-US" sz="3600" kern="0" dirty="0">
                <a:solidFill>
                  <a:srgbClr val="FF0000"/>
                </a:solidFill>
              </a:rPr>
              <a:t>整数转换</a:t>
            </a:r>
            <a:endParaRPr lang="zh-CN" altLang="en-US" sz="3600" kern="0" dirty="0">
              <a:latin typeface="+mj-ea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69863" y="1182688"/>
            <a:ext cx="87518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：将八进制 </a:t>
            </a:r>
            <a:r>
              <a:rPr lang="en-US" altLang="zh-CN" sz="3600">
                <a:latin typeface="Times" panose="02020603050405020304" pitchFamily="18" charset="0"/>
              </a:rPr>
              <a:t>24Q</a:t>
            </a:r>
            <a:r>
              <a:rPr lang="zh-CN" altLang="en-US" sz="3600">
                <a:latin typeface="Times" panose="02020603050405020304" pitchFamily="18" charset="0"/>
              </a:rPr>
              <a:t>转换为进二制数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2113" y="3279775"/>
            <a:ext cx="8529637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sz="3200" b="1" dirty="0">
                <a:latin typeface="Arial Black" panose="020B0A04020102020204" pitchFamily="34" charset="0"/>
              </a:rPr>
              <a:t>每位</a:t>
            </a:r>
            <a:r>
              <a:rPr lang="en-US" altLang="zh-CN" sz="3200" b="1" dirty="0">
                <a:latin typeface="Arial Black" panose="020B0A04020102020204" pitchFamily="34" charset="0"/>
              </a:rPr>
              <a:t>8</a:t>
            </a:r>
            <a:r>
              <a:rPr lang="zh-CN" altLang="en-US" sz="3200" b="1" dirty="0">
                <a:latin typeface="Arial Black" panose="020B0A04020102020204" pitchFamily="34" charset="0"/>
              </a:rPr>
              <a:t>进制数，按顺序写出其二进制数即可</a:t>
            </a:r>
            <a:endParaRPr lang="en-US" altLang="zh-CN" sz="3200" b="1" dirty="0">
              <a:latin typeface="Arial Black" panose="020B0A0402010202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b="1" dirty="0">
                <a:latin typeface="Times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4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</a:t>
            </a:r>
            <a:r>
              <a:rPr lang="en-US" altLang="zh-CN" sz="4000" b="1" dirty="0">
                <a:latin typeface="Times" panose="02020603050405020304" pitchFamily="18" charset="0"/>
              </a:rPr>
              <a:t>2  4 Q= 010   100 B  =10100B</a:t>
            </a:r>
            <a:endParaRPr lang="en-US" altLang="zh-CN" sz="40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82563" y="2246313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187450" y="222250"/>
            <a:ext cx="6840538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latin typeface="+mj-ea"/>
              </a:rPr>
              <a:t>进制转换：</a:t>
            </a:r>
            <a:r>
              <a:rPr lang="en-US" altLang="zh-CN" sz="3600" kern="0" dirty="0">
                <a:solidFill>
                  <a:srgbClr val="FF0000"/>
                </a:solidFill>
              </a:rPr>
              <a:t>B&lt;—&gt;Q </a:t>
            </a:r>
            <a:r>
              <a:rPr lang="zh-CN" altLang="en-US" sz="3600" kern="0" dirty="0">
                <a:solidFill>
                  <a:srgbClr val="FF0000"/>
                </a:solidFill>
              </a:rPr>
              <a:t>实数转换</a:t>
            </a:r>
            <a:endParaRPr lang="zh-CN" altLang="en-US" sz="3600" kern="0" dirty="0">
              <a:latin typeface="+mj-ea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66688" y="992188"/>
            <a:ext cx="8751887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1</a:t>
            </a:r>
            <a:r>
              <a:rPr lang="zh-CN" altLang="en-US" sz="3600">
                <a:latin typeface="Times" panose="02020603050405020304" pitchFamily="18" charset="0"/>
              </a:rPr>
              <a:t>：将二进制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11110100.1110111</a:t>
            </a:r>
            <a:r>
              <a:rPr lang="zh-CN" altLang="en-US" sz="3600">
                <a:latin typeface="Times" panose="02020603050405020304" pitchFamily="18" charset="0"/>
              </a:rPr>
              <a:t> 转换为八进制数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57263" y="4246563"/>
            <a:ext cx="7302500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6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4000" b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11  110  100  . 111  011  1 </a:t>
            </a:r>
            <a:r>
              <a:rPr kumimoji="1" lang="zh-CN" altLang="en-US" sz="4000" b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00</a:t>
            </a:r>
          </a:p>
          <a:p>
            <a:pPr algn="just">
              <a:spcBef>
                <a:spcPts val="6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  3      6       4   .  7       3      4</a:t>
            </a:r>
          </a:p>
          <a:p>
            <a:pPr algn="just">
              <a:spcBef>
                <a:spcPts val="6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 11110100.1110111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B= 364.734Q</a:t>
            </a:r>
            <a:endParaRPr kumimoji="1" lang="en-US" altLang="zh-CN" sz="4000" b="1" baseline="-1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888" y="3033713"/>
            <a:ext cx="8597900" cy="10302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补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0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原则：补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0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后不改变原数值的大小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以小数点为界，整数部分左边补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0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，小数部分右边补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0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219075" y="2268538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187450" y="222250"/>
            <a:ext cx="6840538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latin typeface="+mj-ea"/>
              </a:rPr>
              <a:t>进制转换：</a:t>
            </a:r>
            <a:r>
              <a:rPr lang="en-US" altLang="zh-CN" sz="3600" kern="0" dirty="0">
                <a:solidFill>
                  <a:srgbClr val="FF0000"/>
                </a:solidFill>
              </a:rPr>
              <a:t>B&lt;—&gt;Q </a:t>
            </a:r>
            <a:r>
              <a:rPr lang="zh-CN" altLang="en-US" sz="3600" kern="0" dirty="0">
                <a:solidFill>
                  <a:srgbClr val="FF0000"/>
                </a:solidFill>
              </a:rPr>
              <a:t>实数转换</a:t>
            </a:r>
            <a:endParaRPr lang="zh-CN" altLang="en-US" sz="3600" kern="0" dirty="0">
              <a:latin typeface="+mj-ea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66688" y="992188"/>
            <a:ext cx="87518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" panose="02020603050405020304" pitchFamily="18" charset="0"/>
              </a:rPr>
              <a:t>例</a:t>
            </a:r>
            <a:r>
              <a:rPr lang="en-US" altLang="zh-CN" sz="3600">
                <a:latin typeface="Times" panose="02020603050405020304" pitchFamily="18" charset="0"/>
              </a:rPr>
              <a:t>2</a:t>
            </a:r>
            <a:r>
              <a:rPr lang="zh-CN" altLang="en-US" sz="3600">
                <a:latin typeface="Times" panose="02020603050405020304" pitchFamily="18" charset="0"/>
              </a:rPr>
              <a:t>：将八进制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351.65</a:t>
            </a: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600">
                <a:latin typeface="Times" panose="02020603050405020304" pitchFamily="18" charset="0"/>
              </a:rPr>
              <a:t>转换为二进制数</a:t>
            </a:r>
            <a:endParaRPr lang="en-US" altLang="zh-CN" sz="3600">
              <a:latin typeface="Times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288" y="3213100"/>
            <a:ext cx="8640762" cy="29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4400" b="1">
                <a:latin typeface="Times New Roman" panose="02020603050405020304" pitchFamily="18" charset="0"/>
                <a:ea typeface="楷体_GB2312" pitchFamily="49" charset="-122"/>
              </a:rPr>
              <a:t>       3      5        1.     6       5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4400" b="1">
                <a:latin typeface="Times New Roman" panose="02020603050405020304" pitchFamily="18" charset="0"/>
                <a:ea typeface="楷体_GB2312" pitchFamily="49" charset="-122"/>
              </a:rPr>
              <a:t>    011  101   001.   110   101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4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kumimoji="1" lang="zh-CN" altLang="en-US" sz="4400" b="1">
                <a:latin typeface="Times New Roman" panose="02020603050405020304" pitchFamily="18" charset="0"/>
                <a:ea typeface="楷体_GB2312" pitchFamily="49" charset="-122"/>
              </a:rPr>
              <a:t> 351.65</a:t>
            </a:r>
            <a:r>
              <a:rPr kumimoji="1" lang="en-US" altLang="zh-CN" sz="4400" b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 sz="4400" b="1">
                <a:latin typeface="Times New Roman" panose="02020603050405020304" pitchFamily="18" charset="0"/>
                <a:ea typeface="楷体_GB2312" pitchFamily="49" charset="-122"/>
              </a:rPr>
              <a:t>＝ 11 101 001.110 101</a:t>
            </a:r>
            <a:r>
              <a:rPr kumimoji="1" lang="en-US" altLang="zh-CN" sz="4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kumimoji="1" lang="en-US" altLang="zh-CN" sz="44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88913"/>
            <a:ext cx="6191250" cy="5746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r>
              <a:rPr lang="zh-CN" altLang="en-US" sz="3600"/>
              <a:t>实   练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1052513"/>
            <a:ext cx="6264275" cy="53276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1.  312 = ?  H= ? B=  ? Q                     </a:t>
            </a:r>
          </a:p>
          <a:p>
            <a:pPr marL="609600" indent="-609600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endParaRPr lang="en-US" altLang="zh-CN" dirty="0">
              <a:solidFill>
                <a:srgbClr val="FF3300"/>
              </a:solidFill>
            </a:endParaRPr>
          </a:p>
          <a:p>
            <a:pPr marL="0" inden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2.  C3H= ? Q</a:t>
            </a:r>
            <a:r>
              <a:rPr lang="zh-CN" altLang="en-US" sz="3200" dirty="0"/>
              <a:t> </a:t>
            </a:r>
            <a:r>
              <a:rPr lang="en-US" altLang="zh-CN" sz="3200" dirty="0"/>
              <a:t>= ? D</a:t>
            </a:r>
          </a:p>
          <a:p>
            <a:pPr marL="609600" indent="-609600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endParaRPr lang="en-US" altLang="zh-CN" dirty="0"/>
          </a:p>
          <a:p>
            <a:pPr marL="609600" indent="-609600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3200" dirty="0"/>
              <a:t>3.   A5C.EB2H=  ? Q</a:t>
            </a:r>
          </a:p>
          <a:p>
            <a:pPr marL="609600" indent="-609600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dirty="0"/>
              <a:t>             </a:t>
            </a:r>
            <a:r>
              <a:rPr lang="en-US" altLang="zh-CN" sz="1800" dirty="0"/>
              <a:t>                        </a:t>
            </a:r>
          </a:p>
          <a:p>
            <a:pPr marL="0" inden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4.  163.65Q= ? H = ? D</a:t>
            </a:r>
          </a:p>
          <a:p>
            <a:pPr marL="609600" indent="-609600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dirty="0"/>
              <a:t>               </a:t>
            </a:r>
            <a:endParaRPr lang="en-US" altLang="zh-CN" dirty="0">
              <a:solidFill>
                <a:srgbClr val="FF3300"/>
              </a:solidFill>
            </a:endParaRPr>
          </a:p>
          <a:p>
            <a:pPr marL="609600" indent="-609600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dirty="0"/>
              <a:t>5.   </a:t>
            </a:r>
            <a:r>
              <a:rPr lang="en-US" altLang="zh-CN" sz="3200" dirty="0"/>
              <a:t>011010011.1001B=? Q= ?H  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563888" y="1555750"/>
            <a:ext cx="52578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3300"/>
                </a:solidFill>
              </a:rPr>
              <a:t>=138H =100111000B =470Q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3200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3300"/>
                </a:solidFill>
              </a:rPr>
              <a:t>=303Q     =195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3300"/>
                </a:solidFill>
              </a:rPr>
              <a:t>=5134.7262Q</a:t>
            </a:r>
            <a:endParaRPr lang="en-US" altLang="zh-CN" sz="180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3200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3300"/>
                </a:solidFill>
              </a:rPr>
              <a:t>=73.D4H  =115.83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600" dirty="0">
                <a:solidFill>
                  <a:srgbClr val="FF3300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3300"/>
                </a:solidFill>
              </a:rPr>
              <a:t>  =323.44Q= D3.9H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56662" cy="5414963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dirty="0"/>
              <a:t>特点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dirty="0"/>
              <a:t>数字中符号所占据的位置决定了其表示的值</a:t>
            </a:r>
            <a:endParaRPr lang="en-US" altLang="zh-CN" sz="28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3200" dirty="0"/>
              <a:t>N= </a:t>
            </a:r>
            <a:r>
              <a:rPr lang="en-US" altLang="zh-CN" sz="3200" b="1" dirty="0"/>
              <a:t>±(R</a:t>
            </a:r>
            <a:r>
              <a:rPr lang="en-US" altLang="zh-CN" sz="3200" b="1" baseline="-25000" dirty="0"/>
              <a:t>K-1…</a:t>
            </a:r>
            <a:r>
              <a:rPr lang="en-US" altLang="zh-CN" sz="3200" b="1" dirty="0"/>
              <a:t>R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R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R</a:t>
            </a:r>
            <a:r>
              <a:rPr lang="en-US" altLang="zh-CN" sz="3200" b="1" baseline="-25000" dirty="0"/>
              <a:t>0</a:t>
            </a:r>
            <a:r>
              <a:rPr lang="en-US" altLang="zh-CN" sz="3200" b="1" dirty="0"/>
              <a:t>.R</a:t>
            </a:r>
            <a:r>
              <a:rPr lang="en-US" altLang="zh-CN" sz="3200" b="1" baseline="-25000" dirty="0"/>
              <a:t>-1</a:t>
            </a:r>
            <a:r>
              <a:rPr lang="en-US" altLang="zh-CN" sz="3200" b="1" dirty="0"/>
              <a:t>R</a:t>
            </a:r>
            <a:r>
              <a:rPr lang="en-US" altLang="zh-CN" sz="3200" b="1" baseline="-25000" dirty="0"/>
              <a:t>-2</a:t>
            </a:r>
            <a:r>
              <a:rPr lang="en-US" altLang="zh-CN" sz="3200" b="1" dirty="0"/>
              <a:t>…R</a:t>
            </a:r>
            <a:r>
              <a:rPr lang="en-US" altLang="zh-CN" sz="3200" b="1" baseline="-25000" dirty="0"/>
              <a:t>-m</a:t>
            </a:r>
            <a:r>
              <a:rPr lang="en-US" altLang="zh-CN" sz="3200" b="1" dirty="0"/>
              <a:t>)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/>
              <a:t>=</a:t>
            </a:r>
            <a:r>
              <a:rPr lang="en-US" altLang="zh-CN" b="1" dirty="0"/>
              <a:t>±R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xb</a:t>
            </a:r>
            <a:r>
              <a:rPr lang="en-US" altLang="zh-CN" b="1" baseline="30000" dirty="0"/>
              <a:t>k-1</a:t>
            </a:r>
            <a:r>
              <a:rPr lang="en-US" altLang="zh-CN" b="1" dirty="0"/>
              <a:t>… +R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xb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+R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xb</a:t>
            </a:r>
            <a:r>
              <a:rPr lang="en-US" altLang="zh-CN" b="1" baseline="30000" dirty="0"/>
              <a:t>0</a:t>
            </a:r>
            <a:r>
              <a:rPr lang="en-US" altLang="zh-CN" b="1" dirty="0"/>
              <a:t>+R</a:t>
            </a:r>
            <a:r>
              <a:rPr lang="en-US" altLang="zh-CN" b="1" baseline="-25000" dirty="0"/>
              <a:t>-1</a:t>
            </a:r>
            <a:r>
              <a:rPr lang="en-US" altLang="zh-CN" b="1" dirty="0"/>
              <a:t>xb</a:t>
            </a:r>
            <a:r>
              <a:rPr lang="en-US" altLang="zh-CN" b="1" baseline="30000" dirty="0"/>
              <a:t>-1</a:t>
            </a:r>
            <a:r>
              <a:rPr lang="en-US" altLang="zh-CN" b="1" dirty="0"/>
              <a:t>+R</a:t>
            </a:r>
            <a:r>
              <a:rPr lang="en-US" altLang="zh-CN" b="1" baseline="-25000" dirty="0"/>
              <a:t>-2 </a:t>
            </a:r>
            <a:r>
              <a:rPr lang="en-US" altLang="zh-CN" b="1" dirty="0"/>
              <a:t>xb</a:t>
            </a:r>
            <a:r>
              <a:rPr lang="en-US" altLang="zh-CN" b="1" baseline="30000" dirty="0"/>
              <a:t>-1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…+R</a:t>
            </a:r>
            <a:r>
              <a:rPr lang="en-US" altLang="zh-CN" b="1" baseline="-25000" dirty="0"/>
              <a:t>-m </a:t>
            </a:r>
            <a:r>
              <a:rPr lang="en-US" altLang="zh-CN" b="1" dirty="0" err="1"/>
              <a:t>xb</a:t>
            </a:r>
            <a:r>
              <a:rPr lang="en-US" altLang="zh-CN" b="1" baseline="30000" dirty="0"/>
              <a:t>-m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dirty="0"/>
              <a:t>R</a:t>
            </a:r>
            <a:r>
              <a:rPr lang="zh-CN" altLang="en-US" dirty="0"/>
              <a:t>是符号集中的符号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dirty="0"/>
              <a:t>b </a:t>
            </a:r>
            <a:r>
              <a:rPr lang="zh-CN" altLang="en-US" dirty="0"/>
              <a:t>是基数（底）</a:t>
            </a:r>
            <a:endParaRPr lang="en-US" altLang="zh-CN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dirty="0"/>
              <a:t>数的表示：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dirty="0" err="1"/>
              <a:t>i</a:t>
            </a:r>
            <a:r>
              <a:rPr lang="zh-CN" altLang="en-US" dirty="0"/>
              <a:t>为权权值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整数部分权值为正，小数部分权值为负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773113" y="168275"/>
            <a:ext cx="5976937" cy="647700"/>
          </a:xfrm>
        </p:spPr>
        <p:txBody>
          <a:bodyPr/>
          <a:lstStyle/>
          <a:p>
            <a:r>
              <a:rPr lang="en-US" altLang="zh-CN" sz="3600">
                <a:solidFill>
                  <a:srgbClr val="0000CC"/>
                </a:solidFill>
              </a:rPr>
              <a:t>2.1  </a:t>
            </a:r>
            <a:r>
              <a:rPr lang="zh-CN" altLang="en-US" sz="3600">
                <a:solidFill>
                  <a:srgbClr val="0000CC"/>
                </a:solidFill>
              </a:rPr>
              <a:t>位置化数字系统</a:t>
            </a:r>
            <a:endParaRPr lang="zh-CN" altLang="en-US" sz="3600">
              <a:ea typeface="隶书" panose="02010509060101010101" pitchFamily="49" charset="-122"/>
            </a:endParaRPr>
          </a:p>
        </p:txBody>
      </p:sp>
      <p:grpSp>
        <p:nvGrpSpPr>
          <p:cNvPr id="8196" name="Group 7"/>
          <p:cNvGrpSpPr>
            <a:grpSpLocks/>
          </p:cNvGrpSpPr>
          <p:nvPr/>
        </p:nvGrpSpPr>
        <p:grpSpPr bwMode="auto">
          <a:xfrm>
            <a:off x="6372225" y="4221163"/>
            <a:ext cx="2362200" cy="1082675"/>
            <a:chOff x="2599" y="912"/>
            <a:chExt cx="1488" cy="682"/>
          </a:xfrm>
        </p:grpSpPr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2599" y="1070"/>
              <a:ext cx="148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>
                  <a:latin typeface="Times New Roman" panose="02020603050405020304" pitchFamily="18" charset="0"/>
                </a:rPr>
                <a:t>N = </a:t>
              </a:r>
              <a:r>
                <a:rPr lang="en-US" altLang="zh-CN" sz="3600">
                  <a:latin typeface="宋体" panose="02010600030101010101" pitchFamily="2" charset="-122"/>
                </a:rPr>
                <a:t>∑</a:t>
              </a:r>
              <a:r>
                <a:rPr lang="en-US" altLang="zh-CN" sz="3200">
                  <a:latin typeface="Times New Roman" panose="02020603050405020304" pitchFamily="18" charset="0"/>
                </a:rPr>
                <a:t> R</a:t>
              </a:r>
              <a:r>
                <a:rPr lang="en-US" altLang="zh-CN" sz="3200" baseline="-16000">
                  <a:latin typeface="Times New Roman" panose="02020603050405020304" pitchFamily="18" charset="0"/>
                </a:rPr>
                <a:t>i </a:t>
              </a:r>
              <a:r>
                <a:rPr lang="en-US" altLang="zh-CN" sz="3200">
                  <a:latin typeface="Times New Roman" panose="02020603050405020304" pitchFamily="18" charset="0"/>
                </a:rPr>
                <a:t>b</a:t>
              </a:r>
              <a:r>
                <a:rPr lang="en-US" altLang="zh-CN" sz="3200" baseline="26000">
                  <a:latin typeface="Times New Roman" panose="02020603050405020304" pitchFamily="18" charset="0"/>
                </a:rPr>
                <a:t>i</a:t>
              </a:r>
              <a:r>
                <a:rPr lang="en-US" altLang="zh-CN" sz="3200">
                  <a:latin typeface="Times New Roman" panose="02020603050405020304" pitchFamily="18" charset="0"/>
                </a:rPr>
                <a:t>          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3024" y="1344"/>
              <a:ext cx="4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i= -m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3072" y="91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k-1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000125"/>
            <a:ext cx="6858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250825" y="119063"/>
            <a:ext cx="306863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</a:rPr>
              <a:t>例：十进制系统</a:t>
            </a:r>
            <a:endParaRPr lang="en-US" altLang="zh-CN" sz="32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424113" y="4251325"/>
            <a:ext cx="6248400" cy="6413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243=2×10</a:t>
            </a:r>
            <a:r>
              <a:rPr lang="zh-CN" altLang="en-US" sz="3600" baseline="30000">
                <a:latin typeface="Times New Roman" panose="02020603050405020304" pitchFamily="18" charset="0"/>
              </a:rPr>
              <a:t>2</a:t>
            </a:r>
            <a:r>
              <a:rPr lang="zh-CN" altLang="en-US" sz="3600">
                <a:latin typeface="Times New Roman" panose="02020603050405020304" pitchFamily="18" charset="0"/>
              </a:rPr>
              <a:t>+4 × 10</a:t>
            </a:r>
            <a:r>
              <a:rPr lang="zh-CN" altLang="en-US" sz="3600" baseline="30000">
                <a:latin typeface="Times New Roman" panose="02020603050405020304" pitchFamily="18" charset="0"/>
              </a:rPr>
              <a:t>1</a:t>
            </a:r>
            <a:r>
              <a:rPr lang="zh-CN" altLang="en-US" sz="3600">
                <a:latin typeface="Times New Roman" panose="02020603050405020304" pitchFamily="18" charset="0"/>
              </a:rPr>
              <a:t>+3 × 10</a:t>
            </a:r>
            <a:r>
              <a:rPr lang="zh-CN" altLang="en-US" sz="3600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50825" y="4724400"/>
            <a:ext cx="45720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10 </a:t>
            </a:r>
            <a:r>
              <a:rPr lang="zh-CN" altLang="en-US" sz="2400" b="1">
                <a:latin typeface="Times New Roman" panose="02020603050405020304" pitchFamily="18" charset="0"/>
              </a:rPr>
              <a:t>是基数（底）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位置是其权值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4 </a:t>
            </a:r>
            <a:r>
              <a:rPr lang="zh-CN" altLang="en-US" sz="2400" b="1">
                <a:latin typeface="Times New Roman" panose="02020603050405020304" pitchFamily="18" charset="0"/>
              </a:rPr>
              <a:t>是十进制系统中的符号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3352800" y="104775"/>
            <a:ext cx="22447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</a:rPr>
              <a:t>二进制系统</a:t>
            </a:r>
            <a:endParaRPr lang="en-US" altLang="zh-CN" sz="32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90500" y="5414963"/>
            <a:ext cx="8915400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(11110011)</a:t>
            </a:r>
            <a:r>
              <a:rPr lang="zh-CN" altLang="en-US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=1×2</a:t>
            </a:r>
            <a:r>
              <a:rPr lang="zh-CN" altLang="en-US" baseline="30000">
                <a:latin typeface="Times New Roman" panose="02020603050405020304" pitchFamily="18" charset="0"/>
              </a:rPr>
              <a:t>7</a:t>
            </a:r>
            <a:r>
              <a:rPr lang="zh-CN" altLang="en-US">
                <a:latin typeface="Times New Roman" panose="02020603050405020304" pitchFamily="18" charset="0"/>
              </a:rPr>
              <a:t>+1 ×2</a:t>
            </a:r>
            <a:r>
              <a:rPr lang="zh-CN" altLang="en-US" baseline="30000">
                <a:latin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</a:rPr>
              <a:t>+1 × 2</a:t>
            </a:r>
            <a:r>
              <a:rPr lang="zh-CN" altLang="en-US" baseline="30000">
                <a:latin typeface="Times New Roman" panose="02020603050405020304" pitchFamily="18" charset="0"/>
              </a:rPr>
              <a:t>5 </a:t>
            </a:r>
            <a:r>
              <a:rPr lang="zh-CN" altLang="en-US">
                <a:latin typeface="Times New Roman" panose="02020603050405020304" pitchFamily="18" charset="0"/>
              </a:rPr>
              <a:t>+</a:t>
            </a:r>
            <a:r>
              <a:rPr lang="zh-CN" altLang="en-US" baseline="30000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1×2</a:t>
            </a:r>
            <a:r>
              <a:rPr lang="zh-CN" altLang="en-US" baseline="30000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+1 ×2</a:t>
            </a:r>
            <a:r>
              <a:rPr lang="zh-CN" altLang="en-US" baseline="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+1 × 2</a:t>
            </a:r>
            <a:r>
              <a:rPr lang="zh-CN" altLang="en-US" baseline="30000">
                <a:latin typeface="Times New Roman" panose="02020603050405020304" pitchFamily="18" charset="0"/>
              </a:rPr>
              <a:t>0</a:t>
            </a:r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58888"/>
            <a:ext cx="90868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115888"/>
            <a:ext cx="5976937" cy="647700"/>
          </a:xfrm>
        </p:spPr>
        <p:txBody>
          <a:bodyPr/>
          <a:lstStyle/>
          <a:p>
            <a:r>
              <a:rPr lang="en-US" altLang="zh-CN" sz="3600">
                <a:solidFill>
                  <a:srgbClr val="0000CC"/>
                </a:solidFill>
              </a:rPr>
              <a:t>4</a:t>
            </a:r>
            <a:r>
              <a:rPr lang="zh-CN" altLang="en-US" sz="3600">
                <a:solidFill>
                  <a:srgbClr val="0000CC"/>
                </a:solidFill>
              </a:rPr>
              <a:t>种位置化数字系统</a:t>
            </a:r>
            <a:endParaRPr lang="zh-CN" altLang="en-US" sz="3600">
              <a:ea typeface="隶书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950" y="1196975"/>
          <a:ext cx="8856662" cy="47895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3729">
                  <a:extLst>
                    <a:ext uri="{9D8B030D-6E8A-4147-A177-3AD203B41FA5}">
                      <a16:colId xmlns:a16="http://schemas.microsoft.com/office/drawing/2014/main" val="2030381612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162964548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98644789"/>
                    </a:ext>
                  </a:extLst>
                </a:gridCol>
                <a:gridCol w="2952327">
                  <a:extLst>
                    <a:ext uri="{9D8B030D-6E8A-4147-A177-3AD203B41FA5}">
                      <a16:colId xmlns:a16="http://schemas.microsoft.com/office/drawing/2014/main" val="724457943"/>
                    </a:ext>
                  </a:extLst>
                </a:gridCol>
                <a:gridCol w="1224263">
                  <a:extLst>
                    <a:ext uri="{9D8B030D-6E8A-4147-A177-3AD203B41FA5}">
                      <a16:colId xmlns:a16="http://schemas.microsoft.com/office/drawing/2014/main" val="3137586573"/>
                    </a:ext>
                  </a:extLst>
                </a:gridCol>
              </a:tblGrid>
              <a:tr h="9259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/>
                        <a:t>系统</a:t>
                      </a: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英文表示</a:t>
                      </a: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底</a:t>
                      </a: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符号集</a:t>
                      </a: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示例</a:t>
                      </a:r>
                    </a:p>
                  </a:txBody>
                  <a:tcPr marL="91437" marR="91437" marT="45694" marB="45694"/>
                </a:tc>
                <a:extLst>
                  <a:ext uri="{0D108BD9-81ED-4DB2-BD59-A6C34878D82A}">
                    <a16:rowId xmlns:a16="http://schemas.microsoft.com/office/drawing/2014/main" val="2933978095"/>
                  </a:ext>
                </a:extLst>
              </a:tr>
              <a:tr h="944815">
                <a:tc>
                  <a:txBody>
                    <a:bodyPr/>
                    <a:lstStyle/>
                    <a:p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二进制</a:t>
                      </a: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algn="ctr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110B</a:t>
                      </a:r>
                      <a:endParaRPr lang="zh-CN" altLang="en-US" sz="2400" dirty="0"/>
                    </a:p>
                  </a:txBody>
                  <a:tcPr marL="91437" marR="91437" marT="45694" marB="45694"/>
                </a:tc>
                <a:extLst>
                  <a:ext uri="{0D108BD9-81ED-4DB2-BD59-A6C34878D82A}">
                    <a16:rowId xmlns:a16="http://schemas.microsoft.com/office/drawing/2014/main" val="2367688261"/>
                  </a:ext>
                </a:extLst>
              </a:tr>
              <a:tr h="944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八进制</a:t>
                      </a: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  <a:p>
                      <a:pPr algn="ctr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Ooctal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0,1,2,3,4,5,6,7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110Q</a:t>
                      </a:r>
                      <a:endParaRPr lang="zh-CN" altLang="en-US" sz="2400" dirty="0"/>
                    </a:p>
                  </a:txBody>
                  <a:tcPr marL="91437" marR="91437" marT="45694" marB="45694"/>
                </a:tc>
                <a:extLst>
                  <a:ext uri="{0D108BD9-81ED-4DB2-BD59-A6C34878D82A}">
                    <a16:rowId xmlns:a16="http://schemas.microsoft.com/office/drawing/2014/main" val="1102368124"/>
                  </a:ext>
                </a:extLst>
              </a:tr>
              <a:tr h="944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十进制</a:t>
                      </a: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 algn="ctr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0,1,2,3,4,5,6,7,8,9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110D</a:t>
                      </a:r>
                      <a:endParaRPr lang="zh-CN" altLang="en-US" sz="2400" dirty="0"/>
                    </a:p>
                  </a:txBody>
                  <a:tcPr marL="91437" marR="91437" marT="45694" marB="45694"/>
                </a:tc>
                <a:extLst>
                  <a:ext uri="{0D108BD9-81ED-4DB2-BD59-A6C34878D82A}">
                    <a16:rowId xmlns:a16="http://schemas.microsoft.com/office/drawing/2014/main" val="3320595411"/>
                  </a:ext>
                </a:extLst>
              </a:tr>
              <a:tr h="1029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十六进制</a:t>
                      </a: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(Hexadecimal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0,1,2,3,4,5,6,7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8,9, A, B,C,D,E,F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694" marB="4569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110H</a:t>
                      </a:r>
                      <a:endParaRPr lang="zh-CN" altLang="en-US" sz="2400" dirty="0"/>
                    </a:p>
                  </a:txBody>
                  <a:tcPr marL="91437" marR="91437" marT="45694" marB="45694"/>
                </a:tc>
                <a:extLst>
                  <a:ext uri="{0D108BD9-81ED-4DB2-BD59-A6C34878D82A}">
                    <a16:rowId xmlns:a16="http://schemas.microsoft.com/office/drawing/2014/main" val="243264838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1020763" y="198438"/>
            <a:ext cx="5854700" cy="658812"/>
          </a:xfrm>
        </p:spPr>
        <p:txBody>
          <a:bodyPr/>
          <a:lstStyle/>
          <a:p>
            <a:r>
              <a:rPr lang="en-US" altLang="zh-CN" sz="3600">
                <a:solidFill>
                  <a:srgbClr val="0000CC"/>
                </a:solidFill>
              </a:rPr>
              <a:t>4</a:t>
            </a:r>
            <a:r>
              <a:rPr lang="zh-CN" altLang="en-US" sz="3600">
                <a:solidFill>
                  <a:srgbClr val="0000CC"/>
                </a:solidFill>
              </a:rPr>
              <a:t>种位置化数字系统</a:t>
            </a:r>
            <a:endParaRPr lang="zh-CN" altLang="en-US" sz="3600">
              <a:ea typeface="隶书" panose="02010509060101010101" pitchFamily="49" charset="-122"/>
            </a:endParaRPr>
          </a:p>
        </p:txBody>
      </p:sp>
      <p:graphicFrame>
        <p:nvGraphicFramePr>
          <p:cNvPr id="12291" name="Object 177"/>
          <p:cNvGraphicFramePr>
            <a:graphicFrameLocks noChangeAspect="1"/>
          </p:cNvGraphicFramePr>
          <p:nvPr/>
        </p:nvGraphicFramePr>
        <p:xfrm>
          <a:off x="166688" y="981075"/>
          <a:ext cx="878522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位图图像" r:id="rId3" imgW="5276190" imgH="4153480" progId="Paint.Picture">
                  <p:embed/>
                </p:oleObj>
              </mc:Choice>
              <mc:Fallback>
                <p:oleObj name="位图图像" r:id="rId3" imgW="5276190" imgH="4153480" progId="Paint.Picture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981075"/>
                        <a:ext cx="8785225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94"/>
          <p:cNvGrpSpPr>
            <a:grpSpLocks/>
          </p:cNvGrpSpPr>
          <p:nvPr/>
        </p:nvGrpSpPr>
        <p:grpSpPr bwMode="auto">
          <a:xfrm>
            <a:off x="839788" y="1433513"/>
            <a:ext cx="8015287" cy="4968875"/>
            <a:chOff x="1056" y="576"/>
            <a:chExt cx="5712" cy="4032"/>
          </a:xfrm>
        </p:grpSpPr>
        <p:sp>
          <p:nvSpPr>
            <p:cNvPr id="12298" name="Line 178"/>
            <p:cNvSpPr>
              <a:spLocks noChangeShapeType="1"/>
            </p:cNvSpPr>
            <p:nvPr/>
          </p:nvSpPr>
          <p:spPr bwMode="auto">
            <a:xfrm>
              <a:off x="3120" y="1296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9" name="Line 179"/>
            <p:cNvSpPr>
              <a:spLocks noChangeShapeType="1"/>
            </p:cNvSpPr>
            <p:nvPr/>
          </p:nvSpPr>
          <p:spPr bwMode="auto">
            <a:xfrm>
              <a:off x="6384" y="4608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0" name="Line 180"/>
            <p:cNvSpPr>
              <a:spLocks noChangeShapeType="1"/>
            </p:cNvSpPr>
            <p:nvPr/>
          </p:nvSpPr>
          <p:spPr bwMode="auto">
            <a:xfrm>
              <a:off x="4560" y="2832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1" name="Line 181"/>
            <p:cNvSpPr>
              <a:spLocks noChangeShapeType="1"/>
            </p:cNvSpPr>
            <p:nvPr/>
          </p:nvSpPr>
          <p:spPr bwMode="auto">
            <a:xfrm>
              <a:off x="1632" y="3312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2" name="Text Box 183"/>
            <p:cNvSpPr txBox="1">
              <a:spLocks noChangeArrowheads="1"/>
            </p:cNvSpPr>
            <p:nvPr/>
          </p:nvSpPr>
          <p:spPr bwMode="auto">
            <a:xfrm>
              <a:off x="1056" y="1344"/>
              <a:ext cx="462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1411" tIns="45705" rIns="91411" bIns="45705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3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数符</a:t>
              </a:r>
            </a:p>
          </p:txBody>
        </p:sp>
        <p:sp>
          <p:nvSpPr>
            <p:cNvPr id="12303" name="AutoShape 184"/>
            <p:cNvSpPr>
              <a:spLocks/>
            </p:cNvSpPr>
            <p:nvPr/>
          </p:nvSpPr>
          <p:spPr bwMode="auto">
            <a:xfrm>
              <a:off x="1440" y="576"/>
              <a:ext cx="336" cy="2400"/>
            </a:xfrm>
            <a:prstGeom prst="leftBrace">
              <a:avLst>
                <a:gd name="adj1" fmla="val 59524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b="1"/>
            </a:p>
          </p:txBody>
        </p:sp>
        <p:sp>
          <p:nvSpPr>
            <p:cNvPr id="12304" name="AutoShape 185"/>
            <p:cNvSpPr>
              <a:spLocks/>
            </p:cNvSpPr>
            <p:nvPr/>
          </p:nvSpPr>
          <p:spPr bwMode="auto">
            <a:xfrm>
              <a:off x="6096" y="624"/>
              <a:ext cx="336" cy="3888"/>
            </a:xfrm>
            <a:prstGeom prst="leftBrace">
              <a:avLst>
                <a:gd name="adj1" fmla="val 96429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b="1"/>
            </a:p>
          </p:txBody>
        </p:sp>
        <p:sp>
          <p:nvSpPr>
            <p:cNvPr id="12305" name="AutoShape 186"/>
            <p:cNvSpPr>
              <a:spLocks/>
            </p:cNvSpPr>
            <p:nvPr/>
          </p:nvSpPr>
          <p:spPr bwMode="auto">
            <a:xfrm>
              <a:off x="3024" y="576"/>
              <a:ext cx="240" cy="336"/>
            </a:xfrm>
            <a:prstGeom prst="leftBrace">
              <a:avLst>
                <a:gd name="adj1" fmla="val 11667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b="1"/>
            </a:p>
          </p:txBody>
        </p:sp>
        <p:sp>
          <p:nvSpPr>
            <p:cNvPr id="12306" name="AutoShape 187"/>
            <p:cNvSpPr>
              <a:spLocks/>
            </p:cNvSpPr>
            <p:nvPr/>
          </p:nvSpPr>
          <p:spPr bwMode="auto">
            <a:xfrm>
              <a:off x="4464" y="576"/>
              <a:ext cx="288" cy="1872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b="1"/>
            </a:p>
          </p:txBody>
        </p:sp>
      </p:grpSp>
      <p:grpSp>
        <p:nvGrpSpPr>
          <p:cNvPr id="16" name="Group 193"/>
          <p:cNvGrpSpPr>
            <a:grpSpLocks/>
          </p:cNvGrpSpPr>
          <p:nvPr/>
        </p:nvGrpSpPr>
        <p:grpSpPr bwMode="auto">
          <a:xfrm>
            <a:off x="384175" y="5499100"/>
            <a:ext cx="8593138" cy="549275"/>
            <a:chOff x="-136" y="3379"/>
            <a:chExt cx="5414" cy="384"/>
          </a:xfrm>
        </p:grpSpPr>
        <p:sp>
          <p:nvSpPr>
            <p:cNvPr id="12294" name="Text Box 188"/>
            <p:cNvSpPr txBox="1">
              <a:spLocks noChangeArrowheads="1"/>
            </p:cNvSpPr>
            <p:nvPr/>
          </p:nvSpPr>
          <p:spPr bwMode="auto">
            <a:xfrm>
              <a:off x="-136" y="3417"/>
              <a:ext cx="139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1" tIns="45705" rIns="91411" bIns="45705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3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基数</a:t>
              </a:r>
              <a:r>
                <a:rPr kumimoji="1" lang="en-US" altLang="zh-CN" sz="3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295" name="Text Box 189"/>
            <p:cNvSpPr txBox="1">
              <a:spLocks noChangeArrowheads="1"/>
            </p:cNvSpPr>
            <p:nvPr/>
          </p:nvSpPr>
          <p:spPr bwMode="auto">
            <a:xfrm>
              <a:off x="1111" y="3417"/>
              <a:ext cx="139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1" tIns="45705" rIns="91411" bIns="45705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3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基数</a:t>
              </a:r>
              <a:r>
                <a:rPr kumimoji="1" lang="en-US" altLang="zh-CN" sz="3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296" name="Text Box 190"/>
            <p:cNvSpPr txBox="1">
              <a:spLocks noChangeArrowheads="1"/>
            </p:cNvSpPr>
            <p:nvPr/>
          </p:nvSpPr>
          <p:spPr bwMode="auto">
            <a:xfrm>
              <a:off x="2621" y="3394"/>
              <a:ext cx="139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1" tIns="45705" rIns="91411" bIns="45705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3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基数</a:t>
              </a:r>
              <a:r>
                <a:rPr kumimoji="1" lang="en-US" altLang="zh-CN" sz="3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2297" name="Text Box 191"/>
            <p:cNvSpPr txBox="1">
              <a:spLocks noChangeArrowheads="1"/>
            </p:cNvSpPr>
            <p:nvPr/>
          </p:nvSpPr>
          <p:spPr bwMode="auto">
            <a:xfrm>
              <a:off x="3886" y="3379"/>
              <a:ext cx="139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1" tIns="45705" rIns="91411" bIns="45705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3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基数</a:t>
              </a:r>
              <a:r>
                <a:rPr kumimoji="1" lang="en-US" altLang="zh-CN" sz="30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73113" y="168275"/>
            <a:ext cx="5976937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latin typeface="+mj-ea"/>
              </a:rPr>
              <a:t>进制转换</a:t>
            </a:r>
            <a:r>
              <a:rPr lang="en-US" altLang="zh-CN" sz="3600" kern="0" dirty="0">
                <a:latin typeface="+mj-ea"/>
              </a:rPr>
              <a:t>:</a:t>
            </a:r>
            <a:r>
              <a:rPr lang="en-US" altLang="zh-CN" sz="3600" kern="0" dirty="0"/>
              <a:t> </a:t>
            </a:r>
            <a:r>
              <a:rPr lang="en-US" altLang="zh-CN" sz="3600" kern="0" dirty="0">
                <a:solidFill>
                  <a:srgbClr val="FF0000"/>
                </a:solidFill>
              </a:rPr>
              <a:t>B—&gt; D</a:t>
            </a:r>
            <a:endParaRPr lang="zh-CN" altLang="en-US" sz="3600" kern="0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1229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989138"/>
            <a:ext cx="57531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388" y="1052513"/>
            <a:ext cx="80645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3200" kern="0" dirty="0"/>
              <a:t>例</a:t>
            </a:r>
            <a:r>
              <a:rPr lang="en-US" altLang="zh-CN" sz="3200" kern="0" dirty="0"/>
              <a:t>1</a:t>
            </a:r>
            <a:r>
              <a:rPr lang="zh-CN" altLang="en-US" sz="3200" kern="0" dirty="0"/>
              <a:t>：将二进制数</a:t>
            </a:r>
            <a:r>
              <a:rPr lang="en-US" altLang="zh-CN" sz="3200" kern="0" dirty="0"/>
              <a:t>0101101</a:t>
            </a:r>
            <a:r>
              <a:rPr lang="zh-CN" altLang="en-US" sz="3200" kern="0" dirty="0"/>
              <a:t>转换为十进数</a:t>
            </a:r>
            <a:endParaRPr lang="en-US" altLang="zh-CN" sz="3200" kern="0" dirty="0"/>
          </a:p>
        </p:txBody>
      </p:sp>
      <p:sp>
        <p:nvSpPr>
          <p:cNvPr id="3" name="矩形 2"/>
          <p:cNvSpPr/>
          <p:nvPr/>
        </p:nvSpPr>
        <p:spPr>
          <a:xfrm>
            <a:off x="766763" y="1966913"/>
            <a:ext cx="2032000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/>
              <a:t>二进制数</a:t>
            </a:r>
            <a:endParaRPr lang="zh-CN" altLang="en-US" sz="3600" b="1" dirty="0"/>
          </a:p>
        </p:txBody>
      </p:sp>
      <p:sp>
        <p:nvSpPr>
          <p:cNvPr id="8" name="矩形 7"/>
          <p:cNvSpPr/>
          <p:nvPr/>
        </p:nvSpPr>
        <p:spPr>
          <a:xfrm>
            <a:off x="739775" y="5514975"/>
            <a:ext cx="203200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/>
              <a:t>十进制数</a:t>
            </a:r>
            <a:endParaRPr lang="zh-CN" altLang="en-US" sz="3600" b="1" dirty="0"/>
          </a:p>
        </p:txBody>
      </p:sp>
      <p:sp>
        <p:nvSpPr>
          <p:cNvPr id="9" name="矩形 8"/>
          <p:cNvSpPr/>
          <p:nvPr/>
        </p:nvSpPr>
        <p:spPr>
          <a:xfrm>
            <a:off x="739775" y="3933825"/>
            <a:ext cx="20383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/>
              <a:t>计算结果</a:t>
            </a:r>
            <a:endParaRPr lang="zh-CN" altLang="en-US" sz="3600" b="1" dirty="0"/>
          </a:p>
        </p:txBody>
      </p:sp>
      <p:sp>
        <p:nvSpPr>
          <p:cNvPr id="10" name="矩形 9"/>
          <p:cNvSpPr/>
          <p:nvPr/>
        </p:nvSpPr>
        <p:spPr>
          <a:xfrm>
            <a:off x="1041400" y="3017838"/>
            <a:ext cx="1457325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/>
              <a:t>权   值</a:t>
            </a:r>
            <a:endParaRPr lang="zh-CN" altLang="en-US" sz="3600" b="1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73113" y="168275"/>
            <a:ext cx="5976937" cy="6477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latin typeface="+mj-ea"/>
              </a:rPr>
              <a:t>进制转换</a:t>
            </a:r>
            <a:r>
              <a:rPr lang="en-US" altLang="zh-CN" sz="3600" kern="0" dirty="0">
                <a:latin typeface="+mj-ea"/>
              </a:rPr>
              <a:t>:</a:t>
            </a:r>
            <a:r>
              <a:rPr lang="en-US" altLang="zh-CN" sz="3600" kern="0" dirty="0"/>
              <a:t> </a:t>
            </a:r>
            <a:r>
              <a:rPr lang="en-US" altLang="zh-CN" sz="3600" kern="0" dirty="0">
                <a:solidFill>
                  <a:srgbClr val="FF0000"/>
                </a:solidFill>
              </a:rPr>
              <a:t>B—&gt; D</a:t>
            </a:r>
            <a:endParaRPr lang="zh-CN" altLang="en-US" sz="3600" kern="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388" y="1184275"/>
            <a:ext cx="8064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3200" kern="0" dirty="0"/>
              <a:t>例</a:t>
            </a:r>
            <a:r>
              <a:rPr lang="en-US" altLang="zh-CN" sz="3200" kern="0" dirty="0"/>
              <a:t>2</a:t>
            </a:r>
            <a:r>
              <a:rPr lang="zh-CN" altLang="en-US" sz="3200" kern="0" dirty="0"/>
              <a:t>：将二进制数</a:t>
            </a:r>
            <a:r>
              <a:rPr lang="en-US" altLang="zh-CN" sz="3200" dirty="0">
                <a:solidFill>
                  <a:srgbClr val="FF0066"/>
                </a:solidFill>
                <a:latin typeface="Times" panose="02020603050405020304" pitchFamily="18" charset="0"/>
              </a:rPr>
              <a:t>10011 </a:t>
            </a:r>
            <a:r>
              <a:rPr lang="zh-CN" altLang="en-US" sz="3200" kern="0" dirty="0"/>
              <a:t>转换为十进数</a:t>
            </a:r>
            <a:endParaRPr lang="en-US" altLang="zh-CN" sz="3200" kern="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95288" y="2343150"/>
            <a:ext cx="8382000" cy="377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800" b="1" dirty="0"/>
              <a:t>二进数制</a:t>
            </a:r>
            <a:r>
              <a:rPr lang="en-US" altLang="zh-CN" sz="2800" b="1" dirty="0"/>
              <a:t>           1  	0	0	1	1</a:t>
            </a:r>
            <a:br>
              <a:rPr lang="en-US" altLang="zh-CN" sz="2800" b="1" dirty="0"/>
            </a:br>
            <a:r>
              <a:rPr lang="zh-CN" altLang="en-US" sz="2800" b="1" dirty="0"/>
              <a:t>权        值 </a:t>
            </a:r>
            <a:r>
              <a:rPr lang="en-US" altLang="zh-CN" sz="2800" b="1" dirty="0"/>
              <a:t>         16            8        4         2        1          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800" b="1" dirty="0"/>
              <a:t>                          -------- -----------------------------</a:t>
            </a:r>
            <a:br>
              <a:rPr lang="en-US" altLang="zh-CN" sz="2800" b="1" dirty="0"/>
            </a:br>
            <a:r>
              <a:rPr lang="en-US" altLang="zh-CN" sz="2800" b="1" dirty="0"/>
              <a:t>                           16  +      0   +   0   +   2    +   1</a:t>
            </a:r>
            <a:br>
              <a:rPr lang="en-US" altLang="zh-CN" sz="2800" b="1" dirty="0"/>
            </a:br>
            <a:r>
              <a:rPr lang="en-US" altLang="zh-CN" sz="2800" b="1" dirty="0"/>
              <a:t> </a:t>
            </a:r>
            <a:r>
              <a:rPr lang="zh-CN" altLang="en-US" sz="2800" b="1" dirty="0"/>
              <a:t>十进制</a:t>
            </a:r>
            <a:r>
              <a:rPr lang="en-US" altLang="zh-CN" sz="2800" b="1" dirty="0"/>
              <a:t>     19   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800" b="1" dirty="0">
                <a:latin typeface="Times" panose="02020603050405020304" pitchFamily="18" charset="0"/>
              </a:rPr>
              <a:t>结果：</a:t>
            </a:r>
            <a:r>
              <a:rPr lang="en-US" altLang="zh-CN" sz="2800" b="1" dirty="0">
                <a:latin typeface="Times" panose="02020603050405020304" pitchFamily="18" charset="0"/>
              </a:rPr>
              <a:t>10011B =19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RFID">
  <a:themeElements>
    <a:clrScheme name="RFI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F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4625</TotalTime>
  <Words>1461</Words>
  <Application>Microsoft Office PowerPoint</Application>
  <PresentationFormat>全屏显示(4:3)</PresentationFormat>
  <Paragraphs>341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等线</vt:lpstr>
      <vt:lpstr>黑体</vt:lpstr>
      <vt:lpstr>华文彩云</vt:lpstr>
      <vt:lpstr>华文细黑</vt:lpstr>
      <vt:lpstr>楷体_GB2312</vt:lpstr>
      <vt:lpstr>隶书</vt:lpstr>
      <vt:lpstr>宋体</vt:lpstr>
      <vt:lpstr>Arial</vt:lpstr>
      <vt:lpstr>Arial Black</vt:lpstr>
      <vt:lpstr>Times</vt:lpstr>
      <vt:lpstr>Times New Roman</vt:lpstr>
      <vt:lpstr>Wingdings</vt:lpstr>
      <vt:lpstr>Wingdings 2</vt:lpstr>
      <vt:lpstr>RFID</vt:lpstr>
      <vt:lpstr>砖雕艺术</vt:lpstr>
      <vt:lpstr>位图图像</vt:lpstr>
      <vt:lpstr>第二章  数字系统</vt:lpstr>
      <vt:lpstr>2.1 数字系统</vt:lpstr>
      <vt:lpstr>2.1  位置化数字系统</vt:lpstr>
      <vt:lpstr>PowerPoint 演示文稿</vt:lpstr>
      <vt:lpstr>PowerPoint 演示文稿</vt:lpstr>
      <vt:lpstr>4种位置化数字系统</vt:lpstr>
      <vt:lpstr>4种位置化数字系统</vt:lpstr>
      <vt:lpstr>PowerPoint 演示文稿</vt:lpstr>
      <vt:lpstr>PowerPoint 演示文稿</vt:lpstr>
      <vt:lpstr>PowerPoint 演示文稿</vt:lpstr>
      <vt:lpstr>进制转换：D—&gt;B, Q, H</vt:lpstr>
      <vt:lpstr>进制转换：D—&gt;B</vt:lpstr>
      <vt:lpstr>十进制数小数转换二进制</vt:lpstr>
      <vt:lpstr>PowerPoint 演示文稿</vt:lpstr>
      <vt:lpstr>进制转换: B, Q, H —&gt; D</vt:lpstr>
      <vt:lpstr>实际演练</vt:lpstr>
      <vt:lpstr>进制转换：B&lt;—&gt;H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   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yx sun</cp:lastModifiedBy>
  <cp:revision>313</cp:revision>
  <dcterms:created xsi:type="dcterms:W3CDTF">2000-01-15T04:50:39Z</dcterms:created>
  <dcterms:modified xsi:type="dcterms:W3CDTF">2021-10-18T12:06:49Z</dcterms:modified>
</cp:coreProperties>
</file>