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72"/>
  </p:handoutMasterIdLst>
  <p:sldIdLst>
    <p:sldId id="556" r:id="rId4"/>
    <p:sldId id="557" r:id="rId5"/>
    <p:sldId id="727" r:id="rId6"/>
    <p:sldId id="590" r:id="rId7"/>
    <p:sldId id="729" r:id="rId9"/>
    <p:sldId id="733" r:id="rId10"/>
    <p:sldId id="734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834" r:id="rId19"/>
    <p:sldId id="835" r:id="rId20"/>
    <p:sldId id="837" r:id="rId21"/>
    <p:sldId id="836" r:id="rId22"/>
    <p:sldId id="838" r:id="rId23"/>
    <p:sldId id="839" r:id="rId24"/>
    <p:sldId id="840" r:id="rId25"/>
    <p:sldId id="753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849" r:id="rId35"/>
    <p:sldId id="850" r:id="rId36"/>
    <p:sldId id="851" r:id="rId37"/>
    <p:sldId id="852" r:id="rId38"/>
    <p:sldId id="853" r:id="rId39"/>
    <p:sldId id="854" r:id="rId40"/>
    <p:sldId id="778" r:id="rId41"/>
    <p:sldId id="779" r:id="rId42"/>
    <p:sldId id="780" r:id="rId43"/>
    <p:sldId id="781" r:id="rId44"/>
    <p:sldId id="855" r:id="rId45"/>
    <p:sldId id="861" r:id="rId46"/>
    <p:sldId id="862" r:id="rId47"/>
    <p:sldId id="863" r:id="rId48"/>
    <p:sldId id="865" r:id="rId49"/>
    <p:sldId id="866" r:id="rId50"/>
    <p:sldId id="867" r:id="rId51"/>
    <p:sldId id="869" r:id="rId52"/>
    <p:sldId id="870" r:id="rId53"/>
    <p:sldId id="891" r:id="rId54"/>
    <p:sldId id="899" r:id="rId55"/>
    <p:sldId id="958" r:id="rId56"/>
    <p:sldId id="595" r:id="rId57"/>
    <p:sldId id="602" r:id="rId58"/>
    <p:sldId id="604" r:id="rId59"/>
    <p:sldId id="874" r:id="rId60"/>
    <p:sldId id="960" r:id="rId61"/>
    <p:sldId id="880" r:id="rId62"/>
    <p:sldId id="876" r:id="rId63"/>
    <p:sldId id="883" r:id="rId64"/>
    <p:sldId id="607" r:id="rId65"/>
    <p:sldId id="608" r:id="rId66"/>
    <p:sldId id="613" r:id="rId67"/>
    <p:sldId id="612" r:id="rId68"/>
    <p:sldId id="959" r:id="rId69"/>
    <p:sldId id="611" r:id="rId70"/>
    <p:sldId id="878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33CC"/>
    <a:srgbClr val="CC00CC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2" autoAdjust="0"/>
    <p:restoredTop sz="94660" autoAdjust="0"/>
  </p:normalViewPr>
  <p:slideViewPr>
    <p:cSldViewPr>
      <p:cViewPr varScale="1">
        <p:scale>
          <a:sx n="86" d="100"/>
          <a:sy n="86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56B5A3-F516-420D-A23B-93B3A52255E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1D8581-EA6B-4E49-90E9-D37922CF74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2A3FBC-A06F-4577-8187-7A125CBB6294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A7EFF6-3A30-43E3-91C4-017C5B61ADFC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8612" name="Rectangle 1028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F3309E-BCA0-4DF8-9316-E6AFD1646E0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0660" name="Rectangle 1028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E61016-E21E-424B-B1D1-80816746B08D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E1FC83-B97D-4A85-8D9B-85D63F2D8779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23F22A-4413-4DB2-9D44-6EEA19CB4742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D79D7D-1706-4C52-BA9F-38BC8939A01F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D79D7D-1706-4C52-BA9F-38BC8939A01F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6A18E8-CC0F-4607-81E7-42007466EC3F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447559-CC52-4220-B887-164453C95262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7D5403-83CA-4912-9B18-ED48BF784F6A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4171C5-33EC-4E00-AA2E-1D7DE7F83D1E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7DC2A8-199F-4978-ADAF-E637BE1F8ABF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10C6B-EFA2-4455-A724-7A2BBDBAF590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ABC728-E7C1-43F3-A26E-E171C61DFDEB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479821-9F52-42D1-AC61-65CEDC14E014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3CE67C-8834-488B-A000-745DBF97877D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D1F872-5B03-42B8-8813-BC23B90A1066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5FB8A-C65F-463B-B595-DD35ABD85F0B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A37A26-176C-4212-8BE7-2A3477067E5E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24B77D-390D-47F5-9EBB-1F6D3D5AF023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EC1221-5BAD-490B-96BA-1A3E2782CF64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075661-BDF9-4982-BF29-D4EE016F5860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zh-CN"/>
              <a:t>Morgan Kaufmann Publishers</a:t>
            </a:r>
            <a:endParaRPr lang="en-AU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A0CB7F-17E4-4CFF-8123-6A47754C5186}" type="datetime3">
              <a:rPr lang="en-AU" altLang="zh-CN" smtClean="0"/>
            </a:fld>
            <a:endParaRPr lang="en-AU" altLang="zh-CN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zh-CN"/>
              <a:t>Chapter 3 — Arithmetic for Computers</a:t>
            </a:r>
            <a:endParaRPr lang="en-AU" altLang="zh-CN"/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710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BF856F-5C89-418C-AD2C-864303476E9D}" type="slidenum">
              <a:rPr lang="en-AU" altLang="zh-CN" smtClean="0"/>
            </a:fld>
            <a:endParaRPr lang="en-AU" altLang="zh-CN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93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761FC0-98EC-4798-AA95-10810D688FF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44" name="Rectangle 102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  <a:endParaRPr lang="en-US" altLang="zh-CN" sz="1800" b="1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AAE643-5C04-458B-BD5A-BA653E07983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  <a:endParaRPr lang="en-US" altLang="zh-CN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  <a:endParaRPr lang="en-US" altLang="zh-CN" sz="1400" b="1">
              <a:solidFill>
                <a:schemeClr val="folHlink"/>
              </a:solidFill>
            </a:endParaRP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5184775" cy="5256213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计算机中</a:t>
            </a:r>
            <a:r>
              <a:rPr lang="en-US" altLang="zh-CN"/>
              <a:t>5</a:t>
            </a:r>
            <a:r>
              <a:rPr lang="zh-CN" altLang="en-US"/>
              <a:t>种不同的数据类型</a:t>
            </a:r>
            <a:endParaRPr lang="en-US" altLang="zh-CN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不同的数据是如何存储的</a:t>
            </a:r>
            <a:endParaRPr lang="en-US" altLang="zh-CN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整数的存储方式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无符号数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有符号数：原码、反码、补码</a:t>
            </a:r>
            <a:endParaRPr lang="en-US" altLang="zh-CN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浮点数的存储格式 ：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en-US" altLang="zh-CN"/>
              <a:t>IEEE-754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单精度数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5976938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第三章</a:t>
            </a:r>
            <a:r>
              <a:rPr lang="en-US" altLang="zh-CN" sz="3600" dirty="0">
                <a:latin typeface="+mj-ea"/>
              </a:rPr>
              <a:t>  </a:t>
            </a:r>
            <a:r>
              <a:rPr lang="zh-CN" altLang="en-US" sz="3600" dirty="0">
                <a:latin typeface="+mj-ea"/>
              </a:rPr>
              <a:t>数据存储</a:t>
            </a:r>
            <a:endParaRPr lang="zh-CN" altLang="en-US" sz="3600" dirty="0">
              <a:latin typeface="+mj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481638" y="2349500"/>
            <a:ext cx="33845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dirty="0"/>
              <a:t>文本的存储方式</a:t>
            </a:r>
            <a:endParaRPr lang="en-US" altLang="zh-CN" dirty="0"/>
          </a:p>
          <a:p>
            <a:pPr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音频数据</a:t>
            </a:r>
            <a:endParaRPr lang="en-US" altLang="zh-CN" kern="0" dirty="0"/>
          </a:p>
          <a:p>
            <a:pPr lvl="1"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采样、量化、编码</a:t>
            </a:r>
            <a:endParaRPr lang="en-US" altLang="zh-CN" kern="0" dirty="0"/>
          </a:p>
          <a:p>
            <a:pPr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图像数据</a:t>
            </a:r>
            <a:endParaRPr lang="en-US" altLang="zh-CN" kern="0" dirty="0"/>
          </a:p>
          <a:p>
            <a:pPr lvl="1"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位图</a:t>
            </a:r>
            <a:endParaRPr lang="en-US" altLang="zh-CN" kern="0" dirty="0"/>
          </a:p>
          <a:p>
            <a:pPr lvl="1"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矢量图</a:t>
            </a:r>
            <a:endParaRPr lang="en-US" altLang="zh-CN" kern="0" dirty="0"/>
          </a:p>
          <a:p>
            <a:pPr algn="just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kern="0" dirty="0"/>
              <a:t>视频数据</a:t>
            </a:r>
            <a:endParaRPr lang="en-US" altLang="zh-CN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68288" y="10287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位、</a:t>
            </a:r>
            <a:r>
              <a:rPr lang="en-US" altLang="zh-CN" sz="3600">
                <a:latin typeface="Times" panose="02020603050405020304" pitchFamily="18" charset="0"/>
              </a:rPr>
              <a:t>16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0788" y="206375"/>
            <a:ext cx="43910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存储无符号数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288" y="1928813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7063" y="2528888"/>
            <a:ext cx="6697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9750" y="3408363"/>
            <a:ext cx="851852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位存储单元：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zh-CN" altLang="en-US" sz="3600">
                <a:latin typeface="Times" panose="02020603050405020304" pitchFamily="18" charset="0"/>
              </a:rPr>
              <a:t>只能存储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右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     </a:t>
            </a:r>
            <a:r>
              <a:rPr lang="zh-CN" altLang="en-US" sz="3600">
                <a:latin typeface="Times" panose="02020603050405020304" pitchFamily="18" charset="0"/>
              </a:rPr>
              <a:t>结果：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溢出</a:t>
            </a:r>
            <a:r>
              <a:rPr lang="zh-CN" altLang="en-US" sz="3600" b="1">
                <a:latin typeface="Times" panose="02020603050405020304" pitchFamily="18" charset="0"/>
              </a:rPr>
              <a:t>（</a:t>
            </a:r>
            <a:r>
              <a:rPr lang="en-US" altLang="zh-CN" sz="3600"/>
              <a:t>overflow</a:t>
            </a:r>
            <a:r>
              <a:rPr lang="zh-CN" altLang="en-US" sz="3600" b="1">
                <a:latin typeface="Times" panose="02020603050405020304" pitchFamily="18" charset="0"/>
              </a:rPr>
              <a:t>）</a:t>
            </a:r>
            <a:endParaRPr lang="en-US" altLang="zh-CN" sz="360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750" y="4868863"/>
            <a:ext cx="811371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存储在</a:t>
            </a:r>
            <a:r>
              <a:rPr lang="en-US" altLang="zh-CN" sz="3600">
                <a:latin typeface="Times" panose="02020603050405020304" pitchFamily="18" charset="0"/>
              </a:rPr>
              <a:t>16</a:t>
            </a:r>
            <a:r>
              <a:rPr lang="zh-CN" altLang="en-US" sz="3600">
                <a:latin typeface="Times" panose="02020603050405020304" pitchFamily="18" charset="0"/>
              </a:rPr>
              <a:t>位存储单元：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  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0000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</a:t>
            </a:r>
            <a:r>
              <a:rPr lang="en-US" altLang="zh-CN" sz="3600">
                <a:latin typeface="Times" panose="02020603050405020304" pitchFamily="18" charset="0"/>
              </a:rPr>
              <a:t>1 0000 0010B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23850" y="1282700"/>
            <a:ext cx="1905000" cy="3924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十进制数</a:t>
            </a:r>
            <a:b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-----------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234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258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24,760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1,245,678</a:t>
            </a:r>
            <a:endParaRPr lang="en-US" altLang="zh-CN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301875" y="1279525"/>
            <a:ext cx="2819400" cy="40005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位存储器</a:t>
            </a:r>
            <a:endParaRPr lang="en-US" altLang="zh-CN" sz="3200" dirty="0"/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/>
              <a:t>------------</a:t>
            </a:r>
            <a:endParaRPr lang="en-US" altLang="zh-CN" sz="3200" dirty="0"/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/>
              <a:t>00000111</a:t>
            </a:r>
            <a:endParaRPr lang="en-US" altLang="zh-CN" sz="3200" dirty="0"/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/>
              <a:t>11101010</a:t>
            </a:r>
            <a:endParaRPr lang="en-US" altLang="zh-CN" sz="3200" dirty="0"/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>
                <a:solidFill>
                  <a:srgbClr val="FF0066"/>
                </a:solidFill>
              </a:rPr>
              <a:t>overflow</a:t>
            </a:r>
            <a:endParaRPr lang="en-US" altLang="zh-CN" sz="3200" dirty="0">
              <a:solidFill>
                <a:srgbClr val="FF0066"/>
              </a:solidFill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>
                <a:solidFill>
                  <a:srgbClr val="FF0066"/>
                </a:solidFill>
              </a:rPr>
              <a:t>overflow</a:t>
            </a:r>
            <a:endParaRPr lang="en-US" altLang="zh-CN" sz="3200" dirty="0">
              <a:solidFill>
                <a:srgbClr val="FF0066"/>
              </a:solidFill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dirty="0">
                <a:solidFill>
                  <a:srgbClr val="FF0066"/>
                </a:solidFill>
              </a:rPr>
              <a:t>overflow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5167313" y="1260475"/>
            <a:ext cx="3810000" cy="40005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16位存储器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/>
              <a:t>---------------------------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/>
              <a:t>0000000000000111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/>
              <a:t>0000000011101010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/>
              <a:t>0000000100000010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/>
              <a:t>0110000010111000</a:t>
            </a:r>
            <a:endParaRPr lang="en-US" altLang="zh-CN" sz="3200" dirty="0"/>
          </a:p>
          <a:p>
            <a:pPr algn="ctr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FF0066"/>
                </a:solidFill>
              </a:rPr>
              <a:t>overflow</a:t>
            </a:r>
            <a:endParaRPr lang="en-US" altLang="zh-CN" sz="3200" dirty="0">
              <a:solidFill>
                <a:srgbClr val="FF00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0788" y="206375"/>
            <a:ext cx="43910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无符号数的范围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3789363" y="5445125"/>
            <a:ext cx="2754312" cy="769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>
                <a:solidFill>
                  <a:schemeClr val="accent1">
                    <a:lumMod val="75000"/>
                  </a:schemeClr>
                </a:solidFill>
              </a:rPr>
              <a:t>0  ~  2</a:t>
            </a:r>
            <a:r>
              <a:rPr lang="en-US" altLang="zh-CN" sz="4400" b="1" kern="0" baseline="42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zh-CN" altLang="en-US" sz="4400" b="1" kern="0" dirty="0">
                <a:solidFill>
                  <a:schemeClr val="accent1">
                    <a:lumMod val="75000"/>
                  </a:schemeClr>
                </a:solidFill>
              </a:rPr>
              <a:t>－</a:t>
            </a:r>
            <a:r>
              <a:rPr lang="en-US" altLang="zh-CN" sz="4400" b="1" kern="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44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65113" y="981075"/>
            <a:ext cx="8458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机器数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4000" b="1">
                <a:latin typeface="Times" panose="02020603050405020304" pitchFamily="18" charset="0"/>
              </a:rPr>
              <a:t>00101011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zh-CN" altLang="en-US" sz="3600">
                <a:latin typeface="Times" panose="02020603050405020304" pitchFamily="18" charset="0"/>
              </a:rPr>
              <a:t>以无符号数的形式存储在计算机中，求其真值</a:t>
            </a:r>
            <a:r>
              <a:rPr lang="en-US" altLang="zh-CN" sz="3600">
                <a:latin typeface="Times" panose="02020603050405020304" pitchFamily="18" charset="0"/>
              </a:rPr>
              <a:t>. 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447131" y="4869159"/>
            <a:ext cx="42497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无符号数的用途</a:t>
            </a:r>
            <a:endParaRPr lang="en-US" altLang="zh-CN" sz="3600" b="1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940152" y="4330441"/>
            <a:ext cx="2374900" cy="1723549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计数器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地址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其它数据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0788" y="206375"/>
            <a:ext cx="43910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无符号数的真值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2370138"/>
            <a:ext cx="1008063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5300" y="3117850"/>
            <a:ext cx="83820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方法</a:t>
            </a:r>
            <a:r>
              <a:rPr lang="zh-CN" altLang="en-US" sz="3600" b="1" dirty="0">
                <a:solidFill>
                  <a:srgbClr val="333300"/>
                </a:solidFill>
                <a:latin typeface="Times" panose="02020603050405020304" pitchFamily="18" charset="0"/>
              </a:rPr>
              <a:t>：直接将其转化为</a:t>
            </a:r>
            <a:r>
              <a:rPr lang="en-US" altLang="zh-CN" sz="3600" b="1" dirty="0">
                <a:solidFill>
                  <a:srgbClr val="333300"/>
                </a:solidFill>
                <a:latin typeface="Times" panose="02020603050405020304" pitchFamily="18" charset="0"/>
              </a:rPr>
              <a:t>10</a:t>
            </a:r>
            <a:r>
              <a:rPr lang="zh-CN" altLang="en-US" sz="3600" b="1" dirty="0">
                <a:solidFill>
                  <a:srgbClr val="333300"/>
                </a:solidFill>
                <a:latin typeface="Times" panose="02020603050405020304" pitchFamily="18" charset="0"/>
              </a:rPr>
              <a:t>进制即可</a:t>
            </a:r>
            <a:endParaRPr lang="en-US" altLang="zh-CN" sz="3600" b="1" dirty="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600" b="1" dirty="0">
                <a:latin typeface="Times" panose="02020603050405020304" pitchFamily="18" charset="0"/>
              </a:rPr>
              <a:t>	     0010  1011B = </a:t>
            </a:r>
            <a:r>
              <a:rPr lang="en-US" altLang="zh-CN" sz="3600" b="1" i="1" dirty="0">
                <a:latin typeface="Times" panose="02020603050405020304" pitchFamily="18" charset="0"/>
              </a:rPr>
              <a:t>43</a:t>
            </a:r>
            <a:r>
              <a:rPr lang="en-US" altLang="zh-CN" sz="36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endParaRPr lang="en-US" altLang="zh-CN" sz="3600" b="1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2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数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grpSp>
        <p:nvGrpSpPr>
          <p:cNvPr id="24579" name="组合 2"/>
          <p:cNvGrpSpPr/>
          <p:nvPr/>
        </p:nvGrpSpPr>
        <p:grpSpPr bwMode="auto">
          <a:xfrm>
            <a:off x="696913" y="2043113"/>
            <a:ext cx="7848600" cy="4070350"/>
            <a:chOff x="1139801" y="1568847"/>
            <a:chExt cx="7070725" cy="3968750"/>
          </a:xfrm>
        </p:grpSpPr>
        <p:sp>
          <p:nvSpPr>
            <p:cNvPr id="24582" name="文本框 1"/>
            <p:cNvSpPr txBox="1">
              <a:spLocks noChangeArrowheads="1"/>
            </p:cNvSpPr>
            <p:nvPr/>
          </p:nvSpPr>
          <p:spPr bwMode="auto">
            <a:xfrm>
              <a:off x="3588240" y="1568847"/>
              <a:ext cx="955349" cy="707378"/>
            </a:xfrm>
            <a:prstGeom prst="rect">
              <a:avLst/>
            </a:prstGeom>
            <a:solidFill>
              <a:srgbClr val="3477FF"/>
            </a:solidFill>
            <a:ln w="9525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数 </a:t>
              </a:r>
              <a:endPara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3" name="文本框 9"/>
            <p:cNvSpPr txBox="1">
              <a:spLocks noChangeArrowheads="1"/>
            </p:cNvSpPr>
            <p:nvPr/>
          </p:nvSpPr>
          <p:spPr bwMode="auto">
            <a:xfrm>
              <a:off x="5171430" y="2852034"/>
              <a:ext cx="1341493" cy="705831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整 数 </a:t>
              </a:r>
              <a:endPara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4" name="文本框 10"/>
            <p:cNvSpPr txBox="1">
              <a:spLocks noChangeArrowheads="1"/>
            </p:cNvSpPr>
            <p:nvPr/>
          </p:nvSpPr>
          <p:spPr bwMode="auto">
            <a:xfrm>
              <a:off x="1139801" y="2865966"/>
              <a:ext cx="1315750" cy="583548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小 数 </a:t>
              </a:r>
              <a:endPara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5" name="文本框 11"/>
            <p:cNvSpPr txBox="1">
              <a:spLocks noChangeArrowheads="1"/>
            </p:cNvSpPr>
            <p:nvPr/>
          </p:nvSpPr>
          <p:spPr bwMode="auto">
            <a:xfrm>
              <a:off x="3463815" y="3929355"/>
              <a:ext cx="1832039" cy="583549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有符号数</a:t>
              </a:r>
              <a:endParaRPr lang="zh-CN" altLang="en-US" sz="3200" b="1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78487" y="3889110"/>
              <a:ext cx="1832039" cy="5850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defRPr>
              </a:lvl1pPr>
            </a:lstStyle>
            <a:p>
              <a:pPr>
                <a:defRPr/>
              </a:pPr>
              <a:r>
                <a:rPr lang="zh-CN" altLang="en-US" dirty="0"/>
                <a:t>无符号数</a:t>
              </a:r>
              <a:endParaRPr lang="zh-CN" altLang="en-US" dirty="0"/>
            </a:p>
          </p:txBody>
        </p:sp>
        <p:sp>
          <p:nvSpPr>
            <p:cNvPr id="24587" name="文本框 13"/>
            <p:cNvSpPr txBox="1">
              <a:spLocks noChangeArrowheads="1"/>
            </p:cNvSpPr>
            <p:nvPr/>
          </p:nvSpPr>
          <p:spPr bwMode="auto">
            <a:xfrm>
              <a:off x="2597136" y="5014415"/>
              <a:ext cx="995393" cy="523182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原 码</a:t>
              </a:r>
              <a:endParaRPr lang="zh-CN" altLang="en-US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87143" y="4972622"/>
              <a:ext cx="998254" cy="5216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FFFF00"/>
                  </a:solidFill>
                </a:defRPr>
              </a:lvl1pPr>
            </a:lstStyle>
            <a:p>
              <a:pPr>
                <a:defRPr/>
              </a:pPr>
              <a:r>
                <a:rPr lang="zh-CN" altLang="en-US" dirty="0"/>
                <a:t>反 码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95854" y="4972622"/>
              <a:ext cx="995393" cy="5216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FFFF00"/>
                  </a:solidFill>
                </a:defRPr>
              </a:lvl1pPr>
            </a:lstStyle>
            <a:p>
              <a:pPr>
                <a:defRPr/>
              </a:pPr>
              <a:r>
                <a:rPr lang="zh-CN" altLang="en-US" dirty="0"/>
                <a:t>补 码</a:t>
              </a:r>
              <a:endParaRPr lang="zh-CN" altLang="en-US" dirty="0"/>
            </a:p>
          </p:txBody>
        </p:sp>
        <p:grpSp>
          <p:nvGrpSpPr>
            <p:cNvPr id="24590" name="组合 43"/>
            <p:cNvGrpSpPr/>
            <p:nvPr/>
          </p:nvGrpSpPr>
          <p:grpSpPr bwMode="auto">
            <a:xfrm>
              <a:off x="1763688" y="2276872"/>
              <a:ext cx="4127500" cy="595312"/>
              <a:chOff x="1524000" y="2858698"/>
              <a:chExt cx="4127928" cy="66936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523664" y="3139918"/>
                <a:ext cx="412787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523664" y="3139918"/>
                <a:ext cx="0" cy="3724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3793567" y="2857971"/>
                <a:ext cx="1431" cy="2802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631517" y="3155582"/>
                <a:ext cx="0" cy="3724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91" name="组合 42"/>
            <p:cNvGrpSpPr/>
            <p:nvPr/>
          </p:nvGrpSpPr>
          <p:grpSpPr bwMode="auto">
            <a:xfrm>
              <a:off x="4379888" y="3529409"/>
              <a:ext cx="2782888" cy="401638"/>
              <a:chOff x="4164372" y="4192479"/>
              <a:chExt cx="2783892" cy="402847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H="1">
                <a:off x="5618604" y="4193076"/>
                <a:ext cx="0" cy="2111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165034" y="4394905"/>
                <a:ext cx="27826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947704" y="4385590"/>
                <a:ext cx="0" cy="1940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170757" y="4377828"/>
                <a:ext cx="0" cy="217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92" name="组合 41"/>
            <p:cNvGrpSpPr/>
            <p:nvPr/>
          </p:nvGrpSpPr>
          <p:grpSpPr bwMode="auto">
            <a:xfrm>
              <a:off x="3160688" y="4513659"/>
              <a:ext cx="2670175" cy="485775"/>
              <a:chOff x="5787081" y="5125558"/>
              <a:chExt cx="2669409" cy="485606"/>
            </a:xfrm>
          </p:grpSpPr>
          <p:cxnSp>
            <p:nvCxnSpPr>
              <p:cNvPr id="26" name="直接连接符 25"/>
              <p:cNvCxnSpPr>
                <a:stCxn id="24585" idx="2"/>
                <a:endCxn id="15" idx="0"/>
              </p:cNvCxnSpPr>
              <p:nvPr/>
            </p:nvCxnSpPr>
            <p:spPr>
              <a:xfrm>
                <a:off x="7005163" y="5124804"/>
                <a:ext cx="7149" cy="4595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24585" idx="2"/>
                <a:endCxn id="15" idx="0"/>
              </p:cNvCxnSpPr>
              <p:nvPr/>
            </p:nvCxnSpPr>
            <p:spPr>
              <a:xfrm>
                <a:off x="5789873" y="5383208"/>
                <a:ext cx="265505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4585" idx="2"/>
                <a:endCxn id="15" idx="0"/>
              </p:cNvCxnSpPr>
              <p:nvPr/>
            </p:nvCxnSpPr>
            <p:spPr>
              <a:xfrm>
                <a:off x="5787013" y="5392492"/>
                <a:ext cx="0" cy="218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4585" idx="2"/>
                <a:endCxn id="15" idx="0"/>
              </p:cNvCxnSpPr>
              <p:nvPr/>
            </p:nvCxnSpPr>
            <p:spPr>
              <a:xfrm>
                <a:off x="8456362" y="5364640"/>
                <a:ext cx="0" cy="219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93" name="文本框 46"/>
            <p:cNvSpPr txBox="1">
              <a:spLocks noChangeArrowheads="1"/>
            </p:cNvSpPr>
            <p:nvPr/>
          </p:nvSpPr>
          <p:spPr bwMode="auto">
            <a:xfrm>
              <a:off x="2436788" y="2926159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浮点数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594" name="文本框 47"/>
            <p:cNvSpPr txBox="1">
              <a:spLocks noChangeArrowheads="1"/>
            </p:cNvSpPr>
            <p:nvPr/>
          </p:nvSpPr>
          <p:spPr bwMode="auto">
            <a:xfrm>
              <a:off x="6481738" y="2975372"/>
              <a:ext cx="11064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定点数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341688" y="4918075"/>
            <a:ext cx="1736725" cy="127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106488"/>
            <a:ext cx="85375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07950" y="963613"/>
            <a:ext cx="89281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需要一位做为符号位，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符号位在最高位</a:t>
            </a:r>
            <a:endParaRPr lang="en-US" altLang="zh-C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表示正数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,  1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表示负数</a:t>
            </a:r>
            <a:endParaRPr lang="en-US" altLang="zh-CN" sz="40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注意</a:t>
            </a:r>
            <a:r>
              <a:rPr lang="zh-CN" altLang="en-US" sz="3200" dirty="0">
                <a:latin typeface="Times New Roman" panose="02020603050405020304" pitchFamily="18" charset="0"/>
              </a:rPr>
              <a:t>：表示数的个数未变，但其范围发生了变化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049463" y="3054350"/>
            <a:ext cx="5114925" cy="7080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solidFill>
                  <a:srgbClr val="FFFF00"/>
                </a:solidFill>
                <a:latin typeface="Times New Roman" panose="02020603050405020304" pitchFamily="18" charset="0"/>
              </a:rPr>
              <a:t>  -(2 </a:t>
            </a:r>
            <a:r>
              <a:rPr lang="en-US" altLang="zh-CN" sz="4000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4000">
                <a:solidFill>
                  <a:srgbClr val="FFFF00"/>
                </a:solidFill>
                <a:latin typeface="Times New Roman" panose="02020603050405020304" pitchFamily="18" charset="0"/>
              </a:rPr>
              <a:t>-1) ~  +(2</a:t>
            </a:r>
            <a:r>
              <a:rPr lang="en-US" altLang="zh-CN" sz="4000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4000">
                <a:solidFill>
                  <a:srgbClr val="FFFF00"/>
                </a:solidFill>
                <a:latin typeface="Times New Roman" panose="02020603050405020304" pitchFamily="18" charset="0"/>
              </a:rPr>
              <a:t>-1) </a:t>
            </a:r>
            <a:endParaRPr lang="en-US" altLang="zh-CN" sz="4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0662" name="Group 6"/>
          <p:cNvGrpSpPr/>
          <p:nvPr/>
        </p:nvGrpSpPr>
        <p:grpSpPr bwMode="auto">
          <a:xfrm>
            <a:off x="250825" y="3959225"/>
            <a:ext cx="8705850" cy="2354263"/>
            <a:chOff x="132" y="1395"/>
            <a:chExt cx="5484" cy="1353"/>
          </a:xfrm>
        </p:grpSpPr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132" y="1417"/>
              <a:ext cx="1056" cy="129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 # </a:t>
              </a:r>
              <a:r>
                <a:rPr lang="en-US" altLang="zh-CN" sz="28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of Bits </a:t>
              </a:r>
              <a:br>
                <a:rPr lang="en-US" altLang="zh-CN" sz="2800" b="1" dirty="0">
                  <a:solidFill>
                    <a:schemeClr val="bg1"/>
                  </a:solidFill>
                </a:rPr>
              </a:br>
              <a:r>
                <a:rPr lang="en-US" altLang="zh-CN" sz="2800" b="1" dirty="0">
                  <a:solidFill>
                    <a:schemeClr val="bg1"/>
                  </a:solidFill>
                </a:rPr>
                <a:t>----------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8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16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32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45" y="1952"/>
              <a:ext cx="2112" cy="7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i="1">
                  <a:solidFill>
                    <a:srgbClr val="FF0000"/>
                  </a:solidFill>
                  <a:latin typeface="Symbol" panose="05050102010706020507" pitchFamily="18" charset="2"/>
                </a:rPr>
                <a:t>-</a:t>
              </a:r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127                      </a:t>
              </a:r>
              <a:r>
                <a:rPr lang="zh-CN" altLang="en-US" b="1">
                  <a:latin typeface="Symbol" panose="05050102010706020507" pitchFamily="18" charset="2"/>
                </a:rPr>
                <a:t>-</a:t>
              </a:r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latin typeface="Symbol" panose="05050102010706020507" pitchFamily="18" charset="2"/>
                </a:rPr>
                <a:t>-</a:t>
              </a:r>
              <a:r>
                <a:rPr lang="zh-CN" altLang="en-US" b="1">
                  <a:latin typeface="Times New Roman" panose="02020603050405020304" pitchFamily="18" charset="0"/>
                </a:rPr>
                <a:t>32767                  </a:t>
              </a:r>
              <a:r>
                <a:rPr lang="zh-CN" altLang="en-US" b="1">
                  <a:latin typeface="Symbol" panose="05050102010706020507" pitchFamily="18" charset="2"/>
                </a:rPr>
                <a:t>-</a:t>
              </a:r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latin typeface="Symbol" panose="05050102010706020507" pitchFamily="18" charset="2"/>
                </a:rPr>
                <a:t>-2,147,483,647</a:t>
              </a:r>
              <a:r>
                <a:rPr lang="zh-CN" altLang="en-US" b="1">
                  <a:latin typeface="Times New Roman" panose="02020603050405020304" pitchFamily="18" charset="0"/>
                </a:rPr>
                <a:t>     </a:t>
              </a:r>
              <a:r>
                <a:rPr lang="zh-CN" altLang="en-US" b="1">
                  <a:latin typeface="Symbol" panose="05050102010706020507" pitchFamily="18" charset="2"/>
                </a:rPr>
                <a:t>-</a:t>
              </a:r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3264" y="1943"/>
              <a:ext cx="2352" cy="7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  +0                         +127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  +0                     +32767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  +0        +2,147,483,647      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7402" name="Text Box 10"/>
            <p:cNvSpPr txBox="1">
              <a:spLocks noChangeArrowheads="1"/>
            </p:cNvSpPr>
            <p:nvPr/>
          </p:nvSpPr>
          <p:spPr bwMode="auto">
            <a:xfrm>
              <a:off x="1248" y="1395"/>
              <a:ext cx="4368" cy="5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Range</a:t>
              </a:r>
              <a:endPara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-------------------------------------------------------</a:t>
              </a:r>
              <a:endPara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490788" y="206375"/>
            <a:ext cx="43910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</a:t>
            </a:r>
            <a:r>
              <a:rPr lang="zh-CN" altLang="en-US" sz="3600" b="1" u="sng" kern="0" dirty="0">
                <a:solidFill>
                  <a:srgbClr val="FF0000"/>
                </a:solidFill>
              </a:rPr>
              <a:t>有</a:t>
            </a:r>
            <a:r>
              <a:rPr lang="zh-CN" altLang="en-US" sz="3600" b="1" kern="0" dirty="0"/>
              <a:t>符号数</a:t>
            </a:r>
            <a:endParaRPr lang="zh-CN" altLang="en-US" sz="3600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5344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表示方法：</a:t>
            </a:r>
            <a:endParaRPr lang="en-US" altLang="zh-CN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1. </a:t>
            </a:r>
            <a:r>
              <a:rPr lang="zh-CN" altLang="en-US" sz="3600">
                <a:latin typeface="Times New Roman" panose="02020603050405020304" pitchFamily="18" charset="0"/>
              </a:rPr>
              <a:t>不考虑符号，将数转换为二进制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2. </a:t>
            </a:r>
            <a:r>
              <a:rPr lang="zh-CN" altLang="en-US" sz="3200">
                <a:latin typeface="Times New Roman" panose="02020603050405020304" pitchFamily="18" charset="0"/>
              </a:rPr>
              <a:t>数的位数小于 </a:t>
            </a:r>
            <a:r>
              <a:rPr lang="en-US" altLang="zh-CN" sz="3200">
                <a:latin typeface="Times New Roman" panose="02020603050405020304" pitchFamily="18" charset="0"/>
              </a:rPr>
              <a:t> N-1</a:t>
            </a:r>
            <a:r>
              <a:rPr lang="zh-CN" altLang="en-US" sz="3200">
                <a:latin typeface="Times New Roman" panose="02020603050405020304" pitchFamily="18" charset="0"/>
              </a:rPr>
              <a:t>时</a:t>
            </a:r>
            <a:r>
              <a:rPr lang="en-US" altLang="zh-CN" sz="3200">
                <a:latin typeface="Times New Roman" panose="02020603050405020304" pitchFamily="18" charset="0"/>
              </a:rPr>
              <a:t>, </a:t>
            </a:r>
            <a:r>
              <a:rPr lang="zh-CN" altLang="en-US" sz="3200">
                <a:latin typeface="Times New Roman" panose="02020603050405020304" pitchFamily="18" charset="0"/>
              </a:rPr>
              <a:t>在左边补 ，至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3200">
                <a:latin typeface="Times New Roman" panose="02020603050405020304" pitchFamily="18" charset="0"/>
              </a:rPr>
              <a:t>位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3. </a:t>
            </a:r>
            <a:r>
              <a:rPr lang="zh-CN" altLang="en-US" sz="3200">
                <a:latin typeface="Times New Roman" panose="02020603050405020304" pitchFamily="18" charset="0"/>
              </a:rPr>
              <a:t>如果原数为</a:t>
            </a:r>
            <a:r>
              <a:rPr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3200">
                <a:latin typeface="Times New Roman" panose="02020603050405020304" pitchFamily="18" charset="0"/>
              </a:rPr>
              <a:t>，则最高为补  </a:t>
            </a:r>
            <a:r>
              <a:rPr lang="en-US" altLang="zh-CN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40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    如果原数为</a:t>
            </a:r>
            <a:r>
              <a:rPr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3200">
                <a:latin typeface="Times New Roman" panose="02020603050405020304" pitchFamily="18" charset="0"/>
              </a:rPr>
              <a:t>，则最高为补  </a:t>
            </a:r>
            <a:r>
              <a:rPr lang="en-US" altLang="zh-CN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40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150" y="160338"/>
            <a:ext cx="51784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存储有符号数：原码</a:t>
            </a:r>
            <a:endParaRPr lang="zh-CN" altLang="en-US" sz="3600" b="1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38363" y="4967288"/>
            <a:ext cx="45720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</a:pPr>
            <a:r>
              <a:rPr lang="en-US" altLang="zh-CN" sz="3600" b="1" i="1">
                <a:latin typeface="Helvetica Neue"/>
              </a:rPr>
              <a:t>+0 </a:t>
            </a:r>
            <a:r>
              <a:rPr lang="en-US" altLang="zh-CN" sz="3600" b="1" i="1">
                <a:latin typeface="Helvetica Neue"/>
                <a:sym typeface="Wingdings" panose="05000000000000000000" pitchFamily="2" charset="2"/>
              </a:rPr>
              <a:t>  0000 0000</a:t>
            </a:r>
            <a:endParaRPr lang="en-US" altLang="zh-CN" sz="3600" b="1" i="1">
              <a:latin typeface="Helvetica Neue"/>
              <a:sym typeface="Wingdings" panose="05000000000000000000" pitchFamily="2" charset="2"/>
            </a:endParaRPr>
          </a:p>
          <a:p>
            <a:pPr algn="ctr"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</a:pPr>
            <a:r>
              <a:rPr lang="en-US" altLang="zh-CN" sz="3600" b="1" i="1">
                <a:latin typeface="Helvetica Neue"/>
                <a:sym typeface="Wingdings" panose="05000000000000000000" pitchFamily="2" charset="2"/>
              </a:rPr>
              <a:t>-0  1000 0000</a:t>
            </a:r>
            <a:endParaRPr lang="en-US" altLang="zh-CN" sz="3600" b="1" i="1">
              <a:latin typeface="Times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4937125"/>
            <a:ext cx="142081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问题：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79388" y="1127125"/>
            <a:ext cx="8769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以原码形式存储在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存储有符号数：原码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528888"/>
            <a:ext cx="1008063" cy="58578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解：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5150" y="2790825"/>
            <a:ext cx="4321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35150" y="3686175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35150" y="4724400"/>
            <a:ext cx="4824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4000" b="1" i="1" u="sng">
                <a:solidFill>
                  <a:srgbClr val="FF0000"/>
                </a:solidFill>
                <a:latin typeface="Times" panose="02020603050405020304" pitchFamily="18" charset="0"/>
              </a:rPr>
              <a:t>0 </a:t>
            </a:r>
            <a:r>
              <a:rPr lang="en-US" altLang="zh-CN" sz="4000" b="1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Times" panose="02020603050405020304" pitchFamily="18" charset="0"/>
              </a:rPr>
              <a:t>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aseline="-25000">
                <a:latin typeface="Times" panose="02020603050405020304" pitchFamily="18" charset="0"/>
              </a:rPr>
              <a:t>原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79388" y="1127125"/>
            <a:ext cx="8769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2</a:t>
            </a:r>
            <a:r>
              <a:rPr lang="zh-CN" altLang="en-US" sz="3600" dirty="0">
                <a:latin typeface="Times" panose="02020603050405020304" pitchFamily="18" charset="0"/>
              </a:rPr>
              <a:t>：将 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，－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以原码形式存储在</a:t>
            </a:r>
            <a:r>
              <a:rPr lang="en-US" altLang="zh-CN" sz="3600" dirty="0">
                <a:latin typeface="Times" panose="02020603050405020304" pitchFamily="18" charset="0"/>
              </a:rPr>
              <a:t>16</a:t>
            </a:r>
            <a:r>
              <a:rPr lang="zh-CN" altLang="en-US" sz="3600" dirty="0">
                <a:latin typeface="Times" panose="02020603050405020304" pitchFamily="18" charset="0"/>
              </a:rPr>
              <a:t>位存储单元中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存储有符号数：原码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528888"/>
            <a:ext cx="1008063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5150" y="2601913"/>
            <a:ext cx="432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35150" y="3448050"/>
            <a:ext cx="6265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000 0000 0000 0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35150" y="4267200"/>
            <a:ext cx="70580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   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b="1" i="1" u="sng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4000" u="sng">
                <a:latin typeface="Times" panose="02020603050405020304" pitchFamily="18" charset="0"/>
              </a:rPr>
              <a:t>000 0000 0000 0</a:t>
            </a:r>
            <a:r>
              <a:rPr lang="en-US" altLang="zh-CN" sz="4000">
                <a:latin typeface="Times" panose="02020603050405020304" pitchFamily="18" charset="0"/>
              </a:rPr>
              <a:t>11</a:t>
            </a:r>
            <a:r>
              <a:rPr lang="en-US" altLang="zh-CN" sz="4000" b="1">
                <a:latin typeface="Times" panose="02020603050405020304" pitchFamily="18" charset="0"/>
              </a:rPr>
              <a:t>1</a:t>
            </a:r>
            <a:r>
              <a:rPr lang="zh-CN" altLang="en-US" sz="4000" baseline="-25000">
                <a:latin typeface="Times" panose="02020603050405020304" pitchFamily="18" charset="0"/>
              </a:rPr>
              <a:t>原</a:t>
            </a:r>
            <a:endParaRPr lang="en-US" altLang="zh-CN" sz="40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latin typeface="Times" panose="02020603050405020304" pitchFamily="18" charset="0"/>
              </a:rPr>
              <a:t>  </a:t>
            </a:r>
            <a:r>
              <a:rPr lang="zh-CN" altLang="en-US" sz="4000">
                <a:latin typeface="Times" panose="02020603050405020304" pitchFamily="18" charset="0"/>
              </a:rPr>
              <a:t>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b="1" i="1" u="sng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4000" u="sng">
                <a:latin typeface="Times" panose="02020603050405020304" pitchFamily="18" charset="0"/>
              </a:rPr>
              <a:t>000 0000 0000 0</a:t>
            </a:r>
            <a:r>
              <a:rPr lang="en-US" altLang="zh-CN" sz="4000">
                <a:latin typeface="Times" panose="02020603050405020304" pitchFamily="18" charset="0"/>
              </a:rPr>
              <a:t>11</a:t>
            </a:r>
            <a:r>
              <a:rPr lang="en-US" altLang="zh-CN" sz="4000" b="1">
                <a:latin typeface="Times" panose="02020603050405020304" pitchFamily="18" charset="0"/>
              </a:rPr>
              <a:t>1</a:t>
            </a:r>
            <a:r>
              <a:rPr lang="zh-CN" altLang="en-US" sz="4000" baseline="-25000">
                <a:latin typeface="Times" panose="02020603050405020304" pitchFamily="18" charset="0"/>
              </a:rPr>
              <a:t>原</a:t>
            </a:r>
            <a:endParaRPr lang="en-US" altLang="zh-CN" sz="40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268288" y="10287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3</a:t>
            </a:r>
            <a:r>
              <a:rPr lang="zh-CN" altLang="en-US" sz="3600" dirty="0">
                <a:latin typeface="Times" panose="02020603050405020304" pitchFamily="18" charset="0"/>
              </a:rPr>
              <a:t>：将 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和－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以原码形式存储在</a:t>
            </a:r>
            <a:r>
              <a:rPr lang="en-US" altLang="zh-CN" sz="3600" dirty="0">
                <a:latin typeface="Times" panose="02020603050405020304" pitchFamily="18" charset="0"/>
              </a:rPr>
              <a:t>16</a:t>
            </a:r>
            <a:r>
              <a:rPr lang="zh-CN" altLang="en-US" sz="3600" dirty="0">
                <a:latin typeface="Times" panose="02020603050405020304" pitchFamily="18" charset="0"/>
              </a:rPr>
              <a:t>位存储单元中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存储有符号数：原码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288" y="2390775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00" y="3098800"/>
            <a:ext cx="669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4200" y="385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4200" y="4754563"/>
            <a:ext cx="81137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3</a:t>
            </a:r>
            <a:r>
              <a:rPr lang="zh-CN" altLang="en-US" sz="3600" dirty="0">
                <a:latin typeface="Times" panose="02020603050405020304" pitchFamily="18" charset="0"/>
              </a:rPr>
              <a:t>：  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＝ </a:t>
            </a:r>
            <a:r>
              <a:rPr lang="en-US" altLang="zh-CN" sz="4000" b="1" i="1" u="sng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r>
              <a:rPr lang="en-US" altLang="zh-CN" sz="3600" b="1" u="sng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US" altLang="zh-CN" sz="3600" b="1" u="sng" dirty="0">
                <a:latin typeface="Times" panose="02020603050405020304" pitchFamily="18" charset="0"/>
              </a:rPr>
              <a:t>000</a:t>
            </a:r>
            <a:r>
              <a:rPr lang="en-US" altLang="zh-CN" sz="3600" b="1" dirty="0">
                <a:latin typeface="Times" panose="02020603050405020304" pitchFamily="18" charset="0"/>
              </a:rPr>
              <a:t>  </a:t>
            </a:r>
            <a:r>
              <a:rPr lang="en-US" altLang="zh-CN" sz="3600" b="1" u="sng" dirty="0">
                <a:latin typeface="Times" panose="02020603050405020304" pitchFamily="18" charset="0"/>
              </a:rPr>
              <a:t>000</a:t>
            </a:r>
            <a:r>
              <a:rPr lang="en-US" altLang="zh-CN" sz="3600" dirty="0">
                <a:latin typeface="Times" panose="02020603050405020304" pitchFamily="18" charset="0"/>
              </a:rPr>
              <a:t>1 0000 0010</a:t>
            </a:r>
            <a:r>
              <a:rPr lang="zh-CN" altLang="en-US" sz="3600" baseline="-25000" dirty="0">
                <a:latin typeface="Times" panose="02020603050405020304" pitchFamily="18" charset="0"/>
              </a:rPr>
              <a:t>原</a:t>
            </a:r>
            <a:endParaRPr lang="en-US" altLang="zh-CN" sz="3600" baseline="-25000" dirty="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 </a:t>
            </a:r>
            <a:r>
              <a:rPr lang="zh-CN" altLang="en-US" sz="3600" dirty="0">
                <a:latin typeface="Times" panose="02020603050405020304" pitchFamily="18" charset="0"/>
              </a:rPr>
              <a:t>－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＝ </a:t>
            </a:r>
            <a:r>
              <a:rPr lang="en-US" altLang="zh-CN" sz="4000" b="1" i="1" u="sng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en-US" altLang="zh-CN" sz="3600" b="1" u="sng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US" altLang="zh-CN" sz="3600" b="1" u="sng" dirty="0">
                <a:latin typeface="Times" panose="02020603050405020304" pitchFamily="18" charset="0"/>
              </a:rPr>
              <a:t>000</a:t>
            </a:r>
            <a:r>
              <a:rPr lang="en-US" altLang="zh-CN" sz="3600" b="1" dirty="0">
                <a:latin typeface="Times" panose="02020603050405020304" pitchFamily="18" charset="0"/>
              </a:rPr>
              <a:t>  </a:t>
            </a:r>
            <a:r>
              <a:rPr lang="en-US" altLang="zh-CN" sz="3600" b="1" u="sng" dirty="0">
                <a:latin typeface="Times" panose="02020603050405020304" pitchFamily="18" charset="0"/>
              </a:rPr>
              <a:t>000</a:t>
            </a:r>
            <a:r>
              <a:rPr lang="en-US" altLang="zh-CN" sz="3600" dirty="0">
                <a:latin typeface="Times" panose="02020603050405020304" pitchFamily="18" charset="0"/>
              </a:rPr>
              <a:t>1 0000 0010</a:t>
            </a:r>
            <a:r>
              <a:rPr lang="zh-CN" altLang="en-US" sz="3600" baseline="-25000" dirty="0">
                <a:latin typeface="Times" panose="02020603050405020304" pitchFamily="18" charset="0"/>
              </a:rPr>
              <a:t>原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79413" y="1196975"/>
            <a:ext cx="84582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方法：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</a:t>
            </a:r>
            <a:r>
              <a:rPr lang="en-US" altLang="zh-CN" sz="3600">
                <a:latin typeface="Times" panose="02020603050405020304" pitchFamily="18" charset="0"/>
              </a:rPr>
              <a:t>1. </a:t>
            </a:r>
            <a:r>
              <a:rPr lang="zh-CN" altLang="en-US" sz="3600">
                <a:latin typeface="Times" panose="02020603050405020304" pitchFamily="18" charset="0"/>
              </a:rPr>
              <a:t>忽略最高位的符号位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2. </a:t>
            </a:r>
            <a:r>
              <a:rPr lang="zh-CN" altLang="en-US" sz="3600">
                <a:latin typeface="Times" panose="02020603050405020304" pitchFamily="18" charset="0"/>
              </a:rPr>
              <a:t>将剩余的</a:t>
            </a:r>
            <a:r>
              <a:rPr lang="en-US" altLang="zh-CN" sz="3600">
                <a:latin typeface="Times" panose="02020603050405020304" pitchFamily="18" charset="0"/>
              </a:rPr>
              <a:t>N-1</a:t>
            </a:r>
            <a:r>
              <a:rPr lang="zh-CN" altLang="en-US" sz="3600">
                <a:latin typeface="Times" panose="02020603050405020304" pitchFamily="18" charset="0"/>
              </a:rPr>
              <a:t>位转化为十进制数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3. </a:t>
            </a:r>
            <a:r>
              <a:rPr lang="zh-CN" altLang="en-US" sz="3600">
                <a:latin typeface="Times" panose="02020603050405020304" pitchFamily="18" charset="0"/>
              </a:rPr>
              <a:t>若最高位为：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		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r>
              <a:rPr lang="zh-CN" altLang="en-US" sz="3600">
                <a:latin typeface="Times" panose="02020603050405020304" pitchFamily="18" charset="0"/>
              </a:rPr>
              <a:t>，该数为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正</a:t>
            </a:r>
            <a:endParaRPr lang="en-US" altLang="zh-CN" sz="3600" b="1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		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，该数为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负</a:t>
            </a:r>
            <a:endParaRPr lang="en-US" altLang="zh-CN" sz="36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kern="0" dirty="0"/>
              <a:t>有符号数（</a:t>
            </a:r>
            <a:r>
              <a:rPr lang="zh-CN" altLang="en-US" sz="3600" b="1" kern="0" dirty="0">
                <a:solidFill>
                  <a:srgbClr val="FF0000"/>
                </a:solidFill>
              </a:rPr>
              <a:t>原码</a:t>
            </a:r>
            <a:r>
              <a:rPr lang="zh-CN" altLang="en-US" sz="3200" b="1" kern="0" dirty="0"/>
              <a:t>）的真值</a:t>
            </a:r>
            <a:endParaRPr lang="zh-CN" altLang="en-US" sz="3200" b="1" kern="0" dirty="0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5976938" cy="6477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j-ea"/>
              </a:rPr>
              <a:t>3.1 </a:t>
            </a:r>
            <a:r>
              <a:rPr lang="zh-CN" altLang="en-US" sz="3600" dirty="0">
                <a:latin typeface="+mj-ea"/>
              </a:rPr>
              <a:t>数据类型</a:t>
            </a:r>
            <a:endParaRPr lang="zh-CN" altLang="en-US" sz="3600" dirty="0">
              <a:latin typeface="+mj-ea"/>
            </a:endParaRPr>
          </a:p>
        </p:txBody>
      </p:sp>
      <p:sp>
        <p:nvSpPr>
          <p:cNvPr id="9219" name="文本框 2"/>
          <p:cNvSpPr txBox="1">
            <a:spLocks noChangeArrowheads="1"/>
          </p:cNvSpPr>
          <p:nvPr/>
        </p:nvSpPr>
        <p:spPr bwMode="auto">
          <a:xfrm>
            <a:off x="3451225" y="1168400"/>
            <a:ext cx="1827213" cy="584200"/>
          </a:xfrm>
          <a:prstGeom prst="rect">
            <a:avLst/>
          </a:prstGeom>
          <a:solidFill>
            <a:srgbClr val="FFFF70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2B81"/>
                </a:solidFill>
                <a:latin typeface="Times New Roman" panose="02020603050405020304" pitchFamily="18" charset="0"/>
              </a:rPr>
              <a:t>数据类型</a:t>
            </a:r>
            <a:endParaRPr lang="zh-CN" altLang="en-US" sz="3200" b="1">
              <a:solidFill>
                <a:srgbClr val="002B8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 noChangeArrowheads="1"/>
          </p:cNvSpPr>
          <p:nvPr>
            <p:ph idx="1"/>
          </p:nvPr>
        </p:nvSpPr>
        <p:spPr>
          <a:xfrm>
            <a:off x="323850" y="4076700"/>
            <a:ext cx="8535988" cy="2232025"/>
          </a:xfrm>
        </p:spPr>
        <p:txBody>
          <a:bodyPr/>
          <a:lstStyle/>
          <a:p>
            <a:r>
              <a:rPr lang="zh-CN" altLang="en-US"/>
              <a:t>数据分类</a:t>
            </a:r>
            <a:endParaRPr lang="en-US" altLang="zh-CN"/>
          </a:p>
          <a:p>
            <a:pPr lvl="1"/>
            <a:r>
              <a:rPr lang="zh-CN" altLang="en-US"/>
              <a:t>每类数据的特点所决定，编码、存储和处理方式不同</a:t>
            </a:r>
            <a:endParaRPr lang="en-US" altLang="zh-CN"/>
          </a:p>
          <a:p>
            <a:r>
              <a:rPr lang="zh-CN" altLang="en-US"/>
              <a:t>多媒体</a:t>
            </a:r>
            <a:endParaRPr lang="en-US" altLang="zh-CN"/>
          </a:p>
          <a:p>
            <a:pPr lvl="1"/>
            <a:r>
              <a:rPr lang="zh-CN" altLang="en-US"/>
              <a:t>包含上述两种类型及以上的数据</a:t>
            </a:r>
            <a:endParaRPr lang="zh-CN" altLang="en-US"/>
          </a:p>
        </p:txBody>
      </p:sp>
      <p:sp>
        <p:nvSpPr>
          <p:cNvPr id="9221" name="文本框 9"/>
          <p:cNvSpPr txBox="1">
            <a:spLocks noChangeArrowheads="1"/>
          </p:cNvSpPr>
          <p:nvPr/>
        </p:nvSpPr>
        <p:spPr bwMode="auto">
          <a:xfrm>
            <a:off x="723900" y="2573338"/>
            <a:ext cx="906463" cy="954087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文本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FF33"/>
                </a:solidFill>
                <a:latin typeface="Times New Roman" panose="02020603050405020304" pitchFamily="18" charset="0"/>
              </a:rPr>
              <a:t>Text</a:t>
            </a:r>
            <a:endParaRPr lang="zh-CN" altLang="en-US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文本框 10"/>
          <p:cNvSpPr txBox="1">
            <a:spLocks noChangeArrowheads="1"/>
          </p:cNvSpPr>
          <p:nvPr/>
        </p:nvSpPr>
        <p:spPr bwMode="auto">
          <a:xfrm>
            <a:off x="2195513" y="2565400"/>
            <a:ext cx="1462087" cy="954088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数字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FF33"/>
                </a:solidFill>
                <a:latin typeface="Times New Roman" panose="02020603050405020304" pitchFamily="18" charset="0"/>
              </a:rPr>
              <a:t>Number</a:t>
            </a:r>
            <a:endParaRPr lang="zh-CN" altLang="en-US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文本框 11"/>
          <p:cNvSpPr txBox="1">
            <a:spLocks noChangeArrowheads="1"/>
          </p:cNvSpPr>
          <p:nvPr/>
        </p:nvSpPr>
        <p:spPr bwMode="auto">
          <a:xfrm>
            <a:off x="4135438" y="2544763"/>
            <a:ext cx="1143000" cy="954087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图像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FF33"/>
                </a:solidFill>
                <a:latin typeface="Times New Roman" panose="02020603050405020304" pitchFamily="18" charset="0"/>
              </a:rPr>
              <a:t>Image</a:t>
            </a:r>
            <a:endParaRPr lang="zh-CN" altLang="en-US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" name="文本框 12"/>
          <p:cNvSpPr txBox="1">
            <a:spLocks noChangeArrowheads="1"/>
          </p:cNvSpPr>
          <p:nvPr/>
        </p:nvSpPr>
        <p:spPr bwMode="auto">
          <a:xfrm>
            <a:off x="5756275" y="2560638"/>
            <a:ext cx="1123950" cy="954087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音频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FF33"/>
                </a:solidFill>
                <a:latin typeface="Times New Roman" panose="02020603050405020304" pitchFamily="18" charset="0"/>
              </a:rPr>
              <a:t>Audio</a:t>
            </a:r>
            <a:endParaRPr lang="zh-CN" altLang="en-US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5" name="文本框 13"/>
          <p:cNvSpPr txBox="1">
            <a:spLocks noChangeArrowheads="1"/>
          </p:cNvSpPr>
          <p:nvPr/>
        </p:nvSpPr>
        <p:spPr bwMode="auto">
          <a:xfrm>
            <a:off x="7515225" y="2544763"/>
            <a:ext cx="1068388" cy="954087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视频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FFFF33"/>
                </a:solidFill>
                <a:latin typeface="Times New Roman" panose="02020603050405020304" pitchFamily="18" charset="0"/>
              </a:rPr>
              <a:t>Video</a:t>
            </a:r>
            <a:endParaRPr lang="zh-CN" altLang="en-US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9219" idx="2"/>
          </p:cNvCxnSpPr>
          <p:nvPr/>
        </p:nvCxnSpPr>
        <p:spPr>
          <a:xfrm flipH="1">
            <a:off x="1176338" y="1752600"/>
            <a:ext cx="3187700" cy="792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219" idx="2"/>
          </p:cNvCxnSpPr>
          <p:nvPr/>
        </p:nvCxnSpPr>
        <p:spPr>
          <a:xfrm flipH="1">
            <a:off x="2927350" y="1752600"/>
            <a:ext cx="1436688" cy="8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219" idx="2"/>
            <a:endCxn id="9223" idx="0"/>
          </p:cNvCxnSpPr>
          <p:nvPr/>
        </p:nvCxnSpPr>
        <p:spPr>
          <a:xfrm>
            <a:off x="4364038" y="1752600"/>
            <a:ext cx="342900" cy="792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219" idx="2"/>
            <a:endCxn id="9224" idx="0"/>
          </p:cNvCxnSpPr>
          <p:nvPr/>
        </p:nvCxnSpPr>
        <p:spPr>
          <a:xfrm>
            <a:off x="4364038" y="1752600"/>
            <a:ext cx="1954212" cy="80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219" idx="2"/>
            <a:endCxn id="9225" idx="0"/>
          </p:cNvCxnSpPr>
          <p:nvPr/>
        </p:nvCxnSpPr>
        <p:spPr>
          <a:xfrm>
            <a:off x="4364038" y="1752600"/>
            <a:ext cx="3686175" cy="792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22300" y="5078413"/>
            <a:ext cx="79708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" panose="02020603050405020304" pitchFamily="18" charset="0"/>
              </a:rPr>
              <a:t>机器数</a:t>
            </a:r>
            <a:r>
              <a:rPr lang="en-US" altLang="zh-CN" sz="3200" dirty="0"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latin typeface="Times" panose="02020603050405020304" pitchFamily="18" charset="0"/>
              </a:rPr>
              <a:t>1011 1011</a:t>
            </a:r>
            <a:r>
              <a:rPr lang="en-US" altLang="zh-CN" sz="3200" dirty="0">
                <a:latin typeface="Times" panose="02020603050405020304" pitchFamily="18" charset="0"/>
              </a:rPr>
              <a:t> </a:t>
            </a:r>
            <a:r>
              <a:rPr lang="zh-CN" altLang="en-US" sz="3200" dirty="0">
                <a:latin typeface="Times" panose="02020603050405020304" pitchFamily="18" charset="0"/>
              </a:rPr>
              <a:t>以</a:t>
            </a:r>
            <a:r>
              <a:rPr lang="zh-CN" altLang="en-US" sz="3200" b="1" u="sng" dirty="0">
                <a:latin typeface="Times" panose="02020603050405020304" pitchFamily="18" charset="0"/>
              </a:rPr>
              <a:t>无符号数</a:t>
            </a:r>
            <a:r>
              <a:rPr lang="zh-CN" altLang="en-US" sz="3200" dirty="0">
                <a:latin typeface="Times" panose="02020603050405020304" pitchFamily="18" charset="0"/>
              </a:rPr>
              <a:t>的形式存储在计算机中，求其真值？</a:t>
            </a:r>
            <a:endParaRPr lang="en-US" altLang="zh-CN" sz="32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有符号数（</a:t>
            </a:r>
            <a:r>
              <a:rPr lang="zh-CN" altLang="en-US" sz="3600" b="1" kern="0" dirty="0">
                <a:solidFill>
                  <a:srgbClr val="FF0000"/>
                </a:solidFill>
              </a:rPr>
              <a:t>原码</a:t>
            </a:r>
            <a:r>
              <a:rPr lang="zh-CN" altLang="en-US" sz="3600" b="1" kern="0" dirty="0"/>
              <a:t>）的真值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5113" y="2406650"/>
            <a:ext cx="10096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3350" y="2674938"/>
            <a:ext cx="7239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方法</a:t>
            </a:r>
            <a:r>
              <a:rPr lang="zh-CN" altLang="en-US" sz="3600" b="1" dirty="0">
                <a:solidFill>
                  <a:srgbClr val="333300"/>
                </a:solidFill>
                <a:latin typeface="Times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rgbClr val="333300"/>
                </a:solidFill>
                <a:latin typeface="Times" panose="02020603050405020304" pitchFamily="18" charset="0"/>
              </a:rPr>
              <a:t>011 1011B=59</a:t>
            </a:r>
            <a:endParaRPr lang="en-US" altLang="zh-CN" sz="3600" b="1" dirty="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solidFill>
                  <a:srgbClr val="333300"/>
                </a:solidFill>
                <a:latin typeface="Times" panose="02020603050405020304" pitchFamily="18" charset="0"/>
              </a:rPr>
              <a:t>           最高位为</a:t>
            </a:r>
            <a:r>
              <a:rPr lang="en-US" altLang="zh-CN" sz="3600" b="1" dirty="0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333300"/>
                </a:solidFill>
                <a:latin typeface="Times" panose="02020603050405020304" pitchFamily="18" charset="0"/>
              </a:rPr>
              <a:t>，该数为负</a:t>
            </a:r>
            <a:endParaRPr lang="en-US" altLang="zh-CN" sz="3600" b="1" dirty="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600" b="1" dirty="0">
                <a:solidFill>
                  <a:srgbClr val="333300"/>
                </a:solidFill>
                <a:latin typeface="Times" panose="02020603050405020304" pitchFamily="18" charset="0"/>
              </a:rPr>
              <a:t>           </a:t>
            </a:r>
            <a:r>
              <a:rPr lang="en-US" altLang="zh-CN" sz="4000" b="1" dirty="0">
                <a:latin typeface="Times" panose="02020603050405020304" pitchFamily="18" charset="0"/>
              </a:rPr>
              <a:t>10111011</a:t>
            </a:r>
            <a:r>
              <a:rPr lang="zh-CN" altLang="en-US" sz="3600" baseline="-25000" dirty="0">
                <a:latin typeface="Times" panose="02020603050405020304" pitchFamily="18" charset="0"/>
              </a:rPr>
              <a:t>原 </a:t>
            </a:r>
            <a:r>
              <a:rPr lang="en-US" altLang="zh-CN" sz="3600" b="1" dirty="0">
                <a:latin typeface="Times" panose="02020603050405020304" pitchFamily="18" charset="0"/>
              </a:rPr>
              <a:t>= </a:t>
            </a:r>
            <a:r>
              <a:rPr lang="zh-CN" altLang="en-US" sz="3600" b="1" dirty="0">
                <a:latin typeface="Times" panose="02020603050405020304" pitchFamily="18" charset="0"/>
              </a:rPr>
              <a:t>－</a:t>
            </a:r>
            <a:r>
              <a:rPr lang="en-US" altLang="zh-CN" sz="3600" b="1" dirty="0">
                <a:latin typeface="Times" panose="02020603050405020304" pitchFamily="18" charset="0"/>
              </a:rPr>
              <a:t>59</a:t>
            </a:r>
            <a:r>
              <a:rPr lang="en-US" altLang="zh-CN" sz="36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endParaRPr lang="en-US" altLang="zh-CN" sz="3600" b="1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417513" y="1133475"/>
            <a:ext cx="8458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机器数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4000" b="1">
                <a:latin typeface="Times" panose="02020603050405020304" pitchFamily="18" charset="0"/>
              </a:rPr>
              <a:t>10111011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zh-CN" altLang="en-US" sz="3600">
                <a:latin typeface="Times" panose="02020603050405020304" pitchFamily="18" charset="0"/>
              </a:rPr>
              <a:t>以原码的形式存储在计算机中，求其真值</a:t>
            </a:r>
            <a:r>
              <a:rPr lang="en-US" altLang="zh-CN" sz="3600">
                <a:latin typeface="Times" panose="02020603050405020304" pitchFamily="18" charset="0"/>
              </a:rPr>
              <a:t>. 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5288" y="1412875"/>
            <a:ext cx="8226425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问题：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         </a:t>
            </a:r>
            <a:r>
              <a:rPr lang="zh-CN" altLang="en-US" sz="3600" dirty="0">
                <a:latin typeface="Times" panose="02020603050405020304" pitchFamily="18" charset="0"/>
              </a:rPr>
              <a:t>存在两个</a:t>
            </a:r>
            <a:r>
              <a:rPr lang="en-US" altLang="zh-CN" sz="3600" dirty="0">
                <a:latin typeface="Times" panose="02020603050405020304" pitchFamily="18" charset="0"/>
              </a:rPr>
              <a:t>0</a:t>
            </a:r>
            <a:r>
              <a:rPr lang="zh-CN" altLang="en-US" sz="3600" dirty="0">
                <a:latin typeface="Times" panose="02020603050405020304" pitchFamily="18" charset="0"/>
              </a:rPr>
              <a:t>，在计算时容易混乱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</a:t>
            </a:r>
            <a:endParaRPr lang="en-US" altLang="zh-CN" sz="3600" b="1" dirty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原码的问题及用途</a:t>
            </a:r>
            <a:endParaRPr lang="zh-CN" altLang="en-US" sz="3200" b="1" kern="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4221088"/>
            <a:ext cx="42497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原码的用途</a:t>
            </a:r>
            <a:endParaRPr lang="en-US" altLang="zh-CN" sz="3600" b="1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03848" y="3879890"/>
            <a:ext cx="3888432" cy="155311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存储部分实数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对模拟信号采样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anchor="t"/>
          <a:lstStyle/>
          <a:p>
            <a:r>
              <a:rPr lang="zh-CN" altLang="en-US"/>
              <a:t>实  练</a:t>
            </a:r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96975"/>
            <a:ext cx="8294688" cy="5051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" panose="02020603050405020304" pitchFamily="18" charset="0"/>
              </a:rPr>
              <a:t>1. </a:t>
            </a:r>
            <a:r>
              <a:rPr lang="zh-CN" altLang="en-US" sz="3200" b="1" dirty="0">
                <a:latin typeface="Times" panose="02020603050405020304" pitchFamily="18" charset="0"/>
              </a:rPr>
              <a:t>将下列数</a:t>
            </a:r>
            <a:r>
              <a:rPr lang="en-US" altLang="zh-CN" sz="3200" b="1" dirty="0">
                <a:latin typeface="Times" panose="02020603050405020304" pitchFamily="18" charset="0"/>
              </a:rPr>
              <a:t>（</a:t>
            </a:r>
            <a:r>
              <a:rPr lang="zh-CN" altLang="en-US" sz="3200" b="1" dirty="0">
                <a:latin typeface="Times" panose="02020603050405020304" pitchFamily="18" charset="0"/>
              </a:rPr>
              <a:t>-132、6</a:t>
            </a:r>
            <a:r>
              <a:rPr lang="en-US" altLang="zh-CN" sz="3200" b="1" dirty="0">
                <a:latin typeface="Times" panose="02020603050405020304" pitchFamily="18" charset="0"/>
              </a:rPr>
              <a:t>3</a:t>
            </a:r>
            <a:r>
              <a:rPr lang="zh-CN" altLang="en-US" sz="3200" b="1" dirty="0">
                <a:latin typeface="Times" panose="02020603050405020304" pitchFamily="18" charset="0"/>
              </a:rPr>
              <a:t>、 –31）以原码的形式存储在</a:t>
            </a:r>
            <a:r>
              <a:rPr lang="en-US" altLang="zh-CN" sz="3200" b="1" dirty="0">
                <a:latin typeface="Times" panose="02020603050405020304" pitchFamily="18" charset="0"/>
              </a:rPr>
              <a:t>8</a:t>
            </a:r>
            <a:r>
              <a:rPr lang="zh-CN" altLang="en-US" sz="3200" b="1" dirty="0">
                <a:latin typeface="Times" panose="02020603050405020304" pitchFamily="18" charset="0"/>
              </a:rPr>
              <a:t>位的存储器中</a:t>
            </a:r>
            <a:endParaRPr lang="en-US" altLang="zh-CN" sz="3200" b="1" dirty="0">
              <a:latin typeface="Times" panose="02020603050405020304" pitchFamily="18" charset="0"/>
            </a:endParaRPr>
          </a:p>
          <a:p>
            <a:pPr marL="609600" indent="-609600">
              <a:buFontTx/>
              <a:buNone/>
              <a:defRPr/>
            </a:pPr>
            <a:endParaRPr lang="en-US" altLang="zh-CN" sz="3200" b="1" dirty="0">
              <a:latin typeface="Times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" panose="02020603050405020304" pitchFamily="18" charset="0"/>
              </a:rPr>
              <a:t>2. </a:t>
            </a:r>
            <a:r>
              <a:rPr lang="zh-CN" altLang="en-US" sz="3200" b="1" dirty="0">
                <a:latin typeface="Times" panose="02020603050405020304" pitchFamily="18" charset="0"/>
              </a:rPr>
              <a:t>以下原码形式存储的机器数，求其真值</a:t>
            </a:r>
            <a:endParaRPr lang="en-US" altLang="zh-CN" sz="3200" b="1" dirty="0">
              <a:latin typeface="Times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" panose="02020603050405020304" pitchFamily="18" charset="0"/>
              </a:rPr>
              <a:t>   </a:t>
            </a:r>
            <a:r>
              <a:rPr lang="zh-CN" altLang="en-US" sz="3200" b="1" dirty="0">
                <a:latin typeface="Times" panose="02020603050405020304" pitchFamily="18" charset="0"/>
              </a:rPr>
              <a:t>（</a:t>
            </a:r>
            <a:r>
              <a:rPr lang="en-US" altLang="zh-CN" sz="3200" b="1" dirty="0">
                <a:latin typeface="Times" panose="02020603050405020304" pitchFamily="18" charset="0"/>
              </a:rPr>
              <a:t>1</a:t>
            </a:r>
            <a:r>
              <a:rPr lang="zh-CN" altLang="en-US" sz="3200" b="1" dirty="0">
                <a:latin typeface="Times" panose="02020603050405020304" pitchFamily="18" charset="0"/>
              </a:rPr>
              <a:t>）</a:t>
            </a:r>
            <a:r>
              <a:rPr lang="en-US" altLang="zh-CN" sz="3200" b="1" dirty="0">
                <a:latin typeface="Times" panose="02020603050405020304" pitchFamily="18" charset="0"/>
              </a:rPr>
              <a:t>1010  1011</a:t>
            </a:r>
            <a:endParaRPr lang="en-US" altLang="zh-CN" sz="3200" b="1" dirty="0">
              <a:latin typeface="Times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Times" panose="02020603050405020304" pitchFamily="18" charset="0"/>
              </a:rPr>
              <a:t>   （</a:t>
            </a:r>
            <a:r>
              <a:rPr lang="en-US" altLang="zh-CN" sz="3200" b="1" dirty="0">
                <a:latin typeface="Times" panose="02020603050405020304" pitchFamily="18" charset="0"/>
              </a:rPr>
              <a:t>2</a:t>
            </a:r>
            <a:r>
              <a:rPr lang="zh-CN" altLang="en-US" sz="3200" b="1" dirty="0">
                <a:latin typeface="Times" panose="02020603050405020304" pitchFamily="18" charset="0"/>
              </a:rPr>
              <a:t>）</a:t>
            </a:r>
            <a:r>
              <a:rPr lang="en-US" altLang="zh-CN" sz="3200" b="1" dirty="0">
                <a:latin typeface="Times" panose="02020603050405020304" pitchFamily="18" charset="0"/>
              </a:rPr>
              <a:t>1000  0100  1101  0010</a:t>
            </a:r>
            <a:endParaRPr lang="en-US" altLang="zh-CN" sz="3200" b="1" dirty="0">
              <a:latin typeface="Times" panose="02020603050405020304" pitchFamily="18" charset="0"/>
            </a:endParaRPr>
          </a:p>
          <a:p>
            <a:pPr marL="609600" indent="-609600">
              <a:buFontTx/>
              <a:buNone/>
              <a:defRPr/>
            </a:pPr>
            <a:r>
              <a:rPr lang="en-US" altLang="zh-CN" sz="3200" b="1" dirty="0">
                <a:latin typeface="Times" panose="02020603050405020304" pitchFamily="18" charset="0"/>
              </a:rPr>
              <a:t>   </a:t>
            </a:r>
            <a:r>
              <a:rPr lang="zh-CN" altLang="en-US" sz="3200" b="1" dirty="0">
                <a:latin typeface="Times" panose="02020603050405020304" pitchFamily="18" charset="0"/>
              </a:rPr>
              <a:t>（</a:t>
            </a:r>
            <a:r>
              <a:rPr lang="en-US" altLang="zh-CN" sz="3200" b="1" dirty="0">
                <a:latin typeface="Times" panose="02020603050405020304" pitchFamily="18" charset="0"/>
              </a:rPr>
              <a:t>3</a:t>
            </a:r>
            <a:r>
              <a:rPr lang="zh-CN" altLang="en-US" sz="3200" b="1" dirty="0">
                <a:latin typeface="Times" panose="02020603050405020304" pitchFamily="18" charset="0"/>
              </a:rPr>
              <a:t>）</a:t>
            </a:r>
            <a:r>
              <a:rPr lang="en-US" altLang="zh-CN" sz="3200" b="1" dirty="0">
                <a:latin typeface="Times" panose="02020603050405020304" pitchFamily="18" charset="0"/>
              </a:rPr>
              <a:t>1111  1111  0111  1101 </a:t>
            </a:r>
            <a:endParaRPr lang="en-US" altLang="zh-CN" sz="3200" b="1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5344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表示方法：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1. </a:t>
            </a:r>
            <a:r>
              <a:rPr lang="zh-CN" altLang="en-US" sz="3600" dirty="0">
                <a:latin typeface="Times New Roman" panose="02020603050405020304" pitchFamily="18" charset="0"/>
              </a:rPr>
              <a:t>不考虑符号，将数转换为二进制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</a:rPr>
              <a:t>数的位数小于 </a:t>
            </a:r>
            <a:r>
              <a:rPr lang="en-US" altLang="zh-CN" sz="3200" dirty="0">
                <a:latin typeface="Times New Roman" panose="02020603050405020304" pitchFamily="18" charset="0"/>
              </a:rPr>
              <a:t> N</a:t>
            </a:r>
            <a:r>
              <a:rPr lang="zh-CN" altLang="en-US" sz="3200" dirty="0">
                <a:latin typeface="Times New Roman" panose="02020603050405020304" pitchFamily="18" charset="0"/>
              </a:rPr>
              <a:t>时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在左边补 ，至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</a:rPr>
              <a:t>位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3. </a:t>
            </a:r>
            <a:r>
              <a:rPr lang="zh-CN" altLang="en-US" sz="3200" dirty="0">
                <a:latin typeface="Times New Roman" panose="02020603050405020304" pitchFamily="18" charset="0"/>
              </a:rPr>
              <a:t>如果原数为</a:t>
            </a:r>
            <a:r>
              <a:rPr lang="zh-CN" alt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3200" dirty="0">
                <a:latin typeface="Times New Roman" panose="02020603050405020304" pitchFamily="18" charset="0"/>
              </a:rPr>
              <a:t>，则保持不变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    如果原数为</a:t>
            </a:r>
            <a:r>
              <a:rPr lang="zh-CN" alt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3200" dirty="0">
                <a:latin typeface="Times New Roman" panose="02020603050405020304" pitchFamily="18" charset="0"/>
              </a:rPr>
              <a:t>， 则按位取反</a:t>
            </a:r>
            <a:endParaRPr lang="en-US" altLang="zh-CN" sz="40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150" y="160338"/>
            <a:ext cx="51784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</a:t>
            </a:r>
            <a:r>
              <a:rPr lang="zh-CN" altLang="en-US" sz="3600" b="1" kern="0" dirty="0">
                <a:solidFill>
                  <a:srgbClr val="FF0000"/>
                </a:solidFill>
              </a:rPr>
              <a:t>反码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38362" y="4831556"/>
            <a:ext cx="45720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</a:pPr>
            <a:r>
              <a:rPr lang="en-US" altLang="zh-CN" sz="3600" b="1" i="1">
                <a:latin typeface="Helvetica Neue"/>
              </a:rPr>
              <a:t>+0 </a:t>
            </a:r>
            <a:r>
              <a:rPr lang="en-US" altLang="zh-CN" sz="3600" b="1" i="1">
                <a:latin typeface="Helvetica Neue"/>
                <a:sym typeface="Wingdings" panose="05000000000000000000" pitchFamily="2" charset="2"/>
              </a:rPr>
              <a:t>  0000 0000</a:t>
            </a:r>
            <a:endParaRPr lang="en-US" altLang="zh-CN" sz="3600" b="1" i="1">
              <a:latin typeface="Helvetica Neue"/>
              <a:sym typeface="Wingdings" panose="05000000000000000000" pitchFamily="2" charset="2"/>
            </a:endParaRPr>
          </a:p>
          <a:p>
            <a:pPr algn="ctr"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</a:pPr>
            <a:r>
              <a:rPr lang="en-US" altLang="zh-CN" sz="3600" b="1" i="1">
                <a:latin typeface="Helvetica Neue"/>
                <a:sym typeface="Wingdings" panose="05000000000000000000" pitchFamily="2" charset="2"/>
              </a:rPr>
              <a:t>-0  1111 1111</a:t>
            </a:r>
            <a:endParaRPr lang="en-US" altLang="zh-CN" sz="3600" b="1" i="1">
              <a:latin typeface="Times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4937125"/>
            <a:ext cx="142081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问题：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79388" y="1127125"/>
            <a:ext cx="8769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，－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以反码形式存储在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存储有符号数：反码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528888"/>
            <a:ext cx="1008063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5150" y="2790825"/>
            <a:ext cx="4321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35150" y="3686175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63725" y="4652963"/>
            <a:ext cx="5400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Times" panose="02020603050405020304" pitchFamily="18" charset="0"/>
              </a:rPr>
              <a:t>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="1" baseline="-25000">
                <a:solidFill>
                  <a:srgbClr val="333300"/>
                </a:solidFill>
                <a:latin typeface="Times" panose="02020603050405020304" pitchFamily="18" charset="0"/>
              </a:rPr>
              <a:t>反</a:t>
            </a:r>
            <a:endParaRPr lang="en-US" altLang="zh-CN" sz="3600" b="1" baseline="-2500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>
                <a:latin typeface="Times" panose="02020603050405020304" pitchFamily="18" charset="0"/>
              </a:rPr>
              <a:t>1111 1000</a:t>
            </a:r>
            <a:r>
              <a:rPr lang="zh-CN" altLang="en-US" sz="3600" b="1" baseline="-25000">
                <a:solidFill>
                  <a:srgbClr val="333300"/>
                </a:solidFill>
                <a:latin typeface="Times" panose="02020603050405020304" pitchFamily="18" charset="0"/>
              </a:rPr>
              <a:t>反</a:t>
            </a:r>
            <a:endParaRPr lang="en-US" altLang="zh-CN" sz="3600" baseline="-250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79388" y="1127125"/>
            <a:ext cx="8769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2</a:t>
            </a:r>
            <a:r>
              <a:rPr lang="zh-CN" altLang="en-US" sz="3600" dirty="0">
                <a:latin typeface="Times" panose="02020603050405020304" pitchFamily="18" charset="0"/>
              </a:rPr>
              <a:t>：将 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，－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以反码形式存储在</a:t>
            </a:r>
            <a:r>
              <a:rPr lang="en-US" altLang="zh-CN" sz="3600" dirty="0">
                <a:latin typeface="Times" panose="02020603050405020304" pitchFamily="18" charset="0"/>
              </a:rPr>
              <a:t>16</a:t>
            </a:r>
            <a:r>
              <a:rPr lang="zh-CN" altLang="en-US" sz="3600" dirty="0">
                <a:latin typeface="Times" panose="02020603050405020304" pitchFamily="18" charset="0"/>
              </a:rPr>
              <a:t>位存储单元中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存储有符号数：反码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528888"/>
            <a:ext cx="1008063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5150" y="2601913"/>
            <a:ext cx="432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35150" y="3448050"/>
            <a:ext cx="6265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000 0000 0000 0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35150" y="4119563"/>
            <a:ext cx="70580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   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b="1" i="1" u="sng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4000" u="sng">
                <a:latin typeface="Times" panose="02020603050405020304" pitchFamily="18" charset="0"/>
              </a:rPr>
              <a:t>000 0000 0000 0</a:t>
            </a:r>
            <a:r>
              <a:rPr lang="en-US" altLang="zh-CN" sz="4000">
                <a:latin typeface="Times" panose="02020603050405020304" pitchFamily="18" charset="0"/>
              </a:rPr>
              <a:t>11</a:t>
            </a:r>
            <a:r>
              <a:rPr lang="en-US" altLang="zh-CN" sz="4000" b="1">
                <a:latin typeface="Times" panose="02020603050405020304" pitchFamily="18" charset="0"/>
              </a:rPr>
              <a:t>1</a:t>
            </a:r>
            <a:r>
              <a:rPr lang="zh-CN" altLang="en-US" sz="4000" baseline="-25000">
                <a:latin typeface="Times" panose="02020603050405020304" pitchFamily="18" charset="0"/>
              </a:rPr>
              <a:t>反</a:t>
            </a:r>
            <a:endParaRPr lang="en-US" altLang="zh-CN" sz="4000" baseline="-250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latin typeface="Times" panose="02020603050405020304" pitchFamily="18" charset="0"/>
              </a:rPr>
              <a:t>  </a:t>
            </a:r>
            <a:r>
              <a:rPr lang="zh-CN" altLang="en-US" sz="4000">
                <a:latin typeface="Times" panose="02020603050405020304" pitchFamily="18" charset="0"/>
              </a:rPr>
              <a:t>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b="1" i="1" u="sng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4000" u="sng">
                <a:latin typeface="Times" panose="02020603050405020304" pitchFamily="18" charset="0"/>
              </a:rPr>
              <a:t>111  1111  1111 1</a:t>
            </a:r>
            <a:r>
              <a:rPr lang="en-US" altLang="zh-CN" sz="4000">
                <a:latin typeface="Times" panose="02020603050405020304" pitchFamily="18" charset="0"/>
              </a:rPr>
              <a:t>000</a:t>
            </a:r>
            <a:r>
              <a:rPr lang="zh-CN" altLang="en-US" sz="4000" baseline="-25000">
                <a:latin typeface="Times" panose="02020603050405020304" pitchFamily="18" charset="0"/>
              </a:rPr>
              <a:t>反</a:t>
            </a:r>
            <a:endParaRPr lang="en-US" altLang="zh-CN" sz="40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68288" y="10287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3</a:t>
            </a:r>
            <a:r>
              <a:rPr lang="zh-CN" altLang="en-US" sz="3600" dirty="0">
                <a:latin typeface="Times" panose="02020603050405020304" pitchFamily="18" charset="0"/>
              </a:rPr>
              <a:t>：将 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和－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以反码形式存储在</a:t>
            </a:r>
            <a:r>
              <a:rPr lang="en-US" altLang="zh-CN" sz="3600" dirty="0">
                <a:latin typeface="Times" panose="02020603050405020304" pitchFamily="18" charset="0"/>
              </a:rPr>
              <a:t>16</a:t>
            </a:r>
            <a:r>
              <a:rPr lang="zh-CN" altLang="en-US" sz="3600" dirty="0">
                <a:latin typeface="Times" panose="02020603050405020304" pitchFamily="18" charset="0"/>
              </a:rPr>
              <a:t>位存储单元中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存储有符号数：反码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288" y="2390775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00" y="3098800"/>
            <a:ext cx="669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4200" y="385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0000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4200" y="4754563"/>
            <a:ext cx="811371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latin typeface="Times" panose="02020603050405020304" pitchFamily="18" charset="0"/>
              </a:rPr>
              <a:t>0 000  000</a:t>
            </a:r>
            <a:r>
              <a:rPr lang="en-US" altLang="zh-CN" sz="3600">
                <a:latin typeface="Times" panose="02020603050405020304" pitchFamily="18" charset="0"/>
              </a:rPr>
              <a:t>1 0000 0010</a:t>
            </a:r>
            <a:r>
              <a:rPr lang="zh-CN" altLang="en-US" sz="3600" baseline="-25000">
                <a:latin typeface="Times" panose="02020603050405020304" pitchFamily="18" charset="0"/>
              </a:rPr>
              <a:t>反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</a:t>
            </a:r>
            <a:r>
              <a:rPr lang="zh-CN" altLang="en-US" sz="3600">
                <a:latin typeface="Times" panose="02020603050405020304" pitchFamily="18" charset="0"/>
              </a:rPr>
              <a:t>－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latin typeface="Times" panose="02020603050405020304" pitchFamily="18" charset="0"/>
              </a:rPr>
              <a:t>1 111  111</a:t>
            </a:r>
            <a:r>
              <a:rPr lang="en-US" altLang="zh-CN" sz="3600">
                <a:latin typeface="Times" panose="02020603050405020304" pitchFamily="18" charset="0"/>
              </a:rPr>
              <a:t>0  1111 1101</a:t>
            </a:r>
            <a:r>
              <a:rPr lang="zh-CN" altLang="en-US" sz="3600" baseline="-25000">
                <a:latin typeface="Times" panose="02020603050405020304" pitchFamily="18" charset="0"/>
              </a:rPr>
              <a:t>反</a:t>
            </a:r>
            <a:endParaRPr lang="en-US" altLang="zh-CN" sz="3600" baseline="-250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379413" y="1196975"/>
            <a:ext cx="8458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方法：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</a:t>
            </a:r>
            <a:r>
              <a:rPr lang="en-US" altLang="zh-CN" sz="3600">
                <a:latin typeface="Times" panose="02020603050405020304" pitchFamily="18" charset="0"/>
              </a:rPr>
              <a:t>1. </a:t>
            </a:r>
            <a:r>
              <a:rPr lang="zh-CN" altLang="en-US" sz="3600">
                <a:latin typeface="Times" panose="02020603050405020304" pitchFamily="18" charset="0"/>
              </a:rPr>
              <a:t>若最高位为</a:t>
            </a:r>
            <a:r>
              <a:rPr lang="en-US" altLang="zh-CN" sz="3600">
                <a:latin typeface="Times" panose="02020603050405020304" pitchFamily="18" charset="0"/>
              </a:rPr>
              <a:t>0</a:t>
            </a:r>
            <a:r>
              <a:rPr lang="zh-CN" altLang="en-US" sz="3600">
                <a:latin typeface="Times" panose="02020603050405020304" pitchFamily="18" charset="0"/>
              </a:rPr>
              <a:t>，直接将其十进制数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2.</a:t>
            </a:r>
            <a:r>
              <a:rPr lang="zh-CN" altLang="en-US" sz="3600">
                <a:latin typeface="Times" panose="02020603050405020304" pitchFamily="18" charset="0"/>
              </a:rPr>
              <a:t>若最高位为 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 将该数按位取反后转化为十进制数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 该数为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负</a:t>
            </a:r>
            <a:endParaRPr lang="en-US" altLang="zh-CN" sz="36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kern="0" dirty="0"/>
              <a:t>有符号数（</a:t>
            </a:r>
            <a:r>
              <a:rPr lang="zh-CN" altLang="en-US" sz="3600" b="1" kern="0" dirty="0">
                <a:solidFill>
                  <a:srgbClr val="FF0000"/>
                </a:solidFill>
              </a:rPr>
              <a:t>反码</a:t>
            </a:r>
            <a:r>
              <a:rPr lang="zh-CN" altLang="en-US" sz="3200" b="1" kern="0" dirty="0"/>
              <a:t>）的真值</a:t>
            </a:r>
            <a:endParaRPr lang="zh-CN" altLang="en-US" sz="3200" b="1" kern="0" dirty="0"/>
          </a:p>
        </p:txBody>
      </p:sp>
    </p:spTree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17513" y="5078413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机器数</a:t>
            </a:r>
            <a:r>
              <a:rPr lang="en-US" altLang="zh-CN" sz="3600">
                <a:latin typeface="Times" panose="02020603050405020304" pitchFamily="18" charset="0"/>
              </a:rPr>
              <a:t> 1111 1111 1111 0110 </a:t>
            </a:r>
            <a:r>
              <a:rPr lang="zh-CN" altLang="en-US" sz="3600">
                <a:latin typeface="Times" panose="02020603050405020304" pitchFamily="18" charset="0"/>
              </a:rPr>
              <a:t>以反码的形式存储在，求其真值？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反码的真值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5113" y="2406650"/>
            <a:ext cx="10096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3350" y="2674938"/>
            <a:ext cx="723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方法</a:t>
            </a:r>
            <a:r>
              <a:rPr lang="zh-CN" altLang="en-US" sz="3600" b="1">
                <a:solidFill>
                  <a:srgbClr val="333300"/>
                </a:solidFill>
                <a:latin typeface="Times" panose="02020603050405020304" pitchFamily="18" charset="0"/>
              </a:rPr>
              <a:t>：最高位为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="1">
                <a:solidFill>
                  <a:srgbClr val="333300"/>
                </a:solidFill>
                <a:latin typeface="Times" panose="02020603050405020304" pitchFamily="18" charset="0"/>
              </a:rPr>
              <a:t>，该数为负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    </a:t>
            </a:r>
            <a:r>
              <a:rPr lang="en-US" altLang="zh-CN" sz="3600" b="1">
                <a:latin typeface="Times" panose="02020603050405020304" pitchFamily="18" charset="0"/>
              </a:rPr>
              <a:t>1011 1011 </a:t>
            </a:r>
            <a:r>
              <a:rPr lang="zh-CN" altLang="en-US" sz="3600" b="1">
                <a:latin typeface="Times" panose="02020603050405020304" pitchFamily="18" charset="0"/>
              </a:rPr>
              <a:t>－</a:t>
            </a:r>
            <a:r>
              <a:rPr lang="en-US" altLang="zh-CN" sz="3600" b="1">
                <a:latin typeface="Times" panose="02020603050405020304" pitchFamily="18" charset="0"/>
              </a:rPr>
              <a:t>〉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 0100 0100B=68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latin typeface="Times" panose="02020603050405020304" pitchFamily="18" charset="0"/>
              </a:rPr>
              <a:t>    10111011</a:t>
            </a:r>
            <a:r>
              <a:rPr lang="zh-CN" altLang="en-US" sz="3600" b="1" baseline="-25000">
                <a:latin typeface="Times" panose="02020603050405020304" pitchFamily="18" charset="0"/>
              </a:rPr>
              <a:t>反</a:t>
            </a:r>
            <a:r>
              <a:rPr lang="en-US" altLang="zh-CN" sz="3600" b="1">
                <a:latin typeface="Times" panose="02020603050405020304" pitchFamily="18" charset="0"/>
              </a:rPr>
              <a:t>=</a:t>
            </a:r>
            <a:r>
              <a:rPr lang="zh-CN" altLang="en-US" sz="3600" b="1">
                <a:latin typeface="Times" panose="02020603050405020304" pitchFamily="18" charset="0"/>
              </a:rPr>
              <a:t>－</a:t>
            </a:r>
            <a:r>
              <a:rPr lang="en-US" altLang="zh-CN" sz="3600" b="1">
                <a:latin typeface="Times" panose="02020603050405020304" pitchFamily="18" charset="0"/>
              </a:rPr>
              <a:t>68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417513" y="1133475"/>
            <a:ext cx="8458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1</a:t>
            </a:r>
            <a:r>
              <a:rPr lang="zh-CN" altLang="en-US" sz="3600" dirty="0">
                <a:latin typeface="Times" panose="02020603050405020304" pitchFamily="18" charset="0"/>
              </a:rPr>
              <a:t>：机器数</a:t>
            </a:r>
            <a:r>
              <a:rPr lang="en-US" altLang="zh-CN" sz="3600" dirty="0">
                <a:latin typeface="Times" panose="02020603050405020304" pitchFamily="18" charset="0"/>
              </a:rPr>
              <a:t> </a:t>
            </a:r>
            <a:r>
              <a:rPr lang="en-US" altLang="zh-CN" sz="4000" b="1" dirty="0">
                <a:latin typeface="Times" panose="02020603050405020304" pitchFamily="18" charset="0"/>
              </a:rPr>
              <a:t>10111011</a:t>
            </a:r>
            <a:r>
              <a:rPr lang="en-US" altLang="zh-CN" sz="3600" dirty="0">
                <a:latin typeface="Times" panose="02020603050405020304" pitchFamily="18" charset="0"/>
              </a:rPr>
              <a:t> </a:t>
            </a:r>
            <a:r>
              <a:rPr lang="zh-CN" altLang="en-US" sz="3600" dirty="0">
                <a:latin typeface="Times" panose="02020603050405020304" pitchFamily="18" charset="0"/>
              </a:rPr>
              <a:t>以反码的形式存储在计算机中，求其真值</a:t>
            </a:r>
            <a:r>
              <a:rPr lang="en-US" altLang="zh-CN" sz="3600" dirty="0">
                <a:latin typeface="Times" panose="02020603050405020304" pitchFamily="18" charset="0"/>
              </a:rPr>
              <a:t>. 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755576" y="1196752"/>
            <a:ext cx="7776864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" panose="02020603050405020304" pitchFamily="18" charset="0"/>
              </a:rPr>
              <a:t>问题：</a:t>
            </a:r>
            <a:endParaRPr lang="en-US" altLang="zh-CN" sz="4000" b="1" dirty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  </a:t>
            </a:r>
            <a:r>
              <a:rPr lang="en-US" altLang="zh-CN" sz="3600" dirty="0">
                <a:latin typeface="Times" panose="02020603050405020304" pitchFamily="18" charset="0"/>
              </a:rPr>
              <a:t>	</a:t>
            </a:r>
            <a:r>
              <a:rPr lang="zh-CN" altLang="en-US" sz="3600" dirty="0">
                <a:latin typeface="Times" panose="02020603050405020304" pitchFamily="18" charset="0"/>
              </a:rPr>
              <a:t>存在两个</a:t>
            </a:r>
            <a:r>
              <a:rPr lang="en-US" altLang="zh-CN" sz="3600" dirty="0">
                <a:latin typeface="Times" panose="02020603050405020304" pitchFamily="18" charset="0"/>
              </a:rPr>
              <a:t>0</a:t>
            </a:r>
            <a:r>
              <a:rPr lang="zh-CN" altLang="en-US" sz="3600" dirty="0">
                <a:latin typeface="Times" panose="02020603050405020304" pitchFamily="18" charset="0"/>
              </a:rPr>
              <a:t>，在计算时容易混乱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" panose="02020603050405020304" pitchFamily="18" charset="0"/>
              </a:rPr>
              <a:t>用途： </a:t>
            </a:r>
            <a:endParaRPr lang="en-US" altLang="zh-CN" sz="4000" b="1" dirty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3600" b="1" dirty="0">
                <a:latin typeface="Times" panose="02020603050405020304" pitchFamily="18" charset="0"/>
              </a:rPr>
              <a:t> </a:t>
            </a:r>
            <a:r>
              <a:rPr lang="en-US" altLang="zh-CN" sz="3600" dirty="0">
                <a:latin typeface="Times" panose="02020603050405020304" pitchFamily="18" charset="0"/>
              </a:rPr>
              <a:t> 	</a:t>
            </a:r>
            <a:r>
              <a:rPr lang="zh-CN" altLang="en-US" sz="3600" dirty="0">
                <a:latin typeface="Times" panose="02020603050405020304" pitchFamily="18" charset="0"/>
              </a:rPr>
              <a:t>数据通信中用于校验和检测错误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" panose="02020603050405020304" pitchFamily="18" charset="0"/>
              </a:rPr>
              <a:t>特点：</a:t>
            </a:r>
            <a:endParaRPr lang="en-US" altLang="zh-CN" sz="4000" b="1" dirty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	</a:t>
            </a:r>
            <a:r>
              <a:rPr lang="zh-CN" altLang="en-US" sz="3600" dirty="0">
                <a:latin typeface="Times" panose="02020603050405020304" pitchFamily="18" charset="0"/>
              </a:rPr>
              <a:t>反码的反码即为原数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反码的问题及用途</a:t>
            </a:r>
            <a:endParaRPr lang="zh-CN" altLang="en-US" sz="3200" b="1" kern="0" dirty="0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5976938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冯</a:t>
            </a:r>
            <a:r>
              <a:rPr lang="en-US" altLang="zh-CN" sz="3600" dirty="0">
                <a:latin typeface="+mj-ea"/>
              </a:rPr>
              <a:t>.</a:t>
            </a:r>
            <a:r>
              <a:rPr lang="zh-CN" altLang="en-US" sz="3600" dirty="0">
                <a:latin typeface="+mj-ea"/>
              </a:rPr>
              <a:t>诺依曼模型的数据处理</a:t>
            </a:r>
            <a:endParaRPr lang="zh-CN" altLang="en-US" sz="3600" dirty="0">
              <a:latin typeface="+mj-ea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23850" y="2130425"/>
            <a:ext cx="906463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文本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23850" y="2878138"/>
            <a:ext cx="906463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数字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54013" y="3663950"/>
            <a:ext cx="906462" cy="522288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图像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54013" y="4438650"/>
            <a:ext cx="906462" cy="522288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音频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23850" y="5213350"/>
            <a:ext cx="906463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视频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800225" y="3860800"/>
            <a:ext cx="1228725" cy="219075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40425" y="3860800"/>
            <a:ext cx="1439863" cy="24447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226" name="组合 5"/>
          <p:cNvGrpSpPr/>
          <p:nvPr/>
        </p:nvGrpSpPr>
        <p:grpSpPr bwMode="auto">
          <a:xfrm>
            <a:off x="3186113" y="1489075"/>
            <a:ext cx="2597150" cy="1600200"/>
            <a:chOff x="2342581" y="3104221"/>
            <a:chExt cx="2599628" cy="1599565"/>
          </a:xfrm>
        </p:grpSpPr>
        <p:sp>
          <p:nvSpPr>
            <p:cNvPr id="24" name="下箭头 23"/>
            <p:cNvSpPr/>
            <p:nvPr/>
          </p:nvSpPr>
          <p:spPr>
            <a:xfrm>
              <a:off x="3315058" y="3737383"/>
              <a:ext cx="578401" cy="96640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60" name="文本框 24"/>
            <p:cNvSpPr txBox="1">
              <a:spLocks noChangeArrowheads="1"/>
            </p:cNvSpPr>
            <p:nvPr/>
          </p:nvSpPr>
          <p:spPr bwMode="auto">
            <a:xfrm>
              <a:off x="2342581" y="3104221"/>
              <a:ext cx="2599628" cy="64585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600">
                  <a:latin typeface="华文新魏" panose="02010800040101010101" pitchFamily="2" charset="-122"/>
                  <a:ea typeface="华文新魏" panose="02010800040101010101" pitchFamily="2" charset="-122"/>
                </a:rPr>
                <a:t>相应的程序</a:t>
              </a:r>
              <a:endPara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028950" y="3084513"/>
            <a:ext cx="2952750" cy="1873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/>
              <a:t>计算机</a:t>
            </a:r>
            <a:endParaRPr lang="zh-CN" altLang="en-US" sz="3600" b="1" dirty="0"/>
          </a:p>
        </p:txBody>
      </p:sp>
      <p:sp>
        <p:nvSpPr>
          <p:cNvPr id="5" name="右大括号 4"/>
          <p:cNvSpPr/>
          <p:nvPr/>
        </p:nvSpPr>
        <p:spPr>
          <a:xfrm>
            <a:off x="1247775" y="2349500"/>
            <a:ext cx="484188" cy="326707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7870825" y="2130425"/>
            <a:ext cx="904875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文本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7870825" y="2878138"/>
            <a:ext cx="904875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数字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900988" y="3663950"/>
            <a:ext cx="906462" cy="522288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图像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7900988" y="4438650"/>
            <a:ext cx="906462" cy="522288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音频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7870825" y="5213350"/>
            <a:ext cx="904875" cy="523875"/>
          </a:xfrm>
          <a:prstGeom prst="rect">
            <a:avLst/>
          </a:prstGeom>
          <a:solidFill>
            <a:srgbClr val="002B81"/>
          </a:solidFill>
          <a:ln w="9525">
            <a:solidFill>
              <a:srgbClr val="FFAE0D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33"/>
                </a:solidFill>
                <a:latin typeface="Times New Roman" panose="02020603050405020304" pitchFamily="18" charset="0"/>
              </a:rPr>
              <a:t>视频</a:t>
            </a:r>
            <a:endParaRPr lang="en-US" altLang="zh-CN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右大括号 32"/>
          <p:cNvSpPr/>
          <p:nvPr/>
        </p:nvSpPr>
        <p:spPr>
          <a:xfrm rot="10800000">
            <a:off x="7385050" y="2349500"/>
            <a:ext cx="485775" cy="3268663"/>
          </a:xfrm>
          <a:prstGeom prst="rightBrace">
            <a:avLst>
              <a:gd name="adj1" fmla="val 8333"/>
              <a:gd name="adj2" fmla="val 5032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7" grpId="0" animBg="1"/>
      <p:bldP spid="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5344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表示方法：</a:t>
            </a:r>
            <a:endParaRPr lang="en-US" altLang="zh-CN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1. </a:t>
            </a:r>
            <a:r>
              <a:rPr lang="zh-CN" altLang="en-US" sz="3600">
                <a:latin typeface="Times New Roman" panose="02020603050405020304" pitchFamily="18" charset="0"/>
              </a:rPr>
              <a:t>不考虑符号，将数转换为二进制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2. </a:t>
            </a:r>
            <a:r>
              <a:rPr lang="zh-CN" altLang="en-US" sz="3200">
                <a:latin typeface="Times New Roman" panose="02020603050405020304" pitchFamily="18" charset="0"/>
              </a:rPr>
              <a:t>数的位数小于 </a:t>
            </a:r>
            <a:r>
              <a:rPr lang="en-US" altLang="zh-CN" sz="3200">
                <a:latin typeface="Times New Roman" panose="02020603050405020304" pitchFamily="18" charset="0"/>
              </a:rPr>
              <a:t> N </a:t>
            </a:r>
            <a:r>
              <a:rPr lang="zh-CN" altLang="en-US" sz="3200">
                <a:latin typeface="Times New Roman" panose="02020603050405020304" pitchFamily="18" charset="0"/>
              </a:rPr>
              <a:t>时</a:t>
            </a:r>
            <a:r>
              <a:rPr lang="en-US" altLang="zh-CN" sz="3200">
                <a:latin typeface="Times New Roman" panose="02020603050405020304" pitchFamily="18" charset="0"/>
              </a:rPr>
              <a:t>, </a:t>
            </a:r>
            <a:r>
              <a:rPr lang="zh-CN" altLang="en-US" sz="3200">
                <a:latin typeface="Times New Roman" panose="02020603050405020304" pitchFamily="18" charset="0"/>
              </a:rPr>
              <a:t>在左边补 ，至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>
                <a:latin typeface="Times New Roman" panose="02020603050405020304" pitchFamily="18" charset="0"/>
              </a:rPr>
              <a:t>位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3. </a:t>
            </a:r>
            <a:r>
              <a:rPr lang="zh-CN" altLang="en-US" sz="3200">
                <a:latin typeface="Times New Roman" panose="02020603050405020304" pitchFamily="18" charset="0"/>
              </a:rPr>
              <a:t>如果原数为</a:t>
            </a:r>
            <a:r>
              <a:rPr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3200">
                <a:latin typeface="Times New Roman" panose="02020603050405020304" pitchFamily="18" charset="0"/>
              </a:rPr>
              <a:t>，则保持不变 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    如果原数为</a:t>
            </a:r>
            <a:r>
              <a:rPr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3200">
                <a:latin typeface="Times New Roman" panose="02020603050405020304" pitchFamily="18" charset="0"/>
              </a:rPr>
              <a:t>， 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</a:t>
            </a:r>
            <a:r>
              <a:rPr lang="zh-CN" altLang="en-US" sz="3200">
                <a:latin typeface="Times New Roman" panose="02020603050405020304" pitchFamily="18" charset="0"/>
              </a:rPr>
              <a:t>方法一：按位取反 </a:t>
            </a:r>
            <a:r>
              <a:rPr lang="en-US" altLang="zh-CN" sz="3200">
                <a:latin typeface="Times New Roman" panose="02020603050405020304" pitchFamily="18" charset="0"/>
              </a:rPr>
              <a:t>+1 </a:t>
            </a:r>
            <a:r>
              <a:rPr lang="zh-CN" altLang="en-US" sz="3200">
                <a:latin typeface="Times New Roman" panose="02020603050405020304" pitchFamily="18" charset="0"/>
              </a:rPr>
              <a:t>（反码</a:t>
            </a:r>
            <a:r>
              <a:rPr lang="en-US" altLang="zh-CN" sz="3200">
                <a:latin typeface="Times New Roman" panose="02020603050405020304" pitchFamily="18" charset="0"/>
              </a:rPr>
              <a:t>+1</a:t>
            </a:r>
            <a:r>
              <a:rPr lang="zh-CN" altLang="en-US" sz="3200">
                <a:latin typeface="Times New Roman" panose="02020603050405020304" pitchFamily="18" charset="0"/>
              </a:rPr>
              <a:t>）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       方法二：从左到右，按位取反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               </a:t>
            </a:r>
            <a:r>
              <a:rPr lang="zh-CN" altLang="en-US" sz="3200">
                <a:latin typeface="Times New Roman" panose="02020603050405020304" pitchFamily="18" charset="0"/>
              </a:rPr>
              <a:t>最后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个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及后面的</a:t>
            </a:r>
            <a:r>
              <a:rPr lang="en-US" altLang="zh-CN" sz="3200">
                <a:latin typeface="Times New Roman" panose="02020603050405020304" pitchFamily="18" charset="0"/>
              </a:rPr>
              <a:t>0</a:t>
            </a:r>
            <a:r>
              <a:rPr lang="zh-CN" altLang="en-US" sz="3200">
                <a:latin typeface="Times New Roman" panose="02020603050405020304" pitchFamily="18" charset="0"/>
              </a:rPr>
              <a:t>不变</a:t>
            </a:r>
            <a:endParaRPr lang="en-US" altLang="zh-CN" sz="40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150" y="160338"/>
            <a:ext cx="51784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</a:t>
            </a:r>
            <a:r>
              <a:rPr lang="zh-CN" altLang="en-US" sz="3600" b="1" kern="0" dirty="0">
                <a:solidFill>
                  <a:srgbClr val="FF0000"/>
                </a:solidFill>
              </a:rPr>
              <a:t>补码</a:t>
            </a:r>
            <a:endParaRPr lang="zh-CN" altLang="en-US" sz="36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207963" y="1031875"/>
            <a:ext cx="8769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，－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以补码形式存储在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补码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088" y="2238375"/>
            <a:ext cx="1008062" cy="5857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11413" y="2138363"/>
            <a:ext cx="432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1</a:t>
            </a:r>
            <a:r>
              <a:rPr lang="zh-CN" altLang="en-US" sz="3600" dirty="0">
                <a:latin typeface="Times" panose="02020603050405020304" pitchFamily="18" charset="0"/>
              </a:rPr>
              <a:t>： 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＝ </a:t>
            </a:r>
            <a:r>
              <a:rPr lang="en-US" altLang="zh-CN" sz="3600" dirty="0">
                <a:latin typeface="Times" panose="02020603050405020304" pitchFamily="18" charset="0"/>
              </a:rPr>
              <a:t>11</a:t>
            </a:r>
            <a:r>
              <a:rPr lang="en-US" altLang="zh-CN" sz="3600" b="1" dirty="0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 dirty="0">
                <a:latin typeface="Times" panose="02020603050405020304" pitchFamily="18" charset="0"/>
              </a:rPr>
              <a:t>B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11413" y="2798763"/>
            <a:ext cx="4464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71775" y="3460750"/>
            <a:ext cx="540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zh-CN" altLang="en-US" sz="4000" i="1">
                <a:latin typeface="Times" panose="02020603050405020304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Times" panose="02020603050405020304" pitchFamily="18" charset="0"/>
              </a:rPr>
              <a:t>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="1" baseline="-25000">
                <a:solidFill>
                  <a:srgbClr val="333300"/>
                </a:solidFill>
                <a:latin typeface="Times" panose="02020603050405020304" pitchFamily="18" charset="0"/>
              </a:rPr>
              <a:t>补</a:t>
            </a:r>
            <a:endParaRPr lang="zh-CN" altLang="en-US" sz="3600" b="1" baseline="-25000">
              <a:solidFill>
                <a:srgbClr val="333300"/>
              </a:solidFill>
              <a:latin typeface="Times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9388" y="4437063"/>
            <a:ext cx="4104580" cy="178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" panose="02020603050405020304" pitchFamily="18" charset="0"/>
              </a:rPr>
              <a:t>方法一：   </a:t>
            </a:r>
            <a:r>
              <a:rPr lang="en-US" altLang="zh-CN" sz="3200" dirty="0">
                <a:latin typeface="Times" panose="02020603050405020304" pitchFamily="18" charset="0"/>
              </a:rPr>
              <a:t>0000 011</a:t>
            </a:r>
            <a:r>
              <a:rPr lang="en-US" altLang="zh-CN" sz="3200" b="1" dirty="0">
                <a:latin typeface="Times" panose="02020603050405020304" pitchFamily="18" charset="0"/>
              </a:rPr>
              <a:t>1</a:t>
            </a:r>
            <a:endParaRPr lang="en-US" altLang="zh-CN" sz="3200" b="1" baseline="-25000" dirty="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" panose="02020603050405020304" pitchFamily="18" charset="0"/>
              </a:rPr>
              <a:t>按位取反：</a:t>
            </a:r>
            <a:r>
              <a:rPr lang="en-US" altLang="zh-CN" sz="3200" b="1" dirty="0">
                <a:latin typeface="Times" panose="02020603050405020304" pitchFamily="18" charset="0"/>
              </a:rPr>
              <a:t>1111  1000</a:t>
            </a:r>
            <a:endParaRPr lang="en-US" altLang="zh-CN" sz="3200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latin typeface="Times" panose="02020603050405020304" pitchFamily="18" charset="0"/>
              </a:rPr>
              <a:t>   +1</a:t>
            </a:r>
            <a:r>
              <a:rPr lang="zh-CN" altLang="en-US" sz="3200" b="1" dirty="0">
                <a:latin typeface="Times" panose="02020603050405020304" pitchFamily="18" charset="0"/>
              </a:rPr>
              <a:t>             </a:t>
            </a:r>
            <a:r>
              <a:rPr lang="en-US" altLang="zh-CN" sz="3200" b="1" u="sng" dirty="0">
                <a:solidFill>
                  <a:srgbClr val="FF0000"/>
                </a:solidFill>
                <a:latin typeface="Times" panose="02020603050405020304" pitchFamily="18" charset="0"/>
              </a:rPr>
              <a:t>1111  1001</a:t>
            </a:r>
            <a:endParaRPr lang="en-US" altLang="zh-CN" sz="3200" b="1" u="sng" baseline="-25000" dirty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73303" y="4344987"/>
            <a:ext cx="4104010" cy="1970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" panose="02020603050405020304" pitchFamily="18" charset="0"/>
              </a:rPr>
              <a:t>方法二： </a:t>
            </a:r>
            <a:r>
              <a:rPr lang="en-US" altLang="zh-CN" sz="3600" dirty="0">
                <a:latin typeface="Times" panose="02020603050405020304" pitchFamily="18" charset="0"/>
              </a:rPr>
              <a:t>0000 011</a:t>
            </a:r>
            <a:r>
              <a:rPr lang="en-US" altLang="zh-CN" sz="3600" b="1" dirty="0">
                <a:latin typeface="Times" panose="02020603050405020304" pitchFamily="18" charset="0"/>
              </a:rPr>
              <a:t>1</a:t>
            </a:r>
            <a:endParaRPr lang="en-US" altLang="zh-CN" sz="3600" b="1" baseline="-25000" dirty="0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dirty="0">
                <a:latin typeface="Times" panose="02020603050405020304" pitchFamily="18" charset="0"/>
              </a:rPr>
              <a:t>                1111  1001</a:t>
            </a:r>
            <a:endParaRPr lang="en-US" altLang="zh-CN" sz="3600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－</a:t>
            </a:r>
            <a:r>
              <a:rPr lang="en-US" altLang="zh-CN" sz="3600" dirty="0">
                <a:latin typeface="Times" panose="02020603050405020304" pitchFamily="18" charset="0"/>
              </a:rPr>
              <a:t>7</a:t>
            </a:r>
            <a:r>
              <a:rPr lang="zh-CN" altLang="en-US" sz="3600" dirty="0">
                <a:latin typeface="Times" panose="02020603050405020304" pitchFamily="18" charset="0"/>
              </a:rPr>
              <a:t>＝</a:t>
            </a:r>
            <a:r>
              <a:rPr lang="en-US" altLang="zh-CN" sz="4000" dirty="0">
                <a:latin typeface="Times" panose="02020603050405020304" pitchFamily="18" charset="0"/>
              </a:rPr>
              <a:t>1111 1001</a:t>
            </a:r>
            <a:r>
              <a:rPr lang="zh-CN" altLang="en-US" sz="4000" baseline="-25000" dirty="0">
                <a:latin typeface="Times" panose="02020603050405020304" pitchFamily="18" charset="0"/>
              </a:rPr>
              <a:t>补</a:t>
            </a:r>
            <a:endParaRPr lang="en-US" altLang="zh-CN" sz="3600" baseline="-250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79388" y="1127125"/>
            <a:ext cx="8769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，－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以补码形式存储在</a:t>
            </a:r>
            <a:r>
              <a:rPr lang="en-US" altLang="zh-CN" sz="3600">
                <a:latin typeface="Times" panose="02020603050405020304" pitchFamily="18" charset="0"/>
              </a:rPr>
              <a:t>16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补码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2528888"/>
            <a:ext cx="1008063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5150" y="2601913"/>
            <a:ext cx="432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35150" y="3448050"/>
            <a:ext cx="6265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u="sng">
                <a:solidFill>
                  <a:srgbClr val="FF0000"/>
                </a:solidFill>
                <a:latin typeface="Times" panose="02020603050405020304" pitchFamily="18" charset="0"/>
              </a:rPr>
              <a:t>000 0000 0000 0</a:t>
            </a:r>
            <a:r>
              <a:rPr lang="en-US" altLang="zh-CN" sz="3600">
                <a:latin typeface="Times" panose="02020603050405020304" pitchFamily="18" charset="0"/>
              </a:rPr>
              <a:t>11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35150" y="4119563"/>
            <a:ext cx="70580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   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u="sng">
                <a:latin typeface="Times" panose="02020603050405020304" pitchFamily="18" charset="0"/>
              </a:rPr>
              <a:t>0000 0000 0000 0</a:t>
            </a:r>
            <a:r>
              <a:rPr lang="en-US" altLang="zh-CN" sz="4000">
                <a:latin typeface="Times" panose="02020603050405020304" pitchFamily="18" charset="0"/>
              </a:rPr>
              <a:t>11</a:t>
            </a:r>
            <a:r>
              <a:rPr lang="en-US" altLang="zh-CN" sz="4000" b="1">
                <a:latin typeface="Times" panose="02020603050405020304" pitchFamily="18" charset="0"/>
              </a:rPr>
              <a:t>1</a:t>
            </a:r>
            <a:r>
              <a:rPr lang="zh-CN" altLang="en-US" sz="4000" b="1" baseline="-25000">
                <a:latin typeface="Times" panose="02020603050405020304" pitchFamily="18" charset="0"/>
              </a:rPr>
              <a:t>补</a:t>
            </a:r>
            <a:endParaRPr lang="en-US" altLang="zh-CN" sz="4000" b="1" baseline="-25000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>
                <a:latin typeface="Times" panose="02020603050405020304" pitchFamily="18" charset="0"/>
              </a:rPr>
              <a:t>  </a:t>
            </a:r>
            <a:r>
              <a:rPr lang="zh-CN" altLang="en-US" sz="4000">
                <a:latin typeface="Times" panose="02020603050405020304" pitchFamily="18" charset="0"/>
              </a:rPr>
              <a:t>－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</a:t>
            </a:r>
            <a:r>
              <a:rPr lang="en-US" altLang="zh-CN" sz="4000" u="sng">
                <a:latin typeface="Times" panose="02020603050405020304" pitchFamily="18" charset="0"/>
              </a:rPr>
              <a:t>1111  1111  1111 1</a:t>
            </a:r>
            <a:r>
              <a:rPr lang="en-US" altLang="zh-CN" sz="4000">
                <a:latin typeface="Times" panose="02020603050405020304" pitchFamily="18" charset="0"/>
              </a:rPr>
              <a:t>001</a:t>
            </a:r>
            <a:r>
              <a:rPr lang="zh-CN" altLang="en-US" sz="4000" b="1" baseline="-25000">
                <a:latin typeface="Times" panose="02020603050405020304" pitchFamily="18" charset="0"/>
              </a:rPr>
              <a:t>补</a:t>
            </a:r>
            <a:endParaRPr lang="en-US" altLang="zh-CN" sz="40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268288" y="10287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3</a:t>
            </a:r>
            <a:r>
              <a:rPr lang="zh-CN" altLang="en-US" sz="3600" dirty="0">
                <a:latin typeface="Times" panose="02020603050405020304" pitchFamily="18" charset="0"/>
              </a:rPr>
              <a:t>：将 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和－</a:t>
            </a:r>
            <a:r>
              <a:rPr lang="en-US" altLang="zh-CN" sz="3600" dirty="0">
                <a:latin typeface="Times" panose="02020603050405020304" pitchFamily="18" charset="0"/>
              </a:rPr>
              <a:t>258</a:t>
            </a:r>
            <a:r>
              <a:rPr lang="zh-CN" altLang="en-US" sz="3600" dirty="0">
                <a:latin typeface="Times" panose="02020603050405020304" pitchFamily="18" charset="0"/>
              </a:rPr>
              <a:t>以补码形式存储在</a:t>
            </a:r>
            <a:r>
              <a:rPr lang="en-US" altLang="zh-CN" sz="3600" dirty="0">
                <a:latin typeface="Times" panose="02020603050405020304" pitchFamily="18" charset="0"/>
              </a:rPr>
              <a:t>16</a:t>
            </a:r>
            <a:r>
              <a:rPr lang="zh-CN" altLang="en-US" sz="3600" dirty="0">
                <a:latin typeface="Times" panose="02020603050405020304" pitchFamily="18" charset="0"/>
              </a:rPr>
              <a:t>位存储单元中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150" y="206375"/>
            <a:ext cx="50466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存储有符号数：补码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8288" y="2390775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00" y="3098800"/>
            <a:ext cx="669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4200" y="385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0000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3600" b="1" u="sng">
                <a:solidFill>
                  <a:srgbClr val="FF0000"/>
                </a:solidFill>
                <a:latin typeface="Times" panose="02020603050405020304" pitchFamily="18" charset="0"/>
              </a:rPr>
              <a:t>000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1 0000 0010 </a:t>
            </a:r>
            <a:r>
              <a:rPr lang="en-US" altLang="zh-CN" sz="3600">
                <a:latin typeface="Times" panose="02020603050405020304" pitchFamily="18" charset="0"/>
              </a:rPr>
              <a:t>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4200" y="4719638"/>
            <a:ext cx="811371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  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latin typeface="Times" panose="02020603050405020304" pitchFamily="18" charset="0"/>
              </a:rPr>
              <a:t>0000  0001 0000 00 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en-US" altLang="zh-CN" sz="3600" b="1">
                <a:latin typeface="Times" panose="02020603050405020304" pitchFamily="18" charset="0"/>
              </a:rPr>
              <a:t>0</a:t>
            </a:r>
            <a:r>
              <a:rPr lang="zh-CN" altLang="en-US" sz="3600" b="1" baseline="-25000">
                <a:latin typeface="Times" panose="02020603050405020304" pitchFamily="18" charset="0"/>
              </a:rPr>
              <a:t>补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   </a:t>
            </a:r>
            <a:r>
              <a:rPr lang="zh-CN" altLang="en-US" sz="3600">
                <a:latin typeface="Times" panose="02020603050405020304" pitchFamily="18" charset="0"/>
              </a:rPr>
              <a:t>－</a:t>
            </a:r>
            <a:r>
              <a:rPr lang="en-US" altLang="zh-CN" sz="3600">
                <a:latin typeface="Times" panose="02020603050405020304" pitchFamily="18" charset="0"/>
              </a:rPr>
              <a:t>258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latin typeface="Times" panose="02020603050405020304" pitchFamily="18" charset="0"/>
              </a:rPr>
              <a:t>1111  1110  1111  11 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r>
              <a:rPr lang="en-US" altLang="zh-CN" sz="3600" b="1">
                <a:latin typeface="Times" panose="02020603050405020304" pitchFamily="18" charset="0"/>
              </a:rPr>
              <a:t>0</a:t>
            </a:r>
            <a:r>
              <a:rPr lang="zh-CN" altLang="en-US" sz="3600" b="1" baseline="-25000">
                <a:latin typeface="Times" panose="02020603050405020304" pitchFamily="18" charset="0"/>
              </a:rPr>
              <a:t>补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79413" y="1341438"/>
            <a:ext cx="8458200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方法：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</a:t>
            </a:r>
            <a:r>
              <a:rPr lang="en-US" altLang="zh-CN" sz="3600">
                <a:latin typeface="Times" panose="02020603050405020304" pitchFamily="18" charset="0"/>
              </a:rPr>
              <a:t>1. </a:t>
            </a:r>
            <a:r>
              <a:rPr lang="zh-CN" altLang="en-US" sz="3600">
                <a:latin typeface="Times" panose="02020603050405020304" pitchFamily="18" charset="0"/>
              </a:rPr>
              <a:t>若最高位为</a:t>
            </a:r>
            <a:r>
              <a:rPr lang="en-US" altLang="zh-CN" sz="3600">
                <a:latin typeface="Times" panose="02020603050405020304" pitchFamily="18" charset="0"/>
              </a:rPr>
              <a:t>0</a:t>
            </a:r>
            <a:r>
              <a:rPr lang="zh-CN" altLang="en-US" sz="3600">
                <a:latin typeface="Times" panose="02020603050405020304" pitchFamily="18" charset="0"/>
              </a:rPr>
              <a:t>，直接将其十进制数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 2.</a:t>
            </a:r>
            <a:r>
              <a:rPr lang="zh-CN" altLang="en-US" sz="3600">
                <a:latin typeface="Times" panose="02020603050405020304" pitchFamily="18" charset="0"/>
              </a:rPr>
              <a:t>若最高位为 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 求该数的补码，忽略符号位，将其转换为十进制数</a:t>
            </a:r>
            <a:endParaRPr lang="en-US" altLang="zh-CN" sz="3600">
              <a:latin typeface="Times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     该数为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负</a:t>
            </a:r>
            <a:endParaRPr lang="en-US" altLang="zh-CN" sz="36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kern="0" dirty="0"/>
              <a:t>补码的真值</a:t>
            </a:r>
            <a:endParaRPr lang="zh-CN" altLang="en-US" sz="3200" b="1" kern="0" dirty="0"/>
          </a:p>
        </p:txBody>
      </p:sp>
    </p:spTree>
  </p:cSld>
  <p:clrMapOvr>
    <a:masterClrMapping/>
  </p:clrMapOvr>
  <p:transition spd="slow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17513" y="5078413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例</a:t>
            </a:r>
            <a:r>
              <a:rPr lang="en-US" altLang="zh-CN" sz="3600" dirty="0">
                <a:latin typeface="Times" panose="02020603050405020304" pitchFamily="18" charset="0"/>
              </a:rPr>
              <a:t>2</a:t>
            </a:r>
            <a:r>
              <a:rPr lang="zh-CN" altLang="en-US" sz="3600" dirty="0">
                <a:latin typeface="Times" panose="02020603050405020304" pitchFamily="18" charset="0"/>
              </a:rPr>
              <a:t>： 机器数</a:t>
            </a:r>
            <a:r>
              <a:rPr lang="en-US" altLang="zh-CN" sz="3600" dirty="0">
                <a:latin typeface="Times" panose="02020603050405020304" pitchFamily="18" charset="0"/>
              </a:rPr>
              <a:t> 1111 1111 1111 0110 </a:t>
            </a:r>
            <a:r>
              <a:rPr lang="zh-CN" altLang="en-US" sz="3600" dirty="0">
                <a:latin typeface="Times" panose="02020603050405020304" pitchFamily="18" charset="0"/>
              </a:rPr>
              <a:t>以补码的形式存储在，求其真值？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补码的真值</a:t>
            </a:r>
            <a:endParaRPr lang="zh-CN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2263" y="2608630"/>
            <a:ext cx="10096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3350" y="2698750"/>
            <a:ext cx="723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方法</a:t>
            </a:r>
            <a:r>
              <a:rPr lang="zh-CN" altLang="en-US" sz="3600" b="1">
                <a:solidFill>
                  <a:srgbClr val="333300"/>
                </a:solidFill>
                <a:latin typeface="Times" panose="02020603050405020304" pitchFamily="18" charset="0"/>
              </a:rPr>
              <a:t>：最高位为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1</a:t>
            </a:r>
            <a:r>
              <a:rPr lang="zh-CN" altLang="en-US" sz="3600" b="1">
                <a:solidFill>
                  <a:srgbClr val="333300"/>
                </a:solidFill>
                <a:latin typeface="Times" panose="02020603050405020304" pitchFamily="18" charset="0"/>
              </a:rPr>
              <a:t>，该数为负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    </a:t>
            </a:r>
            <a:r>
              <a:rPr lang="en-US" altLang="zh-CN" sz="3600" b="1">
                <a:latin typeface="Times" panose="02020603050405020304" pitchFamily="18" charset="0"/>
              </a:rPr>
              <a:t>1100 0101 </a:t>
            </a:r>
            <a:r>
              <a:rPr lang="zh-CN" altLang="en-US" sz="3600" b="1">
                <a:latin typeface="Times" panose="02020603050405020304" pitchFamily="18" charset="0"/>
              </a:rPr>
              <a:t>－</a:t>
            </a:r>
            <a:r>
              <a:rPr lang="en-US" altLang="zh-CN" sz="3600" b="1">
                <a:latin typeface="Times" panose="02020603050405020304" pitchFamily="18" charset="0"/>
              </a:rPr>
              <a:t>〉</a:t>
            </a:r>
            <a:r>
              <a:rPr lang="en-US" altLang="zh-CN" sz="3600" b="1">
                <a:solidFill>
                  <a:srgbClr val="333300"/>
                </a:solidFill>
                <a:latin typeface="Times" panose="02020603050405020304" pitchFamily="18" charset="0"/>
              </a:rPr>
              <a:t> 0100 0101B=69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>
                <a:latin typeface="Times" panose="02020603050405020304" pitchFamily="18" charset="0"/>
              </a:rPr>
              <a:t>    10111011</a:t>
            </a:r>
            <a:r>
              <a:rPr lang="zh-CN" altLang="en-US" sz="3600" b="1" baseline="-25000">
                <a:latin typeface="Times" panose="02020603050405020304" pitchFamily="18" charset="0"/>
              </a:rPr>
              <a:t>补</a:t>
            </a:r>
            <a:r>
              <a:rPr lang="en-US" altLang="zh-CN" sz="3600" b="1">
                <a:latin typeface="Times" panose="02020603050405020304" pitchFamily="18" charset="0"/>
              </a:rPr>
              <a:t>=</a:t>
            </a:r>
            <a:r>
              <a:rPr lang="zh-CN" altLang="en-US" sz="3600" b="1">
                <a:latin typeface="Times" panose="02020603050405020304" pitchFamily="18" charset="0"/>
              </a:rPr>
              <a:t>－</a:t>
            </a:r>
            <a:r>
              <a:rPr lang="en-US" altLang="zh-CN" sz="3600" b="1">
                <a:latin typeface="Times" panose="02020603050405020304" pitchFamily="18" charset="0"/>
              </a:rPr>
              <a:t>69</a:t>
            </a:r>
            <a:endParaRPr lang="en-US" altLang="zh-CN" sz="3600" b="1">
              <a:solidFill>
                <a:srgbClr val="333300"/>
              </a:solidFill>
              <a:latin typeface="Times" panose="02020603050405020304" pitchFamily="18" charset="0"/>
            </a:endParaRP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417513" y="1133475"/>
            <a:ext cx="8458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：机器数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en-US" altLang="zh-CN" sz="4000" b="1">
                <a:latin typeface="Times" panose="02020603050405020304" pitchFamily="18" charset="0"/>
              </a:rPr>
              <a:t>10111011</a:t>
            </a:r>
            <a:r>
              <a:rPr lang="en-US" altLang="zh-CN" sz="3600">
                <a:latin typeface="Times" panose="02020603050405020304" pitchFamily="18" charset="0"/>
              </a:rPr>
              <a:t> </a:t>
            </a:r>
            <a:r>
              <a:rPr lang="zh-CN" altLang="en-US" sz="3600">
                <a:latin typeface="Times" panose="02020603050405020304" pitchFamily="18" charset="0"/>
              </a:rPr>
              <a:t>以补码的形式存储在计算机中，求其真值</a:t>
            </a:r>
            <a:r>
              <a:rPr lang="en-US" altLang="zh-CN" sz="3600">
                <a:latin typeface="Times" panose="02020603050405020304" pitchFamily="18" charset="0"/>
              </a:rPr>
              <a:t>. 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376647" y="1124744"/>
            <a:ext cx="8462143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latin typeface="Times" panose="02020603050405020304" pitchFamily="18" charset="0"/>
              </a:rPr>
              <a:t>补码中</a:t>
            </a:r>
            <a:r>
              <a:rPr lang="en-US" altLang="zh-CN" sz="3600" dirty="0">
                <a:latin typeface="Times" panose="02020603050405020304" pitchFamily="18" charset="0"/>
              </a:rPr>
              <a:t>0</a:t>
            </a:r>
            <a:r>
              <a:rPr lang="zh-CN" altLang="en-US" sz="3600" dirty="0">
                <a:latin typeface="Times" panose="02020603050405020304" pitchFamily="18" charset="0"/>
              </a:rPr>
              <a:t>的表示只有一个：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    		   0000  0000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用途</a:t>
            </a:r>
            <a:r>
              <a:rPr lang="zh-CN" altLang="en-US" sz="3600" b="1" dirty="0">
                <a:latin typeface="Times" panose="02020603050405020304" pitchFamily="18" charset="0"/>
              </a:rPr>
              <a:t>： 用于存储整数和算术运算</a:t>
            </a:r>
            <a:endParaRPr lang="en-US" altLang="zh-CN" sz="3600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latin typeface="Times" panose="02020603050405020304" pitchFamily="18" charset="0"/>
              </a:rPr>
              <a:t>             补码的补码，即为原数</a:t>
            </a:r>
            <a:endParaRPr lang="en-US" altLang="zh-CN" sz="3600" b="1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" panose="02020603050405020304" pitchFamily="18" charset="0"/>
              </a:rPr>
              <a:t>特殊</a:t>
            </a:r>
            <a:r>
              <a:rPr lang="zh-CN" altLang="en-US" sz="3600" dirty="0">
                <a:latin typeface="Times" panose="02020603050405020304" pitchFamily="18" charset="0"/>
              </a:rPr>
              <a:t>：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</a:t>
            </a:r>
            <a:r>
              <a:rPr lang="zh-CN" altLang="en-US" sz="3200" dirty="0">
                <a:latin typeface="Times" panose="02020603050405020304" pitchFamily="18" charset="0"/>
              </a:rPr>
              <a:t>最高位为</a:t>
            </a:r>
            <a:r>
              <a:rPr lang="en-US" altLang="zh-CN" sz="3200" dirty="0">
                <a:latin typeface="Times" panose="02020603050405020304" pitchFamily="18" charset="0"/>
              </a:rPr>
              <a:t>1</a:t>
            </a:r>
            <a:r>
              <a:rPr lang="zh-CN" altLang="en-US" sz="3200" dirty="0">
                <a:latin typeface="Times" panose="02020603050405020304" pitchFamily="18" charset="0"/>
              </a:rPr>
              <a:t>，其余位为</a:t>
            </a:r>
            <a:r>
              <a:rPr lang="en-US" altLang="zh-CN" sz="3200" dirty="0">
                <a:latin typeface="Times" panose="02020603050405020304" pitchFamily="18" charset="0"/>
              </a:rPr>
              <a:t>0</a:t>
            </a:r>
            <a:r>
              <a:rPr lang="zh-CN" altLang="en-US" sz="3200" dirty="0">
                <a:latin typeface="Times" panose="02020603050405020304" pitchFamily="18" charset="0"/>
              </a:rPr>
              <a:t>时，表示负的最小值</a:t>
            </a:r>
            <a:endParaRPr lang="en-US" altLang="zh-CN" sz="32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" panose="02020603050405020304" pitchFamily="18" charset="0"/>
              </a:rPr>
              <a:t>例：  </a:t>
            </a:r>
            <a:r>
              <a:rPr lang="en-US" altLang="zh-CN" sz="3600" dirty="0">
                <a:latin typeface="Times" panose="02020603050405020304" pitchFamily="18" charset="0"/>
              </a:rPr>
              <a:t>1000 0000  </a:t>
            </a:r>
            <a:r>
              <a:rPr lang="zh-CN" altLang="en-US" sz="3600" dirty="0">
                <a:latin typeface="Times" panose="02020603050405020304" pitchFamily="18" charset="0"/>
              </a:rPr>
              <a:t>表示－</a:t>
            </a:r>
            <a:r>
              <a:rPr lang="en-US" altLang="zh-CN" sz="3600" dirty="0">
                <a:latin typeface="Times" panose="02020603050405020304" pitchFamily="18" charset="0"/>
              </a:rPr>
              <a:t>128</a:t>
            </a:r>
            <a:endParaRPr lang="en-US" altLang="zh-CN" sz="3600" dirty="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latin typeface="Times" panose="02020603050405020304" pitchFamily="18" charset="0"/>
              </a:rPr>
              <a:t>         1000  </a:t>
            </a:r>
            <a:r>
              <a:rPr lang="zh-CN" altLang="en-US" sz="3600" dirty="0">
                <a:latin typeface="Times" panose="02020603050405020304" pitchFamily="18" charset="0"/>
              </a:rPr>
              <a:t>表示 －</a:t>
            </a:r>
            <a:r>
              <a:rPr lang="en-US" altLang="zh-CN" sz="3600" dirty="0">
                <a:latin typeface="Times" panose="02020603050405020304" pitchFamily="18" charset="0"/>
              </a:rPr>
              <a:t>8</a:t>
            </a:r>
            <a:endParaRPr lang="en-US" altLang="zh-CN" sz="3600" dirty="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206375"/>
            <a:ext cx="756126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补码的用途</a:t>
            </a:r>
            <a:endParaRPr lang="zh-CN" altLang="en-US" sz="3200" b="1" kern="0" dirty="0"/>
          </a:p>
        </p:txBody>
      </p:sp>
    </p:spTree>
  </p:cSld>
  <p:clrMapOvr>
    <a:masterClrMapping/>
  </p:clrMapOvr>
  <p:transition spd="slow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036763" y="63500"/>
            <a:ext cx="3430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整数的表示方式比较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1913" y="588963"/>
            <a:ext cx="1828800" cy="5951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机器数</a:t>
            </a:r>
            <a:b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0000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0001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0010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0011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0100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0101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0110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0111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i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1000</a:t>
            </a:r>
            <a:endParaRPr lang="en-US" altLang="zh-CN" b="1" i="1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1001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1010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1011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1100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1101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1110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i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1111</a:t>
            </a:r>
            <a:endParaRPr lang="en-US" altLang="zh-CN" b="1" i="1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027238" y="585788"/>
            <a:ext cx="1676400" cy="59531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无符号</a:t>
            </a:r>
            <a:br>
              <a:rPr lang="en-US" altLang="zh-CN" sz="2800" b="1" dirty="0">
                <a:solidFill>
                  <a:schemeClr val="bg1"/>
                </a:solidFill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7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800" b="1" u="sng" dirty="0">
                <a:solidFill>
                  <a:srgbClr val="FF3300"/>
                </a:solidFill>
              </a:rPr>
              <a:t>8</a:t>
            </a:r>
            <a:endParaRPr lang="en-US" altLang="zh-CN" sz="2800" b="1" u="sng" dirty="0">
              <a:solidFill>
                <a:srgbClr val="FF3300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lang="en-US" altLang="zh-CN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3751263" y="585788"/>
            <a:ext cx="1676400" cy="59531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原码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+0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+7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800" b="1" u="sng" dirty="0">
                <a:solidFill>
                  <a:srgbClr val="FF3300"/>
                </a:solidFill>
                <a:latin typeface="Symbol" panose="05050102010706020507" pitchFamily="18" charset="2"/>
              </a:rPr>
              <a:t>-0</a:t>
            </a:r>
            <a:endParaRPr lang="en-US" altLang="zh-CN" sz="2800" b="1" u="sng" dirty="0">
              <a:solidFill>
                <a:srgbClr val="FF3300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-7</a:t>
            </a:r>
            <a:endParaRPr lang="en-US" altLang="zh-CN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5514975" y="588963"/>
            <a:ext cx="1676400" cy="59531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反码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+0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+7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800" b="1" u="sng" dirty="0">
                <a:solidFill>
                  <a:srgbClr val="FF3300"/>
                </a:solidFill>
                <a:latin typeface="Symbol" panose="05050102010706020507" pitchFamily="18" charset="2"/>
              </a:rPr>
              <a:t>-7</a:t>
            </a:r>
            <a:endParaRPr lang="en-US" altLang="zh-CN" sz="2800" b="1" u="sng" dirty="0">
              <a:solidFill>
                <a:srgbClr val="FF3300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-0</a:t>
            </a:r>
            <a:endParaRPr lang="en-US" altLang="zh-CN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7294563" y="565150"/>
            <a:ext cx="1676400" cy="59531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补码</a:t>
            </a:r>
            <a:b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+0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+1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+7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800" b="1" u="sng" dirty="0">
                <a:solidFill>
                  <a:srgbClr val="FF3300"/>
                </a:solidFill>
                <a:latin typeface="Symbol" panose="05050102010706020507" pitchFamily="18" charset="2"/>
              </a:rPr>
              <a:t>-8</a:t>
            </a:r>
            <a:endParaRPr lang="en-US" altLang="zh-CN" sz="2800" b="1" u="sng" dirty="0">
              <a:solidFill>
                <a:srgbClr val="FF3300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-7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-6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-5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-4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-3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-2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</a:endParaRPr>
          </a:p>
          <a:p>
            <a:pPr algn="r"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-1</a:t>
            </a:r>
            <a:endParaRPr lang="en-US" altLang="zh-CN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  <p:bldP spid="141319" grpId="0" animBg="1"/>
      <p:bldP spid="141322" grpId="0" animBg="1"/>
      <p:bldP spid="1413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5256212" cy="577850"/>
          </a:xfrm>
        </p:spPr>
        <p:txBody>
          <a:bodyPr anchor="t"/>
          <a:lstStyle/>
          <a:p>
            <a:r>
              <a:rPr lang="zh-CN" altLang="en-US"/>
              <a:t>总结1：真值的机器数表示</a:t>
            </a: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1081088"/>
            <a:ext cx="8281987" cy="17287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i="1" dirty="0"/>
              <a:t>1、正数：</a:t>
            </a:r>
            <a:endParaRPr lang="zh-CN" altLang="en-US" b="1" i="1" dirty="0"/>
          </a:p>
          <a:p>
            <a:r>
              <a:rPr lang="zh-CN" altLang="en-US" b="1" dirty="0"/>
              <a:t>将正数转化为二进制，在左边补0至</a:t>
            </a:r>
            <a:r>
              <a:rPr lang="en-US" altLang="zh-CN" b="1" dirty="0"/>
              <a:t>N</a:t>
            </a:r>
            <a:r>
              <a:rPr lang="zh-CN" altLang="en-US" b="1" dirty="0"/>
              <a:t>位即可。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66"/>
                </a:solidFill>
              </a:rPr>
              <a:t>正数的原码、反码、补码相同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239713" y="2857500"/>
            <a:ext cx="8712200" cy="35353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2、负数：</a:t>
            </a:r>
            <a:r>
              <a:rPr lang="en-US" altLang="zh-CN" b="1" i="1" dirty="0">
                <a:latin typeface="Times New Roman" panose="02020603050405020304" pitchFamily="18" charset="0"/>
              </a:rPr>
              <a:t>(</a:t>
            </a:r>
            <a:r>
              <a:rPr lang="zh-CN" altLang="en-US" b="1" i="1" dirty="0">
                <a:latin typeface="Times New Roman" panose="02020603050405020304" pitchFamily="18" charset="0"/>
              </a:rPr>
              <a:t>注意</a:t>
            </a:r>
            <a:r>
              <a:rPr lang="en-US" altLang="zh-CN" b="1" i="1" dirty="0">
                <a:latin typeface="Times New Roman" panose="02020603050405020304" pitchFamily="18" charset="0"/>
              </a:rPr>
              <a:t>:</a:t>
            </a:r>
            <a:r>
              <a:rPr lang="zh-CN" altLang="en-US" b="1" i="1" dirty="0">
                <a:latin typeface="Times New Roman" panose="02020603050405020304" pitchFamily="18" charset="0"/>
              </a:rPr>
              <a:t>其最高位必须为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)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将其绝对值转化为二进制，在左边补0至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位。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原码：将最高位置1即可。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b="1" dirty="0">
                <a:latin typeface="Times New Roman" panose="02020603050405020304" pitchFamily="18" charset="0"/>
              </a:rPr>
              <a:t> 反码：将各位按位取反（0变1， 1变0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注意符号位</a:t>
            </a:r>
            <a:r>
              <a:rPr lang="zh-CN" altLang="en-US" b="1" dirty="0">
                <a:latin typeface="Times New Roman" panose="02020603050405020304" pitchFamily="18" charset="0"/>
              </a:rPr>
              <a:t>） 补码：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  从右边起，第一个 1 左边的各位按位取反。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</a:rPr>
              <a:t>   或：将其反码的值+1，舍弃溢出部分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3778250" cy="609600"/>
          </a:xfrm>
        </p:spPr>
        <p:txBody>
          <a:bodyPr anchor="t"/>
          <a:lstStyle/>
          <a:p>
            <a:r>
              <a:rPr lang="zh-CN" altLang="en-US" sz="2800"/>
              <a:t>结论2：机器数的真值</a:t>
            </a:r>
            <a:endParaRPr lang="zh-CN" altLang="en-US" sz="280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63513" y="1120775"/>
            <a:ext cx="3673475" cy="40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u="sng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符号位 0</a:t>
            </a:r>
            <a:endParaRPr lang="zh-CN" altLang="en-US" sz="3200" b="1" u="sng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该数为正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则不管该数为原码、反码、补码，直接 将二 进制数转化为10进制数即可。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3995738" y="188913"/>
            <a:ext cx="5026025" cy="6337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u="sng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符号位 </a:t>
            </a:r>
            <a:r>
              <a:rPr lang="en-US" altLang="zh-CN" sz="3200" b="1" u="sng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该数为负数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该数为原码表示：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将除符号位以外的二进制数转化为10进制数即可。</a:t>
            </a:r>
            <a:endParaRPr lang="zh-CN" altLang="en-US" sz="2400" b="1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该数为反码表示：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各位按位取反后把二进制数转化为10进制数即可。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该数为补码表示：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从右边起，第1个1左边的各位取反后把二进制数转化为10进制数即可（或求其补码）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60350"/>
            <a:ext cx="7772400" cy="568325"/>
          </a:xfrm>
        </p:spPr>
        <p:txBody>
          <a:bodyPr anchor="t"/>
          <a:lstStyle/>
          <a:p>
            <a:r>
              <a:rPr lang="zh-CN" altLang="en-US">
                <a:solidFill>
                  <a:srgbClr val="0000CC"/>
                </a:solidFill>
              </a:rPr>
              <a:t>计算机内部的数据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>
          <a:xfrm>
            <a:off x="269875" y="950913"/>
            <a:ext cx="8647113" cy="24479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 sz="3200" b="1"/>
              <a:t>位</a:t>
            </a:r>
            <a:r>
              <a:rPr lang="zh-CN" altLang="en-US"/>
              <a:t>，</a:t>
            </a:r>
            <a:r>
              <a:rPr lang="en-US" altLang="zh-CN"/>
              <a:t>Bit</a:t>
            </a:r>
            <a:r>
              <a:rPr lang="zh-CN" altLang="en-US"/>
              <a:t>（比特），计算机中的最小单位，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endParaRPr lang="en-US" altLang="zh-CN"/>
          </a:p>
          <a:p>
            <a:pPr marL="342900" lvl="1" indent="-342900"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zh-CN" altLang="en-US" sz="2800"/>
              <a:t>位模式</a:t>
            </a:r>
            <a:r>
              <a:rPr lang="zh-CN" altLang="en-US" sz="3200"/>
              <a:t>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的组合</a:t>
            </a:r>
            <a:endParaRPr lang="en-US" altLang="zh-CN"/>
          </a:p>
          <a:p>
            <a:pPr marL="342900" lvl="1" indent="-342900"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所有计算机外部的数据类型的数据都采用统一的数据表示法，转换后存入计算机中。</a:t>
            </a:r>
            <a:endParaRPr lang="en-US" altLang="zh-CN"/>
          </a:p>
          <a:p>
            <a:pPr marL="342900" lvl="1" indent="-342900">
              <a:spcBef>
                <a:spcPts val="600"/>
              </a:spcBef>
              <a:spcAft>
                <a:spcPct val="0"/>
              </a:spcAft>
            </a:pPr>
            <a:r>
              <a:rPr lang="zh-CN" altLang="en-US"/>
              <a:t>当数据从计算机输出时，再还原到原来的形式</a:t>
            </a:r>
            <a:endParaRPr lang="en-US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3897313"/>
            <a:ext cx="8361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33525" y="3435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编码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48488" y="34813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译码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83063" y="345757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存储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8569325" cy="777875"/>
          </a:xfrm>
        </p:spPr>
        <p:txBody>
          <a:bodyPr anchor="t"/>
          <a:lstStyle/>
          <a:p>
            <a:pPr marL="838200" indent="-838200" algn="l"/>
            <a:r>
              <a:rPr lang="zh-CN" altLang="en-US">
                <a:solidFill>
                  <a:srgbClr val="000000"/>
                </a:solidFill>
              </a:rPr>
              <a:t>计算机的字长为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</a:rPr>
              <a:t>位，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按样式填写下表</a:t>
            </a:r>
            <a:br>
              <a:rPr lang="en-US" altLang="zh-CN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62296" name="Group 152"/>
          <p:cNvGraphicFramePr>
            <a:graphicFrameLocks noGrp="1"/>
          </p:cNvGraphicFramePr>
          <p:nvPr/>
        </p:nvGraphicFramePr>
        <p:xfrm>
          <a:off x="323850" y="1916113"/>
          <a:ext cx="8424863" cy="3960812"/>
        </p:xfrm>
        <a:graphic>
          <a:graphicData uri="http://schemas.openxmlformats.org/drawingml/2006/table">
            <a:tbl>
              <a:tblPr/>
              <a:tblGrid>
                <a:gridCol w="2015902"/>
                <a:gridCol w="1871886"/>
                <a:gridCol w="2305050"/>
                <a:gridCol w="2232025"/>
              </a:tblGrid>
              <a:tr h="9325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十进制数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原码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反码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补码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-125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xFF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xC7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x8F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3" name="Rectangle 134"/>
          <p:cNvSpPr>
            <a:spLocks noChangeArrowheads="1"/>
          </p:cNvSpPr>
          <p:nvPr/>
        </p:nvSpPr>
        <p:spPr bwMode="auto">
          <a:xfrm>
            <a:off x="0" y="5041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3284" name="Rectangle 153"/>
          <p:cNvSpPr>
            <a:spLocks noChangeArrowheads="1"/>
          </p:cNvSpPr>
          <p:nvPr/>
        </p:nvSpPr>
        <p:spPr bwMode="auto">
          <a:xfrm>
            <a:off x="3779838" y="2809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练习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3.2 </a:t>
            </a:r>
            <a:r>
              <a:rPr lang="zh-CN" altLang="en-US" kern="0" dirty="0">
                <a:solidFill>
                  <a:srgbClr val="0000CC"/>
                </a:solidFill>
              </a:rPr>
              <a:t>存储数字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106488"/>
            <a:ext cx="85375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6" name="组合 2"/>
          <p:cNvGrpSpPr/>
          <p:nvPr/>
        </p:nvGrpSpPr>
        <p:grpSpPr bwMode="auto">
          <a:xfrm>
            <a:off x="900113" y="2151063"/>
            <a:ext cx="7070725" cy="3968750"/>
            <a:chOff x="900113" y="2151063"/>
            <a:chExt cx="7070725" cy="3968750"/>
          </a:xfrm>
        </p:grpSpPr>
        <p:sp>
          <p:nvSpPr>
            <p:cNvPr id="54278" name="文本框 1"/>
            <p:cNvSpPr txBox="1">
              <a:spLocks noChangeArrowheads="1"/>
            </p:cNvSpPr>
            <p:nvPr/>
          </p:nvSpPr>
          <p:spPr bwMode="auto">
            <a:xfrm>
              <a:off x="3348038" y="2151063"/>
              <a:ext cx="955675" cy="708025"/>
            </a:xfrm>
            <a:prstGeom prst="rect">
              <a:avLst/>
            </a:prstGeom>
            <a:solidFill>
              <a:srgbClr val="3477FF"/>
            </a:solidFill>
            <a:ln w="9525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数 </a:t>
              </a:r>
              <a:endPara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9" name="文本框 9"/>
            <p:cNvSpPr txBox="1">
              <a:spLocks noChangeArrowheads="1"/>
            </p:cNvSpPr>
            <p:nvPr/>
          </p:nvSpPr>
          <p:spPr bwMode="auto">
            <a:xfrm>
              <a:off x="4932363" y="3433763"/>
              <a:ext cx="1341437" cy="706437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整 数 </a:t>
              </a:r>
              <a:endPara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0" name="文本框 10"/>
            <p:cNvSpPr txBox="1">
              <a:spLocks noChangeArrowheads="1"/>
            </p:cNvSpPr>
            <p:nvPr/>
          </p:nvSpPr>
          <p:spPr bwMode="auto">
            <a:xfrm>
              <a:off x="900113" y="3448050"/>
              <a:ext cx="1316037" cy="584200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小 数 </a:t>
              </a:r>
              <a:endPara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1" name="文本框 11"/>
            <p:cNvSpPr txBox="1">
              <a:spLocks noChangeArrowheads="1"/>
            </p:cNvSpPr>
            <p:nvPr/>
          </p:nvSpPr>
          <p:spPr bwMode="auto">
            <a:xfrm>
              <a:off x="3224213" y="4511675"/>
              <a:ext cx="1831975" cy="584200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有符号数</a:t>
              </a:r>
              <a:endParaRPr lang="zh-CN" altLang="en-US" sz="3200" b="1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38863" y="4471988"/>
              <a:ext cx="1831975" cy="584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defRPr>
              </a:lvl1pPr>
            </a:lstStyle>
            <a:p>
              <a:pPr>
                <a:defRPr/>
              </a:pPr>
              <a:r>
                <a:rPr lang="zh-CN" altLang="en-US" dirty="0"/>
                <a:t>无符号数</a:t>
              </a:r>
              <a:endParaRPr lang="zh-CN" altLang="en-US" dirty="0"/>
            </a:p>
          </p:txBody>
        </p:sp>
        <p:sp>
          <p:nvSpPr>
            <p:cNvPr id="54283" name="文本框 13"/>
            <p:cNvSpPr txBox="1">
              <a:spLocks noChangeArrowheads="1"/>
            </p:cNvSpPr>
            <p:nvPr/>
          </p:nvSpPr>
          <p:spPr bwMode="auto">
            <a:xfrm>
              <a:off x="2357438" y="5595938"/>
              <a:ext cx="995362" cy="523875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原 码</a:t>
              </a:r>
              <a:endParaRPr lang="zh-CN" altLang="en-US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48075" y="5554663"/>
              <a:ext cx="996950" cy="52228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FFFF00"/>
                  </a:solidFill>
                </a:defRPr>
              </a:lvl1pPr>
            </a:lstStyle>
            <a:p>
              <a:pPr>
                <a:defRPr/>
              </a:pPr>
              <a:r>
                <a:rPr lang="zh-CN" altLang="en-US" dirty="0"/>
                <a:t>反 码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56188" y="5554663"/>
              <a:ext cx="995362" cy="52228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FFFF00"/>
                  </a:solidFill>
                </a:defRPr>
              </a:lvl1pPr>
            </a:lstStyle>
            <a:p>
              <a:pPr>
                <a:defRPr/>
              </a:pPr>
              <a:r>
                <a:rPr lang="zh-CN" altLang="en-US" dirty="0"/>
                <a:t>补 码</a:t>
              </a:r>
              <a:endParaRPr lang="zh-CN" altLang="en-US" dirty="0"/>
            </a:p>
          </p:txBody>
        </p:sp>
        <p:grpSp>
          <p:nvGrpSpPr>
            <p:cNvPr id="54286" name="组合 43"/>
            <p:cNvGrpSpPr/>
            <p:nvPr/>
          </p:nvGrpSpPr>
          <p:grpSpPr bwMode="auto">
            <a:xfrm>
              <a:off x="1524000" y="2859088"/>
              <a:ext cx="4127500" cy="595312"/>
              <a:chOff x="1524000" y="2858698"/>
              <a:chExt cx="4127928" cy="66936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524000" y="3140723"/>
                <a:ext cx="41279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524000" y="3140723"/>
                <a:ext cx="0" cy="371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3794360" y="2858698"/>
                <a:ext cx="1588" cy="2802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631289" y="3156787"/>
                <a:ext cx="0" cy="371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87" name="组合 42"/>
            <p:cNvGrpSpPr/>
            <p:nvPr/>
          </p:nvGrpSpPr>
          <p:grpSpPr bwMode="auto">
            <a:xfrm>
              <a:off x="4140200" y="4111625"/>
              <a:ext cx="2782888" cy="401638"/>
              <a:chOff x="4164372" y="4192479"/>
              <a:chExt cx="2783892" cy="402847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H="1">
                <a:off x="5619047" y="4192479"/>
                <a:ext cx="0" cy="211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164372" y="4394699"/>
                <a:ext cx="27838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948264" y="4385145"/>
                <a:ext cx="0" cy="194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170724" y="4377183"/>
                <a:ext cx="0" cy="2181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88" name="组合 41"/>
            <p:cNvGrpSpPr/>
            <p:nvPr/>
          </p:nvGrpSpPr>
          <p:grpSpPr bwMode="auto">
            <a:xfrm>
              <a:off x="2921000" y="5095875"/>
              <a:ext cx="2670175" cy="485775"/>
              <a:chOff x="5787081" y="5125558"/>
              <a:chExt cx="2669409" cy="485606"/>
            </a:xfrm>
          </p:grpSpPr>
          <p:cxnSp>
            <p:nvCxnSpPr>
              <p:cNvPr id="26" name="直接连接符 25"/>
              <p:cNvCxnSpPr>
                <a:stCxn id="54281" idx="2"/>
                <a:endCxn id="15" idx="0"/>
              </p:cNvCxnSpPr>
              <p:nvPr/>
            </p:nvCxnSpPr>
            <p:spPr>
              <a:xfrm>
                <a:off x="7005931" y="5125558"/>
                <a:ext cx="6348" cy="4586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54281" idx="2"/>
                <a:endCxn id="15" idx="0"/>
              </p:cNvCxnSpPr>
              <p:nvPr/>
            </p:nvCxnSpPr>
            <p:spPr>
              <a:xfrm>
                <a:off x="5790255" y="5384231"/>
                <a:ext cx="26551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54281" idx="2"/>
                <a:endCxn id="15" idx="0"/>
              </p:cNvCxnSpPr>
              <p:nvPr/>
            </p:nvCxnSpPr>
            <p:spPr>
              <a:xfrm>
                <a:off x="5787081" y="5393753"/>
                <a:ext cx="0" cy="2174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54281" idx="2"/>
                <a:endCxn id="15" idx="0"/>
              </p:cNvCxnSpPr>
              <p:nvPr/>
            </p:nvCxnSpPr>
            <p:spPr>
              <a:xfrm>
                <a:off x="8456490" y="5365188"/>
                <a:ext cx="0" cy="2189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89" name="文本框 46"/>
            <p:cNvSpPr txBox="1">
              <a:spLocks noChangeArrowheads="1"/>
            </p:cNvSpPr>
            <p:nvPr/>
          </p:nvSpPr>
          <p:spPr bwMode="auto">
            <a:xfrm>
              <a:off x="2197100" y="3508375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浮点数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90" name="文本框 47"/>
            <p:cNvSpPr txBox="1">
              <a:spLocks noChangeArrowheads="1"/>
            </p:cNvSpPr>
            <p:nvPr/>
          </p:nvSpPr>
          <p:spPr bwMode="auto">
            <a:xfrm>
              <a:off x="6242050" y="3557588"/>
              <a:ext cx="11064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定点数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28688" y="3976688"/>
            <a:ext cx="1276350" cy="1079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60350"/>
            <a:ext cx="7772400" cy="568325"/>
          </a:xfrm>
        </p:spPr>
        <p:txBody>
          <a:bodyPr anchor="t"/>
          <a:lstStyle/>
          <a:p>
            <a:r>
              <a:rPr lang="zh-CN" altLang="en-US">
                <a:solidFill>
                  <a:srgbClr val="0000CC"/>
                </a:solidFill>
              </a:rPr>
              <a:t>存储浮点数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6323" name="内容占位符 1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4168775" cy="165735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z="3200" dirty="0"/>
              <a:t>浮点数的表示</a:t>
            </a:r>
            <a:endParaRPr lang="en-US" altLang="zh-CN" sz="3200" dirty="0"/>
          </a:p>
          <a:p>
            <a:pPr lvl="1">
              <a:spcAft>
                <a:spcPct val="0"/>
              </a:spcAft>
            </a:pPr>
            <a:r>
              <a:rPr lang="zh-CN" altLang="en-US" dirty="0"/>
              <a:t>整数、小数、小数点</a:t>
            </a:r>
            <a:endParaRPr lang="en-US" altLang="zh-CN" dirty="0"/>
          </a:p>
          <a:p>
            <a:pPr lvl="1">
              <a:spcAft>
                <a:spcPct val="0"/>
              </a:spcAft>
            </a:pPr>
            <a:r>
              <a:rPr lang="zh-CN" altLang="en-US" dirty="0"/>
              <a:t>用科学记数法</a:t>
            </a:r>
            <a:endParaRPr lang="en-US" altLang="zh-CN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4787900" y="1341438"/>
            <a:ext cx="41687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3200" kern="0" dirty="0"/>
              <a:t>存储浮点数格式：</a:t>
            </a:r>
            <a:endParaRPr lang="en-US" altLang="zh-CN" sz="32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kern="0" dirty="0"/>
              <a:t>IEEE 754</a:t>
            </a:r>
            <a:r>
              <a:rPr lang="zh-CN" altLang="en-US" sz="2800" kern="0" dirty="0"/>
              <a:t>标准，消除表达的不一致性</a:t>
            </a:r>
            <a:endParaRPr lang="en-US" altLang="zh-CN" sz="2800" kern="0" dirty="0"/>
          </a:p>
          <a:p>
            <a:pPr lvl="1" eaLnBrk="1" hangingPunct="1">
              <a:defRPr/>
            </a:pPr>
            <a:r>
              <a:rPr lang="en-US" altLang="zh-CN" sz="2800" dirty="0"/>
              <a:t>IEEE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nstitute of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lectrical and </a:t>
            </a:r>
            <a:r>
              <a:rPr lang="en-US" altLang="zh-CN" sz="2800" dirty="0" err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lectrionics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ngineers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AU" sz="2800" dirty="0">
                <a:latin typeface="黑体" panose="02010609060101010101" pitchFamily="49" charset="-122"/>
                <a:ea typeface="黑体" panose="02010609060101010101" pitchFamily="49" charset="-122"/>
              </a:rPr>
              <a:t>电气电子工程师协会</a:t>
            </a:r>
            <a:endParaRPr lang="en-US" altLang="zh-CN" sz="2800" kern="0" dirty="0"/>
          </a:p>
          <a:p>
            <a:pPr lvl="1">
              <a:spcAft>
                <a:spcPts val="0"/>
              </a:spcAft>
              <a:defRPr/>
            </a:pPr>
            <a:r>
              <a:rPr lang="zh-CN" altLang="en-US" sz="2800" kern="0" dirty="0"/>
              <a:t>单精度：</a:t>
            </a:r>
            <a:r>
              <a:rPr lang="en-US" altLang="zh-CN" sz="2800" kern="0" dirty="0"/>
              <a:t>32 bits</a:t>
            </a:r>
            <a:endParaRPr lang="en-US" altLang="zh-CN" sz="2800" kern="0" dirty="0"/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471488" y="3860800"/>
            <a:ext cx="4168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3200" kern="0" dirty="0"/>
              <a:t>浮点数组成</a:t>
            </a:r>
            <a:endParaRPr lang="en-US" altLang="zh-CN" sz="32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S</a:t>
            </a:r>
            <a:r>
              <a:rPr lang="en-US" altLang="zh-CN" sz="2800" kern="0" dirty="0"/>
              <a:t>ign: </a:t>
            </a:r>
            <a:r>
              <a:rPr lang="zh-CN" altLang="en-US" sz="2800" kern="0" dirty="0"/>
              <a:t>数的符号</a:t>
            </a:r>
            <a:endParaRPr lang="en-US" altLang="zh-CN" sz="28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E</a:t>
            </a:r>
            <a:r>
              <a:rPr lang="en-US" altLang="zh-CN" sz="2800" kern="0" dirty="0"/>
              <a:t>xponent: </a:t>
            </a:r>
            <a:r>
              <a:rPr lang="zh-CN" altLang="en-US" sz="2800" kern="0" dirty="0"/>
              <a:t>指数</a:t>
            </a:r>
            <a:endParaRPr lang="en-US" altLang="zh-CN" sz="28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M</a:t>
            </a:r>
            <a:r>
              <a:rPr lang="en-US" altLang="zh-CN" sz="2800" kern="0" dirty="0"/>
              <a:t>antissa:  </a:t>
            </a:r>
            <a:r>
              <a:rPr lang="zh-CN" altLang="en-US" sz="2800" kern="0" dirty="0"/>
              <a:t>尾数</a:t>
            </a:r>
            <a:endParaRPr lang="en-US" altLang="zh-CN" sz="2800" kern="0" dirty="0"/>
          </a:p>
        </p:txBody>
      </p:sp>
    </p:spTree>
  </p:cSld>
  <p:clrMapOvr>
    <a:masterClrMapping/>
  </p:clrMapOvr>
  <p:transition spd="slow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IEEE 754 </a:t>
            </a:r>
            <a:r>
              <a:rPr lang="zh-CN" altLang="en-US"/>
              <a:t>浮点数标准格式</a:t>
            </a:r>
            <a:endParaRPr lang="en-US" altLang="zh-CN"/>
          </a:p>
        </p:txBody>
      </p:sp>
      <p:sp>
        <p:nvSpPr>
          <p:cNvPr id="1029" name="Rectangle 11"/>
          <p:cNvSpPr>
            <a:spLocks noGrp="1" noChangeArrowheads="1"/>
          </p:cNvSpPr>
          <p:nvPr>
            <p:ph idx="1"/>
          </p:nvPr>
        </p:nvSpPr>
        <p:spPr>
          <a:xfrm>
            <a:off x="268288" y="2870200"/>
            <a:ext cx="8496300" cy="36163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符号位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非负数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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负数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有效位的规格化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1.0 ≤ 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| &lt; 2.0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数前有一个隐含前导位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，有效位是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“</a:t>
            </a:r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1.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尾数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”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阶码（指数）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余（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移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）码表示</a:t>
            </a:r>
            <a:endParaRPr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阶码以无符号数的形式存储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127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744538" y="2035175"/>
            <a:ext cx="792162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525588" y="2041525"/>
            <a:ext cx="3046412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阶码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4578350" y="2038350"/>
            <a:ext cx="367188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尾数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8375" name="文本框 1"/>
          <p:cNvSpPr txBox="1">
            <a:spLocks noChangeArrowheads="1"/>
          </p:cNvSpPr>
          <p:nvPr/>
        </p:nvSpPr>
        <p:spPr bwMode="auto">
          <a:xfrm>
            <a:off x="427038" y="1139825"/>
            <a:ext cx="8337550" cy="584200"/>
          </a:xfrm>
          <a:prstGeom prst="rect">
            <a:avLst/>
          </a:prstGeom>
          <a:solidFill>
            <a:srgbClr val="FF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477FF"/>
                </a:solidFill>
                <a:latin typeface="Times New Roman" panose="02020603050405020304" pitchFamily="18" charset="0"/>
              </a:rPr>
              <a:t> X =(</a:t>
            </a:r>
            <a:r>
              <a:rPr lang="zh-CN" altLang="en-US" sz="3200" b="1">
                <a:solidFill>
                  <a:srgbClr val="3477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solidFill>
                  <a:srgbClr val="3477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3477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b="1" baseline="30000">
                <a:solidFill>
                  <a:srgbClr val="3477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>
                <a:solidFill>
                  <a:srgbClr val="3477FF"/>
                </a:solidFill>
                <a:latin typeface="Times New Roman" panose="02020603050405020304" pitchFamily="18" charset="0"/>
              </a:rPr>
              <a:t>  X  (1+</a:t>
            </a:r>
            <a:r>
              <a:rPr lang="zh-CN" altLang="en-US" sz="3200" b="1">
                <a:solidFill>
                  <a:srgbClr val="3477FF"/>
                </a:solidFill>
                <a:latin typeface="Times New Roman" panose="02020603050405020304" pitchFamily="18" charset="0"/>
              </a:rPr>
              <a:t>尾数）</a:t>
            </a:r>
            <a:r>
              <a:rPr lang="en-US" altLang="zh-CN" sz="3200" b="1">
                <a:solidFill>
                  <a:srgbClr val="3477FF"/>
                </a:solidFill>
                <a:latin typeface="Times New Roman" panose="02020603050405020304" pitchFamily="18" charset="0"/>
              </a:rPr>
              <a:t>X  2 </a:t>
            </a:r>
            <a:r>
              <a:rPr lang="en-US" altLang="zh-CN" sz="3200" b="1" baseline="30000">
                <a:solidFill>
                  <a:srgbClr val="3477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baseline="30000">
                <a:solidFill>
                  <a:srgbClr val="3477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真实的指数</a:t>
            </a:r>
            <a:r>
              <a:rPr lang="en-US" altLang="zh-CN" sz="3200" b="1" baseline="30000">
                <a:solidFill>
                  <a:srgbClr val="3477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+ </a:t>
            </a:r>
            <a:r>
              <a:rPr lang="zh-CN" altLang="en-US" sz="3200" b="1" baseline="30000">
                <a:solidFill>
                  <a:srgbClr val="3477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偏移</a:t>
            </a:r>
            <a:r>
              <a:rPr lang="en-US" altLang="zh-CN" sz="3200" b="1" baseline="30000">
                <a:solidFill>
                  <a:srgbClr val="3477FF"/>
                </a:solidFill>
                <a:latin typeface="Times New Roman" panose="02020603050405020304" pitchFamily="18" charset="0"/>
              </a:rPr>
              <a:t>)</a:t>
            </a:r>
            <a:endParaRPr lang="zh-CN" altLang="en-US" sz="3200" b="1" baseline="30000">
              <a:solidFill>
                <a:srgbClr val="3477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uiExpand="1" build="p"/>
      <p:bldP spid="1030" grpId="0" animBg="1"/>
      <p:bldP spid="1031" grpId="0" animBg="1"/>
      <p:bldP spid="10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74613"/>
            <a:ext cx="77724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浮点数表示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511175" y="1112838"/>
            <a:ext cx="8305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规格化科学计数法： </a:t>
            </a:r>
            <a:r>
              <a:rPr lang="en-US" altLang="zh-CN" b="1"/>
              <a:t>±</a:t>
            </a:r>
            <a:r>
              <a:rPr lang="en-US" altLang="zh-CN" sz="3200" b="1"/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1.xxxx*2</a:t>
            </a:r>
            <a:r>
              <a:rPr lang="en-US" altLang="zh-CN" sz="3200" baseline="30000">
                <a:latin typeface="Times New Roman" panose="02020603050405020304" pitchFamily="18" charset="0"/>
              </a:rPr>
              <a:t>yyyy</a:t>
            </a:r>
            <a:endParaRPr lang="en-US" altLang="zh-CN" sz="3200" baseline="30000">
              <a:latin typeface="Times New Roman" panose="02020603050405020304" pitchFamily="18" charset="0"/>
            </a:endParaRPr>
          </a:p>
        </p:txBody>
      </p:sp>
      <p:sp>
        <p:nvSpPr>
          <p:cNvPr id="100361" name="矩形 1"/>
          <p:cNvSpPr>
            <a:spLocks noChangeArrowheads="1"/>
          </p:cNvSpPr>
          <p:nvPr/>
        </p:nvSpPr>
        <p:spPr bwMode="auto">
          <a:xfrm>
            <a:off x="677863" y="4676775"/>
            <a:ext cx="779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有效数： </a:t>
            </a:r>
            <a:r>
              <a:rPr lang="en-US" altLang="zh-CN" sz="2400">
                <a:latin typeface="Times New Roman" panose="02020603050405020304" pitchFamily="18" charset="0"/>
              </a:rPr>
              <a:t>IEEE 754</a:t>
            </a:r>
            <a:r>
              <a:rPr lang="zh-CN" altLang="en-US" sz="2400">
                <a:latin typeface="Times New Roman" panose="02020603050405020304" pitchFamily="18" charset="0"/>
              </a:rPr>
              <a:t>隐藏了规格化的前导位：</a:t>
            </a:r>
            <a:r>
              <a:rPr lang="en-US" altLang="zh-CN" sz="2400">
                <a:latin typeface="Times New Roman" panose="02020603050405020304" pitchFamily="18" charset="0"/>
              </a:rPr>
              <a:t>24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0421" name="组合 1"/>
          <p:cNvGrpSpPr/>
          <p:nvPr/>
        </p:nvGrpSpPr>
        <p:grpSpPr bwMode="auto">
          <a:xfrm>
            <a:off x="511175" y="2565400"/>
            <a:ext cx="8382000" cy="1173163"/>
            <a:chOff x="1277938" y="1949450"/>
            <a:chExt cx="7772400" cy="1173163"/>
          </a:xfrm>
        </p:grpSpPr>
        <p:grpSp>
          <p:nvGrpSpPr>
            <p:cNvPr id="60422" name="Group 30"/>
            <p:cNvGrpSpPr/>
            <p:nvPr/>
          </p:nvGrpSpPr>
          <p:grpSpPr bwMode="auto">
            <a:xfrm>
              <a:off x="1277938" y="1949450"/>
              <a:ext cx="7772400" cy="1173163"/>
              <a:chOff x="768" y="1181"/>
              <a:chExt cx="4896" cy="739"/>
            </a:xfrm>
          </p:grpSpPr>
          <p:sp>
            <p:nvSpPr>
              <p:cNvPr id="60424" name="Text Box 31"/>
              <p:cNvSpPr txBox="1">
                <a:spLocks noChangeArrowheads="1"/>
              </p:cNvSpPr>
              <p:nvPr/>
            </p:nvSpPr>
            <p:spPr bwMode="auto">
              <a:xfrm>
                <a:off x="5424" y="12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0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0425" name="Text Box 32"/>
              <p:cNvSpPr txBox="1">
                <a:spLocks noChangeArrowheads="1"/>
              </p:cNvSpPr>
              <p:nvPr/>
            </p:nvSpPr>
            <p:spPr bwMode="auto">
              <a:xfrm>
                <a:off x="864" y="118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31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0426" name="Rectangle 33"/>
              <p:cNvSpPr>
                <a:spLocks noChangeArrowheads="1"/>
              </p:cNvSpPr>
              <p:nvPr/>
            </p:nvSpPr>
            <p:spPr bwMode="auto">
              <a:xfrm>
                <a:off x="912" y="1392"/>
                <a:ext cx="4704" cy="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27" name="Text Box 34"/>
              <p:cNvSpPr txBox="1">
                <a:spLocks noChangeArrowheads="1"/>
              </p:cNvSpPr>
              <p:nvPr/>
            </p:nvSpPr>
            <p:spPr bwMode="auto">
              <a:xfrm>
                <a:off x="912" y="1376"/>
                <a:ext cx="1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28" name="Text Box 35"/>
              <p:cNvSpPr txBox="1">
                <a:spLocks noChangeArrowheads="1"/>
              </p:cNvSpPr>
              <p:nvPr/>
            </p:nvSpPr>
            <p:spPr bwMode="auto">
              <a:xfrm>
                <a:off x="1200" y="1375"/>
                <a:ext cx="9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Helvetica" panose="020B0604020202020204" pitchFamily="34" charset="0"/>
                  </a:rPr>
                  <a:t>Exponent</a:t>
                </a:r>
                <a:endParaRPr lang="en-US" altLang="zh-CN" sz="24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0429" name="Line 36"/>
              <p:cNvSpPr>
                <a:spLocks noChangeShapeType="1"/>
              </p:cNvSpPr>
              <p:nvPr/>
            </p:nvSpPr>
            <p:spPr bwMode="auto">
              <a:xfrm>
                <a:off x="11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0" name="Text Box 37"/>
              <p:cNvSpPr txBox="1">
                <a:spLocks noChangeArrowheads="1"/>
              </p:cNvSpPr>
              <p:nvPr/>
            </p:nvSpPr>
            <p:spPr bwMode="auto">
              <a:xfrm>
                <a:off x="1056" y="118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30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0431" name="Line 38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2" name="Text Box 39"/>
              <p:cNvSpPr txBox="1">
                <a:spLocks noChangeArrowheads="1"/>
              </p:cNvSpPr>
              <p:nvPr/>
            </p:nvSpPr>
            <p:spPr bwMode="auto">
              <a:xfrm>
                <a:off x="2160" y="120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23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0433" name="Text Box 40"/>
              <p:cNvSpPr txBox="1">
                <a:spLocks noChangeArrowheads="1"/>
              </p:cNvSpPr>
              <p:nvPr/>
            </p:nvSpPr>
            <p:spPr bwMode="auto">
              <a:xfrm>
                <a:off x="2400" y="120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22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0434" name="Text Box 42"/>
              <p:cNvSpPr txBox="1">
                <a:spLocks noChangeArrowheads="1"/>
              </p:cNvSpPr>
              <p:nvPr/>
            </p:nvSpPr>
            <p:spPr bwMode="auto">
              <a:xfrm>
                <a:off x="816" y="1680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1 bit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0435" name="Text Box 43"/>
              <p:cNvSpPr txBox="1">
                <a:spLocks noChangeArrowheads="1"/>
              </p:cNvSpPr>
              <p:nvPr/>
            </p:nvSpPr>
            <p:spPr bwMode="auto">
              <a:xfrm>
                <a:off x="1536" y="1693"/>
                <a:ext cx="4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8 bits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0436" name="Text Box 44"/>
              <p:cNvSpPr txBox="1">
                <a:spLocks noChangeArrowheads="1"/>
              </p:cNvSpPr>
              <p:nvPr/>
            </p:nvSpPr>
            <p:spPr bwMode="auto">
              <a:xfrm>
                <a:off x="3744" y="1693"/>
                <a:ext cx="5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23 bits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0437" name="Rectangle 46"/>
              <p:cNvSpPr>
                <a:spLocks noChangeArrowheads="1"/>
              </p:cNvSpPr>
              <p:nvPr/>
            </p:nvSpPr>
            <p:spPr bwMode="auto">
              <a:xfrm>
                <a:off x="768" y="1200"/>
                <a:ext cx="4896" cy="7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4849120" y="2247900"/>
              <a:ext cx="218451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M</a:t>
              </a:r>
              <a:r>
                <a:rPr lang="en-US" altLang="zh-CN" sz="2400" kern="0" dirty="0">
                  <a:solidFill>
                    <a:srgbClr val="FF0000"/>
                  </a:solidFill>
                </a:rPr>
                <a:t>antissa</a:t>
              </a:r>
              <a:endParaRPr kumimoji="1" lang="en-US" altLang="zh-CN" sz="2400" b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浮点数的存储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611187" y="1052736"/>
            <a:ext cx="7921625" cy="48974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/>
              <a:t>1. </a:t>
            </a:r>
            <a:r>
              <a:rPr lang="zh-CN" altLang="en-US" sz="3200" b="1" dirty="0"/>
              <a:t>把十进制浮点数转换为二进制数</a:t>
            </a:r>
            <a:r>
              <a:rPr lang="en-US" altLang="zh-CN" sz="3200" b="1" dirty="0"/>
              <a:t>:</a:t>
            </a:r>
            <a:endParaRPr lang="en-US" altLang="zh-CN" sz="3200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规范化</a:t>
            </a:r>
            <a:endParaRPr lang="en-US" altLang="zh-CN" sz="3200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 dirty="0"/>
              <a:t>3. </a:t>
            </a:r>
            <a:r>
              <a:rPr lang="zh-CN" altLang="en-US" sz="3200" b="1" u="sng" dirty="0">
                <a:solidFill>
                  <a:srgbClr val="FF0000"/>
                </a:solidFill>
              </a:rPr>
              <a:t>符号位</a:t>
            </a:r>
            <a:r>
              <a:rPr lang="en-US" altLang="zh-CN" sz="3200" b="1" u="sng" dirty="0">
                <a:solidFill>
                  <a:srgbClr val="FF0000"/>
                </a:solidFill>
              </a:rPr>
              <a:t>S</a:t>
            </a:r>
            <a:r>
              <a:rPr lang="en-US" altLang="zh-CN" sz="3200" b="1" dirty="0"/>
              <a:t>:  </a:t>
            </a:r>
            <a:r>
              <a:rPr lang="zh-CN" altLang="en-US" sz="2800" b="1" dirty="0"/>
              <a:t>正数为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，负数为</a:t>
            </a:r>
            <a:r>
              <a:rPr lang="en-US" altLang="zh-CN" sz="2800" b="1" dirty="0"/>
              <a:t>1</a:t>
            </a:r>
            <a:endParaRPr lang="en-US" altLang="zh-CN" sz="2800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 dirty="0"/>
              <a:t>4. </a:t>
            </a:r>
            <a:r>
              <a:rPr lang="zh-CN" altLang="en-US" sz="3200" b="1" u="sng" dirty="0">
                <a:solidFill>
                  <a:srgbClr val="FF0000"/>
                </a:solidFill>
              </a:rPr>
              <a:t>指数</a:t>
            </a:r>
            <a:r>
              <a:rPr lang="en-US" altLang="zh-CN" sz="3200" b="1" u="sng" dirty="0">
                <a:solidFill>
                  <a:srgbClr val="FF0000"/>
                </a:solidFill>
              </a:rPr>
              <a:t>E</a:t>
            </a:r>
            <a:r>
              <a:rPr lang="en-US" altLang="zh-CN" sz="3200" b="1" dirty="0"/>
              <a:t>:  </a:t>
            </a:r>
            <a:r>
              <a:rPr lang="zh-CN" altLang="en-US" sz="3200" b="1" dirty="0"/>
              <a:t>用移码表示</a:t>
            </a:r>
            <a:endParaRPr lang="en-US" altLang="zh-CN" sz="3200" b="1" dirty="0"/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zh-CN" altLang="en-US" sz="2400" dirty="0"/>
              <a:t>余码：真实指数 </a:t>
            </a:r>
            <a:r>
              <a:rPr lang="en-US" altLang="zh-CN" sz="2400" dirty="0"/>
              <a:t>+ 127</a:t>
            </a:r>
            <a:endParaRPr lang="en-US" altLang="zh-CN" sz="2400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 dirty="0"/>
              <a:t>5. </a:t>
            </a:r>
            <a:r>
              <a:rPr lang="zh-CN" altLang="en-US" sz="3200" b="1" u="sng" dirty="0">
                <a:solidFill>
                  <a:srgbClr val="FF0000"/>
                </a:solidFill>
              </a:rPr>
              <a:t>尾数</a:t>
            </a:r>
            <a:r>
              <a:rPr lang="en-US" altLang="zh-CN" sz="3200" b="1" u="sng" dirty="0">
                <a:solidFill>
                  <a:srgbClr val="FF0000"/>
                </a:solidFill>
              </a:rPr>
              <a:t>M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小数点后面的数，补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至</a:t>
            </a:r>
            <a:r>
              <a:rPr lang="en-US" altLang="zh-CN" sz="3200" b="1" dirty="0"/>
              <a:t>23</a:t>
            </a:r>
            <a:r>
              <a:rPr lang="zh-CN" altLang="en-US" sz="3200" b="1" dirty="0"/>
              <a:t>位</a:t>
            </a:r>
            <a:endParaRPr lang="en-US" altLang="zh-CN" sz="3200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 dirty="0"/>
              <a:t>6.  </a:t>
            </a:r>
            <a:r>
              <a:rPr lang="zh-CN" altLang="en-US" sz="3200" b="1" dirty="0"/>
              <a:t>连接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M</a:t>
            </a:r>
            <a:endParaRPr lang="en-US" altLang="zh-CN" sz="3200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endParaRPr lang="en-US" altLang="zh-CN" sz="3200" b="1" dirty="0"/>
          </a:p>
        </p:txBody>
      </p:sp>
    </p:spTree>
  </p:cSld>
  <p:clrMapOvr>
    <a:masterClrMapping/>
  </p:clrMapOvr>
  <p:transition spd="slow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 例 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3491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675" y="1009650"/>
            <a:ext cx="8713788" cy="720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 sz="3200" b="1"/>
              <a:t>把 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13.375 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表示为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IEEE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单精度数形式</a:t>
            </a:r>
            <a:endParaRPr lang="en-US" altLang="zh-CN" sz="3200" b="1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7338" y="1639888"/>
            <a:ext cx="5873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、转换   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13.375 D = 1101 . 011B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6700" y="2279650"/>
            <a:ext cx="741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、规范化：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1101.011B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＝ 2 </a:t>
            </a:r>
            <a:r>
              <a:rPr lang="zh-CN" altLang="en-US" sz="3200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× 1. 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101 </a:t>
            </a:r>
            <a:r>
              <a:rPr lang="en-US" altLang="zh-CN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11</a:t>
            </a:r>
            <a:endParaRPr lang="zh-CN" altLang="en-US" sz="3200" b="1" u="sng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3675" y="5822950"/>
            <a:ext cx="711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333300"/>
                </a:solidFill>
                <a:latin typeface="Times New Roman" panose="02020603050405020304" pitchFamily="18" charset="0"/>
              </a:rPr>
              <a:t>0100 0001 0101</a:t>
            </a:r>
            <a:r>
              <a:rPr lang="en-US" altLang="zh-CN">
                <a:latin typeface="Times New Roman" panose="02020603050405020304" pitchFamily="18" charset="0"/>
              </a:rPr>
              <a:t> 0</a:t>
            </a:r>
            <a:r>
              <a:rPr lang="zh-CN" altLang="en-US">
                <a:latin typeface="Times New Roman" panose="02020603050405020304" pitchFamily="18" charset="0"/>
              </a:rPr>
              <a:t>11</a:t>
            </a:r>
            <a:r>
              <a:rPr lang="en-US" altLang="zh-CN">
                <a:latin typeface="Times New Roman" panose="02020603050405020304" pitchFamily="18" charset="0"/>
              </a:rPr>
              <a:t>0 0000 0000 0000 0000</a:t>
            </a:r>
            <a:endParaRPr lang="zh-CN" altLang="en-US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5275" y="2889250"/>
            <a:ext cx="2155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0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5275" y="4098925"/>
            <a:ext cx="7643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101 </a:t>
            </a:r>
            <a:r>
              <a:rPr lang="en-US" altLang="zh-CN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0 0000 0000 0000 0000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92100" y="4681538"/>
            <a:ext cx="9128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146175" y="4702175"/>
            <a:ext cx="2778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98550" y="4768850"/>
            <a:ext cx="7467600" cy="466725"/>
            <a:chOff x="1372942" y="5347096"/>
            <a:chExt cx="7467600" cy="466102"/>
          </a:xfrm>
        </p:grpSpPr>
        <p:sp>
          <p:nvSpPr>
            <p:cNvPr id="63511" name="Rectangle 33"/>
            <p:cNvSpPr>
              <a:spLocks noChangeArrowheads="1"/>
            </p:cNvSpPr>
            <p:nvPr/>
          </p:nvSpPr>
          <p:spPr bwMode="auto">
            <a:xfrm>
              <a:off x="1372942" y="5347425"/>
              <a:ext cx="7467600" cy="4476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3512" name="Line 36"/>
            <p:cNvSpPr>
              <a:spLocks noChangeShapeType="1"/>
            </p:cNvSpPr>
            <p:nvPr/>
          </p:nvSpPr>
          <p:spPr bwMode="auto">
            <a:xfrm>
              <a:off x="1806271" y="5347096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38"/>
            <p:cNvSpPr>
              <a:spLocks noChangeShapeType="1"/>
            </p:cNvSpPr>
            <p:nvPr/>
          </p:nvSpPr>
          <p:spPr bwMode="auto">
            <a:xfrm>
              <a:off x="3617937" y="535599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1098550" y="4748213"/>
            <a:ext cx="3905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S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2379663" y="4795838"/>
            <a:ext cx="3905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E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6272213" y="4795838"/>
            <a:ext cx="4413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M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498600" y="4733925"/>
            <a:ext cx="188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1000  0010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375025" y="4706938"/>
            <a:ext cx="5348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101  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11</a:t>
            </a:r>
            <a:r>
              <a:rPr lang="en-US" altLang="zh-CN" b="1">
                <a:latin typeface="Times New Roman" panose="02020603050405020304" pitchFamily="18" charset="0"/>
              </a:rPr>
              <a:t>0  0000  0000  0000  0000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58763" y="3487738"/>
            <a:ext cx="648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latin typeface="Times New Roman" panose="02020603050405020304" pitchFamily="18" charset="0"/>
              </a:rPr>
              <a:t> 127+3=130 =  1000 0010B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7625" y="5292725"/>
            <a:ext cx="1581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结果：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425575" y="3332163"/>
            <a:ext cx="317500" cy="15351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568575" y="3940175"/>
            <a:ext cx="2058988" cy="998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643563" y="4489450"/>
            <a:ext cx="822325" cy="3556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464300" y="5805488"/>
            <a:ext cx="2549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3333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41560000H </a:t>
            </a:r>
            <a:endParaRPr lang="zh-CN" altLang="en-US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6" grpId="0" animBg="1"/>
      <p:bldP spid="14" grpId="0"/>
      <p:bldP spid="14" grpId="1"/>
      <p:bldP spid="19" grpId="0"/>
      <p:bldP spid="19" grpId="1"/>
      <p:bldP spid="22" grpId="0"/>
      <p:bldP spid="22" grpId="1"/>
      <p:bldP spid="28" grpId="0"/>
      <p:bldP spid="29" grpId="0"/>
      <p:bldP spid="30" grpId="0"/>
      <p:bldP spid="32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 例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675" y="1009650"/>
            <a:ext cx="8713788" cy="720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zh-CN" altLang="en-US" sz="3200" b="1"/>
              <a:t>把 －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161.875 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表示为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IEEE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单精度数形式</a:t>
            </a:r>
            <a:endParaRPr lang="en-US" altLang="zh-CN" sz="3200" b="1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7338" y="1639888"/>
            <a:ext cx="7745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、转换   －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161.875 D =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1010 0001 . 111B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6700" y="2279650"/>
            <a:ext cx="75295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、规范化：    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1010 0001 . 111B</a:t>
            </a:r>
            <a:endParaRPr lang="en-US" altLang="zh-CN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＝ 2 </a:t>
            </a:r>
            <a:r>
              <a:rPr lang="en-US" altLang="zh-CN" sz="3200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× 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1.010 0001 111B </a:t>
            </a:r>
            <a:endParaRPr lang="zh-CN" altLang="en-US" sz="3200" b="1" u="sng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97063" y="5367338"/>
            <a:ext cx="711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u="sng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u="sng">
                <a:solidFill>
                  <a:srgbClr val="333300"/>
                </a:solidFill>
                <a:latin typeface="Times New Roman" panose="02020603050405020304" pitchFamily="18" charset="0"/>
              </a:rPr>
              <a:t>100</a:t>
            </a:r>
            <a:r>
              <a:rPr lang="en-US" altLang="zh-CN" b="1" i="1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u="sng">
                <a:solidFill>
                  <a:srgbClr val="333300"/>
                </a:solidFill>
                <a:latin typeface="Times New Roman" panose="02020603050405020304" pitchFamily="18" charset="0"/>
              </a:rPr>
              <a:t>0011</a:t>
            </a:r>
            <a:r>
              <a:rPr lang="en-US" altLang="zh-CN" b="1" i="1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u="sng">
                <a:solidFill>
                  <a:srgbClr val="33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u="sng">
                <a:solidFill>
                  <a:srgbClr val="333300"/>
                </a:solidFill>
                <a:latin typeface="Times New Roman" panose="02020603050405020304" pitchFamily="18" charset="0"/>
              </a:rPr>
              <a:t>010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u="sng">
                <a:latin typeface="Times New Roman" panose="02020603050405020304" pitchFamily="18" charset="0"/>
              </a:rPr>
              <a:t>000</a:t>
            </a:r>
            <a:r>
              <a:rPr lang="zh-CN" altLang="en-US" u="sng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u="sng">
                <a:latin typeface="Times New Roman" panose="02020603050405020304" pitchFamily="18" charset="0"/>
              </a:rPr>
              <a:t>1110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u="sng">
                <a:latin typeface="Times New Roman" panose="02020603050405020304" pitchFamily="18" charset="0"/>
              </a:rPr>
              <a:t>0000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u="sng">
                <a:latin typeface="Times New Roman" panose="02020603050405020304" pitchFamily="18" charset="0"/>
              </a:rPr>
              <a:t>0000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u="sng">
                <a:latin typeface="Times New Roman" panose="02020603050405020304" pitchFamily="18" charset="0"/>
              </a:rPr>
              <a:t>0000</a:t>
            </a:r>
            <a:endParaRPr lang="zh-CN" altLang="en-US" b="1" u="sng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66700" y="3046413"/>
            <a:ext cx="2154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6700" y="4470400"/>
            <a:ext cx="7766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0 000</a:t>
            </a:r>
            <a:r>
              <a:rPr lang="zh-CN" altLang="en-US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1 1</a:t>
            </a:r>
            <a:r>
              <a:rPr lang="en-US" altLang="zh-CN" sz="3200" b="1" u="sng">
                <a:solidFill>
                  <a:srgbClr val="3333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0 0000 0000 0000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8750" y="5180013"/>
            <a:ext cx="1758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、结果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2725" y="3822700"/>
            <a:ext cx="7239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latin typeface="Times New Roman" panose="02020603050405020304" pitchFamily="18" charset="0"/>
              </a:rPr>
              <a:t> 127+7=134 =  1000  0110 B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557338" y="5856288"/>
            <a:ext cx="735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333300"/>
                </a:solidFill>
                <a:latin typeface="Times New Roman" panose="02020603050405020304" pitchFamily="18" charset="0"/>
              </a:rPr>
              <a:t>＝   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C      3       2       1       E      0       0      0  H </a:t>
            </a:r>
            <a:endParaRPr lang="zh-CN" altLang="en-US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30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浮点数的真值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503238" y="1196975"/>
            <a:ext cx="8137525" cy="5111750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/>
              <a:t>1. </a:t>
            </a:r>
            <a:r>
              <a:rPr lang="zh-CN" altLang="en-US" sz="3200" b="1"/>
              <a:t>把浮点数分解为</a:t>
            </a:r>
            <a:r>
              <a:rPr lang="en-US" altLang="zh-CN" sz="3200" b="1"/>
              <a:t>S</a:t>
            </a:r>
            <a:r>
              <a:rPr lang="zh-CN" altLang="en-US" sz="3200" b="1"/>
              <a:t>、</a:t>
            </a:r>
            <a:r>
              <a:rPr lang="en-US" altLang="zh-CN" sz="3200" b="1"/>
              <a:t>E</a:t>
            </a:r>
            <a:r>
              <a:rPr lang="zh-CN" altLang="en-US" sz="3200" b="1"/>
              <a:t>、</a:t>
            </a:r>
            <a:r>
              <a:rPr lang="en-US" altLang="zh-CN" sz="3200" b="1"/>
              <a:t>M</a:t>
            </a:r>
            <a:endParaRPr lang="en-US" altLang="zh-CN" sz="3200" b="1"/>
          </a:p>
          <a:p>
            <a:pPr marL="342900" lvl="1" indent="-342900"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/>
              <a:t>2. </a:t>
            </a:r>
            <a:r>
              <a:rPr lang="zh-CN" altLang="en-US" sz="3200" b="1"/>
              <a:t>根据符号位</a:t>
            </a:r>
            <a:r>
              <a:rPr lang="en-US" altLang="zh-CN" sz="3200" b="1"/>
              <a:t>S</a:t>
            </a:r>
            <a:r>
              <a:rPr lang="zh-CN" altLang="en-US" sz="3200" b="1"/>
              <a:t>的值确定数的正负</a:t>
            </a:r>
            <a:endParaRPr lang="en-US" altLang="zh-CN" sz="3200" b="1"/>
          </a:p>
          <a:p>
            <a:pPr marL="342900" lvl="1" indent="-342900"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sz="3200" b="1"/>
              <a:t>3. </a:t>
            </a:r>
            <a:r>
              <a:rPr lang="zh-CN" altLang="en-US" sz="3200" b="1"/>
              <a:t>指数转换为十进制，并减去移码</a:t>
            </a:r>
            <a:endParaRPr lang="en-US" altLang="zh-CN" sz="3200" b="1"/>
          </a:p>
          <a:p>
            <a:pPr>
              <a:spcBef>
                <a:spcPts val="1800"/>
              </a:spcBef>
              <a:spcAft>
                <a:spcPct val="0"/>
              </a:spcAft>
            </a:pPr>
            <a:r>
              <a:rPr lang="en-US" altLang="zh-CN" sz="3200" b="1"/>
              <a:t>4. </a:t>
            </a:r>
            <a:r>
              <a:rPr lang="zh-CN" altLang="en-US" sz="3200" b="1"/>
              <a:t>尾数，小数点前面加</a:t>
            </a:r>
            <a:r>
              <a:rPr lang="en-US" altLang="zh-CN" sz="3200" b="1"/>
              <a:t>1</a:t>
            </a:r>
            <a:endParaRPr lang="en-US" altLang="zh-CN" sz="3200" b="1"/>
          </a:p>
          <a:p>
            <a:pPr>
              <a:spcBef>
                <a:spcPts val="1800"/>
              </a:spcBef>
              <a:spcAft>
                <a:spcPct val="0"/>
              </a:spcAft>
            </a:pPr>
            <a:r>
              <a:rPr lang="en-US" altLang="zh-CN" sz="3200" b="1"/>
              <a:t>5. </a:t>
            </a:r>
            <a:r>
              <a:rPr lang="zh-CN" altLang="en-US" sz="3200" b="1"/>
              <a:t>将规范化的数转化为非规范化</a:t>
            </a:r>
            <a:endParaRPr lang="en-US" altLang="zh-CN" sz="3200" b="1"/>
          </a:p>
          <a:p>
            <a:pPr>
              <a:spcBef>
                <a:spcPts val="1800"/>
              </a:spcBef>
              <a:spcAft>
                <a:spcPct val="0"/>
              </a:spcAft>
            </a:pPr>
            <a:r>
              <a:rPr lang="en-US" altLang="zh-CN" sz="3200" b="1"/>
              <a:t>6. </a:t>
            </a:r>
            <a:r>
              <a:rPr lang="zh-CN" altLang="en-US" sz="3200" b="1"/>
              <a:t>把二进制浮点数的整数和小数分别转换为十进制数</a:t>
            </a:r>
            <a:endParaRPr lang="en-US" altLang="zh-CN" sz="3200" b="1"/>
          </a:p>
          <a:p>
            <a:pPr marL="342900" lvl="1" indent="-342900">
              <a:spcBef>
                <a:spcPts val="18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endParaRPr lang="en-US" altLang="zh-CN" sz="3200" b="1"/>
          </a:p>
        </p:txBody>
      </p:sp>
    </p:spTree>
  </p:cSld>
  <p:clrMapOvr>
    <a:masterClrMapping/>
  </p:clrMapOvr>
  <p:transition spd="slow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 例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675" y="1009650"/>
            <a:ext cx="8713788" cy="1162050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/>
              <a:t> 求下面 </a:t>
            </a:r>
            <a:r>
              <a:rPr lang="en-US" altLang="zh-CN" sz="3200">
                <a:latin typeface="Times" panose="02020603050405020304" pitchFamily="18" charset="0"/>
              </a:rPr>
              <a:t>32-bit </a:t>
            </a:r>
            <a:r>
              <a:rPr lang="zh-CN" altLang="en-US" sz="3200">
                <a:latin typeface="Times" panose="02020603050405020304" pitchFamily="18" charset="0"/>
              </a:rPr>
              <a:t>浮点数的真值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latin typeface="Times" panose="02020603050405020304" pitchFamily="18" charset="0"/>
              </a:rPr>
              <a:t>   </a:t>
            </a:r>
            <a:r>
              <a:rPr lang="en-US" altLang="zh-CN" sz="3200" b="1">
                <a:latin typeface="Times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333300"/>
                </a:solidFill>
                <a:latin typeface="Times" panose="02020603050405020304" pitchFamily="18" charset="0"/>
              </a:rPr>
              <a:t>011 1110 0</a:t>
            </a:r>
            <a:r>
              <a:rPr lang="en-US" altLang="zh-CN" sz="3200" b="1">
                <a:latin typeface="Times" panose="02020603050405020304" pitchFamily="18" charset="0"/>
              </a:rPr>
              <a:t>110 0110 0000 0000 0000 0000</a:t>
            </a:r>
            <a:endParaRPr lang="en-US" altLang="zh-CN" sz="3200" b="1">
              <a:latin typeface="Times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</a:pPr>
            <a:endParaRPr lang="en-US" altLang="zh-CN" sz="32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84300" y="5340350"/>
            <a:ext cx="76517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33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 x 2</a:t>
            </a:r>
            <a:r>
              <a:rPr lang="zh-CN" altLang="en-US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+1 x 2</a:t>
            </a:r>
            <a:r>
              <a:rPr lang="zh-CN" altLang="en-US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+1 x 2</a:t>
            </a:r>
            <a:r>
              <a:rPr lang="zh-CN" altLang="en-US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 +1 x 2</a:t>
            </a:r>
            <a:r>
              <a:rPr lang="zh-CN" altLang="en-US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 +1 x 2</a:t>
            </a:r>
            <a:r>
              <a:rPr lang="zh-CN" altLang="en-US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b="1">
                <a:solidFill>
                  <a:srgbClr val="333300"/>
                </a:solidFill>
                <a:latin typeface="Times New Roman" panose="02020603050405020304" pitchFamily="18" charset="0"/>
              </a:rPr>
              <a:t> －</a:t>
            </a:r>
            <a:r>
              <a:rPr lang="en-US" altLang="zh-CN" b="1">
                <a:solidFill>
                  <a:srgbClr val="333300"/>
                </a:solidFill>
                <a:latin typeface="Times New Roman" panose="02020603050405020304" pitchFamily="18" charset="0"/>
              </a:rPr>
              <a:t>0.224609375 </a:t>
            </a:r>
            <a:endParaRPr lang="zh-CN" altLang="en-US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5425" y="2143125"/>
            <a:ext cx="1198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解： 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61963" y="3062288"/>
            <a:ext cx="1296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S: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55575" y="5068888"/>
            <a:ext cx="1581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结果：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792163" y="2851150"/>
            <a:ext cx="322262" cy="381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/>
          <p:nvPr/>
        </p:nvSpPr>
        <p:spPr bwMode="auto">
          <a:xfrm>
            <a:off x="946150" y="2359025"/>
            <a:ext cx="77771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" panose="02020603050405020304" pitchFamily="18" charset="0"/>
              </a:rPr>
              <a:t>1 </a:t>
            </a:r>
            <a:r>
              <a:rPr lang="en-US" altLang="zh-CN" sz="3200" b="1" i="1" u="sng" kern="0" dirty="0">
                <a:solidFill>
                  <a:srgbClr val="333300"/>
                </a:solidFill>
                <a:latin typeface="Times" panose="02020603050405020304" pitchFamily="18" charset="0"/>
              </a:rPr>
              <a:t>011 1110 0</a:t>
            </a:r>
            <a:r>
              <a:rPr lang="en-US" altLang="zh-CN" sz="3200" b="1" i="1" kern="0" dirty="0">
                <a:solidFill>
                  <a:srgbClr val="333300"/>
                </a:solidFill>
                <a:latin typeface="Times" panose="02020603050405020304" pitchFamily="18" charset="0"/>
              </a:rPr>
              <a:t>  </a:t>
            </a:r>
            <a:r>
              <a:rPr lang="en-US" altLang="zh-CN" sz="3200" b="1" u="sng" kern="0" dirty="0">
                <a:solidFill>
                  <a:schemeClr val="tx2">
                    <a:lumMod val="75000"/>
                  </a:schemeClr>
                </a:solidFill>
                <a:latin typeface="Times" panose="02020603050405020304" pitchFamily="18" charset="0"/>
              </a:rPr>
              <a:t>110 0110 0000 0000 0000 0000</a:t>
            </a:r>
            <a:endParaRPr lang="en-US" altLang="zh-CN" sz="3200" b="1" u="sng" kern="0" dirty="0">
              <a:solidFill>
                <a:schemeClr val="tx2">
                  <a:lumMod val="7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389063" y="3495675"/>
            <a:ext cx="3768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E: 124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 －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127</a:t>
            </a:r>
            <a:r>
              <a:rPr lang="en-US" altLang="zh-CN" sz="3200">
                <a:latin typeface="Times New Roman" panose="02020603050405020304" pitchFamily="18" charset="0"/>
              </a:rPr>
              <a:t>= 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435225" y="2867025"/>
            <a:ext cx="14288" cy="7508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02350" y="2851150"/>
            <a:ext cx="1588" cy="47625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435600" y="3241675"/>
            <a:ext cx="2520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M: 1.110011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392238" y="4403725"/>
            <a:ext cx="6316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solidFill>
                  <a:srgbClr val="333300"/>
                </a:solidFill>
                <a:latin typeface="Times New Roman" panose="02020603050405020304" pitchFamily="18" charset="0"/>
              </a:rPr>
              <a:t>1.110011 x 2</a:t>
            </a:r>
            <a:r>
              <a:rPr lang="zh-CN" altLang="en-US" sz="3200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 b="1" baseline="30000">
                <a:solidFill>
                  <a:srgbClr val="33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>
                <a:latin typeface="Times New Roman" panose="02020603050405020304" pitchFamily="18" charset="0"/>
              </a:rPr>
              <a:t> =</a:t>
            </a:r>
            <a:r>
              <a:rPr lang="zh-CN" altLang="en-US" sz="3200" b="1">
                <a:solidFill>
                  <a:srgbClr val="333300"/>
                </a:solidFill>
                <a:latin typeface="Times New Roman" panose="02020603050405020304" pitchFamily="18" charset="0"/>
              </a:rPr>
              <a:t> －</a:t>
            </a:r>
            <a:r>
              <a:rPr lang="en-US" altLang="zh-CN" sz="3200">
                <a:latin typeface="Times New Roman" panose="02020603050405020304" pitchFamily="18" charset="0"/>
              </a:rPr>
              <a:t>0.001110011B</a:t>
            </a:r>
            <a:endParaRPr lang="zh-CN" altLang="en-US" sz="3200" b="1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  <p:bldP spid="32" grpId="0"/>
      <p:bldP spid="26" grpId="0"/>
      <p:bldP spid="27" grpId="0"/>
      <p:bldP spid="34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位模式宽度与符号集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53988" y="1049339"/>
            <a:ext cx="8488362" cy="18035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3200" kern="0" dirty="0"/>
              <a:t>位模式宽度决定符号集的个数</a:t>
            </a:r>
            <a:endParaRPr lang="en-US" altLang="zh-CN" sz="32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kern="0" dirty="0"/>
              <a:t>2 bits :00, 01,10,11</a:t>
            </a:r>
            <a:endParaRPr lang="en-US" altLang="zh-CN" sz="2800" kern="0" dirty="0"/>
          </a:p>
          <a:p>
            <a:pPr lvl="1">
              <a:spcAft>
                <a:spcPts val="0"/>
              </a:spcAft>
              <a:defRPr/>
            </a:pPr>
            <a:r>
              <a:rPr lang="en-US" altLang="zh-CN" sz="2800" kern="0" dirty="0"/>
              <a:t>3 bits: </a:t>
            </a:r>
            <a:r>
              <a:rPr lang="en-US" altLang="zh-CN" sz="2800" dirty="0"/>
              <a:t>000, 001,010,011, 100, 101,110,111 </a:t>
            </a:r>
            <a:endParaRPr lang="en-US" altLang="zh-CN" sz="2800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22156" y="5538775"/>
            <a:ext cx="3048000" cy="777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记住两个公式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09480" y="2761569"/>
            <a:ext cx="3683000" cy="2787525"/>
          </a:xfrm>
          <a:prstGeom prst="rect">
            <a:avLst/>
          </a:prstGeo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00"/>
                </a:solidFill>
              </a:rPr>
              <a:t>N</a:t>
            </a:r>
            <a:r>
              <a:rPr lang="zh-CN" altLang="en-US" b="1" kern="0" dirty="0">
                <a:solidFill>
                  <a:srgbClr val="FFFF00"/>
                </a:solidFill>
              </a:rPr>
              <a:t>： 符号集数量</a:t>
            </a:r>
            <a:endParaRPr lang="zh-CN" altLang="en-US" b="1" kern="0" dirty="0">
              <a:solidFill>
                <a:srgbClr val="FFFF0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00"/>
                </a:solidFill>
              </a:rPr>
              <a:t>n:  </a:t>
            </a:r>
            <a:r>
              <a:rPr lang="zh-CN" altLang="en-US" b="1" kern="0" dirty="0">
                <a:solidFill>
                  <a:srgbClr val="FFFF00"/>
                </a:solidFill>
              </a:rPr>
              <a:t>二进制位数</a:t>
            </a:r>
            <a:endParaRPr lang="zh-CN" altLang="en-US" b="1" kern="0" dirty="0">
              <a:solidFill>
                <a:srgbClr val="FFFF00"/>
              </a:solidFill>
            </a:endParaRP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4400" b="1" kern="0" dirty="0">
                <a:solidFill>
                  <a:srgbClr val="FFFF00"/>
                </a:solidFill>
              </a:rPr>
              <a:t> </a:t>
            </a:r>
            <a:r>
              <a:rPr lang="en-US" altLang="zh-CN" sz="4000" b="1" kern="0" dirty="0">
                <a:solidFill>
                  <a:srgbClr val="FFFF00"/>
                </a:solidFill>
              </a:rPr>
              <a:t>N=2</a:t>
            </a:r>
            <a:r>
              <a:rPr lang="en-US" altLang="zh-CN" sz="4000" b="1" kern="0" baseline="42000" dirty="0">
                <a:solidFill>
                  <a:srgbClr val="FFFF00"/>
                </a:solidFill>
              </a:rPr>
              <a:t>n</a:t>
            </a:r>
            <a:endParaRPr lang="en-US" altLang="zh-CN" sz="4000" b="1" kern="0" baseline="42000" dirty="0">
              <a:solidFill>
                <a:srgbClr val="FFFF00"/>
              </a:solidFill>
            </a:endParaRPr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zh-CN" altLang="en-US" sz="4000" b="1" kern="0" dirty="0">
                <a:solidFill>
                  <a:srgbClr val="FFFF00"/>
                </a:solidFill>
              </a:rPr>
              <a:t> </a:t>
            </a:r>
            <a:r>
              <a:rPr lang="en-US" altLang="zh-CN" sz="4000" b="1" kern="0" dirty="0">
                <a:solidFill>
                  <a:srgbClr val="FFFF00"/>
                </a:solidFill>
              </a:rPr>
              <a:t>n= log</a:t>
            </a:r>
            <a:r>
              <a:rPr lang="en-US" altLang="zh-CN" sz="4000" b="1" kern="0" baseline="-10000" dirty="0">
                <a:solidFill>
                  <a:srgbClr val="FFFF00"/>
                </a:solidFill>
              </a:rPr>
              <a:t>2</a:t>
            </a:r>
            <a:r>
              <a:rPr lang="en-US" altLang="zh-CN" sz="4000" b="1" kern="0" baseline="20000" dirty="0">
                <a:solidFill>
                  <a:srgbClr val="FFFF00"/>
                </a:solidFill>
              </a:rPr>
              <a:t>N</a:t>
            </a:r>
            <a:r>
              <a:rPr lang="en-US" altLang="zh-CN" sz="2000" b="1" kern="0" dirty="0">
                <a:solidFill>
                  <a:srgbClr val="FFFF00"/>
                </a:solidFill>
              </a:rPr>
              <a:t>(</a:t>
            </a:r>
            <a:r>
              <a:rPr lang="zh-CN" altLang="en-US" sz="2000" b="1" kern="0" dirty="0">
                <a:solidFill>
                  <a:srgbClr val="FFFF00"/>
                </a:solidFill>
              </a:rPr>
              <a:t>向上取整</a:t>
            </a:r>
            <a:r>
              <a:rPr lang="en-US" altLang="zh-CN" sz="2000" b="1" kern="0" dirty="0">
                <a:solidFill>
                  <a:srgbClr val="FFFF00"/>
                </a:solidFill>
              </a:rPr>
              <a:t>)</a:t>
            </a:r>
            <a:r>
              <a:rPr lang="zh-CN" altLang="en-US" sz="4000" b="1" kern="0" dirty="0">
                <a:solidFill>
                  <a:srgbClr val="FFFF00"/>
                </a:solidFill>
              </a:rPr>
              <a:t>   </a:t>
            </a:r>
            <a:endParaRPr lang="en-US" altLang="zh-CN" sz="4000" b="1" kern="0" dirty="0">
              <a:solidFill>
                <a:srgbClr val="FFFF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1520" y="3720282"/>
            <a:ext cx="4576763" cy="16446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</a:rPr>
              <a:t>计算机的字长 (</a:t>
            </a:r>
            <a:r>
              <a:rPr lang="en-US" altLang="zh-CN" sz="32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word</a:t>
            </a:r>
            <a:r>
              <a:rPr lang="en-US" altLang="zh-CN" sz="3200" b="1">
                <a:solidFill>
                  <a:srgbClr val="FFFF00"/>
                </a:solidFill>
              </a:rPr>
              <a:t>):   </a:t>
            </a:r>
            <a:r>
              <a:rPr lang="zh-CN" altLang="en-US" sz="3200" b="1">
                <a:solidFill>
                  <a:srgbClr val="FFFF00"/>
                </a:solidFill>
              </a:rPr>
              <a:t>取决于计算机的类型,</a:t>
            </a:r>
            <a:endParaRPr lang="zh-CN" altLang="en-US" sz="3200" b="1">
              <a:solidFill>
                <a:srgbClr val="FFFF00"/>
              </a:solidFill>
            </a:endParaRPr>
          </a:p>
          <a:p>
            <a:pPr>
              <a:spcBef>
                <a:spcPct val="15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</a:rPr>
              <a:t> 8位,  16位,   32位,  64位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33400" y="74613"/>
            <a:ext cx="77724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浮点数表示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19063" y="1104900"/>
            <a:ext cx="89376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将浮点数  </a:t>
            </a:r>
            <a:r>
              <a:rPr lang="en-US" altLang="zh-CN" sz="3200">
                <a:latin typeface="Times New Roman" panose="02020603050405020304" pitchFamily="18" charset="0"/>
              </a:rPr>
              <a:t>-3.3333… </a:t>
            </a:r>
            <a:r>
              <a:rPr lang="zh-CN" altLang="en-US" sz="3200">
                <a:latin typeface="Times New Roman" panose="02020603050405020304" pitchFamily="18" charset="0"/>
              </a:rPr>
              <a:t>存储为</a:t>
            </a:r>
            <a:r>
              <a:rPr lang="en-US" altLang="zh-CN" sz="3200">
                <a:latin typeface="Times New Roman" panose="02020603050405020304" pitchFamily="18" charset="0"/>
              </a:rPr>
              <a:t>IEEE-754</a:t>
            </a:r>
            <a:r>
              <a:rPr lang="zh-CN" altLang="en-US" sz="3200">
                <a:latin typeface="Times New Roman" panose="02020603050405020304" pitchFamily="18" charset="0"/>
              </a:rPr>
              <a:t>单精度格式：</a:t>
            </a:r>
            <a:endParaRPr lang="en-US" altLang="zh-CN" sz="3200" baseline="30000">
              <a:latin typeface="Times New Roman" panose="02020603050405020304" pitchFamily="18" charset="0"/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50825" y="1941513"/>
            <a:ext cx="2032000" cy="308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0.33333333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X                  2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CN" sz="2400">
                <a:latin typeface="Times New Roman" panose="02020603050405020304" pitchFamily="18" charset="0"/>
              </a:rPr>
              <a:t>.66666666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X                  2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</a:rPr>
              <a:t>.33333332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X                  2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CN" sz="2400">
                <a:latin typeface="Times New Roman" panose="02020603050405020304" pitchFamily="18" charset="0"/>
              </a:rPr>
              <a:t>.66666664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X                  2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</a:rPr>
              <a:t>.33333338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348038" y="1941513"/>
            <a:ext cx="5565775" cy="1169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-3.333333…=-11.  0 1 0 1 0 1 0 . . .</a:t>
            </a:r>
            <a:endParaRPr kumimoji="1"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                    =</a:t>
            </a:r>
            <a:r>
              <a:rPr kumimoji="1" lang="en-US" altLang="zh-CN" sz="2800" b="1">
                <a:solidFill>
                  <a:srgbClr val="FF0000"/>
                </a:solidFill>
              </a:rPr>
              <a:t>- 1.1010101.. x 2</a:t>
            </a:r>
            <a:r>
              <a:rPr kumimoji="1" lang="en-US" altLang="zh-CN" sz="2800" b="1" baseline="30000">
                <a:solidFill>
                  <a:srgbClr val="FF0000"/>
                </a:solidFill>
              </a:rPr>
              <a:t>1</a:t>
            </a:r>
            <a:r>
              <a:rPr kumimoji="1" lang="en-US" altLang="zh-CN" sz="2800"/>
              <a:t> </a:t>
            </a:r>
            <a:endParaRPr kumimoji="1" lang="en-US" altLang="zh-CN" sz="2800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2771775" y="3484563"/>
            <a:ext cx="6284913" cy="15160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b="1" dirty="0">
                <a:latin typeface="Times New Roman" panose="02020603050405020304" pitchFamily="18" charset="0"/>
              </a:rPr>
              <a:t>有效位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101 0101 0101 0101 0101 0101 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b="1" dirty="0">
                <a:latin typeface="Times New Roman" panose="02020603050405020304" pitchFamily="18" charset="0"/>
              </a:rPr>
              <a:t>符号位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负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=&gt;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b="1" dirty="0">
                <a:latin typeface="Times New Roman" panose="02020603050405020304" pitchFamily="18" charset="0"/>
              </a:rPr>
              <a:t>阶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1+ 127 = 128</a:t>
            </a:r>
            <a:r>
              <a:rPr kumimoji="1" lang="en-US" altLang="zh-CN" b="1" baseline="-25000" dirty="0">
                <a:latin typeface="Times New Roman" panose="02020603050405020304" pitchFamily="18" charset="0"/>
              </a:rPr>
              <a:t>10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1000 0000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" name="Group 20"/>
          <p:cNvGrpSpPr/>
          <p:nvPr/>
        </p:nvGrpSpPr>
        <p:grpSpPr bwMode="auto">
          <a:xfrm>
            <a:off x="971550" y="5411788"/>
            <a:ext cx="6480175" cy="457200"/>
            <a:chOff x="912" y="864"/>
            <a:chExt cx="4032" cy="288"/>
          </a:xfrm>
        </p:grpSpPr>
        <p:sp>
          <p:nvSpPr>
            <p:cNvPr id="67593" name="Rectangle 21"/>
            <p:cNvSpPr>
              <a:spLocks noChangeArrowheads="1"/>
            </p:cNvSpPr>
            <p:nvPr/>
          </p:nvSpPr>
          <p:spPr bwMode="auto">
            <a:xfrm>
              <a:off x="912" y="864"/>
              <a:ext cx="3984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7594" name="Text Box 22"/>
            <p:cNvSpPr txBox="1">
              <a:spLocks noChangeArrowheads="1"/>
            </p:cNvSpPr>
            <p:nvPr/>
          </p:nvSpPr>
          <p:spPr bwMode="auto">
            <a:xfrm>
              <a:off x="915" y="86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latin typeface="Helvetica" panose="020B0604020202020204" pitchFamily="34" charset="0"/>
                </a:rPr>
                <a:t>1</a:t>
              </a:r>
              <a:endParaRPr kumimoji="1" lang="en-US" altLang="zh-CN" sz="2400" b="1">
                <a:latin typeface="Helvetica" panose="020B0604020202020204" pitchFamily="34" charset="0"/>
              </a:endParaRPr>
            </a:p>
          </p:txBody>
        </p:sp>
        <p:sp>
          <p:nvSpPr>
            <p:cNvPr id="67595" name="Text Box 23"/>
            <p:cNvSpPr txBox="1">
              <a:spLocks noChangeArrowheads="1"/>
            </p:cNvSpPr>
            <p:nvPr/>
          </p:nvSpPr>
          <p:spPr bwMode="auto">
            <a:xfrm>
              <a:off x="1104" y="864"/>
              <a:ext cx="10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latin typeface="Helvetica" panose="020B0604020202020204" pitchFamily="34" charset="0"/>
                </a:rPr>
                <a:t>1000 0000</a:t>
              </a:r>
              <a:endParaRPr kumimoji="1" lang="en-US" altLang="zh-CN" sz="2400" b="1">
                <a:latin typeface="Helvetica" panose="020B0604020202020204" pitchFamily="34" charset="0"/>
              </a:endParaRPr>
            </a:p>
          </p:txBody>
        </p:sp>
        <p:sp>
          <p:nvSpPr>
            <p:cNvPr id="67596" name="Line 24"/>
            <p:cNvSpPr>
              <a:spLocks noChangeShapeType="1"/>
            </p:cNvSpPr>
            <p:nvPr/>
          </p:nvSpPr>
          <p:spPr bwMode="auto">
            <a:xfrm>
              <a:off x="1104" y="8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25"/>
            <p:cNvSpPr>
              <a:spLocks noChangeShapeType="1"/>
            </p:cNvSpPr>
            <p:nvPr/>
          </p:nvSpPr>
          <p:spPr bwMode="auto">
            <a:xfrm>
              <a:off x="2112" y="8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Text Box 26"/>
            <p:cNvSpPr txBox="1">
              <a:spLocks noChangeArrowheads="1"/>
            </p:cNvSpPr>
            <p:nvPr/>
          </p:nvSpPr>
          <p:spPr bwMode="auto">
            <a:xfrm>
              <a:off x="2064" y="86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latin typeface="Helvetica" panose="020B0604020202020204" pitchFamily="34" charset="0"/>
                </a:rPr>
                <a:t>101 0101 0101 0101 0101 0101</a:t>
              </a:r>
              <a:endParaRPr kumimoji="1" lang="en-US" altLang="zh-CN" sz="2400" b="1">
                <a:latin typeface="Helvetica" panose="020B0604020202020204" pitchFamily="34" charset="0"/>
              </a:endParaRPr>
            </a:p>
          </p:txBody>
        </p:sp>
      </p:grp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684213" y="5868988"/>
            <a:ext cx="7127875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=  C         0       5       5       5      5       5      5   H</a:t>
            </a:r>
            <a:endParaRPr kumimoji="1" lang="en-US" altLang="zh-CN" sz="2800" b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 animBg="1"/>
      <p:bldP spid="46" grpId="0" animBg="1" uiExpand="1" build="allAtOnce"/>
      <p:bldP spid="54" grpId="0" animBg="1"/>
      <p:bldP spid="5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3400" y="74613"/>
            <a:ext cx="77724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精度不够？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19063" y="1104900"/>
            <a:ext cx="89376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IEEE-754</a:t>
            </a:r>
            <a:r>
              <a:rPr lang="zh-CN" altLang="en-US" sz="3200">
                <a:latin typeface="Times New Roman" panose="02020603050405020304" pitchFamily="18" charset="0"/>
              </a:rPr>
              <a:t>双精度数：</a:t>
            </a:r>
            <a:endParaRPr lang="en-US" altLang="zh-CN" sz="3200" baseline="30000">
              <a:latin typeface="Times New Roman" panose="02020603050405020304" pitchFamily="18" charset="0"/>
            </a:endParaRPr>
          </a:p>
        </p:txBody>
      </p:sp>
      <p:sp>
        <p:nvSpPr>
          <p:cNvPr id="100361" name="矩形 1"/>
          <p:cNvSpPr>
            <a:spLocks noChangeArrowheads="1"/>
          </p:cNvSpPr>
          <p:nvPr/>
        </p:nvSpPr>
        <p:spPr bwMode="auto">
          <a:xfrm>
            <a:off x="393700" y="3522663"/>
            <a:ext cx="6235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有效数： </a:t>
            </a:r>
            <a:r>
              <a:rPr lang="en-US" altLang="zh-CN" sz="2400">
                <a:latin typeface="Times New Roman" panose="02020603050405020304" pitchFamily="18" charset="0"/>
              </a:rPr>
              <a:t>IEEE 754</a:t>
            </a:r>
            <a:r>
              <a:rPr lang="zh-CN" altLang="en-US" sz="2400">
                <a:latin typeface="Times New Roman" panose="02020603050405020304" pitchFamily="18" charset="0"/>
              </a:rPr>
              <a:t>隐藏了规格化的前导位  </a:t>
            </a:r>
            <a:r>
              <a:rPr lang="en-US" altLang="zh-CN" sz="2400">
                <a:latin typeface="Times New Roman" panose="02020603050405020304" pitchFamily="18" charset="0"/>
              </a:rPr>
              <a:t>53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9637" name="组合 2"/>
          <p:cNvGrpSpPr/>
          <p:nvPr/>
        </p:nvGrpSpPr>
        <p:grpSpPr bwMode="auto">
          <a:xfrm>
            <a:off x="0" y="2036763"/>
            <a:ext cx="9007475" cy="1196975"/>
            <a:chOff x="31750" y="3519488"/>
            <a:chExt cx="9007475" cy="1196975"/>
          </a:xfrm>
        </p:grpSpPr>
        <p:grpSp>
          <p:nvGrpSpPr>
            <p:cNvPr id="69638" name="Group 5"/>
            <p:cNvGrpSpPr/>
            <p:nvPr/>
          </p:nvGrpSpPr>
          <p:grpSpPr bwMode="auto">
            <a:xfrm>
              <a:off x="31750" y="3519488"/>
              <a:ext cx="9007475" cy="1196975"/>
              <a:chOff x="-10" y="2112"/>
              <a:chExt cx="5674" cy="754"/>
            </a:xfrm>
          </p:grpSpPr>
          <p:sp>
            <p:nvSpPr>
              <p:cNvPr id="69640" name="Rectangle 6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4896" cy="7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1" name="Text Box 9"/>
              <p:cNvSpPr txBox="1">
                <a:spLocks noChangeArrowheads="1"/>
              </p:cNvSpPr>
              <p:nvPr/>
            </p:nvSpPr>
            <p:spPr bwMode="auto">
              <a:xfrm>
                <a:off x="5424" y="216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0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9642" name="Rectangle 10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4704" cy="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3" name="Text Box 11"/>
              <p:cNvSpPr txBox="1">
                <a:spLocks noChangeArrowheads="1"/>
              </p:cNvSpPr>
              <p:nvPr/>
            </p:nvSpPr>
            <p:spPr bwMode="auto">
              <a:xfrm>
                <a:off x="912" y="2336"/>
                <a:ext cx="1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4" name="Text Box 12"/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9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Helvetica" panose="020B0604020202020204" pitchFamily="34" charset="0"/>
                  </a:rPr>
                  <a:t>Exponent</a:t>
                </a:r>
                <a:endParaRPr lang="en-US" altLang="zh-CN" sz="24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9645" name="Line 13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6" name="Line 14"/>
              <p:cNvSpPr>
                <a:spLocks noChangeShapeType="1"/>
              </p:cNvSpPr>
              <p:nvPr/>
            </p:nvSpPr>
            <p:spPr bwMode="auto">
              <a:xfrm>
                <a:off x="2784" y="236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7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160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52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9648" name="Text Box 16"/>
              <p:cNvSpPr txBox="1">
                <a:spLocks noChangeArrowheads="1"/>
              </p:cNvSpPr>
              <p:nvPr/>
            </p:nvSpPr>
            <p:spPr bwMode="auto">
              <a:xfrm>
                <a:off x="2784" y="2160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51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9649" name="Text Box 18"/>
              <p:cNvSpPr txBox="1">
                <a:spLocks noChangeArrowheads="1"/>
              </p:cNvSpPr>
              <p:nvPr/>
            </p:nvSpPr>
            <p:spPr bwMode="auto">
              <a:xfrm>
                <a:off x="816" y="2640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1 bit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9650" name="Text Box 19"/>
              <p:cNvSpPr txBox="1">
                <a:spLocks noChangeArrowheads="1"/>
              </p:cNvSpPr>
              <p:nvPr/>
            </p:nvSpPr>
            <p:spPr bwMode="auto">
              <a:xfrm>
                <a:off x="1680" y="2640"/>
                <a:ext cx="5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11 bits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9651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653"/>
                <a:ext cx="52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Helvetica" panose="020B0604020202020204" pitchFamily="34" charset="0"/>
                  </a:rPr>
                  <a:t>52 bits</a:t>
                </a:r>
                <a:endParaRPr lang="en-US" altLang="zh-CN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69652" name="Text Box 22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63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9653" name="Text Box 23"/>
              <p:cNvSpPr txBox="1">
                <a:spLocks noChangeArrowheads="1"/>
              </p:cNvSpPr>
              <p:nvPr/>
            </p:nvSpPr>
            <p:spPr bwMode="auto">
              <a:xfrm>
                <a:off x="1056" y="2112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latin typeface="Helvetica" panose="020B0604020202020204" pitchFamily="34" charset="0"/>
                  </a:rPr>
                  <a:t>62</a:t>
                </a:r>
                <a:endParaRPr lang="en-US" altLang="zh-CN" sz="1800">
                  <a:latin typeface="Helvetica" panose="020B0604020202020204" pitchFamily="34" charset="0"/>
                </a:endParaRPr>
              </a:p>
            </p:txBody>
          </p:sp>
          <p:sp>
            <p:nvSpPr>
              <p:cNvPr id="69654" name="Text Box 24"/>
              <p:cNvSpPr txBox="1">
                <a:spLocks noChangeArrowheads="1"/>
              </p:cNvSpPr>
              <p:nvPr/>
            </p:nvSpPr>
            <p:spPr bwMode="auto">
              <a:xfrm>
                <a:off x="-10" y="2321"/>
                <a:ext cx="82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双精度</a:t>
                </a:r>
                <a:endPara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5216525" y="3881438"/>
              <a:ext cx="2740025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M</a:t>
              </a:r>
              <a:r>
                <a:rPr lang="en-US" altLang="zh-CN" sz="2400" kern="0" dirty="0">
                  <a:solidFill>
                    <a:srgbClr val="FF0000"/>
                  </a:solidFill>
                </a:rPr>
                <a:t>antissa</a:t>
              </a:r>
              <a:endParaRPr kumimoji="1" lang="en-US" altLang="zh-CN" sz="2400" b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642350" cy="489585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将浮点数</a:t>
            </a:r>
            <a:r>
              <a:rPr lang="en-US" altLang="zh-CN" b="1" dirty="0"/>
              <a:t>-100.5625 </a:t>
            </a:r>
            <a:r>
              <a:rPr lang="zh-CN" altLang="en-US" b="1" dirty="0"/>
              <a:t>用单精度的</a:t>
            </a:r>
            <a:r>
              <a:rPr lang="en-US" altLang="zh-CN" b="1" dirty="0"/>
              <a:t> IEEE</a:t>
            </a:r>
            <a:r>
              <a:rPr lang="zh-CN" altLang="en-US" b="1" dirty="0"/>
              <a:t>表示</a:t>
            </a:r>
            <a:r>
              <a:rPr lang="en-US" altLang="zh-CN" b="1" dirty="0"/>
              <a:t> </a:t>
            </a:r>
            <a:r>
              <a:rPr lang="zh-CN" altLang="en-US" b="1" dirty="0"/>
              <a:t>，并将结果转化为</a:t>
            </a:r>
            <a:r>
              <a:rPr lang="en-US" altLang="zh-CN" b="1" dirty="0"/>
              <a:t>16</a:t>
            </a:r>
            <a:r>
              <a:rPr lang="zh-CN" altLang="en-US" b="1" dirty="0"/>
              <a:t>进制</a:t>
            </a:r>
            <a:endParaRPr lang="en-US" altLang="zh-CN" b="1" dirty="0"/>
          </a:p>
          <a:p>
            <a:pPr marL="609600" indent="-609600">
              <a:lnSpc>
                <a:spcPct val="110000"/>
              </a:lnSpc>
              <a:buFontTx/>
              <a:buNone/>
            </a:pPr>
            <a:endParaRPr lang="en-US" altLang="zh-CN" b="1" dirty="0"/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单精度浮点数</a:t>
            </a:r>
            <a:r>
              <a:rPr lang="en-US" altLang="zh-CN" b="1" dirty="0"/>
              <a:t>16</a:t>
            </a:r>
            <a:r>
              <a:rPr lang="zh-CN" altLang="en-US" b="1" dirty="0"/>
              <a:t>进制表示为</a:t>
            </a:r>
            <a:r>
              <a:rPr lang="en-US" altLang="zh-CN" b="1" dirty="0"/>
              <a:t>44D80000H, </a:t>
            </a:r>
            <a:r>
              <a:rPr lang="zh-CN" altLang="en-US" b="1" dirty="0"/>
              <a:t>这个浮点数是多少？</a:t>
            </a:r>
            <a:endParaRPr lang="en-US" altLang="zh-CN" b="1" dirty="0"/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b="1" dirty="0"/>
              <a:t> 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505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 练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ChangeArrowheads="1"/>
          </p:cNvSpPr>
          <p:nvPr/>
        </p:nvSpPr>
        <p:spPr bwMode="auto">
          <a:xfrm>
            <a:off x="228600" y="1266825"/>
            <a:ext cx="5540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用位模式来表示任何一个符号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74755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133600"/>
            <a:ext cx="71977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CN" altLang="en-US" sz="36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2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3188"/>
            <a:ext cx="8229600" cy="8112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存储文本</a:t>
            </a:r>
            <a:endParaRPr lang="zh-CN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89500" y="4581525"/>
            <a:ext cx="3671888" cy="1587500"/>
          </a:xfrm>
          <a:prstGeom prst="rect">
            <a:avLst/>
          </a:prstGeo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600" b="1" kern="0" dirty="0">
                <a:solidFill>
                  <a:srgbClr val="FFFF00"/>
                </a:solidFill>
              </a:rPr>
              <a:t>N=2</a:t>
            </a:r>
            <a:r>
              <a:rPr lang="en-US" altLang="zh-CN" sz="3600" b="1" kern="0" baseline="42000" dirty="0">
                <a:solidFill>
                  <a:srgbClr val="FFFF00"/>
                </a:solidFill>
              </a:rPr>
              <a:t>n</a:t>
            </a:r>
            <a:endParaRPr lang="en-US" altLang="zh-CN" sz="3600" b="1" kern="0" baseline="4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00"/>
                </a:solidFill>
              </a:rPr>
              <a:t> </a:t>
            </a:r>
            <a:r>
              <a:rPr lang="en-US" altLang="zh-CN" sz="3600" b="1" kern="0" dirty="0">
                <a:solidFill>
                  <a:srgbClr val="FFFF00"/>
                </a:solidFill>
              </a:rPr>
              <a:t>n= log</a:t>
            </a:r>
            <a:r>
              <a:rPr lang="en-US" altLang="zh-CN" sz="3600" b="1" kern="0" baseline="-10000" dirty="0">
                <a:solidFill>
                  <a:srgbClr val="FFFF00"/>
                </a:solidFill>
              </a:rPr>
              <a:t>2</a:t>
            </a:r>
            <a:r>
              <a:rPr lang="en-US" altLang="zh-CN" sz="3600" b="1" kern="0" baseline="20000" dirty="0">
                <a:solidFill>
                  <a:srgbClr val="FFFF00"/>
                </a:solidFill>
              </a:rPr>
              <a:t>N</a:t>
            </a:r>
            <a:r>
              <a:rPr lang="zh-CN" altLang="en-US" sz="1800" b="1" kern="0" dirty="0">
                <a:solidFill>
                  <a:srgbClr val="FFFF00"/>
                </a:solidFill>
              </a:rPr>
              <a:t>（向上取整）   </a:t>
            </a:r>
            <a:endParaRPr lang="en-US" altLang="zh-CN" sz="1800" b="1" kern="0" dirty="0">
              <a:solidFill>
                <a:srgbClr val="FFFF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5500" y="4581525"/>
            <a:ext cx="3386138" cy="1587500"/>
          </a:xfrm>
          <a:prstGeom prst="rect">
            <a:avLst/>
          </a:prstGeo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FFFF00"/>
                </a:solidFill>
              </a:rPr>
              <a:t>N</a:t>
            </a:r>
            <a:r>
              <a:rPr lang="zh-CN" altLang="en-US" sz="3200" b="1" kern="0" dirty="0">
                <a:solidFill>
                  <a:srgbClr val="FFFF00"/>
                </a:solidFill>
              </a:rPr>
              <a:t>： 符号集数量</a:t>
            </a:r>
            <a:endParaRPr lang="zh-CN" altLang="en-US" sz="3200" b="1" kern="0" dirty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solidFill>
                  <a:srgbClr val="FFFF00"/>
                </a:solidFill>
              </a:rPr>
              <a:t>n:  </a:t>
            </a:r>
            <a:r>
              <a:rPr lang="zh-CN" altLang="en-US" sz="3200" b="1" kern="0" dirty="0">
                <a:solidFill>
                  <a:srgbClr val="FFFF00"/>
                </a:solidFill>
              </a:rPr>
              <a:t>二进制位数</a:t>
            </a:r>
            <a:endParaRPr lang="en-US" altLang="zh-CN" sz="3200" b="1" kern="0" dirty="0">
              <a:solidFill>
                <a:srgbClr val="FFFF00"/>
              </a:solidFill>
            </a:endParaRPr>
          </a:p>
        </p:txBody>
      </p:sp>
      <p:sp>
        <p:nvSpPr>
          <p:cNvPr id="74760" name="矩形 1"/>
          <p:cNvSpPr>
            <a:spLocks noChangeArrowheads="1"/>
          </p:cNvSpPr>
          <p:nvPr/>
        </p:nvSpPr>
        <p:spPr bwMode="auto">
          <a:xfrm>
            <a:off x="4859338" y="3643313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编码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701675"/>
            <a:ext cx="9207500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411663" y="1720850"/>
            <a:ext cx="288925" cy="2714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421313" y="2012950"/>
            <a:ext cx="288925" cy="269875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361238" y="1965325"/>
            <a:ext cx="288925" cy="269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7" name="Rectangle 12"/>
          <p:cNvSpPr>
            <a:spLocks noChangeArrowheads="1"/>
          </p:cNvSpPr>
          <p:nvPr/>
        </p:nvSpPr>
        <p:spPr bwMode="auto">
          <a:xfrm>
            <a:off x="3473450" y="1687513"/>
            <a:ext cx="288925" cy="269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SP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1913"/>
            <a:ext cx="7772400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kern="0" dirty="0"/>
              <a:t>ASCII    7 bits</a:t>
            </a:r>
            <a:endParaRPr lang="zh-CN" altLang="en-US" sz="36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>
              <a:defRPr/>
            </a:pPr>
            <a:r>
              <a:rPr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其它符号系统</a:t>
            </a:r>
            <a:endParaRPr lang="zh-CN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9026525" cy="51847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3200" dirty="0"/>
              <a:t>扩展</a:t>
            </a:r>
            <a:r>
              <a:rPr lang="en-US" altLang="zh-CN" sz="3200" b="1" dirty="0"/>
              <a:t>ASCII</a:t>
            </a:r>
            <a:endParaRPr lang="en-US" altLang="zh-CN" sz="3200" b="1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dirty="0">
                <a:cs typeface="+mn-ea"/>
              </a:rPr>
              <a:t>在最高位加</a:t>
            </a:r>
            <a:r>
              <a:rPr lang="en-US" altLang="zh-CN" dirty="0">
                <a:cs typeface="+mn-ea"/>
              </a:rPr>
              <a:t>0</a:t>
            </a:r>
            <a:r>
              <a:rPr lang="zh-CN" altLang="en-US" dirty="0">
                <a:cs typeface="+mn-ea"/>
              </a:rPr>
              <a:t>，变成</a:t>
            </a:r>
            <a:r>
              <a:rPr lang="en-US" altLang="zh-CN" dirty="0">
                <a:cs typeface="+mn-ea"/>
              </a:rPr>
              <a:t>8</a:t>
            </a:r>
            <a:r>
              <a:rPr lang="zh-CN" altLang="en-US" dirty="0">
                <a:cs typeface="+mn-ea"/>
              </a:rPr>
              <a:t>位</a:t>
            </a:r>
            <a:endParaRPr lang="en-US" altLang="zh-CN" dirty="0">
              <a:cs typeface="+mn-ea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dirty="0"/>
              <a:t>EBCDIC 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Binary Coded Decimal Interchange Code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dirty="0">
                <a:cs typeface="+mn-ea"/>
              </a:rPr>
              <a:t>IBM,  8-bit </a:t>
            </a:r>
            <a:endParaRPr lang="en-US" altLang="zh-CN" dirty="0">
              <a:cs typeface="+mn-ea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dirty="0"/>
              <a:t>Unicode   16-bit</a:t>
            </a:r>
            <a:endParaRPr lang="en-US" altLang="zh-CN" sz="3200" dirty="0"/>
          </a:p>
          <a:p>
            <a:pPr lvl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dirty="0">
                <a:cs typeface="+mn-ea"/>
              </a:rPr>
              <a:t>JAVA</a:t>
            </a:r>
            <a:endParaRPr lang="en-US" altLang="zh-CN" dirty="0">
              <a:cs typeface="+mn-ea"/>
            </a:endParaRP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/>
            </a:pPr>
            <a:r>
              <a:rPr lang="en-US" altLang="zh-CN" sz="3200" dirty="0">
                <a:cs typeface="+mn-ea"/>
              </a:rPr>
              <a:t> ISO</a:t>
            </a:r>
            <a:r>
              <a:rPr lang="zh-CN" altLang="en-US" sz="3200" dirty="0">
                <a:cs typeface="+mn-ea"/>
              </a:rPr>
              <a:t>：</a:t>
            </a:r>
            <a:r>
              <a:rPr lang="en-US" altLang="zh-CN" sz="2800" dirty="0">
                <a:cs typeface="+mn-ea"/>
              </a:rPr>
              <a:t>32-bit.</a:t>
            </a:r>
            <a:endParaRPr lang="zh-CN" altLang="en-US" sz="2800" dirty="0">
              <a:cs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Organization for Standardization</a:t>
            </a:r>
            <a:r>
              <a:rPr lang="en-US" altLang="zh-CN" sz="3200" dirty="0">
                <a:cs typeface="+mn-ea"/>
              </a:rPr>
              <a:t> </a:t>
            </a:r>
            <a:endParaRPr lang="en-US" altLang="zh-CN" sz="3200" dirty="0">
              <a:cs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228600" y="103188"/>
            <a:ext cx="82296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3.4  </a:t>
            </a:r>
            <a:r>
              <a:rPr lang="zh-CN" altLang="en-US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存储音频</a:t>
            </a:r>
            <a:endParaRPr lang="zh-CN" altLang="en-US" sz="36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6672" y="1076326"/>
            <a:ext cx="8797816" cy="641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3200" kern="0" dirty="0"/>
              <a:t>模拟的音频信号是连续的，数字信号是离散的</a:t>
            </a:r>
            <a:endParaRPr lang="en-US" altLang="zh-CN" sz="3200" kern="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7" r="23000" b="4666"/>
          <a:stretch>
            <a:fillRect/>
          </a:stretch>
        </p:blipFill>
        <p:spPr bwMode="auto">
          <a:xfrm>
            <a:off x="166672" y="1628800"/>
            <a:ext cx="88106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228600" y="103188"/>
            <a:ext cx="82296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模拟音频</a:t>
            </a:r>
            <a:r>
              <a:rPr lang="en-US" altLang="zh-CN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zh-CN" altLang="en-US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数字信号（</a:t>
            </a:r>
            <a:r>
              <a:rPr lang="en-US" altLang="zh-CN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A/D)</a:t>
            </a:r>
            <a:endParaRPr lang="zh-CN" altLang="en-US" sz="36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39552" y="2636912"/>
            <a:ext cx="1584176" cy="523220"/>
          </a:xfrm>
          <a:prstGeom prst="rect">
            <a:avLst/>
          </a:prstGeom>
          <a:solidFill>
            <a:srgbClr val="3477FF"/>
          </a:solidFill>
          <a:ln w="9525">
            <a:solidFill>
              <a:srgbClr val="3477FF"/>
            </a:solidFill>
            <a:round/>
          </a:ln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FF33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rgbClr val="FFFF33"/>
                </a:solidFill>
                <a:latin typeface="Times New Roman" panose="02020603050405020304" pitchFamily="18" charset="0"/>
              </a:rPr>
              <a:t>采  样</a:t>
            </a:r>
            <a:endParaRPr lang="zh-CN" altLang="en-US" b="1" dirty="0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4260959"/>
            <a:ext cx="16956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2.  </a:t>
            </a:r>
            <a:r>
              <a:rPr lang="zh-CN" altLang="en-US" dirty="0"/>
              <a:t>量  化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99427" y="5610251"/>
            <a:ext cx="1695671" cy="523220"/>
          </a:xfrm>
          <a:prstGeom prst="rect">
            <a:avLst/>
          </a:prstGeom>
          <a:solidFill>
            <a:srgbClr val="3477FF"/>
          </a:solidFill>
          <a:ln w="9525">
            <a:solidFill>
              <a:srgbClr val="3477FF"/>
            </a:solidFill>
            <a:round/>
          </a:ln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FF33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b="1" dirty="0">
                <a:solidFill>
                  <a:srgbClr val="FFFF33"/>
                </a:solidFill>
                <a:latin typeface="Times New Roman" panose="02020603050405020304" pitchFamily="18" charset="0"/>
              </a:rPr>
              <a:t>编  码</a:t>
            </a:r>
            <a:endParaRPr lang="zh-CN" altLang="en-US" b="1" dirty="0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56646" y="5640879"/>
            <a:ext cx="2041525" cy="461963"/>
          </a:xfrm>
          <a:prstGeom prst="rect">
            <a:avLst/>
          </a:prstGeom>
          <a:solidFill>
            <a:srgbClr val="3477FF"/>
          </a:solidFill>
          <a:ln w="9525">
            <a:solidFill>
              <a:srgbClr val="3477FF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33"/>
                </a:solidFill>
                <a:latin typeface="Times New Roman" panose="02020603050405020304" pitchFamily="18" charset="0"/>
              </a:rPr>
              <a:t>存储到计算机</a:t>
            </a:r>
            <a:endParaRPr lang="zh-CN" altLang="en-US" sz="2400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988088" y="4259750"/>
            <a:ext cx="2498725" cy="461963"/>
          </a:xfrm>
          <a:prstGeom prst="rect">
            <a:avLst/>
          </a:prstGeom>
          <a:solidFill>
            <a:srgbClr val="3477FF"/>
          </a:solidFill>
          <a:ln w="9525">
            <a:solidFill>
              <a:srgbClr val="3477FF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33"/>
                </a:solidFill>
                <a:latin typeface="Times New Roman" panose="02020603050405020304" pitchFamily="18" charset="0"/>
              </a:rPr>
              <a:t>位深，</a:t>
            </a:r>
            <a:r>
              <a:rPr lang="en-US" altLang="zh-CN" sz="2400" b="1">
                <a:solidFill>
                  <a:srgbClr val="FFFF33"/>
                </a:solidFill>
                <a:latin typeface="Times New Roman" panose="02020603050405020304" pitchFamily="18" charset="0"/>
              </a:rPr>
              <a:t>8,16, 24,32</a:t>
            </a:r>
            <a:endParaRPr lang="zh-CN" altLang="en-US" sz="2400" b="1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059598" y="2667689"/>
            <a:ext cx="2195676" cy="461665"/>
          </a:xfrm>
          <a:prstGeom prst="rect">
            <a:avLst/>
          </a:prstGeom>
          <a:solidFill>
            <a:srgbClr val="3477FF"/>
          </a:solidFill>
          <a:ln w="9525">
            <a:solidFill>
              <a:srgbClr val="3477FF"/>
            </a:solidFill>
            <a:round/>
          </a:ln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33"/>
                </a:solidFill>
                <a:latin typeface="Times New Roman" panose="02020603050405020304" pitchFamily="18" charset="0"/>
              </a:rPr>
              <a:t>频率</a:t>
            </a:r>
            <a:r>
              <a:rPr lang="en-US" altLang="zh-CN" sz="2400" b="1" dirty="0">
                <a:solidFill>
                  <a:srgbClr val="FFFF33"/>
                </a:solidFill>
                <a:latin typeface="Times New Roman" panose="02020603050405020304" pitchFamily="18" charset="0"/>
              </a:rPr>
              <a:t>f=8000Hz</a:t>
            </a:r>
            <a:endParaRPr lang="zh-CN" altLang="en-US" sz="2400" b="1" dirty="0">
              <a:solidFill>
                <a:srgbClr val="FFFF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837" y="1007967"/>
            <a:ext cx="2736304" cy="9416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50227"/>
            <a:ext cx="2596214" cy="941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95" y="3902095"/>
            <a:ext cx="2686050" cy="108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42" y="5598181"/>
            <a:ext cx="2777467" cy="752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5576" y="13141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模拟音频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51990" y="1577524"/>
            <a:ext cx="4010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人说话频率基本上为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300Hz-3400Hz,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人耳朵听觉频率基本上为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20Hz-20000Hz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。</a:t>
            </a:r>
            <a:endParaRPr lang="zh-CN" altLang="en-US" sz="1600" dirty="0"/>
          </a:p>
        </p:txBody>
      </p:sp>
      <p:sp>
        <p:nvSpPr>
          <p:cNvPr id="17" name="箭头: 下 16"/>
          <p:cNvSpPr/>
          <p:nvPr/>
        </p:nvSpPr>
        <p:spPr>
          <a:xfrm>
            <a:off x="3640944" y="1869911"/>
            <a:ext cx="212939" cy="6899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>
            <a:off x="3640943" y="3344433"/>
            <a:ext cx="212939" cy="6899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3661500" y="4920893"/>
            <a:ext cx="212939" cy="6899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285750" y="115888"/>
            <a:ext cx="82296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音频文件</a:t>
            </a:r>
            <a:endParaRPr lang="zh-CN" altLang="en-US" sz="36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Rectangle 3"/>
          <p:cNvSpPr txBox="1">
            <a:spLocks noChangeArrowheads="1"/>
          </p:cNvSpPr>
          <p:nvPr/>
        </p:nvSpPr>
        <p:spPr bwMode="auto">
          <a:xfrm>
            <a:off x="54918" y="1916832"/>
            <a:ext cx="4301057" cy="451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常见的采样频率</a:t>
            </a:r>
            <a:endParaRPr lang="en-US" altLang="zh-CN" dirty="0"/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8,000 Hz</a:t>
            </a:r>
            <a:r>
              <a:rPr lang="zh-CN" altLang="en-US" dirty="0">
                <a:latin typeface="宋体" panose="02010600030101010101" pitchFamily="2" charset="-122"/>
              </a:rPr>
              <a:t>（电话）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11,025Hz-AM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22,050-FM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44,100 Hz</a:t>
            </a:r>
            <a:r>
              <a:rPr lang="zh-CN" altLang="en-US" dirty="0">
                <a:latin typeface="宋体" panose="02010600030101010101" pitchFamily="2" charset="-122"/>
              </a:rPr>
              <a:t> 音频 </a:t>
            </a:r>
            <a:r>
              <a:rPr lang="en-US" altLang="zh-CN" dirty="0">
                <a:latin typeface="宋体" panose="02010600030101010101" pitchFamily="2" charset="-122"/>
              </a:rPr>
              <a:t>CD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+mn-ea"/>
              </a:rPr>
              <a:t>48,000Hz -</a:t>
            </a:r>
            <a:r>
              <a:rPr lang="zh-CN" altLang="en-US" dirty="0">
                <a:latin typeface="+mn-ea"/>
              </a:rPr>
              <a:t>数字电视、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电影和专业音频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96,000 </a:t>
            </a:r>
            <a:r>
              <a:rPr lang="zh-CN" altLang="en-US" dirty="0">
                <a:latin typeface="宋体" panose="02010600030101010101" pitchFamily="2" charset="-122"/>
              </a:rPr>
              <a:t>或者 </a:t>
            </a:r>
            <a:r>
              <a:rPr lang="en-US" altLang="zh-CN" dirty="0">
                <a:latin typeface="宋体" panose="02010600030101010101" pitchFamily="2" charset="-122"/>
              </a:rPr>
              <a:t>192,000 Hz - DVD-Audio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BD-ROM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64088" y="2060848"/>
            <a:ext cx="351548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量化位深：</a:t>
            </a:r>
            <a:endParaRPr lang="en-US" altLang="zh-CN" dirty="0"/>
          </a:p>
          <a:p>
            <a:pPr lvl="1"/>
            <a:r>
              <a:rPr lang="en-US" altLang="zh-CN" dirty="0"/>
              <a:t>8,  16,  24,  32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声道数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：单声道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：立体声</a:t>
            </a:r>
            <a:endParaRPr lang="en-US" altLang="zh-CN" dirty="0"/>
          </a:p>
          <a:p>
            <a:pPr lvl="1"/>
            <a:r>
              <a:rPr lang="zh-CN" altLang="en-US" dirty="0"/>
              <a:t>其它：</a:t>
            </a:r>
            <a:endParaRPr lang="en-US" altLang="zh-CN" dirty="0"/>
          </a:p>
          <a:p>
            <a:pPr lvl="2"/>
            <a:r>
              <a:rPr lang="en-US" altLang="zh-CN" dirty="0"/>
              <a:t>2.1</a:t>
            </a:r>
            <a:r>
              <a:rPr lang="zh-CN" altLang="en-US" dirty="0"/>
              <a:t>，  </a:t>
            </a:r>
            <a:r>
              <a:rPr lang="en-US" altLang="zh-CN" dirty="0"/>
              <a:t>5. 1</a:t>
            </a:r>
            <a:r>
              <a:rPr lang="zh-CN" altLang="en-US" dirty="0"/>
              <a:t>， </a:t>
            </a:r>
            <a:r>
              <a:rPr lang="en-US" altLang="zh-CN" dirty="0"/>
              <a:t>7.1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7584" y="1107292"/>
            <a:ext cx="66599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文件大小决定于采样</a:t>
            </a:r>
            <a:r>
              <a:rPr lang="zh-CN" altLang="en-US" sz="2800" b="1" dirty="0">
                <a:solidFill>
                  <a:srgbClr val="FF0000"/>
                </a:solidFill>
              </a:rPr>
              <a:t>频率</a:t>
            </a:r>
            <a:r>
              <a:rPr lang="zh-CN" altLang="en-US" sz="2800" dirty="0"/>
              <a:t>和量化</a:t>
            </a:r>
            <a:r>
              <a:rPr lang="zh-CN" altLang="en-US" sz="2800" b="1" dirty="0">
                <a:solidFill>
                  <a:srgbClr val="FF0000"/>
                </a:solidFill>
              </a:rPr>
              <a:t>位深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</p:cSld>
  <p:clrMapOvr>
    <a:masterClrMapping/>
  </p:clrMapOvr>
  <p:transition spd="slow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228600" y="103188"/>
            <a:ext cx="82296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存储图像</a:t>
            </a:r>
            <a:endParaRPr lang="zh-CN" altLang="en-US" sz="36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909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6962775" cy="223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4213" y="3541713"/>
            <a:ext cx="3262312" cy="2693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存储图像的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像素信息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放大易失真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文件大小决定于：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分辨率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颜色位深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适用于比较复杂的图像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195768" y="3611433"/>
            <a:ext cx="32624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存储生成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图像的公式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放大不失真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文件大小决定于：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公式复杂程度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适用于比较规则的图像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3.2 </a:t>
            </a:r>
            <a:r>
              <a:rPr lang="zh-CN" altLang="en-US" kern="0" dirty="0">
                <a:solidFill>
                  <a:srgbClr val="0000CC"/>
                </a:solidFill>
              </a:rPr>
              <a:t>存储数字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106488"/>
            <a:ext cx="85375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348038" y="2151063"/>
            <a:ext cx="955675" cy="708025"/>
          </a:xfrm>
          <a:prstGeom prst="rect">
            <a:avLst/>
          </a:prstGeom>
          <a:solidFill>
            <a:srgbClr val="3477FF"/>
          </a:solidFill>
          <a:ln w="9525">
            <a:solidFill>
              <a:srgbClr val="FF0000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</a:rPr>
              <a:t> 数 </a:t>
            </a:r>
            <a:endParaRPr lang="zh-CN" altLang="en-US" sz="4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932363" y="3433763"/>
            <a:ext cx="1341437" cy="706437"/>
          </a:xfrm>
          <a:prstGeom prst="rect">
            <a:avLst/>
          </a:prstGeom>
          <a:solidFill>
            <a:srgbClr val="347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整 数 </a:t>
            </a:r>
            <a:endParaRPr lang="zh-CN" altLang="en-US" sz="4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900113" y="3448050"/>
            <a:ext cx="1316037" cy="584200"/>
          </a:xfrm>
          <a:prstGeom prst="rect">
            <a:avLst/>
          </a:prstGeom>
          <a:solidFill>
            <a:srgbClr val="347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小 数 </a:t>
            </a: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224213" y="4511675"/>
            <a:ext cx="1831975" cy="584200"/>
          </a:xfrm>
          <a:prstGeom prst="rect">
            <a:avLst/>
          </a:prstGeom>
          <a:solidFill>
            <a:srgbClr val="347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有符号数</a:t>
            </a:r>
            <a:endParaRPr lang="zh-CN" altLang="en-US" sz="3200" b="1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38863" y="4471988"/>
            <a:ext cx="1831975" cy="584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无符号数</a:t>
            </a:r>
            <a:endParaRPr lang="zh-CN" altLang="en-US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357438" y="5595938"/>
            <a:ext cx="995362" cy="523875"/>
          </a:xfrm>
          <a:prstGeom prst="rect">
            <a:avLst/>
          </a:prstGeom>
          <a:solidFill>
            <a:srgbClr val="347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原 码</a:t>
            </a:r>
            <a:endParaRPr lang="zh-CN" altLang="en-US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48075" y="5554663"/>
            <a:ext cx="996950" cy="522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反 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56188" y="5554663"/>
            <a:ext cx="995362" cy="522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补 码</a:t>
            </a:r>
            <a:endParaRPr lang="zh-CN" altLang="en-US" dirty="0"/>
          </a:p>
        </p:txBody>
      </p:sp>
      <p:grpSp>
        <p:nvGrpSpPr>
          <p:cNvPr id="14348" name="组合 43"/>
          <p:cNvGrpSpPr/>
          <p:nvPr/>
        </p:nvGrpSpPr>
        <p:grpSpPr bwMode="auto">
          <a:xfrm>
            <a:off x="1524000" y="2859088"/>
            <a:ext cx="4127500" cy="595312"/>
            <a:chOff x="1524000" y="2858698"/>
            <a:chExt cx="4127928" cy="669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524000" y="3140723"/>
              <a:ext cx="4127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524000" y="3140723"/>
              <a:ext cx="0" cy="371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794360" y="2858698"/>
              <a:ext cx="1588" cy="2802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631289" y="3156787"/>
              <a:ext cx="0" cy="371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9" name="组合 42"/>
          <p:cNvGrpSpPr/>
          <p:nvPr/>
        </p:nvGrpSpPr>
        <p:grpSpPr bwMode="auto">
          <a:xfrm>
            <a:off x="4140200" y="4111625"/>
            <a:ext cx="2782888" cy="401638"/>
            <a:chOff x="4164372" y="4192479"/>
            <a:chExt cx="2783892" cy="402847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5619047" y="4192479"/>
              <a:ext cx="0" cy="211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164372" y="4394699"/>
              <a:ext cx="27838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948264" y="4385145"/>
              <a:ext cx="0" cy="1942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170724" y="4377183"/>
              <a:ext cx="0" cy="21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0" name="组合 41"/>
          <p:cNvGrpSpPr/>
          <p:nvPr/>
        </p:nvGrpSpPr>
        <p:grpSpPr bwMode="auto">
          <a:xfrm>
            <a:off x="2921000" y="5095875"/>
            <a:ext cx="2670175" cy="485775"/>
            <a:chOff x="5787081" y="5125558"/>
            <a:chExt cx="2669409" cy="485606"/>
          </a:xfrm>
        </p:grpSpPr>
        <p:cxnSp>
          <p:nvCxnSpPr>
            <p:cNvPr id="26" name="直接连接符 25"/>
            <p:cNvCxnSpPr>
              <a:stCxn id="12" idx="2"/>
              <a:endCxn id="15" idx="0"/>
            </p:cNvCxnSpPr>
            <p:nvPr/>
          </p:nvCxnSpPr>
          <p:spPr>
            <a:xfrm>
              <a:off x="7005931" y="5125558"/>
              <a:ext cx="6348" cy="4586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2"/>
              <a:endCxn id="15" idx="0"/>
            </p:cNvCxnSpPr>
            <p:nvPr/>
          </p:nvCxnSpPr>
          <p:spPr>
            <a:xfrm>
              <a:off x="5790255" y="5384231"/>
              <a:ext cx="26551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2" idx="2"/>
              <a:endCxn id="15" idx="0"/>
            </p:cNvCxnSpPr>
            <p:nvPr/>
          </p:nvCxnSpPr>
          <p:spPr>
            <a:xfrm>
              <a:off x="5787081" y="5393753"/>
              <a:ext cx="0" cy="2174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2" idx="2"/>
              <a:endCxn id="15" idx="0"/>
            </p:cNvCxnSpPr>
            <p:nvPr/>
          </p:nvCxnSpPr>
          <p:spPr>
            <a:xfrm>
              <a:off x="8456490" y="5365188"/>
              <a:ext cx="0" cy="218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51" name="文本框 46"/>
          <p:cNvSpPr txBox="1">
            <a:spLocks noChangeArrowheads="1"/>
          </p:cNvSpPr>
          <p:nvPr/>
        </p:nvSpPr>
        <p:spPr bwMode="auto">
          <a:xfrm>
            <a:off x="2197100" y="350837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浮点数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52" name="文本框 47"/>
          <p:cNvSpPr txBox="1">
            <a:spLocks noChangeArrowheads="1"/>
          </p:cNvSpPr>
          <p:nvPr/>
        </p:nvSpPr>
        <p:spPr bwMode="auto">
          <a:xfrm>
            <a:off x="6242050" y="35575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定点数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86488" y="4910138"/>
            <a:ext cx="1736725" cy="984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4351" grpId="0"/>
      <p:bldP spid="14352" grpId="0"/>
      <p:bldP spid="3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772400" cy="706437"/>
          </a:xfrm>
        </p:spPr>
        <p:txBody>
          <a:bodyPr anchor="t"/>
          <a:lstStyle/>
          <a:p>
            <a:r>
              <a:rPr lang="zh-CN" altLang="en-US"/>
              <a:t>位图与矢量图效果</a:t>
            </a:r>
            <a:endParaRPr lang="zh-CN" altLang="en-US"/>
          </a:p>
        </p:txBody>
      </p:sp>
      <p:pic>
        <p:nvPicPr>
          <p:cNvPr id="9113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81100"/>
            <a:ext cx="84201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p2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73152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6"/>
          <p:cNvSpPr>
            <a:spLocks noChangeArrowheads="1"/>
          </p:cNvSpPr>
          <p:nvPr/>
        </p:nvSpPr>
        <p:spPr bwMode="auto">
          <a:xfrm>
            <a:off x="1835150" y="152400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位图（黑白或单色）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023938"/>
            <a:ext cx="39909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9403" name="Group 379"/>
          <p:cNvGraphicFramePr>
            <a:graphicFrameLocks noGrp="1"/>
          </p:cNvGraphicFramePr>
          <p:nvPr>
            <p:ph idx="4294967295"/>
          </p:nvPr>
        </p:nvGraphicFramePr>
        <p:xfrm>
          <a:off x="938213" y="1052513"/>
          <a:ext cx="3816350" cy="2328861"/>
        </p:xfrm>
        <a:graphic>
          <a:graphicData uri="http://schemas.openxmlformats.org/drawingml/2006/table">
            <a:tbl>
              <a:tblPr/>
              <a:tblGrid>
                <a:gridCol w="477837"/>
                <a:gridCol w="476250"/>
                <a:gridCol w="476250"/>
                <a:gridCol w="477838"/>
                <a:gridCol w="477837"/>
                <a:gridCol w="476250"/>
                <a:gridCol w="476250"/>
                <a:gridCol w="477838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416" name="Group 392"/>
          <p:cNvGrpSpPr/>
          <p:nvPr/>
        </p:nvGrpSpPr>
        <p:grpSpPr bwMode="auto">
          <a:xfrm>
            <a:off x="971550" y="1338263"/>
            <a:ext cx="4318000" cy="4265612"/>
            <a:chOff x="612" y="843"/>
            <a:chExt cx="2720" cy="2687"/>
          </a:xfrm>
        </p:grpSpPr>
        <p:sp>
          <p:nvSpPr>
            <p:cNvPr id="95295" name="Text Box 381"/>
            <p:cNvSpPr txBox="1">
              <a:spLocks noChangeArrowheads="1"/>
            </p:cNvSpPr>
            <p:nvPr/>
          </p:nvSpPr>
          <p:spPr bwMode="auto">
            <a:xfrm>
              <a:off x="612" y="32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00011000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5296" name="Line 388"/>
            <p:cNvSpPr>
              <a:spLocks noChangeShapeType="1"/>
            </p:cNvSpPr>
            <p:nvPr/>
          </p:nvSpPr>
          <p:spPr bwMode="auto">
            <a:xfrm flipH="1">
              <a:off x="1474" y="843"/>
              <a:ext cx="1858" cy="2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417" name="Group 393"/>
          <p:cNvGrpSpPr/>
          <p:nvPr/>
        </p:nvGrpSpPr>
        <p:grpSpPr bwMode="auto">
          <a:xfrm>
            <a:off x="2700338" y="1844675"/>
            <a:ext cx="2592387" cy="3759200"/>
            <a:chOff x="1701" y="1162"/>
            <a:chExt cx="1633" cy="2368"/>
          </a:xfrm>
        </p:grpSpPr>
        <p:sp>
          <p:nvSpPr>
            <p:cNvPr id="95293" name="Text Box 383"/>
            <p:cNvSpPr txBox="1">
              <a:spLocks noChangeArrowheads="1"/>
            </p:cNvSpPr>
            <p:nvPr/>
          </p:nvSpPr>
          <p:spPr bwMode="auto">
            <a:xfrm>
              <a:off x="1701" y="32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00011000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5294" name="Line 389"/>
            <p:cNvSpPr>
              <a:spLocks noChangeShapeType="1"/>
            </p:cNvSpPr>
            <p:nvPr/>
          </p:nvSpPr>
          <p:spPr bwMode="auto">
            <a:xfrm flipH="1">
              <a:off x="2245" y="1162"/>
              <a:ext cx="1089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418" name="Group 394"/>
          <p:cNvGrpSpPr/>
          <p:nvPr/>
        </p:nvGrpSpPr>
        <p:grpSpPr bwMode="auto">
          <a:xfrm>
            <a:off x="4500563" y="2565400"/>
            <a:ext cx="1606550" cy="3038475"/>
            <a:chOff x="2835" y="1616"/>
            <a:chExt cx="1012" cy="1914"/>
          </a:xfrm>
        </p:grpSpPr>
        <p:sp>
          <p:nvSpPr>
            <p:cNvPr id="95291" name="Text Box 384"/>
            <p:cNvSpPr txBox="1">
              <a:spLocks noChangeArrowheads="1"/>
            </p:cNvSpPr>
            <p:nvPr/>
          </p:nvSpPr>
          <p:spPr bwMode="auto">
            <a:xfrm>
              <a:off x="2835" y="32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00011000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5292" name="Line 390"/>
            <p:cNvSpPr>
              <a:spLocks noChangeShapeType="1"/>
            </p:cNvSpPr>
            <p:nvPr/>
          </p:nvSpPr>
          <p:spPr bwMode="auto">
            <a:xfrm flipH="1">
              <a:off x="3152" y="1616"/>
              <a:ext cx="182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419" name="Group 395"/>
          <p:cNvGrpSpPr/>
          <p:nvPr/>
        </p:nvGrpSpPr>
        <p:grpSpPr bwMode="auto">
          <a:xfrm>
            <a:off x="6300788" y="3213100"/>
            <a:ext cx="1606550" cy="2390775"/>
            <a:chOff x="3969" y="2024"/>
            <a:chExt cx="1012" cy="1506"/>
          </a:xfrm>
        </p:grpSpPr>
        <p:sp>
          <p:nvSpPr>
            <p:cNvPr id="95289" name="Text Box 385"/>
            <p:cNvSpPr txBox="1">
              <a:spLocks noChangeArrowheads="1"/>
            </p:cNvSpPr>
            <p:nvPr/>
          </p:nvSpPr>
          <p:spPr bwMode="auto">
            <a:xfrm>
              <a:off x="3969" y="32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00011000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5290" name="Line 391"/>
            <p:cNvSpPr>
              <a:spLocks noChangeShapeType="1"/>
            </p:cNvSpPr>
            <p:nvPr/>
          </p:nvSpPr>
          <p:spPr bwMode="auto">
            <a:xfrm flipH="1">
              <a:off x="4876" y="2024"/>
              <a:ext cx="91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86" name="Rectangle 6"/>
          <p:cNvSpPr>
            <a:spLocks noChangeArrowheads="1"/>
          </p:cNvSpPr>
          <p:nvPr/>
        </p:nvSpPr>
        <p:spPr bwMode="auto">
          <a:xfrm>
            <a:off x="1835150" y="152400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黑白位图的存储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675313" y="32718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矩阵表示存储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5900" y="46228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线性表示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1 1.85185E-6 L 0.47223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29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29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9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9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9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611188" y="260350"/>
            <a:ext cx="4248844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RGB</a:t>
            </a:r>
            <a:r>
              <a:rPr lang="zh-CN" altLang="en-US" sz="3200" b="1" dirty="0">
                <a:latin typeface="Times New Roman" panose="02020603050405020304" pitchFamily="18" charset="0"/>
              </a:rPr>
              <a:t>三基色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8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640137"/>
            <a:ext cx="7422405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82675"/>
            <a:ext cx="840105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0075" y="4419600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256</a:t>
            </a:r>
            <a:r>
              <a:rPr lang="zh-CN" altLang="en-US" sz="2400">
                <a:latin typeface="Times New Roman" panose="02020603050405020304" pitchFamily="18" charset="0"/>
              </a:rPr>
              <a:t>色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678613" y="43751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真彩色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11413" y="3641725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16</a:t>
            </a:r>
            <a:r>
              <a:rPr lang="zh-CN" altLang="en-US" sz="2400">
                <a:latin typeface="Times New Roman" panose="02020603050405020304" pitchFamily="18" charset="0"/>
              </a:rPr>
              <a:t>色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462213"/>
            <a:ext cx="26384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484438"/>
            <a:ext cx="5219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332" name="Group 5"/>
          <p:cNvGrpSpPr/>
          <p:nvPr/>
        </p:nvGrpSpPr>
        <p:grpSpPr bwMode="auto">
          <a:xfrm>
            <a:off x="936625" y="1412875"/>
            <a:ext cx="3095625" cy="1196975"/>
            <a:chOff x="328" y="37"/>
            <a:chExt cx="2432" cy="252"/>
          </a:xfrm>
        </p:grpSpPr>
        <p:sp>
          <p:nvSpPr>
            <p:cNvPr id="99350" name="Line 6"/>
            <p:cNvSpPr>
              <a:spLocks noChangeShapeType="1"/>
            </p:cNvSpPr>
            <p:nvPr/>
          </p:nvSpPr>
          <p:spPr bwMode="auto">
            <a:xfrm>
              <a:off x="330" y="54"/>
              <a:ext cx="10" cy="21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Line 7"/>
            <p:cNvSpPr>
              <a:spLocks noChangeShapeType="1"/>
            </p:cNvSpPr>
            <p:nvPr/>
          </p:nvSpPr>
          <p:spPr bwMode="auto">
            <a:xfrm flipV="1">
              <a:off x="328" y="42"/>
              <a:ext cx="2420" cy="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Line 8"/>
            <p:cNvSpPr>
              <a:spLocks noChangeShapeType="1"/>
            </p:cNvSpPr>
            <p:nvPr/>
          </p:nvSpPr>
          <p:spPr bwMode="auto">
            <a:xfrm>
              <a:off x="2750" y="37"/>
              <a:ext cx="10" cy="25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333" name="Group 9"/>
          <p:cNvGrpSpPr/>
          <p:nvPr/>
        </p:nvGrpSpPr>
        <p:grpSpPr bwMode="auto">
          <a:xfrm>
            <a:off x="1584325" y="1701800"/>
            <a:ext cx="3595688" cy="828675"/>
            <a:chOff x="328" y="37"/>
            <a:chExt cx="2432" cy="261"/>
          </a:xfrm>
        </p:grpSpPr>
        <p:sp>
          <p:nvSpPr>
            <p:cNvPr id="99347" name="Line 10"/>
            <p:cNvSpPr>
              <a:spLocks noChangeShapeType="1"/>
            </p:cNvSpPr>
            <p:nvPr/>
          </p:nvSpPr>
          <p:spPr bwMode="auto">
            <a:xfrm flipH="1">
              <a:off x="328" y="54"/>
              <a:ext cx="2" cy="2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Line 11"/>
            <p:cNvSpPr>
              <a:spLocks noChangeShapeType="1"/>
            </p:cNvSpPr>
            <p:nvPr/>
          </p:nvSpPr>
          <p:spPr bwMode="auto">
            <a:xfrm flipV="1">
              <a:off x="328" y="42"/>
              <a:ext cx="2420" cy="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Line 12"/>
            <p:cNvSpPr>
              <a:spLocks noChangeShapeType="1"/>
            </p:cNvSpPr>
            <p:nvPr/>
          </p:nvSpPr>
          <p:spPr bwMode="auto">
            <a:xfrm>
              <a:off x="2750" y="37"/>
              <a:ext cx="10" cy="25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334" name="Group 13"/>
          <p:cNvGrpSpPr/>
          <p:nvPr/>
        </p:nvGrpSpPr>
        <p:grpSpPr bwMode="auto">
          <a:xfrm>
            <a:off x="2089150" y="2038350"/>
            <a:ext cx="4464050" cy="576263"/>
            <a:chOff x="328" y="37"/>
            <a:chExt cx="2432" cy="252"/>
          </a:xfrm>
        </p:grpSpPr>
        <p:sp>
          <p:nvSpPr>
            <p:cNvPr id="99344" name="Line 14"/>
            <p:cNvSpPr>
              <a:spLocks noChangeShapeType="1"/>
            </p:cNvSpPr>
            <p:nvPr/>
          </p:nvSpPr>
          <p:spPr bwMode="auto">
            <a:xfrm>
              <a:off x="330" y="54"/>
              <a:ext cx="10" cy="21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lg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Line 15"/>
            <p:cNvSpPr>
              <a:spLocks noChangeShapeType="1"/>
            </p:cNvSpPr>
            <p:nvPr/>
          </p:nvSpPr>
          <p:spPr bwMode="auto">
            <a:xfrm flipV="1">
              <a:off x="328" y="42"/>
              <a:ext cx="2420" cy="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6"/>
            <p:cNvSpPr>
              <a:spLocks noChangeShapeType="1"/>
            </p:cNvSpPr>
            <p:nvPr/>
          </p:nvSpPr>
          <p:spPr bwMode="auto">
            <a:xfrm>
              <a:off x="2750" y="37"/>
              <a:ext cx="1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lg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335" name="Group 17"/>
          <p:cNvGrpSpPr/>
          <p:nvPr/>
        </p:nvGrpSpPr>
        <p:grpSpPr bwMode="auto">
          <a:xfrm>
            <a:off x="2817813" y="2263775"/>
            <a:ext cx="5076825" cy="288925"/>
            <a:chOff x="328" y="37"/>
            <a:chExt cx="2432" cy="252"/>
          </a:xfrm>
        </p:grpSpPr>
        <p:sp>
          <p:nvSpPr>
            <p:cNvPr id="99341" name="Line 18"/>
            <p:cNvSpPr>
              <a:spLocks noChangeShapeType="1"/>
            </p:cNvSpPr>
            <p:nvPr/>
          </p:nvSpPr>
          <p:spPr bwMode="auto">
            <a:xfrm>
              <a:off x="330" y="54"/>
              <a:ext cx="10" cy="21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Line 19"/>
            <p:cNvSpPr>
              <a:spLocks noChangeShapeType="1"/>
            </p:cNvSpPr>
            <p:nvPr/>
          </p:nvSpPr>
          <p:spPr bwMode="auto">
            <a:xfrm flipV="1">
              <a:off x="328" y="42"/>
              <a:ext cx="2420" cy="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3" name="Line 20"/>
            <p:cNvSpPr>
              <a:spLocks noChangeShapeType="1"/>
            </p:cNvSpPr>
            <p:nvPr/>
          </p:nvSpPr>
          <p:spPr bwMode="auto">
            <a:xfrm>
              <a:off x="2750" y="37"/>
              <a:ext cx="10" cy="25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36" name="Rectangle 21"/>
          <p:cNvSpPr>
            <a:spLocks noChangeArrowheads="1"/>
          </p:cNvSpPr>
          <p:nvPr/>
        </p:nvSpPr>
        <p:spPr bwMode="auto">
          <a:xfrm>
            <a:off x="3384550" y="2901950"/>
            <a:ext cx="1150938" cy="71438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9337" name="Rectangle 22"/>
          <p:cNvSpPr>
            <a:spLocks noChangeArrowheads="1"/>
          </p:cNvSpPr>
          <p:nvPr/>
        </p:nvSpPr>
        <p:spPr bwMode="auto">
          <a:xfrm>
            <a:off x="7273925" y="2901950"/>
            <a:ext cx="1150938" cy="71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9338" name="Rectangle 23"/>
          <p:cNvSpPr>
            <a:spLocks noChangeArrowheads="1"/>
          </p:cNvSpPr>
          <p:nvPr/>
        </p:nvSpPr>
        <p:spPr bwMode="auto">
          <a:xfrm>
            <a:off x="5976938" y="2901950"/>
            <a:ext cx="1150937" cy="714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9339" name="Rectangle 24"/>
          <p:cNvSpPr>
            <a:spLocks noChangeArrowheads="1"/>
          </p:cNvSpPr>
          <p:nvPr/>
        </p:nvSpPr>
        <p:spPr bwMode="auto">
          <a:xfrm>
            <a:off x="4681538" y="2901950"/>
            <a:ext cx="1150937" cy="7143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9340" name="Rectangle 6"/>
          <p:cNvSpPr>
            <a:spLocks noChangeArrowheads="1"/>
          </p:cNvSpPr>
          <p:nvPr/>
        </p:nvSpPr>
        <p:spPr bwMode="auto">
          <a:xfrm>
            <a:off x="1584325" y="196850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256</a:t>
            </a:r>
            <a:r>
              <a:rPr lang="zh-CN" altLang="en-US" sz="3200" b="1">
                <a:latin typeface="Times New Roman" panose="02020603050405020304" pitchFamily="18" charset="0"/>
              </a:rPr>
              <a:t>色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位图的存储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真彩色与索引色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476" y="942904"/>
            <a:ext cx="8647113" cy="1728192"/>
          </a:xfrm>
        </p:spPr>
        <p:txBody>
          <a:bodyPr/>
          <a:lstStyle/>
          <a:p>
            <a:r>
              <a:rPr lang="zh-CN" altLang="en-US" sz="3200" dirty="0"/>
              <a:t>真彩色：</a:t>
            </a:r>
            <a:endParaRPr lang="en-US" altLang="zh-CN" sz="3200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24-bit</a:t>
            </a:r>
            <a:r>
              <a:rPr lang="zh-CN" altLang="en-US" dirty="0"/>
              <a:t>来编码一个像素，共有</a:t>
            </a:r>
            <a:r>
              <a:rPr lang="en-US" altLang="zh-CN" dirty="0"/>
              <a:t>2</a:t>
            </a:r>
            <a:r>
              <a:rPr lang="en-US" altLang="zh-CN" baseline="30000" dirty="0"/>
              <a:t>24</a:t>
            </a:r>
            <a:r>
              <a:rPr lang="zh-CN" altLang="en-US" dirty="0"/>
              <a:t>种颜色</a:t>
            </a:r>
            <a:endParaRPr lang="en-US" altLang="zh-CN" dirty="0"/>
          </a:p>
          <a:p>
            <a:pPr lvl="1"/>
            <a:r>
              <a:rPr lang="zh-CN" altLang="en-US" dirty="0"/>
              <a:t>红</a:t>
            </a:r>
            <a:r>
              <a:rPr lang="en-US" altLang="zh-CN" dirty="0"/>
              <a:t>+</a:t>
            </a:r>
            <a:r>
              <a:rPr lang="zh-CN" altLang="en-US" dirty="0"/>
              <a:t>绿</a:t>
            </a:r>
            <a:r>
              <a:rPr lang="en-US" altLang="zh-CN" dirty="0"/>
              <a:t>=</a:t>
            </a:r>
            <a:r>
              <a:rPr lang="zh-CN" altLang="en-US" dirty="0"/>
              <a:t>黄； 红</a:t>
            </a:r>
            <a:r>
              <a:rPr lang="en-US" altLang="zh-CN" dirty="0"/>
              <a:t>+</a:t>
            </a:r>
            <a:r>
              <a:rPr lang="zh-CN" altLang="en-US" dirty="0"/>
              <a:t>蓝</a:t>
            </a:r>
            <a:r>
              <a:rPr lang="en-US" altLang="zh-CN" dirty="0"/>
              <a:t>=</a:t>
            </a:r>
            <a:r>
              <a:rPr lang="zh-CN" altLang="en-US" dirty="0"/>
              <a:t>紫； 红</a:t>
            </a:r>
            <a:r>
              <a:rPr lang="en-US" altLang="zh-CN" dirty="0"/>
              <a:t>+</a:t>
            </a:r>
            <a:r>
              <a:rPr lang="zh-CN" altLang="en-US" dirty="0"/>
              <a:t>绿</a:t>
            </a:r>
            <a:r>
              <a:rPr lang="en-US" altLang="zh-CN" dirty="0"/>
              <a:t>+</a:t>
            </a:r>
            <a:r>
              <a:rPr lang="zh-CN" altLang="en-US" dirty="0"/>
              <a:t>蓝</a:t>
            </a:r>
            <a:r>
              <a:rPr lang="en-US" altLang="zh-CN" dirty="0"/>
              <a:t>=</a:t>
            </a:r>
            <a:r>
              <a:rPr lang="zh-CN" altLang="en-US" dirty="0"/>
              <a:t>白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31358" y="5092608"/>
            <a:ext cx="4349825" cy="119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kern="0" dirty="0"/>
              <a:t>伪彩色：</a:t>
            </a:r>
            <a:endParaRPr lang="en-US" altLang="zh-CN" sz="3200" kern="0" dirty="0"/>
          </a:p>
          <a:p>
            <a:r>
              <a:rPr lang="en-US" altLang="zh-CN" sz="3200" kern="0" dirty="0"/>
              <a:t>32</a:t>
            </a:r>
            <a:r>
              <a:rPr lang="zh-CN" altLang="en-US" sz="3200" kern="0" dirty="0"/>
              <a:t>色、</a:t>
            </a:r>
            <a:r>
              <a:rPr lang="en-US" altLang="zh-CN" sz="3200" kern="0" dirty="0"/>
              <a:t>48</a:t>
            </a:r>
            <a:r>
              <a:rPr lang="zh-CN" altLang="en-US" sz="3200" kern="0" dirty="0"/>
              <a:t>色</a:t>
            </a:r>
            <a:endParaRPr lang="en-US" altLang="zh-CN" sz="32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0629" y="2830678"/>
            <a:ext cx="4464496" cy="3409626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 bwMode="auto">
          <a:xfrm>
            <a:off x="222175" y="2671096"/>
            <a:ext cx="4349825" cy="21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kern="0" dirty="0"/>
              <a:t>索引色：</a:t>
            </a:r>
            <a:endParaRPr lang="en-US" altLang="zh-CN" sz="3200" kern="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0" dirty="0"/>
              <a:t>从真彩色中选择其中的一部分，建立调色板，并对其建立索引</a:t>
            </a:r>
            <a:endParaRPr lang="en-US" altLang="zh-CN" sz="2800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300163"/>
            <a:ext cx="5616575" cy="19446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/>
              <a:t>640×480=307200  </a:t>
            </a:r>
            <a:r>
              <a:rPr lang="en-US" altLang="zh-CN" dirty="0"/>
              <a:t>pixel</a:t>
            </a:r>
            <a:endParaRPr lang="en-US" altLang="zh-CN" dirty="0"/>
          </a:p>
          <a:p>
            <a:pPr>
              <a:buFontTx/>
              <a:buNone/>
              <a:defRPr/>
            </a:pPr>
            <a:r>
              <a:rPr lang="zh-CN" altLang="en-US" dirty="0"/>
              <a:t>640×480 × 8=307200 ×8  </a:t>
            </a:r>
            <a:r>
              <a:rPr lang="en-US" altLang="zh-CN" dirty="0"/>
              <a:t>bits</a:t>
            </a:r>
            <a:endParaRPr lang="en-US" altLang="zh-CN" dirty="0"/>
          </a:p>
          <a:p>
            <a:pPr>
              <a:buFontTx/>
              <a:buNone/>
              <a:defRPr/>
            </a:pPr>
            <a:r>
              <a:rPr lang="zh-CN" altLang="en-US" dirty="0"/>
              <a:t>640×480 ×</a:t>
            </a:r>
            <a:r>
              <a:rPr lang="zh-CN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8/8</a:t>
            </a:r>
            <a:r>
              <a:rPr lang="zh-CN" altLang="en-US" dirty="0"/>
              <a:t>=307200  </a:t>
            </a:r>
            <a:r>
              <a:rPr lang="en-US" altLang="zh-CN" dirty="0"/>
              <a:t>bytes</a:t>
            </a:r>
            <a:endParaRPr lang="en-US" altLang="zh-CN" dirty="0"/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0666" r="27000" b="30000"/>
          <a:stretch>
            <a:fillRect/>
          </a:stretch>
        </p:blipFill>
        <p:spPr bwMode="auto">
          <a:xfrm>
            <a:off x="250825" y="981075"/>
            <a:ext cx="28082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684213" y="3789363"/>
            <a:ext cx="61928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1024×768=786432  pixel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1024×768</a:t>
            </a:r>
            <a:r>
              <a:rPr lang="zh-CN" altLang="en-US" sz="3200">
                <a:latin typeface="Times New Roman" panose="02020603050405020304" pitchFamily="18" charset="0"/>
              </a:rPr>
              <a:t>× 8=</a:t>
            </a:r>
            <a:r>
              <a:rPr lang="en-US" altLang="zh-CN" sz="3200">
                <a:latin typeface="Times New Roman" panose="02020603050405020304" pitchFamily="18" charset="0"/>
              </a:rPr>
              <a:t>786432</a:t>
            </a:r>
            <a:r>
              <a:rPr lang="zh-CN" altLang="en-US" sz="3200">
                <a:latin typeface="Times New Roman" panose="02020603050405020304" pitchFamily="18" charset="0"/>
              </a:rPr>
              <a:t> ×8  </a:t>
            </a:r>
            <a:r>
              <a:rPr lang="en-US" altLang="zh-CN" sz="3200">
                <a:latin typeface="Times New Roman" panose="02020603050405020304" pitchFamily="18" charset="0"/>
              </a:rPr>
              <a:t>bits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1024×768</a:t>
            </a:r>
            <a:r>
              <a:rPr lang="zh-CN" altLang="en-US" sz="3200">
                <a:latin typeface="Times New Roman" panose="02020603050405020304" pitchFamily="18" charset="0"/>
              </a:rPr>
              <a:t>×8/8=</a:t>
            </a:r>
            <a:r>
              <a:rPr lang="en-US" altLang="zh-CN" sz="3200">
                <a:latin typeface="Times New Roman" panose="02020603050405020304" pitchFamily="18" charset="0"/>
                <a:sym typeface="+mn-ea"/>
              </a:rPr>
              <a:t>786432  </a:t>
            </a:r>
            <a:r>
              <a:rPr lang="en-US" altLang="zh-CN" sz="3200">
                <a:latin typeface="Times New Roman" panose="02020603050405020304" pitchFamily="18" charset="0"/>
              </a:rPr>
              <a:t>bytes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57200" y="5741988"/>
            <a:ext cx="7878763" cy="574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屏幕分辨率的表示，你知道哪些？它们之间有什么关系？ </a:t>
            </a:r>
            <a:endParaRPr lang="zh-CN" altLang="en-US" sz="2400" b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195513" y="171450"/>
            <a:ext cx="6121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位图文件的大小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4" grpId="0" build="p"/>
      <p:bldP spid="106505" grpId="0" animBg="1" uiExpand="1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188913"/>
            <a:ext cx="3527425" cy="647700"/>
          </a:xfrm>
        </p:spPr>
        <p:txBody>
          <a:bodyPr anchor="t"/>
          <a:lstStyle/>
          <a:p>
            <a:r>
              <a:rPr lang="en-US" altLang="zh-CN"/>
              <a:t>3.6 </a:t>
            </a:r>
            <a:r>
              <a:rPr lang="zh-CN" altLang="en-US"/>
              <a:t>存储视频</a:t>
            </a: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713788" cy="5256584"/>
          </a:xfrm>
        </p:spPr>
        <p:txBody>
          <a:bodyPr/>
          <a:lstStyle/>
          <a:p>
            <a:pPr algn="just"/>
            <a:r>
              <a:rPr lang="zh-CN" altLang="en-US" sz="3200" dirty="0"/>
              <a:t>视频是图像（帧）在时间轴上的表示。</a:t>
            </a:r>
            <a:endParaRPr lang="en-US" altLang="zh-CN" sz="3200" dirty="0"/>
          </a:p>
          <a:p>
            <a:r>
              <a:rPr lang="zh-CN" altLang="en-US" sz="3200" dirty="0"/>
              <a:t>其存储方式与图像类似</a:t>
            </a:r>
            <a:endParaRPr lang="en-US" altLang="zh-CN" sz="3200" dirty="0"/>
          </a:p>
          <a:p>
            <a:r>
              <a:rPr lang="zh-CN" altLang="en-US" sz="3200" dirty="0"/>
              <a:t>试计算一下，一部标清、高清、超清电视剧的文件大小</a:t>
            </a:r>
            <a:r>
              <a:rPr lang="en-US" altLang="zh-CN" sz="3200" dirty="0"/>
              <a:t>(</a:t>
            </a:r>
            <a:r>
              <a:rPr lang="zh-CN" altLang="en-US" sz="3200" dirty="0"/>
              <a:t>假定时长为</a:t>
            </a:r>
            <a:r>
              <a:rPr lang="en-US" altLang="zh-CN" sz="3200" dirty="0"/>
              <a:t>60</a:t>
            </a:r>
            <a:r>
              <a:rPr lang="zh-CN" altLang="en-US" sz="3200" dirty="0"/>
              <a:t>分钟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/>
            <a:r>
              <a:rPr lang="zh-CN" altLang="en-US" sz="2800" dirty="0"/>
              <a:t>标清：</a:t>
            </a:r>
            <a:r>
              <a:rPr lang="en-US" altLang="zh-CN" sz="2800" dirty="0"/>
              <a:t>720X576 </a:t>
            </a:r>
            <a:endParaRPr lang="en-US" altLang="zh-CN" sz="2800" dirty="0"/>
          </a:p>
          <a:p>
            <a:pPr lvl="1"/>
            <a:r>
              <a:rPr lang="zh-CN" altLang="en-US" sz="2800" dirty="0"/>
              <a:t>普清：</a:t>
            </a:r>
            <a:r>
              <a:rPr lang="en-US" altLang="zh-CN" sz="2800" dirty="0"/>
              <a:t>1080X768</a:t>
            </a:r>
            <a:endParaRPr lang="en-US" altLang="zh-CN" sz="2800" dirty="0"/>
          </a:p>
          <a:p>
            <a:pPr lvl="1"/>
            <a:r>
              <a:rPr lang="zh-CN" altLang="en-US" sz="2800" dirty="0"/>
              <a:t>高清</a:t>
            </a:r>
            <a:r>
              <a:rPr lang="en-US" altLang="zh-CN" sz="2800" dirty="0"/>
              <a:t>:  1280×720  </a:t>
            </a:r>
            <a:endParaRPr lang="en-US" altLang="zh-CN" sz="2800" dirty="0"/>
          </a:p>
          <a:p>
            <a:pPr lvl="1"/>
            <a:r>
              <a:rPr lang="zh-CN" altLang="en-US" sz="2800" dirty="0"/>
              <a:t>超清</a:t>
            </a:r>
            <a:r>
              <a:rPr lang="en-US" altLang="zh-CN" sz="2800" dirty="0"/>
              <a:t>:  1920×1080</a:t>
            </a:r>
            <a:endParaRPr lang="en-US" altLang="zh-CN" sz="2800" dirty="0"/>
          </a:p>
          <a:p>
            <a:pPr lvl="1"/>
            <a:r>
              <a:rPr lang="en-US" altLang="zh-CN" sz="2800" dirty="0"/>
              <a:t>4K(*)</a:t>
            </a:r>
            <a:r>
              <a:rPr lang="zh-CN" altLang="en-US" sz="2800" dirty="0"/>
              <a:t>：</a:t>
            </a:r>
            <a:r>
              <a:rPr lang="en-US" altLang="zh-CN" sz="2800" dirty="0"/>
              <a:t>3840 X 2160</a:t>
            </a:r>
            <a:endParaRPr lang="en-US" altLang="zh-CN" sz="2800" dirty="0"/>
          </a:p>
          <a:p>
            <a:pPr lvl="1"/>
            <a:endParaRPr lang="en-US" altLang="zh-CN" sz="3200" dirty="0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存储整数（</a:t>
            </a:r>
            <a:r>
              <a:rPr lang="zh-CN" altLang="en-US" kern="0" dirty="0">
                <a:solidFill>
                  <a:srgbClr val="FF0000"/>
                </a:solidFill>
              </a:rPr>
              <a:t>无符号数</a:t>
            </a:r>
            <a:r>
              <a:rPr lang="zh-CN" altLang="en-US" kern="0" dirty="0">
                <a:solidFill>
                  <a:srgbClr val="0000CC"/>
                </a:solidFill>
              </a:rPr>
              <a:t>）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763" y="987425"/>
          <a:ext cx="6408737" cy="51514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6231"/>
                <a:gridCol w="1800207"/>
                <a:gridCol w="2592299"/>
              </a:tblGrid>
              <a:tr h="518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位模式宽度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符号个数</a:t>
                      </a:r>
                      <a:endParaRPr lang="zh-CN" altLang="en-US" sz="28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数的范围</a:t>
                      </a:r>
                      <a:endParaRPr lang="zh-CN" altLang="en-US" sz="2800" dirty="0"/>
                    </a:p>
                  </a:txBody>
                  <a:tcPr marL="91443" marR="91443" marT="45723" marB="45723"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0~1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0~3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0~7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0~15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 ……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 hMerge="1">
                  <a:tcPr/>
                </a:tc>
                <a:tc hMerge="1">
                  <a:tcPr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128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0~127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256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0~255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45722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 ……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 hMerge="1">
                  <a:tcPr/>
                </a:tc>
                <a:tc hMerge="1">
                  <a:tcPr/>
                </a:tc>
              </a:tr>
              <a:tr h="457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65536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0~65535</a:t>
                      </a:r>
                      <a:endParaRPr lang="zh-CN" altLang="en-US" sz="2400" dirty="0"/>
                    </a:p>
                  </a:txBody>
                  <a:tcPr marL="91443" marR="91443" marT="45723" marB="45723"/>
                </a:tc>
              </a:tr>
              <a:tr h="518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       </a:t>
                      </a:r>
                      <a:r>
                        <a:rPr lang="en-US" altLang="zh-CN" sz="2800" dirty="0"/>
                        <a:t>n</a:t>
                      </a:r>
                      <a:endParaRPr lang="zh-CN" altLang="en-US" sz="2800" dirty="0"/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</a:rPr>
                        <a:t>N=2</a:t>
                      </a:r>
                      <a:r>
                        <a:rPr lang="en-US" altLang="zh-CN" sz="2800" b="1" kern="0" baseline="42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sz="2800" b="1" kern="0" baseline="42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~ 2</a:t>
                      </a:r>
                      <a:r>
                        <a:rPr lang="en-US" altLang="zh-CN" sz="2800" b="1" kern="0" baseline="4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2800" b="1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800" b="1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23" marB="45723"/>
                </a:tc>
              </a:tr>
            </a:tbl>
          </a:graphicData>
        </a:graphic>
      </p:graphicFrame>
      <p:sp>
        <p:nvSpPr>
          <p:cNvPr id="17461" name="Text Box 5"/>
          <p:cNvSpPr txBox="1">
            <a:spLocks noChangeArrowheads="1"/>
          </p:cNvSpPr>
          <p:nvPr/>
        </p:nvSpPr>
        <p:spPr bwMode="auto">
          <a:xfrm>
            <a:off x="6534150" y="2205038"/>
            <a:ext cx="25019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只有：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0</a:t>
            </a:r>
            <a:r>
              <a:rPr lang="zh-CN" altLang="en-US" sz="3200">
                <a:latin typeface="Times New Roman" panose="02020603050405020304" pitchFamily="18" charset="0"/>
              </a:rPr>
              <a:t>和正整数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字长为  </a:t>
            </a:r>
            <a:r>
              <a:rPr lang="en-US" altLang="zh-CN" sz="3200" b="1">
                <a:latin typeface="Times New Roman" panose="02020603050405020304" pitchFamily="18" charset="0"/>
              </a:rPr>
              <a:t>n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395288" y="1484313"/>
            <a:ext cx="8497887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存储无符号整数：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1. </a:t>
            </a:r>
            <a:r>
              <a:rPr lang="zh-CN" altLang="en-US" sz="3600">
                <a:latin typeface="Times New Roman" panose="02020603050405020304" pitchFamily="18" charset="0"/>
              </a:rPr>
              <a:t>将十进制数转换为二进制数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2. </a:t>
            </a:r>
            <a:r>
              <a:rPr lang="zh-CN" altLang="en-US" sz="3600">
                <a:latin typeface="Times New Roman" panose="02020603050405020304" pitchFamily="18" charset="0"/>
              </a:rPr>
              <a:t>如果二进制位数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  </a:t>
            </a:r>
            <a:r>
              <a:rPr lang="zh-CN" altLang="en-US" sz="3600">
                <a:latin typeface="Times New Roman" panose="02020603050405020304" pitchFamily="18" charset="0"/>
              </a:rPr>
              <a:t>不足字长</a:t>
            </a:r>
            <a:r>
              <a:rPr lang="en-US" altLang="zh-CN" sz="36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位，在左边补</a:t>
            </a:r>
            <a:r>
              <a:rPr lang="en-US" altLang="zh-CN" sz="3600">
                <a:latin typeface="Times New Roman" panose="02020603050405020304" pitchFamily="18" charset="0"/>
              </a:rPr>
              <a:t>0</a:t>
            </a:r>
            <a:r>
              <a:rPr lang="zh-CN" altLang="en-US" sz="3600">
                <a:latin typeface="Times New Roman" panose="02020603050405020304" pitchFamily="18" charset="0"/>
              </a:rPr>
              <a:t>，达到</a:t>
            </a:r>
            <a:r>
              <a:rPr lang="en-US" altLang="zh-CN" sz="36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位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  </a:t>
            </a:r>
            <a:r>
              <a:rPr lang="zh-CN" altLang="en-US" sz="3600">
                <a:latin typeface="Times New Roman" panose="02020603050405020304" pitchFamily="18" charset="0"/>
              </a:rPr>
              <a:t>大于</a:t>
            </a:r>
            <a:r>
              <a:rPr lang="en-US" altLang="zh-CN" sz="36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位，</a:t>
            </a:r>
            <a:r>
              <a:rPr lang="zh-CN" altLang="en-US" sz="3600" b="1">
                <a:latin typeface="Times New Roman" panose="02020603050405020304" pitchFamily="18" charset="0"/>
              </a:rPr>
              <a:t>溢出</a:t>
            </a:r>
            <a:r>
              <a:rPr lang="zh-CN" altLang="en-US" sz="3600">
                <a:latin typeface="Times New Roman" panose="02020603050405020304" pitchFamily="18" charset="0"/>
              </a:rPr>
              <a:t>，无法表示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0338" y="188913"/>
            <a:ext cx="24733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无符号数</a:t>
            </a:r>
            <a:endParaRPr lang="zh-CN" altLang="en-US" sz="3600" b="1" dirty="0"/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7200" y="10668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 </a:t>
            </a:r>
            <a:r>
              <a:rPr lang="en-US" altLang="zh-CN" sz="3600">
                <a:latin typeface="Times" panose="02020603050405020304" pitchFamily="18" charset="0"/>
              </a:rPr>
              <a:t>7 </a:t>
            </a:r>
            <a:r>
              <a:rPr lang="zh-CN" altLang="en-US" sz="3600">
                <a:latin typeface="Times" panose="02020603050405020304" pitchFamily="18" charset="0"/>
              </a:rPr>
              <a:t>以无符号数的形式存储在</a:t>
            </a:r>
            <a:r>
              <a:rPr lang="en-US" altLang="zh-CN" sz="3600">
                <a:latin typeface="Times" panose="02020603050405020304" pitchFamily="18" charset="0"/>
              </a:rPr>
              <a:t>8</a:t>
            </a:r>
            <a:r>
              <a:rPr lang="zh-CN" altLang="en-US" sz="3600">
                <a:latin typeface="Times" panose="02020603050405020304" pitchFamily="18" charset="0"/>
              </a:rPr>
              <a:t>位存储单元中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23850" y="2481263"/>
            <a:ext cx="1008063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547813" y="5373688"/>
            <a:ext cx="6562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若存储在</a:t>
            </a:r>
            <a:r>
              <a:rPr lang="en-US" altLang="zh-CN" sz="3600">
                <a:latin typeface="Times" panose="02020603050405020304" pitchFamily="18" charset="0"/>
              </a:rPr>
              <a:t>16</a:t>
            </a:r>
            <a:r>
              <a:rPr lang="zh-CN" altLang="en-US" sz="3600">
                <a:latin typeface="Times" panose="02020603050405020304" pitchFamily="18" charset="0"/>
              </a:rPr>
              <a:t>位存储单元呢？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0788" y="206375"/>
            <a:ext cx="43910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kern="0" dirty="0"/>
              <a:t>存储无符号数</a:t>
            </a:r>
            <a:endParaRPr lang="zh-CN" altLang="en-US" sz="36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5288" y="3408363"/>
            <a:ext cx="424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 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>
                <a:latin typeface="Times" panose="02020603050405020304" pitchFamily="18" charset="0"/>
              </a:rPr>
              <a:t>111B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1163" y="4075113"/>
            <a:ext cx="5313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  </a:t>
            </a:r>
            <a:r>
              <a:rPr lang="en-US" altLang="zh-CN" sz="3600">
                <a:latin typeface="Times" panose="02020603050405020304" pitchFamily="18" charset="0"/>
              </a:rPr>
              <a:t>7</a:t>
            </a:r>
            <a:r>
              <a:rPr lang="zh-CN" altLang="en-US" sz="3600">
                <a:latin typeface="Times" panose="02020603050405020304" pitchFamily="18" charset="0"/>
              </a:rPr>
              <a:t>＝ 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0000 0</a:t>
            </a:r>
            <a:r>
              <a:rPr lang="en-US" altLang="zh-CN" sz="3600">
                <a:latin typeface="Times" panose="02020603050405020304" pitchFamily="18" charset="0"/>
              </a:rPr>
              <a:t>111B</a:t>
            </a:r>
            <a:endParaRPr lang="en-US" altLang="zh-CN" sz="36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8367</Words>
  <Application>WPS 演示</Application>
  <PresentationFormat>全屏显示(4:3)</PresentationFormat>
  <Paragraphs>1196</Paragraphs>
  <Slides>67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华文彩云</vt:lpstr>
      <vt:lpstr>Wingdings 2</vt:lpstr>
      <vt:lpstr>华文新魏</vt:lpstr>
      <vt:lpstr>华文隶书</vt:lpstr>
      <vt:lpstr>Times</vt:lpstr>
      <vt:lpstr>微软雅黑</vt:lpstr>
      <vt:lpstr>Arial Unicode MS</vt:lpstr>
      <vt:lpstr>Symbol</vt:lpstr>
      <vt:lpstr>Helvetica Neue</vt:lpstr>
      <vt:lpstr>华文琥珀</vt:lpstr>
      <vt:lpstr>黑体</vt:lpstr>
      <vt:lpstr>Helvetica</vt:lpstr>
      <vt:lpstr>RFID</vt:lpstr>
      <vt:lpstr>砖雕艺术</vt:lpstr>
      <vt:lpstr>第三章  数据存储</vt:lpstr>
      <vt:lpstr>3.1 数据类型</vt:lpstr>
      <vt:lpstr>冯.诺依曼模型的数据处理</vt:lpstr>
      <vt:lpstr>计算机内部的数据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  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总结1：真值的机器数表示</vt:lpstr>
      <vt:lpstr>结论2：机器数的真值</vt:lpstr>
      <vt:lpstr>计算机的字长为8位， 按样式填写下表 </vt:lpstr>
      <vt:lpstr>PowerPoint 演示文稿</vt:lpstr>
      <vt:lpstr>存储浮点数</vt:lpstr>
      <vt:lpstr>IEEE 754 浮点数标准格式</vt:lpstr>
      <vt:lpstr>PowerPoint 演示文稿</vt:lpstr>
      <vt:lpstr>浮点数的存储</vt:lpstr>
      <vt:lpstr>实 例 1</vt:lpstr>
      <vt:lpstr>实 例 2</vt:lpstr>
      <vt:lpstr>浮点数的真值</vt:lpstr>
      <vt:lpstr>实 例</vt:lpstr>
      <vt:lpstr>PowerPoint 演示文稿</vt:lpstr>
      <vt:lpstr>PowerPoint 演示文稿</vt:lpstr>
      <vt:lpstr>实 练</vt:lpstr>
      <vt:lpstr>3.3 存储文本</vt:lpstr>
      <vt:lpstr>PowerPoint 演示文稿</vt:lpstr>
      <vt:lpstr>其它符号系统</vt:lpstr>
      <vt:lpstr>PowerPoint 演示文稿</vt:lpstr>
      <vt:lpstr>PowerPoint 演示文稿</vt:lpstr>
      <vt:lpstr>PowerPoint 演示文稿</vt:lpstr>
      <vt:lpstr>PowerPoint 演示文稿</vt:lpstr>
      <vt:lpstr>位图与矢量图效果</vt:lpstr>
      <vt:lpstr>PowerPoint 演示文稿</vt:lpstr>
      <vt:lpstr>PowerPoint 演示文稿</vt:lpstr>
      <vt:lpstr>PowerPoint 演示文稿</vt:lpstr>
      <vt:lpstr>PowerPoint 演示文稿</vt:lpstr>
      <vt:lpstr>真彩色与索引色</vt:lpstr>
      <vt:lpstr>PowerPoint 演示文稿</vt:lpstr>
      <vt:lpstr>3.6 存储视频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admin、</cp:lastModifiedBy>
  <cp:revision>431</cp:revision>
  <dcterms:created xsi:type="dcterms:W3CDTF">2000-01-15T04:50:00Z</dcterms:created>
  <dcterms:modified xsi:type="dcterms:W3CDTF">2021-11-05T10:56:59Z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AB3C4AE33E18444395F3DA0628425050</vt:lpwstr>
  </property>
</Properties>
</file>