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42"/>
  </p:handoutMasterIdLst>
  <p:sldIdLst>
    <p:sldId id="556" r:id="rId4"/>
    <p:sldId id="916" r:id="rId5"/>
    <p:sldId id="918" r:id="rId7"/>
    <p:sldId id="919" r:id="rId8"/>
    <p:sldId id="920" r:id="rId9"/>
    <p:sldId id="921" r:id="rId10"/>
    <p:sldId id="922" r:id="rId11"/>
    <p:sldId id="923" r:id="rId12"/>
    <p:sldId id="924" r:id="rId13"/>
    <p:sldId id="925" r:id="rId14"/>
    <p:sldId id="926" r:id="rId15"/>
    <p:sldId id="928" r:id="rId16"/>
    <p:sldId id="930" r:id="rId17"/>
    <p:sldId id="931" r:id="rId18"/>
    <p:sldId id="944" r:id="rId19"/>
    <p:sldId id="934" r:id="rId20"/>
    <p:sldId id="935" r:id="rId21"/>
    <p:sldId id="936" r:id="rId22"/>
    <p:sldId id="937" r:id="rId23"/>
    <p:sldId id="938" r:id="rId24"/>
    <p:sldId id="945" r:id="rId25"/>
    <p:sldId id="939" r:id="rId26"/>
    <p:sldId id="946" r:id="rId27"/>
    <p:sldId id="940" r:id="rId28"/>
    <p:sldId id="950" r:id="rId29"/>
    <p:sldId id="951" r:id="rId30"/>
    <p:sldId id="952" r:id="rId31"/>
    <p:sldId id="953" r:id="rId32"/>
    <p:sldId id="955" r:id="rId33"/>
    <p:sldId id="947" r:id="rId34"/>
    <p:sldId id="877" r:id="rId35"/>
    <p:sldId id="878" r:id="rId36"/>
    <p:sldId id="879" r:id="rId37"/>
    <p:sldId id="884" r:id="rId38"/>
    <p:sldId id="880" r:id="rId39"/>
    <p:sldId id="968" r:id="rId40"/>
    <p:sldId id="96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33CC"/>
    <a:srgbClr val="CC00CC"/>
    <a:srgbClr val="FFFFFF"/>
    <a:srgbClr val="66CCFF"/>
    <a:srgbClr val="FF00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4660" autoAdjust="0"/>
  </p:normalViewPr>
  <p:slideViewPr>
    <p:cSldViewPr>
      <p:cViewPr varScale="1">
        <p:scale>
          <a:sx n="87" d="100"/>
          <a:sy n="87" d="100"/>
        </p:scale>
        <p:origin x="1157" y="77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4AA5EE-B2E7-4D4A-A9CD-716329ACF9D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C28971-5C95-4052-A3A6-C7A971C83BF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906184-9CA0-4ABE-9365-3FAC5E0E3996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7F51EF-C39B-49F4-A239-85A95A3B7EB6}" type="slidenum">
              <a:rPr lang="zh-CN" altLang="en-US" sz="1200" smtClean="0"/>
            </a:fld>
            <a:endParaRPr lang="zh-CN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157163"/>
            <a:ext cx="2159000" cy="6045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29363" cy="6045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  <a:endParaRPr lang="en-US" altLang="zh-CN" sz="1800" b="1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E45E75-58E0-417B-BB3E-9E71D267C5E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188913"/>
            <a:ext cx="216058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34125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125538"/>
            <a:ext cx="4248150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058025" cy="6080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6563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9788" y="1125538"/>
            <a:ext cx="4248150" cy="24463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9788" y="3724275"/>
            <a:ext cx="4248150" cy="2447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43388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092200"/>
            <a:ext cx="4244975" cy="511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  <a:endParaRPr lang="en-US" altLang="zh-CN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  <a:endParaRPr lang="en-US" altLang="zh-CN" sz="1400" b="1">
              <a:solidFill>
                <a:schemeClr val="folHlink"/>
              </a:solidFill>
            </a:endParaRP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403648" y="1412776"/>
            <a:ext cx="5976938" cy="43211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3200" dirty="0"/>
              <a:t>逻辑运算：</a:t>
            </a:r>
            <a:endParaRPr lang="en-US" altLang="zh-CN" sz="32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800" dirty="0"/>
              <a:t>与、或、非、异或</a:t>
            </a:r>
            <a:endParaRPr lang="en-US" altLang="zh-CN" sz="2800" dirty="0"/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800" dirty="0"/>
              <a:t>逻辑运算的用途</a:t>
            </a:r>
            <a:endParaRPr lang="en-US" altLang="zh-CN" sz="2800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3200" dirty="0"/>
              <a:t>移位运算</a:t>
            </a:r>
            <a:endParaRPr lang="en-US" altLang="zh-CN" sz="3200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3200" dirty="0"/>
              <a:t>补码的算术运算：加法和</a:t>
            </a:r>
            <a:r>
              <a:rPr lang="zh-CN" altLang="en-US" sz="3200" dirty="0" smtClean="0"/>
              <a:t>减法</a:t>
            </a:r>
            <a:endParaRPr lang="en-US" altLang="zh-CN" sz="3200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5976938" cy="6477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第四章</a:t>
            </a:r>
            <a:r>
              <a:rPr lang="en-US" altLang="zh-CN" sz="3600" dirty="0">
                <a:latin typeface="+mj-ea"/>
              </a:rPr>
              <a:t>  </a:t>
            </a:r>
            <a:r>
              <a:rPr lang="zh-CN" altLang="en-US" sz="3600" dirty="0">
                <a:latin typeface="+mj-ea"/>
              </a:rPr>
              <a:t>数据运算</a:t>
            </a:r>
            <a:endParaRPr lang="zh-CN" altLang="en-US" sz="3600" dirty="0">
              <a:latin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66700" y="122555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</a:t>
            </a:r>
            <a:r>
              <a:rPr lang="en-US" altLang="zh-CN" sz="3200">
                <a:latin typeface="Times" panose="02020603050405020304" pitchFamily="18" charset="0"/>
              </a:rPr>
              <a:t> XOR </a:t>
            </a:r>
            <a:r>
              <a:rPr lang="zh-CN" altLang="en-US" sz="3200">
                <a:latin typeface="Times" panose="02020603050405020304" pitchFamily="18" charset="0"/>
              </a:rPr>
              <a:t>操作对以下两个二进制数运算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       10011000 ,   00110101.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28600" y="2941638"/>
            <a:ext cx="100860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 smtClean="0"/>
              <a:t>解：</a:t>
            </a:r>
            <a:endParaRPr lang="en-US" altLang="zh-CN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046163" y="3951288"/>
            <a:ext cx="7489825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原数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1 0 0 1   1 0 0 0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XOR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0 0 1 1   0 1 0 1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结果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1 0 1 0   1 1 0 1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异或（</a:t>
            </a:r>
            <a:r>
              <a:rPr lang="en-US" altLang="zh-CN" sz="3200" b="1">
                <a:solidFill>
                  <a:srgbClr val="000066"/>
                </a:solidFill>
              </a:rPr>
              <a:t>XOR</a:t>
            </a:r>
            <a:r>
              <a:rPr lang="zh-CN" altLang="en-US" sz="3200" b="1">
                <a:solidFill>
                  <a:srgbClr val="000066"/>
                </a:solidFill>
              </a:rPr>
              <a:t>）操作实例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633412"/>
          </a:xfrm>
        </p:spPr>
        <p:txBody>
          <a:bodyPr anchor="t"/>
          <a:lstStyle/>
          <a:p>
            <a:r>
              <a:rPr lang="zh-CN" altLang="en-US"/>
              <a:t>练 习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17700" y="981075"/>
            <a:ext cx="4895850" cy="5327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1.   100  and  24</a:t>
            </a:r>
            <a:endParaRPr lang="en-US" altLang="zh-CN" b="1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      202  and  255          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202  or 255 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endParaRPr lang="en-US" altLang="zh-CN" sz="2000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2.   x99  and  x99      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x99  or   x99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x99  </a:t>
            </a:r>
            <a:r>
              <a:rPr lang="en-US" altLang="zh-CN" b="1" dirty="0" err="1"/>
              <a:t>xor</a:t>
            </a:r>
            <a:r>
              <a:rPr lang="en-US" altLang="zh-CN" b="1" dirty="0"/>
              <a:t>   x99 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endParaRPr lang="en-US" altLang="zh-CN" sz="2000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3.    x55  and  </a:t>
            </a:r>
            <a:r>
              <a:rPr lang="en-US" altLang="zh-CN" b="1" dirty="0" err="1"/>
              <a:t>xAA</a:t>
            </a:r>
            <a:r>
              <a:rPr lang="en-US" altLang="zh-CN" b="1" dirty="0"/>
              <a:t>      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x55   or   </a:t>
            </a:r>
            <a:r>
              <a:rPr lang="en-US" altLang="zh-CN" b="1" dirty="0" err="1"/>
              <a:t>xAA</a:t>
            </a:r>
            <a:endParaRPr lang="en-US" altLang="zh-CN" b="1" dirty="0"/>
          </a:p>
          <a:p>
            <a:pPr marL="609600" indent="-60960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x55  </a:t>
            </a:r>
            <a:r>
              <a:rPr lang="en-US" altLang="zh-CN" b="1" dirty="0" err="1"/>
              <a:t>xor</a:t>
            </a:r>
            <a:r>
              <a:rPr lang="en-US" altLang="zh-CN" b="1" dirty="0"/>
              <a:t>   </a:t>
            </a:r>
            <a:r>
              <a:rPr lang="en-US" altLang="zh-CN" b="1" dirty="0" err="1"/>
              <a:t>xAA</a:t>
            </a:r>
            <a:endParaRPr lang="en-US" altLang="zh-CN" b="1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395288" y="1052513"/>
            <a:ext cx="8353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使用三种逻辑运算，可以改变位模式中的部分位，从而修改位模式</a:t>
            </a:r>
            <a:r>
              <a:rPr lang="en-US" altLang="zh-CN" sz="3200"/>
              <a:t>.</a:t>
            </a:r>
            <a:endParaRPr lang="en-US" altLang="zh-CN" sz="3200"/>
          </a:p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可以使指定的位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清</a:t>
            </a:r>
            <a:r>
              <a:rPr lang="en-US" altLang="zh-CN" sz="3200" b="1">
                <a:solidFill>
                  <a:srgbClr val="FF0000"/>
                </a:solidFill>
                <a:sym typeface="Wingdings 2" panose="05020102010507070707" pitchFamily="18" charset="2"/>
              </a:rPr>
              <a:t>0</a:t>
            </a:r>
            <a:r>
              <a:rPr lang="zh-CN" altLang="en-US" sz="3200">
                <a:sym typeface="Wingdings 2" panose="05020102010507070707" pitchFamily="18" charset="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置</a:t>
            </a:r>
            <a:r>
              <a:rPr lang="en-US" altLang="zh-CN" sz="3200" b="1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zh-CN" altLang="en-US" sz="3200">
                <a:sym typeface="Wingdings 2" panose="05020102010507070707" pitchFamily="18" charset="2"/>
              </a:rPr>
              <a:t>、及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取反</a:t>
            </a:r>
            <a:r>
              <a:rPr lang="en-US" altLang="zh-CN" sz="3200">
                <a:sym typeface="Wingdings 2" panose="05020102010507070707" pitchFamily="18" charset="2"/>
              </a:rPr>
              <a:t>.</a:t>
            </a:r>
            <a:endParaRPr lang="en-US" altLang="zh-CN" sz="3200">
              <a:sym typeface="Wingdings 2" panose="05020102010507070707" pitchFamily="18" charset="2"/>
            </a:endParaRPr>
          </a:p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使用掩码（</a:t>
            </a:r>
            <a:r>
              <a:rPr lang="en-US" altLang="zh-CN" sz="3200" b="1">
                <a:solidFill>
                  <a:schemeClr val="folHlink"/>
                </a:solidFill>
                <a:sym typeface="Wingdings 2" panose="05020102010507070707" pitchFamily="18" charset="2"/>
              </a:rPr>
              <a:t>mask</a:t>
            </a:r>
            <a:r>
              <a:rPr lang="zh-CN" altLang="en-US" sz="3200">
                <a:sym typeface="Wingdings 2" panose="05020102010507070707" pitchFamily="18" charset="2"/>
              </a:rPr>
              <a:t>）与原位模式进行与、或、异或操作，可达到上述目的</a:t>
            </a:r>
            <a:r>
              <a:rPr lang="en-US" altLang="zh-CN" sz="3200">
                <a:sym typeface="Wingdings 2" panose="05020102010507070707" pitchFamily="18" charset="2"/>
              </a:rPr>
              <a:t>.</a:t>
            </a:r>
            <a:endParaRPr lang="en-US" altLang="zh-CN" sz="3200"/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2090738" y="219075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逻辑运算的应用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grpSp>
        <p:nvGrpSpPr>
          <p:cNvPr id="18436" name="组合 2"/>
          <p:cNvGrpSpPr/>
          <p:nvPr/>
        </p:nvGrpSpPr>
        <p:grpSpPr bwMode="auto">
          <a:xfrm>
            <a:off x="1366838" y="4221163"/>
            <a:ext cx="6408737" cy="2098675"/>
            <a:chOff x="1331640" y="4307037"/>
            <a:chExt cx="6408738" cy="2097737"/>
          </a:xfrm>
        </p:grpSpPr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307037"/>
              <a:ext cx="6408738" cy="2097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Text Box 8"/>
            <p:cNvSpPr txBox="1">
              <a:spLocks noChangeArrowheads="1"/>
            </p:cNvSpPr>
            <p:nvPr/>
          </p:nvSpPr>
          <p:spPr bwMode="auto">
            <a:xfrm>
              <a:off x="3733178" y="4346466"/>
              <a:ext cx="1439664" cy="19082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en-US" altLang="zh-CN" sz="3600" b="1">
                  <a:solidFill>
                    <a:srgbClr val="FFFF00"/>
                  </a:solidFill>
                </a:rPr>
                <a:t>AND</a:t>
              </a:r>
              <a:endParaRPr lang="en-US" altLang="zh-CN" sz="3600" b="1">
                <a:solidFill>
                  <a:srgbClr val="FFFF00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3600" b="1">
                  <a:solidFill>
                    <a:srgbClr val="FFFF00"/>
                  </a:solidFill>
                </a:rPr>
                <a:t>OR</a:t>
              </a:r>
              <a:endParaRPr lang="en-US" altLang="zh-CN" sz="3600" b="1">
                <a:solidFill>
                  <a:srgbClr val="FFFF00"/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3600" b="1">
                  <a:solidFill>
                    <a:srgbClr val="FFFF00"/>
                  </a:solidFill>
                </a:rPr>
                <a:t>XOR</a:t>
              </a:r>
              <a:endParaRPr lang="en-US" altLang="zh-CN" sz="3600" b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18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清 </a:t>
            </a:r>
            <a:r>
              <a:rPr lang="en-US" altLang="zh-CN" sz="3200" b="1">
                <a:solidFill>
                  <a:srgbClr val="000066"/>
                </a:solidFill>
              </a:rPr>
              <a:t>0 </a:t>
            </a:r>
            <a:r>
              <a:rPr lang="zh-CN" altLang="en-US" sz="3200" b="1">
                <a:solidFill>
                  <a:srgbClr val="000066"/>
                </a:solidFill>
              </a:rPr>
              <a:t>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409825"/>
            <a:ext cx="849788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83534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把要清</a:t>
            </a:r>
            <a:r>
              <a:rPr lang="en-US" altLang="zh-CN" sz="3200">
                <a:sym typeface="Wingdings 2" panose="05020102010507070707" pitchFamily="18" charset="2"/>
              </a:rPr>
              <a:t>0</a:t>
            </a:r>
            <a:r>
              <a:rPr lang="zh-CN" altLang="en-US" sz="3200">
                <a:sym typeface="Wingdings 2" panose="05020102010507070707" pitchFamily="18" charset="2"/>
              </a:rPr>
              <a:t>的位，掩码中对应的位为</a:t>
            </a:r>
            <a:r>
              <a:rPr lang="en-US" altLang="zh-CN" sz="3200">
                <a:sym typeface="Wingdings 2" panose="05020102010507070707" pitchFamily="18" charset="2"/>
              </a:rPr>
              <a:t>0</a:t>
            </a:r>
            <a:r>
              <a:rPr lang="zh-CN" altLang="en-US" sz="3200">
                <a:sym typeface="Wingdings 2" panose="05020102010507070707" pitchFamily="18" charset="2"/>
              </a:rPr>
              <a:t>，其它位为</a:t>
            </a:r>
            <a:r>
              <a:rPr lang="en-US" altLang="zh-CN" sz="3200">
                <a:sym typeface="Wingdings 2" panose="05020102010507070707" pitchFamily="18" charset="2"/>
              </a:rPr>
              <a:t>1</a:t>
            </a:r>
            <a:r>
              <a:rPr lang="zh-CN" altLang="en-US" sz="3200">
                <a:sym typeface="Wingdings 2" panose="05020102010507070707" pitchFamily="18" charset="2"/>
              </a:rPr>
              <a:t>，进行逻辑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与</a:t>
            </a:r>
            <a:r>
              <a:rPr lang="zh-CN" altLang="en-US" sz="3200">
                <a:sym typeface="Wingdings 2" panose="05020102010507070707" pitchFamily="18" charset="2"/>
              </a:rPr>
              <a:t>操作</a:t>
            </a:r>
            <a:endParaRPr lang="en-US" altLang="zh-CN" sz="32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4300" y="5661025"/>
            <a:ext cx="151130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7488" y="11557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使用掩码将位模式  </a:t>
            </a:r>
            <a:r>
              <a:rPr lang="en-US" altLang="zh-CN" sz="3200">
                <a:latin typeface="Times" panose="02020603050405020304" pitchFamily="18" charset="0"/>
              </a:rPr>
              <a:t>10100110   </a:t>
            </a:r>
            <a:r>
              <a:rPr lang="zh-CN" altLang="en-US" sz="3200">
                <a:latin typeface="Times" panose="02020603050405020304" pitchFamily="18" charset="0"/>
              </a:rPr>
              <a:t>的高</a:t>
            </a:r>
            <a:r>
              <a:rPr lang="en-US" altLang="zh-CN" sz="3200">
                <a:latin typeface="Times" panose="02020603050405020304" pitchFamily="18" charset="0"/>
              </a:rPr>
              <a:t>5</a:t>
            </a:r>
            <a:r>
              <a:rPr lang="zh-CN" altLang="en-US" sz="3200">
                <a:latin typeface="Times" panose="02020603050405020304" pitchFamily="18" charset="0"/>
              </a:rPr>
              <a:t>位清</a:t>
            </a:r>
            <a:r>
              <a:rPr lang="en-US" altLang="zh-CN" sz="3200">
                <a:latin typeface="Times" panose="02020603050405020304" pitchFamily="18" charset="0"/>
              </a:rPr>
              <a:t>0.  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7488" y="23495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116013" y="3340100"/>
            <a:ext cx="7416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The mask is    </a:t>
            </a:r>
            <a:r>
              <a:rPr lang="en-US" altLang="zh-CN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00000111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1 0 1 0 0 1 1 0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AND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0 0 0 0 0 1 1 1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  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0 0 0 0 0 1 1 0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81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清 </a:t>
            </a:r>
            <a:r>
              <a:rPr lang="en-US" altLang="zh-CN" sz="3200" b="1">
                <a:solidFill>
                  <a:srgbClr val="000066"/>
                </a:solidFill>
              </a:rPr>
              <a:t>0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r>
              <a:rPr lang="en-US" altLang="zh-CN" sz="3200" b="1">
                <a:solidFill>
                  <a:srgbClr val="000066"/>
                </a:solidFill>
              </a:rPr>
              <a:t>1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47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116013" y="3543300"/>
            <a:ext cx="7416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1 1 0 0   0 1 1 1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AND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1 1   1 1 1 1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altLang="zh-CN" sz="36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0</a:t>
            </a:r>
            <a:r>
              <a:rPr lang="en-US" altLang="zh-CN" sz="3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0 0  0 1 1 1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17488" y="1155700"/>
            <a:ext cx="8458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Times" panose="02020603050405020304" pitchFamily="18" charset="0"/>
              </a:rPr>
              <a:t>使用掩码将位模式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1 1 0 0   0 1 1 1</a:t>
            </a:r>
            <a:r>
              <a:rPr lang="zh-CN" altLang="en-US" sz="3200" dirty="0">
                <a:latin typeface="Times" panose="02020603050405020304" pitchFamily="18" charset="0"/>
              </a:rPr>
              <a:t>的第</a:t>
            </a:r>
            <a:r>
              <a:rPr lang="en-US" altLang="zh-CN" sz="3200" dirty="0">
                <a:latin typeface="Times" panose="02020603050405020304" pitchFamily="18" charset="0"/>
              </a:rPr>
              <a:t>7</a:t>
            </a:r>
            <a:r>
              <a:rPr lang="zh-CN" altLang="en-US" sz="3200" dirty="0">
                <a:latin typeface="Times" panose="02020603050405020304" pitchFamily="18" charset="0"/>
              </a:rPr>
              <a:t>位清</a:t>
            </a:r>
            <a:r>
              <a:rPr lang="en-US" altLang="zh-CN" sz="3200" dirty="0">
                <a:latin typeface="Times" panose="02020603050405020304" pitchFamily="18" charset="0"/>
              </a:rPr>
              <a:t>0.  </a:t>
            </a:r>
            <a:endParaRPr lang="en-US" altLang="zh-CN" sz="3200" dirty="0">
              <a:latin typeface="Times" panose="02020603050405020304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7488" y="23495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81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清 </a:t>
            </a:r>
            <a:r>
              <a:rPr lang="en-US" altLang="zh-CN" sz="3200" b="1">
                <a:solidFill>
                  <a:srgbClr val="000066"/>
                </a:solidFill>
              </a:rPr>
              <a:t>0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r>
              <a:rPr lang="en-US" altLang="zh-CN" sz="3200" b="1">
                <a:solidFill>
                  <a:srgbClr val="000066"/>
                </a:solidFill>
              </a:rPr>
              <a:t>2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65400"/>
            <a:ext cx="8564562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18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置</a:t>
            </a:r>
            <a:r>
              <a:rPr lang="en-US" altLang="zh-CN" sz="3200" b="1">
                <a:solidFill>
                  <a:srgbClr val="000066"/>
                </a:solidFill>
              </a:rPr>
              <a:t>1 </a:t>
            </a:r>
            <a:r>
              <a:rPr lang="zh-CN" altLang="en-US" sz="3200" b="1">
                <a:solidFill>
                  <a:srgbClr val="000066"/>
                </a:solidFill>
              </a:rPr>
              <a:t>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8353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把要置</a:t>
            </a:r>
            <a:r>
              <a:rPr lang="en-US" altLang="zh-CN" sz="3200">
                <a:sym typeface="Wingdings 2" panose="05020102010507070707" pitchFamily="18" charset="2"/>
              </a:rPr>
              <a:t>1</a:t>
            </a:r>
            <a:r>
              <a:rPr lang="zh-CN" altLang="en-US" sz="3200">
                <a:sym typeface="Wingdings 2" panose="05020102010507070707" pitchFamily="18" charset="2"/>
              </a:rPr>
              <a:t>的位，掩码中对应的位为</a:t>
            </a:r>
            <a:r>
              <a:rPr lang="en-US" altLang="zh-CN" sz="3200">
                <a:sym typeface="Wingdings 2" panose="05020102010507070707" pitchFamily="18" charset="2"/>
              </a:rPr>
              <a:t>1</a:t>
            </a:r>
            <a:r>
              <a:rPr lang="zh-CN" altLang="en-US" sz="3200">
                <a:sym typeface="Wingdings 2" panose="05020102010507070707" pitchFamily="18" charset="2"/>
              </a:rPr>
              <a:t>，其它位为</a:t>
            </a:r>
            <a:r>
              <a:rPr lang="en-US" altLang="zh-CN" sz="3200">
                <a:sym typeface="Wingdings 2" panose="05020102010507070707" pitchFamily="18" charset="2"/>
              </a:rPr>
              <a:t>0</a:t>
            </a:r>
            <a:r>
              <a:rPr lang="zh-CN" altLang="en-US" sz="3200">
                <a:sym typeface="Wingdings 2" panose="05020102010507070707" pitchFamily="18" charset="2"/>
              </a:rPr>
              <a:t>，进行逻辑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或</a:t>
            </a:r>
            <a:r>
              <a:rPr lang="zh-CN" altLang="en-US" sz="3200">
                <a:sym typeface="Wingdings 2" panose="05020102010507070707" pitchFamily="18" charset="2"/>
              </a:rPr>
              <a:t>操作</a:t>
            </a:r>
            <a:endParaRPr lang="en-US" altLang="zh-CN" sz="32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38" y="5516563"/>
            <a:ext cx="1512887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74638" y="1196975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使用掩码，将位模式 </a:t>
            </a:r>
            <a:r>
              <a:rPr lang="en-US" altLang="zh-CN" sz="3200">
                <a:latin typeface="Times" panose="02020603050405020304" pitchFamily="18" charset="0"/>
              </a:rPr>
              <a:t>10100110 </a:t>
            </a:r>
            <a:r>
              <a:rPr lang="zh-CN" altLang="en-US" sz="3200">
                <a:latin typeface="Times" panose="02020603050405020304" pitchFamily="18" charset="0"/>
              </a:rPr>
              <a:t>的高</a:t>
            </a:r>
            <a:r>
              <a:rPr lang="en-US" altLang="zh-CN" sz="3200">
                <a:latin typeface="Times" panose="02020603050405020304" pitchFamily="18" charset="0"/>
              </a:rPr>
              <a:t>5</a:t>
            </a:r>
            <a:r>
              <a:rPr lang="zh-CN" altLang="en-US" sz="3200">
                <a:latin typeface="Times" panose="02020603050405020304" pitchFamily="18" charset="0"/>
              </a:rPr>
              <a:t>位置</a:t>
            </a:r>
            <a:r>
              <a:rPr lang="en-US" altLang="zh-CN" sz="3200">
                <a:latin typeface="Times" panose="02020603050405020304" pitchFamily="18" charset="0"/>
              </a:rPr>
              <a:t>1.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033463" y="3135313"/>
            <a:ext cx="73453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The mask is </a:t>
            </a:r>
            <a:r>
              <a:rPr lang="en-US" altLang="zh-CN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11111000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1 0 1 0 0 1 1 0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1 1 1 1 1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0 0 0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1 1 1 1 1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1 1 0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18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置</a:t>
            </a:r>
            <a:r>
              <a:rPr lang="en-US" altLang="zh-CN" sz="3200" b="1">
                <a:solidFill>
                  <a:srgbClr val="000066"/>
                </a:solidFill>
              </a:rPr>
              <a:t>1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0825" y="23114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0563" y="5661025"/>
            <a:ext cx="2873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17488" y="1223963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使用掩码，将位模式 </a:t>
            </a:r>
            <a:r>
              <a:rPr lang="en-US" altLang="zh-CN" sz="3200">
                <a:latin typeface="Times" panose="02020603050405020304" pitchFamily="18" charset="0"/>
              </a:rPr>
              <a:t>1000  00111 </a:t>
            </a:r>
            <a:r>
              <a:rPr lang="zh-CN" altLang="en-US" sz="3200">
                <a:latin typeface="Times" panose="02020603050405020304" pitchFamily="18" charset="0"/>
              </a:rPr>
              <a:t>的第</a:t>
            </a:r>
            <a:r>
              <a:rPr lang="en-US" altLang="zh-CN" sz="3200">
                <a:latin typeface="Times" panose="02020603050405020304" pitchFamily="18" charset="0"/>
              </a:rPr>
              <a:t>5</a:t>
            </a:r>
            <a:r>
              <a:rPr lang="zh-CN" altLang="en-US" sz="3200">
                <a:latin typeface="Times" panose="02020603050405020304" pitchFamily="18" charset="0"/>
              </a:rPr>
              <a:t>位置</a:t>
            </a:r>
            <a:r>
              <a:rPr lang="en-US" altLang="zh-CN" sz="3200">
                <a:latin typeface="Times" panose="02020603050405020304" pitchFamily="18" charset="0"/>
              </a:rPr>
              <a:t>1.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050925" y="3373438"/>
            <a:ext cx="7291388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Use the mask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00100000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1 0 0 0 0 1 1 1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</a:t>
            </a:r>
            <a:r>
              <a:rPr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0 0 0 0 0</a:t>
            </a:r>
            <a:br>
              <a:rPr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0 0 1 1 1</a:t>
            </a:r>
            <a:endParaRPr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763713" y="188913"/>
            <a:ext cx="3832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置</a:t>
            </a:r>
            <a:r>
              <a:rPr lang="en-US" altLang="zh-CN" sz="3200" b="1">
                <a:solidFill>
                  <a:srgbClr val="000066"/>
                </a:solidFill>
              </a:rPr>
              <a:t>1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r>
              <a:rPr lang="en-US" altLang="zh-CN" sz="3200" b="1">
                <a:solidFill>
                  <a:srgbClr val="000066"/>
                </a:solidFill>
              </a:rPr>
              <a:t>2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23114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88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856456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18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取反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r>
              <a:rPr lang="zh-CN" altLang="en-US" sz="3200" b="1">
                <a:solidFill>
                  <a:srgbClr val="000066"/>
                </a:solidFill>
              </a:rPr>
              <a:t>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50825" y="1052513"/>
            <a:ext cx="83534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en-US" altLang="zh-CN" sz="3200">
                <a:sym typeface="Wingdings 2" panose="05020102010507070707" pitchFamily="18" charset="2"/>
              </a:rPr>
              <a:t></a:t>
            </a:r>
            <a:r>
              <a:rPr lang="zh-CN" altLang="en-US" sz="3200">
                <a:sym typeface="Wingdings 2" panose="05020102010507070707" pitchFamily="18" charset="2"/>
              </a:rPr>
              <a:t>把要取反的位，掩码中对应的位为</a:t>
            </a:r>
            <a:r>
              <a:rPr lang="en-US" altLang="zh-CN" sz="3200">
                <a:sym typeface="Wingdings 2" panose="05020102010507070707" pitchFamily="18" charset="2"/>
              </a:rPr>
              <a:t>1</a:t>
            </a:r>
            <a:r>
              <a:rPr lang="zh-CN" altLang="en-US" sz="3200">
                <a:sym typeface="Wingdings 2" panose="05020102010507070707" pitchFamily="18" charset="2"/>
              </a:rPr>
              <a:t>，其它位为</a:t>
            </a:r>
            <a:r>
              <a:rPr lang="en-US" altLang="zh-CN" sz="3200">
                <a:sym typeface="Wingdings 2" panose="05020102010507070707" pitchFamily="18" charset="2"/>
              </a:rPr>
              <a:t>0</a:t>
            </a:r>
            <a:r>
              <a:rPr lang="zh-CN" altLang="en-US" sz="3200">
                <a:sym typeface="Wingdings 2" panose="05020102010507070707" pitchFamily="18" charset="2"/>
              </a:rPr>
              <a:t>，进行逻辑</a:t>
            </a:r>
            <a:r>
              <a:rPr lang="zh-CN" altLang="en-US" sz="3200" b="1">
                <a:solidFill>
                  <a:srgbClr val="FF0000"/>
                </a:solidFill>
                <a:sym typeface="Wingdings 2" panose="05020102010507070707" pitchFamily="18" charset="2"/>
              </a:rPr>
              <a:t>异或</a:t>
            </a:r>
            <a:r>
              <a:rPr lang="zh-CN" altLang="en-US" sz="3200">
                <a:sym typeface="Wingdings 2" panose="05020102010507070707" pitchFamily="18" charset="2"/>
              </a:rPr>
              <a:t>操作</a:t>
            </a:r>
            <a:endParaRPr lang="en-US" altLang="zh-CN" sz="32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6913" y="260350"/>
            <a:ext cx="77724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数据运算</a:t>
            </a:r>
            <a:endParaRPr lang="zh-CN" altLang="en-US" kern="0" dirty="0">
              <a:solidFill>
                <a:srgbClr val="0000CC"/>
              </a:solidFill>
            </a:endParaRPr>
          </a:p>
        </p:txBody>
      </p:sp>
      <p:grpSp>
        <p:nvGrpSpPr>
          <p:cNvPr id="7171" name="组合 3"/>
          <p:cNvGrpSpPr/>
          <p:nvPr/>
        </p:nvGrpSpPr>
        <p:grpSpPr bwMode="auto">
          <a:xfrm>
            <a:off x="304800" y="1341438"/>
            <a:ext cx="8556625" cy="4557712"/>
            <a:chOff x="251520" y="1182371"/>
            <a:chExt cx="8555646" cy="4557247"/>
          </a:xfrm>
        </p:grpSpPr>
        <p:sp>
          <p:nvSpPr>
            <p:cNvPr id="7172" name="文本框 1"/>
            <p:cNvSpPr txBox="1">
              <a:spLocks noChangeArrowheads="1"/>
            </p:cNvSpPr>
            <p:nvPr/>
          </p:nvSpPr>
          <p:spPr bwMode="auto">
            <a:xfrm>
              <a:off x="3540444" y="1182371"/>
              <a:ext cx="2498439" cy="707953"/>
            </a:xfrm>
            <a:prstGeom prst="rect">
              <a:avLst/>
            </a:prstGeom>
            <a:solidFill>
              <a:srgbClr val="3477FF"/>
            </a:solidFill>
            <a:ln w="9525">
              <a:solidFill>
                <a:srgbClr val="FF0000"/>
              </a:solidFill>
              <a:rou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FFFF00"/>
                  </a:solidFill>
                </a:rPr>
                <a:t> 数据运算 </a:t>
              </a:r>
              <a:endParaRPr lang="zh-CN" altLang="en-US" sz="4000" b="1">
                <a:solidFill>
                  <a:srgbClr val="FFFF00"/>
                </a:solidFill>
              </a:endParaRPr>
            </a:p>
          </p:txBody>
        </p:sp>
        <p:sp>
          <p:nvSpPr>
            <p:cNvPr id="7173" name="文本框 9"/>
            <p:cNvSpPr txBox="1">
              <a:spLocks noChangeArrowheads="1"/>
            </p:cNvSpPr>
            <p:nvPr/>
          </p:nvSpPr>
          <p:spPr bwMode="auto">
            <a:xfrm>
              <a:off x="5603958" y="2463353"/>
              <a:ext cx="2474630" cy="707953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b="1">
                  <a:solidFill>
                    <a:srgbClr val="FFFF00"/>
                  </a:solidFill>
                </a:rPr>
                <a:t> </a:t>
              </a:r>
              <a:r>
                <a:rPr lang="zh-CN" altLang="en-US" sz="4000" b="1">
                  <a:solidFill>
                    <a:srgbClr val="FFFF00"/>
                  </a:solidFill>
                </a:rPr>
                <a:t>算术运算</a:t>
              </a:r>
              <a:r>
                <a:rPr lang="zh-CN" altLang="en-US" sz="3200" b="1">
                  <a:solidFill>
                    <a:srgbClr val="FFFF00"/>
                  </a:solidFill>
                </a:rPr>
                <a:t> </a:t>
              </a:r>
              <a:endParaRPr lang="zh-CN" altLang="en-US" sz="4000" b="1">
                <a:solidFill>
                  <a:srgbClr val="FFFF00"/>
                </a:solidFill>
              </a:endParaRPr>
            </a:p>
          </p:txBody>
        </p:sp>
        <p:sp>
          <p:nvSpPr>
            <p:cNvPr id="7174" name="文本框 10"/>
            <p:cNvSpPr txBox="1">
              <a:spLocks noChangeArrowheads="1"/>
            </p:cNvSpPr>
            <p:nvPr/>
          </p:nvSpPr>
          <p:spPr bwMode="auto">
            <a:xfrm>
              <a:off x="1335659" y="2477639"/>
              <a:ext cx="2038117" cy="584140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>
                  <a:solidFill>
                    <a:srgbClr val="FFFF00"/>
                  </a:solidFill>
                </a:rPr>
                <a:t> 逻辑运算 </a:t>
              </a:r>
              <a:endParaRPr lang="zh-CN" altLang="en-US" sz="3200" b="1">
                <a:solidFill>
                  <a:srgbClr val="FFFF00"/>
                </a:solidFill>
              </a:endParaRPr>
            </a:p>
          </p:txBody>
        </p:sp>
        <p:sp>
          <p:nvSpPr>
            <p:cNvPr id="7175" name="文本框 11"/>
            <p:cNvSpPr txBox="1">
              <a:spLocks noChangeArrowheads="1"/>
            </p:cNvSpPr>
            <p:nvPr/>
          </p:nvSpPr>
          <p:spPr bwMode="auto">
            <a:xfrm>
              <a:off x="251520" y="3661792"/>
              <a:ext cx="1825416" cy="585728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单目运算</a:t>
              </a:r>
              <a:endParaRPr lang="zh-CN" altLang="en-US" sz="3200" b="1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02343" y="3641157"/>
              <a:ext cx="1825416" cy="5841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defRPr>
              </a:lvl1pPr>
            </a:lstStyle>
            <a:p>
              <a:pPr>
                <a:defRPr/>
              </a:pPr>
              <a:r>
                <a:rPr lang="zh-CN" altLang="en-US" dirty="0"/>
                <a:t>双目运算</a:t>
              </a:r>
              <a:endParaRPr lang="zh-CN" altLang="en-US" dirty="0"/>
            </a:p>
          </p:txBody>
        </p:sp>
        <p:sp>
          <p:nvSpPr>
            <p:cNvPr id="7177" name="文本框 13"/>
            <p:cNvSpPr txBox="1">
              <a:spLocks noChangeArrowheads="1"/>
            </p:cNvSpPr>
            <p:nvPr/>
          </p:nvSpPr>
          <p:spPr bwMode="auto">
            <a:xfrm>
              <a:off x="2307098" y="4785628"/>
              <a:ext cx="965090" cy="953990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与</a:t>
              </a:r>
              <a:endParaRPr lang="en-US" altLang="zh-CN" sz="2800" b="1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AND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29333" y="4784041"/>
              <a:ext cx="723817" cy="9539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rgbClr val="FFFF00"/>
                  </a:solidFill>
                </a:rPr>
                <a:t>或</a:t>
              </a:r>
              <a:endParaRPr lang="en-US" altLang="zh-CN" sz="2800" b="1">
                <a:solidFill>
                  <a:srgbClr val="FFFF00"/>
                </a:solidFill>
              </a:endParaRPr>
            </a:p>
            <a:p>
              <a:pPr algn="ctr">
                <a:defRPr/>
              </a:pPr>
              <a:r>
                <a:rPr lang="en-US" altLang="zh-CN" sz="2800" b="1">
                  <a:solidFill>
                    <a:srgbClr val="FFFF00"/>
                  </a:solidFill>
                </a:rPr>
                <a:t>OR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76963" y="4774516"/>
              <a:ext cx="982550" cy="9539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FFFF00"/>
                  </a:solidFill>
                </a:defRPr>
              </a:lvl1pPr>
            </a:lstStyle>
            <a:p>
              <a:pPr>
                <a:defRPr/>
              </a:pPr>
              <a:r>
                <a:rPr lang="zh-CN" altLang="en-US" dirty="0"/>
                <a:t>异或</a:t>
              </a:r>
              <a:endParaRPr lang="en-US" altLang="zh-CN" dirty="0"/>
            </a:p>
            <a:p>
              <a:pPr>
                <a:defRPr/>
              </a:pPr>
              <a:r>
                <a:rPr lang="en-US" altLang="zh-CN" dirty="0"/>
                <a:t>XOR</a:t>
              </a:r>
              <a:endParaRPr lang="zh-CN" altLang="en-US" dirty="0"/>
            </a:p>
          </p:txBody>
        </p:sp>
        <p:grpSp>
          <p:nvGrpSpPr>
            <p:cNvPr id="7180" name="组合 43"/>
            <p:cNvGrpSpPr/>
            <p:nvPr/>
          </p:nvGrpSpPr>
          <p:grpSpPr bwMode="auto">
            <a:xfrm>
              <a:off x="2519363" y="1895057"/>
              <a:ext cx="4127500" cy="595312"/>
              <a:chOff x="1524000" y="2858698"/>
              <a:chExt cx="4127928" cy="669362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524435" y="3140725"/>
                <a:ext cx="41274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524435" y="3140725"/>
                <a:ext cx="0" cy="371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3794536" y="2858729"/>
                <a:ext cx="1587" cy="280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631253" y="3156789"/>
                <a:ext cx="0" cy="3712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1" name="组合 42"/>
            <p:cNvGrpSpPr/>
            <p:nvPr/>
          </p:nvGrpSpPr>
          <p:grpSpPr bwMode="auto">
            <a:xfrm>
              <a:off x="1030231" y="3058579"/>
              <a:ext cx="2833688" cy="588035"/>
              <a:chOff x="4164372" y="4192479"/>
              <a:chExt cx="2783892" cy="402847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H="1">
                <a:off x="5619966" y="4192497"/>
                <a:ext cx="0" cy="2120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165023" y="4394761"/>
                <a:ext cx="27835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948596" y="4384974"/>
                <a:ext cx="0" cy="1935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4171261" y="4377362"/>
                <a:ext cx="0" cy="2174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2" name="组合 41"/>
            <p:cNvGrpSpPr/>
            <p:nvPr/>
          </p:nvGrpSpPr>
          <p:grpSpPr bwMode="auto">
            <a:xfrm>
              <a:off x="2624400" y="4212603"/>
              <a:ext cx="2738361" cy="604698"/>
              <a:chOff x="5787081" y="5125558"/>
              <a:chExt cx="2669409" cy="485606"/>
            </a:xfrm>
          </p:grpSpPr>
          <p:cxnSp>
            <p:nvCxnSpPr>
              <p:cNvPr id="26" name="直接连接符 25"/>
              <p:cNvCxnSpPr>
                <a:stCxn id="7175" idx="2"/>
                <a:endCxn id="15" idx="0"/>
              </p:cNvCxnSpPr>
              <p:nvPr/>
            </p:nvCxnSpPr>
            <p:spPr>
              <a:xfrm>
                <a:off x="7006550" y="5125555"/>
                <a:ext cx="6189" cy="4588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175" idx="2"/>
                <a:endCxn id="15" idx="0"/>
              </p:cNvCxnSpPr>
              <p:nvPr/>
            </p:nvCxnSpPr>
            <p:spPr>
              <a:xfrm>
                <a:off x="5790333" y="5384323"/>
                <a:ext cx="26552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7175" idx="2"/>
                <a:endCxn id="15" idx="0"/>
              </p:cNvCxnSpPr>
              <p:nvPr/>
            </p:nvCxnSpPr>
            <p:spPr>
              <a:xfrm>
                <a:off x="5787238" y="5393246"/>
                <a:ext cx="0" cy="21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7175" idx="2"/>
                <a:endCxn id="15" idx="0"/>
              </p:cNvCxnSpPr>
              <p:nvPr/>
            </p:nvCxnSpPr>
            <p:spPr>
              <a:xfrm>
                <a:off x="8456416" y="5365202"/>
                <a:ext cx="0" cy="2192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3" name="组合 41"/>
            <p:cNvGrpSpPr/>
            <p:nvPr/>
          </p:nvGrpSpPr>
          <p:grpSpPr bwMode="auto">
            <a:xfrm>
              <a:off x="5817572" y="3171161"/>
              <a:ext cx="2738361" cy="604698"/>
              <a:chOff x="5787081" y="5125558"/>
              <a:chExt cx="2669409" cy="485606"/>
            </a:xfrm>
          </p:grpSpPr>
          <p:cxnSp>
            <p:nvCxnSpPr>
              <p:cNvPr id="34" name="直接连接符 33"/>
              <p:cNvCxnSpPr>
                <a:stCxn id="7175" idx="2"/>
                <a:endCxn id="15" idx="0"/>
              </p:cNvCxnSpPr>
              <p:nvPr/>
            </p:nvCxnSpPr>
            <p:spPr>
              <a:xfrm flipH="1">
                <a:off x="6997766" y="5125674"/>
                <a:ext cx="9284" cy="2549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7175" idx="2"/>
                <a:endCxn id="15" idx="0"/>
              </p:cNvCxnSpPr>
              <p:nvPr/>
            </p:nvCxnSpPr>
            <p:spPr>
              <a:xfrm>
                <a:off x="5790833" y="5384442"/>
                <a:ext cx="26552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7175" idx="2"/>
                <a:endCxn id="15" idx="0"/>
              </p:cNvCxnSpPr>
              <p:nvPr/>
            </p:nvCxnSpPr>
            <p:spPr>
              <a:xfrm>
                <a:off x="5787738" y="5393365"/>
                <a:ext cx="0" cy="217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7175" idx="2"/>
                <a:endCxn id="15" idx="0"/>
              </p:cNvCxnSpPr>
              <p:nvPr/>
            </p:nvCxnSpPr>
            <p:spPr>
              <a:xfrm>
                <a:off x="8456916" y="5365321"/>
                <a:ext cx="0" cy="21925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>
              <a:stCxn id="7175" idx="2"/>
              <a:endCxn id="15" idx="0"/>
            </p:cNvCxnSpPr>
            <p:nvPr/>
          </p:nvCxnSpPr>
          <p:spPr bwMode="auto">
            <a:xfrm>
              <a:off x="1116609" y="4230060"/>
              <a:ext cx="6349" cy="571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5" name="文本框 44"/>
            <p:cNvSpPr txBox="1">
              <a:spLocks noChangeArrowheads="1"/>
            </p:cNvSpPr>
            <p:nvPr/>
          </p:nvSpPr>
          <p:spPr bwMode="auto">
            <a:xfrm>
              <a:off x="645175" y="4774517"/>
              <a:ext cx="961915" cy="953989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非</a:t>
              </a:r>
              <a:endParaRPr lang="en-US" altLang="zh-CN" sz="2800" b="1">
                <a:solidFill>
                  <a:srgbClr val="FFFF00"/>
                </a:solidFill>
              </a:endParaRPr>
            </a:p>
            <a:p>
              <a:pPr algn="ctr"/>
              <a:r>
                <a:rPr lang="en-US" altLang="zh-CN" sz="2800" b="1">
                  <a:solidFill>
                    <a:srgbClr val="FFFF00"/>
                  </a:solidFill>
                </a:rPr>
                <a:t>NOT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cxnSp>
          <p:nvCxnSpPr>
            <p:cNvPr id="46" name="直接连接符 45"/>
            <p:cNvCxnSpPr>
              <a:stCxn id="7175" idx="2"/>
              <a:endCxn id="15" idx="0"/>
            </p:cNvCxnSpPr>
            <p:nvPr/>
          </p:nvCxnSpPr>
          <p:spPr bwMode="auto">
            <a:xfrm>
              <a:off x="6653175" y="3499885"/>
              <a:ext cx="0" cy="2714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7175" idx="2"/>
              <a:endCxn id="15" idx="0"/>
            </p:cNvCxnSpPr>
            <p:nvPr/>
          </p:nvCxnSpPr>
          <p:spPr bwMode="auto">
            <a:xfrm>
              <a:off x="7594455" y="3515758"/>
              <a:ext cx="0" cy="2698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8" name="文本框 47"/>
            <p:cNvSpPr txBox="1">
              <a:spLocks noChangeArrowheads="1"/>
            </p:cNvSpPr>
            <p:nvPr/>
          </p:nvSpPr>
          <p:spPr bwMode="auto">
            <a:xfrm>
              <a:off x="5575386" y="3780843"/>
              <a:ext cx="546038" cy="522234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加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189" name="文本框 48"/>
            <p:cNvSpPr txBox="1">
              <a:spLocks noChangeArrowheads="1"/>
            </p:cNvSpPr>
            <p:nvPr/>
          </p:nvSpPr>
          <p:spPr bwMode="auto">
            <a:xfrm>
              <a:off x="6405554" y="3771319"/>
              <a:ext cx="546038" cy="522234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减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190" name="文本框 49"/>
            <p:cNvSpPr txBox="1">
              <a:spLocks noChangeArrowheads="1"/>
            </p:cNvSpPr>
            <p:nvPr/>
          </p:nvSpPr>
          <p:spPr bwMode="auto">
            <a:xfrm>
              <a:off x="7362706" y="3772906"/>
              <a:ext cx="546038" cy="522235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乘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191" name="文本框 50"/>
            <p:cNvSpPr txBox="1">
              <a:spLocks noChangeArrowheads="1"/>
            </p:cNvSpPr>
            <p:nvPr/>
          </p:nvSpPr>
          <p:spPr bwMode="auto">
            <a:xfrm>
              <a:off x="8261128" y="3761795"/>
              <a:ext cx="546038" cy="523821"/>
            </a:xfrm>
            <a:prstGeom prst="rect">
              <a:avLst/>
            </a:prstGeom>
            <a:solidFill>
              <a:srgbClr val="347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FFFF00"/>
                  </a:solidFill>
                </a:rPr>
                <a:t>除</a:t>
              </a:r>
              <a:endParaRPr lang="zh-CN" altLang="en-US" sz="2800" b="1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938" y="5157788"/>
            <a:ext cx="1728787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79388" y="1368425"/>
            <a:ext cx="885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使用掩码，将位模式 </a:t>
            </a:r>
            <a:r>
              <a:rPr lang="en-US" altLang="zh-CN" sz="3200">
                <a:latin typeface="Times" panose="02020603050405020304" pitchFamily="18" charset="0"/>
              </a:rPr>
              <a:t>1010  0110 </a:t>
            </a:r>
            <a:r>
              <a:rPr lang="zh-CN" altLang="en-US" sz="3200">
                <a:latin typeface="Times" panose="02020603050405020304" pitchFamily="18" charset="0"/>
              </a:rPr>
              <a:t>的高</a:t>
            </a:r>
            <a:r>
              <a:rPr lang="en-US" altLang="zh-CN" sz="3200">
                <a:latin typeface="Times" panose="02020603050405020304" pitchFamily="18" charset="0"/>
              </a:rPr>
              <a:t>5</a:t>
            </a:r>
            <a:r>
              <a:rPr lang="zh-CN" altLang="en-US" sz="3200">
                <a:latin typeface="Times" panose="02020603050405020304" pitchFamily="18" charset="0"/>
              </a:rPr>
              <a:t>位置取反</a:t>
            </a:r>
            <a:r>
              <a:rPr lang="en-US" altLang="zh-CN" sz="3200">
                <a:latin typeface="Times" panose="02020603050405020304" pitchFamily="18" charset="0"/>
              </a:rPr>
              <a:t>.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79475" y="3657600"/>
            <a:ext cx="7416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1 0 1 0 0 1 1 0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XOR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1 1 1 1 1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0 0 0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 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0 1 0 1 1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1 1 0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96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取反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r>
              <a:rPr lang="en-US" altLang="zh-CN" sz="3200" b="1">
                <a:solidFill>
                  <a:srgbClr val="000066"/>
                </a:solidFill>
              </a:rPr>
              <a:t>1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4488" y="26368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79388" y="1125538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使用掩码，将位模式 </a:t>
            </a:r>
            <a:r>
              <a:rPr lang="en-US" altLang="zh-CN" sz="3200">
                <a:latin typeface="Times" panose="02020603050405020304" pitchFamily="18" charset="0"/>
              </a:rPr>
              <a:t>1010 0110</a:t>
            </a:r>
            <a:r>
              <a:rPr lang="zh-CN" altLang="en-US" sz="3200">
                <a:latin typeface="Times" panose="02020603050405020304" pitchFamily="18" charset="0"/>
              </a:rPr>
              <a:t>的所有位取反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971550" y="3716338"/>
            <a:ext cx="74168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Target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1 0 1 0 0 1 1 0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XOR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Mask</a:t>
            </a: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1 1 1 1 1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1 1 1</a:t>
            </a:r>
            <a:b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Result            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0 1 0 1 1 0 0 1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411413" y="188913"/>
            <a:ext cx="396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取反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r>
              <a:rPr lang="zh-CN" altLang="en-US" sz="3200" b="1">
                <a:solidFill>
                  <a:srgbClr val="000066"/>
                </a:solidFill>
              </a:rPr>
              <a:t>操作实例</a:t>
            </a:r>
            <a:r>
              <a:rPr lang="en-US" altLang="zh-CN" sz="3200" b="1">
                <a:solidFill>
                  <a:srgbClr val="000066"/>
                </a:solidFill>
              </a:rPr>
              <a:t>2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4488" y="26368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353425" cy="47513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dirty="0"/>
              <a:t>假设教室有</a:t>
            </a:r>
            <a:r>
              <a:rPr lang="en-US" altLang="zh-CN" dirty="0"/>
              <a:t>16</a:t>
            </a:r>
            <a:r>
              <a:rPr lang="zh-CN" altLang="en-US" dirty="0"/>
              <a:t>组灯，每组有</a:t>
            </a:r>
            <a:r>
              <a:rPr lang="en-US" altLang="zh-CN" dirty="0"/>
              <a:t>1</a:t>
            </a:r>
            <a:r>
              <a:rPr lang="zh-CN" altLang="en-US" dirty="0"/>
              <a:t>个开关控制，“</a:t>
            </a:r>
            <a:r>
              <a:rPr lang="en-US" altLang="zh-CN" dirty="0"/>
              <a:t>1</a:t>
            </a:r>
            <a:r>
              <a:rPr lang="zh-CN" altLang="en-US" dirty="0"/>
              <a:t>”表示灯亮，“</a:t>
            </a:r>
            <a:r>
              <a:rPr lang="en-US" altLang="zh-CN" dirty="0"/>
              <a:t>0</a:t>
            </a:r>
            <a:r>
              <a:rPr lang="zh-CN" altLang="en-US" dirty="0"/>
              <a:t>”表示灯灭，且所有灯的初始状态为关，按位模式的高位从前到后控制。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）将低</a:t>
            </a:r>
            <a:r>
              <a:rPr lang="en-US" altLang="zh-CN" dirty="0"/>
              <a:t>10</a:t>
            </a:r>
            <a:r>
              <a:rPr lang="zh-CN" altLang="en-US" dirty="0"/>
              <a:t>组的灯打开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）将间隔一组的灯打开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）将高</a:t>
            </a:r>
            <a:r>
              <a:rPr lang="en-US" altLang="zh-CN" dirty="0"/>
              <a:t>6</a:t>
            </a:r>
            <a:r>
              <a:rPr lang="zh-CN" altLang="en-US" dirty="0"/>
              <a:t>组的灯关闭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）将已打开的灯关闭，已关闭的灯打开</a:t>
            </a:r>
            <a:endParaRPr lang="zh-CN" alt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396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逻辑操作综合应用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" y="309563"/>
            <a:ext cx="3035300" cy="633412"/>
          </a:xfrm>
        </p:spPr>
        <p:txBody>
          <a:bodyPr anchor="t"/>
          <a:lstStyle/>
          <a:p>
            <a:r>
              <a:rPr lang="en-US" altLang="zh-CN" sz="2800"/>
              <a:t>8</a:t>
            </a:r>
            <a:r>
              <a:rPr lang="zh-CN" altLang="en-US" sz="2800"/>
              <a:t>段发光二极管</a:t>
            </a:r>
            <a:endParaRPr lang="zh-CN" altLang="en-US" sz="2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13" y="1017588"/>
            <a:ext cx="3595687" cy="1547812"/>
          </a:xfrm>
        </p:spPr>
        <p:txBody>
          <a:bodyPr/>
          <a:lstStyle/>
          <a:p>
            <a:r>
              <a:rPr lang="zh-CN" altLang="en-US"/>
              <a:t>当某段中流过电流</a:t>
            </a:r>
            <a:endParaRPr lang="zh-CN" altLang="en-US"/>
          </a:p>
          <a:p>
            <a:r>
              <a:rPr lang="zh-CN" altLang="en-US"/>
              <a:t>则该段发光</a:t>
            </a:r>
            <a:endParaRPr lang="zh-CN" altLang="en-US"/>
          </a:p>
        </p:txBody>
      </p:sp>
      <p:grpSp>
        <p:nvGrpSpPr>
          <p:cNvPr id="29700" name="Group 22"/>
          <p:cNvGrpSpPr/>
          <p:nvPr/>
        </p:nvGrpSpPr>
        <p:grpSpPr bwMode="auto">
          <a:xfrm>
            <a:off x="468313" y="2138363"/>
            <a:ext cx="2398712" cy="3398837"/>
            <a:chOff x="2064" y="1480"/>
            <a:chExt cx="1511" cy="2141"/>
          </a:xfrm>
        </p:grpSpPr>
        <p:sp>
          <p:nvSpPr>
            <p:cNvPr id="29794" name="Rectangle 5"/>
            <p:cNvSpPr>
              <a:spLocks noChangeArrowheads="1"/>
            </p:cNvSpPr>
            <p:nvPr/>
          </p:nvSpPr>
          <p:spPr bwMode="auto">
            <a:xfrm>
              <a:off x="2290" y="1797"/>
              <a:ext cx="726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95" name="Rectangle 6"/>
            <p:cNvSpPr>
              <a:spLocks noChangeArrowheads="1"/>
            </p:cNvSpPr>
            <p:nvPr/>
          </p:nvSpPr>
          <p:spPr bwMode="auto">
            <a:xfrm flipH="1">
              <a:off x="2288" y="1930"/>
              <a:ext cx="91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96" name="Rectangle 7"/>
            <p:cNvSpPr>
              <a:spLocks noChangeArrowheads="1"/>
            </p:cNvSpPr>
            <p:nvPr/>
          </p:nvSpPr>
          <p:spPr bwMode="auto">
            <a:xfrm>
              <a:off x="2290" y="3249"/>
              <a:ext cx="726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97" name="Rectangle 8"/>
            <p:cNvSpPr>
              <a:spLocks noChangeArrowheads="1"/>
            </p:cNvSpPr>
            <p:nvPr/>
          </p:nvSpPr>
          <p:spPr bwMode="auto">
            <a:xfrm flipH="1">
              <a:off x="2290" y="2659"/>
              <a:ext cx="91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98" name="Rectangle 9"/>
            <p:cNvSpPr>
              <a:spLocks noChangeArrowheads="1"/>
            </p:cNvSpPr>
            <p:nvPr/>
          </p:nvSpPr>
          <p:spPr bwMode="auto">
            <a:xfrm flipH="1">
              <a:off x="2952" y="2658"/>
              <a:ext cx="91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99" name="Rectangle 10"/>
            <p:cNvSpPr>
              <a:spLocks noChangeArrowheads="1"/>
            </p:cNvSpPr>
            <p:nvPr/>
          </p:nvSpPr>
          <p:spPr bwMode="auto">
            <a:xfrm flipH="1">
              <a:off x="2938" y="1926"/>
              <a:ext cx="91" cy="5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800" name="Rectangle 12"/>
            <p:cNvSpPr>
              <a:spLocks noChangeArrowheads="1"/>
            </p:cNvSpPr>
            <p:nvPr/>
          </p:nvSpPr>
          <p:spPr bwMode="auto">
            <a:xfrm>
              <a:off x="2318" y="2518"/>
              <a:ext cx="703" cy="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801" name="Oval 13"/>
            <p:cNvSpPr>
              <a:spLocks noChangeArrowheads="1"/>
            </p:cNvSpPr>
            <p:nvPr/>
          </p:nvSpPr>
          <p:spPr bwMode="auto">
            <a:xfrm>
              <a:off x="3198" y="3203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802" name="Text Box 14"/>
            <p:cNvSpPr txBox="1">
              <a:spLocks noChangeArrowheads="1"/>
            </p:cNvSpPr>
            <p:nvPr/>
          </p:nvSpPr>
          <p:spPr bwMode="auto">
            <a:xfrm>
              <a:off x="2608" y="1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a</a:t>
              </a:r>
              <a:endParaRPr lang="en-US" altLang="zh-CN" sz="2800" b="1"/>
            </a:p>
          </p:txBody>
        </p:sp>
        <p:sp>
          <p:nvSpPr>
            <p:cNvPr id="29803" name="Text Box 15"/>
            <p:cNvSpPr txBox="1">
              <a:spLocks noChangeArrowheads="1"/>
            </p:cNvSpPr>
            <p:nvPr/>
          </p:nvSpPr>
          <p:spPr bwMode="auto">
            <a:xfrm>
              <a:off x="3016" y="2024"/>
              <a:ext cx="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b</a:t>
              </a:r>
              <a:endParaRPr lang="en-US" altLang="zh-CN" sz="2800" b="1"/>
            </a:p>
          </p:txBody>
        </p:sp>
        <p:sp>
          <p:nvSpPr>
            <p:cNvPr id="29804" name="Text Box 16"/>
            <p:cNvSpPr txBox="1">
              <a:spLocks noChangeArrowheads="1"/>
            </p:cNvSpPr>
            <p:nvPr/>
          </p:nvSpPr>
          <p:spPr bwMode="auto">
            <a:xfrm>
              <a:off x="3005" y="2705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c</a:t>
              </a:r>
              <a:endParaRPr lang="en-US" altLang="zh-CN" sz="2800" b="1"/>
            </a:p>
          </p:txBody>
        </p:sp>
        <p:sp>
          <p:nvSpPr>
            <p:cNvPr id="29805" name="Text Box 17"/>
            <p:cNvSpPr txBox="1">
              <a:spLocks noChangeArrowheads="1"/>
            </p:cNvSpPr>
            <p:nvPr/>
          </p:nvSpPr>
          <p:spPr bwMode="auto">
            <a:xfrm>
              <a:off x="2562" y="329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d</a:t>
              </a:r>
              <a:endParaRPr lang="en-US" altLang="zh-CN" sz="2800" b="1"/>
            </a:p>
          </p:txBody>
        </p:sp>
        <p:sp>
          <p:nvSpPr>
            <p:cNvPr id="29806" name="Text Box 18"/>
            <p:cNvSpPr txBox="1">
              <a:spLocks noChangeArrowheads="1"/>
            </p:cNvSpPr>
            <p:nvPr/>
          </p:nvSpPr>
          <p:spPr bwMode="auto">
            <a:xfrm>
              <a:off x="2064" y="275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e</a:t>
              </a:r>
              <a:endParaRPr lang="en-US" altLang="zh-CN" sz="2800" b="1"/>
            </a:p>
          </p:txBody>
        </p:sp>
        <p:sp>
          <p:nvSpPr>
            <p:cNvPr id="29807" name="Text Box 19"/>
            <p:cNvSpPr txBox="1">
              <a:spLocks noChangeArrowheads="1"/>
            </p:cNvSpPr>
            <p:nvPr/>
          </p:nvSpPr>
          <p:spPr bwMode="auto">
            <a:xfrm>
              <a:off x="2064" y="2024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f</a:t>
              </a:r>
              <a:endParaRPr lang="en-US" altLang="zh-CN" sz="2800" b="1"/>
            </a:p>
          </p:txBody>
        </p:sp>
        <p:sp>
          <p:nvSpPr>
            <p:cNvPr id="29808" name="Text Box 20"/>
            <p:cNvSpPr txBox="1">
              <a:spLocks noChangeArrowheads="1"/>
            </p:cNvSpPr>
            <p:nvPr/>
          </p:nvSpPr>
          <p:spPr bwMode="auto">
            <a:xfrm>
              <a:off x="2562" y="21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g</a:t>
              </a:r>
              <a:endParaRPr lang="en-US" altLang="zh-CN" sz="2800" b="1"/>
            </a:p>
          </p:txBody>
        </p:sp>
        <p:sp>
          <p:nvSpPr>
            <p:cNvPr id="29809" name="Text Box 21"/>
            <p:cNvSpPr txBox="1">
              <a:spLocks noChangeArrowheads="1"/>
            </p:cNvSpPr>
            <p:nvPr/>
          </p:nvSpPr>
          <p:spPr bwMode="auto">
            <a:xfrm>
              <a:off x="3334" y="315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h</a:t>
              </a:r>
              <a:endParaRPr lang="en-US" altLang="zh-CN" sz="2800" b="1"/>
            </a:p>
          </p:txBody>
        </p:sp>
      </p:grpSp>
      <p:graphicFrame>
        <p:nvGraphicFramePr>
          <p:cNvPr id="97452" name="Group 172"/>
          <p:cNvGraphicFramePr>
            <a:graphicFrameLocks noGrp="1"/>
          </p:cNvGraphicFramePr>
          <p:nvPr>
            <p:ph sz="half" idx="1"/>
          </p:nvPr>
        </p:nvGraphicFramePr>
        <p:xfrm>
          <a:off x="3492500" y="188913"/>
          <a:ext cx="5472113" cy="6289681"/>
        </p:xfrm>
        <a:graphic>
          <a:graphicData uri="http://schemas.openxmlformats.org/drawingml/2006/table">
            <a:tbl>
              <a:tblPr/>
              <a:tblGrid>
                <a:gridCol w="703263"/>
                <a:gridCol w="2681287"/>
                <a:gridCol w="1320800"/>
                <a:gridCol w="766763"/>
              </a:tblGrid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 光 的 相 应 段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 码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3FH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1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01011011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5BH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01001111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4FH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01100110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01101101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6DH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01110111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01111100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7CH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01110001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93" name="Text Box 153"/>
          <p:cNvSpPr txBox="1">
            <a:spLocks noChangeArrowheads="1"/>
          </p:cNvSpPr>
          <p:nvPr/>
        </p:nvSpPr>
        <p:spPr bwMode="auto">
          <a:xfrm>
            <a:off x="684213" y="5661025"/>
            <a:ext cx="1674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hgfedcba</a:t>
            </a:r>
            <a:endParaRPr lang="en-US" altLang="zh-CN" sz="32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2365375" y="1793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66"/>
                </a:solidFill>
              </a:rPr>
              <a:t>4.2  </a:t>
            </a:r>
            <a:r>
              <a:rPr lang="zh-CN" altLang="en-US" sz="3200" b="1">
                <a:solidFill>
                  <a:srgbClr val="000066"/>
                </a:solidFill>
              </a:rPr>
              <a:t>移位运算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560388" y="1125538"/>
            <a:ext cx="800258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3200"/>
              <a:t>逻辑移位运算：</a:t>
            </a:r>
            <a:endParaRPr lang="en-US" altLang="zh-CN" sz="3200"/>
          </a:p>
          <a:p>
            <a:pPr lvl="1">
              <a:spcBef>
                <a:spcPts val="1200"/>
              </a:spcBef>
            </a:pPr>
            <a:r>
              <a:rPr lang="zh-CN" altLang="en-US" sz="2800"/>
              <a:t>应用于不带符号位的数的模式</a:t>
            </a:r>
            <a:endParaRPr lang="en-US" altLang="zh-CN" sz="2800"/>
          </a:p>
          <a:p>
            <a:pPr lvl="1">
              <a:spcBef>
                <a:spcPts val="1200"/>
              </a:spcBef>
            </a:pPr>
            <a:r>
              <a:rPr lang="zh-CN" altLang="en-US" sz="2800"/>
              <a:t>左移、右移</a:t>
            </a:r>
            <a:endParaRPr lang="zh-CN" altLang="en-US" sz="2800"/>
          </a:p>
          <a:p>
            <a:pPr lvl="1">
              <a:spcBef>
                <a:spcPts val="1200"/>
              </a:spcBef>
            </a:pPr>
            <a:r>
              <a:rPr lang="zh-CN" altLang="en-US" sz="2800"/>
              <a:t>循环左移、循环右移</a:t>
            </a:r>
            <a:endParaRPr lang="en-US" altLang="zh-CN" sz="2800"/>
          </a:p>
          <a:p>
            <a:pPr>
              <a:spcBef>
                <a:spcPts val="1200"/>
              </a:spcBef>
            </a:pPr>
            <a:r>
              <a:rPr lang="zh-CN" altLang="en-US" sz="3200"/>
              <a:t>算术移位运算：</a:t>
            </a:r>
            <a:endParaRPr lang="en-US" altLang="zh-CN" sz="3200"/>
          </a:p>
          <a:p>
            <a:pPr lvl="1">
              <a:spcBef>
                <a:spcPts val="1200"/>
              </a:spcBef>
            </a:pPr>
            <a:r>
              <a:rPr lang="zh-CN" altLang="en-US" sz="2800"/>
              <a:t>针对于补码模式</a:t>
            </a:r>
            <a:endParaRPr lang="en-US" altLang="zh-CN" sz="2800"/>
          </a:p>
          <a:p>
            <a:pPr lvl="1">
              <a:spcBef>
                <a:spcPts val="1200"/>
              </a:spcBef>
            </a:pPr>
            <a:r>
              <a:rPr lang="zh-CN" altLang="en-US" sz="2800"/>
              <a:t>算术移位</a:t>
            </a:r>
            <a:r>
              <a:rPr lang="zh-CN" altLang="en-US" sz="2800" b="1" u="sng"/>
              <a:t>不能改变符号，否则，发生溢出</a:t>
            </a:r>
            <a:endParaRPr lang="en-US" altLang="zh-CN" sz="2800" b="1" u="sng"/>
          </a:p>
          <a:p>
            <a:pPr>
              <a:spcBef>
                <a:spcPts val="1200"/>
              </a:spcBef>
            </a:pPr>
            <a:r>
              <a:rPr lang="zh-CN" altLang="en-US" sz="3200" b="1"/>
              <a:t>左移相当于乘</a:t>
            </a:r>
            <a:r>
              <a:rPr lang="en-US" altLang="zh-CN" sz="3200" b="1"/>
              <a:t>2</a:t>
            </a:r>
            <a:r>
              <a:rPr lang="zh-CN" altLang="en-US" sz="3200" b="1"/>
              <a:t>，右相当于移除</a:t>
            </a:r>
            <a:r>
              <a:rPr lang="en-US" altLang="zh-CN" sz="3200" b="1"/>
              <a:t>2</a:t>
            </a:r>
            <a:endParaRPr lang="en-US" altLang="zh-CN" sz="3200" b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365375" y="1793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逻辑移位运算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125538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逻辑左移：依次向左移一位，右边补</a:t>
            </a:r>
            <a:r>
              <a:rPr lang="en-US" altLang="zh-CN" kern="0" dirty="0"/>
              <a:t>0</a:t>
            </a:r>
            <a:endParaRPr lang="zh-CN" altLang="en-US" kern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2178050"/>
          <a:ext cx="6278560" cy="5191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</a:tr>
            </a:tbl>
          </a:graphicData>
        </a:graphic>
      </p:graphicFrame>
      <p:sp>
        <p:nvSpPr>
          <p:cNvPr id="31768" name="文本框 4"/>
          <p:cNvSpPr txBox="1">
            <a:spLocks noChangeArrowheads="1"/>
          </p:cNvSpPr>
          <p:nvPr/>
        </p:nvSpPr>
        <p:spPr bwMode="auto">
          <a:xfrm>
            <a:off x="1357313" y="2724150"/>
            <a:ext cx="625316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08100" y="2228850"/>
            <a:ext cx="6448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flipH="1">
            <a:off x="1014413" y="1873250"/>
            <a:ext cx="5761037" cy="1984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19925" y="212566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u="sng" kern="0" dirty="0"/>
              <a:t>0</a:t>
            </a:r>
            <a:endParaRPr lang="zh-CN" altLang="en-US" sz="3200" b="1" i="1" u="sng" kern="0" dirty="0"/>
          </a:p>
        </p:txBody>
      </p:sp>
      <p:sp>
        <p:nvSpPr>
          <p:cNvPr id="13" name="矩形 12"/>
          <p:cNvSpPr/>
          <p:nvPr/>
        </p:nvSpPr>
        <p:spPr>
          <a:xfrm>
            <a:off x="508000" y="2209800"/>
            <a:ext cx="800100" cy="46196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丢弃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79388" y="3671888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逻辑右移：依次向右移一位，左边补</a:t>
            </a:r>
            <a:r>
              <a:rPr lang="en-US" altLang="zh-CN" kern="0" dirty="0"/>
              <a:t>0</a:t>
            </a:r>
            <a:endParaRPr lang="zh-CN" altLang="en-US" kern="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331913" y="4724400"/>
          <a:ext cx="6278560" cy="5191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</a:tr>
            </a:tbl>
          </a:graphicData>
        </a:graphic>
      </p:graphicFrame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357313" y="5272088"/>
            <a:ext cx="62531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08100" y="4787900"/>
            <a:ext cx="6448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976438" y="4448175"/>
            <a:ext cx="6043612" cy="1555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17650" y="4657725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u="sng" kern="0" dirty="0"/>
              <a:t>0</a:t>
            </a:r>
            <a:endParaRPr lang="zh-CN" altLang="en-US" sz="3200" b="1" i="1" u="sng" kern="0" dirty="0"/>
          </a:p>
        </p:txBody>
      </p:sp>
      <p:sp>
        <p:nvSpPr>
          <p:cNvPr id="21" name="矩形 20"/>
          <p:cNvSpPr/>
          <p:nvPr/>
        </p:nvSpPr>
        <p:spPr>
          <a:xfrm>
            <a:off x="7666038" y="4735513"/>
            <a:ext cx="800100" cy="46196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丢弃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08524 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0.08142 0.002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2" grpId="0"/>
      <p:bldP spid="12" grpId="1"/>
      <p:bldP spid="13" grpId="0" animBg="1"/>
      <p:bldP spid="15" grpId="0"/>
      <p:bldP spid="17" grpId="0"/>
      <p:bldP spid="18" grpId="0"/>
      <p:bldP spid="18" grpId="1"/>
      <p:bldP spid="19" grpId="0" animBg="1"/>
      <p:bldP spid="20" grpId="0"/>
      <p:bldP spid="20" grpId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2365375" y="1793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循环移位运算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125538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循环左移：首尾相连，逆时针移动</a:t>
            </a:r>
            <a:endParaRPr lang="zh-CN" altLang="en-US" kern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0638" y="2365375"/>
          <a:ext cx="6276976" cy="5191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622"/>
                <a:gridCol w="784622"/>
                <a:gridCol w="784622"/>
                <a:gridCol w="784622"/>
                <a:gridCol w="784622"/>
                <a:gridCol w="784622"/>
                <a:gridCol w="784622"/>
                <a:gridCol w="784622"/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22" marR="91422" marT="45804" marB="45804"/>
                </a:tc>
              </a:tr>
            </a:tbl>
          </a:graphicData>
        </a:graphic>
      </p:graphicFrame>
      <p:sp>
        <p:nvSpPr>
          <p:cNvPr id="32792" name="文本框 4"/>
          <p:cNvSpPr txBox="1">
            <a:spLocks noChangeArrowheads="1"/>
          </p:cNvSpPr>
          <p:nvPr/>
        </p:nvSpPr>
        <p:spPr bwMode="auto">
          <a:xfrm>
            <a:off x="1339850" y="2981325"/>
            <a:ext cx="62531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265238" y="2416175"/>
            <a:ext cx="64500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79388" y="3567113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循环右移：首尾相连，顺时针移动</a:t>
            </a:r>
            <a:endParaRPr lang="zh-CN" altLang="en-US" kern="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422400" y="4748213"/>
          <a:ext cx="6278560" cy="519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</a:tblGrid>
              <a:tr h="519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</a:tr>
            </a:tbl>
          </a:graphicData>
        </a:graphic>
      </p:graphicFrame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63675" y="4360863"/>
            <a:ext cx="6251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98588" y="4811713"/>
            <a:ext cx="6448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flipH="1" flipV="1">
            <a:off x="1763713" y="5718175"/>
            <a:ext cx="6192837" cy="12858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flipH="1" flipV="1">
            <a:off x="709613" y="2359025"/>
            <a:ext cx="568325" cy="1301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flipV="1">
            <a:off x="712788" y="1763713"/>
            <a:ext cx="6423025" cy="1222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 flipH="1">
            <a:off x="7899400" y="5194300"/>
            <a:ext cx="185738" cy="5810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7092950" y="1773238"/>
            <a:ext cx="169863" cy="5572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flipV="1">
            <a:off x="671513" y="1849438"/>
            <a:ext cx="169862" cy="5270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0263" y="2489200"/>
            <a:ext cx="39687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8513" y="233045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>
                <a:solidFill>
                  <a:srgbClr val="FF0000"/>
                </a:solidFill>
              </a:rPr>
              <a:t>1</a:t>
            </a:r>
            <a:endParaRPr lang="zh-CN" altLang="en-US" sz="3200" i="1"/>
          </a:p>
        </p:txBody>
      </p:sp>
      <p:sp>
        <p:nvSpPr>
          <p:cNvPr id="27" name="下箭头 26"/>
          <p:cNvSpPr/>
          <p:nvPr/>
        </p:nvSpPr>
        <p:spPr>
          <a:xfrm flipH="1" flipV="1">
            <a:off x="1774825" y="5243513"/>
            <a:ext cx="179388" cy="484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16813" y="3930650"/>
            <a:ext cx="39687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54938" y="4706938"/>
            <a:ext cx="501650" cy="50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813675" y="4719638"/>
            <a:ext cx="50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0000"/>
                </a:solidFill>
              </a:rPr>
              <a:t>0</a:t>
            </a:r>
            <a:endParaRPr lang="zh-CN" altLang="en-US" sz="2800" i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0852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112 -0.00069 -0.0224 0.00023 -0.03334 -0.00162 C -0.03473 -0.00185 -0.03525 -0.00463 -0.03577 -0.00625 C -0.03716 -0.01065 -0.03907 -0.01991 -0.03907 -0.01991 C -0.03785 -0.04213 -0.03802 -0.04329 -0.03577 -0.06759 C -0.03542 -0.0706 -0.0349 -0.07361 -0.03455 -0.07662 C -0.0349 -0.08634 -0.03577 -0.09606 -0.03577 -0.10579 C -0.03577 -0.11041 -0.03785 -0.11829 -0.03455 -0.11944 C -0.02084 -0.1243 -0.00625 -0.1206 0.00798 -0.12106 C 0.03489 -0.12546 0.01701 -0.12291 0.07239 -0.12407 L 0.16892 -0.12569 C 0.17465 -0.12616 0.18038 -0.12708 0.18611 -0.12708 C 0.21215 -0.12708 0.20868 -0.12754 0.22413 -0.12407 C 0.23229 -0.12037 0.22257 -0.12454 0.23906 -0.12106 C 0.24027 -0.12083 0.24132 -0.11991 0.24253 -0.11944 C 0.24548 -0.11852 0.25156 -0.11643 0.25156 -0.11643 C 0.26458 -0.11713 0.27777 -0.11666 0.29079 -0.11944 C 0.29236 -0.11991 0.29375 -0.1206 0.29531 -0.12106 C 0.29965 -0.12083 0.33941 -0.11898 0.35503 -0.11643 C 0.35694 -0.1162 0.35885 -0.11528 0.36076 -0.11504 C 0.37795 -0.11111 0.36111 -0.11551 0.37465 -0.1118 L 0.48385 -0.11342 C 0.48541 -0.11342 0.4868 -0.11504 0.48836 -0.11504 C 0.5118 -0.11504 0.53524 -0.11389 0.5585 -0.11342 C 0.56319 -0.1118 0.5677 -0.11018 0.57239 -0.10879 C 0.58941 -0.1037 0.60937 -0.10833 0.62517 -0.10879 C 0.6368 -0.11898 0.6243 -0.10926 0.65625 -0.11342 C 0.65868 -0.11366 0.66319 -0.11643 0.66319 -0.11643 C 0.66423 -0.11597 0.66579 -0.1162 0.66649 -0.11504 C 0.66753 -0.11319 0.66718 -0.11088 0.6677 -0.10879 C 0.67204 -0.09143 0.6684 -0.10972 0.67118 -0.09514 C 0.67482 -0.04004 0.67343 -0.07153 0.67343 0 " pathEditMode="relative" rAng="0" ptsTypes="AAAAAAAAAAAAAAAAAAAAAAAAAAAAAAAAA">
                                      <p:cBhvr>
                                        <p:cTn id="3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08142 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4.44444E-6 0.00023 C -0.00052 0.0287 -0.00034 0.05717 -0.00121 0.08588 C -0.00138 0.08796 -0.00364 0.10231 -0.00468 0.10717 C -0.00503 0.1088 -0.0052 0.11042 -0.0059 0.1118 C -0.0085 0.11736 -0.01302 0.11898 -0.01736 0.12106 C -0.05607 0.1125 0.02032 0.12917 -0.03454 0.11805 C -0.03767 0.11736 -0.04166 0.11505 -0.04496 0.11481 L -0.16909 0.11342 C -0.17777 0.11227 -0.18663 0.11111 -0.19548 0.11042 C -0.23715 0.10694 -0.21302 0.11111 -0.23333 0.10717 C -0.24531 0.10787 -0.27204 0.10856 -0.28628 0.11042 C -0.28854 0.11065 -0.29079 0.11134 -0.29322 0.1118 C -0.29704 0.11273 -0.30069 0.11458 -0.30468 0.11481 C -0.32534 0.1162 -0.346 0.11597 -0.36666 0.11643 C -0.37135 0.11736 -0.37586 0.11921 -0.38055 0.11944 C -0.40416 0.12083 -0.42795 0.12014 -0.45173 0.12106 C -0.45746 0.1213 -0.46319 0.12199 -0.46909 0.12268 C -0.49548 0.12153 -0.52187 0.12153 -0.54826 0.11944 C -0.55416 0.11898 -0.55972 0.11597 -0.56562 0.11481 C -0.56857 0.11435 -0.5717 0.11366 -0.57482 0.11342 C -0.58055 0.11273 -0.58628 0.1125 -0.59201 0.1118 C -0.64062 0.10717 -0.60416 0.11018 -0.64027 0.10717 C -0.6434 0.10787 -0.64635 0.1081 -0.64947 0.1088 C -0.65486 0.10995 -0.65486 0.11134 -0.66093 0.11342 L -0.66562 0.11481 C -0.66753 0.11088 -0.66822 0.11042 -0.66892 0.10579 C -0.67031 0.09768 -0.67239 0.08125 -0.67239 0.08148 C -0.67204 0.07407 -0.67135 0.0669 -0.67135 0.05972 C -0.67135 0.04421 -0.67152 0.03241 -0.67361 0.01829 C -0.67395 0.01643 -0.6743 0.01435 -0.67465 0.01227 C -0.67361 0.00486 -0.67465 0.00463 -0.67013 1.11111E-6 C -0.66979 -0.00023 -0.66944 1.11111E-6 -0.66892 1.11111E-6 " pathEditMode="relative" rAng="0" ptsTypes="AAAAAAAAAAAAAAAAAAAAAAAAAAAAAAAAA">
                                      <p:cBhvr>
                                        <p:cTn id="83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3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8" grpId="0"/>
      <p:bldP spid="18" grpId="1"/>
      <p:bldP spid="22" grpId="0" animBg="1"/>
      <p:bldP spid="23" grpId="0" animBg="1"/>
      <p:bldP spid="24" grpId="0" animBg="1"/>
      <p:bldP spid="3" grpId="0" animBg="1"/>
      <p:bldP spid="25" grpId="0" animBg="1"/>
      <p:bldP spid="26" grpId="0" animBg="1"/>
      <p:bldP spid="7" grpId="0" animBg="1"/>
      <p:bldP spid="8" grpId="0"/>
      <p:bldP spid="8" grpId="1"/>
      <p:bldP spid="27" grpId="0" animBg="1"/>
      <p:bldP spid="2" grpId="0" animBg="1"/>
      <p:bldP spid="33" grpId="0"/>
      <p:bldP spid="3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041525" y="200025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逻辑移位运算实例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028700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3200" kern="0" dirty="0"/>
              <a:t>位模式：</a:t>
            </a:r>
            <a:r>
              <a:rPr lang="en-US" altLang="zh-CN" sz="3200" kern="0" dirty="0"/>
              <a:t>10 10  10 01</a:t>
            </a:r>
            <a:endParaRPr lang="zh-CN" altLang="en-US" sz="3200" kern="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532438" y="2003425"/>
            <a:ext cx="2270125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逻辑</a:t>
            </a:r>
            <a:r>
              <a:rPr lang="zh-CN" altLang="en-US" b="1" kern="0" dirty="0">
                <a:solidFill>
                  <a:srgbClr val="FF0000"/>
                </a:solidFill>
              </a:rPr>
              <a:t>左</a:t>
            </a:r>
            <a:r>
              <a:rPr lang="zh-CN" altLang="en-US" kern="0" dirty="0"/>
              <a:t>移：</a:t>
            </a:r>
            <a:endParaRPr lang="zh-CN" altLang="en-US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85775" y="4246563"/>
            <a:ext cx="2592388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循环</a:t>
            </a:r>
            <a:r>
              <a:rPr lang="zh-CN" altLang="en-US" b="1" kern="0" dirty="0">
                <a:solidFill>
                  <a:srgbClr val="FF0000"/>
                </a:solidFill>
              </a:rPr>
              <a:t>右</a:t>
            </a:r>
            <a:r>
              <a:rPr lang="zh-CN" altLang="en-US" kern="0" dirty="0"/>
              <a:t>移：</a:t>
            </a:r>
            <a:endParaRPr lang="zh-CN" altLang="en-US" kern="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622925" y="4197350"/>
            <a:ext cx="2592388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循环</a:t>
            </a:r>
            <a:r>
              <a:rPr lang="zh-CN" altLang="en-US" b="1" kern="0" dirty="0">
                <a:solidFill>
                  <a:srgbClr val="FF0000"/>
                </a:solidFill>
              </a:rPr>
              <a:t>左</a:t>
            </a:r>
            <a:r>
              <a:rPr lang="zh-CN" altLang="en-US" kern="0" dirty="0"/>
              <a:t>移：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1041400" y="2921000"/>
            <a:ext cx="29527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i="1" u="sng" kern="0" dirty="0">
                <a:solidFill>
                  <a:srgbClr val="FF0000"/>
                </a:solidFill>
              </a:rPr>
              <a:t>0</a:t>
            </a:r>
            <a:r>
              <a:rPr lang="en-US" altLang="zh-CN" sz="3600" b="1" kern="0" dirty="0"/>
              <a:t>1 01 01 00</a:t>
            </a:r>
            <a:endParaRPr lang="zh-CN" altLang="en-US" sz="3600" b="1" kern="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85775" y="2003425"/>
            <a:ext cx="2271713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逻辑</a:t>
            </a:r>
            <a:r>
              <a:rPr lang="zh-CN" altLang="en-US" b="1" kern="0" dirty="0">
                <a:solidFill>
                  <a:srgbClr val="FF0000"/>
                </a:solidFill>
              </a:rPr>
              <a:t>右</a:t>
            </a:r>
            <a:r>
              <a:rPr lang="zh-CN" altLang="en-US" kern="0" dirty="0"/>
              <a:t>移：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1101725" y="2520950"/>
            <a:ext cx="25241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kern="0" dirty="0"/>
              <a:t>10  10  10   0</a:t>
            </a:r>
            <a:r>
              <a:rPr lang="en-US" altLang="zh-CN" sz="2800" b="1" i="1" kern="0" dirty="0"/>
              <a:t>1</a:t>
            </a:r>
            <a:endParaRPr lang="zh-CN" altLang="en-US" sz="2800" b="1" i="1" kern="0" dirty="0"/>
          </a:p>
        </p:txBody>
      </p:sp>
      <p:sp>
        <p:nvSpPr>
          <p:cNvPr id="35" name="矩形 34"/>
          <p:cNvSpPr/>
          <p:nvPr/>
        </p:nvSpPr>
        <p:spPr>
          <a:xfrm>
            <a:off x="5507038" y="2895600"/>
            <a:ext cx="28543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kern="0" dirty="0"/>
              <a:t>01 01 00 1</a:t>
            </a:r>
            <a:r>
              <a:rPr lang="en-US" altLang="zh-CN" sz="3600" b="1" i="1" u="sng" kern="0" dirty="0">
                <a:solidFill>
                  <a:srgbClr val="FF0000"/>
                </a:solidFill>
              </a:rPr>
              <a:t>0</a:t>
            </a:r>
            <a:endParaRPr lang="zh-CN" altLang="en-US" sz="3600" b="1" kern="0" dirty="0"/>
          </a:p>
        </p:txBody>
      </p:sp>
      <p:sp>
        <p:nvSpPr>
          <p:cNvPr id="36" name="矩形 35"/>
          <p:cNvSpPr/>
          <p:nvPr/>
        </p:nvSpPr>
        <p:spPr>
          <a:xfrm>
            <a:off x="5521325" y="2524125"/>
            <a:ext cx="252571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u="sng" kern="0" dirty="0"/>
              <a:t>1</a:t>
            </a:r>
            <a:r>
              <a:rPr lang="en-US" altLang="zh-CN" sz="2800" kern="0" dirty="0"/>
              <a:t>0  10  10   01</a:t>
            </a:r>
            <a:endParaRPr lang="zh-CN" altLang="en-US" sz="2800" kern="0" dirty="0"/>
          </a:p>
        </p:txBody>
      </p:sp>
      <p:sp>
        <p:nvSpPr>
          <p:cNvPr id="37" name="矩形 36"/>
          <p:cNvSpPr/>
          <p:nvPr/>
        </p:nvSpPr>
        <p:spPr>
          <a:xfrm>
            <a:off x="638175" y="5284788"/>
            <a:ext cx="29876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kern="0" dirty="0"/>
              <a:t> </a:t>
            </a:r>
            <a:r>
              <a:rPr lang="en-US" altLang="zh-CN" sz="3600" b="1" i="1" u="sng" kern="0" dirty="0">
                <a:solidFill>
                  <a:srgbClr val="FF0000"/>
                </a:solidFill>
              </a:rPr>
              <a:t>1</a:t>
            </a:r>
            <a:r>
              <a:rPr lang="en-US" altLang="zh-CN" sz="3600" b="1" kern="0" dirty="0"/>
              <a:t>1 01 01 00</a:t>
            </a:r>
            <a:endParaRPr lang="zh-CN" altLang="en-US" sz="3600" b="1" kern="0" dirty="0"/>
          </a:p>
        </p:txBody>
      </p:sp>
      <p:sp>
        <p:nvSpPr>
          <p:cNvPr id="38" name="矩形 37"/>
          <p:cNvSpPr/>
          <p:nvPr/>
        </p:nvSpPr>
        <p:spPr>
          <a:xfrm>
            <a:off x="790575" y="4864100"/>
            <a:ext cx="25241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kern="0" dirty="0"/>
              <a:t>10  10  10   0</a:t>
            </a:r>
            <a:r>
              <a:rPr lang="en-US" altLang="zh-CN" sz="2800" b="1" i="1" u="sng" kern="0" dirty="0"/>
              <a:t>1</a:t>
            </a:r>
            <a:endParaRPr lang="zh-CN" altLang="en-US" sz="2800" b="1" i="1" u="sng" kern="0" dirty="0"/>
          </a:p>
        </p:txBody>
      </p:sp>
      <p:sp>
        <p:nvSpPr>
          <p:cNvPr id="39" name="矩形 38"/>
          <p:cNvSpPr/>
          <p:nvPr/>
        </p:nvSpPr>
        <p:spPr>
          <a:xfrm>
            <a:off x="5518150" y="5183188"/>
            <a:ext cx="28543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kern="0" dirty="0"/>
              <a:t>01 01 00 1</a:t>
            </a:r>
            <a:r>
              <a:rPr lang="en-US" altLang="zh-CN" sz="3600" b="1" i="1" u="sng" kern="0" dirty="0">
                <a:solidFill>
                  <a:srgbClr val="FF0000"/>
                </a:solidFill>
              </a:rPr>
              <a:t>1</a:t>
            </a:r>
            <a:endParaRPr lang="zh-CN" altLang="en-US" sz="3600" b="1" kern="0" dirty="0"/>
          </a:p>
        </p:txBody>
      </p:sp>
      <p:sp>
        <p:nvSpPr>
          <p:cNvPr id="40" name="矩形 39"/>
          <p:cNvSpPr/>
          <p:nvPr/>
        </p:nvSpPr>
        <p:spPr>
          <a:xfrm>
            <a:off x="5532438" y="4813300"/>
            <a:ext cx="25257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u="sng" kern="0" dirty="0"/>
              <a:t>1</a:t>
            </a:r>
            <a:r>
              <a:rPr lang="en-US" altLang="zh-CN" sz="2800" kern="0" dirty="0"/>
              <a:t>0  10  10   01</a:t>
            </a:r>
            <a:endParaRPr lang="zh-CN" altLang="en-US" sz="2800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  <p:bldP spid="2" grpId="0"/>
      <p:bldP spid="31" grpId="0"/>
      <p:bldP spid="9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365375" y="1793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算术移位运算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125538"/>
            <a:ext cx="78406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算术左移：依次向左移一位，右边补</a:t>
            </a:r>
            <a:r>
              <a:rPr lang="en-US" altLang="zh-CN" kern="0" dirty="0"/>
              <a:t>0</a:t>
            </a:r>
            <a:endParaRPr lang="zh-CN" altLang="en-US" kern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2178050"/>
          <a:ext cx="6278560" cy="5191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</a:tr>
            </a:tbl>
          </a:graphicData>
        </a:graphic>
      </p:graphicFrame>
      <p:sp>
        <p:nvSpPr>
          <p:cNvPr id="34840" name="文本框 4"/>
          <p:cNvSpPr txBox="1">
            <a:spLocks noChangeArrowheads="1"/>
          </p:cNvSpPr>
          <p:nvPr/>
        </p:nvSpPr>
        <p:spPr bwMode="auto">
          <a:xfrm>
            <a:off x="1357313" y="2724150"/>
            <a:ext cx="625316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08100" y="2228850"/>
            <a:ext cx="6448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flipH="1">
            <a:off x="1014413" y="1873250"/>
            <a:ext cx="5761037" cy="19843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91363" y="2114550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u="sng" kern="0" dirty="0"/>
              <a:t>0</a:t>
            </a:r>
            <a:endParaRPr lang="zh-CN" altLang="en-US" sz="3200" b="1" i="1" u="sng" kern="0" dirty="0"/>
          </a:p>
        </p:txBody>
      </p:sp>
      <p:sp>
        <p:nvSpPr>
          <p:cNvPr id="13" name="矩形 12"/>
          <p:cNvSpPr/>
          <p:nvPr/>
        </p:nvSpPr>
        <p:spPr>
          <a:xfrm>
            <a:off x="508000" y="2209800"/>
            <a:ext cx="800100" cy="46196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丢弃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79388" y="4005263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算术右移：依次向右移一位，左边补</a:t>
            </a:r>
            <a:r>
              <a:rPr lang="en-US" altLang="zh-CN" kern="0" dirty="0"/>
              <a:t>0</a:t>
            </a:r>
            <a:r>
              <a:rPr lang="zh-CN" altLang="en-US" kern="0" dirty="0"/>
              <a:t>或</a:t>
            </a:r>
            <a:r>
              <a:rPr lang="en-US" altLang="zh-CN" kern="0" dirty="0"/>
              <a:t>1</a:t>
            </a:r>
            <a:endParaRPr lang="en-US" altLang="zh-CN" kern="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331913" y="5057775"/>
          <a:ext cx="6278560" cy="5191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  <a:gridCol w="784820"/>
              </a:tblGrid>
              <a:tr h="519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5" marR="91445" marT="45804" marB="45804"/>
                </a:tc>
              </a:tr>
            </a:tbl>
          </a:graphicData>
        </a:graphic>
      </p:graphicFrame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357313" y="5605463"/>
            <a:ext cx="62531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   7        6       5          4        3         2        1        0</a:t>
            </a:r>
            <a:endParaRPr lang="zh-CN" altLang="en-US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08100" y="5121275"/>
            <a:ext cx="6448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   1       0       1        0       1      0      1       0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976438" y="4781550"/>
            <a:ext cx="6043612" cy="1555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20825" y="5010150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 u="sng" kern="0" dirty="0"/>
              <a:t>1</a:t>
            </a:r>
            <a:endParaRPr lang="zh-CN" altLang="en-US" sz="3200" b="1" i="1" u="sng" kern="0" dirty="0"/>
          </a:p>
        </p:txBody>
      </p:sp>
      <p:sp>
        <p:nvSpPr>
          <p:cNvPr id="21" name="矩形 20"/>
          <p:cNvSpPr/>
          <p:nvPr/>
        </p:nvSpPr>
        <p:spPr>
          <a:xfrm>
            <a:off x="7666038" y="5068888"/>
            <a:ext cx="800100" cy="46196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丢弃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98525" y="3241675"/>
            <a:ext cx="7693025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算术左移后，符号位与原数不同时，则溢出</a:t>
            </a:r>
            <a:endParaRPr lang="zh-CN" altLang="en-US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08524 0.000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08142 0.0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2" grpId="0"/>
      <p:bldP spid="12" grpId="1"/>
      <p:bldP spid="13" grpId="0" animBg="1"/>
      <p:bldP spid="15" grpId="0"/>
      <p:bldP spid="17" grpId="0"/>
      <p:bldP spid="18" grpId="0"/>
      <p:bldP spid="18" grpId="1"/>
      <p:bldP spid="19" grpId="0" animBg="1"/>
      <p:bldP spid="20" grpId="0"/>
      <p:bldP spid="20" grpId="1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041525" y="200025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算术移位运算实例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388" y="1028700"/>
            <a:ext cx="8412162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3200" kern="0" dirty="0"/>
              <a:t>将位模式：</a:t>
            </a:r>
            <a:r>
              <a:rPr lang="en-US" altLang="zh-CN" sz="3200" kern="0" dirty="0"/>
              <a:t>10 01  10 01 </a:t>
            </a:r>
            <a:r>
              <a:rPr lang="zh-CN" altLang="en-US" sz="3200" kern="0" dirty="0"/>
              <a:t>算术右移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位</a:t>
            </a:r>
            <a:endParaRPr lang="zh-CN" altLang="en-US" sz="32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50813" y="2830513"/>
            <a:ext cx="7512050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3200" kern="0" dirty="0"/>
              <a:t>将位模式：</a:t>
            </a:r>
            <a:r>
              <a:rPr lang="en-US" altLang="zh-CN" sz="3200" kern="0" dirty="0"/>
              <a:t>11 01  10 01 </a:t>
            </a:r>
            <a:r>
              <a:rPr lang="zh-CN" altLang="en-US" sz="3200" kern="0" dirty="0"/>
              <a:t>算术左移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位</a:t>
            </a:r>
            <a:endParaRPr lang="zh-CN" altLang="en-US" sz="3200" kern="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68313" y="4619625"/>
            <a:ext cx="7488237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kern="0" dirty="0"/>
              <a:t>将位模式：</a:t>
            </a:r>
            <a:r>
              <a:rPr lang="en-US" altLang="zh-CN" sz="3200" kern="0" dirty="0"/>
              <a:t>01 11  11 11 </a:t>
            </a:r>
            <a:r>
              <a:rPr lang="zh-CN" altLang="en-US" sz="3200" kern="0" dirty="0"/>
              <a:t>算术左移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位</a:t>
            </a:r>
            <a:endParaRPr lang="zh-CN" altLang="en-US" sz="3200" kern="0" dirty="0"/>
          </a:p>
        </p:txBody>
      </p:sp>
      <p:sp>
        <p:nvSpPr>
          <p:cNvPr id="2" name="矩形 1"/>
          <p:cNvSpPr/>
          <p:nvPr/>
        </p:nvSpPr>
        <p:spPr>
          <a:xfrm>
            <a:off x="1658938" y="2108200"/>
            <a:ext cx="4497387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i="1" u="sng" kern="0" dirty="0">
                <a:solidFill>
                  <a:srgbClr val="FF0000"/>
                </a:solidFill>
              </a:rPr>
              <a:t>1</a:t>
            </a:r>
            <a:r>
              <a:rPr lang="en-US" altLang="zh-CN" sz="3600" b="1" kern="0" dirty="0"/>
              <a:t>1 00 11 00     </a:t>
            </a:r>
            <a:r>
              <a:rPr lang="zh-CN" altLang="en-US" sz="2800" b="1" kern="0" dirty="0"/>
              <a:t>－</a:t>
            </a:r>
            <a:r>
              <a:rPr lang="en-US" altLang="zh-CN" sz="2800" b="1" kern="0" dirty="0"/>
              <a:t>52</a:t>
            </a:r>
            <a:endParaRPr lang="zh-CN" altLang="en-US" sz="2800" b="1" kern="0" dirty="0"/>
          </a:p>
        </p:txBody>
      </p:sp>
      <p:sp>
        <p:nvSpPr>
          <p:cNvPr id="9" name="矩形 8"/>
          <p:cNvSpPr/>
          <p:nvPr/>
        </p:nvSpPr>
        <p:spPr>
          <a:xfrm>
            <a:off x="1758950" y="1719263"/>
            <a:ext cx="4129088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kern="0" dirty="0"/>
              <a:t>10  01  10   0</a:t>
            </a:r>
            <a:r>
              <a:rPr lang="en-US" altLang="zh-CN" sz="2800" b="1" i="1" kern="0" dirty="0"/>
              <a:t>1        -103   </a:t>
            </a:r>
            <a:endParaRPr lang="zh-CN" altLang="en-US" sz="2800" b="1" i="1" kern="0" dirty="0"/>
          </a:p>
        </p:txBody>
      </p:sp>
      <p:sp>
        <p:nvSpPr>
          <p:cNvPr id="35" name="矩形 34"/>
          <p:cNvSpPr/>
          <p:nvPr/>
        </p:nvSpPr>
        <p:spPr>
          <a:xfrm>
            <a:off x="1670050" y="3819525"/>
            <a:ext cx="420052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kern="0" dirty="0"/>
              <a:t>10 11 00 1</a:t>
            </a:r>
            <a:r>
              <a:rPr lang="en-US" altLang="zh-CN" sz="3600" b="1" i="1" kern="0" dirty="0">
                <a:solidFill>
                  <a:srgbClr val="FF0000"/>
                </a:solidFill>
              </a:rPr>
              <a:t>0      </a:t>
            </a:r>
            <a:r>
              <a:rPr lang="zh-CN" altLang="en-US" sz="2800" b="1" i="1" kern="0" dirty="0">
                <a:solidFill>
                  <a:srgbClr val="FF0000"/>
                </a:solidFill>
              </a:rPr>
              <a:t>－</a:t>
            </a:r>
            <a:r>
              <a:rPr lang="en-US" altLang="zh-CN" sz="2800" b="1" i="1" kern="0" dirty="0">
                <a:solidFill>
                  <a:srgbClr val="FF0000"/>
                </a:solidFill>
              </a:rPr>
              <a:t>78</a:t>
            </a:r>
            <a:endParaRPr lang="zh-CN" altLang="en-US" sz="2800" b="1" kern="0" dirty="0"/>
          </a:p>
        </p:txBody>
      </p:sp>
      <p:sp>
        <p:nvSpPr>
          <p:cNvPr id="36" name="矩形 35"/>
          <p:cNvSpPr/>
          <p:nvPr/>
        </p:nvSpPr>
        <p:spPr>
          <a:xfrm>
            <a:off x="1758950" y="3419475"/>
            <a:ext cx="426243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u="sng" kern="0" dirty="0"/>
              <a:t>1</a:t>
            </a:r>
            <a:r>
              <a:rPr lang="en-US" altLang="zh-CN" sz="2800" kern="0" dirty="0"/>
              <a:t>1  01  10   01         </a:t>
            </a:r>
            <a:r>
              <a:rPr lang="zh-CN" altLang="en-US" sz="2800" kern="0" dirty="0"/>
              <a:t>－</a:t>
            </a:r>
            <a:r>
              <a:rPr lang="en-US" altLang="zh-CN" sz="2800" kern="0" dirty="0"/>
              <a:t>39</a:t>
            </a:r>
            <a:endParaRPr lang="zh-CN" altLang="en-US" sz="2800" kern="0" dirty="0"/>
          </a:p>
        </p:txBody>
      </p:sp>
      <p:sp>
        <p:nvSpPr>
          <p:cNvPr id="39" name="矩形 38"/>
          <p:cNvSpPr/>
          <p:nvPr/>
        </p:nvSpPr>
        <p:spPr>
          <a:xfrm>
            <a:off x="2325688" y="5672138"/>
            <a:ext cx="4191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i="1" kern="0" dirty="0">
                <a:solidFill>
                  <a:srgbClr val="FF0000"/>
                </a:solidFill>
              </a:rPr>
              <a:t>1</a:t>
            </a:r>
            <a:r>
              <a:rPr lang="en-US" altLang="zh-CN" sz="3600" b="1" kern="0" dirty="0"/>
              <a:t>1 11 11  1</a:t>
            </a:r>
            <a:r>
              <a:rPr lang="en-US" altLang="zh-CN" sz="3600" b="1" i="1" kern="0" dirty="0">
                <a:solidFill>
                  <a:srgbClr val="FF0000"/>
                </a:solidFill>
              </a:rPr>
              <a:t>0    </a:t>
            </a:r>
            <a:r>
              <a:rPr lang="zh-CN" altLang="en-US" sz="3200" b="1" i="1" kern="0" dirty="0">
                <a:solidFill>
                  <a:srgbClr val="FF0000"/>
                </a:solidFill>
              </a:rPr>
              <a:t>－</a:t>
            </a:r>
            <a:r>
              <a:rPr lang="en-US" altLang="zh-CN" sz="3200" b="1" i="1" kern="0" dirty="0">
                <a:solidFill>
                  <a:srgbClr val="FF0000"/>
                </a:solidFill>
              </a:rPr>
              <a:t>2</a:t>
            </a:r>
            <a:endParaRPr lang="zh-CN" altLang="en-US" sz="3200" b="1" kern="0" dirty="0"/>
          </a:p>
        </p:txBody>
      </p:sp>
      <p:sp>
        <p:nvSpPr>
          <p:cNvPr id="40" name="矩形 39"/>
          <p:cNvSpPr/>
          <p:nvPr/>
        </p:nvSpPr>
        <p:spPr>
          <a:xfrm>
            <a:off x="2339975" y="5300663"/>
            <a:ext cx="4176713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u="sng" kern="0" dirty="0"/>
              <a:t>0</a:t>
            </a:r>
            <a:r>
              <a:rPr lang="en-US" altLang="zh-CN" sz="2800" kern="0" dirty="0"/>
              <a:t>1   11  11   11      +127</a:t>
            </a:r>
            <a:endParaRPr lang="zh-CN" altLang="en-US" sz="2800" kern="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464300" y="5511800"/>
            <a:ext cx="1825625" cy="558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kern="0" dirty="0"/>
              <a:t> </a:t>
            </a:r>
            <a:r>
              <a:rPr lang="zh-CN" altLang="en-US" b="1" kern="0" dirty="0"/>
              <a:t>发生溢出</a:t>
            </a:r>
            <a:endParaRPr lang="zh-CN" altLang="en-US" b="1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" grpId="0"/>
      <p:bldP spid="9" grpId="0"/>
      <p:bldP spid="35" grpId="0"/>
      <p:bldP spid="36" grpId="0"/>
      <p:bldP spid="39" grpId="0"/>
      <p:bldP spid="40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464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非（</a:t>
            </a:r>
            <a:r>
              <a:rPr lang="en-US" altLang="zh-CN" sz="3200" b="1">
                <a:solidFill>
                  <a:srgbClr val="000066"/>
                </a:solidFill>
              </a:rPr>
              <a:t>NOT</a:t>
            </a:r>
            <a:r>
              <a:rPr lang="zh-CN" altLang="en-US" sz="3200" b="1">
                <a:solidFill>
                  <a:srgbClr val="000066"/>
                </a:solidFill>
              </a:rPr>
              <a:t>）操作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565400"/>
            <a:ext cx="272415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5581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66"/>
                </a:solidFill>
              </a:rPr>
              <a:t>4.3  </a:t>
            </a:r>
            <a:r>
              <a:rPr lang="zh-CN" altLang="en-US" sz="3200" b="1">
                <a:solidFill>
                  <a:srgbClr val="000066"/>
                </a:solidFill>
              </a:rPr>
              <a:t>算术运算：</a:t>
            </a:r>
            <a:r>
              <a:rPr lang="zh-CN" altLang="en-US" sz="3200" b="1">
                <a:solidFill>
                  <a:srgbClr val="FF0000"/>
                </a:solidFill>
              </a:rPr>
              <a:t>整数加法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grpSp>
        <p:nvGrpSpPr>
          <p:cNvPr id="36867" name="Group 10"/>
          <p:cNvGrpSpPr/>
          <p:nvPr/>
        </p:nvGrpSpPr>
        <p:grpSpPr bwMode="auto">
          <a:xfrm>
            <a:off x="1116013" y="2073275"/>
            <a:ext cx="6894512" cy="2474913"/>
            <a:chOff x="640" y="1008"/>
            <a:chExt cx="3642" cy="1559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640" y="1008"/>
              <a:ext cx="898" cy="1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第</a:t>
              </a:r>
              <a:r>
                <a:rPr lang="en-US" altLang="zh-CN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1</a:t>
              </a:r>
              <a:r>
                <a:rPr lang="zh-CN" altLang="en-US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</a:rPr>
                <a:t>个数</a:t>
              </a:r>
              <a:br>
                <a:rPr lang="en-US" altLang="zh-CN" sz="3200" dirty="0">
                  <a:solidFill>
                    <a:schemeClr val="bg1"/>
                  </a:solidFill>
                </a:rPr>
              </a:br>
              <a:r>
                <a:rPr lang="en-US" altLang="zh-CN" sz="3200" dirty="0">
                  <a:solidFill>
                    <a:schemeClr val="bg1"/>
                  </a:solidFill>
                </a:rPr>
                <a:t>-----------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3200" dirty="0">
                  <a:solidFill>
                    <a:schemeClr val="bg1"/>
                  </a:solidFill>
                </a:rPr>
                <a:t>0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3200" dirty="0">
                  <a:solidFill>
                    <a:schemeClr val="bg1"/>
                  </a:solidFill>
                </a:rPr>
                <a:t>0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3200" dirty="0">
                  <a:solidFill>
                    <a:schemeClr val="bg1"/>
                  </a:solidFill>
                </a:rPr>
                <a:t>1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3200" dirty="0">
                  <a:solidFill>
                    <a:schemeClr val="bg1"/>
                  </a:solidFill>
                </a:rPr>
                <a:t>1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36872" name="Text Box 5"/>
            <p:cNvSpPr txBox="1">
              <a:spLocks noChangeArrowheads="1"/>
            </p:cNvSpPr>
            <p:nvPr/>
          </p:nvSpPr>
          <p:spPr bwMode="auto">
            <a:xfrm>
              <a:off x="2697" y="1020"/>
              <a:ext cx="788" cy="1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3200">
                  <a:solidFill>
                    <a:schemeClr val="bg1"/>
                  </a:solidFill>
                </a:rPr>
                <a:t>结果</a:t>
              </a:r>
              <a:br>
                <a:rPr lang="en-US" altLang="zh-CN" sz="3200">
                  <a:solidFill>
                    <a:schemeClr val="bg1"/>
                  </a:solidFill>
                </a:rPr>
              </a:br>
              <a:r>
                <a:rPr lang="en-US" altLang="zh-CN" sz="3200">
                  <a:solidFill>
                    <a:schemeClr val="bg1"/>
                  </a:solidFill>
                </a:rPr>
                <a:t>---------</a:t>
              </a:r>
              <a:endParaRPr lang="en-US" altLang="zh-CN" sz="320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chemeClr val="bg1"/>
                  </a:solidFill>
                </a:rPr>
                <a:t>0</a:t>
              </a:r>
              <a:endParaRPr lang="en-US" altLang="zh-CN" sz="320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chemeClr val="bg1"/>
                  </a:solidFill>
                </a:rPr>
                <a:t>1</a:t>
              </a:r>
              <a:endParaRPr lang="en-US" altLang="zh-CN" sz="320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chemeClr val="bg1"/>
                  </a:solidFill>
                </a:rPr>
                <a:t>1</a:t>
              </a:r>
              <a:endParaRPr lang="en-US" altLang="zh-CN" sz="3200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3200">
                  <a:solidFill>
                    <a:schemeClr val="bg1"/>
                  </a:solidFill>
                </a:rPr>
                <a:t>0</a:t>
              </a:r>
              <a:endParaRPr lang="en-US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36873" name="Text Box 6"/>
            <p:cNvSpPr txBox="1">
              <a:spLocks noChangeArrowheads="1"/>
            </p:cNvSpPr>
            <p:nvPr/>
          </p:nvSpPr>
          <p:spPr bwMode="auto">
            <a:xfrm>
              <a:off x="3521" y="1008"/>
              <a:ext cx="761" cy="154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3200"/>
                <a:t>进位</a:t>
              </a:r>
              <a:endParaRPr lang="en-US" altLang="zh-CN" sz="3200"/>
            </a:p>
            <a:p>
              <a:pPr algn="ctr">
                <a:lnSpc>
                  <a:spcPct val="80000"/>
                </a:lnSpc>
              </a:pPr>
              <a:r>
                <a:rPr lang="en-US" altLang="zh-CN" sz="3200"/>
                <a:t>-------</a:t>
              </a:r>
              <a:endParaRPr lang="en-US" altLang="zh-CN" sz="3200"/>
            </a:p>
            <a:p>
              <a:pPr algn="ctr">
                <a:lnSpc>
                  <a:spcPct val="80000"/>
                </a:lnSpc>
              </a:pPr>
              <a:endParaRPr lang="en-US" altLang="zh-CN" sz="3200"/>
            </a:p>
            <a:p>
              <a:pPr algn="ctr">
                <a:lnSpc>
                  <a:spcPct val="80000"/>
                </a:lnSpc>
              </a:pPr>
              <a:endParaRPr lang="en-US" altLang="zh-CN" sz="3200"/>
            </a:p>
            <a:p>
              <a:pPr algn="ctr">
                <a:lnSpc>
                  <a:spcPct val="80000"/>
                </a:lnSpc>
              </a:pPr>
              <a:endParaRPr lang="en-US" altLang="zh-CN" sz="3200"/>
            </a:p>
            <a:p>
              <a:pPr algn="ctr">
                <a:lnSpc>
                  <a:spcPct val="80000"/>
                </a:lnSpc>
              </a:pPr>
              <a:r>
                <a:rPr lang="en-US" altLang="zh-CN" sz="3200"/>
                <a:t>1</a:t>
              </a:r>
              <a:endParaRPr lang="en-US" altLang="zh-CN" sz="3200"/>
            </a:p>
          </p:txBody>
        </p:sp>
      </p:grp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250825" y="1196975"/>
            <a:ext cx="1420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0066"/>
                </a:solidFill>
              </a:rPr>
              <a:t>规则：</a:t>
            </a:r>
            <a:endParaRPr lang="en-US" altLang="zh-CN" sz="3200" b="1">
              <a:solidFill>
                <a:srgbClr val="FF0066"/>
              </a:solidFill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1476375" y="5213350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/>
              <a:t>超出高位的，舍弃</a:t>
            </a:r>
            <a:endParaRPr lang="en-US" altLang="zh-CN" sz="3200" b="1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59100" y="2092325"/>
            <a:ext cx="1798638" cy="24558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第</a:t>
            </a:r>
            <a:r>
              <a:rPr lang="en-US" altLang="zh-CN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2</a:t>
            </a:r>
            <a:r>
              <a:rPr lang="zh-CN" alt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个数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>-----------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84150" y="1135063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利用补码计算</a:t>
            </a:r>
            <a:r>
              <a:rPr lang="en-US" altLang="zh-CN" sz="3200">
                <a:latin typeface="Times" panose="02020603050405020304" pitchFamily="18" charset="0"/>
              </a:rPr>
              <a:t>:   17 +   22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992188" y="3860800"/>
            <a:ext cx="69850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tx2"/>
                </a:solidFill>
              </a:rPr>
              <a:t>                   0   0  0  1    0  0  0  1    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b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800" dirty="0">
                <a:solidFill>
                  <a:schemeClr val="tx2"/>
                </a:solidFill>
              </a:rPr>
              <a:t>	    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800" dirty="0">
                <a:solidFill>
                  <a:schemeClr val="tx2"/>
                </a:solidFill>
              </a:rPr>
              <a:t> 0   0  0  1    0  1  1  0</a:t>
            </a:r>
            <a:endParaRPr lang="en-US" altLang="zh-CN" sz="2800" dirty="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altLang="zh-CN" dirty="0">
                <a:solidFill>
                  <a:schemeClr val="tx2"/>
                </a:solidFill>
              </a:rPr>
              <a:t>Carry	</a:t>
            </a:r>
            <a:r>
              <a:rPr lang="en-US" altLang="zh-CN" sz="2800" dirty="0">
                <a:solidFill>
                  <a:schemeClr val="tx2"/>
                </a:solidFill>
              </a:rPr>
              <a:t>                      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endParaRPr lang="en-US" altLang="zh-CN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800" dirty="0">
                <a:solidFill>
                  <a:schemeClr val="tx2"/>
                </a:solidFill>
              </a:rPr>
              <a:t>	      ----------------------------------</a:t>
            </a:r>
            <a:endParaRPr lang="en-US" altLang="zh-CN" sz="28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808288" y="2206625"/>
            <a:ext cx="3959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(+17)</a:t>
            </a:r>
            <a:r>
              <a:rPr lang="en-US" altLang="zh-CN"/>
              <a:t> </a:t>
            </a:r>
            <a:r>
              <a:rPr lang="zh-CN" altLang="en-US" sz="2800" baseline="-25000"/>
              <a:t>补</a:t>
            </a:r>
            <a:r>
              <a:rPr lang="zh-CN" altLang="en-US" baseline="-25000"/>
              <a:t>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0001  0001</a:t>
            </a:r>
            <a:r>
              <a:rPr lang="en-US" altLang="zh-CN"/>
              <a:t> </a:t>
            </a:r>
            <a:endParaRPr lang="en-US" altLang="zh-CN" sz="2000">
              <a:latin typeface="Times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(+22) </a:t>
            </a:r>
            <a:r>
              <a:rPr lang="zh-CN" altLang="en-US" sz="2800" baseline="-25000"/>
              <a:t>补</a:t>
            </a:r>
            <a:r>
              <a:rPr lang="zh-CN" altLang="en-US" baseline="-25000"/>
              <a:t>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0001  0110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整数加法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6563" y="20145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2188" y="5451475"/>
            <a:ext cx="69850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>
                <a:solidFill>
                  <a:schemeClr val="tx2"/>
                </a:solidFill>
              </a:rPr>
              <a:t>结果：</a:t>
            </a:r>
            <a:r>
              <a:rPr lang="en-US" altLang="zh-CN" sz="2800">
                <a:solidFill>
                  <a:schemeClr val="tx2"/>
                </a:solidFill>
              </a:rPr>
              <a:t>       0   0  1  0    0  1  1  1       </a:t>
            </a:r>
            <a:r>
              <a:rPr lang="en-US" altLang="zh-CN" sz="2800">
                <a:solidFill>
                  <a:schemeClr val="tx2"/>
                </a:solidFill>
                <a:sym typeface="Wingdings" panose="05000000000000000000" pitchFamily="2" charset="2"/>
              </a:rPr>
              <a:t>   39</a:t>
            </a:r>
            <a:endParaRPr lang="en-US" altLang="zh-CN" sz="280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50825" y="1196975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利用补码计算</a:t>
            </a:r>
            <a:r>
              <a:rPr lang="en-US" altLang="zh-CN" sz="3200">
                <a:latin typeface="Times" panose="02020603050405020304" pitchFamily="18" charset="0"/>
              </a:rPr>
              <a:t>:   24 +</a:t>
            </a:r>
            <a:r>
              <a:rPr lang="zh-CN" altLang="en-US" sz="3200">
                <a:latin typeface="Times" panose="02020603050405020304" pitchFamily="18" charset="0"/>
              </a:rPr>
              <a:t>（</a:t>
            </a:r>
            <a:r>
              <a:rPr lang="en-US" altLang="zh-CN" sz="3200">
                <a:latin typeface="Times" panose="02020603050405020304" pitchFamily="18" charset="0"/>
              </a:rPr>
              <a:t>—17</a:t>
            </a:r>
            <a:r>
              <a:rPr lang="zh-CN" altLang="en-US" sz="3200">
                <a:latin typeface="Times" panose="02020603050405020304" pitchFamily="18" charset="0"/>
              </a:rPr>
              <a:t>）</a:t>
            </a:r>
            <a:endParaRPr lang="en-US" altLang="zh-CN" sz="3200">
              <a:latin typeface="Times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）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79475" y="4292600"/>
            <a:ext cx="7704138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</a:rPr>
              <a:t>		0   0   0    1     1    0     0     0</a:t>
            </a:r>
            <a:endParaRPr lang="en-US" altLang="zh-CN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sz="2800">
                <a:solidFill>
                  <a:schemeClr val="tx2"/>
                </a:solidFill>
              </a:rPr>
              <a:t>	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800">
                <a:solidFill>
                  <a:schemeClr val="tx2"/>
                </a:solidFill>
              </a:rPr>
              <a:t>	1   1   1    0     1    1     1     1</a:t>
            </a:r>
            <a:endParaRPr lang="en-US" altLang="zh-CN" sz="2800">
              <a:solidFill>
                <a:schemeClr val="tx2"/>
              </a:solidFill>
            </a:endParaRPr>
          </a:p>
          <a:p>
            <a:pPr algn="just">
              <a:lnSpc>
                <a:spcPct val="70000"/>
              </a:lnSpc>
              <a:defRPr/>
            </a:pPr>
            <a:r>
              <a:rPr lang="en-US" altLang="zh-CN" sz="2000">
                <a:solidFill>
                  <a:schemeClr val="tx2"/>
                </a:solidFill>
              </a:rPr>
              <a:t>Carry	               </a:t>
            </a:r>
            <a:r>
              <a:rPr lang="en-US" altLang="zh-CN" sz="2000" b="1">
                <a:solidFill>
                  <a:schemeClr val="folHlink"/>
                </a:solidFill>
              </a:rPr>
              <a:t>1     1     1      1</a:t>
            </a:r>
            <a:endParaRPr lang="en-US" altLang="zh-CN" sz="200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  <a:defRPr/>
            </a:pPr>
            <a:r>
              <a:rPr lang="en-US" altLang="zh-CN" sz="2800">
                <a:solidFill>
                  <a:schemeClr val="tx2"/>
                </a:solidFill>
              </a:rPr>
              <a:t>		</a:t>
            </a:r>
            <a:r>
              <a:rPr lang="en-US" altLang="zh-CN" sz="1800">
                <a:solidFill>
                  <a:schemeClr val="tx2"/>
                </a:solidFill>
              </a:rPr>
              <a:t>------------------------- --------- --------- ---------</a:t>
            </a:r>
            <a:br>
              <a:rPr lang="en-US" altLang="zh-CN" sz="2800">
                <a:solidFill>
                  <a:schemeClr val="tx2"/>
                </a:solidFill>
              </a:rPr>
            </a:br>
            <a:r>
              <a:rPr lang="en-US" altLang="zh-CN" sz="2800">
                <a:solidFill>
                  <a:schemeClr val="tx2"/>
                </a:solidFill>
              </a:rPr>
              <a:t>Result		0   0   0    0     0    1     1     1     </a:t>
            </a:r>
            <a:r>
              <a:rPr lang="en-US" altLang="zh-CN" sz="2800">
                <a:solidFill>
                  <a:schemeClr val="tx2"/>
                </a:solidFill>
                <a:sym typeface="Wingdings" panose="05000000000000000000" pitchFamily="2" charset="2"/>
              </a:rPr>
              <a:t>   +7</a:t>
            </a:r>
            <a:endParaRPr lang="en-US" altLang="zh-CN" sz="280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292350" y="5262563"/>
            <a:ext cx="247650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FFFF00"/>
                </a:solidFill>
              </a:rPr>
              <a:t>1</a:t>
            </a:r>
            <a:endParaRPr lang="en-US" altLang="zh-CN" sz="2000" b="1">
              <a:solidFill>
                <a:srgbClr val="FFFF00"/>
              </a:solidFill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292350" y="2490788"/>
            <a:ext cx="4584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(-17)</a:t>
            </a:r>
            <a:r>
              <a:rPr lang="en-US" altLang="zh-CN"/>
              <a:t>  </a:t>
            </a:r>
            <a:r>
              <a:rPr lang="zh-CN" altLang="en-US" sz="28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1110  1111</a:t>
            </a:r>
            <a:r>
              <a:rPr lang="en-US" altLang="zh-CN"/>
              <a:t> </a:t>
            </a:r>
            <a:endParaRPr lang="en-US" altLang="zh-CN" sz="2000">
              <a:latin typeface="Times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(+24)</a:t>
            </a:r>
            <a:r>
              <a:rPr lang="zh-CN" altLang="en-US" sz="32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0001 1000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2427288" y="25876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整数加法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850" y="20526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3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1" grpId="0" animBg="1"/>
      <p:bldP spid="62471" grpId="1" animBg="1"/>
      <p:bldP spid="624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33388" y="1233488"/>
            <a:ext cx="6442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利用补码计算</a:t>
            </a:r>
            <a:r>
              <a:rPr lang="en-US" altLang="zh-CN" sz="3200">
                <a:latin typeface="Times" panose="02020603050405020304" pitchFamily="18" charset="0"/>
              </a:rPr>
              <a:t>:  (-35) + (+20)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33388" y="4300538"/>
            <a:ext cx="835183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/>
              <a:t>	1   1   0   1       1    1     0    1    </a:t>
            </a:r>
            <a:r>
              <a:rPr lang="en-US" altLang="zh-CN" sz="2800" b="1"/>
              <a:t> </a:t>
            </a:r>
            <a:b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800"/>
              <a:t>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800"/>
              <a:t> 	0   0   0   1       0    1     0    0</a:t>
            </a:r>
            <a:endParaRPr lang="en-US" altLang="zh-CN" sz="2800"/>
          </a:p>
          <a:p>
            <a:pPr>
              <a:lnSpc>
                <a:spcPct val="70000"/>
              </a:lnSpc>
              <a:defRPr/>
            </a:pPr>
            <a:r>
              <a:rPr lang="en-US" altLang="zh-CN" sz="1800"/>
              <a:t>Carry	         	                               </a:t>
            </a:r>
            <a:r>
              <a:rPr lang="en-US" altLang="zh-CN" sz="1800" b="1">
                <a:solidFill>
                  <a:schemeClr val="folHlink"/>
                </a:solidFill>
              </a:rPr>
              <a:t>1       1          1</a:t>
            </a:r>
            <a:endParaRPr lang="en-US" altLang="zh-CN" sz="1800"/>
          </a:p>
          <a:p>
            <a:pPr>
              <a:lnSpc>
                <a:spcPct val="70000"/>
              </a:lnSpc>
              <a:defRPr/>
            </a:pPr>
            <a:r>
              <a:rPr lang="en-US" altLang="zh-CN" sz="2800"/>
              <a:t>		   </a:t>
            </a:r>
            <a:r>
              <a:rPr lang="en-US" altLang="zh-CN" sz="1800"/>
              <a:t>-------------------------------- ------------ ------------ --</a:t>
            </a:r>
            <a:br>
              <a:rPr lang="en-US" altLang="zh-CN" sz="2800"/>
            </a:br>
            <a:r>
              <a:rPr lang="en-US" altLang="zh-CN" sz="2800"/>
              <a:t>Result		       1   1   1    1       0    0     0    1    </a:t>
            </a:r>
            <a:r>
              <a:rPr lang="en-US" altLang="zh-CN" sz="2800">
                <a:sym typeface="Wingdings" panose="05000000000000000000" pitchFamily="2" charset="2"/>
              </a:rPr>
              <a:t> -15</a:t>
            </a:r>
            <a:endParaRPr lang="en-US" altLang="zh-CN" sz="2800">
              <a:sym typeface="Wingdings" panose="05000000000000000000" pitchFamily="2" charset="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484438" y="2338388"/>
            <a:ext cx="5545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(-35)</a:t>
            </a:r>
            <a:r>
              <a:rPr lang="zh-CN" altLang="en-US" sz="32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 </a:t>
            </a:r>
            <a:r>
              <a:rPr lang="en-US" altLang="zh-CN" sz="2800">
                <a:solidFill>
                  <a:schemeClr val="tx2"/>
                </a:solidFill>
              </a:rPr>
              <a:t>1101  1101</a:t>
            </a:r>
            <a:r>
              <a:rPr lang="en-US" altLang="zh-CN"/>
              <a:t> </a:t>
            </a:r>
            <a:endParaRPr lang="en-US" altLang="zh-CN" sz="2000">
              <a:latin typeface="Times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(+20)</a:t>
            </a:r>
            <a:r>
              <a:rPr lang="zh-CN" altLang="en-US" sz="32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0001 0100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整数加法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750" y="21971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4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233363" y="1057275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3200">
                <a:latin typeface="Times" panose="02020603050405020304" pitchFamily="18" charset="0"/>
              </a:rPr>
              <a:t>利用补码计算</a:t>
            </a:r>
            <a:r>
              <a:rPr lang="en-US" altLang="zh-CN" sz="3200">
                <a:latin typeface="Times" panose="02020603050405020304" pitchFamily="18" charset="0"/>
              </a:rPr>
              <a:t>:    101 – 62 </a:t>
            </a:r>
            <a:r>
              <a:rPr lang="zh-CN" altLang="en-US" sz="3200">
                <a:latin typeface="Times" panose="02020603050405020304" pitchFamily="18" charset="0"/>
              </a:rPr>
              <a:t>＝</a:t>
            </a:r>
            <a:r>
              <a:rPr lang="en-US" altLang="zh-CN" sz="3200">
                <a:latin typeface="Times" panose="02020603050405020304" pitchFamily="18" charset="0"/>
                <a:sym typeface="Wingdings" panose="05000000000000000000" pitchFamily="2" charset="2"/>
              </a:rPr>
              <a:t>(+101) + (-62)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98500" y="3498850"/>
            <a:ext cx="7993063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800"/>
              <a:t>            	0   1   1    0     0    1     0     1 </a:t>
            </a:r>
            <a:endParaRPr lang="en-US" altLang="zh-CN" sz="2800"/>
          </a:p>
          <a:p>
            <a:pPr algn="just">
              <a:defRPr/>
            </a:pPr>
            <a:r>
              <a:rPr lang="en-US" altLang="zh-CN" sz="2800"/>
              <a:t>   </a:t>
            </a:r>
            <a:r>
              <a:rPr lang="en-US" altLang="zh-CN" sz="2800" b="1"/>
              <a:t>          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+  </a:t>
            </a:r>
            <a:r>
              <a:rPr lang="en-US" altLang="zh-CN" sz="2800"/>
              <a:t>1   1    0    0     0    0     1     0</a:t>
            </a:r>
            <a:endParaRPr lang="en-US" altLang="zh-CN" sz="2800"/>
          </a:p>
          <a:p>
            <a:pPr algn="just">
              <a:lnSpc>
                <a:spcPct val="90000"/>
              </a:lnSpc>
              <a:defRPr/>
            </a:pPr>
            <a:r>
              <a:rPr lang="en-US" altLang="zh-CN"/>
              <a:t>  Carry	       </a:t>
            </a:r>
            <a:r>
              <a:rPr lang="en-US" altLang="zh-CN" b="1" i="1" u="sng">
                <a:solidFill>
                  <a:srgbClr val="FF0066"/>
                </a:solidFill>
              </a:rPr>
              <a:t>1</a:t>
            </a:r>
            <a:r>
              <a:rPr lang="en-US" altLang="zh-CN"/>
              <a:t>   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endParaRPr lang="en-US" altLang="zh-CN" sz="2800"/>
          </a:p>
          <a:p>
            <a:pPr>
              <a:lnSpc>
                <a:spcPct val="90000"/>
              </a:lnSpc>
              <a:defRPr/>
            </a:pPr>
            <a:r>
              <a:rPr lang="en-US" altLang="zh-CN" sz="2800"/>
              <a:t>		--------------- -------------------</a:t>
            </a:r>
            <a:br>
              <a:rPr lang="en-US" altLang="zh-CN" sz="2800"/>
            </a:br>
            <a:r>
              <a:rPr lang="en-US" altLang="zh-CN" sz="2800"/>
              <a:t>Result		0   0   1    0     0    1     1     1       </a:t>
            </a:r>
            <a:r>
              <a:rPr lang="en-US" altLang="zh-CN" sz="2800">
                <a:sym typeface="Wingdings" panose="05000000000000000000" pitchFamily="2" charset="2"/>
              </a:rPr>
              <a:t>   39</a:t>
            </a:r>
            <a:b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         </a:t>
            </a:r>
            <a:r>
              <a:rPr lang="zh-CN" altLang="en-US" sz="2800" b="1">
                <a:solidFill>
                  <a:srgbClr val="FF0000"/>
                </a:solidFill>
                <a:sym typeface="Wingdings" panose="05000000000000000000" pitchFamily="2" charset="2"/>
              </a:rPr>
              <a:t>进位舍弃</a:t>
            </a:r>
            <a:endParaRPr lang="en-US" altLang="zh-CN" sz="3600" b="1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2124075" y="1925638"/>
            <a:ext cx="367188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(101)</a:t>
            </a:r>
            <a:r>
              <a:rPr lang="zh-CN" altLang="en-US" baseline="-25000"/>
              <a:t>补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0110  0101</a:t>
            </a:r>
            <a:r>
              <a:rPr lang="en-US" altLang="zh-CN"/>
              <a:t> </a:t>
            </a:r>
            <a:endParaRPr lang="en-US" altLang="zh-CN" sz="2000">
              <a:latin typeface="Times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3200">
                <a:latin typeface="Times" panose="02020603050405020304" pitchFamily="18" charset="0"/>
              </a:rPr>
              <a:t>(-62)</a:t>
            </a:r>
            <a:r>
              <a:rPr lang="zh-CN" altLang="en-US" sz="3200" baseline="-25000"/>
              <a:t>补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1100  0010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整数减法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8313" y="1960563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46088" y="1016000"/>
            <a:ext cx="602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利用补码计算</a:t>
            </a:r>
            <a:r>
              <a:rPr lang="en-US" altLang="zh-CN" sz="3200">
                <a:latin typeface="Times" panose="02020603050405020304" pitchFamily="18" charset="0"/>
              </a:rPr>
              <a:t>:   127 +5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14338" y="3035300"/>
            <a:ext cx="7646987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/>
              <a:t>	      0   1   1    1      1    1     1     1    </a:t>
            </a:r>
            <a:r>
              <a:rPr lang="en-US" altLang="zh-CN" sz="2800" b="1"/>
              <a:t> </a:t>
            </a:r>
            <a:b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800"/>
              <a:t>	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zh-CN" sz="2800"/>
              <a:t>   0   0   0    0      0    1     0     1</a:t>
            </a:r>
            <a:endParaRPr lang="en-US" altLang="zh-CN" sz="2800"/>
          </a:p>
          <a:p>
            <a:pPr algn="just">
              <a:lnSpc>
                <a:spcPct val="85000"/>
              </a:lnSpc>
              <a:defRPr/>
            </a:pPr>
            <a:r>
              <a:rPr lang="en-US" altLang="zh-CN" sz="1800"/>
              <a:t>Carry                 </a:t>
            </a:r>
            <a:r>
              <a:rPr lang="en-US" altLang="zh-CN" sz="1800" b="1">
                <a:solidFill>
                  <a:schemeClr val="folHlink"/>
                </a:solidFill>
              </a:rPr>
              <a:t>1      1      1       1          1       1        1</a:t>
            </a:r>
            <a:endParaRPr lang="en-US" altLang="zh-CN" sz="1800"/>
          </a:p>
          <a:p>
            <a:pPr>
              <a:lnSpc>
                <a:spcPct val="85000"/>
              </a:lnSpc>
              <a:defRPr/>
            </a:pPr>
            <a:r>
              <a:rPr lang="en-US" altLang="zh-CN" sz="2800"/>
              <a:t>	      </a:t>
            </a:r>
            <a:r>
              <a:rPr lang="en-US" altLang="zh-CN" sz="1800"/>
              <a:t>----------------------- ------------ ------------ -----------</a:t>
            </a:r>
            <a:br>
              <a:rPr lang="en-US" altLang="zh-CN" sz="1800"/>
            </a:br>
            <a:r>
              <a:rPr lang="en-US" altLang="zh-CN" sz="2800"/>
              <a:t>Result	      1   0   0    0    0     1     0     0    </a:t>
            </a:r>
            <a:r>
              <a:rPr lang="en-US" altLang="zh-CN" sz="2800">
                <a:sym typeface="Wingdings" panose="05000000000000000000" pitchFamily="2" charset="2"/>
              </a:rPr>
              <a:t>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-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124</a:t>
            </a:r>
            <a:endParaRPr lang="en-US" altLang="zh-CN" sz="2800" b="1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827088" y="5084763"/>
            <a:ext cx="4032250" cy="1169987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两正数相加，结果为负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两负数相加，结果为正</a:t>
            </a:r>
            <a:endParaRPr lang="en-US" altLang="zh-CN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859338" y="1533525"/>
            <a:ext cx="37449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en-US" altLang="zh-CN" sz="3200">
                <a:latin typeface="Times" panose="02020603050405020304" pitchFamily="18" charset="0"/>
              </a:rPr>
              <a:t> 127</a:t>
            </a:r>
            <a:r>
              <a:rPr lang="zh-CN" altLang="en-US" sz="32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</a:t>
            </a:r>
            <a:r>
              <a:rPr lang="en-US" altLang="zh-CN" sz="2800">
                <a:solidFill>
                  <a:schemeClr val="tx2"/>
                </a:solidFill>
              </a:rPr>
              <a:t>0111  1111</a:t>
            </a:r>
            <a:r>
              <a:rPr lang="en-US" altLang="zh-CN"/>
              <a:t> </a:t>
            </a:r>
            <a:endParaRPr lang="en-US" altLang="zh-CN" sz="2000">
              <a:latin typeface="Times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3200">
                <a:latin typeface="Times" panose="02020603050405020304" pitchFamily="18" charset="0"/>
              </a:rPr>
              <a:t>     5</a:t>
            </a:r>
            <a:r>
              <a:rPr lang="zh-CN" altLang="en-US" sz="3200" baseline="-25000"/>
              <a:t>补  </a:t>
            </a:r>
            <a:r>
              <a:rPr lang="en-US" altLang="zh-CN" sz="2000">
                <a:sym typeface="Wingdings" panose="05000000000000000000" pitchFamily="2" charset="2"/>
              </a:rPr>
              <a:t>   </a:t>
            </a:r>
            <a:r>
              <a:rPr lang="en-US" altLang="zh-CN" sz="2800">
                <a:solidFill>
                  <a:schemeClr val="tx2"/>
                </a:solidFill>
              </a:rPr>
              <a:t>0000  0101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4608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整数加法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6088" y="1770063"/>
            <a:ext cx="111125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08625" y="5100638"/>
            <a:ext cx="2919413" cy="1154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发生溢出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>
              <a:spcBef>
                <a:spcPts val="6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超出表示范围</a:t>
            </a:r>
            <a:endParaRPr lang="en-US" altLang="zh-CN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 animBg="1"/>
      <p:bldP spid="64519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188913"/>
            <a:ext cx="3527425" cy="647700"/>
          </a:xfrm>
        </p:spPr>
        <p:txBody>
          <a:bodyPr anchor="t"/>
          <a:lstStyle/>
          <a:p>
            <a:r>
              <a:rPr lang="zh-CN" altLang="en-US"/>
              <a:t>作业题</a:t>
            </a: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04888"/>
            <a:ext cx="3352800" cy="504031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3200" dirty="0"/>
              <a:t>P59 </a:t>
            </a:r>
            <a:r>
              <a:rPr lang="zh-CN" altLang="en-US" sz="3200" dirty="0"/>
              <a:t>复习题</a:t>
            </a:r>
            <a:endParaRPr lang="zh-CN" altLang="en-US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9</a:t>
            </a:r>
            <a:endParaRPr lang="en-US" altLang="zh-CN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3200" dirty="0"/>
              <a:t>   10</a:t>
            </a:r>
            <a:endParaRPr lang="zh-CN" altLang="en-US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3200" dirty="0"/>
              <a:t>  </a:t>
            </a:r>
            <a:r>
              <a:rPr lang="en-US" altLang="zh-CN" sz="3200" dirty="0"/>
              <a:t>11</a:t>
            </a:r>
            <a:endParaRPr lang="en-US" altLang="zh-CN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3200" dirty="0"/>
              <a:t>  12</a:t>
            </a:r>
            <a:endParaRPr lang="en-US" altLang="zh-CN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3200" dirty="0"/>
              <a:t>  16</a:t>
            </a:r>
            <a:r>
              <a:rPr lang="zh-CN" altLang="en-US" sz="3200" dirty="0"/>
              <a:t>、</a:t>
            </a:r>
            <a:r>
              <a:rPr lang="en-US" altLang="zh-CN" sz="3200" dirty="0"/>
              <a:t>17</a:t>
            </a:r>
            <a:r>
              <a:rPr lang="zh-CN" altLang="en-US" sz="3200" dirty="0"/>
              <a:t>、</a:t>
            </a:r>
            <a:r>
              <a:rPr lang="en-US" altLang="zh-CN" sz="3200" dirty="0"/>
              <a:t>18   </a:t>
            </a:r>
            <a:endParaRPr lang="en-US" altLang="zh-CN" sz="3200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以上不用交）</a:t>
            </a:r>
            <a:endParaRPr lang="en-US" altLang="zh-CN" sz="3200" dirty="0"/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3200" dirty="0"/>
          </a:p>
        </p:txBody>
      </p:sp>
      <p:sp>
        <p:nvSpPr>
          <p:cNvPr id="46084" name="Rectangle 3"/>
          <p:cNvSpPr>
            <a:spLocks noGrp="1" noChangeArrowheads="1"/>
          </p:cNvSpPr>
          <p:nvPr/>
        </p:nvSpPr>
        <p:spPr bwMode="auto">
          <a:xfrm>
            <a:off x="4986338" y="1004888"/>
            <a:ext cx="3352800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3200" dirty="0">
                <a:latin typeface="Arial" panose="020B0604020202020204" pitchFamily="34" charset="0"/>
              </a:rPr>
              <a:t>P60 </a:t>
            </a:r>
            <a:r>
              <a:rPr lang="zh-CN" altLang="en-US" sz="3200" dirty="0">
                <a:latin typeface="Arial" panose="020B0604020202020204" pitchFamily="34" charset="0"/>
              </a:rPr>
              <a:t>练习题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zh-CN" altLang="en-US" sz="3200" dirty="0"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4-2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4-5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dirty="0">
                <a:latin typeface="Arial" panose="020B0604020202020204" pitchFamily="34" charset="0"/>
              </a:rPr>
              <a:t>  4-6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dirty="0">
                <a:latin typeface="Arial" panose="020B0604020202020204" pitchFamily="34" charset="0"/>
              </a:rPr>
              <a:t>  4-7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dirty="0">
                <a:latin typeface="Arial" panose="020B0604020202020204" pitchFamily="34" charset="0"/>
              </a:rPr>
              <a:t>  4-8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dirty="0" smtClean="0">
                <a:latin typeface="Arial" panose="020B0604020202020204" pitchFamily="34" charset="0"/>
              </a:rPr>
              <a:t>  4-12  </a:t>
            </a:r>
            <a:r>
              <a:rPr lang="en-US" altLang="zh-CN" sz="2800" dirty="0">
                <a:latin typeface="Arial" panose="020B0604020202020204" pitchFamily="34" charset="0"/>
              </a:rPr>
              <a:t>a  d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dirty="0" smtClean="0">
                <a:latin typeface="Arial" panose="020B0604020202020204" pitchFamily="34" charset="0"/>
              </a:rPr>
              <a:t>  4-14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r>
              <a:rPr lang="en-US" altLang="zh-CN" sz="2800" smtClean="0">
                <a:latin typeface="Arial" panose="020B0604020202020204" pitchFamily="34" charset="0"/>
              </a:rPr>
              <a:t>  4-15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algn="just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将下面的数用</a:t>
            </a:r>
            <a:r>
              <a:rPr lang="en-US" altLang="zh-CN"/>
              <a:t>8</a:t>
            </a:r>
            <a:r>
              <a:rPr lang="zh-CN" altLang="en-US"/>
              <a:t>位补码表示并计算，写出计算过程，并将结果转换为</a:t>
            </a:r>
            <a:r>
              <a:rPr lang="en-US" altLang="zh-CN"/>
              <a:t>16</a:t>
            </a:r>
            <a:r>
              <a:rPr lang="zh-CN" altLang="en-US"/>
              <a:t>进制。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99 - 67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-12 - 88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-128 +127</a:t>
            </a:r>
            <a:endParaRPr lang="en-US" altLang="zh-CN"/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ChangeArrowheads="1"/>
          </p:cNvSpPr>
          <p:nvPr/>
        </p:nvSpPr>
        <p:spPr bwMode="auto">
          <a:xfrm>
            <a:off x="323850" y="1262063"/>
            <a:ext cx="845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将二进制数 </a:t>
            </a:r>
            <a:r>
              <a:rPr lang="en-US" altLang="zh-CN" sz="3200">
                <a:latin typeface="Times" panose="02020603050405020304" pitchFamily="18" charset="0"/>
              </a:rPr>
              <a:t>10011000 </a:t>
            </a:r>
            <a:r>
              <a:rPr lang="zh-CN" altLang="en-US" sz="3200">
                <a:latin typeface="Times" panose="02020603050405020304" pitchFamily="18" charset="0"/>
              </a:rPr>
              <a:t>进行非运算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69636" name="Text Box 1028"/>
          <p:cNvSpPr txBox="1">
            <a:spLocks noChangeArrowheads="1"/>
          </p:cNvSpPr>
          <p:nvPr/>
        </p:nvSpPr>
        <p:spPr bwMode="auto">
          <a:xfrm>
            <a:off x="107950" y="2560638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解： </a:t>
            </a:r>
            <a:endParaRPr lang="en-US" altLang="zh-CN" sz="32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637" name="Rectangle 1029"/>
          <p:cNvSpPr>
            <a:spLocks noChangeArrowheads="1"/>
          </p:cNvSpPr>
          <p:nvPr/>
        </p:nvSpPr>
        <p:spPr bwMode="auto">
          <a:xfrm>
            <a:off x="1116013" y="4005263"/>
            <a:ext cx="74453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原数：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1 0 0 1   1 0 0 0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NOT</a:t>
            </a:r>
            <a:b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结果：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0 1 1 0   0 1 1 1</a:t>
            </a:r>
            <a:endParaRPr lang="en-US" altLang="zh-CN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非（</a:t>
            </a:r>
            <a:r>
              <a:rPr lang="en-US" altLang="zh-CN" sz="3200" b="1">
                <a:solidFill>
                  <a:srgbClr val="000066"/>
                </a:solidFill>
              </a:rPr>
              <a:t>NOT</a:t>
            </a:r>
            <a:r>
              <a:rPr lang="zh-CN" altLang="en-US" sz="3200" b="1">
                <a:solidFill>
                  <a:srgbClr val="000066"/>
                </a:solidFill>
              </a:rPr>
              <a:t>）操作实例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981075"/>
            <a:ext cx="534035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765800" y="1628775"/>
            <a:ext cx="2654300" cy="1077913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FF00"/>
                </a:solidFill>
              </a:rPr>
              <a:t>全1时结果为1</a:t>
            </a:r>
            <a:endParaRPr lang="en-US" altLang="zh-CN" sz="3200" b="1">
              <a:solidFill>
                <a:srgbClr val="FFFF00"/>
              </a:solidFill>
            </a:endParaRPr>
          </a:p>
          <a:p>
            <a:r>
              <a:rPr lang="zh-CN" altLang="en-US" sz="3200" b="1">
                <a:solidFill>
                  <a:srgbClr val="FFFF00"/>
                </a:solidFill>
              </a:rPr>
              <a:t>  其它结果为0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  <p:pic>
        <p:nvPicPr>
          <p:cNvPr id="1126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3933825"/>
            <a:ext cx="38862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与（</a:t>
            </a:r>
            <a:r>
              <a:rPr lang="en-US" altLang="zh-CN" sz="3200" b="1">
                <a:solidFill>
                  <a:srgbClr val="000066"/>
                </a:solidFill>
              </a:rPr>
              <a:t>AND</a:t>
            </a:r>
            <a:r>
              <a:rPr lang="zh-CN" altLang="en-US" sz="3200" b="1">
                <a:solidFill>
                  <a:srgbClr val="000066"/>
                </a:solidFill>
              </a:rPr>
              <a:t>）操作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7"/>
          <p:cNvSpPr>
            <a:spLocks noChangeArrowheads="1"/>
          </p:cNvSpPr>
          <p:nvPr/>
        </p:nvSpPr>
        <p:spPr bwMode="auto">
          <a:xfrm>
            <a:off x="496888" y="1055688"/>
            <a:ext cx="8208962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</a:t>
            </a:r>
            <a:r>
              <a:rPr lang="en-US" altLang="zh-CN" sz="3200">
                <a:latin typeface="Times" panose="02020603050405020304" pitchFamily="18" charset="0"/>
              </a:rPr>
              <a:t> AND </a:t>
            </a:r>
            <a:r>
              <a:rPr lang="zh-CN" altLang="en-US" sz="3200">
                <a:latin typeface="Times" panose="02020603050405020304" pitchFamily="18" charset="0"/>
              </a:rPr>
              <a:t>操作对以下两个二进制数运算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3200">
                <a:latin typeface="Times" panose="02020603050405020304" pitchFamily="18" charset="0"/>
              </a:rPr>
              <a:t>          10011000  </a:t>
            </a:r>
            <a:r>
              <a:rPr lang="zh-CN" altLang="en-US" sz="3200">
                <a:latin typeface="Times" panose="02020603050405020304" pitchFamily="18" charset="0"/>
              </a:rPr>
              <a:t>和 </a:t>
            </a:r>
            <a:r>
              <a:rPr lang="en-US" altLang="zh-CN" sz="3200">
                <a:latin typeface="Times" panose="02020603050405020304" pitchFamily="18" charset="0"/>
              </a:rPr>
              <a:t> 00110101.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0661" name="Rectangle 1029"/>
          <p:cNvSpPr>
            <a:spLocks noChangeArrowheads="1"/>
          </p:cNvSpPr>
          <p:nvPr/>
        </p:nvSpPr>
        <p:spPr bwMode="auto">
          <a:xfrm>
            <a:off x="469900" y="3789363"/>
            <a:ext cx="838200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原数：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1  0  0  1    1  0  0  0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AND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0  0  1  1    0  1  0  1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----------------- ----- 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结果：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0  0  0  1    0  0  0  0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与（</a:t>
            </a:r>
            <a:r>
              <a:rPr lang="en-US" altLang="zh-CN" sz="3200" b="1">
                <a:solidFill>
                  <a:srgbClr val="000066"/>
                </a:solidFill>
              </a:rPr>
              <a:t>AND</a:t>
            </a:r>
            <a:r>
              <a:rPr lang="zh-CN" altLang="en-US" sz="3200" b="1">
                <a:solidFill>
                  <a:srgbClr val="000066"/>
                </a:solidFill>
              </a:rPr>
              <a:t>）操作实例</a:t>
            </a:r>
            <a:r>
              <a:rPr lang="en-US" altLang="zh-CN" sz="3200" b="1">
                <a:solidFill>
                  <a:srgbClr val="000066"/>
                </a:solidFill>
              </a:rPr>
              <a:t> 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323850" y="2590800"/>
            <a:ext cx="11112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25538"/>
            <a:ext cx="5422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764213" y="2076450"/>
            <a:ext cx="2655887" cy="584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FF00"/>
                </a:solidFill>
              </a:rPr>
              <a:t>有</a:t>
            </a:r>
            <a:r>
              <a:rPr lang="en-US" altLang="zh-CN" sz="3200" b="1">
                <a:solidFill>
                  <a:srgbClr val="FFFF00"/>
                </a:solidFill>
              </a:rPr>
              <a:t>1</a:t>
            </a:r>
            <a:r>
              <a:rPr lang="zh-CN" altLang="en-US" sz="3200" b="1">
                <a:solidFill>
                  <a:srgbClr val="FFFF00"/>
                </a:solidFill>
              </a:rPr>
              <a:t>结果就为</a:t>
            </a:r>
            <a:r>
              <a:rPr lang="en-US" altLang="zh-CN" sz="3200" b="1">
                <a:solidFill>
                  <a:srgbClr val="FFFF00"/>
                </a:solidFill>
              </a:rPr>
              <a:t>1</a:t>
            </a:r>
            <a:endParaRPr lang="en-US" altLang="zh-CN" sz="3200" b="1">
              <a:solidFill>
                <a:srgbClr val="FFFF00"/>
              </a:solidFill>
            </a:endParaRPr>
          </a:p>
        </p:txBody>
      </p:sp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3670300"/>
            <a:ext cx="32623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或（</a:t>
            </a:r>
            <a:r>
              <a:rPr lang="en-US" altLang="zh-CN" sz="3200" b="1">
                <a:solidFill>
                  <a:srgbClr val="000066"/>
                </a:solidFill>
              </a:rPr>
              <a:t>OR</a:t>
            </a:r>
            <a:r>
              <a:rPr lang="zh-CN" altLang="en-US" sz="3200" b="1">
                <a:solidFill>
                  <a:srgbClr val="000066"/>
                </a:solidFill>
              </a:rPr>
              <a:t>）操作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/>
          <p:cNvSpPr>
            <a:spLocks noChangeArrowheads="1"/>
          </p:cNvSpPr>
          <p:nvPr/>
        </p:nvSpPr>
        <p:spPr bwMode="auto">
          <a:xfrm>
            <a:off x="179388" y="1189038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latin typeface="Times" panose="02020603050405020304" pitchFamily="18" charset="0"/>
              </a:rPr>
              <a:t>使用</a:t>
            </a:r>
            <a:r>
              <a:rPr lang="en-US" altLang="zh-CN" sz="3200">
                <a:latin typeface="Times" panose="02020603050405020304" pitchFamily="18" charset="0"/>
              </a:rPr>
              <a:t> OR </a:t>
            </a:r>
            <a:r>
              <a:rPr lang="zh-CN" altLang="en-US" sz="3200">
                <a:latin typeface="Times" panose="02020603050405020304" pitchFamily="18" charset="0"/>
              </a:rPr>
              <a:t>操作对以下两个二进制数运算</a:t>
            </a:r>
            <a:endParaRPr lang="en-US" altLang="zh-CN" sz="3200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Times" panose="02020603050405020304" pitchFamily="18" charset="0"/>
              </a:rPr>
              <a:t>            10011000  ,    00110101</a:t>
            </a:r>
            <a:endParaRPr lang="en-US" altLang="zh-CN" sz="3200">
              <a:latin typeface="Times" panose="02020603050405020304" pitchFamily="18" charset="0"/>
            </a:endParaRPr>
          </a:p>
        </p:txBody>
      </p:sp>
      <p:sp>
        <p:nvSpPr>
          <p:cNvPr id="72709" name="Rectangle 1029"/>
          <p:cNvSpPr>
            <a:spLocks noChangeArrowheads="1"/>
          </p:cNvSpPr>
          <p:nvPr/>
        </p:nvSpPr>
        <p:spPr bwMode="auto">
          <a:xfrm>
            <a:off x="304800" y="3740150"/>
            <a:ext cx="83820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原数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		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1  0  0  1    1  0  0  0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OR</a:t>
            </a:r>
            <a:b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0  0  1  1    0  1  0  1</a:t>
            </a:r>
            <a:b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        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------------- --- ------ --</a:t>
            </a:r>
            <a:b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</a:br>
            <a:r>
              <a:rPr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结果 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              1  0  1  1     1  1  0  1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或（</a:t>
            </a:r>
            <a:r>
              <a:rPr lang="en-US" altLang="zh-CN" sz="3200" b="1">
                <a:solidFill>
                  <a:srgbClr val="000066"/>
                </a:solidFill>
              </a:rPr>
              <a:t>OR</a:t>
            </a:r>
            <a:r>
              <a:rPr lang="zh-CN" altLang="en-US" sz="3200" b="1">
                <a:solidFill>
                  <a:srgbClr val="000066"/>
                </a:solidFill>
              </a:rPr>
              <a:t>）操作实例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468313" y="2708275"/>
            <a:ext cx="1109662" cy="5857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 i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 dirty="0"/>
              <a:t>解： </a:t>
            </a:r>
            <a:endParaRPr lang="en-US" altLang="zh-C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987425"/>
            <a:ext cx="628015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627313" y="4981575"/>
            <a:ext cx="1625600" cy="107632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FFFF00"/>
                </a:solidFill>
              </a:rPr>
              <a:t>相同为0</a:t>
            </a:r>
            <a:endParaRPr lang="en-US" altLang="zh-CN" sz="3200" b="1">
              <a:solidFill>
                <a:srgbClr val="FFFF00"/>
              </a:solidFill>
            </a:endParaRPr>
          </a:p>
          <a:p>
            <a:r>
              <a:rPr lang="zh-CN" altLang="en-US" sz="3200" b="1">
                <a:solidFill>
                  <a:srgbClr val="FFFF00"/>
                </a:solidFill>
              </a:rPr>
              <a:t>不同为1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  <p:pic>
        <p:nvPicPr>
          <p:cNvPr id="1536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005263"/>
            <a:ext cx="34210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2195513" y="260350"/>
            <a:ext cx="4897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66"/>
                </a:solidFill>
              </a:rPr>
              <a:t>异或（</a:t>
            </a:r>
            <a:r>
              <a:rPr lang="en-US" altLang="zh-CN" sz="3200" b="1">
                <a:solidFill>
                  <a:srgbClr val="000066"/>
                </a:solidFill>
              </a:rPr>
              <a:t>XOR</a:t>
            </a:r>
            <a:r>
              <a:rPr lang="zh-CN" altLang="en-US" sz="3200" b="1">
                <a:solidFill>
                  <a:srgbClr val="000066"/>
                </a:solidFill>
              </a:rPr>
              <a:t>）操作</a:t>
            </a:r>
            <a:endParaRPr lang="en-US" altLang="zh-CN" sz="3200" b="1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 animBg="1"/>
    </p:bldLst>
  </p:timing>
</p:sld>
</file>

<file path=ppt/theme/theme1.xml><?xml version="1.0" encoding="utf-8"?>
<a:theme xmlns:a="http://schemas.openxmlformats.org/drawingml/2006/main" name="RFID">
  <a:themeElements>
    <a:clrScheme name="RF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F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6457</Words>
  <Application>WPS 演示</Application>
  <PresentationFormat>全屏显示(4:3)</PresentationFormat>
  <Paragraphs>673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华文彩云</vt:lpstr>
      <vt:lpstr>Wingdings 2</vt:lpstr>
      <vt:lpstr>华文隶书</vt:lpstr>
      <vt:lpstr>Times</vt:lpstr>
      <vt:lpstr>微软雅黑</vt:lpstr>
      <vt:lpstr>Arial Unicode MS</vt:lpstr>
      <vt:lpstr>RFID</vt:lpstr>
      <vt:lpstr>砖雕艺术</vt:lpstr>
      <vt:lpstr>第四章  数据运算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 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8段发光二极管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admin、</cp:lastModifiedBy>
  <cp:revision>442</cp:revision>
  <dcterms:created xsi:type="dcterms:W3CDTF">2000-01-15T04:50:00Z</dcterms:created>
  <dcterms:modified xsi:type="dcterms:W3CDTF">2021-11-05T12:51:10Z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B3D43DF1FE564FAEAA1113222CBCDAE3</vt:lpwstr>
  </property>
</Properties>
</file>