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56"/>
  </p:handoutMasterIdLst>
  <p:sldIdLst>
    <p:sldId id="556" r:id="rId4"/>
    <p:sldId id="886" r:id="rId5"/>
    <p:sldId id="888" r:id="rId6"/>
    <p:sldId id="946" r:id="rId7"/>
    <p:sldId id="947" r:id="rId8"/>
    <p:sldId id="951" r:id="rId10"/>
    <p:sldId id="952" r:id="rId11"/>
    <p:sldId id="957" r:id="rId12"/>
    <p:sldId id="953" r:id="rId13"/>
    <p:sldId id="954" r:id="rId14"/>
    <p:sldId id="955" r:id="rId15"/>
    <p:sldId id="893" r:id="rId16"/>
    <p:sldId id="894" r:id="rId17"/>
    <p:sldId id="948" r:id="rId18"/>
    <p:sldId id="949" r:id="rId19"/>
    <p:sldId id="897" r:id="rId20"/>
    <p:sldId id="898" r:id="rId21"/>
    <p:sldId id="900" r:id="rId22"/>
    <p:sldId id="901" r:id="rId23"/>
    <p:sldId id="950" r:id="rId24"/>
    <p:sldId id="910" r:id="rId25"/>
    <p:sldId id="958" r:id="rId26"/>
    <p:sldId id="956" r:id="rId27"/>
    <p:sldId id="960" r:id="rId28"/>
    <p:sldId id="919" r:id="rId29"/>
    <p:sldId id="920" r:id="rId30"/>
    <p:sldId id="921" r:id="rId31"/>
    <p:sldId id="962" r:id="rId32"/>
    <p:sldId id="959" r:id="rId33"/>
    <p:sldId id="922" r:id="rId34"/>
    <p:sldId id="923" r:id="rId35"/>
    <p:sldId id="963" r:id="rId36"/>
    <p:sldId id="964" r:id="rId37"/>
    <p:sldId id="965" r:id="rId38"/>
    <p:sldId id="966" r:id="rId39"/>
    <p:sldId id="967" r:id="rId40"/>
    <p:sldId id="968" r:id="rId41"/>
    <p:sldId id="971" r:id="rId42"/>
    <p:sldId id="973" r:id="rId43"/>
    <p:sldId id="970" r:id="rId44"/>
    <p:sldId id="974" r:id="rId45"/>
    <p:sldId id="926" r:id="rId46"/>
    <p:sldId id="975" r:id="rId47"/>
    <p:sldId id="976" r:id="rId48"/>
    <p:sldId id="977" r:id="rId49"/>
    <p:sldId id="978" r:id="rId50"/>
    <p:sldId id="979" r:id="rId51"/>
    <p:sldId id="980" r:id="rId52"/>
    <p:sldId id="981" r:id="rId53"/>
    <p:sldId id="982" r:id="rId54"/>
    <p:sldId id="98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FFFF00"/>
    <a:srgbClr val="CC00CC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 autoAdjust="0"/>
    <p:restoredTop sz="94660" autoAdjust="0"/>
  </p:normalViewPr>
  <p:slideViewPr>
    <p:cSldViewPr>
      <p:cViewPr varScale="1">
        <p:scale>
          <a:sx n="87" d="100"/>
          <a:sy n="87" d="100"/>
        </p:scale>
        <p:origin x="1142" y="77"/>
      </p:cViewPr>
      <p:guideLst>
        <p:guide orient="horz" pos="2160"/>
        <p:guide pos="2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8499104-65C6-4495-B199-2A67DBA158F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9F2451-967E-46FA-AD75-940F0B24C05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7AB1E5-D362-46C5-9C94-92C887590AF3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  <a:endParaRPr lang="en-US" altLang="zh-CN" sz="1800" b="1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FD1751-9437-435E-9F1F-0CFD4E5F0D8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  <a:endParaRPr lang="en-US" altLang="zh-CN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  <a:endParaRPr lang="en-US" altLang="zh-CN" sz="1400" b="1">
              <a:solidFill>
                <a:schemeClr val="folHlink"/>
              </a:solidFill>
            </a:endParaRP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00025" y="1082675"/>
            <a:ext cx="8764588" cy="525621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计算机的三个子系统：</a:t>
            </a:r>
            <a:r>
              <a:rPr lang="en-US" altLang="zh-CN" b="1"/>
              <a:t>CPU、</a:t>
            </a:r>
            <a:r>
              <a:rPr lang="zh-CN" altLang="en-US" b="1"/>
              <a:t>主存和</a:t>
            </a:r>
            <a:r>
              <a:rPr lang="en-US" altLang="zh-CN" b="1"/>
              <a:t>I/O</a:t>
            </a:r>
            <a:r>
              <a:rPr lang="zh-CN" altLang="en-US" b="1"/>
              <a:t>子系统</a:t>
            </a:r>
            <a:endParaRPr lang="en-US" altLang="zh-CN" b="1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计算机中央处理器</a:t>
            </a:r>
            <a:r>
              <a:rPr lang="en-US" altLang="zh-CN"/>
              <a:t>(CPU)</a:t>
            </a:r>
            <a:r>
              <a:rPr lang="zh-CN" altLang="en-US"/>
              <a:t> 的组成与作用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计算机的指令执行顺序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存储器的层次结构、主存和地址空间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定义输入</a:t>
            </a:r>
            <a:r>
              <a:rPr lang="en-US" altLang="zh-CN"/>
              <a:t>/</a:t>
            </a:r>
            <a:r>
              <a:rPr lang="zh-CN" altLang="en-US"/>
              <a:t>输出子系统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理解计算机是如何使用管道和并行处理改善吞吐量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区分设计计算机体系结构的两种主要趋势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5976938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第五章</a:t>
            </a:r>
            <a:r>
              <a:rPr lang="en-US" altLang="zh-CN" sz="3600" dirty="0">
                <a:latin typeface="+mj-ea"/>
              </a:rPr>
              <a:t>  </a:t>
            </a:r>
            <a:r>
              <a:rPr lang="zh-CN" altLang="en-US" sz="3600" dirty="0">
                <a:latin typeface="+mj-ea"/>
              </a:rPr>
              <a:t>计算机组成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6"/>
          <p:cNvGrpSpPr/>
          <p:nvPr/>
        </p:nvGrpSpPr>
        <p:grpSpPr bwMode="auto">
          <a:xfrm>
            <a:off x="755650" y="692150"/>
            <a:ext cx="7416800" cy="5245100"/>
            <a:chOff x="612" y="81"/>
            <a:chExt cx="4672" cy="3304"/>
          </a:xfrm>
        </p:grpSpPr>
        <p:pic>
          <p:nvPicPr>
            <p:cNvPr id="16399" name="Picture 2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709"/>
              <a:ext cx="4672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00" name="Group 28"/>
            <p:cNvGrpSpPr/>
            <p:nvPr/>
          </p:nvGrpSpPr>
          <p:grpSpPr bwMode="auto">
            <a:xfrm>
              <a:off x="2170" y="81"/>
              <a:ext cx="2797" cy="1082"/>
              <a:chOff x="2170" y="81"/>
              <a:chExt cx="2797" cy="1082"/>
            </a:xfrm>
          </p:grpSpPr>
          <p:grpSp>
            <p:nvGrpSpPr>
              <p:cNvPr id="16401" name="Group 29"/>
              <p:cNvGrpSpPr/>
              <p:nvPr/>
            </p:nvGrpSpPr>
            <p:grpSpPr bwMode="auto">
              <a:xfrm>
                <a:off x="2232" y="81"/>
                <a:ext cx="2735" cy="1055"/>
                <a:chOff x="2109" y="436"/>
                <a:chExt cx="1089" cy="273"/>
              </a:xfrm>
            </p:grpSpPr>
            <p:sp>
              <p:nvSpPr>
                <p:cNvPr id="16417" name="Line 30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8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2" name="Group 32"/>
              <p:cNvGrpSpPr/>
              <p:nvPr/>
            </p:nvGrpSpPr>
            <p:grpSpPr bwMode="auto">
              <a:xfrm>
                <a:off x="2200" y="164"/>
                <a:ext cx="2641" cy="972"/>
                <a:chOff x="2109" y="436"/>
                <a:chExt cx="1089" cy="273"/>
              </a:xfrm>
            </p:grpSpPr>
            <p:sp>
              <p:nvSpPr>
                <p:cNvPr id="16415" name="Line 33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6" name="Line 34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3" name="Group 35"/>
              <p:cNvGrpSpPr/>
              <p:nvPr/>
            </p:nvGrpSpPr>
            <p:grpSpPr bwMode="auto">
              <a:xfrm>
                <a:off x="2170" y="264"/>
                <a:ext cx="2562" cy="871"/>
                <a:chOff x="2109" y="436"/>
                <a:chExt cx="1089" cy="273"/>
              </a:xfrm>
            </p:grpSpPr>
            <p:sp>
              <p:nvSpPr>
                <p:cNvPr id="16413" name="Line 36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4" name="Line 37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4" name="Group 38"/>
              <p:cNvGrpSpPr/>
              <p:nvPr/>
            </p:nvGrpSpPr>
            <p:grpSpPr bwMode="auto">
              <a:xfrm>
                <a:off x="2200" y="451"/>
                <a:ext cx="702" cy="666"/>
                <a:chOff x="2109" y="436"/>
                <a:chExt cx="1089" cy="273"/>
              </a:xfrm>
            </p:grpSpPr>
            <p:sp>
              <p:nvSpPr>
                <p:cNvPr id="16411" name="Line 39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2" name="Line 40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5" name="Group 41"/>
              <p:cNvGrpSpPr/>
              <p:nvPr/>
            </p:nvGrpSpPr>
            <p:grpSpPr bwMode="auto">
              <a:xfrm>
                <a:off x="2200" y="346"/>
                <a:ext cx="1913" cy="817"/>
                <a:chOff x="2109" y="436"/>
                <a:chExt cx="1089" cy="273"/>
              </a:xfrm>
            </p:grpSpPr>
            <p:sp>
              <p:nvSpPr>
                <p:cNvPr id="16409" name="Line 42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0" name="Line 43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6" name="Group 44"/>
              <p:cNvGrpSpPr/>
              <p:nvPr/>
            </p:nvGrpSpPr>
            <p:grpSpPr bwMode="auto">
              <a:xfrm>
                <a:off x="2200" y="527"/>
                <a:ext cx="757" cy="590"/>
                <a:chOff x="2109" y="436"/>
                <a:chExt cx="1089" cy="273"/>
              </a:xfrm>
            </p:grpSpPr>
            <p:sp>
              <p:nvSpPr>
                <p:cNvPr id="16407" name="Line 45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8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2159000" y="431800"/>
            <a:ext cx="1655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</a:rPr>
              <a:t>DB </a:t>
            </a:r>
            <a:endParaRPr lang="en-US" altLang="zh-CN" sz="32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</a:rPr>
              <a:t>16-bit</a:t>
            </a:r>
            <a:endParaRPr lang="en-US" altLang="zh-CN" sz="320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88" name="Group 69"/>
          <p:cNvGrpSpPr/>
          <p:nvPr/>
        </p:nvGrpSpPr>
        <p:grpSpPr bwMode="auto">
          <a:xfrm>
            <a:off x="1017588" y="5597525"/>
            <a:ext cx="2881312" cy="666750"/>
            <a:chOff x="793" y="3596"/>
            <a:chExt cx="2096" cy="420"/>
          </a:xfrm>
        </p:grpSpPr>
        <p:sp>
          <p:nvSpPr>
            <p:cNvPr id="16389" name="Line 70"/>
            <p:cNvSpPr>
              <a:spLocks noChangeShapeType="1"/>
            </p:cNvSpPr>
            <p:nvPr/>
          </p:nvSpPr>
          <p:spPr bwMode="auto">
            <a:xfrm>
              <a:off x="793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71"/>
            <p:cNvSpPr>
              <a:spLocks noChangeShapeType="1"/>
            </p:cNvSpPr>
            <p:nvPr/>
          </p:nvSpPr>
          <p:spPr bwMode="auto">
            <a:xfrm>
              <a:off x="930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72"/>
            <p:cNvSpPr>
              <a:spLocks noChangeShapeType="1"/>
            </p:cNvSpPr>
            <p:nvPr/>
          </p:nvSpPr>
          <p:spPr bwMode="auto">
            <a:xfrm>
              <a:off x="1089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73"/>
            <p:cNvSpPr>
              <a:spLocks noChangeShapeType="1"/>
            </p:cNvSpPr>
            <p:nvPr/>
          </p:nvSpPr>
          <p:spPr bwMode="auto">
            <a:xfrm>
              <a:off x="2889" y="360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4"/>
            <p:cNvSpPr>
              <a:spLocks noChangeShapeType="1"/>
            </p:cNvSpPr>
            <p:nvPr/>
          </p:nvSpPr>
          <p:spPr bwMode="auto">
            <a:xfrm>
              <a:off x="2768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75"/>
            <p:cNvSpPr>
              <a:spLocks noChangeShapeType="1"/>
            </p:cNvSpPr>
            <p:nvPr/>
          </p:nvSpPr>
          <p:spPr bwMode="auto">
            <a:xfrm>
              <a:off x="2625" y="35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76"/>
            <p:cNvSpPr>
              <a:spLocks noChangeShapeType="1"/>
            </p:cNvSpPr>
            <p:nvPr/>
          </p:nvSpPr>
          <p:spPr bwMode="auto">
            <a:xfrm>
              <a:off x="123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77"/>
            <p:cNvSpPr>
              <a:spLocks noChangeShapeType="1"/>
            </p:cNvSpPr>
            <p:nvPr/>
          </p:nvSpPr>
          <p:spPr bwMode="auto">
            <a:xfrm>
              <a:off x="2064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78"/>
            <p:cNvSpPr>
              <a:spLocks noChangeShapeType="1"/>
            </p:cNvSpPr>
            <p:nvPr/>
          </p:nvSpPr>
          <p:spPr bwMode="auto">
            <a:xfrm>
              <a:off x="191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Text Box 79"/>
            <p:cNvSpPr txBox="1">
              <a:spLocks noChangeArrowheads="1"/>
            </p:cNvSpPr>
            <p:nvPr/>
          </p:nvSpPr>
          <p:spPr bwMode="auto">
            <a:xfrm>
              <a:off x="1253" y="3612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AB</a:t>
              </a:r>
              <a:endPara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323850" y="333375"/>
            <a:ext cx="8353425" cy="5746750"/>
            <a:chOff x="249" y="218"/>
            <a:chExt cx="5262" cy="3530"/>
          </a:xfrm>
        </p:grpSpPr>
        <p:pic>
          <p:nvPicPr>
            <p:cNvPr id="17423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572"/>
              <a:ext cx="5262" cy="3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24" name="Group 4"/>
            <p:cNvGrpSpPr/>
            <p:nvPr/>
          </p:nvGrpSpPr>
          <p:grpSpPr bwMode="auto">
            <a:xfrm>
              <a:off x="1655" y="218"/>
              <a:ext cx="3647" cy="899"/>
              <a:chOff x="1655" y="218"/>
              <a:chExt cx="3647" cy="899"/>
            </a:xfrm>
          </p:grpSpPr>
          <p:grpSp>
            <p:nvGrpSpPr>
              <p:cNvPr id="17425" name="Group 5"/>
              <p:cNvGrpSpPr/>
              <p:nvPr/>
            </p:nvGrpSpPr>
            <p:grpSpPr bwMode="auto">
              <a:xfrm>
                <a:off x="1655" y="218"/>
                <a:ext cx="3647" cy="891"/>
                <a:chOff x="2109" y="436"/>
                <a:chExt cx="1089" cy="273"/>
              </a:xfrm>
            </p:grpSpPr>
            <p:sp>
              <p:nvSpPr>
                <p:cNvPr id="17444" name="Line 6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5" name="Line 7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6" name="Group 8"/>
              <p:cNvGrpSpPr/>
              <p:nvPr/>
            </p:nvGrpSpPr>
            <p:grpSpPr bwMode="auto">
              <a:xfrm>
                <a:off x="1656" y="266"/>
                <a:ext cx="3550" cy="850"/>
                <a:chOff x="2109" y="436"/>
                <a:chExt cx="1089" cy="273"/>
              </a:xfrm>
            </p:grpSpPr>
            <p:sp>
              <p:nvSpPr>
                <p:cNvPr id="17442" name="Line 9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3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11"/>
              <p:cNvGrpSpPr/>
              <p:nvPr/>
            </p:nvGrpSpPr>
            <p:grpSpPr bwMode="auto">
              <a:xfrm>
                <a:off x="1675" y="332"/>
                <a:ext cx="3441" cy="774"/>
                <a:chOff x="2109" y="436"/>
                <a:chExt cx="1089" cy="273"/>
              </a:xfrm>
            </p:grpSpPr>
            <p:sp>
              <p:nvSpPr>
                <p:cNvPr id="17440" name="Line 12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8" name="Group 14"/>
              <p:cNvGrpSpPr/>
              <p:nvPr/>
            </p:nvGrpSpPr>
            <p:grpSpPr bwMode="auto">
              <a:xfrm>
                <a:off x="1671" y="810"/>
                <a:ext cx="319" cy="307"/>
                <a:chOff x="2109" y="436"/>
                <a:chExt cx="1089" cy="273"/>
              </a:xfrm>
            </p:grpSpPr>
            <p:sp>
              <p:nvSpPr>
                <p:cNvPr id="17438" name="Line 15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9" name="Line 16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9" name="Group 17"/>
              <p:cNvGrpSpPr/>
              <p:nvPr/>
            </p:nvGrpSpPr>
            <p:grpSpPr bwMode="auto">
              <a:xfrm>
                <a:off x="1663" y="765"/>
                <a:ext cx="422" cy="318"/>
                <a:chOff x="2109" y="436"/>
                <a:chExt cx="1089" cy="273"/>
              </a:xfrm>
            </p:grpSpPr>
            <p:sp>
              <p:nvSpPr>
                <p:cNvPr id="17436" name="Line 18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7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0" name="Group 20"/>
              <p:cNvGrpSpPr/>
              <p:nvPr/>
            </p:nvGrpSpPr>
            <p:grpSpPr bwMode="auto">
              <a:xfrm>
                <a:off x="1688" y="527"/>
                <a:ext cx="1206" cy="590"/>
                <a:chOff x="2109" y="436"/>
                <a:chExt cx="1089" cy="273"/>
              </a:xfrm>
            </p:grpSpPr>
            <p:sp>
              <p:nvSpPr>
                <p:cNvPr id="17434" name="Line 21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5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1" name="Group 23"/>
              <p:cNvGrpSpPr/>
              <p:nvPr/>
            </p:nvGrpSpPr>
            <p:grpSpPr bwMode="auto">
              <a:xfrm>
                <a:off x="1701" y="436"/>
                <a:ext cx="2703" cy="681"/>
                <a:chOff x="2109" y="436"/>
                <a:chExt cx="1089" cy="273"/>
              </a:xfrm>
            </p:grpSpPr>
            <p:sp>
              <p:nvSpPr>
                <p:cNvPr id="17432" name="Line 24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7411" name="Text Box 68"/>
          <p:cNvSpPr txBox="1">
            <a:spLocks noChangeArrowheads="1"/>
          </p:cNvSpPr>
          <p:nvPr/>
        </p:nvSpPr>
        <p:spPr bwMode="auto">
          <a:xfrm>
            <a:off x="1968500" y="77788"/>
            <a:ext cx="12080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</a:rPr>
              <a:t>DB</a:t>
            </a:r>
            <a:endParaRPr lang="en-US" altLang="zh-CN" sz="32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</a:rPr>
              <a:t>32-bit</a:t>
            </a:r>
            <a:endParaRPr lang="en-US" altLang="zh-CN" sz="320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2" name="Group 69"/>
          <p:cNvGrpSpPr/>
          <p:nvPr/>
        </p:nvGrpSpPr>
        <p:grpSpPr bwMode="auto">
          <a:xfrm>
            <a:off x="433388" y="5661025"/>
            <a:ext cx="2225675" cy="666750"/>
            <a:chOff x="793" y="3596"/>
            <a:chExt cx="2096" cy="420"/>
          </a:xfrm>
        </p:grpSpPr>
        <p:sp>
          <p:nvSpPr>
            <p:cNvPr id="17413" name="Line 70"/>
            <p:cNvSpPr>
              <a:spLocks noChangeShapeType="1"/>
            </p:cNvSpPr>
            <p:nvPr/>
          </p:nvSpPr>
          <p:spPr bwMode="auto">
            <a:xfrm>
              <a:off x="793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Line 71"/>
            <p:cNvSpPr>
              <a:spLocks noChangeShapeType="1"/>
            </p:cNvSpPr>
            <p:nvPr/>
          </p:nvSpPr>
          <p:spPr bwMode="auto">
            <a:xfrm>
              <a:off x="930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Line 72"/>
            <p:cNvSpPr>
              <a:spLocks noChangeShapeType="1"/>
            </p:cNvSpPr>
            <p:nvPr/>
          </p:nvSpPr>
          <p:spPr bwMode="auto">
            <a:xfrm>
              <a:off x="1089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73"/>
            <p:cNvSpPr>
              <a:spLocks noChangeShapeType="1"/>
            </p:cNvSpPr>
            <p:nvPr/>
          </p:nvSpPr>
          <p:spPr bwMode="auto">
            <a:xfrm>
              <a:off x="2889" y="360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74"/>
            <p:cNvSpPr>
              <a:spLocks noChangeShapeType="1"/>
            </p:cNvSpPr>
            <p:nvPr/>
          </p:nvSpPr>
          <p:spPr bwMode="auto">
            <a:xfrm>
              <a:off x="2768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75"/>
            <p:cNvSpPr>
              <a:spLocks noChangeShapeType="1"/>
            </p:cNvSpPr>
            <p:nvPr/>
          </p:nvSpPr>
          <p:spPr bwMode="auto">
            <a:xfrm>
              <a:off x="2625" y="35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76"/>
            <p:cNvSpPr>
              <a:spLocks noChangeShapeType="1"/>
            </p:cNvSpPr>
            <p:nvPr/>
          </p:nvSpPr>
          <p:spPr bwMode="auto">
            <a:xfrm>
              <a:off x="123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77"/>
            <p:cNvSpPr>
              <a:spLocks noChangeShapeType="1"/>
            </p:cNvSpPr>
            <p:nvPr/>
          </p:nvSpPr>
          <p:spPr bwMode="auto">
            <a:xfrm>
              <a:off x="2064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78"/>
            <p:cNvSpPr>
              <a:spLocks noChangeShapeType="1"/>
            </p:cNvSpPr>
            <p:nvPr/>
          </p:nvSpPr>
          <p:spPr bwMode="auto">
            <a:xfrm>
              <a:off x="191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79"/>
            <p:cNvSpPr txBox="1">
              <a:spLocks noChangeArrowheads="1"/>
            </p:cNvSpPr>
            <p:nvPr/>
          </p:nvSpPr>
          <p:spPr bwMode="auto">
            <a:xfrm>
              <a:off x="1165" y="3612"/>
              <a:ext cx="7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AB</a:t>
              </a:r>
              <a:endPara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8313" y="1163638"/>
            <a:ext cx="79914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Times" panose="02020603050405020304" pitchFamily="18" charset="0"/>
              </a:rPr>
              <a:t>例：一台计算机的主存储器地址空间为</a:t>
            </a:r>
            <a:r>
              <a:rPr lang="en-US" altLang="zh-CN" sz="3200" dirty="0">
                <a:latin typeface="Times" panose="02020603050405020304" pitchFamily="18" charset="0"/>
              </a:rPr>
              <a:t> 32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M</a:t>
            </a:r>
            <a:r>
              <a:rPr lang="en-US" altLang="zh-CN" sz="3200" b="1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</a:t>
            </a:r>
            <a:r>
              <a:rPr lang="en-US" altLang="zh-CN" sz="3200" dirty="0">
                <a:latin typeface="Times" panose="02020603050405020304" pitchFamily="18" charset="0"/>
              </a:rPr>
              <a:t> </a:t>
            </a:r>
            <a:r>
              <a:rPr lang="zh-CN" altLang="en-US" sz="3200" dirty="0">
                <a:latin typeface="Times" panose="02020603050405020304" pitchFamily="18" charset="0"/>
              </a:rPr>
              <a:t>，计算机 </a:t>
            </a:r>
            <a:r>
              <a:rPr lang="zh-CN" altLang="en-US" sz="3200" b="1" u="sng" dirty="0">
                <a:latin typeface="Times" panose="02020603050405020304" pitchFamily="18" charset="0"/>
              </a:rPr>
              <a:t>字长为单个字节</a:t>
            </a:r>
            <a:r>
              <a:rPr lang="zh-CN" altLang="en-US" sz="3200" dirty="0">
                <a:latin typeface="Times" panose="02020603050405020304" pitchFamily="18" charset="0"/>
              </a:rPr>
              <a:t>，试问，该计算机的地址线宽度是多少</a:t>
            </a:r>
            <a:r>
              <a:rPr lang="en-US" altLang="zh-CN" sz="3200" dirty="0">
                <a:latin typeface="Times" panose="02020603050405020304" pitchFamily="18" charset="0"/>
              </a:rPr>
              <a:t>?</a:t>
            </a:r>
            <a:endParaRPr lang="en-US" altLang="zh-CN" sz="3200" dirty="0">
              <a:latin typeface="Times" panose="02020603050405020304" pitchFamily="18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84150" y="2997200"/>
            <a:ext cx="1008063" cy="584200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解：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162050" y="3581400"/>
            <a:ext cx="7704138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地址空间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32 M</a:t>
            </a:r>
            <a:r>
              <a:rPr lang="en-US" altLang="zh-CN" sz="36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或：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25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(2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5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x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). </a:t>
            </a:r>
            <a:b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字长为单字节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log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25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or 25 bits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403350" y="234950"/>
            <a:ext cx="5761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存储单元的计算实例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679450" y="1266825"/>
            <a:ext cx="24860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" panose="02020603050405020304" pitchFamily="18" charset="0"/>
              </a:rPr>
              <a:t>地址空间为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" panose="02020603050405020304" pitchFamily="18" charset="0"/>
              </a:rPr>
              <a:t>128 MB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41338"/>
            <a:ext cx="4392613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44463" y="249238"/>
            <a:ext cx="1331912" cy="584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例</a:t>
            </a:r>
            <a:r>
              <a:rPr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57163" y="2817813"/>
            <a:ext cx="3008312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i="1" u="sng">
                <a:latin typeface="Times New Roman" panose="02020603050405020304" pitchFamily="18" charset="0"/>
              </a:rPr>
              <a:t>计算机字长为</a:t>
            </a:r>
            <a:endParaRPr lang="en-US" altLang="zh-CN" sz="3200" b="1" i="1" u="sng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i="1">
                <a:latin typeface="Times New Roman" panose="02020603050405020304" pitchFamily="18" charset="0"/>
              </a:rPr>
              <a:t>   </a:t>
            </a:r>
            <a:r>
              <a:rPr lang="en-US" altLang="zh-CN" sz="3200" b="1" i="1" u="sng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 bytes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463550" y="4481513"/>
            <a:ext cx="2320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" panose="02020603050405020304" pitchFamily="18" charset="0"/>
              </a:rPr>
              <a:t>地址总线的宽度是多少</a:t>
            </a:r>
            <a:r>
              <a:rPr lang="en-US" altLang="zh-CN">
                <a:latin typeface="Times" panose="02020603050405020304" pitchFamily="18" charset="0"/>
              </a:rPr>
              <a:t>?</a:t>
            </a:r>
            <a:endParaRPr lang="en-US" altLang="zh-CN">
              <a:latin typeface="Times" panose="02020603050405020304" pitchFamily="18" charset="0"/>
            </a:endParaRPr>
          </a:p>
        </p:txBody>
      </p:sp>
      <p:grpSp>
        <p:nvGrpSpPr>
          <p:cNvPr id="17423" name="Group 10"/>
          <p:cNvGrpSpPr/>
          <p:nvPr/>
        </p:nvGrpSpPr>
        <p:grpSpPr bwMode="auto">
          <a:xfrm>
            <a:off x="6300788" y="1171575"/>
            <a:ext cx="2157412" cy="4664075"/>
            <a:chOff x="3784" y="663"/>
            <a:chExt cx="1818" cy="3270"/>
          </a:xfrm>
        </p:grpSpPr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3788" y="663"/>
              <a:ext cx="1789" cy="3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3784" y="3929"/>
              <a:ext cx="181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3"/>
            <p:cNvSpPr>
              <a:spLocks noChangeShapeType="1"/>
            </p:cNvSpPr>
            <p:nvPr/>
          </p:nvSpPr>
          <p:spPr bwMode="auto">
            <a:xfrm flipH="1">
              <a:off x="3796" y="664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 flipH="1">
              <a:off x="5588" y="668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193925" y="2197100"/>
            <a:ext cx="4033838" cy="620713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6704013" y="4614863"/>
            <a:ext cx="1500187" cy="374650"/>
          </a:xfrm>
          <a:prstGeom prst="rect">
            <a:avLst/>
          </a:prstGeom>
          <a:gradFill rotWithShape="1">
            <a:gsLst>
              <a:gs pos="0">
                <a:srgbClr val="FF0066">
                  <a:alpha val="70000"/>
                </a:srgbClr>
              </a:gs>
              <a:gs pos="100000">
                <a:srgbClr val="FFFF00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>
            <a:off x="1692275" y="3711575"/>
            <a:ext cx="4975225" cy="1041400"/>
          </a:xfrm>
          <a:prstGeom prst="line">
            <a:avLst/>
          </a:prstGeom>
          <a:noFill/>
          <a:ln w="57150" cap="rnd" cmpd="thinThick">
            <a:solidFill>
              <a:srgbClr val="FF006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6"/>
          <p:cNvSpPr>
            <a:spLocks noChangeShapeType="1"/>
          </p:cNvSpPr>
          <p:nvPr/>
        </p:nvSpPr>
        <p:spPr bwMode="auto">
          <a:xfrm>
            <a:off x="2193925" y="5087938"/>
            <a:ext cx="1766888" cy="452437"/>
          </a:xfrm>
          <a:prstGeom prst="line">
            <a:avLst/>
          </a:prstGeom>
          <a:noFill/>
          <a:ln w="76200">
            <a:solidFill>
              <a:srgbClr val="FF006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Rectangle 22"/>
          <p:cNvSpPr>
            <a:spLocks noChangeArrowheads="1"/>
          </p:cNvSpPr>
          <p:nvPr/>
        </p:nvSpPr>
        <p:spPr bwMode="auto">
          <a:xfrm>
            <a:off x="3995738" y="5373688"/>
            <a:ext cx="2232025" cy="360362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287338" y="5667375"/>
            <a:ext cx="3094037" cy="585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log</a:t>
            </a:r>
            <a:r>
              <a:rPr lang="en-US" altLang="zh-CN" sz="3200" b="1" i="1" baseline="-1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dirty="0"/>
              <a:t> (</a:t>
            </a:r>
            <a:r>
              <a:rPr lang="en-US" altLang="zh-CN" sz="3200" b="1" dirty="0"/>
              <a:t>2</a:t>
            </a:r>
            <a:r>
              <a:rPr lang="en-US" altLang="zh-CN" sz="3200" b="1" baseline="20000" dirty="0"/>
              <a:t>7</a:t>
            </a:r>
            <a:r>
              <a:rPr lang="en-US" altLang="zh-CN" sz="3200" b="1" dirty="0"/>
              <a:t> x 2</a:t>
            </a:r>
            <a:r>
              <a:rPr lang="en-US" altLang="zh-CN" sz="3200" b="1" baseline="20000" dirty="0"/>
              <a:t>20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)=27</a:t>
            </a:r>
            <a:endParaRPr lang="zh-CN" altLang="en-US" sz="3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89" grpId="0"/>
      <p:bldP spid="156690" grpId="0"/>
      <p:bldP spid="17421" grpId="0" animBg="1"/>
      <p:bldP spid="17420" grpId="0" animBg="1"/>
      <p:bldP spid="1566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249238"/>
            <a:ext cx="500380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679450" y="1266825"/>
            <a:ext cx="24860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" panose="02020603050405020304" pitchFamily="18" charset="0"/>
              </a:rPr>
              <a:t>地址空间为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" panose="02020603050405020304" pitchFamily="18" charset="0"/>
              </a:rPr>
              <a:t>128 MB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44463" y="249238"/>
            <a:ext cx="1331912" cy="584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例</a:t>
            </a:r>
            <a:r>
              <a:rPr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57163" y="2817813"/>
            <a:ext cx="3008312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i="1" u="sng">
                <a:latin typeface="Times New Roman" panose="02020603050405020304" pitchFamily="18" charset="0"/>
              </a:rPr>
              <a:t>计算机字长为</a:t>
            </a:r>
            <a:endParaRPr lang="en-US" altLang="zh-CN" sz="3200" b="1" i="1" u="sng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i="1">
                <a:latin typeface="Times New Roman" panose="02020603050405020304" pitchFamily="18" charset="0"/>
              </a:rPr>
              <a:t>   </a:t>
            </a:r>
            <a:r>
              <a:rPr lang="en-US" altLang="zh-CN" sz="3200" b="1" i="1" u="sng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 bytes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404813" y="4419600"/>
            <a:ext cx="232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" panose="02020603050405020304" pitchFamily="18" charset="0"/>
              </a:rPr>
              <a:t>地址总线的宽度是多少</a:t>
            </a:r>
            <a:r>
              <a:rPr lang="en-US" altLang="zh-CN">
                <a:latin typeface="Times" panose="02020603050405020304" pitchFamily="18" charset="0"/>
              </a:rPr>
              <a:t>?</a:t>
            </a:r>
            <a:endParaRPr lang="en-US" altLang="zh-CN">
              <a:latin typeface="Times" panose="02020603050405020304" pitchFamily="18" charset="0"/>
            </a:endParaRPr>
          </a:p>
        </p:txBody>
      </p:sp>
      <p:grpSp>
        <p:nvGrpSpPr>
          <p:cNvPr id="17423" name="Group 10"/>
          <p:cNvGrpSpPr/>
          <p:nvPr/>
        </p:nvGrpSpPr>
        <p:grpSpPr bwMode="auto">
          <a:xfrm>
            <a:off x="6132513" y="1052513"/>
            <a:ext cx="2832100" cy="4783137"/>
            <a:chOff x="3784" y="663"/>
            <a:chExt cx="1818" cy="3270"/>
          </a:xfrm>
        </p:grpSpPr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>
              <a:off x="3788" y="663"/>
              <a:ext cx="1789" cy="3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3784" y="3929"/>
              <a:ext cx="181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H="1">
              <a:off x="3796" y="664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 flipH="1">
              <a:off x="5588" y="668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193925" y="2197100"/>
            <a:ext cx="4033838" cy="620713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6356350" y="4583113"/>
            <a:ext cx="2474913" cy="374650"/>
          </a:xfrm>
          <a:prstGeom prst="rect">
            <a:avLst/>
          </a:prstGeom>
          <a:gradFill rotWithShape="1">
            <a:gsLst>
              <a:gs pos="0">
                <a:srgbClr val="FF0066">
                  <a:alpha val="70000"/>
                </a:srgbClr>
              </a:gs>
              <a:gs pos="100000">
                <a:srgbClr val="FFFF00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>
            <a:off x="1692275" y="3700463"/>
            <a:ext cx="4976813" cy="1041400"/>
          </a:xfrm>
          <a:prstGeom prst="line">
            <a:avLst/>
          </a:prstGeom>
          <a:noFill/>
          <a:ln w="57150" cap="rnd" cmpd="thinThick">
            <a:solidFill>
              <a:srgbClr val="FF006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6"/>
          <p:cNvSpPr>
            <a:spLocks noChangeShapeType="1"/>
          </p:cNvSpPr>
          <p:nvPr/>
        </p:nvSpPr>
        <p:spPr bwMode="auto">
          <a:xfrm>
            <a:off x="2193925" y="5014913"/>
            <a:ext cx="1766888" cy="452437"/>
          </a:xfrm>
          <a:prstGeom prst="line">
            <a:avLst/>
          </a:prstGeom>
          <a:noFill/>
          <a:ln w="76200">
            <a:solidFill>
              <a:srgbClr val="FF006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Rectangle 22"/>
          <p:cNvSpPr>
            <a:spLocks noChangeArrowheads="1"/>
          </p:cNvSpPr>
          <p:nvPr/>
        </p:nvSpPr>
        <p:spPr bwMode="auto">
          <a:xfrm>
            <a:off x="3995738" y="5373688"/>
            <a:ext cx="2232025" cy="360362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144463" y="5695950"/>
            <a:ext cx="37211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log</a:t>
            </a:r>
            <a:r>
              <a:rPr lang="en-US" altLang="zh-CN" sz="3200" b="1" i="1" baseline="-1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dirty="0"/>
              <a:t> (</a:t>
            </a:r>
            <a:r>
              <a:rPr lang="en-US" altLang="zh-CN" sz="3200" b="1" dirty="0"/>
              <a:t>2</a:t>
            </a:r>
            <a:r>
              <a:rPr lang="en-US" altLang="zh-CN" sz="3200" b="1" baseline="20000" dirty="0"/>
              <a:t>7</a:t>
            </a:r>
            <a:r>
              <a:rPr lang="en-US" altLang="zh-CN" sz="3200" b="1" dirty="0"/>
              <a:t> x 2</a:t>
            </a:r>
            <a:r>
              <a:rPr lang="en-US" altLang="zh-CN" sz="3200" b="1" baseline="20000" dirty="0"/>
              <a:t>20</a:t>
            </a:r>
            <a:r>
              <a:rPr lang="en-US" altLang="zh-CN" sz="3200" b="1" dirty="0"/>
              <a:t>) /2</a:t>
            </a:r>
            <a:r>
              <a:rPr lang="en-US" altLang="zh-CN" sz="3200" b="1" baseline="20000" dirty="0"/>
              <a:t>1</a:t>
            </a:r>
            <a:r>
              <a:rPr lang="en-US" altLang="zh-CN" sz="3200" b="1" dirty="0"/>
              <a:t>=26</a:t>
            </a:r>
            <a:endParaRPr lang="zh-CN" altLang="en-US" sz="3200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89" grpId="0"/>
      <p:bldP spid="156690" grpId="0"/>
      <p:bldP spid="17421" grpId="0" animBg="1"/>
      <p:bldP spid="17420" grpId="0" animBg="1"/>
      <p:bldP spid="1566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925513"/>
            <a:ext cx="8740775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6870700" y="4972050"/>
            <a:ext cx="2217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" panose="02020603050405020304" pitchFamily="18" charset="0"/>
              </a:rPr>
              <a:t>地址空间为</a:t>
            </a:r>
            <a:endParaRPr lang="en-US" altLang="zh-CN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" panose="02020603050405020304" pitchFamily="18" charset="0"/>
              </a:rPr>
              <a:t>128 MB</a:t>
            </a:r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42875" y="101600"/>
            <a:ext cx="1330325" cy="58578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例</a:t>
            </a:r>
            <a:r>
              <a:rPr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3876675" y="4713288"/>
            <a:ext cx="2838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1" u="sng">
                <a:latin typeface="Times New Roman" panose="02020603050405020304" pitchFamily="18" charset="0"/>
              </a:rPr>
              <a:t>计算机字长为</a:t>
            </a:r>
            <a:endParaRPr lang="en-US" altLang="zh-CN" b="1" i="1" u="sng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   </a:t>
            </a:r>
            <a:r>
              <a:rPr lang="en-US" altLang="zh-CN" b="1" i="1" u="sng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bytes</a:t>
            </a:r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206375" y="4933950"/>
            <a:ext cx="2322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" panose="02020603050405020304" pitchFamily="18" charset="0"/>
              </a:rPr>
              <a:t>地址总线的宽度是多少</a:t>
            </a:r>
            <a:r>
              <a:rPr lang="en-US" altLang="zh-CN">
                <a:latin typeface="Times" panose="02020603050405020304" pitchFamily="18" charset="0"/>
              </a:rPr>
              <a:t>?</a:t>
            </a:r>
            <a:endParaRPr lang="en-US" altLang="zh-CN">
              <a:latin typeface="Times" panose="02020603050405020304" pitchFamily="18" charset="0"/>
            </a:endParaRPr>
          </a:p>
        </p:txBody>
      </p:sp>
      <p:grpSp>
        <p:nvGrpSpPr>
          <p:cNvPr id="17423" name="Group 10"/>
          <p:cNvGrpSpPr/>
          <p:nvPr/>
        </p:nvGrpSpPr>
        <p:grpSpPr bwMode="auto">
          <a:xfrm>
            <a:off x="2700338" y="1458913"/>
            <a:ext cx="6327775" cy="2987675"/>
            <a:chOff x="3784" y="663"/>
            <a:chExt cx="1818" cy="3270"/>
          </a:xfrm>
        </p:grpSpPr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3788" y="663"/>
              <a:ext cx="1789" cy="3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3784" y="3929"/>
              <a:ext cx="181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 flipH="1">
              <a:off x="3796" y="664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H="1">
              <a:off x="5588" y="668"/>
              <a:ext cx="0" cy="32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4" name="Line 20"/>
          <p:cNvSpPr>
            <a:spLocks noChangeShapeType="1"/>
          </p:cNvSpPr>
          <p:nvPr/>
        </p:nvSpPr>
        <p:spPr bwMode="auto">
          <a:xfrm flipH="1" flipV="1">
            <a:off x="8166100" y="4414838"/>
            <a:ext cx="22225" cy="703262"/>
          </a:xfrm>
          <a:prstGeom prst="line">
            <a:avLst/>
          </a:prstGeom>
          <a:noFill/>
          <a:ln w="57150" cmpd="thinThick">
            <a:solidFill>
              <a:schemeClr val="tx1"/>
            </a:solidFill>
            <a:prstDash val="sysDot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2987675" y="4035425"/>
            <a:ext cx="5778500" cy="311150"/>
          </a:xfrm>
          <a:prstGeom prst="rect">
            <a:avLst/>
          </a:prstGeom>
          <a:gradFill rotWithShape="1">
            <a:gsLst>
              <a:gs pos="0">
                <a:srgbClr val="FF0066">
                  <a:alpha val="70000"/>
                </a:srgbClr>
              </a:gs>
              <a:gs pos="100000">
                <a:srgbClr val="FFFF00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 flipV="1">
            <a:off x="4716463" y="4225925"/>
            <a:ext cx="71437" cy="1065213"/>
          </a:xfrm>
          <a:prstGeom prst="line">
            <a:avLst/>
          </a:prstGeom>
          <a:noFill/>
          <a:ln w="57150" cap="rnd" cmpd="thinThick">
            <a:solidFill>
              <a:srgbClr val="FF006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6"/>
          <p:cNvSpPr>
            <a:spLocks noChangeShapeType="1"/>
          </p:cNvSpPr>
          <p:nvPr/>
        </p:nvSpPr>
        <p:spPr bwMode="auto">
          <a:xfrm flipV="1">
            <a:off x="1325563" y="4225925"/>
            <a:ext cx="19050" cy="80645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Rectangle 22"/>
          <p:cNvSpPr>
            <a:spLocks noChangeArrowheads="1"/>
          </p:cNvSpPr>
          <p:nvPr/>
        </p:nvSpPr>
        <p:spPr bwMode="auto">
          <a:xfrm>
            <a:off x="231775" y="3986213"/>
            <a:ext cx="2468563" cy="360362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2551113" y="5759450"/>
            <a:ext cx="37211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i="1">
                <a:latin typeface="Times New Roman" panose="02020603050405020304" pitchFamily="18" charset="0"/>
              </a:rPr>
              <a:t>log</a:t>
            </a:r>
            <a:r>
              <a:rPr lang="en-US" altLang="zh-CN" sz="3200" b="1" i="1" baseline="-14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 (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en-US" altLang="zh-CN" sz="3200" b="1" baseline="20000">
                <a:latin typeface="Times New Roman" panose="02020603050405020304" pitchFamily="18" charset="0"/>
              </a:rPr>
              <a:t>7</a:t>
            </a:r>
            <a:r>
              <a:rPr lang="en-US" altLang="zh-CN" sz="3200" b="1">
                <a:latin typeface="Times New Roman" panose="02020603050405020304" pitchFamily="18" charset="0"/>
              </a:rPr>
              <a:t> x 2</a:t>
            </a:r>
            <a:r>
              <a:rPr lang="en-US" altLang="zh-CN" sz="3200" b="1" baseline="20000">
                <a:latin typeface="Times New Roman" panose="02020603050405020304" pitchFamily="18" charset="0"/>
              </a:rPr>
              <a:t>20</a:t>
            </a:r>
            <a:r>
              <a:rPr lang="en-US" altLang="zh-CN" sz="3200" b="1">
                <a:latin typeface="Times New Roman" panose="02020603050405020304" pitchFamily="18" charset="0"/>
              </a:rPr>
              <a:t>) /2</a:t>
            </a:r>
            <a:r>
              <a:rPr lang="en-US" altLang="zh-CN" sz="3200" b="1" baseline="20000"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</a:rPr>
              <a:t>=25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89" grpId="0"/>
      <p:bldP spid="156690" grpId="0"/>
      <p:bldP spid="17421" grpId="0" animBg="1"/>
      <p:bldP spid="17420" grpId="0" animBg="1"/>
      <p:bldP spid="1566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</a:t>
            </a:r>
            <a:endParaRPr lang="en-US" altLang="zh-CN" sz="32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1625" y="981075"/>
            <a:ext cx="80867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Times" panose="02020603050405020304" pitchFamily="18" charset="0"/>
              </a:rPr>
              <a:t>例：一台计算机的主存储器地址空间为</a:t>
            </a:r>
            <a:r>
              <a:rPr lang="en-US" altLang="zh-CN" sz="3200" dirty="0">
                <a:latin typeface="Times" panose="02020603050405020304" pitchFamily="18" charset="0"/>
              </a:rPr>
              <a:t> 128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M</a:t>
            </a:r>
            <a:r>
              <a:rPr lang="en-US" altLang="zh-CN" sz="3200" b="1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</a:t>
            </a:r>
            <a:r>
              <a:rPr lang="en-US" altLang="zh-CN" sz="3200" dirty="0">
                <a:latin typeface="Times" panose="02020603050405020304" pitchFamily="18" charset="0"/>
              </a:rPr>
              <a:t> </a:t>
            </a:r>
            <a:r>
              <a:rPr lang="zh-CN" altLang="en-US" sz="3200" dirty="0">
                <a:latin typeface="Times" panose="02020603050405020304" pitchFamily="18" charset="0"/>
              </a:rPr>
              <a:t>，计算机 </a:t>
            </a:r>
            <a:r>
              <a:rPr lang="zh-CN" altLang="en-US" sz="3200" b="1" u="sng" dirty="0">
                <a:latin typeface="Times" panose="02020603050405020304" pitchFamily="18" charset="0"/>
              </a:rPr>
              <a:t>字长为</a:t>
            </a:r>
            <a:r>
              <a:rPr lang="en-US" altLang="zh-CN" sz="3200" b="1" u="sng" dirty="0">
                <a:latin typeface="Times" panose="02020603050405020304" pitchFamily="18" charset="0"/>
              </a:rPr>
              <a:t>8</a:t>
            </a:r>
            <a:r>
              <a:rPr lang="zh-CN" altLang="en-US" sz="3200" b="1" u="sng" dirty="0">
                <a:latin typeface="Times" panose="02020603050405020304" pitchFamily="18" charset="0"/>
              </a:rPr>
              <a:t>个字节</a:t>
            </a:r>
            <a:r>
              <a:rPr lang="zh-CN" altLang="en-US" sz="3200" dirty="0">
                <a:latin typeface="Times" panose="02020603050405020304" pitchFamily="18" charset="0"/>
              </a:rPr>
              <a:t>，试问，该计算机的地址线宽度是多少</a:t>
            </a:r>
            <a:r>
              <a:rPr lang="en-US" altLang="zh-CN" sz="3200" dirty="0">
                <a:latin typeface="Times" panose="02020603050405020304" pitchFamily="18" charset="0"/>
              </a:rPr>
              <a:t>?</a:t>
            </a:r>
            <a:endParaRPr lang="en-US" altLang="zh-CN" sz="3200" dirty="0">
              <a:latin typeface="Times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2805113"/>
            <a:ext cx="1009650" cy="584200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解：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1550" y="3576638"/>
            <a:ext cx="7921625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地址空间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128 M</a:t>
            </a:r>
            <a:r>
              <a:rPr lang="en-US" altLang="zh-CN" sz="36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或：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27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(2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7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x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 </a:t>
            </a:r>
            <a:b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字长为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8 (2</a:t>
            </a:r>
            <a:r>
              <a:rPr lang="en-US" altLang="zh-CN" sz="36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 bytes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600" b="1" i="1" dirty="0"/>
              <a:t>log</a:t>
            </a:r>
            <a:r>
              <a:rPr lang="en-US" altLang="zh-CN" sz="3600" b="1" i="1" baseline="-14000" dirty="0"/>
              <a:t>2</a:t>
            </a:r>
            <a:r>
              <a:rPr lang="en-US" altLang="zh-CN" sz="3600" dirty="0"/>
              <a:t> (</a:t>
            </a:r>
            <a:r>
              <a:rPr lang="en-US" altLang="zh-CN" sz="3600" b="1" dirty="0"/>
              <a:t>2</a:t>
            </a:r>
            <a:r>
              <a:rPr lang="en-US" altLang="zh-CN" sz="3600" b="1" baseline="20000" dirty="0"/>
              <a:t>7</a:t>
            </a:r>
            <a:r>
              <a:rPr lang="en-US" altLang="zh-CN" sz="3600" b="1" dirty="0"/>
              <a:t> x 2</a:t>
            </a:r>
            <a:r>
              <a:rPr lang="en-US" altLang="zh-CN" sz="3600" b="1" baseline="20000" dirty="0"/>
              <a:t>20</a:t>
            </a:r>
            <a:r>
              <a:rPr lang="en-US" altLang="zh-CN" sz="3600" b="1" dirty="0"/>
              <a:t>) /2</a:t>
            </a:r>
            <a:r>
              <a:rPr lang="en-US" altLang="zh-CN" sz="3600" b="1" baseline="20000" dirty="0"/>
              <a:t>3</a:t>
            </a:r>
            <a:r>
              <a:rPr lang="en-US" altLang="zh-CN" sz="3600" b="1" dirty="0"/>
              <a:t>=24</a:t>
            </a:r>
            <a:endParaRPr lang="zh-CN" altLang="en-US" sz="3600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2268538" y="260350"/>
            <a:ext cx="3959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内部存储器类型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61913" y="2427288"/>
            <a:ext cx="6477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存储器类型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52450" y="2341563"/>
            <a:ext cx="935038" cy="233203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0188" y="2101850"/>
            <a:ext cx="1512887" cy="585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R A M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487488" y="4381500"/>
            <a:ext cx="1439862" cy="58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R O M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60413" y="960438"/>
            <a:ext cx="3240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计算机中的主存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用户可以</a:t>
            </a:r>
            <a:r>
              <a:rPr lang="zh-CN" altLang="en-US" sz="2400" b="1">
                <a:latin typeface="Times New Roman" panose="02020603050405020304" pitchFamily="18" charset="0"/>
              </a:rPr>
              <a:t>读、</a:t>
            </a: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写</a:t>
            </a:r>
            <a:r>
              <a:rPr lang="zh-CN" altLang="en-US" sz="2400">
                <a:latin typeface="Times New Roman" panose="02020603050405020304" pitchFamily="18" charset="0"/>
              </a:rPr>
              <a:t>信息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易失性存储器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75" y="1843088"/>
            <a:ext cx="1158875" cy="914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932113" y="3657600"/>
            <a:ext cx="817562" cy="196691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138613" y="1584325"/>
            <a:ext cx="15430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SRAM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(static RAM)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27500" y="2525713"/>
            <a:ext cx="201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DRAM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(dynamic RAM)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67388" y="1525588"/>
            <a:ext cx="3025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使用触发器门来保存数据无需刷新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88063" y="2481263"/>
            <a:ext cx="17240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使用电容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需要动态刷新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81075" y="2633663"/>
            <a:ext cx="284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(random access memory)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60450" y="4044950"/>
            <a:ext cx="2338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(Read-only memory)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2738" y="5078413"/>
            <a:ext cx="3240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用户只</a:t>
            </a:r>
            <a:r>
              <a:rPr lang="zh-CN" altLang="en-US" sz="2400" b="1">
                <a:latin typeface="Times New Roman" panose="02020603050405020304" pitchFamily="18" charset="0"/>
              </a:rPr>
              <a:t>读、不能</a:t>
            </a: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写</a:t>
            </a:r>
            <a:endParaRPr lang="en-US" altLang="zh-CN" sz="24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非易失性存储器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54425" y="3433763"/>
            <a:ext cx="5384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PROM: </a:t>
            </a:r>
            <a:r>
              <a:rPr lang="en-US" altLang="zh-CN" sz="2400" b="1">
                <a:latin typeface="Times New Roman" panose="02020603050405020304" pitchFamily="18" charset="0"/>
              </a:rPr>
              <a:t>(programmable ROM)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</a:rPr>
              <a:t>可编程只读存储器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EPROM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400">
                <a:latin typeface="Times New Roman" panose="02020603050405020304" pitchFamily="18" charset="0"/>
              </a:rPr>
              <a:t>(Erasable programmable ROM)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latin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</a:rPr>
              <a:t>可擦除可编程只读存储器)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EEPROM(E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PROM):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Electronically erasable  programmable ROM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</a:t>
            </a:r>
            <a:r>
              <a:rPr lang="zh-CN" altLang="en-US" sz="2000">
                <a:latin typeface="Times New Roman" panose="02020603050405020304" pitchFamily="18" charset="0"/>
              </a:rPr>
              <a:t>电可擦除可编程只读存储器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6" grpId="0"/>
      <p:bldP spid="11" grpId="0" animBg="1"/>
      <p:bldP spid="12" grpId="0" animBg="1"/>
      <p:bldP spid="7" grpId="0"/>
      <p:bldP spid="8" grpId="0"/>
      <p:bldP spid="10" grpId="0"/>
      <p:bldP spid="13" grpId="0"/>
      <p:bldP spid="15" grpId="0"/>
      <p:bldP spid="16" grpId="0"/>
      <p:bldP spid="20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28713"/>
            <a:ext cx="529590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5622925" y="1433513"/>
            <a:ext cx="2735263" cy="830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b="1" dirty="0"/>
              <a:t>计算机需要高速存储器作为</a:t>
            </a:r>
            <a:r>
              <a:rPr lang="zh-CN" altLang="en-US" b="1" dirty="0">
                <a:solidFill>
                  <a:srgbClr val="FF0000"/>
                </a:solidFill>
              </a:rPr>
              <a:t>寄存器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558" name="Rectangle 15"/>
          <p:cNvSpPr>
            <a:spLocks noChangeArrowheads="1"/>
          </p:cNvSpPr>
          <p:nvPr/>
        </p:nvSpPr>
        <p:spPr bwMode="auto">
          <a:xfrm>
            <a:off x="6373813" y="2689225"/>
            <a:ext cx="2484437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b="1" dirty="0"/>
              <a:t>中速存储器作为高速</a:t>
            </a:r>
            <a:r>
              <a:rPr lang="zh-CN" altLang="en-US" b="1" dirty="0">
                <a:solidFill>
                  <a:srgbClr val="FF0000"/>
                </a:solidFill>
              </a:rPr>
              <a:t>缓冲寄存器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559" name="Rectangle 16"/>
          <p:cNvSpPr>
            <a:spLocks noChangeArrowheads="1"/>
          </p:cNvSpPr>
          <p:nvPr/>
        </p:nvSpPr>
        <p:spPr bwMode="auto">
          <a:xfrm>
            <a:off x="7165975" y="4221163"/>
            <a:ext cx="1800225" cy="830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b="1" dirty="0"/>
              <a:t>快速存储器作为</a:t>
            </a:r>
            <a:r>
              <a:rPr lang="zh-CN" altLang="en-US" b="1" dirty="0">
                <a:solidFill>
                  <a:srgbClr val="FF0000"/>
                </a:solidFill>
              </a:rPr>
              <a:t>主存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582" name="矩形 7"/>
          <p:cNvSpPr>
            <a:spLocks noChangeArrowheads="1"/>
          </p:cNvSpPr>
          <p:nvPr/>
        </p:nvSpPr>
        <p:spPr bwMode="auto">
          <a:xfrm>
            <a:off x="1866900" y="2111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存储器的层次结构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15938" y="1700213"/>
            <a:ext cx="163512" cy="35290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16050" y="958850"/>
            <a:ext cx="376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价格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1538" y="958850"/>
            <a:ext cx="376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速度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7025" y="958850"/>
            <a:ext cx="376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容量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 flipV="1">
            <a:off x="1047750" y="1766888"/>
            <a:ext cx="125413" cy="34623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flipV="1">
            <a:off x="1549400" y="1762125"/>
            <a:ext cx="125413" cy="34671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5288" y="5229225"/>
            <a:ext cx="8137525" cy="1122363"/>
            <a:chOff x="395288" y="5229225"/>
            <a:chExt cx="8137525" cy="1122363"/>
          </a:xfrm>
        </p:grpSpPr>
        <p:sp>
          <p:nvSpPr>
            <p:cNvPr id="4" name="矩形 3"/>
            <p:cNvSpPr/>
            <p:nvPr/>
          </p:nvSpPr>
          <p:spPr>
            <a:xfrm>
              <a:off x="395288" y="5229225"/>
              <a:ext cx="8137525" cy="1065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91" name="矩形 4"/>
            <p:cNvSpPr>
              <a:spLocks noChangeArrowheads="1"/>
            </p:cNvSpPr>
            <p:nvPr/>
          </p:nvSpPr>
          <p:spPr bwMode="auto">
            <a:xfrm>
              <a:off x="2597150" y="5275263"/>
              <a:ext cx="41052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latin typeface="Times New Roman" panose="02020603050405020304" pitchFamily="18" charset="0"/>
                </a:rPr>
                <a:t>大容量外部存储器</a:t>
              </a:r>
              <a:endParaRPr lang="en-US" altLang="zh-CN" sz="32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b="1">
                  <a:latin typeface="Times New Roman" panose="02020603050405020304" pitchFamily="18" charset="0"/>
                </a:rPr>
                <a:t>DISK  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" grpId="0" animBg="1"/>
      <p:bldP spid="3" grpId="0"/>
      <p:bldP spid="11" grpId="0"/>
      <p:bldP spid="12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4113"/>
            <a:ext cx="813752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604838" y="5478463"/>
            <a:ext cx="4794250" cy="5857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</a:rPr>
              <a:t>需要</a:t>
            </a:r>
            <a:r>
              <a:rPr lang="en-US" altLang="zh-CN" sz="3200" b="1" dirty="0">
                <a:solidFill>
                  <a:srgbClr val="FFFF00"/>
                </a:solidFill>
              </a:rPr>
              <a:t>Cache?      80-20 rule.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395288" y="4508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矩形 9"/>
          <p:cNvSpPr>
            <a:spLocks noChangeArrowheads="1"/>
          </p:cNvSpPr>
          <p:nvPr/>
        </p:nvSpPr>
        <p:spPr bwMode="auto">
          <a:xfrm>
            <a:off x="7218363" y="1866900"/>
            <a:ext cx="936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程序数据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233738" y="2924175"/>
            <a:ext cx="1333500" cy="1296988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45138" y="2997200"/>
            <a:ext cx="1757362" cy="1223963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49813" y="3784600"/>
            <a:ext cx="904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r>
              <a:rPr lang="en-US" altLang="zh-CN" sz="6000" b="1">
                <a:latin typeface="Times New Roman" panose="02020603050405020304" pitchFamily="18" charset="0"/>
              </a:rPr>
              <a:t> </a:t>
            </a:r>
            <a:endParaRPr lang="zh-CN" altLang="en-US" sz="6000">
              <a:latin typeface="Times New Roman" panose="02020603050405020304" pitchFamily="18" charset="0"/>
            </a:endParaRPr>
          </a:p>
        </p:txBody>
      </p:sp>
      <p:sp>
        <p:nvSpPr>
          <p:cNvPr id="25609" name="矩形 21"/>
          <p:cNvSpPr>
            <a:spLocks noChangeArrowheads="1"/>
          </p:cNvSpPr>
          <p:nvPr/>
        </p:nvSpPr>
        <p:spPr bwMode="auto">
          <a:xfrm>
            <a:off x="1866900" y="2111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存储器的层次结构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389438" y="4059238"/>
            <a:ext cx="585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Y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334000" y="4070350"/>
            <a:ext cx="547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N 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8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064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计算机硬件（子系统）</a:t>
            </a:r>
            <a:endParaRPr lang="en-US" altLang="zh-CN" sz="36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280" y="1401692"/>
            <a:ext cx="1481807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4598598"/>
            <a:ext cx="6486525" cy="1494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3391546" cy="22517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79912" y="2492896"/>
            <a:ext cx="3528392" cy="242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4088" y="2735192"/>
            <a:ext cx="216024" cy="19899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2268538" y="260350"/>
            <a:ext cx="3959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latin typeface="Times New Roman" panose="02020603050405020304" pitchFamily="18" charset="0"/>
              </a:rPr>
              <a:t>子系统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68263" y="2794000"/>
            <a:ext cx="17748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输出子系统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447800" y="2132013"/>
            <a:ext cx="693738" cy="231775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6138" y="1801813"/>
            <a:ext cx="2351087" cy="58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200" dirty="0"/>
              <a:t>非存储设备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141538" y="4098925"/>
            <a:ext cx="1852612" cy="58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200" dirty="0"/>
              <a:t>存储设备</a:t>
            </a:r>
            <a:endParaRPr lang="zh-CN" altLang="en-US" sz="3200" dirty="0"/>
          </a:p>
        </p:txBody>
      </p:sp>
      <p:sp>
        <p:nvSpPr>
          <p:cNvPr id="26631" name="矩形 5"/>
          <p:cNvSpPr>
            <a:spLocks noChangeArrowheads="1"/>
          </p:cNvSpPr>
          <p:nvPr/>
        </p:nvSpPr>
        <p:spPr bwMode="auto">
          <a:xfrm>
            <a:off x="1052513" y="982663"/>
            <a:ext cx="3240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r>
              <a:rPr lang="zh-CN" altLang="en-US" sz="2400">
                <a:latin typeface="Times New Roman" panose="02020603050405020304" pitchFamily="18" charset="0"/>
              </a:rPr>
              <a:t>、内存通信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不能存储信息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95800" y="1460500"/>
            <a:ext cx="746125" cy="113188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994150" y="3748088"/>
            <a:ext cx="501650" cy="13557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34" name="矩形 6"/>
          <p:cNvSpPr>
            <a:spLocks noChangeArrowheads="1"/>
          </p:cNvSpPr>
          <p:nvPr/>
        </p:nvSpPr>
        <p:spPr bwMode="auto">
          <a:xfrm>
            <a:off x="5256213" y="1136650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键盘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5" name="矩形 19"/>
          <p:cNvSpPr>
            <a:spLocks noChangeArrowheads="1"/>
          </p:cNvSpPr>
          <p:nvPr/>
        </p:nvSpPr>
        <p:spPr bwMode="auto">
          <a:xfrm>
            <a:off x="1739900" y="4924425"/>
            <a:ext cx="2654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可存储信息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大容量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6" name="矩形 17"/>
          <p:cNvSpPr>
            <a:spLocks noChangeArrowheads="1"/>
          </p:cNvSpPr>
          <p:nvPr/>
        </p:nvSpPr>
        <p:spPr bwMode="auto">
          <a:xfrm>
            <a:off x="5249863" y="1714500"/>
            <a:ext cx="185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显示器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7" name="矩形 18"/>
          <p:cNvSpPr>
            <a:spLocks noChangeArrowheads="1"/>
          </p:cNvSpPr>
          <p:nvPr/>
        </p:nvSpPr>
        <p:spPr bwMode="auto">
          <a:xfrm>
            <a:off x="5257800" y="2330450"/>
            <a:ext cx="1852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打印机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8" name="矩形 20"/>
          <p:cNvSpPr>
            <a:spLocks noChangeArrowheads="1"/>
          </p:cNvSpPr>
          <p:nvPr/>
        </p:nvSpPr>
        <p:spPr bwMode="auto">
          <a:xfrm>
            <a:off x="4433888" y="3487738"/>
            <a:ext cx="185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磁介质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9" name="矩形 21"/>
          <p:cNvSpPr>
            <a:spLocks noChangeArrowheads="1"/>
          </p:cNvSpPr>
          <p:nvPr/>
        </p:nvSpPr>
        <p:spPr bwMode="auto">
          <a:xfrm>
            <a:off x="4467225" y="4849813"/>
            <a:ext cx="185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光介质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95938" y="3300413"/>
            <a:ext cx="252412" cy="89693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41" name="矩形 23"/>
          <p:cNvSpPr>
            <a:spLocks noChangeArrowheads="1"/>
          </p:cNvSpPr>
          <p:nvPr/>
        </p:nvSpPr>
        <p:spPr bwMode="auto">
          <a:xfrm>
            <a:off x="5846763" y="3078163"/>
            <a:ext cx="16017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磁带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42" name="矩形 24"/>
          <p:cNvSpPr>
            <a:spLocks noChangeArrowheads="1"/>
          </p:cNvSpPr>
          <p:nvPr/>
        </p:nvSpPr>
        <p:spPr bwMode="auto">
          <a:xfrm>
            <a:off x="5819775" y="3868738"/>
            <a:ext cx="1601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磁盘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5624513" y="4692650"/>
            <a:ext cx="250825" cy="89693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44" name="矩形 26"/>
          <p:cNvSpPr>
            <a:spLocks noChangeArrowheads="1"/>
          </p:cNvSpPr>
          <p:nvPr/>
        </p:nvSpPr>
        <p:spPr bwMode="auto">
          <a:xfrm>
            <a:off x="5846763" y="5268913"/>
            <a:ext cx="2581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DVD  DVD/W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45" name="矩形 27"/>
          <p:cNvSpPr>
            <a:spLocks noChangeArrowheads="1"/>
          </p:cNvSpPr>
          <p:nvPr/>
        </p:nvSpPr>
        <p:spPr bwMode="auto">
          <a:xfrm>
            <a:off x="5842000" y="4530725"/>
            <a:ext cx="2586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CD    CD-R/W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78263" y="5889625"/>
            <a:ext cx="511175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zh-CN" sz="2800" kern="0" dirty="0"/>
              <a:t>CD-ROM</a:t>
            </a:r>
            <a:r>
              <a:rPr lang="zh-CN" altLang="en-US" sz="2800" kern="0" dirty="0"/>
              <a:t>的基本速率：</a:t>
            </a:r>
            <a:r>
              <a:rPr lang="en-US" altLang="zh-CN" sz="2800" kern="0" dirty="0"/>
              <a:t>150KB/S</a:t>
            </a:r>
            <a:endParaRPr lang="en-US" altLang="zh-CN" sz="2800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10600" cy="7207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2400" b="1"/>
              <a:t>CD-ROM:</a:t>
            </a:r>
            <a:r>
              <a:rPr lang="en-US" altLang="zh-CN" sz="2400"/>
              <a:t> </a:t>
            </a:r>
            <a:r>
              <a:rPr lang="zh-CN" altLang="en-US" sz="2400"/>
              <a:t>一种光存储设备(</a:t>
            </a:r>
            <a:r>
              <a:rPr lang="en-US" altLang="zh-CN" sz="2400"/>
              <a:t>optical device)，</a:t>
            </a:r>
            <a:r>
              <a:rPr lang="zh-CN" altLang="en-US" sz="2400"/>
              <a:t>数据由厂家事先装盘，而且不能被擦除</a:t>
            </a:r>
            <a:endParaRPr lang="en-US" altLang="zh-CN" sz="240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938" y="1711325"/>
            <a:ext cx="8610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b="1">
                <a:latin typeface="Times New Roman" panose="02020603050405020304" pitchFamily="18" charset="0"/>
              </a:rPr>
              <a:t>CD-R: </a:t>
            </a:r>
            <a:r>
              <a:rPr lang="zh-CN" altLang="en-US" sz="2400">
                <a:latin typeface="Times New Roman" panose="02020603050405020304" pitchFamily="18" charset="0"/>
              </a:rPr>
              <a:t>是一种光存储设备，用户可将数据写入盘中且数据不能被擦除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7938" y="2614613"/>
            <a:ext cx="8610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b="1">
                <a:latin typeface="Times New Roman" panose="02020603050405020304" pitchFamily="18" charset="0"/>
              </a:rPr>
              <a:t>CD-RW: </a:t>
            </a:r>
            <a:r>
              <a:rPr lang="zh-CN" altLang="en-US" sz="2400">
                <a:latin typeface="Times New Roman" panose="02020603050405020304" pitchFamily="18" charset="0"/>
              </a:rPr>
              <a:t>是一种光存储设备，用户将数据写入盘中，且数据可以被擦除并重写多次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527050" y="3789363"/>
            <a:ext cx="264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DVD: </a:t>
            </a:r>
            <a:r>
              <a:rPr lang="zh-CN" altLang="en-US" sz="2400">
                <a:latin typeface="Times New Roman" panose="02020603050405020304" pitchFamily="18" charset="0"/>
              </a:rPr>
              <a:t>是高容量的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光存储设备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1855788" y="192088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光介质类型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5414963"/>
            <a:ext cx="69484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基本速率：</a:t>
            </a:r>
            <a:r>
              <a:rPr lang="en-US" altLang="zh-CN">
                <a:latin typeface="Times New Roman" panose="02020603050405020304" pitchFamily="18" charset="0"/>
              </a:rPr>
              <a:t>150Kb/s</a:t>
            </a:r>
            <a:endParaRPr lang="en-US" altLang="zh-CN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表示方法： 倍速</a:t>
            </a:r>
            <a:r>
              <a:rPr lang="en-US" altLang="zh-CN">
                <a:latin typeface="Times New Roman" panose="02020603050405020304" pitchFamily="18" charset="0"/>
              </a:rPr>
              <a:t>X   </a:t>
            </a:r>
            <a:r>
              <a:rPr lang="zh-CN" altLang="en-US">
                <a:latin typeface="Times New Roman" panose="02020603050405020304" pitchFamily="18" charset="0"/>
              </a:rPr>
              <a:t>如：</a:t>
            </a:r>
            <a:r>
              <a:rPr lang="en-US" altLang="zh-CN">
                <a:latin typeface="Times New Roman" panose="02020603050405020304" pitchFamily="18" charset="0"/>
              </a:rPr>
              <a:t>16X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</a:rPr>
              <a:t>40X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7656" name="Group 11"/>
          <p:cNvGrpSpPr/>
          <p:nvPr/>
        </p:nvGrpSpPr>
        <p:grpSpPr bwMode="auto">
          <a:xfrm>
            <a:off x="3635375" y="3286125"/>
            <a:ext cx="5400675" cy="2128838"/>
            <a:chOff x="777" y="1248"/>
            <a:chExt cx="3402" cy="1341"/>
          </a:xfrm>
        </p:grpSpPr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777" y="1248"/>
              <a:ext cx="2631" cy="1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Feature</a:t>
              </a:r>
              <a:br>
                <a:rPr lang="en-US" altLang="zh-CN" sz="2800" dirty="0">
                  <a:solidFill>
                    <a:schemeClr val="bg1"/>
                  </a:solidFill>
                </a:rPr>
              </a:br>
              <a:r>
                <a:rPr lang="en-US" altLang="zh-CN" sz="2800" dirty="0">
                  <a:solidFill>
                    <a:schemeClr val="bg1"/>
                  </a:solidFill>
                </a:rPr>
                <a:t>---------------------------------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single-sided, single-layer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single-sided, dual-layer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double-sided, single-layer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double-sided, dual-layer                  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53613" name="Text Box 13"/>
            <p:cNvSpPr txBox="1">
              <a:spLocks noChangeArrowheads="1"/>
            </p:cNvSpPr>
            <p:nvPr/>
          </p:nvSpPr>
          <p:spPr bwMode="auto">
            <a:xfrm>
              <a:off x="3211" y="1248"/>
              <a:ext cx="968" cy="13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Capacity</a:t>
              </a:r>
              <a:br>
                <a:rPr lang="en-US" altLang="zh-CN" sz="2800" dirty="0"/>
              </a:br>
              <a:r>
                <a:rPr lang="en-US" altLang="zh-CN" sz="2800" dirty="0"/>
                <a:t>----------</a:t>
              </a:r>
              <a:endParaRPr lang="en-US" altLang="zh-CN" sz="2800" dirty="0"/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/>
                <a:t>4.7 GB</a:t>
              </a:r>
              <a:endParaRPr lang="en-US" altLang="zh-CN" sz="2800" dirty="0"/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/>
                <a:t>8.5 GB</a:t>
              </a:r>
              <a:endParaRPr lang="en-US" altLang="zh-CN" sz="2800" dirty="0"/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/>
                <a:t>9.4 GB</a:t>
              </a:r>
              <a:endParaRPr lang="en-US" altLang="zh-CN" sz="2800" dirty="0"/>
            </a:p>
            <a:p>
              <a:pPr>
                <a:lnSpc>
                  <a:spcPct val="80000"/>
                </a:lnSpc>
                <a:defRPr/>
              </a:pPr>
              <a:r>
                <a:rPr lang="en-US" altLang="zh-CN" sz="2800" dirty="0"/>
                <a:t>17  GB</a:t>
              </a:r>
              <a:endParaRPr lang="en-US" altLang="zh-CN" sz="2800" dirty="0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0851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5165725" y="2809875"/>
            <a:ext cx="1223963" cy="5016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数据总线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5213350" y="3548063"/>
            <a:ext cx="1223963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地址总线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5187950" y="4186238"/>
            <a:ext cx="1225550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FFFF00"/>
                </a:solidFill>
              </a:rPr>
              <a:t>控制总线</a:t>
            </a:r>
            <a:endParaRPr lang="zh-CN" altLang="en-US" sz="2000" b="1">
              <a:solidFill>
                <a:srgbClr val="FFFF00"/>
              </a:solidFill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855788" y="192088"/>
            <a:ext cx="472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5.5  </a:t>
            </a:r>
            <a:r>
              <a:rPr lang="zh-CN" altLang="en-US" sz="3200">
                <a:latin typeface="Times New Roman" panose="02020603050405020304" pitchFamily="18" charset="0"/>
              </a:rPr>
              <a:t>子系统的互连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8679" name="矩形 14"/>
          <p:cNvSpPr>
            <a:spLocks noChangeArrowheads="1"/>
          </p:cNvSpPr>
          <p:nvPr/>
        </p:nvSpPr>
        <p:spPr bwMode="auto">
          <a:xfrm>
            <a:off x="1843088" y="1330325"/>
            <a:ext cx="46243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数据总线决定计算机字长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如，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位，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位，</a:t>
            </a:r>
            <a:r>
              <a:rPr lang="en-US" altLang="zh-CN">
                <a:latin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</a:rPr>
              <a:t>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840538" y="4178300"/>
            <a:ext cx="179387" cy="97948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81" name="矩形 17"/>
          <p:cNvSpPr>
            <a:spLocks noChangeArrowheads="1"/>
          </p:cNvSpPr>
          <p:nvPr/>
        </p:nvSpPr>
        <p:spPr bwMode="auto">
          <a:xfrm>
            <a:off x="1117600" y="4919663"/>
            <a:ext cx="3105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地址总线决定计算机存储空间大小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82" name="矩形 18"/>
          <p:cNvSpPr>
            <a:spLocks noChangeArrowheads="1"/>
          </p:cNvSpPr>
          <p:nvPr/>
        </p:nvSpPr>
        <p:spPr bwMode="auto">
          <a:xfrm>
            <a:off x="5435600" y="5002213"/>
            <a:ext cx="3240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控制总线决定计算机控制命令的数量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3348038" y="2093913"/>
            <a:ext cx="215900" cy="6334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2268538" y="3509963"/>
            <a:ext cx="215900" cy="1492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908175" y="188913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设备的连接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125538"/>
            <a:ext cx="81089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875" y="4581525"/>
            <a:ext cx="89487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控制器(</a:t>
            </a:r>
            <a:r>
              <a:rPr lang="en-US" altLang="zh-CN" b="1">
                <a:latin typeface="Times New Roman" panose="02020603050405020304" pitchFamily="18" charset="0"/>
              </a:rPr>
              <a:t>controller)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负责处理</a:t>
            </a:r>
            <a:r>
              <a:rPr lang="en-US" altLang="zh-CN" sz="2800" b="1">
                <a:latin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</a:rPr>
              <a:t>与存储器和低速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>
                <a:latin typeface="Times New Roman" panose="02020603050405020304" pitchFamily="18" charset="0"/>
              </a:rPr>
              <a:t>设备间的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>
                <a:latin typeface="Times New Roman" panose="02020603050405020304" pitchFamily="18" charset="0"/>
              </a:rPr>
              <a:t>操作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有并行和串行两类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1908175" y="188913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控制器类型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268538" y="1773238"/>
            <a:ext cx="45339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	SCSI  </a:t>
            </a:r>
            <a:r>
              <a:rPr lang="zh-CN" altLang="en-US" sz="4000" b="1">
                <a:latin typeface="Times New Roman" panose="02020603050405020304" pitchFamily="18" charset="0"/>
              </a:rPr>
              <a:t>控制器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	FireWire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	USB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HDMI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4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1"/>
          <p:cNvGraphicFramePr/>
          <p:nvPr/>
        </p:nvGraphicFramePr>
        <p:xfrm>
          <a:off x="130175" y="1022350"/>
          <a:ext cx="8883650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" r:id="rId1" imgW="8877300" imgH="4810125" progId="Paint.Picture">
                  <p:embed/>
                </p:oleObj>
              </mc:Choice>
              <mc:Fallback>
                <p:oleObj name="" r:id="rId1" imgW="8877300" imgH="4810125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022350"/>
                        <a:ext cx="8883650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617788" y="152400"/>
            <a:ext cx="444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SCSI </a:t>
            </a:r>
            <a:r>
              <a:rPr lang="zh-CN" altLang="en-US" sz="3200">
                <a:latin typeface="Times New Roman" panose="02020603050405020304" pitchFamily="18" charset="0"/>
              </a:rPr>
              <a:t>控制器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1748" name="Text Box 11"/>
          <p:cNvSpPr txBox="1">
            <a:spLocks noChangeArrowheads="1"/>
          </p:cNvSpPr>
          <p:nvPr/>
        </p:nvSpPr>
        <p:spPr bwMode="auto">
          <a:xfrm>
            <a:off x="319088" y="5513388"/>
            <a:ext cx="861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SCSI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small computer system interface</a:t>
            </a:r>
            <a:r>
              <a:rPr lang="zh-CN" altLang="en-US" sz="2400" b="1">
                <a:latin typeface="Times New Roman" panose="02020603050405020304" pitchFamily="18" charset="0"/>
              </a:rPr>
              <a:t>  小型计算机系统接口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是一个8、16或32的并行接口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1749" name="Text Box 12"/>
          <p:cNvSpPr txBox="1">
            <a:spLocks noChangeArrowheads="1"/>
          </p:cNvSpPr>
          <p:nvPr/>
        </p:nvSpPr>
        <p:spPr bwMode="auto">
          <a:xfrm>
            <a:off x="5651500" y="2852738"/>
            <a:ext cx="287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1984 Macintosh computer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5089525" y="4119563"/>
            <a:ext cx="288925" cy="150812"/>
          </a:xfrm>
          <a:prstGeom prst="rect">
            <a:avLst/>
          </a:prstGeom>
          <a:solidFill>
            <a:srgbClr val="FF0066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8524875" y="4803775"/>
            <a:ext cx="276225" cy="163513"/>
          </a:xfrm>
          <a:prstGeom prst="rect">
            <a:avLst/>
          </a:prstGeom>
          <a:solidFill>
            <a:srgbClr val="FF0066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38925" y="3551555"/>
            <a:ext cx="1101090" cy="460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终结器</a:t>
            </a:r>
            <a:endParaRPr lang="zh-CN" alt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5378450" y="3781425"/>
            <a:ext cx="1260475" cy="384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  <a:endCxn id="31751" idx="0"/>
          </p:cNvCxnSpPr>
          <p:nvPr/>
        </p:nvCxnSpPr>
        <p:spPr>
          <a:xfrm>
            <a:off x="7740650" y="3860800"/>
            <a:ext cx="922338" cy="942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755" name="Text Box 5"/>
          <p:cNvSpPr txBox="1">
            <a:spLocks noChangeArrowheads="1"/>
          </p:cNvSpPr>
          <p:nvPr/>
        </p:nvSpPr>
        <p:spPr bwMode="auto">
          <a:xfrm>
            <a:off x="457200" y="3121025"/>
            <a:ext cx="3278188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菊花链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每个设备有唯一地址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042988" y="188913"/>
            <a:ext cx="7345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FireWire(</a:t>
            </a:r>
            <a:r>
              <a:rPr lang="en-US" altLang="zh-CN" sz="2400"/>
              <a:t>IEEE 1394</a:t>
            </a:r>
            <a:r>
              <a:rPr lang="zh-CN" altLang="en-US" sz="2400"/>
              <a:t>串行接口</a:t>
            </a:r>
            <a:r>
              <a:rPr lang="en-US" altLang="zh-CN" sz="2400"/>
              <a:t>)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控制器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00150"/>
            <a:ext cx="8618537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026025" y="2806700"/>
            <a:ext cx="226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速度可达</a:t>
            </a:r>
            <a:r>
              <a:rPr lang="en-US" altLang="zh-CN" sz="2000">
                <a:latin typeface="Times New Roman" panose="02020603050405020304" pitchFamily="18" charset="0"/>
              </a:rPr>
              <a:t>50MB/sec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111500" y="2944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419350" y="3171825"/>
            <a:ext cx="1568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可连</a:t>
            </a:r>
            <a:r>
              <a:rPr lang="en-US" altLang="zh-CN" sz="2400">
                <a:latin typeface="Times New Roman" panose="02020603050405020304" pitchFamily="18" charset="0"/>
              </a:rPr>
              <a:t>63 </a:t>
            </a:r>
            <a:r>
              <a:rPr lang="zh-CN" altLang="en-US" sz="2400">
                <a:latin typeface="Times New Roman" panose="02020603050405020304" pitchFamily="18" charset="0"/>
              </a:rPr>
              <a:t>个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730250" y="5808663"/>
            <a:ext cx="61341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与</a:t>
            </a:r>
            <a:r>
              <a:rPr lang="en-US" altLang="zh-CN" sz="3200">
                <a:latin typeface="Times New Roman" panose="02020603050405020304" pitchFamily="18" charset="0"/>
              </a:rPr>
              <a:t>SCSI</a:t>
            </a:r>
            <a:r>
              <a:rPr lang="zh-CN" altLang="en-US" sz="3200">
                <a:latin typeface="Times New Roman" panose="02020603050405020304" pitchFamily="18" charset="0"/>
              </a:rPr>
              <a:t>相比，无需终结器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019175"/>
            <a:ext cx="8618537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1101"/>
          <p:cNvSpPr>
            <a:spLocks noChangeArrowheads="1"/>
          </p:cNvSpPr>
          <p:nvPr/>
        </p:nvSpPr>
        <p:spPr bwMode="auto">
          <a:xfrm>
            <a:off x="250825" y="5013325"/>
            <a:ext cx="554513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USB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Universal serial bus controller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通用串行总线控制器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USB</a:t>
            </a:r>
            <a:r>
              <a:rPr lang="zh-CN" altLang="en-US" sz="3200" b="1">
                <a:latin typeface="Times New Roman" panose="02020603050405020304" pitchFamily="18" charset="0"/>
              </a:rPr>
              <a:t>控制器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3797" name="Rectangle 1101"/>
          <p:cNvSpPr>
            <a:spLocks noChangeArrowheads="1"/>
          </p:cNvSpPr>
          <p:nvPr/>
        </p:nvSpPr>
        <p:spPr bwMode="auto">
          <a:xfrm>
            <a:off x="5795963" y="3256080"/>
            <a:ext cx="3311922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连接低电压设备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根线：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+5V, GND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数据信号线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版本  </a:t>
            </a:r>
            <a:r>
              <a:rPr lang="en-US" altLang="zh-CN" dirty="0">
                <a:latin typeface="Times New Roman" panose="02020603050405020304" pitchFamily="18" charset="0"/>
              </a:rPr>
              <a:t>1.0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2. 0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</a:rPr>
              <a:t>3.0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322263" y="912813"/>
            <a:ext cx="835342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HDMI:</a:t>
            </a: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en-US" b="1">
                <a:latin typeface="Times New Roman" panose="02020603050405020304" pitchFamily="18" charset="0"/>
              </a:rPr>
              <a:t>高清多媒体接口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High Definition Multimedia Interface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是一种全数字化视频和声音发送接口，可以发送未压缩的音频及视频信号。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HDMI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3482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3683000"/>
            <a:ext cx="7920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438400" y="152400"/>
            <a:ext cx="4078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I/O </a:t>
            </a:r>
            <a:r>
              <a:rPr lang="zh-CN" altLang="en-US" sz="3600" b="1">
                <a:latin typeface="Times New Roman" panose="02020603050405020304" pitchFamily="18" charset="0"/>
              </a:rPr>
              <a:t>设备寻址</a:t>
            </a:r>
            <a:endParaRPr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2268538" y="2205038"/>
            <a:ext cx="50403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I/O</a:t>
            </a:r>
            <a:r>
              <a:rPr lang="zh-CN" altLang="en-US" sz="4000" b="1">
                <a:latin typeface="Times New Roman" panose="02020603050405020304" pitchFamily="18" charset="0"/>
              </a:rPr>
              <a:t>独立寻址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4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I/O</a:t>
            </a:r>
            <a:r>
              <a:rPr lang="zh-CN" altLang="en-US" sz="4000" b="1">
                <a:latin typeface="Times New Roman" panose="02020603050405020304" pitchFamily="18" charset="0"/>
              </a:rPr>
              <a:t>存储器映射寻址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/>
          <p:nvPr/>
        </p:nvGrpSpPr>
        <p:grpSpPr bwMode="auto">
          <a:xfrm>
            <a:off x="233363" y="1365250"/>
            <a:ext cx="6572250" cy="4584700"/>
            <a:chOff x="233928" y="1364951"/>
            <a:chExt cx="6572250" cy="4152281"/>
          </a:xfrm>
        </p:grpSpPr>
        <p:pic>
          <p:nvPicPr>
            <p:cNvPr id="819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28" y="1364951"/>
              <a:ext cx="6572250" cy="415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21"/>
            <p:cNvSpPr txBox="1">
              <a:spLocks noChangeArrowheads="1"/>
            </p:cNvSpPr>
            <p:nvPr/>
          </p:nvSpPr>
          <p:spPr bwMode="auto">
            <a:xfrm>
              <a:off x="4423202" y="1764261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</a:t>
              </a:r>
              <a:r>
                <a:rPr lang="zh-CN" altLang="en-US" sz="1800" b="1">
                  <a:latin typeface="Times New Roman" panose="02020603050405020304" pitchFamily="18" charset="0"/>
                </a:rPr>
                <a:t>寄存器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0" name="Text Box 22"/>
            <p:cNvSpPr txBox="1">
              <a:spLocks noChangeArrowheads="1"/>
            </p:cNvSpPr>
            <p:nvPr/>
          </p:nvSpPr>
          <p:spPr bwMode="auto">
            <a:xfrm>
              <a:off x="4467109" y="3367537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zh-CN" altLang="en-US" sz="1800" b="1">
                  <a:latin typeface="Times New Roman" panose="02020603050405020304" pitchFamily="18" charset="0"/>
                </a:rPr>
                <a:t>寄存器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1" name="Rectangle 23"/>
            <p:cNvSpPr>
              <a:spLocks noChangeArrowheads="1"/>
            </p:cNvSpPr>
            <p:nvPr/>
          </p:nvSpPr>
          <p:spPr bwMode="auto">
            <a:xfrm>
              <a:off x="4419082" y="4233230"/>
              <a:ext cx="1475084" cy="36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程序计数器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415889" y="2458964"/>
              <a:ext cx="15559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447420" y="4462377"/>
              <a:ext cx="1139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b="1">
                  <a:latin typeface="Times New Roman" panose="02020603050405020304" pitchFamily="18" charset="0"/>
                </a:rPr>
                <a:t>CU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21"/>
            <p:cNvSpPr txBox="1">
              <a:spLocks noChangeArrowheads="1"/>
            </p:cNvSpPr>
            <p:nvPr/>
          </p:nvSpPr>
          <p:spPr bwMode="auto">
            <a:xfrm>
              <a:off x="4449478" y="2313894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数据寄存器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5" name="Text Box 21"/>
            <p:cNvSpPr txBox="1">
              <a:spLocks noChangeArrowheads="1"/>
            </p:cNvSpPr>
            <p:nvPr/>
          </p:nvSpPr>
          <p:spPr bwMode="auto">
            <a:xfrm>
              <a:off x="4433713" y="2834156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数据寄存器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67000" y="147638"/>
            <a:ext cx="3255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5.2  CPU</a:t>
            </a:r>
            <a:endParaRPr lang="en-US" altLang="zh-CN" sz="36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7172325" y="2543175"/>
            <a:ext cx="1758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寄存器组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快速存储器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临时存储器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272" name="AutoShape 25"/>
          <p:cNvSpPr/>
          <p:nvPr/>
        </p:nvSpPr>
        <p:spPr bwMode="auto">
          <a:xfrm>
            <a:off x="6537325" y="1924050"/>
            <a:ext cx="649288" cy="2808288"/>
          </a:xfrm>
          <a:prstGeom prst="rightBrace">
            <a:avLst>
              <a:gd name="adj1" fmla="val 29555"/>
              <a:gd name="adj2" fmla="val 50000"/>
            </a:avLst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6" grpId="0"/>
      <p:bldP spid="112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5693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38400" y="152400"/>
            <a:ext cx="407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I/O</a:t>
            </a:r>
            <a:r>
              <a:rPr lang="zh-CN" altLang="en-US" sz="3200" b="1">
                <a:latin typeface="Times New Roman" panose="02020603050405020304" pitchFamily="18" charset="0"/>
              </a:rPr>
              <a:t>独立寻址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6659563" y="4221163"/>
            <a:ext cx="2228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地址重叠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依靠指令区分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Read/write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Input/output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692275" y="288925"/>
            <a:ext cx="5183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I/O</a:t>
            </a:r>
            <a:r>
              <a:rPr lang="zh-CN" altLang="en-US" sz="3200" b="1">
                <a:latin typeface="Times New Roman" panose="02020603050405020304" pitchFamily="18" charset="0"/>
              </a:rPr>
              <a:t>存储器映射寻址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5471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1031"/>
          <p:cNvSpPr txBox="1">
            <a:spLocks noChangeArrowheads="1"/>
          </p:cNvSpPr>
          <p:nvPr/>
        </p:nvSpPr>
        <p:spPr bwMode="auto">
          <a:xfrm>
            <a:off x="101600" y="3614738"/>
            <a:ext cx="23399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优点：指令集较小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缺点：控制器中的寄存器占用了一部分主存地址 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7893" name="Text Box 1032"/>
          <p:cNvSpPr txBox="1">
            <a:spLocks noChangeArrowheads="1"/>
          </p:cNvSpPr>
          <p:nvPr/>
        </p:nvSpPr>
        <p:spPr bwMode="auto">
          <a:xfrm>
            <a:off x="2432050" y="5516563"/>
            <a:ext cx="5903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例：每个控制器有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个寄存器，若系统有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4 </a:t>
            </a:r>
            <a:r>
              <a:rPr lang="zh-CN" altLang="en-US" sz="2400" b="1">
                <a:latin typeface="Times New Roman" panose="02020603050405020304" pitchFamily="18" charset="0"/>
              </a:rPr>
              <a:t>个</a:t>
            </a:r>
            <a:r>
              <a:rPr lang="en-US" altLang="zh-CN" sz="2400" b="1">
                <a:latin typeface="Times New Roman" panose="02020603050405020304" pitchFamily="18" charset="0"/>
              </a:rPr>
              <a:t>I/O</a:t>
            </a:r>
            <a:r>
              <a:rPr lang="zh-CN" altLang="en-US" sz="2400" b="1">
                <a:latin typeface="Times New Roman" panose="02020603050405020304" pitchFamily="18" charset="0"/>
              </a:rPr>
              <a:t>控制器则，共占用</a:t>
            </a:r>
            <a:r>
              <a:rPr lang="en-US" altLang="zh-CN" sz="2400" b="1">
                <a:latin typeface="Times New Roman" panose="02020603050405020304" pitchFamily="18" charset="0"/>
              </a:rPr>
              <a:t>16</a:t>
            </a:r>
            <a:r>
              <a:rPr lang="zh-CN" altLang="en-US" sz="2400" b="1">
                <a:latin typeface="Times New Roman" panose="02020603050405020304" pitchFamily="18" charset="0"/>
              </a:rPr>
              <a:t>个地址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5538"/>
            <a:ext cx="5592763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5.6   I/O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操作方式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107950" y="3716338"/>
            <a:ext cx="6335713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程序控制输入</a:t>
            </a:r>
            <a:r>
              <a:rPr lang="en-US" altLang="zh-CN" sz="3600" b="1">
                <a:latin typeface="Times New Roman" panose="02020603050405020304" pitchFamily="18" charset="0"/>
              </a:rPr>
              <a:t>/</a:t>
            </a:r>
            <a:r>
              <a:rPr lang="zh-CN" altLang="en-US" sz="3600" b="1">
                <a:latin typeface="Times New Roman" panose="02020603050405020304" pitchFamily="18" charset="0"/>
              </a:rPr>
              <a:t>输出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中断控制输入</a:t>
            </a:r>
            <a:r>
              <a:rPr lang="en-US" altLang="zh-CN" sz="3600" b="1">
                <a:latin typeface="Times New Roman" panose="02020603050405020304" pitchFamily="18" charset="0"/>
              </a:rPr>
              <a:t>/</a:t>
            </a:r>
            <a:r>
              <a:rPr lang="zh-CN" altLang="en-US" sz="3600" b="1">
                <a:latin typeface="Times New Roman" panose="02020603050405020304" pitchFamily="18" charset="0"/>
              </a:rPr>
              <a:t>输出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直接存储器存取（</a:t>
            </a:r>
            <a:r>
              <a:rPr lang="en-US" altLang="zh-CN" sz="3600" b="1">
                <a:latin typeface="Times New Roman" panose="02020603050405020304" pitchFamily="18" charset="0"/>
              </a:rPr>
              <a:t>DMA</a:t>
            </a:r>
            <a:r>
              <a:rPr lang="zh-CN" altLang="en-US" sz="3600" b="1">
                <a:latin typeface="Times New Roman" panose="02020603050405020304" pitchFamily="18" charset="0"/>
              </a:rPr>
              <a:t>）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程序控制输入输出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pic>
        <p:nvPicPr>
          <p:cNvPr id="3993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450850"/>
            <a:ext cx="4310063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矩形 1"/>
          <p:cNvSpPr>
            <a:spLocks noChangeArrowheads="1"/>
          </p:cNvSpPr>
          <p:nvPr/>
        </p:nvSpPr>
        <p:spPr bwMode="auto">
          <a:xfrm>
            <a:off x="179388" y="1192213"/>
            <a:ext cx="42481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最简单的一种同步：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CPU</a:t>
            </a:r>
            <a:r>
              <a:rPr lang="zh-CN" altLang="en-US" b="1">
                <a:latin typeface="Times New Roman" panose="02020603050405020304" pitchFamily="18" charset="0"/>
              </a:rPr>
              <a:t>等待</a:t>
            </a:r>
            <a:r>
              <a:rPr lang="en-US" altLang="zh-CN" b="1">
                <a:latin typeface="Times New Roman" panose="02020603050405020304" pitchFamily="18" charset="0"/>
              </a:rPr>
              <a:t>I/O</a:t>
            </a:r>
            <a:r>
              <a:rPr lang="zh-CN" altLang="en-US" b="1">
                <a:latin typeface="Times New Roman" panose="02020603050405020304" pitchFamily="18" charset="0"/>
              </a:rPr>
              <a:t>设备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zh-CN" altLang="en-US" b="1">
                <a:latin typeface="Times New Roman" panose="02020603050405020304" pitchFamily="18" charset="0"/>
              </a:rPr>
              <a:t>直到</a:t>
            </a:r>
            <a:r>
              <a:rPr lang="en-US" altLang="zh-CN" b="1">
                <a:latin typeface="Times New Roman" panose="02020603050405020304" pitchFamily="18" charset="0"/>
              </a:rPr>
              <a:t>I/O</a:t>
            </a:r>
            <a:r>
              <a:rPr lang="zh-CN" altLang="en-US" b="1">
                <a:latin typeface="Times New Roman" panose="02020603050405020304" pitchFamily="18" charset="0"/>
              </a:rPr>
              <a:t>操作完成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特点：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控制简单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CPU</a:t>
            </a:r>
            <a:r>
              <a:rPr lang="zh-CN" altLang="en-US" b="1">
                <a:latin typeface="Times New Roman" panose="02020603050405020304" pitchFamily="18" charset="0"/>
              </a:rPr>
              <a:t>利用率低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981075"/>
            <a:ext cx="53371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7950" y="260350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中断控制输入输出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4" name="矩形 1"/>
          <p:cNvSpPr>
            <a:spLocks noChangeArrowheads="1"/>
          </p:cNvSpPr>
          <p:nvPr/>
        </p:nvSpPr>
        <p:spPr bwMode="auto">
          <a:xfrm>
            <a:off x="179388" y="981075"/>
            <a:ext cx="360045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工作方式：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</a:rPr>
              <a:t>发出</a:t>
            </a:r>
            <a:r>
              <a:rPr lang="en-US" altLang="zh-CN" sz="2400" b="1">
                <a:latin typeface="Times New Roman" panose="02020603050405020304" pitchFamily="18" charset="0"/>
              </a:rPr>
              <a:t>I/O</a:t>
            </a:r>
            <a:r>
              <a:rPr lang="zh-CN" altLang="en-US" sz="2400" b="1">
                <a:latin typeface="Times New Roman" panose="02020603050405020304" pitchFamily="18" charset="0"/>
              </a:rPr>
              <a:t>命令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</a:rPr>
              <a:t>继续其它任务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I/O</a:t>
            </a:r>
            <a:r>
              <a:rPr lang="zh-CN" altLang="en-US" sz="2400" b="1">
                <a:latin typeface="Times New Roman" panose="02020603050405020304" pitchFamily="18" charset="0"/>
              </a:rPr>
              <a:t>设备准备就绪后通知</a:t>
            </a:r>
            <a:r>
              <a:rPr lang="en-US" altLang="zh-CN" sz="2400" b="1">
                <a:latin typeface="Times New Roman" panose="02020603050405020304" pitchFamily="18" charset="0"/>
              </a:rPr>
              <a:t>CPU(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中断请求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CPU</a:t>
            </a:r>
            <a:r>
              <a:rPr lang="zh-CN" altLang="en-US" sz="2400" b="1">
                <a:latin typeface="Times New Roman" panose="02020603050405020304" pitchFamily="18" charset="0"/>
              </a:rPr>
              <a:t>响应请求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</a:rPr>
              <a:t>完成</a:t>
            </a:r>
            <a:r>
              <a:rPr lang="en-US" altLang="zh-CN" sz="2400" b="1">
                <a:latin typeface="Times New Roman" panose="02020603050405020304" pitchFamily="18" charset="0"/>
              </a:rPr>
              <a:t>I/O</a:t>
            </a:r>
            <a:r>
              <a:rPr lang="zh-CN" altLang="en-US" sz="2400" b="1">
                <a:latin typeface="Times New Roman" panose="02020603050405020304" pitchFamily="18" charset="0"/>
              </a:rPr>
              <a:t>操作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</a:rPr>
              <a:t>继续执行其它任务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特点：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控制相对复杂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CPU</a:t>
            </a:r>
            <a:r>
              <a:rPr lang="zh-CN" altLang="en-US" b="1">
                <a:latin typeface="Times New Roman" panose="02020603050405020304" pitchFamily="18" charset="0"/>
              </a:rPr>
              <a:t>利用率高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981075"/>
            <a:ext cx="8618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203200"/>
            <a:ext cx="6313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直接存储器存取</a:t>
            </a:r>
            <a:r>
              <a:rPr lang="en-US" altLang="zh-CN" sz="3200" b="1">
                <a:latin typeface="Times New Roman" panose="02020603050405020304" pitchFamily="18" charset="0"/>
              </a:rPr>
              <a:t>(DMA)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107950" y="5516563"/>
            <a:ext cx="796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DMA: Direct Memory Access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Transfers a large block of data between a high-speed I/O device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952625" y="115888"/>
            <a:ext cx="6084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DMA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052513"/>
            <a:ext cx="54165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矩形 1"/>
          <p:cNvSpPr>
            <a:spLocks noChangeArrowheads="1"/>
          </p:cNvSpPr>
          <p:nvPr/>
        </p:nvSpPr>
        <p:spPr bwMode="auto">
          <a:xfrm>
            <a:off x="179388" y="1341438"/>
            <a:ext cx="30972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工作方式：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适用于高速设备间传送大量数据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内存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与磁盘间</a:t>
            </a:r>
            <a:endParaRPr lang="en-US" altLang="zh-CN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特点：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在传送数据期间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CPU</a:t>
            </a:r>
            <a:r>
              <a:rPr lang="zh-CN" altLang="en-US" b="1">
                <a:latin typeface="Times New Roman" panose="02020603050405020304" pitchFamily="18" charset="0"/>
              </a:rPr>
              <a:t>空闲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610600" cy="5335587"/>
          </a:xfrm>
        </p:spPr>
        <p:txBody>
          <a:bodyPr/>
          <a:lstStyle/>
          <a:p>
            <a:pPr algn="just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CISC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algn="just">
              <a:defRPr/>
            </a:pPr>
            <a:r>
              <a:rPr lang="en-US" altLang="zh-CN" dirty="0"/>
              <a:t>Complex Instruction Set Computer :</a:t>
            </a:r>
            <a:r>
              <a:rPr lang="zh-CN" altLang="en-US" dirty="0"/>
              <a:t>复杂指令集计算机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指令数量多，功能强大，容易实现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X86</a:t>
            </a:r>
            <a:r>
              <a:rPr lang="zh-CN" altLang="en-US" dirty="0"/>
              <a:t>系列</a:t>
            </a:r>
            <a:endParaRPr lang="en-US" altLang="zh-CN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algn="just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RISC </a:t>
            </a:r>
            <a:r>
              <a:rPr lang="en-US" altLang="zh-CN" dirty="0"/>
              <a:t>: </a:t>
            </a:r>
            <a:endParaRPr lang="en-US" altLang="zh-CN" dirty="0"/>
          </a:p>
          <a:p>
            <a:pPr lvl="1" algn="just">
              <a:defRPr/>
            </a:pPr>
            <a:r>
              <a:rPr lang="en-US" altLang="zh-CN" dirty="0" err="1"/>
              <a:t>Rreduced</a:t>
            </a:r>
            <a:r>
              <a:rPr lang="en-US" altLang="zh-CN" dirty="0"/>
              <a:t> Instruction Set Computer :</a:t>
            </a:r>
            <a:r>
              <a:rPr lang="zh-CN" altLang="en-US" dirty="0"/>
              <a:t>精简指令集计算机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指令数量少，复杂功能用简单指令实现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例： </a:t>
            </a:r>
            <a:r>
              <a:rPr lang="en-US" altLang="zh-CN" dirty="0"/>
              <a:t>ARM</a:t>
            </a:r>
            <a:endParaRPr lang="en-US" altLang="zh-CN" dirty="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13319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5.7  CPU</a:t>
            </a:r>
            <a:r>
              <a:rPr lang="zh-CN" altLang="en-US" sz="3200">
                <a:latin typeface="Times New Roman" panose="02020603050405020304" pitchFamily="18" charset="0"/>
              </a:rPr>
              <a:t>体系结构的两种设计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84213" y="233363"/>
            <a:ext cx="7772400" cy="569912"/>
          </a:xfrm>
        </p:spPr>
        <p:txBody>
          <a:bodyPr/>
          <a:lstStyle/>
          <a:p>
            <a:pPr eaLnBrk="1" hangingPunct="1"/>
            <a:r>
              <a:rPr lang="zh-CN" altLang="en-US" b="0"/>
              <a:t>指令执行</a:t>
            </a:r>
            <a:endParaRPr lang="zh-CN" altLang="en-US" b="0"/>
          </a:p>
        </p:txBody>
      </p:sp>
      <p:sp>
        <p:nvSpPr>
          <p:cNvPr id="45059" name="Rectangle 9"/>
          <p:cNvSpPr>
            <a:spLocks noGrp="1" noRot="1" noChangeArrowheads="1"/>
          </p:cNvSpPr>
          <p:nvPr>
            <p:ph idx="1"/>
          </p:nvPr>
        </p:nvSpPr>
        <p:spPr>
          <a:xfrm>
            <a:off x="214313" y="1022350"/>
            <a:ext cx="8713787" cy="10795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黑体" panose="02010609060101010101" pitchFamily="49" charset="-122"/>
              </a:rPr>
              <a:t>计算机中各条指令是顺序执行的，完成一条指令再执行下一条指令。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19338" y="2189163"/>
            <a:ext cx="1676400" cy="93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取指令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35388" y="3684588"/>
            <a:ext cx="201295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执行指令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40388" y="2214563"/>
            <a:ext cx="2044700" cy="919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指令译码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258888" y="2613025"/>
            <a:ext cx="1060450" cy="120650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316038" y="21129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开始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3" idx="6"/>
            <a:endCxn id="15" idx="2"/>
          </p:cNvCxnSpPr>
          <p:nvPr/>
        </p:nvCxnSpPr>
        <p:spPr>
          <a:xfrm>
            <a:off x="3995738" y="2659063"/>
            <a:ext cx="1644650" cy="142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4"/>
            <a:endCxn id="14" idx="6"/>
          </p:cNvCxnSpPr>
          <p:nvPr/>
        </p:nvCxnSpPr>
        <p:spPr>
          <a:xfrm flipH="1">
            <a:off x="5748338" y="3133725"/>
            <a:ext cx="914400" cy="9509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</p:cNvCxnSpPr>
          <p:nvPr/>
        </p:nvCxnSpPr>
        <p:spPr>
          <a:xfrm flipH="1" flipV="1">
            <a:off x="1997075" y="2673350"/>
            <a:ext cx="1738313" cy="14112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 bwMode="auto">
          <a:xfrm>
            <a:off x="209550" y="4878388"/>
            <a:ext cx="8661400" cy="660400"/>
            <a:chOff x="184150" y="1141413"/>
            <a:chExt cx="8661400" cy="727075"/>
          </a:xfrm>
        </p:grpSpPr>
        <p:sp>
          <p:nvSpPr>
            <p:cNvPr id="45082" name="Text Box 17"/>
            <p:cNvSpPr txBox="1">
              <a:spLocks noChangeArrowheads="1"/>
            </p:cNvSpPr>
            <p:nvPr/>
          </p:nvSpPr>
          <p:spPr bwMode="auto">
            <a:xfrm>
              <a:off x="184150" y="1230313"/>
              <a:ext cx="99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CPU</a:t>
              </a:r>
              <a:endParaRPr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5083" name="组合 2"/>
            <p:cNvGrpSpPr/>
            <p:nvPr/>
          </p:nvGrpSpPr>
          <p:grpSpPr bwMode="auto">
            <a:xfrm>
              <a:off x="1185863" y="1141413"/>
              <a:ext cx="7659687" cy="727075"/>
              <a:chOff x="1266825" y="1406525"/>
              <a:chExt cx="7659688" cy="769938"/>
            </a:xfrm>
          </p:grpSpPr>
          <p:sp>
            <p:nvSpPr>
              <p:cNvPr id="45084" name="Rectangle 4"/>
              <p:cNvSpPr>
                <a:spLocks noChangeArrowheads="1"/>
              </p:cNvSpPr>
              <p:nvPr/>
            </p:nvSpPr>
            <p:spPr bwMode="auto">
              <a:xfrm>
                <a:off x="3786188" y="1412875"/>
                <a:ext cx="865187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85" name="Rectangle 5"/>
              <p:cNvSpPr>
                <a:spLocks noChangeArrowheads="1"/>
              </p:cNvSpPr>
              <p:nvPr/>
            </p:nvSpPr>
            <p:spPr bwMode="auto">
              <a:xfrm>
                <a:off x="1266825" y="1412875"/>
                <a:ext cx="863600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86" name="Rectangle 6"/>
              <p:cNvSpPr>
                <a:spLocks noChangeArrowheads="1"/>
              </p:cNvSpPr>
              <p:nvPr/>
            </p:nvSpPr>
            <p:spPr bwMode="auto">
              <a:xfrm>
                <a:off x="2706688" y="1412875"/>
                <a:ext cx="1079500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87" name="Rectangle 7"/>
              <p:cNvSpPr>
                <a:spLocks noChangeArrowheads="1"/>
              </p:cNvSpPr>
              <p:nvPr/>
            </p:nvSpPr>
            <p:spPr bwMode="auto">
              <a:xfrm>
                <a:off x="6378575" y="1412875"/>
                <a:ext cx="865188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88" name="Text Box 8"/>
              <p:cNvSpPr txBox="1">
                <a:spLocks noChangeArrowheads="1"/>
              </p:cNvSpPr>
              <p:nvPr/>
            </p:nvSpPr>
            <p:spPr bwMode="auto">
              <a:xfrm>
                <a:off x="1295400" y="1500188"/>
                <a:ext cx="792163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取指令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89" name="Text Box 9"/>
              <p:cNvSpPr txBox="1">
                <a:spLocks noChangeArrowheads="1"/>
              </p:cNvSpPr>
              <p:nvPr/>
            </p:nvSpPr>
            <p:spPr bwMode="auto">
              <a:xfrm>
                <a:off x="2892425" y="1516063"/>
                <a:ext cx="649288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执行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90" name="Rectangle 10"/>
              <p:cNvSpPr>
                <a:spLocks noChangeArrowheads="1"/>
              </p:cNvSpPr>
              <p:nvPr/>
            </p:nvSpPr>
            <p:spPr bwMode="auto">
              <a:xfrm>
                <a:off x="7675563" y="1406525"/>
                <a:ext cx="1250950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91" name="Text Box 11"/>
              <p:cNvSpPr txBox="1">
                <a:spLocks noChangeArrowheads="1"/>
              </p:cNvSpPr>
              <p:nvPr/>
            </p:nvSpPr>
            <p:spPr bwMode="auto">
              <a:xfrm>
                <a:off x="6451600" y="1485900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取操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作数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92" name="Text Box 12"/>
              <p:cNvSpPr txBox="1">
                <a:spLocks noChangeArrowheads="1"/>
              </p:cNvSpPr>
              <p:nvPr/>
            </p:nvSpPr>
            <p:spPr bwMode="auto">
              <a:xfrm>
                <a:off x="7859713" y="1544638"/>
                <a:ext cx="990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执行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93" name="Text Box 23"/>
              <p:cNvSpPr txBox="1">
                <a:spLocks noChangeArrowheads="1"/>
              </p:cNvSpPr>
              <p:nvPr/>
            </p:nvSpPr>
            <p:spPr bwMode="auto">
              <a:xfrm>
                <a:off x="3830638" y="1514475"/>
                <a:ext cx="820737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存结果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94" name="Rectangle 24"/>
              <p:cNvSpPr>
                <a:spLocks noChangeArrowheads="1"/>
              </p:cNvSpPr>
              <p:nvPr/>
            </p:nvSpPr>
            <p:spPr bwMode="auto">
              <a:xfrm>
                <a:off x="5083175" y="1406525"/>
                <a:ext cx="863600" cy="762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45095" name="Text Box 25"/>
              <p:cNvSpPr txBox="1">
                <a:spLocks noChangeArrowheads="1"/>
              </p:cNvSpPr>
              <p:nvPr/>
            </p:nvSpPr>
            <p:spPr bwMode="auto">
              <a:xfrm>
                <a:off x="5083175" y="1485900"/>
                <a:ext cx="863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_GB2312" pitchFamily="49" charset="-122"/>
                  </a:rPr>
                  <a:t>取指令</a:t>
                </a:r>
                <a:endParaRPr lang="zh-CN" altLang="en-US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" name="Rectangle 26" descr="深色上对角线"/>
              <p:cNvSpPr>
                <a:spLocks noChangeArrowheads="1"/>
              </p:cNvSpPr>
              <p:nvPr/>
            </p:nvSpPr>
            <p:spPr bwMode="auto">
              <a:xfrm>
                <a:off x="2130425" y="1413928"/>
                <a:ext cx="576262" cy="762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800">
                  <a:ea typeface="华文新魏" panose="02010800040101010101" pitchFamily="2" charset="-122"/>
                </a:endParaRPr>
              </a:p>
            </p:txBody>
          </p:sp>
          <p:sp>
            <p:nvSpPr>
              <p:cNvPr id="37" name="Rectangle 27" descr="深色上对角线"/>
              <p:cNvSpPr>
                <a:spLocks noChangeArrowheads="1"/>
              </p:cNvSpPr>
              <p:nvPr/>
            </p:nvSpPr>
            <p:spPr bwMode="auto">
              <a:xfrm>
                <a:off x="4651375" y="1413928"/>
                <a:ext cx="431800" cy="762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800">
                  <a:ea typeface="华文新魏" panose="02010800040101010101" pitchFamily="2" charset="-122"/>
                </a:endParaRPr>
              </a:p>
            </p:txBody>
          </p:sp>
          <p:sp>
            <p:nvSpPr>
              <p:cNvPr id="38" name="Rectangle 28" descr="深色上对角线"/>
              <p:cNvSpPr>
                <a:spLocks noChangeArrowheads="1"/>
              </p:cNvSpPr>
              <p:nvPr/>
            </p:nvSpPr>
            <p:spPr bwMode="auto">
              <a:xfrm>
                <a:off x="5946776" y="1413928"/>
                <a:ext cx="431800" cy="762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800">
                  <a:ea typeface="华文新魏" panose="02010800040101010101" pitchFamily="2" charset="-122"/>
                </a:endParaRPr>
              </a:p>
            </p:txBody>
          </p:sp>
          <p:sp>
            <p:nvSpPr>
              <p:cNvPr id="39" name="Rectangle 29" descr="深色上对角线"/>
              <p:cNvSpPr>
                <a:spLocks noChangeArrowheads="1"/>
              </p:cNvSpPr>
              <p:nvPr/>
            </p:nvSpPr>
            <p:spPr bwMode="auto">
              <a:xfrm>
                <a:off x="7243763" y="1413928"/>
                <a:ext cx="431800" cy="762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800"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40" name="组合 1"/>
          <p:cNvGrpSpPr/>
          <p:nvPr/>
        </p:nvGrpSpPr>
        <p:grpSpPr bwMode="auto">
          <a:xfrm>
            <a:off x="174625" y="5629275"/>
            <a:ext cx="8696325" cy="638175"/>
            <a:chOff x="177800" y="2484438"/>
            <a:chExt cx="8696325" cy="763587"/>
          </a:xfrm>
        </p:grpSpPr>
        <p:sp>
          <p:nvSpPr>
            <p:cNvPr id="45071" name="Rectangle 13"/>
            <p:cNvSpPr>
              <a:spLocks noChangeArrowheads="1"/>
            </p:cNvSpPr>
            <p:nvPr/>
          </p:nvSpPr>
          <p:spPr bwMode="auto">
            <a:xfrm>
              <a:off x="1241425" y="2484438"/>
              <a:ext cx="1439863" cy="762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3760788" y="2484438"/>
              <a:ext cx="1296987" cy="762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5057775" y="2484438"/>
              <a:ext cx="1295400" cy="762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5074" name="Rectangle 16"/>
            <p:cNvSpPr>
              <a:spLocks noChangeArrowheads="1"/>
            </p:cNvSpPr>
            <p:nvPr/>
          </p:nvSpPr>
          <p:spPr bwMode="auto">
            <a:xfrm>
              <a:off x="6353175" y="2484438"/>
              <a:ext cx="1296988" cy="762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177800" y="2651125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BUS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1528763" y="2671763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忙碌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77" name="Text Box 20"/>
            <p:cNvSpPr txBox="1">
              <a:spLocks noChangeArrowheads="1"/>
            </p:cNvSpPr>
            <p:nvPr/>
          </p:nvSpPr>
          <p:spPr bwMode="auto">
            <a:xfrm>
              <a:off x="4049713" y="2671763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忙碌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78" name="Text Box 21"/>
            <p:cNvSpPr txBox="1">
              <a:spLocks noChangeArrowheads="1"/>
            </p:cNvSpPr>
            <p:nvPr/>
          </p:nvSpPr>
          <p:spPr bwMode="auto">
            <a:xfrm>
              <a:off x="5319713" y="2636838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忙碌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79" name="Text Box 22"/>
            <p:cNvSpPr txBox="1">
              <a:spLocks noChangeArrowheads="1"/>
            </p:cNvSpPr>
            <p:nvPr/>
          </p:nvSpPr>
          <p:spPr bwMode="auto">
            <a:xfrm>
              <a:off x="6615113" y="2636838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忙碌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Rectangle 30" descr="深色上对角线"/>
            <p:cNvSpPr>
              <a:spLocks noChangeArrowheads="1"/>
            </p:cNvSpPr>
            <p:nvPr/>
          </p:nvSpPr>
          <p:spPr bwMode="auto">
            <a:xfrm>
              <a:off x="2681288" y="2484438"/>
              <a:ext cx="1079500" cy="7635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" name="Rectangle 31" descr="深色上对角线"/>
            <p:cNvSpPr>
              <a:spLocks noChangeArrowheads="1"/>
            </p:cNvSpPr>
            <p:nvPr/>
          </p:nvSpPr>
          <p:spPr bwMode="auto">
            <a:xfrm>
              <a:off x="7650163" y="2484438"/>
              <a:ext cx="1223962" cy="7635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800">
                <a:ea typeface="华文新魏" panose="02010800040101010101" pitchFamily="2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76200" y="4356100"/>
            <a:ext cx="3681413" cy="4492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指令串行执行存在的问题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b="0"/>
              <a:t>流水线工作原理</a:t>
            </a:r>
            <a:endParaRPr lang="zh-CN" altLang="en-US" b="0"/>
          </a:p>
        </p:txBody>
      </p:sp>
      <p:sp>
        <p:nvSpPr>
          <p:cNvPr id="4100" name="Rectangle 9"/>
          <p:cNvSpPr>
            <a:spLocks noGrp="1" noChangeArrowheads="1"/>
          </p:cNvSpPr>
          <p:nvPr>
            <p:ph idx="1"/>
          </p:nvPr>
        </p:nvSpPr>
        <p:spPr>
          <a:xfrm>
            <a:off x="107950" y="1125538"/>
            <a:ext cx="6256338" cy="22209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黑体" panose="02010609060101010101" pitchFamily="49" charset="-122"/>
              </a:rPr>
              <a:t>如将一条指令分成按三个阶段完成：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黑体" panose="02010609060101010101" pitchFamily="49" charset="-122"/>
                <a:cs typeface="+mn-ea"/>
              </a:rPr>
              <a:t>取指令、指令译码、执行指令</a:t>
            </a:r>
            <a:endParaRPr lang="en-US" altLang="zh-CN" dirty="0">
              <a:latin typeface="黑体" panose="02010609060101010101" pitchFamily="49" charset="-122"/>
              <a:cs typeface="+mn-ea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黑体" panose="02010609060101010101" pitchFamily="49" charset="-122"/>
                <a:cs typeface="+mn-ea"/>
              </a:rPr>
              <a:t>假设每个周期为</a:t>
            </a:r>
            <a:r>
              <a:rPr lang="en-US" altLang="zh-CN" dirty="0">
                <a:latin typeface="黑体" panose="02010609060101010101" pitchFamily="49" charset="-122"/>
                <a:cs typeface="+mn-ea"/>
              </a:rPr>
              <a:t>t</a:t>
            </a:r>
            <a:r>
              <a:rPr lang="zh-CN" altLang="en-US" dirty="0">
                <a:latin typeface="黑体" panose="02010609060101010101" pitchFamily="49" charset="-122"/>
                <a:cs typeface="+mn-ea"/>
              </a:rPr>
              <a:t>，每条指令需要</a:t>
            </a:r>
            <a:r>
              <a:rPr lang="en-US" altLang="zh-CN" dirty="0">
                <a:latin typeface="黑体" panose="02010609060101010101" pitchFamily="49" charset="-122"/>
                <a:cs typeface="+mn-ea"/>
              </a:rPr>
              <a:t>3t</a:t>
            </a:r>
            <a:endParaRPr lang="en-US" altLang="zh-CN" dirty="0">
              <a:latin typeface="黑体" panose="02010609060101010101" pitchFamily="49" charset="-122"/>
              <a:cs typeface="+mn-ea"/>
            </a:endParaRP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defRPr/>
            </a:pPr>
            <a:r>
              <a:rPr lang="en-US" altLang="zh-CN" dirty="0">
                <a:latin typeface="黑体" panose="02010609060101010101" pitchFamily="49" charset="-122"/>
                <a:cs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cs typeface="+mn-ea"/>
              </a:rPr>
              <a:t>条指令需要</a:t>
            </a:r>
            <a:r>
              <a:rPr lang="en-US" altLang="zh-CN" dirty="0">
                <a:latin typeface="黑体" panose="02010609060101010101" pitchFamily="49" charset="-122"/>
                <a:cs typeface="+mn-ea"/>
              </a:rPr>
              <a:t>12t</a:t>
            </a:r>
            <a:endParaRPr lang="en-US" altLang="zh-CN" dirty="0">
              <a:latin typeface="黑体" panose="02010609060101010101" pitchFamily="49" charset="-122"/>
              <a:cs typeface="+mn-ea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42875" y="3557588"/>
            <a:ext cx="41417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>
                <a:latin typeface="黑体" panose="02010609060101010101" pitchFamily="49" charset="-122"/>
              </a:rPr>
              <a:t>流水线处理：</a:t>
            </a:r>
            <a:endParaRPr lang="en-US" altLang="zh-CN">
              <a:latin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435600" y="2552700"/>
          <a:ext cx="3421063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768"/>
                <a:gridCol w="1244023"/>
                <a:gridCol w="1166272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98" marB="45798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00113" y="4449763"/>
          <a:ext cx="3676651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528"/>
                <a:gridCol w="1250061"/>
                <a:gridCol w="1250062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98" marB="45798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58988" y="4878388"/>
          <a:ext cx="3808412" cy="365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6757"/>
                <a:gridCol w="1288638"/>
                <a:gridCol w="1193017"/>
              </a:tblGrid>
              <a:tr h="36512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98" marR="91398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98" marR="91398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98" marR="91398" marT="45459" marB="45459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419475" y="5314950"/>
          <a:ext cx="3673475" cy="365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9748"/>
                <a:gridCol w="1242979"/>
                <a:gridCol w="1150748"/>
              </a:tblGrid>
              <a:tr h="36512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1" marR="91481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1" marR="91481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1" marR="91481" marT="45459" marB="45459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716463" y="5729288"/>
          <a:ext cx="3556000" cy="365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8823"/>
                <a:gridCol w="1203230"/>
                <a:gridCol w="1113947"/>
              </a:tblGrid>
              <a:tr h="36512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05" marR="91405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05" marR="91405" marT="45459" marB="4545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05" marR="91405" marT="45459" marB="45459"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435600" y="2970213"/>
          <a:ext cx="3421063" cy="369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768"/>
                <a:gridCol w="1244023"/>
                <a:gridCol w="1166272"/>
              </a:tblGrid>
              <a:tr h="36988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603" marB="45603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435600" y="3397250"/>
          <a:ext cx="3421063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768"/>
                <a:gridCol w="1244023"/>
                <a:gridCol w="1166272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98" marB="45798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430838" y="3805238"/>
          <a:ext cx="3421063" cy="369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768"/>
                <a:gridCol w="1244023"/>
                <a:gridCol w="1166272"/>
              </a:tblGrid>
              <a:tr h="36988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取指令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指令译码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执行指令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603" marB="45603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50825" y="5595938"/>
            <a:ext cx="2801938" cy="498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黑体" panose="02010609060101010101" pitchFamily="49" charset="-122"/>
                <a:cs typeface="+mn-ea"/>
              </a:rPr>
              <a:t>执行</a:t>
            </a:r>
            <a:r>
              <a:rPr lang="en-US" altLang="zh-CN" dirty="0">
                <a:latin typeface="黑体" panose="02010609060101010101" pitchFamily="49" charset="-122"/>
                <a:cs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cs typeface="+mn-ea"/>
              </a:rPr>
              <a:t>条指令需要</a:t>
            </a:r>
            <a:r>
              <a:rPr lang="en-US" altLang="zh-CN" dirty="0">
                <a:latin typeface="黑体" panose="02010609060101010101" pitchFamily="49" charset="-122"/>
                <a:cs typeface="+mn-ea"/>
              </a:rPr>
              <a:t>6t</a:t>
            </a:r>
            <a:endParaRPr lang="en-US" altLang="zh-CN" dirty="0">
              <a:latin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763713" y="147638"/>
            <a:ext cx="504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5.3  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主存储器</a:t>
            </a:r>
            <a:endParaRPr lang="en-US" altLang="zh-CN" sz="36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50825" y="1052513"/>
            <a:ext cx="8610600" cy="5256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主存储器 </a:t>
            </a:r>
            <a:r>
              <a:rPr lang="en-US" altLang="zh-CN" kern="0" dirty="0"/>
              <a:t>(</a:t>
            </a:r>
            <a:r>
              <a:rPr lang="en-US" altLang="zh-CN" b="1" kern="0" dirty="0"/>
              <a:t>Main memory</a:t>
            </a:r>
            <a:r>
              <a:rPr lang="zh-CN" altLang="en-US" kern="0" dirty="0"/>
              <a:t>)：</a:t>
            </a:r>
            <a:endParaRPr lang="en-US" altLang="zh-CN" kern="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存储单元的集合。</a:t>
            </a:r>
            <a:endParaRPr lang="zh-CN" altLang="en-US" kern="0" dirty="0"/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地址</a:t>
            </a:r>
            <a:r>
              <a:rPr lang="en-US" altLang="zh-CN" kern="0" dirty="0"/>
              <a:t>(</a:t>
            </a:r>
            <a:r>
              <a:rPr lang="en-US" altLang="zh-CN" b="1" kern="0" dirty="0"/>
              <a:t>Address</a:t>
            </a:r>
            <a:r>
              <a:rPr lang="zh-CN" altLang="en-US" kern="0" dirty="0"/>
              <a:t>)：</a:t>
            </a:r>
            <a:endParaRPr lang="en-US" altLang="zh-CN" kern="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用来区别每一个存储单元的唯一的标识符。</a:t>
            </a:r>
            <a:endParaRPr lang="en-US" altLang="zh-CN" kern="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b="1" kern="0" dirty="0"/>
              <a:t>用无符号数表示</a:t>
            </a:r>
            <a:endParaRPr lang="zh-CN" altLang="en-US" b="1" kern="0" dirty="0"/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地址空间</a:t>
            </a:r>
            <a:r>
              <a:rPr lang="en-US" altLang="zh-CN" kern="0" dirty="0"/>
              <a:t>(</a:t>
            </a:r>
            <a:r>
              <a:rPr lang="en-US" altLang="zh-CN" b="1" kern="0" dirty="0"/>
              <a:t>Address space</a:t>
            </a:r>
            <a:r>
              <a:rPr lang="zh-CN" altLang="en-US" kern="0" dirty="0"/>
              <a:t>)：</a:t>
            </a:r>
            <a:endParaRPr lang="en-US" altLang="zh-CN" kern="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kern="0" dirty="0"/>
              <a:t>所有在存储器中可标识的独立地址单元的总数。</a:t>
            </a:r>
            <a:endParaRPr lang="zh-CN" altLang="en-US" kern="0" dirty="0"/>
          </a:p>
          <a:p>
            <a:pPr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Cache memory </a:t>
            </a:r>
            <a:r>
              <a:rPr lang="en-US" altLang="zh-CN" kern="0" dirty="0"/>
              <a:t>:</a:t>
            </a:r>
            <a:r>
              <a:rPr lang="zh-CN" altLang="en-US" kern="0" dirty="0"/>
              <a:t>高速缓冲存储器</a:t>
            </a:r>
            <a:endParaRPr lang="zh-CN" altLang="en-US" kern="0" dirty="0"/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80-20 rule：</a:t>
            </a:r>
            <a:r>
              <a:rPr lang="zh-CN" altLang="en-US" kern="0" dirty="0"/>
              <a:t>指计算机通常会花费80%的时间来读取20%的数据</a:t>
            </a:r>
            <a:endParaRPr lang="zh-CN" altLang="en-US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785225" cy="5256212"/>
          </a:xfrm>
        </p:spPr>
        <p:txBody>
          <a:bodyPr/>
          <a:lstStyle/>
          <a:p>
            <a:pPr algn="just"/>
            <a:r>
              <a:rPr lang="en-US" altLang="zh-CN" sz="3200" b="1">
                <a:solidFill>
                  <a:srgbClr val="FF0000"/>
                </a:solidFill>
              </a:rPr>
              <a:t>SISD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单指令流，单数据流</a:t>
            </a:r>
            <a:endParaRPr lang="en-US" altLang="zh-CN" b="1"/>
          </a:p>
          <a:p>
            <a:pPr lvl="1" algn="just"/>
            <a:r>
              <a:rPr lang="zh-CN" altLang="en-US" sz="2000"/>
              <a:t>一种传统的串行计算机，指令串行执行，并且在某个时钟周期内，</a:t>
            </a:r>
            <a:r>
              <a:rPr lang="en-US" altLang="zh-CN" sz="2000"/>
              <a:t>CPU</a:t>
            </a:r>
            <a:r>
              <a:rPr lang="zh-CN" altLang="en-US" sz="2000"/>
              <a:t>只能处理一个数据流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just"/>
            <a:r>
              <a:rPr lang="en-US" altLang="zh-CN" sz="3200" b="1">
                <a:solidFill>
                  <a:srgbClr val="FF0000"/>
                </a:solidFill>
              </a:rPr>
              <a:t>SIMD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单指令流，多数据流</a:t>
            </a:r>
            <a:endParaRPr lang="en-US" altLang="zh-CN" b="1"/>
          </a:p>
          <a:p>
            <a:pPr lvl="1" algn="just"/>
            <a:r>
              <a:rPr lang="zh-CN" altLang="en-US" sz="2000"/>
              <a:t>采用一个指令流处理多个数据流。这类机器在数字信号处理、图像处理、以及多媒体信息处理等领域非常有效</a:t>
            </a:r>
            <a:r>
              <a:rPr lang="en-US" altLang="zh-CN" sz="2000"/>
              <a:t>.</a:t>
            </a:r>
            <a:endParaRPr lang="en-US" altLang="zh-CN" sz="2000"/>
          </a:p>
          <a:p>
            <a:pPr algn="just"/>
            <a:r>
              <a:rPr lang="en-US" altLang="zh-CN" sz="3200" b="1">
                <a:solidFill>
                  <a:srgbClr val="FF0000"/>
                </a:solidFill>
              </a:rPr>
              <a:t>MISD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多指令流，单数据流</a:t>
            </a:r>
            <a:endParaRPr lang="en-US" altLang="zh-CN" b="1"/>
          </a:p>
          <a:p>
            <a:pPr lvl="1" algn="just"/>
            <a:r>
              <a:rPr lang="zh-CN" altLang="en-US" sz="2000"/>
              <a:t>采用多指令流处理多数据流才是更有效的方法，因此</a:t>
            </a:r>
            <a:r>
              <a:rPr lang="en-US" altLang="zh-CN" sz="2000"/>
              <a:t>MISD</a:t>
            </a:r>
            <a:r>
              <a:rPr lang="zh-CN" altLang="en-US" sz="2000"/>
              <a:t>只是作为理论模型出现，没有投入到实际应用之中</a:t>
            </a:r>
            <a:endParaRPr lang="en-US" altLang="zh-CN" sz="2000"/>
          </a:p>
          <a:p>
            <a:pPr algn="just"/>
            <a:r>
              <a:rPr lang="en-US" altLang="zh-CN" sz="3200" b="1">
                <a:solidFill>
                  <a:srgbClr val="FF0000"/>
                </a:solidFill>
              </a:rPr>
              <a:t>MIMD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多指令流，多数据流</a:t>
            </a:r>
            <a:endParaRPr lang="en-US" altLang="zh-CN" b="1"/>
          </a:p>
          <a:p>
            <a:pPr lvl="1" algn="just"/>
            <a:r>
              <a:rPr lang="zh-CN" altLang="en-US" sz="2000"/>
              <a:t>同时执行多个指令流，这些指令流分别对不同数据流进行操作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3319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并行处理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13319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5.8   </a:t>
            </a:r>
            <a:r>
              <a:rPr lang="zh-CN" altLang="en-US" sz="3200" b="1">
                <a:latin typeface="Times New Roman" panose="02020603050405020304" pitchFamily="18" charset="0"/>
              </a:rPr>
              <a:t>简单计算机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450" y="1655763"/>
            <a:ext cx="5761038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0113" y="3716338"/>
            <a:ext cx="3600450" cy="1008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控制单元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8133" name="文本框 4"/>
          <p:cNvSpPr txBox="1">
            <a:spLocks noChangeArrowheads="1"/>
          </p:cNvSpPr>
          <p:nvPr/>
        </p:nvSpPr>
        <p:spPr bwMode="auto">
          <a:xfrm>
            <a:off x="3008313" y="3716338"/>
            <a:ext cx="595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PC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8134" name="文本框 7"/>
          <p:cNvSpPr txBox="1">
            <a:spLocks noChangeArrowheads="1"/>
          </p:cNvSpPr>
          <p:nvPr/>
        </p:nvSpPr>
        <p:spPr bwMode="auto">
          <a:xfrm>
            <a:off x="2995613" y="42037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IR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8135" name="文本框 8"/>
          <p:cNvSpPr txBox="1">
            <a:spLocks noChangeArrowheads="1"/>
          </p:cNvSpPr>
          <p:nvPr/>
        </p:nvSpPr>
        <p:spPr bwMode="auto">
          <a:xfrm>
            <a:off x="3570288" y="3802063"/>
            <a:ext cx="538162" cy="369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00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36" name="文本框 9"/>
          <p:cNvSpPr txBox="1">
            <a:spLocks noChangeArrowheads="1"/>
          </p:cNvSpPr>
          <p:nvPr/>
        </p:nvSpPr>
        <p:spPr bwMode="auto">
          <a:xfrm>
            <a:off x="3587750" y="4294188"/>
            <a:ext cx="728663" cy="3698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1400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pic>
        <p:nvPicPr>
          <p:cNvPr id="48137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71688"/>
            <a:ext cx="24606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文本框 6"/>
          <p:cNvSpPr txBox="1">
            <a:spLocks noChangeArrowheads="1"/>
          </p:cNvSpPr>
          <p:nvPr/>
        </p:nvSpPr>
        <p:spPr bwMode="auto">
          <a:xfrm>
            <a:off x="1573213" y="2427288"/>
            <a:ext cx="113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solidFill>
                  <a:srgbClr val="FFFF00"/>
                </a:solidFill>
                <a:latin typeface="Times New Roman" panose="02020603050405020304" pitchFamily="18" charset="0"/>
              </a:rPr>
              <a:t>ALU</a:t>
            </a:r>
            <a:endParaRPr lang="zh-CN" altLang="en-US" sz="3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03800" y="1855788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15" marR="91415"/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15" marR="91415"/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15" marR="91415"/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sp>
        <p:nvSpPr>
          <p:cNvPr id="48153" name="文本框 4"/>
          <p:cNvSpPr txBox="1">
            <a:spLocks noChangeArrowheads="1"/>
          </p:cNvSpPr>
          <p:nvPr/>
        </p:nvSpPr>
        <p:spPr bwMode="auto">
          <a:xfrm>
            <a:off x="4981575" y="334803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寄存器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8154" name="文本框 4"/>
          <p:cNvSpPr txBox="1">
            <a:spLocks noChangeArrowheads="1"/>
          </p:cNvSpPr>
          <p:nvPr/>
        </p:nvSpPr>
        <p:spPr bwMode="auto">
          <a:xfrm>
            <a:off x="4538663" y="17970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R0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8155" name="文本框 4"/>
          <p:cNvSpPr txBox="1">
            <a:spLocks noChangeArrowheads="1"/>
          </p:cNvSpPr>
          <p:nvPr/>
        </p:nvSpPr>
        <p:spPr bwMode="auto">
          <a:xfrm>
            <a:off x="4538663" y="2097088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R1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8156" name="文本框 4"/>
          <p:cNvSpPr txBox="1">
            <a:spLocks noChangeArrowheads="1"/>
          </p:cNvSpPr>
          <p:nvPr/>
        </p:nvSpPr>
        <p:spPr bwMode="auto">
          <a:xfrm>
            <a:off x="4538663" y="2408238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R2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" name="文本框 4"/>
          <p:cNvSpPr txBox="1">
            <a:spLocks noChangeArrowheads="1"/>
          </p:cNvSpPr>
          <p:nvPr/>
        </p:nvSpPr>
        <p:spPr bwMode="auto">
          <a:xfrm>
            <a:off x="4437063" y="3019425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kern="700" spc="-100" dirty="0"/>
              <a:t>R15</a:t>
            </a:r>
            <a:endParaRPr lang="zh-CN" altLang="en-US" sz="2000" b="1" kern="700" spc="-1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019925" y="1839913"/>
          <a:ext cx="936625" cy="2743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36625"/>
              </a:tblGrid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0000..000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0010…10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111……11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/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Keyboard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7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12" marR="9151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182" name="文本框 4"/>
          <p:cNvSpPr txBox="1">
            <a:spLocks noChangeArrowheads="1"/>
          </p:cNvSpPr>
          <p:nvPr/>
        </p:nvSpPr>
        <p:spPr bwMode="auto">
          <a:xfrm>
            <a:off x="7956550" y="1797050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00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3" name="文本框 4"/>
          <p:cNvSpPr txBox="1">
            <a:spLocks noChangeArrowheads="1"/>
          </p:cNvSpPr>
          <p:nvPr/>
        </p:nvSpPr>
        <p:spPr bwMode="auto">
          <a:xfrm>
            <a:off x="7956550" y="2085975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01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4" name="文本框 4"/>
          <p:cNvSpPr txBox="1">
            <a:spLocks noChangeArrowheads="1"/>
          </p:cNvSpPr>
          <p:nvPr/>
        </p:nvSpPr>
        <p:spPr bwMode="auto">
          <a:xfrm>
            <a:off x="7956550" y="2381250"/>
            <a:ext cx="41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02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5" name="文本框 4"/>
          <p:cNvSpPr txBox="1">
            <a:spLocks noChangeArrowheads="1"/>
          </p:cNvSpPr>
          <p:nvPr/>
        </p:nvSpPr>
        <p:spPr bwMode="auto">
          <a:xfrm>
            <a:off x="7956550" y="3168650"/>
            <a:ext cx="41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40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6" name="文本框 4"/>
          <p:cNvSpPr txBox="1">
            <a:spLocks noChangeArrowheads="1"/>
          </p:cNvSpPr>
          <p:nvPr/>
        </p:nvSpPr>
        <p:spPr bwMode="auto">
          <a:xfrm>
            <a:off x="7956550" y="2903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3F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7" name="文本框 4"/>
          <p:cNvSpPr txBox="1">
            <a:spLocks noChangeArrowheads="1"/>
          </p:cNvSpPr>
          <p:nvPr/>
        </p:nvSpPr>
        <p:spPr bwMode="auto">
          <a:xfrm>
            <a:off x="7937500" y="3748088"/>
            <a:ext cx="49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FD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88" name="文本框 4"/>
          <p:cNvSpPr txBox="1">
            <a:spLocks noChangeArrowheads="1"/>
          </p:cNvSpPr>
          <p:nvPr/>
        </p:nvSpPr>
        <p:spPr bwMode="auto">
          <a:xfrm>
            <a:off x="7937500" y="401955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FE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9" name="文本框 4"/>
          <p:cNvSpPr txBox="1">
            <a:spLocks noChangeArrowheads="1"/>
          </p:cNvSpPr>
          <p:nvPr/>
        </p:nvSpPr>
        <p:spPr bwMode="auto">
          <a:xfrm>
            <a:off x="7950200" y="42894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FF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90" name="文本框 6"/>
          <p:cNvSpPr txBox="1">
            <a:spLocks noChangeArrowheads="1"/>
          </p:cNvSpPr>
          <p:nvPr/>
        </p:nvSpPr>
        <p:spPr bwMode="auto">
          <a:xfrm>
            <a:off x="198438" y="1062038"/>
            <a:ext cx="108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2988" y="5427663"/>
            <a:ext cx="4681537" cy="8477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192" name="文本框 6"/>
          <p:cNvSpPr txBox="1">
            <a:spLocks noChangeArrowheads="1"/>
          </p:cNvSpPr>
          <p:nvPr/>
        </p:nvSpPr>
        <p:spPr bwMode="auto">
          <a:xfrm>
            <a:off x="107950" y="5527675"/>
            <a:ext cx="86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I/O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2" name="文本框 6"/>
          <p:cNvSpPr txBox="1">
            <a:spLocks noChangeArrowheads="1"/>
          </p:cNvSpPr>
          <p:nvPr/>
        </p:nvSpPr>
        <p:spPr bwMode="auto">
          <a:xfrm>
            <a:off x="1452563" y="5584825"/>
            <a:ext cx="1463675" cy="523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键  盘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3640138" y="5567363"/>
            <a:ext cx="1508125" cy="523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显示器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8313" y="4941888"/>
            <a:ext cx="195262" cy="485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89663" y="2878138"/>
            <a:ext cx="830262" cy="29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97" name="文本框 4"/>
          <p:cNvSpPr txBox="1">
            <a:spLocks noChangeArrowheads="1"/>
          </p:cNvSpPr>
          <p:nvPr/>
        </p:nvSpPr>
        <p:spPr bwMode="auto">
          <a:xfrm>
            <a:off x="6777038" y="12033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主存储器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824663" y="5254625"/>
            <a:ext cx="801687" cy="466725"/>
          </a:xfrm>
          <a:prstGeom prst="wedgeRectCallout">
            <a:avLst>
              <a:gd name="adj1" fmla="val -483"/>
              <a:gd name="adj2" fmla="val -19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</a:rPr>
              <a:t>位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矩形标注 36"/>
          <p:cNvSpPr/>
          <p:nvPr/>
        </p:nvSpPr>
        <p:spPr>
          <a:xfrm>
            <a:off x="7842250" y="4891088"/>
            <a:ext cx="1281113" cy="361950"/>
          </a:xfrm>
          <a:prstGeom prst="wedgeRectCallout">
            <a:avLst>
              <a:gd name="adj1" fmla="val -23964"/>
              <a:gd name="adj2" fmla="val -14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地址</a:t>
            </a:r>
            <a:r>
              <a:rPr lang="en-US" altLang="zh-CN" sz="2000" b="1" dirty="0">
                <a:solidFill>
                  <a:schemeClr val="tx1"/>
                </a:solidFill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</a:rPr>
              <a:t>位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538663" y="4473575"/>
            <a:ext cx="2481262" cy="109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862263" y="4143375"/>
            <a:ext cx="4154487" cy="148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6"/>
          <p:cNvSpPr txBox="1">
            <a:spLocks noChangeArrowheads="1"/>
          </p:cNvSpPr>
          <p:nvPr/>
        </p:nvSpPr>
        <p:spPr bwMode="auto">
          <a:xfrm>
            <a:off x="8550275" y="2200275"/>
            <a:ext cx="473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程序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" name="左大括号 9"/>
          <p:cNvSpPr/>
          <p:nvPr/>
        </p:nvSpPr>
        <p:spPr>
          <a:xfrm flipH="1">
            <a:off x="8288338" y="1982788"/>
            <a:ext cx="284162" cy="1092200"/>
          </a:xfrm>
          <a:prstGeom prst="leftBrace">
            <a:avLst>
              <a:gd name="adj1" fmla="val 8333"/>
              <a:gd name="adj2" fmla="val 49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 flipH="1">
            <a:off x="8366125" y="3292475"/>
            <a:ext cx="284163" cy="701675"/>
          </a:xfrm>
          <a:prstGeom prst="leftBrace">
            <a:avLst>
              <a:gd name="adj1" fmla="val 8333"/>
              <a:gd name="adj2" fmla="val 49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文本框 6"/>
          <p:cNvSpPr txBox="1">
            <a:spLocks noChangeArrowheads="1"/>
          </p:cNvSpPr>
          <p:nvPr/>
        </p:nvSpPr>
        <p:spPr bwMode="auto">
          <a:xfrm>
            <a:off x="8582025" y="3236913"/>
            <a:ext cx="47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数据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 animBg="1"/>
      <p:bldP spid="42" grpId="0"/>
      <p:bldP spid="10" grpId="0" animBg="1"/>
      <p:bldP spid="44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3319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指令集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0500" y="1173163"/>
            <a:ext cx="4165600" cy="2022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defRPr/>
            </a:pPr>
            <a:r>
              <a:rPr lang="zh-CN" altLang="en-US" sz="3200" b="1" kern="0" dirty="0"/>
              <a:t>指令集</a:t>
            </a:r>
            <a:endParaRPr lang="en-US" altLang="zh-CN" sz="3200" b="1" kern="0" dirty="0"/>
          </a:p>
          <a:p>
            <a:pPr lvl="1" algn="just">
              <a:defRPr/>
            </a:pPr>
            <a:r>
              <a:rPr lang="en-US" altLang="zh-CN" sz="2800" b="1" kern="0" dirty="0"/>
              <a:t>16</a:t>
            </a:r>
            <a:r>
              <a:rPr lang="zh-CN" altLang="en-US" sz="2800" b="1" kern="0" dirty="0"/>
              <a:t>条指令</a:t>
            </a:r>
            <a:endParaRPr lang="en-US" altLang="zh-CN" sz="2800" b="1" kern="0" dirty="0"/>
          </a:p>
          <a:p>
            <a:pPr lvl="1" algn="just">
              <a:defRPr/>
            </a:pPr>
            <a:r>
              <a:rPr lang="zh-CN" altLang="en-US" sz="2800" b="1" kern="0" dirty="0"/>
              <a:t>指令格式如图所示：</a:t>
            </a:r>
            <a:endParaRPr lang="en-US" altLang="zh-CN" sz="2800" b="1" kern="0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572000" y="1052513"/>
            <a:ext cx="4103688" cy="868362"/>
            <a:chOff x="2339752" y="2561605"/>
            <a:chExt cx="4104456" cy="867395"/>
          </a:xfrm>
        </p:grpSpPr>
        <p:sp>
          <p:nvSpPr>
            <p:cNvPr id="2" name="矩形 1"/>
            <p:cNvSpPr/>
            <p:nvPr/>
          </p:nvSpPr>
          <p:spPr>
            <a:xfrm>
              <a:off x="2339752" y="2997681"/>
              <a:ext cx="1152741" cy="431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92493" y="2997681"/>
              <a:ext cx="2951715" cy="431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27144" y="2561605"/>
              <a:ext cx="817715" cy="4614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kern="0" dirty="0"/>
                <a:t>4-bit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08620" y="2561605"/>
              <a:ext cx="1198787" cy="4614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kern="0" dirty="0"/>
                <a:t>12-bit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581525" y="2105025"/>
            <a:ext cx="4124325" cy="434975"/>
            <a:chOff x="4355976" y="2645382"/>
            <a:chExt cx="4125417" cy="434979"/>
          </a:xfrm>
        </p:grpSpPr>
        <p:sp>
          <p:nvSpPr>
            <p:cNvPr id="11" name="矩形 10"/>
            <p:cNvSpPr/>
            <p:nvPr/>
          </p:nvSpPr>
          <p:spPr>
            <a:xfrm>
              <a:off x="4355976" y="2645382"/>
              <a:ext cx="1152830" cy="431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10395" y="2645382"/>
              <a:ext cx="981335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98081" y="2648557"/>
              <a:ext cx="981335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00058" y="2648557"/>
              <a:ext cx="981335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583113" y="2733675"/>
            <a:ext cx="4125912" cy="434975"/>
            <a:chOff x="4355976" y="2645382"/>
            <a:chExt cx="4125417" cy="434979"/>
          </a:xfrm>
        </p:grpSpPr>
        <p:sp>
          <p:nvSpPr>
            <p:cNvPr id="21" name="矩形 20"/>
            <p:cNvSpPr/>
            <p:nvPr/>
          </p:nvSpPr>
          <p:spPr>
            <a:xfrm>
              <a:off x="4355976" y="2645382"/>
              <a:ext cx="1152387" cy="431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09950" y="2645382"/>
              <a:ext cx="980957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97256" y="2648557"/>
              <a:ext cx="982545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00436" y="2648557"/>
              <a:ext cx="980957" cy="4318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4572000" y="3319463"/>
            <a:ext cx="4125913" cy="434975"/>
            <a:chOff x="4355976" y="2645382"/>
            <a:chExt cx="4125417" cy="434979"/>
          </a:xfrm>
        </p:grpSpPr>
        <p:sp>
          <p:nvSpPr>
            <p:cNvPr id="26" name="矩形 25"/>
            <p:cNvSpPr/>
            <p:nvPr/>
          </p:nvSpPr>
          <p:spPr>
            <a:xfrm>
              <a:off x="4355976" y="2645382"/>
              <a:ext cx="1152386" cy="431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09950" y="2645382"/>
              <a:ext cx="980957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257" y="2648557"/>
              <a:ext cx="982544" cy="4318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500436" y="2648557"/>
              <a:ext cx="980957" cy="4318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4576763" y="5127625"/>
            <a:ext cx="4160837" cy="434975"/>
            <a:chOff x="4355976" y="2645382"/>
            <a:chExt cx="4125417" cy="434979"/>
          </a:xfrm>
        </p:grpSpPr>
        <p:sp>
          <p:nvSpPr>
            <p:cNvPr id="31" name="矩形 30"/>
            <p:cNvSpPr/>
            <p:nvPr/>
          </p:nvSpPr>
          <p:spPr>
            <a:xfrm>
              <a:off x="4355976" y="2645382"/>
              <a:ext cx="1152158" cy="431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509707" y="2645382"/>
              <a:ext cx="982167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96597" y="2648557"/>
              <a:ext cx="982167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99226" y="2648557"/>
              <a:ext cx="982167" cy="43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548188" y="5729288"/>
            <a:ext cx="4195762" cy="431800"/>
            <a:chOff x="467544" y="4656114"/>
            <a:chExt cx="4104456" cy="432048"/>
          </a:xfrm>
        </p:grpSpPr>
        <p:sp>
          <p:nvSpPr>
            <p:cNvPr id="36" name="矩形 35"/>
            <p:cNvSpPr/>
            <p:nvPr/>
          </p:nvSpPr>
          <p:spPr>
            <a:xfrm>
              <a:off x="467544" y="4656114"/>
              <a:ext cx="11522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9836" y="4656114"/>
              <a:ext cx="2952164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4587875" y="3943350"/>
            <a:ext cx="4149725" cy="434975"/>
            <a:chOff x="4372262" y="4087188"/>
            <a:chExt cx="4149681" cy="434977"/>
          </a:xfrm>
        </p:grpSpPr>
        <p:sp>
          <p:nvSpPr>
            <p:cNvPr id="42" name="矩形 41"/>
            <p:cNvSpPr/>
            <p:nvPr/>
          </p:nvSpPr>
          <p:spPr>
            <a:xfrm>
              <a:off x="4372262" y="4090363"/>
              <a:ext cx="1152513" cy="431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540878" y="4087188"/>
              <a:ext cx="981065" cy="431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40650" y="4090363"/>
              <a:ext cx="1984354" cy="431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内存地址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587875" y="4494213"/>
            <a:ext cx="4156075" cy="438150"/>
            <a:chOff x="4372262" y="4638477"/>
            <a:chExt cx="4156395" cy="437312"/>
          </a:xfrm>
        </p:grpSpPr>
        <p:sp>
          <p:nvSpPr>
            <p:cNvPr id="46" name="矩形 45"/>
            <p:cNvSpPr/>
            <p:nvPr/>
          </p:nvSpPr>
          <p:spPr>
            <a:xfrm>
              <a:off x="4372262" y="4643230"/>
              <a:ext cx="1152614" cy="432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操作码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40752" y="4640061"/>
              <a:ext cx="981151" cy="432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R-</a:t>
              </a:r>
              <a:r>
                <a:rPr lang="zh-CN" altLang="en-US" sz="2000" dirty="0">
                  <a:solidFill>
                    <a:schemeClr val="tx1"/>
                  </a:solidFill>
                </a:rPr>
                <a:t>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544129" y="4638477"/>
              <a:ext cx="1984528" cy="43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内存地址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331913" y="188913"/>
            <a:ext cx="6911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指令集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50179" name="图片 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81075"/>
            <a:ext cx="65039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2588" y="1193800"/>
          <a:ext cx="2232025" cy="49847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025"/>
              </a:tblGrid>
              <a:tr h="365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内存数据</a:t>
                      </a:r>
                      <a:endParaRPr lang="zh-CN" altLang="en-US" sz="1800" dirty="0"/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r>
                        <a:rPr lang="en-US" altLang="zh-CN" sz="1600" b="1" u="sng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r>
                        <a:rPr lang="en-US" altLang="zh-CN" sz="1600" b="1" u="none" dirty="0"/>
                        <a:t> </a:t>
                      </a:r>
                      <a:r>
                        <a:rPr lang="en-US" altLang="zh-CN" sz="1600" b="1" i="1" u="sng" dirty="0"/>
                        <a:t>0000</a:t>
                      </a:r>
                      <a:r>
                        <a:rPr lang="en-US" altLang="zh-CN" sz="1600" b="1" i="1" u="none" dirty="0"/>
                        <a:t> </a:t>
                      </a:r>
                      <a:r>
                        <a:rPr lang="en-US" altLang="zh-CN" sz="1600" b="1" i="1" u="sng" dirty="0"/>
                        <a:t>0000</a:t>
                      </a:r>
                      <a:r>
                        <a:rPr lang="en-US" altLang="zh-CN" sz="1600" b="1" i="1" u="none" dirty="0"/>
                        <a:t> </a:t>
                      </a:r>
                      <a:r>
                        <a:rPr lang="en-US" altLang="zh-CN" sz="1600" b="1" i="1" u="sng" dirty="0"/>
                        <a:t>0000</a:t>
                      </a:r>
                      <a:endParaRPr lang="zh-CN" altLang="en-US" sz="1600" b="1" i="1" u="sng" dirty="0"/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  <a:tr h="355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zh-CN" altLang="en-US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07" marB="45707"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1331913" y="188913"/>
            <a:ext cx="6911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程序执行的例子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850" y="1412875"/>
          <a:ext cx="2879725" cy="44640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79725"/>
              </a:tblGrid>
              <a:tr h="773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代  码</a:t>
                      </a:r>
                      <a:endParaRPr lang="zh-CN" altLang="en-US" sz="3200" dirty="0"/>
                    </a:p>
                  </a:txBody>
                  <a:tcPr marL="91421" marR="91421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LOAD  R0, M40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15" marB="45715"/>
                </a:tc>
              </a:tr>
              <a:tr h="686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LOAD  R1, M41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ADDI  R2, R0, R1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STORE  M42,</a:t>
                      </a:r>
                      <a:r>
                        <a:rPr lang="en-US" altLang="zh-CN" sz="2400" b="0" u="none" baseline="0" dirty="0">
                          <a:solidFill>
                            <a:schemeClr val="tx1"/>
                          </a:solidFill>
                        </a:rPr>
                        <a:t> R2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endParaRPr lang="zh-CN" altLang="en-US" sz="2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1" marR="91421" marT="45715" marB="45715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68938" y="1412875"/>
          <a:ext cx="3484562" cy="44640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84562"/>
              </a:tblGrid>
              <a:tr h="773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机器码（</a:t>
                      </a:r>
                      <a:r>
                        <a:rPr lang="en-US" altLang="zh-CN" sz="3200" dirty="0"/>
                        <a:t>B</a:t>
                      </a:r>
                      <a:r>
                        <a:rPr lang="zh-CN" altLang="en-US" sz="3200" dirty="0"/>
                        <a:t>）</a:t>
                      </a:r>
                      <a:endParaRPr lang="zh-CN" altLang="en-US" sz="3200" dirty="0"/>
                    </a:p>
                  </a:txBody>
                  <a:tcPr marL="91412" marR="91412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0001  0000  0100  0000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2" marR="91412" marT="45715" marB="45715"/>
                </a:tc>
              </a:tr>
              <a:tr h="686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0001  0001  0100  0001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2" marR="91412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0011  0010  0000</a:t>
                      </a:r>
                      <a:r>
                        <a:rPr lang="en-US" altLang="zh-CN" sz="2400" b="0" u="none" baseline="0" dirty="0">
                          <a:solidFill>
                            <a:schemeClr val="tx1"/>
                          </a:solidFill>
                        </a:rPr>
                        <a:t>  0001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2" marR="91412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/>
                          </a:solidFill>
                        </a:rPr>
                        <a:t>0010  0100</a:t>
                      </a:r>
                      <a:r>
                        <a:rPr lang="en-US" altLang="zh-CN" sz="2400" b="0" u="none" baseline="0" dirty="0">
                          <a:solidFill>
                            <a:schemeClr val="tx1"/>
                          </a:solidFill>
                        </a:rPr>
                        <a:t>  0010  0010</a:t>
                      </a:r>
                      <a:endParaRPr lang="zh-CN" alt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2" marR="91412" marT="45715" marB="45715"/>
                </a:tc>
              </a:tr>
              <a:tr h="751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0000  0000  0000  0000</a:t>
                      </a:r>
                      <a:endParaRPr lang="zh-CN" altLang="en-US" sz="2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2" marR="91412" marT="45715" marB="45715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03575" y="1412875"/>
          <a:ext cx="2232025" cy="45100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025"/>
              </a:tblGrid>
              <a:tr h="773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机器码</a:t>
                      </a:r>
                      <a:r>
                        <a:rPr lang="en-US" altLang="zh-CN" sz="3200" dirty="0"/>
                        <a:t>H</a:t>
                      </a:r>
                      <a:endParaRPr lang="zh-CN" altLang="en-US" sz="3200" dirty="0"/>
                    </a:p>
                  </a:txBody>
                  <a:tcPr marL="91431" marR="91431" marT="45724" marB="45724"/>
                </a:tc>
              </a:tr>
              <a:tr h="7513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24" marB="45724"/>
                </a:tc>
              </a:tr>
              <a:tr h="731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24" marB="45724"/>
                </a:tc>
              </a:tr>
              <a:tr h="751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24" marB="45724"/>
                </a:tc>
              </a:tr>
              <a:tr h="751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24" marB="45724"/>
                </a:tc>
              </a:tr>
              <a:tr h="751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2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24" marB="45724"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323850" y="171450"/>
            <a:ext cx="5256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程序代码说明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7163" y="1052513"/>
          <a:ext cx="2346325" cy="42068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6325"/>
              </a:tblGrid>
              <a:tr h="728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代  码</a:t>
                      </a:r>
                      <a:endParaRPr lang="zh-CN" altLang="en-US" sz="3200" dirty="0"/>
                    </a:p>
                  </a:txBody>
                  <a:tcPr marL="91459" marR="91459" marT="45730" marB="45730"/>
                </a:tc>
              </a:tr>
              <a:tr h="707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u="none" dirty="0">
                          <a:solidFill>
                            <a:schemeClr val="tx1"/>
                          </a:solidFill>
                        </a:rPr>
                        <a:t>LOAD  R0, M40</a:t>
                      </a:r>
                      <a:endParaRPr lang="zh-CN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30" marB="45730"/>
                </a:tc>
              </a:tr>
              <a:tr h="646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u="none" dirty="0">
                          <a:solidFill>
                            <a:schemeClr val="tx1"/>
                          </a:solidFill>
                        </a:rPr>
                        <a:t>LOAD  R1, M41</a:t>
                      </a:r>
                      <a:endParaRPr lang="zh-CN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30" marB="45730"/>
                </a:tc>
              </a:tr>
              <a:tr h="707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u="none" dirty="0">
                          <a:solidFill>
                            <a:schemeClr val="tx1"/>
                          </a:solidFill>
                        </a:rPr>
                        <a:t>ADDI  R2, R0, R1</a:t>
                      </a:r>
                      <a:endParaRPr lang="zh-CN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30" marB="45730"/>
                </a:tc>
              </a:tr>
              <a:tr h="707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u="none" dirty="0">
                          <a:solidFill>
                            <a:schemeClr val="tx1"/>
                          </a:solidFill>
                        </a:rPr>
                        <a:t>STORE  M42,</a:t>
                      </a:r>
                      <a:r>
                        <a:rPr lang="en-US" altLang="zh-CN" sz="2000" b="0" u="none" baseline="0" dirty="0">
                          <a:solidFill>
                            <a:schemeClr val="tx1"/>
                          </a:solidFill>
                        </a:rPr>
                        <a:t> R2</a:t>
                      </a:r>
                      <a:endParaRPr lang="zh-CN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30" marB="45730"/>
                </a:tc>
              </a:tr>
              <a:tr h="707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endParaRPr lang="zh-CN" altLang="en-US" sz="2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30" marB="45730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2713" y="5360988"/>
            <a:ext cx="8934450" cy="1008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kern="0" dirty="0"/>
              <a:t>每条指令使用一个指令周期，需要</a:t>
            </a:r>
            <a:r>
              <a:rPr lang="en-US" altLang="zh-CN" b="1" kern="0" dirty="0"/>
              <a:t>5</a:t>
            </a:r>
            <a:r>
              <a:rPr lang="zh-CN" altLang="en-US" b="1" kern="0" dirty="0"/>
              <a:t>个时钟周期</a:t>
            </a:r>
            <a:endParaRPr lang="en-US" altLang="zh-CN" b="1" kern="0" dirty="0"/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kern="0" dirty="0"/>
              <a:t>每个周期由</a:t>
            </a:r>
            <a:r>
              <a:rPr lang="en-US" altLang="zh-CN" b="1" kern="0" dirty="0"/>
              <a:t>3</a:t>
            </a:r>
            <a:r>
              <a:rPr lang="zh-CN" altLang="en-US" b="1" kern="0" dirty="0"/>
              <a:t>个步骤组成：取指、译码、执行</a:t>
            </a:r>
            <a:endParaRPr lang="en-US" altLang="zh-CN" b="1" kern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71775" y="1066800"/>
          <a:ext cx="2916238" cy="42052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6238"/>
              </a:tblGrid>
              <a:tr h="7282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13" marB="45713"/>
                </a:tc>
              </a:tr>
              <a:tr h="707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M40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的内容装入寄存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3" marB="45713"/>
                </a:tc>
              </a:tr>
              <a:tr h="646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M41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的内容装入寄存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3" marB="45713"/>
                </a:tc>
              </a:tr>
              <a:tr h="707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R0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R1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的内容相加，将结果存入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3" marB="45713"/>
                </a:tc>
              </a:tr>
              <a:tr h="707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的内容存入</a:t>
                      </a: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M42</a:t>
                      </a:r>
                      <a:r>
                        <a:rPr lang="zh-CN" altLang="en-US" sz="1800" b="0" u="none" dirty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3" marB="45713"/>
                </a:tc>
              </a:tr>
              <a:tr h="707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停机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13" marB="45713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70663" y="1017588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2286" name="文本框 4"/>
          <p:cNvSpPr txBox="1">
            <a:spLocks noChangeArrowheads="1"/>
          </p:cNvSpPr>
          <p:nvPr/>
        </p:nvSpPr>
        <p:spPr bwMode="auto">
          <a:xfrm>
            <a:off x="6340475" y="354013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2287" name="组合 1"/>
          <p:cNvGrpSpPr/>
          <p:nvPr/>
        </p:nvGrpSpPr>
        <p:grpSpPr bwMode="auto">
          <a:xfrm>
            <a:off x="7931150" y="1144588"/>
            <a:ext cx="477838" cy="3798887"/>
            <a:chOff x="7931305" y="1145288"/>
            <a:chExt cx="477557" cy="3798948"/>
          </a:xfrm>
        </p:grpSpPr>
        <p:sp>
          <p:nvSpPr>
            <p:cNvPr id="52288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89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0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1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2" name="文本框 4"/>
            <p:cNvSpPr txBox="1">
              <a:spLocks noChangeArrowheads="1"/>
            </p:cNvSpPr>
            <p:nvPr/>
          </p:nvSpPr>
          <p:spPr bwMode="auto">
            <a:xfrm>
              <a:off x="7934495" y="3793761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3" name="文本框 4"/>
            <p:cNvSpPr txBox="1">
              <a:spLocks noChangeArrowheads="1"/>
            </p:cNvSpPr>
            <p:nvPr/>
          </p:nvSpPr>
          <p:spPr bwMode="auto">
            <a:xfrm>
              <a:off x="7933554" y="4171061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4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295" name="文本框 4"/>
            <p:cNvSpPr txBox="1">
              <a:spLocks noChangeArrowheads="1"/>
            </p:cNvSpPr>
            <p:nvPr/>
          </p:nvSpPr>
          <p:spPr bwMode="auto">
            <a:xfrm>
              <a:off x="7931305" y="4544126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13" y="1868488"/>
            <a:ext cx="5400675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03238" y="169863"/>
            <a:ext cx="8281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程序执行第 </a:t>
            </a:r>
            <a:r>
              <a:rPr lang="en-US" altLang="zh-CN" sz="3200" b="1">
                <a:latin typeface="Times New Roman" panose="02020603050405020304" pitchFamily="18" charset="0"/>
              </a:rPr>
              <a:t>1 </a:t>
            </a:r>
            <a:r>
              <a:rPr lang="zh-CN" altLang="en-US" sz="3200" b="1">
                <a:latin typeface="Times New Roman" panose="02020603050405020304" pitchFamily="18" charset="0"/>
              </a:rPr>
              <a:t>条指令  </a:t>
            </a:r>
            <a:r>
              <a:rPr lang="en-US" altLang="zh-CN"/>
              <a:t>LOAD  R0, M40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3252" name="组合 33"/>
          <p:cNvGrpSpPr/>
          <p:nvPr/>
        </p:nvGrpSpPr>
        <p:grpSpPr bwMode="auto">
          <a:xfrm>
            <a:off x="503238" y="3959225"/>
            <a:ext cx="3600450" cy="1008063"/>
            <a:chOff x="502601" y="3959236"/>
            <a:chExt cx="3600450" cy="1008063"/>
          </a:xfrm>
        </p:grpSpPr>
        <p:sp>
          <p:nvSpPr>
            <p:cNvPr id="8" name="矩形 7"/>
            <p:cNvSpPr/>
            <p:nvPr/>
          </p:nvSpPr>
          <p:spPr>
            <a:xfrm>
              <a:off x="502601" y="3959236"/>
              <a:ext cx="3600450" cy="100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控制单元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3333" name="文本框 4"/>
            <p:cNvSpPr txBox="1">
              <a:spLocks noChangeArrowheads="1"/>
            </p:cNvSpPr>
            <p:nvPr/>
          </p:nvSpPr>
          <p:spPr bwMode="auto">
            <a:xfrm>
              <a:off x="2610801" y="3959236"/>
              <a:ext cx="595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PC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3334" name="文本框 7"/>
            <p:cNvSpPr txBox="1">
              <a:spLocks noChangeArrowheads="1"/>
            </p:cNvSpPr>
            <p:nvPr/>
          </p:nvSpPr>
          <p:spPr bwMode="auto">
            <a:xfrm>
              <a:off x="2598101" y="4446599"/>
              <a:ext cx="527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IR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3335" name="文本框 8"/>
            <p:cNvSpPr txBox="1">
              <a:spLocks noChangeArrowheads="1"/>
            </p:cNvSpPr>
            <p:nvPr/>
          </p:nvSpPr>
          <p:spPr bwMode="auto">
            <a:xfrm>
              <a:off x="3165678" y="4036425"/>
              <a:ext cx="569416" cy="3698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00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3336" name="文本框 9"/>
            <p:cNvSpPr txBox="1">
              <a:spLocks noChangeArrowheads="1"/>
            </p:cNvSpPr>
            <p:nvPr/>
          </p:nvSpPr>
          <p:spPr bwMode="auto">
            <a:xfrm>
              <a:off x="3190238" y="4537086"/>
              <a:ext cx="728663" cy="369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253" name="组合 34"/>
          <p:cNvGrpSpPr/>
          <p:nvPr/>
        </p:nvGrpSpPr>
        <p:grpSpPr bwMode="auto">
          <a:xfrm>
            <a:off x="512763" y="2314575"/>
            <a:ext cx="2460625" cy="1001713"/>
            <a:chOff x="512125" y="2313932"/>
            <a:chExt cx="2460625" cy="1001661"/>
          </a:xfrm>
        </p:grpSpPr>
        <p:pic>
          <p:nvPicPr>
            <p:cNvPr id="53330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25" y="2313932"/>
              <a:ext cx="2460625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331" name="文本框 6"/>
            <p:cNvSpPr txBox="1">
              <a:spLocks noChangeArrowheads="1"/>
            </p:cNvSpPr>
            <p:nvPr/>
          </p:nvSpPr>
          <p:spPr bwMode="auto">
            <a:xfrm>
              <a:off x="1175699" y="2669480"/>
              <a:ext cx="1133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6925" y="2098675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grpSp>
        <p:nvGrpSpPr>
          <p:cNvPr id="53268" name="组合 3"/>
          <p:cNvGrpSpPr/>
          <p:nvPr/>
        </p:nvGrpSpPr>
        <p:grpSpPr bwMode="auto">
          <a:xfrm>
            <a:off x="4038600" y="2039938"/>
            <a:ext cx="1503363" cy="1951037"/>
            <a:chOff x="4038566" y="2039889"/>
            <a:chExt cx="1503774" cy="1951127"/>
          </a:xfrm>
        </p:grpSpPr>
        <p:sp>
          <p:nvSpPr>
            <p:cNvPr id="53324" name="文本框 4"/>
            <p:cNvSpPr txBox="1">
              <a:spLocks noChangeArrowheads="1"/>
            </p:cNvSpPr>
            <p:nvPr/>
          </p:nvSpPr>
          <p:spPr bwMode="auto">
            <a:xfrm>
              <a:off x="4583423" y="3590906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寄存器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3325" name="组合 1"/>
            <p:cNvGrpSpPr/>
            <p:nvPr/>
          </p:nvGrpSpPr>
          <p:grpSpPr bwMode="auto">
            <a:xfrm>
              <a:off x="4038566" y="2039889"/>
              <a:ext cx="609343" cy="1621692"/>
              <a:chOff x="4038566" y="2039889"/>
              <a:chExt cx="609343" cy="1621692"/>
            </a:xfrm>
          </p:grpSpPr>
          <p:sp>
            <p:nvSpPr>
              <p:cNvPr id="53326" name="文本框 4"/>
              <p:cNvSpPr txBox="1">
                <a:spLocks noChangeArrowheads="1"/>
              </p:cNvSpPr>
              <p:nvPr/>
            </p:nvSpPr>
            <p:spPr bwMode="auto">
              <a:xfrm>
                <a:off x="4140960" y="203988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R0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327" name="文本框 4"/>
              <p:cNvSpPr txBox="1">
                <a:spLocks noChangeArrowheads="1"/>
              </p:cNvSpPr>
              <p:nvPr/>
            </p:nvSpPr>
            <p:spPr bwMode="auto">
              <a:xfrm>
                <a:off x="4140959" y="233992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R1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328" name="文本框 4"/>
              <p:cNvSpPr txBox="1">
                <a:spLocks noChangeArrowheads="1"/>
              </p:cNvSpPr>
              <p:nvPr/>
            </p:nvSpPr>
            <p:spPr bwMode="auto">
              <a:xfrm>
                <a:off x="4141217" y="26506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R2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文本框 4"/>
              <p:cNvSpPr txBox="1">
                <a:spLocks noChangeArrowheads="1"/>
              </p:cNvSpPr>
              <p:nvPr/>
            </p:nvSpPr>
            <p:spPr bwMode="auto">
              <a:xfrm>
                <a:off x="4038566" y="3260732"/>
                <a:ext cx="609767" cy="40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kern="700" spc="-100" dirty="0"/>
                  <a:t>R15</a:t>
                </a:r>
                <a:endParaRPr lang="zh-CN" altLang="en-US" sz="2000" b="1" kern="700" spc="-100" dirty="0"/>
              </a:p>
            </p:txBody>
          </p:sp>
        </p:grp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24663" y="1655763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3295" name="文本框 4"/>
          <p:cNvSpPr txBox="1">
            <a:spLocks noChangeArrowheads="1"/>
          </p:cNvSpPr>
          <p:nvPr/>
        </p:nvSpPr>
        <p:spPr bwMode="auto">
          <a:xfrm>
            <a:off x="6664325" y="118903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3296" name="组合 23"/>
          <p:cNvGrpSpPr/>
          <p:nvPr/>
        </p:nvGrpSpPr>
        <p:grpSpPr bwMode="auto">
          <a:xfrm>
            <a:off x="8137525" y="1744663"/>
            <a:ext cx="474663" cy="4075112"/>
            <a:chOff x="7934495" y="1145288"/>
            <a:chExt cx="474367" cy="3715987"/>
          </a:xfrm>
        </p:grpSpPr>
        <p:sp>
          <p:nvSpPr>
            <p:cNvPr id="53316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17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18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19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20" name="文本框 4"/>
            <p:cNvSpPr txBox="1">
              <a:spLocks noChangeArrowheads="1"/>
            </p:cNvSpPr>
            <p:nvPr/>
          </p:nvSpPr>
          <p:spPr bwMode="auto">
            <a:xfrm>
              <a:off x="7952647" y="3805239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21" name="文本框 4"/>
            <p:cNvSpPr txBox="1">
              <a:spLocks noChangeArrowheads="1"/>
            </p:cNvSpPr>
            <p:nvPr/>
          </p:nvSpPr>
          <p:spPr bwMode="auto">
            <a:xfrm>
              <a:off x="7934495" y="4150769"/>
              <a:ext cx="474367" cy="36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22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323" name="文本框 4"/>
            <p:cNvSpPr txBox="1">
              <a:spLocks noChangeArrowheads="1"/>
            </p:cNvSpPr>
            <p:nvPr/>
          </p:nvSpPr>
          <p:spPr bwMode="auto">
            <a:xfrm>
              <a:off x="7934495" y="446116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3297" name="文本框 6"/>
          <p:cNvSpPr txBox="1">
            <a:spLocks noChangeArrowheads="1"/>
          </p:cNvSpPr>
          <p:nvPr/>
        </p:nvSpPr>
        <p:spPr bwMode="auto">
          <a:xfrm>
            <a:off x="93663" y="1222375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48088" y="4230688"/>
            <a:ext cx="269557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450013" y="1784350"/>
            <a:ext cx="17462" cy="2446338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57950" y="1785938"/>
            <a:ext cx="376238" cy="0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938588" y="4729163"/>
            <a:ext cx="2708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627813" y="2030413"/>
            <a:ext cx="36512" cy="2703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56388" y="2060575"/>
            <a:ext cx="1149350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201988" y="45180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1040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062663" y="4303713"/>
            <a:ext cx="325437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87725" y="5265738"/>
            <a:ext cx="327025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374573" y="5737313"/>
            <a:ext cx="2735238" cy="360040"/>
            <a:chOff x="2766896" y="5780951"/>
            <a:chExt cx="2735238" cy="36004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2" name="圆角矩形 71"/>
            <p:cNvSpPr/>
            <p:nvPr/>
          </p:nvSpPr>
          <p:spPr>
            <a:xfrm>
              <a:off x="2766896" y="5780951"/>
              <a:ext cx="2735238" cy="36004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1040:   R0     M40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4294429" y="5975657"/>
              <a:ext cx="339117" cy="31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4692650" y="203993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00A1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558088" y="4986338"/>
            <a:ext cx="1222375" cy="46037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flipH="1">
            <a:off x="8758238" y="1200150"/>
            <a:ext cx="46037" cy="378618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019800" y="1155700"/>
            <a:ext cx="2765425" cy="4603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008688" y="1200150"/>
            <a:ext cx="46037" cy="1022350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flipH="1">
            <a:off x="5527675" y="2193925"/>
            <a:ext cx="527050" cy="93663"/>
          </a:xfrm>
          <a:prstGeom prst="rightArrow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文本框 83"/>
          <p:cNvSpPr txBox="1">
            <a:spLocks noChangeArrowheads="1"/>
          </p:cNvSpPr>
          <p:nvPr/>
        </p:nvSpPr>
        <p:spPr bwMode="auto">
          <a:xfrm>
            <a:off x="3216275" y="4051300"/>
            <a:ext cx="484188" cy="3381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407400" y="4094163"/>
            <a:ext cx="325438" cy="36195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13" y="1868488"/>
            <a:ext cx="5400675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755650" y="169863"/>
            <a:ext cx="7850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程序执行第 </a:t>
            </a:r>
            <a:r>
              <a:rPr lang="en-US" altLang="zh-CN" sz="3200" b="1">
                <a:latin typeface="Times New Roman" panose="02020603050405020304" pitchFamily="18" charset="0"/>
              </a:rPr>
              <a:t>2 </a:t>
            </a:r>
            <a:r>
              <a:rPr lang="zh-CN" altLang="en-US" sz="3200" b="1">
                <a:latin typeface="Times New Roman" panose="02020603050405020304" pitchFamily="18" charset="0"/>
              </a:rPr>
              <a:t>条指令  </a:t>
            </a:r>
            <a:r>
              <a:rPr lang="en-US" altLang="zh-CN"/>
              <a:t>LOAD  R1, M41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4276" name="组合 33"/>
          <p:cNvGrpSpPr/>
          <p:nvPr/>
        </p:nvGrpSpPr>
        <p:grpSpPr bwMode="auto">
          <a:xfrm>
            <a:off x="503238" y="3959225"/>
            <a:ext cx="3600450" cy="1008063"/>
            <a:chOff x="502601" y="3959236"/>
            <a:chExt cx="3600450" cy="1008063"/>
          </a:xfrm>
        </p:grpSpPr>
        <p:sp>
          <p:nvSpPr>
            <p:cNvPr id="8" name="矩形 7"/>
            <p:cNvSpPr/>
            <p:nvPr/>
          </p:nvSpPr>
          <p:spPr>
            <a:xfrm>
              <a:off x="502601" y="3959236"/>
              <a:ext cx="3600450" cy="100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控制单元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358" name="文本框 4"/>
            <p:cNvSpPr txBox="1">
              <a:spLocks noChangeArrowheads="1"/>
            </p:cNvSpPr>
            <p:nvPr/>
          </p:nvSpPr>
          <p:spPr bwMode="auto">
            <a:xfrm>
              <a:off x="2610801" y="3959236"/>
              <a:ext cx="595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PC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359" name="文本框 7"/>
            <p:cNvSpPr txBox="1">
              <a:spLocks noChangeArrowheads="1"/>
            </p:cNvSpPr>
            <p:nvPr/>
          </p:nvSpPr>
          <p:spPr bwMode="auto">
            <a:xfrm>
              <a:off x="2598101" y="4446599"/>
              <a:ext cx="527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IR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360" name="文本框 8"/>
            <p:cNvSpPr txBox="1">
              <a:spLocks noChangeArrowheads="1"/>
            </p:cNvSpPr>
            <p:nvPr/>
          </p:nvSpPr>
          <p:spPr bwMode="auto">
            <a:xfrm>
              <a:off x="3165678" y="4036425"/>
              <a:ext cx="569416" cy="3698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01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4361" name="文本框 9"/>
            <p:cNvSpPr txBox="1">
              <a:spLocks noChangeArrowheads="1"/>
            </p:cNvSpPr>
            <p:nvPr/>
          </p:nvSpPr>
          <p:spPr bwMode="auto">
            <a:xfrm>
              <a:off x="3190238" y="4537086"/>
              <a:ext cx="728663" cy="369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77" name="组合 34"/>
          <p:cNvGrpSpPr/>
          <p:nvPr/>
        </p:nvGrpSpPr>
        <p:grpSpPr bwMode="auto">
          <a:xfrm>
            <a:off x="512763" y="2314575"/>
            <a:ext cx="2460625" cy="1001713"/>
            <a:chOff x="512125" y="2313932"/>
            <a:chExt cx="2460625" cy="1001661"/>
          </a:xfrm>
        </p:grpSpPr>
        <p:pic>
          <p:nvPicPr>
            <p:cNvPr id="54355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25" y="2313932"/>
              <a:ext cx="2460625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56" name="文本框 6"/>
            <p:cNvSpPr txBox="1">
              <a:spLocks noChangeArrowheads="1"/>
            </p:cNvSpPr>
            <p:nvPr/>
          </p:nvSpPr>
          <p:spPr bwMode="auto">
            <a:xfrm>
              <a:off x="1175699" y="2669480"/>
              <a:ext cx="1133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6925" y="2098675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grpSp>
        <p:nvGrpSpPr>
          <p:cNvPr id="54292" name="组合 3"/>
          <p:cNvGrpSpPr/>
          <p:nvPr/>
        </p:nvGrpSpPr>
        <p:grpSpPr bwMode="auto">
          <a:xfrm>
            <a:off x="4038600" y="2039938"/>
            <a:ext cx="1503363" cy="1951037"/>
            <a:chOff x="4038566" y="2039889"/>
            <a:chExt cx="1503774" cy="1951127"/>
          </a:xfrm>
        </p:grpSpPr>
        <p:sp>
          <p:nvSpPr>
            <p:cNvPr id="54349" name="文本框 4"/>
            <p:cNvSpPr txBox="1">
              <a:spLocks noChangeArrowheads="1"/>
            </p:cNvSpPr>
            <p:nvPr/>
          </p:nvSpPr>
          <p:spPr bwMode="auto">
            <a:xfrm>
              <a:off x="4583423" y="3590906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寄存器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4350" name="组合 1"/>
            <p:cNvGrpSpPr/>
            <p:nvPr/>
          </p:nvGrpSpPr>
          <p:grpSpPr bwMode="auto">
            <a:xfrm>
              <a:off x="4038566" y="2039889"/>
              <a:ext cx="609343" cy="1621692"/>
              <a:chOff x="4038566" y="2039889"/>
              <a:chExt cx="609343" cy="1621692"/>
            </a:xfrm>
          </p:grpSpPr>
          <p:sp>
            <p:nvSpPr>
              <p:cNvPr id="54351" name="文本框 4"/>
              <p:cNvSpPr txBox="1">
                <a:spLocks noChangeArrowheads="1"/>
              </p:cNvSpPr>
              <p:nvPr/>
            </p:nvSpPr>
            <p:spPr bwMode="auto">
              <a:xfrm>
                <a:off x="4140960" y="203988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R0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52" name="文本框 4"/>
              <p:cNvSpPr txBox="1">
                <a:spLocks noChangeArrowheads="1"/>
              </p:cNvSpPr>
              <p:nvPr/>
            </p:nvSpPr>
            <p:spPr bwMode="auto">
              <a:xfrm>
                <a:off x="4140959" y="233992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R1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53" name="文本框 4"/>
              <p:cNvSpPr txBox="1">
                <a:spLocks noChangeArrowheads="1"/>
              </p:cNvSpPr>
              <p:nvPr/>
            </p:nvSpPr>
            <p:spPr bwMode="auto">
              <a:xfrm>
                <a:off x="4141217" y="26506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R2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文本框 4"/>
              <p:cNvSpPr txBox="1">
                <a:spLocks noChangeArrowheads="1"/>
              </p:cNvSpPr>
              <p:nvPr/>
            </p:nvSpPr>
            <p:spPr bwMode="auto">
              <a:xfrm>
                <a:off x="4038566" y="3260732"/>
                <a:ext cx="609767" cy="40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kern="700" spc="-100" dirty="0"/>
                  <a:t>R15</a:t>
                </a:r>
                <a:endParaRPr lang="zh-CN" altLang="en-US" sz="2000" b="1" kern="700" spc="-100" dirty="0"/>
              </a:p>
            </p:txBody>
          </p:sp>
        </p:grp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24663" y="1655763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4319" name="文本框 4"/>
          <p:cNvSpPr txBox="1">
            <a:spLocks noChangeArrowheads="1"/>
          </p:cNvSpPr>
          <p:nvPr/>
        </p:nvSpPr>
        <p:spPr bwMode="auto">
          <a:xfrm>
            <a:off x="6664325" y="118903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4320" name="组合 23"/>
          <p:cNvGrpSpPr/>
          <p:nvPr/>
        </p:nvGrpSpPr>
        <p:grpSpPr bwMode="auto">
          <a:xfrm>
            <a:off x="8164513" y="1744663"/>
            <a:ext cx="503237" cy="4070350"/>
            <a:chOff x="7954370" y="1145288"/>
            <a:chExt cx="504052" cy="3685737"/>
          </a:xfrm>
        </p:grpSpPr>
        <p:sp>
          <p:nvSpPr>
            <p:cNvPr id="54341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2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3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4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5" name="文本框 4"/>
            <p:cNvSpPr txBox="1">
              <a:spLocks noChangeArrowheads="1"/>
            </p:cNvSpPr>
            <p:nvPr/>
          </p:nvSpPr>
          <p:spPr bwMode="auto">
            <a:xfrm>
              <a:off x="7954370" y="374491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6" name="文本框 4"/>
            <p:cNvSpPr txBox="1">
              <a:spLocks noChangeArrowheads="1"/>
            </p:cNvSpPr>
            <p:nvPr/>
          </p:nvSpPr>
          <p:spPr bwMode="auto">
            <a:xfrm>
              <a:off x="7984055" y="4105480"/>
              <a:ext cx="474367" cy="36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7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48" name="文本框 4"/>
            <p:cNvSpPr txBox="1">
              <a:spLocks noChangeArrowheads="1"/>
            </p:cNvSpPr>
            <p:nvPr/>
          </p:nvSpPr>
          <p:spPr bwMode="auto">
            <a:xfrm>
              <a:off x="7975645" y="443091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4321" name="文本框 6"/>
          <p:cNvSpPr txBox="1">
            <a:spLocks noChangeArrowheads="1"/>
          </p:cNvSpPr>
          <p:nvPr/>
        </p:nvSpPr>
        <p:spPr bwMode="auto">
          <a:xfrm>
            <a:off x="93663" y="1222375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48088" y="4230688"/>
            <a:ext cx="269557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450013" y="2287588"/>
            <a:ext cx="1587" cy="194310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57950" y="2305050"/>
            <a:ext cx="376238" cy="0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938588" y="4729163"/>
            <a:ext cx="2708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627813" y="2562225"/>
            <a:ext cx="12700" cy="2171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26225" y="2562225"/>
            <a:ext cx="1149350" cy="4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201988" y="45180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1141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062663" y="4303713"/>
            <a:ext cx="325437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87725" y="5265738"/>
            <a:ext cx="327025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374573" y="5737313"/>
            <a:ext cx="2735238" cy="360040"/>
            <a:chOff x="2766896" y="5780951"/>
            <a:chExt cx="2735238" cy="36004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2" name="圆角矩形 71"/>
            <p:cNvSpPr/>
            <p:nvPr/>
          </p:nvSpPr>
          <p:spPr>
            <a:xfrm>
              <a:off x="2766896" y="5780951"/>
              <a:ext cx="2735238" cy="36004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1141:   R1     M41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4294429" y="5975657"/>
              <a:ext cx="339117" cy="31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332" name="矩形 76"/>
          <p:cNvSpPr>
            <a:spLocks noChangeArrowheads="1"/>
          </p:cNvSpPr>
          <p:nvPr/>
        </p:nvSpPr>
        <p:spPr bwMode="auto">
          <a:xfrm>
            <a:off x="4665663" y="20494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00A1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551738" y="5349875"/>
            <a:ext cx="1223962" cy="4603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flipH="1">
            <a:off x="8758238" y="1200150"/>
            <a:ext cx="46037" cy="417353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019800" y="1155700"/>
            <a:ext cx="2765425" cy="4603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008688" y="1200150"/>
            <a:ext cx="46037" cy="1362075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flipH="1">
            <a:off x="5511800" y="2505075"/>
            <a:ext cx="525463" cy="95250"/>
          </a:xfrm>
          <a:prstGeom prst="rightArrow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文本框 83"/>
          <p:cNvSpPr txBox="1">
            <a:spLocks noChangeArrowheads="1"/>
          </p:cNvSpPr>
          <p:nvPr/>
        </p:nvSpPr>
        <p:spPr bwMode="auto">
          <a:xfrm>
            <a:off x="3205163" y="4056063"/>
            <a:ext cx="484187" cy="3381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zh-CN" altLang="en-US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4668838" y="236537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00FE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407400" y="4094163"/>
            <a:ext cx="325438" cy="36195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55" grpId="0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13" y="1868488"/>
            <a:ext cx="5400675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79388" y="169863"/>
            <a:ext cx="8488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程序执行第 </a:t>
            </a:r>
            <a:r>
              <a:rPr lang="en-US" altLang="zh-CN" sz="3200" b="1">
                <a:latin typeface="Times New Roman" panose="02020603050405020304" pitchFamily="18" charset="0"/>
              </a:rPr>
              <a:t>3 </a:t>
            </a:r>
            <a:r>
              <a:rPr lang="zh-CN" altLang="en-US" sz="3200" b="1">
                <a:latin typeface="Times New Roman" panose="02020603050405020304" pitchFamily="18" charset="0"/>
              </a:rPr>
              <a:t>条指令   </a:t>
            </a:r>
            <a:r>
              <a:rPr lang="en-US" altLang="zh-CN"/>
              <a:t>ADDI  R2, R0, R1</a:t>
            </a:r>
            <a:endParaRPr lang="en-US" altLang="zh-CN"/>
          </a:p>
        </p:txBody>
      </p:sp>
      <p:grpSp>
        <p:nvGrpSpPr>
          <p:cNvPr id="55300" name="组合 33"/>
          <p:cNvGrpSpPr/>
          <p:nvPr/>
        </p:nvGrpSpPr>
        <p:grpSpPr bwMode="auto">
          <a:xfrm>
            <a:off x="503238" y="3959225"/>
            <a:ext cx="3600450" cy="1008063"/>
            <a:chOff x="502601" y="3959236"/>
            <a:chExt cx="3600450" cy="1008063"/>
          </a:xfrm>
        </p:grpSpPr>
        <p:sp>
          <p:nvSpPr>
            <p:cNvPr id="8" name="矩形 7"/>
            <p:cNvSpPr/>
            <p:nvPr/>
          </p:nvSpPr>
          <p:spPr>
            <a:xfrm>
              <a:off x="502601" y="3959236"/>
              <a:ext cx="3600450" cy="100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控制单元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384" name="文本框 4"/>
            <p:cNvSpPr txBox="1">
              <a:spLocks noChangeArrowheads="1"/>
            </p:cNvSpPr>
            <p:nvPr/>
          </p:nvSpPr>
          <p:spPr bwMode="auto">
            <a:xfrm>
              <a:off x="2610801" y="3959236"/>
              <a:ext cx="595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PC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385" name="文本框 7"/>
            <p:cNvSpPr txBox="1">
              <a:spLocks noChangeArrowheads="1"/>
            </p:cNvSpPr>
            <p:nvPr/>
          </p:nvSpPr>
          <p:spPr bwMode="auto">
            <a:xfrm>
              <a:off x="2598101" y="4446599"/>
              <a:ext cx="527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IR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386" name="文本框 8"/>
            <p:cNvSpPr txBox="1">
              <a:spLocks noChangeArrowheads="1"/>
            </p:cNvSpPr>
            <p:nvPr/>
          </p:nvSpPr>
          <p:spPr bwMode="auto">
            <a:xfrm>
              <a:off x="3165678" y="4036425"/>
              <a:ext cx="569416" cy="3698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02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5387" name="文本框 9"/>
            <p:cNvSpPr txBox="1">
              <a:spLocks noChangeArrowheads="1"/>
            </p:cNvSpPr>
            <p:nvPr/>
          </p:nvSpPr>
          <p:spPr bwMode="auto">
            <a:xfrm>
              <a:off x="3190238" y="4537086"/>
              <a:ext cx="728663" cy="369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01" name="组合 34"/>
          <p:cNvGrpSpPr/>
          <p:nvPr/>
        </p:nvGrpSpPr>
        <p:grpSpPr bwMode="auto">
          <a:xfrm>
            <a:off x="558800" y="2587625"/>
            <a:ext cx="2460625" cy="1001713"/>
            <a:chOff x="512125" y="2313932"/>
            <a:chExt cx="2460625" cy="1001661"/>
          </a:xfrm>
        </p:grpSpPr>
        <p:pic>
          <p:nvPicPr>
            <p:cNvPr id="55381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25" y="2313932"/>
              <a:ext cx="2460625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82" name="文本框 6"/>
            <p:cNvSpPr txBox="1">
              <a:spLocks noChangeArrowheads="1"/>
            </p:cNvSpPr>
            <p:nvPr/>
          </p:nvSpPr>
          <p:spPr bwMode="auto">
            <a:xfrm>
              <a:off x="1175699" y="2669480"/>
              <a:ext cx="1133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6925" y="2098675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grpSp>
        <p:nvGrpSpPr>
          <p:cNvPr id="55316" name="组合 3"/>
          <p:cNvGrpSpPr/>
          <p:nvPr/>
        </p:nvGrpSpPr>
        <p:grpSpPr bwMode="auto">
          <a:xfrm>
            <a:off x="4038600" y="2039938"/>
            <a:ext cx="1503363" cy="1951037"/>
            <a:chOff x="4038566" y="2039889"/>
            <a:chExt cx="1503774" cy="1951127"/>
          </a:xfrm>
        </p:grpSpPr>
        <p:sp>
          <p:nvSpPr>
            <p:cNvPr id="55375" name="文本框 4"/>
            <p:cNvSpPr txBox="1">
              <a:spLocks noChangeArrowheads="1"/>
            </p:cNvSpPr>
            <p:nvPr/>
          </p:nvSpPr>
          <p:spPr bwMode="auto">
            <a:xfrm>
              <a:off x="4583423" y="3590906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寄存器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376" name="组合 1"/>
            <p:cNvGrpSpPr/>
            <p:nvPr/>
          </p:nvGrpSpPr>
          <p:grpSpPr bwMode="auto">
            <a:xfrm>
              <a:off x="4038566" y="2039889"/>
              <a:ext cx="609343" cy="1621692"/>
              <a:chOff x="4038566" y="2039889"/>
              <a:chExt cx="609343" cy="1621692"/>
            </a:xfrm>
          </p:grpSpPr>
          <p:sp>
            <p:nvSpPr>
              <p:cNvPr id="55377" name="文本框 4"/>
              <p:cNvSpPr txBox="1">
                <a:spLocks noChangeArrowheads="1"/>
              </p:cNvSpPr>
              <p:nvPr/>
            </p:nvSpPr>
            <p:spPr bwMode="auto">
              <a:xfrm>
                <a:off x="4140960" y="203988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R0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78" name="文本框 4"/>
              <p:cNvSpPr txBox="1">
                <a:spLocks noChangeArrowheads="1"/>
              </p:cNvSpPr>
              <p:nvPr/>
            </p:nvSpPr>
            <p:spPr bwMode="auto">
              <a:xfrm>
                <a:off x="4140959" y="233992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R1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79" name="文本框 4"/>
              <p:cNvSpPr txBox="1">
                <a:spLocks noChangeArrowheads="1"/>
              </p:cNvSpPr>
              <p:nvPr/>
            </p:nvSpPr>
            <p:spPr bwMode="auto">
              <a:xfrm>
                <a:off x="4141217" y="26506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R2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文本框 4"/>
              <p:cNvSpPr txBox="1">
                <a:spLocks noChangeArrowheads="1"/>
              </p:cNvSpPr>
              <p:nvPr/>
            </p:nvSpPr>
            <p:spPr bwMode="auto">
              <a:xfrm>
                <a:off x="4038566" y="3260732"/>
                <a:ext cx="609767" cy="40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kern="700" spc="-100" dirty="0"/>
                  <a:t>R15</a:t>
                </a:r>
                <a:endParaRPr lang="zh-CN" altLang="en-US" sz="2000" b="1" kern="700" spc="-100" dirty="0"/>
              </a:p>
            </p:txBody>
          </p:sp>
        </p:grp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24663" y="1655763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5343" name="文本框 4"/>
          <p:cNvSpPr txBox="1">
            <a:spLocks noChangeArrowheads="1"/>
          </p:cNvSpPr>
          <p:nvPr/>
        </p:nvSpPr>
        <p:spPr bwMode="auto">
          <a:xfrm>
            <a:off x="6664325" y="118903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5344" name="组合 23"/>
          <p:cNvGrpSpPr/>
          <p:nvPr/>
        </p:nvGrpSpPr>
        <p:grpSpPr bwMode="auto">
          <a:xfrm>
            <a:off x="8164513" y="1744663"/>
            <a:ext cx="503237" cy="4070350"/>
            <a:chOff x="7954370" y="1145288"/>
            <a:chExt cx="504052" cy="3685737"/>
          </a:xfrm>
        </p:grpSpPr>
        <p:sp>
          <p:nvSpPr>
            <p:cNvPr id="55367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68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69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70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71" name="文本框 4"/>
            <p:cNvSpPr txBox="1">
              <a:spLocks noChangeArrowheads="1"/>
            </p:cNvSpPr>
            <p:nvPr/>
          </p:nvSpPr>
          <p:spPr bwMode="auto">
            <a:xfrm>
              <a:off x="7954370" y="374491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72" name="文本框 4"/>
            <p:cNvSpPr txBox="1">
              <a:spLocks noChangeArrowheads="1"/>
            </p:cNvSpPr>
            <p:nvPr/>
          </p:nvSpPr>
          <p:spPr bwMode="auto">
            <a:xfrm>
              <a:off x="7984055" y="4105480"/>
              <a:ext cx="474367" cy="36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73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74" name="文本框 4"/>
            <p:cNvSpPr txBox="1">
              <a:spLocks noChangeArrowheads="1"/>
            </p:cNvSpPr>
            <p:nvPr/>
          </p:nvSpPr>
          <p:spPr bwMode="auto">
            <a:xfrm>
              <a:off x="7975645" y="443091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5345" name="文本框 6"/>
          <p:cNvSpPr txBox="1">
            <a:spLocks noChangeArrowheads="1"/>
          </p:cNvSpPr>
          <p:nvPr/>
        </p:nvSpPr>
        <p:spPr bwMode="auto">
          <a:xfrm>
            <a:off x="93663" y="1222375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48088" y="4230688"/>
            <a:ext cx="269557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450013" y="2774950"/>
            <a:ext cx="14287" cy="1455738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57950" y="2765425"/>
            <a:ext cx="376238" cy="0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938588" y="4729163"/>
            <a:ext cx="2708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626225" y="3051175"/>
            <a:ext cx="1588" cy="1682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13525" y="3052763"/>
            <a:ext cx="1150938" cy="4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201988" y="45180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3201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062663" y="4303713"/>
            <a:ext cx="325437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87725" y="5265738"/>
            <a:ext cx="327025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374572" y="5737313"/>
            <a:ext cx="3137337" cy="360040"/>
            <a:chOff x="2766896" y="5780951"/>
            <a:chExt cx="2735238" cy="36004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2" name="圆角矩形 71"/>
            <p:cNvSpPr/>
            <p:nvPr/>
          </p:nvSpPr>
          <p:spPr>
            <a:xfrm>
              <a:off x="2766896" y="5780951"/>
              <a:ext cx="2735238" cy="36004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3201:   R2      R1+R0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4117504" y="5966651"/>
              <a:ext cx="339117" cy="31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56" name="矩形 76"/>
          <p:cNvSpPr>
            <a:spLocks noChangeArrowheads="1"/>
          </p:cNvSpPr>
          <p:nvPr/>
        </p:nvSpPr>
        <p:spPr bwMode="auto">
          <a:xfrm>
            <a:off x="4665663" y="20494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00A1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4" name="文本框 83"/>
          <p:cNvSpPr txBox="1">
            <a:spLocks noChangeArrowheads="1"/>
          </p:cNvSpPr>
          <p:nvPr/>
        </p:nvSpPr>
        <p:spPr bwMode="auto">
          <a:xfrm>
            <a:off x="3203575" y="4057650"/>
            <a:ext cx="484188" cy="3381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5358" name="矩形 54"/>
          <p:cNvSpPr>
            <a:spLocks noChangeArrowheads="1"/>
          </p:cNvSpPr>
          <p:nvPr/>
        </p:nvSpPr>
        <p:spPr bwMode="auto">
          <a:xfrm>
            <a:off x="4668838" y="236537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00FE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09588" y="2195513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00A1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565400" y="2320925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00FE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55377" idx="3"/>
          </p:cNvCxnSpPr>
          <p:nvPr/>
        </p:nvCxnSpPr>
        <p:spPr>
          <a:xfrm flipH="1">
            <a:off x="935038" y="2239963"/>
            <a:ext cx="3705225" cy="320675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1833563" y="3508375"/>
            <a:ext cx="4762" cy="333375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873250" y="3519488"/>
            <a:ext cx="833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019F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4660900" y="2676525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019F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2819400" y="2481263"/>
            <a:ext cx="1782763" cy="123825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159000" y="1979613"/>
            <a:ext cx="325438" cy="36195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84" grpId="0" animBg="1"/>
      <p:bldP spid="57" grpId="0"/>
      <p:bldP spid="58" grpId="0"/>
      <p:bldP spid="66" grpId="0"/>
      <p:bldP spid="68" grpId="0"/>
      <p:bldP spid="68" grpId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13" y="1868488"/>
            <a:ext cx="5400675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00063" y="188913"/>
            <a:ext cx="8245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程序执行第 </a:t>
            </a:r>
            <a:r>
              <a:rPr lang="en-US" altLang="zh-CN" sz="3200" b="1">
                <a:latin typeface="Times New Roman" panose="02020603050405020304" pitchFamily="18" charset="0"/>
              </a:rPr>
              <a:t>4 </a:t>
            </a:r>
            <a:r>
              <a:rPr lang="zh-CN" altLang="en-US" sz="3200" b="1">
                <a:latin typeface="Times New Roman" panose="02020603050405020304" pitchFamily="18" charset="0"/>
              </a:rPr>
              <a:t>条指令 </a:t>
            </a:r>
            <a:r>
              <a:rPr lang="en-US" altLang="zh-CN"/>
              <a:t>STORE  M42, R2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6324" name="组合 33"/>
          <p:cNvGrpSpPr/>
          <p:nvPr/>
        </p:nvGrpSpPr>
        <p:grpSpPr bwMode="auto">
          <a:xfrm>
            <a:off x="503238" y="3959225"/>
            <a:ext cx="3600450" cy="1008063"/>
            <a:chOff x="502601" y="3959236"/>
            <a:chExt cx="3600450" cy="1008063"/>
          </a:xfrm>
        </p:grpSpPr>
        <p:sp>
          <p:nvSpPr>
            <p:cNvPr id="8" name="矩形 7"/>
            <p:cNvSpPr/>
            <p:nvPr/>
          </p:nvSpPr>
          <p:spPr>
            <a:xfrm>
              <a:off x="502601" y="3959236"/>
              <a:ext cx="3600450" cy="100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控制单元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408" name="文本框 4"/>
            <p:cNvSpPr txBox="1">
              <a:spLocks noChangeArrowheads="1"/>
            </p:cNvSpPr>
            <p:nvPr/>
          </p:nvSpPr>
          <p:spPr bwMode="auto">
            <a:xfrm>
              <a:off x="2610801" y="3959236"/>
              <a:ext cx="595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PC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409" name="文本框 7"/>
            <p:cNvSpPr txBox="1">
              <a:spLocks noChangeArrowheads="1"/>
            </p:cNvSpPr>
            <p:nvPr/>
          </p:nvSpPr>
          <p:spPr bwMode="auto">
            <a:xfrm>
              <a:off x="2598101" y="4446599"/>
              <a:ext cx="527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IR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410" name="文本框 8"/>
            <p:cNvSpPr txBox="1">
              <a:spLocks noChangeArrowheads="1"/>
            </p:cNvSpPr>
            <p:nvPr/>
          </p:nvSpPr>
          <p:spPr bwMode="auto">
            <a:xfrm>
              <a:off x="3165678" y="4036425"/>
              <a:ext cx="569416" cy="3698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04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6411" name="文本框 9"/>
            <p:cNvSpPr txBox="1">
              <a:spLocks noChangeArrowheads="1"/>
            </p:cNvSpPr>
            <p:nvPr/>
          </p:nvSpPr>
          <p:spPr bwMode="auto">
            <a:xfrm>
              <a:off x="3190238" y="4537086"/>
              <a:ext cx="728663" cy="369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325" name="组合 34"/>
          <p:cNvGrpSpPr/>
          <p:nvPr/>
        </p:nvGrpSpPr>
        <p:grpSpPr bwMode="auto">
          <a:xfrm>
            <a:off x="558800" y="2339975"/>
            <a:ext cx="2460625" cy="1249363"/>
            <a:chOff x="512125" y="2313932"/>
            <a:chExt cx="2460625" cy="1001661"/>
          </a:xfrm>
        </p:grpSpPr>
        <p:pic>
          <p:nvPicPr>
            <p:cNvPr id="56405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25" y="2313932"/>
              <a:ext cx="2460625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06" name="文本框 6"/>
            <p:cNvSpPr txBox="1">
              <a:spLocks noChangeArrowheads="1"/>
            </p:cNvSpPr>
            <p:nvPr/>
          </p:nvSpPr>
          <p:spPr bwMode="auto">
            <a:xfrm>
              <a:off x="1175699" y="2669480"/>
              <a:ext cx="1133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6925" y="2098675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grpSp>
        <p:nvGrpSpPr>
          <p:cNvPr id="56340" name="组合 3"/>
          <p:cNvGrpSpPr/>
          <p:nvPr/>
        </p:nvGrpSpPr>
        <p:grpSpPr bwMode="auto">
          <a:xfrm>
            <a:off x="4038600" y="2039938"/>
            <a:ext cx="1503363" cy="1951037"/>
            <a:chOff x="4038566" y="2039889"/>
            <a:chExt cx="1503774" cy="1951127"/>
          </a:xfrm>
        </p:grpSpPr>
        <p:sp>
          <p:nvSpPr>
            <p:cNvPr id="56399" name="文本框 4"/>
            <p:cNvSpPr txBox="1">
              <a:spLocks noChangeArrowheads="1"/>
            </p:cNvSpPr>
            <p:nvPr/>
          </p:nvSpPr>
          <p:spPr bwMode="auto">
            <a:xfrm>
              <a:off x="4583423" y="3590906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寄存器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6400" name="组合 1"/>
            <p:cNvGrpSpPr/>
            <p:nvPr/>
          </p:nvGrpSpPr>
          <p:grpSpPr bwMode="auto">
            <a:xfrm>
              <a:off x="4038566" y="2039889"/>
              <a:ext cx="609343" cy="1621692"/>
              <a:chOff x="4038566" y="2039889"/>
              <a:chExt cx="609343" cy="1621692"/>
            </a:xfrm>
          </p:grpSpPr>
          <p:sp>
            <p:nvSpPr>
              <p:cNvPr id="56401" name="文本框 4"/>
              <p:cNvSpPr txBox="1">
                <a:spLocks noChangeArrowheads="1"/>
              </p:cNvSpPr>
              <p:nvPr/>
            </p:nvSpPr>
            <p:spPr bwMode="auto">
              <a:xfrm>
                <a:off x="4140960" y="203988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R0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02" name="文本框 4"/>
              <p:cNvSpPr txBox="1">
                <a:spLocks noChangeArrowheads="1"/>
              </p:cNvSpPr>
              <p:nvPr/>
            </p:nvSpPr>
            <p:spPr bwMode="auto">
              <a:xfrm>
                <a:off x="4140959" y="233992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R1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03" name="文本框 4"/>
              <p:cNvSpPr txBox="1">
                <a:spLocks noChangeArrowheads="1"/>
              </p:cNvSpPr>
              <p:nvPr/>
            </p:nvSpPr>
            <p:spPr bwMode="auto">
              <a:xfrm>
                <a:off x="4141217" y="26506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R2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文本框 4"/>
              <p:cNvSpPr txBox="1">
                <a:spLocks noChangeArrowheads="1"/>
              </p:cNvSpPr>
              <p:nvPr/>
            </p:nvSpPr>
            <p:spPr bwMode="auto">
              <a:xfrm>
                <a:off x="4038566" y="3260732"/>
                <a:ext cx="609767" cy="40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kern="700" spc="-100" dirty="0"/>
                  <a:t>R15</a:t>
                </a:r>
                <a:endParaRPr lang="zh-CN" altLang="en-US" sz="2000" b="1" kern="700" spc="-100" dirty="0"/>
              </a:p>
            </p:txBody>
          </p:sp>
        </p:grp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24663" y="1655763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6367" name="文本框 4"/>
          <p:cNvSpPr txBox="1">
            <a:spLocks noChangeArrowheads="1"/>
          </p:cNvSpPr>
          <p:nvPr/>
        </p:nvSpPr>
        <p:spPr bwMode="auto">
          <a:xfrm>
            <a:off x="6664325" y="118903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6368" name="组合 23"/>
          <p:cNvGrpSpPr/>
          <p:nvPr/>
        </p:nvGrpSpPr>
        <p:grpSpPr bwMode="auto">
          <a:xfrm>
            <a:off x="8164513" y="1744663"/>
            <a:ext cx="503237" cy="4070350"/>
            <a:chOff x="7954370" y="1145288"/>
            <a:chExt cx="504052" cy="3685737"/>
          </a:xfrm>
        </p:grpSpPr>
        <p:sp>
          <p:nvSpPr>
            <p:cNvPr id="56391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2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3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4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5" name="文本框 4"/>
            <p:cNvSpPr txBox="1">
              <a:spLocks noChangeArrowheads="1"/>
            </p:cNvSpPr>
            <p:nvPr/>
          </p:nvSpPr>
          <p:spPr bwMode="auto">
            <a:xfrm>
              <a:off x="7954370" y="374491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6" name="文本框 4"/>
            <p:cNvSpPr txBox="1">
              <a:spLocks noChangeArrowheads="1"/>
            </p:cNvSpPr>
            <p:nvPr/>
          </p:nvSpPr>
          <p:spPr bwMode="auto">
            <a:xfrm>
              <a:off x="7984055" y="4105480"/>
              <a:ext cx="474367" cy="36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7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398" name="文本框 4"/>
            <p:cNvSpPr txBox="1">
              <a:spLocks noChangeArrowheads="1"/>
            </p:cNvSpPr>
            <p:nvPr/>
          </p:nvSpPr>
          <p:spPr bwMode="auto">
            <a:xfrm>
              <a:off x="7975645" y="443091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369" name="文本框 6"/>
          <p:cNvSpPr txBox="1">
            <a:spLocks noChangeArrowheads="1"/>
          </p:cNvSpPr>
          <p:nvPr/>
        </p:nvSpPr>
        <p:spPr bwMode="auto">
          <a:xfrm>
            <a:off x="93663" y="1222375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48088" y="4230688"/>
            <a:ext cx="269557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450013" y="3275013"/>
            <a:ext cx="9525" cy="955675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57950" y="3275013"/>
            <a:ext cx="376238" cy="0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938588" y="4729163"/>
            <a:ext cx="2708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627813" y="3576638"/>
            <a:ext cx="0" cy="115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40513" y="3576638"/>
            <a:ext cx="1150937" cy="4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201988" y="45180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2242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062663" y="4303713"/>
            <a:ext cx="325437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87725" y="5265738"/>
            <a:ext cx="327025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408568" y="5744467"/>
            <a:ext cx="2845500" cy="360040"/>
            <a:chOff x="2766896" y="5780951"/>
            <a:chExt cx="2735238" cy="36004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2" name="圆角矩形 71"/>
            <p:cNvSpPr/>
            <p:nvPr/>
          </p:nvSpPr>
          <p:spPr>
            <a:xfrm>
              <a:off x="2766896" y="5780951"/>
              <a:ext cx="2735238" cy="36004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2242:   M42      R2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4432158" y="5950650"/>
              <a:ext cx="425318" cy="1032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80" name="矩形 76"/>
          <p:cNvSpPr>
            <a:spLocks noChangeArrowheads="1"/>
          </p:cNvSpPr>
          <p:nvPr/>
        </p:nvSpPr>
        <p:spPr bwMode="auto">
          <a:xfrm>
            <a:off x="4665663" y="20494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00A1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9800" y="2995613"/>
            <a:ext cx="1273175" cy="46037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flipH="1">
            <a:off x="8758238" y="1200150"/>
            <a:ext cx="46037" cy="4545013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019800" y="1155700"/>
            <a:ext cx="2765425" cy="46038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008688" y="1200150"/>
            <a:ext cx="53975" cy="1841500"/>
          </a:xfrm>
          <a:prstGeom prst="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flipH="1">
            <a:off x="7623175" y="5661025"/>
            <a:ext cx="1135063" cy="107950"/>
          </a:xfrm>
          <a:prstGeom prst="rightArrow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文本框 83"/>
          <p:cNvSpPr txBox="1">
            <a:spLocks noChangeArrowheads="1"/>
          </p:cNvSpPr>
          <p:nvPr/>
        </p:nvSpPr>
        <p:spPr bwMode="auto">
          <a:xfrm>
            <a:off x="3208338" y="4052888"/>
            <a:ext cx="484187" cy="33718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zh-CN" altLang="en-US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6387" name="矩形 54"/>
          <p:cNvSpPr>
            <a:spLocks noChangeArrowheads="1"/>
          </p:cNvSpPr>
          <p:nvPr/>
        </p:nvSpPr>
        <p:spPr bwMode="auto">
          <a:xfrm>
            <a:off x="4668838" y="236537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00FE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6388" name="矩形 67"/>
          <p:cNvSpPr>
            <a:spLocks noChangeArrowheads="1"/>
          </p:cNvSpPr>
          <p:nvPr/>
        </p:nvSpPr>
        <p:spPr bwMode="auto">
          <a:xfrm>
            <a:off x="4660900" y="2676525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019F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96100" y="5445125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019F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407400" y="4094163"/>
            <a:ext cx="325438" cy="36195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bldLvl="0" animBg="1"/>
      <p:bldP spid="6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ChangeArrowheads="1"/>
          </p:cNvSpPr>
          <p:nvPr/>
        </p:nvSpPr>
        <p:spPr bwMode="auto">
          <a:xfrm>
            <a:off x="696913" y="155575"/>
            <a:ext cx="7772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存储器的重要数量级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95288" y="1149350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位模式：</a:t>
            </a:r>
            <a:r>
              <a:rPr lang="en-US" altLang="zh-CN" sz="3200">
                <a:latin typeface="Times New Roman" panose="02020603050405020304" pitchFamily="18" charset="0"/>
              </a:rPr>
              <a:t>8 </a:t>
            </a:r>
            <a:r>
              <a:rPr lang="zh-CN" altLang="en-US" sz="3200">
                <a:latin typeface="Times New Roman" panose="02020603050405020304" pitchFamily="18" charset="0"/>
              </a:rPr>
              <a:t>比特 </a:t>
            </a:r>
            <a:r>
              <a:rPr lang="en-US" altLang="zh-CN" sz="3200">
                <a:latin typeface="Times New Roman" panose="02020603050405020304" pitchFamily="18" charset="0"/>
              </a:rPr>
              <a:t>(bit)  </a:t>
            </a:r>
            <a:r>
              <a:rPr lang="zh-CN" altLang="en-US" sz="3200">
                <a:latin typeface="Times New Roman" panose="02020603050405020304" pitchFamily="18" charset="0"/>
              </a:rPr>
              <a:t>为 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字节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byte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971600" y="1866900"/>
            <a:ext cx="2459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1Byte=8 bit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971600" y="2562225"/>
            <a:ext cx="7848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KB=2</a:t>
            </a:r>
            <a:r>
              <a:rPr lang="en-US" altLang="zh-CN" sz="32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B=1024byte=1024 x 8 bits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67"/>
          <p:cNvGraphicFramePr>
            <a:graphicFrameLocks noGrp="1"/>
          </p:cNvGraphicFramePr>
          <p:nvPr/>
        </p:nvGraphicFramePr>
        <p:xfrm>
          <a:off x="153988" y="3429000"/>
          <a:ext cx="8858253" cy="2592388"/>
        </p:xfrm>
        <a:graphic>
          <a:graphicData uri="http://schemas.openxmlformats.org/drawingml/2006/table">
            <a:tbl>
              <a:tblPr/>
              <a:tblGrid>
                <a:gridCol w="1440363"/>
                <a:gridCol w="881206"/>
                <a:gridCol w="946774"/>
                <a:gridCol w="946774"/>
                <a:gridCol w="946774"/>
                <a:gridCol w="946774"/>
                <a:gridCol w="741639"/>
                <a:gridCol w="946774"/>
                <a:gridCol w="1061175"/>
              </a:tblGrid>
              <a:tr h="716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    称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3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英文称谓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中文称谓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kilo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千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mega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giga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tera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太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peta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艾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zeta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泽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yotta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尧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量级数值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rgbClr val="4C2CD4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905125" algn="l"/>
                          <a:tab pos="29718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3399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05125" algn="l"/>
                          <a:tab pos="2971800" algn="l"/>
                        </a:tabLst>
                        <a:defRPr>
                          <a:solidFill>
                            <a:srgbClr val="CC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905125" algn="l"/>
                          <a:tab pos="29718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13" y="1868488"/>
            <a:ext cx="5400675" cy="32861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500063" y="188913"/>
            <a:ext cx="8245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程序执行第 </a:t>
            </a:r>
            <a:r>
              <a:rPr lang="en-US" altLang="zh-CN" sz="3200" b="1">
                <a:latin typeface="Times New Roman" panose="02020603050405020304" pitchFamily="18" charset="0"/>
              </a:rPr>
              <a:t>5 </a:t>
            </a:r>
            <a:r>
              <a:rPr lang="zh-CN" altLang="en-US" sz="3200" b="1">
                <a:latin typeface="Times New Roman" panose="02020603050405020304" pitchFamily="18" charset="0"/>
              </a:rPr>
              <a:t>条指令 </a:t>
            </a:r>
            <a:r>
              <a:rPr lang="en-US" altLang="zh-CN"/>
              <a:t>HALT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7348" name="组合 33"/>
          <p:cNvGrpSpPr/>
          <p:nvPr/>
        </p:nvGrpSpPr>
        <p:grpSpPr bwMode="auto">
          <a:xfrm>
            <a:off x="503238" y="3959225"/>
            <a:ext cx="3600450" cy="1008063"/>
            <a:chOff x="502601" y="3959236"/>
            <a:chExt cx="3600450" cy="1008063"/>
          </a:xfrm>
        </p:grpSpPr>
        <p:sp>
          <p:nvSpPr>
            <p:cNvPr id="8" name="矩形 7"/>
            <p:cNvSpPr/>
            <p:nvPr/>
          </p:nvSpPr>
          <p:spPr>
            <a:xfrm>
              <a:off x="502601" y="3959236"/>
              <a:ext cx="3600450" cy="100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控制单元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427" name="文本框 4"/>
            <p:cNvSpPr txBox="1">
              <a:spLocks noChangeArrowheads="1"/>
            </p:cNvSpPr>
            <p:nvPr/>
          </p:nvSpPr>
          <p:spPr bwMode="auto">
            <a:xfrm>
              <a:off x="2610801" y="3959236"/>
              <a:ext cx="595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PC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7428" name="文本框 7"/>
            <p:cNvSpPr txBox="1">
              <a:spLocks noChangeArrowheads="1"/>
            </p:cNvSpPr>
            <p:nvPr/>
          </p:nvSpPr>
          <p:spPr bwMode="auto">
            <a:xfrm>
              <a:off x="2598101" y="4446599"/>
              <a:ext cx="527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IR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7429" name="文本框 8"/>
            <p:cNvSpPr txBox="1">
              <a:spLocks noChangeArrowheads="1"/>
            </p:cNvSpPr>
            <p:nvPr/>
          </p:nvSpPr>
          <p:spPr bwMode="auto">
            <a:xfrm>
              <a:off x="3165678" y="4036425"/>
              <a:ext cx="569416" cy="3698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05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7430" name="文本框 9"/>
            <p:cNvSpPr txBox="1">
              <a:spLocks noChangeArrowheads="1"/>
            </p:cNvSpPr>
            <p:nvPr/>
          </p:nvSpPr>
          <p:spPr bwMode="auto">
            <a:xfrm>
              <a:off x="3190238" y="4537086"/>
              <a:ext cx="728663" cy="369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349" name="组合 34"/>
          <p:cNvGrpSpPr/>
          <p:nvPr/>
        </p:nvGrpSpPr>
        <p:grpSpPr bwMode="auto">
          <a:xfrm>
            <a:off x="558800" y="2339975"/>
            <a:ext cx="2460625" cy="1249363"/>
            <a:chOff x="512125" y="2313932"/>
            <a:chExt cx="2460625" cy="1001661"/>
          </a:xfrm>
        </p:grpSpPr>
        <p:pic>
          <p:nvPicPr>
            <p:cNvPr id="57424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25" y="2313932"/>
              <a:ext cx="2460625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5" name="文本框 6"/>
            <p:cNvSpPr txBox="1">
              <a:spLocks noChangeArrowheads="1"/>
            </p:cNvSpPr>
            <p:nvPr/>
          </p:nvSpPr>
          <p:spPr bwMode="auto">
            <a:xfrm>
              <a:off x="1175699" y="2669480"/>
              <a:ext cx="1133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</a:rPr>
                <a:t>ALU</a:t>
              </a:r>
              <a:endPara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6925" y="2098675"/>
          <a:ext cx="895350" cy="1536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95350"/>
              </a:tblGrid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15" marR="91415"/>
                </a:tc>
              </a:tr>
            </a:tbl>
          </a:graphicData>
        </a:graphic>
      </p:graphicFrame>
      <p:grpSp>
        <p:nvGrpSpPr>
          <p:cNvPr id="57364" name="组合 3"/>
          <p:cNvGrpSpPr/>
          <p:nvPr/>
        </p:nvGrpSpPr>
        <p:grpSpPr bwMode="auto">
          <a:xfrm>
            <a:off x="4038600" y="2039938"/>
            <a:ext cx="1503363" cy="1951037"/>
            <a:chOff x="4038566" y="2039889"/>
            <a:chExt cx="1503774" cy="1951127"/>
          </a:xfrm>
        </p:grpSpPr>
        <p:sp>
          <p:nvSpPr>
            <p:cNvPr id="57418" name="文本框 4"/>
            <p:cNvSpPr txBox="1">
              <a:spLocks noChangeArrowheads="1"/>
            </p:cNvSpPr>
            <p:nvPr/>
          </p:nvSpPr>
          <p:spPr bwMode="auto">
            <a:xfrm>
              <a:off x="4583423" y="3590906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寄存器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7419" name="组合 1"/>
            <p:cNvGrpSpPr/>
            <p:nvPr/>
          </p:nvGrpSpPr>
          <p:grpSpPr bwMode="auto">
            <a:xfrm>
              <a:off x="4038566" y="2039889"/>
              <a:ext cx="609343" cy="1621692"/>
              <a:chOff x="4038566" y="2039889"/>
              <a:chExt cx="609343" cy="1621692"/>
            </a:xfrm>
          </p:grpSpPr>
          <p:sp>
            <p:nvSpPr>
              <p:cNvPr id="57420" name="文本框 4"/>
              <p:cNvSpPr txBox="1">
                <a:spLocks noChangeArrowheads="1"/>
              </p:cNvSpPr>
              <p:nvPr/>
            </p:nvSpPr>
            <p:spPr bwMode="auto">
              <a:xfrm>
                <a:off x="4140960" y="203988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R0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21" name="文本框 4"/>
              <p:cNvSpPr txBox="1">
                <a:spLocks noChangeArrowheads="1"/>
              </p:cNvSpPr>
              <p:nvPr/>
            </p:nvSpPr>
            <p:spPr bwMode="auto">
              <a:xfrm>
                <a:off x="4140959" y="233992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R1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22" name="文本框 4"/>
              <p:cNvSpPr txBox="1">
                <a:spLocks noChangeArrowheads="1"/>
              </p:cNvSpPr>
              <p:nvPr/>
            </p:nvSpPr>
            <p:spPr bwMode="auto">
              <a:xfrm>
                <a:off x="4141217" y="26506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R2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文本框 4"/>
              <p:cNvSpPr txBox="1">
                <a:spLocks noChangeArrowheads="1"/>
              </p:cNvSpPr>
              <p:nvPr/>
            </p:nvSpPr>
            <p:spPr bwMode="auto">
              <a:xfrm>
                <a:off x="4038566" y="3260732"/>
                <a:ext cx="609767" cy="400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kern="700" spc="-100" dirty="0"/>
                  <a:t>R15</a:t>
                </a:r>
                <a:endParaRPr lang="zh-CN" altLang="en-US" sz="2000" b="1" kern="700" spc="-100" dirty="0"/>
              </a:p>
            </p:txBody>
          </p:sp>
        </p:grp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24663" y="1655763"/>
          <a:ext cx="1360487" cy="441007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0487"/>
              </a:tblGrid>
              <a:tr h="502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1040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3201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502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u="none" dirty="0">
                          <a:solidFill>
                            <a:schemeClr val="tx1"/>
                          </a:solidFill>
                        </a:rPr>
                        <a:t>2422</a:t>
                      </a:r>
                      <a:endParaRPr lang="zh-CN" altLang="en-US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00A1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9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00FE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27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sp>
        <p:nvSpPr>
          <p:cNvPr id="57391" name="文本框 4"/>
          <p:cNvSpPr txBox="1">
            <a:spLocks noChangeArrowheads="1"/>
          </p:cNvSpPr>
          <p:nvPr/>
        </p:nvSpPr>
        <p:spPr bwMode="auto">
          <a:xfrm>
            <a:off x="6664325" y="118903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主存储器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392" name="组合 23"/>
          <p:cNvGrpSpPr/>
          <p:nvPr/>
        </p:nvGrpSpPr>
        <p:grpSpPr bwMode="auto">
          <a:xfrm>
            <a:off x="8164513" y="1744663"/>
            <a:ext cx="503237" cy="4070350"/>
            <a:chOff x="7954370" y="1145288"/>
            <a:chExt cx="504052" cy="3685737"/>
          </a:xfrm>
        </p:grpSpPr>
        <p:sp>
          <p:nvSpPr>
            <p:cNvPr id="57410" name="文本框 4"/>
            <p:cNvSpPr txBox="1">
              <a:spLocks noChangeArrowheads="1"/>
            </p:cNvSpPr>
            <p:nvPr/>
          </p:nvSpPr>
          <p:spPr bwMode="auto">
            <a:xfrm>
              <a:off x="7960707" y="11452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1" name="文本框 4"/>
            <p:cNvSpPr txBox="1">
              <a:spLocks noChangeArrowheads="1"/>
            </p:cNvSpPr>
            <p:nvPr/>
          </p:nvSpPr>
          <p:spPr bwMode="auto">
            <a:xfrm>
              <a:off x="7967716" y="159143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2" name="文本框 4"/>
            <p:cNvSpPr txBox="1">
              <a:spLocks noChangeArrowheads="1"/>
            </p:cNvSpPr>
            <p:nvPr/>
          </p:nvSpPr>
          <p:spPr bwMode="auto">
            <a:xfrm>
              <a:off x="7967716" y="201415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3" name="文本框 4"/>
            <p:cNvSpPr txBox="1">
              <a:spLocks noChangeArrowheads="1"/>
            </p:cNvSpPr>
            <p:nvPr/>
          </p:nvSpPr>
          <p:spPr bwMode="auto">
            <a:xfrm>
              <a:off x="7967716" y="24390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4" name="文本框 4"/>
            <p:cNvSpPr txBox="1">
              <a:spLocks noChangeArrowheads="1"/>
            </p:cNvSpPr>
            <p:nvPr/>
          </p:nvSpPr>
          <p:spPr bwMode="auto">
            <a:xfrm>
              <a:off x="7954370" y="374491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5" name="文本框 4"/>
            <p:cNvSpPr txBox="1">
              <a:spLocks noChangeArrowheads="1"/>
            </p:cNvSpPr>
            <p:nvPr/>
          </p:nvSpPr>
          <p:spPr bwMode="auto">
            <a:xfrm>
              <a:off x="7984055" y="4105480"/>
              <a:ext cx="474367" cy="36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6" name="文本框 4"/>
            <p:cNvSpPr txBox="1">
              <a:spLocks noChangeArrowheads="1"/>
            </p:cNvSpPr>
            <p:nvPr/>
          </p:nvSpPr>
          <p:spPr bwMode="auto">
            <a:xfrm>
              <a:off x="7967716" y="286403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17" name="文本框 4"/>
            <p:cNvSpPr txBox="1">
              <a:spLocks noChangeArrowheads="1"/>
            </p:cNvSpPr>
            <p:nvPr/>
          </p:nvSpPr>
          <p:spPr bwMode="auto">
            <a:xfrm>
              <a:off x="7975645" y="443091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7393" name="文本框 6"/>
          <p:cNvSpPr txBox="1">
            <a:spLocks noChangeArrowheads="1"/>
          </p:cNvSpPr>
          <p:nvPr/>
        </p:nvSpPr>
        <p:spPr bwMode="auto">
          <a:xfrm>
            <a:off x="93663" y="1222375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CPU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48088" y="4230688"/>
            <a:ext cx="269557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23025" y="3744913"/>
            <a:ext cx="6350" cy="498475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6423025" y="3744913"/>
            <a:ext cx="392113" cy="11112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938588" y="4729163"/>
            <a:ext cx="2708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627813" y="3959225"/>
            <a:ext cx="0" cy="774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27813" y="3975100"/>
            <a:ext cx="1149350" cy="4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201988" y="45180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0000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062663" y="4303713"/>
            <a:ext cx="325437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87725" y="5265738"/>
            <a:ext cx="327025" cy="360362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660650" y="5718175"/>
            <a:ext cx="2174875" cy="35877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0000:   HALT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404" name="矩形 76"/>
          <p:cNvSpPr>
            <a:spLocks noChangeArrowheads="1"/>
          </p:cNvSpPr>
          <p:nvPr/>
        </p:nvSpPr>
        <p:spPr bwMode="auto">
          <a:xfrm>
            <a:off x="4665663" y="20494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00A1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4" name="文本框 83"/>
          <p:cNvSpPr txBox="1">
            <a:spLocks noChangeArrowheads="1"/>
          </p:cNvSpPr>
          <p:nvPr/>
        </p:nvSpPr>
        <p:spPr bwMode="auto">
          <a:xfrm>
            <a:off x="3217863" y="4044950"/>
            <a:ext cx="484187" cy="33718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zh-CN" altLang="en-US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7406" name="矩形 54"/>
          <p:cNvSpPr>
            <a:spLocks noChangeArrowheads="1"/>
          </p:cNvSpPr>
          <p:nvPr/>
        </p:nvSpPr>
        <p:spPr bwMode="auto">
          <a:xfrm>
            <a:off x="4668838" y="236537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00FE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7407" name="矩形 67"/>
          <p:cNvSpPr>
            <a:spLocks noChangeArrowheads="1"/>
          </p:cNvSpPr>
          <p:nvPr/>
        </p:nvSpPr>
        <p:spPr bwMode="auto">
          <a:xfrm>
            <a:off x="4660900" y="2676525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019F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7408" name="矩形 62"/>
          <p:cNvSpPr>
            <a:spLocks noChangeArrowheads="1"/>
          </p:cNvSpPr>
          <p:nvPr/>
        </p:nvSpPr>
        <p:spPr bwMode="auto">
          <a:xfrm>
            <a:off x="6948488" y="5413375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019F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03575" y="2895600"/>
            <a:ext cx="325438" cy="36195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2" grpId="0" animBg="1"/>
      <p:bldP spid="84" grpId="0" bldLvl="0" animBg="1"/>
      <p:bldP spid="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1403350" y="261938"/>
            <a:ext cx="6911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作业题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1052736"/>
            <a:ext cx="6696744" cy="51845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/>
              <a:t>复习题</a:t>
            </a:r>
            <a:r>
              <a:rPr lang="en-US" altLang="zh-CN" sz="3200" b="1" kern="0" dirty="0"/>
              <a:t>P90</a:t>
            </a:r>
            <a:endParaRPr lang="en-US" altLang="zh-CN" sz="3200" b="1" kern="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b="1" kern="0" dirty="0" smtClean="0"/>
              <a:t>     </a:t>
            </a:r>
            <a:r>
              <a:rPr lang="en-US" altLang="zh-CN" sz="3200" b="1" kern="0" dirty="0"/>
              <a:t>Q5-1,  5-2,  5-3</a:t>
            </a:r>
            <a:endParaRPr lang="en-US" altLang="zh-CN" sz="3200" b="1" kern="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 smtClean="0"/>
              <a:t>练习题</a:t>
            </a:r>
            <a:endParaRPr lang="en-US" altLang="zh-CN" sz="3200" b="1" kern="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b="1" kern="0"/>
              <a:t> </a:t>
            </a:r>
            <a:r>
              <a:rPr lang="en-US" altLang="zh-CN" sz="3200" b="1" kern="0" smtClean="0"/>
              <a:t>     5-1</a:t>
            </a:r>
            <a:endParaRPr lang="en-US" altLang="zh-CN" sz="3200" b="1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/>
              <a:t>5-3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4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5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6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7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8</a:t>
            </a:r>
            <a:r>
              <a:rPr lang="zh-CN" altLang="en-US" sz="3200" b="1" kern="0" dirty="0"/>
              <a:t>，</a:t>
            </a:r>
            <a:r>
              <a:rPr lang="en-US" altLang="zh-CN" sz="3200" b="1" kern="0" dirty="0"/>
              <a:t>9</a:t>
            </a:r>
            <a:endParaRPr lang="en-US" altLang="zh-CN" sz="3200" b="1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/>
              <a:t>5-10</a:t>
            </a:r>
            <a:endParaRPr lang="en-US" altLang="zh-CN" sz="3200" b="1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/>
              <a:t>5-11</a:t>
            </a:r>
            <a:endParaRPr lang="en-US" altLang="zh-CN" sz="3200" b="1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0851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5165725" y="2809875"/>
            <a:ext cx="1223963" cy="5016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数据总线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5213350" y="3548063"/>
            <a:ext cx="1223963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地址总线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5187950" y="4186238"/>
            <a:ext cx="1225550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FFFF00"/>
                </a:solidFill>
              </a:rPr>
              <a:t>控制总线</a:t>
            </a:r>
            <a:endParaRPr lang="zh-CN" altLang="en-US" sz="2000" b="1">
              <a:solidFill>
                <a:srgbClr val="FFFF00"/>
              </a:solidFill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855788" y="192088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计算机的三总线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843088" y="1330325"/>
            <a:ext cx="46243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数据总线决定计算机字长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如，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位，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位，</a:t>
            </a:r>
            <a:r>
              <a:rPr lang="en-US" altLang="zh-CN">
                <a:latin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</a:rPr>
              <a:t>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840538" y="4178300"/>
            <a:ext cx="179387" cy="97948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17600" y="4919663"/>
            <a:ext cx="3105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地址总线决定计算机存储空间大小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435600" y="5002213"/>
            <a:ext cx="3240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控制总线决定计算机控制命令的数量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3348038" y="2093913"/>
            <a:ext cx="215900" cy="6334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2268538" y="3509963"/>
            <a:ext cx="215900" cy="1492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nimBg="1"/>
      <p:bldP spid="35852" grpId="0" animBg="1"/>
      <p:bldP spid="35853" grpId="0" animBg="1"/>
      <p:bldP spid="15" grpId="0"/>
      <p:bldP spid="2" grpId="0" animBg="1"/>
      <p:bldP spid="18" grpId="0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52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4"/>
          <p:cNvSpPr>
            <a:spLocks noGrp="1" noChangeArrowheads="1"/>
          </p:cNvSpPr>
          <p:nvPr>
            <p:ph type="title"/>
          </p:nvPr>
        </p:nvSpPr>
        <p:spPr>
          <a:xfrm>
            <a:off x="198438" y="188913"/>
            <a:ext cx="2160587" cy="633412"/>
          </a:xfrm>
        </p:spPr>
        <p:txBody>
          <a:bodyPr anchor="t"/>
          <a:lstStyle/>
          <a:p>
            <a:pPr algn="l"/>
            <a:r>
              <a:rPr lang="zh-CN" altLang="en-US" sz="3600">
                <a:solidFill>
                  <a:schemeClr val="tx1"/>
                </a:solidFill>
                <a:ea typeface="华文新魏" panose="02010800040101010101" pitchFamily="2" charset="-122"/>
              </a:rPr>
              <a:t>总线宽度</a:t>
            </a:r>
            <a:endParaRPr lang="zh-CN" altLang="en-US" sz="36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995363"/>
            <a:ext cx="57340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627313" y="241300"/>
            <a:ext cx="309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主存储器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5368" name="Rectangle 17"/>
          <p:cNvSpPr>
            <a:spLocks noChangeArrowheads="1"/>
          </p:cNvSpPr>
          <p:nvPr/>
        </p:nvSpPr>
        <p:spPr bwMode="auto">
          <a:xfrm>
            <a:off x="1854200" y="4994275"/>
            <a:ext cx="2936875" cy="360363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0" name="Rectangle 20"/>
          <p:cNvSpPr>
            <a:spLocks noChangeArrowheads="1"/>
          </p:cNvSpPr>
          <p:nvPr/>
        </p:nvSpPr>
        <p:spPr bwMode="auto">
          <a:xfrm>
            <a:off x="1793875" y="1311275"/>
            <a:ext cx="2922588" cy="398463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056563" y="3019425"/>
            <a:ext cx="711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" panose="02020603050405020304" pitchFamily="18" charset="0"/>
              </a:rPr>
              <a:t>值</a:t>
            </a:r>
            <a:endParaRPr lang="en-US" altLang="zh-CN" b="1">
              <a:latin typeface="Times" panose="02020603050405020304" pitchFamily="18" charset="0"/>
            </a:endParaRPr>
          </a:p>
        </p:txBody>
      </p:sp>
      <p:sp>
        <p:nvSpPr>
          <p:cNvPr id="12" name="AutoShape 25"/>
          <p:cNvSpPr/>
          <p:nvPr/>
        </p:nvSpPr>
        <p:spPr bwMode="auto">
          <a:xfrm>
            <a:off x="6875463" y="1463675"/>
            <a:ext cx="1174750" cy="3694113"/>
          </a:xfrm>
          <a:prstGeom prst="rightBrace">
            <a:avLst>
              <a:gd name="adj1" fmla="val 29568"/>
              <a:gd name="adj2" fmla="val 49190"/>
            </a:avLst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084263" y="1463675"/>
            <a:ext cx="719137" cy="3694113"/>
          </a:xfrm>
          <a:prstGeom prst="leftBrac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2575" y="2417763"/>
            <a:ext cx="947738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" panose="02020603050405020304" pitchFamily="18" charset="0"/>
              </a:rPr>
              <a:t>地址</a:t>
            </a:r>
            <a:endParaRPr lang="en-US" altLang="zh-CN" b="1">
              <a:latin typeface="Times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N</a:t>
            </a:r>
            <a:endParaRPr lang="en-US" altLang="zh-CN" sz="3600" b="1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=2</a:t>
            </a:r>
            <a:r>
              <a:rPr lang="en-US" altLang="zh-CN" sz="3600" b="1" baseline="42000">
                <a:latin typeface="Times New Roman" panose="02020603050405020304" pitchFamily="18" charset="0"/>
              </a:rPr>
              <a:t>n</a:t>
            </a:r>
            <a:endParaRPr lang="en-US" altLang="zh-CN" sz="3600" b="1" baseline="42000"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69950" y="5424488"/>
            <a:ext cx="37592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zh-CN" altLang="en-US" b="1" dirty="0">
                <a:latin typeface="Times" panose="02020603050405020304" pitchFamily="18" charset="0"/>
              </a:rPr>
              <a:t>地址线宽度：</a:t>
            </a:r>
            <a:r>
              <a:rPr lang="en-US" altLang="zh-CN" sz="2800" b="1" dirty="0">
                <a:solidFill>
                  <a:srgbClr val="FF0000"/>
                </a:solidFill>
                <a:latin typeface="Times" panose="02020603050405020304" pitchFamily="18" charset="0"/>
              </a:rPr>
              <a:t>n=</a:t>
            </a:r>
            <a:r>
              <a:rPr lang="en-US" altLang="zh-CN" sz="2800" b="1" kern="0" dirty="0">
                <a:solidFill>
                  <a:srgbClr val="FF0000"/>
                </a:solidFill>
              </a:rPr>
              <a:t>log</a:t>
            </a:r>
            <a:r>
              <a:rPr lang="en-US" altLang="zh-CN" sz="2800" b="1" kern="0" baseline="-10000" dirty="0">
                <a:solidFill>
                  <a:srgbClr val="FF0000"/>
                </a:solidFill>
              </a:rPr>
              <a:t>2</a:t>
            </a:r>
            <a:r>
              <a:rPr lang="en-US" altLang="zh-CN" sz="2800" b="1" kern="0" baseline="20000" dirty="0">
                <a:solidFill>
                  <a:srgbClr val="FF0000"/>
                </a:solidFill>
              </a:rPr>
              <a:t>N</a:t>
            </a:r>
            <a:endParaRPr lang="en-US" altLang="zh-CN" sz="2800" b="1" kern="0" dirty="0">
              <a:solidFill>
                <a:srgbClr val="FF0000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319713" y="5424488"/>
            <a:ext cx="336073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b="1" dirty="0">
                <a:latin typeface="Times" panose="02020603050405020304" pitchFamily="18" charset="0"/>
              </a:rPr>
              <a:t>数据线宽度</a:t>
            </a:r>
            <a:endParaRPr lang="en-US" altLang="zh-CN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b="1" dirty="0">
                <a:latin typeface="Times" panose="02020603050405020304" pitchFamily="18" charset="0"/>
              </a:rPr>
              <a:t>计算机字长：</a:t>
            </a:r>
            <a:r>
              <a:rPr lang="en-US" altLang="zh-CN" b="1" dirty="0">
                <a:latin typeface="Times" panose="02020603050405020304" pitchFamily="18" charset="0"/>
              </a:rPr>
              <a:t>8</a:t>
            </a:r>
            <a:r>
              <a:rPr lang="zh-CN" altLang="en-US" b="1" dirty="0">
                <a:latin typeface="Times" panose="02020603050405020304" pitchFamily="18" charset="0"/>
              </a:rPr>
              <a:t>，</a:t>
            </a:r>
            <a:r>
              <a:rPr lang="en-US" altLang="zh-CN" b="1" dirty="0">
                <a:latin typeface="Times" panose="02020603050405020304" pitchFamily="18" charset="0"/>
              </a:rPr>
              <a:t>16. …</a:t>
            </a:r>
            <a:endParaRPr lang="en-US" altLang="zh-CN" sz="2800" b="1" kern="0" dirty="0">
              <a:solidFill>
                <a:srgbClr val="FF0000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407025" y="4994275"/>
            <a:ext cx="1544638" cy="360363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338763" y="1298575"/>
            <a:ext cx="1544637" cy="360363"/>
          </a:xfrm>
          <a:prstGeom prst="rect">
            <a:avLst/>
          </a:prstGeom>
          <a:gradFill rotWithShape="1">
            <a:gsLst>
              <a:gs pos="0">
                <a:srgbClr val="FFFF00">
                  <a:alpha val="53998"/>
                </a:srgbClr>
              </a:gs>
              <a:gs pos="100000">
                <a:schemeClr val="accent2">
                  <a:alpha val="60001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70" grpId="0" animBg="1"/>
      <p:bldP spid="11" grpId="0"/>
      <p:bldP spid="12" grpId="0" animBg="1"/>
      <p:bldP spid="3" grpId="0" animBg="1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99"/>
          <p:cNvGrpSpPr/>
          <p:nvPr/>
        </p:nvGrpSpPr>
        <p:grpSpPr bwMode="auto">
          <a:xfrm>
            <a:off x="1116013" y="404813"/>
            <a:ext cx="6985000" cy="5729287"/>
            <a:chOff x="748" y="48"/>
            <a:chExt cx="4400" cy="3609"/>
          </a:xfrm>
        </p:grpSpPr>
        <p:pic>
          <p:nvPicPr>
            <p:cNvPr id="1537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618"/>
              <a:ext cx="4400" cy="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6" name="Group 98"/>
            <p:cNvGrpSpPr/>
            <p:nvPr/>
          </p:nvGrpSpPr>
          <p:grpSpPr bwMode="auto">
            <a:xfrm>
              <a:off x="3061" y="48"/>
              <a:ext cx="1556" cy="1024"/>
              <a:chOff x="3061" y="48"/>
              <a:chExt cx="1556" cy="1024"/>
            </a:xfrm>
          </p:grpSpPr>
          <p:grpSp>
            <p:nvGrpSpPr>
              <p:cNvPr id="15377" name="Group 79"/>
              <p:cNvGrpSpPr/>
              <p:nvPr/>
            </p:nvGrpSpPr>
            <p:grpSpPr bwMode="auto">
              <a:xfrm>
                <a:off x="3061" y="48"/>
                <a:ext cx="1556" cy="1007"/>
                <a:chOff x="2109" y="436"/>
                <a:chExt cx="1089" cy="273"/>
              </a:xfrm>
            </p:grpSpPr>
            <p:sp>
              <p:nvSpPr>
                <p:cNvPr id="15393" name="Line 80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4" name="Line 81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8" name="Group 82"/>
              <p:cNvGrpSpPr/>
              <p:nvPr/>
            </p:nvGrpSpPr>
            <p:grpSpPr bwMode="auto">
              <a:xfrm>
                <a:off x="3107" y="123"/>
                <a:ext cx="1355" cy="932"/>
                <a:chOff x="2109" y="436"/>
                <a:chExt cx="1089" cy="273"/>
              </a:xfrm>
            </p:grpSpPr>
            <p:sp>
              <p:nvSpPr>
                <p:cNvPr id="15391" name="Line 83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2" name="Line 84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9" name="Group 85"/>
              <p:cNvGrpSpPr/>
              <p:nvPr/>
            </p:nvGrpSpPr>
            <p:grpSpPr bwMode="auto">
              <a:xfrm>
                <a:off x="3061" y="183"/>
                <a:ext cx="1292" cy="871"/>
                <a:chOff x="2109" y="436"/>
                <a:chExt cx="1089" cy="273"/>
              </a:xfrm>
            </p:grpSpPr>
            <p:sp>
              <p:nvSpPr>
                <p:cNvPr id="15389" name="Line 86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0" name="Line 87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0" name="Group 88"/>
              <p:cNvGrpSpPr/>
              <p:nvPr/>
            </p:nvGrpSpPr>
            <p:grpSpPr bwMode="auto">
              <a:xfrm>
                <a:off x="3077" y="354"/>
                <a:ext cx="702" cy="666"/>
                <a:chOff x="2109" y="436"/>
                <a:chExt cx="1089" cy="273"/>
              </a:xfrm>
            </p:grpSpPr>
            <p:sp>
              <p:nvSpPr>
                <p:cNvPr id="15387" name="Line 89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8" name="Line 90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1" name="Group 91"/>
              <p:cNvGrpSpPr/>
              <p:nvPr/>
            </p:nvGrpSpPr>
            <p:grpSpPr bwMode="auto">
              <a:xfrm>
                <a:off x="3107" y="255"/>
                <a:ext cx="824" cy="817"/>
                <a:chOff x="2109" y="436"/>
                <a:chExt cx="1089" cy="273"/>
              </a:xfrm>
            </p:grpSpPr>
            <p:sp>
              <p:nvSpPr>
                <p:cNvPr id="15385" name="Line 92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Line 93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2" name="Group 94"/>
              <p:cNvGrpSpPr/>
              <p:nvPr/>
            </p:nvGrpSpPr>
            <p:grpSpPr bwMode="auto">
              <a:xfrm>
                <a:off x="3107" y="454"/>
                <a:ext cx="551" cy="590"/>
                <a:chOff x="2109" y="436"/>
                <a:chExt cx="1089" cy="273"/>
              </a:xfrm>
            </p:grpSpPr>
            <p:sp>
              <p:nvSpPr>
                <p:cNvPr id="15383" name="Line 95"/>
                <p:cNvSpPr>
                  <a:spLocks noChangeShapeType="1"/>
                </p:cNvSpPr>
                <p:nvPr/>
              </p:nvSpPr>
              <p:spPr bwMode="auto">
                <a:xfrm>
                  <a:off x="2109" y="436"/>
                  <a:ext cx="10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Line 96"/>
                <p:cNvSpPr>
                  <a:spLocks noChangeShapeType="1"/>
                </p:cNvSpPr>
                <p:nvPr/>
              </p:nvSpPr>
              <p:spPr bwMode="auto">
                <a:xfrm>
                  <a:off x="3198" y="43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363" name="Group 111"/>
          <p:cNvGrpSpPr/>
          <p:nvPr/>
        </p:nvGrpSpPr>
        <p:grpSpPr bwMode="auto">
          <a:xfrm>
            <a:off x="1258888" y="5708650"/>
            <a:ext cx="3327400" cy="666750"/>
            <a:chOff x="793" y="3596"/>
            <a:chExt cx="2096" cy="420"/>
          </a:xfrm>
        </p:grpSpPr>
        <p:sp>
          <p:nvSpPr>
            <p:cNvPr id="15365" name="Line 101"/>
            <p:cNvSpPr>
              <a:spLocks noChangeShapeType="1"/>
            </p:cNvSpPr>
            <p:nvPr/>
          </p:nvSpPr>
          <p:spPr bwMode="auto">
            <a:xfrm>
              <a:off x="793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Line 102"/>
            <p:cNvSpPr>
              <a:spLocks noChangeShapeType="1"/>
            </p:cNvSpPr>
            <p:nvPr/>
          </p:nvSpPr>
          <p:spPr bwMode="auto">
            <a:xfrm>
              <a:off x="930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103"/>
            <p:cNvSpPr>
              <a:spLocks noChangeShapeType="1"/>
            </p:cNvSpPr>
            <p:nvPr/>
          </p:nvSpPr>
          <p:spPr bwMode="auto">
            <a:xfrm>
              <a:off x="1089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104"/>
            <p:cNvSpPr>
              <a:spLocks noChangeShapeType="1"/>
            </p:cNvSpPr>
            <p:nvPr/>
          </p:nvSpPr>
          <p:spPr bwMode="auto">
            <a:xfrm>
              <a:off x="2889" y="360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05"/>
            <p:cNvSpPr>
              <a:spLocks noChangeShapeType="1"/>
            </p:cNvSpPr>
            <p:nvPr/>
          </p:nvSpPr>
          <p:spPr bwMode="auto">
            <a:xfrm>
              <a:off x="2768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06"/>
            <p:cNvSpPr>
              <a:spLocks noChangeShapeType="1"/>
            </p:cNvSpPr>
            <p:nvPr/>
          </p:nvSpPr>
          <p:spPr bwMode="auto">
            <a:xfrm>
              <a:off x="2625" y="35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107"/>
            <p:cNvSpPr>
              <a:spLocks noChangeShapeType="1"/>
            </p:cNvSpPr>
            <p:nvPr/>
          </p:nvSpPr>
          <p:spPr bwMode="auto">
            <a:xfrm>
              <a:off x="123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8"/>
            <p:cNvSpPr>
              <a:spLocks noChangeShapeType="1"/>
            </p:cNvSpPr>
            <p:nvPr/>
          </p:nvSpPr>
          <p:spPr bwMode="auto">
            <a:xfrm>
              <a:off x="2064" y="361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09"/>
            <p:cNvSpPr>
              <a:spLocks noChangeShapeType="1"/>
            </p:cNvSpPr>
            <p:nvPr/>
          </p:nvSpPr>
          <p:spPr bwMode="auto">
            <a:xfrm>
              <a:off x="1913" y="362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Text Box 110"/>
            <p:cNvSpPr txBox="1">
              <a:spLocks noChangeArrowheads="1"/>
            </p:cNvSpPr>
            <p:nvPr/>
          </p:nvSpPr>
          <p:spPr bwMode="auto">
            <a:xfrm>
              <a:off x="1292" y="3612"/>
              <a:ext cx="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AB</a:t>
              </a:r>
              <a:endPara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5364" name="Text Box 112"/>
          <p:cNvSpPr txBox="1">
            <a:spLocks noChangeArrowheads="1"/>
          </p:cNvSpPr>
          <p:nvPr/>
        </p:nvSpPr>
        <p:spPr bwMode="auto">
          <a:xfrm>
            <a:off x="3875088" y="228600"/>
            <a:ext cx="109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</a:rPr>
              <a:t>DB</a:t>
            </a:r>
            <a:endParaRPr lang="en-US" altLang="zh-CN" sz="36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</a:rPr>
              <a:t>8-bit</a:t>
            </a:r>
            <a:endParaRPr lang="en-US" altLang="zh-CN" sz="360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5305</Words>
  <Application>WPS 演示</Application>
  <PresentationFormat>全屏显示(4:3)</PresentationFormat>
  <Paragraphs>1236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华文彩云</vt:lpstr>
      <vt:lpstr>Wingdings 2</vt:lpstr>
      <vt:lpstr>楷体_GB2312</vt:lpstr>
      <vt:lpstr>新宋体</vt:lpstr>
      <vt:lpstr>Verdana</vt:lpstr>
      <vt:lpstr>华文新魏</vt:lpstr>
      <vt:lpstr>Times</vt:lpstr>
      <vt:lpstr>隶书</vt:lpstr>
      <vt:lpstr>微软雅黑</vt:lpstr>
      <vt:lpstr>华文琥珀</vt:lpstr>
      <vt:lpstr>黑体</vt:lpstr>
      <vt:lpstr>Arial Black</vt:lpstr>
      <vt:lpstr>Arial Unicode MS</vt:lpstr>
      <vt:lpstr>RFID</vt:lpstr>
      <vt:lpstr>砖雕艺术</vt:lpstr>
      <vt:lpstr>Paint.Picture</vt:lpstr>
      <vt:lpstr>第五章  计算机组成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总线宽度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指令执行</vt:lpstr>
      <vt:lpstr>流水线工作原理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admin、</cp:lastModifiedBy>
  <cp:revision>487</cp:revision>
  <dcterms:created xsi:type="dcterms:W3CDTF">2000-01-15T04:50:00Z</dcterms:created>
  <dcterms:modified xsi:type="dcterms:W3CDTF">2021-11-12T12:48:38Z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7FCBFFD7975E475BB2C3B48F9ECA4F4E</vt:lpwstr>
  </property>
</Properties>
</file>