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2" r:id="rId2"/>
  </p:sldMasterIdLst>
  <p:notesMasterIdLst>
    <p:notesMasterId r:id="rId28"/>
  </p:notesMasterIdLst>
  <p:handoutMasterIdLst>
    <p:handoutMasterId r:id="rId29"/>
  </p:handoutMasterIdLst>
  <p:sldIdLst>
    <p:sldId id="556" r:id="rId3"/>
    <p:sldId id="559" r:id="rId4"/>
    <p:sldId id="604" r:id="rId5"/>
    <p:sldId id="602" r:id="rId6"/>
    <p:sldId id="613" r:id="rId7"/>
    <p:sldId id="612" r:id="rId8"/>
    <p:sldId id="666" r:id="rId9"/>
    <p:sldId id="563" r:id="rId10"/>
    <p:sldId id="623" r:id="rId11"/>
    <p:sldId id="624" r:id="rId12"/>
    <p:sldId id="650" r:id="rId13"/>
    <p:sldId id="651" r:id="rId14"/>
    <p:sldId id="652" r:id="rId15"/>
    <p:sldId id="653" r:id="rId16"/>
    <p:sldId id="654" r:id="rId17"/>
    <p:sldId id="655" r:id="rId18"/>
    <p:sldId id="665" r:id="rId19"/>
    <p:sldId id="656" r:id="rId20"/>
    <p:sldId id="659" r:id="rId21"/>
    <p:sldId id="662" r:id="rId22"/>
    <p:sldId id="663" r:id="rId23"/>
    <p:sldId id="664" r:id="rId24"/>
    <p:sldId id="629" r:id="rId25"/>
    <p:sldId id="633" r:id="rId26"/>
    <p:sldId id="631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FF33CC"/>
    <a:srgbClr val="CC00CC"/>
    <a:srgbClr val="FFFFFF"/>
    <a:srgbClr val="66CCFF"/>
    <a:srgbClr val="FF0066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83" autoAdjust="0"/>
    <p:restoredTop sz="94660" autoAdjust="0"/>
  </p:normalViewPr>
  <p:slideViewPr>
    <p:cSldViewPr snapToGrid="0">
      <p:cViewPr varScale="1">
        <p:scale>
          <a:sx n="87" d="100"/>
          <a:sy n="87" d="100"/>
        </p:scale>
        <p:origin x="1181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notesViewPr>
    <p:cSldViewPr snapToGrid="0">
      <p:cViewPr varScale="1">
        <p:scale>
          <a:sx n="69" d="100"/>
          <a:sy n="69" d="100"/>
        </p:scale>
        <p:origin x="327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D257079-8F37-4AFD-9786-6AFAB1CEE5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dirty="0" smtClean="0"/>
              <a:t>单击此处编辑母版文本样式第二级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3DF3A41-2EAB-4D8B-9907-5F7812284179}" type="slidenum">
              <a:rPr lang="en-US" altLang="zh-CN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7E22860-D315-4FF7-AF87-C3F463BABB63}" type="slidenum">
              <a:rPr lang="en-US" altLang="zh-CN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048691"/>
      </p:ext>
    </p:extLst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419769"/>
      </p:ext>
    </p:extLst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5613" y="157163"/>
            <a:ext cx="2159000" cy="6045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157163"/>
            <a:ext cx="6329363" cy="6045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462177"/>
      </p:ext>
    </p:extLst>
  </p:cSld>
  <p:clrMapOvr>
    <a:masterClrMapping/>
  </p:clrMapOvr>
  <p:transition spd="slow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2268538" y="6381750"/>
            <a:ext cx="5256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b="1" smtClean="0">
                <a:solidFill>
                  <a:schemeClr val="folHlink"/>
                </a:solidFill>
              </a:rPr>
              <a:t>College  of  Computer  Science  and   Technology</a:t>
            </a:r>
            <a:r>
              <a:rPr lang="en-US" altLang="zh-CN" sz="1800" b="1" smtClean="0"/>
              <a:t> 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0" y="6308725"/>
            <a:ext cx="9144000" cy="0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93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6793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3F0B42A-D73B-41B4-B6F3-42FCA100F1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0150030"/>
      </p:ext>
    </p:extLst>
  </p:cSld>
  <p:clrMapOvr>
    <a:masterClrMapping/>
  </p:clrMapOvr>
  <p:transition spd="slow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86972"/>
      </p:ext>
    </p:extLst>
  </p:cSld>
  <p:clrMapOvr>
    <a:masterClrMapping/>
  </p:clrMapOvr>
  <p:transition spd="slow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03535850"/>
      </p:ext>
    </p:extLst>
  </p:cSld>
  <p:clrMapOvr>
    <a:masterClrMapping/>
  </p:clrMapOvr>
  <p:transition spd="slow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246563" cy="5046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88" y="1125538"/>
            <a:ext cx="4248150" cy="5046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67441"/>
      </p:ext>
    </p:extLst>
  </p:cSld>
  <p:clrMapOvr>
    <a:masterClrMapping/>
  </p:clrMapOvr>
  <p:transition spd="slow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28378"/>
      </p:ext>
    </p:extLst>
  </p:cSld>
  <p:clrMapOvr>
    <a:masterClrMapping/>
  </p:clrMapOvr>
  <p:transition spd="slow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246544"/>
      </p:ext>
    </p:extLst>
  </p:cSld>
  <p:clrMapOvr>
    <a:masterClrMapping/>
  </p:clrMapOvr>
  <p:transition spd="slow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0113535"/>
      </p:ext>
    </p:extLst>
  </p:cSld>
  <p:clrMapOvr>
    <a:masterClrMapping/>
  </p:clrMapOvr>
  <p:transition spd="slow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36761077"/>
      </p:ext>
    </p:extLst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56233"/>
      </p:ext>
    </p:extLst>
  </p:cSld>
  <p:clrMapOvr>
    <a:masterClrMapping/>
  </p:clrMapOvr>
  <p:transition spd="slow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47741092"/>
      </p:ext>
    </p:extLst>
  </p:cSld>
  <p:clrMapOvr>
    <a:masterClrMapping/>
  </p:clrMapOvr>
  <p:transition spd="slow"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504610"/>
      </p:ext>
    </p:extLst>
  </p:cSld>
  <p:clrMapOvr>
    <a:masterClrMapping/>
  </p:clrMapOvr>
  <p:transition spd="slow"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7350" y="188913"/>
            <a:ext cx="2160588" cy="59832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88913"/>
            <a:ext cx="6334125" cy="59832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408109"/>
      </p:ext>
    </p:extLst>
  </p:cSld>
  <p:clrMapOvr>
    <a:masterClrMapping/>
  </p:clrMapOvr>
  <p:transition spd="slow"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188913"/>
            <a:ext cx="7058025" cy="6080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4246563" cy="5046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88" y="1125538"/>
            <a:ext cx="4248150" cy="5046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319454"/>
      </p:ext>
    </p:extLst>
  </p:cSld>
  <p:clrMapOvr>
    <a:masterClrMapping/>
  </p:clrMapOvr>
  <p:transition spd="slow"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188913"/>
            <a:ext cx="7058025" cy="6080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4246563" cy="5046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9788" y="1125538"/>
            <a:ext cx="4248150" cy="2446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9788" y="3724275"/>
            <a:ext cx="4248150" cy="2447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680138"/>
      </p:ext>
    </p:extLst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25738479"/>
      </p:ext>
    </p:extLst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092200"/>
            <a:ext cx="4243388" cy="5110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1092200"/>
            <a:ext cx="4244975" cy="5110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322148"/>
      </p:ext>
    </p:extLst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26250"/>
      </p:ext>
    </p:extLst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645621"/>
      </p:ext>
    </p:extLst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47540"/>
      </p:ext>
    </p:extLst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6288077"/>
      </p:ext>
    </p:extLst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886954"/>
      </p:ext>
    </p:extLst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57163"/>
            <a:ext cx="7859712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92200"/>
            <a:ext cx="8640763" cy="511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Rectangle 8"/>
          <p:cNvSpPr>
            <a:spLocks noChangeArrowheads="1"/>
          </p:cNvSpPr>
          <p:nvPr userDrawn="1"/>
        </p:nvSpPr>
        <p:spPr bwMode="auto">
          <a:xfrm>
            <a:off x="0" y="827088"/>
            <a:ext cx="9144000" cy="53975"/>
          </a:xfrm>
          <a:prstGeom prst="rect">
            <a:avLst/>
          </a:prstGeom>
          <a:gradFill rotWithShape="1">
            <a:gsLst>
              <a:gs pos="0">
                <a:srgbClr val="66FF66">
                  <a:alpha val="62999"/>
                </a:srgbClr>
              </a:gs>
              <a:gs pos="100000">
                <a:srgbClr val="FF33CC">
                  <a:alpha val="50998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pic>
        <p:nvPicPr>
          <p:cNvPr id="1029" name="Picture 1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6278563"/>
            <a:ext cx="5937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ext Box 13"/>
          <p:cNvSpPr txBox="1">
            <a:spLocks noChangeArrowheads="1"/>
          </p:cNvSpPr>
          <p:nvPr userDrawn="1"/>
        </p:nvSpPr>
        <p:spPr bwMode="auto">
          <a:xfrm>
            <a:off x="8126413" y="6337300"/>
            <a:ext cx="923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mtClean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CCST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62" r:id="rId1"/>
    <p:sldLayoutId id="2147484963" r:id="rId2"/>
    <p:sldLayoutId id="2147484964" r:id="rId3"/>
    <p:sldLayoutId id="2147484965" r:id="rId4"/>
    <p:sldLayoutId id="2147484966" r:id="rId5"/>
    <p:sldLayoutId id="2147484967" r:id="rId6"/>
    <p:sldLayoutId id="2147484968" r:id="rId7"/>
    <p:sldLayoutId id="2147484969" r:id="rId8"/>
    <p:sldLayoutId id="2147484970" r:id="rId9"/>
    <p:sldLayoutId id="2147484971" r:id="rId10"/>
    <p:sldLayoutId id="2147484972" r:id="rId11"/>
  </p:sldLayoutIdLst>
  <p:transition spd="slow">
    <p:random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CCFF"/>
        </a:buClr>
        <a:buSzPct val="70000"/>
        <a:buFont typeface="Wingdings" panose="05000000000000000000" pitchFamily="2" charset="2"/>
        <a:buChar char="Ì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CC"/>
        </a:buClr>
        <a:buSzPct val="50000"/>
        <a:buFont typeface="Wingdings" panose="05000000000000000000" pitchFamily="2" charset="2"/>
        <a:buChar char="£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anose="05000000000000000000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042988" y="188913"/>
            <a:ext cx="705802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250825" y="1125538"/>
            <a:ext cx="8647113" cy="504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2052" name="Text Box 7"/>
          <p:cNvSpPr txBox="1">
            <a:spLocks noChangeArrowheads="1"/>
          </p:cNvSpPr>
          <p:nvPr userDrawn="1"/>
        </p:nvSpPr>
        <p:spPr bwMode="auto">
          <a:xfrm>
            <a:off x="1487488" y="6515100"/>
            <a:ext cx="5414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400" b="1" smtClean="0">
                <a:solidFill>
                  <a:schemeClr val="folHlink"/>
                </a:solidFill>
              </a:rPr>
              <a:t>College  of  Computer  Science  and   Technology</a:t>
            </a:r>
            <a:r>
              <a:rPr lang="en-US" altLang="zh-CN" sz="1400" b="1" smtClean="0"/>
              <a:t> </a:t>
            </a:r>
            <a:r>
              <a:rPr lang="zh-CN" altLang="en-US" sz="1400" b="1" smtClean="0">
                <a:solidFill>
                  <a:schemeClr val="folHlink"/>
                </a:solidFill>
              </a:rPr>
              <a:t>，</a:t>
            </a:r>
            <a:r>
              <a:rPr lang="en-US" altLang="zh-CN" sz="1400" b="1" smtClean="0">
                <a:solidFill>
                  <a:schemeClr val="folHlink"/>
                </a:solidFill>
              </a:rPr>
              <a:t>Jilin University</a:t>
            </a:r>
          </a:p>
        </p:txBody>
      </p:sp>
      <p:sp>
        <p:nvSpPr>
          <p:cNvPr id="2053" name="Line 8"/>
          <p:cNvSpPr>
            <a:spLocks noChangeShapeType="1"/>
          </p:cNvSpPr>
          <p:nvPr userDrawn="1"/>
        </p:nvSpPr>
        <p:spPr bwMode="auto">
          <a:xfrm>
            <a:off x="0" y="6397625"/>
            <a:ext cx="9144000" cy="0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" name="Rectangle 9"/>
          <p:cNvSpPr>
            <a:spLocks noChangeArrowheads="1"/>
          </p:cNvSpPr>
          <p:nvPr userDrawn="1"/>
        </p:nvSpPr>
        <p:spPr bwMode="auto">
          <a:xfrm>
            <a:off x="0" y="898525"/>
            <a:ext cx="9144000" cy="73025"/>
          </a:xfrm>
          <a:prstGeom prst="rect">
            <a:avLst/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</a:gra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85" r:id="rId1"/>
    <p:sldLayoutId id="2147484973" r:id="rId2"/>
    <p:sldLayoutId id="2147484974" r:id="rId3"/>
    <p:sldLayoutId id="2147484975" r:id="rId4"/>
    <p:sldLayoutId id="2147484976" r:id="rId5"/>
    <p:sldLayoutId id="2147484977" r:id="rId6"/>
    <p:sldLayoutId id="2147484978" r:id="rId7"/>
    <p:sldLayoutId id="2147484979" r:id="rId8"/>
    <p:sldLayoutId id="2147484980" r:id="rId9"/>
    <p:sldLayoutId id="2147484981" r:id="rId10"/>
    <p:sldLayoutId id="2147484982" r:id="rId11"/>
    <p:sldLayoutId id="2147484983" r:id="rId12"/>
    <p:sldLayoutId id="2147484984" r:id="rId13"/>
  </p:sldLayoutIdLst>
  <p:transition spd="slow">
    <p:random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5000"/>
        </a:spcBef>
        <a:spcAft>
          <a:spcPct val="10000"/>
        </a:spcAft>
        <a:buClr>
          <a:srgbClr val="FF0000"/>
        </a:buClr>
        <a:buSzPct val="75000"/>
        <a:buFont typeface="Wingdings" panose="05000000000000000000" pitchFamily="2" charset="2"/>
        <a:buChar char="Ì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5000"/>
        </a:spcBef>
        <a:spcAft>
          <a:spcPct val="10000"/>
        </a:spcAft>
        <a:buClr>
          <a:schemeClr val="hlink"/>
        </a:buClr>
        <a:buSzPct val="60000"/>
        <a:buFont typeface="Wingdings" panose="05000000000000000000" pitchFamily="2" charset="2"/>
        <a:buChar char="£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5000"/>
        </a:spcBef>
        <a:spcAft>
          <a:spcPct val="1000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125538"/>
            <a:ext cx="7920037" cy="4967287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smtClean="0"/>
              <a:t>描述局域网</a:t>
            </a:r>
            <a:r>
              <a:rPr lang="en-US" altLang="zh-CN" smtClean="0"/>
              <a:t>(LAN)</a:t>
            </a:r>
            <a:r>
              <a:rPr lang="zh-CN" altLang="en-US" smtClean="0"/>
              <a:t>和广域网</a:t>
            </a:r>
            <a:r>
              <a:rPr lang="en-US" altLang="zh-CN" smtClean="0"/>
              <a:t>(WAN)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smtClean="0"/>
              <a:t>区分因特网与互联网</a:t>
            </a:r>
            <a:endParaRPr lang="en-US" altLang="zh-CN" smtClean="0"/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smtClean="0"/>
              <a:t>网络协议与协议分层</a:t>
            </a:r>
            <a:endParaRPr lang="en-US" altLang="zh-CN" smtClean="0"/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smtClean="0"/>
              <a:t>描述</a:t>
            </a:r>
            <a:r>
              <a:rPr lang="en-US" altLang="zh-CN" smtClean="0"/>
              <a:t>TCP/IP</a:t>
            </a:r>
            <a:r>
              <a:rPr lang="zh-CN" altLang="en-US" smtClean="0"/>
              <a:t>协议簇</a:t>
            </a:r>
            <a:endParaRPr lang="en-US" altLang="zh-CN" smtClean="0"/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smtClean="0"/>
              <a:t>定义</a:t>
            </a:r>
            <a:r>
              <a:rPr lang="en-US" altLang="zh-CN" smtClean="0"/>
              <a:t>TCP/IP</a:t>
            </a:r>
            <a:r>
              <a:rPr lang="zh-CN" altLang="en-US" smtClean="0"/>
              <a:t>协议中的各层以及它们的关系</a:t>
            </a:r>
            <a:endParaRPr lang="en-US" altLang="zh-CN" smtClean="0"/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smtClean="0"/>
              <a:t>网络各层提供的服务</a:t>
            </a:r>
            <a:endParaRPr lang="en-US" altLang="zh-CN" smtClean="0"/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smtClean="0"/>
              <a:t>描述在计算机网络中使用的不同传输介质</a:t>
            </a:r>
            <a:endParaRPr lang="en-US" altLang="zh-CN" smtClean="0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xfrm>
            <a:off x="1314450" y="188913"/>
            <a:ext cx="6929438" cy="6477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latin typeface="+mj-ea"/>
              </a:rPr>
              <a:t>第六章</a:t>
            </a:r>
            <a:r>
              <a:rPr lang="en-US" altLang="zh-CN" dirty="0" smtClean="0">
                <a:latin typeface="+mj-ea"/>
              </a:rPr>
              <a:t>  </a:t>
            </a:r>
            <a:r>
              <a:rPr lang="zh-CN" altLang="en-US" dirty="0" smtClean="0">
                <a:latin typeface="+mj-ea"/>
              </a:rPr>
              <a:t>计算机网络和因特网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1692275" y="152400"/>
            <a:ext cx="496728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网络连接设备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pic>
        <p:nvPicPr>
          <p:cNvPr id="1536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96975"/>
            <a:ext cx="8458200" cy="410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4" name="Line 9"/>
          <p:cNvSpPr>
            <a:spLocks noChangeShapeType="1"/>
          </p:cNvSpPr>
          <p:nvPr/>
        </p:nvSpPr>
        <p:spPr bwMode="auto">
          <a:xfrm>
            <a:off x="1352550" y="3416300"/>
            <a:ext cx="1296988" cy="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5" name="Line 10"/>
          <p:cNvSpPr>
            <a:spLocks noChangeShapeType="1"/>
          </p:cNvSpPr>
          <p:nvPr/>
        </p:nvSpPr>
        <p:spPr bwMode="auto">
          <a:xfrm>
            <a:off x="6402388" y="3405188"/>
            <a:ext cx="1296987" cy="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6" name="文本框 1"/>
          <p:cNvSpPr txBox="1">
            <a:spLocks noChangeArrowheads="1"/>
          </p:cNvSpPr>
          <p:nvPr/>
        </p:nvSpPr>
        <p:spPr bwMode="auto">
          <a:xfrm>
            <a:off x="403225" y="5443538"/>
            <a:ext cx="1295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中继器</a:t>
            </a:r>
          </a:p>
        </p:txBody>
      </p:sp>
      <p:sp>
        <p:nvSpPr>
          <p:cNvPr id="15367" name="文本框 6"/>
          <p:cNvSpPr txBox="1">
            <a:spLocks noChangeArrowheads="1"/>
          </p:cNvSpPr>
          <p:nvPr/>
        </p:nvSpPr>
        <p:spPr bwMode="auto">
          <a:xfrm>
            <a:off x="2484438" y="5421313"/>
            <a:ext cx="1008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网桥</a:t>
            </a:r>
          </a:p>
        </p:txBody>
      </p:sp>
      <p:sp>
        <p:nvSpPr>
          <p:cNvPr id="15368" name="文本框 7"/>
          <p:cNvSpPr txBox="1">
            <a:spLocks noChangeArrowheads="1"/>
          </p:cNvSpPr>
          <p:nvPr/>
        </p:nvSpPr>
        <p:spPr bwMode="auto">
          <a:xfrm>
            <a:off x="5508625" y="5421313"/>
            <a:ext cx="1295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路由器</a:t>
            </a:r>
          </a:p>
        </p:txBody>
      </p:sp>
      <p:sp>
        <p:nvSpPr>
          <p:cNvPr id="15369" name="文本框 8"/>
          <p:cNvSpPr txBox="1">
            <a:spLocks noChangeArrowheads="1"/>
          </p:cNvSpPr>
          <p:nvPr/>
        </p:nvSpPr>
        <p:spPr bwMode="auto">
          <a:xfrm>
            <a:off x="7659688" y="5410200"/>
            <a:ext cx="10461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网关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1403350" y="188913"/>
            <a:ext cx="46085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6.2    </a:t>
            </a:r>
            <a:r>
              <a:rPr lang="zh-CN" altLang="en-US" sz="3200" b="1">
                <a:latin typeface="Times New Roman" panose="02020603050405020304" pitchFamily="18" charset="0"/>
              </a:rPr>
              <a:t>应用层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11188" y="1125538"/>
            <a:ext cx="7561262" cy="49672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zh-CN" altLang="en-US" kern="0" dirty="0" smtClean="0"/>
              <a:t>域名系统 </a:t>
            </a:r>
            <a:r>
              <a:rPr lang="en-US" altLang="zh-CN" kern="0" dirty="0" smtClean="0"/>
              <a:t>DNS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zh-CN" altLang="en-US" kern="0" dirty="0" smtClean="0"/>
              <a:t>文件传送协议：</a:t>
            </a:r>
            <a:r>
              <a:rPr lang="en-US" altLang="zh-CN" kern="0" dirty="0" smtClean="0"/>
              <a:t>FTP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/>
              <a:t>远程终端协议 </a:t>
            </a:r>
            <a:r>
              <a:rPr lang="en-US" altLang="zh-CN" dirty="0"/>
              <a:t>TELNET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统一</a:t>
            </a:r>
            <a:r>
              <a:rPr lang="zh-CN" altLang="en-US" dirty="0"/>
              <a:t>资源定位符 </a:t>
            </a:r>
            <a:r>
              <a:rPr lang="en-US" altLang="zh-CN" dirty="0"/>
              <a:t>URL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</a:t>
            </a:r>
            <a:r>
              <a:rPr lang="zh-CN" altLang="en-US" dirty="0" smtClean="0"/>
              <a:t>超文本</a:t>
            </a:r>
            <a:r>
              <a:rPr lang="zh-CN" altLang="en-US" dirty="0"/>
              <a:t>传送协议 </a:t>
            </a:r>
            <a:r>
              <a:rPr lang="en-US" altLang="zh-CN" dirty="0"/>
              <a:t>HTTP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万维网</a:t>
            </a:r>
            <a:r>
              <a:rPr lang="zh-CN" altLang="en-US" dirty="0"/>
              <a:t>的文档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简单邮件传送协议 </a:t>
            </a:r>
            <a:r>
              <a:rPr lang="en-US" altLang="zh-CN" dirty="0" smtClean="0">
                <a:latin typeface="+mn-ea"/>
              </a:rPr>
              <a:t>SMTP</a:t>
            </a:r>
            <a:r>
              <a:rPr lang="zh-CN" altLang="en-US" dirty="0" smtClean="0">
                <a:latin typeface="+mn-ea"/>
              </a:rPr>
              <a:t>（</a:t>
            </a:r>
            <a:r>
              <a:rPr lang="en-US" altLang="zh-CN" dirty="0" smtClean="0">
                <a:latin typeface="+mn-ea"/>
              </a:rPr>
              <a:t>POP3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IMAP</a:t>
            </a:r>
            <a:r>
              <a:rPr lang="zh-CN" altLang="en-US" dirty="0" smtClean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/>
              <a:t>动态主机配置协议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DHCP 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简单</a:t>
            </a:r>
            <a:r>
              <a:rPr lang="zh-CN" altLang="en-US" dirty="0"/>
              <a:t>网络管理</a:t>
            </a:r>
            <a:r>
              <a:rPr lang="zh-CN" altLang="en-US" dirty="0" smtClean="0"/>
              <a:t>协议： </a:t>
            </a:r>
            <a:r>
              <a:rPr lang="en-US" altLang="zh-CN" dirty="0"/>
              <a:t>SNMP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endParaRPr lang="en-US" altLang="zh-CN" kern="0" dirty="0" smtClean="0"/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kern="0" dirty="0" smtClean="0"/>
              <a:t> 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171700"/>
            <a:ext cx="731202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1" name="Rectangle 11"/>
          <p:cNvSpPr>
            <a:spLocks noChangeArrowheads="1"/>
          </p:cNvSpPr>
          <p:nvPr/>
        </p:nvSpPr>
        <p:spPr bwMode="auto">
          <a:xfrm>
            <a:off x="2359025" y="1817688"/>
            <a:ext cx="2305050" cy="7080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客户：本地计算机上运行的应用程序</a:t>
            </a:r>
          </a:p>
        </p:txBody>
      </p:sp>
      <p:sp>
        <p:nvSpPr>
          <p:cNvPr id="27652" name="Rectangle 12"/>
          <p:cNvSpPr>
            <a:spLocks noChangeArrowheads="1"/>
          </p:cNvSpPr>
          <p:nvPr/>
        </p:nvSpPr>
        <p:spPr bwMode="auto">
          <a:xfrm>
            <a:off x="250825" y="1046163"/>
            <a:ext cx="3889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1.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客户-服务器模型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(C/S)</a:t>
            </a:r>
            <a:endParaRPr lang="zh-CN" altLang="en-US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3" name="Rectangle 13"/>
          <p:cNvSpPr>
            <a:spLocks noChangeArrowheads="1"/>
          </p:cNvSpPr>
          <p:nvPr/>
        </p:nvSpPr>
        <p:spPr bwMode="auto">
          <a:xfrm>
            <a:off x="5995988" y="1241425"/>
            <a:ext cx="2560637" cy="70643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服务器：远程计算机上运行的应用程序</a:t>
            </a:r>
          </a:p>
        </p:txBody>
      </p:sp>
      <p:sp>
        <p:nvSpPr>
          <p:cNvPr id="18438" name="矩形 1"/>
          <p:cNvSpPr>
            <a:spLocks noChangeArrowheads="1"/>
          </p:cNvSpPr>
          <p:nvPr/>
        </p:nvSpPr>
        <p:spPr bwMode="auto">
          <a:xfrm>
            <a:off x="2051050" y="212725"/>
            <a:ext cx="52244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计算机网络的工作模式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250825" y="5100638"/>
            <a:ext cx="7489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2.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浏览器-服务器模型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(B/S)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： </a:t>
            </a:r>
            <a:r>
              <a:rPr lang="zh-CN" altLang="en-US" b="1">
                <a:latin typeface="Times New Roman" panose="02020603050405020304" pitchFamily="18" charset="0"/>
              </a:rPr>
              <a:t>最主要的应用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44475" y="5724525"/>
            <a:ext cx="33845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3.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对等模型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(P2P)</a:t>
            </a:r>
            <a:endParaRPr lang="zh-CN" altLang="en-US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2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1" dur="2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nimBg="1"/>
      <p:bldP spid="27652" grpId="0"/>
      <p:bldP spid="27653" grpId="0" animBg="1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7"/>
          <p:cNvSpPr txBox="1">
            <a:spLocks noChangeArrowheads="1"/>
          </p:cNvSpPr>
          <p:nvPr/>
        </p:nvSpPr>
        <p:spPr bwMode="auto">
          <a:xfrm>
            <a:off x="2268538" y="184150"/>
            <a:ext cx="4606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应用层协议  </a:t>
            </a:r>
            <a:r>
              <a:rPr lang="en-US" altLang="zh-CN" sz="3200" b="1">
                <a:latin typeface="Times New Roman" panose="02020603050405020304" pitchFamily="18" charset="0"/>
              </a:rPr>
              <a:t>FTP</a:t>
            </a:r>
          </a:p>
        </p:txBody>
      </p:sp>
      <p:pic>
        <p:nvPicPr>
          <p:cNvPr id="19459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1125538"/>
            <a:ext cx="8115300" cy="367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0" name="Rectangle 13"/>
          <p:cNvSpPr>
            <a:spLocks noChangeArrowheads="1"/>
          </p:cNvSpPr>
          <p:nvPr/>
        </p:nvSpPr>
        <p:spPr bwMode="auto">
          <a:xfrm>
            <a:off x="488950" y="5229225"/>
            <a:ext cx="82105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FTP</a:t>
            </a: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(File Transfer Protocol</a:t>
            </a:r>
            <a:r>
              <a:rPr lang="zh-CN" altLang="en-US">
                <a:latin typeface="Times New Roman" panose="02020603050405020304" pitchFamily="18" charset="0"/>
              </a:rPr>
              <a:t>): 互联网上用于从一台机器向另一台机器传送文件的标准协议。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14425"/>
            <a:ext cx="7993063" cy="430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541655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051050" y="188913"/>
            <a:ext cx="48244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应用层协议 </a:t>
            </a:r>
            <a:r>
              <a:rPr lang="en-US" altLang="zh-CN" sz="3200" b="1">
                <a:latin typeface="Times New Roman" panose="02020603050405020304" pitchFamily="18" charset="0"/>
              </a:rPr>
              <a:t>SMTP</a:t>
            </a:r>
          </a:p>
        </p:txBody>
      </p:sp>
      <p:sp>
        <p:nvSpPr>
          <p:cNvPr id="20485" name="Rectangle 13"/>
          <p:cNvSpPr>
            <a:spLocks noChangeArrowheads="1"/>
          </p:cNvSpPr>
          <p:nvPr/>
        </p:nvSpPr>
        <p:spPr bwMode="auto">
          <a:xfrm>
            <a:off x="4845050" y="1196975"/>
            <a:ext cx="4211638" cy="1196975"/>
          </a:xfrm>
          <a:prstGeom prst="rect">
            <a:avLst/>
          </a:prstGeom>
          <a:solidFill>
            <a:srgbClr val="C0C0C0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Simple Mail Transfer Protocol</a:t>
            </a:r>
            <a:r>
              <a:rPr lang="en-US" altLang="zh-CN" sz="2400">
                <a:latin typeface="Times New Roman" panose="02020603050405020304" pitchFamily="18" charset="0"/>
              </a:rPr>
              <a:t>  </a:t>
            </a:r>
            <a:r>
              <a:rPr lang="zh-CN" altLang="en-US" sz="2400">
                <a:latin typeface="Times New Roman" panose="02020603050405020304" pitchFamily="18" charset="0"/>
              </a:rPr>
              <a:t>简单邮件传输协议，用来传输邮件。</a:t>
            </a:r>
          </a:p>
        </p:txBody>
      </p:sp>
      <p:sp>
        <p:nvSpPr>
          <p:cNvPr id="20486" name="Rectangle 14"/>
          <p:cNvSpPr>
            <a:spLocks noChangeArrowheads="1"/>
          </p:cNvSpPr>
          <p:nvPr/>
        </p:nvSpPr>
        <p:spPr bwMode="auto">
          <a:xfrm>
            <a:off x="1835150" y="1557338"/>
            <a:ext cx="12239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user agent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用户接口</a:t>
            </a:r>
          </a:p>
        </p:txBody>
      </p:sp>
      <p:sp>
        <p:nvSpPr>
          <p:cNvPr id="20487" name="Rectangle 15"/>
          <p:cNvSpPr>
            <a:spLocks noChangeArrowheads="1"/>
          </p:cNvSpPr>
          <p:nvPr/>
        </p:nvSpPr>
        <p:spPr bwMode="auto">
          <a:xfrm>
            <a:off x="5472113" y="3048000"/>
            <a:ext cx="3614737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POP</a:t>
            </a:r>
            <a:r>
              <a:rPr lang="zh-CN" altLang="en-US" sz="2400" b="1">
                <a:latin typeface="Times New Roman" panose="02020603050405020304" pitchFamily="18" charset="0"/>
              </a:rPr>
              <a:t>：</a:t>
            </a:r>
            <a:r>
              <a:rPr lang="en-US" altLang="zh-CN" sz="2400">
                <a:latin typeface="Times New Roman" panose="02020603050405020304" pitchFamily="18" charset="0"/>
              </a:rPr>
              <a:t>Post Office Protocol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        邮局协议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2051050" y="188913"/>
            <a:ext cx="54006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应用层协议 </a:t>
            </a:r>
            <a:r>
              <a:rPr lang="en-US" altLang="zh-CN" sz="3200" b="1">
                <a:latin typeface="Times New Roman" panose="02020603050405020304" pitchFamily="18" charset="0"/>
              </a:rPr>
              <a:t>TELNET</a:t>
            </a:r>
          </a:p>
        </p:txBody>
      </p:sp>
      <p:pic>
        <p:nvPicPr>
          <p:cNvPr id="2253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25538"/>
            <a:ext cx="8775700" cy="352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2" name="Rectangle 10"/>
          <p:cNvSpPr>
            <a:spLocks noChangeArrowheads="1"/>
          </p:cNvSpPr>
          <p:nvPr/>
        </p:nvSpPr>
        <p:spPr bwMode="auto">
          <a:xfrm>
            <a:off x="468313" y="5157788"/>
            <a:ext cx="84978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TELNET 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</a:rPr>
              <a:t>TErminaL  NETwork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互联网上允许远程登录的一个通用的客户-服务器程序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027238"/>
            <a:ext cx="8686800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9" name="Text Box 8"/>
          <p:cNvSpPr txBox="1">
            <a:spLocks noChangeArrowheads="1"/>
          </p:cNvSpPr>
          <p:nvPr/>
        </p:nvSpPr>
        <p:spPr bwMode="auto">
          <a:xfrm>
            <a:off x="531813" y="4259263"/>
            <a:ext cx="6553200" cy="210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Method:</a:t>
            </a:r>
            <a:r>
              <a:rPr lang="zh-CN" altLang="en-US" sz="2400">
                <a:latin typeface="Times New Roman" panose="02020603050405020304" pitchFamily="18" charset="0"/>
              </a:rPr>
              <a:t>协议类型，如</a:t>
            </a:r>
            <a:r>
              <a:rPr lang="en-US" altLang="zh-CN" sz="2400">
                <a:latin typeface="Times New Roman" panose="02020603050405020304" pitchFamily="18" charset="0"/>
              </a:rPr>
              <a:t>https,  rtsp….</a:t>
            </a:r>
          </a:p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host:</a:t>
            </a:r>
            <a:r>
              <a:rPr lang="zh-CN" altLang="en-US" sz="2400">
                <a:latin typeface="Times New Roman" panose="02020603050405020304" pitchFamily="18" charset="0"/>
              </a:rPr>
              <a:t>存储信息的计算机。</a:t>
            </a:r>
          </a:p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port:</a:t>
            </a:r>
            <a:r>
              <a:rPr lang="zh-CN" altLang="en-US" sz="2400">
                <a:latin typeface="Times New Roman" panose="02020603050405020304" pitchFamily="18" charset="0"/>
              </a:rPr>
              <a:t>定义了服务器的端口数量，是可选的。</a:t>
            </a:r>
          </a:p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path:</a:t>
            </a:r>
            <a:r>
              <a:rPr lang="zh-CN" altLang="en-US" sz="2400">
                <a:latin typeface="Times New Roman" panose="02020603050405020304" pitchFamily="18" charset="0"/>
              </a:rPr>
              <a:t>存储信息的文件的路径。</a:t>
            </a:r>
          </a:p>
        </p:txBody>
      </p:sp>
      <p:sp>
        <p:nvSpPr>
          <p:cNvPr id="24580" name="Text Box 9"/>
          <p:cNvSpPr txBox="1">
            <a:spLocks noChangeArrowheads="1"/>
          </p:cNvSpPr>
          <p:nvPr/>
        </p:nvSpPr>
        <p:spPr bwMode="auto">
          <a:xfrm>
            <a:off x="455613" y="2835275"/>
            <a:ext cx="7696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http://www.jlu.edu.cn/new1.html</a:t>
            </a:r>
          </a:p>
        </p:txBody>
      </p:sp>
      <p:sp>
        <p:nvSpPr>
          <p:cNvPr id="24581" name="Rectangle 13"/>
          <p:cNvSpPr>
            <a:spLocks noChangeArrowheads="1"/>
          </p:cNvSpPr>
          <p:nvPr/>
        </p:nvSpPr>
        <p:spPr bwMode="auto">
          <a:xfrm>
            <a:off x="3394075" y="3427413"/>
            <a:ext cx="5472113" cy="8318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HTTP</a:t>
            </a:r>
            <a:r>
              <a:rPr lang="zh-CN" altLang="en-US" sz="2400">
                <a:latin typeface="Times New Roman" panose="02020603050405020304" pitchFamily="18" charset="0"/>
              </a:rPr>
              <a:t>：</a:t>
            </a:r>
            <a:r>
              <a:rPr lang="en-US" altLang="zh-CN" sz="2400">
                <a:latin typeface="Times New Roman" panose="02020603050405020304" pitchFamily="18" charset="0"/>
              </a:rPr>
              <a:t>Hypertext Transfer Protocol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用来在万维网上访问和传输文档的协议</a:t>
            </a:r>
          </a:p>
        </p:txBody>
      </p:sp>
      <p:sp>
        <p:nvSpPr>
          <p:cNvPr id="24582" name="Rectangle 14"/>
          <p:cNvSpPr>
            <a:spLocks noChangeArrowheads="1"/>
          </p:cNvSpPr>
          <p:nvPr/>
        </p:nvSpPr>
        <p:spPr bwMode="auto">
          <a:xfrm>
            <a:off x="460375" y="1039813"/>
            <a:ext cx="8126413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URL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400">
                <a:latin typeface="Times New Roman" panose="02020603050405020304" pitchFamily="18" charset="0"/>
              </a:rPr>
              <a:t>Uniform resource Locator</a:t>
            </a:r>
            <a:r>
              <a:rPr lang="zh-CN" altLang="en-US" sz="2400">
                <a:latin typeface="Times New Roman" panose="02020603050405020304" pitchFamily="18" charset="0"/>
              </a:rPr>
              <a:t>， 统一资源定位器。是互联网上用于指定任何一种信息的标准。是一个特殊地址。</a:t>
            </a:r>
          </a:p>
        </p:txBody>
      </p:sp>
      <p:sp>
        <p:nvSpPr>
          <p:cNvPr id="24583" name="矩形 1"/>
          <p:cNvSpPr>
            <a:spLocks noChangeArrowheads="1"/>
          </p:cNvSpPr>
          <p:nvPr/>
        </p:nvSpPr>
        <p:spPr bwMode="auto">
          <a:xfrm>
            <a:off x="2197100" y="244475"/>
            <a:ext cx="4213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统一资源定位器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2057400" y="152400"/>
            <a:ext cx="36671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WEB</a:t>
            </a:r>
            <a:r>
              <a:rPr lang="zh-CN" altLang="en-US" sz="3200" b="1">
                <a:latin typeface="Times New Roman" panose="02020603050405020304" pitchFamily="18" charset="0"/>
              </a:rPr>
              <a:t>文档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pic>
        <p:nvPicPr>
          <p:cNvPr id="2662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268413"/>
            <a:ext cx="8353425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8" name="Rectangle 8"/>
          <p:cNvSpPr>
            <a:spLocks noChangeArrowheads="1"/>
          </p:cNvSpPr>
          <p:nvPr/>
        </p:nvSpPr>
        <p:spPr bwMode="auto">
          <a:xfrm>
            <a:off x="323850" y="4292600"/>
            <a:ext cx="2232025" cy="13811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66"/>
                </a:solidFill>
                <a:latin typeface="Times New Roman" panose="02020603050405020304" pitchFamily="18" charset="0"/>
              </a:rPr>
              <a:t>静态文档</a:t>
            </a:r>
            <a:r>
              <a:rPr lang="zh-CN" altLang="en-US" sz="2400">
                <a:latin typeface="Times New Roman" panose="02020603050405020304" pitchFamily="18" charset="0"/>
              </a:rPr>
              <a:t>:</a:t>
            </a:r>
            <a:r>
              <a:rPr lang="zh-CN" altLang="en-US" sz="2000">
                <a:latin typeface="Times New Roman" panose="02020603050405020304" pitchFamily="18" charset="0"/>
              </a:rPr>
              <a:t>有固定的内容，在服务器端生成，且只能被复制</a:t>
            </a:r>
          </a:p>
        </p:txBody>
      </p:sp>
      <p:sp>
        <p:nvSpPr>
          <p:cNvPr id="26629" name="Rectangle 9"/>
          <p:cNvSpPr>
            <a:spLocks noChangeArrowheads="1"/>
          </p:cNvSpPr>
          <p:nvPr/>
        </p:nvSpPr>
        <p:spPr bwMode="auto">
          <a:xfrm>
            <a:off x="3132138" y="4149725"/>
            <a:ext cx="2736850" cy="16859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66"/>
                </a:solidFill>
                <a:latin typeface="Times New Roman" panose="02020603050405020304" pitchFamily="18" charset="0"/>
              </a:rPr>
              <a:t>动态文档</a:t>
            </a:r>
            <a:r>
              <a:rPr lang="zh-CN" altLang="en-US" sz="2400">
                <a:latin typeface="Times New Roman" panose="02020603050405020304" pitchFamily="18" charset="0"/>
              </a:rPr>
              <a:t>: </a:t>
            </a:r>
            <a:r>
              <a:rPr lang="zh-CN" altLang="en-US" sz="2000">
                <a:latin typeface="Times New Roman" panose="02020603050405020304" pitchFamily="18" charset="0"/>
              </a:rPr>
              <a:t>驻留在服务器端的程序，当浏览器发送请求，服务器就运行该程序，并将</a:t>
            </a:r>
            <a:r>
              <a:rPr lang="zh-CN" altLang="en-US" sz="2000" b="1">
                <a:latin typeface="Times New Roman" panose="02020603050405020304" pitchFamily="18" charset="0"/>
              </a:rPr>
              <a:t>结果</a:t>
            </a:r>
            <a:r>
              <a:rPr lang="zh-CN" altLang="en-US" sz="2000">
                <a:latin typeface="Times New Roman" panose="02020603050405020304" pitchFamily="18" charset="0"/>
              </a:rPr>
              <a:t>返回给浏览器</a:t>
            </a:r>
          </a:p>
        </p:txBody>
      </p:sp>
      <p:sp>
        <p:nvSpPr>
          <p:cNvPr id="26630" name="Rectangle 10"/>
          <p:cNvSpPr>
            <a:spLocks noChangeArrowheads="1"/>
          </p:cNvSpPr>
          <p:nvPr/>
        </p:nvSpPr>
        <p:spPr bwMode="auto">
          <a:xfrm>
            <a:off x="6335713" y="4221163"/>
            <a:ext cx="2808287" cy="13811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66"/>
                </a:solidFill>
                <a:latin typeface="Times New Roman" panose="02020603050405020304" pitchFamily="18" charset="0"/>
              </a:rPr>
              <a:t>活动文档</a:t>
            </a:r>
            <a:r>
              <a:rPr lang="zh-CN" altLang="en-US" sz="2400">
                <a:latin typeface="Times New Roman" panose="02020603050405020304" pitchFamily="18" charset="0"/>
              </a:rPr>
              <a:t>: </a:t>
            </a:r>
            <a:r>
              <a:rPr lang="zh-CN" altLang="en-US" sz="2000">
                <a:latin typeface="Times New Roman" panose="02020603050405020304" pitchFamily="18" charset="0"/>
              </a:rPr>
              <a:t>不能在服务器端运行的程序。需要先将程序发送到浏览器端，然后再运行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域名系统 </a:t>
            </a:r>
            <a:r>
              <a:rPr lang="en-US" altLang="zh-CN" smtClean="0"/>
              <a:t>DNS</a:t>
            </a:r>
            <a:endParaRPr lang="zh-CN" altLang="en-US" sz="400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338" y="1095375"/>
            <a:ext cx="8699500" cy="3865563"/>
          </a:xfrm>
        </p:spPr>
        <p:txBody>
          <a:bodyPr/>
          <a:lstStyle/>
          <a:p>
            <a:pPr algn="just" eaLnBrk="1" hangingPunct="1"/>
            <a:r>
              <a:rPr lang="zh-CN" altLang="en-US" smtClean="0"/>
              <a:t>域名只是个逻辑概念，</a:t>
            </a:r>
            <a:r>
              <a:rPr lang="zh-CN" altLang="en-US" smtClean="0">
                <a:solidFill>
                  <a:schemeClr val="hlink"/>
                </a:solidFill>
              </a:rPr>
              <a:t>域名系统</a:t>
            </a:r>
            <a:r>
              <a:rPr lang="zh-CN" altLang="en-US" smtClean="0"/>
              <a:t> </a:t>
            </a:r>
            <a:r>
              <a:rPr lang="en-US" altLang="zh-CN" smtClean="0"/>
              <a:t>DNS (Domain Name System), </a:t>
            </a:r>
            <a:r>
              <a:rPr lang="zh-CN" altLang="en-US" smtClean="0"/>
              <a:t>域名有助于记忆。</a:t>
            </a:r>
            <a:endParaRPr lang="en-US" altLang="zh-CN" smtClean="0"/>
          </a:p>
          <a:p>
            <a:pPr algn="just" eaLnBrk="1" hangingPunct="1"/>
            <a:r>
              <a:rPr lang="zh-CN" altLang="en-US" smtClean="0"/>
              <a:t>因特网采用层次结构的命名树作为主机的名字，并使用</a:t>
            </a:r>
            <a:r>
              <a:rPr lang="zh-CN" altLang="en-US" smtClean="0">
                <a:solidFill>
                  <a:schemeClr val="hlink"/>
                </a:solidFill>
              </a:rPr>
              <a:t>分布式</a:t>
            </a:r>
            <a:r>
              <a:rPr lang="zh-CN" altLang="en-US" smtClean="0"/>
              <a:t>的域名系统 </a:t>
            </a:r>
            <a:r>
              <a:rPr lang="en-US" altLang="zh-CN" smtClean="0"/>
              <a:t>DNS, </a:t>
            </a:r>
            <a:r>
              <a:rPr lang="zh-CN" altLang="en-US" smtClean="0"/>
              <a:t>名字到</a:t>
            </a:r>
            <a:r>
              <a:rPr lang="zh-CN" altLang="en-US" sz="1400" smtClean="0"/>
              <a:t> </a:t>
            </a:r>
            <a:r>
              <a:rPr lang="en-US" altLang="zh-CN" smtClean="0"/>
              <a:t>IP</a:t>
            </a:r>
            <a:r>
              <a:rPr lang="en-US" altLang="zh-CN" sz="1000" smtClean="0"/>
              <a:t> </a:t>
            </a:r>
            <a:r>
              <a:rPr lang="zh-CN" altLang="en-US" smtClean="0"/>
              <a:t>地址的解析是由若干个域名服务器程序完成的。</a:t>
            </a:r>
            <a:endParaRPr lang="en-US" altLang="zh-CN" smtClean="0"/>
          </a:p>
          <a:p>
            <a:pPr algn="just" eaLnBrk="1" hangingPunct="1"/>
            <a:r>
              <a:rPr lang="zh-CN" altLang="en-US" smtClean="0"/>
              <a:t>因特网采用了层次树状结构的命名方法。</a:t>
            </a:r>
            <a:endParaRPr lang="en-US" altLang="zh-CN" smtClean="0"/>
          </a:p>
          <a:p>
            <a:pPr algn="just" eaLnBrk="1" hangingPunct="1"/>
            <a:r>
              <a:rPr lang="zh-CN" altLang="en-US" smtClean="0"/>
              <a:t>域名的结构由标号序列组成，各标号之间用</a:t>
            </a:r>
            <a:r>
              <a:rPr lang="zh-CN" altLang="en-US" smtClean="0">
                <a:solidFill>
                  <a:schemeClr val="hlink"/>
                </a:solidFill>
              </a:rPr>
              <a:t>点</a:t>
            </a:r>
            <a:r>
              <a:rPr lang="zh-CN" altLang="en-US" smtClean="0"/>
              <a:t>隔开：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092200" y="4967288"/>
            <a:ext cx="6811963" cy="763587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>
                <a:latin typeface="Tahoma" panose="020B0604030504040204" pitchFamily="34" charset="0"/>
              </a:rPr>
              <a:t> </a:t>
            </a:r>
            <a:r>
              <a:rPr lang="en-US" altLang="zh-CN" sz="3200">
                <a:latin typeface="Tahoma" panose="020B0604030504040204" pitchFamily="34" charset="0"/>
              </a:rPr>
              <a:t>… </a:t>
            </a:r>
            <a:r>
              <a:rPr lang="en-US" altLang="zh-CN" sz="3200" b="1">
                <a:latin typeface="Tahoma" panose="020B0604030504040204" pitchFamily="34" charset="0"/>
              </a:rPr>
              <a:t>. </a:t>
            </a:r>
            <a:r>
              <a:rPr lang="zh-CN" altLang="en-US" sz="3200">
                <a:latin typeface="Tahoma" panose="020B0604030504040204" pitchFamily="34" charset="0"/>
              </a:rPr>
              <a:t>三级域名 </a:t>
            </a:r>
            <a:r>
              <a:rPr lang="en-US" altLang="zh-CN" sz="3200" b="1">
                <a:latin typeface="Tahoma" panose="020B0604030504040204" pitchFamily="34" charset="0"/>
              </a:rPr>
              <a:t>. </a:t>
            </a:r>
            <a:r>
              <a:rPr lang="zh-CN" altLang="en-US" sz="3200">
                <a:latin typeface="Tahoma" panose="020B0604030504040204" pitchFamily="34" charset="0"/>
              </a:rPr>
              <a:t>二级域名 </a:t>
            </a:r>
            <a:r>
              <a:rPr lang="en-US" altLang="zh-CN" sz="3200" b="1">
                <a:latin typeface="Tahoma" panose="020B0604030504040204" pitchFamily="34" charset="0"/>
              </a:rPr>
              <a:t>. </a:t>
            </a:r>
            <a:r>
              <a:rPr lang="zh-CN" altLang="en-US" sz="3200">
                <a:latin typeface="Tahoma" panose="020B0604030504040204" pitchFamily="34" charset="0"/>
              </a:rPr>
              <a:t>顶级域名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88988" y="90488"/>
            <a:ext cx="7934325" cy="768350"/>
          </a:xfrm>
        </p:spPr>
        <p:txBody>
          <a:bodyPr/>
          <a:lstStyle/>
          <a:p>
            <a:pPr eaLnBrk="1" hangingPunct="1"/>
            <a:r>
              <a:rPr lang="zh-CN" altLang="en-US" smtClean="0"/>
              <a:t>顶级域名 </a:t>
            </a:r>
            <a:r>
              <a:rPr lang="en-US" altLang="zh-CN" smtClean="0"/>
              <a:t>TLD  </a:t>
            </a:r>
            <a:r>
              <a:rPr lang="en-US" altLang="zh-CN" sz="2800" smtClean="0"/>
              <a:t>(Top Level Domain)</a:t>
            </a:r>
          </a:p>
        </p:txBody>
      </p:sp>
      <p:sp>
        <p:nvSpPr>
          <p:cNvPr id="29699" name="Rectangle 64"/>
          <p:cNvSpPr>
            <a:spLocks noGrp="1" noChangeArrowheads="1"/>
          </p:cNvSpPr>
          <p:nvPr>
            <p:ph type="body" idx="1"/>
          </p:nvPr>
        </p:nvSpPr>
        <p:spPr>
          <a:xfrm>
            <a:off x="271463" y="1095375"/>
            <a:ext cx="8388350" cy="51800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(1) </a:t>
            </a:r>
            <a:r>
              <a:rPr lang="zh-CN" altLang="en-US" smtClean="0"/>
              <a:t>国家顶级域名 </a:t>
            </a:r>
            <a:r>
              <a:rPr lang="en-US" altLang="zh-CN" smtClean="0"/>
              <a:t>nTLD</a:t>
            </a:r>
            <a:r>
              <a:rPr lang="zh-CN" altLang="en-US" smtClean="0"/>
              <a:t>：如</a:t>
            </a:r>
            <a:r>
              <a:rPr lang="en-US" altLang="zh-CN" smtClean="0"/>
              <a:t>: .cn </a:t>
            </a:r>
            <a:r>
              <a:rPr lang="zh-CN" altLang="en-US" smtClean="0"/>
              <a:t>表示中国，</a:t>
            </a:r>
            <a:r>
              <a:rPr lang="en-US" altLang="zh-CN" smtClean="0"/>
              <a:t>.us </a:t>
            </a:r>
            <a:r>
              <a:rPr lang="zh-CN" altLang="en-US" smtClean="0"/>
              <a:t>表示美国，</a:t>
            </a:r>
            <a:r>
              <a:rPr lang="en-US" altLang="zh-CN" smtClean="0"/>
              <a:t>.uk </a:t>
            </a:r>
            <a:r>
              <a:rPr lang="zh-CN" altLang="en-US" smtClean="0"/>
              <a:t>表示英国，等等。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(2) </a:t>
            </a:r>
            <a:r>
              <a:rPr lang="zh-CN" altLang="en-US" smtClean="0"/>
              <a:t>通用顶级域名 </a:t>
            </a:r>
            <a:r>
              <a:rPr lang="en-US" altLang="zh-CN" smtClean="0"/>
              <a:t>gTLD</a:t>
            </a:r>
            <a:r>
              <a:rPr lang="zh-CN" altLang="en-US" smtClean="0"/>
              <a:t>：最早的顶级域名是：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.com  </a:t>
            </a:r>
            <a:r>
              <a:rPr lang="zh-CN" altLang="en-US" smtClean="0"/>
              <a:t>（公司和企业）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.net  </a:t>
            </a:r>
            <a:r>
              <a:rPr lang="zh-CN" altLang="en-US" smtClean="0"/>
              <a:t>（网络服务机构）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.org  </a:t>
            </a:r>
            <a:r>
              <a:rPr lang="zh-CN" altLang="en-US" smtClean="0"/>
              <a:t>（非赢利性组织）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.edu  </a:t>
            </a:r>
            <a:r>
              <a:rPr lang="zh-CN" altLang="en-US" smtClean="0"/>
              <a:t>（教育机构）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.gov  </a:t>
            </a:r>
            <a:r>
              <a:rPr lang="zh-CN" altLang="en-US" smtClean="0"/>
              <a:t>（政府部门）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.mil   </a:t>
            </a:r>
            <a:r>
              <a:rPr lang="zh-CN" altLang="en-US" smtClean="0"/>
              <a:t>（军事部门）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.int     </a:t>
            </a:r>
            <a:r>
              <a:rPr lang="zh-CN" altLang="en-US" smtClean="0"/>
              <a:t>（国际组织）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125" y="1125538"/>
            <a:ext cx="8610600" cy="525621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mtClean="0"/>
              <a:t>计算机网络：通过不同的传输介质（如电线、电缆等）连接起来的组合。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mtClean="0"/>
              <a:t>模型 :由标准化组织制定的用于网络设计的指南。</a:t>
            </a:r>
            <a:endParaRPr lang="en-US" altLang="zh-CN" smtClean="0"/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mtClean="0"/>
              <a:t>协议:用于控制网络间不同设备间交互的一套规则。</a:t>
            </a:r>
            <a:endParaRPr lang="en-US" altLang="zh-CN" smtClean="0"/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FF0000"/>
                </a:solidFill>
              </a:rPr>
              <a:t>ISP</a:t>
            </a:r>
            <a:r>
              <a:rPr lang="en-US" altLang="zh-CN" b="1" smtClean="0">
                <a:solidFill>
                  <a:schemeClr val="accent2"/>
                </a:solidFill>
              </a:rPr>
              <a:t> </a:t>
            </a:r>
            <a:r>
              <a:rPr lang="en-US" altLang="zh-CN" smtClean="0"/>
              <a:t>(Internet service provider)：</a:t>
            </a:r>
            <a:r>
              <a:rPr lang="zh-CN" altLang="en-US" sz="2400" smtClean="0"/>
              <a:t>互联网服务供应商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FF0000"/>
                </a:solidFill>
              </a:rPr>
              <a:t>ICP </a:t>
            </a:r>
            <a:r>
              <a:rPr lang="en-US" altLang="zh-CN" smtClean="0"/>
              <a:t>(Internet content provider)：</a:t>
            </a:r>
            <a:r>
              <a:rPr lang="zh-CN" altLang="en-US" sz="2400" smtClean="0"/>
              <a:t>互联网内容提供商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FF0000"/>
                </a:solidFill>
              </a:rPr>
              <a:t>IAP </a:t>
            </a:r>
            <a:r>
              <a:rPr lang="en-US" altLang="zh-CN" smtClean="0"/>
              <a:t>(Internet Access provider)：</a:t>
            </a:r>
            <a:r>
              <a:rPr lang="zh-CN" altLang="en-US" sz="2400" smtClean="0"/>
              <a:t>互联网接入提供商</a:t>
            </a:r>
            <a:endParaRPr lang="en-US" altLang="zh-CN" sz="2400" smtClean="0"/>
          </a:p>
        </p:txBody>
      </p:sp>
      <p:sp>
        <p:nvSpPr>
          <p:cNvPr id="7171" name="Rectangle 7"/>
          <p:cNvSpPr>
            <a:spLocks noChangeArrowheads="1"/>
          </p:cNvSpPr>
          <p:nvPr/>
        </p:nvSpPr>
        <p:spPr bwMode="auto">
          <a:xfrm>
            <a:off x="1187450" y="188913"/>
            <a:ext cx="6172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zh-CN" altLang="en-US" sz="3200" b="1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基本概念</a:t>
            </a:r>
            <a:endParaRPr lang="en-US" altLang="zh-CN" sz="3200" b="1" dirty="0">
              <a:solidFill>
                <a:schemeClr val="tx2"/>
              </a:solidFill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>
          <a:xfrm>
            <a:off x="1552575" y="192088"/>
            <a:ext cx="6516688" cy="623887"/>
          </a:xfrm>
        </p:spPr>
        <p:txBody>
          <a:bodyPr/>
          <a:lstStyle/>
          <a:p>
            <a:pPr eaLnBrk="1" hangingPunct="1"/>
            <a:r>
              <a:rPr lang="zh-CN" altLang="en-US" smtClean="0"/>
              <a:t>因特网的域名空间 </a:t>
            </a:r>
          </a:p>
        </p:txBody>
      </p:sp>
      <p:sp>
        <p:nvSpPr>
          <p:cNvPr id="31747" name="Rectangle 122"/>
          <p:cNvSpPr>
            <a:spLocks noChangeArrowheads="1"/>
          </p:cNvSpPr>
          <p:nvPr/>
        </p:nvSpPr>
        <p:spPr bwMode="auto">
          <a:xfrm>
            <a:off x="4883150" y="1273175"/>
            <a:ext cx="511175" cy="438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folHlink"/>
                </a:solidFill>
                <a:ea typeface="黑体" panose="02010609060101010101" pitchFamily="49" charset="-122"/>
              </a:rPr>
              <a:t>根</a:t>
            </a:r>
          </a:p>
        </p:txBody>
      </p:sp>
      <p:grpSp>
        <p:nvGrpSpPr>
          <p:cNvPr id="2" name="Group 216"/>
          <p:cNvGrpSpPr>
            <a:grpSpLocks/>
          </p:cNvGrpSpPr>
          <p:nvPr/>
        </p:nvGrpSpPr>
        <p:grpSpPr bwMode="auto">
          <a:xfrm>
            <a:off x="147638" y="4454525"/>
            <a:ext cx="8775700" cy="1076325"/>
            <a:chOff x="113" y="2435"/>
            <a:chExt cx="5528" cy="678"/>
          </a:xfrm>
        </p:grpSpPr>
        <p:sp>
          <p:nvSpPr>
            <p:cNvPr id="31851" name="Rectangle 211"/>
            <p:cNvSpPr>
              <a:spLocks noChangeArrowheads="1"/>
            </p:cNvSpPr>
            <p:nvPr/>
          </p:nvSpPr>
          <p:spPr bwMode="auto">
            <a:xfrm>
              <a:off x="1020" y="2822"/>
              <a:ext cx="4621" cy="245"/>
            </a:xfrm>
            <a:prstGeom prst="rect">
              <a:avLst/>
            </a:prstGeom>
            <a:solidFill>
              <a:srgbClr val="CC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3600">
                <a:latin typeface="Tahoma" panose="020B0604030504040204" pitchFamily="34" charset="0"/>
              </a:endParaRPr>
            </a:p>
          </p:txBody>
        </p:sp>
        <p:sp>
          <p:nvSpPr>
            <p:cNvPr id="31852" name="Rectangle 130"/>
            <p:cNvSpPr>
              <a:spLocks noChangeArrowheads="1"/>
            </p:cNvSpPr>
            <p:nvPr/>
          </p:nvSpPr>
          <p:spPr bwMode="auto">
            <a:xfrm>
              <a:off x="113" y="2819"/>
              <a:ext cx="754" cy="248"/>
            </a:xfrm>
            <a:prstGeom prst="rect">
              <a:avLst/>
            </a:prstGeom>
            <a:solidFill>
              <a:srgbClr val="CC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chemeClr val="folHlink"/>
                  </a:solidFill>
                  <a:ea typeface="黑体" panose="02010609060101010101" pitchFamily="49" charset="-122"/>
                </a:rPr>
                <a:t>四级域名</a:t>
              </a:r>
            </a:p>
          </p:txBody>
        </p:sp>
        <p:sp>
          <p:nvSpPr>
            <p:cNvPr id="31853" name="Text Box 131"/>
            <p:cNvSpPr txBox="1">
              <a:spLocks noChangeArrowheads="1"/>
            </p:cNvSpPr>
            <p:nvPr/>
          </p:nvSpPr>
          <p:spPr bwMode="auto">
            <a:xfrm>
              <a:off x="3556" y="2817"/>
              <a:ext cx="4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folHlink"/>
                  </a:solidFill>
                  <a:ea typeface="黑体" panose="02010609060101010101" pitchFamily="49" charset="-122"/>
                </a:rPr>
                <a:t>mail</a:t>
              </a:r>
            </a:p>
          </p:txBody>
        </p:sp>
        <p:sp>
          <p:nvSpPr>
            <p:cNvPr id="31854" name="Text Box 132"/>
            <p:cNvSpPr txBox="1">
              <a:spLocks noChangeArrowheads="1"/>
            </p:cNvSpPr>
            <p:nvPr/>
          </p:nvSpPr>
          <p:spPr bwMode="auto">
            <a:xfrm>
              <a:off x="4060" y="2633"/>
              <a:ext cx="46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4400" b="1">
                  <a:solidFill>
                    <a:schemeClr val="folHlink"/>
                  </a:solidFill>
                  <a:ea typeface="黑体" panose="02010609060101010101" pitchFamily="49" charset="-122"/>
                </a:rPr>
                <a:t>…</a:t>
              </a:r>
            </a:p>
          </p:txBody>
        </p:sp>
        <p:sp>
          <p:nvSpPr>
            <p:cNvPr id="31855" name="Text Box 151"/>
            <p:cNvSpPr txBox="1">
              <a:spLocks noChangeArrowheads="1"/>
            </p:cNvSpPr>
            <p:nvPr/>
          </p:nvSpPr>
          <p:spPr bwMode="auto">
            <a:xfrm>
              <a:off x="4614" y="2817"/>
              <a:ext cx="4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folHlink"/>
                  </a:solidFill>
                  <a:ea typeface="黑体" panose="02010609060101010101" pitchFamily="49" charset="-122"/>
                </a:rPr>
                <a:t>www</a:t>
              </a:r>
            </a:p>
          </p:txBody>
        </p:sp>
        <p:sp>
          <p:nvSpPr>
            <p:cNvPr id="31856" name="Line 155"/>
            <p:cNvSpPr>
              <a:spLocks noChangeShapeType="1"/>
            </p:cNvSpPr>
            <p:nvPr/>
          </p:nvSpPr>
          <p:spPr bwMode="auto">
            <a:xfrm>
              <a:off x="4381" y="2435"/>
              <a:ext cx="437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7" name="Line 156"/>
            <p:cNvSpPr>
              <a:spLocks noChangeShapeType="1"/>
            </p:cNvSpPr>
            <p:nvPr/>
          </p:nvSpPr>
          <p:spPr bwMode="auto">
            <a:xfrm flipH="1">
              <a:off x="3819" y="2440"/>
              <a:ext cx="560" cy="44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14"/>
          <p:cNvGrpSpPr>
            <a:grpSpLocks/>
          </p:cNvGrpSpPr>
          <p:nvPr/>
        </p:nvGrpSpPr>
        <p:grpSpPr bwMode="auto">
          <a:xfrm>
            <a:off x="147638" y="2519363"/>
            <a:ext cx="8775700" cy="1066800"/>
            <a:chOff x="113" y="1216"/>
            <a:chExt cx="5528" cy="672"/>
          </a:xfrm>
        </p:grpSpPr>
        <p:sp>
          <p:nvSpPr>
            <p:cNvPr id="31805" name="Rectangle 210"/>
            <p:cNvSpPr>
              <a:spLocks noChangeArrowheads="1"/>
            </p:cNvSpPr>
            <p:nvPr/>
          </p:nvSpPr>
          <p:spPr bwMode="auto">
            <a:xfrm>
              <a:off x="1020" y="1616"/>
              <a:ext cx="4621" cy="245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3600">
                <a:latin typeface="Tahoma" panose="020B0604030504040204" pitchFamily="34" charset="0"/>
              </a:endParaRPr>
            </a:p>
          </p:txBody>
        </p:sp>
        <p:sp>
          <p:nvSpPr>
            <p:cNvPr id="31806" name="Text Box 105"/>
            <p:cNvSpPr txBox="1">
              <a:spLocks noChangeArrowheads="1"/>
            </p:cNvSpPr>
            <p:nvPr/>
          </p:nvSpPr>
          <p:spPr bwMode="auto">
            <a:xfrm>
              <a:off x="1777" y="1408"/>
              <a:ext cx="46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4400" b="1">
                  <a:solidFill>
                    <a:schemeClr val="folHlink"/>
                  </a:solidFill>
                  <a:ea typeface="黑体" panose="02010609060101010101" pitchFamily="49" charset="-122"/>
                </a:rPr>
                <a:t>…</a:t>
              </a:r>
            </a:p>
          </p:txBody>
        </p:sp>
        <p:sp>
          <p:nvSpPr>
            <p:cNvPr id="31807" name="Text Box 115"/>
            <p:cNvSpPr txBox="1">
              <a:spLocks noChangeArrowheads="1"/>
            </p:cNvSpPr>
            <p:nvPr/>
          </p:nvSpPr>
          <p:spPr bwMode="auto">
            <a:xfrm>
              <a:off x="3956" y="1593"/>
              <a:ext cx="241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folHlink"/>
                  </a:solidFill>
                  <a:ea typeface="黑体" panose="02010609060101010101" pitchFamily="49" charset="-122"/>
                </a:rPr>
                <a:t>bj</a:t>
              </a:r>
            </a:p>
          </p:txBody>
        </p:sp>
        <p:sp>
          <p:nvSpPr>
            <p:cNvPr id="31808" name="Text Box 116"/>
            <p:cNvSpPr txBox="1">
              <a:spLocks noChangeArrowheads="1"/>
            </p:cNvSpPr>
            <p:nvPr/>
          </p:nvSpPr>
          <p:spPr bwMode="auto">
            <a:xfrm>
              <a:off x="4554" y="159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folHlink"/>
                  </a:solidFill>
                  <a:ea typeface="黑体" panose="02010609060101010101" pitchFamily="49" charset="-122"/>
                </a:rPr>
                <a:t>edu</a:t>
              </a:r>
            </a:p>
          </p:txBody>
        </p:sp>
        <p:sp>
          <p:nvSpPr>
            <p:cNvPr id="31809" name="Text Box 117"/>
            <p:cNvSpPr txBox="1">
              <a:spLocks noChangeArrowheads="1"/>
            </p:cNvSpPr>
            <p:nvPr/>
          </p:nvSpPr>
          <p:spPr bwMode="auto">
            <a:xfrm>
              <a:off x="5097" y="1592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folHlink"/>
                  </a:solidFill>
                  <a:ea typeface="黑体" panose="02010609060101010101" pitchFamily="49" charset="-122"/>
                </a:rPr>
                <a:t>com</a:t>
              </a:r>
            </a:p>
          </p:txBody>
        </p:sp>
        <p:sp>
          <p:nvSpPr>
            <p:cNvPr id="31810" name="Text Box 118"/>
            <p:cNvSpPr txBox="1">
              <a:spLocks noChangeArrowheads="1"/>
            </p:cNvSpPr>
            <p:nvPr/>
          </p:nvSpPr>
          <p:spPr bwMode="auto">
            <a:xfrm>
              <a:off x="4172" y="1408"/>
              <a:ext cx="46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4400" b="1">
                  <a:solidFill>
                    <a:schemeClr val="folHlink"/>
                  </a:solidFill>
                  <a:ea typeface="黑体" panose="02010609060101010101" pitchFamily="49" charset="-122"/>
                </a:rPr>
                <a:t>…</a:t>
              </a:r>
            </a:p>
          </p:txBody>
        </p:sp>
        <p:sp>
          <p:nvSpPr>
            <p:cNvPr id="31811" name="Text Box 123"/>
            <p:cNvSpPr txBox="1">
              <a:spLocks noChangeArrowheads="1"/>
            </p:cNvSpPr>
            <p:nvPr/>
          </p:nvSpPr>
          <p:spPr bwMode="auto">
            <a:xfrm>
              <a:off x="1437" y="1592"/>
              <a:ext cx="4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folHlink"/>
                  </a:solidFill>
                  <a:ea typeface="黑体" panose="02010609060101010101" pitchFamily="49" charset="-122"/>
                </a:rPr>
                <a:t>cctv</a:t>
              </a:r>
            </a:p>
          </p:txBody>
        </p:sp>
        <p:sp>
          <p:nvSpPr>
            <p:cNvPr id="31812" name="Text Box 124"/>
            <p:cNvSpPr txBox="1">
              <a:spLocks noChangeArrowheads="1"/>
            </p:cNvSpPr>
            <p:nvPr/>
          </p:nvSpPr>
          <p:spPr bwMode="auto">
            <a:xfrm>
              <a:off x="2185" y="1591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folHlink"/>
                  </a:solidFill>
                  <a:ea typeface="黑体" panose="02010609060101010101" pitchFamily="49" charset="-122"/>
                </a:rPr>
                <a:t>ibm</a:t>
              </a:r>
            </a:p>
          </p:txBody>
        </p:sp>
        <p:sp>
          <p:nvSpPr>
            <p:cNvPr id="31813" name="Text Box 125"/>
            <p:cNvSpPr txBox="1">
              <a:spLocks noChangeArrowheads="1"/>
            </p:cNvSpPr>
            <p:nvPr/>
          </p:nvSpPr>
          <p:spPr bwMode="auto">
            <a:xfrm>
              <a:off x="2595" y="159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folHlink"/>
                  </a:solidFill>
                  <a:ea typeface="黑体" panose="02010609060101010101" pitchFamily="49" charset="-122"/>
                </a:rPr>
                <a:t>hp</a:t>
              </a:r>
            </a:p>
          </p:txBody>
        </p:sp>
        <p:sp>
          <p:nvSpPr>
            <p:cNvPr id="31814" name="Rectangle 127"/>
            <p:cNvSpPr>
              <a:spLocks noChangeArrowheads="1"/>
            </p:cNvSpPr>
            <p:nvPr/>
          </p:nvSpPr>
          <p:spPr bwMode="auto">
            <a:xfrm>
              <a:off x="113" y="1608"/>
              <a:ext cx="754" cy="24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chemeClr val="folHlink"/>
                  </a:solidFill>
                  <a:ea typeface="黑体" panose="02010609060101010101" pitchFamily="49" charset="-122"/>
                </a:rPr>
                <a:t>二级域名</a:t>
              </a:r>
            </a:p>
          </p:txBody>
        </p:sp>
        <p:sp>
          <p:nvSpPr>
            <p:cNvPr id="31815" name="Line 142"/>
            <p:cNvSpPr>
              <a:spLocks noChangeShapeType="1"/>
            </p:cNvSpPr>
            <p:nvPr/>
          </p:nvSpPr>
          <p:spPr bwMode="auto">
            <a:xfrm>
              <a:off x="2173" y="1258"/>
              <a:ext cx="213" cy="37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6" name="Line 143"/>
            <p:cNvSpPr>
              <a:spLocks noChangeShapeType="1"/>
            </p:cNvSpPr>
            <p:nvPr/>
          </p:nvSpPr>
          <p:spPr bwMode="auto">
            <a:xfrm>
              <a:off x="2173" y="1269"/>
              <a:ext cx="546" cy="34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7" name="Line 144"/>
            <p:cNvSpPr>
              <a:spLocks noChangeShapeType="1"/>
            </p:cNvSpPr>
            <p:nvPr/>
          </p:nvSpPr>
          <p:spPr bwMode="auto">
            <a:xfrm flipV="1">
              <a:off x="1672" y="1279"/>
              <a:ext cx="501" cy="3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8" name="Line 145"/>
            <p:cNvSpPr>
              <a:spLocks noChangeShapeType="1"/>
            </p:cNvSpPr>
            <p:nvPr/>
          </p:nvSpPr>
          <p:spPr bwMode="auto">
            <a:xfrm>
              <a:off x="4662" y="1216"/>
              <a:ext cx="111" cy="43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9" name="Line 146"/>
            <p:cNvSpPr>
              <a:spLocks noChangeShapeType="1"/>
            </p:cNvSpPr>
            <p:nvPr/>
          </p:nvSpPr>
          <p:spPr bwMode="auto">
            <a:xfrm>
              <a:off x="4665" y="1224"/>
              <a:ext cx="626" cy="40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0" name="Line 147"/>
            <p:cNvSpPr>
              <a:spLocks noChangeShapeType="1"/>
            </p:cNvSpPr>
            <p:nvPr/>
          </p:nvSpPr>
          <p:spPr bwMode="auto">
            <a:xfrm flipH="1">
              <a:off x="4090" y="1224"/>
              <a:ext cx="572" cy="39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821" name="Group 157"/>
            <p:cNvGrpSpPr>
              <a:grpSpLocks/>
            </p:cNvGrpSpPr>
            <p:nvPr/>
          </p:nvGrpSpPr>
          <p:grpSpPr bwMode="auto">
            <a:xfrm>
              <a:off x="1168" y="1244"/>
              <a:ext cx="268" cy="101"/>
              <a:chOff x="2875" y="1143"/>
              <a:chExt cx="330" cy="132"/>
            </a:xfrm>
          </p:grpSpPr>
          <p:sp>
            <p:nvSpPr>
              <p:cNvPr id="31847" name="Line 158"/>
              <p:cNvSpPr>
                <a:spLocks noChangeShapeType="1"/>
              </p:cNvSpPr>
              <p:nvPr/>
            </p:nvSpPr>
            <p:spPr bwMode="auto">
              <a:xfrm>
                <a:off x="3061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8" name="Line 159"/>
              <p:cNvSpPr>
                <a:spLocks noChangeShapeType="1"/>
              </p:cNvSpPr>
              <p:nvPr/>
            </p:nvSpPr>
            <p:spPr bwMode="auto">
              <a:xfrm>
                <a:off x="3050" y="1143"/>
                <a:ext cx="37" cy="12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9" name="Line 160"/>
              <p:cNvSpPr>
                <a:spLocks noChangeShapeType="1"/>
              </p:cNvSpPr>
              <p:nvPr/>
            </p:nvSpPr>
            <p:spPr bwMode="auto">
              <a:xfrm flipH="1">
                <a:off x="2875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50" name="Line 161"/>
              <p:cNvSpPr>
                <a:spLocks noChangeShapeType="1"/>
              </p:cNvSpPr>
              <p:nvPr/>
            </p:nvSpPr>
            <p:spPr bwMode="auto">
              <a:xfrm flipH="1">
                <a:off x="2980" y="1143"/>
                <a:ext cx="54" cy="12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822" name="Group 162"/>
            <p:cNvGrpSpPr>
              <a:grpSpLocks/>
            </p:cNvGrpSpPr>
            <p:nvPr/>
          </p:nvGrpSpPr>
          <p:grpSpPr bwMode="auto">
            <a:xfrm>
              <a:off x="2507" y="1244"/>
              <a:ext cx="268" cy="101"/>
              <a:chOff x="2875" y="1143"/>
              <a:chExt cx="330" cy="132"/>
            </a:xfrm>
          </p:grpSpPr>
          <p:sp>
            <p:nvSpPr>
              <p:cNvPr id="31843" name="Line 163"/>
              <p:cNvSpPr>
                <a:spLocks noChangeShapeType="1"/>
              </p:cNvSpPr>
              <p:nvPr/>
            </p:nvSpPr>
            <p:spPr bwMode="auto">
              <a:xfrm>
                <a:off x="3061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4" name="Line 164"/>
              <p:cNvSpPr>
                <a:spLocks noChangeShapeType="1"/>
              </p:cNvSpPr>
              <p:nvPr/>
            </p:nvSpPr>
            <p:spPr bwMode="auto">
              <a:xfrm>
                <a:off x="3050" y="1143"/>
                <a:ext cx="37" cy="12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5" name="Line 165"/>
              <p:cNvSpPr>
                <a:spLocks noChangeShapeType="1"/>
              </p:cNvSpPr>
              <p:nvPr/>
            </p:nvSpPr>
            <p:spPr bwMode="auto">
              <a:xfrm flipH="1">
                <a:off x="2875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6" name="Line 166"/>
              <p:cNvSpPr>
                <a:spLocks noChangeShapeType="1"/>
              </p:cNvSpPr>
              <p:nvPr/>
            </p:nvSpPr>
            <p:spPr bwMode="auto">
              <a:xfrm flipH="1">
                <a:off x="2980" y="1143"/>
                <a:ext cx="54" cy="12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823" name="Group 167"/>
            <p:cNvGrpSpPr>
              <a:grpSpLocks/>
            </p:cNvGrpSpPr>
            <p:nvPr/>
          </p:nvGrpSpPr>
          <p:grpSpPr bwMode="auto">
            <a:xfrm>
              <a:off x="2936" y="1244"/>
              <a:ext cx="268" cy="101"/>
              <a:chOff x="2875" y="1143"/>
              <a:chExt cx="330" cy="132"/>
            </a:xfrm>
          </p:grpSpPr>
          <p:sp>
            <p:nvSpPr>
              <p:cNvPr id="31839" name="Line 168"/>
              <p:cNvSpPr>
                <a:spLocks noChangeShapeType="1"/>
              </p:cNvSpPr>
              <p:nvPr/>
            </p:nvSpPr>
            <p:spPr bwMode="auto">
              <a:xfrm>
                <a:off x="3061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0" name="Line 169"/>
              <p:cNvSpPr>
                <a:spLocks noChangeShapeType="1"/>
              </p:cNvSpPr>
              <p:nvPr/>
            </p:nvSpPr>
            <p:spPr bwMode="auto">
              <a:xfrm>
                <a:off x="3050" y="1143"/>
                <a:ext cx="37" cy="12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1" name="Line 170"/>
              <p:cNvSpPr>
                <a:spLocks noChangeShapeType="1"/>
              </p:cNvSpPr>
              <p:nvPr/>
            </p:nvSpPr>
            <p:spPr bwMode="auto">
              <a:xfrm flipH="1">
                <a:off x="2875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2" name="Line 171"/>
              <p:cNvSpPr>
                <a:spLocks noChangeShapeType="1"/>
              </p:cNvSpPr>
              <p:nvPr/>
            </p:nvSpPr>
            <p:spPr bwMode="auto">
              <a:xfrm flipH="1">
                <a:off x="2980" y="1143"/>
                <a:ext cx="54" cy="12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824" name="Group 172"/>
            <p:cNvGrpSpPr>
              <a:grpSpLocks/>
            </p:cNvGrpSpPr>
            <p:nvPr/>
          </p:nvGrpSpPr>
          <p:grpSpPr bwMode="auto">
            <a:xfrm>
              <a:off x="3363" y="1244"/>
              <a:ext cx="268" cy="101"/>
              <a:chOff x="2875" y="1143"/>
              <a:chExt cx="330" cy="132"/>
            </a:xfrm>
          </p:grpSpPr>
          <p:sp>
            <p:nvSpPr>
              <p:cNvPr id="31835" name="Line 173"/>
              <p:cNvSpPr>
                <a:spLocks noChangeShapeType="1"/>
              </p:cNvSpPr>
              <p:nvPr/>
            </p:nvSpPr>
            <p:spPr bwMode="auto">
              <a:xfrm>
                <a:off x="3061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6" name="Line 174"/>
              <p:cNvSpPr>
                <a:spLocks noChangeShapeType="1"/>
              </p:cNvSpPr>
              <p:nvPr/>
            </p:nvSpPr>
            <p:spPr bwMode="auto">
              <a:xfrm>
                <a:off x="3050" y="1143"/>
                <a:ext cx="37" cy="12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7" name="Line 175"/>
              <p:cNvSpPr>
                <a:spLocks noChangeShapeType="1"/>
              </p:cNvSpPr>
              <p:nvPr/>
            </p:nvSpPr>
            <p:spPr bwMode="auto">
              <a:xfrm flipH="1">
                <a:off x="2875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8" name="Line 176"/>
              <p:cNvSpPr>
                <a:spLocks noChangeShapeType="1"/>
              </p:cNvSpPr>
              <p:nvPr/>
            </p:nvSpPr>
            <p:spPr bwMode="auto">
              <a:xfrm flipH="1">
                <a:off x="2980" y="1143"/>
                <a:ext cx="54" cy="12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825" name="Group 177"/>
            <p:cNvGrpSpPr>
              <a:grpSpLocks/>
            </p:cNvGrpSpPr>
            <p:nvPr/>
          </p:nvGrpSpPr>
          <p:grpSpPr bwMode="auto">
            <a:xfrm>
              <a:off x="3792" y="1244"/>
              <a:ext cx="268" cy="101"/>
              <a:chOff x="2875" y="1143"/>
              <a:chExt cx="330" cy="132"/>
            </a:xfrm>
          </p:grpSpPr>
          <p:sp>
            <p:nvSpPr>
              <p:cNvPr id="31831" name="Line 178"/>
              <p:cNvSpPr>
                <a:spLocks noChangeShapeType="1"/>
              </p:cNvSpPr>
              <p:nvPr/>
            </p:nvSpPr>
            <p:spPr bwMode="auto">
              <a:xfrm>
                <a:off x="3061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2" name="Line 179"/>
              <p:cNvSpPr>
                <a:spLocks noChangeShapeType="1"/>
              </p:cNvSpPr>
              <p:nvPr/>
            </p:nvSpPr>
            <p:spPr bwMode="auto">
              <a:xfrm>
                <a:off x="3050" y="1143"/>
                <a:ext cx="37" cy="12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3" name="Line 180"/>
              <p:cNvSpPr>
                <a:spLocks noChangeShapeType="1"/>
              </p:cNvSpPr>
              <p:nvPr/>
            </p:nvSpPr>
            <p:spPr bwMode="auto">
              <a:xfrm flipH="1">
                <a:off x="2875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4" name="Line 181"/>
              <p:cNvSpPr>
                <a:spLocks noChangeShapeType="1"/>
              </p:cNvSpPr>
              <p:nvPr/>
            </p:nvSpPr>
            <p:spPr bwMode="auto">
              <a:xfrm flipH="1">
                <a:off x="2980" y="1143"/>
                <a:ext cx="54" cy="12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826" name="Group 182"/>
            <p:cNvGrpSpPr>
              <a:grpSpLocks/>
            </p:cNvGrpSpPr>
            <p:nvPr/>
          </p:nvGrpSpPr>
          <p:grpSpPr bwMode="auto">
            <a:xfrm>
              <a:off x="4935" y="1244"/>
              <a:ext cx="268" cy="101"/>
              <a:chOff x="2875" y="1143"/>
              <a:chExt cx="330" cy="132"/>
            </a:xfrm>
          </p:grpSpPr>
          <p:sp>
            <p:nvSpPr>
              <p:cNvPr id="31827" name="Line 183"/>
              <p:cNvSpPr>
                <a:spLocks noChangeShapeType="1"/>
              </p:cNvSpPr>
              <p:nvPr/>
            </p:nvSpPr>
            <p:spPr bwMode="auto">
              <a:xfrm>
                <a:off x="3061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28" name="Line 184"/>
              <p:cNvSpPr>
                <a:spLocks noChangeShapeType="1"/>
              </p:cNvSpPr>
              <p:nvPr/>
            </p:nvSpPr>
            <p:spPr bwMode="auto">
              <a:xfrm>
                <a:off x="3050" y="1143"/>
                <a:ext cx="37" cy="12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29" name="Line 185"/>
              <p:cNvSpPr>
                <a:spLocks noChangeShapeType="1"/>
              </p:cNvSpPr>
              <p:nvPr/>
            </p:nvSpPr>
            <p:spPr bwMode="auto">
              <a:xfrm flipH="1">
                <a:off x="2875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0" name="Line 186"/>
              <p:cNvSpPr>
                <a:spLocks noChangeShapeType="1"/>
              </p:cNvSpPr>
              <p:nvPr/>
            </p:nvSpPr>
            <p:spPr bwMode="auto">
              <a:xfrm flipH="1">
                <a:off x="2980" y="1143"/>
                <a:ext cx="54" cy="12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215"/>
          <p:cNvGrpSpPr>
            <a:grpSpLocks/>
          </p:cNvGrpSpPr>
          <p:nvPr/>
        </p:nvGrpSpPr>
        <p:grpSpPr bwMode="auto">
          <a:xfrm>
            <a:off x="147638" y="3403600"/>
            <a:ext cx="8775700" cy="1119188"/>
            <a:chOff x="113" y="1773"/>
            <a:chExt cx="5528" cy="705"/>
          </a:xfrm>
        </p:grpSpPr>
        <p:sp>
          <p:nvSpPr>
            <p:cNvPr id="31773" name="Rectangle 212"/>
            <p:cNvSpPr>
              <a:spLocks noChangeArrowheads="1"/>
            </p:cNvSpPr>
            <p:nvPr/>
          </p:nvSpPr>
          <p:spPr bwMode="auto">
            <a:xfrm>
              <a:off x="1020" y="2205"/>
              <a:ext cx="4621" cy="245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3600">
                <a:latin typeface="Tahoma" panose="020B0604030504040204" pitchFamily="34" charset="0"/>
              </a:endParaRPr>
            </a:p>
          </p:txBody>
        </p:sp>
        <p:sp>
          <p:nvSpPr>
            <p:cNvPr id="31774" name="Text Box 119"/>
            <p:cNvSpPr txBox="1">
              <a:spLocks noChangeArrowheads="1"/>
            </p:cNvSpPr>
            <p:nvPr/>
          </p:nvSpPr>
          <p:spPr bwMode="auto">
            <a:xfrm>
              <a:off x="5150" y="2205"/>
              <a:ext cx="37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folHlink"/>
                  </a:solidFill>
                  <a:ea typeface="黑体" panose="02010609060101010101" pitchFamily="49" charset="-122"/>
                </a:rPr>
                <a:t>pku</a:t>
              </a:r>
            </a:p>
          </p:txBody>
        </p:sp>
        <p:sp>
          <p:nvSpPr>
            <p:cNvPr id="31775" name="Text Box 120"/>
            <p:cNvSpPr txBox="1">
              <a:spLocks noChangeArrowheads="1"/>
            </p:cNvSpPr>
            <p:nvPr/>
          </p:nvSpPr>
          <p:spPr bwMode="auto">
            <a:xfrm>
              <a:off x="3924" y="2205"/>
              <a:ext cx="721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folHlink"/>
                  </a:solidFill>
                  <a:ea typeface="黑体" panose="02010609060101010101" pitchFamily="49" charset="-122"/>
                </a:rPr>
                <a:t>tsinghua</a:t>
              </a:r>
            </a:p>
          </p:txBody>
        </p:sp>
        <p:sp>
          <p:nvSpPr>
            <p:cNvPr id="31776" name="Text Box 121"/>
            <p:cNvSpPr txBox="1">
              <a:spLocks noChangeArrowheads="1"/>
            </p:cNvSpPr>
            <p:nvPr/>
          </p:nvSpPr>
          <p:spPr bwMode="auto">
            <a:xfrm>
              <a:off x="4649" y="1998"/>
              <a:ext cx="46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4400" b="1">
                  <a:solidFill>
                    <a:schemeClr val="folHlink"/>
                  </a:solidFill>
                  <a:ea typeface="黑体" panose="02010609060101010101" pitchFamily="49" charset="-122"/>
                </a:rPr>
                <a:t>…</a:t>
              </a:r>
            </a:p>
          </p:txBody>
        </p:sp>
        <p:sp>
          <p:nvSpPr>
            <p:cNvPr id="31777" name="Rectangle 128"/>
            <p:cNvSpPr>
              <a:spLocks noChangeArrowheads="1"/>
            </p:cNvSpPr>
            <p:nvPr/>
          </p:nvSpPr>
          <p:spPr bwMode="auto">
            <a:xfrm>
              <a:off x="113" y="2182"/>
              <a:ext cx="754" cy="248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chemeClr val="folHlink"/>
                  </a:solidFill>
                  <a:ea typeface="黑体" panose="02010609060101010101" pitchFamily="49" charset="-122"/>
                </a:rPr>
                <a:t>三级域名</a:t>
              </a:r>
            </a:p>
          </p:txBody>
        </p:sp>
        <p:sp>
          <p:nvSpPr>
            <p:cNvPr id="31778" name="Text Box 129"/>
            <p:cNvSpPr txBox="1">
              <a:spLocks noChangeArrowheads="1"/>
            </p:cNvSpPr>
            <p:nvPr/>
          </p:nvSpPr>
          <p:spPr bwMode="auto">
            <a:xfrm>
              <a:off x="1064" y="2205"/>
              <a:ext cx="410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folHlink"/>
                  </a:solidFill>
                  <a:ea typeface="黑体" panose="02010609060101010101" pitchFamily="49" charset="-122"/>
                </a:rPr>
                <a:t>mail</a:t>
              </a:r>
            </a:p>
          </p:txBody>
        </p:sp>
        <p:sp>
          <p:nvSpPr>
            <p:cNvPr id="31779" name="Line 148"/>
            <p:cNvSpPr>
              <a:spLocks noChangeShapeType="1"/>
            </p:cNvSpPr>
            <p:nvPr/>
          </p:nvSpPr>
          <p:spPr bwMode="auto">
            <a:xfrm flipH="1">
              <a:off x="4386" y="1773"/>
              <a:ext cx="387" cy="42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0" name="Line 149"/>
            <p:cNvSpPr>
              <a:spLocks noChangeShapeType="1"/>
            </p:cNvSpPr>
            <p:nvPr/>
          </p:nvSpPr>
          <p:spPr bwMode="auto">
            <a:xfrm>
              <a:off x="4792" y="1784"/>
              <a:ext cx="548" cy="43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1" name="Text Box 150"/>
            <p:cNvSpPr txBox="1">
              <a:spLocks noChangeArrowheads="1"/>
            </p:cNvSpPr>
            <p:nvPr/>
          </p:nvSpPr>
          <p:spPr bwMode="auto">
            <a:xfrm>
              <a:off x="1826" y="2205"/>
              <a:ext cx="46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folHlink"/>
                  </a:solidFill>
                  <a:ea typeface="黑体" panose="02010609060101010101" pitchFamily="49" charset="-122"/>
                </a:rPr>
                <a:t>www</a:t>
              </a:r>
            </a:p>
          </p:txBody>
        </p:sp>
        <p:sp>
          <p:nvSpPr>
            <p:cNvPr id="31782" name="Text Box 152"/>
            <p:cNvSpPr txBox="1">
              <a:spLocks noChangeArrowheads="1"/>
            </p:cNvSpPr>
            <p:nvPr/>
          </p:nvSpPr>
          <p:spPr bwMode="auto">
            <a:xfrm>
              <a:off x="1414" y="1998"/>
              <a:ext cx="46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4400" b="1">
                  <a:solidFill>
                    <a:schemeClr val="folHlink"/>
                  </a:solidFill>
                  <a:ea typeface="黑体" panose="02010609060101010101" pitchFamily="49" charset="-122"/>
                </a:rPr>
                <a:t>…</a:t>
              </a:r>
            </a:p>
          </p:txBody>
        </p:sp>
        <p:sp>
          <p:nvSpPr>
            <p:cNvPr id="31783" name="Line 153"/>
            <p:cNvSpPr>
              <a:spLocks noChangeShapeType="1"/>
            </p:cNvSpPr>
            <p:nvPr/>
          </p:nvSpPr>
          <p:spPr bwMode="auto">
            <a:xfrm flipV="1">
              <a:off x="1274" y="1794"/>
              <a:ext cx="383" cy="44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4" name="Line 154"/>
            <p:cNvSpPr>
              <a:spLocks noChangeShapeType="1"/>
            </p:cNvSpPr>
            <p:nvPr/>
          </p:nvSpPr>
          <p:spPr bwMode="auto">
            <a:xfrm>
              <a:off x="1657" y="1794"/>
              <a:ext cx="361" cy="47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785" name="Group 187"/>
            <p:cNvGrpSpPr>
              <a:grpSpLocks/>
            </p:cNvGrpSpPr>
            <p:nvPr/>
          </p:nvGrpSpPr>
          <p:grpSpPr bwMode="auto">
            <a:xfrm>
              <a:off x="2613" y="1797"/>
              <a:ext cx="269" cy="101"/>
              <a:chOff x="2875" y="1143"/>
              <a:chExt cx="330" cy="132"/>
            </a:xfrm>
          </p:grpSpPr>
          <p:sp>
            <p:nvSpPr>
              <p:cNvPr id="31801" name="Line 188"/>
              <p:cNvSpPr>
                <a:spLocks noChangeShapeType="1"/>
              </p:cNvSpPr>
              <p:nvPr/>
            </p:nvSpPr>
            <p:spPr bwMode="auto">
              <a:xfrm>
                <a:off x="3061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2" name="Line 189"/>
              <p:cNvSpPr>
                <a:spLocks noChangeShapeType="1"/>
              </p:cNvSpPr>
              <p:nvPr/>
            </p:nvSpPr>
            <p:spPr bwMode="auto">
              <a:xfrm>
                <a:off x="3050" y="1143"/>
                <a:ext cx="37" cy="12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3" name="Line 190"/>
              <p:cNvSpPr>
                <a:spLocks noChangeShapeType="1"/>
              </p:cNvSpPr>
              <p:nvPr/>
            </p:nvSpPr>
            <p:spPr bwMode="auto">
              <a:xfrm flipH="1">
                <a:off x="2875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4" name="Line 191"/>
              <p:cNvSpPr>
                <a:spLocks noChangeShapeType="1"/>
              </p:cNvSpPr>
              <p:nvPr/>
            </p:nvSpPr>
            <p:spPr bwMode="auto">
              <a:xfrm flipH="1">
                <a:off x="2980" y="1143"/>
                <a:ext cx="54" cy="12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786" name="Group 192"/>
            <p:cNvGrpSpPr>
              <a:grpSpLocks/>
            </p:cNvGrpSpPr>
            <p:nvPr/>
          </p:nvGrpSpPr>
          <p:grpSpPr bwMode="auto">
            <a:xfrm>
              <a:off x="5131" y="1797"/>
              <a:ext cx="268" cy="101"/>
              <a:chOff x="2875" y="1143"/>
              <a:chExt cx="330" cy="132"/>
            </a:xfrm>
          </p:grpSpPr>
          <p:sp>
            <p:nvSpPr>
              <p:cNvPr id="31797" name="Line 193"/>
              <p:cNvSpPr>
                <a:spLocks noChangeShapeType="1"/>
              </p:cNvSpPr>
              <p:nvPr/>
            </p:nvSpPr>
            <p:spPr bwMode="auto">
              <a:xfrm>
                <a:off x="3061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8" name="Line 194"/>
              <p:cNvSpPr>
                <a:spLocks noChangeShapeType="1"/>
              </p:cNvSpPr>
              <p:nvPr/>
            </p:nvSpPr>
            <p:spPr bwMode="auto">
              <a:xfrm>
                <a:off x="3050" y="1143"/>
                <a:ext cx="37" cy="12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9" name="Line 195"/>
              <p:cNvSpPr>
                <a:spLocks noChangeShapeType="1"/>
              </p:cNvSpPr>
              <p:nvPr/>
            </p:nvSpPr>
            <p:spPr bwMode="auto">
              <a:xfrm flipH="1">
                <a:off x="2875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0" name="Line 196"/>
              <p:cNvSpPr>
                <a:spLocks noChangeShapeType="1"/>
              </p:cNvSpPr>
              <p:nvPr/>
            </p:nvSpPr>
            <p:spPr bwMode="auto">
              <a:xfrm flipH="1">
                <a:off x="2980" y="1143"/>
                <a:ext cx="54" cy="12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787" name="Group 197"/>
            <p:cNvGrpSpPr>
              <a:grpSpLocks/>
            </p:cNvGrpSpPr>
            <p:nvPr/>
          </p:nvGrpSpPr>
          <p:grpSpPr bwMode="auto">
            <a:xfrm>
              <a:off x="2239" y="1797"/>
              <a:ext cx="268" cy="101"/>
              <a:chOff x="2875" y="1143"/>
              <a:chExt cx="330" cy="132"/>
            </a:xfrm>
          </p:grpSpPr>
          <p:sp>
            <p:nvSpPr>
              <p:cNvPr id="31793" name="Line 198"/>
              <p:cNvSpPr>
                <a:spLocks noChangeShapeType="1"/>
              </p:cNvSpPr>
              <p:nvPr/>
            </p:nvSpPr>
            <p:spPr bwMode="auto">
              <a:xfrm>
                <a:off x="3061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4" name="Line 199"/>
              <p:cNvSpPr>
                <a:spLocks noChangeShapeType="1"/>
              </p:cNvSpPr>
              <p:nvPr/>
            </p:nvSpPr>
            <p:spPr bwMode="auto">
              <a:xfrm>
                <a:off x="3050" y="1143"/>
                <a:ext cx="37" cy="12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5" name="Line 200"/>
              <p:cNvSpPr>
                <a:spLocks noChangeShapeType="1"/>
              </p:cNvSpPr>
              <p:nvPr/>
            </p:nvSpPr>
            <p:spPr bwMode="auto">
              <a:xfrm flipH="1">
                <a:off x="2875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6" name="Line 201"/>
              <p:cNvSpPr>
                <a:spLocks noChangeShapeType="1"/>
              </p:cNvSpPr>
              <p:nvPr/>
            </p:nvSpPr>
            <p:spPr bwMode="auto">
              <a:xfrm flipH="1">
                <a:off x="2980" y="1143"/>
                <a:ext cx="54" cy="12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788" name="Group 202"/>
            <p:cNvGrpSpPr>
              <a:grpSpLocks/>
            </p:cNvGrpSpPr>
            <p:nvPr/>
          </p:nvGrpSpPr>
          <p:grpSpPr bwMode="auto">
            <a:xfrm>
              <a:off x="3953" y="1797"/>
              <a:ext cx="268" cy="101"/>
              <a:chOff x="2875" y="1143"/>
              <a:chExt cx="330" cy="132"/>
            </a:xfrm>
          </p:grpSpPr>
          <p:sp>
            <p:nvSpPr>
              <p:cNvPr id="31789" name="Line 203"/>
              <p:cNvSpPr>
                <a:spLocks noChangeShapeType="1"/>
              </p:cNvSpPr>
              <p:nvPr/>
            </p:nvSpPr>
            <p:spPr bwMode="auto">
              <a:xfrm>
                <a:off x="3061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0" name="Line 204"/>
              <p:cNvSpPr>
                <a:spLocks noChangeShapeType="1"/>
              </p:cNvSpPr>
              <p:nvPr/>
            </p:nvSpPr>
            <p:spPr bwMode="auto">
              <a:xfrm>
                <a:off x="3050" y="1143"/>
                <a:ext cx="37" cy="12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1" name="Line 205"/>
              <p:cNvSpPr>
                <a:spLocks noChangeShapeType="1"/>
              </p:cNvSpPr>
              <p:nvPr/>
            </p:nvSpPr>
            <p:spPr bwMode="auto">
              <a:xfrm flipH="1">
                <a:off x="2875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2" name="Line 206"/>
              <p:cNvSpPr>
                <a:spLocks noChangeShapeType="1"/>
              </p:cNvSpPr>
              <p:nvPr/>
            </p:nvSpPr>
            <p:spPr bwMode="auto">
              <a:xfrm flipH="1">
                <a:off x="2980" y="1143"/>
                <a:ext cx="54" cy="12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Group 213"/>
          <p:cNvGrpSpPr>
            <a:grpSpLocks/>
          </p:cNvGrpSpPr>
          <p:nvPr/>
        </p:nvGrpSpPr>
        <p:grpSpPr bwMode="auto">
          <a:xfrm>
            <a:off x="147638" y="1711325"/>
            <a:ext cx="8775700" cy="938213"/>
            <a:chOff x="113" y="707"/>
            <a:chExt cx="5528" cy="591"/>
          </a:xfrm>
        </p:grpSpPr>
        <p:sp>
          <p:nvSpPr>
            <p:cNvPr id="31752" name="Rectangle 209"/>
            <p:cNvSpPr>
              <a:spLocks noChangeArrowheads="1"/>
            </p:cNvSpPr>
            <p:nvPr/>
          </p:nvSpPr>
          <p:spPr bwMode="auto">
            <a:xfrm>
              <a:off x="1020" y="1026"/>
              <a:ext cx="4621" cy="245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3600">
                <a:latin typeface="Tahoma" panose="020B0604030504040204" pitchFamily="34" charset="0"/>
              </a:endParaRPr>
            </a:p>
          </p:txBody>
        </p:sp>
        <p:sp>
          <p:nvSpPr>
            <p:cNvPr id="31753" name="Text Box 106"/>
            <p:cNvSpPr txBox="1">
              <a:spLocks noChangeArrowheads="1"/>
            </p:cNvSpPr>
            <p:nvPr/>
          </p:nvSpPr>
          <p:spPr bwMode="auto">
            <a:xfrm>
              <a:off x="1975" y="1026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folHlink"/>
                  </a:solidFill>
                  <a:ea typeface="黑体" panose="02010609060101010101" pitchFamily="49" charset="-122"/>
                </a:rPr>
                <a:t>com</a:t>
              </a:r>
            </a:p>
          </p:txBody>
        </p:sp>
        <p:sp>
          <p:nvSpPr>
            <p:cNvPr id="31754" name="Text Box 107"/>
            <p:cNvSpPr txBox="1">
              <a:spLocks noChangeArrowheads="1"/>
            </p:cNvSpPr>
            <p:nvPr/>
          </p:nvSpPr>
          <p:spPr bwMode="auto">
            <a:xfrm>
              <a:off x="2472" y="1026"/>
              <a:ext cx="3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folHlink"/>
                  </a:solidFill>
                  <a:ea typeface="黑体" panose="02010609060101010101" pitchFamily="49" charset="-122"/>
                </a:rPr>
                <a:t>net</a:t>
              </a:r>
            </a:p>
          </p:txBody>
        </p:sp>
        <p:sp>
          <p:nvSpPr>
            <p:cNvPr id="31755" name="Text Box 108"/>
            <p:cNvSpPr txBox="1">
              <a:spLocks noChangeArrowheads="1"/>
            </p:cNvSpPr>
            <p:nvPr/>
          </p:nvSpPr>
          <p:spPr bwMode="auto">
            <a:xfrm>
              <a:off x="2900" y="1026"/>
              <a:ext cx="3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folHlink"/>
                  </a:solidFill>
                  <a:ea typeface="黑体" panose="02010609060101010101" pitchFamily="49" charset="-122"/>
                </a:rPr>
                <a:t>org</a:t>
              </a:r>
            </a:p>
          </p:txBody>
        </p:sp>
        <p:sp>
          <p:nvSpPr>
            <p:cNvPr id="31756" name="Text Box 109"/>
            <p:cNvSpPr txBox="1">
              <a:spLocks noChangeArrowheads="1"/>
            </p:cNvSpPr>
            <p:nvPr/>
          </p:nvSpPr>
          <p:spPr bwMode="auto">
            <a:xfrm>
              <a:off x="3329" y="1026"/>
              <a:ext cx="3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folHlink"/>
                  </a:solidFill>
                  <a:ea typeface="黑体" panose="02010609060101010101" pitchFamily="49" charset="-122"/>
                </a:rPr>
                <a:t>edu</a:t>
              </a:r>
            </a:p>
          </p:txBody>
        </p:sp>
        <p:sp>
          <p:nvSpPr>
            <p:cNvPr id="31757" name="Text Box 110"/>
            <p:cNvSpPr txBox="1">
              <a:spLocks noChangeArrowheads="1"/>
            </p:cNvSpPr>
            <p:nvPr/>
          </p:nvSpPr>
          <p:spPr bwMode="auto">
            <a:xfrm>
              <a:off x="3758" y="1026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folHlink"/>
                  </a:solidFill>
                  <a:ea typeface="黑体" panose="02010609060101010101" pitchFamily="49" charset="-122"/>
                </a:rPr>
                <a:t>gov</a:t>
              </a:r>
            </a:p>
          </p:txBody>
        </p:sp>
        <p:sp>
          <p:nvSpPr>
            <p:cNvPr id="31758" name="Text Box 111"/>
            <p:cNvSpPr txBox="1">
              <a:spLocks noChangeArrowheads="1"/>
            </p:cNvSpPr>
            <p:nvPr/>
          </p:nvSpPr>
          <p:spPr bwMode="auto">
            <a:xfrm>
              <a:off x="1114" y="1026"/>
              <a:ext cx="4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folHlink"/>
                  </a:solidFill>
                  <a:ea typeface="黑体" panose="02010609060101010101" pitchFamily="49" charset="-122"/>
                </a:rPr>
                <a:t>aero</a:t>
              </a:r>
            </a:p>
          </p:txBody>
        </p:sp>
        <p:sp>
          <p:nvSpPr>
            <p:cNvPr id="31759" name="Text Box 112"/>
            <p:cNvSpPr txBox="1">
              <a:spLocks noChangeArrowheads="1"/>
            </p:cNvSpPr>
            <p:nvPr/>
          </p:nvSpPr>
          <p:spPr bwMode="auto">
            <a:xfrm>
              <a:off x="4489" y="1026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folHlink"/>
                  </a:solidFill>
                  <a:ea typeface="黑体" panose="02010609060101010101" pitchFamily="49" charset="-122"/>
                </a:rPr>
                <a:t>cn</a:t>
              </a:r>
            </a:p>
          </p:txBody>
        </p:sp>
        <p:sp>
          <p:nvSpPr>
            <p:cNvPr id="31760" name="Text Box 113"/>
            <p:cNvSpPr txBox="1">
              <a:spLocks noChangeArrowheads="1"/>
            </p:cNvSpPr>
            <p:nvPr/>
          </p:nvSpPr>
          <p:spPr bwMode="auto">
            <a:xfrm>
              <a:off x="4918" y="1026"/>
              <a:ext cx="2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folHlink"/>
                  </a:solidFill>
                  <a:ea typeface="黑体" panose="02010609060101010101" pitchFamily="49" charset="-122"/>
                </a:rPr>
                <a:t>uk</a:t>
              </a:r>
            </a:p>
          </p:txBody>
        </p:sp>
        <p:sp>
          <p:nvSpPr>
            <p:cNvPr id="31761" name="Text Box 114"/>
            <p:cNvSpPr txBox="1">
              <a:spLocks noChangeArrowheads="1"/>
            </p:cNvSpPr>
            <p:nvPr/>
          </p:nvSpPr>
          <p:spPr bwMode="auto">
            <a:xfrm>
              <a:off x="5151" y="819"/>
              <a:ext cx="468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4400" b="1">
                  <a:solidFill>
                    <a:schemeClr val="folHlink"/>
                  </a:solidFill>
                  <a:ea typeface="黑体" panose="02010609060101010101" pitchFamily="49" charset="-122"/>
                </a:rPr>
                <a:t>…</a:t>
              </a:r>
            </a:p>
          </p:txBody>
        </p:sp>
        <p:sp>
          <p:nvSpPr>
            <p:cNvPr id="31762" name="Rectangle 126"/>
            <p:cNvSpPr>
              <a:spLocks noChangeArrowheads="1"/>
            </p:cNvSpPr>
            <p:nvPr/>
          </p:nvSpPr>
          <p:spPr bwMode="auto">
            <a:xfrm>
              <a:off x="113" y="1005"/>
              <a:ext cx="754" cy="248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chemeClr val="folHlink"/>
                  </a:solidFill>
                  <a:ea typeface="黑体" panose="02010609060101010101" pitchFamily="49" charset="-122"/>
                </a:rPr>
                <a:t>顶级域名</a:t>
              </a:r>
            </a:p>
          </p:txBody>
        </p:sp>
        <p:sp>
          <p:nvSpPr>
            <p:cNvPr id="31763" name="Line 133"/>
            <p:cNvSpPr>
              <a:spLocks noChangeShapeType="1"/>
            </p:cNvSpPr>
            <p:nvPr/>
          </p:nvSpPr>
          <p:spPr bwMode="auto">
            <a:xfrm flipH="1">
              <a:off x="2201" y="712"/>
              <a:ext cx="1068" cy="38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4" name="Line 134"/>
            <p:cNvSpPr>
              <a:spLocks noChangeShapeType="1"/>
            </p:cNvSpPr>
            <p:nvPr/>
          </p:nvSpPr>
          <p:spPr bwMode="auto">
            <a:xfrm flipH="1">
              <a:off x="2681" y="730"/>
              <a:ext cx="575" cy="35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5" name="Line 135"/>
            <p:cNvSpPr>
              <a:spLocks noChangeShapeType="1"/>
            </p:cNvSpPr>
            <p:nvPr/>
          </p:nvSpPr>
          <p:spPr bwMode="auto">
            <a:xfrm flipH="1">
              <a:off x="3134" y="730"/>
              <a:ext cx="131" cy="3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6" name="Line 136"/>
            <p:cNvSpPr>
              <a:spLocks noChangeShapeType="1"/>
            </p:cNvSpPr>
            <p:nvPr/>
          </p:nvSpPr>
          <p:spPr bwMode="auto">
            <a:xfrm>
              <a:off x="3277" y="723"/>
              <a:ext cx="249" cy="36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7" name="Line 137"/>
            <p:cNvSpPr>
              <a:spLocks noChangeShapeType="1"/>
            </p:cNvSpPr>
            <p:nvPr/>
          </p:nvSpPr>
          <p:spPr bwMode="auto">
            <a:xfrm>
              <a:off x="3275" y="715"/>
              <a:ext cx="681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8" name="Line 138"/>
            <p:cNvSpPr>
              <a:spLocks noChangeShapeType="1"/>
            </p:cNvSpPr>
            <p:nvPr/>
          </p:nvSpPr>
          <p:spPr bwMode="auto">
            <a:xfrm>
              <a:off x="3288" y="708"/>
              <a:ext cx="1353" cy="37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9" name="Line 139"/>
            <p:cNvSpPr>
              <a:spLocks noChangeShapeType="1"/>
            </p:cNvSpPr>
            <p:nvPr/>
          </p:nvSpPr>
          <p:spPr bwMode="auto">
            <a:xfrm flipH="1">
              <a:off x="1358" y="707"/>
              <a:ext cx="1933" cy="37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0" name="Line 140"/>
            <p:cNvSpPr>
              <a:spLocks noChangeShapeType="1"/>
            </p:cNvSpPr>
            <p:nvPr/>
          </p:nvSpPr>
          <p:spPr bwMode="auto">
            <a:xfrm>
              <a:off x="3250" y="709"/>
              <a:ext cx="1777" cy="35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1" name="Text Box 141"/>
            <p:cNvSpPr txBox="1">
              <a:spLocks noChangeArrowheads="1"/>
            </p:cNvSpPr>
            <p:nvPr/>
          </p:nvSpPr>
          <p:spPr bwMode="auto">
            <a:xfrm>
              <a:off x="1542" y="818"/>
              <a:ext cx="46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4400" b="1">
                  <a:solidFill>
                    <a:schemeClr val="folHlink"/>
                  </a:solidFill>
                  <a:ea typeface="黑体" panose="02010609060101010101" pitchFamily="49" charset="-122"/>
                </a:rPr>
                <a:t>…</a:t>
              </a:r>
            </a:p>
          </p:txBody>
        </p:sp>
        <p:sp>
          <p:nvSpPr>
            <p:cNvPr id="31772" name="Text Box 207"/>
            <p:cNvSpPr txBox="1">
              <a:spLocks noChangeArrowheads="1"/>
            </p:cNvSpPr>
            <p:nvPr/>
          </p:nvSpPr>
          <p:spPr bwMode="auto">
            <a:xfrm>
              <a:off x="4042" y="817"/>
              <a:ext cx="468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4400" b="1">
                  <a:solidFill>
                    <a:schemeClr val="folHlink"/>
                  </a:solidFill>
                  <a:ea typeface="黑体" panose="02010609060101010101" pitchFamily="49" charset="-122"/>
                </a:rPr>
                <a:t>…</a:t>
              </a: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4450" y="90488"/>
            <a:ext cx="6856413" cy="76835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6.3  </a:t>
            </a:r>
            <a:r>
              <a:rPr lang="zh-CN" altLang="en-US" dirty="0" smtClean="0"/>
              <a:t>传输层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588" y="1012825"/>
            <a:ext cx="8836025" cy="5408613"/>
          </a:xfrm>
        </p:spPr>
        <p:txBody>
          <a:bodyPr/>
          <a:lstStyle/>
          <a:p>
            <a:pPr algn="just" eaLnBrk="1" hangingPunct="1"/>
            <a:r>
              <a:rPr lang="zh-CN" altLang="en-US" dirty="0" smtClean="0"/>
              <a:t>运输层为</a:t>
            </a:r>
            <a:r>
              <a:rPr lang="zh-CN" altLang="en-US" dirty="0" smtClean="0">
                <a:solidFill>
                  <a:schemeClr val="hlink"/>
                </a:solidFill>
              </a:rPr>
              <a:t>应用进程之间</a:t>
            </a:r>
            <a:r>
              <a:rPr lang="zh-CN" altLang="en-US" dirty="0" smtClean="0"/>
              <a:t>提供</a:t>
            </a:r>
            <a:r>
              <a:rPr lang="zh-CN" altLang="en-US" dirty="0" smtClean="0">
                <a:solidFill>
                  <a:schemeClr val="hlink"/>
                </a:solidFill>
              </a:rPr>
              <a:t>端到端的</a:t>
            </a:r>
            <a:r>
              <a:rPr lang="zh-CN" altLang="en-US" dirty="0" smtClean="0"/>
              <a:t>逻辑通信（但网络层是为</a:t>
            </a:r>
            <a:r>
              <a:rPr lang="zh-CN" altLang="en-US" dirty="0" smtClean="0">
                <a:solidFill>
                  <a:schemeClr val="hlink"/>
                </a:solidFill>
              </a:rPr>
              <a:t>主机之间</a:t>
            </a:r>
            <a:r>
              <a:rPr lang="zh-CN" altLang="en-US" dirty="0" smtClean="0"/>
              <a:t>提供逻辑通信）。</a:t>
            </a:r>
          </a:p>
          <a:p>
            <a:pPr algn="just" eaLnBrk="1" hangingPunct="1"/>
            <a:r>
              <a:rPr lang="zh-CN" altLang="en-US" dirty="0" smtClean="0"/>
              <a:t>运输层还要对收到的报文进行差错检测。</a:t>
            </a:r>
          </a:p>
          <a:p>
            <a:pPr algn="just" eaLnBrk="1" hangingPunct="1"/>
            <a:r>
              <a:rPr lang="zh-CN" altLang="en-US" dirty="0" smtClean="0"/>
              <a:t>运输层需要有两种不同的运输协议：</a:t>
            </a:r>
            <a:endParaRPr lang="en-US" altLang="zh-CN" dirty="0" smtClean="0"/>
          </a:p>
          <a:p>
            <a:pPr lvl="1" algn="just" eaLnBrk="1" hangingPunct="1"/>
            <a:r>
              <a:rPr lang="zh-CN" altLang="en-US" dirty="0" smtClean="0"/>
              <a:t>传输控制协议 </a:t>
            </a:r>
            <a:r>
              <a:rPr lang="en-US" altLang="zh-CN" dirty="0" smtClean="0"/>
              <a:t>TCP (Transmission Control Protocol)</a:t>
            </a:r>
          </a:p>
          <a:p>
            <a:pPr lvl="2" algn="just" eaLnBrk="1" hangingPunct="1"/>
            <a:r>
              <a:rPr lang="en-US" altLang="zh-CN" dirty="0" smtClean="0"/>
              <a:t>TCP</a:t>
            </a:r>
            <a:r>
              <a:rPr lang="zh-CN" altLang="en-US" dirty="0" smtClean="0"/>
              <a:t>是面向连接的 ：相当于一条全双工的</a:t>
            </a:r>
            <a:r>
              <a:rPr lang="zh-CN" altLang="en-US" dirty="0" smtClean="0">
                <a:solidFill>
                  <a:schemeClr val="hlink"/>
                </a:solidFill>
              </a:rPr>
              <a:t>可靠信道</a:t>
            </a:r>
            <a:endParaRPr lang="en-US" altLang="zh-CN" dirty="0" smtClean="0">
              <a:solidFill>
                <a:schemeClr val="hlink"/>
              </a:solidFill>
            </a:endParaRPr>
          </a:p>
          <a:p>
            <a:pPr lvl="1" algn="just" eaLnBrk="1" hangingPunct="1"/>
            <a:r>
              <a:rPr lang="zh-CN" altLang="en-US" dirty="0" smtClean="0"/>
              <a:t>用户数据报协议 </a:t>
            </a:r>
            <a:r>
              <a:rPr lang="en-US" altLang="zh-CN" dirty="0" smtClean="0"/>
              <a:t>UDP  (User Datagram Protocol)</a:t>
            </a:r>
          </a:p>
          <a:p>
            <a:pPr lvl="2" algn="just" eaLnBrk="1" hangingPunct="1"/>
            <a:r>
              <a:rPr lang="en-US" altLang="zh-CN" dirty="0" smtClean="0"/>
              <a:t>UDP</a:t>
            </a:r>
            <a:r>
              <a:rPr lang="zh-CN" altLang="en-US" dirty="0" smtClean="0"/>
              <a:t>是无连接的 ：通信信道是一条</a:t>
            </a:r>
            <a:r>
              <a:rPr lang="zh-CN" altLang="en-US" dirty="0" smtClean="0">
                <a:solidFill>
                  <a:schemeClr val="hlink"/>
                </a:solidFill>
              </a:rPr>
              <a:t>不可靠信道</a:t>
            </a:r>
            <a:endParaRPr lang="en-US" altLang="zh-CN" dirty="0" smtClean="0">
              <a:solidFill>
                <a:schemeClr val="hlink"/>
              </a:solidFill>
            </a:endParaRPr>
          </a:p>
          <a:p>
            <a:pPr algn="just" eaLnBrk="1" hangingPunct="1"/>
            <a:r>
              <a:rPr lang="zh-CN" altLang="en-US" dirty="0" smtClean="0"/>
              <a:t>运输层使用</a:t>
            </a:r>
            <a:r>
              <a:rPr lang="zh-CN" altLang="en-US" dirty="0" smtClean="0">
                <a:solidFill>
                  <a:schemeClr val="hlink"/>
                </a:solidFill>
              </a:rPr>
              <a:t>协议端口号</a:t>
            </a:r>
            <a:r>
              <a:rPr lang="en-US" altLang="zh-CN" dirty="0" smtClean="0"/>
              <a:t>(protocol port number)</a:t>
            </a:r>
            <a:r>
              <a:rPr lang="zh-CN" altLang="en-US" dirty="0" smtClean="0"/>
              <a:t>，通常简称为</a:t>
            </a:r>
            <a:r>
              <a:rPr lang="zh-CN" altLang="en-US" dirty="0" smtClean="0">
                <a:solidFill>
                  <a:schemeClr val="hlink"/>
                </a:solidFill>
              </a:rPr>
              <a:t>端口</a:t>
            </a:r>
            <a:r>
              <a:rPr lang="en-US" altLang="zh-CN" dirty="0" smtClean="0"/>
              <a:t>(port)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algn="just" eaLnBrk="1" hangingPunct="1"/>
            <a:r>
              <a:rPr lang="zh-CN" altLang="en-US" dirty="0" smtClean="0"/>
              <a:t>端口用一个 </a:t>
            </a:r>
            <a:r>
              <a:rPr lang="en-US" altLang="zh-CN" dirty="0" smtClean="0"/>
              <a:t>16 </a:t>
            </a:r>
            <a:r>
              <a:rPr lang="zh-CN" altLang="en-US" dirty="0" smtClean="0"/>
              <a:t>位端口号进行标志</a:t>
            </a:r>
            <a:endParaRPr lang="en-US" altLang="zh-CN" dirty="0" smtClean="0">
              <a:solidFill>
                <a:schemeClr val="hlink"/>
              </a:solidFill>
            </a:endParaRPr>
          </a:p>
          <a:p>
            <a:pPr algn="just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14450" y="90488"/>
            <a:ext cx="6856413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6.4  </a:t>
            </a:r>
            <a:r>
              <a:rPr lang="zh-CN" altLang="en-US" smtClean="0"/>
              <a:t>网络层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588" y="1012825"/>
            <a:ext cx="8836025" cy="2076450"/>
          </a:xfrm>
        </p:spPr>
        <p:txBody>
          <a:bodyPr/>
          <a:lstStyle/>
          <a:p>
            <a:pPr algn="just" eaLnBrk="1" hangingPunct="1"/>
            <a:r>
              <a:rPr lang="zh-CN" altLang="en-US" smtClean="0"/>
              <a:t>网络层负责源到目的地的消息发送。</a:t>
            </a:r>
            <a:endParaRPr lang="en-US" altLang="zh-CN" smtClean="0"/>
          </a:p>
          <a:p>
            <a:pPr algn="just" eaLnBrk="1" hangingPunct="1"/>
            <a:r>
              <a:rPr lang="zh-CN" altLang="en-US" smtClean="0">
                <a:latin typeface="Times New Roman" panose="02020603050405020304" pitchFamily="18" charset="0"/>
              </a:rPr>
              <a:t>根据数据包的逻辑(网络层)地址为其选择路由(</a:t>
            </a:r>
            <a:r>
              <a:rPr lang="en-US" altLang="zh-CN" smtClean="0">
                <a:latin typeface="Times New Roman" panose="02020603050405020304" pitchFamily="18" charset="0"/>
              </a:rPr>
              <a:t>route)。</a:t>
            </a:r>
          </a:p>
          <a:p>
            <a:pPr algn="just" eaLnBrk="1" hangingPunct="1"/>
            <a:r>
              <a:rPr lang="en-US" altLang="zh-CN" smtClean="0">
                <a:latin typeface="Times New Roman" panose="02020603050405020304" pitchFamily="18" charset="0"/>
              </a:rPr>
              <a:t>router</a:t>
            </a:r>
            <a:r>
              <a:rPr lang="zh-CN" altLang="en-US" smtClean="0">
                <a:latin typeface="Times New Roman" panose="02020603050405020304" pitchFamily="18" charset="0"/>
              </a:rPr>
              <a:t>可以连接两个独立的网络而形成交互式网络(如互联网)</a:t>
            </a:r>
            <a:r>
              <a:rPr lang="en-US" altLang="zh-CN" smtClean="0">
                <a:latin typeface="Times New Roman" panose="02020603050405020304" pitchFamily="18" charset="0"/>
              </a:rPr>
              <a:t>。</a:t>
            </a:r>
            <a:endParaRPr lang="zh-CN" altLang="en-US" smtClean="0">
              <a:latin typeface="Times New Roman" panose="02020603050405020304" pitchFamily="18" charset="0"/>
            </a:endParaRPr>
          </a:p>
          <a:p>
            <a:pPr algn="just" eaLnBrk="1" hangingPunct="1"/>
            <a:endParaRPr lang="zh-CN" altLang="en-US" smtClean="0"/>
          </a:p>
          <a:p>
            <a:pPr algn="just" eaLnBrk="1" hangingPunct="1"/>
            <a:endParaRPr lang="zh-CN" altLang="en-US" smtClean="0"/>
          </a:p>
        </p:txBody>
      </p:sp>
      <p:pic>
        <p:nvPicPr>
          <p:cNvPr id="3584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3268663"/>
            <a:ext cx="7705725" cy="297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 txBox="1">
            <a:spLocks noChangeArrowheads="1"/>
          </p:cNvSpPr>
          <p:nvPr/>
        </p:nvSpPr>
        <p:spPr bwMode="auto">
          <a:xfrm>
            <a:off x="176213" y="957263"/>
            <a:ext cx="8677275" cy="209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spcAft>
                <a:spcPct val="0"/>
              </a:spcAft>
            </a:pPr>
            <a:r>
              <a:rPr lang="en-US" altLang="zh-CN" b="1">
                <a:latin typeface="宋体" panose="02010600030101010101" pitchFamily="2" charset="-122"/>
              </a:rPr>
              <a:t>IP</a:t>
            </a:r>
            <a:r>
              <a:rPr lang="zh-CN" altLang="en-US" b="1">
                <a:latin typeface="宋体" panose="02010600030101010101" pitchFamily="2" charset="-122"/>
              </a:rPr>
              <a:t>地址的组成，</a:t>
            </a:r>
            <a:r>
              <a:rPr lang="zh-CN" altLang="en-US" sz="2400">
                <a:latin typeface="宋体" panose="02010600030101010101" pitchFamily="2" charset="-122"/>
              </a:rPr>
              <a:t>是一种逻辑地址，由两个部分组成</a:t>
            </a:r>
            <a:r>
              <a:rPr lang="zh-CN" altLang="en-US">
                <a:latin typeface="宋体" panose="02010600030101010101" pitchFamily="2" charset="-122"/>
              </a:rPr>
              <a:t>：</a:t>
            </a:r>
            <a:endParaRPr lang="en-US" altLang="zh-CN">
              <a:latin typeface="宋体" panose="02010600030101010101" pitchFamily="2" charset="-122"/>
            </a:endParaRPr>
          </a:p>
          <a:p>
            <a:pPr lvl="1">
              <a:spcBef>
                <a:spcPts val="600"/>
              </a:spcBef>
              <a:spcAft>
                <a:spcPct val="0"/>
              </a:spcAft>
            </a:pPr>
            <a:r>
              <a:rPr lang="zh-CN" altLang="en-US">
                <a:latin typeface="宋体" panose="02010600030101010101" pitchFamily="2" charset="-122"/>
              </a:rPr>
              <a:t>网络标识（</a:t>
            </a:r>
            <a:r>
              <a:rPr lang="en-US" altLang="zh-CN">
                <a:latin typeface="宋体" panose="02010600030101010101" pitchFamily="2" charset="-122"/>
              </a:rPr>
              <a:t>net id</a:t>
            </a:r>
            <a:r>
              <a:rPr lang="zh-CN" altLang="en-US">
                <a:latin typeface="宋体" panose="02010600030101010101" pitchFamily="2" charset="-122"/>
              </a:rPr>
              <a:t>）：用于区分不同的网络</a:t>
            </a:r>
            <a:endParaRPr lang="en-US" altLang="zh-CN">
              <a:latin typeface="宋体" panose="02010600030101010101" pitchFamily="2" charset="-122"/>
            </a:endParaRPr>
          </a:p>
          <a:p>
            <a:pPr lvl="1">
              <a:spcBef>
                <a:spcPts val="600"/>
              </a:spcBef>
              <a:spcAft>
                <a:spcPct val="0"/>
              </a:spcAft>
            </a:pPr>
            <a:r>
              <a:rPr lang="zh-CN" altLang="en-US">
                <a:latin typeface="宋体" panose="02010600030101010101" pitchFamily="2" charset="-122"/>
              </a:rPr>
              <a:t>主机标识（</a:t>
            </a:r>
            <a:r>
              <a:rPr lang="en-US" altLang="zh-CN">
                <a:latin typeface="宋体" panose="02010600030101010101" pitchFamily="2" charset="-122"/>
              </a:rPr>
              <a:t>host id</a:t>
            </a:r>
            <a:r>
              <a:rPr lang="zh-CN" altLang="en-US">
                <a:latin typeface="宋体" panose="02010600030101010101" pitchFamily="2" charset="-122"/>
              </a:rPr>
              <a:t>）</a:t>
            </a:r>
            <a:r>
              <a:rPr lang="en-US" altLang="zh-CN">
                <a:latin typeface="宋体" panose="02010600030101010101" pitchFamily="2" charset="-122"/>
              </a:rPr>
              <a:t>:</a:t>
            </a:r>
            <a:r>
              <a:rPr lang="zh-CN" altLang="en-US">
                <a:latin typeface="宋体" panose="02010600030101010101" pitchFamily="2" charset="-122"/>
              </a:rPr>
              <a:t>用于在一个网络中区分主机</a:t>
            </a:r>
            <a:endParaRPr lang="en-US" altLang="zh-CN">
              <a:latin typeface="宋体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ct val="0"/>
              </a:spcAft>
            </a:pPr>
            <a:r>
              <a:rPr lang="zh-CN" altLang="en-US">
                <a:latin typeface="宋体" panose="02010600030101010101" pitchFamily="2" charset="-122"/>
              </a:rPr>
              <a:t> </a:t>
            </a:r>
            <a:r>
              <a:rPr lang="en-US" altLang="zh-CN" b="1">
                <a:latin typeface="宋体" panose="02010600030101010101" pitchFamily="2" charset="-122"/>
              </a:rPr>
              <a:t>IP</a:t>
            </a:r>
            <a:r>
              <a:rPr lang="zh-CN" altLang="en-US" b="1">
                <a:latin typeface="宋体" panose="02010600030101010101" pitchFamily="2" charset="-122"/>
              </a:rPr>
              <a:t>地址的表示，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点分十进制</a:t>
            </a:r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2743200" y="152400"/>
            <a:ext cx="29083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IPv4 </a:t>
            </a:r>
            <a:r>
              <a:rPr lang="zh-CN" altLang="en-US" sz="3200" b="1">
                <a:latin typeface="Times New Roman" panose="02020603050405020304" pitchFamily="18" charset="0"/>
              </a:rPr>
              <a:t>地址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grpSp>
        <p:nvGrpSpPr>
          <p:cNvPr id="46084" name="Group 27"/>
          <p:cNvGrpSpPr>
            <a:grpSpLocks/>
          </p:cNvGrpSpPr>
          <p:nvPr/>
        </p:nvGrpSpPr>
        <p:grpSpPr bwMode="auto">
          <a:xfrm>
            <a:off x="627063" y="2963863"/>
            <a:ext cx="8220075" cy="735012"/>
            <a:chOff x="474" y="1298"/>
            <a:chExt cx="5085" cy="463"/>
          </a:xfrm>
        </p:grpSpPr>
        <p:sp>
          <p:nvSpPr>
            <p:cNvPr id="37912" name="Rectangle 6"/>
            <p:cNvSpPr>
              <a:spLocks noChangeArrowheads="1"/>
            </p:cNvSpPr>
            <p:nvPr/>
          </p:nvSpPr>
          <p:spPr bwMode="auto">
            <a:xfrm>
              <a:off x="2502" y="1351"/>
              <a:ext cx="3057" cy="41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333399"/>
                  </a:solidFill>
                  <a:ea typeface="黑体" panose="02010609060101010101" pitchFamily="49" charset="-122"/>
                </a:rPr>
                <a:t>10000000000010110000001100011111 </a:t>
              </a:r>
            </a:p>
          </p:txBody>
        </p:sp>
        <p:sp>
          <p:nvSpPr>
            <p:cNvPr id="37913" name="Text Box 7"/>
            <p:cNvSpPr txBox="1">
              <a:spLocks noChangeArrowheads="1"/>
            </p:cNvSpPr>
            <p:nvPr/>
          </p:nvSpPr>
          <p:spPr bwMode="auto">
            <a:xfrm>
              <a:off x="474" y="1298"/>
              <a:ext cx="1635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机器中存放的 </a:t>
              </a:r>
              <a:r>
                <a:rPr kumimoji="1" lang="en-US" altLang="zh-CN" sz="2000">
                  <a:solidFill>
                    <a:srgbClr val="333399"/>
                  </a:solidFill>
                  <a:ea typeface="黑体" panose="02010609060101010101" pitchFamily="49" charset="-122"/>
                </a:rPr>
                <a:t>IP </a:t>
              </a:r>
              <a:r>
                <a:rPr kumimoji="1"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地址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是 </a:t>
              </a:r>
              <a:r>
                <a:rPr kumimoji="1" lang="en-US" altLang="zh-CN" sz="2000">
                  <a:solidFill>
                    <a:srgbClr val="333399"/>
                  </a:solidFill>
                  <a:ea typeface="黑体" panose="02010609060101010101" pitchFamily="49" charset="-122"/>
                </a:rPr>
                <a:t>32 </a:t>
              </a:r>
              <a:r>
                <a:rPr kumimoji="1"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位 二进制代码</a:t>
              </a:r>
            </a:p>
          </p:txBody>
        </p:sp>
        <p:sp>
          <p:nvSpPr>
            <p:cNvPr id="37914" name="Line 8"/>
            <p:cNvSpPr>
              <a:spLocks noChangeShapeType="1"/>
            </p:cNvSpPr>
            <p:nvPr/>
          </p:nvSpPr>
          <p:spPr bwMode="auto">
            <a:xfrm>
              <a:off x="2052" y="1557"/>
              <a:ext cx="36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30"/>
          <p:cNvGrpSpPr>
            <a:grpSpLocks/>
          </p:cNvGrpSpPr>
          <p:nvPr/>
        </p:nvGrpSpPr>
        <p:grpSpPr bwMode="auto">
          <a:xfrm>
            <a:off x="455613" y="3756025"/>
            <a:ext cx="8391525" cy="701675"/>
            <a:chOff x="366" y="1797"/>
            <a:chExt cx="5191" cy="442"/>
          </a:xfrm>
        </p:grpSpPr>
        <p:sp>
          <p:nvSpPr>
            <p:cNvPr id="37909" name="Text Box 5"/>
            <p:cNvSpPr txBox="1">
              <a:spLocks noChangeArrowheads="1"/>
            </p:cNvSpPr>
            <p:nvPr/>
          </p:nvSpPr>
          <p:spPr bwMode="auto">
            <a:xfrm>
              <a:off x="2417" y="1910"/>
              <a:ext cx="31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333399"/>
                  </a:solidFill>
                  <a:ea typeface="黑体" panose="02010609060101010101" pitchFamily="49" charset="-122"/>
                </a:rPr>
                <a:t>10000000 00001011 00000011 00011111 </a:t>
              </a:r>
            </a:p>
          </p:txBody>
        </p:sp>
        <p:sp>
          <p:nvSpPr>
            <p:cNvPr id="37910" name="Text Box 9"/>
            <p:cNvSpPr txBox="1">
              <a:spLocks noChangeArrowheads="1"/>
            </p:cNvSpPr>
            <p:nvPr/>
          </p:nvSpPr>
          <p:spPr bwMode="auto">
            <a:xfrm>
              <a:off x="366" y="1797"/>
              <a:ext cx="173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每隔 </a:t>
              </a:r>
              <a:r>
                <a:rPr kumimoji="1" lang="en-US" altLang="zh-CN" sz="2000">
                  <a:solidFill>
                    <a:srgbClr val="333399"/>
                  </a:solidFill>
                  <a:ea typeface="黑体" panose="02010609060101010101" pitchFamily="49" charset="-122"/>
                </a:rPr>
                <a:t>8 </a:t>
              </a:r>
              <a:r>
                <a:rPr kumimoji="1"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位插入一个空格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能够提高可读性</a:t>
              </a:r>
            </a:p>
          </p:txBody>
        </p:sp>
        <p:sp>
          <p:nvSpPr>
            <p:cNvPr id="37911" name="Line 10"/>
            <p:cNvSpPr>
              <a:spLocks noChangeShapeType="1"/>
            </p:cNvSpPr>
            <p:nvPr/>
          </p:nvSpPr>
          <p:spPr bwMode="auto">
            <a:xfrm>
              <a:off x="2052" y="2047"/>
              <a:ext cx="36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815975" y="5554663"/>
            <a:ext cx="2514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采用点分十进制记法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则进一步提高可读性</a:t>
            </a: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5397500" y="5870575"/>
            <a:ext cx="1631950" cy="406400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128.11.3.31 </a:t>
            </a:r>
          </a:p>
        </p:txBody>
      </p:sp>
      <p:sp>
        <p:nvSpPr>
          <p:cNvPr id="25" name="AutoShape 13"/>
          <p:cNvSpPr>
            <a:spLocks/>
          </p:cNvSpPr>
          <p:nvPr/>
        </p:nvSpPr>
        <p:spPr bwMode="auto">
          <a:xfrm rot="-5400000">
            <a:off x="4249737" y="3902076"/>
            <a:ext cx="258763" cy="1033462"/>
          </a:xfrm>
          <a:prstGeom prst="leftBrace">
            <a:avLst>
              <a:gd name="adj1" fmla="val 32672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6" name="AutoShape 14"/>
          <p:cNvSpPr>
            <a:spLocks/>
          </p:cNvSpPr>
          <p:nvPr/>
        </p:nvSpPr>
        <p:spPr bwMode="auto">
          <a:xfrm rot="-5400000">
            <a:off x="5397500" y="3914775"/>
            <a:ext cx="258763" cy="1008063"/>
          </a:xfrm>
          <a:prstGeom prst="leftBrace">
            <a:avLst>
              <a:gd name="adj1" fmla="val 31869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7" name="AutoShape 15"/>
          <p:cNvSpPr>
            <a:spLocks/>
          </p:cNvSpPr>
          <p:nvPr/>
        </p:nvSpPr>
        <p:spPr bwMode="auto">
          <a:xfrm rot="-5400000">
            <a:off x="6672263" y="3917950"/>
            <a:ext cx="258762" cy="1087438"/>
          </a:xfrm>
          <a:prstGeom prst="leftBrace">
            <a:avLst>
              <a:gd name="adj1" fmla="val 34378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8" name="AutoShape 16"/>
          <p:cNvSpPr>
            <a:spLocks/>
          </p:cNvSpPr>
          <p:nvPr/>
        </p:nvSpPr>
        <p:spPr bwMode="auto">
          <a:xfrm rot="-5400000">
            <a:off x="7813675" y="3875088"/>
            <a:ext cx="258763" cy="1087437"/>
          </a:xfrm>
          <a:prstGeom prst="leftBrace">
            <a:avLst>
              <a:gd name="adj1" fmla="val 34378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4014788" y="4727575"/>
            <a:ext cx="4325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128 </a:t>
            </a:r>
            <a:r>
              <a:rPr kumimoji="1" lang="en-US" altLang="zh-CN" sz="1000">
                <a:solidFill>
                  <a:srgbClr val="333399"/>
                </a:solidFill>
                <a:ea typeface="黑体" panose="02010609060101010101" pitchFamily="49" charset="-122"/>
              </a:rPr>
              <a:t>      </a:t>
            </a: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        11                3             31 </a:t>
            </a: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4375150" y="5046663"/>
            <a:ext cx="3586163" cy="828675"/>
            <a:chOff x="2835" y="2610"/>
            <a:chExt cx="2219" cy="522"/>
          </a:xfrm>
        </p:grpSpPr>
        <p:sp>
          <p:nvSpPr>
            <p:cNvPr id="37905" name="Line 18"/>
            <p:cNvSpPr>
              <a:spLocks noChangeShapeType="1"/>
            </p:cNvSpPr>
            <p:nvPr/>
          </p:nvSpPr>
          <p:spPr bwMode="auto">
            <a:xfrm>
              <a:off x="2835" y="2659"/>
              <a:ext cx="845" cy="47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6" name="Line 19"/>
            <p:cNvSpPr>
              <a:spLocks noChangeShapeType="1"/>
            </p:cNvSpPr>
            <p:nvPr/>
          </p:nvSpPr>
          <p:spPr bwMode="auto">
            <a:xfrm flipH="1">
              <a:off x="4316" y="2623"/>
              <a:ext cx="738" cy="49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7" name="Line 20"/>
            <p:cNvSpPr>
              <a:spLocks noChangeShapeType="1"/>
            </p:cNvSpPr>
            <p:nvPr/>
          </p:nvSpPr>
          <p:spPr bwMode="auto">
            <a:xfrm>
              <a:off x="3560" y="2614"/>
              <a:ext cx="382" cy="50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8" name="Line 21"/>
            <p:cNvSpPr>
              <a:spLocks noChangeShapeType="1"/>
            </p:cNvSpPr>
            <p:nvPr/>
          </p:nvSpPr>
          <p:spPr bwMode="auto">
            <a:xfrm flipH="1">
              <a:off x="4117" y="2610"/>
              <a:ext cx="257" cy="51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" name="Text Box 22"/>
          <p:cNvSpPr txBox="1">
            <a:spLocks noChangeArrowheads="1"/>
          </p:cNvSpPr>
          <p:nvPr/>
        </p:nvSpPr>
        <p:spPr bwMode="auto">
          <a:xfrm>
            <a:off x="684213" y="4548188"/>
            <a:ext cx="2543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将每 </a:t>
            </a: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8 </a:t>
            </a: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位的二进制数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转换为十进制数</a:t>
            </a:r>
          </a:p>
        </p:txBody>
      </p:sp>
      <p:sp>
        <p:nvSpPr>
          <p:cNvPr id="36" name="Line 23"/>
          <p:cNvSpPr>
            <a:spLocks noChangeShapeType="1"/>
          </p:cNvSpPr>
          <p:nvPr/>
        </p:nvSpPr>
        <p:spPr bwMode="auto">
          <a:xfrm flipV="1">
            <a:off x="3132138" y="4922838"/>
            <a:ext cx="90646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24"/>
          <p:cNvSpPr>
            <a:spLocks noChangeShapeType="1"/>
          </p:cNvSpPr>
          <p:nvPr/>
        </p:nvSpPr>
        <p:spPr bwMode="auto">
          <a:xfrm>
            <a:off x="3197225" y="5932488"/>
            <a:ext cx="2141538" cy="26987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Line 2"/>
          <p:cNvSpPr>
            <a:spLocks noChangeShapeType="1"/>
          </p:cNvSpPr>
          <p:nvPr/>
        </p:nvSpPr>
        <p:spPr bwMode="auto">
          <a:xfrm flipV="1">
            <a:off x="1655763" y="4257675"/>
            <a:ext cx="5305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719513" y="4040188"/>
            <a:ext cx="815975" cy="638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net-id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24 </a:t>
            </a: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位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655763" y="3603625"/>
            <a:ext cx="7046912" cy="4445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3424238" y="1893888"/>
            <a:ext cx="5310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5316538" y="1685925"/>
            <a:ext cx="941387" cy="638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host-id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24 </a:t>
            </a: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位</a:t>
            </a:r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 flipV="1">
            <a:off x="1727200" y="3101975"/>
            <a:ext cx="3475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2851150" y="2897188"/>
            <a:ext cx="815975" cy="638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net-id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16 </a:t>
            </a: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位</a:t>
            </a:r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1660525" y="1893888"/>
            <a:ext cx="17637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2068513" y="1685925"/>
            <a:ext cx="815975" cy="638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net-id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8 </a:t>
            </a: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位</a:t>
            </a: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1663700" y="1249363"/>
            <a:ext cx="7085013" cy="442912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1673225" y="2463800"/>
            <a:ext cx="7070725" cy="446088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38925" name="Rectangle 13"/>
          <p:cNvSpPr>
            <a:spLocks noGrp="1" noChangeArrowheads="1"/>
          </p:cNvSpPr>
          <p:nvPr>
            <p:ph type="title"/>
          </p:nvPr>
        </p:nvSpPr>
        <p:spPr>
          <a:xfrm>
            <a:off x="395288" y="147638"/>
            <a:ext cx="8548687" cy="665162"/>
          </a:xfrm>
        </p:spPr>
        <p:txBody>
          <a:bodyPr/>
          <a:lstStyle/>
          <a:p>
            <a:pPr eaLnBrk="1" hangingPunct="1"/>
            <a:r>
              <a:rPr lang="en-US" altLang="zh-CN" smtClean="0"/>
              <a:t>IP </a:t>
            </a:r>
            <a:r>
              <a:rPr lang="zh-CN" altLang="en-US" smtClean="0"/>
              <a:t>地址中的网络号字段和主机号字段 </a:t>
            </a: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1665288" y="3617913"/>
            <a:ext cx="5300662" cy="42386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1695450" y="2489200"/>
            <a:ext cx="3511550" cy="4095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1687513" y="1273175"/>
            <a:ext cx="1730375" cy="4064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1609725" y="1243013"/>
            <a:ext cx="32226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484188" y="1271588"/>
            <a:ext cx="11842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A </a:t>
            </a: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类地址</a:t>
            </a:r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>
            <a:off x="1919288" y="1249363"/>
            <a:ext cx="0" cy="4222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>
            <a:off x="3424238" y="1249363"/>
            <a:ext cx="0" cy="450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auto">
          <a:xfrm>
            <a:off x="1660525" y="1731963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>
            <a:off x="3424238" y="1731963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5" name="Line 23"/>
          <p:cNvSpPr>
            <a:spLocks noChangeShapeType="1"/>
          </p:cNvSpPr>
          <p:nvPr/>
        </p:nvSpPr>
        <p:spPr bwMode="auto">
          <a:xfrm>
            <a:off x="8734425" y="1731963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6" name="Line 24"/>
          <p:cNvSpPr>
            <a:spLocks noChangeShapeType="1"/>
          </p:cNvSpPr>
          <p:nvPr/>
        </p:nvSpPr>
        <p:spPr bwMode="auto">
          <a:xfrm flipV="1">
            <a:off x="5214938" y="3101975"/>
            <a:ext cx="3475037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7" name="Rectangle 25"/>
          <p:cNvSpPr>
            <a:spLocks noChangeArrowheads="1"/>
          </p:cNvSpPr>
          <p:nvPr/>
        </p:nvSpPr>
        <p:spPr bwMode="auto">
          <a:xfrm>
            <a:off x="6437313" y="2924175"/>
            <a:ext cx="941387" cy="636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host-id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16 </a:t>
            </a: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位</a:t>
            </a:r>
          </a:p>
        </p:txBody>
      </p:sp>
      <p:sp>
        <p:nvSpPr>
          <p:cNvPr id="38938" name="Line 26"/>
          <p:cNvSpPr>
            <a:spLocks noChangeShapeType="1"/>
          </p:cNvSpPr>
          <p:nvPr/>
        </p:nvSpPr>
        <p:spPr bwMode="auto">
          <a:xfrm>
            <a:off x="1687513" y="2949575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9" name="Line 27"/>
          <p:cNvSpPr>
            <a:spLocks noChangeShapeType="1"/>
          </p:cNvSpPr>
          <p:nvPr/>
        </p:nvSpPr>
        <p:spPr bwMode="auto">
          <a:xfrm>
            <a:off x="5214938" y="2949575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0" name="Line 28"/>
          <p:cNvSpPr>
            <a:spLocks noChangeShapeType="1"/>
          </p:cNvSpPr>
          <p:nvPr/>
        </p:nvSpPr>
        <p:spPr bwMode="auto">
          <a:xfrm>
            <a:off x="8710613" y="2949575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1" name="Rectangle 29"/>
          <p:cNvSpPr>
            <a:spLocks noChangeArrowheads="1"/>
          </p:cNvSpPr>
          <p:nvPr/>
        </p:nvSpPr>
        <p:spPr bwMode="auto">
          <a:xfrm>
            <a:off x="492125" y="2474913"/>
            <a:ext cx="11842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B </a:t>
            </a: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类地址</a:t>
            </a:r>
          </a:p>
        </p:txBody>
      </p:sp>
      <p:sp>
        <p:nvSpPr>
          <p:cNvPr id="38942" name="Line 30"/>
          <p:cNvSpPr>
            <a:spLocks noChangeShapeType="1"/>
          </p:cNvSpPr>
          <p:nvPr/>
        </p:nvSpPr>
        <p:spPr bwMode="auto">
          <a:xfrm>
            <a:off x="5214938" y="2473325"/>
            <a:ext cx="0" cy="433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3" name="Rectangle 31"/>
          <p:cNvSpPr>
            <a:spLocks noChangeArrowheads="1"/>
          </p:cNvSpPr>
          <p:nvPr/>
        </p:nvSpPr>
        <p:spPr bwMode="auto">
          <a:xfrm>
            <a:off x="460375" y="3613150"/>
            <a:ext cx="1196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C </a:t>
            </a: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类地址</a:t>
            </a:r>
          </a:p>
        </p:txBody>
      </p:sp>
      <p:sp>
        <p:nvSpPr>
          <p:cNvPr id="38944" name="Rectangle 32"/>
          <p:cNvSpPr>
            <a:spLocks noChangeArrowheads="1"/>
          </p:cNvSpPr>
          <p:nvPr/>
        </p:nvSpPr>
        <p:spPr bwMode="auto">
          <a:xfrm>
            <a:off x="1982788" y="3632200"/>
            <a:ext cx="322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38945" name="Rectangle 33"/>
          <p:cNvSpPr>
            <a:spLocks noChangeArrowheads="1"/>
          </p:cNvSpPr>
          <p:nvPr/>
        </p:nvSpPr>
        <p:spPr bwMode="auto">
          <a:xfrm>
            <a:off x="1595438" y="3624263"/>
            <a:ext cx="4857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38946" name="Rectangle 34"/>
          <p:cNvSpPr>
            <a:spLocks noChangeArrowheads="1"/>
          </p:cNvSpPr>
          <p:nvPr/>
        </p:nvSpPr>
        <p:spPr bwMode="auto">
          <a:xfrm>
            <a:off x="1790700" y="3632200"/>
            <a:ext cx="4826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38947" name="Line 35"/>
          <p:cNvSpPr>
            <a:spLocks noChangeShapeType="1"/>
          </p:cNvSpPr>
          <p:nvPr/>
        </p:nvSpPr>
        <p:spPr bwMode="auto">
          <a:xfrm>
            <a:off x="2339975" y="3602038"/>
            <a:ext cx="0" cy="43973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8" name="Line 36"/>
          <p:cNvSpPr>
            <a:spLocks noChangeShapeType="1"/>
          </p:cNvSpPr>
          <p:nvPr/>
        </p:nvSpPr>
        <p:spPr bwMode="auto">
          <a:xfrm>
            <a:off x="6985000" y="3597275"/>
            <a:ext cx="0" cy="441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9" name="Line 37"/>
          <p:cNvSpPr>
            <a:spLocks noChangeShapeType="1"/>
          </p:cNvSpPr>
          <p:nvPr/>
        </p:nvSpPr>
        <p:spPr bwMode="auto">
          <a:xfrm flipV="1">
            <a:off x="6989763" y="4241800"/>
            <a:ext cx="1701800" cy="17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8950" name="Group 38"/>
          <p:cNvGrpSpPr>
            <a:grpSpLocks/>
          </p:cNvGrpSpPr>
          <p:nvPr/>
        </p:nvGrpSpPr>
        <p:grpSpPr bwMode="auto">
          <a:xfrm>
            <a:off x="7397750" y="3984625"/>
            <a:ext cx="1003300" cy="638175"/>
            <a:chOff x="2823" y="2881"/>
            <a:chExt cx="435" cy="378"/>
          </a:xfrm>
        </p:grpSpPr>
        <p:sp>
          <p:nvSpPr>
            <p:cNvPr id="38967" name="Rectangle 39"/>
            <p:cNvSpPr>
              <a:spLocks noChangeArrowheads="1"/>
            </p:cNvSpPr>
            <p:nvPr/>
          </p:nvSpPr>
          <p:spPr bwMode="auto">
            <a:xfrm>
              <a:off x="2832" y="3072"/>
              <a:ext cx="426" cy="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8968" name="Rectangle 40"/>
            <p:cNvSpPr>
              <a:spLocks noChangeArrowheads="1"/>
            </p:cNvSpPr>
            <p:nvPr/>
          </p:nvSpPr>
          <p:spPr bwMode="auto">
            <a:xfrm>
              <a:off x="2823" y="2881"/>
              <a:ext cx="409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333399"/>
                  </a:solidFill>
                  <a:ea typeface="黑体" panose="02010609060101010101" pitchFamily="49" charset="-122"/>
                </a:rPr>
                <a:t>host-id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333399"/>
                  </a:solidFill>
                  <a:ea typeface="黑体" panose="02010609060101010101" pitchFamily="49" charset="-122"/>
                </a:rPr>
                <a:t>8 </a:t>
              </a:r>
              <a:r>
                <a:rPr kumimoji="1"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位</a:t>
              </a:r>
            </a:p>
          </p:txBody>
        </p:sp>
      </p:grpSp>
      <p:sp>
        <p:nvSpPr>
          <p:cNvPr id="38951" name="Line 41"/>
          <p:cNvSpPr>
            <a:spLocks noChangeShapeType="1"/>
          </p:cNvSpPr>
          <p:nvPr/>
        </p:nvSpPr>
        <p:spPr bwMode="auto">
          <a:xfrm>
            <a:off x="1655763" y="4105275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2" name="Line 42"/>
          <p:cNvSpPr>
            <a:spLocks noChangeShapeType="1"/>
          </p:cNvSpPr>
          <p:nvPr/>
        </p:nvSpPr>
        <p:spPr bwMode="auto">
          <a:xfrm>
            <a:off x="6989763" y="41084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3" name="Line 43"/>
          <p:cNvSpPr>
            <a:spLocks noChangeShapeType="1"/>
          </p:cNvSpPr>
          <p:nvPr/>
        </p:nvSpPr>
        <p:spPr bwMode="auto">
          <a:xfrm>
            <a:off x="8678863" y="408940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4" name="Rectangle 44"/>
          <p:cNvSpPr>
            <a:spLocks noChangeArrowheads="1"/>
          </p:cNvSpPr>
          <p:nvPr/>
        </p:nvSpPr>
        <p:spPr bwMode="auto">
          <a:xfrm>
            <a:off x="1681163" y="5073650"/>
            <a:ext cx="7067550" cy="4445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38955" name="Rectangle 45"/>
          <p:cNvSpPr>
            <a:spLocks noChangeArrowheads="1"/>
          </p:cNvSpPr>
          <p:nvPr/>
        </p:nvSpPr>
        <p:spPr bwMode="auto">
          <a:xfrm>
            <a:off x="473075" y="5084763"/>
            <a:ext cx="1196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D </a:t>
            </a: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类地址</a:t>
            </a:r>
          </a:p>
        </p:txBody>
      </p:sp>
      <p:sp>
        <p:nvSpPr>
          <p:cNvPr id="38956" name="Line 46"/>
          <p:cNvSpPr>
            <a:spLocks noChangeShapeType="1"/>
          </p:cNvSpPr>
          <p:nvPr/>
        </p:nvSpPr>
        <p:spPr bwMode="auto">
          <a:xfrm>
            <a:off x="2462213" y="5081588"/>
            <a:ext cx="0" cy="4413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57" name="Rectangle 47"/>
          <p:cNvSpPr>
            <a:spLocks noChangeArrowheads="1"/>
          </p:cNvSpPr>
          <p:nvPr/>
        </p:nvSpPr>
        <p:spPr bwMode="auto">
          <a:xfrm>
            <a:off x="1617663" y="5072063"/>
            <a:ext cx="8509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1</a:t>
            </a:r>
            <a:r>
              <a:rPr kumimoji="1" lang="en-US" altLang="zh-CN" sz="1000">
                <a:solidFill>
                  <a:srgbClr val="333399"/>
                </a:solidFill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1</a:t>
            </a:r>
            <a:r>
              <a:rPr kumimoji="1" lang="en-US" altLang="zh-CN" sz="1000">
                <a:solidFill>
                  <a:srgbClr val="333399"/>
                </a:solidFill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1</a:t>
            </a:r>
            <a:r>
              <a:rPr kumimoji="1" lang="en-US" altLang="zh-CN" sz="1000">
                <a:solidFill>
                  <a:srgbClr val="333399"/>
                </a:solidFill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38958" name="Rectangle 48"/>
          <p:cNvSpPr>
            <a:spLocks noChangeArrowheads="1"/>
          </p:cNvSpPr>
          <p:nvPr/>
        </p:nvSpPr>
        <p:spPr bwMode="auto">
          <a:xfrm>
            <a:off x="4449763" y="5102225"/>
            <a:ext cx="140652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多 播 地 址</a:t>
            </a:r>
          </a:p>
        </p:txBody>
      </p:sp>
      <p:sp>
        <p:nvSpPr>
          <p:cNvPr id="38959" name="Rectangle 49"/>
          <p:cNvSpPr>
            <a:spLocks noChangeArrowheads="1"/>
          </p:cNvSpPr>
          <p:nvPr/>
        </p:nvSpPr>
        <p:spPr bwMode="auto">
          <a:xfrm>
            <a:off x="1689100" y="5789613"/>
            <a:ext cx="7053263" cy="4445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38960" name="Rectangle 50"/>
          <p:cNvSpPr>
            <a:spLocks noChangeArrowheads="1"/>
          </p:cNvSpPr>
          <p:nvPr/>
        </p:nvSpPr>
        <p:spPr bwMode="auto">
          <a:xfrm>
            <a:off x="509588" y="5799138"/>
            <a:ext cx="118268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E </a:t>
            </a: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类地址</a:t>
            </a:r>
          </a:p>
        </p:txBody>
      </p:sp>
      <p:sp>
        <p:nvSpPr>
          <p:cNvPr id="38961" name="Rectangle 51"/>
          <p:cNvSpPr>
            <a:spLocks noChangeArrowheads="1"/>
          </p:cNvSpPr>
          <p:nvPr/>
        </p:nvSpPr>
        <p:spPr bwMode="auto">
          <a:xfrm>
            <a:off x="3905250" y="5810250"/>
            <a:ext cx="2378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保 留 为 今 后 使 用</a:t>
            </a:r>
          </a:p>
        </p:txBody>
      </p:sp>
      <p:sp>
        <p:nvSpPr>
          <p:cNvPr id="38962" name="Line 52"/>
          <p:cNvSpPr>
            <a:spLocks noChangeShapeType="1"/>
          </p:cNvSpPr>
          <p:nvPr/>
        </p:nvSpPr>
        <p:spPr bwMode="auto">
          <a:xfrm>
            <a:off x="2484438" y="5815013"/>
            <a:ext cx="0" cy="4413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63" name="Rectangle 53"/>
          <p:cNvSpPr>
            <a:spLocks noChangeArrowheads="1"/>
          </p:cNvSpPr>
          <p:nvPr/>
        </p:nvSpPr>
        <p:spPr bwMode="auto">
          <a:xfrm>
            <a:off x="1617663" y="5795963"/>
            <a:ext cx="8509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1</a:t>
            </a:r>
            <a:r>
              <a:rPr kumimoji="1" lang="en-US" altLang="zh-CN" sz="1000">
                <a:solidFill>
                  <a:srgbClr val="333399"/>
                </a:solidFill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1</a:t>
            </a:r>
            <a:r>
              <a:rPr kumimoji="1" lang="en-US" altLang="zh-CN" sz="1000">
                <a:solidFill>
                  <a:srgbClr val="333399"/>
                </a:solidFill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1</a:t>
            </a:r>
            <a:r>
              <a:rPr kumimoji="1" lang="en-US" altLang="zh-CN" sz="1000">
                <a:solidFill>
                  <a:srgbClr val="333399"/>
                </a:solidFill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38964" name="Rectangle 54"/>
          <p:cNvSpPr>
            <a:spLocks noChangeArrowheads="1"/>
          </p:cNvSpPr>
          <p:nvPr/>
        </p:nvSpPr>
        <p:spPr bwMode="auto">
          <a:xfrm>
            <a:off x="1806575" y="2459038"/>
            <a:ext cx="322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38965" name="Rectangle 55"/>
          <p:cNvSpPr>
            <a:spLocks noChangeArrowheads="1"/>
          </p:cNvSpPr>
          <p:nvPr/>
        </p:nvSpPr>
        <p:spPr bwMode="auto">
          <a:xfrm>
            <a:off x="1614488" y="2459038"/>
            <a:ext cx="4841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38966" name="Line 56"/>
          <p:cNvSpPr>
            <a:spLocks noChangeShapeType="1"/>
          </p:cNvSpPr>
          <p:nvPr/>
        </p:nvSpPr>
        <p:spPr bwMode="auto">
          <a:xfrm>
            <a:off x="2165350" y="2455863"/>
            <a:ext cx="0" cy="4413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 txBox="1">
            <a:spLocks noChangeArrowheads="1"/>
          </p:cNvSpPr>
          <p:nvPr/>
        </p:nvSpPr>
        <p:spPr bwMode="auto">
          <a:xfrm>
            <a:off x="5505450" y="1189038"/>
            <a:ext cx="3322638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b="1" dirty="0">
                <a:latin typeface="Times New Roman" panose="02020603050405020304" pitchFamily="18" charset="0"/>
              </a:rPr>
              <a:t>传输介质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atin typeface="宋体" panose="02010600030101010101" pitchFamily="2" charset="-122"/>
              </a:rPr>
              <a:t>有线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lvl="2"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双绞线</a:t>
            </a:r>
            <a:endParaRPr lang="en-US" altLang="zh-CN" sz="2400" b="1" dirty="0" smtClean="0">
              <a:latin typeface="宋体" panose="02010600030101010101" pitchFamily="2" charset="-122"/>
            </a:endParaRPr>
          </a:p>
          <a:p>
            <a:pPr lvl="2"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同轴电缆</a:t>
            </a:r>
            <a:endParaRPr lang="en-US" altLang="zh-CN" sz="2400" b="1" dirty="0" smtClean="0">
              <a:latin typeface="宋体" panose="02010600030101010101" pitchFamily="2" charset="-122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dirty="0" smtClean="0">
                <a:latin typeface="宋体" panose="02010600030101010101" pitchFamily="2" charset="-122"/>
              </a:rPr>
              <a:t>无线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dirty="0" smtClean="0">
                <a:latin typeface="宋体" panose="02010600030101010101" pitchFamily="2" charset="-122"/>
              </a:rPr>
              <a:t>光纤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2"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宋体" panose="02010600030101010101" pitchFamily="2" charset="-122"/>
              </a:rPr>
              <a:t>单模光纤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lvl="2"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宋体" panose="02010600030101010101" pitchFamily="2" charset="-122"/>
              </a:rPr>
              <a:t>多模光纤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dirty="0" smtClean="0">
                <a:latin typeface="宋体" panose="02010600030101010101" pitchFamily="2" charset="-122"/>
              </a:rPr>
              <a:t>卫星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2301875" y="152400"/>
            <a:ext cx="44148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物理层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40964" name="Rectangle 3"/>
          <p:cNvSpPr txBox="1">
            <a:spLocks noChangeArrowheads="1"/>
          </p:cNvSpPr>
          <p:nvPr/>
        </p:nvSpPr>
        <p:spPr bwMode="auto">
          <a:xfrm>
            <a:off x="508000" y="1370013"/>
            <a:ext cx="3694113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spcAft>
                <a:spcPct val="0"/>
              </a:spcAft>
            </a:pPr>
            <a:r>
              <a:rPr lang="zh-CN" altLang="en-US" b="1">
                <a:latin typeface="宋体" panose="02010600030101010101" pitchFamily="2" charset="-122"/>
              </a:rPr>
              <a:t>信号</a:t>
            </a:r>
            <a:endParaRPr lang="en-US" altLang="zh-CN" b="1">
              <a:latin typeface="宋体" panose="02010600030101010101" pitchFamily="2" charset="-122"/>
            </a:endParaRPr>
          </a:p>
          <a:p>
            <a:pPr lvl="1">
              <a:spcBef>
                <a:spcPts val="600"/>
              </a:spcBef>
              <a:spcAft>
                <a:spcPct val="0"/>
              </a:spcAft>
            </a:pPr>
            <a:r>
              <a:rPr lang="zh-CN" altLang="en-US" sz="2800" b="1">
                <a:latin typeface="宋体" panose="02010600030101010101" pitchFamily="2" charset="-122"/>
              </a:rPr>
              <a:t>数字信号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 lvl="2">
              <a:spcBef>
                <a:spcPts val="600"/>
              </a:spcBef>
              <a:spcAft>
                <a:spcPct val="0"/>
              </a:spcAft>
            </a:pPr>
            <a:r>
              <a:rPr lang="zh-CN" altLang="en-US" sz="2800" b="1">
                <a:latin typeface="宋体" panose="02010600030101010101" pitchFamily="2" charset="-122"/>
              </a:rPr>
              <a:t>离散、距离短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 lvl="2">
              <a:spcBef>
                <a:spcPts val="600"/>
              </a:spcBef>
              <a:spcAft>
                <a:spcPct val="0"/>
              </a:spcAft>
            </a:pPr>
            <a:endParaRPr lang="en-US" altLang="zh-CN" sz="2800" b="1">
              <a:latin typeface="宋体" panose="02010600030101010101" pitchFamily="2" charset="-122"/>
            </a:endParaRPr>
          </a:p>
          <a:p>
            <a:pPr lvl="1">
              <a:spcBef>
                <a:spcPts val="600"/>
              </a:spcBef>
              <a:spcAft>
                <a:spcPct val="0"/>
              </a:spcAft>
            </a:pPr>
            <a:r>
              <a:rPr lang="zh-CN" altLang="en-US" sz="2800" b="1">
                <a:latin typeface="宋体" panose="02010600030101010101" pitchFamily="2" charset="-122"/>
              </a:rPr>
              <a:t>模拟信号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 lvl="2">
              <a:spcBef>
                <a:spcPts val="600"/>
              </a:spcBef>
              <a:spcAft>
                <a:spcPct val="0"/>
              </a:spcAft>
            </a:pPr>
            <a:r>
              <a:rPr lang="zh-CN" altLang="en-US" sz="2800" b="1">
                <a:latin typeface="宋体" panose="02010600030101010101" pitchFamily="2" charset="-122"/>
              </a:rPr>
              <a:t>连续、距离远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33350"/>
            <a:ext cx="7772400" cy="6858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r>
              <a:rPr lang="en-US" altLang="zh-CN" smtClean="0"/>
              <a:t>Internet,  internet, www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610600" cy="525621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400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altLang="zh-CN" b="1" smtClean="0"/>
              <a:t>Internet </a:t>
            </a:r>
            <a:r>
              <a:rPr lang="zh-CN" altLang="en-US" smtClean="0"/>
              <a:t>因特网：泛指“全世界”各国家利用</a:t>
            </a:r>
            <a:r>
              <a:rPr lang="en-US" altLang="zh-CN" smtClean="0"/>
              <a:t>TCP/IP</a:t>
            </a:r>
            <a:r>
              <a:rPr lang="zh-CN" altLang="en-US" smtClean="0"/>
              <a:t>通讯协定所建立的各种网络（范围包括全世界而不单指某一地）。</a:t>
            </a:r>
          </a:p>
          <a:p>
            <a:pPr>
              <a:spcBef>
                <a:spcPct val="400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altLang="zh-CN" smtClean="0"/>
              <a:t>internet</a:t>
            </a:r>
            <a:r>
              <a:rPr lang="zh-CN" altLang="en-US" smtClean="0"/>
              <a:t>是互联网</a:t>
            </a:r>
            <a:r>
              <a:rPr lang="en-US" altLang="zh-CN" smtClean="0"/>
              <a:t>,</a:t>
            </a:r>
            <a:r>
              <a:rPr lang="zh-CN" altLang="en-US" smtClean="0"/>
              <a:t>泛指一般的互连网（互连网）</a:t>
            </a:r>
          </a:p>
          <a:p>
            <a:pPr>
              <a:spcBef>
                <a:spcPct val="400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altLang="zh-CN" smtClean="0"/>
              <a:t>WWW ( world wide web) </a:t>
            </a:r>
            <a:r>
              <a:rPr lang="zh-CN" altLang="en-US" smtClean="0"/>
              <a:t>万维网</a:t>
            </a:r>
          </a:p>
          <a:p>
            <a:pPr lvl="1">
              <a:spcBef>
                <a:spcPct val="400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zh-CN" altLang="en-US" smtClean="0"/>
              <a:t>制定了一套标准的、易为人们掌握的超文本开发语言</a:t>
            </a:r>
            <a:r>
              <a:rPr lang="en-US" altLang="zh-CN" smtClean="0"/>
              <a:t>HTML</a:t>
            </a:r>
            <a:r>
              <a:rPr lang="zh-CN" altLang="en-US" smtClean="0"/>
              <a:t>、统一资源定位器</a:t>
            </a:r>
            <a:r>
              <a:rPr lang="en-US" altLang="zh-CN" smtClean="0"/>
              <a:t>URL</a:t>
            </a:r>
            <a:r>
              <a:rPr lang="zh-CN" altLang="en-US" smtClean="0"/>
              <a:t>和超文本传送协议</a:t>
            </a:r>
            <a:r>
              <a:rPr lang="en-US" altLang="zh-CN" smtClean="0"/>
              <a:t>HTTP</a:t>
            </a:r>
            <a:r>
              <a:rPr lang="zh-CN" altLang="en-US" smtClean="0"/>
              <a:t>。</a:t>
            </a:r>
          </a:p>
          <a:p>
            <a:pPr lvl="1">
              <a:spcBef>
                <a:spcPct val="400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altLang="zh-CN" smtClean="0"/>
              <a:t>WWW </a:t>
            </a:r>
            <a:r>
              <a:rPr lang="zh-CN" altLang="en-US" smtClean="0"/>
              <a:t>是 </a:t>
            </a:r>
            <a:r>
              <a:rPr lang="en-US" altLang="zh-CN" smtClean="0"/>
              <a:t>Internet </a:t>
            </a:r>
            <a:r>
              <a:rPr lang="zh-CN" altLang="en-US" smtClean="0"/>
              <a:t>上一种的信息传播方式。</a:t>
            </a:r>
          </a:p>
          <a:p>
            <a:pPr lvl="1">
              <a:spcBef>
                <a:spcPct val="400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zh-CN" altLang="en-US" smtClean="0"/>
              <a:t>因特网所提供的网络服务很多，其中包含了万维网服务，还有其他像</a:t>
            </a:r>
            <a:r>
              <a:rPr lang="en-US" altLang="zh-CN" smtClean="0"/>
              <a:t>ftp</a:t>
            </a:r>
            <a:r>
              <a:rPr lang="zh-CN" altLang="en-US" smtClean="0"/>
              <a:t>、</a:t>
            </a:r>
            <a:r>
              <a:rPr lang="en-US" altLang="zh-CN" smtClean="0"/>
              <a:t>telnet</a:t>
            </a:r>
            <a:r>
              <a:rPr lang="zh-CN" altLang="en-US" smtClean="0"/>
              <a:t>等。</a:t>
            </a:r>
          </a:p>
        </p:txBody>
      </p:sp>
      <p:sp>
        <p:nvSpPr>
          <p:cNvPr id="8196" name="AutoShape 5" descr="u=2710745256,2838151499&amp;fm=21&amp;gp=0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197" name="AutoShape 6" descr="u=3195774675,2197160952&amp;fm=21&amp;gp=0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198" name="AutoShape 7" descr="u=3195774675,2197160952&amp;fm=21&amp;gp=0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2743200" y="152400"/>
            <a:ext cx="29083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网络分类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9219" name="Rectangle 9"/>
          <p:cNvSpPr>
            <a:spLocks noChangeArrowheads="1"/>
          </p:cNvSpPr>
          <p:nvPr/>
        </p:nvSpPr>
        <p:spPr bwMode="auto">
          <a:xfrm>
            <a:off x="234950" y="4481513"/>
            <a:ext cx="2160588" cy="13208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局域网：通过传输介质连接起来的计算机及其外围设备的组合。</a:t>
            </a:r>
          </a:p>
        </p:txBody>
      </p:sp>
      <p:sp>
        <p:nvSpPr>
          <p:cNvPr id="9220" name="Rectangle 10"/>
          <p:cNvSpPr>
            <a:spLocks noChangeArrowheads="1"/>
          </p:cNvSpPr>
          <p:nvPr/>
        </p:nvSpPr>
        <p:spPr bwMode="auto">
          <a:xfrm>
            <a:off x="3189288" y="4430713"/>
            <a:ext cx="2808287" cy="16256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城域网：通常使用公用通信公司提供的服务，如电话公司。覆盖镇或城市，并向个人用户或组织提供服务。</a:t>
            </a:r>
          </a:p>
        </p:txBody>
      </p:sp>
      <p:sp>
        <p:nvSpPr>
          <p:cNvPr id="9221" name="Rectangle 11"/>
          <p:cNvSpPr>
            <a:spLocks noChangeArrowheads="1"/>
          </p:cNvSpPr>
          <p:nvPr/>
        </p:nvSpPr>
        <p:spPr bwMode="auto">
          <a:xfrm>
            <a:off x="6588125" y="4278313"/>
            <a:ext cx="2376488" cy="19304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广域网：覆盖大范围内（州、国家和世界）的个人计算机或局域网的连接。由公用通讯公司安装和运营</a:t>
            </a:r>
          </a:p>
        </p:txBody>
      </p:sp>
      <p:pic>
        <p:nvPicPr>
          <p:cNvPr id="922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1138238"/>
            <a:ext cx="8743950" cy="293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 txBox="1">
            <a:spLocks noChangeArrowheads="1"/>
          </p:cNvSpPr>
          <p:nvPr/>
        </p:nvSpPr>
        <p:spPr bwMode="auto">
          <a:xfrm>
            <a:off x="239713" y="1052513"/>
            <a:ext cx="867727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网络协议为计算机网络中进行数据交换而建立的规则、标准或约定的集合</a:t>
            </a:r>
          </a:p>
          <a:p>
            <a:pPr>
              <a:spcBef>
                <a:spcPts val="600"/>
              </a:spcBef>
              <a:spcAft>
                <a:spcPct val="0"/>
              </a:spcAft>
            </a:pPr>
            <a:r>
              <a:rPr lang="zh-CN" altLang="en-US"/>
              <a:t>协议三要素</a:t>
            </a:r>
            <a:endParaRPr lang="en-US" altLang="zh-CN"/>
          </a:p>
          <a:p>
            <a:pPr lvl="1"/>
            <a:r>
              <a:rPr lang="zh-CN" altLang="en-US" b="1">
                <a:solidFill>
                  <a:srgbClr val="FF0000"/>
                </a:solidFill>
              </a:rPr>
              <a:t>语法：</a:t>
            </a:r>
            <a:r>
              <a:rPr lang="zh-CN" altLang="en-US"/>
              <a:t>表示怎么做</a:t>
            </a:r>
            <a:endParaRPr lang="en-US" altLang="zh-CN" b="1">
              <a:solidFill>
                <a:srgbClr val="FF0000"/>
              </a:solidFill>
            </a:endParaRPr>
          </a:p>
          <a:p>
            <a:pPr lvl="2"/>
            <a:r>
              <a:rPr lang="zh-CN" altLang="en-US"/>
              <a:t>用户数据与控制信息的结构与格式语义。</a:t>
            </a:r>
            <a:endParaRPr lang="en-US" altLang="zh-CN"/>
          </a:p>
          <a:p>
            <a:pPr lvl="1"/>
            <a:r>
              <a:rPr lang="zh-CN" altLang="en-US" b="1">
                <a:solidFill>
                  <a:srgbClr val="FF0000"/>
                </a:solidFill>
              </a:rPr>
              <a:t>语义</a:t>
            </a:r>
            <a:r>
              <a:rPr lang="zh-CN" altLang="en-US"/>
              <a:t>：表示要做什么</a:t>
            </a:r>
            <a:endParaRPr lang="en-US" altLang="zh-CN"/>
          </a:p>
          <a:p>
            <a:pPr lvl="2"/>
            <a:r>
              <a:rPr lang="zh-CN" altLang="en-US"/>
              <a:t>解释控制信息每个部分的意义，做出什么样的响应。</a:t>
            </a:r>
          </a:p>
          <a:p>
            <a:pPr lvl="1"/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时序</a:t>
            </a:r>
            <a:r>
              <a:rPr lang="zh-CN" altLang="en-US"/>
              <a:t>：表示做的顺序</a:t>
            </a:r>
            <a:endParaRPr lang="en-US" altLang="zh-CN"/>
          </a:p>
          <a:p>
            <a:pPr lvl="2"/>
            <a:r>
              <a:rPr lang="zh-CN" altLang="en-US"/>
              <a:t>对事件发生顺序的详细说明（也称为“同步”）。</a:t>
            </a:r>
            <a:endParaRPr lang="en-US" altLang="zh-CN"/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2743200" y="152400"/>
            <a:ext cx="29083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网络协议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11268" name="Rectangle 97"/>
          <p:cNvSpPr>
            <a:spLocks noChangeArrowheads="1"/>
          </p:cNvSpPr>
          <p:nvPr/>
        </p:nvSpPr>
        <p:spPr bwMode="auto">
          <a:xfrm>
            <a:off x="239713" y="5373688"/>
            <a:ext cx="8661400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>
                <a:solidFill>
                  <a:srgbClr val="333399"/>
                </a:solidFill>
              </a:rPr>
              <a:t>协议是“</a:t>
            </a:r>
            <a:r>
              <a:rPr lang="zh-CN" altLang="en-US" sz="2400" b="1">
                <a:solidFill>
                  <a:srgbClr val="FF0000"/>
                </a:solidFill>
              </a:rPr>
              <a:t>水平的</a:t>
            </a:r>
            <a:r>
              <a:rPr lang="zh-CN" altLang="en-US" sz="2400" b="1">
                <a:solidFill>
                  <a:srgbClr val="333399"/>
                </a:solidFill>
              </a:rPr>
              <a:t>”，协议是控制对等实体之间通信的规则。</a:t>
            </a:r>
          </a:p>
          <a:p>
            <a:pPr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>
                <a:solidFill>
                  <a:srgbClr val="333399"/>
                </a:solidFill>
              </a:rPr>
              <a:t>服务是“</a:t>
            </a:r>
            <a:r>
              <a:rPr lang="zh-CN" altLang="en-US" sz="2400" b="1">
                <a:solidFill>
                  <a:srgbClr val="FF0000"/>
                </a:solidFill>
              </a:rPr>
              <a:t>垂直的</a:t>
            </a:r>
            <a:r>
              <a:rPr lang="zh-CN" altLang="en-US" sz="2400" b="1">
                <a:solidFill>
                  <a:srgbClr val="333399"/>
                </a:solidFill>
              </a:rPr>
              <a:t>”，服务是由下层向上层通过层间接口提供的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750"/>
            <a:ext cx="9144000" cy="609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2341425" y="172176"/>
            <a:ext cx="44133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TCP/IP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协议的层次结构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4634767" y="4891358"/>
            <a:ext cx="3925155" cy="10156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b="1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网络访问层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(物理层和数据链路层)：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TCP/IP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没有定义特殊的协议，支持所有标准和专有的协议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4634767" y="3649157"/>
            <a:ext cx="4325083" cy="92333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IP datagram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IP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层的数据单元</a:t>
            </a:r>
          </a:p>
          <a:p>
            <a:pPr lvl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IP address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：互联网上每台计算机拥有的唯一的国际地址。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007317" y="5509460"/>
            <a:ext cx="2352080" cy="5232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1. 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物理层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07316" y="4814423"/>
            <a:ext cx="2352081" cy="5232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2. 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数据链路层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08650" y="3793560"/>
            <a:ext cx="2350747" cy="5232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3.  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网络层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07316" y="2444553"/>
            <a:ext cx="2352081" cy="5232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4. 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运输层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07316" y="1321128"/>
            <a:ext cx="2352081" cy="5232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5. 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应用层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634767" y="2155986"/>
            <a:ext cx="3736975" cy="1200329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</a:rPr>
              <a:t>TCP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(Transmission </a:t>
            </a:r>
            <a:r>
              <a:rPr lang="en-US" altLang="zh-CN" sz="1800" dirty="0">
                <a:latin typeface="Times New Roman" panose="02020603050405020304" pitchFamily="18" charset="0"/>
              </a:rPr>
              <a:t>Control Protocol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</a:rPr>
              <a:t>传输控制协议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UDP</a:t>
            </a:r>
            <a:r>
              <a:rPr lang="en-US" altLang="zh-CN" sz="1800" b="1" dirty="0">
                <a:latin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</a:rPr>
              <a:t>(User Datagram Protocol)：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 smtClean="0">
                <a:latin typeface="Times New Roman" panose="02020603050405020304" pitchFamily="18" charset="0"/>
              </a:rPr>
              <a:t>    用户</a:t>
            </a:r>
            <a:r>
              <a:rPr lang="zh-CN" altLang="en-US" sz="1800" dirty="0">
                <a:latin typeface="Times New Roman" panose="02020603050405020304" pitchFamily="18" charset="0"/>
              </a:rPr>
              <a:t>数据报协议。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4634766" y="1321128"/>
            <a:ext cx="4325083" cy="40011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HTTP</a:t>
            </a:r>
            <a:r>
              <a:rPr lang="zh-CN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FTP</a:t>
            </a:r>
            <a:r>
              <a:rPr lang="zh-CN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SMTP</a:t>
            </a:r>
            <a:r>
              <a:rPr lang="zh-CN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DNS</a:t>
            </a:r>
            <a:r>
              <a:rPr lang="zh-CN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Telnet</a:t>
            </a:r>
            <a:endParaRPr lang="zh-CN" altLang="en-US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Rectangle 1062"/>
          <p:cNvSpPr>
            <a:spLocks noChangeArrowheads="1"/>
          </p:cNvSpPr>
          <p:nvPr/>
        </p:nvSpPr>
        <p:spPr bwMode="auto">
          <a:xfrm>
            <a:off x="717106" y="1279496"/>
            <a:ext cx="1152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ea typeface="宋体" panose="02010600030101010101" pitchFamily="2" charset="-122"/>
              </a:rPr>
              <a:t>报文</a:t>
            </a:r>
          </a:p>
          <a:p>
            <a:r>
              <a:rPr lang="en-US" altLang="zh-CN" sz="2000" b="1" dirty="0">
                <a:ea typeface="宋体" panose="02010600030101010101" pitchFamily="2" charset="-122"/>
              </a:rPr>
              <a:t>Message</a:t>
            </a:r>
          </a:p>
        </p:txBody>
      </p:sp>
      <p:sp>
        <p:nvSpPr>
          <p:cNvPr id="21" name="Rectangle 1064"/>
          <p:cNvSpPr>
            <a:spLocks noChangeArrowheads="1"/>
          </p:cNvSpPr>
          <p:nvPr/>
        </p:nvSpPr>
        <p:spPr bwMode="auto">
          <a:xfrm>
            <a:off x="661795" y="2355325"/>
            <a:ext cx="1152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/>
              <a:t>报文段</a:t>
            </a:r>
            <a:endParaRPr lang="en-US" altLang="zh-CN" sz="2000" b="1" dirty="0"/>
          </a:p>
          <a:p>
            <a:r>
              <a:rPr lang="en-US" altLang="zh-CN" sz="2000" b="1" dirty="0"/>
              <a:t>Segment</a:t>
            </a:r>
          </a:p>
        </p:txBody>
      </p:sp>
      <p:sp>
        <p:nvSpPr>
          <p:cNvPr id="22" name="Rectangle 1035"/>
          <p:cNvSpPr>
            <a:spLocks noChangeArrowheads="1"/>
          </p:cNvSpPr>
          <p:nvPr/>
        </p:nvSpPr>
        <p:spPr bwMode="auto">
          <a:xfrm>
            <a:off x="574238" y="3676002"/>
            <a:ext cx="143826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数据报：</a:t>
            </a:r>
            <a:r>
              <a:rPr lang="en-US" altLang="zh-CN" sz="2000" b="1" dirty="0" smtClean="0"/>
              <a:t>Datagram</a:t>
            </a:r>
            <a:endParaRPr lang="zh-CN" altLang="en-US" sz="2000" b="1" dirty="0"/>
          </a:p>
        </p:txBody>
      </p:sp>
      <p:sp>
        <p:nvSpPr>
          <p:cNvPr id="23" name="Rectangle 1033"/>
          <p:cNvSpPr>
            <a:spLocks noChangeArrowheads="1"/>
          </p:cNvSpPr>
          <p:nvPr/>
        </p:nvSpPr>
        <p:spPr bwMode="auto">
          <a:xfrm>
            <a:off x="523194" y="4831051"/>
            <a:ext cx="14297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帧：</a:t>
            </a:r>
            <a:r>
              <a:rPr lang="en-US" altLang="zh-CN" sz="2000" b="1" dirty="0" smtClean="0"/>
              <a:t>Frame</a:t>
            </a:r>
            <a:endParaRPr lang="zh-CN" altLang="en-US" sz="2000" b="1" dirty="0"/>
          </a:p>
        </p:txBody>
      </p:sp>
      <p:sp>
        <p:nvSpPr>
          <p:cNvPr id="24" name="Rectangle 1034"/>
          <p:cNvSpPr>
            <a:spLocks noChangeArrowheads="1"/>
          </p:cNvSpPr>
          <p:nvPr/>
        </p:nvSpPr>
        <p:spPr bwMode="auto">
          <a:xfrm>
            <a:off x="274340" y="5524789"/>
            <a:ext cx="17319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/>
              <a:t>比特</a:t>
            </a:r>
            <a:r>
              <a:rPr lang="zh-CN" altLang="en-US" sz="2000" b="1" dirty="0" smtClean="0"/>
              <a:t>流：</a:t>
            </a:r>
            <a:r>
              <a:rPr lang="en-US" altLang="zh-CN" sz="2000" b="1" dirty="0" smtClean="0"/>
              <a:t>Bits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414726817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 animBg="1"/>
      <p:bldP spid="2868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ChangeArrowheads="1"/>
          </p:cNvSpPr>
          <p:nvPr/>
        </p:nvSpPr>
        <p:spPr bwMode="auto">
          <a:xfrm rot="-5400000">
            <a:off x="4228306" y="1304132"/>
            <a:ext cx="614363" cy="8712200"/>
          </a:xfrm>
          <a:prstGeom prst="can">
            <a:avLst>
              <a:gd name="adj" fmla="val 42608"/>
            </a:avLst>
          </a:prstGeom>
          <a:gradFill rotWithShape="0">
            <a:gsLst>
              <a:gs pos="0">
                <a:srgbClr val="ACACAC"/>
              </a:gs>
              <a:gs pos="50000">
                <a:srgbClr val="EAEAEA"/>
              </a:gs>
              <a:gs pos="100000">
                <a:srgbClr val="ACACAC"/>
              </a:gs>
            </a:gsLst>
            <a:lin ang="5400000" scaled="1"/>
          </a:gradFill>
          <a:ln w="19050">
            <a:solidFill>
              <a:srgbClr val="000000"/>
            </a:solidFill>
            <a:round/>
            <a:headEnd type="none" w="sm" len="lg"/>
            <a:tailEnd type="none" w="sm" len="lg"/>
          </a:ln>
        </p:spPr>
        <p:txBody>
          <a:bodyPr rot="10800000"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3200" b="1">
              <a:solidFill>
                <a:srgbClr val="C0C0C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387" name="AutoShape 3"/>
          <p:cNvSpPr>
            <a:spLocks noChangeArrowheads="1"/>
          </p:cNvSpPr>
          <p:nvPr/>
        </p:nvSpPr>
        <p:spPr bwMode="auto">
          <a:xfrm>
            <a:off x="611188" y="2105025"/>
            <a:ext cx="812800" cy="3276600"/>
          </a:xfrm>
          <a:prstGeom prst="cube">
            <a:avLst>
              <a:gd name="adj" fmla="val 10764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32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852488" y="2355850"/>
            <a:ext cx="276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852488" y="3041650"/>
            <a:ext cx="276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852488" y="3651250"/>
            <a:ext cx="276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852488" y="4262438"/>
            <a:ext cx="276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852488" y="4881563"/>
            <a:ext cx="276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393" name="Freeform 9"/>
          <p:cNvSpPr>
            <a:spLocks/>
          </p:cNvSpPr>
          <p:nvPr/>
        </p:nvSpPr>
        <p:spPr bwMode="auto">
          <a:xfrm>
            <a:off x="611188" y="2762250"/>
            <a:ext cx="822325" cy="66675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4" name="Freeform 10"/>
          <p:cNvSpPr>
            <a:spLocks/>
          </p:cNvSpPr>
          <p:nvPr/>
        </p:nvSpPr>
        <p:spPr bwMode="auto">
          <a:xfrm>
            <a:off x="620713" y="3390900"/>
            <a:ext cx="822325" cy="66675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5" name="Freeform 11"/>
          <p:cNvSpPr>
            <a:spLocks/>
          </p:cNvSpPr>
          <p:nvPr/>
        </p:nvSpPr>
        <p:spPr bwMode="auto">
          <a:xfrm>
            <a:off x="600075" y="4019550"/>
            <a:ext cx="842963" cy="66675"/>
          </a:xfrm>
          <a:custGeom>
            <a:avLst/>
            <a:gdLst>
              <a:gd name="T0" fmla="*/ 0 w 548"/>
              <a:gd name="T1" fmla="*/ 2147483646 h 42"/>
              <a:gd name="T2" fmla="*/ 2147483646 w 548"/>
              <a:gd name="T3" fmla="*/ 2147483646 h 42"/>
              <a:gd name="T4" fmla="*/ 2147483646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6" name="Freeform 12"/>
          <p:cNvSpPr>
            <a:spLocks/>
          </p:cNvSpPr>
          <p:nvPr/>
        </p:nvSpPr>
        <p:spPr bwMode="auto">
          <a:xfrm>
            <a:off x="600075" y="4667250"/>
            <a:ext cx="833438" cy="66675"/>
          </a:xfrm>
          <a:custGeom>
            <a:avLst/>
            <a:gdLst>
              <a:gd name="T0" fmla="*/ 0 w 542"/>
              <a:gd name="T1" fmla="*/ 2147483646 h 42"/>
              <a:gd name="T2" fmla="*/ 2147483646 w 542"/>
              <a:gd name="T3" fmla="*/ 2147483646 h 42"/>
              <a:gd name="T4" fmla="*/ 2147483646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7" name="AutoShape 13"/>
          <p:cNvSpPr>
            <a:spLocks noChangeArrowheads="1"/>
          </p:cNvSpPr>
          <p:nvPr/>
        </p:nvSpPr>
        <p:spPr bwMode="auto">
          <a:xfrm rot="10800000">
            <a:off x="723900" y="4619625"/>
            <a:ext cx="190500" cy="433388"/>
          </a:xfrm>
          <a:prstGeom prst="upArrow">
            <a:avLst>
              <a:gd name="adj1" fmla="val 50000"/>
              <a:gd name="adj2" fmla="val 55116"/>
            </a:avLst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32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398" name="AutoShape 14"/>
          <p:cNvSpPr>
            <a:spLocks noChangeArrowheads="1"/>
          </p:cNvSpPr>
          <p:nvPr/>
        </p:nvSpPr>
        <p:spPr bwMode="auto">
          <a:xfrm rot="10800000">
            <a:off x="723900" y="3971925"/>
            <a:ext cx="190500" cy="433388"/>
          </a:xfrm>
          <a:prstGeom prst="upArrow">
            <a:avLst>
              <a:gd name="adj1" fmla="val 50000"/>
              <a:gd name="adj2" fmla="val 55116"/>
            </a:avLst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32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399" name="AutoShape 15"/>
          <p:cNvSpPr>
            <a:spLocks noChangeArrowheads="1"/>
          </p:cNvSpPr>
          <p:nvPr/>
        </p:nvSpPr>
        <p:spPr bwMode="auto">
          <a:xfrm rot="10800000">
            <a:off x="725488" y="3273425"/>
            <a:ext cx="192087" cy="431800"/>
          </a:xfrm>
          <a:prstGeom prst="upArrow">
            <a:avLst>
              <a:gd name="adj1" fmla="val 50000"/>
              <a:gd name="adj2" fmla="val 54461"/>
            </a:avLst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32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400" name="AutoShape 16"/>
          <p:cNvSpPr>
            <a:spLocks noChangeArrowheads="1"/>
          </p:cNvSpPr>
          <p:nvPr/>
        </p:nvSpPr>
        <p:spPr bwMode="auto">
          <a:xfrm rot="10800000">
            <a:off x="725488" y="2662238"/>
            <a:ext cx="192087" cy="433387"/>
          </a:xfrm>
          <a:prstGeom prst="upArrow">
            <a:avLst>
              <a:gd name="adj1" fmla="val 50000"/>
              <a:gd name="adj2" fmla="val 54661"/>
            </a:avLst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32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401" name="AutoShape 17"/>
          <p:cNvSpPr>
            <a:spLocks noChangeArrowheads="1"/>
          </p:cNvSpPr>
          <p:nvPr/>
        </p:nvSpPr>
        <p:spPr bwMode="auto">
          <a:xfrm>
            <a:off x="7737475" y="2066925"/>
            <a:ext cx="811213" cy="3314700"/>
          </a:xfrm>
          <a:prstGeom prst="cube">
            <a:avLst>
              <a:gd name="adj" fmla="val 10764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32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7773988" y="2317750"/>
            <a:ext cx="277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7773988" y="3003550"/>
            <a:ext cx="277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7773988" y="3613150"/>
            <a:ext cx="277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7773988" y="4224338"/>
            <a:ext cx="277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7773988" y="4843463"/>
            <a:ext cx="277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407" name="Freeform 23"/>
          <p:cNvSpPr>
            <a:spLocks/>
          </p:cNvSpPr>
          <p:nvPr/>
        </p:nvSpPr>
        <p:spPr bwMode="auto">
          <a:xfrm>
            <a:off x="7737475" y="2724150"/>
            <a:ext cx="820738" cy="66675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8" name="Freeform 24"/>
          <p:cNvSpPr>
            <a:spLocks/>
          </p:cNvSpPr>
          <p:nvPr/>
        </p:nvSpPr>
        <p:spPr bwMode="auto">
          <a:xfrm>
            <a:off x="7747000" y="3352800"/>
            <a:ext cx="820738" cy="66675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9" name="Freeform 25"/>
          <p:cNvSpPr>
            <a:spLocks/>
          </p:cNvSpPr>
          <p:nvPr/>
        </p:nvSpPr>
        <p:spPr bwMode="auto">
          <a:xfrm>
            <a:off x="7724775" y="3981450"/>
            <a:ext cx="842963" cy="66675"/>
          </a:xfrm>
          <a:custGeom>
            <a:avLst/>
            <a:gdLst>
              <a:gd name="T0" fmla="*/ 0 w 548"/>
              <a:gd name="T1" fmla="*/ 2147483646 h 42"/>
              <a:gd name="T2" fmla="*/ 2147483646 w 548"/>
              <a:gd name="T3" fmla="*/ 2147483646 h 42"/>
              <a:gd name="T4" fmla="*/ 2147483646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0" name="Freeform 26"/>
          <p:cNvSpPr>
            <a:spLocks/>
          </p:cNvSpPr>
          <p:nvPr/>
        </p:nvSpPr>
        <p:spPr bwMode="auto">
          <a:xfrm>
            <a:off x="7724775" y="4629150"/>
            <a:ext cx="833438" cy="66675"/>
          </a:xfrm>
          <a:custGeom>
            <a:avLst/>
            <a:gdLst>
              <a:gd name="T0" fmla="*/ 0 w 542"/>
              <a:gd name="T1" fmla="*/ 2147483646 h 42"/>
              <a:gd name="T2" fmla="*/ 2147483646 w 542"/>
              <a:gd name="T3" fmla="*/ 2147483646 h 42"/>
              <a:gd name="T4" fmla="*/ 2147483646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1" name="AutoShape 27"/>
          <p:cNvSpPr>
            <a:spLocks noChangeArrowheads="1"/>
          </p:cNvSpPr>
          <p:nvPr/>
        </p:nvSpPr>
        <p:spPr bwMode="auto">
          <a:xfrm rot="10800000" flipV="1">
            <a:off x="8143875" y="4543425"/>
            <a:ext cx="190500" cy="433388"/>
          </a:xfrm>
          <a:prstGeom prst="upArrow">
            <a:avLst>
              <a:gd name="adj1" fmla="val 50000"/>
              <a:gd name="adj2" fmla="val 55116"/>
            </a:avLst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32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412" name="AutoShape 28"/>
          <p:cNvSpPr>
            <a:spLocks noChangeArrowheads="1"/>
          </p:cNvSpPr>
          <p:nvPr/>
        </p:nvSpPr>
        <p:spPr bwMode="auto">
          <a:xfrm rot="10800000" flipV="1">
            <a:off x="8143875" y="3857625"/>
            <a:ext cx="190500" cy="433388"/>
          </a:xfrm>
          <a:prstGeom prst="upArrow">
            <a:avLst>
              <a:gd name="adj1" fmla="val 50000"/>
              <a:gd name="adj2" fmla="val 55116"/>
            </a:avLst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32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413" name="AutoShape 29"/>
          <p:cNvSpPr>
            <a:spLocks noChangeArrowheads="1"/>
          </p:cNvSpPr>
          <p:nvPr/>
        </p:nvSpPr>
        <p:spPr bwMode="auto">
          <a:xfrm rot="10800000" flipV="1">
            <a:off x="8145463" y="3195638"/>
            <a:ext cx="192087" cy="431800"/>
          </a:xfrm>
          <a:prstGeom prst="upArrow">
            <a:avLst>
              <a:gd name="adj1" fmla="val 50000"/>
              <a:gd name="adj2" fmla="val 54461"/>
            </a:avLst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32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414" name="AutoShape 30"/>
          <p:cNvSpPr>
            <a:spLocks noChangeArrowheads="1"/>
          </p:cNvSpPr>
          <p:nvPr/>
        </p:nvSpPr>
        <p:spPr bwMode="auto">
          <a:xfrm rot="10800000" flipV="1">
            <a:off x="8145463" y="2547938"/>
            <a:ext cx="192087" cy="433387"/>
          </a:xfrm>
          <a:prstGeom prst="upArrow">
            <a:avLst>
              <a:gd name="adj1" fmla="val 50000"/>
              <a:gd name="adj2" fmla="val 54661"/>
            </a:avLst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32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415" name="Line 31"/>
          <p:cNvSpPr>
            <a:spLocks noChangeShapeType="1"/>
          </p:cNvSpPr>
          <p:nvPr/>
        </p:nvSpPr>
        <p:spPr bwMode="auto">
          <a:xfrm>
            <a:off x="1358900" y="3771900"/>
            <a:ext cx="6375400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ysDot"/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2457450" y="3562350"/>
            <a:ext cx="4060825" cy="3873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zh-CN" sz="1600">
              <a:latin typeface="Times New Roman" panose="02020603050405020304" pitchFamily="18" charset="0"/>
            </a:endParaRPr>
          </a:p>
        </p:txBody>
      </p:sp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2578100" y="35941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H</a:t>
            </a:r>
            <a:r>
              <a:rPr kumimoji="1" lang="en-US" altLang="zh-CN" sz="1600" baseline="-25000">
                <a:latin typeface="Times New Roman" panose="02020603050405020304" pitchFamily="18" charset="0"/>
              </a:rPr>
              <a:t>3</a:t>
            </a:r>
            <a:endParaRPr kumimoji="1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6418" name="Line 34"/>
          <p:cNvSpPr>
            <a:spLocks noChangeShapeType="1"/>
          </p:cNvSpPr>
          <p:nvPr/>
        </p:nvSpPr>
        <p:spPr bwMode="auto">
          <a:xfrm>
            <a:off x="1374775" y="5014913"/>
            <a:ext cx="6326188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ysDot"/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9" name="Line 35"/>
          <p:cNvSpPr>
            <a:spLocks noChangeShapeType="1"/>
          </p:cNvSpPr>
          <p:nvPr/>
        </p:nvSpPr>
        <p:spPr bwMode="auto">
          <a:xfrm>
            <a:off x="1379538" y="4411663"/>
            <a:ext cx="6337300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ysDot"/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0" name="Line 36"/>
          <p:cNvSpPr>
            <a:spLocks noChangeShapeType="1"/>
          </p:cNvSpPr>
          <p:nvPr/>
        </p:nvSpPr>
        <p:spPr bwMode="auto">
          <a:xfrm>
            <a:off x="1371600" y="3132138"/>
            <a:ext cx="6362700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ysDot"/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1" name="Line 37"/>
          <p:cNvSpPr>
            <a:spLocks noChangeShapeType="1"/>
          </p:cNvSpPr>
          <p:nvPr/>
        </p:nvSpPr>
        <p:spPr bwMode="auto">
          <a:xfrm>
            <a:off x="1373188" y="2509838"/>
            <a:ext cx="6362700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ysDot"/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2" name="Rectangle 38"/>
          <p:cNvSpPr>
            <a:spLocks noChangeArrowheads="1"/>
          </p:cNvSpPr>
          <p:nvPr/>
        </p:nvSpPr>
        <p:spPr bwMode="auto">
          <a:xfrm>
            <a:off x="2014538" y="4837113"/>
            <a:ext cx="5021262" cy="392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zh-CN" sz="1600">
              <a:latin typeface="Times New Roman" panose="02020603050405020304" pitchFamily="18" charset="0"/>
            </a:endParaRPr>
          </a:p>
        </p:txBody>
      </p:sp>
      <p:sp>
        <p:nvSpPr>
          <p:cNvPr id="16423" name="AutoShape 39"/>
          <p:cNvSpPr>
            <a:spLocks noChangeArrowheads="1"/>
          </p:cNvSpPr>
          <p:nvPr/>
        </p:nvSpPr>
        <p:spPr bwMode="auto">
          <a:xfrm rot="5400000">
            <a:off x="1445419" y="5420519"/>
            <a:ext cx="196850" cy="382588"/>
          </a:xfrm>
          <a:prstGeom prst="upArrow">
            <a:avLst>
              <a:gd name="adj1" fmla="val 50000"/>
              <a:gd name="adj2" fmla="val 50145"/>
            </a:avLst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32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424" name="AutoShape 40"/>
          <p:cNvSpPr>
            <a:spLocks noChangeArrowheads="1"/>
          </p:cNvSpPr>
          <p:nvPr/>
        </p:nvSpPr>
        <p:spPr bwMode="auto">
          <a:xfrm rot="5400000">
            <a:off x="2160588" y="5424488"/>
            <a:ext cx="196850" cy="381000"/>
          </a:xfrm>
          <a:prstGeom prst="upArrow">
            <a:avLst>
              <a:gd name="adj1" fmla="val 50000"/>
              <a:gd name="adj2" fmla="val 49937"/>
            </a:avLst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32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425" name="AutoShape 41"/>
          <p:cNvSpPr>
            <a:spLocks noChangeArrowheads="1"/>
          </p:cNvSpPr>
          <p:nvPr/>
        </p:nvSpPr>
        <p:spPr bwMode="auto">
          <a:xfrm rot="5400000">
            <a:off x="7387431" y="5422107"/>
            <a:ext cx="200025" cy="382588"/>
          </a:xfrm>
          <a:prstGeom prst="upArrow">
            <a:avLst>
              <a:gd name="adj1" fmla="val 50000"/>
              <a:gd name="adj2" fmla="val 49349"/>
            </a:avLst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32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426" name="AutoShape 42"/>
          <p:cNvSpPr>
            <a:spLocks noChangeArrowheads="1"/>
          </p:cNvSpPr>
          <p:nvPr/>
        </p:nvSpPr>
        <p:spPr bwMode="auto">
          <a:xfrm rot="5400000">
            <a:off x="6638925" y="5424488"/>
            <a:ext cx="196850" cy="381000"/>
          </a:xfrm>
          <a:prstGeom prst="upArrow">
            <a:avLst>
              <a:gd name="adj1" fmla="val 50000"/>
              <a:gd name="adj2" fmla="val 49937"/>
            </a:avLst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32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427" name="AutoShape 43"/>
          <p:cNvSpPr>
            <a:spLocks noChangeArrowheads="1"/>
          </p:cNvSpPr>
          <p:nvPr/>
        </p:nvSpPr>
        <p:spPr bwMode="auto">
          <a:xfrm flipV="1">
            <a:off x="769938" y="5273675"/>
            <a:ext cx="382587" cy="3952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36902020 h 21600"/>
              <a:gd name="T6" fmla="*/ 31396311 w 21600"/>
              <a:gd name="T7" fmla="*/ 0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05 w 21600"/>
              <a:gd name="T13" fmla="*/ 2949 h 21600"/>
              <a:gd name="T14" fmla="*/ 1821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16428" name="Text Box 44"/>
          <p:cNvSpPr txBox="1">
            <a:spLocks noChangeArrowheads="1"/>
          </p:cNvSpPr>
          <p:nvPr/>
        </p:nvSpPr>
        <p:spPr bwMode="auto">
          <a:xfrm>
            <a:off x="3408363" y="5443538"/>
            <a:ext cx="2079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物 理 传 输 媒 体</a:t>
            </a:r>
          </a:p>
        </p:txBody>
      </p:sp>
      <p:sp>
        <p:nvSpPr>
          <p:cNvPr id="16429" name="AutoShape 45"/>
          <p:cNvSpPr>
            <a:spLocks noChangeArrowheads="1"/>
          </p:cNvSpPr>
          <p:nvPr/>
        </p:nvSpPr>
        <p:spPr bwMode="auto">
          <a:xfrm rot="5400000">
            <a:off x="2914650" y="5424488"/>
            <a:ext cx="196850" cy="381000"/>
          </a:xfrm>
          <a:prstGeom prst="upArrow">
            <a:avLst>
              <a:gd name="adj1" fmla="val 50000"/>
              <a:gd name="adj2" fmla="val 49937"/>
            </a:avLst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32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430" name="AutoShape 46"/>
          <p:cNvSpPr>
            <a:spLocks noChangeArrowheads="1"/>
          </p:cNvSpPr>
          <p:nvPr/>
        </p:nvSpPr>
        <p:spPr bwMode="auto">
          <a:xfrm rot="5400000">
            <a:off x="5843588" y="5424488"/>
            <a:ext cx="196850" cy="381000"/>
          </a:xfrm>
          <a:prstGeom prst="upArrow">
            <a:avLst>
              <a:gd name="adj1" fmla="val 50000"/>
              <a:gd name="adj2" fmla="val 49937"/>
            </a:avLst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32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431" name="AutoShape 47"/>
          <p:cNvSpPr>
            <a:spLocks noChangeArrowheads="1"/>
          </p:cNvSpPr>
          <p:nvPr/>
        </p:nvSpPr>
        <p:spPr bwMode="auto">
          <a:xfrm rot="5400000" flipH="1">
            <a:off x="7927975" y="5237163"/>
            <a:ext cx="395287" cy="382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31396464 h 21600"/>
              <a:gd name="T6" fmla="*/ 36901505 w 21600"/>
              <a:gd name="T7" fmla="*/ 0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05 w 21600"/>
              <a:gd name="T13" fmla="*/ 2949 h 21600"/>
              <a:gd name="T14" fmla="*/ 1821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zh-CN" altLang="en-US"/>
          </a:p>
        </p:txBody>
      </p:sp>
      <p:sp>
        <p:nvSpPr>
          <p:cNvPr id="16432" name="Rectangle 48"/>
          <p:cNvSpPr>
            <a:spLocks noChangeArrowheads="1"/>
          </p:cNvSpPr>
          <p:nvPr/>
        </p:nvSpPr>
        <p:spPr bwMode="auto">
          <a:xfrm>
            <a:off x="2014538" y="4238625"/>
            <a:ext cx="5021262" cy="381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zh-CN" sz="1600">
              <a:latin typeface="Times New Roman" panose="02020603050405020304" pitchFamily="18" charset="0"/>
            </a:endParaRPr>
          </a:p>
        </p:txBody>
      </p:sp>
      <p:sp>
        <p:nvSpPr>
          <p:cNvPr id="16433" name="Rectangle 49"/>
          <p:cNvSpPr>
            <a:spLocks noChangeArrowheads="1"/>
          </p:cNvSpPr>
          <p:nvPr/>
        </p:nvSpPr>
        <p:spPr bwMode="auto">
          <a:xfrm>
            <a:off x="3038475" y="2943225"/>
            <a:ext cx="3479800" cy="3873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zh-CN" sz="1600">
              <a:latin typeface="Times New Roman" panose="02020603050405020304" pitchFamily="18" charset="0"/>
            </a:endParaRPr>
          </a:p>
        </p:txBody>
      </p:sp>
      <p:sp>
        <p:nvSpPr>
          <p:cNvPr id="16434" name="Rectangle 50"/>
          <p:cNvSpPr>
            <a:spLocks noChangeArrowheads="1"/>
          </p:cNvSpPr>
          <p:nvPr/>
        </p:nvSpPr>
        <p:spPr bwMode="auto">
          <a:xfrm>
            <a:off x="3490913" y="2333625"/>
            <a:ext cx="3027362" cy="3873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zh-CN" sz="1600">
              <a:latin typeface="Times New Roman" panose="02020603050405020304" pitchFamily="18" charset="0"/>
            </a:endParaRPr>
          </a:p>
        </p:txBody>
      </p:sp>
      <p:sp>
        <p:nvSpPr>
          <p:cNvPr id="16435" name="Line 51"/>
          <p:cNvSpPr>
            <a:spLocks noChangeShapeType="1"/>
          </p:cNvSpPr>
          <p:nvPr/>
        </p:nvSpPr>
        <p:spPr bwMode="auto">
          <a:xfrm>
            <a:off x="4008438" y="23336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36" name="Line 52"/>
          <p:cNvSpPr>
            <a:spLocks noChangeShapeType="1"/>
          </p:cNvSpPr>
          <p:nvPr/>
        </p:nvSpPr>
        <p:spPr bwMode="auto">
          <a:xfrm>
            <a:off x="3490913" y="29432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37" name="Line 53"/>
          <p:cNvSpPr>
            <a:spLocks noChangeShapeType="1"/>
          </p:cNvSpPr>
          <p:nvPr/>
        </p:nvSpPr>
        <p:spPr bwMode="auto">
          <a:xfrm>
            <a:off x="3048000" y="3573463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38" name="Line 54"/>
          <p:cNvSpPr>
            <a:spLocks noChangeShapeType="1"/>
          </p:cNvSpPr>
          <p:nvPr/>
        </p:nvSpPr>
        <p:spPr bwMode="auto">
          <a:xfrm>
            <a:off x="2457450" y="42386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39" name="Line 55"/>
          <p:cNvSpPr>
            <a:spLocks noChangeShapeType="1"/>
          </p:cNvSpPr>
          <p:nvPr/>
        </p:nvSpPr>
        <p:spPr bwMode="auto">
          <a:xfrm>
            <a:off x="6518275" y="42386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40" name="Text Box 56"/>
          <p:cNvSpPr txBox="1">
            <a:spLocks noChangeArrowheads="1"/>
          </p:cNvSpPr>
          <p:nvPr/>
        </p:nvSpPr>
        <p:spPr bwMode="auto">
          <a:xfrm>
            <a:off x="4556125" y="2365375"/>
            <a:ext cx="1262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>
                <a:latin typeface="Times New Roman" panose="02020603050405020304" pitchFamily="18" charset="0"/>
              </a:rPr>
              <a:t>数  据  部  分</a:t>
            </a:r>
          </a:p>
        </p:txBody>
      </p:sp>
      <p:sp>
        <p:nvSpPr>
          <p:cNvPr id="16441" name="Text Box 57"/>
          <p:cNvSpPr txBox="1">
            <a:spLocks noChangeArrowheads="1"/>
          </p:cNvSpPr>
          <p:nvPr/>
        </p:nvSpPr>
        <p:spPr bwMode="auto">
          <a:xfrm>
            <a:off x="4235450" y="3000375"/>
            <a:ext cx="1409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>
                <a:latin typeface="Times New Roman" panose="02020603050405020304" pitchFamily="18" charset="0"/>
              </a:rPr>
              <a:t>数   据   部   分</a:t>
            </a:r>
          </a:p>
        </p:txBody>
      </p:sp>
      <p:sp>
        <p:nvSpPr>
          <p:cNvPr id="16442" name="Text Box 58"/>
          <p:cNvSpPr txBox="1">
            <a:spLocks noChangeArrowheads="1"/>
          </p:cNvSpPr>
          <p:nvPr/>
        </p:nvSpPr>
        <p:spPr bwMode="auto">
          <a:xfrm>
            <a:off x="3852863" y="3603625"/>
            <a:ext cx="16557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>
                <a:latin typeface="Times New Roman" panose="02020603050405020304" pitchFamily="18" charset="0"/>
              </a:rPr>
              <a:t>数     据     部    分</a:t>
            </a:r>
          </a:p>
        </p:txBody>
      </p:sp>
      <p:sp>
        <p:nvSpPr>
          <p:cNvPr id="16443" name="Text Box 59"/>
          <p:cNvSpPr txBox="1">
            <a:spLocks noChangeArrowheads="1"/>
          </p:cNvSpPr>
          <p:nvPr/>
        </p:nvSpPr>
        <p:spPr bwMode="auto">
          <a:xfrm>
            <a:off x="3541713" y="4283075"/>
            <a:ext cx="1852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>
                <a:latin typeface="Times New Roman" panose="02020603050405020304" pitchFamily="18" charset="0"/>
              </a:rPr>
              <a:t>数      据      部      分</a:t>
            </a:r>
          </a:p>
        </p:txBody>
      </p:sp>
      <p:sp>
        <p:nvSpPr>
          <p:cNvPr id="16444" name="Text Box 60"/>
          <p:cNvSpPr txBox="1">
            <a:spLocks noChangeArrowheads="1"/>
          </p:cNvSpPr>
          <p:nvPr/>
        </p:nvSpPr>
        <p:spPr bwMode="auto">
          <a:xfrm>
            <a:off x="2014538" y="4897438"/>
            <a:ext cx="518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10100110100101             </a:t>
            </a:r>
            <a:r>
              <a:rPr kumimoji="1" lang="zh-CN" altLang="en-US" sz="1600">
                <a:latin typeface="Times New Roman" panose="02020603050405020304" pitchFamily="18" charset="0"/>
              </a:rPr>
              <a:t>比      特      流         </a:t>
            </a:r>
            <a:r>
              <a:rPr kumimoji="1" lang="en-US" altLang="zh-CN" sz="1600">
                <a:latin typeface="Times New Roman" panose="02020603050405020304" pitchFamily="18" charset="0"/>
              </a:rPr>
              <a:t>11 010111010</a:t>
            </a:r>
          </a:p>
        </p:txBody>
      </p:sp>
      <p:sp>
        <p:nvSpPr>
          <p:cNvPr id="16445" name="Text Box 61"/>
          <p:cNvSpPr txBox="1">
            <a:spLocks noChangeArrowheads="1"/>
          </p:cNvSpPr>
          <p:nvPr/>
        </p:nvSpPr>
        <p:spPr bwMode="auto">
          <a:xfrm>
            <a:off x="6583363" y="4264025"/>
            <a:ext cx="366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T</a:t>
            </a:r>
            <a:r>
              <a:rPr kumimoji="1" lang="en-US" altLang="zh-CN" sz="1600" baseline="-25000">
                <a:latin typeface="Times New Roman" panose="02020603050405020304" pitchFamily="18" charset="0"/>
              </a:rPr>
              <a:t>2</a:t>
            </a:r>
            <a:endParaRPr kumimoji="1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6446" name="Text Box 62"/>
          <p:cNvSpPr txBox="1">
            <a:spLocks noChangeArrowheads="1"/>
          </p:cNvSpPr>
          <p:nvPr/>
        </p:nvSpPr>
        <p:spPr bwMode="auto">
          <a:xfrm>
            <a:off x="549275" y="1163638"/>
            <a:ext cx="1074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计算机 </a:t>
            </a:r>
            <a:r>
              <a:rPr kumimoji="1" lang="en-US" altLang="zh-CN" sz="1800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6447" name="Text Box 64"/>
          <p:cNvSpPr txBox="1">
            <a:spLocks noChangeArrowheads="1"/>
          </p:cNvSpPr>
          <p:nvPr/>
        </p:nvSpPr>
        <p:spPr bwMode="auto">
          <a:xfrm>
            <a:off x="3554413" y="236855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H</a:t>
            </a:r>
            <a:r>
              <a:rPr kumimoji="1" lang="en-US" altLang="zh-CN" sz="1600" baseline="-25000">
                <a:latin typeface="Times New Roman" panose="02020603050405020304" pitchFamily="18" charset="0"/>
              </a:rPr>
              <a:t>5</a:t>
            </a:r>
            <a:endParaRPr kumimoji="1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6448" name="Text Box 65"/>
          <p:cNvSpPr txBox="1">
            <a:spLocks noChangeArrowheads="1"/>
          </p:cNvSpPr>
          <p:nvPr/>
        </p:nvSpPr>
        <p:spPr bwMode="auto">
          <a:xfrm>
            <a:off x="3086100" y="296545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H</a:t>
            </a:r>
            <a:r>
              <a:rPr kumimoji="1" lang="en-US" altLang="zh-CN" sz="1600" baseline="-25000">
                <a:latin typeface="Times New Roman" panose="02020603050405020304" pitchFamily="18" charset="0"/>
              </a:rPr>
              <a:t>4</a:t>
            </a:r>
            <a:endParaRPr kumimoji="1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6449" name="Text Box 66"/>
          <p:cNvSpPr txBox="1">
            <a:spLocks noChangeArrowheads="1"/>
          </p:cNvSpPr>
          <p:nvPr/>
        </p:nvSpPr>
        <p:spPr bwMode="auto">
          <a:xfrm>
            <a:off x="2051050" y="4244975"/>
            <a:ext cx="388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H</a:t>
            </a:r>
            <a:r>
              <a:rPr kumimoji="1" lang="en-US" altLang="zh-CN" sz="1600" baseline="-25000">
                <a:latin typeface="Times New Roman" panose="02020603050405020304" pitchFamily="18" charset="0"/>
              </a:rPr>
              <a:t>2</a:t>
            </a:r>
            <a:endParaRPr kumimoji="1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6450" name="Text Box 67"/>
          <p:cNvSpPr txBox="1">
            <a:spLocks noChangeArrowheads="1"/>
          </p:cNvSpPr>
          <p:nvPr/>
        </p:nvSpPr>
        <p:spPr bwMode="auto">
          <a:xfrm>
            <a:off x="2827338" y="1901825"/>
            <a:ext cx="6207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首部</a:t>
            </a:r>
          </a:p>
        </p:txBody>
      </p:sp>
      <p:sp>
        <p:nvSpPr>
          <p:cNvPr id="16451" name="Line 68"/>
          <p:cNvSpPr>
            <a:spLocks noChangeShapeType="1"/>
          </p:cNvSpPr>
          <p:nvPr/>
        </p:nvSpPr>
        <p:spPr bwMode="auto">
          <a:xfrm>
            <a:off x="3143250" y="2197100"/>
            <a:ext cx="369888" cy="231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lg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52" name="Text Box 69"/>
          <p:cNvSpPr txBox="1">
            <a:spLocks noChangeArrowheads="1"/>
          </p:cNvSpPr>
          <p:nvPr/>
        </p:nvSpPr>
        <p:spPr bwMode="auto">
          <a:xfrm>
            <a:off x="6740525" y="3730625"/>
            <a:ext cx="620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尾部</a:t>
            </a:r>
          </a:p>
        </p:txBody>
      </p:sp>
      <p:sp>
        <p:nvSpPr>
          <p:cNvPr id="16453" name="Line 70"/>
          <p:cNvSpPr>
            <a:spLocks noChangeShapeType="1"/>
          </p:cNvSpPr>
          <p:nvPr/>
        </p:nvSpPr>
        <p:spPr bwMode="auto">
          <a:xfrm flipH="1">
            <a:off x="6813550" y="4010025"/>
            <a:ext cx="22225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lg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54" name="Text Box 71"/>
          <p:cNvSpPr txBox="1">
            <a:spLocks noChangeArrowheads="1"/>
          </p:cNvSpPr>
          <p:nvPr/>
        </p:nvSpPr>
        <p:spPr bwMode="auto">
          <a:xfrm>
            <a:off x="5405438" y="4845050"/>
            <a:ext cx="374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6455" name="Text Box 72"/>
          <p:cNvSpPr txBox="1">
            <a:spLocks noChangeArrowheads="1"/>
          </p:cNvSpPr>
          <p:nvPr/>
        </p:nvSpPr>
        <p:spPr bwMode="auto">
          <a:xfrm>
            <a:off x="3559175" y="4846638"/>
            <a:ext cx="374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6456" name="AutoShape 73"/>
          <p:cNvSpPr>
            <a:spLocks noChangeArrowheads="1"/>
          </p:cNvSpPr>
          <p:nvPr/>
        </p:nvSpPr>
        <p:spPr bwMode="auto">
          <a:xfrm>
            <a:off x="7880350" y="1524000"/>
            <a:ext cx="665163" cy="609600"/>
          </a:xfrm>
          <a:prstGeom prst="cube">
            <a:avLst>
              <a:gd name="adj" fmla="val 17593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32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457" name="Text Box 74"/>
          <p:cNvSpPr txBox="1">
            <a:spLocks noChangeArrowheads="1"/>
          </p:cNvSpPr>
          <p:nvPr/>
        </p:nvSpPr>
        <p:spPr bwMode="auto">
          <a:xfrm>
            <a:off x="7939088" y="1695450"/>
            <a:ext cx="496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AP</a:t>
            </a:r>
            <a:r>
              <a:rPr kumimoji="1" lang="en-US" altLang="zh-CN" sz="1600" baseline="-25000">
                <a:latin typeface="Times New Roman" panose="02020603050405020304" pitchFamily="18" charset="0"/>
              </a:rPr>
              <a:t>2</a:t>
            </a:r>
            <a:endParaRPr kumimoji="1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6458" name="AutoShape 75"/>
          <p:cNvSpPr>
            <a:spLocks noChangeArrowheads="1"/>
          </p:cNvSpPr>
          <p:nvPr/>
        </p:nvSpPr>
        <p:spPr bwMode="auto">
          <a:xfrm>
            <a:off x="8148638" y="2014538"/>
            <a:ext cx="190500" cy="395287"/>
          </a:xfrm>
          <a:prstGeom prst="upArrow">
            <a:avLst>
              <a:gd name="adj1" fmla="val 50000"/>
              <a:gd name="adj2" fmla="val 50271"/>
            </a:avLst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32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459" name="AutoShape 76"/>
          <p:cNvSpPr>
            <a:spLocks noChangeArrowheads="1"/>
          </p:cNvSpPr>
          <p:nvPr/>
        </p:nvSpPr>
        <p:spPr bwMode="auto">
          <a:xfrm>
            <a:off x="615950" y="1571625"/>
            <a:ext cx="665163" cy="609600"/>
          </a:xfrm>
          <a:prstGeom prst="cube">
            <a:avLst>
              <a:gd name="adj" fmla="val 17593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32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460" name="Text Box 77"/>
          <p:cNvSpPr txBox="1">
            <a:spLocks noChangeArrowheads="1"/>
          </p:cNvSpPr>
          <p:nvPr/>
        </p:nvSpPr>
        <p:spPr bwMode="auto">
          <a:xfrm>
            <a:off x="636588" y="1758950"/>
            <a:ext cx="496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AP</a:t>
            </a:r>
            <a:r>
              <a:rPr kumimoji="1" lang="en-US" altLang="zh-CN" sz="1600" baseline="-25000">
                <a:latin typeface="Times New Roman" panose="02020603050405020304" pitchFamily="18" charset="0"/>
              </a:rPr>
              <a:t>1</a:t>
            </a:r>
            <a:endParaRPr kumimoji="1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6461" name="AutoShape 78"/>
          <p:cNvSpPr>
            <a:spLocks noChangeArrowheads="1"/>
          </p:cNvSpPr>
          <p:nvPr/>
        </p:nvSpPr>
        <p:spPr bwMode="auto">
          <a:xfrm flipV="1">
            <a:off x="728663" y="2090738"/>
            <a:ext cx="190500" cy="395287"/>
          </a:xfrm>
          <a:prstGeom prst="upArrow">
            <a:avLst>
              <a:gd name="adj1" fmla="val 50000"/>
              <a:gd name="adj2" fmla="val 50271"/>
            </a:avLst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32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462" name="Line 79"/>
          <p:cNvSpPr>
            <a:spLocks noChangeShapeType="1"/>
          </p:cNvSpPr>
          <p:nvPr/>
        </p:nvSpPr>
        <p:spPr bwMode="auto">
          <a:xfrm>
            <a:off x="1158875" y="1925638"/>
            <a:ext cx="6745288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ysDot"/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63" name="Rectangle 80"/>
          <p:cNvSpPr>
            <a:spLocks noChangeArrowheads="1"/>
          </p:cNvSpPr>
          <p:nvPr/>
        </p:nvSpPr>
        <p:spPr bwMode="auto">
          <a:xfrm>
            <a:off x="4000500" y="1703388"/>
            <a:ext cx="2517775" cy="3873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zh-CN" sz="1600">
              <a:latin typeface="Times New Roman" panose="02020603050405020304" pitchFamily="18" charset="0"/>
            </a:endParaRPr>
          </a:p>
        </p:txBody>
      </p:sp>
      <p:sp>
        <p:nvSpPr>
          <p:cNvPr id="16464" name="Text Box 81"/>
          <p:cNvSpPr txBox="1">
            <a:spLocks noChangeArrowheads="1"/>
          </p:cNvSpPr>
          <p:nvPr/>
        </p:nvSpPr>
        <p:spPr bwMode="auto">
          <a:xfrm>
            <a:off x="4379913" y="1720850"/>
            <a:ext cx="160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>
                <a:latin typeface="Arial Rounded MT Bold" panose="020F0704030504030204" pitchFamily="34" charset="0"/>
              </a:rPr>
              <a:t>应 用 程 序 </a:t>
            </a:r>
            <a:r>
              <a:rPr kumimoji="1" lang="zh-CN" altLang="en-US" sz="1600">
                <a:latin typeface="Times New Roman" panose="02020603050405020304" pitchFamily="18" charset="0"/>
              </a:rPr>
              <a:t>数 据</a:t>
            </a:r>
          </a:p>
        </p:txBody>
      </p:sp>
      <p:sp>
        <p:nvSpPr>
          <p:cNvPr id="16465" name="Line 82"/>
          <p:cNvSpPr>
            <a:spLocks noChangeShapeType="1"/>
          </p:cNvSpPr>
          <p:nvPr/>
        </p:nvSpPr>
        <p:spPr bwMode="auto">
          <a:xfrm>
            <a:off x="4008438" y="2105025"/>
            <a:ext cx="0" cy="228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66" name="Line 83"/>
          <p:cNvSpPr>
            <a:spLocks noChangeShapeType="1"/>
          </p:cNvSpPr>
          <p:nvPr/>
        </p:nvSpPr>
        <p:spPr bwMode="auto">
          <a:xfrm>
            <a:off x="6518275" y="2105025"/>
            <a:ext cx="0" cy="228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67" name="Line 84"/>
          <p:cNvSpPr>
            <a:spLocks noChangeShapeType="1"/>
          </p:cNvSpPr>
          <p:nvPr/>
        </p:nvSpPr>
        <p:spPr bwMode="auto">
          <a:xfrm>
            <a:off x="6518275" y="2714625"/>
            <a:ext cx="0" cy="228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68" name="Line 85"/>
          <p:cNvSpPr>
            <a:spLocks noChangeShapeType="1"/>
          </p:cNvSpPr>
          <p:nvPr/>
        </p:nvSpPr>
        <p:spPr bwMode="auto">
          <a:xfrm>
            <a:off x="6518275" y="3324225"/>
            <a:ext cx="0" cy="228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69" name="Line 86"/>
          <p:cNvSpPr>
            <a:spLocks noChangeShapeType="1"/>
          </p:cNvSpPr>
          <p:nvPr/>
        </p:nvSpPr>
        <p:spPr bwMode="auto">
          <a:xfrm>
            <a:off x="3490913" y="2714625"/>
            <a:ext cx="0" cy="228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70" name="Line 87"/>
          <p:cNvSpPr>
            <a:spLocks noChangeShapeType="1"/>
          </p:cNvSpPr>
          <p:nvPr/>
        </p:nvSpPr>
        <p:spPr bwMode="auto">
          <a:xfrm>
            <a:off x="3048000" y="3324225"/>
            <a:ext cx="0" cy="228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71" name="Line 88"/>
          <p:cNvSpPr>
            <a:spLocks noChangeShapeType="1"/>
          </p:cNvSpPr>
          <p:nvPr/>
        </p:nvSpPr>
        <p:spPr bwMode="auto">
          <a:xfrm>
            <a:off x="6518275" y="3933825"/>
            <a:ext cx="0" cy="304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72" name="Line 89"/>
          <p:cNvSpPr>
            <a:spLocks noChangeShapeType="1"/>
          </p:cNvSpPr>
          <p:nvPr/>
        </p:nvSpPr>
        <p:spPr bwMode="auto">
          <a:xfrm>
            <a:off x="2457450" y="3933825"/>
            <a:ext cx="0" cy="304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73" name="Line 90"/>
          <p:cNvSpPr>
            <a:spLocks noChangeShapeType="1"/>
          </p:cNvSpPr>
          <p:nvPr/>
        </p:nvSpPr>
        <p:spPr bwMode="auto">
          <a:xfrm>
            <a:off x="7035800" y="4619625"/>
            <a:ext cx="0" cy="228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74" name="Line 91"/>
          <p:cNvSpPr>
            <a:spLocks noChangeShapeType="1"/>
          </p:cNvSpPr>
          <p:nvPr/>
        </p:nvSpPr>
        <p:spPr bwMode="auto">
          <a:xfrm>
            <a:off x="2014538" y="4619625"/>
            <a:ext cx="0" cy="228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75" name="Text Box 63"/>
          <p:cNvSpPr txBox="1">
            <a:spLocks noChangeArrowheads="1"/>
          </p:cNvSpPr>
          <p:nvPr/>
        </p:nvSpPr>
        <p:spPr bwMode="auto">
          <a:xfrm>
            <a:off x="7754938" y="1125538"/>
            <a:ext cx="1068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计算机 </a:t>
            </a:r>
            <a:r>
              <a:rPr kumimoji="1" lang="en-US" altLang="zh-CN" sz="18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6"/>
          <p:cNvSpPr>
            <a:spLocks noChangeArrowheads="1"/>
          </p:cNvSpPr>
          <p:nvPr/>
        </p:nvSpPr>
        <p:spPr bwMode="auto">
          <a:xfrm>
            <a:off x="1819275" y="188913"/>
            <a:ext cx="4640263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网络拓扑结构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pic>
        <p:nvPicPr>
          <p:cNvPr id="1536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1352550"/>
            <a:ext cx="3889375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44575"/>
            <a:ext cx="4459288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860800"/>
            <a:ext cx="4046538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614738"/>
            <a:ext cx="4030662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FID">
  <a:themeElements>
    <a:clrScheme name="RFI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FID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FI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FI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FI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FI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FI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FI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FI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FI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FI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FI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FI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FI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砖雕艺术">
  <a:themeElements>
    <a:clrScheme name="砖雕艺术 1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60606"/>
      </a:accent4>
      <a:accent5>
        <a:srgbClr val="FFFFCA"/>
      </a:accent5>
      <a:accent6>
        <a:srgbClr val="E7B95C"/>
      </a:accent6>
      <a:hlink>
        <a:srgbClr val="0066FF"/>
      </a:hlink>
      <a:folHlink>
        <a:srgbClr val="CC3300"/>
      </a:folHlink>
    </a:clrScheme>
    <a:fontScheme name="砖雕艺术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砖雕艺术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6543</TotalTime>
  <Words>1515</Words>
  <Application>Microsoft Office PowerPoint</Application>
  <PresentationFormat>全屏显示(4:3)</PresentationFormat>
  <Paragraphs>263</Paragraphs>
  <Slides>25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黑体</vt:lpstr>
      <vt:lpstr>华文彩云</vt:lpstr>
      <vt:lpstr>宋体</vt:lpstr>
      <vt:lpstr>Arial</vt:lpstr>
      <vt:lpstr>Arial Rounded MT Bold</vt:lpstr>
      <vt:lpstr>Tahoma</vt:lpstr>
      <vt:lpstr>Times New Roman</vt:lpstr>
      <vt:lpstr>Wingdings</vt:lpstr>
      <vt:lpstr>Wingdings 2</vt:lpstr>
      <vt:lpstr>RFID</vt:lpstr>
      <vt:lpstr>砖雕艺术</vt:lpstr>
      <vt:lpstr>第六章  计算机网络和因特网</vt:lpstr>
      <vt:lpstr>PowerPoint 演示文稿</vt:lpstr>
      <vt:lpstr>Internet,  internet, www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域名系统 DNS</vt:lpstr>
      <vt:lpstr>顶级域名 TLD  (Top Level Domain)</vt:lpstr>
      <vt:lpstr>因特网的域名空间 </vt:lpstr>
      <vt:lpstr>6.3  传输层</vt:lpstr>
      <vt:lpstr>6.4  网络层</vt:lpstr>
      <vt:lpstr>PowerPoint 演示文稿</vt:lpstr>
      <vt:lpstr>IP 地址中的网络号字段和主机号字段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343557095@qq.com</cp:lastModifiedBy>
  <cp:revision>436</cp:revision>
  <dcterms:created xsi:type="dcterms:W3CDTF">2000-01-15T04:50:39Z</dcterms:created>
  <dcterms:modified xsi:type="dcterms:W3CDTF">2020-11-11T02:41:10Z</dcterms:modified>
</cp:coreProperties>
</file>