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572" r:id="rId3"/>
    <p:sldId id="561" r:id="rId4"/>
    <p:sldId id="562" r:id="rId5"/>
    <p:sldId id="563" r:id="rId6"/>
    <p:sldId id="564" r:id="rId7"/>
    <p:sldId id="575" r:id="rId8"/>
    <p:sldId id="573" r:id="rId9"/>
    <p:sldId id="576" r:id="rId10"/>
    <p:sldId id="579" r:id="rId11"/>
    <p:sldId id="565" r:id="rId12"/>
    <p:sldId id="582" r:id="rId13"/>
    <p:sldId id="583" r:id="rId14"/>
    <p:sldId id="584" r:id="rId15"/>
    <p:sldId id="587" r:id="rId16"/>
    <p:sldId id="566" r:id="rId17"/>
    <p:sldId id="588" r:id="rId18"/>
    <p:sldId id="591" r:id="rId19"/>
    <p:sldId id="1044" r:id="rId20"/>
    <p:sldId id="592" r:id="rId21"/>
    <p:sldId id="589" r:id="rId22"/>
    <p:sldId id="567" r:id="rId23"/>
    <p:sldId id="595" r:id="rId24"/>
    <p:sldId id="1045" r:id="rId25"/>
    <p:sldId id="593" r:id="rId26"/>
    <p:sldId id="594" r:id="rId27"/>
    <p:sldId id="57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FFFF00"/>
    <a:srgbClr val="FF33CC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3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72" y="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napToGrid="0">
      <p:cViewPr varScale="1">
        <p:scale>
          <a:sx n="69" d="100"/>
          <a:sy n="69" d="100"/>
        </p:scale>
        <p:origin x="32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B5779F-5579-48FE-842D-0CAA73AFB0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45A0FF-66F5-4FA0-9BFE-FD0348B61EC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AE2FCC-ED51-4768-9714-79508CC083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D8C223C-770C-47BD-A86D-B512D22E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E1759E-D79B-4871-A571-BB2664CFF761}" type="slidenum">
              <a:rPr lang="en-US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C0F1CEA-6D48-427E-970E-961CB45C6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B6BA2BA-904D-4EE7-BA0D-805C68371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9598A7-A243-4BC9-B924-8E169F51AD3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502386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487371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805370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A5AD23-C9C9-4D4A-812F-30CC6069A9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612009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0064876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2023775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2121761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2150758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5612975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768869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7059269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2267751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073882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514514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2919439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710430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544845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703890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769987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8059284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5101229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384041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4260243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7023740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 spd="slow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 userDrawn="1"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4998" r:id="rId2"/>
    <p:sldLayoutId id="2147484999" r:id="rId3"/>
    <p:sldLayoutId id="2147485000" r:id="rId4"/>
    <p:sldLayoutId id="2147485001" r:id="rId5"/>
    <p:sldLayoutId id="2147485002" r:id="rId6"/>
    <p:sldLayoutId id="2147485003" r:id="rId7"/>
    <p:sldLayoutId id="2147485004" r:id="rId8"/>
    <p:sldLayoutId id="2147485005" r:id="rId9"/>
    <p:sldLayoutId id="2147485006" r:id="rId10"/>
    <p:sldLayoutId id="2147485007" r:id="rId11"/>
    <p:sldLayoutId id="2147485008" r:id="rId12"/>
    <p:sldLayoutId id="2147485009" r:id="rId13"/>
  </p:sldLayoutIdLst>
  <p:transition spd="slow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313" y="1098550"/>
            <a:ext cx="8915400" cy="3376613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操作系统</a:t>
            </a:r>
            <a:r>
              <a:rPr lang="zh-CN" altLang="en-US" dirty="0"/>
              <a:t>是一个十分复杂的系统</a:t>
            </a:r>
            <a:r>
              <a:rPr lang="en-US" altLang="en-US" dirty="0"/>
              <a:t>, </a:t>
            </a:r>
            <a:r>
              <a:rPr lang="zh-CN" altLang="en-US" dirty="0"/>
              <a:t>因此很难去给它一个普遍认同的简单定义</a:t>
            </a:r>
            <a:r>
              <a:rPr lang="en-US" altLang="en-US" dirty="0"/>
              <a:t>. </a:t>
            </a:r>
            <a:r>
              <a:rPr lang="zh-CN" altLang="en-US" dirty="0"/>
              <a:t>这里列举一些常见的定义</a:t>
            </a:r>
            <a:r>
              <a:rPr lang="en-US" alt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b="1" dirty="0"/>
              <a:t>操作系统是介于计算机硬件和用户（程序或人）之间的接口</a:t>
            </a:r>
            <a:endParaRPr lang="en-US" altLang="zh-CN" b="1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</a:rPr>
              <a:t>操作系统是一种用来使得其他程序更加方便有效运行的程序（或程序集）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操作程序作为通用管理程序管理着计算机系统中每个部件的活动。</a:t>
            </a:r>
            <a:endParaRPr lang="en-US" altLang="zh-CN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6929438" cy="6477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操作系统</a:t>
            </a:r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5913" y="4518025"/>
            <a:ext cx="85820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操作系统的两个主要设计目标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/>
              <a:t>简单的调用资源。</a:t>
            </a:r>
            <a:endParaRPr lang="en-US" altLang="zh-CN" b="1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/>
              <a:t>有效的使用硬件。</a:t>
            </a:r>
            <a:endParaRPr lang="en-US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/>
          <p:cNvSpPr txBox="1">
            <a:spLocks noChangeArrowheads="1"/>
          </p:cNvSpPr>
          <p:nvPr/>
        </p:nvSpPr>
        <p:spPr bwMode="auto">
          <a:xfrm>
            <a:off x="2449513" y="120650"/>
            <a:ext cx="5329237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第</a:t>
            </a:r>
            <a:r>
              <a:rPr lang="en-US" altLang="zh-CN" sz="3600">
                <a:latin typeface="Times New Roman" panose="02020603050405020304" pitchFamily="18" charset="0"/>
              </a:rPr>
              <a:t>9</a:t>
            </a:r>
            <a:r>
              <a:rPr lang="zh-CN" altLang="en-US" sz="3600">
                <a:latin typeface="Times New Roman" panose="02020603050405020304" pitchFamily="18" charset="0"/>
              </a:rPr>
              <a:t>章 程序设计语言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B2B8BB5-0432-4D9A-87D1-DDC6B788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45" y="1202837"/>
            <a:ext cx="7769469" cy="646331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计算机唯一识别的语言是</a:t>
            </a:r>
            <a:r>
              <a:rPr lang="zh-CN" altLang="en-US" sz="36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机器语言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 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12750" y="2284413"/>
            <a:ext cx="8283575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3200" b="1">
                <a:latin typeface="Times New Roman" panose="02020603050405020304" pitchFamily="18" charset="0"/>
              </a:rPr>
              <a:t>机器语言：由“0”和“1”的字符串组成。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412750" y="3581400"/>
            <a:ext cx="8467725" cy="2214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/>
              <a:t>计算机语言（</a:t>
            </a:r>
            <a:r>
              <a:rPr lang="en-US" altLang="zh-CN" sz="3200" b="1"/>
              <a:t>Computer language</a:t>
            </a:r>
            <a:r>
              <a:rPr lang="zh-CN" altLang="en-US" sz="3200" b="1"/>
              <a:t>）</a:t>
            </a:r>
            <a:r>
              <a:rPr lang="en-US" altLang="zh-CN" sz="3200" b="1"/>
              <a:t> </a:t>
            </a:r>
            <a:endParaRPr lang="zh-CN" altLang="en-US" sz="3200" b="1"/>
          </a:p>
          <a:p>
            <a:pPr>
              <a:lnSpc>
                <a:spcPct val="150000"/>
              </a:lnSpc>
            </a:pPr>
            <a:r>
              <a:rPr lang="zh-CN" altLang="en-US" sz="3200" b="1"/>
              <a:t>      </a:t>
            </a:r>
            <a:r>
              <a:rPr lang="zh-CN" altLang="en-US" sz="2800" b="1"/>
              <a:t>根据预先定义的规则（语法</a:t>
            </a:r>
            <a:r>
              <a:rPr lang="en-US" altLang="zh-CN" sz="2800" b="1"/>
              <a:t>syntax）</a:t>
            </a:r>
            <a:r>
              <a:rPr lang="zh-CN" altLang="en-US" sz="2800" b="1"/>
              <a:t>而写出的预定语句的结合，这些语句组成程序。</a:t>
            </a: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60338"/>
            <a:ext cx="77724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计算机语言</a:t>
            </a: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15288" cy="22336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Times New Roman" panose="02020603050405020304" pitchFamily="18" charset="0"/>
              </a:rPr>
              <a:t>符号语言</a:t>
            </a:r>
            <a:r>
              <a:rPr lang="zh-CN" altLang="en-US" b="1" kern="1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200" dirty="0">
                <a:solidFill>
                  <a:srgbClr val="0000FF"/>
                </a:solidFill>
                <a:latin typeface="Times New Roman" panose="02020603050405020304" pitchFamily="18" charset="0"/>
              </a:rPr>
              <a:t>Symbolic language</a:t>
            </a:r>
            <a:r>
              <a:rPr lang="en-US" altLang="zh-CN" b="1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。</a:t>
            </a:r>
          </a:p>
          <a:p>
            <a:pPr>
              <a:buFontTx/>
              <a:buNone/>
              <a:defRPr/>
            </a:pPr>
            <a:r>
              <a:rPr lang="zh-CN" altLang="en-US" dirty="0"/>
              <a:t>       </a:t>
            </a:r>
            <a:r>
              <a:rPr lang="en-US" altLang="zh-CN" dirty="0"/>
              <a:t>assembler(</a:t>
            </a:r>
            <a:r>
              <a:rPr lang="zh-CN" altLang="en-US" dirty="0"/>
              <a:t>汇编程序):将符号代码翻译为机器语言的特定程序。</a:t>
            </a:r>
          </a:p>
          <a:p>
            <a:pPr>
              <a:buFontTx/>
              <a:buNone/>
              <a:defRPr/>
            </a:pPr>
            <a:r>
              <a:rPr lang="en-US" altLang="zh-CN" dirty="0"/>
              <a:t>        Assembly language(</a:t>
            </a:r>
            <a:r>
              <a:rPr lang="zh-CN" altLang="en-US" dirty="0"/>
              <a:t>汇编语言)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355600" y="3644900"/>
            <a:ext cx="85502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高级语言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High-level language：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compilation(</a:t>
            </a:r>
            <a:r>
              <a:rPr lang="zh-CN" altLang="en-US" dirty="0">
                <a:latin typeface="Times New Roman" panose="02020603050405020304" pitchFamily="18" charset="0"/>
              </a:rPr>
              <a:t>编译):高级语言转化为机器语言的过程。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Basic、Pascal、C、C</a:t>
            </a:r>
            <a:r>
              <a:rPr lang="en-US" altLang="zh-CN" dirty="0">
                <a:latin typeface="Times New Roman" panose="02020603050405020304" pitchFamily="18" charset="0"/>
              </a:rPr>
              <a:t>++、</a:t>
            </a:r>
            <a:r>
              <a:rPr lang="en-US" altLang="zh-CN" dirty="0" smtClean="0">
                <a:latin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Golang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zh-CN" altLang="en-US" b="1" dirty="0">
                <a:latin typeface="Times New Roman" panose="02020603050405020304" pitchFamily="18" charset="0"/>
              </a:rPr>
              <a:t>自然语言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natural language：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618538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963863" y="122238"/>
            <a:ext cx="3481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+mj-lt"/>
                <a:cs typeface="+mj-cs"/>
              </a:rPr>
              <a:t>计算机语言的分类</a:t>
            </a: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98425" y="4243388"/>
            <a:ext cx="1800225" cy="4619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</a:rPr>
              <a:t>过程化语言</a:t>
            </a: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2144713" y="4221163"/>
            <a:ext cx="1490662" cy="8302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</a:rPr>
              <a:t>面向对象的语言</a:t>
            </a: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3781425" y="4240213"/>
            <a:ext cx="1774825" cy="4619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</a:rPr>
              <a:t>函数型语言</a:t>
            </a:r>
          </a:p>
        </p:txBody>
      </p:sp>
      <p:sp>
        <p:nvSpPr>
          <p:cNvPr id="17415" name="Rectangle 18"/>
          <p:cNvSpPr>
            <a:spLocks noChangeArrowheads="1"/>
          </p:cNvSpPr>
          <p:nvPr/>
        </p:nvSpPr>
        <p:spPr bwMode="auto">
          <a:xfrm>
            <a:off x="5651500" y="4221163"/>
            <a:ext cx="1770063" cy="4619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</a:rPr>
              <a:t>说明型语言</a:t>
            </a: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7516813" y="4252913"/>
            <a:ext cx="1425575" cy="4619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</a:rPr>
              <a:t>专用语言</a:t>
            </a:r>
          </a:p>
        </p:txBody>
      </p:sp>
      <p:sp>
        <p:nvSpPr>
          <p:cNvPr id="17417" name="Rectangle 20"/>
          <p:cNvSpPr>
            <a:spLocks noChangeArrowheads="1"/>
          </p:cNvSpPr>
          <p:nvPr/>
        </p:nvSpPr>
        <p:spPr bwMode="auto">
          <a:xfrm>
            <a:off x="2339975" y="5157788"/>
            <a:ext cx="917575" cy="831850"/>
          </a:xfrm>
          <a:prstGeom prst="rect">
            <a:avLst/>
          </a:prstGeom>
          <a:noFill/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C++</a:t>
            </a:r>
          </a:p>
          <a:p>
            <a:r>
              <a:rPr lang="en-US" altLang="zh-CN" b="1"/>
              <a:t>Java</a:t>
            </a:r>
            <a:endParaRPr lang="zh-CN" altLang="en-US" b="1"/>
          </a:p>
        </p:txBody>
      </p:sp>
      <p:sp>
        <p:nvSpPr>
          <p:cNvPr id="17418" name="Rectangle 21"/>
          <p:cNvSpPr>
            <a:spLocks noChangeArrowheads="1"/>
          </p:cNvSpPr>
          <p:nvPr/>
        </p:nvSpPr>
        <p:spPr bwMode="auto">
          <a:xfrm>
            <a:off x="395288" y="4797425"/>
            <a:ext cx="1225550" cy="15621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Fortran</a:t>
            </a:r>
          </a:p>
          <a:p>
            <a:r>
              <a:rPr lang="en-US" altLang="zh-CN" b="1"/>
              <a:t>Cobol</a:t>
            </a:r>
          </a:p>
          <a:p>
            <a:r>
              <a:rPr lang="en-US" altLang="zh-CN" b="1"/>
              <a:t>Pascal</a:t>
            </a:r>
          </a:p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17419" name="Rectangle 22"/>
          <p:cNvSpPr>
            <a:spLocks noChangeArrowheads="1"/>
          </p:cNvSpPr>
          <p:nvPr/>
        </p:nvSpPr>
        <p:spPr bwMode="auto">
          <a:xfrm>
            <a:off x="7591425" y="4868863"/>
            <a:ext cx="1147763" cy="461962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HTML</a:t>
            </a:r>
            <a:endParaRPr lang="zh-CN" altLang="en-US" b="1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3852863" y="4975225"/>
            <a:ext cx="1703387" cy="8302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Function</a:t>
            </a:r>
          </a:p>
          <a:p>
            <a:r>
              <a:rPr lang="en-US" altLang="zh-CN" b="1"/>
              <a:t>(black box)</a:t>
            </a:r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5651500" y="4714875"/>
            <a:ext cx="1770063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依据逻辑推理的原则回答查询</a:t>
            </a: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3" name="Text Box 3">
            <a:extLst>
              <a:ext uri="{FF2B5EF4-FFF2-40B4-BE49-F238E27FC236}">
                <a16:creationId xmlns:a16="http://schemas.microsoft.com/office/drawing/2014/main" id="{3BC9AB3F-EC75-427F-8BF8-D208A1AE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14300"/>
            <a:ext cx="12144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翻译 </a:t>
            </a:r>
            <a:endParaRPr lang="en-US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377285" name="Rectangle 5">
            <a:extLst>
              <a:ext uri="{FF2B5EF4-FFF2-40B4-BE49-F238E27FC236}">
                <a16:creationId xmlns:a16="http://schemas.microsoft.com/office/drawing/2014/main" id="{277A5611-EC15-4CDD-9822-578D3CC9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038225"/>
            <a:ext cx="86106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800" b="0" dirty="0">
                <a:latin typeface="Times New Roman" panose="02020603050405020304" pitchFamily="18" charset="0"/>
              </a:rPr>
              <a:t>    </a:t>
            </a:r>
            <a:r>
              <a:rPr lang="zh-CN" altLang="en-US" sz="2800" b="0" dirty="0">
                <a:latin typeface="Times New Roman" panose="02020603050405020304" pitchFamily="18" charset="0"/>
              </a:rPr>
              <a:t>当今程序通常是用一种高级语言来编写。为了在计算机上运行程序，程序需要被翻译成 它要运行在其他的计算机的机器语言。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源程序</a:t>
            </a:r>
            <a:r>
              <a:rPr lang="zh-CN" altLang="en-US" sz="2800" b="0" dirty="0">
                <a:latin typeface="Times New Roman" panose="02020603050405020304" pitchFamily="18" charset="0"/>
              </a:rPr>
              <a:t>：高级语言程序被称为。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目标程序</a:t>
            </a:r>
            <a:r>
              <a:rPr lang="zh-CN" altLang="en-US" sz="2800" b="0" dirty="0">
                <a:latin typeface="Times New Roman" panose="02020603050405020304" pitchFamily="18" charset="0"/>
              </a:rPr>
              <a:t>：被翻译成的机器语言程序。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7A5611-EC15-4CDD-9822-578D3CC9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3992563"/>
            <a:ext cx="86106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0" dirty="0">
                <a:latin typeface="Times New Roman" panose="02020603050405020304" pitchFamily="18" charset="0"/>
              </a:rPr>
              <a:t>有两种方法用于翻译：</a:t>
            </a:r>
            <a:r>
              <a:rPr lang="zh-CN" altLang="en-US" sz="2800" dirty="0">
                <a:latin typeface="Times New Roman" panose="02020603050405020304" pitchFamily="18" charset="0"/>
              </a:rPr>
              <a:t>编译</a:t>
            </a:r>
            <a:r>
              <a:rPr lang="zh-CN" altLang="en-US" sz="2800" b="0" dirty="0">
                <a:latin typeface="Times New Roman" panose="02020603050405020304" pitchFamily="18" charset="0"/>
              </a:rPr>
              <a:t>和</a:t>
            </a:r>
            <a:r>
              <a:rPr lang="zh-CN" altLang="en-US" sz="2800" dirty="0">
                <a:latin typeface="Times New Roman" panose="02020603050405020304" pitchFamily="18" charset="0"/>
              </a:rPr>
              <a:t>解释</a:t>
            </a:r>
            <a:r>
              <a:rPr lang="zh-CN" altLang="en-US" sz="2800" b="0" dirty="0">
                <a:latin typeface="Times New Roman" panose="02020603050405020304" pitchFamily="18" charset="0"/>
              </a:rPr>
              <a:t>。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编译：</a:t>
            </a:r>
            <a:r>
              <a:rPr lang="zh-CN" altLang="en-US" sz="2800" b="0" dirty="0">
                <a:latin typeface="Times New Roman" panose="02020603050405020304" pitchFamily="18" charset="0"/>
              </a:rPr>
              <a:t>编译程序通常把整个源程序</a:t>
            </a:r>
            <a:r>
              <a:rPr lang="zh-CN" altLang="en-US" sz="2800" dirty="0">
                <a:latin typeface="Times New Roman" panose="02020603050405020304" pitchFamily="18" charset="0"/>
              </a:rPr>
              <a:t>翻译</a:t>
            </a:r>
            <a:r>
              <a:rPr lang="zh-CN" altLang="en-US" sz="2800" b="0" dirty="0">
                <a:latin typeface="Times New Roman" panose="02020603050405020304" pitchFamily="18" charset="0"/>
              </a:rPr>
              <a:t>成</a:t>
            </a:r>
            <a:r>
              <a:rPr lang="zh-CN" altLang="en-US" sz="2800" dirty="0">
                <a:latin typeface="Times New Roman" panose="02020603050405020304" pitchFamily="18" charset="0"/>
              </a:rPr>
              <a:t>目标程序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解释：</a:t>
            </a:r>
            <a:r>
              <a:rPr lang="zh-CN" altLang="en-US" sz="2800" b="0" dirty="0">
                <a:latin typeface="Times New Roman" panose="02020603050405020304" pitchFamily="18" charset="0"/>
              </a:rPr>
              <a:t>指把源程序中的每一行翻译成目标程序中相应的行，并执行它的过程。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3" name="Text Box 3">
            <a:extLst>
              <a:ext uri="{FF2B5EF4-FFF2-40B4-BE49-F238E27FC236}">
                <a16:creationId xmlns:a16="http://schemas.microsoft.com/office/drawing/2014/main" id="{3BC9AB3F-EC75-427F-8BF8-D208A1AE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14300"/>
            <a:ext cx="33051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latin typeface="Calibri" panose="020F0502020204030204" pitchFamily="34" charset="0"/>
              </a:rPr>
              <a:t>翻译过程</a:t>
            </a:r>
            <a:endParaRPr lang="en-US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377285" name="Rectangle 5"/>
          <p:cNvSpPr>
            <a:spLocks noChangeArrowheads="1"/>
          </p:cNvSpPr>
          <p:nvPr/>
        </p:nvSpPr>
        <p:spPr bwMode="auto">
          <a:xfrm>
            <a:off x="190500" y="774700"/>
            <a:ext cx="8610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编译和解释的不同在于：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编译</a:t>
            </a:r>
            <a:r>
              <a:rPr lang="zh-CN" altLang="en-US" sz="2800">
                <a:latin typeface="Times New Roman" panose="02020603050405020304" pitchFamily="18" charset="0"/>
              </a:rPr>
              <a:t>在执行前翻译整个源代码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解释</a:t>
            </a:r>
            <a:r>
              <a:rPr lang="zh-CN" altLang="en-US" sz="2800">
                <a:latin typeface="Times New Roman" panose="02020603050405020304" pitchFamily="18" charset="0"/>
              </a:rPr>
              <a:t>一次只翻译和执行源代码中的一行。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但是，两种方法都遵循相同的翻译过程。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048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749675"/>
            <a:ext cx="85725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3419475" y="115888"/>
            <a:ext cx="5329238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第</a:t>
            </a:r>
            <a:r>
              <a:rPr lang="en-US" altLang="zh-CN" sz="3600">
                <a:latin typeface="Times New Roman" panose="02020603050405020304" pitchFamily="18" charset="0"/>
              </a:rPr>
              <a:t>10</a:t>
            </a:r>
            <a:r>
              <a:rPr lang="zh-CN" altLang="en-US" sz="3600">
                <a:latin typeface="Times New Roman" panose="02020603050405020304" pitchFamily="18" charset="0"/>
              </a:rPr>
              <a:t>章 软件工程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22531" name="Text Box 9"/>
          <p:cNvSpPr txBox="1">
            <a:spLocks noChangeArrowheads="1"/>
          </p:cNvSpPr>
          <p:nvPr/>
        </p:nvSpPr>
        <p:spPr bwMode="auto">
          <a:xfrm>
            <a:off x="393700" y="1125538"/>
            <a:ext cx="8355013" cy="1570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软件生命周期</a:t>
            </a:r>
            <a:r>
              <a:rPr lang="zh-CN" altLang="en-US" sz="3200" dirty="0">
                <a:latin typeface="Times New Roman" panose="02020603050405020304" pitchFamily="18" charset="0"/>
              </a:rPr>
              <a:t>是软件工程中的一个基础概念。软件和其他的产品一样，周期性地重复着一些阶段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pic>
        <p:nvPicPr>
          <p:cNvPr id="2253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514600"/>
            <a:ext cx="5830888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/>
          <p:cNvSpPr txBox="1">
            <a:spLocks noChangeArrowheads="1"/>
          </p:cNvSpPr>
          <p:nvPr/>
        </p:nvSpPr>
        <p:spPr bwMode="auto">
          <a:xfrm>
            <a:off x="2232025" y="185738"/>
            <a:ext cx="5329238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Calibri" panose="020F0502020204030204" pitchFamily="34" charset="0"/>
              </a:rPr>
              <a:t>软件开发过程</a:t>
            </a:r>
            <a:endParaRPr lang="en-US" altLang="en-US" sz="3600" dirty="0">
              <a:latin typeface="Calibri" panose="020F0502020204030204" pitchFamily="34" charset="0"/>
            </a:endParaRPr>
          </a:p>
        </p:txBody>
      </p:sp>
      <p:sp>
        <p:nvSpPr>
          <p:cNvPr id="23555" name="Text Box 9"/>
          <p:cNvSpPr txBox="1">
            <a:spLocks noChangeArrowheads="1"/>
          </p:cNvSpPr>
          <p:nvPr/>
        </p:nvSpPr>
        <p:spPr bwMode="auto">
          <a:xfrm>
            <a:off x="261938" y="1055688"/>
            <a:ext cx="8688387" cy="18774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开发过程 </a:t>
            </a:r>
            <a:r>
              <a:rPr lang="en-US" altLang="zh-CN" sz="3200" dirty="0">
                <a:latin typeface="Times New Roman" panose="02020603050405020304" pitchFamily="18" charset="0"/>
              </a:rPr>
              <a:t>4 </a:t>
            </a:r>
            <a:r>
              <a:rPr lang="zh-CN" altLang="en-US" sz="3200" dirty="0">
                <a:latin typeface="Times New Roman" panose="02020603050405020304" pitchFamily="18" charset="0"/>
              </a:rPr>
              <a:t>个阶段：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分析</a:t>
            </a:r>
            <a:r>
              <a:rPr lang="zh-CN" altLang="en-US" sz="3200" dirty="0">
                <a:latin typeface="Times New Roman" panose="02020603050405020304" pitchFamily="18" charset="0"/>
              </a:rPr>
              <a:t>、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设计</a:t>
            </a:r>
            <a:r>
              <a:rPr lang="zh-CN" altLang="en-US" sz="3200" dirty="0">
                <a:latin typeface="Times New Roman" panose="02020603050405020304" pitchFamily="18" charset="0"/>
              </a:rPr>
              <a:t>、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实现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测试</a:t>
            </a:r>
            <a:endParaRPr lang="en-US" altLang="zh-CN" sz="3200" b="1" u="sng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最常见的两种模型：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瀑布模型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u="sng" dirty="0">
                <a:latin typeface="Times New Roman" panose="02020603050405020304" pitchFamily="18" charset="0"/>
              </a:rPr>
              <a:t>增量模型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2478626"/>
            <a:ext cx="4149725" cy="372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20402"/>
            <a:ext cx="4440238" cy="388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06375" y="84138"/>
            <a:ext cx="8840788" cy="6062662"/>
            <a:chOff x="113" y="119"/>
            <a:chExt cx="5569" cy="3819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27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/>
                <a:t>Quality factors</a:t>
              </a:r>
              <a:r>
                <a:rPr lang="en-US" altLang="zh-CN" b="1"/>
                <a:t>(</a:t>
              </a:r>
              <a:r>
                <a:rPr lang="zh-CN" altLang="en-US" b="1"/>
                <a:t>质量因素 </a:t>
              </a:r>
              <a:r>
                <a:rPr lang="en-US" altLang="zh-CN" b="1"/>
                <a:t>)</a:t>
              </a:r>
            </a:p>
          </p:txBody>
        </p:sp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" y="698"/>
              <a:ext cx="4890" cy="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890" y="1785"/>
              <a:ext cx="1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u="sng" dirty="0"/>
                <a:t>可操作性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611" y="1770"/>
              <a:ext cx="1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u="sng" dirty="0"/>
                <a:t>可维护性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332" y="1770"/>
              <a:ext cx="1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u="sng" dirty="0"/>
                <a:t>可迁移性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204" y="2523"/>
              <a:ext cx="771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准确性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效率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可靠性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安全性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及时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适用性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791" y="2523"/>
              <a:ext cx="953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可变性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可修改性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灵活性</a:t>
              </a:r>
            </a:p>
            <a:p>
              <a:pPr algn="r">
                <a:spcBef>
                  <a:spcPct val="20000"/>
                </a:spcBef>
              </a:pPr>
              <a:r>
                <a:rPr lang="zh-CN" altLang="en-US" sz="2000" b="1"/>
                <a:t>可测试性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332" y="3182"/>
              <a:ext cx="135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代码可重用性</a:t>
              </a:r>
            </a:p>
            <a:p>
              <a:r>
                <a:rPr lang="zh-CN" altLang="en-US" b="1"/>
                <a:t>互操作性</a:t>
              </a:r>
            </a:p>
            <a:p>
              <a:r>
                <a:rPr lang="zh-CN" altLang="en-US" b="1"/>
                <a:t>可移植性</a:t>
              </a:r>
            </a:p>
          </p:txBody>
        </p:sp>
      </p:grp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3" name="Text Box 3">
            <a:extLst>
              <a:ext uri="{FF2B5EF4-FFF2-40B4-BE49-F238E27FC236}">
                <a16:creationId xmlns:a16="http://schemas.microsoft.com/office/drawing/2014/main" id="{C89CFEFB-A524-44D4-B1D5-9AF1761C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01" y="3741341"/>
            <a:ext cx="4103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知道软件内部结构与否</a:t>
            </a:r>
            <a:endParaRPr lang="en-US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520645" name="Rectangle 5">
            <a:extLst>
              <a:ext uri="{FF2B5EF4-FFF2-40B4-BE49-F238E27FC236}">
                <a16:creationId xmlns:a16="http://schemas.microsoft.com/office/drawing/2014/main" id="{2A50C407-CC0B-4BD0-85DB-55EA2C92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3313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</a:rPr>
              <a:t>测试的目标就是发现错误，良好的测试策略能发现最多的错误。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05FCD12-939D-448B-8F40-9098E7846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6" y="2909137"/>
            <a:ext cx="71171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软件测试</a:t>
            </a:r>
            <a:endParaRPr lang="en-US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882A6BC-DF19-4369-8B84-9AFF1F659F0C}"/>
              </a:ext>
            </a:extLst>
          </p:cNvPr>
          <p:cNvSpPr/>
          <p:nvPr/>
        </p:nvSpPr>
        <p:spPr>
          <a:xfrm>
            <a:off x="723367" y="2578131"/>
            <a:ext cx="280201" cy="288825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4F33D-5EA2-43F7-BD5F-F8BEB200D1F0}"/>
              </a:ext>
            </a:extLst>
          </p:cNvPr>
          <p:cNvSpPr/>
          <p:nvPr/>
        </p:nvSpPr>
        <p:spPr>
          <a:xfrm>
            <a:off x="1003568" y="1894122"/>
            <a:ext cx="632791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白盒测试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7F37D9-9368-4FB9-AA88-E9864F2ABF1C}"/>
              </a:ext>
            </a:extLst>
          </p:cNvPr>
          <p:cNvSpPr/>
          <p:nvPr/>
        </p:nvSpPr>
        <p:spPr>
          <a:xfrm>
            <a:off x="1003568" y="4446645"/>
            <a:ext cx="59487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黑盒测试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3B28EE-5494-438E-9CFF-0F633EC1FC7E}"/>
              </a:ext>
            </a:extLst>
          </p:cNvPr>
          <p:cNvSpPr/>
          <p:nvPr/>
        </p:nvSpPr>
        <p:spPr>
          <a:xfrm>
            <a:off x="1763174" y="2041412"/>
            <a:ext cx="7029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路径路径测试</a:t>
            </a:r>
            <a:r>
              <a:rPr lang="en-US" altLang="zh-CN" sz="2800" b="1" dirty="0"/>
              <a:t>:</a:t>
            </a:r>
            <a:r>
              <a:rPr lang="zh-CN" altLang="en-US" dirty="0">
                <a:cs typeface="Times New Roman" panose="02020603050405020304" pitchFamily="18" charset="0"/>
              </a:rPr>
              <a:t>独立的路径、每个分支都被测试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06D65-DEA5-45FF-9125-75EC24085484}"/>
              </a:ext>
            </a:extLst>
          </p:cNvPr>
          <p:cNvSpPr/>
          <p:nvPr/>
        </p:nvSpPr>
        <p:spPr>
          <a:xfrm>
            <a:off x="1739388" y="2867331"/>
            <a:ext cx="7223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控制结构测试</a:t>
            </a:r>
            <a:r>
              <a:rPr lang="en-US" altLang="zh-CN" sz="2800" b="1" dirty="0"/>
              <a:t>:</a:t>
            </a:r>
            <a:r>
              <a:rPr lang="zh-CN" altLang="en-US" dirty="0">
                <a:cs typeface="Times New Roman" panose="02020603050405020304" pitchFamily="18" charset="0"/>
              </a:rPr>
              <a:t>每个循环、所有数据结构都被测试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339C3F3-30B4-4C32-85B5-F2F1406F07AA}"/>
              </a:ext>
            </a:extLst>
          </p:cNvPr>
          <p:cNvSpPr/>
          <p:nvPr/>
        </p:nvSpPr>
        <p:spPr>
          <a:xfrm>
            <a:off x="1617398" y="2041412"/>
            <a:ext cx="291552" cy="141424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1FA46C-5912-4A88-989F-EAC5D8E7C097}"/>
              </a:ext>
            </a:extLst>
          </p:cNvPr>
          <p:cNvSpPr/>
          <p:nvPr/>
        </p:nvSpPr>
        <p:spPr>
          <a:xfrm>
            <a:off x="1828313" y="4340715"/>
            <a:ext cx="697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穷尽测试</a:t>
            </a:r>
            <a:r>
              <a:rPr lang="en-US" altLang="zh-CN" sz="2800" b="1" dirty="0"/>
              <a:t>:</a:t>
            </a:r>
            <a:r>
              <a:rPr lang="zh-CN" altLang="en-US" dirty="0"/>
              <a:t>用输入域中的所有可能的值去测试软件</a:t>
            </a:r>
            <a:endParaRPr lang="en-US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A03D0-7E1C-44F7-94DA-32C4D04BA205}"/>
              </a:ext>
            </a:extLst>
          </p:cNvPr>
          <p:cNvSpPr/>
          <p:nvPr/>
        </p:nvSpPr>
        <p:spPr>
          <a:xfrm>
            <a:off x="1858428" y="4988767"/>
            <a:ext cx="6460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随机测试</a:t>
            </a:r>
            <a:r>
              <a:rPr lang="en-US" altLang="zh-CN" sz="2800" b="1" dirty="0"/>
              <a:t>: </a:t>
            </a:r>
            <a:r>
              <a:rPr lang="zh-CN" altLang="en-US" dirty="0"/>
              <a:t>随机选择输入域的值的子集来测试</a:t>
            </a:r>
            <a:endParaRPr lang="en-US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79E8F-8EDF-4B6F-9D84-68F661B405D5}"/>
              </a:ext>
            </a:extLst>
          </p:cNvPr>
          <p:cNvSpPr/>
          <p:nvPr/>
        </p:nvSpPr>
        <p:spPr>
          <a:xfrm>
            <a:off x="1828313" y="5737945"/>
            <a:ext cx="4262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边界值测试</a:t>
            </a:r>
            <a:r>
              <a:rPr lang="en-US" altLang="zh-CN" sz="2800" b="1" dirty="0"/>
              <a:t>:</a:t>
            </a:r>
            <a:r>
              <a:rPr lang="zh-CN" altLang="en-US" dirty="0">
                <a:cs typeface="Times New Roman" panose="02020603050405020304" pitchFamily="18" charset="0"/>
              </a:rPr>
              <a:t>用模块的边界值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9BCCB20F-59FF-4519-A0A0-EC8965EF5895}"/>
              </a:ext>
            </a:extLst>
          </p:cNvPr>
          <p:cNvSpPr/>
          <p:nvPr/>
        </p:nvSpPr>
        <p:spPr>
          <a:xfrm>
            <a:off x="1582262" y="4446645"/>
            <a:ext cx="291552" cy="169004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F618A3E9-68E8-48B2-9DB2-CB08039D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313" y="171587"/>
            <a:ext cx="29806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软件测试</a:t>
            </a:r>
            <a:endParaRPr lang="en-US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3" grpId="0"/>
      <p:bldP spid="1520643" grpId="1"/>
      <p:bldP spid="11" grpId="0"/>
      <p:bldP spid="4" grpId="0" animBg="1"/>
      <p:bldP spid="5" grpId="0" animBg="1"/>
      <p:bldP spid="15" grpId="0"/>
      <p:bldP spid="16" grpId="0"/>
      <p:bldP spid="19" grpId="0" animBg="1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7" name="Text Box 3"/>
          <p:cNvSpPr txBox="1">
            <a:spLocks noChangeArrowheads="1"/>
          </p:cNvSpPr>
          <p:nvPr/>
        </p:nvSpPr>
        <p:spPr bwMode="auto">
          <a:xfrm>
            <a:off x="211138" y="38100"/>
            <a:ext cx="12144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文档</a:t>
            </a:r>
            <a:endParaRPr lang="en-US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37029" name="Rectangle 5"/>
          <p:cNvSpPr>
            <a:spLocks noChangeArrowheads="1"/>
          </p:cNvSpPr>
          <p:nvPr/>
        </p:nvSpPr>
        <p:spPr bwMode="auto">
          <a:xfrm>
            <a:off x="146050" y="1020763"/>
            <a:ext cx="86106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软件的正确使用和有效维护离不开文档。通常软件有三种独立的文档：</a:t>
            </a:r>
            <a:r>
              <a:rPr lang="zh-CN" altLang="en-US" sz="2800" b="1" dirty="0"/>
              <a:t>用户文档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800" b="1" dirty="0"/>
              <a:t>系统文档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800" b="1" dirty="0"/>
              <a:t>技术文档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1107831" y="2063750"/>
            <a:ext cx="7121770" cy="523220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文档是一个持续的过程。</a:t>
            </a:r>
            <a:endParaRPr lang="en-US" alt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08" name="矩形 1"/>
          <p:cNvSpPr>
            <a:spLocks noChangeArrowheads="1"/>
          </p:cNvSpPr>
          <p:nvPr/>
        </p:nvSpPr>
        <p:spPr bwMode="auto">
          <a:xfrm>
            <a:off x="211138" y="2770188"/>
            <a:ext cx="562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u="sng" dirty="0">
                <a:latin typeface="Calibri" panose="020F0502020204030204" pitchFamily="34" charset="0"/>
              </a:rPr>
              <a:t>用户文档</a:t>
            </a:r>
            <a:r>
              <a:rPr lang="zh-CN" altLang="en-US" dirty="0">
                <a:latin typeface="Calibri" panose="020F0502020204030204" pitchFamily="34" charset="0"/>
              </a:rPr>
              <a:t>：</a:t>
            </a:r>
            <a:r>
              <a:rPr lang="zh-CN" altLang="en-US" dirty="0"/>
              <a:t>传统上称为</a:t>
            </a:r>
            <a:r>
              <a:rPr lang="zh-CN" altLang="en-US" i="1" dirty="0">
                <a:solidFill>
                  <a:schemeClr val="folHlink"/>
                </a:solidFill>
              </a:rPr>
              <a:t>用户手册</a:t>
            </a:r>
            <a:r>
              <a:rPr lang="zh-CN" altLang="en-US" dirty="0"/>
              <a:t>的文档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6050" y="3527425"/>
            <a:ext cx="8915400" cy="892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u="sng" dirty="0">
                <a:latin typeface="Calibri" panose="020F0502020204030204" pitchFamily="34" charset="0"/>
              </a:rPr>
              <a:t>系统文档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定义软件本身。是为了让原始开发人员之外的人能够维护和修改软件包。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050" y="4659313"/>
            <a:ext cx="8170863" cy="1568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b="1" u="sng" dirty="0">
                <a:latin typeface="Calibri" panose="020F0502020204030204" pitchFamily="34" charset="0"/>
              </a:rPr>
              <a:t>技术文档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描述了软件系统的安装和服务。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安装文档：</a:t>
            </a:r>
            <a:r>
              <a:rPr lang="zh-CN" altLang="en-US" dirty="0">
                <a:latin typeface="Times New Roman" panose="02020603050405020304" pitchFamily="18" charset="0"/>
              </a:rPr>
              <a:t>描述软件如何安装在每台计算机上。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服务文档：</a:t>
            </a:r>
            <a:r>
              <a:rPr lang="zh-CN" altLang="en-US" dirty="0">
                <a:latin typeface="Times New Roman" panose="02020603050405020304" pitchFamily="18" charset="0"/>
              </a:rPr>
              <a:t>描述系统应该如何维护和更新。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2327275" y="225425"/>
            <a:ext cx="314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计算机系统</a:t>
            </a:r>
            <a:endParaRPr lang="en-US" altLang="zh-CN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2">
            <a:lum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07375" cy="42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9"/>
          <p:cNvSpPr txBox="1">
            <a:spLocks noChangeArrowheads="1"/>
          </p:cNvSpPr>
          <p:nvPr/>
        </p:nvSpPr>
        <p:spPr bwMode="auto">
          <a:xfrm>
            <a:off x="3419475" y="115888"/>
            <a:ext cx="5329238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软件工程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pic>
        <p:nvPicPr>
          <p:cNvPr id="27651" name="Picture 2" descr="我的电脑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949325"/>
            <a:ext cx="89646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3614996" y="-12369"/>
            <a:ext cx="4897743" cy="248016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</a:rPr>
              <a:t>11</a:t>
            </a:r>
            <a:r>
              <a:rPr lang="zh-CN" altLang="en-US" sz="3600" dirty="0">
                <a:latin typeface="Times New Roman" panose="02020603050405020304" pitchFamily="18" charset="0"/>
              </a:rPr>
              <a:t>章  数据结构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</a:rPr>
              <a:t>12</a:t>
            </a:r>
            <a:r>
              <a:rPr lang="zh-CN" altLang="en-US" sz="3600" dirty="0">
                <a:latin typeface="Times New Roman" panose="02020603050405020304" pitchFamily="18" charset="0"/>
              </a:rPr>
              <a:t>章  抽象数据类型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</a:rPr>
              <a:t>13</a:t>
            </a:r>
            <a:r>
              <a:rPr lang="zh-CN" altLang="en-US" sz="3600" dirty="0">
                <a:latin typeface="Times New Roman" panose="02020603050405020304" pitchFamily="18" charset="0"/>
              </a:rPr>
              <a:t>章  文件结构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541692" y="2509572"/>
            <a:ext cx="7058025" cy="36909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数据的组织与管理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</a:rPr>
              <a:t>数组、链表、记录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抽象数据类型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</a:rPr>
              <a:t>堆栈、队列、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树、图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文件结构：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327" y="188615"/>
            <a:ext cx="4974821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</a:rPr>
              <a:t>章  数据库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49826"/>
            <a:ext cx="8279155" cy="511340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数据库定义：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数据库是一个组织内被应用程序使用的逻辑相一致的相关数据的</a:t>
            </a:r>
            <a:r>
              <a:rPr lang="zh-CN" altLang="en-US" noProof="1">
                <a:latin typeface="Times New Roman" panose="02020603050405020304" pitchFamily="18" charset="0"/>
              </a:rPr>
              <a:t>集合</a:t>
            </a:r>
            <a:r>
              <a:rPr lang="zh-CN" altLang="en-US" noProof="1" smtClean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数据库优点：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冗余较少、</a:t>
            </a:r>
            <a:r>
              <a:rPr lang="zh-CN" altLang="en-US" dirty="0" smtClean="0">
                <a:latin typeface="Times New Roman" panose="02020603050405020304" pitchFamily="18" charset="0"/>
              </a:rPr>
              <a:t>避免不一致性、</a:t>
            </a:r>
            <a:r>
              <a:rPr lang="zh-CN" altLang="en-US" dirty="0" smtClean="0">
                <a:latin typeface="Times New Roman" panose="02020603050405020304" pitchFamily="18" charset="0"/>
              </a:rPr>
              <a:t>效率高、</a:t>
            </a:r>
            <a:r>
              <a:rPr lang="zh-CN" altLang="en-US" dirty="0" smtClean="0">
                <a:latin typeface="Times New Roman" panose="02020603050405020304" pitchFamily="18" charset="0"/>
              </a:rPr>
              <a:t>数据完整性、</a:t>
            </a:r>
            <a:r>
              <a:rPr lang="zh-CN" altLang="en-US" dirty="0" smtClean="0">
                <a:latin typeface="Times New Roman" panose="02020603050405020304" pitchFamily="18" charset="0"/>
              </a:rPr>
              <a:t>机密性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数据库管理系统</a:t>
            </a:r>
            <a:r>
              <a:rPr lang="en-US" altLang="zh-CN" dirty="0" smtClean="0">
                <a:latin typeface="Times New Roman" panose="02020603050405020304" pitchFamily="18" charset="0"/>
              </a:rPr>
              <a:t>DBMS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创建和维护数据库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的一种工具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DBMS允许对数据库中的数据进行受控访问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DBMS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是由五个组件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硬件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、软件、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用户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和程序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D035DCB-F9CF-4B5C-BB7B-F8EA1E67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581156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部分 高级话题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27897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327" y="188615"/>
            <a:ext cx="4974821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</a:rPr>
              <a:t>章  数据库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282" y="1222345"/>
            <a:ext cx="8280099" cy="511340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数据库模型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层次模型、网状模型、关系模型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关系数据库的操纵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插入、删除、更新、查询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数据库设计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 E-R</a:t>
            </a:r>
            <a:r>
              <a:rPr lang="zh-CN" altLang="en-US" sz="2800" dirty="0">
                <a:latin typeface="Times New Roman" panose="02020603050405020304" pitchFamily="18" charset="0"/>
              </a:rPr>
              <a:t>图、规范化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其他数据库模型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分布式数据库、面向对象的数据库、</a:t>
            </a:r>
            <a:r>
              <a:rPr lang="en-US" altLang="zh-CN" sz="2800" dirty="0">
                <a:latin typeface="Times New Roman" panose="02020603050405020304" pitchFamily="18" charset="0"/>
              </a:rPr>
              <a:t>XML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dirty="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D035DCB-F9CF-4B5C-BB7B-F8EA1E67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581156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部分 高级话题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3878"/>
      </p:ext>
    </p:extLst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327" y="188615"/>
            <a:ext cx="4974821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</a:rPr>
              <a:t>章  数据压缩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64" y="1274450"/>
            <a:ext cx="3656144" cy="2840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压缩技术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游程长度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编码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赫</a:t>
            </a:r>
            <a:r>
              <a:rPr lang="zh-CN" altLang="en-US" sz="2800" dirty="0">
                <a:latin typeface="Times New Roman" panose="02020603050405020304" pitchFamily="18" charset="0"/>
              </a:rPr>
              <a:t>夫曼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编码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LempelZiv</a:t>
            </a:r>
            <a:r>
              <a:rPr lang="zh-CN" altLang="en-US" sz="2800" dirty="0">
                <a:latin typeface="Times New Roman" panose="02020603050405020304" pitchFamily="18" charset="0"/>
              </a:rPr>
              <a:t>编码</a:t>
            </a:r>
            <a:endParaRPr lang="zh-CN" altLang="en-US" sz="2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9B01A5-F9AD-43E2-942C-C1D30137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69" y="1535221"/>
            <a:ext cx="4249996" cy="459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压缩分类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有损压缩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图像压缩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JPEG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视频压缩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MPEG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音频</a:t>
            </a:r>
            <a:r>
              <a:rPr lang="zh-CN" altLang="en-US" sz="2800" dirty="0">
                <a:latin typeface="Times New Roman" panose="02020603050405020304" pitchFamily="18" charset="0"/>
              </a:rPr>
              <a:t>压缩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无损压缩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数据、文本等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D035DCB-F9CF-4B5C-BB7B-F8EA1E67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581156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部分 高级话题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430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327" y="188615"/>
            <a:ext cx="4974821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章  安全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895" y="1050460"/>
            <a:ext cx="8654754" cy="505032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 err="1">
                <a:latin typeface="Times New Roman" panose="02020603050405020304" pitchFamily="18" charset="0"/>
              </a:rPr>
              <a:t>三个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安全目标：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机密性</a:t>
            </a:r>
            <a:r>
              <a:rPr lang="en-US" altLang="en-US" dirty="0" err="1">
                <a:latin typeface="Times New Roman" panose="02020603050405020304" pitchFamily="18" charset="0"/>
              </a:rPr>
              <a:t>，完整性，可用性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 err="1" smtClean="0">
                <a:latin typeface="Times New Roman" panose="02020603050405020304" pitchFamily="18" charset="0"/>
              </a:rPr>
              <a:t>安全目标会受到</a:t>
            </a:r>
            <a:r>
              <a:rPr lang="en-US" alt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安全攻击</a:t>
            </a:r>
            <a:r>
              <a:rPr lang="en-US" altLang="en-US" sz="3200" dirty="0" err="1" smtClean="0">
                <a:latin typeface="Times New Roman" panose="02020603050405020304" pitchFamily="18" charset="0"/>
              </a:rPr>
              <a:t>威胁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，解决方法：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机密性：加密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对称加密</a:t>
            </a:r>
            <a:r>
              <a:rPr lang="en-US" altLang="zh-CN" sz="2400" dirty="0">
                <a:latin typeface="Times New Roman" panose="02020603050405020304" pitchFamily="18" charset="0"/>
              </a:rPr>
              <a:t>(DES)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、非对称</a:t>
            </a:r>
            <a:r>
              <a:rPr lang="zh-CN" altLang="en-US" sz="2400" dirty="0">
                <a:latin typeface="Times New Roman" panose="02020603050405020304" pitchFamily="18" charset="0"/>
              </a:rPr>
              <a:t>加密</a:t>
            </a:r>
            <a:r>
              <a:rPr lang="en-US" altLang="zh-CN" sz="2400" dirty="0">
                <a:latin typeface="Times New Roman" panose="02020603050405020304" pitchFamily="18" charset="0"/>
              </a:rPr>
              <a:t>(RSA)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完整性：数字签名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可用性：</a:t>
            </a:r>
            <a:r>
              <a:rPr lang="zh-CN" altLang="en-US" dirty="0" smtClean="0">
                <a:latin typeface="Times New Roman" panose="02020603050405020304" pitchFamily="18" charset="0"/>
              </a:rPr>
              <a:t>认证</a:t>
            </a:r>
            <a:r>
              <a:rPr lang="zh-CN" altLang="en-US" dirty="0">
                <a:latin typeface="Times New Roman" panose="02020603050405020304" pitchFamily="18" charset="0"/>
              </a:rPr>
              <a:t>、安全</a:t>
            </a:r>
            <a:r>
              <a:rPr lang="zh-CN" altLang="en-US" dirty="0" smtClean="0">
                <a:latin typeface="Times New Roman" panose="02020603050405020304" pitchFamily="18" charset="0"/>
              </a:rPr>
              <a:t>协议、</a:t>
            </a:r>
            <a:r>
              <a:rPr lang="zh-CN" altLang="en-US" dirty="0">
                <a:latin typeface="Times New Roman" panose="02020603050405020304" pitchFamily="18" charset="0"/>
              </a:rPr>
              <a:t>防火墙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管理：规章制度、法律法规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D035DCB-F9CF-4B5C-BB7B-F8EA1E67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581156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部分 高级话题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97147"/>
      </p:ext>
    </p:extLst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9"/>
          <p:cNvSpPr txBox="1">
            <a:spLocks noChangeArrowheads="1"/>
          </p:cNvSpPr>
          <p:nvPr/>
        </p:nvSpPr>
        <p:spPr bwMode="auto">
          <a:xfrm>
            <a:off x="395288" y="260350"/>
            <a:ext cx="2184400" cy="4000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部分 高级话题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2771" name="Text Box 9"/>
          <p:cNvSpPr txBox="1">
            <a:spLocks noChangeArrowheads="1"/>
          </p:cNvSpPr>
          <p:nvPr/>
        </p:nvSpPr>
        <p:spPr bwMode="auto">
          <a:xfrm>
            <a:off x="3492500" y="260350"/>
            <a:ext cx="5329238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其它内容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690564" y="1372699"/>
            <a:ext cx="5870819" cy="40934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移动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物</a:t>
            </a:r>
            <a:r>
              <a:rPr lang="zh-CN" altLang="en-US" sz="3200" dirty="0">
                <a:latin typeface="Times New Roman" panose="02020603050405020304" pitchFamily="18" charset="0"/>
              </a:rPr>
              <a:t>联网 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IoT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大数据 </a:t>
            </a:r>
            <a:r>
              <a:rPr lang="en-US" altLang="zh-CN" sz="3200" dirty="0">
                <a:latin typeface="Times New Roman" panose="02020603050405020304" pitchFamily="18" charset="0"/>
              </a:rPr>
              <a:t>(Big data)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人工智能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(AI)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区块链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BlockChain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649413" y="180975"/>
            <a:ext cx="51990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操作系统的组成</a:t>
            </a:r>
            <a:endParaRPr lang="en-US" altLang="zh-CN" sz="3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736012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327025" y="5105400"/>
            <a:ext cx="8440738" cy="1181100"/>
            <a:chOff x="159" y="3249"/>
            <a:chExt cx="5317" cy="789"/>
          </a:xfrm>
        </p:grpSpPr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159" y="3249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内存管理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1610" y="3249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hlinkClick r:id="rId4" action="ppaction://hlinksldjump"/>
                </a:rPr>
                <a:t>进程管理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3016" y="3249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hlinkClick r:id="" action="ppaction://noaction"/>
                </a:rPr>
                <a:t>设备管理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4468" y="3249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hlinkClick r:id="" action="ppaction://noaction"/>
                </a:rPr>
                <a:t>文件管理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8205" name="Group 22"/>
            <p:cNvGrpSpPr>
              <a:grpSpLocks/>
            </p:cNvGrpSpPr>
            <p:nvPr/>
          </p:nvGrpSpPr>
          <p:grpSpPr bwMode="auto">
            <a:xfrm>
              <a:off x="703" y="3566"/>
              <a:ext cx="4194" cy="186"/>
              <a:chOff x="703" y="3566"/>
              <a:chExt cx="4194" cy="186"/>
            </a:xfrm>
          </p:grpSpPr>
          <p:sp>
            <p:nvSpPr>
              <p:cNvPr id="8207" name="Line 17"/>
              <p:cNvSpPr>
                <a:spLocks noChangeShapeType="1"/>
              </p:cNvSpPr>
              <p:nvPr/>
            </p:nvSpPr>
            <p:spPr bwMode="auto">
              <a:xfrm>
                <a:off x="703" y="3748"/>
                <a:ext cx="4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Line 18"/>
              <p:cNvSpPr>
                <a:spLocks noChangeShapeType="1"/>
              </p:cNvSpPr>
              <p:nvPr/>
            </p:nvSpPr>
            <p:spPr bwMode="auto">
              <a:xfrm>
                <a:off x="703" y="356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Line 19"/>
              <p:cNvSpPr>
                <a:spLocks noChangeShapeType="1"/>
              </p:cNvSpPr>
              <p:nvPr/>
            </p:nvSpPr>
            <p:spPr bwMode="auto">
              <a:xfrm>
                <a:off x="3470" y="356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Line 20"/>
              <p:cNvSpPr>
                <a:spLocks noChangeShapeType="1"/>
              </p:cNvSpPr>
              <p:nvPr/>
            </p:nvSpPr>
            <p:spPr bwMode="auto">
              <a:xfrm>
                <a:off x="2064" y="356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Line 21"/>
              <p:cNvSpPr>
                <a:spLocks noChangeShapeType="1"/>
              </p:cNvSpPr>
              <p:nvPr/>
            </p:nvSpPr>
            <p:spPr bwMode="auto">
              <a:xfrm>
                <a:off x="4897" y="357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270" y="375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操作系统功能</a:t>
              </a:r>
            </a:p>
          </p:txBody>
        </p:sp>
      </p:grp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187450" y="1557338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用户界面</a:t>
            </a:r>
            <a:r>
              <a:rPr lang="en-US" altLang="zh-CN" sz="2000" b="1">
                <a:latin typeface="Times New Roman" panose="02020603050405020304" pitchFamily="18" charset="0"/>
              </a:rPr>
              <a:t>/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命令解释程序</a:t>
            </a: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3132138" y="2276475"/>
            <a:ext cx="5472112" cy="1006475"/>
            <a:chOff x="2018" y="1480"/>
            <a:chExt cx="3265" cy="634"/>
          </a:xfrm>
        </p:grpSpPr>
        <p:sp>
          <p:nvSpPr>
            <p:cNvPr id="8199" name="Rectangle 26"/>
            <p:cNvSpPr>
              <a:spLocks noChangeArrowheads="1"/>
            </p:cNvSpPr>
            <p:nvPr/>
          </p:nvSpPr>
          <p:spPr bwMode="auto">
            <a:xfrm>
              <a:off x="3016" y="1480"/>
              <a:ext cx="22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接受进程请求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并向操作系统的其他部分解释这些请求的软件。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负责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OS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与外界的联系</a:t>
              </a:r>
            </a:p>
          </p:txBody>
        </p:sp>
        <p:sp>
          <p:nvSpPr>
            <p:cNvPr id="8200" name="Line 27"/>
            <p:cNvSpPr>
              <a:spLocks noChangeShapeType="1"/>
            </p:cNvSpPr>
            <p:nvPr/>
          </p:nvSpPr>
          <p:spPr bwMode="auto">
            <a:xfrm flipH="1">
              <a:off x="2018" y="1797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9"/>
          <p:cNvSpPr txBox="1">
            <a:spLocks noChangeArrowheads="1"/>
          </p:cNvSpPr>
          <p:nvPr/>
        </p:nvSpPr>
        <p:spPr bwMode="auto">
          <a:xfrm>
            <a:off x="2806700" y="163513"/>
            <a:ext cx="4249738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主要操作系统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247134" y="1341438"/>
            <a:ext cx="8600303" cy="47089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典型的操作系统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windows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Unix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MacOS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深度</a:t>
            </a:r>
            <a:r>
              <a:rPr lang="en-US" altLang="zh-CN" sz="2800" dirty="0">
                <a:latin typeface="Times New Roman" panose="02020603050405020304" pitchFamily="18" charset="0"/>
              </a:rPr>
              <a:t>Linux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Deepin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NewStart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Ios</a:t>
            </a:r>
            <a:r>
              <a:rPr lang="en-US" altLang="zh-CN" sz="2800" dirty="0">
                <a:latin typeface="Times New Roman" panose="02020603050405020304" pitchFamily="18" charset="0"/>
              </a:rPr>
              <a:t>, android,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err="1">
                <a:latin typeface="Times New Roman" panose="02020603050405020304" pitchFamily="18" charset="0"/>
              </a:rPr>
              <a:t>HarmonyOS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9"/>
          <p:cNvSpPr txBox="1">
            <a:spLocks noChangeArrowheads="1"/>
          </p:cNvSpPr>
          <p:nvPr/>
        </p:nvSpPr>
        <p:spPr bwMode="auto">
          <a:xfrm>
            <a:off x="2887663" y="190500"/>
            <a:ext cx="4249737" cy="646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第</a:t>
            </a:r>
            <a:r>
              <a:rPr lang="en-US" altLang="zh-CN" sz="3600">
                <a:latin typeface="Times New Roman" panose="02020603050405020304" pitchFamily="18" charset="0"/>
              </a:rPr>
              <a:t>8</a:t>
            </a:r>
            <a:r>
              <a:rPr lang="zh-CN" altLang="en-US" sz="3600">
                <a:latin typeface="Times New Roman" panose="02020603050405020304" pitchFamily="18" charset="0"/>
              </a:rPr>
              <a:t>章  算法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63500" y="1069975"/>
            <a:ext cx="8928100" cy="523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算法的定义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96108" y="1738416"/>
            <a:ext cx="7502769" cy="954107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算法是一组明确步骤的有序集合，它产生结果并在有限的时间内终止。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矩形 1"/>
          <p:cNvSpPr>
            <a:spLocks noChangeArrowheads="1"/>
          </p:cNvSpPr>
          <p:nvPr/>
        </p:nvSpPr>
        <p:spPr bwMode="auto">
          <a:xfrm>
            <a:off x="180975" y="3227388"/>
            <a:ext cx="788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Calibri" panose="020F0502020204030204" pitchFamily="34" charset="0"/>
              </a:rPr>
              <a:t>良好的定义：</a:t>
            </a:r>
            <a:r>
              <a:rPr lang="zh-CN" altLang="en-US"/>
              <a:t>一个算法必须是良好定义的一组有序指令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8" name="矩形 2"/>
          <p:cNvSpPr>
            <a:spLocks noChangeArrowheads="1"/>
          </p:cNvSpPr>
          <p:nvPr/>
        </p:nvSpPr>
        <p:spPr bwMode="auto">
          <a:xfrm>
            <a:off x="234950" y="3984625"/>
            <a:ext cx="7835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Calibri" panose="020F0502020204030204" pitchFamily="34" charset="0"/>
              </a:rPr>
              <a:t>明确的步骤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zh-CN" altLang="en-US"/>
              <a:t>算法中的每一步必须清楚并且明确定义。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9" name="矩形 4"/>
          <p:cNvSpPr>
            <a:spLocks noChangeArrowheads="1"/>
          </p:cNvSpPr>
          <p:nvPr/>
        </p:nvSpPr>
        <p:spPr bwMode="auto">
          <a:xfrm>
            <a:off x="234950" y="4808538"/>
            <a:ext cx="870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Calibri" panose="020F0502020204030204" pitchFamily="34" charset="0"/>
              </a:rPr>
              <a:t>产生结果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zh-CN" altLang="en-US"/>
              <a:t>一个算法必须产生一个结果，否则它就是没有用的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0" name="矩形 5"/>
          <p:cNvSpPr>
            <a:spLocks noChangeArrowheads="1"/>
          </p:cNvSpPr>
          <p:nvPr/>
        </p:nvSpPr>
        <p:spPr bwMode="auto">
          <a:xfrm>
            <a:off x="263525" y="5634038"/>
            <a:ext cx="609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Calibri" panose="020F0502020204030204" pitchFamily="34" charset="0"/>
              </a:rPr>
              <a:t>在有限时间终止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zh-CN" altLang="en-US"/>
              <a:t>一个算法必须能够终止</a:t>
            </a: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06388" y="188913"/>
            <a:ext cx="3427412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算法的三种结构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pic>
        <p:nvPicPr>
          <p:cNvPr id="1126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88913"/>
            <a:ext cx="39608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933575"/>
            <a:ext cx="34559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3173413"/>
            <a:ext cx="33385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9"/>
          <p:cNvSpPr txBox="1">
            <a:spLocks noChangeArrowheads="1"/>
          </p:cNvSpPr>
          <p:nvPr/>
        </p:nvSpPr>
        <p:spPr bwMode="auto">
          <a:xfrm>
            <a:off x="1635125" y="246063"/>
            <a:ext cx="6207125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3600" dirty="0"/>
              <a:t>算法表示：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和伪代码</a:t>
            </a:r>
            <a:endParaRPr lang="en-US" altLang="zh-CN" sz="3600" dirty="0"/>
          </a:p>
        </p:txBody>
      </p:sp>
      <p:pic>
        <p:nvPicPr>
          <p:cNvPr id="1229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28700"/>
            <a:ext cx="8772525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74738"/>
            <a:ext cx="87344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35213"/>
            <a:ext cx="20193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159000"/>
            <a:ext cx="25146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1809750"/>
            <a:ext cx="26225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35125" y="246063"/>
            <a:ext cx="6207125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3600" dirty="0"/>
              <a:t>算法表示：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和伪代码</a:t>
            </a:r>
            <a:endParaRPr lang="en-US" altLang="zh-CN" sz="3600" dirty="0"/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158750" y="1236663"/>
            <a:ext cx="5226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三种结构：伪代码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/>
              <a:t>Pseudocode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91795" y="1004753"/>
            <a:ext cx="6377874" cy="16734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summation</a:t>
            </a:r>
            <a:r>
              <a:rPr lang="zh-CN" altLang="en-US" kern="0" dirty="0"/>
              <a:t>：</a:t>
            </a:r>
            <a:r>
              <a:rPr lang="zh-CN" altLang="en-US" b="1" kern="0" dirty="0">
                <a:solidFill>
                  <a:srgbClr val="FF0000"/>
                </a:solidFill>
              </a:rPr>
              <a:t>求和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product</a:t>
            </a:r>
            <a:r>
              <a:rPr lang="zh-CN" altLang="en-US" kern="0" dirty="0"/>
              <a:t>：</a:t>
            </a:r>
            <a:r>
              <a:rPr lang="zh-CN" altLang="en-US" b="1" kern="0" dirty="0">
                <a:solidFill>
                  <a:srgbClr val="FF0000"/>
                </a:solidFill>
              </a:rPr>
              <a:t>乘积</a:t>
            </a:r>
            <a:endParaRPr lang="en-US" altLang="zh-CN" b="1" kern="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Smallest and largest</a:t>
            </a:r>
            <a:r>
              <a:rPr lang="en-US" altLang="zh-CN" kern="0" dirty="0"/>
              <a:t>：</a:t>
            </a:r>
            <a:r>
              <a:rPr lang="zh-CN" altLang="en-US" b="1" kern="0" dirty="0">
                <a:solidFill>
                  <a:srgbClr val="FF0000"/>
                </a:solidFill>
              </a:rPr>
              <a:t>最大和最小</a:t>
            </a:r>
          </a:p>
        </p:txBody>
      </p:sp>
      <p:sp>
        <p:nvSpPr>
          <p:cNvPr id="3" name="矩形 2"/>
          <p:cNvSpPr/>
          <p:nvPr/>
        </p:nvSpPr>
        <p:spPr>
          <a:xfrm>
            <a:off x="2887663" y="227013"/>
            <a:ext cx="299402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0" dirty="0"/>
              <a:t>基本算法</a:t>
            </a:r>
            <a:endParaRPr lang="zh-CN" alt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B5B33-91F3-4C5A-B7CA-15D636D8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4" y="2732015"/>
            <a:ext cx="5000086" cy="21837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sorting</a:t>
            </a:r>
            <a:r>
              <a:rPr lang="zh-CN" altLang="en-US" b="1" kern="0" dirty="0"/>
              <a:t>：</a:t>
            </a:r>
            <a:r>
              <a:rPr lang="zh-CN" altLang="en-US" b="1" kern="0" dirty="0">
                <a:solidFill>
                  <a:srgbClr val="FF0000"/>
                </a:solidFill>
              </a:rPr>
              <a:t>排序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/>
              <a:t>Selection sort：</a:t>
            </a:r>
            <a:r>
              <a:rPr lang="zh-CN" altLang="en-US" sz="2800" b="1" kern="0" dirty="0"/>
              <a:t>选择排序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/>
              <a:t>Bubble sort：</a:t>
            </a:r>
            <a:r>
              <a:rPr lang="zh-CN" altLang="en-US" sz="2800" b="1" kern="0" dirty="0"/>
              <a:t>冒泡排序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/>
              <a:t>Insertion sort：</a:t>
            </a:r>
            <a:r>
              <a:rPr lang="zh-CN" altLang="en-US" sz="2800" b="1" kern="0" dirty="0"/>
              <a:t>插入排序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EAC7FF-CDD3-4EC6-AAD7-DD355F55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212" y="4875416"/>
            <a:ext cx="5279405" cy="14836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b="1" kern="0" dirty="0"/>
              <a:t>Searching：</a:t>
            </a:r>
            <a:r>
              <a:rPr lang="zh-CN" altLang="en-US" b="1" kern="0" dirty="0">
                <a:solidFill>
                  <a:srgbClr val="FF0000"/>
                </a:solidFill>
              </a:rPr>
              <a:t>查找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/>
              <a:t>Sequential search：</a:t>
            </a:r>
            <a:r>
              <a:rPr lang="zh-CN" altLang="en-US" b="1" kern="0" dirty="0"/>
              <a:t>顺序查找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/>
              <a:t>binary search：</a:t>
            </a:r>
            <a:r>
              <a:rPr lang="zh-CN" altLang="en-US" b="1" kern="0" dirty="0"/>
              <a:t>折半查找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1136</Words>
  <Application>Microsoft Office PowerPoint</Application>
  <PresentationFormat>全屏显示(4:3)</PresentationFormat>
  <Paragraphs>194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华文彩云</vt:lpstr>
      <vt:lpstr>宋体</vt:lpstr>
      <vt:lpstr>Arial</vt:lpstr>
      <vt:lpstr>Calibri</vt:lpstr>
      <vt:lpstr>Times New Roman</vt:lpstr>
      <vt:lpstr>Wingdings</vt:lpstr>
      <vt:lpstr>Wingdings 2</vt:lpstr>
      <vt:lpstr>RFID</vt:lpstr>
      <vt:lpstr>砖雕艺术</vt:lpstr>
      <vt:lpstr>第7章  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第14章  数据库</vt:lpstr>
      <vt:lpstr>第14章  数据库</vt:lpstr>
      <vt:lpstr>第15章  数据压缩</vt:lpstr>
      <vt:lpstr>第16章  安全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343557095@qq.com</cp:lastModifiedBy>
  <cp:revision>462</cp:revision>
  <dcterms:created xsi:type="dcterms:W3CDTF">2000-01-15T04:50:39Z</dcterms:created>
  <dcterms:modified xsi:type="dcterms:W3CDTF">2021-11-09T15:15:11Z</dcterms:modified>
</cp:coreProperties>
</file>