
<file path=[Content_Types].xml><?xml version="1.0" encoding="utf-8"?>
<Types xmlns="http://schemas.openxmlformats.org/package/2006/content-types">
  <Default Extension="png" ContentType="image/png"/>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4" r:id="rId3"/>
    <p:sldId id="257" r:id="rId4"/>
    <p:sldId id="261" r:id="rId5"/>
    <p:sldId id="259" r:id="rId6"/>
    <p:sldId id="263" r:id="rId7"/>
    <p:sldId id="264" r:id="rId8"/>
    <p:sldId id="265" r:id="rId9"/>
    <p:sldId id="266" r:id="rId10"/>
    <p:sldId id="262" r:id="rId11"/>
    <p:sldId id="260" r:id="rId12"/>
    <p:sldId id="295" r:id="rId13"/>
    <p:sldId id="267" r:id="rId14"/>
    <p:sldId id="270" r:id="rId15"/>
    <p:sldId id="271" r:id="rId16"/>
    <p:sldId id="268" r:id="rId17"/>
    <p:sldId id="297" r:id="rId18"/>
    <p:sldId id="269" r:id="rId19"/>
    <p:sldId id="296" r:id="rId20"/>
    <p:sldId id="272" r:id="rId21"/>
    <p:sldId id="273" r:id="rId22"/>
    <p:sldId id="274" r:id="rId23"/>
    <p:sldId id="279" r:id="rId24"/>
    <p:sldId id="275" r:id="rId25"/>
    <p:sldId id="276" r:id="rId26"/>
    <p:sldId id="277" r:id="rId27"/>
    <p:sldId id="281" r:id="rId28"/>
    <p:sldId id="283" r:id="rId29"/>
    <p:sldId id="284" r:id="rId30"/>
    <p:sldId id="285" r:id="rId31"/>
    <p:sldId id="278" r:id="rId32"/>
    <p:sldId id="286" r:id="rId33"/>
    <p:sldId id="287" r:id="rId34"/>
    <p:sldId id="288" r:id="rId35"/>
    <p:sldId id="289" r:id="rId36"/>
    <p:sldId id="290" r:id="rId37"/>
    <p:sldId id="291" r:id="rId38"/>
    <p:sldId id="29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344D3A6-C4AE-487B-B0A4-04E05A16009E}">
          <p14:sldIdLst>
            <p14:sldId id="256"/>
          </p14:sldIdLst>
        </p14:section>
        <p14:section name="1.1 引言" id="{1FCC347F-C1CA-44B1-8F17-5D9D2D6C0CC4}">
          <p14:sldIdLst>
            <p14:sldId id="294"/>
            <p14:sldId id="257"/>
            <p14:sldId id="261"/>
            <p14:sldId id="259"/>
            <p14:sldId id="263"/>
            <p14:sldId id="264"/>
            <p14:sldId id="265"/>
            <p14:sldId id="266"/>
            <p14:sldId id="262"/>
          </p14:sldIdLst>
        </p14:section>
        <p14:section name="1.2 计算机体系结构的定义" id="{6B350D2B-0BAD-4B82-9A64-54497E287B5E}">
          <p14:sldIdLst>
            <p14:sldId id="260"/>
          </p14:sldIdLst>
        </p14:section>
        <p14:section name="1.3 技术、能耗、成本趋势" id="{4637CB88-9264-4523-A727-7B9DE6EE5400}">
          <p14:sldIdLst>
            <p14:sldId id="295"/>
            <p14:sldId id="267"/>
            <p14:sldId id="270"/>
            <p14:sldId id="271"/>
            <p14:sldId id="268"/>
            <p14:sldId id="297"/>
            <p14:sldId id="269"/>
          </p14:sldIdLst>
        </p14:section>
        <p14:section name="1.4 性能测试" id="{2ADE8429-68C0-48B4-8CEB-CE80EED90EE6}">
          <p14:sldIdLst>
            <p14:sldId id="296"/>
            <p14:sldId id="272"/>
          </p14:sldIdLst>
        </p14:section>
        <p14:section name="1.5 计算机设计的量化原理" id="{EC70F68A-B187-4D3C-8E6A-0164379FCFF3}">
          <p14:sldIdLst>
            <p14:sldId id="273"/>
            <p14:sldId id="274"/>
            <p14:sldId id="279"/>
            <p14:sldId id="275"/>
            <p14:sldId id="276"/>
            <p14:sldId id="277"/>
            <p14:sldId id="281"/>
            <p14:sldId id="283"/>
            <p14:sldId id="284"/>
            <p14:sldId id="285"/>
            <p14:sldId id="278"/>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snapToGrid="0">
      <p:cViewPr varScale="1">
        <p:scale>
          <a:sx n="106" d="100"/>
          <a:sy n="106"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9227A-BA98-449D-AFD9-605EC80E8FE0}" type="datetimeFigureOut">
              <a:rPr lang="zh-CN" altLang="en-US" smtClean="0"/>
              <a:t>2022/4/23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AE0CF-4B25-4C2E-A72F-FD6F5D0F7354}" type="slidenum">
              <a:rPr lang="zh-CN" altLang="en-US" smtClean="0"/>
              <a:t>‹#›</a:t>
            </a:fld>
            <a:endParaRPr lang="zh-CN" altLang="en-US"/>
          </a:p>
        </p:txBody>
      </p:sp>
    </p:spTree>
    <p:extLst>
      <p:ext uri="{BB962C8B-B14F-4D97-AF65-F5344CB8AC3E}">
        <p14:creationId xmlns:p14="http://schemas.microsoft.com/office/powerpoint/2010/main" val="391383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CAE0CF-4B25-4C2E-A72F-FD6F5D0F7354}" type="slidenum">
              <a:rPr lang="zh-CN" altLang="en-US" smtClean="0"/>
              <a:t>4</a:t>
            </a:fld>
            <a:endParaRPr lang="zh-CN" altLang="en-US"/>
          </a:p>
        </p:txBody>
      </p:sp>
    </p:spTree>
    <p:extLst>
      <p:ext uri="{BB962C8B-B14F-4D97-AF65-F5344CB8AC3E}">
        <p14:creationId xmlns:p14="http://schemas.microsoft.com/office/powerpoint/2010/main" val="221549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这个部分，请参考</a:t>
            </a:r>
            <a:r>
              <a:rPr lang="en-US" altLang="zh-CN" dirty="0" smtClean="0"/>
              <a:t>《</a:t>
            </a:r>
            <a:r>
              <a:rPr lang="zh-CN" altLang="en-US" dirty="0" smtClean="0"/>
              <a:t>计算机体系结构</a:t>
            </a:r>
            <a:r>
              <a:rPr lang="en-US" altLang="zh-CN" dirty="0" smtClean="0"/>
              <a:t>-</a:t>
            </a:r>
            <a:r>
              <a:rPr lang="zh-CN" altLang="en-US" dirty="0" smtClean="0"/>
              <a:t>量化研究方法</a:t>
            </a:r>
            <a:r>
              <a:rPr lang="en-US" altLang="zh-CN" dirty="0" smtClean="0"/>
              <a:t>》</a:t>
            </a:r>
            <a:r>
              <a:rPr lang="zh-CN" altLang="en-US" dirty="0" smtClean="0"/>
              <a:t>的</a:t>
            </a:r>
            <a:r>
              <a:rPr lang="en-US" altLang="zh-CN" dirty="0" smtClean="0"/>
              <a:t>1.4</a:t>
            </a:r>
            <a:r>
              <a:rPr lang="zh-CN" altLang="en-US" dirty="0" smtClean="0"/>
              <a:t>， </a:t>
            </a:r>
            <a:r>
              <a:rPr lang="en-US" altLang="zh-CN" dirty="0" smtClean="0"/>
              <a:t>1.5</a:t>
            </a:r>
            <a:r>
              <a:rPr lang="zh-CN" altLang="en-US" dirty="0" smtClean="0"/>
              <a:t>， </a:t>
            </a:r>
            <a:r>
              <a:rPr lang="en-US" altLang="zh-CN" dirty="0" smtClean="0"/>
              <a:t>1.6</a:t>
            </a:r>
            <a:endParaRPr lang="zh-CN" altLang="en-US" dirty="0"/>
          </a:p>
        </p:txBody>
      </p:sp>
      <p:sp>
        <p:nvSpPr>
          <p:cNvPr id="4" name="灯片编号占位符 3"/>
          <p:cNvSpPr>
            <a:spLocks noGrp="1"/>
          </p:cNvSpPr>
          <p:nvPr>
            <p:ph type="sldNum" sz="quarter" idx="10"/>
          </p:nvPr>
        </p:nvSpPr>
        <p:spPr/>
        <p:txBody>
          <a:bodyPr/>
          <a:lstStyle/>
          <a:p>
            <a:fld id="{FDCAE0CF-4B25-4C2E-A72F-FD6F5D0F7354}" type="slidenum">
              <a:rPr lang="zh-CN" altLang="en-US" smtClean="0"/>
              <a:t>13</a:t>
            </a:fld>
            <a:endParaRPr lang="zh-CN" altLang="en-US"/>
          </a:p>
        </p:txBody>
      </p:sp>
    </p:spTree>
    <p:extLst>
      <p:ext uri="{BB962C8B-B14F-4D97-AF65-F5344CB8AC3E}">
        <p14:creationId xmlns:p14="http://schemas.microsoft.com/office/powerpoint/2010/main" val="313809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这个数字是第六版的数字，大概截止到</a:t>
            </a:r>
            <a:r>
              <a:rPr lang="en-US" altLang="zh-CN" dirty="0" smtClean="0"/>
              <a:t>2015</a:t>
            </a:r>
            <a:r>
              <a:rPr lang="zh-CN" altLang="en-US" dirty="0" smtClean="0"/>
              <a:t>或者</a:t>
            </a:r>
            <a:r>
              <a:rPr lang="en-US" altLang="zh-CN" dirty="0" smtClean="0"/>
              <a:t>2016</a:t>
            </a:r>
            <a:r>
              <a:rPr lang="zh-CN" altLang="en-US" dirty="0" smtClean="0"/>
              <a:t>年。</a:t>
            </a:r>
            <a:endParaRPr lang="zh-CN" altLang="en-US" dirty="0"/>
          </a:p>
        </p:txBody>
      </p:sp>
      <p:sp>
        <p:nvSpPr>
          <p:cNvPr id="4" name="灯片编号占位符 3"/>
          <p:cNvSpPr>
            <a:spLocks noGrp="1"/>
          </p:cNvSpPr>
          <p:nvPr>
            <p:ph type="sldNum" sz="quarter" idx="10"/>
          </p:nvPr>
        </p:nvSpPr>
        <p:spPr/>
        <p:txBody>
          <a:bodyPr/>
          <a:lstStyle/>
          <a:p>
            <a:fld id="{FDCAE0CF-4B25-4C2E-A72F-FD6F5D0F7354}" type="slidenum">
              <a:rPr lang="zh-CN" altLang="en-US" smtClean="0"/>
              <a:t>14</a:t>
            </a:fld>
            <a:endParaRPr lang="zh-CN" altLang="en-US"/>
          </a:p>
        </p:txBody>
      </p:sp>
    </p:spTree>
    <p:extLst>
      <p:ext uri="{BB962C8B-B14F-4D97-AF65-F5344CB8AC3E}">
        <p14:creationId xmlns:p14="http://schemas.microsoft.com/office/powerpoint/2010/main" val="19683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现在量产的可能是</a:t>
            </a:r>
            <a:r>
              <a:rPr lang="en-US" altLang="zh-CN" dirty="0" smtClean="0"/>
              <a:t>5nm</a:t>
            </a:r>
            <a:r>
              <a:rPr lang="zh-CN" altLang="en-US" dirty="0" smtClean="0"/>
              <a:t>技术或者</a:t>
            </a:r>
            <a:r>
              <a:rPr lang="en-US" altLang="zh-CN" dirty="0" smtClean="0"/>
              <a:t>4nm</a:t>
            </a:r>
            <a:r>
              <a:rPr lang="zh-CN" altLang="en-US" dirty="0" smtClean="0"/>
              <a:t>技术，中国在这方面是短板。</a:t>
            </a:r>
            <a:endParaRPr lang="zh-CN" altLang="en-US" dirty="0"/>
          </a:p>
        </p:txBody>
      </p:sp>
      <p:sp>
        <p:nvSpPr>
          <p:cNvPr id="4" name="灯片编号占位符 3"/>
          <p:cNvSpPr>
            <a:spLocks noGrp="1"/>
          </p:cNvSpPr>
          <p:nvPr>
            <p:ph type="sldNum" sz="quarter" idx="10"/>
          </p:nvPr>
        </p:nvSpPr>
        <p:spPr/>
        <p:txBody>
          <a:bodyPr/>
          <a:lstStyle/>
          <a:p>
            <a:fld id="{FDCAE0CF-4B25-4C2E-A72F-FD6F5D0F7354}" type="slidenum">
              <a:rPr lang="zh-CN" altLang="en-US" smtClean="0"/>
              <a:t>15</a:t>
            </a:fld>
            <a:endParaRPr lang="zh-CN" altLang="en-US"/>
          </a:p>
        </p:txBody>
      </p:sp>
    </p:spTree>
    <p:extLst>
      <p:ext uri="{BB962C8B-B14F-4D97-AF65-F5344CB8AC3E}">
        <p14:creationId xmlns:p14="http://schemas.microsoft.com/office/powerpoint/2010/main" val="200944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CAE0CF-4B25-4C2E-A72F-FD6F5D0F7354}" type="slidenum">
              <a:rPr lang="zh-CN" altLang="en-US" smtClean="0"/>
              <a:t>22</a:t>
            </a:fld>
            <a:endParaRPr lang="zh-CN" altLang="en-US"/>
          </a:p>
        </p:txBody>
      </p:sp>
    </p:spTree>
    <p:extLst>
      <p:ext uri="{BB962C8B-B14F-4D97-AF65-F5344CB8AC3E}">
        <p14:creationId xmlns:p14="http://schemas.microsoft.com/office/powerpoint/2010/main" val="301129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221331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15371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211454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108125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33050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76728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408103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6226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325460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182028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17A159-F924-4D9E-B8FF-3630567B49BD}"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232588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7A159-F924-4D9E-B8FF-3630567B49BD}" type="datetimeFigureOut">
              <a:rPr lang="zh-CN" altLang="en-US" smtClean="0"/>
              <a:t>2022/4/23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BEA50-410E-460A-927B-5ED74AD2548E}" type="slidenum">
              <a:rPr lang="zh-CN" altLang="en-US" smtClean="0"/>
              <a:t>‹#›</a:t>
            </a:fld>
            <a:endParaRPr lang="zh-CN" altLang="en-US"/>
          </a:p>
        </p:txBody>
      </p:sp>
    </p:spTree>
    <p:extLst>
      <p:ext uri="{BB962C8B-B14F-4D97-AF65-F5344CB8AC3E}">
        <p14:creationId xmlns:p14="http://schemas.microsoft.com/office/powerpoint/2010/main" val="113083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2604" y="1643271"/>
            <a:ext cx="9144000" cy="2387600"/>
          </a:xfrm>
        </p:spPr>
        <p:txBody>
          <a:bodyPr>
            <a:normAutofit fontScale="90000"/>
          </a:bodyPr>
          <a:lstStyle/>
          <a:p>
            <a:r>
              <a:rPr lang="zh-CN" altLang="en-US" dirty="0" smtClean="0"/>
              <a:t>计算机系统结构</a:t>
            </a:r>
            <a:r>
              <a:rPr lang="en-US" altLang="zh-CN" dirty="0" smtClean="0"/>
              <a:t/>
            </a:r>
            <a:br>
              <a:rPr lang="en-US" altLang="zh-CN" dirty="0" smtClean="0"/>
            </a:br>
            <a:r>
              <a:rPr lang="en-US" altLang="zh-CN" dirty="0" smtClean="0"/>
              <a:t/>
            </a:r>
            <a:br>
              <a:rPr lang="en-US" altLang="zh-CN" dirty="0" smtClean="0"/>
            </a:br>
            <a:r>
              <a:rPr lang="zh-CN" altLang="en-US" dirty="0" smtClean="0"/>
              <a:t>第一章  概述</a:t>
            </a:r>
            <a:endParaRPr lang="zh-CN" altLang="en-US" dirty="0"/>
          </a:p>
        </p:txBody>
      </p:sp>
    </p:spTree>
    <p:extLst>
      <p:ext uri="{BB962C8B-B14F-4D97-AF65-F5344CB8AC3E}">
        <p14:creationId xmlns:p14="http://schemas.microsoft.com/office/powerpoint/2010/main" val="387757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727"/>
            <a:ext cx="10515600" cy="709200"/>
          </a:xfrm>
        </p:spPr>
        <p:txBody>
          <a:bodyPr>
            <a:normAutofit/>
          </a:bodyPr>
          <a:lstStyle/>
          <a:p>
            <a:r>
              <a:rPr lang="en-US" altLang="zh-CN" sz="3600" dirty="0" smtClean="0"/>
              <a:t>1.1. 3. </a:t>
            </a:r>
            <a:r>
              <a:rPr lang="zh-CN" altLang="en-US" sz="3600" dirty="0" smtClean="0"/>
              <a:t>关于本课程</a:t>
            </a:r>
            <a:endParaRPr lang="zh-CN" altLang="en-US" sz="3600" dirty="0"/>
          </a:p>
        </p:txBody>
      </p:sp>
      <p:pic>
        <p:nvPicPr>
          <p:cNvPr id="4" name="图片 3"/>
          <p:cNvPicPr>
            <a:picLocks noChangeAspect="1"/>
          </p:cNvPicPr>
          <p:nvPr/>
        </p:nvPicPr>
        <p:blipFill>
          <a:blip r:embed="rId2"/>
          <a:stretch>
            <a:fillRect/>
          </a:stretch>
        </p:blipFill>
        <p:spPr>
          <a:xfrm>
            <a:off x="4737096" y="444013"/>
            <a:ext cx="5925759" cy="6413987"/>
          </a:xfrm>
          <a:prstGeom prst="rect">
            <a:avLst/>
          </a:prstGeom>
        </p:spPr>
      </p:pic>
      <p:sp>
        <p:nvSpPr>
          <p:cNvPr id="5" name="圆角矩形 4"/>
          <p:cNvSpPr/>
          <p:nvPr/>
        </p:nvSpPr>
        <p:spPr>
          <a:xfrm>
            <a:off x="262847" y="924674"/>
            <a:ext cx="3137899" cy="90412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b="1" dirty="0" smtClean="0"/>
              <a:t>计算机组成原理</a:t>
            </a:r>
            <a:endParaRPr lang="zh-CN" altLang="en-US" sz="2800" b="1" dirty="0"/>
          </a:p>
        </p:txBody>
      </p:sp>
      <p:sp>
        <p:nvSpPr>
          <p:cNvPr id="6" name="右箭头 5"/>
          <p:cNvSpPr/>
          <p:nvPr/>
        </p:nvSpPr>
        <p:spPr>
          <a:xfrm>
            <a:off x="3400746" y="1134421"/>
            <a:ext cx="1906331"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719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8048" y="184821"/>
            <a:ext cx="10515600" cy="845489"/>
          </a:xfrm>
        </p:spPr>
        <p:txBody>
          <a:bodyPr>
            <a:normAutofit/>
          </a:bodyPr>
          <a:lstStyle/>
          <a:p>
            <a:r>
              <a:rPr lang="en-US" altLang="zh-CN" dirty="0" smtClean="0"/>
              <a:t>1.2 </a:t>
            </a:r>
            <a:r>
              <a:rPr lang="zh-CN" altLang="en-US" dirty="0" smtClean="0"/>
              <a:t>计算机体系结构</a:t>
            </a:r>
            <a:endParaRPr lang="zh-CN" altLang="en-US" dirty="0"/>
          </a:p>
        </p:txBody>
      </p:sp>
      <p:sp>
        <p:nvSpPr>
          <p:cNvPr id="3" name="内容占位符 2"/>
          <p:cNvSpPr>
            <a:spLocks noGrp="1"/>
          </p:cNvSpPr>
          <p:nvPr>
            <p:ph idx="1"/>
          </p:nvPr>
        </p:nvSpPr>
        <p:spPr>
          <a:xfrm>
            <a:off x="748048" y="1156928"/>
            <a:ext cx="10515600" cy="4876197"/>
          </a:xfrm>
        </p:spPr>
        <p:txBody>
          <a:bodyPr>
            <a:normAutofit fontScale="92500"/>
          </a:bodyPr>
          <a:lstStyle/>
          <a:p>
            <a:pPr>
              <a:lnSpc>
                <a:spcPct val="150000"/>
              </a:lnSpc>
            </a:pPr>
            <a:r>
              <a:rPr lang="zh-CN" altLang="en-US" sz="3200" dirty="0" smtClean="0"/>
              <a:t>狭义的定义 （</a:t>
            </a:r>
            <a:r>
              <a:rPr lang="en-US" altLang="zh-CN" sz="3200" dirty="0" smtClean="0"/>
              <a:t>Amdahl</a:t>
            </a:r>
            <a:r>
              <a:rPr lang="zh-CN" altLang="en-US" sz="3200" dirty="0" smtClean="0"/>
              <a:t>的定义）</a:t>
            </a:r>
            <a:endParaRPr lang="en-US" altLang="zh-CN" sz="3200" dirty="0" smtClean="0"/>
          </a:p>
          <a:p>
            <a:pPr lvl="1">
              <a:lnSpc>
                <a:spcPct val="150000"/>
              </a:lnSpc>
            </a:pPr>
            <a:r>
              <a:rPr lang="zh-CN" altLang="en-US" sz="2800" dirty="0" smtClean="0"/>
              <a:t>指令集的设计；</a:t>
            </a:r>
            <a:endParaRPr lang="en-US" altLang="zh-CN" sz="2800" dirty="0" smtClean="0"/>
          </a:p>
          <a:p>
            <a:pPr lvl="1">
              <a:lnSpc>
                <a:spcPct val="150000"/>
              </a:lnSpc>
            </a:pPr>
            <a:r>
              <a:rPr lang="zh-CN" altLang="en-US" sz="2800" dirty="0" smtClean="0"/>
              <a:t>需要考虑：寄存器、内存地址、访存方式、指令集的设计；</a:t>
            </a:r>
            <a:endParaRPr lang="en-US" altLang="zh-CN" sz="2800" dirty="0" smtClean="0"/>
          </a:p>
          <a:p>
            <a:pPr lvl="1">
              <a:lnSpc>
                <a:spcPct val="150000"/>
              </a:lnSpc>
            </a:pPr>
            <a:r>
              <a:rPr lang="zh-CN" altLang="en-US" sz="2800" dirty="0" smtClean="0"/>
              <a:t>经典定义：机器语言程序员所见到的计算机的属性，即概念性结构和功能特性。</a:t>
            </a:r>
            <a:endParaRPr lang="en-US" altLang="zh-CN" sz="2800" dirty="0" smtClean="0"/>
          </a:p>
          <a:p>
            <a:pPr>
              <a:lnSpc>
                <a:spcPct val="150000"/>
              </a:lnSpc>
            </a:pPr>
            <a:r>
              <a:rPr lang="zh-CN" altLang="en-US" sz="3200" dirty="0"/>
              <a:t>广义的</a:t>
            </a:r>
            <a:r>
              <a:rPr lang="zh-CN" altLang="en-US" sz="3200" dirty="0" smtClean="0"/>
              <a:t>定义 （</a:t>
            </a:r>
            <a:r>
              <a:rPr lang="en-US" altLang="zh-CN" sz="3200" dirty="0" smtClean="0"/>
              <a:t>《</a:t>
            </a:r>
            <a:r>
              <a:rPr lang="zh-CN" altLang="en-US" sz="3200" dirty="0" smtClean="0"/>
              <a:t>计算机体系结构</a:t>
            </a:r>
            <a:r>
              <a:rPr lang="en-US" altLang="zh-CN" sz="3200" dirty="0" smtClean="0"/>
              <a:t>-</a:t>
            </a:r>
            <a:r>
              <a:rPr lang="zh-CN" altLang="en-US" sz="3200" dirty="0" smtClean="0"/>
              <a:t>量化研究方法</a:t>
            </a:r>
            <a:r>
              <a:rPr lang="en-US" altLang="zh-CN" sz="3200" dirty="0" smtClean="0"/>
              <a:t>》</a:t>
            </a:r>
            <a:r>
              <a:rPr lang="zh-CN" altLang="en-US" sz="3200" dirty="0" smtClean="0"/>
              <a:t>中的定义）</a:t>
            </a:r>
            <a:endParaRPr lang="en-US" altLang="zh-CN" sz="3200" dirty="0"/>
          </a:p>
          <a:p>
            <a:pPr lvl="1">
              <a:lnSpc>
                <a:spcPct val="150000"/>
              </a:lnSpc>
            </a:pPr>
            <a:r>
              <a:rPr lang="zh-CN" altLang="en-US" dirty="0" smtClean="0"/>
              <a:t>包括</a:t>
            </a:r>
            <a:r>
              <a:rPr lang="zh-CN" altLang="en-US" dirty="0"/>
              <a:t>计算机</a:t>
            </a:r>
            <a:r>
              <a:rPr lang="zh-CN" altLang="en-US" dirty="0" smtClean="0"/>
              <a:t>设计所有三个方面 </a:t>
            </a:r>
            <a:r>
              <a:rPr lang="en-US" altLang="zh-CN" dirty="0" smtClean="0"/>
              <a:t>-- </a:t>
            </a:r>
            <a:r>
              <a:rPr lang="zh-CN" altLang="en-US" dirty="0" smtClean="0"/>
              <a:t>指令集</a:t>
            </a:r>
            <a:r>
              <a:rPr lang="zh-CN" altLang="en-US" dirty="0"/>
              <a:t>结构，组成和硬件。</a:t>
            </a:r>
          </a:p>
          <a:p>
            <a:pPr lvl="2">
              <a:lnSpc>
                <a:spcPct val="150000"/>
              </a:lnSpc>
            </a:pPr>
            <a:endParaRPr lang="zh-CN" altLang="en-US" dirty="0"/>
          </a:p>
        </p:txBody>
      </p:sp>
    </p:spTree>
    <p:extLst>
      <p:ext uri="{BB962C8B-B14F-4D97-AF65-F5344CB8AC3E}">
        <p14:creationId xmlns:p14="http://schemas.microsoft.com/office/powerpoint/2010/main" val="392970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44929" y="244928"/>
            <a:ext cx="10515600" cy="847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t>1.3 </a:t>
            </a:r>
            <a:r>
              <a:rPr lang="zh-CN" altLang="en-US" sz="3600" dirty="0" smtClean="0"/>
              <a:t>发展趋势</a:t>
            </a:r>
            <a:endParaRPr lang="zh-CN" altLang="en-US" sz="3600" dirty="0"/>
          </a:p>
        </p:txBody>
      </p:sp>
      <p:pic>
        <p:nvPicPr>
          <p:cNvPr id="4098" name="Picture 2" descr="https://p.ananas.chaoxing.com/star3/origin/79281df0fe94cb5ca4e35cd9015322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986" y="847226"/>
            <a:ext cx="9323614" cy="5302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7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229" y="847226"/>
            <a:ext cx="10515600" cy="5329738"/>
          </a:xfrm>
        </p:spPr>
        <p:txBody>
          <a:bodyPr/>
          <a:lstStyle/>
          <a:p>
            <a:pPr marL="0" indent="0">
              <a:buNone/>
            </a:pPr>
            <a:endParaRPr lang="en-US" altLang="zh-CN" dirty="0" smtClean="0"/>
          </a:p>
          <a:p>
            <a:pPr marL="0" indent="0">
              <a:buNone/>
            </a:pPr>
            <a:r>
              <a:rPr lang="en-US" altLang="zh-CN" sz="2400" dirty="0" smtClean="0"/>
              <a:t>1. </a:t>
            </a:r>
            <a:r>
              <a:rPr lang="zh-CN" altLang="en-US" sz="2400" dirty="0" smtClean="0"/>
              <a:t>不可或缺的实现技术</a:t>
            </a: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215" y="2098268"/>
            <a:ext cx="6510744" cy="3899708"/>
          </a:xfrm>
          <a:prstGeom prst="rect">
            <a:avLst/>
          </a:prstGeom>
        </p:spPr>
      </p:pic>
      <p:sp>
        <p:nvSpPr>
          <p:cNvPr id="6" name="矩形 5"/>
          <p:cNvSpPr/>
          <p:nvPr/>
        </p:nvSpPr>
        <p:spPr>
          <a:xfrm>
            <a:off x="397328" y="200895"/>
            <a:ext cx="3071675" cy="646331"/>
          </a:xfrm>
          <a:prstGeom prst="rect">
            <a:avLst/>
          </a:prstGeom>
        </p:spPr>
        <p:txBody>
          <a:bodyPr wrap="none">
            <a:spAutoFit/>
          </a:bodyPr>
          <a:lstStyle/>
          <a:p>
            <a:r>
              <a:rPr lang="en-US" altLang="zh-CN" sz="3600" dirty="0"/>
              <a:t>1.3.1 </a:t>
            </a:r>
            <a:r>
              <a:rPr lang="zh-CN" altLang="en-US" sz="3600" dirty="0"/>
              <a:t>技术趋势</a:t>
            </a:r>
            <a:endParaRPr lang="en-US" altLang="zh-CN" sz="3600" dirty="0"/>
          </a:p>
        </p:txBody>
      </p:sp>
    </p:spTree>
    <p:extLst>
      <p:ext uri="{BB962C8B-B14F-4D97-AF65-F5344CB8AC3E}">
        <p14:creationId xmlns:p14="http://schemas.microsoft.com/office/powerpoint/2010/main" val="190955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9851" y="174032"/>
            <a:ext cx="10515600" cy="6457308"/>
          </a:xfrm>
        </p:spPr>
        <p:txBody>
          <a:bodyPr>
            <a:normAutofit/>
          </a:bodyPr>
          <a:lstStyle/>
          <a:p>
            <a:pPr marL="0" indent="0">
              <a:lnSpc>
                <a:spcPct val="150000"/>
              </a:lnSpc>
              <a:buNone/>
            </a:pPr>
            <a:r>
              <a:rPr lang="en-US" altLang="zh-CN" sz="2400" dirty="0" smtClean="0"/>
              <a:t>2.  </a:t>
            </a:r>
            <a:r>
              <a:rPr lang="zh-CN" altLang="en-US" sz="2400" dirty="0" smtClean="0"/>
              <a:t>性能趋势：带宽和延迟</a:t>
            </a:r>
            <a:endParaRPr lang="en-US" altLang="zh-CN" sz="2400" dirty="0" smtClean="0"/>
          </a:p>
          <a:p>
            <a:pPr marL="685800" indent="300038">
              <a:lnSpc>
                <a:spcPct val="150000"/>
              </a:lnSpc>
            </a:pPr>
            <a:r>
              <a:rPr lang="zh-CN" altLang="en-US" sz="2400" dirty="0" smtClean="0"/>
              <a:t>带宽 或 吞吐量</a:t>
            </a:r>
            <a:endParaRPr lang="en-US" altLang="zh-CN" sz="2400" dirty="0" smtClean="0"/>
          </a:p>
          <a:p>
            <a:pPr lvl="2" indent="300038">
              <a:lnSpc>
                <a:spcPct val="150000"/>
              </a:lnSpc>
            </a:pPr>
            <a:r>
              <a:rPr lang="zh-CN" altLang="en-US" sz="1800" dirty="0" smtClean="0"/>
              <a:t>单位时间的工作量</a:t>
            </a:r>
            <a:endParaRPr lang="en-US" altLang="zh-CN" sz="1800" dirty="0" smtClean="0"/>
          </a:p>
          <a:p>
            <a:pPr lvl="2" indent="300038">
              <a:lnSpc>
                <a:spcPct val="150000"/>
              </a:lnSpc>
            </a:pPr>
            <a:r>
              <a:rPr lang="zh-CN" altLang="en-US" sz="1800" dirty="0" smtClean="0"/>
              <a:t>处理器的带宽增长 </a:t>
            </a:r>
            <a:r>
              <a:rPr lang="en-US" altLang="zh-CN" sz="1800" dirty="0" smtClean="0"/>
              <a:t>32,000-40,000 </a:t>
            </a:r>
            <a:r>
              <a:rPr lang="zh-CN" altLang="en-US" sz="1800" dirty="0" smtClean="0"/>
              <a:t>倍</a:t>
            </a:r>
            <a:endParaRPr lang="en-US" altLang="zh-CN" sz="1800" dirty="0"/>
          </a:p>
          <a:p>
            <a:pPr lvl="2" indent="300038">
              <a:lnSpc>
                <a:spcPct val="150000"/>
              </a:lnSpc>
            </a:pPr>
            <a:r>
              <a:rPr lang="zh-CN" altLang="en-US" sz="1800" dirty="0" smtClean="0"/>
              <a:t>内存和磁盘的带宽增长 </a:t>
            </a:r>
            <a:r>
              <a:rPr lang="en-US" altLang="zh-CN" sz="1800" dirty="0" smtClean="0"/>
              <a:t>300-1200 </a:t>
            </a:r>
            <a:r>
              <a:rPr lang="zh-CN" altLang="en-US" sz="1800" dirty="0" smtClean="0"/>
              <a:t>倍</a:t>
            </a:r>
            <a:endParaRPr lang="en-US" altLang="zh-CN" sz="2000" dirty="0"/>
          </a:p>
          <a:p>
            <a:pPr marL="685800" indent="300038">
              <a:lnSpc>
                <a:spcPct val="150000"/>
              </a:lnSpc>
            </a:pPr>
            <a:r>
              <a:rPr lang="zh-CN" altLang="en-US" sz="2400" dirty="0" smtClean="0"/>
              <a:t>延迟 或 响应时间</a:t>
            </a:r>
            <a:endParaRPr lang="en-US" altLang="zh-CN" sz="2400" dirty="0"/>
          </a:p>
          <a:p>
            <a:pPr lvl="2" indent="300038">
              <a:lnSpc>
                <a:spcPct val="150000"/>
              </a:lnSpc>
            </a:pPr>
            <a:r>
              <a:rPr lang="zh-CN" altLang="en-US" sz="1800" dirty="0" smtClean="0"/>
              <a:t>一个事件从开始到完成所经历的时间</a:t>
            </a:r>
            <a:endParaRPr lang="en-US" altLang="zh-CN" sz="1800" dirty="0" smtClean="0"/>
          </a:p>
          <a:p>
            <a:pPr lvl="2" indent="300038">
              <a:lnSpc>
                <a:spcPct val="150000"/>
              </a:lnSpc>
            </a:pPr>
            <a:r>
              <a:rPr lang="zh-CN" altLang="en-US" sz="1800" dirty="0" smtClean="0"/>
              <a:t>处理器响应时间改进 </a:t>
            </a:r>
            <a:r>
              <a:rPr lang="en-US" altLang="zh-CN" sz="1800" dirty="0" smtClean="0"/>
              <a:t>50-90 </a:t>
            </a:r>
            <a:r>
              <a:rPr lang="zh-CN" altLang="en-US" sz="1800" dirty="0" smtClean="0"/>
              <a:t>倍</a:t>
            </a:r>
            <a:endParaRPr lang="en-US" altLang="zh-CN" sz="1800" dirty="0"/>
          </a:p>
          <a:p>
            <a:pPr lvl="2" indent="300038">
              <a:lnSpc>
                <a:spcPct val="150000"/>
              </a:lnSpc>
            </a:pPr>
            <a:r>
              <a:rPr lang="zh-CN" altLang="en-US" sz="1800" dirty="0" smtClean="0"/>
              <a:t>内存和磁盘的响应时间改进 </a:t>
            </a:r>
            <a:r>
              <a:rPr lang="en-US" altLang="zh-CN" sz="1800" dirty="0" smtClean="0"/>
              <a:t>6-8 </a:t>
            </a:r>
            <a:r>
              <a:rPr lang="zh-CN" altLang="en-US" sz="1800" dirty="0" smtClean="0"/>
              <a:t>倍</a:t>
            </a:r>
            <a:endParaRPr lang="en-US" altLang="zh-CN" sz="1800" dirty="0"/>
          </a:p>
          <a:p>
            <a:pPr marL="180975" lvl="2" indent="450850">
              <a:lnSpc>
                <a:spcPct val="150000"/>
              </a:lnSpc>
              <a:buNone/>
            </a:pPr>
            <a:endParaRPr lang="en-US" altLang="zh-CN" sz="1800" dirty="0" smtClean="0"/>
          </a:p>
          <a:p>
            <a:pPr marL="180975" lvl="2" indent="450850">
              <a:lnSpc>
                <a:spcPct val="150000"/>
              </a:lnSpc>
              <a:buNone/>
            </a:pPr>
            <a:r>
              <a:rPr lang="zh-CN" altLang="en-US" sz="1800" dirty="0" smtClean="0"/>
              <a:t>显然，在这些技术的发展过程中，带宽的改进要明显优于延迟。一个简单的经验法则是：带宽的增长速度至少是延迟改进速度的平方。</a:t>
            </a:r>
            <a:endParaRPr lang="en-US" altLang="zh-CN" sz="1800" dirty="0"/>
          </a:p>
          <a:p>
            <a:pPr marL="0" indent="0">
              <a:buNone/>
            </a:pPr>
            <a:endParaRPr lang="zh-CN" altLang="en-US" sz="2400" dirty="0"/>
          </a:p>
        </p:txBody>
      </p:sp>
    </p:spTree>
    <p:extLst>
      <p:ext uri="{BB962C8B-B14F-4D97-AF65-F5344CB8AC3E}">
        <p14:creationId xmlns:p14="http://schemas.microsoft.com/office/powerpoint/2010/main" val="210140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186" y="472612"/>
            <a:ext cx="11685998" cy="5683804"/>
          </a:xfrm>
        </p:spPr>
        <p:txBody>
          <a:bodyPr/>
          <a:lstStyle/>
          <a:p>
            <a:pPr marL="0" indent="0">
              <a:lnSpc>
                <a:spcPct val="150000"/>
              </a:lnSpc>
              <a:buNone/>
            </a:pPr>
            <a:r>
              <a:rPr lang="en-US" altLang="zh-CN" sz="2400" dirty="0" smtClean="0"/>
              <a:t>3.  </a:t>
            </a:r>
            <a:r>
              <a:rPr lang="zh-CN" altLang="en-US" sz="2400" dirty="0" smtClean="0"/>
              <a:t>晶体管（</a:t>
            </a:r>
            <a:r>
              <a:rPr lang="en-US" altLang="zh-CN" sz="2400" dirty="0" smtClean="0"/>
              <a:t>Transistors</a:t>
            </a:r>
            <a:r>
              <a:rPr lang="zh-CN" altLang="en-US" sz="2400" dirty="0" smtClean="0"/>
              <a:t>）性能与连线（</a:t>
            </a:r>
            <a:r>
              <a:rPr lang="en-US" altLang="zh-CN" sz="2400" dirty="0" smtClean="0"/>
              <a:t>wire</a:t>
            </a:r>
            <a:r>
              <a:rPr lang="zh-CN" altLang="en-US" sz="2400" dirty="0" smtClean="0"/>
              <a:t>）的发展</a:t>
            </a:r>
            <a:endParaRPr lang="en-US" altLang="zh-CN" sz="2400" dirty="0" smtClean="0"/>
          </a:p>
          <a:p>
            <a:pPr lvl="1">
              <a:lnSpc>
                <a:spcPct val="150000"/>
              </a:lnSpc>
            </a:pPr>
            <a:r>
              <a:rPr lang="zh-CN" altLang="en-US" dirty="0" smtClean="0"/>
              <a:t>集成电路的制造工艺是以</a:t>
            </a:r>
            <a:r>
              <a:rPr lang="zh-CN" altLang="en-US" b="1" dirty="0" smtClean="0"/>
              <a:t>特征尺寸</a:t>
            </a:r>
            <a:r>
              <a:rPr lang="zh-CN" altLang="en-US" dirty="0" smtClean="0"/>
              <a:t>来衡量的</a:t>
            </a:r>
            <a:endParaRPr lang="en-US" altLang="zh-CN" dirty="0"/>
          </a:p>
          <a:p>
            <a:pPr lvl="2">
              <a:lnSpc>
                <a:spcPct val="150000"/>
              </a:lnSpc>
            </a:pPr>
            <a:r>
              <a:rPr lang="zh-CN" altLang="en-US" dirty="0" smtClean="0"/>
              <a:t>特征尺寸 就是一个晶体管或者一条连线在</a:t>
            </a:r>
            <a:r>
              <a:rPr lang="en-US" altLang="zh-CN" dirty="0" smtClean="0"/>
              <a:t>x</a:t>
            </a:r>
            <a:r>
              <a:rPr lang="zh-CN" altLang="en-US" dirty="0" smtClean="0"/>
              <a:t>方向或者</a:t>
            </a:r>
            <a:r>
              <a:rPr lang="en-US" altLang="zh-CN" dirty="0" smtClean="0"/>
              <a:t>y</a:t>
            </a:r>
            <a:r>
              <a:rPr lang="zh-CN" altLang="en-US" dirty="0" smtClean="0"/>
              <a:t>方向的最小尺寸。</a:t>
            </a:r>
            <a:endParaRPr lang="en-US" altLang="zh-CN" dirty="0"/>
          </a:p>
          <a:p>
            <a:pPr lvl="2">
              <a:lnSpc>
                <a:spcPct val="150000"/>
              </a:lnSpc>
            </a:pPr>
            <a:r>
              <a:rPr lang="zh-CN" altLang="en-US" dirty="0" smtClean="0"/>
              <a:t>特征尺寸</a:t>
            </a:r>
            <a:r>
              <a:rPr lang="zh-CN" altLang="en-US" dirty="0"/>
              <a:t>：</a:t>
            </a:r>
            <a:r>
              <a:rPr lang="en-US" altLang="zh-CN" dirty="0" smtClean="0"/>
              <a:t>1971</a:t>
            </a:r>
            <a:r>
              <a:rPr lang="zh-CN" altLang="en-US" dirty="0"/>
              <a:t>为</a:t>
            </a:r>
            <a:r>
              <a:rPr lang="zh-CN" altLang="en-US" dirty="0" smtClean="0"/>
              <a:t> </a:t>
            </a:r>
            <a:r>
              <a:rPr lang="en-US" altLang="zh-CN" dirty="0" smtClean="0"/>
              <a:t>10 </a:t>
            </a:r>
            <a:r>
              <a:rPr lang="zh-CN" altLang="en-US" dirty="0" smtClean="0"/>
              <a:t>微米， </a:t>
            </a:r>
            <a:r>
              <a:rPr lang="en-US" altLang="zh-CN" dirty="0" smtClean="0"/>
              <a:t>2011</a:t>
            </a:r>
            <a:r>
              <a:rPr lang="zh-CN" altLang="en-US" dirty="0" smtClean="0"/>
              <a:t>年</a:t>
            </a:r>
            <a:r>
              <a:rPr lang="en-US" altLang="zh-CN" dirty="0" smtClean="0"/>
              <a:t>0.032</a:t>
            </a:r>
            <a:r>
              <a:rPr lang="zh-CN" altLang="en-US" dirty="0" smtClean="0"/>
              <a:t>微米（</a:t>
            </a:r>
            <a:r>
              <a:rPr lang="en-US" altLang="zh-CN" dirty="0" smtClean="0"/>
              <a:t>32</a:t>
            </a:r>
            <a:r>
              <a:rPr lang="zh-CN" altLang="en-US" dirty="0" smtClean="0"/>
              <a:t>纳米技术），</a:t>
            </a:r>
            <a:r>
              <a:rPr lang="en-US" altLang="zh-CN" dirty="0" smtClean="0"/>
              <a:t>2017</a:t>
            </a:r>
            <a:r>
              <a:rPr lang="zh-CN" altLang="en-US" dirty="0" smtClean="0"/>
              <a:t>年 </a:t>
            </a:r>
            <a:r>
              <a:rPr lang="en-US" altLang="zh-CN" dirty="0" smtClean="0"/>
              <a:t>0 .016</a:t>
            </a:r>
            <a:r>
              <a:rPr lang="zh-CN" altLang="en-US" dirty="0" smtClean="0"/>
              <a:t>微米（</a:t>
            </a:r>
            <a:r>
              <a:rPr lang="en-US" altLang="zh-CN" dirty="0" smtClean="0"/>
              <a:t>16</a:t>
            </a:r>
            <a:r>
              <a:rPr lang="zh-CN" altLang="en-US" dirty="0" smtClean="0"/>
              <a:t>纳米技术）。</a:t>
            </a:r>
            <a:endParaRPr lang="en-US" altLang="zh-CN" dirty="0"/>
          </a:p>
          <a:p>
            <a:pPr lvl="2">
              <a:lnSpc>
                <a:spcPct val="150000"/>
              </a:lnSpc>
            </a:pPr>
            <a:r>
              <a:rPr lang="zh-CN" altLang="en-US" dirty="0" smtClean="0"/>
              <a:t>特征尺寸下降时，晶体管性能以线性提升。</a:t>
            </a:r>
            <a:endParaRPr lang="en-US" altLang="zh-CN" dirty="0" smtClean="0"/>
          </a:p>
          <a:p>
            <a:pPr lvl="3">
              <a:lnSpc>
                <a:spcPct val="150000"/>
              </a:lnSpc>
            </a:pPr>
            <a:r>
              <a:rPr lang="zh-CN" altLang="en-US" dirty="0" smtClean="0"/>
              <a:t>随着特征尺寸缩小，连线会变短，但是单位长度的电阻和电容都会变差。和晶体管性能相比，连线延迟方面的改进少的可怜。</a:t>
            </a:r>
            <a:endParaRPr lang="en-US" altLang="zh-CN" dirty="0"/>
          </a:p>
          <a:p>
            <a:pPr lvl="2">
              <a:lnSpc>
                <a:spcPct val="150000"/>
              </a:lnSpc>
            </a:pPr>
            <a:r>
              <a:rPr lang="zh-CN" altLang="en-US" dirty="0" smtClean="0"/>
              <a:t>晶体管的密度将以平方曲线上升。</a:t>
            </a:r>
            <a:endParaRPr lang="en-US" altLang="zh-CN" dirty="0"/>
          </a:p>
          <a:p>
            <a:pPr marL="0" indent="0">
              <a:buNone/>
            </a:pPr>
            <a:endParaRPr lang="zh-CN" altLang="en-US" sz="2400" dirty="0"/>
          </a:p>
        </p:txBody>
      </p:sp>
    </p:spTree>
    <p:extLst>
      <p:ext uri="{BB962C8B-B14F-4D97-AF65-F5344CB8AC3E}">
        <p14:creationId xmlns:p14="http://schemas.microsoft.com/office/powerpoint/2010/main" val="3143629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152" y="791924"/>
            <a:ext cx="10515600" cy="5683803"/>
          </a:xfrm>
        </p:spPr>
        <p:txBody>
          <a:bodyPr>
            <a:normAutofit/>
          </a:bodyPr>
          <a:lstStyle/>
          <a:p>
            <a:pPr marL="514350" indent="-514350">
              <a:lnSpc>
                <a:spcPct val="150000"/>
              </a:lnSpc>
              <a:buAutoNum type="arabicPeriod"/>
            </a:pPr>
            <a:r>
              <a:rPr lang="zh-CN" altLang="en-US" dirty="0" smtClean="0"/>
              <a:t>性能   功耗 </a:t>
            </a:r>
            <a:r>
              <a:rPr lang="en-US" altLang="zh-CN" dirty="0" smtClean="0"/>
              <a:t>  </a:t>
            </a:r>
            <a:r>
              <a:rPr lang="zh-CN" altLang="en-US" dirty="0" smtClean="0"/>
              <a:t>能耗</a:t>
            </a:r>
            <a:endParaRPr lang="en-US" altLang="zh-CN" dirty="0"/>
          </a:p>
          <a:p>
            <a:pPr indent="222250">
              <a:lnSpc>
                <a:spcPct val="150000"/>
              </a:lnSpc>
            </a:pPr>
            <a:r>
              <a:rPr lang="zh-CN" altLang="en-US" dirty="0" smtClean="0"/>
              <a:t>处理器需要的最大功耗。</a:t>
            </a:r>
            <a:endParaRPr lang="en-US" altLang="zh-CN" dirty="0" smtClean="0"/>
          </a:p>
          <a:p>
            <a:pPr indent="222250">
              <a:lnSpc>
                <a:spcPct val="150000"/>
              </a:lnSpc>
            </a:pPr>
            <a:r>
              <a:rPr lang="zh-CN" altLang="en-US" dirty="0"/>
              <a:t>持续功耗 </a:t>
            </a:r>
            <a:r>
              <a:rPr lang="en-US" altLang="zh-CN" dirty="0"/>
              <a:t>-- </a:t>
            </a:r>
            <a:r>
              <a:rPr lang="zh-CN" altLang="en-US" dirty="0"/>
              <a:t>热设计功耗 （</a:t>
            </a:r>
            <a:r>
              <a:rPr lang="en-US" altLang="zh-CN" dirty="0"/>
              <a:t>Thermal Design </a:t>
            </a:r>
            <a:r>
              <a:rPr lang="en-US" altLang="zh-CN" dirty="0"/>
              <a:t>Power</a:t>
            </a:r>
            <a:r>
              <a:rPr lang="zh-CN" altLang="en-US" dirty="0"/>
              <a:t>，</a:t>
            </a:r>
            <a:r>
              <a:rPr lang="en-US" altLang="zh-CN" dirty="0"/>
              <a:t> </a:t>
            </a:r>
            <a:r>
              <a:rPr lang="en-US" altLang="zh-CN" dirty="0"/>
              <a:t>TDP</a:t>
            </a:r>
            <a:r>
              <a:rPr lang="zh-CN" altLang="en-US" dirty="0"/>
              <a:t>）</a:t>
            </a:r>
            <a:r>
              <a:rPr lang="en-US" altLang="zh-CN" dirty="0"/>
              <a:t> </a:t>
            </a:r>
            <a:endParaRPr lang="en-US" altLang="zh-CN" dirty="0"/>
          </a:p>
          <a:p>
            <a:pPr lvl="1">
              <a:lnSpc>
                <a:spcPct val="150000"/>
              </a:lnSpc>
            </a:pPr>
            <a:r>
              <a:rPr lang="zh-CN" altLang="en-US" dirty="0" smtClean="0"/>
              <a:t>决定了冷却需求；</a:t>
            </a:r>
            <a:endParaRPr lang="en-US" altLang="zh-CN" dirty="0" smtClean="0"/>
          </a:p>
          <a:p>
            <a:pPr lvl="1">
              <a:lnSpc>
                <a:spcPct val="150000"/>
              </a:lnSpc>
            </a:pPr>
            <a:r>
              <a:rPr lang="zh-CN" altLang="en-US" dirty="0" smtClean="0"/>
              <a:t>当温度接近节点温度上限时，电路降低时钟频率，从而减小功率；</a:t>
            </a:r>
            <a:r>
              <a:rPr lang="zh-CN" altLang="en-US" dirty="0" smtClean="0"/>
              <a:t>如果不成功，启动热过载启动装置，以降低芯片的功率。</a:t>
            </a:r>
            <a:endParaRPr lang="en-US" altLang="zh-CN" dirty="0"/>
          </a:p>
          <a:p>
            <a:pPr indent="222250">
              <a:lnSpc>
                <a:spcPct val="150000"/>
              </a:lnSpc>
            </a:pPr>
            <a:r>
              <a:rPr lang="zh-CN" altLang="en-US" dirty="0"/>
              <a:t>能耗和能耗效率。</a:t>
            </a:r>
            <a:endParaRPr lang="en-US" altLang="zh-CN" dirty="0"/>
          </a:p>
          <a:p>
            <a:pPr marL="0" indent="0">
              <a:buNone/>
            </a:pPr>
            <a:endParaRPr lang="en-US" altLang="zh-CN" dirty="0"/>
          </a:p>
        </p:txBody>
      </p:sp>
      <p:sp>
        <p:nvSpPr>
          <p:cNvPr id="2" name="矩形 1"/>
          <p:cNvSpPr/>
          <p:nvPr/>
        </p:nvSpPr>
        <p:spPr>
          <a:xfrm>
            <a:off x="0" y="145593"/>
            <a:ext cx="4456669" cy="646331"/>
          </a:xfrm>
          <a:prstGeom prst="rect">
            <a:avLst/>
          </a:prstGeom>
        </p:spPr>
        <p:txBody>
          <a:bodyPr wrap="none">
            <a:spAutoFit/>
          </a:bodyPr>
          <a:lstStyle/>
          <a:p>
            <a:r>
              <a:rPr lang="en-US" altLang="zh-CN" sz="3600" dirty="0"/>
              <a:t>1.3.2 </a:t>
            </a:r>
            <a:r>
              <a:rPr lang="zh-CN" altLang="en-US" sz="3600" dirty="0"/>
              <a:t>功率和能耗趋势</a:t>
            </a:r>
          </a:p>
        </p:txBody>
      </p:sp>
    </p:spTree>
    <p:extLst>
      <p:ext uri="{BB962C8B-B14F-4D97-AF65-F5344CB8AC3E}">
        <p14:creationId xmlns:p14="http://schemas.microsoft.com/office/powerpoint/2010/main" val="143903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130" y="295213"/>
            <a:ext cx="10515600" cy="5683803"/>
          </a:xfrm>
        </p:spPr>
        <p:txBody>
          <a:bodyPr>
            <a:normAutofit/>
          </a:bodyPr>
          <a:lstStyle/>
          <a:p>
            <a:pPr indent="0">
              <a:lnSpc>
                <a:spcPct val="150000"/>
              </a:lnSpc>
              <a:buNone/>
            </a:pPr>
            <a:r>
              <a:rPr lang="en-US" altLang="zh-CN" dirty="0" smtClean="0"/>
              <a:t>2. </a:t>
            </a:r>
            <a:r>
              <a:rPr lang="zh-CN" altLang="en-US" dirty="0" smtClean="0"/>
              <a:t>微处理器内部的能耗和功率</a:t>
            </a:r>
            <a:endParaRPr lang="en-US" altLang="zh-CN" dirty="0" smtClean="0"/>
          </a:p>
          <a:p>
            <a:pPr indent="222250">
              <a:lnSpc>
                <a:spcPct val="150000"/>
              </a:lnSpc>
            </a:pPr>
            <a:r>
              <a:rPr lang="zh-CN" altLang="en-US" dirty="0" smtClean="0"/>
              <a:t>动态能耗</a:t>
            </a:r>
            <a:endParaRPr lang="en-US" altLang="zh-CN" dirty="0" smtClean="0"/>
          </a:p>
          <a:p>
            <a:pPr indent="222250">
              <a:lnSpc>
                <a:spcPct val="150000"/>
              </a:lnSpc>
            </a:pPr>
            <a:r>
              <a:rPr lang="zh-CN" altLang="en-US" dirty="0" smtClean="0"/>
              <a:t>时钟频率和电源电压保持不变的情况下，提高能耗效率。</a:t>
            </a:r>
            <a:endParaRPr lang="en-US" altLang="zh-CN" dirty="0" smtClean="0"/>
          </a:p>
          <a:p>
            <a:pPr lvl="1" indent="222250">
              <a:lnSpc>
                <a:spcPct val="150000"/>
              </a:lnSpc>
            </a:pPr>
            <a:r>
              <a:rPr lang="zh-CN" altLang="en-US" dirty="0" smtClean="0"/>
              <a:t>关闭非活动模块</a:t>
            </a:r>
            <a:endParaRPr lang="en-US" altLang="zh-CN" dirty="0" smtClean="0"/>
          </a:p>
          <a:p>
            <a:pPr lvl="1" indent="222250">
              <a:lnSpc>
                <a:spcPct val="150000"/>
              </a:lnSpc>
            </a:pPr>
            <a:r>
              <a:rPr lang="zh-CN" altLang="en-US" dirty="0" smtClean="0"/>
              <a:t>动态电压</a:t>
            </a:r>
            <a:r>
              <a:rPr lang="en-US" altLang="zh-CN" dirty="0" smtClean="0"/>
              <a:t>-</a:t>
            </a:r>
            <a:r>
              <a:rPr lang="zh-CN" altLang="en-US" dirty="0" smtClean="0"/>
              <a:t>频率调整</a:t>
            </a:r>
            <a:endParaRPr lang="en-US" altLang="zh-CN" dirty="0" smtClean="0"/>
          </a:p>
          <a:p>
            <a:pPr lvl="1" indent="222250">
              <a:lnSpc>
                <a:spcPct val="150000"/>
              </a:lnSpc>
            </a:pPr>
            <a:r>
              <a:rPr lang="zh-CN" altLang="en-US" dirty="0" smtClean="0"/>
              <a:t>针对典型情景的设计</a:t>
            </a:r>
            <a:endParaRPr lang="en-US" altLang="zh-CN" dirty="0" smtClean="0"/>
          </a:p>
          <a:p>
            <a:pPr lvl="1" indent="222250">
              <a:lnSpc>
                <a:spcPct val="150000"/>
              </a:lnSpc>
            </a:pPr>
            <a:r>
              <a:rPr lang="zh-CN" altLang="en-US" dirty="0"/>
              <a:t>超频</a:t>
            </a:r>
            <a:endParaRPr lang="en-US" altLang="zh-CN" dirty="0" smtClean="0"/>
          </a:p>
          <a:p>
            <a:pPr indent="222250">
              <a:lnSpc>
                <a:spcPct val="150000"/>
              </a:lnSpc>
            </a:pPr>
            <a:endParaRPr lang="en-US" altLang="zh-CN" dirty="0"/>
          </a:p>
        </p:txBody>
      </p:sp>
    </p:spTree>
    <p:extLst>
      <p:ext uri="{BB962C8B-B14F-4D97-AF65-F5344CB8AC3E}">
        <p14:creationId xmlns:p14="http://schemas.microsoft.com/office/powerpoint/2010/main" val="314637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902" y="1285592"/>
            <a:ext cx="10515600" cy="5416472"/>
          </a:xfrm>
        </p:spPr>
        <p:txBody>
          <a:bodyPr/>
          <a:lstStyle/>
          <a:p>
            <a:r>
              <a:rPr lang="zh-CN" altLang="en-US" dirty="0" smtClean="0"/>
              <a:t>时间、产量和大众化影响</a:t>
            </a:r>
            <a:endParaRPr lang="en-US" altLang="zh-CN" dirty="0"/>
          </a:p>
          <a:p>
            <a:r>
              <a:rPr lang="zh-CN" altLang="en-US" dirty="0" smtClean="0"/>
              <a:t>集成电路成本</a:t>
            </a:r>
            <a:endParaRPr lang="en-US" altLang="zh-CN" dirty="0"/>
          </a:p>
          <a:p>
            <a:r>
              <a:rPr lang="zh-CN" altLang="en-US" dirty="0" smtClean="0"/>
              <a:t>成本与价格</a:t>
            </a:r>
            <a:endParaRPr lang="en-US" altLang="zh-CN" dirty="0" smtClean="0"/>
          </a:p>
          <a:p>
            <a:r>
              <a:rPr lang="zh-CN" altLang="en-US" dirty="0" smtClean="0"/>
              <a:t>制造成本与运行成本</a:t>
            </a:r>
            <a:endParaRPr lang="zh-CN" altLang="en-US" dirty="0"/>
          </a:p>
        </p:txBody>
      </p:sp>
      <p:sp>
        <p:nvSpPr>
          <p:cNvPr id="2" name="矩形 1"/>
          <p:cNvSpPr/>
          <p:nvPr/>
        </p:nvSpPr>
        <p:spPr>
          <a:xfrm>
            <a:off x="194268" y="129942"/>
            <a:ext cx="3071675" cy="646331"/>
          </a:xfrm>
          <a:prstGeom prst="rect">
            <a:avLst/>
          </a:prstGeom>
        </p:spPr>
        <p:txBody>
          <a:bodyPr wrap="none">
            <a:spAutoFit/>
          </a:bodyPr>
          <a:lstStyle/>
          <a:p>
            <a:r>
              <a:rPr lang="en-US" altLang="zh-CN" sz="3600" dirty="0"/>
              <a:t>1.3.3 </a:t>
            </a:r>
            <a:r>
              <a:rPr lang="zh-CN" altLang="en-US" sz="3600" dirty="0"/>
              <a:t>成本趋势</a:t>
            </a:r>
            <a:endParaRPr lang="en-US" altLang="zh-CN" sz="3600" dirty="0"/>
          </a:p>
        </p:txBody>
      </p:sp>
    </p:spTree>
    <p:extLst>
      <p:ext uri="{BB962C8B-B14F-4D97-AF65-F5344CB8AC3E}">
        <p14:creationId xmlns:p14="http://schemas.microsoft.com/office/powerpoint/2010/main" val="160713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12272" y="114300"/>
            <a:ext cx="10515600" cy="906463"/>
          </a:xfrm>
        </p:spPr>
        <p:txBody>
          <a:bodyPr>
            <a:normAutofit/>
          </a:bodyPr>
          <a:lstStyle/>
          <a:p>
            <a:r>
              <a:rPr lang="en-US" altLang="zh-CN" sz="3600" dirty="0" smtClean="0"/>
              <a:t>1.4 </a:t>
            </a:r>
            <a:r>
              <a:rPr lang="zh-CN" altLang="en-US" sz="3600" dirty="0" smtClean="0"/>
              <a:t>性能测试</a:t>
            </a:r>
            <a:endParaRPr lang="zh-CN" altLang="en-US" sz="3600" dirty="0"/>
          </a:p>
        </p:txBody>
      </p:sp>
      <p:pic>
        <p:nvPicPr>
          <p:cNvPr id="5122" name="Picture 2" descr="https://p.ananas.chaoxing.com/star3/origin/ac98bae4d1cc70b136c286c86698dc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028" y="1153433"/>
            <a:ext cx="7349671" cy="459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32757"/>
          </a:xfrm>
        </p:spPr>
        <p:txBody>
          <a:bodyPr>
            <a:normAutofit/>
          </a:bodyPr>
          <a:lstStyle/>
          <a:p>
            <a:r>
              <a:rPr lang="en-US" altLang="zh-CN" sz="3600" dirty="0" smtClean="0"/>
              <a:t>1.1 </a:t>
            </a:r>
            <a:r>
              <a:rPr lang="zh-CN" altLang="en-US" sz="3600" dirty="0" smtClean="0"/>
              <a:t>引言</a:t>
            </a:r>
            <a:endParaRPr lang="zh-CN" altLang="en-US" sz="3600" dirty="0"/>
          </a:p>
        </p:txBody>
      </p:sp>
      <p:pic>
        <p:nvPicPr>
          <p:cNvPr id="3074" name="Picture 2" descr="https://p.ananas.chaoxing.com/star3/origin/fd902bf6d45a7e4bf28a90b75c12673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1594303"/>
            <a:ext cx="10089070" cy="348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27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957" y="426584"/>
            <a:ext cx="11146972" cy="5925229"/>
          </a:xfrm>
        </p:spPr>
        <p:txBody>
          <a:bodyPr>
            <a:normAutofit/>
          </a:bodyPr>
          <a:lstStyle/>
          <a:p>
            <a:pPr marL="0" indent="0">
              <a:buNone/>
            </a:pPr>
            <a:r>
              <a:rPr lang="en-US" altLang="zh-CN" sz="2000" dirty="0" smtClean="0">
                <a:latin typeface="+mn-ea"/>
              </a:rPr>
              <a:t>1. </a:t>
            </a:r>
            <a:r>
              <a:rPr lang="zh-CN" altLang="en-US" sz="2000" dirty="0" smtClean="0">
                <a:latin typeface="+mn-ea"/>
              </a:rPr>
              <a:t>性能指标</a:t>
            </a:r>
            <a:endParaRPr lang="en-US" altLang="zh-CN" sz="2000" dirty="0">
              <a:latin typeface="+mn-ea"/>
            </a:endParaRPr>
          </a:p>
          <a:p>
            <a:pPr lvl="1"/>
            <a:r>
              <a:rPr lang="zh-CN" altLang="en-US" sz="1800" dirty="0">
                <a:latin typeface="+mn-ea"/>
              </a:rPr>
              <a:t>响应</a:t>
            </a:r>
            <a:r>
              <a:rPr lang="zh-CN" altLang="en-US" sz="1800" dirty="0" smtClean="0">
                <a:latin typeface="+mn-ea"/>
              </a:rPr>
              <a:t>时间</a:t>
            </a:r>
            <a:r>
              <a:rPr lang="en-US" altLang="zh-CN" sz="1800" dirty="0" smtClean="0">
                <a:latin typeface="+mn-ea"/>
              </a:rPr>
              <a:t>/</a:t>
            </a:r>
            <a:r>
              <a:rPr lang="zh-CN" altLang="en-US" sz="1800" dirty="0" smtClean="0">
                <a:latin typeface="+mn-ea"/>
              </a:rPr>
              <a:t>执行时间</a:t>
            </a:r>
            <a:endParaRPr lang="en-US" altLang="zh-CN" sz="1800" dirty="0">
              <a:latin typeface="+mn-ea"/>
            </a:endParaRPr>
          </a:p>
          <a:p>
            <a:pPr lvl="1"/>
            <a:r>
              <a:rPr lang="zh-CN" altLang="en-US" sz="1800" dirty="0">
                <a:latin typeface="+mn-ea"/>
              </a:rPr>
              <a:t>吞吐率</a:t>
            </a:r>
            <a:endParaRPr lang="en-US" altLang="zh-CN" sz="1800" dirty="0">
              <a:latin typeface="+mn-ea"/>
            </a:endParaRPr>
          </a:p>
          <a:p>
            <a:endParaRPr lang="en-US" altLang="zh-CN" sz="2000" dirty="0">
              <a:latin typeface="+mn-ea"/>
            </a:endParaRPr>
          </a:p>
          <a:p>
            <a:pPr marL="0" indent="0">
              <a:buNone/>
            </a:pPr>
            <a:r>
              <a:rPr lang="en-US" altLang="zh-CN" sz="2000" dirty="0" smtClean="0">
                <a:latin typeface="+mn-ea"/>
              </a:rPr>
              <a:t>2. </a:t>
            </a:r>
            <a:r>
              <a:rPr lang="zh-CN" altLang="en-US" sz="2000" dirty="0" smtClean="0">
                <a:latin typeface="+mn-ea"/>
              </a:rPr>
              <a:t>加速比</a:t>
            </a:r>
            <a:endParaRPr lang="en-US" altLang="zh-CN" sz="2000" dirty="0" smtClean="0">
              <a:latin typeface="+mn-ea"/>
            </a:endParaRPr>
          </a:p>
          <a:p>
            <a:pPr lvl="1"/>
            <a:r>
              <a:rPr lang="zh-CN" altLang="en-US" sz="1800" dirty="0">
                <a:latin typeface="+mn-ea"/>
              </a:rPr>
              <a:t>机器</a:t>
            </a:r>
            <a:r>
              <a:rPr lang="en-US" altLang="zh-CN" sz="1800" dirty="0">
                <a:latin typeface="+mn-ea"/>
              </a:rPr>
              <a:t>X</a:t>
            </a:r>
            <a:r>
              <a:rPr lang="zh-CN" altLang="en-US" sz="1800" dirty="0">
                <a:latin typeface="+mn-ea"/>
              </a:rPr>
              <a:t>比机器</a:t>
            </a:r>
            <a:r>
              <a:rPr lang="en-US" altLang="zh-CN" sz="1800" dirty="0">
                <a:latin typeface="+mn-ea"/>
              </a:rPr>
              <a:t>Y</a:t>
            </a:r>
            <a:r>
              <a:rPr lang="zh-CN" altLang="en-US" sz="1800" dirty="0">
                <a:latin typeface="+mn-ea"/>
              </a:rPr>
              <a:t>快， 是什么意思？</a:t>
            </a:r>
            <a:endParaRPr lang="en-US" altLang="zh-CN" sz="1800" dirty="0">
              <a:latin typeface="+mn-ea"/>
            </a:endParaRPr>
          </a:p>
          <a:p>
            <a:pPr marL="457200" lvl="1" indent="0">
              <a:buNone/>
            </a:pPr>
            <a:endParaRPr lang="en-US" altLang="zh-CN" sz="1800" dirty="0">
              <a:latin typeface="+mn-ea"/>
            </a:endParaRPr>
          </a:p>
          <a:p>
            <a:pPr marL="0" indent="0">
              <a:buNone/>
            </a:pPr>
            <a:r>
              <a:rPr lang="en-US" altLang="zh-CN" sz="2000" dirty="0" smtClean="0">
                <a:latin typeface="+mn-ea"/>
              </a:rPr>
              <a:t>3. </a:t>
            </a:r>
            <a:r>
              <a:rPr lang="zh-CN" altLang="en-US" sz="2000" dirty="0" smtClean="0">
                <a:latin typeface="+mn-ea"/>
              </a:rPr>
              <a:t>执行时间</a:t>
            </a:r>
            <a:endParaRPr lang="en-US" altLang="zh-CN" sz="2000" dirty="0">
              <a:latin typeface="+mn-ea"/>
            </a:endParaRPr>
          </a:p>
          <a:p>
            <a:pPr lvl="1"/>
            <a:r>
              <a:rPr lang="zh-CN" altLang="en-US" sz="1800" dirty="0" smtClean="0">
                <a:latin typeface="+mn-ea"/>
              </a:rPr>
              <a:t>墙上时间</a:t>
            </a:r>
            <a:r>
              <a:rPr lang="en-US" altLang="zh-CN" sz="1800" dirty="0" smtClean="0">
                <a:latin typeface="+mn-ea"/>
              </a:rPr>
              <a:t>:  </a:t>
            </a:r>
            <a:r>
              <a:rPr lang="zh-CN" altLang="en-US" sz="1800" dirty="0" smtClean="0">
                <a:latin typeface="+mn-ea"/>
              </a:rPr>
              <a:t>包括所有的系统开销</a:t>
            </a:r>
            <a:endParaRPr lang="en-US" altLang="zh-CN" sz="1800" dirty="0" smtClean="0">
              <a:latin typeface="+mn-ea"/>
            </a:endParaRPr>
          </a:p>
          <a:p>
            <a:pPr lvl="1"/>
            <a:r>
              <a:rPr lang="en-US" altLang="zh-CN" sz="1800" dirty="0" smtClean="0">
                <a:latin typeface="+mn-ea"/>
              </a:rPr>
              <a:t>CPU</a:t>
            </a:r>
            <a:r>
              <a:rPr lang="zh-CN" altLang="en-US" sz="1800" dirty="0" smtClean="0">
                <a:latin typeface="+mn-ea"/>
              </a:rPr>
              <a:t>时间</a:t>
            </a:r>
            <a:r>
              <a:rPr lang="en-US" altLang="zh-CN" sz="1800" dirty="0" smtClean="0">
                <a:latin typeface="+mn-ea"/>
              </a:rPr>
              <a:t>:  </a:t>
            </a:r>
            <a:r>
              <a:rPr lang="en-US" altLang="zh-CN" sz="1800" dirty="0">
                <a:latin typeface="+mn-ea"/>
              </a:rPr>
              <a:t>only computation time</a:t>
            </a:r>
          </a:p>
          <a:p>
            <a:pPr lvl="1"/>
            <a:endParaRPr lang="en-US" altLang="zh-CN" sz="1800" dirty="0">
              <a:latin typeface="+mn-ea"/>
            </a:endParaRPr>
          </a:p>
          <a:p>
            <a:pPr marL="0" indent="0">
              <a:buNone/>
            </a:pPr>
            <a:r>
              <a:rPr lang="en-US" altLang="zh-CN" sz="2000" dirty="0" smtClean="0">
                <a:latin typeface="+mn-ea"/>
              </a:rPr>
              <a:t>4. </a:t>
            </a:r>
            <a:r>
              <a:rPr lang="zh-CN" altLang="en-US" sz="2000" dirty="0" smtClean="0">
                <a:latin typeface="+mn-ea"/>
              </a:rPr>
              <a:t>基准测试</a:t>
            </a:r>
            <a:endParaRPr lang="en-US" altLang="zh-CN" sz="2000" dirty="0" smtClean="0">
              <a:latin typeface="+mn-ea"/>
            </a:endParaRPr>
          </a:p>
          <a:p>
            <a:pPr lvl="1"/>
            <a:r>
              <a:rPr lang="zh-CN" altLang="en-US" sz="1800" dirty="0" smtClean="0">
                <a:latin typeface="+mn-ea"/>
              </a:rPr>
              <a:t>程序内核</a:t>
            </a:r>
            <a:r>
              <a:rPr lang="en-US" altLang="zh-CN" sz="1800" dirty="0" smtClean="0">
                <a:latin typeface="+mn-ea"/>
              </a:rPr>
              <a:t> </a:t>
            </a:r>
            <a:r>
              <a:rPr lang="zh-CN" altLang="en-US" sz="1800" dirty="0" smtClean="0">
                <a:latin typeface="+mn-ea"/>
              </a:rPr>
              <a:t>：实际应用程序中的短小、关键部分；</a:t>
            </a:r>
            <a:endParaRPr lang="en-US" altLang="zh-CN" sz="1800" dirty="0" smtClean="0">
              <a:latin typeface="+mn-ea"/>
            </a:endParaRPr>
          </a:p>
          <a:p>
            <a:pPr lvl="1"/>
            <a:r>
              <a:rPr lang="zh-CN" altLang="en-US" sz="1800" dirty="0" smtClean="0">
                <a:latin typeface="+mn-ea"/>
              </a:rPr>
              <a:t>玩具程序：为了完成编程入门作业而编写的小程序，通常不超过</a:t>
            </a:r>
            <a:r>
              <a:rPr lang="en-US" altLang="zh-CN" sz="1800" dirty="0" smtClean="0">
                <a:latin typeface="+mn-ea"/>
              </a:rPr>
              <a:t>100</a:t>
            </a:r>
            <a:r>
              <a:rPr lang="zh-CN" altLang="en-US" sz="1800" dirty="0" smtClean="0">
                <a:latin typeface="+mn-ea"/>
              </a:rPr>
              <a:t>行，如快排程序；</a:t>
            </a:r>
            <a:endParaRPr lang="en-US" altLang="zh-CN" sz="1800" dirty="0">
              <a:latin typeface="+mn-ea"/>
            </a:endParaRPr>
          </a:p>
          <a:p>
            <a:pPr lvl="1"/>
            <a:r>
              <a:rPr lang="zh-CN" altLang="en-US" sz="1800" dirty="0" smtClean="0">
                <a:latin typeface="+mn-ea"/>
              </a:rPr>
              <a:t>合成基准测试程序：为了匹配实际应用程序的特征和行为编写的虚拟程序；</a:t>
            </a:r>
            <a:endParaRPr lang="en-US" altLang="zh-CN" sz="1800" dirty="0">
              <a:latin typeface="+mn-ea"/>
            </a:endParaRPr>
          </a:p>
          <a:p>
            <a:pPr lvl="1"/>
            <a:r>
              <a:rPr lang="zh-CN" altLang="en-US" sz="1800" dirty="0" smtClean="0">
                <a:latin typeface="+mn-ea"/>
              </a:rPr>
              <a:t>基准测试套件（</a:t>
            </a:r>
            <a:r>
              <a:rPr lang="en-US" altLang="zh-CN" sz="1800" dirty="0">
                <a:latin typeface="+mn-ea"/>
              </a:rPr>
              <a:t>Benchmark suites </a:t>
            </a:r>
            <a:r>
              <a:rPr lang="zh-CN" altLang="en-US" sz="1800" dirty="0" smtClean="0">
                <a:latin typeface="+mn-ea"/>
              </a:rPr>
              <a:t>）：衡量处理器处理各种应用程序的性能。</a:t>
            </a:r>
            <a:endParaRPr lang="en-US" altLang="zh-CN" sz="1800" dirty="0">
              <a:latin typeface="+mn-ea"/>
            </a:endParaRPr>
          </a:p>
          <a:p>
            <a:pPr marL="0" indent="0">
              <a:buNone/>
            </a:pPr>
            <a:endParaRPr lang="zh-CN" altLang="en-US" dirty="0"/>
          </a:p>
        </p:txBody>
      </p:sp>
    </p:spTree>
    <p:extLst>
      <p:ext uri="{BB962C8B-B14F-4D97-AF65-F5344CB8AC3E}">
        <p14:creationId xmlns:p14="http://schemas.microsoft.com/office/powerpoint/2010/main" val="415358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20750"/>
          </a:xfrm>
        </p:spPr>
        <p:txBody>
          <a:bodyPr>
            <a:normAutofit/>
          </a:bodyPr>
          <a:lstStyle/>
          <a:p>
            <a:r>
              <a:rPr lang="en-US" altLang="zh-CN" sz="3600" dirty="0" smtClean="0"/>
              <a:t>1.5 </a:t>
            </a:r>
            <a:r>
              <a:rPr lang="zh-CN" altLang="en-US" sz="3600" dirty="0" smtClean="0"/>
              <a:t>计算机设计的量化原理</a:t>
            </a:r>
            <a:endParaRPr lang="zh-CN" altLang="en-US" sz="3600" dirty="0"/>
          </a:p>
        </p:txBody>
      </p:sp>
      <p:pic>
        <p:nvPicPr>
          <p:cNvPr id="2050" name="Picture 2" descr="https://p.ananas.chaoxing.com/star3/origin/b3c6374728fd43b0af49f6f746ef05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01" y="1013265"/>
            <a:ext cx="60960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22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2563" y="986828"/>
            <a:ext cx="10515600" cy="5703684"/>
          </a:xfrm>
        </p:spPr>
        <p:txBody>
          <a:bodyPr>
            <a:normAutofit fontScale="85000" lnSpcReduction="20000"/>
          </a:bodyPr>
          <a:lstStyle/>
          <a:p>
            <a:pPr marL="457200" indent="-457200">
              <a:lnSpc>
                <a:spcPct val="150000"/>
              </a:lnSpc>
            </a:pPr>
            <a:r>
              <a:rPr lang="zh-CN" altLang="en-US" sz="2600" dirty="0" smtClean="0"/>
              <a:t>并行性的含义：</a:t>
            </a:r>
            <a:endParaRPr lang="en-US" altLang="zh-CN" sz="2600" dirty="0" smtClean="0"/>
          </a:p>
          <a:p>
            <a:pPr marL="0" indent="0">
              <a:lnSpc>
                <a:spcPct val="150000"/>
              </a:lnSpc>
              <a:buNone/>
            </a:pPr>
            <a:r>
              <a:rPr lang="en-US" altLang="zh-CN" sz="2600" dirty="0" smtClean="0"/>
              <a:t>        </a:t>
            </a:r>
            <a:r>
              <a:rPr lang="zh-CN" altLang="en-US" sz="2600" dirty="0" smtClean="0"/>
              <a:t>计算机系统</a:t>
            </a:r>
            <a:r>
              <a:rPr lang="zh-CN" altLang="en-US" sz="2600" dirty="0"/>
              <a:t>在同一时刻或者同一时间间隔</a:t>
            </a:r>
            <a:r>
              <a:rPr lang="zh-CN" altLang="en-US" sz="2600" dirty="0" smtClean="0"/>
              <a:t>内进行</a:t>
            </a:r>
            <a:r>
              <a:rPr lang="zh-CN" altLang="en-US" sz="2600" dirty="0"/>
              <a:t>多种运算或操作</a:t>
            </a:r>
            <a:r>
              <a:rPr lang="zh-CN" altLang="en-US" sz="2600" dirty="0" smtClean="0"/>
              <a:t>。即只要</a:t>
            </a:r>
            <a:r>
              <a:rPr lang="zh-CN" altLang="en-US" sz="2600" dirty="0"/>
              <a:t>在时间上相互重叠，就存在并行性。</a:t>
            </a:r>
          </a:p>
          <a:p>
            <a:pPr marL="1085850" lvl="1" indent="-457200">
              <a:lnSpc>
                <a:spcPct val="150000"/>
              </a:lnSpc>
            </a:pPr>
            <a:r>
              <a:rPr lang="zh-CN" altLang="en-US" sz="2200" b="1" dirty="0"/>
              <a:t>同时性：</a:t>
            </a:r>
            <a:r>
              <a:rPr lang="zh-CN" altLang="en-US" sz="2200" dirty="0"/>
              <a:t>两个或两个以上的事件在同一时刻发生。</a:t>
            </a:r>
          </a:p>
          <a:p>
            <a:pPr marL="1085850" lvl="1" indent="-457200">
              <a:lnSpc>
                <a:spcPct val="150000"/>
              </a:lnSpc>
            </a:pPr>
            <a:r>
              <a:rPr lang="zh-CN" altLang="en-US" sz="2200" b="1" dirty="0"/>
              <a:t>并发性：</a:t>
            </a:r>
            <a:r>
              <a:rPr lang="zh-CN" altLang="en-US" sz="2200" dirty="0"/>
              <a:t>两个或两个以上的事件在同一时间间内发生。 </a:t>
            </a:r>
            <a:endParaRPr lang="en-US" altLang="zh-CN" sz="2200" dirty="0" smtClean="0"/>
          </a:p>
          <a:p>
            <a:pPr marL="457200" indent="-457200">
              <a:lnSpc>
                <a:spcPct val="150000"/>
              </a:lnSpc>
            </a:pPr>
            <a:r>
              <a:rPr lang="zh-CN" altLang="en-US" sz="2600" dirty="0"/>
              <a:t>提高并行性的三种</a:t>
            </a:r>
            <a:r>
              <a:rPr lang="zh-CN" altLang="en-US" sz="2600" dirty="0" smtClean="0"/>
              <a:t>途径：</a:t>
            </a:r>
            <a:endParaRPr lang="en-US" altLang="zh-CN" sz="2600" dirty="0"/>
          </a:p>
          <a:p>
            <a:pPr marL="1085850" lvl="1" indent="-457200">
              <a:lnSpc>
                <a:spcPct val="150000"/>
              </a:lnSpc>
            </a:pPr>
            <a:r>
              <a:rPr lang="zh-CN" altLang="en-US" sz="2200" b="1" dirty="0" smtClean="0"/>
              <a:t>时间重叠：</a:t>
            </a:r>
            <a:r>
              <a:rPr lang="zh-CN" altLang="en-US" sz="2200" dirty="0" smtClean="0"/>
              <a:t> 引入</a:t>
            </a:r>
            <a:r>
              <a:rPr lang="zh-CN" altLang="en-US" sz="2200" dirty="0"/>
              <a:t>时间因素，让多个处理过程在时间上</a:t>
            </a:r>
            <a:r>
              <a:rPr lang="zh-CN" altLang="en-US" sz="2200" dirty="0" smtClean="0"/>
              <a:t>相互</a:t>
            </a:r>
            <a:r>
              <a:rPr lang="zh-CN" altLang="en-US" sz="2200" dirty="0"/>
              <a:t>错开，轮流重叠地使用同一套硬件设备的</a:t>
            </a:r>
            <a:r>
              <a:rPr lang="zh-CN" altLang="en-US" sz="2200" dirty="0" smtClean="0"/>
              <a:t>各个部分</a:t>
            </a:r>
            <a:r>
              <a:rPr lang="zh-CN" altLang="en-US" sz="2200" dirty="0"/>
              <a:t>，以加快硬件周转而赢得速度</a:t>
            </a:r>
            <a:r>
              <a:rPr lang="zh-CN" altLang="en-US" sz="2200" dirty="0" smtClean="0"/>
              <a:t>。</a:t>
            </a:r>
            <a:endParaRPr lang="en-US" altLang="zh-CN" sz="2200" dirty="0" smtClean="0"/>
          </a:p>
          <a:p>
            <a:pPr marL="1085850" lvl="1" indent="-457200">
              <a:lnSpc>
                <a:spcPct val="150000"/>
              </a:lnSpc>
            </a:pPr>
            <a:r>
              <a:rPr lang="zh-CN" altLang="en-US" sz="2200" b="1" dirty="0" smtClean="0"/>
              <a:t>资源重复：</a:t>
            </a:r>
            <a:r>
              <a:rPr lang="zh-CN" altLang="en-US" sz="2200" dirty="0" smtClean="0"/>
              <a:t>引入</a:t>
            </a:r>
            <a:r>
              <a:rPr lang="zh-CN" altLang="en-US" sz="2200" dirty="0"/>
              <a:t>空间因素，以数量取胜。通过重复</a:t>
            </a:r>
            <a:r>
              <a:rPr lang="zh-CN" altLang="en-US" sz="2200" dirty="0" smtClean="0"/>
              <a:t>设置硬件</a:t>
            </a:r>
            <a:r>
              <a:rPr lang="zh-CN" altLang="en-US" sz="2200" dirty="0"/>
              <a:t>资源，大幅度地提高计算机系统的性能。</a:t>
            </a:r>
          </a:p>
          <a:p>
            <a:pPr marL="1085850" lvl="1" indent="-457200">
              <a:lnSpc>
                <a:spcPct val="150000"/>
              </a:lnSpc>
            </a:pPr>
            <a:r>
              <a:rPr lang="zh-CN" altLang="en-US" sz="2200" b="1" dirty="0" smtClean="0"/>
              <a:t>资源共享：</a:t>
            </a:r>
            <a:r>
              <a:rPr lang="zh-CN" altLang="en-US" sz="2200" dirty="0" smtClean="0"/>
              <a:t>这</a:t>
            </a:r>
            <a:r>
              <a:rPr lang="zh-CN" altLang="en-US" sz="2200" dirty="0"/>
              <a:t>是一种软件方法，它使多个任务按一定</a:t>
            </a:r>
            <a:r>
              <a:rPr lang="zh-CN" altLang="en-US" sz="2200" dirty="0" smtClean="0"/>
              <a:t>时间顺序</a:t>
            </a:r>
            <a:r>
              <a:rPr lang="zh-CN" altLang="en-US" sz="2200" dirty="0"/>
              <a:t>轮流使用同一套硬件设备。如，多道程序。 </a:t>
            </a:r>
          </a:p>
          <a:p>
            <a:pPr marL="628650" indent="-457200">
              <a:lnSpc>
                <a:spcPct val="150000"/>
              </a:lnSpc>
            </a:pPr>
            <a:endParaRPr lang="zh-CN" altLang="en-US" dirty="0"/>
          </a:p>
          <a:p>
            <a:pPr marL="0" indent="0">
              <a:buNone/>
            </a:pPr>
            <a:endParaRPr lang="zh-CN" altLang="en-US" dirty="0"/>
          </a:p>
        </p:txBody>
      </p:sp>
      <p:sp>
        <p:nvSpPr>
          <p:cNvPr id="2" name="矩形 1"/>
          <p:cNvSpPr/>
          <p:nvPr/>
        </p:nvSpPr>
        <p:spPr>
          <a:xfrm>
            <a:off x="0" y="9055"/>
            <a:ext cx="3995004" cy="828497"/>
          </a:xfrm>
          <a:prstGeom prst="rect">
            <a:avLst/>
          </a:prstGeom>
        </p:spPr>
        <p:txBody>
          <a:bodyPr wrap="none">
            <a:spAutoFit/>
          </a:bodyPr>
          <a:lstStyle/>
          <a:p>
            <a:pPr>
              <a:lnSpc>
                <a:spcPct val="150000"/>
              </a:lnSpc>
            </a:pPr>
            <a:r>
              <a:rPr lang="en-US" altLang="zh-CN" sz="3600" dirty="0" smtClean="0"/>
              <a:t>1.5.1 </a:t>
            </a:r>
            <a:r>
              <a:rPr lang="zh-CN" altLang="en-US" sz="3600" dirty="0" smtClean="0"/>
              <a:t>充分</a:t>
            </a:r>
            <a:r>
              <a:rPr lang="zh-CN" altLang="en-US" sz="3600" dirty="0"/>
              <a:t>利用并行</a:t>
            </a:r>
            <a:endParaRPr lang="en-US" altLang="zh-CN" sz="3600" dirty="0"/>
          </a:p>
        </p:txBody>
      </p:sp>
    </p:spTree>
    <p:extLst>
      <p:ext uri="{BB962C8B-B14F-4D97-AF65-F5344CB8AC3E}">
        <p14:creationId xmlns:p14="http://schemas.microsoft.com/office/powerpoint/2010/main" val="240011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4"/>
          <p:cNvGraphicFramePr>
            <a:graphicFrameLocks noChangeAspect="1"/>
          </p:cNvGraphicFramePr>
          <p:nvPr>
            <p:extLst>
              <p:ext uri="{D42A27DB-BD31-4B8C-83A1-F6EECF244321}">
                <p14:modId xmlns:p14="http://schemas.microsoft.com/office/powerpoint/2010/main" val="2283340743"/>
              </p:ext>
            </p:extLst>
          </p:nvPr>
        </p:nvGraphicFramePr>
        <p:xfrm>
          <a:off x="1476803" y="244564"/>
          <a:ext cx="4546600" cy="6373812"/>
        </p:xfrm>
        <a:graphic>
          <a:graphicData uri="http://schemas.openxmlformats.org/presentationml/2006/ole">
            <mc:AlternateContent xmlns:mc="http://schemas.openxmlformats.org/markup-compatibility/2006">
              <mc:Choice xmlns:v="urn:schemas-microsoft-com:vml" Requires="v">
                <p:oleObj spid="_x0000_s1130" name="Visio" r:id="rId3" imgW="5434611" imgH="7614596" progId="Visio.Drawing.11">
                  <p:embed/>
                </p:oleObj>
              </mc:Choice>
              <mc:Fallback>
                <p:oleObj name="Visio" r:id="rId3" imgW="5434611" imgH="76145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803" y="244564"/>
                        <a:ext cx="4546600" cy="63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内容占位符 2"/>
          <p:cNvSpPr txBox="1">
            <a:spLocks/>
          </p:cNvSpPr>
          <p:nvPr/>
        </p:nvSpPr>
        <p:spPr>
          <a:xfrm>
            <a:off x="7140539" y="2198669"/>
            <a:ext cx="4387065" cy="41096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dirty="0" smtClean="0"/>
              <a:t>        单机系统和多机系统中并行性的发展</a:t>
            </a:r>
            <a:endParaRPr lang="zh-CN" altLang="en-US" dirty="0"/>
          </a:p>
        </p:txBody>
      </p:sp>
    </p:spTree>
    <p:extLst>
      <p:ext uri="{BB962C8B-B14F-4D97-AF65-F5344CB8AC3E}">
        <p14:creationId xmlns:p14="http://schemas.microsoft.com/office/powerpoint/2010/main" val="413318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275" y="847974"/>
            <a:ext cx="10515600" cy="5745448"/>
          </a:xfrm>
        </p:spPr>
        <p:txBody>
          <a:bodyPr/>
          <a:lstStyle/>
          <a:p>
            <a:pPr marL="0" indent="0">
              <a:lnSpc>
                <a:spcPct val="150000"/>
              </a:lnSpc>
              <a:buNone/>
            </a:pPr>
            <a:r>
              <a:rPr lang="zh-CN" altLang="en-US" dirty="0" smtClean="0"/>
              <a:t>        程序</a:t>
            </a:r>
            <a:r>
              <a:rPr lang="zh-CN" altLang="en-US" dirty="0"/>
              <a:t>执行时所访问的存储器地址分布不是</a:t>
            </a:r>
            <a:r>
              <a:rPr lang="zh-CN" altLang="en-US" dirty="0" smtClean="0"/>
              <a:t>随机的</a:t>
            </a:r>
            <a:r>
              <a:rPr lang="zh-CN" altLang="en-US" dirty="0"/>
              <a:t>，而是相对地簇聚。</a:t>
            </a:r>
          </a:p>
          <a:p>
            <a:pPr marL="1085850" lvl="1" indent="-449263">
              <a:lnSpc>
                <a:spcPct val="150000"/>
              </a:lnSpc>
            </a:pPr>
            <a:r>
              <a:rPr lang="zh-CN" altLang="en-US" dirty="0"/>
              <a:t>常用的一个经验规则</a:t>
            </a:r>
          </a:p>
          <a:p>
            <a:pPr marL="1722438" lvl="2">
              <a:lnSpc>
                <a:spcPct val="150000"/>
              </a:lnSpc>
              <a:buNone/>
            </a:pPr>
            <a:r>
              <a:rPr lang="zh-CN" altLang="en-US" dirty="0"/>
              <a:t>程序执行时间的</a:t>
            </a:r>
            <a:r>
              <a:rPr lang="en-US" altLang="zh-CN" dirty="0">
                <a:latin typeface="宋体" panose="02010600030101010101" pitchFamily="2" charset="-122"/>
              </a:rPr>
              <a:t>90%</a:t>
            </a:r>
            <a:r>
              <a:rPr lang="zh-CN" altLang="en-US" dirty="0">
                <a:latin typeface="宋体" panose="02010600030101010101" pitchFamily="2" charset="-122"/>
              </a:rPr>
              <a:t>都是在执行程序中</a:t>
            </a:r>
            <a:r>
              <a:rPr lang="en-US" altLang="zh-CN" dirty="0">
                <a:latin typeface="宋体" panose="02010600030101010101" pitchFamily="2" charset="-122"/>
              </a:rPr>
              <a:t>10%</a:t>
            </a:r>
            <a:r>
              <a:rPr lang="zh-CN" altLang="en-US" dirty="0"/>
              <a:t>的代码。</a:t>
            </a:r>
          </a:p>
          <a:p>
            <a:pPr marL="1085850" lvl="1" indent="-449263">
              <a:lnSpc>
                <a:spcPct val="150000"/>
              </a:lnSpc>
            </a:pPr>
            <a:r>
              <a:rPr lang="zh-CN" altLang="en-US" dirty="0"/>
              <a:t>程序的时间局部性</a:t>
            </a:r>
          </a:p>
          <a:p>
            <a:pPr marL="1722438" lvl="2">
              <a:lnSpc>
                <a:spcPct val="150000"/>
              </a:lnSpc>
              <a:buNone/>
            </a:pPr>
            <a:r>
              <a:rPr lang="zh-CN" altLang="en-US" dirty="0"/>
              <a:t>程序即将用到的信息很可能就是目前正在使用的信息。</a:t>
            </a:r>
          </a:p>
          <a:p>
            <a:pPr marL="1085850" lvl="1" indent="-449263">
              <a:lnSpc>
                <a:spcPct val="150000"/>
              </a:lnSpc>
            </a:pPr>
            <a:r>
              <a:rPr lang="zh-CN" altLang="en-US" dirty="0"/>
              <a:t>程序的空间局部性</a:t>
            </a:r>
          </a:p>
          <a:p>
            <a:pPr marL="1722438" lvl="2">
              <a:lnSpc>
                <a:spcPct val="150000"/>
              </a:lnSpc>
              <a:buNone/>
            </a:pPr>
            <a:r>
              <a:rPr lang="zh-CN" altLang="en-US" dirty="0" smtClean="0"/>
              <a:t>程序</a:t>
            </a:r>
            <a:r>
              <a:rPr lang="zh-CN" altLang="en-US" dirty="0"/>
              <a:t>即将用到的信息很可能与目前正在使用的</a:t>
            </a:r>
            <a:r>
              <a:rPr lang="zh-CN" altLang="en-US" dirty="0" smtClean="0"/>
              <a:t>信息在</a:t>
            </a:r>
            <a:r>
              <a:rPr lang="zh-CN" altLang="en-US" dirty="0"/>
              <a:t>空间上相邻或者临近。</a:t>
            </a:r>
          </a:p>
        </p:txBody>
      </p:sp>
      <p:sp>
        <p:nvSpPr>
          <p:cNvPr id="4" name="矩形 3"/>
          <p:cNvSpPr/>
          <p:nvPr/>
        </p:nvSpPr>
        <p:spPr>
          <a:xfrm>
            <a:off x="0" y="0"/>
            <a:ext cx="3533340" cy="923330"/>
          </a:xfrm>
          <a:prstGeom prst="rect">
            <a:avLst/>
          </a:prstGeom>
        </p:spPr>
        <p:txBody>
          <a:bodyPr wrap="none">
            <a:spAutoFit/>
          </a:bodyPr>
          <a:lstStyle/>
          <a:p>
            <a:pPr>
              <a:lnSpc>
                <a:spcPct val="150000"/>
              </a:lnSpc>
            </a:pPr>
            <a:r>
              <a:rPr lang="en-US" altLang="zh-CN" sz="3600" dirty="0" smtClean="0"/>
              <a:t>1.5.2 </a:t>
            </a:r>
            <a:r>
              <a:rPr lang="zh-CN" altLang="en-US" sz="3600" dirty="0" smtClean="0"/>
              <a:t>局部性原理</a:t>
            </a:r>
            <a:endParaRPr lang="en-US" altLang="zh-CN" sz="3600" dirty="0"/>
          </a:p>
        </p:txBody>
      </p:sp>
    </p:spTree>
    <p:extLst>
      <p:ext uri="{BB962C8B-B14F-4D97-AF65-F5344CB8AC3E}">
        <p14:creationId xmlns:p14="http://schemas.microsoft.com/office/powerpoint/2010/main" val="81610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030" y="1268992"/>
            <a:ext cx="9953625" cy="5414963"/>
          </a:xfrm>
        </p:spPr>
        <p:txBody>
          <a:bodyPr/>
          <a:lstStyle/>
          <a:p>
            <a:pPr marL="895350" lvl="1" indent="-266700">
              <a:lnSpc>
                <a:spcPct val="150000"/>
              </a:lnSpc>
            </a:pPr>
            <a:r>
              <a:rPr lang="zh-CN" altLang="sv-SE" dirty="0" smtClean="0"/>
              <a:t>对</a:t>
            </a:r>
            <a:r>
              <a:rPr lang="zh-CN" altLang="sv-SE" dirty="0"/>
              <a:t>经常发生的情况采用优化方法的原则进行</a:t>
            </a:r>
            <a:r>
              <a:rPr lang="zh-CN" altLang="sv-SE" dirty="0" smtClean="0"/>
              <a:t>选择</a:t>
            </a:r>
            <a:r>
              <a:rPr lang="zh-CN" altLang="sv-SE" dirty="0"/>
              <a:t>，以得到更多的总体上的改进。</a:t>
            </a:r>
          </a:p>
          <a:p>
            <a:pPr marL="895350" lvl="1" indent="-266700">
              <a:lnSpc>
                <a:spcPct val="150000"/>
              </a:lnSpc>
            </a:pPr>
            <a:r>
              <a:rPr lang="zh-CN" altLang="sv-SE" dirty="0"/>
              <a:t>优化是指分配更多的资源、达到更高的性能或者分配更多的电能等。 </a:t>
            </a:r>
          </a:p>
          <a:p>
            <a:pPr marL="0" indent="0">
              <a:buNone/>
            </a:pPr>
            <a:endParaRPr lang="zh-CN" altLang="en-US" dirty="0"/>
          </a:p>
        </p:txBody>
      </p:sp>
      <p:sp>
        <p:nvSpPr>
          <p:cNvPr id="4" name="矩形 3"/>
          <p:cNvSpPr/>
          <p:nvPr/>
        </p:nvSpPr>
        <p:spPr>
          <a:xfrm>
            <a:off x="0" y="153909"/>
            <a:ext cx="5022529" cy="646331"/>
          </a:xfrm>
          <a:prstGeom prst="rect">
            <a:avLst/>
          </a:prstGeom>
        </p:spPr>
        <p:txBody>
          <a:bodyPr wrap="none">
            <a:spAutoFit/>
          </a:bodyPr>
          <a:lstStyle/>
          <a:p>
            <a:r>
              <a:rPr lang="en-US" altLang="zh-CN" sz="3600" dirty="0" smtClean="0"/>
              <a:t>1.5.3  </a:t>
            </a:r>
            <a:r>
              <a:rPr lang="zh-CN" altLang="en-US" sz="3600" dirty="0" smtClean="0"/>
              <a:t>重点</a:t>
            </a:r>
            <a:r>
              <a:rPr lang="zh-CN" altLang="en-US" sz="3600" dirty="0"/>
              <a:t>关注常见情形</a:t>
            </a:r>
            <a:endParaRPr lang="en-US" altLang="zh-CN" sz="3600" dirty="0"/>
          </a:p>
        </p:txBody>
      </p:sp>
    </p:spTree>
    <p:extLst>
      <p:ext uri="{BB962C8B-B14F-4D97-AF65-F5344CB8AC3E}">
        <p14:creationId xmlns:p14="http://schemas.microsoft.com/office/powerpoint/2010/main" val="3656034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285" y="992829"/>
            <a:ext cx="10515600" cy="5745448"/>
          </a:xfrm>
        </p:spPr>
        <p:txBody>
          <a:bodyPr/>
          <a:lstStyle/>
          <a:p>
            <a:pPr marL="0" indent="0">
              <a:buNone/>
            </a:pPr>
            <a:endParaRPr lang="en-US" altLang="zh-CN" dirty="0" smtClean="0"/>
          </a:p>
          <a:p>
            <a:pPr marL="457200" lvl="1" indent="-457200">
              <a:lnSpc>
                <a:spcPct val="130000"/>
              </a:lnSpc>
              <a:spcBef>
                <a:spcPts val="1000"/>
              </a:spcBef>
            </a:pPr>
            <a:r>
              <a:rPr lang="zh-CN" altLang="en-US" sz="2200" dirty="0"/>
              <a:t> </a:t>
            </a:r>
            <a:r>
              <a:rPr lang="en-US" altLang="zh-CN" sz="2200" dirty="0" smtClean="0"/>
              <a:t>Amdahl</a:t>
            </a:r>
            <a:r>
              <a:rPr lang="zh-CN" altLang="en-US" sz="2200" dirty="0" smtClean="0"/>
              <a:t>定律表明：加快</a:t>
            </a:r>
            <a:r>
              <a:rPr lang="zh-CN" altLang="en-US" sz="2200" dirty="0"/>
              <a:t>某部件执行速度所能获得的系统性能加速比，受限于该部件的执行时间占系统中总执行时间的百分比。</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64" y="2709669"/>
            <a:ext cx="5825584" cy="1388881"/>
          </a:xfrm>
          <a:prstGeom prst="rect">
            <a:avLst/>
          </a:prstGeom>
        </p:spPr>
      </p:pic>
      <p:sp>
        <p:nvSpPr>
          <p:cNvPr id="5" name="矩形 4"/>
          <p:cNvSpPr/>
          <p:nvPr/>
        </p:nvSpPr>
        <p:spPr>
          <a:xfrm>
            <a:off x="0" y="96429"/>
            <a:ext cx="3700052" cy="646331"/>
          </a:xfrm>
          <a:prstGeom prst="rect">
            <a:avLst/>
          </a:prstGeom>
        </p:spPr>
        <p:txBody>
          <a:bodyPr wrap="none">
            <a:spAutoFit/>
          </a:bodyPr>
          <a:lstStyle/>
          <a:p>
            <a:r>
              <a:rPr lang="en-US" altLang="zh-CN" sz="3600" dirty="0" smtClean="0"/>
              <a:t>1.5.4  </a:t>
            </a:r>
            <a:r>
              <a:rPr lang="en-US" altLang="zh-CN" sz="3600" dirty="0"/>
              <a:t>Amdahl</a:t>
            </a:r>
            <a:r>
              <a:rPr lang="zh-CN" altLang="en-US" sz="3600" dirty="0"/>
              <a:t>定律</a:t>
            </a:r>
            <a:endParaRPr lang="en-US" altLang="zh-CN" sz="3600" dirty="0"/>
          </a:p>
        </p:txBody>
      </p:sp>
    </p:spTree>
    <p:extLst>
      <p:ext uri="{BB962C8B-B14F-4D97-AF65-F5344CB8AC3E}">
        <p14:creationId xmlns:p14="http://schemas.microsoft.com/office/powerpoint/2010/main" val="830294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descr="Rectangle: Click to edit Master text styles&#10;Second level&#10;Third level&#10;Fourth level&#10;Fifth level"/>
          <p:cNvSpPr>
            <a:spLocks noGrp="1" noChangeArrowheads="1"/>
          </p:cNvSpPr>
          <p:nvPr>
            <p:ph type="body" idx="1"/>
          </p:nvPr>
        </p:nvSpPr>
        <p:spPr>
          <a:xfrm>
            <a:off x="531224" y="156753"/>
            <a:ext cx="10371908" cy="6634571"/>
          </a:xfrm>
        </p:spPr>
        <p:txBody>
          <a:bodyPr/>
          <a:lstStyle/>
          <a:p>
            <a:pPr marL="457200" lvl="1" indent="-457200">
              <a:lnSpc>
                <a:spcPct val="130000"/>
              </a:lnSpc>
              <a:spcBef>
                <a:spcPts val="1000"/>
              </a:spcBef>
            </a:pPr>
            <a:r>
              <a:rPr lang="zh-CN" altLang="en-US" sz="2200" dirty="0"/>
              <a:t>加速比依赖于两个因素</a:t>
            </a:r>
          </a:p>
          <a:p>
            <a:pPr marL="1085850" lvl="1" indent="-457200">
              <a:lnSpc>
                <a:spcPct val="130000"/>
              </a:lnSpc>
            </a:pPr>
            <a:r>
              <a:rPr lang="zh-CN" altLang="en-US" sz="1900" dirty="0"/>
              <a:t>可改进比例：在改进前的系统中，可改进部分</a:t>
            </a:r>
            <a:r>
              <a:rPr lang="zh-CN" altLang="en-US" sz="1900" dirty="0" smtClean="0"/>
              <a:t>的执行时间在总的执行时间中所占的比例。它总是小于等于</a:t>
            </a:r>
            <a:r>
              <a:rPr lang="en-US" altLang="zh-CN" sz="1900" dirty="0" smtClean="0">
                <a:latin typeface="宋体" panose="02010600030101010101" pitchFamily="2" charset="-122"/>
              </a:rPr>
              <a:t>1</a:t>
            </a:r>
            <a:r>
              <a:rPr lang="zh-CN" altLang="en-US" sz="1900" dirty="0" smtClean="0"/>
              <a:t>。</a:t>
            </a:r>
          </a:p>
          <a:p>
            <a:pPr marL="628650" lvl="1" indent="895350">
              <a:lnSpc>
                <a:spcPct val="130000"/>
              </a:lnSpc>
              <a:buNone/>
            </a:pPr>
            <a:r>
              <a:rPr lang="zh-CN" altLang="en-US" sz="1900" dirty="0" smtClean="0"/>
              <a:t>例如</a:t>
            </a:r>
            <a:r>
              <a:rPr lang="zh-CN" altLang="en-US" sz="1900" dirty="0"/>
              <a:t>：一个需运行</a:t>
            </a:r>
            <a:r>
              <a:rPr lang="en-US" altLang="zh-CN" sz="1900" dirty="0"/>
              <a:t>60</a:t>
            </a:r>
            <a:r>
              <a:rPr lang="zh-CN" altLang="en-US" sz="1900" dirty="0"/>
              <a:t>秒的程序中有</a:t>
            </a:r>
            <a:r>
              <a:rPr lang="en-US" altLang="zh-CN" sz="1900" dirty="0"/>
              <a:t>20</a:t>
            </a:r>
            <a:r>
              <a:rPr lang="zh-CN" altLang="en-US" sz="1900" dirty="0"/>
              <a:t>秒的运算可以加速</a:t>
            </a:r>
            <a:r>
              <a:rPr lang="zh-CN" altLang="en-US" sz="1900" dirty="0" smtClean="0"/>
              <a:t>，那么</a:t>
            </a:r>
            <a:r>
              <a:rPr lang="zh-CN" altLang="en-US" sz="1900" dirty="0"/>
              <a:t>这个比例就是</a:t>
            </a:r>
            <a:r>
              <a:rPr lang="en-US" altLang="zh-CN" sz="1900" dirty="0"/>
              <a:t>20/60</a:t>
            </a:r>
            <a:r>
              <a:rPr lang="zh-CN" altLang="en-US" sz="1900" dirty="0" smtClean="0"/>
              <a:t>。</a:t>
            </a:r>
            <a:endParaRPr lang="zh-CN" altLang="en-US" sz="1900" dirty="0"/>
          </a:p>
          <a:p>
            <a:pPr marL="1085850" lvl="1" indent="-457200">
              <a:lnSpc>
                <a:spcPct val="130000"/>
              </a:lnSpc>
            </a:pPr>
            <a:r>
              <a:rPr lang="zh-CN" altLang="en-US" sz="1900" dirty="0"/>
              <a:t>部件加速比：可改进部分改进以后性能提高的倍数</a:t>
            </a:r>
            <a:r>
              <a:rPr lang="zh-CN" altLang="en-US" sz="1900" dirty="0" smtClean="0"/>
              <a:t>。它</a:t>
            </a:r>
            <a:r>
              <a:rPr lang="zh-CN" altLang="en-US" sz="1900" dirty="0"/>
              <a:t>是改进前所需的执行时间与改进后执行时间的比</a:t>
            </a:r>
            <a:r>
              <a:rPr lang="zh-CN" altLang="en-US" sz="1900" dirty="0" smtClean="0"/>
              <a:t>。  </a:t>
            </a:r>
            <a:r>
              <a:rPr lang="zh-CN" altLang="en-US" sz="1900" dirty="0"/>
              <a:t>一般情况下部件加速比是大于</a:t>
            </a:r>
            <a:r>
              <a:rPr lang="en-US" altLang="zh-CN" sz="1900" dirty="0"/>
              <a:t>1</a:t>
            </a:r>
            <a:r>
              <a:rPr lang="zh-CN" altLang="en-US" sz="1900" dirty="0"/>
              <a:t>的。</a:t>
            </a:r>
          </a:p>
          <a:p>
            <a:pPr marL="628650" lvl="1" indent="895350">
              <a:lnSpc>
                <a:spcPct val="130000"/>
              </a:lnSpc>
              <a:buNone/>
            </a:pPr>
            <a:r>
              <a:rPr lang="zh-CN" altLang="en-US" sz="1900" dirty="0"/>
              <a:t>例如：若系统改进后，可改进部分的执行时间是</a:t>
            </a:r>
            <a:r>
              <a:rPr lang="en-US" altLang="zh-CN" sz="1900" dirty="0"/>
              <a:t>2</a:t>
            </a:r>
            <a:r>
              <a:rPr lang="zh-CN" altLang="en-US" sz="1900" dirty="0"/>
              <a:t>秒</a:t>
            </a:r>
            <a:r>
              <a:rPr lang="zh-CN" altLang="en-US" sz="1900" dirty="0" smtClean="0"/>
              <a:t>，而</a:t>
            </a:r>
            <a:r>
              <a:rPr lang="zh-CN" altLang="en-US" sz="1900" dirty="0"/>
              <a:t>改进前其执行时间为</a:t>
            </a:r>
            <a:r>
              <a:rPr lang="en-US" altLang="zh-CN" sz="1900" dirty="0"/>
              <a:t>5</a:t>
            </a:r>
            <a:r>
              <a:rPr lang="zh-CN" altLang="en-US" sz="1900" dirty="0"/>
              <a:t>秒，则部件加速比为</a:t>
            </a:r>
            <a:r>
              <a:rPr lang="en-US" altLang="zh-CN" sz="1900" dirty="0"/>
              <a:t>5/2</a:t>
            </a:r>
            <a:r>
              <a:rPr lang="zh-CN" altLang="en-US" sz="1900" dirty="0" smtClean="0"/>
              <a:t>。</a:t>
            </a:r>
            <a:endParaRPr lang="en-US" altLang="zh-CN" sz="1900" dirty="0" smtClean="0"/>
          </a:p>
          <a:p>
            <a:pPr marL="457200" lvl="1" indent="-457200">
              <a:lnSpc>
                <a:spcPct val="130000"/>
              </a:lnSpc>
              <a:spcBef>
                <a:spcPts val="1000"/>
              </a:spcBef>
            </a:pPr>
            <a:r>
              <a:rPr lang="zh-CN" altLang="en-US" sz="2200" dirty="0"/>
              <a:t>改进后程序的总执行时间</a:t>
            </a:r>
          </a:p>
          <a:p>
            <a:pPr marL="628650" lvl="1" indent="895350">
              <a:lnSpc>
                <a:spcPct val="130000"/>
              </a:lnSpc>
              <a:buNone/>
            </a:pPr>
            <a:endParaRPr lang="en-US" altLang="zh-CN" sz="1900" dirty="0" smtClean="0"/>
          </a:p>
          <a:p>
            <a:pPr marL="628650" lvl="1" indent="895350">
              <a:lnSpc>
                <a:spcPct val="130000"/>
              </a:lnSpc>
              <a:buNone/>
            </a:pPr>
            <a:endParaRPr lang="en-US" altLang="zh-CN" sz="1900" dirty="0" smtClean="0"/>
          </a:p>
          <a:p>
            <a:pPr marL="628650" lvl="1" indent="895350">
              <a:lnSpc>
                <a:spcPct val="130000"/>
              </a:lnSpc>
              <a:buNone/>
            </a:pPr>
            <a:endParaRPr lang="zh-CN" altLang="en-US" sz="1900" dirty="0"/>
          </a:p>
        </p:txBody>
      </p:sp>
      <p:sp>
        <p:nvSpPr>
          <p:cNvPr id="5" name="Rectangle 3" descr="Rectangle: Click to edit Master text styles&#10;Second level&#10;Third level&#10;Fourth level&#10;Fifth level"/>
          <p:cNvSpPr txBox="1">
            <a:spLocks noChangeArrowheads="1"/>
          </p:cNvSpPr>
          <p:nvPr/>
        </p:nvSpPr>
        <p:spPr>
          <a:xfrm>
            <a:off x="1590676" y="4564063"/>
            <a:ext cx="6981825" cy="105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5850" lvl="1" indent="-457200"/>
            <a:endParaRPr lang="zh-CN" altLang="en-US"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75" y="4071099"/>
            <a:ext cx="4715437" cy="2786901"/>
          </a:xfrm>
          <a:prstGeom prst="rect">
            <a:avLst/>
          </a:prstGeom>
        </p:spPr>
      </p:pic>
    </p:spTree>
    <p:extLst>
      <p:ext uri="{BB962C8B-B14F-4D97-AF65-F5344CB8AC3E}">
        <p14:creationId xmlns:p14="http://schemas.microsoft.com/office/powerpoint/2010/main" val="332238954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descr="Rectangle: Click to edit Master text styles&#10;Second level&#10;Third level&#10;Fourth level&#10;Fifth level"/>
          <p:cNvSpPr>
            <a:spLocks noGrp="1" noChangeArrowheads="1"/>
          </p:cNvSpPr>
          <p:nvPr>
            <p:ph type="body" idx="1"/>
          </p:nvPr>
        </p:nvSpPr>
        <p:spPr>
          <a:xfrm>
            <a:off x="611204" y="750630"/>
            <a:ext cx="7772400" cy="625475"/>
          </a:xfrm>
        </p:spPr>
        <p:txBody>
          <a:bodyPr/>
          <a:lstStyle/>
          <a:p>
            <a:pPr eaLnBrk="1" hangingPunct="1">
              <a:buFont typeface="Wingdings" panose="05000000000000000000" pitchFamily="2" charset="2"/>
              <a:buNone/>
            </a:pPr>
            <a:r>
              <a:rPr lang="zh-CN" altLang="en-US" dirty="0" smtClean="0"/>
              <a:t>系统加速比为</a:t>
            </a:r>
            <a:r>
              <a:rPr lang="zh-CN" altLang="en-US" dirty="0" smtClean="0">
                <a:solidFill>
                  <a:srgbClr val="FF0000"/>
                </a:solidFill>
              </a:rPr>
              <a:t>改进前</a:t>
            </a:r>
            <a:r>
              <a:rPr lang="zh-CN" altLang="en-US" dirty="0" smtClean="0"/>
              <a:t>与</a:t>
            </a:r>
            <a:r>
              <a:rPr lang="zh-CN" altLang="en-US" dirty="0" smtClean="0">
                <a:solidFill>
                  <a:srgbClr val="FF0000"/>
                </a:solidFill>
              </a:rPr>
              <a:t>改进后</a:t>
            </a:r>
            <a:r>
              <a:rPr lang="zh-CN" altLang="en-US" dirty="0" smtClean="0"/>
              <a:t>总执行</a:t>
            </a:r>
            <a:r>
              <a:rPr lang="zh-CN" altLang="en-US" dirty="0" smtClean="0">
                <a:solidFill>
                  <a:srgbClr val="FF0000"/>
                </a:solidFill>
              </a:rPr>
              <a:t>时间</a:t>
            </a:r>
            <a:r>
              <a:rPr lang="zh-CN" altLang="en-US" dirty="0" smtClean="0"/>
              <a:t>之比</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397" y="1475693"/>
            <a:ext cx="7154273" cy="3686689"/>
          </a:xfrm>
          <a:prstGeom prst="rect">
            <a:avLst/>
          </a:prstGeom>
        </p:spPr>
      </p:pic>
    </p:spTree>
    <p:extLst>
      <p:ext uri="{BB962C8B-B14F-4D97-AF65-F5344CB8AC3E}">
        <p14:creationId xmlns:p14="http://schemas.microsoft.com/office/powerpoint/2010/main" val="18476023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descr="Rectangle: Click to edit Master text styles&#10;Second level&#10;Third level&#10;Fourth level&#10;Fifth level"/>
          <p:cNvSpPr>
            <a:spLocks noGrp="1" noChangeArrowheads="1"/>
          </p:cNvSpPr>
          <p:nvPr>
            <p:ph type="body" idx="1"/>
          </p:nvPr>
        </p:nvSpPr>
        <p:spPr>
          <a:xfrm>
            <a:off x="161250" y="364011"/>
            <a:ext cx="9923462" cy="5221287"/>
          </a:xfrm>
        </p:spPr>
        <p:txBody>
          <a:bodyPr>
            <a:normAutofit/>
          </a:bodyPr>
          <a:lstStyle/>
          <a:p>
            <a:pPr marL="457200" indent="-457200">
              <a:lnSpc>
                <a:spcPct val="130000"/>
              </a:lnSpc>
              <a:buNone/>
            </a:pPr>
            <a:r>
              <a:rPr lang="en-US" altLang="zh-CN" dirty="0" smtClean="0"/>
              <a:t>           </a:t>
            </a:r>
            <a:r>
              <a:rPr lang="zh-CN" altLang="en-US" sz="2000" dirty="0" smtClean="0">
                <a:solidFill>
                  <a:srgbClr val="FF0000"/>
                </a:solidFill>
                <a:latin typeface="宋体" panose="02010600030101010101" pitchFamily="2" charset="-122"/>
                <a:ea typeface="宋体" panose="02010600030101010101" pitchFamily="2" charset="-122"/>
              </a:rPr>
              <a:t>例</a:t>
            </a:r>
            <a:r>
              <a:rPr lang="en-US" altLang="zh-CN" sz="2000" dirty="0" smtClean="0">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将计算机系统中某一功能的处理速度提高到原来的</a:t>
            </a:r>
            <a:r>
              <a:rPr lang="en-US" altLang="zh-CN" sz="2000" dirty="0">
                <a:solidFill>
                  <a:srgbClr val="9933FF"/>
                </a:solidFill>
                <a:latin typeface="宋体" panose="02010600030101010101" pitchFamily="2" charset="-122"/>
                <a:ea typeface="宋体" panose="02010600030101010101" pitchFamily="2" charset="-122"/>
              </a:rPr>
              <a:t>20</a:t>
            </a:r>
            <a:r>
              <a:rPr lang="zh-CN" altLang="en-US" sz="2000" dirty="0">
                <a:solidFill>
                  <a:srgbClr val="000000"/>
                </a:solidFill>
                <a:latin typeface="宋体" panose="02010600030101010101" pitchFamily="2" charset="-122"/>
                <a:ea typeface="宋体" panose="02010600030101010101" pitchFamily="2" charset="-122"/>
              </a:rPr>
              <a:t>倍，但该功能的处理时间仅占整个系统运行时间的</a:t>
            </a:r>
            <a:r>
              <a:rPr lang="en-US" altLang="zh-CN" sz="2000" dirty="0">
                <a:solidFill>
                  <a:srgbClr val="9933FF"/>
                </a:solidFill>
                <a:latin typeface="宋体" panose="02010600030101010101" pitchFamily="2" charset="-122"/>
                <a:ea typeface="宋体" panose="02010600030101010101" pitchFamily="2" charset="-122"/>
              </a:rPr>
              <a:t>40%</a:t>
            </a:r>
            <a:r>
              <a:rPr lang="zh-CN" altLang="en-US" sz="2000" dirty="0">
                <a:solidFill>
                  <a:srgbClr val="000000"/>
                </a:solidFill>
                <a:latin typeface="宋体" panose="02010600030101010101" pitchFamily="2" charset="-122"/>
                <a:ea typeface="宋体" panose="02010600030101010101" pitchFamily="2" charset="-122"/>
              </a:rPr>
              <a:t>，则采用此提高性能的方法后，能使整个系统的性能提高多少？</a:t>
            </a:r>
          </a:p>
          <a:p>
            <a:pPr marL="457200" indent="-457200">
              <a:lnSpc>
                <a:spcPct val="130000"/>
              </a:lnSpc>
              <a:buNone/>
            </a:pPr>
            <a:r>
              <a:rPr lang="zh-CN" altLang="en-US" sz="2000" dirty="0">
                <a:solidFill>
                  <a:srgbClr val="FF0000"/>
                </a:solidFill>
                <a:latin typeface="宋体" panose="02010600030101010101" pitchFamily="2" charset="-122"/>
                <a:ea typeface="宋体" panose="02010600030101010101" pitchFamily="2" charset="-122"/>
              </a:rPr>
              <a:t>    </a:t>
            </a:r>
            <a:r>
              <a:rPr lang="zh-CN" altLang="en-US" sz="2000" dirty="0" smtClean="0">
                <a:solidFill>
                  <a:srgbClr val="FF0000"/>
                </a:solidFill>
                <a:latin typeface="宋体" panose="02010600030101010101" pitchFamily="2" charset="-122"/>
                <a:ea typeface="宋体" panose="02010600030101010101" pitchFamily="2" charset="-122"/>
              </a:rPr>
              <a:t>   解  </a:t>
            </a:r>
            <a:r>
              <a:rPr lang="zh-CN" altLang="en-US" sz="2000" dirty="0" smtClean="0">
                <a:solidFill>
                  <a:srgbClr val="000000"/>
                </a:solidFill>
                <a:latin typeface="宋体" panose="02010600030101010101" pitchFamily="2" charset="-122"/>
                <a:ea typeface="宋体" panose="02010600030101010101" pitchFamily="2" charset="-122"/>
              </a:rPr>
              <a:t>由</a:t>
            </a:r>
            <a:r>
              <a:rPr lang="zh-CN" altLang="en-US" sz="2000" dirty="0">
                <a:solidFill>
                  <a:srgbClr val="000000"/>
                </a:solidFill>
                <a:latin typeface="宋体" panose="02010600030101010101" pitchFamily="2" charset="-122"/>
                <a:ea typeface="宋体" panose="02010600030101010101" pitchFamily="2" charset="-122"/>
              </a:rPr>
              <a:t>题可知，可改进比例 </a:t>
            </a:r>
            <a:r>
              <a:rPr lang="en-US" altLang="zh-CN" sz="2000" dirty="0">
                <a:solidFill>
                  <a:srgbClr val="000000"/>
                </a:solidFill>
                <a:latin typeface="宋体" panose="02010600030101010101" pitchFamily="2" charset="-122"/>
                <a:ea typeface="宋体" panose="02010600030101010101" pitchFamily="2" charset="-122"/>
              </a:rPr>
              <a:t>= 40% = 0.4</a:t>
            </a:r>
            <a:r>
              <a:rPr lang="zh-CN" altLang="en-US" sz="2000" dirty="0">
                <a:solidFill>
                  <a:srgbClr val="000000"/>
                </a:solidFill>
                <a:latin typeface="宋体" panose="02010600030101010101" pitchFamily="2" charset="-122"/>
                <a:ea typeface="宋体" panose="02010600030101010101" pitchFamily="2" charset="-122"/>
              </a:rPr>
              <a:t>，      </a:t>
            </a:r>
          </a:p>
          <a:p>
            <a:pPr marL="457200" indent="-457200">
              <a:lnSpc>
                <a:spcPct val="130000"/>
              </a:lnSpc>
              <a:buNone/>
            </a:pPr>
            <a:r>
              <a:rPr lang="zh-CN" altLang="en-US" sz="2000" dirty="0">
                <a:solidFill>
                  <a:srgbClr val="000000"/>
                </a:solidFill>
                <a:latin typeface="宋体" panose="02010600030101010101" pitchFamily="2" charset="-122"/>
                <a:ea typeface="宋体" panose="02010600030101010101" pitchFamily="2" charset="-122"/>
              </a:rPr>
              <a:t>                 部件加速比 </a:t>
            </a:r>
            <a:r>
              <a:rPr lang="en-US" altLang="zh-CN" sz="2000" dirty="0">
                <a:solidFill>
                  <a:srgbClr val="000000"/>
                </a:solidFill>
                <a:latin typeface="宋体" panose="02010600030101010101" pitchFamily="2" charset="-122"/>
                <a:ea typeface="宋体" panose="02010600030101010101" pitchFamily="2" charset="-122"/>
              </a:rPr>
              <a:t>= 20</a:t>
            </a:r>
          </a:p>
          <a:p>
            <a:pPr marL="457200" indent="-457200">
              <a:lnSpc>
                <a:spcPct val="130000"/>
              </a:lnSpc>
              <a:buNone/>
            </a:pPr>
            <a:r>
              <a:rPr lang="en-US" altLang="zh-CN" sz="2000" dirty="0">
                <a:solidFill>
                  <a:srgbClr val="000000"/>
                </a:solidFill>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根据</a:t>
            </a:r>
            <a:r>
              <a:rPr lang="en-US" altLang="zh-CN" sz="2000" dirty="0">
                <a:solidFill>
                  <a:srgbClr val="000000"/>
                </a:solidFill>
                <a:latin typeface="宋体" panose="02010600030101010101" pitchFamily="2" charset="-122"/>
                <a:ea typeface="宋体" panose="02010600030101010101" pitchFamily="2" charset="-122"/>
              </a:rPr>
              <a:t>Amdahl</a:t>
            </a:r>
            <a:r>
              <a:rPr lang="zh-CN" altLang="en-US" sz="2000" dirty="0">
                <a:solidFill>
                  <a:srgbClr val="000000"/>
                </a:solidFill>
                <a:latin typeface="宋体" panose="02010600030101010101" pitchFamily="2" charset="-122"/>
                <a:ea typeface="宋体" panose="02010600030101010101" pitchFamily="2" charset="-122"/>
              </a:rPr>
              <a:t>定律可知：</a:t>
            </a:r>
          </a:p>
          <a:p>
            <a:pPr marL="457200" indent="-457200">
              <a:lnSpc>
                <a:spcPct val="130000"/>
              </a:lnSpc>
              <a:buNone/>
            </a:pPr>
            <a:endParaRPr lang="zh-CN" altLang="en-US" sz="2000" dirty="0">
              <a:solidFill>
                <a:srgbClr val="000000"/>
              </a:solidFill>
              <a:latin typeface="宋体" panose="02010600030101010101" pitchFamily="2" charset="-122"/>
              <a:ea typeface="宋体" panose="02010600030101010101" pitchFamily="2" charset="-122"/>
            </a:endParaRPr>
          </a:p>
          <a:p>
            <a:pPr marL="457200" indent="-457200">
              <a:lnSpc>
                <a:spcPct val="130000"/>
              </a:lnSpc>
              <a:buNone/>
            </a:pPr>
            <a:endParaRPr lang="zh-CN" altLang="en-US" sz="2000" dirty="0">
              <a:solidFill>
                <a:srgbClr val="000000"/>
              </a:solidFill>
              <a:latin typeface="宋体" panose="02010600030101010101" pitchFamily="2" charset="-122"/>
              <a:ea typeface="宋体" panose="02010600030101010101" pitchFamily="2" charset="-122"/>
            </a:endParaRPr>
          </a:p>
          <a:p>
            <a:pPr marL="457200" indent="-457200">
              <a:lnSpc>
                <a:spcPct val="130000"/>
              </a:lnSpc>
              <a:buNone/>
            </a:pPr>
            <a:r>
              <a:rPr lang="zh-CN" altLang="en-US" sz="2000" dirty="0">
                <a:solidFill>
                  <a:srgbClr val="000000"/>
                </a:solidFill>
                <a:latin typeface="宋体" panose="02010600030101010101" pitchFamily="2" charset="-122"/>
                <a:ea typeface="宋体" panose="02010600030101010101" pitchFamily="2" charset="-122"/>
              </a:rPr>
              <a:t>           </a:t>
            </a:r>
          </a:p>
          <a:p>
            <a:pPr marL="457200" indent="-457200">
              <a:lnSpc>
                <a:spcPct val="110000"/>
              </a:lnSpc>
              <a:buNone/>
            </a:pPr>
            <a:r>
              <a:rPr lang="zh-CN" altLang="en-US" sz="2000" dirty="0">
                <a:solidFill>
                  <a:srgbClr val="000000"/>
                </a:solidFill>
                <a:latin typeface="宋体" panose="02010600030101010101" pitchFamily="2" charset="-122"/>
                <a:ea typeface="宋体" panose="02010600030101010101" pitchFamily="2" charset="-122"/>
              </a:rPr>
              <a:t>        采用此提高性能的方法后，能使整个系统的性能提高到原来的</a:t>
            </a:r>
            <a:r>
              <a:rPr lang="en-US" altLang="zh-CN" sz="2000" dirty="0">
                <a:solidFill>
                  <a:srgbClr val="CC3300"/>
                </a:solidFill>
                <a:latin typeface="宋体" panose="02010600030101010101" pitchFamily="2" charset="-122"/>
                <a:ea typeface="宋体" panose="02010600030101010101" pitchFamily="2" charset="-122"/>
              </a:rPr>
              <a:t>1.613</a:t>
            </a:r>
            <a:r>
              <a:rPr lang="zh-CN" altLang="en-US" sz="2000" dirty="0">
                <a:solidFill>
                  <a:srgbClr val="CC3300"/>
                </a:solidFill>
                <a:latin typeface="宋体" panose="02010600030101010101" pitchFamily="2" charset="-122"/>
                <a:ea typeface="宋体" panose="02010600030101010101" pitchFamily="2" charset="-122"/>
              </a:rPr>
              <a:t>倍</a:t>
            </a:r>
            <a:r>
              <a:rPr lang="zh-CN" altLang="en-US" sz="2000" dirty="0">
                <a:solidFill>
                  <a:srgbClr val="000000"/>
                </a:solidFill>
                <a:latin typeface="宋体" panose="02010600030101010101" pitchFamily="2" charset="-122"/>
                <a:ea typeface="宋体" panose="02010600030101010101" pitchFamily="2" charset="-122"/>
              </a:rPr>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580" y="3474590"/>
            <a:ext cx="4393008" cy="1312754"/>
          </a:xfrm>
          <a:prstGeom prst="rect">
            <a:avLst/>
          </a:prstGeom>
        </p:spPr>
      </p:pic>
    </p:spTree>
    <p:extLst>
      <p:ext uri="{BB962C8B-B14F-4D97-AF65-F5344CB8AC3E}">
        <p14:creationId xmlns:p14="http://schemas.microsoft.com/office/powerpoint/2010/main" val="24280755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5466"/>
            <a:ext cx="10515600" cy="986829"/>
          </a:xfrm>
        </p:spPr>
        <p:txBody>
          <a:bodyPr>
            <a:normAutofit/>
          </a:bodyPr>
          <a:lstStyle/>
          <a:p>
            <a:r>
              <a:rPr lang="en-US" altLang="zh-CN" sz="3600" dirty="0" smtClean="0"/>
              <a:t>1.1.1 </a:t>
            </a:r>
            <a:r>
              <a:rPr lang="zh-CN" altLang="en-US" sz="3600" dirty="0"/>
              <a:t>计算机技术</a:t>
            </a:r>
            <a:r>
              <a:rPr lang="zh-CN" altLang="en-US" sz="3600" dirty="0" smtClean="0"/>
              <a:t>的发展</a:t>
            </a:r>
            <a:endParaRPr lang="zh-CN" altLang="en-US" sz="3600" dirty="0"/>
          </a:p>
        </p:txBody>
      </p:sp>
      <p:sp>
        <p:nvSpPr>
          <p:cNvPr id="3" name="内容占位符 2"/>
          <p:cNvSpPr>
            <a:spLocks noGrp="1"/>
          </p:cNvSpPr>
          <p:nvPr>
            <p:ph idx="1"/>
          </p:nvPr>
        </p:nvSpPr>
        <p:spPr>
          <a:xfrm>
            <a:off x="358031" y="1348073"/>
            <a:ext cx="10515600" cy="4928261"/>
          </a:xfrm>
        </p:spPr>
        <p:txBody>
          <a:bodyPr/>
          <a:lstStyle/>
          <a:p>
            <a:pPr>
              <a:lnSpc>
                <a:spcPct val="150000"/>
              </a:lnSpc>
            </a:pPr>
            <a:r>
              <a:rPr lang="zh-CN" altLang="en-US" dirty="0" smtClean="0"/>
              <a:t>计算机性能的发展源于如下两个方面</a:t>
            </a:r>
            <a:endParaRPr lang="en-US" altLang="zh-CN" dirty="0" smtClean="0"/>
          </a:p>
          <a:p>
            <a:pPr lvl="1">
              <a:lnSpc>
                <a:spcPct val="150000"/>
              </a:lnSpc>
            </a:pPr>
            <a:r>
              <a:rPr lang="zh-CN" altLang="en-US" dirty="0" smtClean="0"/>
              <a:t>半导体技术的发展</a:t>
            </a:r>
            <a:endParaRPr lang="en-US" altLang="zh-CN" dirty="0" smtClean="0"/>
          </a:p>
          <a:p>
            <a:pPr lvl="1">
              <a:lnSpc>
                <a:spcPct val="150000"/>
              </a:lnSpc>
            </a:pPr>
            <a:r>
              <a:rPr lang="zh-CN" altLang="en-US" dirty="0" smtClean="0"/>
              <a:t>计算机体系结构的发展</a:t>
            </a:r>
            <a:endParaRPr lang="zh-CN" altLang="en-US" dirty="0"/>
          </a:p>
        </p:txBody>
      </p:sp>
    </p:spTree>
    <p:extLst>
      <p:ext uri="{BB962C8B-B14F-4D97-AF65-F5344CB8AC3E}">
        <p14:creationId xmlns:p14="http://schemas.microsoft.com/office/powerpoint/2010/main" val="6220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descr="Rectangle: Click to edit Master text styles&#10;Second level&#10;Third level&#10;Fourth level&#10;Fifth level"/>
          <p:cNvSpPr>
            <a:spLocks noGrp="1" noChangeArrowheads="1"/>
          </p:cNvSpPr>
          <p:nvPr>
            <p:ph type="body" idx="1"/>
          </p:nvPr>
        </p:nvSpPr>
        <p:spPr>
          <a:xfrm>
            <a:off x="385055" y="839838"/>
            <a:ext cx="10153650" cy="5280024"/>
          </a:xfrm>
        </p:spPr>
        <p:txBody>
          <a:bodyPr/>
          <a:lstStyle/>
          <a:p>
            <a:pPr marL="457200" lvl="1" indent="-457200">
              <a:lnSpc>
                <a:spcPct val="130000"/>
              </a:lnSpc>
              <a:spcBef>
                <a:spcPts val="1000"/>
              </a:spcBef>
            </a:pPr>
            <a:r>
              <a:rPr lang="en-US" altLang="zh-CN" sz="2200" dirty="0"/>
              <a:t>Amdahl</a:t>
            </a:r>
            <a:r>
              <a:rPr lang="zh-CN" altLang="en-US" sz="2200" dirty="0"/>
              <a:t>定律：一种性能改进的递减规则</a:t>
            </a:r>
          </a:p>
          <a:p>
            <a:pPr marL="1085850" lvl="1" indent="-457200">
              <a:lnSpc>
                <a:spcPct val="130000"/>
              </a:lnSpc>
            </a:pPr>
            <a:r>
              <a:rPr lang="zh-CN" altLang="en-US" sz="1900" dirty="0"/>
              <a:t>如果仅仅对计算任务中的一部分做性能改进，则</a:t>
            </a:r>
            <a:r>
              <a:rPr lang="zh-CN" altLang="en-US" sz="1900" dirty="0" smtClean="0"/>
              <a:t>改进</a:t>
            </a:r>
            <a:r>
              <a:rPr lang="zh-CN" altLang="en-US" sz="1900" dirty="0"/>
              <a:t>得越多，所得到的总体性能的提升就越有限。</a:t>
            </a:r>
          </a:p>
          <a:p>
            <a:pPr marL="1085850" lvl="1" indent="-457200">
              <a:lnSpc>
                <a:spcPct val="130000"/>
              </a:lnSpc>
            </a:pPr>
            <a:r>
              <a:rPr lang="zh-CN" altLang="en-US" sz="1900" dirty="0">
                <a:solidFill>
                  <a:srgbClr val="FF0000"/>
                </a:solidFill>
              </a:rPr>
              <a:t>重要推论</a:t>
            </a:r>
            <a:r>
              <a:rPr lang="zh-CN" altLang="en-US" sz="1900" dirty="0"/>
              <a:t>：如果只针对整个任务的一部分进行</a:t>
            </a:r>
            <a:r>
              <a:rPr lang="zh-CN" altLang="en-US" sz="1900" dirty="0" smtClean="0"/>
              <a:t>改进</a:t>
            </a:r>
            <a:r>
              <a:rPr lang="zh-CN" altLang="en-US" sz="1900" dirty="0"/>
              <a:t>和优化，那么所获得的加速比不超过</a:t>
            </a:r>
          </a:p>
          <a:p>
            <a:pPr marL="1085850" lvl="1" indent="-457200">
              <a:lnSpc>
                <a:spcPct val="150000"/>
              </a:lnSpc>
              <a:buNone/>
            </a:pPr>
            <a:r>
              <a:rPr lang="zh-CN" altLang="en-US" dirty="0" smtClean="0">
                <a:latin typeface="黑体" panose="02010609060101010101" pitchFamily="49" charset="-122"/>
              </a:rPr>
              <a:t>           </a:t>
            </a:r>
            <a:endParaRPr lang="zh-CN" altLang="en-US"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731" y="3122612"/>
            <a:ext cx="3258005" cy="714475"/>
          </a:xfrm>
          <a:prstGeom prst="rect">
            <a:avLst/>
          </a:prstGeom>
        </p:spPr>
      </p:pic>
    </p:spTree>
    <p:extLst>
      <p:ext uri="{BB962C8B-B14F-4D97-AF65-F5344CB8AC3E}">
        <p14:creationId xmlns:p14="http://schemas.microsoft.com/office/powerpoint/2010/main" val="198702571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694" y="1112552"/>
            <a:ext cx="11220450" cy="5745448"/>
          </a:xfrm>
        </p:spPr>
        <p:txBody>
          <a:bodyPr>
            <a:normAutofit/>
          </a:bodyPr>
          <a:lstStyle/>
          <a:p>
            <a:pPr marL="1085850" lvl="1" indent="-457200">
              <a:lnSpc>
                <a:spcPct val="150000"/>
              </a:lnSpc>
            </a:pPr>
            <a:r>
              <a:rPr lang="zh-CN" altLang="en-US" sz="2200" dirty="0"/>
              <a:t>执行一个程序所需的</a:t>
            </a:r>
            <a:r>
              <a:rPr lang="en-US" altLang="zh-CN" sz="2200" dirty="0"/>
              <a:t>CPU</a:t>
            </a:r>
            <a:r>
              <a:rPr lang="zh-CN" altLang="en-US" sz="2200" dirty="0"/>
              <a:t>时间</a:t>
            </a:r>
          </a:p>
          <a:p>
            <a:pPr marL="1085850" lvl="1" indent="-457200">
              <a:lnSpc>
                <a:spcPct val="150000"/>
              </a:lnSpc>
              <a:buNone/>
            </a:pPr>
            <a:r>
              <a:rPr lang="en-US" altLang="zh-CN" sz="2200" dirty="0" smtClean="0">
                <a:latin typeface="黑体" panose="02010609060101010101" pitchFamily="49" charset="-122"/>
              </a:rPr>
              <a:t>       CPU</a:t>
            </a:r>
            <a:r>
              <a:rPr lang="zh-CN" altLang="en-US" sz="2200" dirty="0"/>
              <a:t>时间 </a:t>
            </a:r>
            <a:r>
              <a:rPr lang="en-US" altLang="zh-CN" sz="2200" dirty="0"/>
              <a:t>= </a:t>
            </a:r>
            <a:r>
              <a:rPr lang="zh-CN" altLang="en-US" sz="2200" dirty="0" smtClean="0"/>
              <a:t>执行程序所需的时钟周期数</a:t>
            </a:r>
            <a:r>
              <a:rPr lang="en-US" altLang="zh-CN" sz="2200" dirty="0" smtClean="0"/>
              <a:t>×</a:t>
            </a:r>
            <a:r>
              <a:rPr lang="zh-CN" altLang="en-US" sz="2200" dirty="0"/>
              <a:t>时钟周期时间</a:t>
            </a:r>
          </a:p>
          <a:p>
            <a:pPr marL="1085850" lvl="2" indent="0">
              <a:lnSpc>
                <a:spcPct val="150000"/>
              </a:lnSpc>
              <a:buNone/>
            </a:pPr>
            <a:r>
              <a:rPr lang="zh-CN" altLang="en-US" sz="1800" dirty="0" smtClean="0"/>
              <a:t>其中：</a:t>
            </a:r>
            <a:endParaRPr lang="en-US" altLang="zh-CN" sz="1800" dirty="0" smtClean="0"/>
          </a:p>
          <a:p>
            <a:pPr marL="1371600" lvl="2" indent="-285750">
              <a:lnSpc>
                <a:spcPct val="150000"/>
              </a:lnSpc>
            </a:pPr>
            <a:r>
              <a:rPr lang="zh-CN" altLang="en-US" sz="1800" dirty="0" smtClean="0"/>
              <a:t>执行</a:t>
            </a:r>
            <a:r>
              <a:rPr lang="zh-CN" altLang="en-US" sz="1800" dirty="0"/>
              <a:t>程序所需的时钟周期</a:t>
            </a:r>
            <a:r>
              <a:rPr lang="zh-CN" altLang="en-US" sz="1800" dirty="0" smtClean="0"/>
              <a:t>数 </a:t>
            </a:r>
            <a:r>
              <a:rPr lang="en-US" altLang="zh-CN" sz="1800" dirty="0" smtClean="0"/>
              <a:t>= </a:t>
            </a:r>
            <a:r>
              <a:rPr lang="zh-CN" altLang="en-US" sz="1800" dirty="0" smtClean="0"/>
              <a:t>每</a:t>
            </a:r>
            <a:r>
              <a:rPr lang="zh-CN" altLang="en-US" sz="1800" dirty="0"/>
              <a:t>条指令执行的平均时钟周期</a:t>
            </a:r>
            <a:r>
              <a:rPr lang="zh-CN" altLang="en-US" sz="1800" dirty="0" smtClean="0"/>
              <a:t>数 </a:t>
            </a:r>
            <a:r>
              <a:rPr lang="en-US" altLang="zh-CN" sz="1800" dirty="0" smtClean="0">
                <a:latin typeface="黑体" panose="02010609060101010101" pitchFamily="49" charset="-122"/>
              </a:rPr>
              <a:t>CPI </a:t>
            </a:r>
            <a:r>
              <a:rPr lang="en-US" altLang="zh-CN" sz="1800" dirty="0" smtClean="0"/>
              <a:t>×</a:t>
            </a:r>
            <a:r>
              <a:rPr lang="zh-CN" altLang="en-US" sz="1800" dirty="0"/>
              <a:t>所执行的指令条</a:t>
            </a:r>
            <a:r>
              <a:rPr lang="zh-CN" altLang="en-US" sz="1800" dirty="0" smtClean="0"/>
              <a:t>数 </a:t>
            </a:r>
            <a:r>
              <a:rPr lang="en-US" altLang="zh-CN" sz="1800" dirty="0" smtClean="0"/>
              <a:t>IC</a:t>
            </a:r>
          </a:p>
          <a:p>
            <a:pPr marL="1371600" lvl="2" indent="-285750">
              <a:lnSpc>
                <a:spcPct val="150000"/>
              </a:lnSpc>
            </a:pPr>
            <a:r>
              <a:rPr lang="zh-CN" altLang="en-US" sz="1800" dirty="0"/>
              <a:t>时钟周期时间是系统时钟频率的倒数。</a:t>
            </a:r>
            <a:endParaRPr lang="en-US" altLang="zh-CN" sz="1800" dirty="0"/>
          </a:p>
          <a:p>
            <a:pPr marL="1085850" lvl="1" indent="-457200">
              <a:lnSpc>
                <a:spcPct val="150000"/>
              </a:lnSpc>
            </a:pPr>
            <a:r>
              <a:rPr lang="en-US" altLang="zh-CN" sz="2200" dirty="0"/>
              <a:t>CPU</a:t>
            </a:r>
            <a:r>
              <a:rPr lang="zh-CN" altLang="en-US" sz="2200" dirty="0"/>
              <a:t>时间公式也可以写为如下形式：</a:t>
            </a:r>
          </a:p>
          <a:p>
            <a:pPr marL="1085850" lvl="1" indent="-457200">
              <a:lnSpc>
                <a:spcPct val="150000"/>
              </a:lnSpc>
              <a:buNone/>
            </a:pPr>
            <a:r>
              <a:rPr lang="zh-CN" altLang="en-US" sz="2200" dirty="0"/>
              <a:t>        </a:t>
            </a:r>
            <a:r>
              <a:rPr lang="zh-CN" altLang="en-US" sz="2200" dirty="0" smtClean="0"/>
              <a:t>       </a:t>
            </a:r>
            <a:r>
              <a:rPr lang="en-US" altLang="zh-CN" sz="2200" dirty="0" smtClean="0">
                <a:latin typeface="黑体" panose="02010609060101010101" pitchFamily="49" charset="-122"/>
              </a:rPr>
              <a:t>CPU</a:t>
            </a:r>
            <a:r>
              <a:rPr lang="zh-CN" altLang="en-US" sz="2200" dirty="0"/>
              <a:t>时间 </a:t>
            </a:r>
            <a:r>
              <a:rPr lang="en-US" altLang="zh-CN" sz="2200" dirty="0"/>
              <a:t>= </a:t>
            </a:r>
            <a:r>
              <a:rPr lang="en-US" altLang="zh-CN" sz="2200" dirty="0">
                <a:latin typeface="黑体" panose="02010609060101010101" pitchFamily="49" charset="-122"/>
              </a:rPr>
              <a:t>IC ×CPI</a:t>
            </a:r>
            <a:r>
              <a:rPr lang="en-US" altLang="zh-CN" sz="2200" dirty="0"/>
              <a:t> ×</a:t>
            </a:r>
            <a:r>
              <a:rPr lang="zh-CN" altLang="en-US" sz="2200" dirty="0"/>
              <a:t>时钟周期时间 </a:t>
            </a:r>
            <a:endParaRPr lang="en-US" altLang="zh-CN" sz="2200" dirty="0" smtClean="0"/>
          </a:p>
          <a:p>
            <a:pPr marL="1085850" lvl="1" indent="-457200">
              <a:lnSpc>
                <a:spcPct val="150000"/>
              </a:lnSpc>
              <a:buNone/>
            </a:pPr>
            <a:r>
              <a:rPr lang="en-US" altLang="zh-CN" sz="2200" dirty="0"/>
              <a:t> </a:t>
            </a:r>
            <a:r>
              <a:rPr lang="en-US" altLang="zh-CN" sz="2200" dirty="0" smtClean="0"/>
              <a:t>      </a:t>
            </a:r>
            <a:r>
              <a:rPr lang="zh-CN" altLang="en-US" sz="2200" dirty="0" smtClean="0"/>
              <a:t>或：</a:t>
            </a:r>
            <a:endParaRPr lang="en-US" altLang="zh-CN" sz="2200" dirty="0" smtClean="0"/>
          </a:p>
          <a:p>
            <a:pPr marL="1085850" lvl="1" indent="-457200">
              <a:lnSpc>
                <a:spcPct val="150000"/>
              </a:lnSpc>
              <a:buNone/>
            </a:pPr>
            <a:r>
              <a:rPr lang="zh-CN" altLang="en-US" sz="2200" dirty="0"/>
              <a:t> </a:t>
            </a:r>
            <a:r>
              <a:rPr lang="zh-CN" altLang="en-US" sz="2200" dirty="0" smtClean="0"/>
              <a:t>               </a:t>
            </a:r>
            <a:r>
              <a:rPr lang="en-US" altLang="zh-CN" sz="2200" dirty="0" smtClean="0">
                <a:latin typeface="黑体" panose="02010609060101010101" pitchFamily="49" charset="-122"/>
              </a:rPr>
              <a:t>CPU</a:t>
            </a:r>
            <a:r>
              <a:rPr lang="zh-CN" altLang="en-US" sz="2200" dirty="0"/>
              <a:t>时间 </a:t>
            </a:r>
            <a:r>
              <a:rPr lang="en-US" altLang="zh-CN" sz="2200" dirty="0"/>
              <a:t>= </a:t>
            </a:r>
            <a:r>
              <a:rPr lang="en-US" altLang="zh-CN" sz="2200" dirty="0">
                <a:latin typeface="黑体" panose="02010609060101010101" pitchFamily="49" charset="-122"/>
              </a:rPr>
              <a:t>IC ×CPI</a:t>
            </a:r>
            <a:r>
              <a:rPr lang="en-US" altLang="zh-CN" sz="2200" dirty="0"/>
              <a:t> </a:t>
            </a:r>
            <a:r>
              <a:rPr lang="en-US" altLang="zh-CN" sz="2200" dirty="0" smtClean="0"/>
              <a:t>×</a:t>
            </a:r>
            <a:r>
              <a:rPr lang="zh-CN" altLang="en-US" sz="2200" dirty="0" smtClean="0"/>
              <a:t>（</a:t>
            </a:r>
            <a:r>
              <a:rPr lang="en-US" altLang="zh-CN" sz="2200" dirty="0" smtClean="0"/>
              <a:t>1/</a:t>
            </a:r>
            <a:r>
              <a:rPr lang="zh-CN" altLang="en-US" sz="2200" dirty="0" smtClean="0"/>
              <a:t>时钟频率）</a:t>
            </a:r>
            <a:endParaRPr lang="zh-CN" altLang="en-US" sz="2200" dirty="0"/>
          </a:p>
          <a:p>
            <a:pPr marL="0" indent="0">
              <a:buNone/>
            </a:pPr>
            <a:endParaRPr lang="zh-CN" altLang="en-US" dirty="0"/>
          </a:p>
        </p:txBody>
      </p:sp>
      <p:sp>
        <p:nvSpPr>
          <p:cNvPr id="4" name="矩形 3"/>
          <p:cNvSpPr/>
          <p:nvPr/>
        </p:nvSpPr>
        <p:spPr>
          <a:xfrm>
            <a:off x="0" y="0"/>
            <a:ext cx="3958135" cy="828497"/>
          </a:xfrm>
          <a:prstGeom prst="rect">
            <a:avLst/>
          </a:prstGeom>
        </p:spPr>
        <p:txBody>
          <a:bodyPr wrap="none">
            <a:spAutoFit/>
          </a:bodyPr>
          <a:lstStyle/>
          <a:p>
            <a:pPr>
              <a:lnSpc>
                <a:spcPct val="150000"/>
              </a:lnSpc>
            </a:pPr>
            <a:r>
              <a:rPr lang="en-US" altLang="zh-CN" sz="3600" dirty="0" smtClean="0"/>
              <a:t>1.5.5  </a:t>
            </a:r>
            <a:r>
              <a:rPr lang="en-US" altLang="zh-CN" sz="3600" dirty="0"/>
              <a:t>CPU</a:t>
            </a:r>
            <a:r>
              <a:rPr lang="zh-CN" altLang="en-US" sz="3600" dirty="0"/>
              <a:t>性能公式</a:t>
            </a:r>
            <a:endParaRPr lang="en-US" altLang="zh-CN" sz="3600" dirty="0"/>
          </a:p>
        </p:txBody>
      </p:sp>
    </p:spTree>
    <p:extLst>
      <p:ext uri="{BB962C8B-B14F-4D97-AF65-F5344CB8AC3E}">
        <p14:creationId xmlns:p14="http://schemas.microsoft.com/office/powerpoint/2010/main" val="2983774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descr="Rectangle: Click to edit Master text styles&#10;Second level&#10;Third level&#10;Fourth level&#10;Fifth level"/>
          <p:cNvSpPr>
            <a:spLocks noGrp="1" noChangeArrowheads="1"/>
          </p:cNvSpPr>
          <p:nvPr>
            <p:ph type="body" idx="1"/>
          </p:nvPr>
        </p:nvSpPr>
        <p:spPr>
          <a:xfrm>
            <a:off x="219735" y="593662"/>
            <a:ext cx="10582275" cy="2466409"/>
          </a:xfrm>
        </p:spPr>
        <p:txBody>
          <a:bodyPr/>
          <a:lstStyle/>
          <a:p>
            <a:pPr marL="1085850" lvl="1" indent="-457200">
              <a:lnSpc>
                <a:spcPct val="150000"/>
              </a:lnSpc>
            </a:pPr>
            <a:r>
              <a:rPr lang="zh-CN" altLang="en-US" sz="2200" dirty="0" smtClean="0"/>
              <a:t>分析：</a:t>
            </a:r>
            <a:r>
              <a:rPr lang="en-US" altLang="zh-CN" sz="2200" dirty="0" smtClean="0"/>
              <a:t>CPU</a:t>
            </a:r>
            <a:r>
              <a:rPr lang="zh-CN" altLang="en-US" sz="2200" dirty="0"/>
              <a:t>的性能取决于</a:t>
            </a:r>
            <a:r>
              <a:rPr lang="en-US" altLang="zh-CN" sz="2200" dirty="0"/>
              <a:t>3</a:t>
            </a:r>
            <a:r>
              <a:rPr lang="zh-CN" altLang="en-US" sz="2200" dirty="0"/>
              <a:t>个参数</a:t>
            </a:r>
          </a:p>
          <a:p>
            <a:pPr lvl="2" eaLnBrk="1" hangingPunct="1">
              <a:lnSpc>
                <a:spcPct val="150000"/>
              </a:lnSpc>
            </a:pPr>
            <a:r>
              <a:rPr lang="zh-CN" altLang="en-US" dirty="0" smtClean="0"/>
              <a:t>时钟周期时间：取决于硬件实现技术和计算机组成。</a:t>
            </a:r>
          </a:p>
          <a:p>
            <a:pPr lvl="2" eaLnBrk="1" hangingPunct="1">
              <a:lnSpc>
                <a:spcPct val="150000"/>
              </a:lnSpc>
            </a:pPr>
            <a:r>
              <a:rPr lang="en-US" altLang="zh-CN" dirty="0" smtClean="0">
                <a:latin typeface="宋体" panose="02010600030101010101" pitchFamily="2" charset="-122"/>
              </a:rPr>
              <a:t>CPI</a:t>
            </a:r>
            <a:r>
              <a:rPr lang="zh-CN" altLang="en-US" dirty="0" smtClean="0">
                <a:latin typeface="宋体" panose="02010600030101010101" pitchFamily="2" charset="-122"/>
              </a:rPr>
              <a:t>：取决于计算机组成和指令集结构。</a:t>
            </a:r>
          </a:p>
          <a:p>
            <a:pPr lvl="2" eaLnBrk="1" hangingPunct="1">
              <a:lnSpc>
                <a:spcPct val="150000"/>
              </a:lnSpc>
            </a:pPr>
            <a:r>
              <a:rPr lang="en-US" altLang="zh-CN" dirty="0" smtClean="0">
                <a:latin typeface="宋体" panose="02010600030101010101" pitchFamily="2" charset="-122"/>
              </a:rPr>
              <a:t>IC</a:t>
            </a:r>
            <a:r>
              <a:rPr lang="zh-CN" altLang="en-US" dirty="0" smtClean="0">
                <a:latin typeface="宋体" panose="02010600030101010101" pitchFamily="2" charset="-122"/>
              </a:rPr>
              <a:t>：取决于指令集结构和编译技术。</a:t>
            </a:r>
          </a:p>
        </p:txBody>
      </p:sp>
      <p:sp>
        <p:nvSpPr>
          <p:cNvPr id="2" name="矩形 1"/>
          <p:cNvSpPr/>
          <p:nvPr/>
        </p:nvSpPr>
        <p:spPr>
          <a:xfrm>
            <a:off x="449836" y="3454843"/>
            <a:ext cx="7236556" cy="600164"/>
          </a:xfrm>
          <a:prstGeom prst="rect">
            <a:avLst/>
          </a:prstGeom>
        </p:spPr>
        <p:txBody>
          <a:bodyPr wrap="square">
            <a:spAutoFit/>
          </a:bodyPr>
          <a:lstStyle/>
          <a:p>
            <a:pPr marL="1085850" lvl="1" indent="-457200">
              <a:lnSpc>
                <a:spcPct val="150000"/>
              </a:lnSpc>
            </a:pPr>
            <a:r>
              <a:rPr lang="zh-CN" altLang="en-US" sz="2200" i="1" dirty="0" smtClean="0"/>
              <a:t>请思考：如何降低</a:t>
            </a:r>
            <a:r>
              <a:rPr lang="en-US" altLang="zh-CN" sz="2200" i="1" dirty="0" smtClean="0"/>
              <a:t>CPU</a:t>
            </a:r>
            <a:r>
              <a:rPr lang="zh-CN" altLang="en-US" sz="2200" i="1" dirty="0" smtClean="0"/>
              <a:t>时间？</a:t>
            </a:r>
            <a:endParaRPr lang="zh-CN" altLang="en-US" sz="2200" i="1" dirty="0"/>
          </a:p>
        </p:txBody>
      </p:sp>
    </p:spTree>
    <p:extLst>
      <p:ext uri="{BB962C8B-B14F-4D97-AF65-F5344CB8AC3E}">
        <p14:creationId xmlns:p14="http://schemas.microsoft.com/office/powerpoint/2010/main" val="41059749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4" descr="Rectangle: Click to edit Master text styles&#10;Second level&#10;Third level&#10;Fourth level&#10;Fifth level"/>
          <p:cNvSpPr>
            <a:spLocks noGrp="1" noChangeArrowheads="1"/>
          </p:cNvSpPr>
          <p:nvPr>
            <p:ph type="body" idx="1"/>
          </p:nvPr>
        </p:nvSpPr>
        <p:spPr>
          <a:xfrm>
            <a:off x="365662" y="3462337"/>
            <a:ext cx="8424863" cy="3938588"/>
          </a:xfrm>
          <a:noFill/>
        </p:spPr>
        <p:txBody>
          <a:bodyPr/>
          <a:lstStyle/>
          <a:p>
            <a:pPr lvl="1" eaLnBrk="1" hangingPunct="1">
              <a:buFont typeface="Wingdings" pitchFamily="2" charset="2"/>
              <a:buNone/>
            </a:pPr>
            <a:endParaRPr lang="zh-CN" altLang="en-US" dirty="0" smtClean="0">
              <a:solidFill>
                <a:srgbClr val="000000"/>
              </a:solidFill>
              <a:latin typeface="宋体" panose="02010600030101010101" pitchFamily="2" charset="-122"/>
            </a:endParaRPr>
          </a:p>
          <a:p>
            <a:pPr marL="1085850" lvl="1" indent="-457200">
              <a:lnSpc>
                <a:spcPct val="150000"/>
              </a:lnSpc>
            </a:pPr>
            <a:r>
              <a:rPr lang="en-US" altLang="zh-CN" sz="2200" dirty="0"/>
              <a:t>CPI</a:t>
            </a:r>
            <a:r>
              <a:rPr lang="zh-CN" altLang="en-US" sz="2200" dirty="0"/>
              <a:t>可以表示为</a:t>
            </a:r>
          </a:p>
          <a:p>
            <a:pPr lvl="1" eaLnBrk="1" hangingPunct="1">
              <a:lnSpc>
                <a:spcPct val="150000"/>
              </a:lnSpc>
              <a:buFont typeface="Wingdings" pitchFamily="2" charset="2"/>
              <a:buNone/>
            </a:pPr>
            <a:endParaRPr lang="en-US" altLang="zh-CN" dirty="0" smtClean="0">
              <a:latin typeface="宋体" panose="02010600030101010101" pitchFamily="2" charset="-122"/>
            </a:endParaRPr>
          </a:p>
          <a:p>
            <a:pPr lvl="1" eaLnBrk="1" hangingPunct="1">
              <a:lnSpc>
                <a:spcPct val="150000"/>
              </a:lnSpc>
              <a:buFont typeface="Wingdings" pitchFamily="2" charset="2"/>
              <a:buNone/>
            </a:pPr>
            <a:endParaRPr lang="en-US" altLang="zh-CN" dirty="0" smtClean="0">
              <a:latin typeface="宋体" panose="02010600030101010101" pitchFamily="2" charset="-122"/>
            </a:endParaRPr>
          </a:p>
          <a:p>
            <a:pPr marL="914400" lvl="2">
              <a:lnSpc>
                <a:spcPct val="150000"/>
              </a:lnSpc>
              <a:buFont typeface="Wingdings" pitchFamily="2" charset="2"/>
              <a:buNone/>
            </a:pPr>
            <a:r>
              <a:rPr lang="zh-CN" altLang="en-US" sz="1800" dirty="0" smtClean="0">
                <a:latin typeface="宋体" panose="02010600030101010101" pitchFamily="2" charset="-122"/>
              </a:rPr>
              <a:t>     其中</a:t>
            </a:r>
            <a:r>
              <a:rPr lang="zh-CN" altLang="en-US" sz="1800" dirty="0">
                <a:latin typeface="宋体" panose="02010600030101010101" pitchFamily="2" charset="-122"/>
              </a:rPr>
              <a:t>，</a:t>
            </a:r>
            <a:r>
              <a:rPr lang="en-US" altLang="zh-CN" sz="1800" dirty="0">
                <a:latin typeface="宋体" panose="02010600030101010101" pitchFamily="2" charset="-122"/>
              </a:rPr>
              <a:t>(</a:t>
            </a:r>
            <a:r>
              <a:rPr lang="en-US" altLang="zh-CN" sz="1800" dirty="0" err="1">
                <a:latin typeface="宋体" panose="02010600030101010101" pitchFamily="2" charset="-122"/>
              </a:rPr>
              <a:t>IC</a:t>
            </a:r>
            <a:r>
              <a:rPr lang="en-US" altLang="zh-CN" sz="1800" baseline="-25000" dirty="0" err="1">
                <a:latin typeface="宋体" panose="02010600030101010101" pitchFamily="2" charset="-122"/>
              </a:rPr>
              <a:t>i</a:t>
            </a:r>
            <a:r>
              <a:rPr lang="en-US" altLang="zh-CN" sz="1800" dirty="0">
                <a:latin typeface="宋体" panose="02010600030101010101" pitchFamily="2" charset="-122"/>
              </a:rPr>
              <a:t>/IC)</a:t>
            </a:r>
            <a:r>
              <a:rPr lang="zh-CN" altLang="en-US" sz="1800" dirty="0">
                <a:latin typeface="宋体" panose="02010600030101010101" pitchFamily="2" charset="-122"/>
              </a:rPr>
              <a:t>反映了第</a:t>
            </a:r>
            <a:r>
              <a:rPr lang="en-US" altLang="zh-CN" sz="1800" dirty="0" err="1">
                <a:latin typeface="宋体" panose="02010600030101010101" pitchFamily="2" charset="-122"/>
              </a:rPr>
              <a:t>i</a:t>
            </a:r>
            <a:r>
              <a:rPr lang="zh-CN" altLang="en-US" sz="1800" dirty="0">
                <a:latin typeface="宋体" panose="02010600030101010101" pitchFamily="2" charset="-122"/>
              </a:rPr>
              <a:t>种指令在程序中所占的比例。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441838"/>
            <a:ext cx="5833012" cy="113479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562" y="4466820"/>
            <a:ext cx="6389688" cy="978674"/>
          </a:xfrm>
          <a:prstGeom prst="rect">
            <a:avLst/>
          </a:prstGeom>
        </p:spPr>
      </p:pic>
      <p:sp>
        <p:nvSpPr>
          <p:cNvPr id="5" name="矩形 4"/>
          <p:cNvSpPr/>
          <p:nvPr/>
        </p:nvSpPr>
        <p:spPr>
          <a:xfrm>
            <a:off x="260887" y="309996"/>
            <a:ext cx="10182225" cy="2262158"/>
          </a:xfrm>
          <a:prstGeom prst="rect">
            <a:avLst/>
          </a:prstGeom>
        </p:spPr>
        <p:txBody>
          <a:bodyPr wrap="square">
            <a:spAutoFit/>
          </a:bodyPr>
          <a:lstStyle/>
          <a:p>
            <a:pPr marL="1085850" lvl="1" indent="-457200">
              <a:lnSpc>
                <a:spcPct val="150000"/>
              </a:lnSpc>
              <a:spcBef>
                <a:spcPts val="500"/>
              </a:spcBef>
              <a:buFont typeface="Arial" panose="020B0604020202020204" pitchFamily="34" charset="0"/>
              <a:buChar char="•"/>
            </a:pPr>
            <a:r>
              <a:rPr lang="zh-CN" altLang="en-US" sz="2200" dirty="0"/>
              <a:t>对</a:t>
            </a:r>
            <a:r>
              <a:rPr lang="en-US" altLang="zh-CN" sz="2200" dirty="0"/>
              <a:t>CPU</a:t>
            </a:r>
            <a:r>
              <a:rPr lang="zh-CN" altLang="en-US" sz="2200" dirty="0"/>
              <a:t>性能公式进行进一步细化 </a:t>
            </a:r>
          </a:p>
          <a:p>
            <a:pPr lvl="2">
              <a:lnSpc>
                <a:spcPct val="150000"/>
              </a:lnSpc>
            </a:pPr>
            <a:r>
              <a:rPr lang="zh-CN" altLang="en-US" dirty="0">
                <a:latin typeface="宋体" panose="02010600030101010101" pitchFamily="2" charset="-122"/>
              </a:rPr>
              <a:t> 假设：计算机系统有</a:t>
            </a:r>
            <a:r>
              <a:rPr lang="en-US" altLang="zh-CN" dirty="0">
                <a:latin typeface="宋体" panose="02010600030101010101" pitchFamily="2" charset="-122"/>
              </a:rPr>
              <a:t>n</a:t>
            </a:r>
            <a:r>
              <a:rPr lang="zh-CN" altLang="en-US" dirty="0">
                <a:latin typeface="宋体" panose="02010600030101010101" pitchFamily="2" charset="-122"/>
              </a:rPr>
              <a:t>种</a:t>
            </a:r>
            <a:r>
              <a:rPr lang="zh-CN" altLang="en-US" dirty="0" smtClean="0">
                <a:latin typeface="宋体" panose="02010600030101010101" pitchFamily="2" charset="-122"/>
              </a:rPr>
              <a:t>指令，</a:t>
            </a:r>
            <a:endParaRPr lang="en-US" altLang="zh-CN" dirty="0" smtClean="0">
              <a:latin typeface="宋体" panose="02010600030101010101" pitchFamily="2" charset="-122"/>
            </a:endParaRPr>
          </a:p>
          <a:p>
            <a:pPr lvl="2">
              <a:lnSpc>
                <a:spcPct val="150000"/>
              </a:lnSpc>
            </a:pPr>
            <a:r>
              <a:rPr lang="zh-CN" altLang="en-US" dirty="0" smtClean="0">
                <a:latin typeface="宋体" panose="02010600030101010101" pitchFamily="2" charset="-122"/>
              </a:rPr>
              <a:t>      </a:t>
            </a:r>
            <a:r>
              <a:rPr lang="en-US" altLang="zh-CN" dirty="0" err="1" smtClean="0">
                <a:latin typeface="宋体" panose="02010600030101010101" pitchFamily="2" charset="-122"/>
              </a:rPr>
              <a:t>CPI</a:t>
            </a:r>
            <a:r>
              <a:rPr lang="en-US" altLang="zh-CN" baseline="-25000" dirty="0" err="1" smtClean="0">
                <a:latin typeface="宋体" panose="02010600030101010101" pitchFamily="2" charset="-122"/>
              </a:rPr>
              <a:t>i</a:t>
            </a:r>
            <a:r>
              <a:rPr lang="en-US" altLang="zh-CN" dirty="0" smtClean="0">
                <a:latin typeface="宋体" panose="02010600030101010101" pitchFamily="2" charset="-122"/>
              </a:rPr>
              <a:t> </a:t>
            </a:r>
            <a:r>
              <a:rPr lang="zh-CN" altLang="en-US" dirty="0">
                <a:latin typeface="宋体" panose="02010600030101010101" pitchFamily="2" charset="-122"/>
              </a:rPr>
              <a:t>：第</a:t>
            </a:r>
            <a:r>
              <a:rPr lang="en-US" altLang="zh-CN" dirty="0" err="1">
                <a:latin typeface="宋体" panose="02010600030101010101" pitchFamily="2" charset="-122"/>
              </a:rPr>
              <a:t>i</a:t>
            </a:r>
            <a:r>
              <a:rPr lang="zh-CN" altLang="en-US" dirty="0">
                <a:latin typeface="宋体" panose="02010600030101010101" pitchFamily="2" charset="-122"/>
              </a:rPr>
              <a:t>种指令的处理时间；</a:t>
            </a:r>
          </a:p>
          <a:p>
            <a:pPr lvl="2">
              <a:lnSpc>
                <a:spcPct val="150000"/>
              </a:lnSpc>
            </a:pPr>
            <a:r>
              <a:rPr lang="zh-CN" altLang="en-US" dirty="0">
                <a:latin typeface="宋体" panose="02010600030101010101" pitchFamily="2" charset="-122"/>
              </a:rPr>
              <a:t>      </a:t>
            </a:r>
            <a:r>
              <a:rPr lang="en-US" altLang="zh-CN" dirty="0" err="1">
                <a:latin typeface="宋体" panose="02010600030101010101" pitchFamily="2" charset="-122"/>
              </a:rPr>
              <a:t>IC</a:t>
            </a:r>
            <a:r>
              <a:rPr lang="en-US" altLang="zh-CN" baseline="-25000" dirty="0" err="1">
                <a:latin typeface="宋体" panose="02010600030101010101" pitchFamily="2" charset="-122"/>
              </a:rPr>
              <a:t>i</a:t>
            </a:r>
            <a:r>
              <a:rPr lang="en-US" altLang="zh-CN" dirty="0">
                <a:latin typeface="宋体" panose="02010600030101010101" pitchFamily="2" charset="-122"/>
              </a:rPr>
              <a:t> </a:t>
            </a:r>
            <a:r>
              <a:rPr lang="zh-CN" altLang="en-US" dirty="0">
                <a:latin typeface="宋体" panose="02010600030101010101" pitchFamily="2" charset="-122"/>
              </a:rPr>
              <a:t>：在程序中第</a:t>
            </a:r>
            <a:r>
              <a:rPr lang="en-US" altLang="zh-CN" dirty="0" err="1">
                <a:latin typeface="宋体" panose="02010600030101010101" pitchFamily="2" charset="-122"/>
              </a:rPr>
              <a:t>i</a:t>
            </a:r>
            <a:r>
              <a:rPr lang="zh-CN" altLang="en-US" dirty="0">
                <a:latin typeface="宋体" panose="02010600030101010101" pitchFamily="2" charset="-122"/>
              </a:rPr>
              <a:t>种指令出现的次数；</a:t>
            </a:r>
          </a:p>
          <a:p>
            <a:pPr lvl="2">
              <a:lnSpc>
                <a:spcPct val="150000"/>
              </a:lnSpc>
            </a:pPr>
            <a:r>
              <a:rPr lang="zh-CN" altLang="en-US" dirty="0">
                <a:latin typeface="宋体" panose="02010600030101010101" pitchFamily="2" charset="-122"/>
              </a:rPr>
              <a:t>  则</a:t>
            </a:r>
          </a:p>
        </p:txBody>
      </p:sp>
    </p:spTree>
    <p:extLst>
      <p:ext uri="{BB962C8B-B14F-4D97-AF65-F5344CB8AC3E}">
        <p14:creationId xmlns:p14="http://schemas.microsoft.com/office/powerpoint/2010/main" val="37191373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descr="Rectangle: Click to edit Master text styles&#10;Second level&#10;Third level&#10;Fourth level&#10;Fifth level"/>
          <p:cNvSpPr>
            <a:spLocks noGrp="1" noChangeArrowheads="1"/>
          </p:cNvSpPr>
          <p:nvPr>
            <p:ph type="body" idx="1"/>
          </p:nvPr>
        </p:nvSpPr>
        <p:spPr>
          <a:xfrm>
            <a:off x="600075" y="533400"/>
            <a:ext cx="10458450" cy="4954588"/>
          </a:xfrm>
        </p:spPr>
        <p:txBody>
          <a:bodyPr/>
          <a:lstStyle/>
          <a:p>
            <a:pPr marL="457200" indent="-457200">
              <a:lnSpc>
                <a:spcPct val="140000"/>
              </a:lnSpc>
              <a:buNone/>
            </a:pPr>
            <a:r>
              <a:rPr lang="zh-CN" altLang="en-US" sz="2000" dirty="0" smtClean="0">
                <a:solidFill>
                  <a:srgbClr val="FF0000"/>
                </a:solidFill>
                <a:latin typeface="宋体" panose="02010600030101010101" pitchFamily="2" charset="-122"/>
                <a:ea typeface="宋体" panose="02010600030101010101" pitchFamily="2" charset="-122"/>
              </a:rPr>
              <a:t>例  </a:t>
            </a: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考虑条件分支指令的两种不同设计方法：</a:t>
            </a:r>
          </a:p>
          <a:p>
            <a:pPr marL="457200" indent="800100">
              <a:lnSpc>
                <a:spcPct val="140000"/>
              </a:lnSpc>
              <a:buNone/>
            </a:pPr>
            <a:r>
              <a:rPr lang="zh-CN" altLang="en-US" sz="2000" dirty="0" smtClean="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A</a:t>
            </a:r>
            <a:r>
              <a:rPr lang="zh-CN" altLang="en-US" sz="2000" dirty="0">
                <a:solidFill>
                  <a:srgbClr val="0000CC"/>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通过比较指令设置条件码，然后测试条件码进行分支。</a:t>
            </a:r>
          </a:p>
          <a:p>
            <a:pPr marL="457200" indent="800100">
              <a:lnSpc>
                <a:spcPct val="140000"/>
              </a:lnSpc>
              <a:buNone/>
            </a:pPr>
            <a:r>
              <a:rPr lang="zh-CN" altLang="en-US" sz="2000" dirty="0" smtClean="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B</a:t>
            </a:r>
            <a:r>
              <a:rPr lang="zh-CN" altLang="en-US" sz="2000" dirty="0">
                <a:solidFill>
                  <a:srgbClr val="0000CC"/>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在分支指令中包括比较过程。</a:t>
            </a:r>
          </a:p>
          <a:p>
            <a:pPr marL="714375" indent="542925">
              <a:lnSpc>
                <a:spcPct val="140000"/>
              </a:lnSpc>
              <a:buNone/>
            </a:pPr>
            <a:r>
              <a:rPr lang="zh-CN" altLang="en-US" sz="2000" dirty="0" smtClean="0">
                <a:solidFill>
                  <a:srgbClr val="000000"/>
                </a:solidFill>
                <a:latin typeface="宋体" panose="02010600030101010101" pitchFamily="2" charset="-122"/>
                <a:ea typeface="宋体" panose="02010600030101010101" pitchFamily="2" charset="-122"/>
              </a:rPr>
              <a:t>在</a:t>
            </a:r>
            <a:r>
              <a:rPr lang="zh-CN" altLang="en-US" sz="2000" dirty="0">
                <a:solidFill>
                  <a:srgbClr val="000000"/>
                </a:solidFill>
                <a:latin typeface="宋体" panose="02010600030101010101" pitchFamily="2" charset="-122"/>
                <a:ea typeface="宋体" panose="02010600030101010101" pitchFamily="2" charset="-122"/>
              </a:rPr>
              <a:t>这两种</a:t>
            </a:r>
            <a:r>
              <a:rPr lang="en-US" altLang="zh-CN" sz="2000" dirty="0">
                <a:solidFill>
                  <a:srgbClr val="000000"/>
                </a:solidFill>
                <a:latin typeface="宋体" panose="02010600030101010101" pitchFamily="2" charset="-122"/>
                <a:ea typeface="宋体" panose="02010600030101010101" pitchFamily="2" charset="-122"/>
              </a:rPr>
              <a:t>CPU</a:t>
            </a:r>
            <a:r>
              <a:rPr lang="zh-CN" altLang="en-US" sz="2000" dirty="0">
                <a:solidFill>
                  <a:srgbClr val="000000"/>
                </a:solidFill>
                <a:latin typeface="宋体" panose="02010600030101010101" pitchFamily="2" charset="-122"/>
                <a:ea typeface="宋体" panose="02010600030101010101" pitchFamily="2" charset="-122"/>
              </a:rPr>
              <a:t>中，条件分支指令都占用</a:t>
            </a:r>
            <a:r>
              <a:rPr lang="en-US" altLang="zh-CN" sz="2000" dirty="0">
                <a:solidFill>
                  <a:srgbClr val="9933FF"/>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个时钟周期，而所有其他指令占用</a:t>
            </a:r>
            <a:r>
              <a:rPr lang="en-US" altLang="zh-CN" sz="2000" dirty="0">
                <a:solidFill>
                  <a:srgbClr val="9933FF"/>
                </a:solidFill>
                <a:latin typeface="宋体" panose="02010600030101010101" pitchFamily="2" charset="-122"/>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个时钟周期。对于</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，执行的指令中分支指令占</a:t>
            </a:r>
            <a:r>
              <a:rPr lang="en-US" altLang="zh-CN" sz="2000" dirty="0">
                <a:solidFill>
                  <a:srgbClr val="9933FF"/>
                </a:solidFill>
                <a:latin typeface="宋体" panose="02010600030101010101" pitchFamily="2" charset="-122"/>
                <a:ea typeface="宋体" panose="02010600030101010101" pitchFamily="2" charset="-122"/>
              </a:rPr>
              <a:t>20%</a:t>
            </a:r>
            <a:r>
              <a:rPr lang="zh-CN" altLang="en-US" sz="2000" dirty="0">
                <a:solidFill>
                  <a:srgbClr val="000000"/>
                </a:solidFill>
                <a:latin typeface="宋体" panose="02010600030101010101" pitchFamily="2" charset="-122"/>
                <a:ea typeface="宋体" panose="02010600030101010101" pitchFamily="2" charset="-122"/>
              </a:rPr>
              <a:t>；由于每条分支指令之前都需要有比较指令，因此比较指令也占</a:t>
            </a:r>
            <a:r>
              <a:rPr lang="en-US" altLang="zh-CN" sz="2000" dirty="0">
                <a:solidFill>
                  <a:srgbClr val="9933FF"/>
                </a:solidFill>
                <a:latin typeface="宋体" panose="02010600030101010101" pitchFamily="2" charset="-122"/>
                <a:ea typeface="宋体" panose="02010600030101010101" pitchFamily="2" charset="-122"/>
              </a:rPr>
              <a:t>20%</a:t>
            </a:r>
            <a:r>
              <a:rPr lang="zh-CN" altLang="en-US" sz="2000" dirty="0">
                <a:solidFill>
                  <a:srgbClr val="000000"/>
                </a:solidFill>
                <a:latin typeface="宋体" panose="02010600030101010101" pitchFamily="2" charset="-122"/>
                <a:ea typeface="宋体" panose="02010600030101010101" pitchFamily="2" charset="-122"/>
              </a:rPr>
              <a:t>。由于</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在分支时不需要比较，因此</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的时钟周期时间是</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的</a:t>
            </a:r>
            <a:r>
              <a:rPr lang="en-US" altLang="zh-CN" sz="2000" dirty="0">
                <a:solidFill>
                  <a:srgbClr val="9933FF"/>
                </a:solidFill>
                <a:latin typeface="宋体" panose="02010600030101010101" pitchFamily="2" charset="-122"/>
                <a:ea typeface="宋体" panose="02010600030101010101" pitchFamily="2" charset="-122"/>
              </a:rPr>
              <a:t>1.25</a:t>
            </a:r>
            <a:r>
              <a:rPr lang="zh-CN" altLang="en-US" sz="2000" dirty="0">
                <a:solidFill>
                  <a:srgbClr val="000000"/>
                </a:solidFill>
                <a:latin typeface="宋体" panose="02010600030101010101" pitchFamily="2" charset="-122"/>
                <a:ea typeface="宋体" panose="02010600030101010101" pitchFamily="2" charset="-122"/>
              </a:rPr>
              <a:t>倍。问：哪一个</a:t>
            </a:r>
            <a:r>
              <a:rPr lang="en-US" altLang="zh-CN" sz="2000" dirty="0">
                <a:solidFill>
                  <a:srgbClr val="000000"/>
                </a:solidFill>
                <a:latin typeface="宋体" panose="02010600030101010101" pitchFamily="2" charset="-122"/>
                <a:ea typeface="宋体" panose="02010600030101010101" pitchFamily="2" charset="-122"/>
              </a:rPr>
              <a:t>CPU</a:t>
            </a:r>
            <a:r>
              <a:rPr lang="zh-CN" altLang="en-US" sz="2000" dirty="0">
                <a:solidFill>
                  <a:srgbClr val="000000"/>
                </a:solidFill>
                <a:latin typeface="宋体" panose="02010600030101010101" pitchFamily="2" charset="-122"/>
                <a:ea typeface="宋体" panose="02010600030101010101" pitchFamily="2" charset="-122"/>
              </a:rPr>
              <a:t>更快？如果</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的时钟周期时间只是</a:t>
            </a:r>
            <a:r>
              <a:rPr lang="en-US" altLang="zh-CN" sz="2000" dirty="0">
                <a:solidFill>
                  <a:srgbClr val="0000CC"/>
                </a:solidFill>
                <a:latin typeface="宋体" panose="02010600030101010101" pitchFamily="2" charset="-122"/>
                <a:ea typeface="宋体" panose="02010600030101010101" pitchFamily="2" charset="-122"/>
              </a:rPr>
              <a:t>CPU</a:t>
            </a:r>
            <a:r>
              <a:rPr lang="en-US" altLang="zh-CN" sz="2000" baseline="-25000" dirty="0">
                <a:solidFill>
                  <a:srgbClr val="0000CC"/>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的</a:t>
            </a:r>
            <a:r>
              <a:rPr lang="en-US" altLang="zh-CN" sz="2000" dirty="0">
                <a:solidFill>
                  <a:srgbClr val="9933FF"/>
                </a:solidFill>
                <a:latin typeface="宋体" panose="02010600030101010101" pitchFamily="2" charset="-122"/>
                <a:ea typeface="宋体" panose="02010600030101010101" pitchFamily="2" charset="-122"/>
              </a:rPr>
              <a:t>1.1</a:t>
            </a:r>
            <a:r>
              <a:rPr lang="zh-CN" altLang="en-US" sz="2000" dirty="0">
                <a:solidFill>
                  <a:srgbClr val="000000"/>
                </a:solidFill>
                <a:latin typeface="宋体" panose="02010600030101010101" pitchFamily="2" charset="-122"/>
                <a:ea typeface="宋体" panose="02010600030101010101" pitchFamily="2" charset="-122"/>
              </a:rPr>
              <a:t>倍，哪一个</a:t>
            </a:r>
            <a:r>
              <a:rPr lang="en-US" altLang="zh-CN" sz="2000" dirty="0">
                <a:solidFill>
                  <a:srgbClr val="000000"/>
                </a:solidFill>
                <a:latin typeface="宋体" panose="02010600030101010101" pitchFamily="2" charset="-122"/>
                <a:ea typeface="宋体" panose="02010600030101010101" pitchFamily="2" charset="-122"/>
              </a:rPr>
              <a:t>CPU</a:t>
            </a:r>
            <a:r>
              <a:rPr lang="zh-CN" altLang="en-US" sz="2000" dirty="0">
                <a:solidFill>
                  <a:srgbClr val="000000"/>
                </a:solidFill>
                <a:latin typeface="宋体" panose="02010600030101010101" pitchFamily="2" charset="-122"/>
                <a:ea typeface="宋体" panose="02010600030101010101" pitchFamily="2" charset="-122"/>
              </a:rPr>
              <a:t>更快呢？</a:t>
            </a:r>
          </a:p>
        </p:txBody>
      </p:sp>
    </p:spTree>
    <p:extLst>
      <p:ext uri="{BB962C8B-B14F-4D97-AF65-F5344CB8AC3E}">
        <p14:creationId xmlns:p14="http://schemas.microsoft.com/office/powerpoint/2010/main" val="21307091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descr="Rectangle: Click to edit Master text styles&#10;Second level&#10;Third level&#10;Fourth level&#10;Fifth level"/>
          <p:cNvSpPr>
            <a:spLocks noGrp="1" noChangeArrowheads="1"/>
          </p:cNvSpPr>
          <p:nvPr>
            <p:ph type="body" idx="1"/>
          </p:nvPr>
        </p:nvSpPr>
        <p:spPr>
          <a:xfrm>
            <a:off x="904875" y="238124"/>
            <a:ext cx="9944099" cy="5591175"/>
          </a:xfrm>
        </p:spPr>
        <p:txBody>
          <a:bodyPr/>
          <a:lstStyle/>
          <a:p>
            <a:pPr marL="457200" indent="-457200">
              <a:lnSpc>
                <a:spcPct val="150000"/>
              </a:lnSpc>
              <a:buNone/>
            </a:pPr>
            <a:r>
              <a:rPr lang="en-US" altLang="zh-CN" dirty="0" smtClean="0">
                <a:solidFill>
                  <a:srgbClr val="FF0000"/>
                </a:solidFill>
              </a:rPr>
              <a:t> </a:t>
            </a:r>
            <a:r>
              <a:rPr lang="zh-CN" altLang="en-US" sz="2000" dirty="0">
                <a:solidFill>
                  <a:srgbClr val="FF0000"/>
                </a:solidFill>
                <a:latin typeface="宋体" panose="02010600030101010101" pitchFamily="2" charset="-122"/>
                <a:ea typeface="宋体" panose="02010600030101010101" pitchFamily="2" charset="-122"/>
              </a:rPr>
              <a:t>解 </a:t>
            </a:r>
            <a:endParaRPr lang="en-US" altLang="zh-CN" sz="2000" dirty="0" smtClean="0">
              <a:solidFill>
                <a:srgbClr val="FF0000"/>
              </a:solidFill>
              <a:latin typeface="宋体" panose="02010600030101010101" pitchFamily="2" charset="-122"/>
              <a:ea typeface="宋体" panose="02010600030101010101" pitchFamily="2" charset="-122"/>
            </a:endParaRPr>
          </a:p>
          <a:p>
            <a:pPr marL="457200" indent="533400">
              <a:lnSpc>
                <a:spcPct val="150000"/>
              </a:lnSpc>
              <a:buNone/>
            </a:pPr>
            <a:r>
              <a:rPr lang="zh-CN" altLang="en-US" sz="2000" dirty="0" smtClean="0">
                <a:solidFill>
                  <a:srgbClr val="000000"/>
                </a:solidFill>
                <a:latin typeface="宋体" panose="02010600030101010101" pitchFamily="2" charset="-122"/>
                <a:ea typeface="宋体" panose="02010600030101010101" pitchFamily="2" charset="-122"/>
              </a:rPr>
              <a:t>我们</a:t>
            </a:r>
            <a:r>
              <a:rPr lang="zh-CN" altLang="en-US" sz="2000" dirty="0">
                <a:solidFill>
                  <a:srgbClr val="000000"/>
                </a:solidFill>
                <a:latin typeface="宋体" panose="02010600030101010101" pitchFamily="2" charset="-122"/>
                <a:ea typeface="宋体" panose="02010600030101010101" pitchFamily="2" charset="-122"/>
              </a:rPr>
              <a:t>不考虑所有系统问题，所以可用</a:t>
            </a:r>
            <a:r>
              <a:rPr lang="en-US" altLang="zh-CN" sz="2000" dirty="0">
                <a:solidFill>
                  <a:srgbClr val="000000"/>
                </a:solidFill>
                <a:latin typeface="宋体" panose="02010600030101010101" pitchFamily="2" charset="-122"/>
                <a:ea typeface="宋体" panose="02010600030101010101" pitchFamily="2" charset="-122"/>
              </a:rPr>
              <a:t>CPU</a:t>
            </a:r>
            <a:r>
              <a:rPr lang="zh-CN" altLang="en-US" sz="2000" dirty="0">
                <a:solidFill>
                  <a:srgbClr val="000000"/>
                </a:solidFill>
                <a:latin typeface="宋体" panose="02010600030101010101" pitchFamily="2" charset="-122"/>
                <a:ea typeface="宋体" panose="02010600030101010101" pitchFamily="2" charset="-122"/>
              </a:rPr>
              <a:t>性能公式。占用</a:t>
            </a:r>
            <a:r>
              <a:rPr lang="en-US" altLang="zh-CN" sz="2000" dirty="0">
                <a:solidFill>
                  <a:srgbClr val="000000"/>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个时钟周期的分支指令占总指令的</a:t>
            </a:r>
            <a:r>
              <a:rPr lang="en-US" altLang="zh-CN" sz="2000" dirty="0">
                <a:solidFill>
                  <a:srgbClr val="000000"/>
                </a:solidFill>
                <a:latin typeface="宋体" panose="02010600030101010101" pitchFamily="2" charset="-122"/>
                <a:ea typeface="宋体" panose="02010600030101010101" pitchFamily="2" charset="-122"/>
              </a:rPr>
              <a:t>20%</a:t>
            </a:r>
            <a:r>
              <a:rPr lang="zh-CN" altLang="en-US" sz="2000" dirty="0">
                <a:solidFill>
                  <a:srgbClr val="000000"/>
                </a:solidFill>
                <a:latin typeface="宋体" panose="02010600030101010101" pitchFamily="2" charset="-122"/>
                <a:ea typeface="宋体" panose="02010600030101010101" pitchFamily="2" charset="-122"/>
              </a:rPr>
              <a:t>，剩下的指令占用</a:t>
            </a:r>
            <a:r>
              <a:rPr lang="en-US" altLang="zh-CN" sz="2000" dirty="0">
                <a:solidFill>
                  <a:srgbClr val="000000"/>
                </a:solidFill>
                <a:latin typeface="宋体" panose="02010600030101010101" pitchFamily="2" charset="-122"/>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个时钟周期。所以</a:t>
            </a:r>
            <a:r>
              <a:rPr lang="zh-CN" altLang="en-US" sz="2000" dirty="0">
                <a:latin typeface="宋体" panose="02010600030101010101" pitchFamily="2" charset="-122"/>
                <a:ea typeface="宋体" panose="02010600030101010101" pitchFamily="2" charset="-122"/>
              </a:rPr>
              <a:t> </a:t>
            </a:r>
          </a:p>
          <a:p>
            <a:pPr marL="457200" indent="-45720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CPI</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 0.2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2 + 0.80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1 = 1.2</a:t>
            </a:r>
          </a:p>
          <a:p>
            <a:pPr marL="457200" indent="-9525">
              <a:lnSpc>
                <a:spcPct val="150000"/>
              </a:lnSpc>
              <a:buNone/>
            </a:pPr>
            <a:r>
              <a:rPr lang="zh-CN" altLang="en-US" sz="2000" dirty="0">
                <a:solidFill>
                  <a:srgbClr val="000000"/>
                </a:solidFill>
                <a:latin typeface="宋体" panose="02010600030101010101" pitchFamily="2" charset="-122"/>
                <a:ea typeface="宋体" panose="02010600030101010101" pitchFamily="2" charset="-122"/>
              </a:rPr>
              <a:t>则</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性能为</a:t>
            </a:r>
          </a:p>
          <a:p>
            <a:pPr marL="457200" indent="-457200">
              <a:lnSpc>
                <a:spcPct val="150000"/>
              </a:lnSpc>
              <a:buNone/>
            </a:pPr>
            <a:r>
              <a:rPr lang="zh-CN" altLang="en-US" sz="2000" dirty="0">
                <a:latin typeface="宋体" panose="02010600030101010101" pitchFamily="2" charset="-122"/>
                <a:ea typeface="宋体" panose="02010600030101010101" pitchFamily="2" charset="-122"/>
              </a:rPr>
              <a:t>            总</a:t>
            </a:r>
            <a:r>
              <a:rPr lang="en-US" altLang="zh-CN" sz="2000" dirty="0">
                <a:latin typeface="宋体" panose="02010600030101010101" pitchFamily="2" charset="-122"/>
                <a:ea typeface="宋体" panose="02010600030101010101" pitchFamily="2" charset="-122"/>
              </a:rPr>
              <a:t>CPU</a:t>
            </a:r>
            <a:r>
              <a:rPr lang="zh-CN" altLang="en-US" sz="2000" dirty="0">
                <a:latin typeface="宋体" panose="02010600030101010101" pitchFamily="2" charset="-122"/>
                <a:ea typeface="宋体" panose="02010600030101010101" pitchFamily="2" charset="-122"/>
              </a:rPr>
              <a:t>时间</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 IC</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1.2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p>
          <a:p>
            <a:pPr marL="457200" indent="-9525">
              <a:lnSpc>
                <a:spcPct val="150000"/>
              </a:lnSpc>
              <a:buNone/>
            </a:pPr>
            <a:r>
              <a:rPr lang="zh-CN" altLang="en-US" sz="2000" dirty="0">
                <a:solidFill>
                  <a:srgbClr val="000000"/>
                </a:solidFill>
                <a:latin typeface="宋体" panose="02010600030101010101" pitchFamily="2" charset="-122"/>
                <a:ea typeface="宋体" panose="02010600030101010101" pitchFamily="2" charset="-122"/>
              </a:rPr>
              <a:t>根据假设，有</a:t>
            </a:r>
          </a:p>
          <a:p>
            <a:pPr marL="457200" indent="-457200">
              <a:lnSpc>
                <a:spcPct val="150000"/>
              </a:lnSpc>
              <a:buNone/>
            </a:pPr>
            <a:r>
              <a:rPr lang="zh-CN" altLang="en-US" sz="2000" dirty="0">
                <a:latin typeface="宋体" panose="02010600030101010101" pitchFamily="2" charset="-122"/>
                <a:ea typeface="宋体" panose="02010600030101010101" pitchFamily="2" charset="-122"/>
              </a:rPr>
              <a:t>            时钟周期</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1.25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p>
        </p:txBody>
      </p:sp>
    </p:spTree>
    <p:extLst>
      <p:ext uri="{BB962C8B-B14F-4D97-AF65-F5344CB8AC3E}">
        <p14:creationId xmlns:p14="http://schemas.microsoft.com/office/powerpoint/2010/main" val="54921605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descr="Rectangle: Click to edit Master text styles&#10;Second level&#10;Third level&#10;Fourth level&#10;Fifth level"/>
          <p:cNvSpPr>
            <a:spLocks noGrp="1" noChangeArrowheads="1"/>
          </p:cNvSpPr>
          <p:nvPr>
            <p:ph type="body" idx="1"/>
          </p:nvPr>
        </p:nvSpPr>
        <p:spPr>
          <a:xfrm>
            <a:off x="834145" y="252365"/>
            <a:ext cx="8334375" cy="6184900"/>
          </a:xfrm>
        </p:spPr>
        <p:txBody>
          <a:bodyPr>
            <a:normAutofit fontScale="92500" lnSpcReduction="10000"/>
          </a:bodyPr>
          <a:lstStyle/>
          <a:p>
            <a:pPr marL="0" indent="542925">
              <a:lnSpc>
                <a:spcPct val="150000"/>
              </a:lnSpc>
              <a:buNone/>
              <a:defRPr/>
            </a:pPr>
            <a:r>
              <a:rPr lang="zh-CN" altLang="en-US" sz="2000" dirty="0" smtClean="0">
                <a:latin typeface="宋体" panose="02010600030101010101" pitchFamily="2" charset="-122"/>
                <a:ea typeface="宋体" panose="02010600030101010101" pitchFamily="2" charset="-122"/>
              </a:rPr>
              <a:t>在</a:t>
            </a:r>
            <a:r>
              <a:rPr lang="en-US" altLang="zh-CN" sz="2000" dirty="0" smtClean="0">
                <a:latin typeface="宋体" panose="02010600030101010101" pitchFamily="2" charset="-122"/>
                <a:ea typeface="宋体" panose="02010600030101010101" pitchFamily="2" charset="-122"/>
              </a:rPr>
              <a:t>CPU</a:t>
            </a:r>
            <a:r>
              <a:rPr lang="en-US" altLang="zh-CN" sz="2000" baseline="-25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中没有独立的比较指令，所以</a:t>
            </a:r>
            <a:r>
              <a:rPr lang="en-US" altLang="zh-CN" sz="2000" dirty="0" smtClean="0">
                <a:latin typeface="宋体" panose="02010600030101010101" pitchFamily="2" charset="-122"/>
                <a:ea typeface="宋体" panose="02010600030101010101" pitchFamily="2" charset="-122"/>
              </a:rPr>
              <a:t>CPU</a:t>
            </a:r>
            <a:r>
              <a:rPr lang="en-US" altLang="zh-CN" sz="2000" baseline="-25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的程序量为</a:t>
            </a:r>
            <a:r>
              <a:rPr lang="en-US" altLang="zh-CN" sz="2000" dirty="0" smtClean="0">
                <a:latin typeface="宋体" panose="02010600030101010101" pitchFamily="2" charset="-122"/>
                <a:ea typeface="宋体" panose="02010600030101010101" pitchFamily="2" charset="-122"/>
              </a:rPr>
              <a:t>CPU</a:t>
            </a:r>
            <a:r>
              <a:rPr lang="en-US" altLang="zh-CN" sz="2000" baseline="-25000" dirty="0" smtClean="0">
                <a:latin typeface="宋体" panose="02010600030101010101" pitchFamily="2" charset="-122"/>
                <a:ea typeface="宋体" panose="02010600030101010101" pitchFamily="2" charset="-122"/>
              </a:rPr>
              <a:t>A</a:t>
            </a:r>
            <a:r>
              <a:rPr lang="zh-CN" altLang="en-US" sz="2000" dirty="0" smtClean="0">
                <a:latin typeface="宋体" panose="02010600030101010101" pitchFamily="2" charset="-122"/>
                <a:ea typeface="宋体" panose="02010600030101010101" pitchFamily="2" charset="-122"/>
              </a:rPr>
              <a:t>的</a:t>
            </a:r>
            <a:r>
              <a:rPr lang="en-US" altLang="zh-CN" sz="2000" dirty="0" smtClean="0">
                <a:latin typeface="宋体" panose="02010600030101010101" pitchFamily="2" charset="-122"/>
                <a:ea typeface="宋体" panose="02010600030101010101" pitchFamily="2" charset="-122"/>
              </a:rPr>
              <a:t>80%</a:t>
            </a:r>
            <a:r>
              <a:rPr lang="zh-CN" altLang="en-US" sz="2000" dirty="0" smtClean="0">
                <a:latin typeface="宋体" panose="02010600030101010101" pitchFamily="2" charset="-122"/>
                <a:ea typeface="宋体" panose="02010600030101010101" pitchFamily="2" charset="-122"/>
              </a:rPr>
              <a:t>，分支指令的比例为</a:t>
            </a:r>
            <a:r>
              <a:rPr lang="en-US" altLang="zh-CN" sz="2000" dirty="0" smtClean="0"/>
              <a:t>              </a:t>
            </a:r>
          </a:p>
          <a:p>
            <a:pPr marL="457200" indent="257175">
              <a:lnSpc>
                <a:spcPct val="150000"/>
              </a:lnSpc>
              <a:buNone/>
              <a:defRPr/>
            </a:pPr>
            <a:r>
              <a:rPr lang="en-US" altLang="zh-CN" sz="2000" dirty="0" smtClean="0">
                <a:latin typeface="宋体" panose="02010600030101010101" pitchFamily="2" charset="-122"/>
                <a:ea typeface="宋体" panose="02010600030101010101" pitchFamily="2" charset="-122"/>
              </a:rPr>
              <a:t>     20</a:t>
            </a:r>
            <a:r>
              <a:rPr lang="en-US" altLang="zh-CN" sz="2000" dirty="0">
                <a:latin typeface="宋体" panose="02010600030101010101" pitchFamily="2" charset="-122"/>
                <a:ea typeface="宋体" panose="02010600030101010101" pitchFamily="2" charset="-122"/>
              </a:rPr>
              <a:t>%/80% = 25%</a:t>
            </a:r>
          </a:p>
          <a:p>
            <a:pPr marL="0" indent="542925">
              <a:lnSpc>
                <a:spcPct val="150000"/>
              </a:lnSpc>
              <a:buNone/>
              <a:defRPr/>
            </a:pPr>
            <a:r>
              <a:rPr lang="zh-CN" altLang="en-US" sz="2100" dirty="0" smtClean="0">
                <a:latin typeface="宋体" panose="02010600030101010101" pitchFamily="2" charset="-122"/>
                <a:ea typeface="宋体" panose="02010600030101010101" pitchFamily="2" charset="-122"/>
              </a:rPr>
              <a:t>这些</a:t>
            </a:r>
            <a:r>
              <a:rPr lang="zh-CN" altLang="en-US" sz="2100" dirty="0">
                <a:latin typeface="宋体" panose="02010600030101010101" pitchFamily="2" charset="-122"/>
                <a:ea typeface="宋体" panose="02010600030101010101" pitchFamily="2" charset="-122"/>
              </a:rPr>
              <a:t>分支指令占用</a:t>
            </a:r>
            <a:r>
              <a:rPr lang="en-US" altLang="zh-CN" sz="2100" dirty="0">
                <a:latin typeface="宋体" panose="02010600030101010101" pitchFamily="2" charset="-122"/>
                <a:ea typeface="宋体" panose="02010600030101010101" pitchFamily="2" charset="-122"/>
              </a:rPr>
              <a:t>2</a:t>
            </a:r>
            <a:r>
              <a:rPr lang="zh-CN" altLang="en-US" sz="2100" dirty="0">
                <a:latin typeface="宋体" panose="02010600030101010101" pitchFamily="2" charset="-122"/>
                <a:ea typeface="宋体" panose="02010600030101010101" pitchFamily="2" charset="-122"/>
              </a:rPr>
              <a:t>个时钟周期，而剩下的</a:t>
            </a:r>
            <a:r>
              <a:rPr lang="en-US" altLang="zh-CN" sz="2100" dirty="0">
                <a:latin typeface="宋体" panose="02010600030101010101" pitchFamily="2" charset="-122"/>
                <a:ea typeface="宋体" panose="02010600030101010101" pitchFamily="2" charset="-122"/>
              </a:rPr>
              <a:t>75%</a:t>
            </a:r>
            <a:r>
              <a:rPr lang="zh-CN" altLang="en-US" sz="2100" dirty="0">
                <a:latin typeface="宋体" panose="02010600030101010101" pitchFamily="2" charset="-122"/>
                <a:ea typeface="宋体" panose="02010600030101010101" pitchFamily="2" charset="-122"/>
              </a:rPr>
              <a:t>的指令占用</a:t>
            </a:r>
            <a:r>
              <a:rPr lang="en-US" altLang="zh-CN" sz="2100" dirty="0">
                <a:latin typeface="宋体" panose="02010600030101010101" pitchFamily="2" charset="-122"/>
                <a:ea typeface="宋体" panose="02010600030101010101" pitchFamily="2" charset="-122"/>
              </a:rPr>
              <a:t>1</a:t>
            </a:r>
            <a:r>
              <a:rPr lang="zh-CN" altLang="en-US" sz="2100" dirty="0">
                <a:latin typeface="宋体" panose="02010600030101010101" pitchFamily="2" charset="-122"/>
                <a:ea typeface="宋体" panose="02010600030101010101" pitchFamily="2" charset="-122"/>
              </a:rPr>
              <a:t>个时钟周期，因此</a:t>
            </a:r>
          </a:p>
          <a:p>
            <a:pPr marL="457200" indent="-457200">
              <a:lnSpc>
                <a:spcPct val="150000"/>
              </a:lnSpc>
              <a:buNone/>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CPI</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0.25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2 + 0.75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1 = 1.25</a:t>
            </a:r>
          </a:p>
          <a:p>
            <a:pPr marL="0" indent="542925">
              <a:lnSpc>
                <a:spcPct val="150000"/>
              </a:lnSpc>
              <a:buNone/>
              <a:defRPr/>
            </a:pPr>
            <a:r>
              <a:rPr lang="zh-CN" altLang="en-US" sz="2100" dirty="0">
                <a:latin typeface="宋体" panose="02010600030101010101" pitchFamily="2" charset="-122"/>
                <a:ea typeface="宋体" panose="02010600030101010101" pitchFamily="2" charset="-122"/>
              </a:rPr>
              <a:t>因为</a:t>
            </a:r>
            <a:r>
              <a:rPr lang="en-US" altLang="zh-CN" sz="2100" dirty="0">
                <a:latin typeface="宋体" panose="02010600030101010101" pitchFamily="2" charset="-122"/>
                <a:ea typeface="宋体" panose="02010600030101010101" pitchFamily="2" charset="-122"/>
              </a:rPr>
              <a:t>CPU</a:t>
            </a:r>
            <a:r>
              <a:rPr lang="en-US" altLang="zh-CN" sz="2100" baseline="-25000" dirty="0">
                <a:latin typeface="宋体" panose="02010600030101010101" pitchFamily="2" charset="-122"/>
                <a:ea typeface="宋体" panose="02010600030101010101" pitchFamily="2" charset="-122"/>
              </a:rPr>
              <a:t>B</a:t>
            </a:r>
            <a:r>
              <a:rPr lang="zh-CN" altLang="en-US" sz="2100" dirty="0">
                <a:latin typeface="宋体" panose="02010600030101010101" pitchFamily="2" charset="-122"/>
                <a:ea typeface="宋体" panose="02010600030101010101" pitchFamily="2" charset="-122"/>
              </a:rPr>
              <a:t>不执行比较，故</a:t>
            </a:r>
          </a:p>
          <a:p>
            <a:pPr marL="457200" indent="-457200">
              <a:lnSpc>
                <a:spcPct val="150000"/>
              </a:lnSpc>
              <a:buNone/>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IC</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0.8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IC</a:t>
            </a:r>
            <a:r>
              <a:rPr lang="en-US" altLang="zh-CN" sz="2000" baseline="-25000" dirty="0">
                <a:latin typeface="宋体" panose="02010600030101010101" pitchFamily="2" charset="-122"/>
                <a:ea typeface="宋体" panose="02010600030101010101" pitchFamily="2" charset="-122"/>
              </a:rPr>
              <a:t>A</a:t>
            </a:r>
          </a:p>
          <a:p>
            <a:pPr marL="0" indent="542925">
              <a:lnSpc>
                <a:spcPct val="150000"/>
              </a:lnSpc>
              <a:buNone/>
              <a:defRPr/>
            </a:pPr>
            <a:r>
              <a:rPr lang="zh-CN" altLang="en-US" sz="2100" dirty="0">
                <a:latin typeface="宋体" panose="02010600030101010101" pitchFamily="2" charset="-122"/>
                <a:ea typeface="宋体" panose="02010600030101010101" pitchFamily="2" charset="-122"/>
              </a:rPr>
              <a:t>因此</a:t>
            </a:r>
            <a:r>
              <a:rPr lang="en-US" altLang="zh-CN" sz="2100" dirty="0">
                <a:latin typeface="宋体" panose="02010600030101010101" pitchFamily="2" charset="-122"/>
                <a:ea typeface="宋体" panose="02010600030101010101" pitchFamily="2" charset="-122"/>
              </a:rPr>
              <a:t>CPUB</a:t>
            </a:r>
            <a:r>
              <a:rPr lang="zh-CN" altLang="en-US" sz="2100" dirty="0">
                <a:latin typeface="宋体" panose="02010600030101010101" pitchFamily="2" charset="-122"/>
                <a:ea typeface="宋体" panose="02010600030101010101" pitchFamily="2" charset="-122"/>
              </a:rPr>
              <a:t>性能为</a:t>
            </a:r>
          </a:p>
          <a:p>
            <a:pPr marL="457200" indent="-457200">
              <a:lnSpc>
                <a:spcPct val="150000"/>
              </a:lnSpc>
              <a:buNone/>
              <a:defRPr/>
            </a:pPr>
            <a:r>
              <a:rPr lang="zh-CN" altLang="en-US" sz="2000" dirty="0">
                <a:latin typeface="宋体" panose="02010600030101010101" pitchFamily="2" charset="-122"/>
                <a:ea typeface="宋体" panose="02010600030101010101" pitchFamily="2" charset="-122"/>
              </a:rPr>
              <a:t>         总</a:t>
            </a:r>
            <a:r>
              <a:rPr lang="en-US" altLang="zh-CN" sz="2000" dirty="0">
                <a:latin typeface="宋体" panose="02010600030101010101" pitchFamily="2" charset="-122"/>
                <a:ea typeface="宋体" panose="02010600030101010101" pitchFamily="2" charset="-122"/>
              </a:rPr>
              <a:t>CPU</a:t>
            </a:r>
            <a:r>
              <a:rPr lang="zh-CN" altLang="en-US" sz="2000" dirty="0">
                <a:latin typeface="宋体" panose="02010600030101010101" pitchFamily="2" charset="-122"/>
                <a:ea typeface="宋体" panose="02010600030101010101" pitchFamily="2" charset="-122"/>
              </a:rPr>
              <a:t>时间</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IC</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CPI</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B</a:t>
            </a:r>
          </a:p>
          <a:p>
            <a:pPr marL="457200" indent="-457200">
              <a:lnSpc>
                <a:spcPct val="150000"/>
              </a:lnSpc>
              <a:buNone/>
              <a:defRPr/>
            </a:pPr>
            <a:r>
              <a:rPr lang="en-US" altLang="zh-CN" sz="2000" dirty="0">
                <a:latin typeface="宋体" panose="02010600030101010101" pitchFamily="2" charset="-122"/>
                <a:ea typeface="宋体" panose="02010600030101010101" pitchFamily="2" charset="-122"/>
              </a:rPr>
              <a:t>                    = 0.8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IC</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1.25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p>
          <a:p>
            <a:pPr marL="457200" indent="-457200">
              <a:lnSpc>
                <a:spcPct val="150000"/>
              </a:lnSpc>
              <a:buNone/>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1.25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IC</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p>
        </p:txBody>
      </p:sp>
    </p:spTree>
    <p:extLst>
      <p:ext uri="{BB962C8B-B14F-4D97-AF65-F5344CB8AC3E}">
        <p14:creationId xmlns:p14="http://schemas.microsoft.com/office/powerpoint/2010/main" val="13829043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descr="Rectangle: Click to edit Master text styles&#10;Second level&#10;Third level&#10;Fourth level&#10;Fifth level"/>
          <p:cNvSpPr>
            <a:spLocks noGrp="1" noChangeArrowheads="1"/>
          </p:cNvSpPr>
          <p:nvPr>
            <p:ph type="body" idx="1"/>
          </p:nvPr>
        </p:nvSpPr>
        <p:spPr>
          <a:xfrm>
            <a:off x="733424" y="381000"/>
            <a:ext cx="9677401" cy="6057900"/>
          </a:xfrm>
        </p:spPr>
        <p:txBody>
          <a:bodyPr/>
          <a:lstStyle/>
          <a:p>
            <a:pPr marL="0" indent="628650">
              <a:lnSpc>
                <a:spcPct val="150000"/>
              </a:lnSpc>
              <a:buNone/>
            </a:pPr>
            <a:r>
              <a:rPr lang="zh-CN" altLang="en-US" sz="2000" dirty="0" smtClean="0">
                <a:solidFill>
                  <a:srgbClr val="000000"/>
                </a:solidFill>
                <a:latin typeface="宋体" panose="02010600030101010101" pitchFamily="2" charset="-122"/>
                <a:ea typeface="宋体" panose="02010600030101010101" pitchFamily="2" charset="-122"/>
              </a:rPr>
              <a:t>在</a:t>
            </a:r>
            <a:r>
              <a:rPr lang="zh-CN" altLang="en-US" sz="2000" dirty="0">
                <a:solidFill>
                  <a:srgbClr val="000000"/>
                </a:solidFill>
                <a:latin typeface="宋体" panose="02010600030101010101" pitchFamily="2" charset="-122"/>
                <a:ea typeface="宋体" panose="02010600030101010101" pitchFamily="2" charset="-122"/>
              </a:rPr>
              <a:t>这些假设之下，尽管</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执行指令条数较少，</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因为有着</a:t>
            </a:r>
            <a:r>
              <a:rPr lang="zh-CN" altLang="en-US" sz="2000" dirty="0" smtClean="0">
                <a:solidFill>
                  <a:srgbClr val="000000"/>
                </a:solidFill>
                <a:latin typeface="宋体" panose="02010600030101010101" pitchFamily="2" charset="-122"/>
                <a:ea typeface="宋体" panose="02010600030101010101" pitchFamily="2" charset="-122"/>
              </a:rPr>
              <a:t>更短</a:t>
            </a:r>
            <a:r>
              <a:rPr lang="zh-CN" altLang="en-US" sz="2000" dirty="0">
                <a:solidFill>
                  <a:srgbClr val="000000"/>
                </a:solidFill>
                <a:latin typeface="宋体" panose="02010600030101010101" pitchFamily="2" charset="-122"/>
                <a:ea typeface="宋体" panose="02010600030101010101" pitchFamily="2" charset="-122"/>
              </a:rPr>
              <a:t>的时钟周期，所以比</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快。</a:t>
            </a:r>
          </a:p>
          <a:p>
            <a:pPr marL="0" indent="628650">
              <a:lnSpc>
                <a:spcPct val="150000"/>
              </a:lnSpc>
              <a:buNone/>
            </a:pPr>
            <a:r>
              <a:rPr lang="zh-CN" altLang="en-US" sz="2000" dirty="0" smtClean="0">
                <a:solidFill>
                  <a:srgbClr val="000000"/>
                </a:solidFill>
                <a:latin typeface="宋体" panose="02010600030101010101" pitchFamily="2" charset="-122"/>
                <a:ea typeface="宋体" panose="02010600030101010101" pitchFamily="2" charset="-122"/>
              </a:rPr>
              <a:t>如果</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的时钟周期时间仅仅是</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的</a:t>
            </a:r>
            <a:r>
              <a:rPr lang="en-US" altLang="zh-CN" sz="2000" dirty="0">
                <a:solidFill>
                  <a:srgbClr val="000000"/>
                </a:solidFill>
                <a:latin typeface="宋体" panose="02010600030101010101" pitchFamily="2" charset="-122"/>
                <a:ea typeface="宋体" panose="02010600030101010101" pitchFamily="2" charset="-122"/>
              </a:rPr>
              <a:t>1.1</a:t>
            </a:r>
            <a:r>
              <a:rPr lang="zh-CN" altLang="en-US" sz="2000" dirty="0">
                <a:solidFill>
                  <a:srgbClr val="000000"/>
                </a:solidFill>
                <a:latin typeface="宋体" panose="02010600030101010101" pitchFamily="2" charset="-122"/>
                <a:ea typeface="宋体" panose="02010600030101010101" pitchFamily="2" charset="-122"/>
              </a:rPr>
              <a:t>倍，则</a:t>
            </a:r>
          </a:p>
          <a:p>
            <a:pPr marL="0" indent="628650">
              <a:lnSpc>
                <a:spcPct val="150000"/>
              </a:lnSpc>
              <a:buNone/>
            </a:pPr>
            <a:r>
              <a:rPr lang="zh-CN" altLang="en-US" sz="2000" dirty="0" smtClean="0">
                <a:latin typeface="宋体" panose="02010600030101010101" pitchFamily="2" charset="-122"/>
                <a:ea typeface="宋体" panose="02010600030101010101" pitchFamily="2" charset="-122"/>
              </a:rPr>
              <a:t>       时钟</a:t>
            </a:r>
            <a:r>
              <a:rPr lang="zh-CN" altLang="en-US" sz="2000" dirty="0">
                <a:latin typeface="宋体" panose="02010600030101010101" pitchFamily="2" charset="-122"/>
                <a:ea typeface="宋体" panose="02010600030101010101" pitchFamily="2" charset="-122"/>
              </a:rPr>
              <a:t>周期</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1.10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p>
          <a:p>
            <a:pPr marL="0" indent="628650">
              <a:lnSpc>
                <a:spcPct val="150000"/>
              </a:lnSpc>
              <a:buNone/>
            </a:pP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的性能为</a:t>
            </a:r>
          </a:p>
          <a:p>
            <a:pPr marL="0" indent="628650">
              <a:lnSpc>
                <a:spcPct val="150000"/>
              </a:lnSpc>
              <a:buNone/>
            </a:pPr>
            <a:r>
              <a:rPr lang="zh-CN" altLang="en-US" sz="2000" dirty="0">
                <a:latin typeface="宋体" panose="02010600030101010101" pitchFamily="2" charset="-122"/>
                <a:ea typeface="宋体" panose="02010600030101010101" pitchFamily="2" charset="-122"/>
              </a:rPr>
              <a:t>       总</a:t>
            </a:r>
            <a:r>
              <a:rPr lang="en-US" altLang="zh-CN" sz="2000" dirty="0">
                <a:latin typeface="宋体" panose="02010600030101010101" pitchFamily="2" charset="-122"/>
                <a:ea typeface="宋体" panose="02010600030101010101" pitchFamily="2" charset="-122"/>
              </a:rPr>
              <a:t>CPU</a:t>
            </a:r>
            <a:r>
              <a:rPr lang="zh-CN" altLang="en-US" sz="2000" dirty="0">
                <a:latin typeface="宋体" panose="02010600030101010101" pitchFamily="2" charset="-122"/>
                <a:ea typeface="宋体" panose="02010600030101010101" pitchFamily="2" charset="-122"/>
              </a:rPr>
              <a:t>时间</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 IC</a:t>
            </a:r>
            <a:r>
              <a:rPr lang="en-US" altLang="zh-CN" sz="2000" baseline="-25000" dirty="0">
                <a:latin typeface="宋体" panose="02010600030101010101" pitchFamily="2" charset="-122"/>
                <a:ea typeface="宋体" panose="02010600030101010101" pitchFamily="2" charset="-122"/>
              </a:rPr>
              <a:t>B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CPI</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B</a:t>
            </a:r>
            <a:r>
              <a:rPr lang="en-US" altLang="zh-CN" sz="2000" dirty="0">
                <a:latin typeface="宋体" panose="02010600030101010101" pitchFamily="2" charset="-122"/>
                <a:ea typeface="宋体" panose="02010600030101010101" pitchFamily="2" charset="-122"/>
              </a:rPr>
              <a:t> </a:t>
            </a:r>
          </a:p>
          <a:p>
            <a:pPr marL="0" indent="62865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0.8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IC</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1.25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1.10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p>
          <a:p>
            <a:pPr marL="0" indent="62865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1.10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a:latin typeface="宋体" panose="02010600030101010101" pitchFamily="2" charset="-122"/>
                <a:ea typeface="宋体" panose="02010600030101010101" pitchFamily="2" charset="-122"/>
              </a:rPr>
              <a:t> IC</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zh-CN" altLang="en-US" sz="2000" dirty="0">
                <a:latin typeface="宋体" panose="02010600030101010101" pitchFamily="2" charset="-122"/>
                <a:ea typeface="宋体" panose="02010600030101010101" pitchFamily="2" charset="-122"/>
              </a:rPr>
              <a:t>时钟周期</a:t>
            </a:r>
            <a:r>
              <a:rPr lang="en-US" altLang="zh-CN" sz="2000" baseline="-25000" dirty="0">
                <a:latin typeface="宋体" panose="02010600030101010101" pitchFamily="2" charset="-122"/>
                <a:ea typeface="宋体" panose="02010600030101010101" pitchFamily="2" charset="-122"/>
              </a:rPr>
              <a:t>A</a:t>
            </a:r>
          </a:p>
          <a:p>
            <a:pPr marL="0" indent="628650">
              <a:lnSpc>
                <a:spcPct val="150000"/>
              </a:lnSpc>
              <a:buNone/>
            </a:pPr>
            <a:r>
              <a:rPr lang="zh-CN" altLang="en-US" sz="2000" dirty="0" smtClean="0">
                <a:solidFill>
                  <a:srgbClr val="000000"/>
                </a:solidFill>
                <a:latin typeface="宋体" panose="02010600030101010101" pitchFamily="2" charset="-122"/>
                <a:ea typeface="宋体" panose="02010600030101010101" pitchFamily="2" charset="-122"/>
              </a:rPr>
              <a:t>因此</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B</a:t>
            </a:r>
            <a:r>
              <a:rPr lang="zh-CN" altLang="en-US" sz="2000" dirty="0">
                <a:solidFill>
                  <a:srgbClr val="000000"/>
                </a:solidFill>
                <a:latin typeface="宋体" panose="02010600030101010101" pitchFamily="2" charset="-122"/>
                <a:ea typeface="宋体" panose="02010600030101010101" pitchFamily="2" charset="-122"/>
              </a:rPr>
              <a:t>由于执行更少指令条数，比</a:t>
            </a:r>
            <a:r>
              <a:rPr lang="en-US" altLang="zh-CN" sz="2000" dirty="0">
                <a:solidFill>
                  <a:srgbClr val="000000"/>
                </a:solidFill>
                <a:latin typeface="宋体" panose="02010600030101010101" pitchFamily="2" charset="-122"/>
                <a:ea typeface="宋体" panose="02010600030101010101" pitchFamily="2" charset="-122"/>
              </a:rPr>
              <a:t>CPU</a:t>
            </a:r>
            <a:r>
              <a:rPr lang="en-US" altLang="zh-CN" sz="2000" baseline="-25000" dirty="0">
                <a:solidFill>
                  <a:srgbClr val="000000"/>
                </a:solidFill>
                <a:latin typeface="宋体" panose="02010600030101010101" pitchFamily="2" charset="-122"/>
                <a:ea typeface="宋体" panose="02010600030101010101" pitchFamily="2" charset="-122"/>
              </a:rPr>
              <a:t>A</a:t>
            </a:r>
            <a:r>
              <a:rPr lang="zh-CN" altLang="en-US" sz="2000" dirty="0">
                <a:solidFill>
                  <a:srgbClr val="000000"/>
                </a:solidFill>
                <a:latin typeface="宋体" panose="02010600030101010101" pitchFamily="2" charset="-122"/>
                <a:ea typeface="宋体" panose="02010600030101010101" pitchFamily="2" charset="-122"/>
              </a:rPr>
              <a:t>运行更快。</a:t>
            </a:r>
          </a:p>
        </p:txBody>
      </p:sp>
    </p:spTree>
    <p:extLst>
      <p:ext uri="{BB962C8B-B14F-4D97-AF65-F5344CB8AC3E}">
        <p14:creationId xmlns:p14="http://schemas.microsoft.com/office/powerpoint/2010/main" val="1393149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75869" cy="923330"/>
          </a:xfrm>
          <a:prstGeom prst="rect">
            <a:avLst/>
          </a:prstGeom>
        </p:spPr>
        <p:txBody>
          <a:bodyPr wrap="none">
            <a:spAutoFit/>
          </a:bodyPr>
          <a:lstStyle/>
          <a:p>
            <a:pPr>
              <a:lnSpc>
                <a:spcPct val="150000"/>
              </a:lnSpc>
            </a:pPr>
            <a:r>
              <a:rPr lang="en-US" altLang="zh-CN" sz="3600" dirty="0" smtClean="0"/>
              <a:t>1.5.6  </a:t>
            </a:r>
            <a:r>
              <a:rPr lang="zh-CN" altLang="en-US" sz="3600" dirty="0" smtClean="0"/>
              <a:t>摩尔定律</a:t>
            </a:r>
            <a:endParaRPr lang="en-US" altLang="zh-CN" sz="3600" dirty="0"/>
          </a:p>
        </p:txBody>
      </p:sp>
      <p:sp>
        <p:nvSpPr>
          <p:cNvPr id="3" name="Rectangle 3" descr="Rectangle: Click to edit Master text styles&#10;Second level&#10;Third level&#10;Fourth level&#10;Fifth level"/>
          <p:cNvSpPr txBox="1">
            <a:spLocks noChangeArrowheads="1"/>
          </p:cNvSpPr>
          <p:nvPr/>
        </p:nvSpPr>
        <p:spPr>
          <a:xfrm>
            <a:off x="760584" y="986828"/>
            <a:ext cx="9677401" cy="1638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628650">
              <a:lnSpc>
                <a:spcPct val="150000"/>
              </a:lnSpc>
              <a:buNone/>
            </a:pPr>
            <a:r>
              <a:rPr lang="zh-CN" altLang="en-US" sz="2000" dirty="0" smtClean="0"/>
              <a:t>摩尔定律是由英特尔</a:t>
            </a:r>
            <a:r>
              <a:rPr lang="en-US" altLang="zh-CN" sz="2000" dirty="0" smtClean="0"/>
              <a:t>(</a:t>
            </a:r>
            <a:r>
              <a:rPr lang="en-US" altLang="zh-CN" sz="2000" dirty="0" err="1" smtClean="0"/>
              <a:t>lntel</a:t>
            </a:r>
            <a:r>
              <a:rPr lang="en-US" altLang="zh-CN" sz="2000" dirty="0" smtClean="0"/>
              <a:t>)</a:t>
            </a:r>
            <a:r>
              <a:rPr lang="zh-CN" altLang="en-US" sz="2000" dirty="0" smtClean="0"/>
              <a:t>名誉董事长戈登</a:t>
            </a:r>
            <a:r>
              <a:rPr lang="en-US" altLang="zh-CN" sz="2000" dirty="0" smtClean="0"/>
              <a:t>·</a:t>
            </a:r>
            <a:r>
              <a:rPr lang="zh-CN" altLang="en-US" sz="2000" dirty="0" smtClean="0"/>
              <a:t>摩尔</a:t>
            </a:r>
            <a:r>
              <a:rPr lang="en-US" altLang="zh-CN" sz="2000" dirty="0" smtClean="0"/>
              <a:t>( Gordon </a:t>
            </a:r>
            <a:r>
              <a:rPr lang="en-US" altLang="zh-CN" sz="2000" dirty="0" err="1" smtClean="0"/>
              <a:t>moore</a:t>
            </a:r>
            <a:r>
              <a:rPr lang="en-US" altLang="zh-CN" sz="2000" dirty="0" smtClean="0"/>
              <a:t>)</a:t>
            </a:r>
            <a:r>
              <a:rPr lang="zh-CN" altLang="en-US" sz="2000" dirty="0" smtClean="0"/>
              <a:t>经过长期观察总结的经验</a:t>
            </a:r>
            <a:r>
              <a:rPr lang="zh-CN" altLang="en-US" sz="2000" baseline="30000" dirty="0" smtClean="0"/>
              <a:t> </a:t>
            </a:r>
            <a:r>
              <a:rPr lang="zh-CN" altLang="en-US" sz="2000" dirty="0" smtClean="0"/>
              <a:t> 。被称为计算机第一定律。摩尔定律是指单芯片上可容纳的晶体管数目，约每隔</a:t>
            </a:r>
            <a:r>
              <a:rPr lang="en-US" altLang="zh-CN" sz="2000" dirty="0" smtClean="0"/>
              <a:t>18</a:t>
            </a:r>
            <a:r>
              <a:rPr lang="zh-CN" altLang="en-US" sz="2000" dirty="0" smtClean="0"/>
              <a:t>个月便会增加一倍，性能也将提升一倍。</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5" name="矩形 4"/>
          <p:cNvSpPr/>
          <p:nvPr/>
        </p:nvSpPr>
        <p:spPr>
          <a:xfrm>
            <a:off x="63374" y="2625506"/>
            <a:ext cx="3866892" cy="828497"/>
          </a:xfrm>
          <a:prstGeom prst="rect">
            <a:avLst/>
          </a:prstGeom>
        </p:spPr>
        <p:txBody>
          <a:bodyPr wrap="none">
            <a:spAutoFit/>
          </a:bodyPr>
          <a:lstStyle/>
          <a:p>
            <a:pPr>
              <a:lnSpc>
                <a:spcPct val="150000"/>
              </a:lnSpc>
            </a:pPr>
            <a:r>
              <a:rPr lang="en-US" altLang="zh-CN" sz="3600" dirty="0" smtClean="0"/>
              <a:t>1.5.7  Dennard</a:t>
            </a:r>
            <a:r>
              <a:rPr lang="zh-CN" altLang="en-US" sz="3600" dirty="0" smtClean="0"/>
              <a:t>定律</a:t>
            </a:r>
            <a:endParaRPr lang="en-US" altLang="zh-CN" sz="3600" dirty="0"/>
          </a:p>
        </p:txBody>
      </p:sp>
      <p:sp>
        <p:nvSpPr>
          <p:cNvPr id="6" name="Rectangle 3" descr="Rectangle: Click to edit Master text styles&#10;Second level&#10;Third level&#10;Fourth level&#10;Fifth level"/>
          <p:cNvSpPr txBox="1">
            <a:spLocks noChangeArrowheads="1"/>
          </p:cNvSpPr>
          <p:nvPr/>
        </p:nvSpPr>
        <p:spPr>
          <a:xfrm>
            <a:off x="760583" y="3517501"/>
            <a:ext cx="9677401" cy="1638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628650">
              <a:lnSpc>
                <a:spcPct val="150000"/>
              </a:lnSpc>
              <a:buNone/>
            </a:pPr>
            <a:r>
              <a:rPr lang="zh-CN" altLang="en-US" sz="2000" dirty="0" smtClean="0">
                <a:solidFill>
                  <a:srgbClr val="000000"/>
                </a:solidFill>
                <a:latin typeface="宋体" panose="02010600030101010101" pitchFamily="2" charset="-122"/>
                <a:ea typeface="宋体" panose="02010600030101010101" pitchFamily="2" charset="-122"/>
              </a:rPr>
              <a:t>晶体管面积的缩小使得其所消耗的电压以及电流会以差不多相同的比例缩小。也就是说，如果晶体管的大小减半，该晶体管的静态功耗将会降至四分之一（电压电流同时减半）。</a:t>
            </a:r>
            <a:endParaRPr lang="zh-CN" altLang="en-US" sz="20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168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p:cNvPicPr>
          <p:nvPr/>
        </p:nvPicPr>
        <p:blipFill>
          <a:blip r:embed="rId3"/>
          <a:stretch>
            <a:fillRect/>
          </a:stretch>
        </p:blipFill>
        <p:spPr>
          <a:xfrm>
            <a:off x="186352" y="1032095"/>
            <a:ext cx="7377613" cy="4121637"/>
          </a:xfrm>
          <a:prstGeom prst="rect">
            <a:avLst/>
          </a:prstGeom>
        </p:spPr>
      </p:pic>
      <p:sp>
        <p:nvSpPr>
          <p:cNvPr id="5" name="矩形 4"/>
          <p:cNvSpPr/>
          <p:nvPr/>
        </p:nvSpPr>
        <p:spPr>
          <a:xfrm>
            <a:off x="7695446" y="1032095"/>
            <a:ext cx="4381878" cy="4801314"/>
          </a:xfrm>
          <a:prstGeom prst="rect">
            <a:avLst/>
          </a:prstGeom>
        </p:spPr>
        <p:txBody>
          <a:bodyPr wrap="square">
            <a:spAutoFit/>
          </a:bodyPr>
          <a:lstStyle/>
          <a:p>
            <a:r>
              <a:rPr lang="en-US" altLang="zh-CN" b="1" dirty="0" smtClean="0">
                <a:latin typeface="宋体" panose="02010600030101010101" pitchFamily="2" charset="-122"/>
              </a:rPr>
              <a:t>I. </a:t>
            </a:r>
            <a:r>
              <a:rPr lang="zh-CN" altLang="en-US" b="1" dirty="0" smtClean="0">
                <a:latin typeface="宋体" panose="02010600030101010101" pitchFamily="2" charset="-122"/>
              </a:rPr>
              <a:t>计算机体系结构</a:t>
            </a:r>
            <a:r>
              <a:rPr lang="zh-CN" altLang="en-US" b="1" dirty="0">
                <a:latin typeface="宋体" panose="02010600030101010101" pitchFamily="2" charset="-122"/>
              </a:rPr>
              <a:t>和组织方式的发展一起促成了计算及性能以超过</a:t>
            </a:r>
            <a:r>
              <a:rPr lang="en-US" altLang="zh-CN" b="1" dirty="0">
                <a:latin typeface="宋体" panose="02010600030101010101" pitchFamily="2" charset="-122"/>
              </a:rPr>
              <a:t>50%</a:t>
            </a:r>
            <a:r>
              <a:rPr lang="zh-CN" altLang="en-US" b="1" dirty="0">
                <a:latin typeface="宋体" panose="02010600030101010101" pitchFamily="2" charset="-122"/>
              </a:rPr>
              <a:t>的年增长率持续增长</a:t>
            </a:r>
            <a:r>
              <a:rPr lang="en-US" altLang="zh-CN" b="1" dirty="0">
                <a:latin typeface="宋体" panose="02010600030101010101" pitchFamily="2" charset="-122"/>
              </a:rPr>
              <a:t>17</a:t>
            </a:r>
            <a:r>
              <a:rPr lang="zh-CN" altLang="en-US" b="1" dirty="0">
                <a:latin typeface="宋体" panose="02010600030101010101" pitchFamily="2" charset="-122"/>
              </a:rPr>
              <a:t>年（</a:t>
            </a:r>
            <a:r>
              <a:rPr lang="en-US" altLang="zh-CN" b="1" dirty="0">
                <a:latin typeface="宋体" panose="02010600030101010101" pitchFamily="2" charset="-122"/>
              </a:rPr>
              <a:t>1986-2003</a:t>
            </a:r>
            <a:r>
              <a:rPr lang="zh-CN" altLang="en-US" b="1" dirty="0">
                <a:latin typeface="宋体" panose="02010600030101010101" pitchFamily="2" charset="-122"/>
              </a:rPr>
              <a:t>）。</a:t>
            </a:r>
            <a:endParaRPr lang="zh-CN" altLang="en-US" dirty="0" smtClean="0">
              <a:effectLst/>
            </a:endParaRPr>
          </a:p>
          <a:p>
            <a:r>
              <a:rPr lang="zh-CN" altLang="en-US" dirty="0" smtClean="0">
                <a:latin typeface="宋体" panose="02010600030101010101" pitchFamily="2" charset="-122"/>
              </a:rPr>
              <a:t>四</a:t>
            </a:r>
            <a:r>
              <a:rPr lang="zh-CN" altLang="en-US" dirty="0">
                <a:latin typeface="宋体" panose="02010600030101010101" pitchFamily="2" charset="-122"/>
              </a:rPr>
              <a:t>重效果：</a:t>
            </a:r>
            <a:endParaRPr lang="zh-CN" altLang="en-US" dirty="0" smtClean="0">
              <a:effectLst/>
            </a:endParaRPr>
          </a:p>
          <a:p>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）增强可供计算机用户使用的功能；</a:t>
            </a:r>
            <a:endParaRPr lang="zh-CN" altLang="en-US" dirty="0" smtClean="0">
              <a:effectLst/>
            </a:endParaRPr>
          </a:p>
          <a:p>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）导致新型计算机的出现；</a:t>
            </a:r>
            <a:endParaRPr lang="zh-CN" altLang="en-US" dirty="0" smtClean="0">
              <a:effectLst/>
            </a:endParaRPr>
          </a:p>
          <a:p>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）半导体制造业的持续发展使得基于微处理器的计算机在整个计算机设计领域中占主导地位；</a:t>
            </a:r>
            <a:endParaRPr lang="zh-CN" altLang="en-US" dirty="0" smtClean="0">
              <a:effectLst/>
            </a:endParaRPr>
          </a:p>
          <a:p>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）对软件开发的影响</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endParaRPr lang="zh-CN" altLang="en-US" dirty="0" smtClean="0">
              <a:effectLst/>
            </a:endParaRPr>
          </a:p>
          <a:p>
            <a:r>
              <a:rPr lang="en-US" altLang="zh-CN" b="1" dirty="0" smtClean="0">
                <a:latin typeface="宋体" panose="02010600030101010101" pitchFamily="2" charset="-122"/>
              </a:rPr>
              <a:t>II. </a:t>
            </a:r>
            <a:r>
              <a:rPr lang="zh-CN" altLang="en-US" b="1" dirty="0" smtClean="0">
                <a:latin typeface="宋体" panose="02010600030101010101" pitchFamily="2" charset="-122"/>
              </a:rPr>
              <a:t>硬件</a:t>
            </a:r>
            <a:r>
              <a:rPr lang="zh-CN" altLang="en-US" b="1" dirty="0">
                <a:latin typeface="宋体" panose="02010600030101010101" pitchFamily="2" charset="-122"/>
              </a:rPr>
              <a:t>复兴结束（</a:t>
            </a:r>
            <a:r>
              <a:rPr lang="en-US" altLang="zh-CN" b="1" dirty="0">
                <a:latin typeface="宋体" panose="02010600030101010101" pitchFamily="2" charset="-122"/>
              </a:rPr>
              <a:t>2004-</a:t>
            </a:r>
            <a:r>
              <a:rPr lang="zh-CN" altLang="en-US" b="1" dirty="0">
                <a:latin typeface="宋体" panose="02010600030101010101" pitchFamily="2" charset="-122"/>
              </a:rPr>
              <a:t>）。</a:t>
            </a:r>
            <a:endParaRPr lang="zh-CN" altLang="en-US" dirty="0" smtClean="0">
              <a:effectLst/>
            </a:endParaRPr>
          </a:p>
          <a:p>
            <a:r>
              <a:rPr lang="zh-CN" altLang="en-US" dirty="0">
                <a:latin typeface="宋体" panose="02010600030101010101" pitchFamily="2" charset="-122"/>
              </a:rPr>
              <a:t>原因：功耗，</a:t>
            </a:r>
            <a:r>
              <a:rPr lang="en-US" altLang="zh-CN" dirty="0">
                <a:latin typeface="宋体" panose="02010600030101010101" pitchFamily="2" charset="-122"/>
              </a:rPr>
              <a:t>ILP</a:t>
            </a:r>
            <a:r>
              <a:rPr lang="zh-CN" altLang="en-US" dirty="0">
                <a:latin typeface="宋体" panose="02010600030101010101" pitchFamily="2" charset="-122"/>
              </a:rPr>
              <a:t>开发受限。</a:t>
            </a:r>
            <a:endParaRPr lang="zh-CN" altLang="en-US" dirty="0" smtClean="0">
              <a:effectLst/>
            </a:endParaRPr>
          </a:p>
          <a:p>
            <a:r>
              <a:rPr lang="zh-CN" altLang="en-US" dirty="0">
                <a:solidFill>
                  <a:srgbClr val="FF0000"/>
                </a:solidFill>
                <a:latin typeface="宋体" panose="02010600030101010101" pitchFamily="2" charset="-122"/>
              </a:rPr>
              <a:t>发展方向：数据级并行（</a:t>
            </a:r>
            <a:r>
              <a:rPr lang="en-US" altLang="zh-CN" dirty="0">
                <a:solidFill>
                  <a:srgbClr val="FF0000"/>
                </a:solidFill>
                <a:latin typeface="宋体" panose="02010600030101010101" pitchFamily="2" charset="-122"/>
              </a:rPr>
              <a:t>DLP</a:t>
            </a:r>
            <a:r>
              <a:rPr lang="zh-CN" altLang="en-US" dirty="0">
                <a:solidFill>
                  <a:srgbClr val="FF0000"/>
                </a:solidFill>
                <a:latin typeface="宋体" panose="02010600030101010101" pitchFamily="2" charset="-122"/>
              </a:rPr>
              <a:t>），线程级并行（</a:t>
            </a:r>
            <a:r>
              <a:rPr lang="en-US" altLang="zh-CN" dirty="0">
                <a:solidFill>
                  <a:srgbClr val="FF0000"/>
                </a:solidFill>
                <a:latin typeface="宋体" panose="02010600030101010101" pitchFamily="2" charset="-122"/>
              </a:rPr>
              <a:t>TLP</a:t>
            </a:r>
            <a:r>
              <a:rPr lang="zh-CN" altLang="en-US" dirty="0">
                <a:solidFill>
                  <a:srgbClr val="FF0000"/>
                </a:solidFill>
                <a:latin typeface="宋体" panose="02010600030101010101" pitchFamily="2" charset="-122"/>
              </a:rPr>
              <a:t>）。</a:t>
            </a:r>
            <a:endParaRPr lang="zh-CN" altLang="en-US" dirty="0" smtClean="0">
              <a:solidFill>
                <a:srgbClr val="FF0000"/>
              </a:solidFill>
              <a:effectLst/>
            </a:endParaRPr>
          </a:p>
          <a:p>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196009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1013988"/>
          </a:xfrm>
        </p:spPr>
        <p:txBody>
          <a:bodyPr>
            <a:normAutofit/>
          </a:bodyPr>
          <a:lstStyle/>
          <a:p>
            <a:r>
              <a:rPr lang="en-US" altLang="zh-CN" sz="3600" dirty="0" smtClean="0"/>
              <a:t>1.1.2 </a:t>
            </a:r>
            <a:r>
              <a:rPr lang="zh-CN" altLang="en-US" sz="3600" dirty="0" smtClean="0"/>
              <a:t>并行度和并行体系结构</a:t>
            </a:r>
            <a:endParaRPr lang="zh-CN" altLang="en-US" sz="3600" dirty="0"/>
          </a:p>
        </p:txBody>
      </p:sp>
      <p:sp>
        <p:nvSpPr>
          <p:cNvPr id="3" name="内容占位符 2"/>
          <p:cNvSpPr>
            <a:spLocks noGrp="1"/>
          </p:cNvSpPr>
          <p:nvPr>
            <p:ph idx="1"/>
          </p:nvPr>
        </p:nvSpPr>
        <p:spPr>
          <a:xfrm>
            <a:off x="259815" y="1144495"/>
            <a:ext cx="11418871" cy="4997092"/>
          </a:xfrm>
        </p:spPr>
        <p:txBody>
          <a:bodyPr>
            <a:normAutofit/>
          </a:bodyPr>
          <a:lstStyle/>
          <a:p>
            <a:pPr marL="0" indent="0">
              <a:lnSpc>
                <a:spcPct val="150000"/>
              </a:lnSpc>
              <a:buNone/>
            </a:pPr>
            <a:r>
              <a:rPr lang="en-US" altLang="zh-CN" sz="3200" dirty="0" smtClean="0"/>
              <a:t>      </a:t>
            </a:r>
            <a:r>
              <a:rPr lang="en-US" altLang="zh-CN" dirty="0" smtClean="0"/>
              <a:t>20</a:t>
            </a:r>
            <a:r>
              <a:rPr lang="zh-CN" altLang="en-US" dirty="0" smtClean="0"/>
              <a:t>世纪</a:t>
            </a:r>
            <a:r>
              <a:rPr lang="en-US" altLang="zh-CN" dirty="0" smtClean="0"/>
              <a:t>60</a:t>
            </a:r>
            <a:r>
              <a:rPr lang="zh-CN" altLang="en-US" dirty="0" smtClean="0"/>
              <a:t>年代，</a:t>
            </a:r>
            <a:r>
              <a:rPr lang="en-US" altLang="zh-CN" dirty="0" smtClean="0"/>
              <a:t>Michael Flynn</a:t>
            </a:r>
            <a:r>
              <a:rPr lang="zh-CN" altLang="en-US" dirty="0" smtClean="0"/>
              <a:t>在研究并行计算工作量时，提出一种简单的分类方式，至今我们仍在使用：</a:t>
            </a:r>
            <a:endParaRPr lang="en-US" altLang="zh-CN" dirty="0" smtClean="0"/>
          </a:p>
          <a:p>
            <a:pPr lvl="1">
              <a:lnSpc>
                <a:spcPct val="150000"/>
              </a:lnSpc>
            </a:pPr>
            <a:r>
              <a:rPr lang="zh-CN" altLang="en-US" dirty="0" smtClean="0"/>
              <a:t>单指令流、单数据流，</a:t>
            </a:r>
            <a:r>
              <a:rPr lang="en-US" altLang="zh-CN" dirty="0" smtClean="0"/>
              <a:t>Single Instruction Stream, Single  Data Stream, SISD</a:t>
            </a:r>
            <a:r>
              <a:rPr lang="zh-CN" altLang="en-US" dirty="0" smtClean="0"/>
              <a:t>。</a:t>
            </a:r>
            <a:endParaRPr lang="en-US" altLang="zh-CN" dirty="0" smtClean="0"/>
          </a:p>
          <a:p>
            <a:pPr lvl="1">
              <a:lnSpc>
                <a:spcPct val="150000"/>
              </a:lnSpc>
            </a:pPr>
            <a:r>
              <a:rPr lang="zh-CN" altLang="en-US" dirty="0"/>
              <a:t>单指令</a:t>
            </a:r>
            <a:r>
              <a:rPr lang="zh-CN" altLang="en-US" dirty="0" smtClean="0"/>
              <a:t>流、多数据流，</a:t>
            </a:r>
            <a:r>
              <a:rPr lang="en-US" altLang="zh-CN" dirty="0"/>
              <a:t>Single Instruction Stream, Multiple</a:t>
            </a:r>
            <a:r>
              <a:rPr lang="en-US" altLang="zh-CN" dirty="0" smtClean="0"/>
              <a:t>  </a:t>
            </a:r>
            <a:r>
              <a:rPr lang="en-US" altLang="zh-CN" dirty="0"/>
              <a:t>Data Stream, </a:t>
            </a:r>
            <a:r>
              <a:rPr lang="en-US" altLang="zh-CN" dirty="0" smtClean="0"/>
              <a:t>SIMD</a:t>
            </a:r>
            <a:r>
              <a:rPr lang="zh-CN" altLang="en-US" dirty="0" smtClean="0"/>
              <a:t>。</a:t>
            </a:r>
            <a:endParaRPr lang="en-US" altLang="zh-CN" dirty="0" smtClean="0"/>
          </a:p>
          <a:p>
            <a:pPr lvl="1">
              <a:lnSpc>
                <a:spcPct val="150000"/>
              </a:lnSpc>
            </a:pPr>
            <a:r>
              <a:rPr lang="zh-CN" altLang="en-US" dirty="0"/>
              <a:t>多指令</a:t>
            </a:r>
            <a:r>
              <a:rPr lang="zh-CN" altLang="en-US" dirty="0" smtClean="0"/>
              <a:t>流、单数据流，</a:t>
            </a:r>
            <a:r>
              <a:rPr lang="en-US" altLang="zh-CN" dirty="0"/>
              <a:t>Multiple</a:t>
            </a:r>
            <a:r>
              <a:rPr lang="en-US" altLang="zh-CN" dirty="0" smtClean="0"/>
              <a:t> </a:t>
            </a:r>
            <a:r>
              <a:rPr lang="en-US" altLang="zh-CN" dirty="0"/>
              <a:t>Instruction Stream, Single  Data Stream, </a:t>
            </a:r>
            <a:r>
              <a:rPr lang="en-US" altLang="zh-CN" dirty="0" smtClean="0"/>
              <a:t>MISD</a:t>
            </a:r>
            <a:r>
              <a:rPr lang="zh-CN" altLang="en-US" dirty="0" smtClean="0"/>
              <a:t>。</a:t>
            </a:r>
            <a:endParaRPr lang="en-US" altLang="zh-CN" dirty="0" smtClean="0"/>
          </a:p>
          <a:p>
            <a:pPr lvl="1">
              <a:lnSpc>
                <a:spcPct val="150000"/>
              </a:lnSpc>
            </a:pPr>
            <a:r>
              <a:rPr lang="zh-CN" altLang="en-US" dirty="0"/>
              <a:t>多指令</a:t>
            </a:r>
            <a:r>
              <a:rPr lang="zh-CN" altLang="en-US" dirty="0" smtClean="0"/>
              <a:t>流、多数据流，</a:t>
            </a:r>
            <a:r>
              <a:rPr lang="en-US" altLang="zh-CN" dirty="0"/>
              <a:t> Multiple</a:t>
            </a:r>
            <a:r>
              <a:rPr lang="en-US" altLang="zh-CN" dirty="0" smtClean="0"/>
              <a:t> </a:t>
            </a:r>
            <a:r>
              <a:rPr lang="en-US" altLang="zh-CN" dirty="0"/>
              <a:t>Instruction Stream, Multiple</a:t>
            </a:r>
            <a:r>
              <a:rPr lang="en-US" altLang="zh-CN" dirty="0" smtClean="0"/>
              <a:t>  </a:t>
            </a:r>
            <a:r>
              <a:rPr lang="en-US" altLang="zh-CN" dirty="0"/>
              <a:t>Data Stream, </a:t>
            </a:r>
            <a:r>
              <a:rPr lang="en-US" altLang="zh-CN" dirty="0" smtClean="0"/>
              <a:t>MIMD</a:t>
            </a:r>
            <a:r>
              <a:rPr lang="zh-CN" altLang="en-US" dirty="0"/>
              <a:t>。</a:t>
            </a:r>
            <a:endParaRPr lang="en-US" altLang="zh-CN" dirty="0"/>
          </a:p>
          <a:p>
            <a:pPr marL="457200" lvl="1" indent="0">
              <a:lnSpc>
                <a:spcPct val="150000"/>
              </a:lnSpc>
              <a:buNone/>
            </a:pPr>
            <a:endParaRPr lang="en-US" altLang="zh-CN" dirty="0" smtClean="0"/>
          </a:p>
          <a:p>
            <a:pPr marL="0" indent="0">
              <a:lnSpc>
                <a:spcPct val="150000"/>
              </a:lnSpc>
              <a:buNone/>
            </a:pPr>
            <a:endParaRPr lang="zh-CN" altLang="en-US" dirty="0"/>
          </a:p>
        </p:txBody>
      </p:sp>
    </p:spTree>
    <p:extLst>
      <p:ext uri="{BB962C8B-B14F-4D97-AF65-F5344CB8AC3E}">
        <p14:creationId xmlns:p14="http://schemas.microsoft.com/office/powerpoint/2010/main" val="266418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571" y="215171"/>
            <a:ext cx="10515600" cy="908871"/>
          </a:xfrm>
        </p:spPr>
        <p:txBody>
          <a:bodyPr/>
          <a:lstStyle/>
          <a:p>
            <a:r>
              <a:rPr lang="zh-CN" altLang="en-US" dirty="0" smtClean="0"/>
              <a:t>单指令流单数据流，</a:t>
            </a:r>
            <a:r>
              <a:rPr lang="en-US" altLang="zh-CN" dirty="0" smtClean="0"/>
              <a:t>SISD</a:t>
            </a:r>
            <a:endParaRPr lang="zh-CN" altLang="en-US" dirty="0"/>
          </a:p>
        </p:txBody>
      </p:sp>
      <p:sp>
        <p:nvSpPr>
          <p:cNvPr id="3" name="内容占位符 2"/>
          <p:cNvSpPr>
            <a:spLocks noGrp="1"/>
          </p:cNvSpPr>
          <p:nvPr>
            <p:ph idx="1"/>
          </p:nvPr>
        </p:nvSpPr>
        <p:spPr>
          <a:xfrm>
            <a:off x="5313576" y="1772292"/>
            <a:ext cx="6072882" cy="2211879"/>
          </a:xfrm>
        </p:spPr>
        <p:txBody>
          <a:bodyPr>
            <a:normAutofit/>
          </a:bodyPr>
          <a:lstStyle/>
          <a:p>
            <a:pPr>
              <a:lnSpc>
                <a:spcPct val="150000"/>
              </a:lnSpc>
            </a:pPr>
            <a:r>
              <a:rPr lang="zh-CN" altLang="en-US" dirty="0" smtClean="0"/>
              <a:t>这个类别是单处理器；</a:t>
            </a:r>
            <a:endParaRPr lang="en-US" altLang="zh-CN" dirty="0" smtClean="0"/>
          </a:p>
          <a:p>
            <a:pPr>
              <a:lnSpc>
                <a:spcPct val="150000"/>
              </a:lnSpc>
            </a:pPr>
            <a:r>
              <a:rPr lang="zh-CN" altLang="en-US" dirty="0" smtClean="0"/>
              <a:t>可以使用指令级并行，如流水线、动态调度、超标量。</a:t>
            </a:r>
            <a:endParaRPr lang="en-US" altLang="zh-CN" dirty="0" smtClean="0"/>
          </a:p>
        </p:txBody>
      </p:sp>
      <p:pic>
        <p:nvPicPr>
          <p:cNvPr id="4" name="图片 3"/>
          <p:cNvPicPr>
            <a:picLocks noChangeAspect="1"/>
          </p:cNvPicPr>
          <p:nvPr/>
        </p:nvPicPr>
        <p:blipFill>
          <a:blip r:embed="rId2"/>
          <a:stretch>
            <a:fillRect/>
          </a:stretch>
        </p:blipFill>
        <p:spPr>
          <a:xfrm>
            <a:off x="133564" y="2244272"/>
            <a:ext cx="4849402" cy="1833807"/>
          </a:xfrm>
          <a:prstGeom prst="rect">
            <a:avLst/>
          </a:prstGeom>
        </p:spPr>
      </p:pic>
    </p:spTree>
    <p:extLst>
      <p:ext uri="{BB962C8B-B14F-4D97-AF65-F5344CB8AC3E}">
        <p14:creationId xmlns:p14="http://schemas.microsoft.com/office/powerpoint/2010/main" val="155748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92475" y="1326438"/>
            <a:ext cx="5374240" cy="4562364"/>
          </a:xfrm>
        </p:spPr>
        <p:txBody>
          <a:bodyPr>
            <a:normAutofit lnSpcReduction="10000"/>
          </a:bodyPr>
          <a:lstStyle/>
          <a:p>
            <a:pPr>
              <a:lnSpc>
                <a:spcPct val="150000"/>
              </a:lnSpc>
            </a:pPr>
            <a:r>
              <a:rPr lang="zh-CN" altLang="en-US" dirty="0" smtClean="0"/>
              <a:t>同一指令操纵多条数据流，由不同处理器，对多个数据项进行并行数据处理；</a:t>
            </a:r>
            <a:endParaRPr lang="en-US" altLang="zh-CN" dirty="0" smtClean="0"/>
          </a:p>
          <a:p>
            <a:pPr>
              <a:lnSpc>
                <a:spcPct val="150000"/>
              </a:lnSpc>
            </a:pPr>
            <a:r>
              <a:rPr lang="zh-CN" altLang="en-US" dirty="0" smtClean="0"/>
              <a:t>每个数据处理器可有自己的数据存储器，但是只有一个指令存储器和控制器；</a:t>
            </a:r>
            <a:endParaRPr lang="en-US" altLang="zh-CN" dirty="0" smtClean="0"/>
          </a:p>
          <a:p>
            <a:pPr>
              <a:lnSpc>
                <a:spcPct val="150000"/>
              </a:lnSpc>
            </a:pPr>
            <a:r>
              <a:rPr lang="zh-CN" altLang="en-US" dirty="0" smtClean="0"/>
              <a:t>向量体系结构，</a:t>
            </a:r>
            <a:r>
              <a:rPr lang="en-US" altLang="zh-CN" dirty="0" smtClean="0"/>
              <a:t>GPU</a:t>
            </a:r>
          </a:p>
          <a:p>
            <a:pPr>
              <a:lnSpc>
                <a:spcPct val="150000"/>
              </a:lnSpc>
            </a:pPr>
            <a:endParaRPr lang="en-US" altLang="zh-CN" dirty="0" smtClean="0"/>
          </a:p>
          <a:p>
            <a:endParaRPr lang="zh-CN" altLang="en-US" dirty="0"/>
          </a:p>
        </p:txBody>
      </p:sp>
      <p:sp>
        <p:nvSpPr>
          <p:cNvPr id="4" name="标题 1"/>
          <p:cNvSpPr>
            <a:spLocks noGrp="1"/>
          </p:cNvSpPr>
          <p:nvPr>
            <p:ph type="title"/>
          </p:nvPr>
        </p:nvSpPr>
        <p:spPr>
          <a:xfrm>
            <a:off x="173167" y="226057"/>
            <a:ext cx="10515600" cy="908871"/>
          </a:xfrm>
        </p:spPr>
        <p:txBody>
          <a:bodyPr/>
          <a:lstStyle/>
          <a:p>
            <a:r>
              <a:rPr lang="zh-CN" altLang="en-US" dirty="0" smtClean="0"/>
              <a:t>单指令流多数据流，</a:t>
            </a:r>
            <a:r>
              <a:rPr lang="en-US" altLang="zh-CN" dirty="0" smtClean="0"/>
              <a:t>SIMD</a:t>
            </a:r>
            <a:endParaRPr lang="zh-CN" altLang="en-US" dirty="0"/>
          </a:p>
        </p:txBody>
      </p:sp>
      <p:pic>
        <p:nvPicPr>
          <p:cNvPr id="5" name="图片 4"/>
          <p:cNvPicPr>
            <a:picLocks noChangeAspect="1"/>
          </p:cNvPicPr>
          <p:nvPr/>
        </p:nvPicPr>
        <p:blipFill>
          <a:blip r:embed="rId2"/>
          <a:stretch>
            <a:fillRect/>
          </a:stretch>
        </p:blipFill>
        <p:spPr>
          <a:xfrm>
            <a:off x="326971" y="1451314"/>
            <a:ext cx="5103996" cy="3964268"/>
          </a:xfrm>
          <a:prstGeom prst="rect">
            <a:avLst/>
          </a:prstGeom>
        </p:spPr>
      </p:pic>
    </p:spTree>
    <p:extLst>
      <p:ext uri="{BB962C8B-B14F-4D97-AF65-F5344CB8AC3E}">
        <p14:creationId xmlns:p14="http://schemas.microsoft.com/office/powerpoint/2010/main" val="114357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67400" y="1232899"/>
            <a:ext cx="5486399" cy="4944064"/>
          </a:xfrm>
        </p:spPr>
        <p:txBody>
          <a:bodyPr/>
          <a:lstStyle/>
          <a:p>
            <a:pPr>
              <a:lnSpc>
                <a:spcPct val="150000"/>
              </a:lnSpc>
            </a:pPr>
            <a:r>
              <a:rPr lang="zh-CN" altLang="en-US" dirty="0" smtClean="0"/>
              <a:t>每个处理器都自己取指令，并对自己的数据进行处理；</a:t>
            </a:r>
            <a:endParaRPr lang="en-US" altLang="zh-CN" dirty="0" smtClean="0"/>
          </a:p>
          <a:p>
            <a:pPr>
              <a:lnSpc>
                <a:spcPct val="150000"/>
              </a:lnSpc>
            </a:pPr>
            <a:r>
              <a:rPr lang="zh-CN" altLang="en-US" dirty="0" smtClean="0"/>
              <a:t>任务级并行；</a:t>
            </a:r>
            <a:endParaRPr lang="en-US" altLang="zh-CN" dirty="0" smtClean="0"/>
          </a:p>
          <a:p>
            <a:pPr>
              <a:lnSpc>
                <a:spcPct val="150000"/>
              </a:lnSpc>
            </a:pPr>
            <a:r>
              <a:rPr lang="zh-CN" altLang="en-US" dirty="0" smtClean="0"/>
              <a:t>紧密耦合的</a:t>
            </a:r>
            <a:r>
              <a:rPr lang="en-US" altLang="zh-CN" dirty="0" smtClean="0"/>
              <a:t>MIMD</a:t>
            </a:r>
            <a:r>
              <a:rPr lang="zh-CN" altLang="en-US" dirty="0" smtClean="0"/>
              <a:t>结构</a:t>
            </a:r>
            <a:r>
              <a:rPr lang="en-US" altLang="zh-CN" dirty="0" smtClean="0"/>
              <a:t>—</a:t>
            </a:r>
            <a:r>
              <a:rPr lang="zh-CN" altLang="en-US" dirty="0" smtClean="0"/>
              <a:t>线程级并行；</a:t>
            </a:r>
            <a:endParaRPr lang="en-US" altLang="zh-CN" dirty="0" smtClean="0"/>
          </a:p>
          <a:p>
            <a:pPr>
              <a:lnSpc>
                <a:spcPct val="150000"/>
              </a:lnSpc>
            </a:pPr>
            <a:r>
              <a:rPr lang="zh-CN" altLang="en-US" dirty="0" smtClean="0"/>
              <a:t>松散耦合</a:t>
            </a:r>
            <a:r>
              <a:rPr lang="en-US" altLang="zh-CN" dirty="0" smtClean="0"/>
              <a:t>MIMD</a:t>
            </a:r>
            <a:r>
              <a:rPr lang="zh-CN" altLang="en-US" dirty="0" smtClean="0"/>
              <a:t>结构</a:t>
            </a:r>
            <a:r>
              <a:rPr lang="en-US" altLang="zh-CN" dirty="0" smtClean="0"/>
              <a:t>—</a:t>
            </a:r>
            <a:r>
              <a:rPr lang="zh-CN" altLang="en-US" dirty="0" smtClean="0"/>
              <a:t>集群。</a:t>
            </a:r>
            <a:endParaRPr lang="zh-CN" altLang="en-US" dirty="0"/>
          </a:p>
        </p:txBody>
      </p:sp>
      <p:sp>
        <p:nvSpPr>
          <p:cNvPr id="4" name="标题 1"/>
          <p:cNvSpPr>
            <a:spLocks noGrp="1"/>
          </p:cNvSpPr>
          <p:nvPr>
            <p:ph type="title"/>
          </p:nvPr>
        </p:nvSpPr>
        <p:spPr>
          <a:xfrm>
            <a:off x="315686" y="195943"/>
            <a:ext cx="10515600" cy="908871"/>
          </a:xfrm>
        </p:spPr>
        <p:txBody>
          <a:bodyPr/>
          <a:lstStyle/>
          <a:p>
            <a:r>
              <a:rPr lang="zh-CN" altLang="en-US" dirty="0" smtClean="0"/>
              <a:t>多指令流多数据流，</a:t>
            </a:r>
            <a:r>
              <a:rPr lang="en-US" altLang="zh-CN" dirty="0" smtClean="0"/>
              <a:t>MIMD</a:t>
            </a:r>
            <a:endParaRPr lang="zh-CN" altLang="en-US" dirty="0"/>
          </a:p>
        </p:txBody>
      </p:sp>
      <p:pic>
        <p:nvPicPr>
          <p:cNvPr id="5" name="图片 4"/>
          <p:cNvPicPr>
            <a:picLocks noChangeAspect="1"/>
          </p:cNvPicPr>
          <p:nvPr/>
        </p:nvPicPr>
        <p:blipFill>
          <a:blip r:embed="rId2"/>
          <a:stretch>
            <a:fillRect/>
          </a:stretch>
        </p:blipFill>
        <p:spPr>
          <a:xfrm>
            <a:off x="448308" y="1428107"/>
            <a:ext cx="4838965" cy="4343702"/>
          </a:xfrm>
          <a:prstGeom prst="rect">
            <a:avLst/>
          </a:prstGeom>
        </p:spPr>
      </p:pic>
    </p:spTree>
    <p:extLst>
      <p:ext uri="{BB962C8B-B14F-4D97-AF65-F5344CB8AC3E}">
        <p14:creationId xmlns:p14="http://schemas.microsoft.com/office/powerpoint/2010/main" val="189079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943" y="147411"/>
            <a:ext cx="10515600" cy="929419"/>
          </a:xfrm>
        </p:spPr>
        <p:txBody>
          <a:bodyPr/>
          <a:lstStyle/>
          <a:p>
            <a:r>
              <a:rPr lang="zh-CN" altLang="en-US" dirty="0" smtClean="0"/>
              <a:t>多指令流单数据流，</a:t>
            </a:r>
            <a:r>
              <a:rPr lang="en-US" altLang="zh-CN" dirty="0"/>
              <a:t> </a:t>
            </a:r>
            <a:r>
              <a:rPr lang="en-US" altLang="zh-CN" dirty="0" smtClean="0"/>
              <a:t>MISD</a:t>
            </a:r>
            <a:endParaRPr lang="zh-CN" altLang="en-US" dirty="0"/>
          </a:p>
        </p:txBody>
      </p:sp>
      <p:sp>
        <p:nvSpPr>
          <p:cNvPr id="3" name="内容占位符 2"/>
          <p:cNvSpPr>
            <a:spLocks noGrp="1"/>
          </p:cNvSpPr>
          <p:nvPr>
            <p:ph idx="1"/>
          </p:nvPr>
        </p:nvSpPr>
        <p:spPr>
          <a:xfrm>
            <a:off x="5938462" y="1698171"/>
            <a:ext cx="5415337" cy="4478792"/>
          </a:xfrm>
        </p:spPr>
        <p:txBody>
          <a:bodyPr/>
          <a:lstStyle/>
          <a:p>
            <a:pPr>
              <a:lnSpc>
                <a:spcPct val="150000"/>
              </a:lnSpc>
            </a:pPr>
            <a:r>
              <a:rPr lang="zh-CN" altLang="en-US" dirty="0" smtClean="0"/>
              <a:t>目前为止，没有此种类型的商用机；</a:t>
            </a:r>
            <a:endParaRPr lang="en-US" altLang="zh-CN" dirty="0" smtClean="0"/>
          </a:p>
          <a:p>
            <a:pPr>
              <a:lnSpc>
                <a:spcPct val="150000"/>
              </a:lnSpc>
            </a:pPr>
            <a:r>
              <a:rPr lang="zh-CN" altLang="en-US" dirty="0" smtClean="0"/>
              <a:t>脉动阵列。</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0" y="1789304"/>
            <a:ext cx="5669025" cy="3625176"/>
          </a:xfrm>
          <a:prstGeom prst="rect">
            <a:avLst/>
          </a:prstGeom>
        </p:spPr>
      </p:pic>
    </p:spTree>
    <p:extLst>
      <p:ext uri="{BB962C8B-B14F-4D97-AF65-F5344CB8AC3E}">
        <p14:creationId xmlns:p14="http://schemas.microsoft.com/office/powerpoint/2010/main" val="4076860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6909</TotalTime>
  <Words>2389</Words>
  <Application>Microsoft Office PowerPoint</Application>
  <PresentationFormat>宽屏</PresentationFormat>
  <Paragraphs>216</Paragraphs>
  <Slides>38</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7" baseType="lpstr">
      <vt:lpstr>黑体</vt:lpstr>
      <vt:lpstr>宋体</vt:lpstr>
      <vt:lpstr>Arial</vt:lpstr>
      <vt:lpstr>Calibri</vt:lpstr>
      <vt:lpstr>Calibri Light</vt:lpstr>
      <vt:lpstr>Symbol</vt:lpstr>
      <vt:lpstr>Wingdings</vt:lpstr>
      <vt:lpstr>Office 主题</vt:lpstr>
      <vt:lpstr>Visio</vt:lpstr>
      <vt:lpstr>计算机系统结构  第一章  概述</vt:lpstr>
      <vt:lpstr>1.1 引言</vt:lpstr>
      <vt:lpstr>1.1.1 计算机技术的发展</vt:lpstr>
      <vt:lpstr>PowerPoint 演示文稿</vt:lpstr>
      <vt:lpstr>1.1.2 并行度和并行体系结构</vt:lpstr>
      <vt:lpstr>单指令流单数据流，SISD</vt:lpstr>
      <vt:lpstr>单指令流多数据流，SIMD</vt:lpstr>
      <vt:lpstr>多指令流多数据流，MIMD</vt:lpstr>
      <vt:lpstr>多指令流单数据流， MISD</vt:lpstr>
      <vt:lpstr>1.1. 3. 关于本课程</vt:lpstr>
      <vt:lpstr>1.2 计算机体系结构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性能测试</vt:lpstr>
      <vt:lpstr>PowerPoint 演示文稿</vt:lpstr>
      <vt:lpstr>1.5 计算机设计的量化原理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第一章  概述</dc:title>
  <dc:creator>QU Guannan</dc:creator>
  <cp:lastModifiedBy>QU Guannan</cp:lastModifiedBy>
  <cp:revision>176</cp:revision>
  <dcterms:created xsi:type="dcterms:W3CDTF">2022-03-08T01:11:17Z</dcterms:created>
  <dcterms:modified xsi:type="dcterms:W3CDTF">2022-04-23T12:49:42Z</dcterms:modified>
</cp:coreProperties>
</file>