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28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329" r:id="rId12"/>
    <p:sldId id="267" r:id="rId13"/>
    <p:sldId id="269" r:id="rId14"/>
    <p:sldId id="272" r:id="rId15"/>
    <p:sldId id="274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8" r:id="rId28"/>
    <p:sldId id="289" r:id="rId29"/>
    <p:sldId id="290" r:id="rId30"/>
    <p:sldId id="292" r:id="rId31"/>
    <p:sldId id="294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30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4" r:id="rId60"/>
    <p:sldId id="331" r:id="rId61"/>
    <p:sldId id="325" r:id="rId62"/>
    <p:sldId id="326" r:id="rId63"/>
    <p:sldId id="327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8D26CE3-A1CF-454F-BCEA-6A49568D5BEB}">
          <p14:sldIdLst>
            <p14:sldId id="256"/>
          </p14:sldIdLst>
        </p14:section>
        <p14:section name="2.1 存储体系基础知识复习" id="{F9874A44-2489-4E9D-A192-667F652BD192}">
          <p14:sldIdLst>
            <p14:sldId id="328"/>
          </p14:sldIdLst>
        </p14:section>
        <p14:section name="2.2 Cache 性能分析与改进" id="{BCDB3AAF-0461-4ABF-AE03-7AC90B9BFCBE}">
          <p14:sldIdLst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329"/>
          </p14:sldIdLst>
        </p14:section>
        <p14:section name="2.3 降低Cache不命中率" id="{8EC4BCB2-C036-4A10-AC3C-8FFF597A22E8}">
          <p14:sldIdLst>
            <p14:sldId id="267"/>
            <p14:sldId id="269"/>
            <p14:sldId id="272"/>
            <p14:sldId id="274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8"/>
            <p14:sldId id="289"/>
            <p14:sldId id="290"/>
            <p14:sldId id="292"/>
            <p14:sldId id="294"/>
          </p14:sldIdLst>
        </p14:section>
        <p14:section name="2.4 减少Cache不命中开销" id="{D904D932-A3AA-41D2-83E1-A19636C7094C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2.5 减少Cache命中时间" id="{6D75D02A-C0B8-43F3-B231-F2316D6EE5EB}">
          <p14:sldIdLst>
            <p14:sldId id="314"/>
            <p14:sldId id="330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2.6 Cache优化总结" id="{706977B6-1E47-40FC-8E2A-40F2BA77C35E}">
          <p14:sldIdLst>
            <p14:sldId id="324"/>
            <p14:sldId id="331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03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DF91F-684B-45A6-9741-9A271DBD98D5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651A9-E16E-435F-8E9E-7564E4676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1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fld id="{D3E09312-8D70-40CF-922E-B7AB4544DB1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13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159-6931-4EF1-AE0A-2D93D1BFF6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F3D8-23D2-4F12-8E86-09C394A9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8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159-6931-4EF1-AE0A-2D93D1BFF6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F3D8-23D2-4F12-8E86-09C394A9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159-6931-4EF1-AE0A-2D93D1BFF6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F3D8-23D2-4F12-8E86-09C394A9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1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CBD4-42EE-4CCD-9A2F-AD3DCAE54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318482"/>
      </p:ext>
    </p:extLst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219200"/>
            <a:ext cx="10363200" cy="495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2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90892-6BD9-4866-8BF3-597F1BADEB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536639"/>
      </p:ext>
    </p:extLst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247650"/>
            <a:ext cx="11074400" cy="5924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02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CA43F-F8E9-473F-94B7-322ACDEAF6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739119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159-6931-4EF1-AE0A-2D93D1BFF6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F3D8-23D2-4F12-8E86-09C394A9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0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159-6931-4EF1-AE0A-2D93D1BFF6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F3D8-23D2-4F12-8E86-09C394A9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159-6931-4EF1-AE0A-2D93D1BFF6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F3D8-23D2-4F12-8E86-09C394A9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6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159-6931-4EF1-AE0A-2D93D1BFF6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F3D8-23D2-4F12-8E86-09C394A9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8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159-6931-4EF1-AE0A-2D93D1BFF6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F3D8-23D2-4F12-8E86-09C394A9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159-6931-4EF1-AE0A-2D93D1BFF6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F3D8-23D2-4F12-8E86-09C394A9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159-6931-4EF1-AE0A-2D93D1BFF6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F3D8-23D2-4F12-8E86-09C394A9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159-6931-4EF1-AE0A-2D93D1BFF6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F3D8-23D2-4F12-8E86-09C394A9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4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3159-6931-4EF1-AE0A-2D93D1BFF6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F3D8-23D2-4F12-8E86-09C394A9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5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5-3-10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5-3-11.ex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5-3-5.ex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5-5-1.exe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57465" y="13409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60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计算机系统结构</a:t>
            </a:r>
            <a:r>
              <a:rPr lang="en-US" altLang="zh-CN" sz="60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/>
            </a:r>
            <a:br>
              <a:rPr lang="en-US" altLang="zh-CN" sz="6000" dirty="0">
                <a:solidFill>
                  <a:prstClr val="black"/>
                </a:solidFill>
                <a:latin typeface="Calibri Light" panose="020F0302020204030204"/>
                <a:cs typeface="+mj-cs"/>
              </a:rPr>
            </a:br>
            <a:r>
              <a:rPr lang="en-US" altLang="zh-CN" sz="60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/>
            </a:r>
            <a:br>
              <a:rPr lang="en-US" altLang="zh-CN" sz="6000" dirty="0">
                <a:solidFill>
                  <a:prstClr val="black"/>
                </a:solidFill>
                <a:latin typeface="Calibri Light" panose="020F0302020204030204"/>
                <a:cs typeface="+mj-cs"/>
              </a:rPr>
            </a:br>
            <a:r>
              <a:rPr lang="zh-CN" altLang="en-US" sz="6000" dirty="0" smtClean="0">
                <a:solidFill>
                  <a:prstClr val="black"/>
                </a:solidFill>
                <a:latin typeface="Calibri Light" panose="020F0302020204030204"/>
                <a:cs typeface="+mj-cs"/>
              </a:rPr>
              <a:t>第</a:t>
            </a:r>
            <a:r>
              <a:rPr lang="zh-CN" altLang="en-US" sz="60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二</a:t>
            </a:r>
            <a:r>
              <a:rPr lang="zh-CN" altLang="en-US" sz="6000" dirty="0" smtClean="0">
                <a:solidFill>
                  <a:prstClr val="black"/>
                </a:solidFill>
                <a:latin typeface="Calibri Light" panose="020F0302020204030204"/>
                <a:cs typeface="+mj-cs"/>
              </a:rPr>
              <a:t>章  缓存优化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65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95339" y="1065214"/>
            <a:ext cx="9844086" cy="4256087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dirty="0" smtClean="0"/>
              <a:t>平均访存时间＝命中时间＋不命中率</a:t>
            </a:r>
            <a:r>
              <a:rPr lang="en-US" altLang="zh-CN" dirty="0" smtClean="0"/>
              <a:t>×</a:t>
            </a:r>
            <a:r>
              <a:rPr lang="zh-CN" altLang="en-US" dirty="0" smtClean="0"/>
              <a:t>不命中开销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dirty="0" smtClean="0">
                <a:latin typeface="黑体" panose="02010609060101010101" pitchFamily="49" charset="-122"/>
              </a:rPr>
              <a:t>可以从三个方面改进</a:t>
            </a:r>
            <a:r>
              <a:rPr lang="en-US" altLang="zh-CN" dirty="0" smtClean="0">
                <a:latin typeface="黑体" panose="02010609060101010101" pitchFamily="49" charset="-122"/>
              </a:rPr>
              <a:t>Cache</a:t>
            </a:r>
            <a:r>
              <a:rPr lang="zh-CN" altLang="en-US" dirty="0" smtClean="0">
                <a:latin typeface="黑体" panose="02010609060101010101" pitchFamily="49" charset="-122"/>
              </a:rPr>
              <a:t>的性能：</a:t>
            </a:r>
          </a:p>
          <a:p>
            <a:pPr marL="1085850" lvl="1" indent="-457200">
              <a:lnSpc>
                <a:spcPct val="110000"/>
              </a:lnSpc>
            </a:pPr>
            <a:r>
              <a:rPr lang="zh-CN" altLang="en-US" dirty="0" smtClean="0"/>
              <a:t>降低不命中率</a:t>
            </a:r>
          </a:p>
          <a:p>
            <a:pPr marL="1085850" lvl="1" indent="-457200">
              <a:lnSpc>
                <a:spcPct val="110000"/>
              </a:lnSpc>
            </a:pPr>
            <a:r>
              <a:rPr lang="zh-CN" altLang="en-US" dirty="0" smtClean="0"/>
              <a:t>减少不命中开销</a:t>
            </a:r>
          </a:p>
          <a:p>
            <a:pPr marL="1085850" lvl="1" indent="-457200">
              <a:lnSpc>
                <a:spcPct val="110000"/>
              </a:lnSpc>
            </a:pPr>
            <a:r>
              <a:rPr lang="zh-CN" altLang="en-US" dirty="0" smtClean="0">
                <a:latin typeface="黑体" panose="02010609060101010101" pitchFamily="49" charset="-122"/>
              </a:rPr>
              <a:t>减少</a:t>
            </a:r>
            <a:r>
              <a:rPr lang="en-US" altLang="zh-CN" dirty="0" smtClean="0">
                <a:latin typeface="黑体" panose="02010609060101010101" pitchFamily="49" charset="-122"/>
              </a:rPr>
              <a:t>Cache</a:t>
            </a:r>
            <a:r>
              <a:rPr lang="zh-CN" altLang="en-US" dirty="0" smtClean="0">
                <a:latin typeface="黑体" panose="02010609060101010101" pitchFamily="49" charset="-122"/>
              </a:rPr>
              <a:t>命中时间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dirty="0" smtClean="0">
                <a:latin typeface="黑体" panose="02010609060101010101" pitchFamily="49" charset="-122"/>
              </a:rPr>
              <a:t>下面介绍</a:t>
            </a:r>
            <a:r>
              <a:rPr lang="en-US" altLang="zh-CN" dirty="0" smtClean="0">
                <a:latin typeface="黑体" panose="02010609060101010101" pitchFamily="49" charset="-122"/>
              </a:rPr>
              <a:t>17</a:t>
            </a:r>
            <a:r>
              <a:rPr lang="zh-CN" altLang="en-US" dirty="0" smtClean="0">
                <a:latin typeface="黑体" panose="02010609060101010101" pitchFamily="49" charset="-122"/>
              </a:rPr>
              <a:t>种</a:t>
            </a:r>
            <a:r>
              <a:rPr lang="en-US" altLang="zh-CN" dirty="0" smtClean="0">
                <a:latin typeface="黑体" panose="02010609060101010101" pitchFamily="49" charset="-122"/>
              </a:rPr>
              <a:t>Cache</a:t>
            </a:r>
            <a:r>
              <a:rPr lang="zh-CN" altLang="en-US" dirty="0" smtClean="0">
                <a:latin typeface="黑体" panose="02010609060101010101" pitchFamily="49" charset="-122"/>
              </a:rPr>
              <a:t>优化技术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D60093"/>
                </a:solidFill>
                <a:latin typeface="宋体" panose="02010600030101010101" pitchFamily="2" charset="-122"/>
              </a:rPr>
              <a:t>8</a:t>
            </a:r>
            <a:r>
              <a:rPr lang="zh-CN" altLang="en-US" dirty="0" smtClean="0">
                <a:solidFill>
                  <a:srgbClr val="D60093"/>
                </a:solidFill>
                <a:latin typeface="宋体" panose="02010600030101010101" pitchFamily="2" charset="-122"/>
              </a:rPr>
              <a:t>种</a:t>
            </a:r>
            <a:r>
              <a:rPr lang="zh-CN" altLang="en-US" dirty="0" smtClean="0">
                <a:latin typeface="宋体" panose="02010600030101010101" pitchFamily="2" charset="-122"/>
              </a:rPr>
              <a:t>用于降低不命中率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D60093"/>
                </a:solidFill>
                <a:latin typeface="宋体" panose="02010600030101010101" pitchFamily="2" charset="-122"/>
              </a:rPr>
              <a:t>5</a:t>
            </a:r>
            <a:r>
              <a:rPr lang="zh-CN" altLang="en-US" dirty="0" smtClean="0">
                <a:solidFill>
                  <a:srgbClr val="D60093"/>
                </a:solidFill>
                <a:latin typeface="宋体" panose="02010600030101010101" pitchFamily="2" charset="-122"/>
              </a:rPr>
              <a:t>种</a:t>
            </a:r>
            <a:r>
              <a:rPr lang="zh-CN" altLang="en-US" dirty="0" smtClean="0">
                <a:latin typeface="宋体" panose="02010600030101010101" pitchFamily="2" charset="-122"/>
              </a:rPr>
              <a:t>用于减少不命中开销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D60093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rgbClr val="D60093"/>
                </a:solidFill>
                <a:latin typeface="宋体" panose="02010600030101010101" pitchFamily="2" charset="-122"/>
              </a:rPr>
              <a:t>种</a:t>
            </a:r>
            <a:r>
              <a:rPr lang="zh-CN" altLang="en-US" dirty="0" smtClean="0">
                <a:latin typeface="宋体" panose="02010600030101010101" pitchFamily="2" charset="-122"/>
              </a:rPr>
              <a:t>用于减少命中时间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33350" y="95250"/>
            <a:ext cx="6905626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2.2.2  Cache</a:t>
            </a:r>
            <a:r>
              <a:rPr lang="zh-CN" altLang="en-US" sz="2800" b="1" dirty="0" smtClean="0"/>
              <a:t>性能改进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25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279401"/>
            <a:ext cx="10515600" cy="787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总结</a:t>
            </a:r>
            <a:endParaRPr lang="zh-CN" altLang="en-US" sz="3600" dirty="0"/>
          </a:p>
        </p:txBody>
      </p:sp>
      <p:pic>
        <p:nvPicPr>
          <p:cNvPr id="7170" name="Picture 2" descr="https://p.ananas.chaoxing.com/star3/origin/6f97d29fb72482c54884e65d2ec3fc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4" y="1558924"/>
            <a:ext cx="9363140" cy="298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2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38225" y="1583134"/>
            <a:ext cx="9410700" cy="473551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ts val="2800"/>
              </a:lnSpc>
            </a:pPr>
            <a:r>
              <a:rPr lang="zh-CN" altLang="en-US" dirty="0" smtClean="0"/>
              <a:t>三种类型的不命中</a:t>
            </a:r>
            <a:r>
              <a:rPr lang="en-US" altLang="zh-CN" dirty="0" smtClean="0"/>
              <a:t>(3</a:t>
            </a:r>
            <a:r>
              <a:rPr lang="en-US" altLang="zh-CN" dirty="0" smtClean="0">
                <a:latin typeface="黑体" panose="02010609060101010101" pitchFamily="49" charset="-122"/>
              </a:rPr>
              <a:t>C</a:t>
            </a:r>
            <a:r>
              <a:rPr lang="en-US" altLang="zh-CN" dirty="0" smtClean="0"/>
              <a:t>)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 强制性不命中</a:t>
            </a:r>
            <a:r>
              <a:rPr lang="en-US" altLang="zh-CN" dirty="0" smtClean="0">
                <a:latin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rgbClr val="D60093"/>
                </a:solidFill>
                <a:latin typeface="黑体" panose="02010609060101010101" pitchFamily="49" charset="-122"/>
              </a:rPr>
              <a:t>C</a:t>
            </a:r>
            <a:r>
              <a:rPr lang="en-US" altLang="zh-CN" dirty="0" smtClean="0">
                <a:latin typeface="黑体" panose="02010609060101010101" pitchFamily="49" charset="-122"/>
              </a:rPr>
              <a:t>ompulsory miss)</a:t>
            </a:r>
          </a:p>
          <a:p>
            <a:pPr lvl="2" eaLnBrk="1" hangingPunct="1">
              <a:lnSpc>
                <a:spcPts val="28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当第一次访问一个块时，该块不在</a:t>
            </a:r>
            <a:r>
              <a:rPr lang="en-US" altLang="zh-CN" dirty="0" smtClean="0">
                <a:latin typeface="宋体" panose="02010600030101010101" pitchFamily="2" charset="-122"/>
              </a:rPr>
              <a:t>Cache</a:t>
            </a:r>
            <a:r>
              <a:rPr lang="zh-CN" altLang="en-US" dirty="0" smtClean="0">
                <a:latin typeface="宋体" panose="02010600030101010101" pitchFamily="2" charset="-122"/>
              </a:rPr>
              <a:t>中，需从下一级存储器中调入</a:t>
            </a:r>
            <a:r>
              <a:rPr lang="en-US" altLang="zh-CN" dirty="0" smtClean="0">
                <a:latin typeface="宋体" panose="02010600030101010101" pitchFamily="2" charset="-122"/>
              </a:rPr>
              <a:t>Cache</a:t>
            </a:r>
            <a:r>
              <a:rPr lang="zh-CN" altLang="en-US" dirty="0" smtClean="0">
                <a:latin typeface="宋体" panose="02010600030101010101" pitchFamily="2" charset="-122"/>
              </a:rPr>
              <a:t>，这就是强制性不命中。  </a:t>
            </a:r>
            <a:r>
              <a:rPr lang="en-US" altLang="zh-CN" dirty="0" smtClean="0">
                <a:latin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</a:rPr>
              <a:t>冷启动</a:t>
            </a:r>
            <a:r>
              <a:rPr lang="zh-CN" altLang="en-US" dirty="0" smtClean="0"/>
              <a:t>不命中，首次访问不命中）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 容量不命中</a:t>
            </a:r>
            <a:r>
              <a:rPr lang="en-US" altLang="zh-CN" dirty="0" smtClean="0">
                <a:latin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rgbClr val="D60093"/>
                </a:solidFill>
                <a:latin typeface="黑体" panose="02010609060101010101" pitchFamily="49" charset="-122"/>
              </a:rPr>
              <a:t>C</a:t>
            </a:r>
            <a:r>
              <a:rPr lang="en-US" altLang="zh-CN" dirty="0" smtClean="0">
                <a:latin typeface="黑体" panose="02010609060101010101" pitchFamily="49" charset="-122"/>
              </a:rPr>
              <a:t>apacity miss ) </a:t>
            </a:r>
          </a:p>
          <a:p>
            <a:pPr lvl="2" eaLnBrk="1" hangingPunct="1">
              <a:lnSpc>
                <a:spcPts val="28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如果程序执行时所需的块不能全部调入</a:t>
            </a:r>
            <a:r>
              <a:rPr lang="en-US" altLang="zh-CN" dirty="0" smtClean="0">
                <a:latin typeface="宋体" panose="02010600030101010101" pitchFamily="2" charset="-122"/>
              </a:rPr>
              <a:t>Cache</a:t>
            </a:r>
            <a:r>
              <a:rPr lang="zh-CN" altLang="en-US" dirty="0" smtClean="0">
                <a:latin typeface="宋体" panose="02010600030101010101" pitchFamily="2" charset="-122"/>
              </a:rPr>
              <a:t>中，则当某些块被替换后，若又重新被访问，就会发生不命中。这种不命中称为容量不命中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 冲突不命中</a:t>
            </a:r>
            <a:r>
              <a:rPr lang="en-US" altLang="zh-CN" dirty="0">
                <a:latin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D60093"/>
                </a:solidFill>
                <a:latin typeface="黑体" panose="02010609060101010101" pitchFamily="49" charset="-122"/>
              </a:rPr>
              <a:t>C</a:t>
            </a:r>
            <a:r>
              <a:rPr lang="en-US" altLang="zh-CN" dirty="0">
                <a:latin typeface="黑体" panose="02010609060101010101" pitchFamily="49" charset="-122"/>
              </a:rPr>
              <a:t>onflict miss)</a:t>
            </a:r>
          </a:p>
          <a:p>
            <a:pPr lvl="2">
              <a:lnSpc>
                <a:spcPts val="28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在组相联或直接映像</a:t>
            </a:r>
            <a:r>
              <a:rPr lang="en-US" altLang="zh-CN" dirty="0">
                <a:latin typeface="宋体" panose="02010600030101010101" pitchFamily="2" charset="-122"/>
              </a:rPr>
              <a:t>Cache</a:t>
            </a:r>
            <a:r>
              <a:rPr lang="zh-CN" altLang="en-US" dirty="0">
                <a:latin typeface="宋体" panose="02010600030101010101" pitchFamily="2" charset="-122"/>
              </a:rPr>
              <a:t>中，若太多的块映像到同一组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块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中，则会出现该组中某个块被别的块替换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即使别的组或块有空闲位置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，然后又被重新访问的情况。这就是发生了冲突不命中。</a:t>
            </a:r>
          </a:p>
          <a:p>
            <a:pPr lvl="2">
              <a:lnSpc>
                <a:spcPts val="28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 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碰撞不命中，干扰不命中</a:t>
            </a:r>
            <a:r>
              <a:rPr lang="en-US" altLang="zh-CN" dirty="0" smtClean="0">
                <a:latin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039" y="53181"/>
            <a:ext cx="6905626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2.3  </a:t>
            </a:r>
            <a:r>
              <a:rPr lang="zh-CN" altLang="en-US" sz="3600" b="1" dirty="0" smtClean="0"/>
              <a:t>降低不命中率</a:t>
            </a:r>
            <a:endParaRPr lang="zh-CN" altLang="en-US" sz="36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88914" y="811609"/>
            <a:ext cx="6905626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2.3.1   </a:t>
            </a:r>
            <a:r>
              <a:rPr lang="zh-CN" altLang="en-US" sz="2800" b="1" dirty="0" smtClean="0"/>
              <a:t>三种类型的不命中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873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黑体" panose="02010609060101010101" pitchFamily="49" charset="-122"/>
              </a:rPr>
              <a:t>三种类型的不命中</a:t>
            </a:r>
            <a:endParaRPr lang="zh-CN" altLang="en-US" sz="2800" dirty="0" smtClean="0">
              <a:latin typeface="黑体" panose="02010609060101010101" pitchFamily="49" charset="-122"/>
            </a:endParaRPr>
          </a:p>
        </p:txBody>
      </p:sp>
      <p:pic>
        <p:nvPicPr>
          <p:cNvPr id="31747" name="Picture 4" descr="5-1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" y="857249"/>
            <a:ext cx="5933238" cy="4173537"/>
          </a:xfrm>
          <a:noFill/>
        </p:spPr>
      </p:pic>
      <p:pic>
        <p:nvPicPr>
          <p:cNvPr id="4" name="Picture 4" descr="5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6164" y="857250"/>
            <a:ext cx="5509518" cy="4173537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-581025" y="5121670"/>
            <a:ext cx="6096000" cy="15327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</a:rPr>
              <a:t>相联度越高，冲突不命中就越少；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</a:rPr>
              <a:t>强制性不命中和容量不命中不受相联度的影响；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</a:rPr>
              <a:t>强制性不命中不受</a:t>
            </a:r>
            <a:r>
              <a:rPr lang="en-US" altLang="zh-CN" dirty="0">
                <a:latin typeface="宋体" panose="02010600030101010101" pitchFamily="2" charset="-122"/>
              </a:rPr>
              <a:t>Cache</a:t>
            </a:r>
            <a:r>
              <a:rPr lang="zh-CN" altLang="en-US" dirty="0">
                <a:latin typeface="宋体" panose="02010600030101010101" pitchFamily="2" charset="-122"/>
              </a:rPr>
              <a:t>容量的影响，但容量不命中却随着容量的增加而减少。</a:t>
            </a:r>
          </a:p>
        </p:txBody>
      </p:sp>
    </p:spTree>
    <p:extLst>
      <p:ext uri="{BB962C8B-B14F-4D97-AF65-F5344CB8AC3E}">
        <p14:creationId xmlns:p14="http://schemas.microsoft.com/office/powerpoint/2010/main" val="379029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6905626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2.3.2   </a:t>
            </a:r>
            <a:r>
              <a:rPr lang="zh-CN" altLang="en-US" sz="2800" b="1" dirty="0" smtClean="0"/>
              <a:t>降低不命中率的方法</a:t>
            </a:r>
            <a:endParaRPr lang="zh-CN" altLang="en-US" sz="2800" dirty="0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14350" y="878284"/>
            <a:ext cx="9410700" cy="552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2800"/>
              </a:lnSpc>
            </a:pPr>
            <a:r>
              <a:rPr lang="zh-CN" altLang="en-US" dirty="0" smtClean="0"/>
              <a:t>针对三种类型的不命中的直接方法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>
                <a:latin typeface="黑体" panose="02010609060101010101" pitchFamily="49" charset="-122"/>
              </a:rPr>
              <a:t>针对</a:t>
            </a:r>
            <a:r>
              <a:rPr lang="zh-CN" altLang="en-US" dirty="0">
                <a:latin typeface="黑体" panose="02010609060101010101" pitchFamily="49" charset="-122"/>
              </a:rPr>
              <a:t>强制不</a:t>
            </a:r>
            <a:r>
              <a:rPr lang="zh-CN" altLang="en-US" dirty="0" smtClean="0">
                <a:latin typeface="黑体" panose="02010609060101010101" pitchFamily="49" charset="-122"/>
              </a:rPr>
              <a:t>命中  </a:t>
            </a:r>
            <a:r>
              <a:rPr lang="en-US" altLang="zh-CN" dirty="0" smtClean="0">
                <a:latin typeface="黑体" panose="02010609060101010101" pitchFamily="49" charset="-122"/>
              </a:rPr>
              <a:t>--  </a:t>
            </a:r>
            <a:r>
              <a:rPr lang="zh-CN" altLang="en-US" dirty="0" smtClean="0">
                <a:latin typeface="黑体" panose="02010609060101010101" pitchFamily="49" charset="-122"/>
              </a:rPr>
              <a:t>增加块大小 （方法一）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dirty="0" smtClean="0">
                <a:latin typeface="黑体" panose="02010609060101010101" pitchFamily="49" charset="-122"/>
              </a:rPr>
              <a:t>针对容量</a:t>
            </a:r>
            <a:r>
              <a:rPr lang="zh-CN" altLang="en-US" dirty="0">
                <a:latin typeface="黑体" panose="02010609060101010101" pitchFamily="49" charset="-122"/>
              </a:rPr>
              <a:t>不</a:t>
            </a:r>
            <a:r>
              <a:rPr lang="zh-CN" altLang="en-US" dirty="0" smtClean="0">
                <a:latin typeface="黑体" panose="02010609060101010101" pitchFamily="49" charset="-122"/>
              </a:rPr>
              <a:t>命中  </a:t>
            </a:r>
            <a:r>
              <a:rPr lang="en-US" altLang="zh-CN" dirty="0" smtClean="0">
                <a:latin typeface="黑体" panose="02010609060101010101" pitchFamily="49" charset="-122"/>
              </a:rPr>
              <a:t>--  </a:t>
            </a:r>
            <a:r>
              <a:rPr lang="zh-CN" altLang="en-US" dirty="0" smtClean="0">
                <a:latin typeface="黑体" panose="02010609060101010101" pitchFamily="49" charset="-122"/>
              </a:rPr>
              <a:t>增加</a:t>
            </a:r>
            <a:r>
              <a:rPr lang="en-US" altLang="zh-CN" dirty="0" smtClean="0">
                <a:latin typeface="黑体" panose="02010609060101010101" pitchFamily="49" charset="-122"/>
              </a:rPr>
              <a:t>Cache</a:t>
            </a:r>
            <a:r>
              <a:rPr lang="zh-CN" altLang="en-US" dirty="0" smtClean="0">
                <a:latin typeface="黑体" panose="02010609060101010101" pitchFamily="49" charset="-122"/>
              </a:rPr>
              <a:t>容量 （方法二）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dirty="0" smtClean="0">
                <a:latin typeface="黑体" panose="02010609060101010101" pitchFamily="49" charset="-122"/>
              </a:rPr>
              <a:t>针对冲突</a:t>
            </a:r>
            <a:r>
              <a:rPr lang="zh-CN" altLang="en-US" dirty="0">
                <a:latin typeface="黑体" panose="02010609060101010101" pitchFamily="49" charset="-122"/>
              </a:rPr>
              <a:t>不</a:t>
            </a:r>
            <a:r>
              <a:rPr lang="zh-CN" altLang="en-US" dirty="0" smtClean="0">
                <a:latin typeface="黑体" panose="02010609060101010101" pitchFamily="49" charset="-122"/>
              </a:rPr>
              <a:t>命中  </a:t>
            </a:r>
            <a:r>
              <a:rPr lang="en-US" altLang="zh-CN" dirty="0" smtClean="0">
                <a:latin typeface="黑体" panose="02010609060101010101" pitchFamily="49" charset="-122"/>
              </a:rPr>
              <a:t>--  </a:t>
            </a:r>
            <a:r>
              <a:rPr lang="zh-CN" altLang="en-US" dirty="0" smtClean="0">
                <a:latin typeface="黑体" panose="02010609060101010101" pitchFamily="49" charset="-122"/>
              </a:rPr>
              <a:t>提高相联度 （方法三）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457200" lvl="1" indent="0">
              <a:lnSpc>
                <a:spcPts val="2800"/>
              </a:lnSpc>
              <a:buNone/>
            </a:pPr>
            <a:endParaRPr lang="en-US" altLang="zh-CN" dirty="0" smtClean="0">
              <a:latin typeface="黑体" panose="02010609060101010101" pitchFamily="49" charset="-122"/>
            </a:endParaRPr>
          </a:p>
          <a:p>
            <a:pPr marL="457200" lvl="1" indent="-457200">
              <a:lnSpc>
                <a:spcPts val="2800"/>
              </a:lnSpc>
              <a:spcBef>
                <a:spcPts val="1000"/>
              </a:spcBef>
            </a:pPr>
            <a:r>
              <a:rPr lang="zh-CN" altLang="en-US" sz="2800" dirty="0"/>
              <a:t>其他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 lvl="1">
              <a:lnSpc>
                <a:spcPts val="28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伪相联</a:t>
            </a:r>
            <a:r>
              <a:rPr lang="en-US" altLang="zh-CN" dirty="0" smtClean="0">
                <a:latin typeface="黑体" panose="02010609060101010101" pitchFamily="49" charset="-122"/>
              </a:rPr>
              <a:t>Cache </a:t>
            </a:r>
            <a:r>
              <a:rPr lang="zh-CN" altLang="en-US" dirty="0">
                <a:latin typeface="黑体" panose="02010609060101010101" pitchFamily="49" charset="-122"/>
              </a:rPr>
              <a:t>（</a:t>
            </a:r>
            <a:r>
              <a:rPr lang="zh-CN" altLang="en-US" dirty="0" smtClean="0">
                <a:latin typeface="黑体" panose="02010609060101010101" pitchFamily="49" charset="-122"/>
              </a:rPr>
              <a:t>方法四）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硬件预</a:t>
            </a:r>
            <a:r>
              <a:rPr lang="zh-CN" altLang="en-US" dirty="0" smtClean="0">
                <a:latin typeface="黑体" panose="02010609060101010101" pitchFamily="49" charset="-122"/>
              </a:rPr>
              <a:t>取 </a:t>
            </a:r>
            <a:r>
              <a:rPr lang="zh-CN" altLang="en-US" dirty="0">
                <a:latin typeface="黑体" panose="02010609060101010101" pitchFamily="49" charset="-122"/>
              </a:rPr>
              <a:t>（</a:t>
            </a:r>
            <a:r>
              <a:rPr lang="zh-CN" altLang="en-US" dirty="0" smtClean="0">
                <a:latin typeface="黑体" panose="02010609060101010101" pitchFamily="49" charset="-122"/>
              </a:rPr>
              <a:t>方法五）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编译器预</a:t>
            </a:r>
            <a:r>
              <a:rPr lang="zh-CN" altLang="en-US" dirty="0" smtClean="0">
                <a:latin typeface="黑体" panose="02010609060101010101" pitchFamily="49" charset="-122"/>
              </a:rPr>
              <a:t>取 </a:t>
            </a:r>
            <a:r>
              <a:rPr lang="zh-CN" altLang="en-US" dirty="0">
                <a:latin typeface="黑体" panose="02010609060101010101" pitchFamily="49" charset="-122"/>
              </a:rPr>
              <a:t>（</a:t>
            </a:r>
            <a:r>
              <a:rPr lang="zh-CN" altLang="en-US" dirty="0" smtClean="0">
                <a:latin typeface="黑体" panose="02010609060101010101" pitchFamily="49" charset="-122"/>
              </a:rPr>
              <a:t>方法六）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编译器</a:t>
            </a:r>
            <a:r>
              <a:rPr lang="zh-CN" altLang="en-US" dirty="0" smtClean="0">
                <a:latin typeface="黑体" panose="02010609060101010101" pitchFamily="49" charset="-122"/>
              </a:rPr>
              <a:t>优化 </a:t>
            </a:r>
            <a:r>
              <a:rPr lang="zh-CN" altLang="en-US" dirty="0">
                <a:latin typeface="黑体" panose="02010609060101010101" pitchFamily="49" charset="-122"/>
              </a:rPr>
              <a:t>（</a:t>
            </a:r>
            <a:r>
              <a:rPr lang="zh-CN" altLang="en-US" dirty="0" smtClean="0">
                <a:latin typeface="黑体" panose="02010609060101010101" pitchFamily="49" charset="-122"/>
              </a:rPr>
              <a:t>方法七）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牺牲</a:t>
            </a:r>
            <a:r>
              <a:rPr lang="en-US" altLang="zh-CN" dirty="0" smtClean="0">
                <a:latin typeface="黑体" panose="02010609060101010101" pitchFamily="49" charset="-122"/>
              </a:rPr>
              <a:t>Cache </a:t>
            </a:r>
            <a:r>
              <a:rPr lang="zh-CN" altLang="en-US" dirty="0">
                <a:latin typeface="黑体" panose="02010609060101010101" pitchFamily="49" charset="-122"/>
              </a:rPr>
              <a:t>（</a:t>
            </a:r>
            <a:r>
              <a:rPr lang="zh-CN" altLang="en-US" dirty="0" smtClean="0">
                <a:latin typeface="黑体" panose="02010609060101010101" pitchFamily="49" charset="-122"/>
              </a:rPr>
              <a:t>方法八）</a:t>
            </a:r>
            <a:endParaRPr lang="en-US" altLang="zh-CN" dirty="0">
              <a:latin typeface="黑体" panose="02010609060101010101" pitchFamily="49" charset="-122"/>
            </a:endParaRPr>
          </a:p>
          <a:p>
            <a:pPr marL="457200" lvl="1" indent="0">
              <a:lnSpc>
                <a:spcPts val="2800"/>
              </a:lnSpc>
              <a:buNone/>
            </a:pPr>
            <a:endParaRPr lang="en-US" altLang="zh-CN" dirty="0">
              <a:latin typeface="黑体" panose="02010609060101010101" pitchFamily="49" charset="-122"/>
            </a:endParaRPr>
          </a:p>
          <a:p>
            <a:pPr marL="457200" lvl="1" indent="-457200">
              <a:lnSpc>
                <a:spcPts val="2800"/>
              </a:lnSpc>
              <a:spcBef>
                <a:spcPts val="1000"/>
              </a:spcBef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595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ChangeArrowheads="1"/>
          </p:cNvSpPr>
          <p:nvPr/>
        </p:nvSpPr>
        <p:spPr bwMode="auto">
          <a:xfrm>
            <a:off x="523875" y="1886229"/>
            <a:ext cx="6481762" cy="4176712"/>
          </a:xfrm>
          <a:prstGeom prst="rect">
            <a:avLst/>
          </a:prstGeom>
          <a:solidFill>
            <a:srgbClr val="CAF5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6868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940991"/>
              </p:ext>
            </p:extLst>
          </p:nvPr>
        </p:nvGraphicFramePr>
        <p:xfrm>
          <a:off x="884237" y="2245005"/>
          <a:ext cx="575945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图片" r:id="rId3" imgW="3596640" imgH="2264664" progId="Word.Picture.8">
                  <p:embed/>
                </p:oleObj>
              </mc:Choice>
              <mc:Fallback>
                <p:oleObj name="图片" r:id="rId3" imgW="3596640" imgH="22646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7" y="2245005"/>
                        <a:ext cx="5759450" cy="362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7876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请先观察</a:t>
            </a:r>
            <a:r>
              <a:rPr lang="zh-CN" altLang="en-US" sz="2800" dirty="0"/>
              <a:t>不命中率随块大小变化的曲线 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0" y="136247"/>
            <a:ext cx="341632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</a:pPr>
            <a:r>
              <a:rPr lang="zh-CN" altLang="en-US" sz="2800" dirty="0">
                <a:latin typeface="黑体" panose="02010609060101010101" pitchFamily="49" charset="-122"/>
              </a:rPr>
              <a:t>方法</a:t>
            </a:r>
            <a:r>
              <a:rPr lang="zh-CN" altLang="en-US" sz="2800" dirty="0" smtClean="0">
                <a:latin typeface="黑体" panose="02010609060101010101" pitchFamily="49" charset="-122"/>
              </a:rPr>
              <a:t>一：增加</a:t>
            </a:r>
            <a:r>
              <a:rPr lang="zh-CN" altLang="en-US" sz="2800" dirty="0">
                <a:latin typeface="黑体" panose="02010609060101010101" pitchFamily="49" charset="-122"/>
              </a:rPr>
              <a:t>块</a:t>
            </a:r>
            <a:r>
              <a:rPr lang="zh-CN" altLang="en-US" sz="2800" dirty="0" smtClean="0">
                <a:latin typeface="黑体" panose="02010609060101010101" pitchFamily="49" charset="-122"/>
              </a:rPr>
              <a:t>大小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65999" y="2207523"/>
            <a:ext cx="42545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</a:rPr>
              <a:t>对于给定的</a:t>
            </a:r>
            <a:r>
              <a:rPr lang="en-US" altLang="zh-CN" sz="2000" dirty="0">
                <a:latin typeface="黑体" panose="02010609060101010101" pitchFamily="49" charset="-122"/>
              </a:rPr>
              <a:t>Cache</a:t>
            </a:r>
            <a:r>
              <a:rPr lang="zh-CN" altLang="en-US" sz="2000" dirty="0">
                <a:latin typeface="黑体" panose="02010609060101010101" pitchFamily="49" charset="-122"/>
              </a:rPr>
              <a:t>容量，当块大小增加时，不命中率开始是下降，后来反而上升了。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365999" y="3620642"/>
            <a:ext cx="45815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黑体" panose="02010609060101010101" pitchFamily="49" charset="-122"/>
              </a:rPr>
              <a:t>Cache</a:t>
            </a:r>
            <a:r>
              <a:rPr lang="zh-CN" altLang="en-US" sz="2000" dirty="0">
                <a:latin typeface="黑体" panose="02010609060101010101" pitchFamily="49" charset="-122"/>
              </a:rPr>
              <a:t>容量越大，使不命中率达到最低的块大小就越大</a:t>
            </a:r>
            <a:r>
              <a:rPr lang="zh-CN" altLang="en-US" sz="2000" dirty="0" smtClean="0">
                <a:latin typeface="黑体" panose="02010609060101010101" pitchFamily="49" charset="-122"/>
              </a:rPr>
              <a:t>。（从上到下，曲线越来越平）</a:t>
            </a:r>
            <a:endParaRPr lang="zh-CN" altLang="en-US" sz="2000" dirty="0">
              <a:latin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89823" y="5342553"/>
            <a:ext cx="2378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zh-CN" altLang="en-US" sz="2000" i="1" dirty="0" smtClean="0">
                <a:latin typeface="黑体" panose="02010609060101010101" pitchFamily="49" charset="-122"/>
              </a:rPr>
              <a:t>请思考：为什么？</a:t>
            </a:r>
            <a:endParaRPr lang="zh-CN" altLang="en-US" sz="2000" i="1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9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95275" y="438150"/>
            <a:ext cx="8248650" cy="5705475"/>
          </a:xfrm>
        </p:spPr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zh-CN" altLang="en-US" dirty="0" smtClean="0"/>
              <a:t>原因</a:t>
            </a:r>
            <a:r>
              <a:rPr lang="zh-CN" altLang="en-US" dirty="0" smtClean="0"/>
              <a:t>：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一方面它减少了强制性不命中</a:t>
            </a:r>
            <a:r>
              <a:rPr lang="zh-CN" altLang="en-US" dirty="0" smtClean="0">
                <a:latin typeface="宋体" panose="02010600030101010101" pitchFamily="2" charset="-122"/>
              </a:rPr>
              <a:t>；（不命中率总体下降）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另一方面，由于增加块大小会减少</a:t>
            </a:r>
            <a:r>
              <a:rPr lang="en-US" altLang="zh-CN" dirty="0" smtClean="0">
                <a:latin typeface="宋体" panose="02010600030101010101" pitchFamily="2" charset="-122"/>
              </a:rPr>
              <a:t>Cache</a:t>
            </a:r>
            <a:r>
              <a:rPr lang="zh-CN" altLang="en-US" dirty="0" smtClean="0">
                <a:latin typeface="宋体" panose="02010600030101010101" pitchFamily="2" charset="-122"/>
              </a:rPr>
              <a:t>中块的数目，所以有可能会增加冲突不命中</a:t>
            </a:r>
            <a:r>
              <a:rPr lang="zh-CN" altLang="en-US" dirty="0" smtClean="0">
                <a:latin typeface="宋体" panose="02010600030101010101" pitchFamily="2" charset="-122"/>
              </a:rPr>
              <a:t>。（不命中率又升高了）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zh-CN" altLang="en-US" sz="2400" dirty="0" smtClean="0"/>
              <a:t> </a:t>
            </a:r>
            <a:endParaRPr lang="zh-CN" altLang="en-US" sz="2400" dirty="0" smtClean="0">
              <a:latin typeface="黑体" panose="02010609060101010101" pitchFamily="49" charset="-122"/>
            </a:endParaRPr>
          </a:p>
          <a:p>
            <a:pPr marL="457200" indent="-457200">
              <a:lnSpc>
                <a:spcPct val="100000"/>
              </a:lnSpc>
            </a:pPr>
            <a:r>
              <a:rPr lang="zh-CN" altLang="en-US" dirty="0" smtClean="0"/>
              <a:t>增加</a:t>
            </a:r>
            <a:r>
              <a:rPr lang="zh-CN" altLang="en-US" dirty="0" smtClean="0"/>
              <a:t>块大小会增加不命中开销</a:t>
            </a:r>
          </a:p>
        </p:txBody>
      </p:sp>
    </p:spTree>
    <p:extLst>
      <p:ext uri="{BB962C8B-B14F-4D97-AF65-F5344CB8AC3E}">
        <p14:creationId xmlns:p14="http://schemas.microsoft.com/office/powerpoint/2010/main" val="264036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57226" y="954088"/>
            <a:ext cx="6118225" cy="252095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ts val="2800"/>
              </a:lnSpc>
            </a:pPr>
            <a:r>
              <a:rPr lang="zh-CN" altLang="en-US" dirty="0" smtClean="0">
                <a:latin typeface="+mn-ea"/>
              </a:rPr>
              <a:t>最直接的方法是增加</a:t>
            </a:r>
            <a:r>
              <a:rPr lang="en-US" altLang="zh-CN" dirty="0" smtClean="0">
                <a:latin typeface="+mn-ea"/>
              </a:rPr>
              <a:t>Cache</a:t>
            </a:r>
            <a:r>
              <a:rPr lang="zh-CN" altLang="en-US" dirty="0" smtClean="0">
                <a:latin typeface="+mn-ea"/>
              </a:rPr>
              <a:t>的容量</a:t>
            </a:r>
          </a:p>
          <a:p>
            <a:pPr marL="1085850" lvl="1" indent="-457200">
              <a:lnSpc>
                <a:spcPts val="2800"/>
              </a:lnSpc>
            </a:pPr>
            <a:r>
              <a:rPr lang="zh-CN" altLang="en-US" dirty="0" smtClean="0">
                <a:latin typeface="+mn-ea"/>
              </a:rPr>
              <a:t>缺点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pPr lvl="2" eaLnBrk="1" hangingPunct="1">
              <a:lnSpc>
                <a:spcPts val="2800"/>
              </a:lnSpc>
            </a:pPr>
            <a:r>
              <a:rPr lang="zh-CN" altLang="en-US" sz="2400" dirty="0" smtClean="0">
                <a:latin typeface="+mn-ea"/>
              </a:rPr>
              <a:t>增加成本</a:t>
            </a:r>
          </a:p>
          <a:p>
            <a:pPr lvl="2" eaLnBrk="1" hangingPunct="1">
              <a:lnSpc>
                <a:spcPts val="2800"/>
              </a:lnSpc>
            </a:pPr>
            <a:r>
              <a:rPr lang="zh-CN" altLang="en-US" sz="2400" dirty="0" smtClean="0">
                <a:latin typeface="+mn-ea"/>
              </a:rPr>
              <a:t>可能增加命中时间</a:t>
            </a:r>
          </a:p>
          <a:p>
            <a:pPr marL="457200" indent="-457200">
              <a:lnSpc>
                <a:spcPts val="2800"/>
              </a:lnSpc>
            </a:pPr>
            <a:r>
              <a:rPr lang="zh-CN" altLang="en-US" dirty="0" smtClean="0">
                <a:latin typeface="+mn-ea"/>
              </a:rPr>
              <a:t>这种方法在片外</a:t>
            </a:r>
            <a:r>
              <a:rPr lang="en-US" altLang="zh-CN" dirty="0" smtClean="0">
                <a:latin typeface="+mn-ea"/>
              </a:rPr>
              <a:t>Cache</a:t>
            </a:r>
            <a:r>
              <a:rPr lang="zh-CN" altLang="en-US" dirty="0" smtClean="0">
                <a:latin typeface="+mn-ea"/>
              </a:rPr>
              <a:t>中用得比较多 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36247"/>
            <a:ext cx="4314001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</a:pPr>
            <a:r>
              <a:rPr lang="zh-CN" altLang="en-US" sz="2800" dirty="0" smtClean="0">
                <a:latin typeface="黑体" panose="02010609060101010101" pitchFamily="49" charset="-122"/>
              </a:rPr>
              <a:t>方法</a:t>
            </a:r>
            <a:r>
              <a:rPr lang="zh-CN" altLang="en-US" sz="2800" dirty="0">
                <a:latin typeface="黑体" panose="02010609060101010101" pitchFamily="49" charset="-122"/>
              </a:rPr>
              <a:t>二</a:t>
            </a:r>
            <a:r>
              <a:rPr lang="zh-CN" altLang="en-US" sz="2800" dirty="0" smtClean="0">
                <a:latin typeface="黑体" panose="02010609060101010101" pitchFamily="49" charset="-122"/>
              </a:rPr>
              <a:t>：增加</a:t>
            </a:r>
            <a:r>
              <a:rPr lang="en-US" altLang="zh-CN" sz="2800" dirty="0" smtClean="0">
                <a:latin typeface="黑体" panose="02010609060101010101" pitchFamily="49" charset="-122"/>
              </a:rPr>
              <a:t>Cache</a:t>
            </a:r>
            <a:r>
              <a:rPr lang="zh-CN" altLang="en-US" sz="2800" dirty="0" smtClean="0">
                <a:latin typeface="黑体" panose="02010609060101010101" pitchFamily="49" charset="-122"/>
              </a:rPr>
              <a:t>的容量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2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07988" y="1203325"/>
            <a:ext cx="7772400" cy="259238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zh-CN" altLang="en-US" sz="2400" dirty="0">
                <a:latin typeface="黑体" panose="02010609060101010101" pitchFamily="49" charset="-122"/>
              </a:rPr>
              <a:t>采用相联度超过</a:t>
            </a:r>
            <a:r>
              <a:rPr lang="en-US" altLang="zh-CN" sz="2400" dirty="0">
                <a:latin typeface="黑体" panose="02010609060101010101" pitchFamily="49" charset="-122"/>
              </a:rPr>
              <a:t>8</a:t>
            </a:r>
            <a:r>
              <a:rPr lang="zh-CN" altLang="en-US" sz="2400" dirty="0">
                <a:latin typeface="黑体" panose="02010609060101010101" pitchFamily="49" charset="-122"/>
              </a:rPr>
              <a:t>的方案的实际意义不大。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400" dirty="0" smtClean="0">
                <a:latin typeface="黑体" panose="02010609060101010101" pitchFamily="49" charset="-122"/>
              </a:rPr>
              <a:t>2:1Cache</a:t>
            </a:r>
            <a:r>
              <a:rPr lang="zh-CN" altLang="en-US" sz="2400" dirty="0">
                <a:latin typeface="黑体" panose="02010609060101010101" pitchFamily="49" charset="-122"/>
              </a:rPr>
              <a:t>经验规则</a:t>
            </a:r>
          </a:p>
          <a:p>
            <a:pPr marL="447675" indent="714375">
              <a:lnSpc>
                <a:spcPct val="100000"/>
              </a:lnSpc>
              <a:buNone/>
            </a:pPr>
            <a:r>
              <a:rPr lang="zh-CN" altLang="en-US" sz="2400" dirty="0" smtClean="0">
                <a:latin typeface="黑体" panose="02010609060101010101" pitchFamily="49" charset="-122"/>
              </a:rPr>
              <a:t>容量</a:t>
            </a:r>
            <a:r>
              <a:rPr lang="zh-CN" altLang="en-US" sz="2400" dirty="0">
                <a:latin typeface="黑体" panose="02010609060101010101" pitchFamily="49" charset="-122"/>
              </a:rPr>
              <a:t>为</a:t>
            </a:r>
            <a:r>
              <a:rPr lang="en-US" altLang="zh-CN" sz="2400" dirty="0">
                <a:latin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</a:rPr>
              <a:t>的直接映像</a:t>
            </a:r>
            <a:r>
              <a:rPr lang="en-US" altLang="zh-CN" sz="2400" dirty="0">
                <a:latin typeface="黑体" panose="02010609060101010101" pitchFamily="49" charset="-122"/>
              </a:rPr>
              <a:t>Cache</a:t>
            </a:r>
            <a:r>
              <a:rPr lang="zh-CN" altLang="en-US" sz="2400" dirty="0">
                <a:latin typeface="黑体" panose="02010609060101010101" pitchFamily="49" charset="-122"/>
              </a:rPr>
              <a:t>的不命中率和容量为</a:t>
            </a:r>
            <a:r>
              <a:rPr lang="en-US" altLang="zh-CN" sz="2400" dirty="0">
                <a:latin typeface="黑体" panose="02010609060101010101" pitchFamily="49" charset="-122"/>
              </a:rPr>
              <a:t>N/2</a:t>
            </a:r>
            <a:r>
              <a:rPr lang="zh-CN" altLang="en-US" sz="2400" dirty="0">
                <a:latin typeface="黑体" panose="02010609060101010101" pitchFamily="49" charset="-122"/>
              </a:rPr>
              <a:t>的两路组相联</a:t>
            </a:r>
            <a:r>
              <a:rPr lang="en-US" altLang="zh-CN" sz="2400" dirty="0">
                <a:latin typeface="黑体" panose="02010609060101010101" pitchFamily="49" charset="-122"/>
              </a:rPr>
              <a:t>Cache</a:t>
            </a:r>
            <a:r>
              <a:rPr lang="zh-CN" altLang="en-US" sz="2400" dirty="0">
                <a:latin typeface="黑体" panose="02010609060101010101" pitchFamily="49" charset="-122"/>
              </a:rPr>
              <a:t>的不命中率差不多相同。</a:t>
            </a:r>
          </a:p>
          <a:p>
            <a:pPr marL="457200" indent="-457200">
              <a:lnSpc>
                <a:spcPct val="100000"/>
              </a:lnSpc>
            </a:pPr>
            <a:r>
              <a:rPr lang="zh-CN" altLang="en-US" sz="2400" dirty="0">
                <a:latin typeface="黑体" panose="02010609060101010101" pitchFamily="49" charset="-122"/>
              </a:rPr>
              <a:t>提高相联度是以增加命中时间为代价。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AutoNum type="arabicPeriod" startAt="3"/>
            </a:pPr>
            <a:endParaRPr lang="en-US" altLang="zh-CN" sz="1800" dirty="0">
              <a:solidFill>
                <a:srgbClr val="D6009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6247"/>
            <a:ext cx="341632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</a:pPr>
            <a:r>
              <a:rPr lang="zh-CN" altLang="en-US" sz="2800" dirty="0" smtClean="0">
                <a:latin typeface="黑体" panose="02010609060101010101" pitchFamily="49" charset="-122"/>
              </a:rPr>
              <a:t>方法</a:t>
            </a:r>
            <a:r>
              <a:rPr lang="zh-CN" altLang="en-US" sz="2800" dirty="0">
                <a:latin typeface="黑体" panose="02010609060101010101" pitchFamily="49" charset="-122"/>
              </a:rPr>
              <a:t>三</a:t>
            </a:r>
            <a:r>
              <a:rPr lang="zh-CN" altLang="en-US" sz="2800" dirty="0" smtClean="0">
                <a:latin typeface="黑体" panose="02010609060101010101" pitchFamily="49" charset="-122"/>
              </a:rPr>
              <a:t>：提高相联度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1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24986" y="1106884"/>
            <a:ext cx="7523639" cy="683816"/>
          </a:xfrm>
        </p:spPr>
        <p:txBody>
          <a:bodyPr/>
          <a:lstStyle/>
          <a:p>
            <a:pPr marL="457200" indent="-457200"/>
            <a:r>
              <a:rPr lang="zh-CN" altLang="en-US" sz="2400" dirty="0" smtClean="0">
                <a:latin typeface="黑体" panose="02010609060101010101" pitchFamily="49" charset="-122"/>
              </a:rPr>
              <a:t>多路组相</a:t>
            </a:r>
            <a:r>
              <a:rPr lang="zh-CN" altLang="en-US" sz="2400" dirty="0" smtClean="0">
                <a:latin typeface="黑体" panose="02010609060101010101" pitchFamily="49" charset="-122"/>
              </a:rPr>
              <a:t>联 </a:t>
            </a:r>
            <a:r>
              <a:rPr lang="en-US" altLang="zh-CN" sz="2400" dirty="0" smtClean="0">
                <a:latin typeface="黑体" panose="02010609060101010101" pitchFamily="49" charset="-122"/>
              </a:rPr>
              <a:t>V.S. </a:t>
            </a:r>
            <a:r>
              <a:rPr lang="zh-CN" altLang="en-US" sz="2400" dirty="0" smtClean="0">
                <a:latin typeface="黑体" panose="02010609060101010101" pitchFamily="49" charset="-122"/>
              </a:rPr>
              <a:t>直接映像</a:t>
            </a:r>
            <a:endParaRPr lang="zh-CN" altLang="en-US" sz="2400" dirty="0" smtClean="0">
              <a:latin typeface="黑体" panose="02010609060101010101" pitchFamily="49" charset="-122"/>
            </a:endParaRPr>
          </a:p>
          <a:p>
            <a:pPr marL="457200" indent="-457200"/>
            <a:endParaRPr lang="zh-CN" altLang="en-US" sz="2400" dirty="0">
              <a:latin typeface="黑体" panose="02010609060101010101" pitchFamily="49" charset="-122"/>
            </a:endParaRPr>
          </a:p>
          <a:p>
            <a:pPr marL="457200" indent="-457200"/>
            <a:endParaRPr lang="zh-CN" altLang="en-US" sz="2400" dirty="0">
              <a:latin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136247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+mn-ea"/>
              </a:rPr>
              <a:t>方法四：</a:t>
            </a:r>
            <a:r>
              <a:rPr lang="zh-CN" altLang="en-US" sz="2800" dirty="0">
                <a:latin typeface="+mn-ea"/>
              </a:rPr>
              <a:t>伪相联 </a:t>
            </a:r>
            <a:r>
              <a:rPr lang="en-US" altLang="zh-CN" sz="2800" dirty="0">
                <a:latin typeface="+mn-ea"/>
              </a:rPr>
              <a:t>Cache (</a:t>
            </a:r>
            <a:r>
              <a:rPr lang="zh-CN" altLang="en-US" sz="2800" dirty="0">
                <a:latin typeface="+mn-ea"/>
              </a:rPr>
              <a:t>列相联 </a:t>
            </a:r>
            <a:r>
              <a:rPr lang="en-US" altLang="zh-CN" sz="2800" dirty="0">
                <a:latin typeface="+mn-ea"/>
              </a:rPr>
              <a:t>Cache )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92" y="1979483"/>
            <a:ext cx="5306165" cy="15051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7699" y="39910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</a:rPr>
              <a:t>伪相联</a:t>
            </a:r>
            <a:r>
              <a:rPr lang="en-US" altLang="zh-CN" sz="2400" dirty="0">
                <a:latin typeface="黑体" panose="02010609060101010101" pitchFamily="49" charset="-122"/>
              </a:rPr>
              <a:t>Cache</a:t>
            </a:r>
            <a:r>
              <a:rPr lang="zh-CN" altLang="en-US" sz="2400" dirty="0">
                <a:latin typeface="黑体" panose="02010609060101010101" pitchFamily="49" charset="-122"/>
              </a:rPr>
              <a:t>的优点</a:t>
            </a:r>
          </a:p>
          <a:p>
            <a:pPr marL="10858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命中时间小</a:t>
            </a:r>
          </a:p>
          <a:p>
            <a:pPr marL="10858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不命中率低</a:t>
            </a:r>
          </a:p>
        </p:txBody>
      </p:sp>
    </p:spTree>
    <p:extLst>
      <p:ext uri="{BB962C8B-B14F-4D97-AF65-F5344CB8AC3E}">
        <p14:creationId xmlns:p14="http://schemas.microsoft.com/office/powerpoint/2010/main" val="31136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6905626" cy="771525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2.1 </a:t>
            </a:r>
            <a:r>
              <a:rPr lang="zh-CN" altLang="en-US" sz="3600" b="1" dirty="0" smtClean="0"/>
              <a:t>存储体系基础知识复习</a:t>
            </a:r>
            <a:endParaRPr lang="zh-CN" altLang="en-US" sz="3600" dirty="0"/>
          </a:p>
        </p:txBody>
      </p:sp>
      <p:pic>
        <p:nvPicPr>
          <p:cNvPr id="7170" name="Picture 2" descr="https://p.ananas.chaoxing.com/star3/origin/480bc15191ded50bbc63040e0c0a8a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0"/>
            <a:ext cx="5854700" cy="688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p.ananas.chaoxing.com/star3/origin/9cc6eb6ea72d0a2f294aea89521e74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2448847"/>
            <a:ext cx="38100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56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7314" y="360364"/>
            <a:ext cx="10618786" cy="35020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基本思想及工作原理 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在逻辑上把直接映像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的空间上下平分为两个区。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对于任何一次访问，伪相联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先按直接映像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的方式去处理。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若命中，则其访问过程与直接映像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的情况一样。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若不命中，则再到另一区相应的位置去查找。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若找到，则发生了伪命中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3"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否则就只好访问下一级存储器。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98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4980312"/>
              </p:ext>
            </p:extLst>
          </p:nvPr>
        </p:nvGraphicFramePr>
        <p:xfrm>
          <a:off x="6953250" y="3348038"/>
          <a:ext cx="4305300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图片" r:id="rId3" imgW="2782824" imgH="1911096" progId="Word.Picture.8">
                  <p:embed/>
                </p:oleObj>
              </mc:Choice>
              <mc:Fallback>
                <p:oleObj name="图片" r:id="rId3" imgW="2782824" imgH="191109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348038"/>
                        <a:ext cx="4305300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45633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5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105026"/>
            <a:ext cx="586740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1814" y="255589"/>
            <a:ext cx="79200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108585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缺点 ：多种命中时间 </a:t>
            </a:r>
            <a:r>
              <a:rPr lang="en-US" altLang="zh-CN" dirty="0" smtClean="0">
                <a:solidFill>
                  <a:schemeClr val="tx1"/>
                </a:solidFill>
              </a:rPr>
              <a:t>-- </a:t>
            </a:r>
            <a:r>
              <a:rPr lang="zh-CN" altLang="en-US" dirty="0" smtClean="0">
                <a:solidFill>
                  <a:schemeClr val="tx1"/>
                </a:solidFill>
              </a:rPr>
              <a:t>快速</a:t>
            </a:r>
            <a:r>
              <a:rPr lang="zh-CN" altLang="en-US" dirty="0">
                <a:solidFill>
                  <a:schemeClr val="tx1"/>
                </a:solidFill>
              </a:rPr>
              <a:t>命中与慢速命中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要保证绝大多数命中都是快速命中。</a:t>
            </a:r>
          </a:p>
        </p:txBody>
      </p:sp>
    </p:spTree>
    <p:extLst>
      <p:ext uri="{BB962C8B-B14F-4D97-AF65-F5344CB8AC3E}">
        <p14:creationId xmlns:p14="http://schemas.microsoft.com/office/powerpoint/2010/main" val="14813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1025" y="1004889"/>
            <a:ext cx="8172450" cy="555783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指令和数据都可以预取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预取内容既可放入</a:t>
            </a:r>
            <a:r>
              <a:rPr lang="en-US" altLang="zh-CN" sz="24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Cache</a:t>
            </a: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，也可放在外缓冲器中。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例如：指令流缓冲器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指令预取通常由</a:t>
            </a:r>
            <a:r>
              <a:rPr lang="en-US" altLang="zh-CN" sz="24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Cache</a:t>
            </a: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之外的硬件完成</a:t>
            </a:r>
          </a:p>
          <a:p>
            <a:pPr lvl="3" eaLnBrk="1" hangingPunct="1">
              <a:lnSpc>
                <a:spcPct val="110000"/>
              </a:lnSpc>
            </a:pPr>
            <a:endParaRPr lang="zh-CN" altLang="en-US" dirty="0" smtClean="0">
              <a:solidFill>
                <a:srgbClr val="9933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624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+mn-ea"/>
              </a:rPr>
              <a:t>方法五：硬件预取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4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5394325"/>
            <a:ext cx="7772400" cy="4802188"/>
          </a:xfrm>
        </p:spPr>
        <p:txBody>
          <a:bodyPr/>
          <a:lstStyle/>
          <a:p>
            <a:pPr marL="1085850" lvl="1" indent="-457200">
              <a:lnSpc>
                <a:spcPct val="140000"/>
              </a:lnSpc>
            </a:pPr>
            <a:r>
              <a:rPr lang="zh-CN" altLang="en-US" dirty="0" smtClean="0"/>
              <a:t>预</a:t>
            </a:r>
            <a:r>
              <a:rPr lang="zh-CN" altLang="en-US" dirty="0" smtClean="0"/>
              <a:t>取应利用存储器的空闲带宽，不能影响对正常不命中的处理，否则可能会降低性能。 </a:t>
            </a:r>
          </a:p>
        </p:txBody>
      </p:sp>
      <p:sp>
        <p:nvSpPr>
          <p:cNvPr id="3" name="矩形 2"/>
          <p:cNvSpPr/>
          <p:nvPr/>
        </p:nvSpPr>
        <p:spPr>
          <a:xfrm>
            <a:off x="493713" y="308285"/>
            <a:ext cx="8382000" cy="52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</a:rPr>
              <a:t>预取效果</a:t>
            </a:r>
          </a:p>
          <a:p>
            <a:pPr marL="1085850" lvl="1" indent="-4572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黑体" panose="02010609060101010101" pitchFamily="49" charset="-122"/>
              </a:rPr>
              <a:t>Joppi</a:t>
            </a:r>
            <a:r>
              <a:rPr lang="zh-CN" altLang="en-US" sz="2000" dirty="0">
                <a:latin typeface="黑体" panose="02010609060101010101" pitchFamily="49" charset="-122"/>
              </a:rPr>
              <a:t>的研究结果</a:t>
            </a:r>
          </a:p>
          <a:p>
            <a:pPr marL="1200150" lvl="2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</a:rPr>
              <a:t>指令预取 </a:t>
            </a:r>
            <a:r>
              <a:rPr lang="en-US" altLang="zh-CN" dirty="0">
                <a:latin typeface="宋体" panose="02010600030101010101" pitchFamily="2" charset="-122"/>
              </a:rPr>
              <a:t>(4KB</a:t>
            </a:r>
            <a:r>
              <a:rPr lang="zh-CN" altLang="en-US" dirty="0">
                <a:latin typeface="宋体" panose="02010600030101010101" pitchFamily="2" charset="-122"/>
              </a:rPr>
              <a:t>，直接映像</a:t>
            </a:r>
            <a:r>
              <a:rPr lang="en-US" altLang="zh-CN" dirty="0">
                <a:latin typeface="宋体" panose="02010600030101010101" pitchFamily="2" charset="-122"/>
              </a:rPr>
              <a:t>Cache</a:t>
            </a:r>
            <a:r>
              <a:rPr lang="zh-CN" altLang="en-US" dirty="0">
                <a:latin typeface="宋体" panose="02010600030101010101" pitchFamily="2" charset="-122"/>
              </a:rPr>
              <a:t>，块大小＝</a:t>
            </a:r>
            <a:r>
              <a:rPr lang="en-US" altLang="zh-CN" dirty="0">
                <a:latin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</a:rPr>
              <a:t>字节</a:t>
            </a:r>
            <a:r>
              <a:rPr lang="en-US" altLang="zh-CN" dirty="0"/>
              <a:t>)</a:t>
            </a:r>
          </a:p>
          <a:p>
            <a:pPr lvl="3">
              <a:lnSpc>
                <a:spcPts val="2880"/>
              </a:lnSpc>
            </a:pP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个块的指令流缓冲器： 捕获</a:t>
            </a:r>
            <a:r>
              <a:rPr lang="en-US" altLang="zh-CN" dirty="0">
                <a:latin typeface="宋体" panose="02010600030101010101" pitchFamily="2" charset="-122"/>
              </a:rPr>
              <a:t>15</a:t>
            </a:r>
            <a:r>
              <a:rPr lang="zh-CN" altLang="en-US" dirty="0">
                <a:latin typeface="宋体" panose="02010600030101010101" pitchFamily="2" charset="-122"/>
              </a:rPr>
              <a:t>％～</a:t>
            </a:r>
            <a:r>
              <a:rPr lang="en-US" altLang="zh-CN" dirty="0">
                <a:latin typeface="宋体" panose="02010600030101010101" pitchFamily="2" charset="-122"/>
              </a:rPr>
              <a:t>25</a:t>
            </a:r>
            <a:r>
              <a:rPr lang="zh-CN" altLang="en-US" dirty="0">
                <a:latin typeface="宋体" panose="02010600030101010101" pitchFamily="2" charset="-122"/>
              </a:rPr>
              <a:t>％的不命中</a:t>
            </a:r>
          </a:p>
          <a:p>
            <a:pPr lvl="3">
              <a:lnSpc>
                <a:spcPts val="2880"/>
              </a:lnSpc>
            </a:pP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个块的指令流缓冲器： 捕获</a:t>
            </a:r>
            <a:r>
              <a:rPr lang="en-US" altLang="zh-CN" dirty="0">
                <a:latin typeface="宋体" panose="02010600030101010101" pitchFamily="2" charset="-122"/>
              </a:rPr>
              <a:t>50</a:t>
            </a:r>
            <a:r>
              <a:rPr lang="zh-CN" altLang="en-US" dirty="0">
                <a:latin typeface="宋体" panose="02010600030101010101" pitchFamily="2" charset="-122"/>
              </a:rPr>
              <a:t>％</a:t>
            </a:r>
          </a:p>
          <a:p>
            <a:pPr lvl="3">
              <a:lnSpc>
                <a:spcPts val="2880"/>
              </a:lnSpc>
            </a:pPr>
            <a:r>
              <a:rPr lang="en-US" altLang="zh-CN" dirty="0">
                <a:latin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</a:rPr>
              <a:t>个块的指令流缓冲器：捕获</a:t>
            </a:r>
            <a:r>
              <a:rPr lang="en-US" altLang="zh-CN" dirty="0">
                <a:latin typeface="宋体" panose="02010600030101010101" pitchFamily="2" charset="-122"/>
              </a:rPr>
              <a:t>72</a:t>
            </a:r>
            <a:r>
              <a:rPr lang="zh-CN" altLang="en-US" dirty="0">
                <a:latin typeface="宋体" panose="02010600030101010101" pitchFamily="2" charset="-122"/>
              </a:rPr>
              <a:t>％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1200150" lvl="2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</a:rPr>
              <a:t>数据预取 </a:t>
            </a:r>
            <a:r>
              <a:rPr lang="en-US" altLang="zh-CN" dirty="0">
                <a:latin typeface="宋体" panose="02010600030101010101" pitchFamily="2" charset="-122"/>
              </a:rPr>
              <a:t>(4KB,</a:t>
            </a:r>
            <a:r>
              <a:rPr lang="zh-CN" altLang="en-US" dirty="0">
                <a:latin typeface="宋体" panose="02010600030101010101" pitchFamily="2" charset="-122"/>
              </a:rPr>
              <a:t>直接映像</a:t>
            </a:r>
            <a:r>
              <a:rPr lang="en-US" altLang="zh-CN" dirty="0">
                <a:latin typeface="宋体" panose="02010600030101010101" pitchFamily="2" charset="-122"/>
              </a:rPr>
              <a:t>Cache)</a:t>
            </a:r>
          </a:p>
          <a:p>
            <a:pPr lvl="3">
              <a:lnSpc>
                <a:spcPts val="2880"/>
              </a:lnSpc>
            </a:pP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个数据流</a:t>
            </a:r>
            <a:r>
              <a:rPr lang="zh-CN" altLang="en-US" dirty="0" smtClean="0">
                <a:latin typeface="宋体" panose="02010600030101010101" pitchFamily="2" charset="-122"/>
              </a:rPr>
              <a:t>缓冲器，捕获</a:t>
            </a:r>
            <a:r>
              <a:rPr lang="en-US" altLang="zh-CN" dirty="0">
                <a:latin typeface="宋体" panose="02010600030101010101" pitchFamily="2" charset="-122"/>
              </a:rPr>
              <a:t>25</a:t>
            </a:r>
            <a:r>
              <a:rPr lang="zh-CN" altLang="en-US" dirty="0">
                <a:latin typeface="宋体" panose="02010600030101010101" pitchFamily="2" charset="-122"/>
              </a:rPr>
              <a:t>％的不命中</a:t>
            </a:r>
          </a:p>
          <a:p>
            <a:pPr lvl="3">
              <a:lnSpc>
                <a:spcPts val="2880"/>
              </a:lnSpc>
            </a:pPr>
            <a:r>
              <a:rPr lang="zh-CN" altLang="en-US" dirty="0">
                <a:latin typeface="宋体" panose="02010600030101010101" pitchFamily="2" charset="-122"/>
              </a:rPr>
              <a:t>还可以采用多个数据流</a:t>
            </a:r>
            <a:r>
              <a:rPr lang="zh-CN" altLang="en-US" dirty="0" smtClean="0">
                <a:latin typeface="宋体" panose="02010600030101010101" pitchFamily="2" charset="-122"/>
              </a:rPr>
              <a:t>缓冲器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1085850" lvl="1" indent="-4572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黑体" panose="02010609060101010101" pitchFamily="49" charset="-122"/>
              </a:rPr>
              <a:t>Palacharla</a:t>
            </a:r>
            <a:r>
              <a:rPr lang="zh-CN" altLang="en-US" sz="2000" dirty="0">
                <a:latin typeface="黑体" panose="02010609060101010101" pitchFamily="49" charset="-122"/>
              </a:rPr>
              <a:t>和</a:t>
            </a:r>
            <a:r>
              <a:rPr lang="en-US" altLang="zh-CN" sz="2000" dirty="0">
                <a:latin typeface="黑体" panose="02010609060101010101" pitchFamily="49" charset="-122"/>
              </a:rPr>
              <a:t>Kessler</a:t>
            </a:r>
            <a:r>
              <a:rPr lang="zh-CN" altLang="en-US" sz="2000" dirty="0">
                <a:latin typeface="黑体" panose="02010609060101010101" pitchFamily="49" charset="-122"/>
              </a:rPr>
              <a:t>的研究结果</a:t>
            </a:r>
          </a:p>
          <a:p>
            <a:pPr marL="1200150" lvl="2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</a:rPr>
              <a:t>流缓冲器：既能预取指令又能预取数据</a:t>
            </a:r>
          </a:p>
          <a:p>
            <a:pPr lvl="3">
              <a:lnSpc>
                <a:spcPts val="2880"/>
              </a:lnSpc>
            </a:pPr>
            <a:r>
              <a:rPr lang="zh-CN" altLang="en-US" dirty="0">
                <a:latin typeface="宋体" panose="02010600030101010101" pitchFamily="2" charset="-122"/>
              </a:rPr>
              <a:t>对于两个</a:t>
            </a:r>
            <a:r>
              <a:rPr lang="en-US" altLang="zh-CN" dirty="0">
                <a:latin typeface="宋体" panose="02010600030101010101" pitchFamily="2" charset="-122"/>
              </a:rPr>
              <a:t>64KB</a:t>
            </a:r>
            <a:r>
              <a:rPr lang="zh-CN" altLang="en-US" dirty="0">
                <a:latin typeface="宋体" panose="02010600030101010101" pitchFamily="2" charset="-122"/>
              </a:rPr>
              <a:t>四路组相联</a:t>
            </a:r>
            <a:r>
              <a:rPr lang="en-US" altLang="zh-CN" dirty="0">
                <a:latin typeface="宋体" panose="02010600030101010101" pitchFamily="2" charset="-122"/>
              </a:rPr>
              <a:t>Cache</a:t>
            </a:r>
            <a:r>
              <a:rPr lang="zh-CN" altLang="en-US" dirty="0">
                <a:latin typeface="宋体" panose="02010600030101010101" pitchFamily="2" charset="-122"/>
              </a:rPr>
              <a:t>来说：</a:t>
            </a:r>
          </a:p>
          <a:p>
            <a:pPr lvl="3">
              <a:lnSpc>
                <a:spcPts val="2880"/>
              </a:lnSpc>
            </a:pPr>
            <a:r>
              <a:rPr lang="en-US" altLang="zh-CN" dirty="0">
                <a:latin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</a:rPr>
              <a:t>个流缓冲器能捕获</a:t>
            </a:r>
            <a:r>
              <a:rPr lang="en-US" altLang="zh-CN" dirty="0">
                <a:latin typeface="宋体" panose="02010600030101010101" pitchFamily="2" charset="-122"/>
              </a:rPr>
              <a:t>50</a:t>
            </a:r>
            <a:r>
              <a:rPr lang="zh-CN" altLang="en-US" dirty="0">
                <a:latin typeface="宋体" panose="02010600030101010101" pitchFamily="2" charset="-122"/>
              </a:rPr>
              <a:t>％～</a:t>
            </a:r>
            <a:r>
              <a:rPr lang="en-US" altLang="zh-CN" dirty="0">
                <a:latin typeface="宋体" panose="02010600030101010101" pitchFamily="2" charset="-122"/>
              </a:rPr>
              <a:t>70</a:t>
            </a:r>
            <a:r>
              <a:rPr lang="zh-CN" altLang="en-US" dirty="0">
                <a:latin typeface="宋体" panose="02010600030101010101" pitchFamily="2" charset="-122"/>
              </a:rPr>
              <a:t>％的不命中</a:t>
            </a:r>
          </a:p>
          <a:p>
            <a:pPr lvl="3">
              <a:lnSpc>
                <a:spcPts val="2880"/>
              </a:lnSpc>
            </a:pP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26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1449" y="952501"/>
            <a:ext cx="8162925" cy="4952999"/>
          </a:xfrm>
        </p:spPr>
        <p:txBody>
          <a:bodyPr/>
          <a:lstStyle/>
          <a:p>
            <a:pPr marL="628650" indent="-457200">
              <a:lnSpc>
                <a:spcPts val="2800"/>
              </a:lnSpc>
            </a:pPr>
            <a:r>
              <a:rPr lang="zh-CN" altLang="en-US" sz="2000" dirty="0" smtClean="0"/>
              <a:t>在</a:t>
            </a:r>
            <a:r>
              <a:rPr lang="zh-CN" altLang="en-US" sz="2000" dirty="0" smtClean="0"/>
              <a:t>编译时加入预取指令，在数据被用到之前</a:t>
            </a:r>
            <a:r>
              <a:rPr lang="zh-CN" altLang="en-US" sz="2000" dirty="0" smtClean="0"/>
              <a:t>发出</a:t>
            </a:r>
            <a:r>
              <a:rPr lang="zh-CN" altLang="en-US" sz="2000" dirty="0" smtClean="0"/>
              <a:t>预取请求。</a:t>
            </a:r>
          </a:p>
          <a:p>
            <a:pPr marL="628650" indent="-457200">
              <a:lnSpc>
                <a:spcPts val="2800"/>
              </a:lnSpc>
            </a:pPr>
            <a:r>
              <a:rPr lang="zh-CN" altLang="en-US" sz="2000" dirty="0"/>
              <a:t>按照预取数据所放的位置，可把预取分为两种类型：</a:t>
            </a:r>
          </a:p>
          <a:p>
            <a:pPr marL="1085850" lvl="1" indent="-457200">
              <a:lnSpc>
                <a:spcPts val="2800"/>
              </a:lnSpc>
            </a:pPr>
            <a:r>
              <a:rPr lang="zh-CN" altLang="en-US" sz="2000" dirty="0" smtClean="0">
                <a:latin typeface="黑体" panose="02010609060101010101" pitchFamily="49" charset="-122"/>
              </a:rPr>
              <a:t>寄存器预取：把数据取到寄存器中。</a:t>
            </a:r>
          </a:p>
          <a:p>
            <a:pPr marL="1085850" lvl="1" indent="-457200">
              <a:lnSpc>
                <a:spcPts val="2800"/>
              </a:lnSpc>
            </a:pPr>
            <a:r>
              <a:rPr lang="en-US" altLang="zh-CN" sz="2000" dirty="0" smtClean="0">
                <a:latin typeface="黑体" panose="02010609060101010101" pitchFamily="49" charset="-122"/>
              </a:rPr>
              <a:t>Cache</a:t>
            </a:r>
            <a:r>
              <a:rPr lang="zh-CN" altLang="en-US" sz="2000" dirty="0" smtClean="0">
                <a:latin typeface="黑体" panose="02010609060101010101" pitchFamily="49" charset="-122"/>
              </a:rPr>
              <a:t>预取：只将数据取到</a:t>
            </a:r>
            <a:r>
              <a:rPr lang="en-US" altLang="zh-CN" sz="2000" dirty="0" smtClean="0">
                <a:latin typeface="黑体" panose="02010609060101010101" pitchFamily="49" charset="-122"/>
              </a:rPr>
              <a:t>Cache</a:t>
            </a:r>
            <a:r>
              <a:rPr lang="zh-CN" altLang="en-US" sz="2000" dirty="0" smtClean="0">
                <a:latin typeface="黑体" panose="02010609060101010101" pitchFamily="49" charset="-122"/>
              </a:rPr>
              <a:t>中。</a:t>
            </a:r>
          </a:p>
          <a:p>
            <a:pPr marL="628650" indent="-457200">
              <a:lnSpc>
                <a:spcPts val="2800"/>
              </a:lnSpc>
            </a:pPr>
            <a:r>
              <a:rPr lang="zh-CN" altLang="en-US" sz="2000" dirty="0"/>
              <a:t>按照预取的处理方式不同，可把预取分为：</a:t>
            </a:r>
          </a:p>
          <a:p>
            <a:pPr marL="1085850" lvl="1" indent="-457200">
              <a:lnSpc>
                <a:spcPts val="2800"/>
              </a:lnSpc>
            </a:pPr>
            <a:r>
              <a:rPr lang="zh-CN" altLang="en-US" sz="2000" dirty="0" smtClean="0"/>
              <a:t>故障性预取：在预取时，若出现虚地址故障或违反保护权限，就会发生异常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085850" lvl="1" indent="-457200">
              <a:lnSpc>
                <a:spcPts val="2800"/>
              </a:lnSpc>
            </a:pPr>
            <a:r>
              <a:rPr lang="zh-CN" altLang="en-US" sz="2000" dirty="0"/>
              <a:t>非故障性预取：在遇到这种情况时则不会发生异常，因为这时它会放弃预取，转变为空操作</a:t>
            </a:r>
            <a:r>
              <a:rPr lang="zh-CN" altLang="en-US" sz="2000" dirty="0" smtClean="0"/>
              <a:t>。</a:t>
            </a:r>
            <a:r>
              <a:rPr lang="zh-CN" altLang="en-US" sz="2000" dirty="0" smtClean="0">
                <a:latin typeface="宋体" panose="02010600030101010101" pitchFamily="2" charset="-122"/>
              </a:rPr>
              <a:t>本</a:t>
            </a:r>
            <a:r>
              <a:rPr lang="zh-CN" altLang="en-US" sz="2000" dirty="0">
                <a:latin typeface="宋体" panose="02010600030101010101" pitchFamily="2" charset="-122"/>
              </a:rPr>
              <a:t>节假定</a:t>
            </a:r>
            <a:r>
              <a:rPr lang="en-US" altLang="zh-CN" sz="2000" dirty="0">
                <a:latin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</a:rPr>
              <a:t>预取都是非故障性的，也叫做非绑定预取。</a:t>
            </a:r>
          </a:p>
          <a:p>
            <a:pPr marL="1085850" lvl="1" indent="-457200"/>
            <a:endParaRPr lang="zh-CN" altLang="en-US" dirty="0" smtClean="0"/>
          </a:p>
          <a:p>
            <a:pPr marL="1085850" lvl="1" indent="-457200"/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12382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+mn-ea"/>
              </a:rPr>
              <a:t>方法六：编译器控制的预取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66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47675" y="419100"/>
            <a:ext cx="8077200" cy="6210300"/>
          </a:xfrm>
        </p:spPr>
        <p:txBody>
          <a:bodyPr>
            <a:normAutofit/>
          </a:bodyPr>
          <a:lstStyle/>
          <a:p>
            <a:pPr marL="628650" indent="-457200">
              <a:lnSpc>
                <a:spcPts val="2800"/>
              </a:lnSpc>
            </a:pPr>
            <a:r>
              <a:rPr lang="zh-CN" altLang="en-US" sz="2000" dirty="0"/>
              <a:t>在预取数据的同时，处理器应能继续执行。</a:t>
            </a:r>
          </a:p>
          <a:p>
            <a:pPr marL="1085850" lvl="1" indent="-457200">
              <a:buNone/>
            </a:pPr>
            <a:r>
              <a:rPr lang="zh-CN" altLang="en-US" sz="2000" dirty="0" smtClean="0"/>
              <a:t>    只有这样，预取才有意义。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非阻塞</a:t>
            </a:r>
            <a:r>
              <a:rPr lang="en-US" altLang="zh-CN" dirty="0" smtClean="0">
                <a:latin typeface="宋体" panose="02010600030101010101" pitchFamily="2" charset="-122"/>
              </a:rPr>
              <a:t>Cache (</a:t>
            </a:r>
            <a:r>
              <a:rPr lang="zh-CN" altLang="en-US" dirty="0" smtClean="0">
                <a:latin typeface="宋体" panose="02010600030101010101" pitchFamily="2" charset="-122"/>
              </a:rPr>
              <a:t>非锁定</a:t>
            </a:r>
            <a:r>
              <a:rPr lang="en-US" altLang="zh-CN" dirty="0" smtClean="0">
                <a:latin typeface="宋体" panose="02010600030101010101" pitchFamily="2" charset="-122"/>
              </a:rPr>
              <a:t>Cache)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  <a:p>
            <a:pPr marL="628650" indent="-457200">
              <a:lnSpc>
                <a:spcPts val="2800"/>
              </a:lnSpc>
            </a:pPr>
            <a:r>
              <a:rPr lang="zh-CN" altLang="en-US" sz="2000" dirty="0"/>
              <a:t>编译器控制预取的目的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使执行指令和读取数据能重叠执行。 </a:t>
            </a:r>
          </a:p>
          <a:p>
            <a:pPr marL="628650" indent="-457200">
              <a:lnSpc>
                <a:spcPts val="2800"/>
              </a:lnSpc>
            </a:pPr>
            <a:r>
              <a:rPr lang="zh-CN" altLang="en-US" sz="2000" dirty="0"/>
              <a:t>循环是预取优化的主要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lvl="2">
              <a:lnSpc>
                <a:spcPct val="100000"/>
              </a:lnSpc>
            </a:pPr>
            <a:r>
              <a:rPr lang="zh-CN" altLang="en-US" dirty="0"/>
              <a:t>不命中开销小时：循环体展开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不命中开销大时：循环体展开许多次</a:t>
            </a:r>
          </a:p>
          <a:p>
            <a:pPr marL="628650" indent="-457200">
              <a:lnSpc>
                <a:spcPts val="2800"/>
              </a:lnSpc>
            </a:pPr>
            <a:r>
              <a:rPr lang="zh-CN" altLang="en-US" sz="2000" dirty="0"/>
              <a:t>每次预取需要花费一条指令的开销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保证这种开销不超过预取所带来的收益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编译器可以通过把重点放在那些可能会导致不命中的访问上，使程序避免不必要的预取，从而较大程度地减少平均访存时间。</a:t>
            </a:r>
          </a:p>
          <a:p>
            <a:pPr marL="628650" indent="-457200">
              <a:lnSpc>
                <a:spcPts val="28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16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00049" y="719136"/>
            <a:ext cx="9667875" cy="6138863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zh-CN" altLang="en-US" sz="2200" dirty="0" smtClean="0"/>
              <a:t>基本思想：</a:t>
            </a:r>
            <a:r>
              <a:rPr lang="zh-CN" altLang="en-US" sz="2200" dirty="0" smtClean="0">
                <a:solidFill>
                  <a:schemeClr val="tx1"/>
                </a:solidFill>
              </a:rPr>
              <a:t>通过对软件进行优化来降低不命中率。</a:t>
            </a:r>
          </a:p>
          <a:p>
            <a:pPr marL="457200" indent="-457200">
              <a:lnSpc>
                <a:spcPts val="2800"/>
              </a:lnSpc>
              <a:buNone/>
            </a:pPr>
            <a:r>
              <a:rPr lang="zh-CN" altLang="en-US" sz="2200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特色：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无需对硬件做任何改动）</a:t>
            </a:r>
          </a:p>
          <a:p>
            <a:pPr>
              <a:lnSpc>
                <a:spcPts val="2800"/>
              </a:lnSpc>
            </a:pPr>
            <a:r>
              <a:rPr lang="zh-CN" altLang="en-US" sz="2200" dirty="0"/>
              <a:t>程序代码和数据重组</a:t>
            </a:r>
          </a:p>
          <a:p>
            <a:pPr marL="895350" lvl="1" indent="-266700">
              <a:lnSpc>
                <a:spcPts val="2800"/>
              </a:lnSpc>
            </a:pPr>
            <a:r>
              <a:rPr lang="zh-CN" altLang="en-US" sz="2000" dirty="0" smtClean="0"/>
              <a:t>可以重新组织程序而不影响程序的正确性</a:t>
            </a:r>
          </a:p>
          <a:p>
            <a:pPr lvl="2" eaLnBrk="1" hangingPunct="1">
              <a:lnSpc>
                <a:spcPts val="28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把一个程序中的过程重新排序，就可能会减少冲突不命中，从而降低指令不命中率。</a:t>
            </a:r>
          </a:p>
          <a:p>
            <a:pPr lvl="3" eaLnBrk="1" hangingPunct="1">
              <a:lnSpc>
                <a:spcPts val="2800"/>
              </a:lnSpc>
            </a:pPr>
            <a:r>
              <a:rPr lang="en-US" altLang="zh-CN" sz="2000" dirty="0" err="1" smtClean="0">
                <a:latin typeface="Times New Roman" panose="02020603050405020304" pitchFamily="18" charset="0"/>
              </a:rPr>
              <a:t>McFarling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研究了如何使用配置文件（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profile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）来进行这种优化。</a:t>
            </a:r>
          </a:p>
          <a:p>
            <a:pPr lvl="2" eaLnBrk="1" hangingPunct="1">
              <a:lnSpc>
                <a:spcPts val="28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把基本块对齐，使得程序的入口点与</a:t>
            </a:r>
            <a:r>
              <a:rPr lang="en-US" altLang="zh-CN" dirty="0" smtClean="0">
                <a:latin typeface="Times New Roman" panose="02020603050405020304" pitchFamily="18" charset="0"/>
              </a:rPr>
              <a:t>Cache</a:t>
            </a:r>
            <a:r>
              <a:rPr lang="zh-CN" altLang="en-US" dirty="0" smtClean="0">
                <a:latin typeface="Times New Roman" panose="02020603050405020304" pitchFamily="18" charset="0"/>
              </a:rPr>
              <a:t>块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</a:rPr>
              <a:t>起始</a:t>
            </a:r>
            <a:r>
              <a:rPr lang="zh-CN" altLang="en-US" dirty="0">
                <a:latin typeface="Times New Roman" panose="02020603050405020304" pitchFamily="18" charset="0"/>
              </a:rPr>
              <a:t>位置对齐，就可以减少顺序代码执行时所发生的</a:t>
            </a:r>
            <a:r>
              <a:rPr lang="en-US" altLang="zh-CN" dirty="0">
                <a:latin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</a:rPr>
              <a:t>不命中的可能性。 </a:t>
            </a:r>
          </a:p>
          <a:p>
            <a:pPr marL="895350" lvl="1" indent="-266700">
              <a:lnSpc>
                <a:spcPts val="2800"/>
              </a:lnSpc>
            </a:pPr>
            <a:r>
              <a:rPr lang="zh-CN" altLang="en-US" sz="2000" dirty="0"/>
              <a:t>如果编译器知道一个分支指令很可能会成功转移，那么它就可以通过以下两步来改善空间局部性：</a:t>
            </a:r>
          </a:p>
          <a:p>
            <a:pPr lvl="2">
              <a:lnSpc>
                <a:spcPts val="2800"/>
              </a:lnSpc>
            </a:pPr>
            <a:r>
              <a:rPr lang="zh-CN" altLang="en-US" dirty="0"/>
              <a:t>将转移目标处的基本块和紧跟着该分支指令后的基本块进行对调；</a:t>
            </a:r>
          </a:p>
          <a:p>
            <a:pPr lvl="2">
              <a:lnSpc>
                <a:spcPts val="2800"/>
              </a:lnSpc>
            </a:pPr>
            <a:r>
              <a:rPr lang="zh-CN" altLang="en-US" dirty="0"/>
              <a:t>把该分支指令换为操作语义相反的分支指令。</a:t>
            </a:r>
          </a:p>
          <a:p>
            <a:pPr marL="895350" lvl="1" indent="-266700">
              <a:lnSpc>
                <a:spcPts val="2800"/>
              </a:lnSpc>
            </a:pPr>
            <a:r>
              <a:rPr lang="zh-CN" altLang="en-US" sz="2000" dirty="0"/>
              <a:t>数据对存储位置的限制更少，更便于调整顺序。 </a:t>
            </a:r>
          </a:p>
          <a:p>
            <a:pPr lvl="2" eaLnBrk="1" hangingPunct="1">
              <a:lnSpc>
                <a:spcPts val="28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+mn-ea"/>
              </a:rPr>
              <a:t>方法七：编译器优化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3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320674"/>
            <a:ext cx="10515600" cy="5508625"/>
          </a:xfrm>
        </p:spPr>
        <p:txBody>
          <a:bodyPr>
            <a:normAutofit/>
          </a:bodyPr>
          <a:lstStyle/>
          <a:p>
            <a:pPr marL="1085850" lvl="1" indent="-457200">
              <a:lnSpc>
                <a:spcPct val="150000"/>
              </a:lnSpc>
            </a:pPr>
            <a:r>
              <a:rPr lang="zh-CN" altLang="en-US" sz="2200" dirty="0" smtClean="0"/>
              <a:t>编译优化技术包括</a:t>
            </a:r>
          </a:p>
          <a:p>
            <a:pPr marL="914400" lvl="2" indent="0" eaLnBrk="1" hangingPunct="1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）数组</a:t>
            </a:r>
            <a:r>
              <a:rPr lang="zh-CN" altLang="en-US" dirty="0" smtClean="0"/>
              <a:t>合并</a:t>
            </a:r>
          </a:p>
          <a:p>
            <a:pPr lvl="3" eaLnBrk="1" hangingPunct="1">
              <a:lnSpc>
                <a:spcPct val="150000"/>
              </a:lnSpc>
            </a:pPr>
            <a:r>
              <a:rPr lang="zh-CN" altLang="en-US" sz="2000" dirty="0" smtClean="0"/>
              <a:t>将本来相互独立的多个数组合并成为一个复合数组，以提高访问它们的局部性。</a:t>
            </a:r>
          </a:p>
          <a:p>
            <a:pPr marL="914400" lvl="2" indent="0" eaLnBrk="1" hangingPunct="1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）内外</a:t>
            </a:r>
            <a:r>
              <a:rPr lang="zh-CN" altLang="en-US" dirty="0" smtClean="0"/>
              <a:t>循环交换</a:t>
            </a:r>
          </a:p>
          <a:p>
            <a:pPr marL="914400" lvl="2" indent="0" eaLnBrk="1" hangingPunct="1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）循环</a:t>
            </a:r>
            <a:r>
              <a:rPr lang="zh-CN" altLang="en-US" dirty="0" smtClean="0"/>
              <a:t>融合</a:t>
            </a:r>
          </a:p>
          <a:p>
            <a:pPr lvl="3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将若干个独立的循环融合为单个的循环。这些循环访问同样的数组，对相同的数据作不同的运算。这样能使得读入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Cache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的数据在被替换出去之前，能得到反复的使用 。</a:t>
            </a:r>
          </a:p>
          <a:p>
            <a:pPr marL="914400" lvl="2" indent="0" eaLnBrk="1" hangingPunct="1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）分块</a:t>
            </a:r>
            <a:endParaRPr lang="zh-CN" altLang="en-US" dirty="0" smtClean="0"/>
          </a:p>
          <a:p>
            <a:pPr marL="457200" indent="-457200"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39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01676" y="476250"/>
            <a:ext cx="7415213" cy="49530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）内外</a:t>
            </a:r>
            <a:r>
              <a:rPr lang="zh-CN" altLang="en-US" sz="2000" dirty="0" smtClean="0"/>
              <a:t>循环交换 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2000" dirty="0" smtClean="0">
                <a:solidFill>
                  <a:srgbClr val="D60093"/>
                </a:solidFill>
              </a:rPr>
              <a:t>     举例：</a:t>
            </a:r>
            <a:r>
              <a:rPr lang="zh-CN" altLang="en-US" sz="2000" dirty="0" smtClean="0">
                <a:solidFill>
                  <a:schemeClr val="tx1"/>
                </a:solidFill>
              </a:rPr>
              <a:t>                  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/* </a:t>
            </a:r>
            <a:r>
              <a:rPr lang="zh-CN" altLang="en-US" sz="2000" dirty="0" smtClean="0">
                <a:solidFill>
                  <a:schemeClr val="tx1"/>
                </a:solidFill>
              </a:rPr>
              <a:t>修改前 *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           for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en-US" altLang="zh-CN" sz="2000" dirty="0" smtClean="0">
                <a:solidFill>
                  <a:srgbClr val="000000"/>
                </a:solidFill>
              </a:rPr>
              <a:t>j = 0 ;  j &lt; 100 ;  j = j+1 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</a:rPr>
              <a:t>                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for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= 0 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&lt; 5000 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= i+1 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</a:rPr>
              <a:t>                    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x [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][ j ] = 2 * x [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][ j ];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/* </a:t>
            </a:r>
            <a:r>
              <a:rPr lang="zh-CN" altLang="en-US" sz="2000" dirty="0" smtClean="0">
                <a:solidFill>
                  <a:schemeClr val="tx1"/>
                </a:solidFill>
              </a:rPr>
              <a:t>修改后 *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           for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= 0 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&lt; 5000 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= i+1 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</a:rPr>
              <a:t>                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for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en-US" altLang="zh-CN" sz="2000" dirty="0" smtClean="0">
                <a:solidFill>
                  <a:srgbClr val="000000"/>
                </a:solidFill>
              </a:rPr>
              <a:t>j = 0 ;  j &lt; 100 ;  j = j+1 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</a:rPr>
              <a:t>                    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x [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][ j ] = 2 * x [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][ j ];</a:t>
            </a:r>
          </a:p>
        </p:txBody>
      </p:sp>
    </p:spTree>
    <p:extLst>
      <p:ext uri="{BB962C8B-B14F-4D97-AF65-F5344CB8AC3E}">
        <p14:creationId xmlns:p14="http://schemas.microsoft.com/office/powerpoint/2010/main" val="34747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4314" y="449262"/>
            <a:ext cx="7126287" cy="52339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）分块 </a:t>
            </a:r>
            <a:endParaRPr lang="zh-CN" altLang="en-US" sz="2000" dirty="0" smtClean="0"/>
          </a:p>
          <a:p>
            <a:pPr marL="1085850" lvl="1" indent="-457200">
              <a:buNone/>
            </a:pPr>
            <a:r>
              <a:rPr lang="zh-CN" altLang="en-US" sz="2000" dirty="0" smtClean="0"/>
              <a:t>把对数组的整行或整列访问改为按块进行。</a:t>
            </a:r>
          </a:p>
          <a:p>
            <a:pPr marL="1085850" lvl="1" indent="-457200"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/*  </a:t>
            </a:r>
            <a:r>
              <a:rPr lang="zh-CN" altLang="en-US" sz="2000" dirty="0" smtClean="0"/>
              <a:t>修改前  *</a:t>
            </a:r>
            <a:r>
              <a:rPr lang="en-US" altLang="zh-CN" sz="2000" dirty="0" smtClean="0"/>
              <a:t>/</a:t>
            </a:r>
          </a:p>
          <a:p>
            <a:pPr marL="1085850" lvl="1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  for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= 0;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&lt;N;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= i+1 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</a:p>
          <a:p>
            <a:pPr marL="1085850" lvl="1" indent="-457200">
              <a:lnSpc>
                <a:spcPct val="8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</a:rPr>
              <a:t>   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for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en-US" altLang="zh-CN" sz="2000" dirty="0" smtClean="0">
                <a:solidFill>
                  <a:srgbClr val="000000"/>
                </a:solidFill>
              </a:rPr>
              <a:t>j = 0;  j &lt; N;  j = j+1 </a:t>
            </a:r>
            <a:r>
              <a:rPr lang="zh-CN" altLang="en-US" sz="2000" dirty="0" smtClean="0">
                <a:solidFill>
                  <a:srgbClr val="000000"/>
                </a:solidFill>
              </a:rPr>
              <a:t>） </a:t>
            </a:r>
            <a:r>
              <a:rPr lang="en-US" altLang="zh-CN" sz="2000" dirty="0" smtClean="0">
                <a:solidFill>
                  <a:srgbClr val="000000"/>
                </a:solidFill>
              </a:rPr>
              <a:t>{</a:t>
            </a:r>
          </a:p>
          <a:p>
            <a:pPr marL="1085850" lvl="1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       r = 0;</a:t>
            </a:r>
          </a:p>
          <a:p>
            <a:pPr marL="1085850" lvl="1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  for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en-US" altLang="zh-CN" sz="2000" dirty="0" smtClean="0">
                <a:solidFill>
                  <a:srgbClr val="000000"/>
                </a:solidFill>
              </a:rPr>
              <a:t>k = 0;  k &lt; N;  k = k+1</a:t>
            </a:r>
            <a:r>
              <a:rPr lang="zh-CN" altLang="en-US" sz="2000" dirty="0" smtClean="0">
                <a:solidFill>
                  <a:srgbClr val="000000"/>
                </a:solidFill>
              </a:rPr>
              <a:t>） </a:t>
            </a:r>
            <a:r>
              <a:rPr lang="en-US" altLang="zh-CN" sz="2000" dirty="0" smtClean="0">
                <a:solidFill>
                  <a:srgbClr val="000000"/>
                </a:solidFill>
              </a:rPr>
              <a:t>{</a:t>
            </a:r>
          </a:p>
          <a:p>
            <a:pPr marL="1085850" lvl="1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       r = r + y[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][ k ] * z[ k ][ j ];</a:t>
            </a:r>
          </a:p>
          <a:p>
            <a:pPr marL="1085850" lvl="1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            }</a:t>
            </a:r>
          </a:p>
          <a:p>
            <a:pPr marL="1085850" lvl="1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       x[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][ j ] = r;</a:t>
            </a:r>
          </a:p>
          <a:p>
            <a:pPr marL="1085850" lvl="1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           }</a:t>
            </a:r>
          </a:p>
          <a:p>
            <a:pPr marL="1085850" lvl="1" indent="-457200">
              <a:lnSpc>
                <a:spcPct val="80000"/>
              </a:lnSpc>
              <a:buNone/>
            </a:pPr>
            <a:r>
              <a:rPr lang="zh-CN" altLang="en-US" sz="2000" dirty="0" smtClean="0">
                <a:solidFill>
                  <a:srgbClr val="FFFF66"/>
                </a:solidFill>
                <a:hlinkClick r:id="rId2" action="ppaction://hlinkfile"/>
              </a:rPr>
              <a:t>计算过程</a:t>
            </a:r>
            <a:r>
              <a:rPr lang="zh-CN" altLang="en-US" sz="2000" b="1" dirty="0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（不命中次数：</a:t>
            </a:r>
            <a:r>
              <a:rPr lang="en-US" altLang="zh-CN" sz="2000" b="1" dirty="0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2N</a:t>
            </a:r>
            <a:r>
              <a:rPr lang="en-US" altLang="zh-CN" sz="2000" b="1" baseline="30000" dirty="0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000" b="1" dirty="0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000" b="1" baseline="30000" dirty="0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1085850" lvl="1" indent="-457200">
              <a:lnSpc>
                <a:spcPct val="80000"/>
              </a:lnSpc>
              <a:buNone/>
            </a:pPr>
            <a:endParaRPr lang="en-US" altLang="zh-CN" dirty="0" smtClean="0">
              <a:solidFill>
                <a:srgbClr val="FFFF66"/>
              </a:solidFill>
            </a:endParaRPr>
          </a:p>
        </p:txBody>
      </p:sp>
      <p:pic>
        <p:nvPicPr>
          <p:cNvPr id="5" name="Picture 4" descr="5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7475" y="1004987"/>
            <a:ext cx="5311776" cy="3417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842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06400" y="1914525"/>
            <a:ext cx="117856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360"/>
              </a:lnSpc>
              <a:defRPr/>
            </a:pPr>
            <a:r>
              <a:rPr lang="zh-CN" altLang="en-US" dirty="0" smtClean="0"/>
              <a:t>不命中率 （失效率）</a:t>
            </a:r>
            <a:endParaRPr lang="en-US" altLang="zh-CN" dirty="0"/>
          </a:p>
          <a:p>
            <a:pPr eaLnBrk="1" hangingPunct="1">
              <a:lnSpc>
                <a:spcPts val="3360"/>
              </a:lnSpc>
              <a:defRPr/>
            </a:pPr>
            <a:r>
              <a:rPr lang="zh-CN" altLang="en-US" dirty="0" smtClean="0"/>
              <a:t>平均访存时间</a:t>
            </a:r>
          </a:p>
          <a:p>
            <a:pPr marL="457200" indent="-457200">
              <a:lnSpc>
                <a:spcPts val="3360"/>
              </a:lnSpc>
              <a:buNone/>
              <a:defRPr/>
            </a:pPr>
            <a:r>
              <a:rPr lang="zh-CN" altLang="en-US" dirty="0" smtClean="0"/>
              <a:t>　</a:t>
            </a:r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平均</a:t>
            </a:r>
            <a:r>
              <a:rPr lang="zh-CN" altLang="en-US" dirty="0" smtClean="0">
                <a:solidFill>
                  <a:schemeClr val="tx1"/>
                </a:solidFill>
              </a:rPr>
              <a:t>访存时间 ＝ 命中时间＋不命中率</a:t>
            </a:r>
            <a:r>
              <a:rPr lang="en-US" altLang="zh-CN" dirty="0" smtClean="0">
                <a:solidFill>
                  <a:schemeClr val="tx1"/>
                </a:solidFill>
              </a:rPr>
              <a:t>×</a:t>
            </a:r>
            <a:r>
              <a:rPr lang="zh-CN" altLang="en-US" dirty="0" smtClean="0">
                <a:solidFill>
                  <a:schemeClr val="tx1"/>
                </a:solidFill>
              </a:rPr>
              <a:t>不命中</a:t>
            </a:r>
            <a:r>
              <a:rPr lang="zh-CN" altLang="en-US" dirty="0" smtClean="0">
                <a:solidFill>
                  <a:schemeClr val="tx1"/>
                </a:solidFill>
              </a:rPr>
              <a:t>开销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6905626" cy="771525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2.2 Cache </a:t>
            </a:r>
            <a:r>
              <a:rPr lang="zh-CN" altLang="en-US" sz="3600" b="1" dirty="0" smtClean="0"/>
              <a:t>性能分析与改进</a:t>
            </a:r>
            <a:endParaRPr lang="zh-CN" altLang="en-US" sz="36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57250"/>
            <a:ext cx="6905626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2.2.1  </a:t>
            </a:r>
            <a:r>
              <a:rPr lang="zh-CN" altLang="en-US" sz="2800" b="1" dirty="0" smtClean="0"/>
              <a:t>平均访存时间与程序执行时间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242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74713" y="714375"/>
            <a:ext cx="7631112" cy="4953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/*  </a:t>
            </a:r>
            <a:r>
              <a:rPr lang="zh-CN" altLang="en-US" sz="2000" dirty="0" smtClean="0">
                <a:solidFill>
                  <a:schemeClr val="tx1"/>
                </a:solidFill>
              </a:rPr>
              <a:t>修改后  *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000000"/>
                </a:solidFill>
              </a:rPr>
              <a:t>for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jj</a:t>
            </a:r>
            <a:r>
              <a:rPr lang="en-US" altLang="zh-CN" sz="2000" dirty="0" smtClean="0">
                <a:solidFill>
                  <a:srgbClr val="000000"/>
                </a:solidFill>
              </a:rPr>
              <a:t> = 0;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jj</a:t>
            </a:r>
            <a:r>
              <a:rPr lang="en-US" altLang="zh-CN" sz="2000" dirty="0" smtClean="0">
                <a:solidFill>
                  <a:srgbClr val="000000"/>
                </a:solidFill>
              </a:rPr>
              <a:t> &lt; N;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jj</a:t>
            </a:r>
            <a:r>
              <a:rPr lang="en-US" altLang="zh-CN" sz="2000" dirty="0" smtClean="0">
                <a:solidFill>
                  <a:srgbClr val="000000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jj+B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</a:rPr>
              <a:t>for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kk</a:t>
            </a:r>
            <a:r>
              <a:rPr lang="en-US" altLang="zh-CN" sz="2000" dirty="0" smtClean="0">
                <a:solidFill>
                  <a:srgbClr val="000000"/>
                </a:solidFill>
              </a:rPr>
              <a:t> = 0;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kk</a:t>
            </a:r>
            <a:r>
              <a:rPr lang="en-US" altLang="zh-CN" sz="2000" dirty="0" smtClean="0">
                <a:solidFill>
                  <a:srgbClr val="000000"/>
                </a:solidFill>
              </a:rPr>
              <a:t> &lt; N;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kk</a:t>
            </a:r>
            <a:r>
              <a:rPr lang="en-US" altLang="zh-CN" sz="2000" dirty="0" smtClean="0">
                <a:solidFill>
                  <a:srgbClr val="000000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kk+B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</a:rPr>
              <a:t>for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= 0;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&lt; N;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=i+1 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</a:rPr>
              <a:t>for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en-US" altLang="zh-CN" sz="2000" dirty="0" smtClean="0">
                <a:solidFill>
                  <a:srgbClr val="000000"/>
                </a:solidFill>
              </a:rPr>
              <a:t>j =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jj</a:t>
            </a:r>
            <a:r>
              <a:rPr lang="en-US" altLang="zh-CN" sz="2000" dirty="0" smtClean="0">
                <a:solidFill>
                  <a:srgbClr val="000000"/>
                </a:solidFill>
              </a:rPr>
              <a:t>;  j &lt; min</a:t>
            </a: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jj+B-1, N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</a:rPr>
              <a:t>;  j = j+1 </a:t>
            </a:r>
            <a:r>
              <a:rPr lang="zh-CN" altLang="en-US" sz="2000" dirty="0" smtClean="0">
                <a:solidFill>
                  <a:srgbClr val="000000"/>
                </a:solidFill>
              </a:rPr>
              <a:t>） </a:t>
            </a:r>
            <a:r>
              <a:rPr lang="en-US" altLang="zh-CN" sz="2000" dirty="0" smtClean="0">
                <a:solidFill>
                  <a:srgbClr val="000000"/>
                </a:solidFill>
              </a:rPr>
              <a:t>{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r = 0;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for </a:t>
            </a:r>
            <a:r>
              <a:rPr lang="zh-CN" altLang="en-US" sz="2000" dirty="0" smtClean="0">
                <a:solidFill>
                  <a:srgbClr val="000000"/>
                </a:solidFill>
              </a:rPr>
              <a:t>（ </a:t>
            </a:r>
            <a:r>
              <a:rPr lang="en-US" altLang="zh-CN" sz="2000" dirty="0" smtClean="0">
                <a:solidFill>
                  <a:srgbClr val="000000"/>
                </a:solidFill>
              </a:rPr>
              <a:t>k =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kk</a:t>
            </a:r>
            <a:r>
              <a:rPr lang="en-US" altLang="zh-CN" sz="2000" dirty="0" smtClean="0">
                <a:solidFill>
                  <a:srgbClr val="000000"/>
                </a:solidFill>
              </a:rPr>
              <a:t>;  k &lt; min</a:t>
            </a: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kk+B-1, N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</a:rPr>
              <a:t>;  k = k+1</a:t>
            </a:r>
            <a:r>
              <a:rPr lang="zh-CN" altLang="en-US" sz="2000" dirty="0" smtClean="0">
                <a:solidFill>
                  <a:srgbClr val="000000"/>
                </a:solidFill>
              </a:rPr>
              <a:t>） </a:t>
            </a:r>
            <a:r>
              <a:rPr lang="en-US" altLang="zh-CN" sz="2000" dirty="0" smtClean="0">
                <a:solidFill>
                  <a:srgbClr val="000000"/>
                </a:solidFill>
              </a:rPr>
              <a:t>{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r = r + y[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][ k ] * z[ k ][ j ];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}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x[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][ j ] = x[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][ j ] + r;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}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hlinkClick r:id="rId2" action="ppaction://hlinkfile"/>
              </a:rPr>
              <a:t>计算过程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不命中次数：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2N</a:t>
            </a:r>
            <a:r>
              <a:rPr lang="en-US" altLang="zh-CN" sz="20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/B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0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5" name="Picture 4" descr="5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8967" y="1527571"/>
            <a:ext cx="5171084" cy="3326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329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1116012"/>
            <a:ext cx="7989888" cy="5341937"/>
          </a:xfrm>
        </p:spPr>
        <p:txBody>
          <a:bodyPr>
            <a:normAutofit/>
          </a:bodyPr>
          <a:lstStyle/>
          <a:p>
            <a:pPr marL="457200" indent="-457200">
              <a:lnSpc>
                <a:spcPts val="3000"/>
              </a:lnSpc>
              <a:spcBef>
                <a:spcPts val="0"/>
              </a:spcBef>
            </a:pPr>
            <a:r>
              <a:rPr lang="zh-CN" altLang="en-US" sz="2400" dirty="0" smtClean="0"/>
              <a:t>一种能减少冲突不命中次数而又不影响时钟频率的方法。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</a:pPr>
            <a:r>
              <a:rPr lang="zh-CN" altLang="en-US" sz="2400" dirty="0" smtClean="0"/>
              <a:t>基本思想</a:t>
            </a:r>
          </a:p>
          <a:p>
            <a:pPr marL="1085850" lvl="1" indent="-457200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</a:rPr>
              <a:t>在</a:t>
            </a:r>
            <a:r>
              <a:rPr lang="en-US" altLang="zh-CN" sz="2000" dirty="0">
                <a:latin typeface="黑体" panose="02010609060101010101" pitchFamily="49" charset="-122"/>
              </a:rPr>
              <a:t>Cache</a:t>
            </a:r>
            <a:r>
              <a:rPr lang="zh-CN" altLang="en-US" sz="2000" dirty="0">
                <a:latin typeface="黑体" panose="02010609060101010101" pitchFamily="49" charset="-122"/>
              </a:rPr>
              <a:t>和它从下一级存储器调数据的通路之间设置一个全相联的小</a:t>
            </a:r>
            <a:r>
              <a:rPr lang="en-US" altLang="zh-CN" sz="2000" dirty="0">
                <a:latin typeface="黑体" panose="02010609060101010101" pitchFamily="49" charset="-122"/>
              </a:rPr>
              <a:t>Cache</a:t>
            </a:r>
            <a:r>
              <a:rPr lang="zh-CN" altLang="en-US" sz="2000" dirty="0">
                <a:latin typeface="黑体" panose="02010609060101010101" pitchFamily="49" charset="-122"/>
              </a:rPr>
              <a:t>，称为“牺牲”</a:t>
            </a:r>
            <a:r>
              <a:rPr lang="en-US" altLang="zh-CN" sz="2000" dirty="0">
                <a:latin typeface="黑体" panose="02010609060101010101" pitchFamily="49" charset="-122"/>
              </a:rPr>
              <a:t>Cache</a:t>
            </a:r>
            <a:r>
              <a:rPr lang="zh-CN" altLang="en-US" sz="2000" dirty="0">
                <a:latin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</a:rPr>
              <a:t>Victim Cache</a:t>
            </a:r>
            <a:r>
              <a:rPr lang="zh-CN" altLang="en-US" sz="2000" dirty="0">
                <a:latin typeface="黑体" panose="02010609060101010101" pitchFamily="49" charset="-122"/>
              </a:rPr>
              <a:t>）。用于存放被替换出去的块</a:t>
            </a:r>
            <a:r>
              <a:rPr lang="en-US" altLang="zh-CN" sz="2000" dirty="0">
                <a:latin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</a:rPr>
              <a:t>称为牺牲者</a:t>
            </a:r>
            <a:r>
              <a:rPr lang="en-US" altLang="zh-CN" sz="2000" dirty="0">
                <a:latin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</a:rPr>
              <a:t>，以备重用。</a:t>
            </a:r>
          </a:p>
          <a:p>
            <a:pPr marL="1085850" lvl="1" indent="-457200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hlinkClick r:id="rId2" action="ppaction://hlinkfile"/>
              </a:rPr>
              <a:t>工作过程</a:t>
            </a:r>
            <a:endParaRPr lang="en-US" altLang="zh-CN" sz="2000" dirty="0" smtClean="0">
              <a:latin typeface="黑体" panose="02010609060101010101" pitchFamily="49" charset="-122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</a:pPr>
            <a:r>
              <a:rPr lang="zh-CN" altLang="en-US" sz="2400" dirty="0"/>
              <a:t>作用</a:t>
            </a:r>
          </a:p>
          <a:p>
            <a:pPr marL="1085850" lvl="1" indent="-457200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</a:rPr>
              <a:t>对于减小冲突不命中很有效，特别是对于小容量的直接映像数据</a:t>
            </a:r>
            <a:r>
              <a:rPr lang="en-US" altLang="zh-CN" sz="2000" dirty="0">
                <a:latin typeface="黑体" panose="02010609060101010101" pitchFamily="49" charset="-122"/>
              </a:rPr>
              <a:t>Cache</a:t>
            </a:r>
            <a:r>
              <a:rPr lang="zh-CN" altLang="en-US" sz="2000" dirty="0">
                <a:latin typeface="黑体" panose="02010609060101010101" pitchFamily="49" charset="-122"/>
              </a:rPr>
              <a:t>，作用尤其明显。</a:t>
            </a:r>
          </a:p>
          <a:p>
            <a:pPr marL="1085850" lvl="1" indent="-457200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</a:rPr>
              <a:t>例如项数</a:t>
            </a:r>
            <a:r>
              <a:rPr lang="zh-CN" altLang="en-US" sz="2000" dirty="0">
                <a:latin typeface="黑体" panose="02010609060101010101" pitchFamily="49" charset="-122"/>
              </a:rPr>
              <a:t>为</a:t>
            </a:r>
            <a:r>
              <a:rPr lang="en-US" altLang="zh-CN" sz="2000" dirty="0">
                <a:latin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</a:rPr>
              <a:t>的</a:t>
            </a:r>
            <a:r>
              <a:rPr lang="en-US" altLang="zh-CN" sz="2000" dirty="0">
                <a:latin typeface="黑体" panose="02010609060101010101" pitchFamily="49" charset="-122"/>
              </a:rPr>
              <a:t>Victim </a:t>
            </a:r>
            <a:r>
              <a:rPr lang="en-US" altLang="zh-CN" sz="2000" dirty="0" smtClean="0">
                <a:latin typeface="黑体" panose="02010609060101010101" pitchFamily="49" charset="-122"/>
              </a:rPr>
              <a:t>Cache</a:t>
            </a:r>
            <a:r>
              <a:rPr lang="zh-CN" altLang="en-US" sz="2000" dirty="0">
                <a:latin typeface="黑体" panose="02010609060101010101" pitchFamily="49" charset="-122"/>
              </a:rPr>
              <a:t>，</a:t>
            </a:r>
            <a:r>
              <a:rPr lang="zh-CN" altLang="en-US" sz="2000" dirty="0" smtClean="0">
                <a:latin typeface="黑体" panose="02010609060101010101" pitchFamily="49" charset="-122"/>
              </a:rPr>
              <a:t>能</a:t>
            </a:r>
            <a:r>
              <a:rPr lang="zh-CN" altLang="en-US" sz="2000" dirty="0">
                <a:latin typeface="黑体" panose="02010609060101010101" pitchFamily="49" charset="-122"/>
              </a:rPr>
              <a:t>使</a:t>
            </a:r>
            <a:r>
              <a:rPr lang="en-US" altLang="zh-CN" sz="2000" dirty="0">
                <a:latin typeface="黑体" panose="02010609060101010101" pitchFamily="49" charset="-122"/>
              </a:rPr>
              <a:t>4KB Cache</a:t>
            </a:r>
            <a:r>
              <a:rPr lang="zh-CN" altLang="en-US" sz="2000" dirty="0">
                <a:latin typeface="黑体" panose="02010609060101010101" pitchFamily="49" charset="-122"/>
              </a:rPr>
              <a:t>的冲突不命中减少</a:t>
            </a:r>
            <a:r>
              <a:rPr lang="en-US" altLang="zh-CN" sz="2000" dirty="0">
                <a:latin typeface="黑体" panose="02010609060101010101" pitchFamily="49" charset="-122"/>
              </a:rPr>
              <a:t>20%</a:t>
            </a:r>
            <a:r>
              <a:rPr lang="zh-CN" altLang="en-US" sz="2000" dirty="0">
                <a:latin typeface="黑体" panose="02010609060101010101" pitchFamily="49" charset="-122"/>
              </a:rPr>
              <a:t>～</a:t>
            </a:r>
            <a:r>
              <a:rPr lang="en-US" altLang="zh-CN" sz="2000" dirty="0">
                <a:latin typeface="黑体" panose="02010609060101010101" pitchFamily="49" charset="-122"/>
              </a:rPr>
              <a:t>90%</a:t>
            </a:r>
          </a:p>
          <a:p>
            <a:pPr marL="1085850" lvl="1" indent="-457200"/>
            <a:endParaRPr lang="zh-CN" altLang="en-US" sz="2000" dirty="0">
              <a:latin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23825"/>
            <a:ext cx="3954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+mn-ea"/>
              </a:rPr>
              <a:t>方法八：“牺牲”</a:t>
            </a:r>
            <a:r>
              <a:rPr lang="en-US" altLang="zh-CN" sz="2800" dirty="0" smtClean="0">
                <a:latin typeface="+mn-ea"/>
              </a:rPr>
              <a:t>Cache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0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2492376"/>
            <a:ext cx="7772400" cy="3673475"/>
          </a:xfrm>
        </p:spPr>
        <p:txBody>
          <a:bodyPr/>
          <a:lstStyle/>
          <a:p>
            <a:pPr marL="457200" indent="-457200"/>
            <a:r>
              <a:rPr lang="zh-CN" altLang="en-US" smtClean="0">
                <a:latin typeface="黑体" panose="02010609060101010101" pitchFamily="49" charset="-122"/>
              </a:rPr>
              <a:t>应把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做得更快？还是更大？</a:t>
            </a:r>
          </a:p>
          <a:p>
            <a:pPr marL="1085850" lvl="1" indent="-457200">
              <a:buNone/>
            </a:pPr>
            <a:r>
              <a:rPr lang="zh-CN" altLang="en-US" smtClean="0">
                <a:solidFill>
                  <a:srgbClr val="D60093"/>
                </a:solidFill>
                <a:latin typeface="黑体" panose="02010609060101010101" pitchFamily="49" charset="-122"/>
              </a:rPr>
              <a:t>答案：</a:t>
            </a:r>
            <a:r>
              <a:rPr lang="zh-CN" altLang="en-US" smtClean="0">
                <a:latin typeface="黑体" panose="02010609060101010101" pitchFamily="49" charset="-122"/>
              </a:rPr>
              <a:t>二者兼顾，再增加一级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</a:p>
          <a:p>
            <a:pPr lvl="2" eaLnBrk="1" hangingPunct="1"/>
            <a:r>
              <a:rPr lang="zh-CN" altLang="en-US" smtClean="0">
                <a:latin typeface="宋体" panose="02010600030101010101" pitchFamily="2" charset="-122"/>
              </a:rPr>
              <a:t>第一级</a:t>
            </a:r>
            <a:r>
              <a:rPr lang="en-US" altLang="zh-CN" smtClean="0">
                <a:latin typeface="宋体" panose="02010600030101010101" pitchFamily="2" charset="-122"/>
              </a:rPr>
              <a:t>Cache(L1)</a:t>
            </a:r>
            <a:r>
              <a:rPr lang="zh-CN" altLang="en-US" smtClean="0">
                <a:latin typeface="宋体" panose="02010600030101010101" pitchFamily="2" charset="-122"/>
              </a:rPr>
              <a:t>小而快</a:t>
            </a:r>
          </a:p>
          <a:p>
            <a:pPr lvl="2" eaLnBrk="1" hangingPunct="1"/>
            <a:r>
              <a:rPr lang="zh-CN" altLang="en-US" smtClean="0">
                <a:latin typeface="宋体" panose="02010600030101010101" pitchFamily="2" charset="-122"/>
              </a:rPr>
              <a:t>第二级</a:t>
            </a:r>
            <a:r>
              <a:rPr lang="en-US" altLang="zh-CN" smtClean="0">
                <a:latin typeface="宋体" panose="02010600030101010101" pitchFamily="2" charset="-122"/>
              </a:rPr>
              <a:t>Cache(L2)</a:t>
            </a:r>
            <a:r>
              <a:rPr lang="zh-CN" altLang="en-US" smtClean="0">
                <a:latin typeface="宋体" panose="02010600030101010101" pitchFamily="2" charset="-122"/>
              </a:rPr>
              <a:t>容量</a:t>
            </a:r>
            <a:r>
              <a:rPr lang="zh-CN" altLang="en-US" smtClean="0"/>
              <a:t>大</a:t>
            </a:r>
          </a:p>
          <a:p>
            <a:pPr marL="457200" indent="-457200"/>
            <a:r>
              <a:rPr lang="zh-CN" altLang="en-US" smtClean="0">
                <a:latin typeface="黑体" panose="02010609060101010101" pitchFamily="49" charset="-122"/>
              </a:rPr>
              <a:t>性能分析</a:t>
            </a:r>
          </a:p>
          <a:p>
            <a:pPr marL="457200" indent="-457200"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平均访存时间 ＝ 命中时间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＋不命中率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不命中开销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</a:p>
          <a:p>
            <a:pPr marL="1085850" lvl="1" indent="-457200"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不命中开销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＝ 命中时间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＋不命中率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不命中开销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endParaRPr lang="en-US" altLang="zh-CN" b="1" baseline="-25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2208214" y="1931988"/>
            <a:ext cx="68405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sv-SE" sz="2600" dirty="0">
                <a:solidFill>
                  <a:srgbClr val="0000CC"/>
                </a:solidFill>
                <a:latin typeface="黑体" panose="02010609060101010101" pitchFamily="49" charset="-122"/>
              </a:rPr>
              <a:t>采用两级</a:t>
            </a:r>
            <a:r>
              <a:rPr lang="sv-SE" altLang="zh-CN" sz="2600" dirty="0">
                <a:solidFill>
                  <a:srgbClr val="0000CC"/>
                </a:solidFill>
                <a:latin typeface="黑体" panose="02010609060101010101" pitchFamily="49" charset="-122"/>
              </a:rPr>
              <a:t>Cache</a:t>
            </a:r>
            <a:endParaRPr lang="zh-CN" altLang="sv-SE" sz="2600" dirty="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6039" y="53181"/>
            <a:ext cx="6905626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2.4  </a:t>
            </a:r>
            <a:r>
              <a:rPr lang="zh-CN" altLang="en-US" sz="3600" b="1" dirty="0" smtClean="0"/>
              <a:t>降低不命中率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262068" y="926941"/>
            <a:ext cx="323678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</a:pPr>
            <a:r>
              <a:rPr lang="zh-CN" altLang="en-US" sz="2800" dirty="0" smtClean="0">
                <a:latin typeface="黑体" panose="02010609060101010101" pitchFamily="49" charset="-122"/>
              </a:rPr>
              <a:t>方法一：两级</a:t>
            </a:r>
            <a:r>
              <a:rPr lang="en-US" altLang="zh-CN" sz="2800" dirty="0" smtClean="0">
                <a:latin typeface="黑体" panose="02010609060101010101" pitchFamily="49" charset="-122"/>
              </a:rPr>
              <a:t>Cache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6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0313" y="1628775"/>
            <a:ext cx="7772400" cy="10795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平均访存时间 ＝ 命中时间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＋不命中率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（命中时间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＋不命中率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不命中开销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042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2587626"/>
            <a:ext cx="777398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108585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714500" indent="-4381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/>
              <a:t>局部不命中率与全局不命中率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局部不命中率</a:t>
            </a:r>
            <a:r>
              <a:rPr lang="zh-CN" altLang="en-US">
                <a:latin typeface="黑体" panose="02010609060101010101" pitchFamily="49" charset="-122"/>
              </a:rPr>
              <a:t>＝该级</a:t>
            </a:r>
            <a:r>
              <a:rPr lang="en-US" altLang="zh-CN">
                <a:latin typeface="黑体" panose="02010609060101010101" pitchFamily="49" charset="-122"/>
              </a:rPr>
              <a:t>Cache</a:t>
            </a:r>
            <a:r>
              <a:rPr lang="zh-CN" altLang="en-US">
                <a:latin typeface="黑体" panose="02010609060101010101" pitchFamily="49" charset="-122"/>
              </a:rPr>
              <a:t>的不命中次数</a:t>
            </a:r>
            <a:r>
              <a:rPr lang="en-US" altLang="zh-CN">
                <a:latin typeface="黑体" panose="02010609060101010101" pitchFamily="49" charset="-122"/>
              </a:rPr>
              <a:t>/</a:t>
            </a:r>
            <a:r>
              <a:rPr lang="zh-CN" altLang="en-US">
                <a:latin typeface="黑体" panose="02010609060101010101" pitchFamily="49" charset="-122"/>
              </a:rPr>
              <a:t>到达该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            级</a:t>
            </a:r>
            <a:r>
              <a:rPr lang="en-US" altLang="zh-CN">
                <a:latin typeface="黑体" panose="02010609060101010101" pitchFamily="49" charset="-122"/>
              </a:rPr>
              <a:t>Cache</a:t>
            </a:r>
            <a:r>
              <a:rPr lang="zh-CN" altLang="en-US">
                <a:latin typeface="黑体" panose="02010609060101010101" pitchFamily="49" charset="-122"/>
              </a:rPr>
              <a:t>的访问次数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例如：上述式子中的不命中率</a:t>
            </a:r>
            <a:r>
              <a:rPr lang="en-US" altLang="zh-CN">
                <a:solidFill>
                  <a:srgbClr val="9933FF"/>
                </a:solidFill>
                <a:latin typeface="宋体" panose="02010600030101010101" pitchFamily="2" charset="-122"/>
              </a:rPr>
              <a:t>L2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全局不命中率</a:t>
            </a:r>
            <a:r>
              <a:rPr lang="zh-CN" altLang="en-US">
                <a:latin typeface="黑体" panose="02010609060101010101" pitchFamily="49" charset="-122"/>
              </a:rPr>
              <a:t>＝该级</a:t>
            </a:r>
            <a:r>
              <a:rPr lang="en-US" altLang="zh-CN">
                <a:latin typeface="黑体" panose="02010609060101010101" pitchFamily="49" charset="-122"/>
              </a:rPr>
              <a:t>Cache</a:t>
            </a:r>
            <a:r>
              <a:rPr lang="zh-CN" altLang="en-US">
                <a:latin typeface="黑体" panose="02010609060101010101" pitchFamily="49" charset="-122"/>
              </a:rPr>
              <a:t>的不命中次数</a:t>
            </a:r>
            <a:r>
              <a:rPr lang="en-US" altLang="zh-CN">
                <a:latin typeface="黑体" panose="02010609060101010101" pitchFamily="49" charset="-122"/>
              </a:rPr>
              <a:t>/CPU</a:t>
            </a:r>
            <a:r>
              <a:rPr lang="zh-CN" altLang="en-US">
                <a:latin typeface="黑体" panose="02010609060101010101" pitchFamily="49" charset="-122"/>
              </a:rPr>
              <a:t>发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             出的访存的总次数</a:t>
            </a:r>
          </a:p>
        </p:txBody>
      </p:sp>
    </p:spTree>
    <p:extLst>
      <p:ext uri="{BB962C8B-B14F-4D97-AF65-F5344CB8AC3E}">
        <p14:creationId xmlns:p14="http://schemas.microsoft.com/office/powerpoint/2010/main" val="11910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508126"/>
            <a:ext cx="7773988" cy="4441825"/>
          </a:xfrm>
        </p:spPr>
        <p:txBody>
          <a:bodyPr/>
          <a:lstStyle/>
          <a:p>
            <a:pPr marL="1085850" lvl="1" indent="-457200"/>
            <a:r>
              <a:rPr lang="zh-CN" altLang="en-US" smtClean="0">
                <a:solidFill>
                  <a:srgbClr val="E24C05"/>
                </a:solidFill>
                <a:latin typeface="黑体" panose="02010609060101010101" pitchFamily="49" charset="-122"/>
              </a:rPr>
              <a:t>全局不命中率</a:t>
            </a:r>
            <a:r>
              <a:rPr lang="en-US" altLang="zh-CN" baseline="-25000" smtClean="0">
                <a:solidFill>
                  <a:srgbClr val="E24C05"/>
                </a:solidFill>
                <a:latin typeface="黑体" panose="02010609060101010101" pitchFamily="49" charset="-122"/>
              </a:rPr>
              <a:t>L2</a:t>
            </a:r>
            <a:r>
              <a:rPr lang="zh-CN" altLang="en-US" smtClean="0">
                <a:solidFill>
                  <a:srgbClr val="E24C05"/>
                </a:solidFill>
                <a:latin typeface="黑体" panose="02010609060101010101" pitchFamily="49" charset="-122"/>
              </a:rPr>
              <a:t>＝不命中率</a:t>
            </a:r>
            <a:r>
              <a:rPr lang="en-US" altLang="zh-CN" baseline="-25000" smtClean="0">
                <a:solidFill>
                  <a:srgbClr val="E24C05"/>
                </a:solidFill>
                <a:latin typeface="黑体" panose="02010609060101010101" pitchFamily="49" charset="-122"/>
              </a:rPr>
              <a:t>L1</a:t>
            </a:r>
            <a:r>
              <a:rPr lang="en-US" altLang="zh-CN" smtClean="0">
                <a:solidFill>
                  <a:srgbClr val="E24C05"/>
                </a:solidFill>
                <a:latin typeface="黑体" panose="02010609060101010101" pitchFamily="49" charset="-122"/>
              </a:rPr>
              <a:t>×</a:t>
            </a:r>
            <a:r>
              <a:rPr lang="zh-CN" altLang="en-US" smtClean="0">
                <a:solidFill>
                  <a:srgbClr val="E24C05"/>
                </a:solidFill>
                <a:latin typeface="黑体" panose="02010609060101010101" pitchFamily="49" charset="-122"/>
              </a:rPr>
              <a:t>不命中率</a:t>
            </a:r>
            <a:r>
              <a:rPr lang="en-US" altLang="zh-CN" baseline="-25000" smtClean="0">
                <a:solidFill>
                  <a:srgbClr val="E24C05"/>
                </a:solidFill>
                <a:latin typeface="黑体" panose="02010609060101010101" pitchFamily="49" charset="-122"/>
              </a:rPr>
              <a:t>L2</a:t>
            </a:r>
          </a:p>
          <a:p>
            <a:pPr marL="1085850" lvl="1" indent="-457200">
              <a:lnSpc>
                <a:spcPct val="140000"/>
              </a:lnSpc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评价第二级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时，应使用</a:t>
            </a:r>
            <a:r>
              <a:rPr lang="zh-CN" altLang="en-US" sz="2000" b="1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全局不命中率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这个指标。它指出了在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发出的访存中，究竟有多大比例是穿过各级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，最终到达存储器的。</a:t>
            </a:r>
          </a:p>
          <a:p>
            <a:pPr marL="457200" indent="-457200">
              <a:buFont typeface="Wingdings" panose="05000000000000000000" pitchFamily="2" charset="2"/>
              <a:buAutoNum type="arabicPeriod" startAt="4"/>
            </a:pPr>
            <a:r>
              <a:rPr lang="zh-CN" altLang="en-US" smtClean="0">
                <a:latin typeface="Times New Roman" panose="02020603050405020304" pitchFamily="18" charset="0"/>
              </a:rPr>
              <a:t>采用两级</a:t>
            </a:r>
            <a:r>
              <a:rPr lang="en-US" altLang="zh-CN" smtClean="0">
                <a:latin typeface="Times New Roman" panose="02020603050405020304" pitchFamily="18" charset="0"/>
              </a:rPr>
              <a:t>Cache</a:t>
            </a:r>
            <a:r>
              <a:rPr lang="zh-CN" altLang="en-US" smtClean="0">
                <a:latin typeface="Times New Roman" panose="02020603050405020304" pitchFamily="18" charset="0"/>
              </a:rPr>
              <a:t>时，每条指令的平均访存停顿时间：</a:t>
            </a:r>
          </a:p>
          <a:p>
            <a:pPr marL="1085850" lvl="1" indent="-457200"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每条指令的平均访存停顿时间</a:t>
            </a:r>
          </a:p>
          <a:p>
            <a:pPr marL="1085850" lvl="1" indent="-457200"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    ＝ 每条指令的平均不命中次数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命中时间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</a:p>
          <a:p>
            <a:pPr marL="1085850" lvl="1" indent="-457200"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每条指令的平均不命中次数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不命中开销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</a:p>
          <a:p>
            <a:pPr marL="1085850" lvl="1" indent="-457200">
              <a:lnSpc>
                <a:spcPct val="140000"/>
              </a:lnSpc>
              <a:buNone/>
            </a:pP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34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63750" y="1268413"/>
            <a:ext cx="8064500" cy="530066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考虑某一两级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：第一级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，第二级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（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）假设在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次访存中，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的不命中是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的不命中是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次。求各种局部不命中率和全局不命中率。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（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）假设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的命中时间是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个时钟周期，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的不命中开销是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的命中时间是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个时钟周期，平均每条指令访存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1.5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次，不考虑写操作的影响。问：平均访存时间是多少？每条指令的平均停顿时间是多少个时钟周期？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解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457200" indent="-457200">
              <a:lnSpc>
                <a:spcPct val="140000"/>
              </a:lnSpc>
              <a:buNone/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第一级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的不命中率（全局和局部）是</a:t>
            </a:r>
            <a:r>
              <a:rPr lang="en-US" altLang="zh-CN" sz="2000" b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40/1000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000" b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4%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457200" indent="-457200">
              <a:lnSpc>
                <a:spcPct val="140000"/>
              </a:lnSpc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第二级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的局部不命中率是</a:t>
            </a:r>
            <a:r>
              <a:rPr lang="en-US" altLang="zh-CN" sz="2000" b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20/40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000" b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第二级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的全局不命中率是</a:t>
            </a:r>
            <a:r>
              <a:rPr lang="en-US" altLang="zh-CN" sz="2000" b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20/1000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000" b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2%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6955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722439"/>
            <a:ext cx="7772400" cy="3938587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）平均访存时间＝命中时间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＋不命中率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L1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（命中时间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</a:p>
          <a:p>
            <a:pPr marL="457200" indent="-457200"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不命中率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不命中开销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L2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marL="457200" indent="-457200"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＝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4%×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50%×100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marL="457200" indent="-457200"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＝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4%×60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个时钟周期</a:t>
            </a:r>
          </a:p>
          <a:p>
            <a:pPr marL="457200" indent="-457200"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由于平均每条指令访存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1.5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次，且每次访存的平均停顿时间为：</a:t>
            </a:r>
          </a:p>
          <a:p>
            <a:pPr marL="457200" indent="-457200"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3.4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1.0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2.4</a:t>
            </a:r>
          </a:p>
          <a:p>
            <a:pPr marL="457200" indent="-457200"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所以：</a:t>
            </a:r>
          </a:p>
          <a:p>
            <a:pPr marL="457200" indent="-457200"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每条指令的平均停顿时间＝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2.4×1.5</a:t>
            </a:r>
            <a:r>
              <a:rPr lang="zh-CN" altLang="en-US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3.6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个时钟周期</a:t>
            </a:r>
          </a:p>
        </p:txBody>
      </p:sp>
    </p:spTree>
    <p:extLst>
      <p:ext uri="{BB962C8B-B14F-4D97-AF65-F5344CB8AC3E}">
        <p14:creationId xmlns:p14="http://schemas.microsoft.com/office/powerpoint/2010/main" val="1039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 startAt="4"/>
            </a:pPr>
            <a:r>
              <a:rPr lang="zh-CN" altLang="en-US" smtClean="0">
                <a:latin typeface="黑体" panose="02010609060101010101" pitchFamily="49" charset="-122"/>
              </a:rPr>
              <a:t>对于第二级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，我们有以下结论：</a:t>
            </a:r>
          </a:p>
          <a:p>
            <a:pPr marL="1085850" lvl="1" indent="-457200"/>
            <a:r>
              <a:rPr lang="zh-CN" altLang="en-US" smtClean="0">
                <a:latin typeface="黑体" panose="02010609060101010101" pitchFamily="49" charset="-122"/>
              </a:rPr>
              <a:t>在第二级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比第一级 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大得多的情况下，两级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的全局不命中率和容量与第二级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相同的单级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的不命中率非常接近。</a:t>
            </a:r>
          </a:p>
          <a:p>
            <a:pPr marL="1085850" lvl="1" indent="-457200"/>
            <a:r>
              <a:rPr lang="zh-CN" altLang="en-US" smtClean="0">
                <a:latin typeface="黑体" panose="02010609060101010101" pitchFamily="49" charset="-122"/>
              </a:rPr>
              <a:t>局部不命中率不是衡量第二级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的一个好指标，因此，在评价第二级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时，应用全局不命中率这个指标。</a:t>
            </a:r>
          </a:p>
          <a:p>
            <a:pPr marL="457200" indent="-457200">
              <a:buFont typeface="Wingdings" panose="05000000000000000000" pitchFamily="2" charset="2"/>
              <a:buAutoNum type="arabicPeriod" startAt="5"/>
            </a:pPr>
            <a:r>
              <a:rPr lang="zh-CN" altLang="en-US" smtClean="0">
                <a:latin typeface="黑体" panose="02010609060101010101" pitchFamily="49" charset="-122"/>
              </a:rPr>
              <a:t>第二级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不会影响</a:t>
            </a:r>
            <a:r>
              <a:rPr lang="en-US" altLang="zh-CN" smtClean="0">
                <a:latin typeface="黑体" panose="02010609060101010101" pitchFamily="49" charset="-122"/>
              </a:rPr>
              <a:t>CPU</a:t>
            </a:r>
            <a:r>
              <a:rPr lang="zh-CN" altLang="en-US" smtClean="0">
                <a:latin typeface="黑体" panose="02010609060101010101" pitchFamily="49" charset="-122"/>
              </a:rPr>
              <a:t>的时钟频率，因此其设计有更大的考虑空间。</a:t>
            </a:r>
          </a:p>
          <a:p>
            <a:pPr marL="1085850" lvl="1" indent="-457200"/>
            <a:r>
              <a:rPr lang="zh-CN" altLang="en-US" smtClean="0">
                <a:latin typeface="黑体" panose="02010609060101010101" pitchFamily="49" charset="-122"/>
              </a:rPr>
              <a:t>两个问题：</a:t>
            </a:r>
          </a:p>
        </p:txBody>
      </p:sp>
    </p:spTree>
    <p:extLst>
      <p:ext uri="{BB962C8B-B14F-4D97-AF65-F5344CB8AC3E}">
        <p14:creationId xmlns:p14="http://schemas.microsoft.com/office/powerpoint/2010/main" val="288156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11388" y="1579564"/>
            <a:ext cx="7772400" cy="4657725"/>
          </a:xfrm>
        </p:spPr>
        <p:txBody>
          <a:bodyPr/>
          <a:lstStyle/>
          <a:p>
            <a:pPr lvl="2" eaLnBrk="1" hangingPunct="1"/>
            <a:r>
              <a:rPr lang="zh-CN" altLang="en-US" smtClean="0">
                <a:latin typeface="宋体" panose="02010600030101010101" pitchFamily="2" charset="-122"/>
              </a:rPr>
              <a:t>它能否降低</a:t>
            </a:r>
            <a:r>
              <a:rPr lang="en-US" altLang="zh-CN" smtClean="0">
                <a:latin typeface="宋体" panose="02010600030101010101" pitchFamily="2" charset="-122"/>
              </a:rPr>
              <a:t>CPI</a:t>
            </a:r>
            <a:r>
              <a:rPr lang="zh-CN" altLang="en-US" smtClean="0">
                <a:latin typeface="宋体" panose="02010600030101010101" pitchFamily="2" charset="-122"/>
              </a:rPr>
              <a:t>中的平均访存时间部分？</a:t>
            </a:r>
          </a:p>
          <a:p>
            <a:pPr lvl="2" eaLnBrk="1" hangingPunct="1"/>
            <a:r>
              <a:rPr lang="zh-CN" altLang="en-US" smtClean="0">
                <a:latin typeface="宋体" panose="02010600030101010101" pitchFamily="2" charset="-122"/>
              </a:rPr>
              <a:t>它的成本是多少？</a:t>
            </a:r>
          </a:p>
          <a:p>
            <a:pPr marL="457200" indent="-457200">
              <a:buFont typeface="Wingdings" panose="05000000000000000000" pitchFamily="2" charset="2"/>
              <a:buAutoNum type="arabicPeriod" startAt="6"/>
            </a:pPr>
            <a:r>
              <a:rPr lang="zh-CN" altLang="en-US" smtClean="0">
                <a:latin typeface="黑体" panose="02010609060101010101" pitchFamily="49" charset="-122"/>
              </a:rPr>
              <a:t>第二级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的参数</a:t>
            </a:r>
          </a:p>
          <a:p>
            <a:pPr marL="1085850" lvl="1" indent="-457200"/>
            <a:r>
              <a:rPr lang="zh-CN" altLang="en-US" smtClean="0"/>
              <a:t>容量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第二级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的容量一般比第一级的大许多。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大容量意味着第二级</a:t>
            </a:r>
            <a:r>
              <a:rPr lang="en-US" altLang="zh-CN" smtClean="0">
                <a:latin typeface="Times New Roman" panose="02020603050405020304" pitchFamily="18" charset="0"/>
              </a:rPr>
              <a:t>Cache</a:t>
            </a:r>
            <a:r>
              <a:rPr lang="zh-CN" altLang="en-US" smtClean="0">
                <a:latin typeface="Times New Roman" panose="02020603050405020304" pitchFamily="18" charset="0"/>
              </a:rPr>
              <a:t>可能实际上没有容量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不命中，只剩下一些强制性不</a:t>
            </a:r>
            <a:r>
              <a:rPr lang="zh-CN" altLang="en-US" smtClean="0"/>
              <a:t>命中和冲突不命中。 </a:t>
            </a:r>
            <a:endParaRPr lang="zh-CN" altLang="en-US" smtClean="0">
              <a:latin typeface="宋体" panose="02010600030101010101" pitchFamily="2" charset="-122"/>
            </a:endParaRPr>
          </a:p>
          <a:p>
            <a:pPr marL="1085850" lvl="1" indent="-457200"/>
            <a:r>
              <a:rPr lang="zh-CN" altLang="en-US" smtClean="0"/>
              <a:t>相联度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pitchFamily="49" charset="-122"/>
              </a:rPr>
              <a:t>第二级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可采用较高的相联度或伪相联方法。</a:t>
            </a:r>
          </a:p>
        </p:txBody>
      </p:sp>
    </p:spTree>
    <p:extLst>
      <p:ext uri="{BB962C8B-B14F-4D97-AF65-F5344CB8AC3E}">
        <p14:creationId xmlns:p14="http://schemas.microsoft.com/office/powerpoint/2010/main" val="28162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66988" y="1484313"/>
            <a:ext cx="7199312" cy="364966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40000"/>
              </a:lnSpc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给出有关第二级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的以下数据：</a:t>
            </a:r>
          </a:p>
          <a:p>
            <a:pPr marL="457200" indent="-457200">
              <a:lnSpc>
                <a:spcPct val="140000"/>
              </a:lnSpc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（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）对于直接映像，命中时间</a:t>
            </a:r>
            <a:r>
              <a:rPr lang="en-US" altLang="zh-CN" sz="1800" b="1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1800" b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个时钟周期</a:t>
            </a:r>
          </a:p>
          <a:p>
            <a:pPr marL="457200" indent="-457200">
              <a:lnSpc>
                <a:spcPct val="140000"/>
              </a:lnSpc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）两路组相联使命中时间增加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0.1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个时钟周期，即为</a:t>
            </a:r>
            <a:r>
              <a:rPr lang="en-US" altLang="zh-CN" sz="20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10.1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个时钟周期。</a:t>
            </a:r>
          </a:p>
          <a:p>
            <a:pPr marL="457200" indent="-457200">
              <a:lnSpc>
                <a:spcPct val="140000"/>
              </a:lnSpc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（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对于直接映像，局部不命中率</a:t>
            </a:r>
            <a:r>
              <a:rPr lang="en-US" altLang="zh-CN" sz="1800" b="1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1800" b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25%</a:t>
            </a:r>
          </a:p>
          <a:p>
            <a:pPr marL="457200" indent="-457200">
              <a:lnSpc>
                <a:spcPct val="140000"/>
              </a:lnSpc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对于两路组相联，局部不命中率</a:t>
            </a:r>
            <a:r>
              <a:rPr lang="en-US" altLang="zh-CN" sz="1800" b="1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L2 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1800" b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20%</a:t>
            </a:r>
          </a:p>
          <a:p>
            <a:pPr marL="457200" indent="-457200">
              <a:lnSpc>
                <a:spcPct val="140000"/>
              </a:lnSpc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不命中开销</a:t>
            </a:r>
            <a:r>
              <a:rPr lang="en-US" altLang="zh-CN" sz="1800" b="1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1800" b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个时钟周期</a:t>
            </a:r>
          </a:p>
          <a:p>
            <a:pPr marL="457200" indent="-457200">
              <a:lnSpc>
                <a:spcPct val="140000"/>
              </a:lnSpc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试问第二级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的相联度对不命中开销的影响如何？</a:t>
            </a:r>
          </a:p>
        </p:txBody>
      </p:sp>
    </p:spTree>
    <p:extLst>
      <p:ext uri="{BB962C8B-B14F-4D97-AF65-F5344CB8AC3E}">
        <p14:creationId xmlns:p14="http://schemas.microsoft.com/office/powerpoint/2010/main" val="197522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ChangeArrowheads="1"/>
          </p:cNvSpPr>
          <p:nvPr/>
        </p:nvSpPr>
        <p:spPr bwMode="auto">
          <a:xfrm>
            <a:off x="1785144" y="3642519"/>
            <a:ext cx="8569325" cy="29527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524001" y="26139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509" name="Text Box 1030"/>
          <p:cNvSpPr txBox="1">
            <a:spLocks noChangeArrowheads="1"/>
          </p:cNvSpPr>
          <p:nvPr/>
        </p:nvSpPr>
        <p:spPr bwMode="auto">
          <a:xfrm>
            <a:off x="2073276" y="3802064"/>
            <a:ext cx="83534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时间＝（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执行周期数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访存次数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不命中率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不命中开销）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时钟周期时间</a:t>
            </a:r>
          </a:p>
        </p:txBody>
      </p:sp>
      <p:sp>
        <p:nvSpPr>
          <p:cNvPr id="21510" name="Rectangle 1032"/>
          <p:cNvSpPr>
            <a:spLocks noChangeArrowheads="1"/>
          </p:cNvSpPr>
          <p:nvPr/>
        </p:nvSpPr>
        <p:spPr bwMode="auto">
          <a:xfrm>
            <a:off x="1524001" y="26425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151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796975"/>
              </p:ext>
            </p:extLst>
          </p:nvPr>
        </p:nvGraphicFramePr>
        <p:xfrm>
          <a:off x="2217739" y="4779963"/>
          <a:ext cx="77041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公式" r:id="rId3" imgW="4445000" imgH="393700" progId="Equation.3">
                  <p:embed/>
                </p:oleObj>
              </mc:Choice>
              <mc:Fallback>
                <p:oleObj name="公式" r:id="rId3" imgW="444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9" y="4779963"/>
                        <a:ext cx="770413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033"/>
          <p:cNvSpPr txBox="1">
            <a:spLocks noChangeArrowheads="1"/>
          </p:cNvSpPr>
          <p:nvPr/>
        </p:nvSpPr>
        <p:spPr bwMode="auto">
          <a:xfrm>
            <a:off x="3009901" y="5540376"/>
            <a:ext cx="69135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IC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CPI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execution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＋每条指令的平均访存次数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不命中率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不命中开销）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时钟周期时间</a:t>
            </a:r>
          </a:p>
        </p:txBody>
      </p:sp>
      <p:sp>
        <p:nvSpPr>
          <p:cNvPr id="2" name="矩形 1"/>
          <p:cNvSpPr/>
          <p:nvPr/>
        </p:nvSpPr>
        <p:spPr>
          <a:xfrm>
            <a:off x="676275" y="308510"/>
            <a:ext cx="113157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ts val="336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程序执行时间</a:t>
            </a:r>
          </a:p>
          <a:p>
            <a:pPr marL="457200" indent="-457200">
              <a:lnSpc>
                <a:spcPts val="3360"/>
              </a:lnSpc>
              <a:buNone/>
              <a:defRPr/>
            </a:pPr>
            <a:r>
              <a:rPr lang="en-US" altLang="zh-CN" sz="2800" dirty="0"/>
              <a:t>         CPU</a:t>
            </a:r>
            <a:r>
              <a:rPr lang="zh-CN" altLang="en-US" sz="2800" dirty="0"/>
              <a:t>时间＝（</a:t>
            </a:r>
            <a:r>
              <a:rPr lang="en-US" altLang="zh-CN" sz="2800" dirty="0"/>
              <a:t>CPU</a:t>
            </a:r>
            <a:r>
              <a:rPr lang="zh-CN" altLang="en-US" sz="2800" dirty="0"/>
              <a:t>执行周期数</a:t>
            </a:r>
            <a:r>
              <a:rPr lang="en-US" altLang="zh-CN" sz="2800" dirty="0"/>
              <a:t>+</a:t>
            </a:r>
            <a:r>
              <a:rPr lang="zh-CN" altLang="en-US" sz="2800" dirty="0"/>
              <a:t>存储器停顿周期数）</a:t>
            </a:r>
            <a:r>
              <a:rPr lang="en-US" altLang="zh-CN" sz="2800" dirty="0"/>
              <a:t>× </a:t>
            </a:r>
            <a:r>
              <a:rPr lang="zh-CN" altLang="en-US" sz="2800" dirty="0"/>
              <a:t>时钟周期时间</a:t>
            </a:r>
          </a:p>
          <a:p>
            <a:pPr marL="457200" indent="-457200">
              <a:lnSpc>
                <a:spcPts val="3360"/>
              </a:lnSpc>
              <a:buNone/>
              <a:defRPr/>
            </a:pPr>
            <a:r>
              <a:rPr lang="zh-CN" altLang="en-US" sz="2800" dirty="0"/>
              <a:t>其中： </a:t>
            </a:r>
          </a:p>
          <a:p>
            <a:pPr lvl="1" indent="-457200">
              <a:lnSpc>
                <a:spcPts val="3360"/>
              </a:lnSpc>
              <a:spcBef>
                <a:spcPts val="1000"/>
              </a:spcBef>
              <a:defRPr/>
            </a:pPr>
            <a:r>
              <a:rPr lang="zh-CN" altLang="en-US" sz="2400" dirty="0" smtClean="0"/>
              <a:t>           存储器</a:t>
            </a:r>
            <a:r>
              <a:rPr lang="zh-CN" altLang="en-US" sz="2400" dirty="0"/>
              <a:t>停顿时钟周期数＝“读”的次数</a:t>
            </a:r>
            <a:r>
              <a:rPr lang="en-US" altLang="zh-CN" sz="2400" dirty="0"/>
              <a:t>×</a:t>
            </a:r>
            <a:r>
              <a:rPr lang="zh-CN" altLang="en-US" sz="2400" dirty="0"/>
              <a:t>读不命中率</a:t>
            </a:r>
            <a:r>
              <a:rPr lang="en-US" altLang="zh-CN" sz="2400" dirty="0"/>
              <a:t>×</a:t>
            </a:r>
            <a:r>
              <a:rPr lang="zh-CN" altLang="en-US" sz="2400" dirty="0"/>
              <a:t>读不命中</a:t>
            </a:r>
            <a:r>
              <a:rPr lang="zh-CN" altLang="en-US" sz="2400" dirty="0" smtClean="0"/>
              <a:t>开销</a:t>
            </a:r>
            <a:endParaRPr lang="en-US" altLang="zh-CN" sz="2400" dirty="0" smtClean="0"/>
          </a:p>
          <a:p>
            <a:pPr lvl="1" indent="-457200">
              <a:lnSpc>
                <a:spcPts val="3360"/>
              </a:lnSpc>
              <a:spcBef>
                <a:spcPts val="1000"/>
              </a:spcBef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                     </a:t>
            </a:r>
            <a:r>
              <a:rPr lang="zh-CN" altLang="en-US" sz="2400" dirty="0" smtClean="0"/>
              <a:t>＋</a:t>
            </a:r>
            <a:r>
              <a:rPr lang="zh-CN" altLang="en-US" sz="2400" dirty="0"/>
              <a:t>“写”的次数</a:t>
            </a:r>
            <a:r>
              <a:rPr lang="en-US" altLang="zh-CN" sz="2400" dirty="0"/>
              <a:t>×</a:t>
            </a:r>
            <a:r>
              <a:rPr lang="zh-CN" altLang="en-US" sz="2400" dirty="0"/>
              <a:t>写不命中率</a:t>
            </a:r>
            <a:r>
              <a:rPr lang="en-US" altLang="zh-CN" sz="2400" dirty="0"/>
              <a:t>×</a:t>
            </a:r>
            <a:r>
              <a:rPr lang="zh-CN" altLang="en-US" sz="2400" dirty="0"/>
              <a:t>写不命中开销</a:t>
            </a:r>
          </a:p>
          <a:p>
            <a:pPr lvl="1" indent="-457200">
              <a:lnSpc>
                <a:spcPts val="3360"/>
              </a:lnSpc>
              <a:spcBef>
                <a:spcPts val="1000"/>
              </a:spcBef>
              <a:defRPr/>
            </a:pPr>
            <a:r>
              <a:rPr lang="zh-CN" altLang="en-US" sz="2400" dirty="0" smtClean="0"/>
              <a:t>           存储器</a:t>
            </a:r>
            <a:r>
              <a:rPr lang="zh-CN" altLang="en-US" sz="2400" dirty="0"/>
              <a:t>停顿时钟周期数＝访存次数</a:t>
            </a:r>
            <a:r>
              <a:rPr lang="en-US" altLang="zh-CN" sz="2400" dirty="0"/>
              <a:t>×</a:t>
            </a:r>
            <a:r>
              <a:rPr lang="zh-CN" altLang="en-US" sz="2400" dirty="0"/>
              <a:t>不命中率</a:t>
            </a:r>
            <a:r>
              <a:rPr lang="en-US" altLang="zh-CN" sz="2400" dirty="0"/>
              <a:t>×</a:t>
            </a:r>
            <a:r>
              <a:rPr lang="zh-CN" altLang="en-US" sz="2400" dirty="0"/>
              <a:t>不命中开销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030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63750" y="1219201"/>
            <a:ext cx="7704138" cy="4995863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30000"/>
              </a:lnSpc>
              <a:buNone/>
            </a:pP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解 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对一个直接映像的第二级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来说，第一级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的不命中开销为：</a:t>
            </a:r>
          </a:p>
          <a:p>
            <a:pPr marL="457200" indent="-457200">
              <a:lnSpc>
                <a:spcPct val="130000"/>
              </a:lnSpc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不命中开销</a:t>
            </a:r>
            <a:r>
              <a:rPr lang="zh-CN" altLang="en-US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直接映像，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25%×50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22.5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个时钟周期</a:t>
            </a:r>
          </a:p>
          <a:p>
            <a:pPr marL="457200" indent="-457200">
              <a:lnSpc>
                <a:spcPct val="130000"/>
              </a:lnSpc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对于两路组相联第二级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来说，命中时间增加了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0.1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）个时钟周期，故第一级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的不命中开销为：</a:t>
            </a:r>
          </a:p>
          <a:p>
            <a:pPr marL="457200" indent="-457200">
              <a:lnSpc>
                <a:spcPct val="130000"/>
              </a:lnSpc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不命中开销</a:t>
            </a:r>
            <a:r>
              <a:rPr lang="zh-CN" altLang="en-US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两路组相联，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10.1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20%×50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20.1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个时钟周期</a:t>
            </a:r>
          </a:p>
          <a:p>
            <a:pPr marL="457200" indent="-457200">
              <a:lnSpc>
                <a:spcPct val="130000"/>
              </a:lnSpc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把第二级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的命中时间取整，得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，则：</a:t>
            </a:r>
          </a:p>
          <a:p>
            <a:pPr marL="457200" indent="-457200">
              <a:lnSpc>
                <a:spcPct val="130000"/>
              </a:lnSpc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不命中开销</a:t>
            </a:r>
            <a:r>
              <a:rPr lang="zh-CN" altLang="en-US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两路组相联，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20%×50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20.0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个时钟周期</a:t>
            </a:r>
          </a:p>
          <a:p>
            <a:pPr marL="457200" indent="-457200">
              <a:lnSpc>
                <a:spcPct val="130000"/>
              </a:lnSpc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不命中开销</a:t>
            </a:r>
            <a:r>
              <a:rPr lang="zh-CN" altLang="en-US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两路组相联，</a:t>
            </a:r>
            <a:r>
              <a:rPr lang="en-US" altLang="zh-CN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20%×50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21.0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个时钟周期</a:t>
            </a:r>
          </a:p>
          <a:p>
            <a:pPr marL="457200" indent="-457200">
              <a:lnSpc>
                <a:spcPct val="130000"/>
              </a:lnSpc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故对于第二级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来说，两路组相联优于直接映像。</a:t>
            </a:r>
          </a:p>
        </p:txBody>
      </p:sp>
    </p:spTree>
    <p:extLst>
      <p:ext uri="{BB962C8B-B14F-4D97-AF65-F5344CB8AC3E}">
        <p14:creationId xmlns:p14="http://schemas.microsoft.com/office/powerpoint/2010/main" val="28600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362075"/>
            <a:ext cx="7773988" cy="4154488"/>
          </a:xfrm>
        </p:spPr>
        <p:txBody>
          <a:bodyPr/>
          <a:lstStyle/>
          <a:p>
            <a:pPr marL="1085850" lvl="1" indent="-457200"/>
            <a:r>
              <a:rPr lang="zh-CN" altLang="en-US" smtClean="0"/>
              <a:t>块大小</a:t>
            </a:r>
          </a:p>
          <a:p>
            <a:pPr lvl="2" eaLnBrk="1" hangingPunct="1"/>
            <a:r>
              <a:rPr lang="zh-CN" altLang="en-US" smtClean="0">
                <a:latin typeface="宋体" panose="02010600030101010101" pitchFamily="2" charset="-122"/>
              </a:rPr>
              <a:t>第二级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可采用较大的块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  如 </a:t>
            </a:r>
            <a:r>
              <a:rPr lang="en-US" altLang="zh-CN" smtClean="0">
                <a:latin typeface="宋体" panose="02010600030101010101" pitchFamily="2" charset="-122"/>
              </a:rPr>
              <a:t>64</a:t>
            </a:r>
            <a:r>
              <a:rPr lang="zh-CN" altLang="en-US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latin typeface="宋体" panose="02010600030101010101" pitchFamily="2" charset="-122"/>
              </a:rPr>
              <a:t>128</a:t>
            </a:r>
            <a:r>
              <a:rPr lang="zh-CN" altLang="en-US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latin typeface="宋体" panose="02010600030101010101" pitchFamily="2" charset="-122"/>
              </a:rPr>
              <a:t>256</a:t>
            </a:r>
            <a:r>
              <a:rPr lang="zh-CN" altLang="en-US" smtClean="0">
                <a:latin typeface="宋体" panose="02010600030101010101" pitchFamily="2" charset="-122"/>
              </a:rPr>
              <a:t>字节 </a:t>
            </a:r>
          </a:p>
          <a:p>
            <a:pPr lvl="2" eaLnBrk="1" hangingPunct="1"/>
            <a:r>
              <a:rPr lang="zh-CN" altLang="en-US" smtClean="0">
                <a:latin typeface="宋体" panose="02010600030101010101" pitchFamily="2" charset="-122"/>
              </a:rPr>
              <a:t>为减少平均访存时间，可以让容量较小的第一级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采用较小的块，而让容量较大的第二级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采用较大的块。</a:t>
            </a:r>
          </a:p>
          <a:p>
            <a:pPr lvl="2" eaLnBrk="1" hangingPunct="1"/>
            <a:r>
              <a:rPr lang="zh-CN" altLang="en-US" smtClean="0">
                <a:solidFill>
                  <a:srgbClr val="FF0000"/>
                </a:solidFill>
              </a:rPr>
              <a:t>多级包容性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需要考虑的</a:t>
            </a:r>
            <a:r>
              <a:rPr lang="zh-CN" altLang="en-US" smtClean="0">
                <a:solidFill>
                  <a:srgbClr val="D60093"/>
                </a:solidFill>
                <a:latin typeface="宋体" panose="02010600030101010101" pitchFamily="2" charset="-122"/>
              </a:rPr>
              <a:t>另一个问题</a:t>
            </a:r>
            <a:r>
              <a:rPr lang="zh-CN" altLang="en-US" smtClean="0">
                <a:latin typeface="宋体" panose="02010600030101010101" pitchFamily="2" charset="-122"/>
              </a:rPr>
              <a:t>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   第一级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中的数据是否总是同时存在于第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二级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中。</a:t>
            </a:r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3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989139"/>
            <a:ext cx="7772400" cy="2592387"/>
          </a:xfrm>
        </p:spPr>
        <p:txBody>
          <a:bodyPr/>
          <a:lstStyle/>
          <a:p>
            <a:pPr marL="457200" indent="-457200"/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中的写缓冲器导致对存储器访问的复杂化</a:t>
            </a:r>
          </a:p>
          <a:p>
            <a:pPr marL="647700" lvl="1" indent="0">
              <a:lnSpc>
                <a:spcPct val="130000"/>
              </a:lnSpc>
              <a:buNone/>
            </a:pPr>
            <a:r>
              <a:rPr lang="zh-CN" altLang="en-US" smtClean="0"/>
              <a:t>      在读不命中时，所读单元的最新值有可能还在写缓冲器中，尚未写入主存。 </a:t>
            </a:r>
          </a:p>
        </p:txBody>
      </p:sp>
      <p:sp>
        <p:nvSpPr>
          <p:cNvPr id="69637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79650" y="3524250"/>
            <a:ext cx="777240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108585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7145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/>
              <a:t>解决问题的方法</a:t>
            </a:r>
            <a:r>
              <a:rPr lang="en-US" altLang="zh-CN"/>
              <a:t>(</a:t>
            </a:r>
            <a:r>
              <a:rPr lang="zh-CN" altLang="en-US"/>
              <a:t>读不命中的处理</a:t>
            </a:r>
            <a:r>
              <a:rPr lang="en-US" altLang="zh-CN"/>
              <a:t>)</a:t>
            </a:r>
          </a:p>
          <a:p>
            <a:pPr lvl="1" eaLnBrk="1" hangingPunct="1"/>
            <a:r>
              <a:rPr lang="zh-CN" altLang="en-US"/>
              <a:t>推迟对读不命中的处理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zh-CN" altLang="en-US">
                <a:solidFill>
                  <a:srgbClr val="D60093"/>
                </a:solidFill>
              </a:rPr>
              <a:t>缺点：</a:t>
            </a:r>
            <a:r>
              <a:rPr lang="zh-CN" altLang="en-US">
                <a:latin typeface="宋体" panose="02010600030101010101" pitchFamily="2" charset="-122"/>
              </a:rPr>
              <a:t>读不命中的开销增加）</a:t>
            </a:r>
          </a:p>
          <a:p>
            <a:pPr lvl="1" eaLnBrk="1" hangingPunct="1"/>
            <a:r>
              <a:rPr lang="zh-CN" altLang="en-US"/>
              <a:t>检查写缓冲器中的内容</a:t>
            </a: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>
                <a:latin typeface="黑体" panose="02010609060101010101" pitchFamily="49" charset="-122"/>
              </a:rPr>
              <a:t>在写回法</a:t>
            </a:r>
            <a:r>
              <a:rPr lang="en-US" altLang="zh-CN">
                <a:latin typeface="黑体" panose="02010609060101010101" pitchFamily="49" charset="-122"/>
              </a:rPr>
              <a:t>Cache</a:t>
            </a:r>
            <a:r>
              <a:rPr lang="zh-CN" altLang="en-US">
                <a:latin typeface="黑体" panose="02010609060101010101" pitchFamily="49" charset="-122"/>
              </a:rPr>
              <a:t>中，也可采用写缓冲器。</a:t>
            </a:r>
          </a:p>
        </p:txBody>
      </p:sp>
      <p:sp>
        <p:nvSpPr>
          <p:cNvPr id="7" name="矩形 6"/>
          <p:cNvSpPr/>
          <p:nvPr/>
        </p:nvSpPr>
        <p:spPr>
          <a:xfrm>
            <a:off x="166818" y="323574"/>
            <a:ext cx="485261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</a:pPr>
            <a:r>
              <a:rPr lang="zh-CN" altLang="en-US" sz="2800" dirty="0" smtClean="0">
                <a:latin typeface="黑体" panose="02010609060101010101" pitchFamily="49" charset="-122"/>
              </a:rPr>
              <a:t>方法二：让读不命中优先于写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5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2495550" y="1268413"/>
            <a:ext cx="68405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rgbClr val="0000CC"/>
                </a:solidFill>
                <a:latin typeface="黑体" panose="02010609060101010101" pitchFamily="49" charset="-122"/>
              </a:rPr>
              <a:t>写缓冲合并</a:t>
            </a:r>
          </a:p>
        </p:txBody>
      </p:sp>
      <p:sp>
        <p:nvSpPr>
          <p:cNvPr id="70660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495550" y="1781176"/>
            <a:ext cx="777240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108585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7145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提高写缓冲器的效率</a:t>
            </a:r>
          </a:p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写直达</a:t>
            </a:r>
            <a:r>
              <a:rPr lang="en-US" altLang="zh-CN">
                <a:latin typeface="黑体" panose="02010609060101010101" pitchFamily="49" charset="-122"/>
              </a:rPr>
              <a:t>Cache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依靠写缓冲来减少对下一级存储器写操作的时间。</a:t>
            </a:r>
          </a:p>
          <a:p>
            <a:pPr lvl="1" eaLnBrk="1" hangingPunct="1"/>
            <a:r>
              <a:rPr lang="zh-CN" altLang="en-US"/>
              <a:t>如果写缓冲器为空，就把数据和相应地址写入该缓冲器。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 从</a:t>
            </a:r>
            <a:r>
              <a:rPr lang="en-US" altLang="zh-CN">
                <a:latin typeface="宋体" panose="02010600030101010101" pitchFamily="2" charset="-122"/>
              </a:rPr>
              <a:t>CPU</a:t>
            </a:r>
            <a:r>
              <a:rPr lang="zh-CN" altLang="en-US">
                <a:latin typeface="宋体" panose="02010600030101010101" pitchFamily="2" charset="-122"/>
              </a:rPr>
              <a:t>的角度来看，该写操作就算是完成了。</a:t>
            </a:r>
          </a:p>
          <a:p>
            <a:pPr lvl="1" eaLnBrk="1" hangingPunct="1"/>
            <a:r>
              <a:rPr lang="zh-CN" altLang="en-US"/>
              <a:t>如果写缓冲器中已经有了待写入的数据，就要把这次的写入地址与写缓冲器中已有的所有地址进行比较，看是否有匹配的项。如果有地址匹配而</a:t>
            </a:r>
            <a:endParaRPr lang="zh-CN" altLang="en-US">
              <a:latin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38243" y="238125"/>
            <a:ext cx="341632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</a:pPr>
            <a:r>
              <a:rPr lang="zh-CN" altLang="en-US" sz="2800" dirty="0" smtClean="0">
                <a:latin typeface="黑体" panose="02010609060101010101" pitchFamily="49" charset="-122"/>
              </a:rPr>
              <a:t>方法三：写缓冲合并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9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3" y="1989138"/>
            <a:ext cx="7772400" cy="3365500"/>
          </a:xfrm>
        </p:spPr>
        <p:txBody>
          <a:bodyPr/>
          <a:lstStyle/>
          <a:p>
            <a:pPr marL="1085850" lvl="1" indent="-457200">
              <a:lnSpc>
                <a:spcPct val="110000"/>
              </a:lnSpc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对应的位置又是空闲的，就把这次要写入的数据与该项合并。这就叫</a:t>
            </a:r>
            <a:r>
              <a:rPr lang="zh-CN" altLang="en-US" smtClean="0">
                <a:solidFill>
                  <a:srgbClr val="FF0000"/>
                </a:solidFill>
              </a:rPr>
              <a:t>写缓冲合并。</a:t>
            </a:r>
          </a:p>
          <a:p>
            <a:pPr marL="1085850" lvl="1" indent="-457200">
              <a:lnSpc>
                <a:spcPct val="110000"/>
              </a:lnSpc>
            </a:pPr>
            <a:r>
              <a:rPr lang="zh-CN" altLang="en-US" smtClean="0"/>
              <a:t>如果写缓冲器满且又没有能进行写合并的项，就必须等待。 </a:t>
            </a:r>
          </a:p>
          <a:p>
            <a:pPr marL="1085850" lvl="1" indent="-457200">
              <a:lnSpc>
                <a:spcPct val="110000"/>
              </a:lnSpc>
              <a:buNone/>
            </a:pPr>
            <a:r>
              <a:rPr lang="zh-CN" altLang="en-US" smtClean="0"/>
              <a:t>      </a:t>
            </a:r>
            <a:r>
              <a:rPr lang="zh-CN" altLang="en-US" sz="2000" b="1">
                <a:solidFill>
                  <a:srgbClr val="E24C05"/>
                </a:solidFill>
                <a:ea typeface="宋体" panose="02010600030101010101" pitchFamily="2" charset="-122"/>
              </a:rPr>
              <a:t>提高了写缓冲器的空间利用率，而且还能减少因写缓冲</a:t>
            </a:r>
          </a:p>
          <a:p>
            <a:pPr marL="1085850" lvl="1" indent="-457200">
              <a:lnSpc>
                <a:spcPct val="110000"/>
              </a:lnSpc>
              <a:buNone/>
            </a:pPr>
            <a:r>
              <a:rPr lang="zh-CN" altLang="en-US" sz="2000" b="1">
                <a:solidFill>
                  <a:srgbClr val="E24C05"/>
                </a:solidFill>
                <a:ea typeface="宋体" panose="02010600030101010101" pitchFamily="2" charset="-122"/>
              </a:rPr>
              <a:t>器满而要进行的等待时间。</a:t>
            </a:r>
          </a:p>
        </p:txBody>
      </p:sp>
    </p:spTree>
    <p:extLst>
      <p:ext uri="{BB962C8B-B14F-4D97-AF65-F5344CB8AC3E}">
        <p14:creationId xmlns:p14="http://schemas.microsoft.com/office/powerpoint/2010/main" val="19410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711451" y="1214439"/>
          <a:ext cx="6626225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图片" r:id="rId3" imgW="3794989" imgH="2811894" progId="Word.Picture.8">
                  <p:embed/>
                </p:oleObj>
              </mc:Choice>
              <mc:Fallback>
                <p:oleObj name="图片" r:id="rId3" imgW="3794989" imgH="28118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1214439"/>
                        <a:ext cx="6626225" cy="48990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8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87513"/>
            <a:ext cx="7772400" cy="4679950"/>
          </a:xfrm>
        </p:spPr>
        <p:txBody>
          <a:bodyPr/>
          <a:lstStyle/>
          <a:p>
            <a:pPr marL="457200" indent="-457200">
              <a:lnSpc>
                <a:spcPct val="110000"/>
              </a:lnSpc>
            </a:pPr>
            <a:r>
              <a:rPr lang="zh-CN" altLang="en-US" smtClean="0"/>
              <a:t>请求字</a:t>
            </a:r>
          </a:p>
          <a:p>
            <a:pPr marL="1085850" lvl="1" indent="-457200">
              <a:lnSpc>
                <a:spcPct val="110000"/>
              </a:lnSpc>
              <a:buNone/>
            </a:pPr>
            <a:r>
              <a:rPr lang="zh-CN" altLang="en-US" smtClean="0"/>
              <a:t>      </a:t>
            </a:r>
            <a:r>
              <a:rPr lang="zh-CN" altLang="en-US" smtClean="0">
                <a:latin typeface="黑体" panose="02010609060101010101" pitchFamily="49" charset="-122"/>
              </a:rPr>
              <a:t>从下一级存储器调入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的块中，只有一个字</a:t>
            </a:r>
          </a:p>
          <a:p>
            <a:pPr marL="1085850" lvl="1" indent="-457200">
              <a:lnSpc>
                <a:spcPct val="110000"/>
              </a:lnSpc>
              <a:buNone/>
            </a:pPr>
            <a:r>
              <a:rPr lang="zh-CN" altLang="en-US" smtClean="0">
                <a:latin typeface="黑体" panose="02010609060101010101" pitchFamily="49" charset="-122"/>
              </a:rPr>
              <a:t>是立即需要的。这个字称为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</a:rPr>
              <a:t>请求字</a:t>
            </a:r>
            <a:r>
              <a:rPr lang="zh-CN" altLang="en-US" smtClean="0">
                <a:latin typeface="黑体" panose="02010609060101010101" pitchFamily="49" charset="-122"/>
              </a:rPr>
              <a:t>。 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mtClean="0">
                <a:latin typeface="黑体" panose="02010609060101010101" pitchFamily="49" charset="-122"/>
              </a:rPr>
              <a:t>应尽早把请求字发送给</a:t>
            </a:r>
            <a:r>
              <a:rPr lang="en-US" altLang="zh-CN" smtClean="0">
                <a:latin typeface="黑体" panose="02010609060101010101" pitchFamily="49" charset="-122"/>
              </a:rPr>
              <a:t>CPU</a:t>
            </a:r>
          </a:p>
          <a:p>
            <a:pPr marL="1085850" lvl="1" indent="-457200">
              <a:lnSpc>
                <a:spcPct val="11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</a:rPr>
              <a:t>尽早重启动：</a:t>
            </a:r>
            <a:r>
              <a:rPr lang="zh-CN" altLang="en-US" smtClean="0">
                <a:latin typeface="黑体" panose="02010609060101010101" pitchFamily="49" charset="-122"/>
              </a:rPr>
              <a:t>调块时，从块的起始位置开始读起。一旦请求字到达，就立即发送给</a:t>
            </a:r>
            <a:r>
              <a:rPr lang="en-US" altLang="zh-CN" smtClean="0">
                <a:latin typeface="黑体" panose="02010609060101010101" pitchFamily="49" charset="-122"/>
              </a:rPr>
              <a:t>CPU</a:t>
            </a:r>
            <a:r>
              <a:rPr lang="zh-CN" altLang="en-US" smtClean="0">
                <a:latin typeface="黑体" panose="02010609060101010101" pitchFamily="49" charset="-122"/>
              </a:rPr>
              <a:t>，让</a:t>
            </a:r>
            <a:r>
              <a:rPr lang="en-US" altLang="zh-CN" smtClean="0">
                <a:latin typeface="黑体" panose="02010609060101010101" pitchFamily="49" charset="-122"/>
              </a:rPr>
              <a:t>CPU</a:t>
            </a:r>
            <a:r>
              <a:rPr lang="zh-CN" altLang="en-US" smtClean="0">
                <a:latin typeface="黑体" panose="02010609060101010101" pitchFamily="49" charset="-122"/>
              </a:rPr>
              <a:t>继续执行。</a:t>
            </a:r>
          </a:p>
          <a:p>
            <a:pPr marL="1085850" lvl="1" indent="-457200">
              <a:lnSpc>
                <a:spcPct val="11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</a:rPr>
              <a:t>请求字优先：</a:t>
            </a:r>
            <a:r>
              <a:rPr lang="zh-CN" altLang="en-US" smtClean="0">
                <a:latin typeface="黑体" panose="02010609060101010101" pitchFamily="49" charset="-122"/>
              </a:rPr>
              <a:t>调块时，从请求字所在的位置读起。这样，第一个读出的字便是请求字。将之立即发送给</a:t>
            </a:r>
            <a:r>
              <a:rPr lang="en-US" altLang="zh-CN" smtClean="0">
                <a:latin typeface="黑体" panose="02010609060101010101" pitchFamily="49" charset="-122"/>
              </a:rPr>
              <a:t>CPU</a:t>
            </a:r>
            <a:r>
              <a:rPr lang="zh-CN" altLang="en-US" smtClean="0">
                <a:latin typeface="黑体" panose="02010609060101010101" pitchFamily="49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166818" y="203041"/>
            <a:ext cx="4134465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</a:pPr>
            <a:r>
              <a:rPr lang="zh-CN" altLang="en-US" sz="2800" dirty="0" smtClean="0">
                <a:latin typeface="黑体" panose="02010609060101010101" pitchFamily="49" charset="-122"/>
              </a:rPr>
              <a:t>方法四：请求字处理技术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0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1"/>
            <a:ext cx="7989888" cy="3205163"/>
          </a:xfrm>
        </p:spPr>
        <p:txBody>
          <a:bodyPr/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AutoNum type="arabicPeriod" startAt="3"/>
            </a:pPr>
            <a:r>
              <a:rPr lang="zh-CN" altLang="en-US" smtClean="0"/>
              <a:t>这种技术在以下情况下效果不大：</a:t>
            </a:r>
          </a:p>
          <a:p>
            <a:pPr lvl="2" eaLnBrk="1" hangingPunct="1">
              <a:lnSpc>
                <a:spcPct val="170000"/>
              </a:lnSpc>
            </a:pP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块较小</a:t>
            </a:r>
          </a:p>
          <a:p>
            <a:pPr lvl="2" eaLnBrk="1" hangingPunct="1">
              <a:lnSpc>
                <a:spcPct val="17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下一条指令正好访问同一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块的另一部分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AutoNum type="arabicPeriod" startAt="3"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060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11388" y="1987550"/>
            <a:ext cx="7772400" cy="4394200"/>
          </a:xfrm>
        </p:spPr>
        <p:txBody>
          <a:bodyPr/>
          <a:lstStyle/>
          <a:p>
            <a:pPr marL="457200" indent="-457200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</a:rPr>
              <a:t>非阻塞</a:t>
            </a:r>
            <a:r>
              <a:rPr lang="en-US" altLang="zh-CN" smtClean="0">
                <a:solidFill>
                  <a:srgbClr val="FF0000"/>
                </a:solidFill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  <a:r>
              <a:rPr lang="en-US" altLang="zh-CN" smtClean="0">
                <a:latin typeface="黑体" panose="02010609060101010101" pitchFamily="49" charset="-122"/>
              </a:rPr>
              <a:t>Cache</a:t>
            </a:r>
            <a:r>
              <a:rPr lang="zh-CN" altLang="en-US" smtClean="0">
                <a:latin typeface="黑体" panose="02010609060101010101" pitchFamily="49" charset="-122"/>
              </a:rPr>
              <a:t>不命中时仍允许</a:t>
            </a:r>
            <a:r>
              <a:rPr lang="en-US" altLang="zh-CN" smtClean="0">
                <a:latin typeface="黑体" panose="02010609060101010101" pitchFamily="49" charset="-122"/>
              </a:rPr>
              <a:t>CPU</a:t>
            </a:r>
            <a:r>
              <a:rPr lang="zh-CN" altLang="en-US" smtClean="0">
                <a:latin typeface="黑体" panose="02010609060101010101" pitchFamily="49" charset="-122"/>
              </a:rPr>
              <a:t>进行其他的命中访问。即允许</a:t>
            </a:r>
            <a:r>
              <a:rPr lang="zh-CN" altLang="en-US" smtClean="0">
                <a:latin typeface="Times New Roman" panose="02020603050405020304" pitchFamily="18" charset="0"/>
              </a:rPr>
              <a:t>“</a:t>
            </a:r>
            <a:r>
              <a:rPr lang="zh-CN" altLang="en-US" smtClean="0">
                <a:latin typeface="黑体" panose="02010609060101010101" pitchFamily="49" charset="-122"/>
              </a:rPr>
              <a:t>不命中下命中</a:t>
            </a:r>
            <a:r>
              <a:rPr lang="zh-CN" altLang="en-US" smtClean="0">
                <a:latin typeface="Times New Roman" panose="02020603050405020304" pitchFamily="18" charset="0"/>
              </a:rPr>
              <a:t>”</a:t>
            </a:r>
            <a:r>
              <a:rPr lang="zh-CN" altLang="en-US" smtClean="0">
                <a:latin typeface="黑体" panose="02010609060101010101" pitchFamily="49" charset="-122"/>
              </a:rPr>
              <a:t>。</a:t>
            </a:r>
          </a:p>
          <a:p>
            <a:pPr marL="457200" indent="-457200">
              <a:buFont typeface="Wingdings" panose="05000000000000000000" pitchFamily="2" charset="2"/>
              <a:buAutoNum type="arabicPeriod" startAt="2"/>
            </a:pPr>
            <a:r>
              <a:rPr lang="zh-CN" altLang="en-US" smtClean="0"/>
              <a:t>进一步提高性能：</a:t>
            </a:r>
          </a:p>
          <a:p>
            <a:pPr marL="1085850" lvl="1" indent="-457200"/>
            <a:r>
              <a:rPr lang="zh-CN" altLang="en-US" smtClean="0">
                <a:latin typeface="Times New Roman" panose="02020603050405020304" pitchFamily="18" charset="0"/>
              </a:rPr>
              <a:t>“</a:t>
            </a:r>
            <a:r>
              <a:rPr lang="zh-CN" altLang="en-US" smtClean="0"/>
              <a:t>多重不命中下命中</a:t>
            </a:r>
            <a:r>
              <a:rPr lang="zh-CN" altLang="en-US" smtClean="0">
                <a:latin typeface="Times New Roman" panose="02020603050405020304" pitchFamily="18" charset="0"/>
              </a:rPr>
              <a:t>”</a:t>
            </a:r>
            <a:endParaRPr lang="zh-CN" altLang="en-US" smtClean="0"/>
          </a:p>
          <a:p>
            <a:pPr marL="1085850" lvl="1" indent="-457200"/>
            <a:r>
              <a:rPr lang="zh-CN" altLang="en-US" smtClean="0"/>
              <a:t> </a:t>
            </a:r>
            <a:r>
              <a:rPr lang="zh-CN" altLang="en-US" smtClean="0">
                <a:latin typeface="Times New Roman" panose="02020603050405020304" pitchFamily="18" charset="0"/>
              </a:rPr>
              <a:t>“</a:t>
            </a:r>
            <a:r>
              <a:rPr lang="zh-CN" altLang="en-US" smtClean="0"/>
              <a:t>不命中下不命中</a:t>
            </a:r>
            <a:r>
              <a:rPr lang="zh-CN" altLang="en-US" smtClean="0">
                <a:latin typeface="Times New Roman" panose="02020603050405020304" pitchFamily="18" charset="0"/>
              </a:rPr>
              <a:t>”</a:t>
            </a:r>
            <a:endParaRPr lang="zh-CN" altLang="en-US" smtClean="0"/>
          </a:p>
          <a:p>
            <a:pPr lvl="2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CN" altLang="en-US" smtClean="0"/>
              <a:t>      （存储器必须能够处理多个不命中）</a:t>
            </a:r>
          </a:p>
          <a:p>
            <a:pPr marL="457200" indent="-457200">
              <a:buFont typeface="Wingdings" panose="05000000000000000000" pitchFamily="2" charset="2"/>
              <a:buAutoNum type="arabicPeriod" startAt="3"/>
            </a:pPr>
            <a:r>
              <a:rPr lang="zh-CN" altLang="en-US" smtClean="0"/>
              <a:t>可以同时处理的不命中次数越多，所能带来的性能上的提高就越大。</a:t>
            </a:r>
            <a:r>
              <a:rPr lang="zh-CN" altLang="en-US" smtClean="0">
                <a:solidFill>
                  <a:srgbClr val="000000"/>
                </a:solidFill>
              </a:rPr>
              <a:t>（</a:t>
            </a:r>
            <a:r>
              <a:rPr lang="zh-CN" altLang="en-US" sz="2000" b="1">
                <a:solidFill>
                  <a:srgbClr val="000000"/>
                </a:solidFill>
                <a:ea typeface="宋体" panose="02010600030101010101" pitchFamily="2" charset="-122"/>
              </a:rPr>
              <a:t>不命中次数越多越好？）</a:t>
            </a:r>
          </a:p>
          <a:p>
            <a:pPr marL="457200" indent="-457200">
              <a:buFont typeface="Wingdings" panose="05000000000000000000" pitchFamily="2" charset="2"/>
              <a:buAutoNum type="arabicPeriod" startAt="3"/>
            </a:pPr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166818" y="203041"/>
            <a:ext cx="4314001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</a:pPr>
            <a:r>
              <a:rPr lang="zh-CN" altLang="en-US" sz="2800" dirty="0" smtClean="0">
                <a:latin typeface="黑体" panose="02010609060101010101" pitchFamily="49" charset="-122"/>
              </a:rPr>
              <a:t>方法五：非阻塞</a:t>
            </a:r>
            <a:r>
              <a:rPr lang="en-US" altLang="zh-CN" sz="2800" dirty="0" smtClean="0">
                <a:latin typeface="黑体" panose="02010609060101010101" pitchFamily="49" charset="-122"/>
              </a:rPr>
              <a:t>Cache</a:t>
            </a:r>
            <a:r>
              <a:rPr lang="zh-CN" altLang="en-US" sz="2800" dirty="0" smtClean="0">
                <a:latin typeface="黑体" panose="02010609060101010101" pitchFamily="49" charset="-122"/>
              </a:rPr>
              <a:t>技术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2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918450" cy="5018088"/>
          </a:xfrm>
        </p:spPr>
        <p:txBody>
          <a:bodyPr/>
          <a:lstStyle/>
          <a:p>
            <a:pPr marL="1085850" lvl="1" indent="-457200"/>
            <a:r>
              <a:rPr lang="zh-CN" altLang="en-US" smtClean="0"/>
              <a:t>模拟研究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数据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的平均存储器等待时间（以周期为单位）与阻塞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平均存储器等待时间的比值</a:t>
            </a:r>
          </a:p>
          <a:p>
            <a:pPr lvl="2" eaLnBrk="1" hangingPunct="1"/>
            <a:r>
              <a:rPr lang="zh-CN" altLang="en-US" smtClean="0">
                <a:latin typeface="Times New Roman" panose="02020603050405020304" pitchFamily="18" charset="0"/>
              </a:rPr>
              <a:t>测试条件：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8K</a:t>
            </a:r>
            <a:r>
              <a:rPr lang="zh-CN" altLang="en-US" smtClean="0">
                <a:latin typeface="Times New Roman" panose="02020603050405020304" pitchFamily="18" charset="0"/>
              </a:rPr>
              <a:t>直接映像</a:t>
            </a:r>
            <a:r>
              <a:rPr lang="en-US" altLang="zh-CN" smtClean="0">
                <a:latin typeface="Times New Roman" panose="02020603050405020304" pitchFamily="18" charset="0"/>
              </a:rPr>
              <a:t>Cache</a:t>
            </a:r>
            <a:r>
              <a:rPr lang="zh-CN" altLang="en-US" smtClean="0">
                <a:latin typeface="Times New Roman" panose="02020603050405020304" pitchFamily="18" charset="0"/>
              </a:rPr>
              <a:t>，块大小为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mtClean="0">
                <a:latin typeface="Times New Roman" panose="02020603050405020304" pitchFamily="18" charset="0"/>
              </a:rPr>
              <a:t>字节</a:t>
            </a:r>
          </a:p>
          <a:p>
            <a:pPr lvl="2" eaLnBrk="1" hangingPunct="1"/>
            <a:r>
              <a:rPr lang="zh-CN" altLang="en-US" smtClean="0">
                <a:latin typeface="Times New Roman" panose="02020603050405020304" pitchFamily="18" charset="0"/>
              </a:rPr>
              <a:t>测试程序：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SPEC92</a:t>
            </a:r>
            <a:r>
              <a:rPr lang="zh-CN" altLang="en-US" smtClean="0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14</a:t>
            </a:r>
            <a:r>
              <a:rPr lang="zh-CN" altLang="en-US" smtClean="0">
                <a:latin typeface="Times New Roman" panose="02020603050405020304" pitchFamily="18" charset="0"/>
              </a:rPr>
              <a:t>个浮点程序，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</a:rPr>
              <a:t>个整数程序）</a:t>
            </a:r>
          </a:p>
          <a:p>
            <a:pPr lvl="2" eaLnBrk="1" hangingPunct="1"/>
            <a:r>
              <a:rPr lang="zh-CN" altLang="en-US" smtClean="0">
                <a:solidFill>
                  <a:srgbClr val="D60093"/>
                </a:solidFill>
                <a:latin typeface="Times New Roman" panose="02020603050405020304" pitchFamily="18" charset="0"/>
              </a:rPr>
              <a:t>结果表明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      在重叠不命中个数为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9933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smtClean="0">
                <a:latin typeface="Times New Roman" panose="02020603050405020304" pitchFamily="18" charset="0"/>
              </a:rPr>
              <a:t>的情况下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浮点程序的平均比值分别为：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76%</a:t>
            </a:r>
            <a:r>
              <a:rPr lang="zh-CN" altLang="en-US" smtClean="0">
                <a:solidFill>
                  <a:srgbClr val="9933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51%</a:t>
            </a:r>
            <a:r>
              <a:rPr lang="zh-CN" altLang="en-US" smtClean="0">
                <a:solidFill>
                  <a:srgbClr val="9933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39%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整数程序的平均比值则分别为：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81%</a:t>
            </a:r>
            <a:r>
              <a:rPr lang="zh-CN" altLang="en-US" smtClean="0">
                <a:solidFill>
                  <a:srgbClr val="9933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78%</a:t>
            </a:r>
            <a:r>
              <a:rPr lang="zh-CN" altLang="en-US" smtClean="0">
                <a:solidFill>
                  <a:srgbClr val="9933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solidFill>
                  <a:srgbClr val="9933FF"/>
                </a:solidFill>
                <a:latin typeface="Times New Roman" panose="02020603050405020304" pitchFamily="18" charset="0"/>
              </a:rPr>
              <a:t>78%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E24C05"/>
                </a:solidFill>
                <a:latin typeface="Times New Roman" panose="02020603050405020304" pitchFamily="18" charset="0"/>
              </a:rPr>
              <a:t>对于整数程序来说，重叠次数对性能提高影响不大，简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E24C05"/>
                </a:solidFill>
                <a:latin typeface="Times New Roman" panose="02020603050405020304" pitchFamily="18" charset="0"/>
              </a:rPr>
              <a:t>单的“一次不命中下命中”就几乎可以得到所有的好处。</a:t>
            </a:r>
          </a:p>
          <a:p>
            <a:pPr marL="457200" indent="-457200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5939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7862" y="85724"/>
            <a:ext cx="10523537" cy="5915025"/>
          </a:xfrm>
        </p:spPr>
        <p:txBody>
          <a:bodyPr/>
          <a:lstStyle/>
          <a:p>
            <a:pPr marL="628650" indent="-542925">
              <a:lnSpc>
                <a:spcPct val="13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用一个和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Alpha AXP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类似的机器作为第一个例子。假设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不命中开销为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个时钟周期，当不考虑存储器停顿时，所有指令的执行时间都是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个时钟周期，访问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不命中率为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2%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，平均每条指令访存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1.33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次。试分析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对性能的影响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IC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CPI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execution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＋每条指令的平均访存次数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不命中率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不命中开销）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时钟周期时间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＝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IC ×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1.33×2 %×50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时钟周期时间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＝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IC × 3.33×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时钟周期时间</a:t>
            </a:r>
          </a:p>
        </p:txBody>
      </p:sp>
      <p:sp>
        <p:nvSpPr>
          <p:cNvPr id="2" name="矩形 1"/>
          <p:cNvSpPr/>
          <p:nvPr/>
        </p:nvSpPr>
        <p:spPr>
          <a:xfrm>
            <a:off x="1047750" y="3472577"/>
            <a:ext cx="105346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考虑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的不命中后，性能为：</a:t>
            </a:r>
          </a:p>
          <a:p>
            <a:pPr marL="457200" indent="-457200">
              <a:lnSpc>
                <a:spcPts val="3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 　 </a:t>
            </a:r>
            <a:r>
              <a:rPr lang="en-US" altLang="zh-CN" sz="2000" dirty="0">
                <a:latin typeface="宋体" panose="02010600030101010101" pitchFamily="2" charset="-122"/>
              </a:rPr>
              <a:t>CPU</a:t>
            </a:r>
            <a:r>
              <a:rPr lang="zh-CN" altLang="en-US" sz="2000" dirty="0">
                <a:latin typeface="宋体" panose="02010600030101010101" pitchFamily="2" charset="-122"/>
              </a:rPr>
              <a:t>时间</a:t>
            </a:r>
            <a:r>
              <a:rPr lang="zh-CN" altLang="en-US" sz="2000" baseline="-25000" dirty="0">
                <a:latin typeface="宋体" panose="02010600030101010101" pitchFamily="2" charset="-122"/>
              </a:rPr>
              <a:t>有</a:t>
            </a:r>
            <a:r>
              <a:rPr lang="en-US" altLang="zh-CN" sz="2000" baseline="-25000" dirty="0" smtClean="0">
                <a:latin typeface="宋体" panose="02010600030101010101" pitchFamily="2" charset="-122"/>
              </a:rPr>
              <a:t>cache  </a:t>
            </a:r>
            <a:r>
              <a:rPr lang="zh-CN" altLang="en-US" sz="2000" dirty="0" smtClean="0">
                <a:latin typeface="宋体" panose="02010600030101010101" pitchFamily="2" charset="-122"/>
              </a:rPr>
              <a:t>＝</a:t>
            </a:r>
            <a:r>
              <a:rPr lang="en-US" altLang="zh-CN" sz="2000" dirty="0">
                <a:latin typeface="宋体" panose="02010600030101010101" pitchFamily="2" charset="-122"/>
              </a:rPr>
              <a:t>IC×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2.0</a:t>
            </a:r>
            <a:r>
              <a:rPr lang="zh-CN" altLang="en-US" sz="2000" dirty="0">
                <a:latin typeface="宋体" panose="02010600030101010101" pitchFamily="2" charset="-122"/>
              </a:rPr>
              <a:t>＋</a:t>
            </a:r>
            <a:r>
              <a:rPr lang="en-US" altLang="zh-CN" sz="2000" dirty="0">
                <a:latin typeface="宋体" panose="02010600030101010101" pitchFamily="2" charset="-122"/>
              </a:rPr>
              <a:t>1.33×2 %×50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×</a:t>
            </a:r>
            <a:r>
              <a:rPr lang="zh-CN" altLang="en-US" sz="2000" dirty="0">
                <a:latin typeface="宋体" panose="02010600030101010101" pitchFamily="2" charset="-122"/>
              </a:rPr>
              <a:t>时钟周期时间</a:t>
            </a:r>
          </a:p>
          <a:p>
            <a:pPr marL="457200" indent="-457200">
              <a:lnSpc>
                <a:spcPts val="3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   　  ＝</a:t>
            </a:r>
            <a:r>
              <a:rPr lang="en-US" altLang="zh-CN" sz="2000" dirty="0">
                <a:latin typeface="宋体" panose="02010600030101010101" pitchFamily="2" charset="-122"/>
              </a:rPr>
              <a:t>IC×3.33×</a:t>
            </a:r>
            <a:r>
              <a:rPr lang="zh-CN" altLang="en-US" sz="2000" dirty="0">
                <a:latin typeface="宋体" panose="02010600030101010101" pitchFamily="2" charset="-122"/>
              </a:rPr>
              <a:t>时钟周期时间</a:t>
            </a:r>
          </a:p>
          <a:p>
            <a:pPr marL="457200" indent="-457200">
              <a:lnSpc>
                <a:spcPts val="3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　　实际</a:t>
            </a:r>
            <a:r>
              <a:rPr lang="en-US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CPI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</a:rPr>
              <a:t>3.33</a:t>
            </a:r>
          </a:p>
          <a:p>
            <a:pPr marL="457200" indent="-457200">
              <a:lnSpc>
                <a:spcPts val="3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　　　　　</a:t>
            </a:r>
            <a:r>
              <a:rPr lang="en-US" altLang="zh-CN" sz="2000" dirty="0">
                <a:latin typeface="宋体" panose="02010600030101010101" pitchFamily="2" charset="-122"/>
              </a:rPr>
              <a:t>3.33/2.0 = 1.67(</a:t>
            </a:r>
            <a:r>
              <a:rPr lang="zh-CN" altLang="en-US" sz="2000" dirty="0">
                <a:latin typeface="宋体" panose="02010600030101010101" pitchFamily="2" charset="-122"/>
              </a:rPr>
              <a:t>倍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marL="457200" indent="-457200">
              <a:lnSpc>
                <a:spcPts val="3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　　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时间也增加为原来的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</a:rPr>
              <a:t>1.67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倍。</a:t>
            </a:r>
          </a:p>
          <a:p>
            <a:pPr marL="457200" indent="-457200">
              <a:lnSpc>
                <a:spcPts val="3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但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若不采用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Cache,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则：</a:t>
            </a:r>
          </a:p>
          <a:p>
            <a:pPr marL="457200" indent="-457200">
              <a:lnSpc>
                <a:spcPts val="3000"/>
              </a:lnSpc>
              <a:buNone/>
            </a:pPr>
            <a:r>
              <a:rPr lang="zh-CN" altLang="en-US" sz="2000" i="1" dirty="0">
                <a:latin typeface="宋体" panose="02010600030101010101" pitchFamily="2" charset="-122"/>
              </a:rPr>
              <a:t>　　　　　</a:t>
            </a:r>
            <a:r>
              <a:rPr lang="en-US" altLang="zh-CN" sz="2000" i="1" dirty="0">
                <a:latin typeface="宋体" panose="02010600030101010101" pitchFamily="2" charset="-122"/>
              </a:rPr>
              <a:t>CPI</a:t>
            </a:r>
            <a:r>
              <a:rPr lang="zh-CN" altLang="en-US" sz="2000" dirty="0">
                <a:latin typeface="宋体" panose="02010600030101010101" pitchFamily="2" charset="-122"/>
              </a:rPr>
              <a:t>＝</a:t>
            </a:r>
            <a:r>
              <a:rPr lang="en-US" altLang="zh-CN" sz="2000" dirty="0">
                <a:latin typeface="宋体" panose="02010600030101010101" pitchFamily="2" charset="-122"/>
              </a:rPr>
              <a:t>2.0</a:t>
            </a:r>
            <a:r>
              <a:rPr lang="zh-CN" altLang="en-US" sz="2000" dirty="0">
                <a:latin typeface="宋体" panose="02010600030101010101" pitchFamily="2" charset="-122"/>
              </a:rPr>
              <a:t>＋</a:t>
            </a:r>
            <a:r>
              <a:rPr lang="en-US" altLang="zh-CN" sz="2000" dirty="0">
                <a:latin typeface="宋体" panose="02010600030101010101" pitchFamily="2" charset="-122"/>
              </a:rPr>
              <a:t>50×1.33</a:t>
            </a:r>
            <a:r>
              <a:rPr lang="zh-CN" altLang="en-US" sz="2000" dirty="0">
                <a:latin typeface="宋体" panose="02010600030101010101" pitchFamily="2" charset="-122"/>
              </a:rPr>
              <a:t>＝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</a:rPr>
              <a:t>68.5</a:t>
            </a:r>
            <a:endParaRPr lang="en-US" altLang="zh-CN" sz="2000" dirty="0">
              <a:solidFill>
                <a:srgbClr val="9933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9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4875" y="1344613"/>
            <a:ext cx="7772400" cy="15113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10000"/>
              </a:lnSpc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</a:rPr>
              <a:t>命中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</a:rPr>
              <a:t>时间直接影响到处理器的时钟频率。在当今的许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</a:rPr>
              <a:t>多计算机中，往往是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</a:rPr>
              <a:t>Cache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</a:rPr>
              <a:t>的访问时间限制了处理器的时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</a:rPr>
              <a:t>钟频率。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039" y="53181"/>
            <a:ext cx="6905626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2.5  </a:t>
            </a:r>
            <a:r>
              <a:rPr lang="zh-CN" altLang="en-US" sz="3600" b="1" dirty="0" smtClean="0"/>
              <a:t>减少命中时间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19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71538" y="1042989"/>
            <a:ext cx="7772400" cy="365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硬件越简单，速度就越快；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应使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Cache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足够小，以便可以与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一起放在同一块芯片上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sz="2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+mn-ea"/>
                <a:ea typeface="+mn-ea"/>
              </a:rPr>
              <a:t>某些</a:t>
            </a:r>
            <a:r>
              <a:rPr lang="zh-CN" altLang="en-US" sz="2200" dirty="0">
                <a:latin typeface="+mn-ea"/>
                <a:ea typeface="+mn-ea"/>
              </a:rPr>
              <a:t>设计采用了一种折衷方案：</a:t>
            </a:r>
          </a:p>
          <a:p>
            <a:pPr lvl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的标识放在片内，而把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的数据存储器放在片外。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/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818" y="117316"/>
            <a:ext cx="6468437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</a:pPr>
            <a:r>
              <a:rPr lang="zh-CN" altLang="en-US" sz="2800" dirty="0" smtClean="0">
                <a:latin typeface="黑体" panose="02010609060101010101" pitchFamily="49" charset="-122"/>
              </a:rPr>
              <a:t>方法一：使用小容量、结构简单的</a:t>
            </a:r>
            <a:r>
              <a:rPr lang="en-US" altLang="zh-CN" sz="2800" dirty="0" smtClean="0">
                <a:latin typeface="黑体" panose="02010609060101010101" pitchFamily="49" charset="-122"/>
              </a:rPr>
              <a:t>Cache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971550" y="3448050"/>
            <a:ext cx="7772400" cy="141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7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87413" y="893962"/>
            <a:ext cx="770255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900113" indent="-271463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物理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Cache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+mn-ea"/>
                <a:ea typeface="+mn-ea"/>
              </a:rPr>
              <a:t>使用物理地址进行访问的传统</a:t>
            </a:r>
            <a:r>
              <a:rPr lang="en-US" altLang="zh-CN" sz="2200" dirty="0">
                <a:latin typeface="+mn-ea"/>
                <a:ea typeface="+mn-ea"/>
              </a:rPr>
              <a:t>Cache</a:t>
            </a:r>
            <a:r>
              <a:rPr lang="zh-CN" altLang="en-US" sz="2200" dirty="0">
                <a:latin typeface="+mn-ea"/>
                <a:ea typeface="+mn-ea"/>
              </a:rPr>
              <a:t>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+mn-ea"/>
                <a:ea typeface="+mn-ea"/>
              </a:rPr>
              <a:t>标识存储器中存放的是物理地址，进行地址检测也是用物理地址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endParaRPr lang="en-US" altLang="zh-CN" sz="2200" dirty="0" smtClean="0"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kern="0" dirty="0">
                <a:latin typeface="+mn-ea"/>
                <a:ea typeface="+mn-ea"/>
              </a:rPr>
              <a:t>缺点：地址转换和访问</a:t>
            </a:r>
            <a:r>
              <a:rPr lang="en-US" altLang="zh-CN" sz="2200" kern="0" dirty="0">
                <a:latin typeface="+mn-ea"/>
                <a:ea typeface="+mn-ea"/>
              </a:rPr>
              <a:t>Cache</a:t>
            </a:r>
            <a:r>
              <a:rPr lang="zh-CN" altLang="en-US" sz="2200" kern="0" dirty="0">
                <a:latin typeface="+mn-ea"/>
                <a:ea typeface="+mn-ea"/>
              </a:rPr>
              <a:t>串行进行，访问速度很慢。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>
              <a:solidFill>
                <a:srgbClr val="E24C05"/>
              </a:solidFill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322513" y="3789364"/>
            <a:ext cx="806291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+mn-lt"/>
                <a:ea typeface="+mn-ea"/>
                <a:cs typeface="+mn-cs"/>
              </a:defRPr>
            </a:lvl1pPr>
            <a:lvl2pPr marL="900113" indent="-27146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7145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3pPr>
            <a:lvl4pPr marL="2274888" indent="-3810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835275" indent="-3810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3292475" indent="-3810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749675" indent="-3810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4206875" indent="-3810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4664075" indent="-3810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eaLnBrk="1" hangingPunct="1">
              <a:defRPr/>
            </a:pPr>
            <a:endParaRPr lang="zh-CN" altLang="en-US" kern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98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234078"/>
              </p:ext>
            </p:extLst>
          </p:nvPr>
        </p:nvGraphicFramePr>
        <p:xfrm>
          <a:off x="1289051" y="3871914"/>
          <a:ext cx="6551613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图片" r:id="rId3" imgW="3557016" imgH="792480" progId="Word.Picture.8">
                  <p:embed/>
                </p:oleObj>
              </mc:Choice>
              <mc:Fallback>
                <p:oleObj name="图片" r:id="rId3" imgW="3557016" imgH="7924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1" y="3871914"/>
                        <a:ext cx="6551613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3406775" y="5411789"/>
            <a:ext cx="266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存储系统 </a:t>
            </a:r>
          </a:p>
        </p:txBody>
      </p:sp>
      <p:sp>
        <p:nvSpPr>
          <p:cNvPr id="9" name="矩形 8"/>
          <p:cNvSpPr/>
          <p:nvPr/>
        </p:nvSpPr>
        <p:spPr>
          <a:xfrm>
            <a:off x="166818" y="117316"/>
            <a:ext cx="323678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</a:pPr>
            <a:r>
              <a:rPr lang="zh-CN" altLang="en-US" sz="2800" dirty="0" smtClean="0">
                <a:latin typeface="黑体" panose="02010609060101010101" pitchFamily="49" charset="-122"/>
              </a:rPr>
              <a:t>方法二：虚拟</a:t>
            </a:r>
            <a:r>
              <a:rPr lang="en-US" altLang="zh-CN" sz="2800" dirty="0" smtClean="0">
                <a:latin typeface="黑体" panose="02010609060101010101" pitchFamily="49" charset="-122"/>
              </a:rPr>
              <a:t>Cache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15766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66751" y="438150"/>
            <a:ext cx="7847013" cy="4730750"/>
          </a:xfrm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zh-CN" altLang="en-US" sz="2400" dirty="0">
                <a:latin typeface="+mn-ea"/>
              </a:rPr>
              <a:t>虚拟</a:t>
            </a:r>
            <a:r>
              <a:rPr kumimoji="1" lang="en-US" altLang="zh-CN" sz="2400" dirty="0">
                <a:latin typeface="+mn-ea"/>
              </a:rPr>
              <a:t>Cache</a:t>
            </a:r>
          </a:p>
          <a:p>
            <a:pPr marL="900113" lvl="1" indent="-271463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kumimoji="1" lang="zh-CN" altLang="en-US" sz="2200" dirty="0">
                <a:latin typeface="+mn-ea"/>
              </a:rPr>
              <a:t>可以直接用虚拟地址进行访问的</a:t>
            </a:r>
            <a:r>
              <a:rPr kumimoji="1" lang="en-US" altLang="zh-CN" sz="2200" dirty="0">
                <a:latin typeface="+mn-ea"/>
              </a:rPr>
              <a:t>Cache</a:t>
            </a:r>
            <a:r>
              <a:rPr kumimoji="1" lang="zh-CN" altLang="en-US" sz="2200" dirty="0">
                <a:latin typeface="+mn-ea"/>
              </a:rPr>
              <a:t>。标识存储器中存放的是虚拟地址，进行地址检测用的也是虚拟地址</a:t>
            </a:r>
            <a:r>
              <a:rPr kumimoji="1" lang="zh-CN" altLang="en-US" sz="2200" dirty="0">
                <a:latin typeface="+mn-ea"/>
              </a:rPr>
              <a:t>。 </a:t>
            </a:r>
          </a:p>
          <a:p>
            <a:pPr marL="900113" lvl="1" indent="-271463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kumimoji="1" lang="zh-CN" altLang="en-US" sz="2200" dirty="0">
                <a:latin typeface="+mn-ea"/>
              </a:rPr>
              <a:t>优点</a:t>
            </a:r>
            <a:r>
              <a:rPr kumimoji="1" lang="zh-CN" altLang="en-US" sz="2200" dirty="0" smtClean="0">
                <a:latin typeface="+mn-ea"/>
              </a:rPr>
              <a:t>：在</a:t>
            </a:r>
            <a:r>
              <a:rPr kumimoji="1" lang="zh-CN" altLang="en-US" sz="2200" dirty="0">
                <a:latin typeface="+mn-ea"/>
              </a:rPr>
              <a:t>命中时不需要地址转换，省去了地址转换的时间。即使不命中，地址转换和访问</a:t>
            </a:r>
            <a:r>
              <a:rPr kumimoji="1" lang="en-US" altLang="zh-CN" sz="2200" dirty="0">
                <a:latin typeface="+mn-ea"/>
              </a:rPr>
              <a:t>Cache</a:t>
            </a:r>
            <a:r>
              <a:rPr kumimoji="1" lang="zh-CN" altLang="en-US" sz="2200" dirty="0">
                <a:latin typeface="+mn-ea"/>
              </a:rPr>
              <a:t>也是并行进行的，其速度比物理</a:t>
            </a:r>
            <a:r>
              <a:rPr kumimoji="1" lang="en-US" altLang="zh-CN" sz="2200" dirty="0">
                <a:latin typeface="+mn-ea"/>
              </a:rPr>
              <a:t>Cache</a:t>
            </a:r>
            <a:r>
              <a:rPr kumimoji="1" lang="zh-CN" altLang="en-US" sz="2200" dirty="0">
                <a:latin typeface="+mn-ea"/>
              </a:rPr>
              <a:t>快很多。</a:t>
            </a:r>
            <a:r>
              <a:rPr kumimoji="1" lang="zh-CN" altLang="en-US" sz="2200" dirty="0">
                <a:latin typeface="+mn-ea"/>
              </a:rPr>
              <a:t> </a:t>
            </a:r>
          </a:p>
        </p:txBody>
      </p:sp>
      <p:graphicFrame>
        <p:nvGraphicFramePr>
          <p:cNvPr id="8090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1811420"/>
              </p:ext>
            </p:extLst>
          </p:nvPr>
        </p:nvGraphicFramePr>
        <p:xfrm>
          <a:off x="2214563" y="3644900"/>
          <a:ext cx="475138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图片" r:id="rId3" imgW="2956560" imgH="947928" progId="Word.Picture.8">
                  <p:embed/>
                </p:oleObj>
              </mc:Choice>
              <mc:Fallback>
                <p:oleObj name="图片" r:id="rId3" imgW="2956560" imgH="94792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644900"/>
                        <a:ext cx="475138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96781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76250" y="311149"/>
            <a:ext cx="10515600" cy="6270625"/>
          </a:xfrm>
        </p:spPr>
        <p:txBody>
          <a:bodyPr>
            <a:normAutofit/>
          </a:bodyPr>
          <a:lstStyle/>
          <a:p>
            <a:pPr marL="449263" indent="-449263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zh-CN" altLang="en-US" sz="2400" dirty="0">
                <a:latin typeface="+mn-ea"/>
              </a:rPr>
              <a:t>并非都采用虚拟</a:t>
            </a:r>
            <a:r>
              <a:rPr kumimoji="1" lang="en-US" altLang="zh-CN" sz="2400" dirty="0">
                <a:latin typeface="+mn-ea"/>
              </a:rPr>
              <a:t>Cache(</a:t>
            </a:r>
            <a:r>
              <a:rPr kumimoji="1" lang="zh-CN" altLang="en-US" sz="2400" dirty="0">
                <a:latin typeface="+mn-ea"/>
              </a:rPr>
              <a:t>为什么</a:t>
            </a:r>
            <a:r>
              <a:rPr kumimoji="1" lang="en-US" altLang="zh-CN" sz="2400" dirty="0">
                <a:latin typeface="+mn-ea"/>
              </a:rPr>
              <a:t>?)</a:t>
            </a:r>
          </a:p>
          <a:p>
            <a:pPr marL="809625" lvl="1" indent="-180975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虚拟</a:t>
            </a:r>
            <a:r>
              <a:rPr lang="en-US" altLang="zh-CN" sz="2000" dirty="0" smtClean="0">
                <a:latin typeface="+mn-ea"/>
              </a:rPr>
              <a:t>Cache</a:t>
            </a:r>
            <a:r>
              <a:rPr lang="zh-CN" altLang="en-US" sz="2000" dirty="0" smtClean="0">
                <a:latin typeface="+mn-ea"/>
              </a:rPr>
              <a:t>的清空问题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解决方法：在地址标识中增加</a:t>
            </a:r>
            <a:r>
              <a:rPr lang="en-US" altLang="zh-CN" dirty="0" smtClean="0">
                <a:latin typeface="+mn-ea"/>
              </a:rPr>
              <a:t>PID</a:t>
            </a:r>
            <a:r>
              <a:rPr lang="zh-CN" altLang="en-US" dirty="0" smtClean="0">
                <a:latin typeface="+mn-ea"/>
              </a:rPr>
              <a:t>字段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+mn-ea"/>
              </a:rPr>
              <a:t>                         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进程标识符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FF66"/>
                </a:solidFill>
                <a:latin typeface="+mn-ea"/>
                <a:hlinkClick r:id="rId2" action="ppaction://hlinkfile"/>
              </a:rPr>
              <a:t>三种情况下不命中率的比较</a:t>
            </a:r>
            <a:endParaRPr lang="zh-CN" altLang="en-US" dirty="0" smtClean="0">
              <a:latin typeface="+mn-ea"/>
            </a:endParaRPr>
          </a:p>
          <a:p>
            <a:pPr lvl="3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单进程，</a:t>
            </a:r>
            <a:r>
              <a:rPr lang="en-US" altLang="zh-CN" sz="2000" dirty="0" smtClean="0">
                <a:latin typeface="+mn-ea"/>
              </a:rPr>
              <a:t>PIDs</a:t>
            </a:r>
            <a:r>
              <a:rPr lang="zh-CN" altLang="en-US" sz="2000" dirty="0" smtClean="0">
                <a:latin typeface="+mn-ea"/>
              </a:rPr>
              <a:t>，清空</a:t>
            </a:r>
          </a:p>
          <a:p>
            <a:pPr lvl="3" eaLnBrk="1" hangingPunct="1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PIDs</a:t>
            </a:r>
            <a:r>
              <a:rPr lang="zh-CN" altLang="en-US" sz="2000" dirty="0" smtClean="0">
                <a:latin typeface="+mn-ea"/>
              </a:rPr>
              <a:t>与单进程相比：</a:t>
            </a:r>
            <a:r>
              <a:rPr lang="zh-CN" altLang="en-US" sz="2000" dirty="0" smtClean="0">
                <a:solidFill>
                  <a:srgbClr val="9933FF"/>
                </a:solidFill>
                <a:latin typeface="+mn-ea"/>
              </a:rPr>
              <a:t>＋</a:t>
            </a:r>
            <a:r>
              <a:rPr lang="en-US" altLang="zh-CN" sz="2000" dirty="0" smtClean="0">
                <a:solidFill>
                  <a:srgbClr val="9933FF"/>
                </a:solidFill>
                <a:latin typeface="+mn-ea"/>
              </a:rPr>
              <a:t>0.3</a:t>
            </a:r>
            <a:r>
              <a:rPr lang="zh-CN" altLang="en-US" sz="2000" dirty="0" smtClean="0">
                <a:solidFill>
                  <a:srgbClr val="9933FF"/>
                </a:solidFill>
                <a:latin typeface="+mn-ea"/>
              </a:rPr>
              <a:t>％～＋</a:t>
            </a:r>
            <a:r>
              <a:rPr lang="en-US" altLang="zh-CN" sz="2000" dirty="0" smtClean="0">
                <a:solidFill>
                  <a:srgbClr val="9933FF"/>
                </a:solidFill>
                <a:latin typeface="+mn-ea"/>
              </a:rPr>
              <a:t>0.6</a:t>
            </a:r>
            <a:r>
              <a:rPr lang="zh-CN" altLang="en-US" sz="2000" dirty="0" smtClean="0">
                <a:solidFill>
                  <a:srgbClr val="9933FF"/>
                </a:solidFill>
                <a:latin typeface="+mn-ea"/>
              </a:rPr>
              <a:t>％</a:t>
            </a:r>
          </a:p>
          <a:p>
            <a:pPr lvl="3" eaLnBrk="1" hangingPunct="1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PIDs</a:t>
            </a:r>
            <a:r>
              <a:rPr lang="zh-CN" altLang="en-US" sz="2000" dirty="0" smtClean="0">
                <a:latin typeface="+mn-ea"/>
              </a:rPr>
              <a:t>与清空相比：  </a:t>
            </a:r>
            <a:r>
              <a:rPr lang="zh-CN" altLang="en-US" sz="2000" dirty="0" smtClean="0">
                <a:solidFill>
                  <a:srgbClr val="9933FF"/>
                </a:solidFill>
                <a:latin typeface="+mn-ea"/>
              </a:rPr>
              <a:t>－</a:t>
            </a:r>
            <a:r>
              <a:rPr lang="en-US" altLang="zh-CN" sz="2000" dirty="0" smtClean="0">
                <a:solidFill>
                  <a:srgbClr val="9933FF"/>
                </a:solidFill>
                <a:latin typeface="+mn-ea"/>
              </a:rPr>
              <a:t>0.6</a:t>
            </a:r>
            <a:r>
              <a:rPr lang="zh-CN" altLang="en-US" sz="2000" dirty="0" smtClean="0">
                <a:solidFill>
                  <a:srgbClr val="9933FF"/>
                </a:solidFill>
                <a:latin typeface="+mn-ea"/>
              </a:rPr>
              <a:t>％～－</a:t>
            </a:r>
            <a:r>
              <a:rPr lang="en-US" altLang="zh-CN" sz="2000" dirty="0" smtClean="0">
                <a:solidFill>
                  <a:srgbClr val="9933FF"/>
                </a:solidFill>
                <a:latin typeface="+mn-ea"/>
              </a:rPr>
              <a:t>4.3%</a:t>
            </a:r>
          </a:p>
          <a:p>
            <a:pPr marL="809625" lvl="1" indent="-180975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同义和别名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D60093"/>
                </a:solidFill>
                <a:latin typeface="+mn-ea"/>
              </a:rPr>
              <a:t>解决方法：</a:t>
            </a:r>
            <a:r>
              <a:rPr lang="zh-CN" altLang="en-US" dirty="0" smtClean="0">
                <a:latin typeface="+mn-ea"/>
              </a:rPr>
              <a:t>反别名法、页着色</a:t>
            </a:r>
          </a:p>
        </p:txBody>
      </p:sp>
    </p:spTree>
    <p:extLst>
      <p:ext uri="{BB962C8B-B14F-4D97-AF65-F5344CB8AC3E}">
        <p14:creationId xmlns:p14="http://schemas.microsoft.com/office/powerpoint/2010/main" val="272151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4" descr="5-1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5914" y="1066801"/>
            <a:ext cx="8569325" cy="4049713"/>
          </a:xfrm>
          <a:noFill/>
        </p:spPr>
      </p:pic>
    </p:spTree>
    <p:extLst>
      <p:ext uri="{BB962C8B-B14F-4D97-AF65-F5344CB8AC3E}">
        <p14:creationId xmlns:p14="http://schemas.microsoft.com/office/powerpoint/2010/main" val="316184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63614" y="330201"/>
            <a:ext cx="8134350" cy="4457700"/>
          </a:xfrm>
        </p:spPr>
        <p:txBody>
          <a:bodyPr/>
          <a:lstStyle/>
          <a:p>
            <a:pPr marL="266700" indent="-2667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zh-CN" altLang="en-US" sz="2400" dirty="0">
                <a:latin typeface="+mn-ea"/>
              </a:rPr>
              <a:t>虚拟索引＋物理标识</a:t>
            </a:r>
          </a:p>
          <a:p>
            <a:pPr marL="895350" lvl="1" indent="-266700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D60093"/>
                </a:solidFill>
                <a:latin typeface="+mn-ea"/>
              </a:rPr>
              <a:t>优点：</a:t>
            </a:r>
            <a:r>
              <a:rPr lang="zh-CN" altLang="en-US" sz="2000" dirty="0" smtClean="0">
                <a:latin typeface="+mn-ea"/>
              </a:rPr>
              <a:t>兼得虚拟</a:t>
            </a:r>
            <a:r>
              <a:rPr lang="en-US" altLang="zh-CN" sz="2000" dirty="0" smtClean="0">
                <a:latin typeface="+mn-ea"/>
              </a:rPr>
              <a:t>Cache</a:t>
            </a:r>
            <a:r>
              <a:rPr lang="zh-CN" altLang="en-US" sz="2000" dirty="0" smtClean="0">
                <a:latin typeface="+mn-ea"/>
              </a:rPr>
              <a:t>和物理</a:t>
            </a:r>
            <a:r>
              <a:rPr lang="en-US" altLang="zh-CN" sz="2000" dirty="0" smtClean="0">
                <a:latin typeface="+mn-ea"/>
              </a:rPr>
              <a:t>Cache</a:t>
            </a:r>
            <a:r>
              <a:rPr lang="zh-CN" altLang="en-US" sz="2000" dirty="0" smtClean="0">
                <a:latin typeface="+mn-ea"/>
              </a:rPr>
              <a:t>的好处</a:t>
            </a:r>
          </a:p>
          <a:p>
            <a:pPr marL="895350" lvl="1" indent="-266700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D60093"/>
                </a:solidFill>
                <a:latin typeface="+mn-ea"/>
              </a:rPr>
              <a:t>局限性：</a:t>
            </a:r>
            <a:r>
              <a:rPr lang="en-US" altLang="zh-CN" sz="2000" dirty="0" smtClean="0">
                <a:latin typeface="+mn-ea"/>
              </a:rPr>
              <a:t>Cache</a:t>
            </a:r>
            <a:r>
              <a:rPr lang="zh-CN" altLang="en-US" sz="2000" dirty="0" smtClean="0">
                <a:latin typeface="+mn-ea"/>
              </a:rPr>
              <a:t>容量受到限制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+mn-ea"/>
              </a:rPr>
              <a:t>              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页内位移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   Cache</a:t>
            </a:r>
            <a:r>
              <a:rPr lang="zh-CN" altLang="en-US" dirty="0" smtClean="0">
                <a:latin typeface="+mn-ea"/>
              </a:rPr>
              <a:t>容量≤页大小</a:t>
            </a:r>
            <a:r>
              <a:rPr lang="en-US" altLang="zh-CN" dirty="0" smtClean="0">
                <a:latin typeface="+mn-ea"/>
              </a:rPr>
              <a:t>×</a:t>
            </a:r>
            <a:r>
              <a:rPr lang="zh-CN" altLang="en-US" dirty="0" smtClean="0">
                <a:latin typeface="+mn-ea"/>
              </a:rPr>
              <a:t>相联度</a:t>
            </a:r>
          </a:p>
          <a:p>
            <a:pPr marL="266700" indent="-2667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zh-CN" altLang="en-US" sz="2400" dirty="0">
                <a:latin typeface="+mn-ea"/>
              </a:rPr>
              <a:t>举例：</a:t>
            </a:r>
            <a:r>
              <a:rPr kumimoji="1" lang="en-US" altLang="zh-CN" sz="2400" dirty="0">
                <a:latin typeface="+mn-ea"/>
              </a:rPr>
              <a:t>IBM3033</a:t>
            </a:r>
            <a:r>
              <a:rPr kumimoji="1" lang="zh-CN" altLang="en-US" sz="2400" dirty="0">
                <a:latin typeface="+mn-ea"/>
              </a:rPr>
              <a:t>的</a:t>
            </a:r>
            <a:r>
              <a:rPr kumimoji="1" lang="en-US" altLang="zh-CN" sz="2400" dirty="0">
                <a:latin typeface="+mn-ea"/>
              </a:rPr>
              <a:t>Cache</a:t>
            </a:r>
          </a:p>
          <a:p>
            <a:pPr marL="895350" lvl="1" indent="-266700">
              <a:lnSpc>
                <a:spcPct val="110000"/>
              </a:lnSpc>
            </a:pPr>
            <a:r>
              <a:rPr lang="zh-CN" altLang="en-US" sz="2000" dirty="0" smtClean="0">
                <a:latin typeface="+mn-ea"/>
              </a:rPr>
              <a:t>页大小＝</a:t>
            </a:r>
            <a:r>
              <a:rPr lang="en-US" altLang="zh-CN" sz="2000" dirty="0" smtClean="0">
                <a:latin typeface="+mn-ea"/>
              </a:rPr>
              <a:t>4KB     </a:t>
            </a:r>
            <a:r>
              <a:rPr lang="zh-CN" altLang="en-US" sz="2000" dirty="0" smtClean="0">
                <a:latin typeface="+mn-ea"/>
              </a:rPr>
              <a:t>相联度＝</a:t>
            </a:r>
            <a:r>
              <a:rPr lang="en-US" altLang="zh-CN" sz="2000" dirty="0" smtClean="0">
                <a:latin typeface="+mn-ea"/>
              </a:rPr>
              <a:t>16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652588" y="4152900"/>
            <a:ext cx="2667000" cy="762000"/>
          </a:xfrm>
          <a:prstGeom prst="rect">
            <a:avLst/>
          </a:prstGeom>
          <a:solidFill>
            <a:srgbClr val="FCFDC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4319588" y="4152900"/>
            <a:ext cx="2667000" cy="762000"/>
          </a:xfrm>
          <a:prstGeom prst="rect">
            <a:avLst/>
          </a:prstGeom>
          <a:solidFill>
            <a:srgbClr val="FCFDC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5826125" y="4533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279650" y="4216401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页地址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地址标识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4987926" y="4221163"/>
            <a:ext cx="1628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页内位移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4606925" y="4551363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  引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5826125" y="45847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块内位移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585913" y="3876675"/>
            <a:ext cx="685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97300" y="3865563"/>
            <a:ext cx="1295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12  11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6678614" y="3865563"/>
            <a:ext cx="4667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2171594" y="5136119"/>
            <a:ext cx="3897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5850" lvl="1" indent="-457200">
              <a:defRPr/>
            </a:pPr>
            <a:r>
              <a:rPr lang="en-US" altLang="zh-CN" sz="2000" kern="0" dirty="0">
                <a:latin typeface="黑体" panose="02010609060101010101" pitchFamily="49" charset="-122"/>
              </a:rPr>
              <a:t>Cache</a:t>
            </a:r>
            <a:r>
              <a:rPr lang="zh-CN" altLang="en-US" sz="2000" kern="0" dirty="0">
                <a:latin typeface="黑体" panose="02010609060101010101" pitchFamily="49" charset="-122"/>
              </a:rPr>
              <a:t>容量＝</a:t>
            </a:r>
            <a:r>
              <a:rPr lang="en-US" altLang="zh-CN" sz="2000" kern="0" dirty="0">
                <a:latin typeface="黑体" panose="02010609060101010101" pitchFamily="49" charset="-122"/>
              </a:rPr>
              <a:t>16×4KB</a:t>
            </a:r>
            <a:r>
              <a:rPr lang="zh-CN" altLang="en-US" sz="2000" kern="0" dirty="0">
                <a:latin typeface="黑体" panose="02010609060101010101" pitchFamily="49" charset="-122"/>
              </a:rPr>
              <a:t>＝</a:t>
            </a:r>
            <a:r>
              <a:rPr lang="en-US" altLang="zh-CN" sz="2000" kern="0" dirty="0">
                <a:latin typeface="黑体" panose="02010609060101010101" pitchFamily="49" charset="-122"/>
              </a:rPr>
              <a:t>64KB</a:t>
            </a:r>
            <a:endParaRPr lang="en-US" altLang="zh-CN" sz="2000" kern="0" dirty="0">
              <a:latin typeface="黑体" panose="02010609060101010101" pitchFamily="49" charset="-122"/>
            </a:endParaRPr>
          </a:p>
        </p:txBody>
      </p:sp>
      <p:sp>
        <p:nvSpPr>
          <p:cNvPr id="1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63614" y="5779672"/>
            <a:ext cx="77724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+mn-lt"/>
                <a:ea typeface="+mn-ea"/>
                <a:cs typeface="+mn-cs"/>
              </a:defRPr>
            </a:lvl1pPr>
            <a:lvl2pPr marL="900113" indent="-27146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7145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3pPr>
            <a:lvl4pPr marL="2274888" indent="-3810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835275" indent="-3810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3292475" indent="-3810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749675" indent="-3810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4206875" indent="-3810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4664075" indent="-3810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另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一种方法：硬件散列变换</a:t>
            </a:r>
          </a:p>
        </p:txBody>
      </p:sp>
    </p:spTree>
    <p:extLst>
      <p:ext uri="{BB962C8B-B14F-4D97-AF65-F5344CB8AC3E}">
        <p14:creationId xmlns:p14="http://schemas.microsoft.com/office/powerpoint/2010/main" val="3435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160463" y="906462"/>
            <a:ext cx="7772400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108585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7145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66700" indent="-2667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对第一级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的访问按流水方式组织</a:t>
            </a:r>
          </a:p>
          <a:p>
            <a:pPr marL="266700" indent="-2667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访问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需要多个时钟周期才可以完成</a:t>
            </a:r>
          </a:p>
          <a:p>
            <a:pPr marL="266700" lvl="1" indent="-2667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+mn-ea"/>
                <a:ea typeface="+mn-ea"/>
              </a:rPr>
              <a:t>例如</a:t>
            </a:r>
          </a:p>
          <a:p>
            <a:pPr marL="1143000" lvl="2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Pentium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访问指令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需要一个时钟周期</a:t>
            </a:r>
          </a:p>
          <a:p>
            <a:pPr marL="1143000" lvl="2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Pentium Pro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到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Pentium Ⅲ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需要两个时钟周期</a:t>
            </a:r>
          </a:p>
          <a:p>
            <a:pPr marL="1143000" lvl="2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Pentium 4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则需要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个时钟周期</a:t>
            </a:r>
          </a:p>
        </p:txBody>
      </p:sp>
      <p:sp>
        <p:nvSpPr>
          <p:cNvPr id="6" name="矩形 5"/>
          <p:cNvSpPr/>
          <p:nvPr/>
        </p:nvSpPr>
        <p:spPr>
          <a:xfrm>
            <a:off x="166818" y="117316"/>
            <a:ext cx="4314001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</a:pPr>
            <a:r>
              <a:rPr lang="zh-CN" altLang="en-US" sz="2800" dirty="0" smtClean="0">
                <a:latin typeface="黑体" panose="02010609060101010101" pitchFamily="49" charset="-122"/>
              </a:rPr>
              <a:t>方法三：</a:t>
            </a:r>
            <a:r>
              <a:rPr lang="en-US" altLang="zh-CN" sz="2800" dirty="0" smtClean="0">
                <a:latin typeface="黑体" panose="02010609060101010101" pitchFamily="49" charset="-122"/>
              </a:rPr>
              <a:t>Cache</a:t>
            </a:r>
            <a:r>
              <a:rPr lang="zh-CN" altLang="en-US" sz="2800" dirty="0" smtClean="0">
                <a:latin typeface="黑体" panose="02010609060101010101" pitchFamily="49" charset="-122"/>
              </a:rPr>
              <a:t>访问流水化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59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39764" y="650876"/>
            <a:ext cx="7558087" cy="5988049"/>
          </a:xfrm>
        </p:spPr>
        <p:txBody>
          <a:bodyPr>
            <a:normAutofit/>
          </a:bodyPr>
          <a:lstStyle/>
          <a:p>
            <a:pPr marL="266700" indent="-266700" fontAlgn="base">
              <a:lnSpc>
                <a:spcPts val="32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kumimoji="1" lang="zh-CN" altLang="sv-SE" sz="2400" dirty="0">
                <a:latin typeface="+mn-ea"/>
              </a:rPr>
              <a:t>开发指令级并行性所遇到的一个挑战是：</a:t>
            </a:r>
          </a:p>
          <a:p>
            <a:pPr marL="266700" lvl="1" indent="62865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sv-SE" sz="2200" dirty="0" smtClean="0">
                <a:latin typeface="+mn-ea"/>
              </a:rPr>
              <a:t>当</a:t>
            </a:r>
            <a:r>
              <a:rPr lang="zh-CN" altLang="sv-SE" sz="2200" dirty="0" smtClean="0">
                <a:latin typeface="+mn-ea"/>
              </a:rPr>
              <a:t>要每个时钟周期流出超过</a:t>
            </a:r>
            <a:r>
              <a:rPr lang="sv-SE" altLang="zh-CN" sz="2200" dirty="0" smtClean="0">
                <a:latin typeface="+mn-ea"/>
              </a:rPr>
              <a:t>4</a:t>
            </a:r>
            <a:r>
              <a:rPr lang="zh-CN" altLang="sv-SE" sz="2200" dirty="0" smtClean="0">
                <a:latin typeface="+mn-ea"/>
              </a:rPr>
              <a:t>条指令时，要</a:t>
            </a:r>
            <a:r>
              <a:rPr lang="zh-CN" altLang="sv-SE" sz="2200" dirty="0" smtClean="0">
                <a:latin typeface="+mn-ea"/>
              </a:rPr>
              <a:t>提供</a:t>
            </a:r>
            <a:r>
              <a:rPr lang="zh-CN" altLang="sv-SE" sz="2200" dirty="0" smtClean="0">
                <a:latin typeface="+mn-ea"/>
              </a:rPr>
              <a:t>足够多条彼此互不相关的指令是很困难的</a:t>
            </a:r>
            <a:r>
              <a:rPr lang="zh-CN" altLang="sv-SE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pPr marL="266700" lvl="1" indent="628650">
              <a:lnSpc>
                <a:spcPts val="3200"/>
              </a:lnSpc>
              <a:spcBef>
                <a:spcPts val="0"/>
              </a:spcBef>
              <a:buNone/>
            </a:pPr>
            <a:endParaRPr lang="zh-CN" altLang="sv-SE" sz="2200" dirty="0" smtClean="0">
              <a:latin typeface="+mn-ea"/>
            </a:endParaRPr>
          </a:p>
          <a:p>
            <a:pPr marL="266700" indent="-266700" fontAlgn="base">
              <a:lnSpc>
                <a:spcPts val="32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kumimoji="1" lang="zh-CN" altLang="sv-SE" sz="2400" dirty="0">
                <a:latin typeface="+mn-ea"/>
              </a:rPr>
              <a:t>一个解决方法：采用踪迹 </a:t>
            </a:r>
            <a:r>
              <a:rPr kumimoji="1" lang="sv-SE" altLang="zh-CN" sz="2400" dirty="0" smtClean="0">
                <a:latin typeface="+mn-ea"/>
              </a:rPr>
              <a:t>Cache</a:t>
            </a:r>
            <a:endParaRPr kumimoji="1" lang="zh-CN" altLang="sv-SE" sz="2400" dirty="0" smtClean="0">
              <a:latin typeface="+mn-ea"/>
            </a:endParaRPr>
          </a:p>
          <a:p>
            <a:pPr marL="266700" lvl="1" indent="62865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sv-SE" sz="2200" dirty="0" smtClean="0">
                <a:latin typeface="+mn-ea"/>
              </a:rPr>
              <a:t>存放</a:t>
            </a:r>
            <a:r>
              <a:rPr lang="sv-SE" altLang="zh-CN" sz="2200" dirty="0" smtClean="0">
                <a:latin typeface="+mn-ea"/>
              </a:rPr>
              <a:t>CPU</a:t>
            </a:r>
            <a:r>
              <a:rPr lang="zh-CN" altLang="sv-SE" sz="2200" dirty="0" smtClean="0">
                <a:latin typeface="+mn-ea"/>
              </a:rPr>
              <a:t>所执行的动态指令序列</a:t>
            </a:r>
            <a:r>
              <a:rPr lang="zh-CN" altLang="en-US" sz="2200" dirty="0" smtClean="0">
                <a:latin typeface="+mn-ea"/>
              </a:rPr>
              <a:t>，</a:t>
            </a:r>
            <a:r>
              <a:rPr lang="zh-CN" altLang="sv-SE" sz="2200" dirty="0" smtClean="0">
                <a:latin typeface="+mn-ea"/>
              </a:rPr>
              <a:t>包含了由分支预测展开的指令，该分支预测是否正确需要在取到该指令时进行确认。</a:t>
            </a:r>
            <a:endParaRPr lang="en-US" altLang="zh-CN" sz="2200" dirty="0" smtClean="0">
              <a:latin typeface="+mn-ea"/>
            </a:endParaRPr>
          </a:p>
          <a:p>
            <a:pPr marL="266700" lvl="1" indent="628650">
              <a:lnSpc>
                <a:spcPts val="3200"/>
              </a:lnSpc>
              <a:spcBef>
                <a:spcPts val="0"/>
              </a:spcBef>
              <a:buNone/>
            </a:pPr>
            <a:endParaRPr lang="en-US" altLang="zh-CN" sz="2200" dirty="0" smtClean="0">
              <a:latin typeface="+mn-ea"/>
            </a:endParaRPr>
          </a:p>
          <a:p>
            <a:pPr marL="266700" indent="-266700" fontAlgn="base">
              <a:lnSpc>
                <a:spcPts val="32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kumimoji="1" lang="zh-CN" altLang="sv-SE" sz="2400" dirty="0">
                <a:latin typeface="+mn-ea"/>
              </a:rPr>
              <a:t>优缺点</a:t>
            </a:r>
          </a:p>
          <a:p>
            <a:pPr marL="609600" lvl="1" indent="-342900">
              <a:lnSpc>
                <a:spcPts val="3200"/>
              </a:lnSpc>
              <a:spcBef>
                <a:spcPts val="0"/>
              </a:spcBef>
            </a:pPr>
            <a:r>
              <a:rPr lang="zh-CN" altLang="sv-SE" sz="2200" dirty="0">
                <a:latin typeface="+mn-ea"/>
              </a:rPr>
              <a:t>地址</a:t>
            </a:r>
            <a:r>
              <a:rPr lang="zh-CN" altLang="en-US" sz="2200" dirty="0">
                <a:latin typeface="+mn-ea"/>
              </a:rPr>
              <a:t>映像</a:t>
            </a:r>
            <a:r>
              <a:rPr lang="zh-CN" altLang="sv-SE" sz="2200" dirty="0">
                <a:latin typeface="+mn-ea"/>
              </a:rPr>
              <a:t>机制</a:t>
            </a:r>
            <a:r>
              <a:rPr lang="zh-CN" altLang="sv-SE" sz="2200" dirty="0" smtClean="0">
                <a:latin typeface="+mn-ea"/>
              </a:rPr>
              <a:t>复杂</a:t>
            </a:r>
            <a:r>
              <a:rPr lang="zh-CN" altLang="en-US" sz="2200" dirty="0" smtClean="0">
                <a:latin typeface="+mn-ea"/>
              </a:rPr>
              <a:t>；</a:t>
            </a:r>
            <a:endParaRPr lang="zh-CN" altLang="sv-SE" sz="2200" dirty="0">
              <a:latin typeface="+mn-ea"/>
            </a:endParaRPr>
          </a:p>
          <a:p>
            <a:pPr marL="609600" lvl="1" indent="-342900">
              <a:lnSpc>
                <a:spcPts val="3200"/>
              </a:lnSpc>
              <a:spcBef>
                <a:spcPts val="0"/>
              </a:spcBef>
            </a:pPr>
            <a:r>
              <a:rPr lang="zh-CN" altLang="sv-SE" sz="2200" dirty="0">
                <a:latin typeface="+mn-ea"/>
              </a:rPr>
              <a:t>相同的指令序列有可能被当作条件分支的不同选择而重复</a:t>
            </a:r>
            <a:r>
              <a:rPr lang="zh-CN" altLang="sv-SE" sz="2200" dirty="0" smtClean="0">
                <a:latin typeface="+mn-ea"/>
              </a:rPr>
              <a:t>存放</a:t>
            </a:r>
            <a:r>
              <a:rPr lang="zh-CN" altLang="en-US" sz="2200" dirty="0" smtClean="0">
                <a:latin typeface="+mn-ea"/>
              </a:rPr>
              <a:t>；</a:t>
            </a:r>
            <a:endParaRPr lang="sv-SE" altLang="zh-CN" sz="2200" dirty="0">
              <a:latin typeface="+mn-ea"/>
            </a:endParaRPr>
          </a:p>
          <a:p>
            <a:pPr marL="609600" lvl="1" indent="-342900">
              <a:lnSpc>
                <a:spcPts val="3200"/>
              </a:lnSpc>
              <a:spcBef>
                <a:spcPts val="0"/>
              </a:spcBef>
            </a:pPr>
            <a:r>
              <a:rPr lang="zh-CN" altLang="sv-SE" sz="2200" dirty="0">
                <a:latin typeface="+mn-ea"/>
              </a:rPr>
              <a:t>能够提高指令</a:t>
            </a:r>
            <a:r>
              <a:rPr lang="sv-SE" altLang="zh-CN" sz="2200" dirty="0">
                <a:latin typeface="+mn-ea"/>
              </a:rPr>
              <a:t>Cache</a:t>
            </a:r>
            <a:r>
              <a:rPr lang="zh-CN" altLang="sv-SE" sz="2200" dirty="0">
                <a:latin typeface="+mn-ea"/>
              </a:rPr>
              <a:t>的空间利用率。</a:t>
            </a:r>
            <a:endParaRPr lang="zh-CN" altLang="en-US" sz="2200" dirty="0">
              <a:latin typeface="+mn-ea"/>
            </a:endParaRPr>
          </a:p>
          <a:p>
            <a:pPr marL="266700" lvl="1" indent="628650">
              <a:buNone/>
            </a:pPr>
            <a:endParaRPr lang="zh-CN" altLang="sv-SE" sz="22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818" y="117316"/>
            <a:ext cx="323678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</a:pPr>
            <a:r>
              <a:rPr lang="zh-CN" altLang="en-US" sz="2800" dirty="0" smtClean="0">
                <a:latin typeface="黑体" panose="02010609060101010101" pitchFamily="49" charset="-122"/>
              </a:rPr>
              <a:t>方法四：踪迹</a:t>
            </a:r>
            <a:r>
              <a:rPr lang="en-US" altLang="zh-CN" sz="2800" dirty="0" smtClean="0">
                <a:latin typeface="黑体" panose="02010609060101010101" pitchFamily="49" charset="-122"/>
              </a:rPr>
              <a:t>Cache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2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6039" y="53181"/>
            <a:ext cx="6905626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2.6  Cache</a:t>
            </a:r>
            <a:r>
              <a:rPr lang="zh-CN" altLang="en-US" sz="3600" dirty="0" smtClean="0"/>
              <a:t>优化技术总结</a:t>
            </a:r>
            <a:endParaRPr lang="en-US" altLang="zh-CN" sz="3600" b="1" dirty="0" smtClean="0"/>
          </a:p>
        </p:txBody>
      </p:sp>
      <p:pic>
        <p:nvPicPr>
          <p:cNvPr id="9218" name="Picture 2" descr="https://p.ananas.chaoxing.com/star3/origin/3a841b459694df8afb1829cb882cc2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254126"/>
            <a:ext cx="6549698" cy="430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p.ananas.chaoxing.com/star3/origin/a75a4a6b06da782e2d68377f3c8ace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788" y="438943"/>
            <a:ext cx="3391771" cy="242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p.ananas.chaoxing.com/star3/origin/c2f95d9aaa319fbb48e7a3b5deb43b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788" y="3725056"/>
            <a:ext cx="4200525" cy="219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42925" y="42545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/>
              <a:t>Cache</a:t>
            </a:r>
            <a:r>
              <a:rPr lang="zh-CN" altLang="en-US" dirty="0"/>
              <a:t>不命中对于一个</a:t>
            </a:r>
            <a:r>
              <a:rPr lang="en-US" altLang="zh-CN" dirty="0"/>
              <a:t>CPI</a:t>
            </a:r>
            <a:r>
              <a:rPr lang="zh-CN" altLang="en-US" dirty="0"/>
              <a:t>较小而时钟频率较高的</a:t>
            </a:r>
            <a:r>
              <a:rPr lang="en-US" altLang="zh-CN" dirty="0"/>
              <a:t>CPU</a:t>
            </a:r>
            <a:r>
              <a:rPr lang="zh-CN" altLang="en-US" dirty="0"/>
              <a:t>来说，影响是双重的：</a:t>
            </a:r>
          </a:p>
          <a:p>
            <a:pPr marL="1085850" lvl="1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latin typeface="黑体" panose="02010609060101010101" pitchFamily="49" charset="-122"/>
              </a:rPr>
              <a:t>CPI</a:t>
            </a:r>
            <a:r>
              <a:rPr lang="en-US" altLang="zh-CN" baseline="-25000" dirty="0" err="1" smtClean="0">
                <a:latin typeface="黑体" panose="02010609060101010101" pitchFamily="49" charset="-122"/>
              </a:rPr>
              <a:t>execution</a:t>
            </a:r>
            <a:r>
              <a:rPr lang="zh-CN" altLang="en-US" dirty="0" smtClean="0">
                <a:latin typeface="黑体" panose="02010609060101010101" pitchFamily="49" charset="-122"/>
              </a:rPr>
              <a:t>越低，固定周期数的</a:t>
            </a:r>
            <a:r>
              <a:rPr lang="en-US" altLang="zh-CN" dirty="0" smtClean="0">
                <a:latin typeface="黑体" panose="02010609060101010101" pitchFamily="49" charset="-122"/>
              </a:rPr>
              <a:t>Cache</a:t>
            </a:r>
            <a:r>
              <a:rPr lang="zh-CN" altLang="en-US" dirty="0" smtClean="0">
                <a:latin typeface="黑体" panose="02010609060101010101" pitchFamily="49" charset="-122"/>
              </a:rPr>
              <a:t>不命中开销的相对影响就越大。</a:t>
            </a:r>
          </a:p>
          <a:p>
            <a:pPr marL="1085850" lvl="1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</a:rPr>
              <a:t>在计算</a:t>
            </a:r>
            <a:r>
              <a:rPr lang="en-US" altLang="zh-CN" dirty="0" smtClean="0">
                <a:latin typeface="黑体" panose="02010609060101010101" pitchFamily="49" charset="-122"/>
              </a:rPr>
              <a:t>CPI</a:t>
            </a:r>
            <a:r>
              <a:rPr lang="zh-CN" altLang="en-US" dirty="0" smtClean="0">
                <a:latin typeface="黑体" panose="02010609060101010101" pitchFamily="49" charset="-122"/>
              </a:rPr>
              <a:t>时，不命中开销的单位是时钟周期数。因此，即使两台计算机的存储层次完全相同，时钟频率较高的</a:t>
            </a:r>
            <a:r>
              <a:rPr lang="en-US" altLang="zh-CN" dirty="0" smtClean="0">
                <a:latin typeface="黑体" panose="02010609060101010101" pitchFamily="49" charset="-122"/>
              </a:rPr>
              <a:t>CPU</a:t>
            </a:r>
            <a:r>
              <a:rPr lang="zh-CN" altLang="en-US" dirty="0" smtClean="0">
                <a:latin typeface="黑体" panose="02010609060101010101" pitchFamily="49" charset="-122"/>
              </a:rPr>
              <a:t>的不命中开销较大，其</a:t>
            </a:r>
            <a:r>
              <a:rPr lang="en-US" altLang="zh-CN" dirty="0" smtClean="0">
                <a:latin typeface="黑体" panose="02010609060101010101" pitchFamily="49" charset="-122"/>
              </a:rPr>
              <a:t>CPI</a:t>
            </a:r>
            <a:r>
              <a:rPr lang="zh-CN" altLang="en-US" dirty="0" smtClean="0">
                <a:latin typeface="黑体" panose="02010609060101010101" pitchFamily="49" charset="-122"/>
              </a:rPr>
              <a:t>中存储器停顿这部分也就较大。</a:t>
            </a:r>
          </a:p>
          <a:p>
            <a:pPr marL="1085850" lvl="1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E24C05"/>
                </a:solidFill>
                <a:latin typeface="黑体" panose="02010609060101010101" pitchFamily="49" charset="-122"/>
              </a:rPr>
              <a:t>　     因此</a:t>
            </a:r>
            <a:r>
              <a:rPr lang="en-US" altLang="zh-CN" dirty="0" smtClean="0">
                <a:solidFill>
                  <a:srgbClr val="E24C05"/>
                </a:solidFill>
                <a:latin typeface="黑体" panose="02010609060101010101" pitchFamily="49" charset="-122"/>
              </a:rPr>
              <a:t>Cache</a:t>
            </a:r>
            <a:r>
              <a:rPr lang="zh-CN" altLang="en-US" dirty="0" smtClean="0">
                <a:solidFill>
                  <a:srgbClr val="E24C05"/>
                </a:solidFill>
                <a:latin typeface="黑体" panose="02010609060101010101" pitchFamily="49" charset="-122"/>
              </a:rPr>
              <a:t>对于低</a:t>
            </a:r>
            <a:r>
              <a:rPr lang="en-US" altLang="zh-CN" dirty="0" smtClean="0">
                <a:solidFill>
                  <a:srgbClr val="E24C05"/>
                </a:solidFill>
                <a:latin typeface="黑体" panose="02010609060101010101" pitchFamily="49" charset="-122"/>
              </a:rPr>
              <a:t>CPI</a:t>
            </a:r>
            <a:r>
              <a:rPr lang="zh-CN" altLang="en-US" dirty="0" smtClean="0">
                <a:solidFill>
                  <a:srgbClr val="E24C05"/>
                </a:solidFill>
                <a:latin typeface="黑体" panose="02010609060101010101" pitchFamily="49" charset="-122"/>
              </a:rPr>
              <a:t>、高时钟频率的</a:t>
            </a:r>
            <a:r>
              <a:rPr lang="en-US" altLang="zh-CN" dirty="0" smtClean="0">
                <a:solidFill>
                  <a:srgbClr val="E24C05"/>
                </a:solidFill>
                <a:latin typeface="黑体" panose="02010609060101010101" pitchFamily="49" charset="-122"/>
              </a:rPr>
              <a:t>CPU</a:t>
            </a:r>
            <a:r>
              <a:rPr lang="zh-CN" altLang="en-US" dirty="0" smtClean="0">
                <a:solidFill>
                  <a:srgbClr val="E24C05"/>
                </a:solidFill>
                <a:latin typeface="黑体" panose="02010609060101010101" pitchFamily="49" charset="-122"/>
              </a:rPr>
              <a:t>来说更加重要。</a:t>
            </a:r>
            <a:r>
              <a:rPr lang="zh-CN" altLang="en-US" dirty="0" smtClean="0">
                <a:latin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4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731044" y="1108472"/>
            <a:ext cx="6840537" cy="45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66700" indent="-266700" fontAlgn="base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优化技术总结</a:t>
            </a:r>
          </a:p>
        </p:txBody>
      </p:sp>
      <p:sp>
        <p:nvSpPr>
          <p:cNvPr id="8806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9863" y="1709739"/>
            <a:ext cx="7772400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7145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en-US" altLang="zh-CN" b="0" dirty="0">
                <a:solidFill>
                  <a:srgbClr val="D60093"/>
                </a:solidFill>
                <a:latin typeface="+mn-ea"/>
                <a:ea typeface="+mn-ea"/>
              </a:rPr>
              <a:t>“</a:t>
            </a:r>
            <a:r>
              <a:rPr lang="zh-CN" altLang="en-US" b="0" dirty="0">
                <a:solidFill>
                  <a:srgbClr val="D60093"/>
                </a:solidFill>
                <a:latin typeface="+mn-ea"/>
                <a:ea typeface="+mn-ea"/>
              </a:rPr>
              <a:t>＋”号：</a:t>
            </a:r>
            <a:r>
              <a:rPr lang="zh-CN" altLang="en-US" b="0" dirty="0">
                <a:latin typeface="+mn-ea"/>
                <a:ea typeface="+mn-ea"/>
              </a:rPr>
              <a:t>表示改进了相应指标。</a:t>
            </a:r>
          </a:p>
          <a:p>
            <a:pPr lvl="2" eaLnBrk="1" hangingPunct="1"/>
            <a:r>
              <a:rPr lang="zh-CN" altLang="en-US" b="0" dirty="0">
                <a:solidFill>
                  <a:srgbClr val="D60093"/>
                </a:solidFill>
                <a:latin typeface="+mn-ea"/>
                <a:ea typeface="+mn-ea"/>
              </a:rPr>
              <a:t>“－”号：</a:t>
            </a:r>
            <a:r>
              <a:rPr lang="zh-CN" altLang="en-US" b="0" dirty="0">
                <a:latin typeface="+mn-ea"/>
                <a:ea typeface="+mn-ea"/>
              </a:rPr>
              <a:t>表示它使该指标变差。</a:t>
            </a:r>
          </a:p>
          <a:p>
            <a:pPr lvl="2" eaLnBrk="1" hangingPunct="1"/>
            <a:r>
              <a:rPr lang="zh-CN" altLang="en-US" b="0" dirty="0">
                <a:solidFill>
                  <a:srgbClr val="D60093"/>
                </a:solidFill>
                <a:latin typeface="+mn-ea"/>
                <a:ea typeface="+mn-ea"/>
              </a:rPr>
              <a:t>空格栏：</a:t>
            </a:r>
            <a:r>
              <a:rPr lang="zh-CN" altLang="en-US" b="0" dirty="0">
                <a:latin typeface="+mn-ea"/>
                <a:ea typeface="+mn-ea"/>
              </a:rPr>
              <a:t>表示它对该指标无影响。</a:t>
            </a:r>
          </a:p>
          <a:p>
            <a:pPr lvl="2" eaLnBrk="1" hangingPunct="1"/>
            <a:r>
              <a:rPr lang="zh-CN" altLang="en-US" b="0" dirty="0">
                <a:solidFill>
                  <a:srgbClr val="D60093"/>
                </a:solidFill>
                <a:latin typeface="+mn-ea"/>
                <a:ea typeface="+mn-ea"/>
              </a:rPr>
              <a:t>复杂性：</a:t>
            </a:r>
            <a:r>
              <a:rPr lang="en-US" altLang="zh-CN" b="0" dirty="0">
                <a:latin typeface="+mn-ea"/>
                <a:ea typeface="+mn-ea"/>
              </a:rPr>
              <a:t>0</a:t>
            </a:r>
            <a:r>
              <a:rPr lang="zh-CN" altLang="en-US" b="0" dirty="0">
                <a:latin typeface="+mn-ea"/>
                <a:ea typeface="+mn-ea"/>
              </a:rPr>
              <a:t>表示最容易，</a:t>
            </a:r>
            <a:r>
              <a:rPr lang="en-US" altLang="zh-CN" b="0" dirty="0">
                <a:latin typeface="+mn-ea"/>
                <a:ea typeface="+mn-ea"/>
              </a:rPr>
              <a:t>3</a:t>
            </a:r>
            <a:r>
              <a:rPr lang="zh-CN" altLang="en-US" b="0" dirty="0">
                <a:latin typeface="+mn-ea"/>
                <a:ea typeface="+mn-ea"/>
              </a:rPr>
              <a:t>表示最复杂。 </a:t>
            </a:r>
            <a:endParaRPr lang="zh-CN" altLang="sv-SE" b="0" dirty="0">
              <a:latin typeface="+mn-ea"/>
              <a:ea typeface="+mn-ea"/>
            </a:endParaRPr>
          </a:p>
          <a:p>
            <a:pPr eaLnBrk="1" hangingPunct="1">
              <a:buFont typeface="Wingdings" panose="05000000000000000000" pitchFamily="2" charset="2"/>
              <a:buAutoNum type="arabicPeriod" startAt="3"/>
            </a:pP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039" y="53181"/>
            <a:ext cx="6905626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2.6  Cache</a:t>
            </a:r>
            <a:r>
              <a:rPr lang="zh-CN" altLang="en-US" sz="3600" dirty="0" smtClean="0"/>
              <a:t>优化技术总结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4641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804" name="Group 12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03389" y="685801"/>
          <a:ext cx="8713787" cy="5667375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/>
                  </a:extLst>
                </a:gridCol>
                <a:gridCol w="790575">
                  <a:extLst>
                    <a:ext uri="{9D8B030D-6E8A-4147-A177-3AD203B41FA5}"/>
                  </a:extLst>
                </a:gridCol>
                <a:gridCol w="1008062">
                  <a:extLst>
                    <a:ext uri="{9D8B030D-6E8A-4147-A177-3AD203B41FA5}"/>
                  </a:extLst>
                </a:gridCol>
                <a:gridCol w="720725">
                  <a:extLst>
                    <a:ext uri="{9D8B030D-6E8A-4147-A177-3AD203B41FA5}"/>
                  </a:extLst>
                </a:gridCol>
                <a:gridCol w="1079500">
                  <a:extLst>
                    <a:ext uri="{9D8B030D-6E8A-4147-A177-3AD203B41FA5}"/>
                  </a:extLst>
                </a:gridCol>
                <a:gridCol w="3025775">
                  <a:extLst>
                    <a:ext uri="{9D8B030D-6E8A-4147-A177-3AD203B41FA5}"/>
                  </a:extLst>
                </a:gridCol>
              </a:tblGrid>
              <a:tr h="73072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优化技术 </a:t>
                      </a:r>
                    </a:p>
                  </a:txBody>
                  <a:tcPr marT="43843" marB="438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不命中率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开销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时间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硬件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复杂度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 明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13993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增加块大小 </a:t>
                      </a:r>
                    </a:p>
                  </a:txBody>
                  <a:tcPr marT="43843" marB="438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实现容易；</a:t>
                      </a: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Pentium 4 </a:t>
                      </a: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的第二级</a:t>
                      </a: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采用了</a:t>
                      </a: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字节的块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78918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增加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</a:t>
                      </a: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容量 </a:t>
                      </a:r>
                    </a:p>
                  </a:txBody>
                  <a:tcPr marT="43843" marB="438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被广泛采用，特别是第二级</a:t>
                      </a: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8153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提高相联度 </a:t>
                      </a:r>
                    </a:p>
                  </a:txBody>
                  <a:tcPr marT="43843" marB="438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被广泛采用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78918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牺牲</a:t>
                      </a: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3843" marB="438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AMD Athlon</a:t>
                      </a: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采用了</a:t>
                      </a: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个项的</a:t>
                      </a: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Victim Cache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78918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伪相联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 </a:t>
                      </a:r>
                    </a:p>
                  </a:txBody>
                  <a:tcPr marT="43843" marB="438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MIPS R10000</a:t>
                      </a: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的第二级</a:t>
                      </a: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84764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硬件预取指令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和数据 </a:t>
                      </a:r>
                    </a:p>
                  </a:txBody>
                  <a:tcPr marT="43843" marB="438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～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许多机器预取指令，</a:t>
                      </a:r>
                      <a:r>
                        <a:rPr kumimoji="1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UltraSPARC</a:t>
                      </a: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Ⅲ</a:t>
                      </a: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预取数据 </a:t>
                      </a:r>
                    </a:p>
                  </a:txBody>
                  <a:tcPr marT="43843" marB="438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89148" name="Text Box 80"/>
          <p:cNvSpPr txBox="1">
            <a:spLocks noChangeArrowheads="1"/>
          </p:cNvSpPr>
          <p:nvPr/>
        </p:nvSpPr>
        <p:spPr bwMode="auto">
          <a:xfrm>
            <a:off x="4657726" y="152400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10000"/>
                </a:solidFill>
                <a:latin typeface="黑体" panose="02010609060101010101" pitchFamily="49" charset="-122"/>
              </a:rPr>
              <a:t>Cache</a:t>
            </a:r>
            <a:r>
              <a:rPr lang="zh-CN" altLang="en-US">
                <a:solidFill>
                  <a:srgbClr val="010000"/>
                </a:solidFill>
                <a:latin typeface="黑体" panose="02010609060101010101" pitchFamily="49" charset="-122"/>
              </a:rPr>
              <a:t>优化技术总结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60889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832" name="Group 128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1703389" y="603250"/>
          <a:ext cx="8713787" cy="5907088"/>
        </p:xfrm>
        <a:graphic>
          <a:graphicData uri="http://schemas.openxmlformats.org/drawingml/2006/table">
            <a:tbl>
              <a:tblPr/>
              <a:tblGrid>
                <a:gridCol w="2160587">
                  <a:extLst>
                    <a:ext uri="{9D8B030D-6E8A-4147-A177-3AD203B41FA5}"/>
                  </a:extLst>
                </a:gridCol>
                <a:gridCol w="792163">
                  <a:extLst>
                    <a:ext uri="{9D8B030D-6E8A-4147-A177-3AD203B41FA5}"/>
                  </a:extLst>
                </a:gridCol>
                <a:gridCol w="1008062">
                  <a:extLst>
                    <a:ext uri="{9D8B030D-6E8A-4147-A177-3AD203B41FA5}"/>
                  </a:extLst>
                </a:gridCol>
                <a:gridCol w="719138">
                  <a:extLst>
                    <a:ext uri="{9D8B030D-6E8A-4147-A177-3AD203B41FA5}"/>
                  </a:extLst>
                </a:gridCol>
                <a:gridCol w="1008062">
                  <a:extLst>
                    <a:ext uri="{9D8B030D-6E8A-4147-A177-3AD203B41FA5}"/>
                  </a:extLst>
                </a:gridCol>
                <a:gridCol w="3025775">
                  <a:extLst>
                    <a:ext uri="{9D8B030D-6E8A-4147-A177-3AD203B41FA5}"/>
                  </a:extLst>
                </a:gridCol>
              </a:tblGrid>
              <a:tr h="82121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优化技术 </a:t>
                      </a:r>
                    </a:p>
                  </a:txBody>
                  <a:tcPr marT="44855" marB="44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不命中率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开销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时间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硬件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复杂度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 明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09552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编译器控制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的预取 </a:t>
                      </a:r>
                    </a:p>
                  </a:txBody>
                  <a:tcPr marT="44855" marB="44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 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需同时采用非阻塞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；有几种微处理器提供了对这种预取的支持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82121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用编译技术减少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不命中次数 </a:t>
                      </a:r>
                    </a:p>
                  </a:txBody>
                  <a:tcPr marT="44855" marB="44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向软件提出了新要求；有些机器提供了编译器选项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72977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使读不命中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优先于写 </a:t>
                      </a:r>
                    </a:p>
                  </a:txBody>
                  <a:tcPr marT="44855" marB="44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在单处理机上实现容易，被广泛采用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91264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写缓冲归并 </a:t>
                      </a:r>
                    </a:p>
                  </a:txBody>
                  <a:tcPr marT="44855" marB="44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 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与写直达合用，广泛应用，例如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21164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UltraSPARC Ⅲ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705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尽早重启动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和关键字优先 </a:t>
                      </a:r>
                    </a:p>
                  </a:txBody>
                  <a:tcPr marT="44855" marB="44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被广泛采用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82121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非阻塞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 </a:t>
                      </a:r>
                    </a:p>
                  </a:txBody>
                  <a:tcPr marT="44855" marB="44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在支持乱序执行的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中使用 </a:t>
                      </a:r>
                    </a:p>
                  </a:txBody>
                  <a:tcPr marT="44855" marB="44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37063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1838" name="Group 110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1774825" y="673100"/>
          <a:ext cx="8642350" cy="5386388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/>
                  </a:extLst>
                </a:gridCol>
                <a:gridCol w="792163">
                  <a:extLst>
                    <a:ext uri="{9D8B030D-6E8A-4147-A177-3AD203B41FA5}"/>
                  </a:extLst>
                </a:gridCol>
                <a:gridCol w="1008062">
                  <a:extLst>
                    <a:ext uri="{9D8B030D-6E8A-4147-A177-3AD203B41FA5}"/>
                  </a:extLst>
                </a:gridCol>
                <a:gridCol w="719138">
                  <a:extLst>
                    <a:ext uri="{9D8B030D-6E8A-4147-A177-3AD203B41FA5}"/>
                  </a:extLst>
                </a:gridCol>
                <a:gridCol w="1008062">
                  <a:extLst>
                    <a:ext uri="{9D8B030D-6E8A-4147-A177-3AD203B41FA5}"/>
                  </a:extLst>
                </a:gridCol>
                <a:gridCol w="3025775">
                  <a:extLst>
                    <a:ext uri="{9D8B030D-6E8A-4147-A177-3AD203B41FA5}"/>
                  </a:extLst>
                </a:gridCol>
              </a:tblGrid>
              <a:tr h="85800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优化技术 </a:t>
                      </a:r>
                    </a:p>
                  </a:txBody>
                  <a:tcPr marT="45508" marB="455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不命中率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开销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命中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时间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硬件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复杂度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 明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00540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两级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 </a:t>
                      </a:r>
                    </a:p>
                  </a:txBody>
                  <a:tcPr marT="45508" marB="455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硬件代价大；两级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的块大小不同时实现困难；被广泛采用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82252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容量小且结构简单的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 </a:t>
                      </a:r>
                    </a:p>
                  </a:txBody>
                  <a:tcPr marT="45508" marB="455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实现容易，被广泛采用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18828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进行索引时不必进行地址变换 </a:t>
                      </a:r>
                    </a:p>
                  </a:txBody>
                  <a:tcPr marT="45508" marB="455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对于小容量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来说实现容易，已被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Alpha 21164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UltraSPARC Ⅲ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79479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流水化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Cache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访问 </a:t>
                      </a:r>
                    </a:p>
                  </a:txBody>
                  <a:tcPr marT="45508" marB="455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被广泛采用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71737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Trace Cache </a:t>
                      </a:r>
                    </a:p>
                  </a:txBody>
                  <a:tcPr marT="45508" marB="455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 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Pentium 4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</a:t>
                      </a:r>
                    </a:p>
                  </a:txBody>
                  <a:tcPr marT="45508" marB="45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5098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2" y="234951"/>
            <a:ext cx="10609263" cy="5632449"/>
          </a:xfrm>
        </p:spPr>
        <p:txBody>
          <a:bodyPr>
            <a:normAutofit lnSpcReduction="10000"/>
          </a:bodyPr>
          <a:lstStyle/>
          <a:p>
            <a:pPr marL="628650" indent="-628650">
              <a:lnSpc>
                <a:spcPct val="15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考虑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两种不同组织结构的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：直接映像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和两路组相联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，试问它们对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的性能有何影响？先求平均访存时间，然后再计算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性能。分析时请用以下假设：</a:t>
            </a:r>
          </a:p>
          <a:p>
            <a:pPr marL="1162050" indent="-447675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理想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（命中率为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100%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）情况下的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CPI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，时钟周期为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2ns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，平均每条指令访存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次。</a:t>
            </a:r>
          </a:p>
          <a:p>
            <a:pPr marL="1162050" indent="-447675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两种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容量均为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64KB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，块大小都是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字节。</a:t>
            </a:r>
          </a:p>
          <a:p>
            <a:pPr marL="1162050" indent="-447675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在组相联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由于多路选择器的存在而使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的时钟周期增加到原来的</a:t>
            </a:r>
            <a:r>
              <a:rPr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倍。这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是因为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的访问总是处于关键路径上，对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的时钟周期有直接的影响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62050" indent="-447675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4)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这两种结构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的不命中开销都是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</a:rPr>
              <a:t>70ns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。（在实际应用中，应取整为整数个时钟周期）</a:t>
            </a:r>
          </a:p>
          <a:p>
            <a:pPr marL="1162050" indent="-447675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5)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命中时间为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个时钟周期，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</a:rPr>
              <a:t>64KB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直接映像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的不命中率为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</a:rPr>
              <a:t>1.4%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，相同容量的两路组相联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的不命中率为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</a:rPr>
              <a:t>1.0%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None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21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3899" y="230188"/>
            <a:ext cx="11468101" cy="6456362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  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访存时间为：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平均访存时间＝命中时间＋不命中率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不命中开销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因此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，两种结构的平均访存时间分别是：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平均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访存时间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路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＋（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0.014×70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2.98ns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平均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访存时间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路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2.0×1.10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＋（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0.010×70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2.90ns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两路组相联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的平均访存时间比较低。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时间＝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IC×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CPIexecution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＋每条指令的平均访存次数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命中率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不命中开销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时钟周期时间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＝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IC×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CPIexecution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时钟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周期时间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每条指令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的平均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访存次数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不命中率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不命中开销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时钟周期时间）</a:t>
            </a:r>
          </a:p>
        </p:txBody>
      </p:sp>
    </p:spTree>
    <p:extLst>
      <p:ext uri="{BB962C8B-B14F-4D97-AF65-F5344CB8AC3E}">
        <p14:creationId xmlns:p14="http://schemas.microsoft.com/office/powerpoint/2010/main" val="38343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73176" y="622301"/>
            <a:ext cx="9394824" cy="24479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因此：</a:t>
            </a:r>
          </a:p>
          <a:p>
            <a:pPr indent="485775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路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IC×(2.0×2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(1.3×0.014×70))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5.27×IC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CPU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路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IC×(2.0×2×1.10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(1.3×0.010×70))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5.31×IC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1" name="Text Box 9"/>
          <p:cNvSpPr txBox="1">
            <a:spLocks noChangeArrowheads="1"/>
          </p:cNvSpPr>
          <p:nvPr/>
        </p:nvSpPr>
        <p:spPr bwMode="auto">
          <a:xfrm>
            <a:off x="1981200" y="4860926"/>
            <a:ext cx="624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直接映像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的平均性能好一些。</a:t>
            </a:r>
          </a:p>
        </p:txBody>
      </p:sp>
      <p:pic>
        <p:nvPicPr>
          <p:cNvPr id="27652" name="图片 9" descr="未标题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281364"/>
            <a:ext cx="520700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46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5458</Words>
  <Application>Microsoft Office PowerPoint</Application>
  <PresentationFormat>宽屏</PresentationFormat>
  <Paragraphs>531</Paragraphs>
  <Slides>63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5" baseType="lpstr">
      <vt:lpstr>黑体</vt:lpstr>
      <vt:lpstr>宋体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主题</vt:lpstr>
      <vt:lpstr>公式</vt:lpstr>
      <vt:lpstr>图片</vt:lpstr>
      <vt:lpstr>PowerPoint 演示文稿</vt:lpstr>
      <vt:lpstr>2.1 存储体系基础知识复习</vt:lpstr>
      <vt:lpstr>2.2 Cache 性能分析与改进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三种类型的不命中</vt:lpstr>
      <vt:lpstr>PowerPoint 演示文稿</vt:lpstr>
      <vt:lpstr>请先观察不命中率随块大小变化的曲线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 Guannan</dc:creator>
  <cp:lastModifiedBy>QU Guannan</cp:lastModifiedBy>
  <cp:revision>102</cp:revision>
  <dcterms:created xsi:type="dcterms:W3CDTF">2022-04-27T12:58:55Z</dcterms:created>
  <dcterms:modified xsi:type="dcterms:W3CDTF">2022-04-30T12:58:32Z</dcterms:modified>
</cp:coreProperties>
</file>