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6" r:id="rId4"/>
  </p:sldMasterIdLst>
  <p:notesMasterIdLst>
    <p:notesMasterId r:id="rId57"/>
  </p:notesMasterIdLst>
  <p:handoutMasterIdLst>
    <p:handoutMasterId r:id="rId58"/>
  </p:handoutMasterIdLst>
  <p:sldIdLst>
    <p:sldId id="256" r:id="rId5"/>
    <p:sldId id="269" r:id="rId6"/>
    <p:sldId id="259" r:id="rId7"/>
    <p:sldId id="270" r:id="rId8"/>
    <p:sldId id="271" r:id="rId9"/>
    <p:sldId id="268" r:id="rId10"/>
    <p:sldId id="267" r:id="rId11"/>
    <p:sldId id="266" r:id="rId12"/>
    <p:sldId id="265" r:id="rId13"/>
    <p:sldId id="263" r:id="rId14"/>
    <p:sldId id="264" r:id="rId15"/>
    <p:sldId id="260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303" r:id="rId42"/>
    <p:sldId id="304" r:id="rId43"/>
    <p:sldId id="305" r:id="rId44"/>
    <p:sldId id="307" r:id="rId45"/>
    <p:sldId id="309" r:id="rId46"/>
    <p:sldId id="310" r:id="rId47"/>
    <p:sldId id="311" r:id="rId48"/>
    <p:sldId id="312" r:id="rId49"/>
    <p:sldId id="314" r:id="rId50"/>
    <p:sldId id="315" r:id="rId51"/>
    <p:sldId id="316" r:id="rId52"/>
    <p:sldId id="317" r:id="rId53"/>
    <p:sldId id="318" r:id="rId54"/>
    <p:sldId id="319" r:id="rId55"/>
    <p:sldId id="321" r:id="rId5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65BB4A9-1D3D-446C-AD73-07A6DB8B8DAA}">
          <p14:sldIdLst>
            <p14:sldId id="256"/>
          </p14:sldIdLst>
        </p14:section>
        <p14:section name="5.1 概述" id="{DB3477F4-886D-4A70-A5A7-DB65D758A320}">
          <p14:sldIdLst>
            <p14:sldId id="269"/>
            <p14:sldId id="259"/>
            <p14:sldId id="270"/>
            <p14:sldId id="271"/>
            <p14:sldId id="268"/>
            <p14:sldId id="267"/>
            <p14:sldId id="266"/>
            <p14:sldId id="265"/>
            <p14:sldId id="263"/>
            <p14:sldId id="264"/>
            <p14:sldId id="260"/>
            <p14:sldId id="272"/>
            <p14:sldId id="273"/>
            <p14:sldId id="274"/>
          </p14:sldIdLst>
        </p14:section>
        <p14:section name="5.2 Cache一致性" id="{470B5431-9B5E-41C5-946F-99AFB7C30712}">
          <p14:sldIdLst>
            <p14:sldId id="275"/>
            <p14:sldId id="277"/>
            <p14:sldId id="278"/>
            <p14:sldId id="279"/>
            <p14:sldId id="280"/>
            <p14:sldId id="282"/>
            <p14:sldId id="283"/>
            <p14:sldId id="285"/>
          </p14:sldIdLst>
        </p14:section>
        <p14:section name="5.2.1 监听式协议" id="{A7E8E602-A809-4C48-987F-D5AC47E07AB9}">
          <p14:sldIdLst>
            <p14:sldId id="286"/>
            <p14:sldId id="287"/>
            <p14:sldId id="288"/>
            <p14:sldId id="289"/>
            <p14:sldId id="290"/>
            <p14:sldId id="292"/>
          </p14:sldIdLst>
        </p14:section>
        <p14:section name="5.2.2 目录式协议" id="{33D4B850-1880-40BC-BFA6-D536A33B1E96}">
          <p14:sldIdLst>
            <p14:sldId id="293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307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6187" autoAdjust="0"/>
  </p:normalViewPr>
  <p:slideViewPr>
    <p:cSldViewPr snapToGrid="0">
      <p:cViewPr>
        <p:scale>
          <a:sx n="110" d="100"/>
          <a:sy n="110" d="100"/>
        </p:scale>
        <p:origin x="-258" y="-66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144" Type="http://schemas.microsoft.com/office/2018/10/relationships/authors" Target="authors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CF7363-46B3-4791-B1F1-74C9C73C71E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1558A8-E2C3-4D4F-B74A-F34DB9A5CC63}" type="datetime1">
              <a:rPr lang="zh-CN" altLang="en-US" noProof="0" smtClean="0"/>
              <a:t>2022/5/28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5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就是举几个例子，看看是啥东西。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4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0497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11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4707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4308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13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8176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14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2847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15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1058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D25BB1-EC35-4080-A4E1-046BAB7B1662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6222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FBB739-B16A-4554-8402-F05E0C81114D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7676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8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1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1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2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文本占位符 15">
            <a:extLst>
              <a:ext uri="{FF2B5EF4-FFF2-40B4-BE49-F238E27FC236}">
                <a16:creationId xmlns=""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=""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=""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=""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=""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=""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=""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1" y="6356352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=""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2"/>
            <a:ext cx="32439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19" name="灯片编号占位符 4">
            <a:extLst>
              <a:ext uri="{FF2B5EF4-FFF2-40B4-BE49-F238E27FC236}">
                <a16:creationId xmlns=""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8" y="6356352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5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5" y="3834608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6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6" y="3834608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8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1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6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=""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=""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9" y="4824190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2" y="4824190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2000" cap="all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1" y="4824190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=""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6" y="2531837"/>
            <a:ext cx="2190751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=""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0" cy="2057400"/>
          </a:xfrm>
          <a:prstGeom prst="rect">
            <a:avLst/>
          </a:prstGeom>
        </p:spPr>
      </p:pic>
      <p:sp>
        <p:nvSpPr>
          <p:cNvPr id="25" name="内容占位符 3">
            <a:extLst>
              <a:ext uri="{FF2B5EF4-FFF2-40B4-BE49-F238E27FC236}">
                <a16:creationId xmlns=""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9" y="5280765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=""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2" y="5280765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=""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1" y="5280765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7800" y="526653"/>
            <a:ext cx="9296400" cy="1325563"/>
          </a:xfrm>
        </p:spPr>
        <p:txBody>
          <a:bodyPr rtlCol="0">
            <a:normAutofit/>
          </a:bodyPr>
          <a:lstStyle>
            <a:lvl1pPr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250283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3343276"/>
            <a:ext cx="3924300" cy="250864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0573" y="2250283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573" y="3343276"/>
            <a:ext cx="3943627" cy="250864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=""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=""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=""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=""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=""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=""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=""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=""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24" name="幻灯片编号占位符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=""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1" y="3057683"/>
            <a:ext cx="12191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=""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=""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=""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=""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=""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=""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=""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=""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=""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=""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=""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=""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=""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=""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=""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=""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=""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=""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=""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=""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=""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=""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=""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=""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=""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=""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sz="1800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=""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=""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38" name="灯片编号占位符 4">
            <a:extLst>
              <a:ext uri="{FF2B5EF4-FFF2-40B4-BE49-F238E27FC236}">
                <a16:creationId xmlns=""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占位符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7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1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2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5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50" y="508452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1" y="5099208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6" y="5099208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6" y="508452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2" y="546411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4" y="5478798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8" y="5478798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="" xmlns:a16="http://schemas.microsoft.com/office/drawing/2014/main" id="{4E4B72DA-52CB-4D39-A342-8857B4D95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1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="" xmlns:a16="http://schemas.microsoft.com/office/drawing/2014/main" id="{21D9BCDA-DFB7-41A4-A7C7-CEE86CED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49" y="2"/>
            <a:ext cx="704851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93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1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1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5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5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8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4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3" y="3669062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5" y="3796722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7" y="3669062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2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7" y="365438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4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1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=""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5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5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3" y="552789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5" y="565555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7" y="552789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9" y="565555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7" y="551321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09095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=""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1" y="3788814"/>
            <a:ext cx="2330727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7" name="文本占位符 2">
            <a:extLst>
              <a:ext uri="{FF2B5EF4-FFF2-40B4-BE49-F238E27FC236}">
                <a16:creationId xmlns=""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1" y="4464812"/>
            <a:ext cx="2330727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5120724"/>
            <a:ext cx="2330727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=""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6" y="3788814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8" name="文本占位符 4">
            <a:extLst>
              <a:ext uri="{FF2B5EF4-FFF2-40B4-BE49-F238E27FC236}">
                <a16:creationId xmlns=""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6" y="4464812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6" y="5120724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=""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10" y="3788814"/>
            <a:ext cx="2330727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9" name="文本占位符 2">
            <a:extLst>
              <a:ext uri="{FF2B5EF4-FFF2-40B4-BE49-F238E27FC236}">
                <a16:creationId xmlns=""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10" y="4464812"/>
            <a:ext cx="2330727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10" y="5120724"/>
            <a:ext cx="2330727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=""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=""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9"/>
            <a:ext cx="2330727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23" name="文本占位符 2">
            <a:extLst>
              <a:ext uri="{FF2B5EF4-FFF2-40B4-BE49-F238E27FC236}">
                <a16:creationId xmlns=""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6"/>
            <a:ext cx="2330727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=""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8"/>
            <a:ext cx="2330727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7800" y="599925"/>
            <a:ext cx="9296400" cy="921933"/>
          </a:xfrm>
        </p:spPr>
        <p:txBody>
          <a:bodyPr rtlCol="0"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cxnSp>
        <p:nvCxnSpPr>
          <p:cNvPr id="2" name="直接连接符​​(S)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9" y="2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5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B43549F0-9EAD-CE4F-AB6E-8CC321E5898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447800" y="2121780"/>
            <a:ext cx="9296400" cy="3657320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defRPr/>
            </a:lvl1pPr>
            <a:lvl2pPr>
              <a:lnSpc>
                <a:spcPct val="100000"/>
              </a:lnSpc>
              <a:spcBef>
                <a:spcPts val="2000"/>
              </a:spcBef>
              <a:defRPr/>
            </a:lvl2pPr>
            <a:lvl3pPr>
              <a:lnSpc>
                <a:spcPct val="100000"/>
              </a:lnSpc>
              <a:spcBef>
                <a:spcPts val="2000"/>
              </a:spcBef>
              <a:defRPr/>
            </a:lvl3pPr>
            <a:lvl4pPr>
              <a:lnSpc>
                <a:spcPct val="100000"/>
              </a:lnSpc>
              <a:spcBef>
                <a:spcPts val="2000"/>
              </a:spcBef>
              <a:defRPr/>
            </a:lvl4pPr>
            <a:lvl5pPr>
              <a:lnSpc>
                <a:spcPct val="100000"/>
              </a:lnSpc>
              <a:spcBef>
                <a:spcPts val="2000"/>
              </a:spcBef>
              <a:defRPr/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="" xmlns:a16="http://schemas.microsoft.com/office/drawing/2014/main" id="{1DC8F430-9205-C148-944D-F3A648B4A6A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16" name="页脚占位符 15">
            <a:extLst>
              <a:ext uri="{FF2B5EF4-FFF2-40B4-BE49-F238E27FC236}">
                <a16:creationId xmlns="" xmlns:a16="http://schemas.microsoft.com/office/drawing/2014/main" id="{1C05E7C8-C742-3C4F-93A2-A50D56DC97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18" name="幻灯片编号占位符 17">
            <a:extLst>
              <a:ext uri="{FF2B5EF4-FFF2-40B4-BE49-F238E27FC236}">
                <a16:creationId xmlns="" xmlns:a16="http://schemas.microsoft.com/office/drawing/2014/main" id="{E11EEEC5-629D-8B48-82D1-5B10AB760DF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92658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1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1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24" name="幻灯片编号占位符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8"/>
            <a:ext cx="4179571" cy="1524735"/>
          </a:xfrm>
        </p:spPr>
        <p:txBody>
          <a:bodyPr rtlCol="0" anchor="b">
            <a:noAutofit/>
          </a:bodyPr>
          <a:lstStyle>
            <a:lvl1pPr algn="l">
              <a:defRPr sz="32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5"/>
            <a:ext cx="4179571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9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1" y="6356352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2" y="6356352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11" name="幻灯片编号占位符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9" y="6356352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D634-50EF-4419-9AA6-241D2EBA4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168643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D7EC8D66-5770-2C43-ACF5-C7608B3C88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5464" y="365127"/>
            <a:ext cx="11866536" cy="54692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189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3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56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75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kumimoji="1" lang="en-US" altLang="zh-CN" dirty="0"/>
              <a:t>codes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4073" y="365127"/>
            <a:ext cx="799453" cy="5469295"/>
          </a:xfrm>
        </p:spPr>
        <p:txBody>
          <a:bodyPr vert="eaVert" rtlCol="0"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1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79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1" y="1020447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924177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2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5" y="6356351"/>
            <a:ext cx="24828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2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509419"/>
            <a:ext cx="4082143" cy="585788"/>
          </a:xfrm>
        </p:spPr>
        <p:txBody>
          <a:bodyPr rtlCol="0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9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1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1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7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30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1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6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4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2"/>
            <a:ext cx="1808712" cy="365125"/>
          </a:xfrm>
        </p:spPr>
        <p:txBody>
          <a:bodyPr rtlCol="0"/>
          <a:lstStyle>
            <a:lvl1pPr algn="l"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5" y="6356352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1" y="2563125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5" y="3070348"/>
            <a:ext cx="4031031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5" y="2563125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1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901" y="431943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3" y="4826656"/>
            <a:ext cx="4031031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=""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2" y="431943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=""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1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9" y="2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5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7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153063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2630433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=""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=""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3730229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=""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=""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7" y="4830026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=""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1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1" y="6356352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2"/>
            <a:ext cx="32439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8" y="6356352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1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1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日期占位符 6">
            <a:extLst>
              <a:ext uri="{FF2B5EF4-FFF2-40B4-BE49-F238E27FC236}">
                <a16:creationId xmlns=""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=""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4" y="6356352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11" name="幻灯片编号占位符 8">
            <a:extLst>
              <a:ext uri="{FF2B5EF4-FFF2-40B4-BE49-F238E27FC236}">
                <a16:creationId xmlns=""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49" y="2571237"/>
            <a:ext cx="4179571" cy="1715531"/>
          </a:xfrm>
        </p:spPr>
        <p:txBody>
          <a:bodyPr rtlCol="0" anchor="ctr">
            <a:noAutofit/>
          </a:bodyPr>
          <a:lstStyle>
            <a:lvl1pPr algn="l">
              <a:defRPr sz="3600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 smtClean="0"/>
              <a:t>chexilong@jlu.edu.cn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吉林大学◆计算机科学与技术学院                                 共</a:t>
            </a:r>
            <a:r>
              <a:rPr lang="en-US" altLang="zh-CN" smtClean="0"/>
              <a:t>42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01" r:id="rId2"/>
    <p:sldLayoutId id="2147483702" r:id="rId3"/>
    <p:sldLayoutId id="2147483668" r:id="rId4"/>
    <p:sldLayoutId id="2147483670" r:id="rId5"/>
    <p:sldLayoutId id="2147483688" r:id="rId6"/>
    <p:sldLayoutId id="2147483694" r:id="rId7"/>
    <p:sldLayoutId id="2147483697" r:id="rId8"/>
    <p:sldLayoutId id="2147483673" r:id="rId9"/>
    <p:sldLayoutId id="2147483676" r:id="rId10"/>
    <p:sldLayoutId id="2147483672" r:id="rId11"/>
    <p:sldLayoutId id="2147483699" r:id="rId12"/>
    <p:sldLayoutId id="2147483671" r:id="rId13"/>
    <p:sldLayoutId id="2147483700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3" r:id="rId22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5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292" y="4693959"/>
            <a:ext cx="7096708" cy="1122203"/>
          </a:xfrm>
        </p:spPr>
        <p:txBody>
          <a:bodyPr rtlCol="0"/>
          <a:lstStyle/>
          <a:p>
            <a:pPr rtl="0"/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</a:t>
            </a:r>
            <a:r>
              <a:rPr lang="zh-Hans" altLang="en-US" dirty="0" smtClean="0"/>
              <a:t> </a:t>
            </a:r>
            <a:r>
              <a:rPr lang="en-US" altLang="zh-Hans" dirty="0" smtClean="0"/>
              <a:t>–</a:t>
            </a:r>
            <a:r>
              <a:rPr lang="zh-Hans" altLang="en-US" dirty="0" smtClean="0"/>
              <a:t> </a:t>
            </a:r>
            <a:r>
              <a:rPr lang="zh-CN" altLang="en-US" dirty="0" smtClean="0"/>
              <a:t>线程级并行：多处理机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 smtClean="0"/>
              <a:t>DSM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6980245" y="1285844"/>
            <a:ext cx="4617023" cy="595129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物理</a:t>
            </a:r>
            <a:r>
              <a:rPr lang="zh-CN" altLang="en-US" sz="2000" dirty="0"/>
              <a:t>上有分布在</a:t>
            </a:r>
            <a:r>
              <a:rPr lang="zh-CN" altLang="en-US" sz="2000" dirty="0" smtClean="0"/>
              <a:t>各节点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的局部存储器，但是对</a:t>
            </a:r>
            <a:r>
              <a:rPr lang="zh-CN" altLang="en-US" sz="2000" dirty="0"/>
              <a:t>用户而言，系统硬件和软件</a:t>
            </a:r>
            <a:r>
              <a:rPr lang="zh-CN" altLang="en-US" sz="2000" dirty="0" smtClean="0"/>
              <a:t>提供了逻辑上单地址</a:t>
            </a:r>
            <a:r>
              <a:rPr lang="zh-CN" altLang="en-US" sz="2000" dirty="0"/>
              <a:t>的编程空间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高速缓存目录</a:t>
            </a:r>
            <a:r>
              <a:rPr lang="en-US" altLang="zh-CN" sz="2000" dirty="0"/>
              <a:t>DIR</a:t>
            </a:r>
            <a:r>
              <a:rPr lang="zh-CN" altLang="en-US" sz="2000" dirty="0"/>
              <a:t>用以支持分布高速缓存的一致性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ＤＳＭ </a:t>
            </a:r>
            <a:r>
              <a:rPr lang="zh-CN" altLang="en-US" sz="2000" dirty="0"/>
              <a:t>相对于 ＭＰＰ的优越性是编程较容易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Stanford DASH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Cray T3D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SGI/Cray Origin 2000</a:t>
            </a:r>
            <a:r>
              <a:rPr lang="zh-CN" altLang="en-US" sz="2000" dirty="0" smtClean="0"/>
              <a:t>等。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0" y="1737577"/>
            <a:ext cx="5391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3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 smtClean="0"/>
              <a:t>COW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5832087" y="561014"/>
            <a:ext cx="6077413" cy="592899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1800" dirty="0" smtClean="0"/>
              <a:t>在有些情况下，机群往往是低成本的变形的ＭＰＰ</a:t>
            </a:r>
            <a:r>
              <a:rPr lang="en-US" altLang="zh-CN" sz="1800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zh-CN" altLang="en-US" sz="1800" dirty="0" smtClean="0"/>
              <a:t>ＣＯＷ </a:t>
            </a:r>
            <a:r>
              <a:rPr lang="zh-CN" altLang="en-US" sz="1800" dirty="0"/>
              <a:t>的重要界线和特征是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 smtClean="0"/>
              <a:t>①ＣＯＷ </a:t>
            </a:r>
            <a:r>
              <a:rPr lang="zh-CN" altLang="en-US" sz="1800" dirty="0"/>
              <a:t>的每个节点都是一个完整的</a:t>
            </a:r>
            <a:r>
              <a:rPr lang="zh-CN" altLang="en-US" sz="1800" dirty="0" smtClean="0"/>
              <a:t>工作站（</a:t>
            </a:r>
            <a:r>
              <a:rPr lang="zh-CN" altLang="en-US" sz="1800" dirty="0"/>
              <a:t>不包括监视器、键盘、鼠标等），这样的节点有时叫作“无头工作站”，一个节点也</a:t>
            </a:r>
            <a:r>
              <a:rPr lang="zh-CN" altLang="en-US" sz="1800" dirty="0" smtClean="0"/>
              <a:t>可以</a:t>
            </a:r>
            <a:r>
              <a:rPr lang="zh-CN" altLang="en-US" sz="1800" dirty="0"/>
              <a:t>是一台ＰＣ或ＳＭＰ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 smtClean="0"/>
              <a:t>②各</a:t>
            </a:r>
            <a:r>
              <a:rPr lang="zh-CN" altLang="en-US" sz="1800" dirty="0"/>
              <a:t>节点通过一种低成本的商品（标准）网络（如以太网</a:t>
            </a:r>
            <a:r>
              <a:rPr lang="zh-CN" altLang="en-US" sz="1800" dirty="0" smtClean="0"/>
              <a:t>、ＦＤＤＩ</a:t>
            </a:r>
            <a:r>
              <a:rPr lang="zh-CN" altLang="en-US" sz="1800" dirty="0"/>
              <a:t>和 ＡＴＭ 开关等）互连（有的商用机群也使用定做的网络）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 smtClean="0"/>
              <a:t>③各</a:t>
            </a:r>
            <a:r>
              <a:rPr lang="zh-CN" altLang="en-US" sz="1800" dirty="0"/>
              <a:t>节点内</a:t>
            </a:r>
            <a:r>
              <a:rPr lang="zh-CN" altLang="en-US" sz="1800" dirty="0" smtClean="0"/>
              <a:t>总是有</a:t>
            </a:r>
            <a:r>
              <a:rPr lang="zh-CN" altLang="en-US" sz="1800" dirty="0"/>
              <a:t>本地磁盘，而 ＭＰＰ节点内却没有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 smtClean="0"/>
              <a:t>④节点</a:t>
            </a:r>
            <a:r>
              <a:rPr lang="zh-CN" altLang="en-US" sz="1800" dirty="0"/>
              <a:t>内的网络接口是松散耦合到Ｉ／Ｏ </a:t>
            </a:r>
            <a:r>
              <a:rPr lang="zh-CN" altLang="en-US" sz="1800" dirty="0" smtClean="0"/>
              <a:t>总线上</a:t>
            </a:r>
            <a:r>
              <a:rPr lang="zh-CN" altLang="en-US" sz="1800" dirty="0"/>
              <a:t>的，而 ＭＰＰ内的网络接口是连到处理节点的存储总线上的，因而可谓是紧耦</a:t>
            </a:r>
            <a:r>
              <a:rPr lang="zh-CN" altLang="en-US" sz="1800" dirty="0" smtClean="0"/>
              <a:t>合式的；</a:t>
            </a:r>
            <a:endParaRPr lang="en-US" altLang="zh-CN" sz="1800" dirty="0" smtClean="0"/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 smtClean="0"/>
              <a:t>⑤一</a:t>
            </a:r>
            <a:r>
              <a:rPr lang="zh-CN" altLang="en-US" sz="1800" dirty="0"/>
              <a:t>个完整的操作系统驻留在每个节点中，而 ＭＰＰ中通常只是个微核</a:t>
            </a:r>
            <a:r>
              <a:rPr lang="zh-CN" altLang="en-US" sz="1800" dirty="0" smtClean="0"/>
              <a:t>，ＣＯＷ </a:t>
            </a:r>
            <a:r>
              <a:rPr lang="zh-CN" altLang="en-US" sz="1800" dirty="0"/>
              <a:t>的操作系统是工作站 ＵＮＩＸ，加上一个附加的软件层以支持单一系统映像</a:t>
            </a:r>
            <a:r>
              <a:rPr lang="zh-CN" altLang="en-US" sz="1800" dirty="0" smtClean="0"/>
              <a:t>、并行度</a:t>
            </a:r>
            <a:r>
              <a:rPr lang="zh-CN" altLang="en-US" sz="1800" dirty="0"/>
              <a:t>、通信和负载平衡等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spcBef>
                <a:spcPts val="600"/>
              </a:spcBef>
            </a:pPr>
            <a:r>
              <a:rPr lang="en-US" altLang="zh-CN" sz="1800" dirty="0"/>
              <a:t>Berkeley NOW</a:t>
            </a:r>
            <a:r>
              <a:rPr lang="zh-CN" altLang="en-US" sz="1800" dirty="0"/>
              <a:t>、</a:t>
            </a:r>
            <a:r>
              <a:rPr lang="en-US" altLang="zh-CN" sz="1800" dirty="0"/>
              <a:t>Alpha Farm</a:t>
            </a:r>
            <a:r>
              <a:rPr lang="zh-CN" altLang="en-US" sz="1800" dirty="0"/>
              <a:t>、</a:t>
            </a:r>
            <a:r>
              <a:rPr lang="en-US" altLang="zh-CN" sz="1800" dirty="0"/>
              <a:t>Digital </a:t>
            </a:r>
            <a:r>
              <a:rPr lang="en-US" altLang="zh-CN" sz="1800" dirty="0" err="1"/>
              <a:t>Truclster</a:t>
            </a:r>
            <a:r>
              <a:rPr lang="zh-CN" altLang="en-US" sz="1800" dirty="0"/>
              <a:t>等都是 ＣＯＷ 结构。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4" y="1901457"/>
            <a:ext cx="5119106" cy="36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1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从存储角度来看</a:t>
            </a:r>
            <a:r>
              <a:rPr lang="en-US" altLang="zh-CN" dirty="0" smtClean="0"/>
              <a:t>MIMD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3"/>
          </p:nvPr>
        </p:nvSpPr>
        <p:spPr>
          <a:xfrm>
            <a:off x="1403195" y="1664580"/>
            <a:ext cx="9296400" cy="3657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单地址空间共享存储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均匀存储访问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非均匀存储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228594" lvl="1">
              <a:buFont typeface="Wingdings" panose="05000000000000000000" pitchFamily="2" charset="2"/>
              <a:buChar char="Ø"/>
            </a:pPr>
            <a:r>
              <a:rPr lang="zh-CN" altLang="en-US" sz="2800" dirty="0"/>
              <a:t>多地址空间非共享存储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0814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23"/>
          </p:nvPr>
        </p:nvSpPr>
        <p:spPr>
          <a:xfrm>
            <a:off x="465253" y="233506"/>
            <a:ext cx="5210718" cy="640147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dirty="0"/>
              <a:t>单地址空间共享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dirty="0" smtClean="0"/>
              <a:t>    存储器可以是物理上集中的或者分布的，但是所有存储单元有统一的地址空间，并被所有的处理器</a:t>
            </a:r>
            <a:r>
              <a:rPr lang="zh-CN" altLang="en-US" dirty="0"/>
              <a:t>所访问。</a:t>
            </a:r>
            <a:endParaRPr lang="en-US" altLang="zh-CN" dirty="0"/>
          </a:p>
          <a:p>
            <a:pPr marL="0" lvl="1" indent="0">
              <a:buNone/>
            </a:pPr>
            <a:endParaRPr lang="en-US" altLang="zh-CN" dirty="0" smtClean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683917" y="243988"/>
            <a:ext cx="4846444" cy="639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5pPr>
          </a:lstStyle>
          <a:p>
            <a:pPr marL="0" lvl="1" indent="0">
              <a:buNone/>
            </a:pPr>
            <a:r>
              <a:rPr lang="zh-CN" altLang="en-US" dirty="0"/>
              <a:t>多地址空间非共享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dirty="0" smtClean="0"/>
              <a:t>    所有</a:t>
            </a:r>
            <a:r>
              <a:rPr lang="zh-CN" altLang="en-US" dirty="0"/>
              <a:t>的存储器都是私有的、仅</a:t>
            </a:r>
            <a:r>
              <a:rPr lang="zh-CN" altLang="en-US" dirty="0" smtClean="0"/>
              <a:t>能由</a:t>
            </a:r>
            <a:r>
              <a:rPr lang="zh-CN" altLang="en-US" dirty="0"/>
              <a:t>其处理器所</a:t>
            </a:r>
            <a:r>
              <a:rPr lang="zh-CN" altLang="en-US" dirty="0" smtClean="0"/>
              <a:t>访问。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51" y="2142361"/>
            <a:ext cx="2820933" cy="19706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396" y="1839950"/>
            <a:ext cx="3080603" cy="22730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883" y="4419543"/>
            <a:ext cx="3101628" cy="22198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351" y="4287886"/>
            <a:ext cx="2787863" cy="2172169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4692496" y="2363809"/>
            <a:ext cx="1875573" cy="612648"/>
          </a:xfrm>
          <a:prstGeom prst="wedgeRectCallout">
            <a:avLst>
              <a:gd name="adj1" fmla="val -69202"/>
              <a:gd name="adj2" fmla="val 1098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均匀存储访问</a:t>
            </a:r>
            <a:endParaRPr lang="zh-CN" altLang="en-US" dirty="0"/>
          </a:p>
        </p:txBody>
      </p:sp>
      <p:sp>
        <p:nvSpPr>
          <p:cNvPr id="12" name="矩形标注 11"/>
          <p:cNvSpPr/>
          <p:nvPr/>
        </p:nvSpPr>
        <p:spPr>
          <a:xfrm>
            <a:off x="4692496" y="6022328"/>
            <a:ext cx="1875573" cy="612648"/>
          </a:xfrm>
          <a:prstGeom prst="wedgeRectCallout">
            <a:avLst>
              <a:gd name="adj1" fmla="val -67418"/>
              <a:gd name="adj2" fmla="val -976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非均匀存储访问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从存储角度来看</a:t>
            </a:r>
            <a:r>
              <a:rPr lang="en-US" altLang="zh-CN" dirty="0" smtClean="0"/>
              <a:t>MIMD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3"/>
          </p:nvPr>
        </p:nvSpPr>
        <p:spPr>
          <a:xfrm>
            <a:off x="1403195" y="1664580"/>
            <a:ext cx="9296400" cy="36573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从存储结构的角度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单地址空间共享存储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多地址空间非共享存储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共享存储的访问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均匀存储访问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非均匀存储访问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7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533" y="304536"/>
            <a:ext cx="9296400" cy="921933"/>
          </a:xfrm>
        </p:spPr>
        <p:txBody>
          <a:bodyPr/>
          <a:lstStyle/>
          <a:p>
            <a:r>
              <a:rPr lang="zh-CN" altLang="en-US" dirty="0" smtClean="0"/>
              <a:t>本章组织结构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24" y="1103805"/>
            <a:ext cx="6701883" cy="562249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854068" y="6207860"/>
            <a:ext cx="2954655" cy="359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dirty="0" smtClean="0"/>
              <a:t>注释：着色部分为自学内容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5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03" y="83746"/>
            <a:ext cx="7487114" cy="65223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</a:rPr>
              <a:t>5.2 </a:t>
            </a:r>
            <a:r>
              <a:rPr lang="zh-CN" altLang="en-US" dirty="0" smtClean="0">
                <a:latin typeface="黑体" panose="02010609060101010101" pitchFamily="49" charset="-122"/>
              </a:rPr>
              <a:t>多处理机</a:t>
            </a:r>
            <a:r>
              <a:rPr lang="en-US" altLang="zh-CN" dirty="0" smtClean="0">
                <a:latin typeface="黑体" panose="02010609060101010101" pitchFamily="49" charset="-122"/>
              </a:rPr>
              <a:t>Cache</a:t>
            </a:r>
            <a:r>
              <a:rPr lang="zh-CN" altLang="en-US" dirty="0" smtClean="0">
                <a:latin typeface="黑体" panose="02010609060101010101" pitchFamily="49" charset="-122"/>
              </a:rPr>
              <a:t>一致性</a:t>
            </a:r>
            <a:endParaRPr lang="zh-CN" altLang="en-US" dirty="0" smtClean="0">
              <a:latin typeface="黑体" panose="02010609060101010101" pitchFamily="49" charset="-122"/>
            </a:endParaRP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47764" y="932648"/>
            <a:ext cx="10727201" cy="38290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什么是多处理机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一致性问题</a:t>
            </a:r>
          </a:p>
          <a:p>
            <a:pPr marL="0" lvl="1" indent="628650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允许共享数据进入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，就可能出现多个处理器的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中都有同一存储块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的副本，当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其中某个处理器对其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中的数据进行修改后，就会使得其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中的数据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与其他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中的数据不一致。 </a:t>
            </a:r>
          </a:p>
          <a:p>
            <a:pPr marL="1085850" lvl="1" indent="-457200"/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32" y="2666675"/>
            <a:ext cx="6498383" cy="38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6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51" y="159833"/>
            <a:ext cx="10067692" cy="653089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存储器的一致性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00088" lvl="1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对某个数据项的任何读操作均可得到其最新写入的值，则认为这个存储系统是一致的。</a:t>
            </a:r>
          </a:p>
          <a:p>
            <a:pPr marL="700088" lvl="1" indent="-342900">
              <a:buFont typeface="Wingdings" panose="05000000000000000000" pitchFamily="2" charset="2"/>
              <a:buChar char="p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存储系统行为的两个不同方面：</a:t>
            </a:r>
          </a:p>
          <a:p>
            <a:pPr marL="1423988" lvl="2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What: 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读操作得到的是什么值</a:t>
            </a:r>
          </a:p>
          <a:p>
            <a:pPr marL="1423988" lvl="2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When: 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什么时候才能将已写入的值返回给读操作</a:t>
            </a:r>
          </a:p>
          <a:p>
            <a:pPr marL="700088" lvl="1" indent="-342900">
              <a:buFont typeface="Wingdings" panose="05000000000000000000" pitchFamily="2" charset="2"/>
              <a:buChar char="p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需要满足以下条件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处理器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进行一次写之后又对单元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进行读，读和写之间没有其他处理器对单元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进行写，则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读到的值总是前面写进去的值。 </a:t>
            </a:r>
            <a:endParaRPr lang="en-US" altLang="zh-CN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处理器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进行写之后，另一处理器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进行读，读和写之间无其他写，则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读到的值应为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写进去的值。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对同一单元的写是串行化的，即任意两个处理器对同一单元的两次写，从各个处理器的角度看来顺序都是相同的。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写串行化 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714375" lvl="2" indent="546100" eaLnBrk="1" hangingPunct="1"/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93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27051" y="847493"/>
            <a:ext cx="10067692" cy="584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存储器的一致性</a:t>
            </a:r>
          </a:p>
          <a:p>
            <a:pPr marL="700088" lvl="1" indent="-342900">
              <a:buFont typeface="Wingdings" panose="05000000000000000000" pitchFamily="2" charset="2"/>
              <a:buChar char="p"/>
            </a:pP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在后面的讨论中，我们假设：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直到所有的处理器均看到了写的结果，这个写操作才算完成；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处理器的任何访存均不能改变写的顺序。就是说，允许处理器对读进行重排序，但必须以程序规定的顺序进行写。 </a:t>
            </a:r>
          </a:p>
          <a:p>
            <a:pPr marL="714375" lvl="2" indent="546100"/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99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0141" y="555665"/>
            <a:ext cx="10736766" cy="425608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在一致的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多处理机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提供两种功能：</a:t>
            </a:r>
          </a:p>
          <a:p>
            <a:pPr marL="700088" lvl="1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共享数据的迁移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减少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了对远程共享数据的访问延迟，也减少了对共享存储器带宽的要求。</a:t>
            </a:r>
          </a:p>
          <a:p>
            <a:pPr marL="700088" lvl="1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共享数据的复制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不仅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减少了访问共享数据的延迟，也减少了访问共享数据所产生的冲突。</a:t>
            </a:r>
          </a:p>
          <a:p>
            <a:pPr marL="457200" indent="-457200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情况下，小规模多处理机是采用硬件的方法来实现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的一致性。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72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2019300" y="1714892"/>
            <a:ext cx="8982074" cy="3657320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点：包括小到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内部的寄存器、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、控制器，到存储模块、外设，乃至</a:t>
            </a:r>
            <a:r>
              <a:rPr lang="zh-CN" altLang="en-US" dirty="0" smtClean="0"/>
              <a:t>多处理机的计算节点，都可以视为点；</a:t>
            </a:r>
            <a:endParaRPr lang="en-US" altLang="zh-CN" dirty="0" smtClean="0"/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互连网络：按照一定拓扑结构和控制方式，将点连接起来。</a:t>
            </a:r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1495424" y="581417"/>
            <a:ext cx="9296400" cy="921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1. </a:t>
            </a:r>
            <a:r>
              <a:rPr lang="zh-CN" altLang="en-US" dirty="0" smtClean="0"/>
              <a:t>计算机构成的两个最基本的要素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81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80946" y="211874"/>
            <a:ext cx="10415239" cy="627813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一致性协议</a:t>
            </a:r>
          </a:p>
          <a:p>
            <a:pPr marL="1085850" lvl="1" indent="-457200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多个处理器中用来维护一致性的协议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00088" lvl="1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关键：跟踪记录共享数据块的状态 </a:t>
            </a:r>
          </a:p>
          <a:p>
            <a:pPr marL="700088" lvl="1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两类协议（采用不同的技术跟踪共享数据的状态）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目录式协议（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directory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2063750" lvl="3" indent="-268288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存储器中数据块的共享状态被保存在一个称为目录的地方。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监听式协议（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snooping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2063750" lvl="3" indent="-268288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除了包含物理存储器中块的数据拷贝之外，也保存着各个块的共享状态信息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63750" lvl="3" indent="-268288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通常连在共享存储器的总线上，当某个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需要访问存储器时，它会把请求放到总线上广播出去，其他各个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控制器通过监听总线（它们一直在监听）来判断它们是否有总线上请求的数据块。如果有，就进行相应的操作。 </a:t>
            </a:r>
          </a:p>
          <a:p>
            <a:pPr lvl="3" eaLnBrk="1" hangingPunct="1"/>
            <a:endParaRPr lang="zh-CN" altLang="en-US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/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977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1"/>
          <p:cNvSpPr txBox="1">
            <a:spLocks noChangeArrowheads="1"/>
          </p:cNvSpPr>
          <p:nvPr/>
        </p:nvSpPr>
        <p:spPr bwMode="auto">
          <a:xfrm>
            <a:off x="1605776" y="1817583"/>
            <a:ext cx="1015876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监听总线、写作废协议举例（采用写直达法） 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初始状态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的副本。在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进行写入时，需先作废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中的副本，然后再将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 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中的副本，同时用该数据更新主存单元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2" name="矩形 1"/>
          <p:cNvSpPr/>
          <p:nvPr/>
        </p:nvSpPr>
        <p:spPr>
          <a:xfrm>
            <a:off x="692215" y="126490"/>
            <a:ext cx="9957200" cy="147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采用两种方法来解决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一致性问题。 </a:t>
            </a:r>
          </a:p>
          <a:p>
            <a:pPr marL="700088" lvl="1" indent="-342900" defTabSz="914377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写作废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处理器对某个数据项进行写入之前，保证它拥有对该数据项的唯一的访问权。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作废其他的副本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01" y="3325036"/>
            <a:ext cx="7339181" cy="31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9560" y="153214"/>
            <a:ext cx="10347054" cy="939606"/>
          </a:xfrm>
        </p:spPr>
        <p:txBody>
          <a:bodyPr>
            <a:normAutofit/>
          </a:bodyPr>
          <a:lstStyle/>
          <a:p>
            <a:pPr marL="700088" lvl="1" indent="-3429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写更新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一个处理器对某数据项进行写入时，通过广播使其他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中所有对应于该数据项的副本进行更新。</a:t>
            </a:r>
          </a:p>
          <a:p>
            <a:pPr marL="457200" indent="-45720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83" y="3040946"/>
            <a:ext cx="7381625" cy="36051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89115" y="992459"/>
            <a:ext cx="91174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 监听总线、写更新协议举例（采用写直达法）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都有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的副本。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 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将数据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 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中的副本时，将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广播给所有的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，这些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更新其中的副本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。由于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这里是采用写直达法，所以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 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还要将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写入存储器中的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。如果采用写回法，则不需要写入存储器。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75394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3730" y="739697"/>
            <a:ext cx="10838212" cy="4953000"/>
          </a:xfrm>
        </p:spPr>
        <p:txBody>
          <a:bodyPr>
            <a:noAutofit/>
          </a:bodyPr>
          <a:lstStyle/>
          <a:p>
            <a:pPr marL="700088" lvl="1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写更新和写作废协议性能上的差别主要来自：</a:t>
            </a:r>
          </a:p>
          <a:p>
            <a:pPr marL="1260475" lvl="2" indent="-2794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在对同一个数据进行多次写操作而中间无读操作的情况下，写更新协议需进行多次写广播操作，而写作废协议只需一次作废操作。</a:t>
            </a:r>
          </a:p>
          <a:p>
            <a:pPr marL="1260475" lvl="2" indent="-2794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在对同一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块的多个字进行写操作的情况下，写更新协议对于每一个写操作都要进行一次广播，而写作废协议仅在对该块的第一次写时进行作废操作即可。</a:t>
            </a:r>
          </a:p>
          <a:p>
            <a:pPr marL="981075" lvl="2" eaLnBrk="1" hangingPunct="1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写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作废是针对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块进行操作，而写更新则是针对字（或字节）进行。</a:t>
            </a:r>
          </a:p>
          <a:p>
            <a:pPr marL="1260475" lvl="2" indent="-2794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考虑从一个处理器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进行写操作后到另一个处理器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能读到该写入数据之间的延迟时间。</a:t>
            </a:r>
          </a:p>
          <a:p>
            <a:pPr marL="981075" lvl="3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写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更新协议的延迟时间较小。</a:t>
            </a:r>
          </a:p>
        </p:txBody>
      </p:sp>
    </p:spTree>
    <p:extLst>
      <p:ext uri="{BB962C8B-B14F-4D97-AF65-F5344CB8AC3E}">
        <p14:creationId xmlns:p14="http://schemas.microsoft.com/office/powerpoint/2010/main" val="82288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2438" y="1144008"/>
            <a:ext cx="10582235" cy="5346002"/>
          </a:xfrm>
        </p:spPr>
        <p:txBody>
          <a:bodyPr/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监听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协议的基本实现技术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实现监听协议的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个方面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处理器之间通过一个可以实现广播的互连机制相连。</a:t>
            </a:r>
          </a:p>
          <a:p>
            <a:pPr marL="1527175" lvl="2" indent="-366713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通常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采用的是总线。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当一个处理器的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响应本地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的访问时，如果它涉及全局操作，其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控制器就要在获得总线的控制权后，在总线上发出相应的消息。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所有处理器都一直在监听总线，它们检测总线上的地址在它们的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中是否有副本。若有，则响应该消息，并进行相应的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写操作的串行化：由总线实现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（获取总线控制权的顺序性）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57473" y="255511"/>
            <a:ext cx="6840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5.2.1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监听协议的实现</a:t>
            </a:r>
          </a:p>
        </p:txBody>
      </p:sp>
    </p:spTree>
    <p:extLst>
      <p:ext uri="{BB962C8B-B14F-4D97-AF65-F5344CB8AC3E}">
        <p14:creationId xmlns:p14="http://schemas.microsoft.com/office/powerpoint/2010/main" val="123159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19102" y="615875"/>
            <a:ext cx="10152255" cy="5796076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发送到总线上的消息主要有以下两种：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RdMiss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读不命中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WtMiss——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写不命中 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需要通过总线找到相应数据块的最新副本，然后调入本地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写直达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：因为所有写入的数据都同时被写回主存，所以从主存中总可以取到其最新值。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对于写回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，得到数据的最新值会困难一些，因为最新值可能在某个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中，也可能在主存中。</a:t>
            </a:r>
          </a:p>
          <a:p>
            <a:pPr marL="1160462"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后面的讨论中，只考虑写回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10194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8603" y="693933"/>
            <a:ext cx="10319524" cy="5550750"/>
          </a:xfrm>
        </p:spPr>
        <p:txBody>
          <a:bodyPr>
            <a:normAutofit/>
          </a:bodyPr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有的监听协议还增设了一条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消息，用来通知其他各处理器作废其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中相应的副本。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的区别：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不引起调块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的标识（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）可直接用来实现监听。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作废一个块只需将其有效位置为无效。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给每个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块增设一个共享位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：该块是被多个处理器所共享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：仅被某个处理器所独占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块的拥有者：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拥有该数据块的唯一副本的处理器。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862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9754" y="760840"/>
            <a:ext cx="9884626" cy="51604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AutoNum type="arabicPeriod" startAt="3"/>
            </a:pPr>
            <a:r>
              <a:rPr lang="zh-CN" altLang="sv-SE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监听协议举例 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在每个结点内嵌入一个有限状态控制器。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该控制器根据来自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或总线的请求以及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块的状态，做出相应的响应。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每个数据块的状态取以下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种状态中的一种：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无效（简称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中该块的内容为无效。 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共享（简称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）：该块可能处于共享状态。</a:t>
            </a:r>
          </a:p>
          <a:p>
            <a:pPr marL="1971675" lvl="3" indent="-2667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在多个处理器中都有副本。这些副本都相同，且与存储器中相应的块相同。 </a:t>
            </a:r>
          </a:p>
          <a:p>
            <a:pPr marL="1527175" lvl="1" indent="-366713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已修改（简称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）：该块已经被修改过，并且还没写入存储器。</a:t>
            </a:r>
          </a:p>
          <a:p>
            <a:pPr marL="1160462"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块中的内容是最新的，系统中唯一的最新副本）</a:t>
            </a:r>
          </a:p>
        </p:txBody>
      </p:sp>
    </p:spTree>
    <p:extLst>
      <p:ext uri="{BB962C8B-B14F-4D97-AF65-F5344CB8AC3E}">
        <p14:creationId xmlns:p14="http://schemas.microsoft.com/office/powerpoint/2010/main" val="418123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5320" y="466725"/>
            <a:ext cx="11261724" cy="1993900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400" dirty="0" smtClean="0"/>
              <a:t>下面来讨论在各种情况下监听协议所进行的操作。</a:t>
            </a:r>
          </a:p>
          <a:p>
            <a:pPr marL="895350" lvl="1" indent="-2667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响应来自处理器的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895350" lvl="1" indent="-266700">
              <a:buFont typeface="Wingdings" panose="05000000000000000000" pitchFamily="2" charset="2"/>
              <a:buChar char="Ø"/>
            </a:pP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不发生替换的情况 </a:t>
            </a: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9262839"/>
              </p:ext>
            </p:extLst>
          </p:nvPr>
        </p:nvGraphicFramePr>
        <p:xfrm>
          <a:off x="322171" y="2255265"/>
          <a:ext cx="5136355" cy="2865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图片" r:id="rId3" imgW="4250436" imgH="2371344" progId="Word.Picture.8">
                  <p:embed/>
                </p:oleObj>
              </mc:Choice>
              <mc:Fallback>
                <p:oleObj name="图片" r:id="rId3" imgW="4250436" imgH="23713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71" y="2255265"/>
                        <a:ext cx="5136355" cy="2865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8"/>
          <p:cNvSpPr txBox="1">
            <a:spLocks noChangeArrowheads="1"/>
          </p:cNvSpPr>
          <p:nvPr/>
        </p:nvSpPr>
        <p:spPr bwMode="auto">
          <a:xfrm>
            <a:off x="3303496" y="6100764"/>
            <a:ext cx="6408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写作废协议中（采用写回法），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块的状态转换图 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010400" y="1698625"/>
            <a:ext cx="5688714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5pPr>
          </a:lstStyle>
          <a:p>
            <a:pPr lvl="2"/>
            <a:r>
              <a:rPr lang="zh-CN" altLang="en-US" dirty="0" smtClean="0"/>
              <a:t>发生替换的情况 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89643"/>
              </p:ext>
            </p:extLst>
          </p:nvPr>
        </p:nvGraphicFramePr>
        <p:xfrm>
          <a:off x="6692808" y="2764984"/>
          <a:ext cx="5341939" cy="10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图片" r:id="rId5" imgW="4890516" imgH="947928" progId="Word.Picture.8">
                  <p:embed/>
                </p:oleObj>
              </mc:Choice>
              <mc:Fallback>
                <p:oleObj name="图片" r:id="rId5" imgW="4890516" imgH="94792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808" y="2764984"/>
                        <a:ext cx="5341939" cy="109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75772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14338" y="269082"/>
            <a:ext cx="10844212" cy="1704975"/>
          </a:xfrm>
        </p:spPr>
        <p:txBody>
          <a:bodyPr/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响应来自总线的请求</a:t>
            </a:r>
          </a:p>
          <a:p>
            <a:pPr lvl="2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每个处理器都在监视总线上的消息和地址，当发现有与总线上的地址相匹配的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dirty="0" smtClean="0">
                <a:latin typeface="Times New Roman" panose="02020603050405020304" pitchFamily="18" charset="0"/>
              </a:rPr>
              <a:t>块时，就要根据该块的状态以及总线上的消息，进行相应的处理。</a:t>
            </a:r>
            <a:r>
              <a:rPr lang="zh-CN" altLang="en-US" sz="1800" dirty="0"/>
              <a:t> 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027887"/>
              </p:ext>
            </p:extLst>
          </p:nvPr>
        </p:nvGraphicFramePr>
        <p:xfrm>
          <a:off x="3398839" y="2078038"/>
          <a:ext cx="5043487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图片" r:id="rId3" imgW="3791164" imgH="2373330" progId="Word.Picture.8">
                  <p:embed/>
                </p:oleObj>
              </mc:Choice>
              <mc:Fallback>
                <p:oleObj name="图片" r:id="rId3" imgW="3791164" imgH="237333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9" y="2078038"/>
                        <a:ext cx="5043487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7"/>
          <p:cNvSpPr txBox="1">
            <a:spLocks noChangeArrowheads="1"/>
          </p:cNvSpPr>
          <p:nvPr/>
        </p:nvSpPr>
        <p:spPr bwMode="auto">
          <a:xfrm>
            <a:off x="2643188" y="5476875"/>
            <a:ext cx="69135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写作废协议中（采用写回法），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块的状态转换图</a:t>
            </a:r>
          </a:p>
        </p:txBody>
      </p:sp>
    </p:spTree>
    <p:extLst>
      <p:ext uri="{BB962C8B-B14F-4D97-AF65-F5344CB8AC3E}">
        <p14:creationId xmlns:p14="http://schemas.microsoft.com/office/powerpoint/2010/main" val="94454305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1476374" y="561825"/>
            <a:ext cx="9296400" cy="921933"/>
          </a:xfrm>
        </p:spPr>
        <p:txBody>
          <a:bodyPr/>
          <a:lstStyle/>
          <a:p>
            <a:r>
              <a:rPr lang="zh-CN" altLang="en-US" dirty="0" smtClean="0"/>
              <a:t>系统互连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1" y="1483758"/>
            <a:ext cx="5457825" cy="477202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9258300" y="5067300"/>
            <a:ext cx="1924050" cy="612648"/>
          </a:xfrm>
          <a:prstGeom prst="wedgeRoundRectCallout">
            <a:avLst>
              <a:gd name="adj1" fmla="val -80208"/>
              <a:gd name="adj2" fmla="val 5472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距离增加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1357311" y="1381125"/>
            <a:ext cx="1924050" cy="612648"/>
          </a:xfrm>
          <a:prstGeom prst="wedgeRoundRectCallout">
            <a:avLst>
              <a:gd name="adj1" fmla="val 72762"/>
              <a:gd name="adj2" fmla="val 3140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单位时间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信息量增加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223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8"/>
          <p:cNvSpPr txBox="1">
            <a:spLocks noChangeArrowheads="1"/>
          </p:cNvSpPr>
          <p:nvPr/>
        </p:nvSpPr>
        <p:spPr bwMode="auto">
          <a:xfrm>
            <a:off x="0" y="33642"/>
            <a:ext cx="68405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5.2.2 </a:t>
            </a:r>
            <a:r>
              <a:rPr lang="zh-CN" altLang="en-US" sz="2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zh-CN" altLang="en-US" sz="2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endParaRPr lang="zh-CN" altLang="en-US" sz="2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57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46028" y="1225545"/>
            <a:ext cx="11040256" cy="5489580"/>
          </a:xfrm>
          <a:noFill/>
        </p:spPr>
        <p:txBody>
          <a:bodyPr>
            <a:normAutofit lnSpcReduction="10000"/>
          </a:bodyPr>
          <a:lstStyle/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和监听的机制使得监听一致性协议的可扩放性很差。 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寻找替代监听协议的一致性协议。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（采用目录协议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目录：一种集中的数据结构。对于存储器中的每一个可以调入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的数据块，在目录中设置一条目录项，用于记录该块的状态以及哪些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中有副本等相关信息。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38275" lvl="2" indent="-276225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：对于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任何一个数据块，都可以快速地在唯一的一个位置中找到相关的信息。这使一致性协议避免了广播操作。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位向量：记录哪些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中有副本。</a:t>
            </a:r>
          </a:p>
          <a:p>
            <a:pPr marL="1438275" lvl="2" indent="-276225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每一位对应于一个处理器。</a:t>
            </a:r>
          </a:p>
          <a:p>
            <a:pPr marL="1438275" lvl="2" indent="-276225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长度与处理器的个数成正比。</a:t>
            </a:r>
          </a:p>
          <a:p>
            <a:pPr marL="1438275" lvl="2" indent="-276225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由位向量指定的处理机的集合称为共享集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108585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2653" y="643236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协议基本思想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14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4" descr="7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2063750"/>
            <a:ext cx="6183312" cy="472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260350" y="158751"/>
            <a:ext cx="11245850" cy="177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085850" lvl="1" indent="-457200">
              <a:spcBef>
                <a:spcPts val="60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分布式目录</a:t>
            </a:r>
          </a:p>
          <a:p>
            <a:pPr marL="1438275" lvl="2" indent="-276225">
              <a:spcBef>
                <a:spcPts val="6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b="0" dirty="0">
                <a:latin typeface="宋体" panose="02010600030101010101" pitchFamily="2" charset="-122"/>
              </a:rPr>
              <a:t>目录与存储器一起分布到各结点中，从而对于不同目录内容的访问可以在不同的结点进行</a:t>
            </a:r>
            <a:r>
              <a:rPr lang="zh-CN" altLang="en-US" b="0" dirty="0" smtClean="0">
                <a:latin typeface="宋体" panose="02010600030101010101" pitchFamily="2" charset="-122"/>
              </a:rPr>
              <a:t>。</a:t>
            </a:r>
            <a:endParaRPr lang="en-US" altLang="zh-CN" b="0" dirty="0" smtClean="0">
              <a:latin typeface="宋体" panose="02010600030101010101" pitchFamily="2" charset="-122"/>
            </a:endParaRPr>
          </a:p>
          <a:p>
            <a:pPr marL="1438275" lvl="2" indent="-276225">
              <a:spcBef>
                <a:spcPts val="6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b="0" dirty="0">
                <a:latin typeface="宋体" panose="02010600030101010101" pitchFamily="2" charset="-122"/>
              </a:rPr>
              <a:t>对</a:t>
            </a:r>
            <a:r>
              <a:rPr lang="zh-CN" altLang="en-US" b="0" dirty="0">
                <a:latin typeface="宋体" panose="02010600030101010101" pitchFamily="2" charset="-122"/>
              </a:rPr>
              <a:t>每个结点增加目录后的分布式存储器多处理机</a:t>
            </a:r>
          </a:p>
        </p:txBody>
      </p:sp>
    </p:spTree>
    <p:extLst>
      <p:ext uri="{BB962C8B-B14F-4D97-AF65-F5344CB8AC3E}">
        <p14:creationId xmlns:p14="http://schemas.microsoft.com/office/powerpoint/2010/main" val="103213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00149" y="493714"/>
            <a:ext cx="9972675" cy="5945186"/>
          </a:xfrm>
        </p:spPr>
        <p:txBody>
          <a:bodyPr>
            <a:normAutofit/>
          </a:bodyPr>
          <a:lstStyle/>
          <a:p>
            <a:pPr marL="990600" lvl="1" indent="-3619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目录法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最简单的实现方案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：对于存储器中每一块都在目录中设置一项。目录中的信息量与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M×N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成正比。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</a:p>
          <a:p>
            <a:pPr marL="1619250" lvl="2" indent="-276225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：存储器中存储块的总数量</a:t>
            </a:r>
          </a:p>
          <a:p>
            <a:pPr marL="1619250" lvl="2" indent="-276225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：处理器的个数</a:t>
            </a:r>
          </a:p>
          <a:p>
            <a:pPr marL="1619250" lvl="2" indent="-276225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M=K×N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是每个处理机中存储块的数量，所以如果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保持不变，则目录中的信息量就与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aseline="30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成正比。 </a:t>
            </a:r>
          </a:p>
        </p:txBody>
      </p:sp>
    </p:spTree>
    <p:extLst>
      <p:ext uri="{BB962C8B-B14F-4D97-AF65-F5344CB8AC3E}">
        <p14:creationId xmlns:p14="http://schemas.microsoft.com/office/powerpoint/2010/main" val="335691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95399" y="642939"/>
            <a:ext cx="10067925" cy="590073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在目录协议中，存储块的状态有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种： 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未缓冲：该块尚未被调入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。所有处理器的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中都没有这个块的副本。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共享：该块在一个或多个处理机上有这个块的副本，且这些副本与存储器中的该块相同。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独占：仅有一个处理机有这个块的副本，且该处理机已经对其进行了写操作，所以其内容是最新的，而存储器中该块的数据已过时。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这个处理机称为该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块的拥有者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938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58862" y="293688"/>
            <a:ext cx="9932987" cy="2125662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本地结点、宿主结点以及远程结点的关系 </a:t>
            </a:r>
          </a:p>
          <a:p>
            <a:pPr marL="1257277" lvl="2" indent="-3429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本地结点：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发出访问请求的结点 </a:t>
            </a:r>
          </a:p>
          <a:p>
            <a:pPr marL="1257277" lvl="2" indent="-3429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宿主结点：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包含所访问的存储单元及其目录项的结点 </a:t>
            </a:r>
          </a:p>
          <a:p>
            <a:pPr marL="1257277" lvl="2" indent="-3429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远程结点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可以和宿主结点是同一个结点，也可以不是同一个结点。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49" y="2198016"/>
            <a:ext cx="4966277" cy="3829272"/>
          </a:xfrm>
          <a:prstGeom prst="rect">
            <a:avLst/>
          </a:prstGeom>
        </p:spPr>
      </p:pic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2184398" y="6124576"/>
            <a:ext cx="7681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宿主结点：</a:t>
            </a:r>
            <a:r>
              <a:rPr lang="zh-CN" altLang="en-US" sz="2000">
                <a:solidFill>
                  <a:srgbClr val="4045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存放有对应地址的存储器块和目录项的结点 </a:t>
            </a:r>
          </a:p>
        </p:txBody>
      </p:sp>
    </p:spTree>
    <p:extLst>
      <p:ext uri="{BB962C8B-B14F-4D97-AF65-F5344CB8AC3E}">
        <p14:creationId xmlns:p14="http://schemas.microsoft.com/office/powerpoint/2010/main" val="52599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00126" y="276227"/>
            <a:ext cx="10058399" cy="600074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在结点之间发送的消息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本地结点发给宿主结点（目录）的消息</a:t>
            </a:r>
          </a:p>
          <a:p>
            <a:pPr marL="1085850" lvl="1" indent="-45720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说明：括号中的内容表示所带参数。</a:t>
            </a:r>
          </a:p>
          <a:p>
            <a:pPr marL="1085850" lvl="1" indent="-457200"/>
            <a:r>
              <a:rPr lang="zh-CN" altLang="en-US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：发出请求的处理机编号</a:t>
            </a:r>
          </a:p>
          <a:p>
            <a:pPr marL="1085850" lvl="1" indent="-457200"/>
            <a:r>
              <a:rPr lang="zh-CN" altLang="en-US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：所要访问的地址</a:t>
            </a:r>
          </a:p>
          <a:p>
            <a:pPr marL="1524000" lvl="2" indent="-2667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RdMiss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53340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处理机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读取地址为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的数据时不命中，请求宿主结点提供数据（块），并要求把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加入共享集。</a:t>
            </a:r>
          </a:p>
          <a:p>
            <a:pPr marL="1524000" lvl="2" indent="-2667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</a:p>
          <a:p>
            <a:pPr marL="1257300" lvl="2" indent="53340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处理机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对地址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进行写入时不命中，请求宿主结点提供数据，并使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成为所访问数据块的独占者。 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524000" lvl="2" indent="-266700">
              <a:buFont typeface="Wingdings" panose="05000000000000000000" pitchFamily="2" charset="2"/>
              <a:buChar char="p"/>
            </a:pPr>
            <a:r>
              <a:rPr lang="en-US" altLang="zh-CN" sz="21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21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1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343025" lvl="2" indent="447675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向所有拥有相应数据块副本（包含地址</a:t>
            </a:r>
            <a:r>
              <a:rPr lang="en-US" altLang="zh-CN" sz="2000" i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）的远程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消息，作废这些副本。</a:t>
            </a:r>
          </a:p>
          <a:p>
            <a:pPr marL="1257300" lvl="2" indent="533400" eaLnBrk="1" hangingPunct="1">
              <a:buFont typeface="Wingdings" panose="05000000000000000000" pitchFamily="2" charset="2"/>
              <a:buNone/>
            </a:pP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41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1" y="266702"/>
            <a:ext cx="9944099" cy="5819773"/>
          </a:xfrm>
        </p:spPr>
        <p:txBody>
          <a:bodyPr>
            <a:noAutofit/>
          </a:bodyPr>
          <a:lstStyle/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宿主结点（目录）发送给远程结点的消息</a:t>
            </a:r>
          </a:p>
          <a:p>
            <a:pPr marL="1524000" lvl="2" indent="-2667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作废远程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中包含地址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的数据块。</a:t>
            </a:r>
          </a:p>
          <a:p>
            <a:pPr marL="1524000" lvl="2" indent="-2667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Fetch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257300" lvl="2" indent="53340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远程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中取出包含地址</a:t>
            </a:r>
            <a:r>
              <a:rPr lang="en-US" altLang="zh-CN" sz="2000" i="1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的数据块，并将之送到宿主结点。把远程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中那个块的状态改为“共享”。</a:t>
            </a:r>
          </a:p>
          <a:p>
            <a:pPr marL="1524000" lvl="2" indent="-2667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900" dirty="0" err="1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Fetch&amp;Inv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900" dirty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53340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中取出包含地址</a:t>
            </a:r>
            <a:r>
              <a:rPr lang="en-US" altLang="zh-CN" sz="2000" i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的数据块，并将之送到宿主结点。然后作废远程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中的那个块。</a:t>
            </a:r>
          </a:p>
          <a:p>
            <a:pPr lvl="2" eaLnBrk="1" hangingPunct="1"/>
            <a:endParaRPr lang="zh-CN" altLang="en-US" sz="2000" dirty="0" smtClean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2304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90601" y="419102"/>
            <a:ext cx="10353674" cy="5676898"/>
          </a:xfrm>
        </p:spPr>
        <p:txBody>
          <a:bodyPr>
            <a:normAutofit/>
          </a:bodyPr>
          <a:lstStyle/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宿主结点发送给本地结点的消息</a:t>
            </a:r>
          </a:p>
          <a:p>
            <a:pPr marL="1085850" lvl="1" indent="-457200"/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 err="1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DReply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257300" lvl="2" indent="2667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表示数据内容。</a:t>
            </a:r>
          </a:p>
          <a:p>
            <a:pPr marL="1257300" lvl="2" indent="2667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把从宿主存储器获得的数据返回给本地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远程结点发送给宿主结点的消息</a:t>
            </a:r>
          </a:p>
          <a:p>
            <a:pPr marL="1085850" lvl="1" indent="-457200"/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 err="1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WtBack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524000" lvl="2" indent="-2667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把远程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中包含地址</a:t>
            </a:r>
            <a:r>
              <a:rPr lang="en-US" altLang="zh-CN" sz="2000" i="1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的数据块写回到宿主结点中， 该消息是远程结点对宿主结点发来的“取数据”或“取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作废”消息的响应。</a:t>
            </a:r>
          </a:p>
        </p:txBody>
      </p:sp>
    </p:spTree>
    <p:extLst>
      <p:ext uri="{BB962C8B-B14F-4D97-AF65-F5344CB8AC3E}">
        <p14:creationId xmlns:p14="http://schemas.microsoft.com/office/powerpoint/2010/main" val="52358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00101" y="695327"/>
            <a:ext cx="10563224" cy="4886323"/>
          </a:xfrm>
        </p:spPr>
        <p:txBody>
          <a:bodyPr>
            <a:normAutofit/>
          </a:bodyPr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本地结点发送给被替换块的宿主结点的消息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MdSharer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912813" lvl="2" indent="525463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当本地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中需要替换一个包含地址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的块、且该块未被修改过的情况。这个消息发给该块的宿主结点，请求它将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从共享集中删除。如果删除后共享集变为空集，则宿主结点还要将该块的状态改变为“未缓存”（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WtBack2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912813" lvl="2" indent="525463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当本地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中需要替换一个包含地址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的块、且该块已被修改过的情况。这个消息发给该块的宿主结点，完成两步操作：①把该块写回；②进行与</a:t>
            </a:r>
            <a:r>
              <a:rPr lang="en-US" altLang="zh-CN" sz="2000" dirty="0" err="1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MdSharer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相同的操作。 </a:t>
            </a:r>
          </a:p>
        </p:txBody>
      </p:sp>
    </p:spTree>
    <p:extLst>
      <p:ext uri="{BB962C8B-B14F-4D97-AF65-F5344CB8AC3E}">
        <p14:creationId xmlns:p14="http://schemas.microsoft.com/office/powerpoint/2010/main" val="272910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77519" y="1057275"/>
            <a:ext cx="10625136" cy="3455988"/>
          </a:xfrm>
        </p:spPr>
        <p:txBody>
          <a:bodyPr>
            <a:normAutofit/>
          </a:bodyPr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在基于目录的协议中，目录承担了一致性协议操作的主要功能。 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本地结点把请求发给宿主结点中的目录，再由目录控制器有选择地向远程结点发出相应的消息。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发出的消息会产生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两种不同类型的动作：</a:t>
            </a:r>
          </a:p>
          <a:p>
            <a:pPr marL="1714466" lvl="3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更新目录状态</a:t>
            </a:r>
          </a:p>
          <a:p>
            <a:pPr marL="1714466" lvl="3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使远程结点完成相应的操作</a:t>
            </a:r>
          </a:p>
        </p:txBody>
      </p:sp>
      <p:sp>
        <p:nvSpPr>
          <p:cNvPr id="6" name="矩形 5"/>
          <p:cNvSpPr/>
          <p:nvPr/>
        </p:nvSpPr>
        <p:spPr>
          <a:xfrm>
            <a:off x="672794" y="245418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目录协议实例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53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71436" y="97242"/>
            <a:ext cx="11838065" cy="921933"/>
          </a:xfrm>
        </p:spPr>
        <p:txBody>
          <a:bodyPr>
            <a:normAutofit fontScale="90000"/>
          </a:bodyPr>
          <a:lstStyle/>
          <a:p>
            <a:pPr indent="628650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静态互连网络：指处理单元间有固定连接的一类网络，在程序执行期间，这种点到点的链接保持不变。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1514475"/>
            <a:ext cx="2695575" cy="2419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1514475"/>
            <a:ext cx="5972175" cy="2057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2" y="4429125"/>
            <a:ext cx="3848100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125" y="3908786"/>
            <a:ext cx="5972175" cy="23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26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66702" y="108001"/>
            <a:ext cx="8305799" cy="12731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在基于目录协议的系统中，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块的状态转换图。</a:t>
            </a:r>
          </a:p>
          <a:p>
            <a:pPr marL="895350" lvl="1" indent="-2667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响应本地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4" y="1954130"/>
            <a:ext cx="6204184" cy="27615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39583" y="744588"/>
            <a:ext cx="483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远程结点中</a:t>
            </a:r>
            <a:r>
              <a:rPr lang="en-US" altLang="zh-CN" sz="2000" dirty="0">
                <a:latin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</a:rPr>
              <a:t>块响应来自宿主结点的请求的状态转换图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8" y="1954130"/>
            <a:ext cx="4204980" cy="26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149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85826" y="219075"/>
            <a:ext cx="10810874" cy="4953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目录的状态转换及相应的操作 </a:t>
            </a: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如前所述：</a:t>
            </a:r>
          </a:p>
          <a:p>
            <a:pPr marL="1257277" lvl="2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目录中存储器块的状态有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未缓存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共享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独占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位向量记录拥有其副本的处理器的集合。这个集合称为共享集合。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对于从本地结点发来的请求，目录所进行的操作包括：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466" lvl="3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向远程结点发送消息以完成相应的操作。这些远程结点由共享集合指出；</a:t>
            </a:r>
          </a:p>
          <a:p>
            <a:pPr marL="1714466" lvl="3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修改目录中该块的状态；</a:t>
            </a:r>
          </a:p>
          <a:p>
            <a:pPr marL="1714466" lvl="3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更新共享集合。 </a:t>
            </a:r>
          </a:p>
          <a:p>
            <a:pPr marL="800089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目录可能接收到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种不同的请求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读不命中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写不命中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数据写回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（假设这些操作是原子的）</a:t>
            </a:r>
          </a:p>
          <a:p>
            <a:pPr lvl="2" eaLnBrk="1" hangingPunct="1"/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5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285456" y="5354638"/>
            <a:ext cx="3887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目录的状态转换及相应的操作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1" y="559115"/>
            <a:ext cx="8888738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5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01714" y="701675"/>
            <a:ext cx="10009186" cy="4953000"/>
          </a:xfrm>
        </p:spPr>
        <p:txBody>
          <a:bodyPr>
            <a:normAutofit/>
          </a:bodyPr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当一个块处于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未缓存状态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时，对该块发出的请求及处理操作为：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RdMiss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（读不命中）</a:t>
            </a:r>
          </a:p>
          <a:p>
            <a:pPr lvl="3" eaLnBrk="1" hangingPunct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将所要访问的存储器数据送往请求方处理机，且该处理机成为该块的唯一共享结点，本块的状态变成共享。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（写不命中）</a:t>
            </a:r>
          </a:p>
          <a:p>
            <a:pPr lvl="3" eaLnBrk="1" hangingPunct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将所要访问的存储器数据送往请求方处理机，该块的状态变成独占，表示该块仅存在唯一的副本。其共享集合仅包含该处理机，指出该处理机是其拥有者。</a:t>
            </a:r>
          </a:p>
        </p:txBody>
      </p:sp>
    </p:spTree>
    <p:extLst>
      <p:ext uri="{BB962C8B-B14F-4D97-AF65-F5344CB8AC3E}">
        <p14:creationId xmlns:p14="http://schemas.microsoft.com/office/powerpoint/2010/main" val="212713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1038" y="600075"/>
            <a:ext cx="10482262" cy="4953000"/>
          </a:xfrm>
        </p:spPr>
        <p:txBody>
          <a:bodyPr>
            <a:normAutofit/>
          </a:bodyPr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当一个块处于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共享状态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时，其在存储器中的数据是当前最新的，对该块发出的请求及其处理操作为：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RdMiss</a:t>
            </a:r>
            <a:endParaRPr lang="en-US" altLang="zh-CN" sz="2000" dirty="0" smtClean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将存储器数据送往请求方处理机，并将其加入共享集合。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</a:p>
          <a:p>
            <a:pPr lvl="3" eaLnBrk="1" hangingPunct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将数据送往请求方处理机，对共享集合中所有的处理机发送作废消息，且将共享集合改为仅含有该处理机，该块的状态变为独占。</a:t>
            </a:r>
          </a:p>
        </p:txBody>
      </p:sp>
    </p:spTree>
    <p:extLst>
      <p:ext uri="{BB962C8B-B14F-4D97-AF65-F5344CB8AC3E}">
        <p14:creationId xmlns:p14="http://schemas.microsoft.com/office/powerpoint/2010/main" val="165675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599" y="123825"/>
            <a:ext cx="11420475" cy="6010275"/>
          </a:xfrm>
        </p:spPr>
        <p:txBody>
          <a:bodyPr>
            <a:noAutofit/>
          </a:bodyPr>
          <a:lstStyle/>
          <a:p>
            <a:pPr marL="809625" lvl="1" indent="-4476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tabLst>
                <a:tab pos="809625" algn="l"/>
              </a:tabLs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当某块处于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独占状态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时，该块的最新值保存在共享集合所指出的唯一处理机（拥有者）中。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三种可能的请求：</a:t>
            </a:r>
          </a:p>
          <a:p>
            <a:pPr marL="1257277" lvl="2" indent="-3429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RdMiss</a:t>
            </a:r>
            <a:endParaRPr lang="en-US" altLang="zh-CN" sz="2000" dirty="0" smtClean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466" lvl="3" indent="-34290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将“取数据”的消息发往拥有者处理机，将它所返回给宿主结点的数据写入存储器，并进而把该数据送回请求方处理机，将请求方处理机加入共享集合。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此时共享集合中仍保留原拥有者处理机（因为它仍有一个可读的副本）。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将该块的状态变为共享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277" lvl="2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该块将有一个新的拥有者。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给旧的拥有者处理机发送消息，要求它将数据块送回宿主结点写入存储器，然后再从该结点送给请求方处理机。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同时还要把旧拥有者处理机中的该块作废。把请求处理机加入共享者集合，使之成为新的拥有者。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该块的状态仍旧是独占。</a:t>
            </a:r>
          </a:p>
          <a:p>
            <a:pPr marL="1257277" lvl="2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en-US" altLang="zh-CN" sz="2000" dirty="0" err="1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WtBack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（写回）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当一个块的拥有者处理机要从其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中把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该块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替换出去时，必须将该块写回其宿主结点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的存储器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中，从而使存储器中相应的块中存放的数据是最新的（宿主结点实际上成为拥有者）；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该块的状态变成未缓冲，其共享集合为空。</a:t>
            </a:r>
          </a:p>
          <a:p>
            <a:pPr lvl="3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85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0303" y="944564"/>
            <a:ext cx="11069747" cy="481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不同目录协议的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主要区别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主要有两个</a:t>
            </a:r>
          </a:p>
          <a:p>
            <a:pPr marL="1619250" lvl="2" indent="-361950" eaLnBrk="1" hangingPunct="1"/>
            <a:r>
              <a:rPr lang="zh-CN" altLang="en-US" b="0" dirty="0">
                <a:latin typeface="宋体" panose="02010600030101010101" pitchFamily="2" charset="-122"/>
              </a:rPr>
              <a:t>所设置的存储器块的状态及其个数不同</a:t>
            </a:r>
          </a:p>
          <a:p>
            <a:pPr marL="1619250" lvl="2" indent="-361950" eaLnBrk="1" hangingPunct="1"/>
            <a:r>
              <a:rPr lang="zh-CN" altLang="en-US" b="0" dirty="0">
                <a:latin typeface="宋体" panose="02010600030101010101" pitchFamily="2" charset="-122"/>
              </a:rPr>
              <a:t>目录的结构</a:t>
            </a:r>
          </a:p>
          <a:p>
            <a:pPr lvl="1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目录协议分为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  <a:p>
            <a:pPr marL="1619250" lvl="2" indent="-361950"/>
            <a:r>
              <a:rPr lang="zh-CN" altLang="en-US" b="0" dirty="0" smtClean="0">
                <a:latin typeface="宋体" panose="02010600030101010101" pitchFamily="2" charset="-122"/>
              </a:rPr>
              <a:t>全</a:t>
            </a:r>
            <a:r>
              <a:rPr lang="zh-CN" altLang="en-US" b="0" dirty="0">
                <a:latin typeface="宋体" panose="02010600030101010101" pitchFamily="2" charset="-122"/>
              </a:rPr>
              <a:t>映像</a:t>
            </a:r>
            <a:r>
              <a:rPr lang="zh-CN" altLang="en-US" b="0" dirty="0">
                <a:latin typeface="宋体" panose="02010600030101010101" pitchFamily="2" charset="-122"/>
              </a:rPr>
              <a:t>目录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1619250" lvl="2" indent="-361950"/>
            <a:r>
              <a:rPr lang="zh-CN" altLang="en-US" b="0" dirty="0">
                <a:latin typeface="宋体" panose="02010600030101010101" pitchFamily="2" charset="-122"/>
              </a:rPr>
              <a:t>有限</a:t>
            </a:r>
            <a:r>
              <a:rPr lang="zh-CN" altLang="en-US" b="0" dirty="0">
                <a:latin typeface="宋体" panose="02010600030101010101" pitchFamily="2" charset="-122"/>
              </a:rPr>
              <a:t>映像</a:t>
            </a:r>
            <a:r>
              <a:rPr lang="zh-CN" altLang="en-US" b="0" dirty="0">
                <a:latin typeface="宋体" panose="02010600030101010101" pitchFamily="2" charset="-122"/>
              </a:rPr>
              <a:t>目录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1619250" lvl="2" indent="-361950"/>
            <a:r>
              <a:rPr lang="zh-CN" altLang="en-US" b="0" dirty="0">
                <a:latin typeface="宋体" panose="02010600030101010101" pitchFamily="2" charset="-122"/>
              </a:rPr>
              <a:t>链式</a:t>
            </a:r>
            <a:r>
              <a:rPr lang="zh-CN" altLang="en-US" b="0" dirty="0">
                <a:latin typeface="宋体" panose="02010600030101010101" pitchFamily="2" charset="-122"/>
              </a:rPr>
              <a:t>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760303" y="197793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目录的三种结构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25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582613"/>
            <a:ext cx="10439400" cy="5040312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全映像目录</a:t>
            </a:r>
          </a:p>
          <a:p>
            <a:pPr marL="447675" lvl="1" indent="447675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一个目录项都包含一个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位（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为处理机的个数）的位向量，其每一位对应于一个处理机。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处理比较简单，速度也比较快。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存储空间的开销很大。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目录项的数目与处理机的个数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成正比，而目录项的大小（位数）也与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成正比，因此目录所占用的空间与</a:t>
            </a:r>
            <a:r>
              <a:rPr lang="en-US" altLang="zh-CN" sz="2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aseline="30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成正比。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可扩放性很差。</a:t>
            </a:r>
            <a:endParaRPr lang="zh-CN" altLang="en-US" sz="2000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5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79759" y="4605011"/>
            <a:ext cx="93741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Wingdings" panose="05000000000000000000" pitchFamily="2" charset="2"/>
              <a:buChar char="p"/>
            </a:pPr>
            <a:r>
              <a:rPr lang="zh-CN" altLang="en-US" b="0" dirty="0">
                <a:latin typeface="宋体" panose="02010600030101010101" pitchFamily="2" charset="-122"/>
              </a:rPr>
              <a:t>当位向量中的值为</a:t>
            </a:r>
            <a:r>
              <a:rPr lang="zh-CN" altLang="en-US" b="0" dirty="0">
                <a:solidFill>
                  <a:srgbClr val="9933FF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0" dirty="0">
                <a:solidFill>
                  <a:srgbClr val="9933FF"/>
                </a:solidFill>
                <a:latin typeface="宋体" panose="02010600030101010101" pitchFamily="2" charset="-122"/>
              </a:rPr>
              <a:t>1”</a:t>
            </a:r>
            <a:r>
              <a:rPr lang="zh-CN" altLang="en-US" b="0" dirty="0">
                <a:latin typeface="宋体" panose="02010600030101010101" pitchFamily="2" charset="-122"/>
              </a:rPr>
              <a:t>时，就表示它所对应的处理机有该数据块的副本；否则就表示没有。</a:t>
            </a:r>
          </a:p>
          <a:p>
            <a:pPr lvl="2" eaLnBrk="1" hangingPunct="1"/>
            <a:r>
              <a:rPr lang="zh-CN" altLang="en-US" b="0" dirty="0">
                <a:latin typeface="宋体" panose="02010600030101010101" pitchFamily="2" charset="-122"/>
              </a:rPr>
              <a:t>在这种情况下，共享集合由位向量中值为</a:t>
            </a:r>
            <a:r>
              <a:rPr lang="zh-CN" altLang="en-US" b="0" dirty="0">
                <a:solidFill>
                  <a:srgbClr val="9933FF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0" dirty="0">
                <a:solidFill>
                  <a:srgbClr val="9933FF"/>
                </a:solidFill>
                <a:latin typeface="宋体" panose="02010600030101010101" pitchFamily="2" charset="-122"/>
              </a:rPr>
              <a:t>1”</a:t>
            </a:r>
            <a:r>
              <a:rPr lang="zh-CN" altLang="en-US" b="0" dirty="0">
                <a:latin typeface="宋体" panose="02010600030101010101" pitchFamily="2" charset="-122"/>
              </a:rPr>
              <a:t>的位所对应的处理机构成。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47" y="1236969"/>
            <a:ext cx="5486876" cy="31762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9759" y="389950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举例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44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975632" y="372701"/>
            <a:ext cx="10188757" cy="5728107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ea"/>
              <a:buAutoNum type="circleNumDbPlain" startAt="2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有限映像目录 </a:t>
            </a:r>
          </a:p>
          <a:p>
            <a:pPr marL="896938" lvl="1" indent="-2682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提高其可扩放性和减少目录所占用的空间。</a:t>
            </a:r>
          </a:p>
          <a:p>
            <a:pPr marL="896938" lvl="1" indent="-2682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核心思想：采用位数固定的目录项目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限制同一数据块在所有</a:t>
            </a: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中的副本总数。 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例如，限定为常数</a:t>
            </a: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。则目录项中用于表示共享集合所需的二进制位数为：</a:t>
            </a: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m×log</a:t>
            </a:r>
            <a:r>
              <a:rPr lang="en-US" altLang="zh-CN" baseline="-25000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目录所占用的空间与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N×   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成正比。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6938" lvl="1" indent="-2682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</a:p>
          <a:p>
            <a:pPr lvl="2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当同一数据的副本个数大于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时，必须做特殊处理。当目录项中的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个指针都已经全被占满，而某处理机又需要新调入该块时，就需要在其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个指针中选择一个，将之驱逐，以便腾出位置，存放指向新调入块的处理机的指针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AutoNum type="arabicPeriod" startAt="2"/>
            </a:pP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74756" name="Rectangle 8"/>
          <p:cNvSpPr>
            <a:spLocks noChangeArrowheads="1"/>
          </p:cNvSpPr>
          <p:nvPr/>
        </p:nvSpPr>
        <p:spPr bwMode="auto">
          <a:xfrm>
            <a:off x="1524001" y="3236755"/>
            <a:ext cx="1847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</a:endParaRPr>
          </a:p>
        </p:txBody>
      </p:sp>
      <p:graphicFrame>
        <p:nvGraphicFramePr>
          <p:cNvPr id="747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49075"/>
              </p:ext>
            </p:extLst>
          </p:nvPr>
        </p:nvGraphicFramePr>
        <p:xfrm>
          <a:off x="5044485" y="2612527"/>
          <a:ext cx="71913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3" imgW="444114" imgH="177646" progId="Equation.3">
                  <p:embed/>
                </p:oleObj>
              </mc:Choice>
              <mc:Fallback>
                <p:oleObj name="公式" r:id="rId3" imgW="44411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485" y="2612527"/>
                        <a:ext cx="719138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0364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193984" y="193835"/>
            <a:ext cx="11804728" cy="921933"/>
          </a:xfrm>
        </p:spPr>
        <p:txBody>
          <a:bodyPr>
            <a:normAutofit fontScale="90000"/>
          </a:bodyPr>
          <a:lstStyle/>
          <a:p>
            <a:pPr indent="628650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动态互连网络：由开关单元构成，可以按照应用程序的要求动态的改变连接组态。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7" y="1450551"/>
            <a:ext cx="5295900" cy="46196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557" y="6209142"/>
            <a:ext cx="529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各种总线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326" y="835382"/>
            <a:ext cx="3626527" cy="21125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3326" y="3060781"/>
            <a:ext cx="3626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交叉开关网络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838" y="3589525"/>
            <a:ext cx="3515015" cy="23125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14838" y="6209142"/>
            <a:ext cx="3515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多级互连网络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869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7"/>
          <p:cNvSpPr txBox="1">
            <a:spLocks noChangeArrowheads="1"/>
          </p:cNvSpPr>
          <p:nvPr/>
        </p:nvSpPr>
        <p:spPr bwMode="auto">
          <a:xfrm>
            <a:off x="3379789" y="4494214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有限映像目录（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N≥8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的情况） </a:t>
            </a:r>
          </a:p>
        </p:txBody>
      </p:sp>
      <p:sp>
        <p:nvSpPr>
          <p:cNvPr id="75820" name="Rectangle 51"/>
          <p:cNvSpPr>
            <a:spLocks noChangeArrowheads="1"/>
          </p:cNvSpPr>
          <p:nvPr/>
        </p:nvSpPr>
        <p:spPr bwMode="auto">
          <a:xfrm>
            <a:off x="1524001" y="3092293"/>
            <a:ext cx="1847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45" y="1334135"/>
            <a:ext cx="5864860" cy="293243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979759" y="389950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举例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25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24496" y="346441"/>
            <a:ext cx="9639298" cy="57843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ea"/>
              <a:buAutoNum type="circleNumDbPlain" startAt="3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用一个目录指针链表来表示共享集合。当一个数据块的副本数增加（或减少）时，其指针链表就跟着变长（或变短）。</a:t>
            </a: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由于链表的长度不受限制，因而带来了以下</a:t>
            </a:r>
            <a:r>
              <a:rPr lang="zh-CN" altLang="en-US" sz="2000" dirty="0" smtClean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：既不限制副本的个数，又保持了可扩展性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链式目录有两种实现方法</a:t>
            </a:r>
          </a:p>
          <a:p>
            <a:pPr marL="1257277" lvl="2" indent="-3429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单链法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当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中的块被替换出去时，需要对相应的链表进行操作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把相应的链表元素（假设是链表中的第</a:t>
            </a:r>
            <a:r>
              <a:rPr lang="en-US" altLang="zh-CN" sz="2000" dirty="0" err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个）删除。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实现方法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有以下两种：</a:t>
            </a:r>
          </a:p>
          <a:p>
            <a:pPr marL="1714466"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沿着链表往下寻找第</a:t>
            </a:r>
            <a:r>
              <a:rPr lang="en-US" altLang="zh-CN" sz="2000" dirty="0" err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个元素，找到后，修改其前后的链接指针，跳过该元素。</a:t>
            </a:r>
          </a:p>
          <a:p>
            <a:pPr marL="1714466"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找到第</a:t>
            </a:r>
            <a:r>
              <a:rPr lang="en-US" altLang="zh-CN" sz="2000" dirty="0" err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个元素后，作废它及其后的所有元素所对应的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副本。</a:t>
            </a:r>
          </a:p>
          <a:p>
            <a:pPr marL="1257277" lvl="2" indent="-3429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双链法 </a:t>
            </a:r>
          </a:p>
          <a:p>
            <a:pPr marL="1714466"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在替换时不需要遍历整个链表。</a:t>
            </a:r>
          </a:p>
          <a:p>
            <a:pPr marL="1714466"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节省了处理时间，但其指针增加了一倍，而且一致性协议也更复杂了。 </a:t>
            </a: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28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896463" y="1561284"/>
            <a:ext cx="49244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采用单向链法的示意图</a:t>
            </a:r>
          </a:p>
        </p:txBody>
      </p:sp>
      <p:sp>
        <p:nvSpPr>
          <p:cNvPr id="78863" name="Text Box 16"/>
          <p:cNvSpPr txBox="1">
            <a:spLocks noChangeArrowheads="1"/>
          </p:cNvSpPr>
          <p:nvPr/>
        </p:nvSpPr>
        <p:spPr bwMode="auto">
          <a:xfrm>
            <a:off x="5063151" y="2528736"/>
            <a:ext cx="18383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共享集＝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P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800" b="1" dirty="0">
              <a:solidFill>
                <a:srgbClr val="0000FF"/>
              </a:solidFill>
            </a:endParaRPr>
          </a:p>
        </p:txBody>
      </p:sp>
      <p:sp>
        <p:nvSpPr>
          <p:cNvPr id="78916" name="Text Box 71"/>
          <p:cNvSpPr txBox="1">
            <a:spLocks noChangeArrowheads="1"/>
          </p:cNvSpPr>
          <p:nvPr/>
        </p:nvSpPr>
        <p:spPr bwMode="auto">
          <a:xfrm>
            <a:off x="4803504" y="6011771"/>
            <a:ext cx="24860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共享集＝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P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800" b="1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2" y="411482"/>
            <a:ext cx="5520284" cy="19681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64" y="3473272"/>
            <a:ext cx="5700762" cy="22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1250416" y="1810142"/>
            <a:ext cx="11159297" cy="36573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PVP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Parallel Vector Processor, </a:t>
            </a:r>
            <a:r>
              <a:rPr lang="zh-CN" altLang="en-US" dirty="0" smtClean="0"/>
              <a:t>并行向量处理机</a:t>
            </a:r>
            <a:endParaRPr lang="en-US" altLang="zh-CN" dirty="0" smtClean="0"/>
          </a:p>
          <a:p>
            <a:r>
              <a:rPr lang="en-US" altLang="zh-CN" dirty="0" smtClean="0"/>
              <a:t>SMP, Symmetric Multiprocessor, </a:t>
            </a:r>
            <a:r>
              <a:rPr lang="zh-CN" altLang="en-US" dirty="0" smtClean="0"/>
              <a:t>对称多处理机</a:t>
            </a:r>
            <a:endParaRPr lang="en-US" altLang="zh-CN" dirty="0" smtClean="0"/>
          </a:p>
          <a:p>
            <a:r>
              <a:rPr lang="en-US" altLang="zh-CN" dirty="0" smtClean="0"/>
              <a:t>MPP, Massively Parallel Processor, </a:t>
            </a:r>
            <a:r>
              <a:rPr lang="zh-CN" altLang="en-US" dirty="0" smtClean="0"/>
              <a:t>大规模并行处理机</a:t>
            </a:r>
            <a:endParaRPr lang="en-US" altLang="zh-CN" dirty="0" smtClean="0"/>
          </a:p>
          <a:p>
            <a:r>
              <a:rPr lang="en-US" altLang="zh-CN" dirty="0" smtClean="0"/>
              <a:t>DSM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Distributed Shared Memory, </a:t>
            </a:r>
            <a:r>
              <a:rPr lang="zh-CN" altLang="en-US" dirty="0" smtClean="0"/>
              <a:t>分布式共享存储多处理机</a:t>
            </a:r>
            <a:endParaRPr lang="en-US" altLang="zh-CN" dirty="0" smtClean="0"/>
          </a:p>
          <a:p>
            <a:r>
              <a:rPr lang="en-US" altLang="zh-CN" dirty="0"/>
              <a:t>COW</a:t>
            </a:r>
            <a:r>
              <a:rPr lang="zh-CN" altLang="en-US" dirty="0"/>
              <a:t>，</a:t>
            </a:r>
            <a:r>
              <a:rPr lang="en-US" altLang="zh-CN" dirty="0"/>
              <a:t>Cluster of Workstations, </a:t>
            </a:r>
            <a:r>
              <a:rPr lang="zh-CN" altLang="en-US" dirty="0"/>
              <a:t>工作站集群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9030" y="580064"/>
            <a:ext cx="9296400" cy="921933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几种基本的</a:t>
            </a:r>
            <a:r>
              <a:rPr lang="en-US" altLang="zh-CN" dirty="0" smtClean="0"/>
              <a:t>MIMD</a:t>
            </a:r>
            <a:r>
              <a:rPr lang="zh-CN" altLang="en-US" dirty="0" smtClean="0"/>
              <a:t>并行机结构模型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63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 smtClean="0"/>
              <a:t>PVP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5843722" y="732048"/>
            <a:ext cx="6043478" cy="57617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这样的系统中包含了少量的高性能专门设计定制的向量处理器 ＶＰ，每个至少具有１</a:t>
            </a:r>
            <a:r>
              <a:rPr lang="zh-CN" altLang="en-US" sz="2000" dirty="0" smtClean="0"/>
              <a:t>Ｇ</a:t>
            </a:r>
            <a:r>
              <a:rPr lang="en-US" altLang="zh-CN" sz="2000" dirty="0" smtClean="0"/>
              <a:t>flops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处理</a:t>
            </a:r>
            <a:r>
              <a:rPr lang="zh-CN" altLang="en-US" sz="2000" dirty="0" smtClean="0"/>
              <a:t>能力；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存储器</a:t>
            </a:r>
            <a:r>
              <a:rPr lang="zh-CN" altLang="en-US" sz="2000" dirty="0" smtClean="0"/>
              <a:t>以</a:t>
            </a:r>
            <a:r>
              <a:rPr lang="zh-CN" altLang="en-US" sz="2000" dirty="0"/>
              <a:t>兆字节每秒的速度向处理器提供数据。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向量处理器</a:t>
            </a:r>
            <a:r>
              <a:rPr lang="en-US" altLang="zh-CN" sz="2000" dirty="0" smtClean="0"/>
              <a:t>VP</a:t>
            </a:r>
            <a:r>
              <a:rPr lang="zh-CN" altLang="en-US" sz="2000" dirty="0" smtClean="0"/>
              <a:t>和共享存储模块通过高</a:t>
            </a:r>
            <a:r>
              <a:rPr lang="zh-CN" altLang="en-US" sz="2000" dirty="0"/>
              <a:t>带宽的交叉开关网</a:t>
            </a:r>
            <a:r>
              <a:rPr lang="zh-CN" altLang="en-US" sz="2000" dirty="0" smtClean="0"/>
              <a:t>络</a:t>
            </a:r>
            <a:r>
              <a:rPr lang="zh-CN" altLang="en-US" sz="2000" dirty="0"/>
              <a:t>互连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这样</a:t>
            </a:r>
            <a:r>
              <a:rPr lang="zh-CN" altLang="en-US" sz="2000" dirty="0"/>
              <a:t>的机器通常不使用高速缓存，而是</a:t>
            </a:r>
            <a:r>
              <a:rPr lang="zh-CN" altLang="en-US" sz="2000" dirty="0" smtClean="0"/>
              <a:t>使用大量</a:t>
            </a:r>
            <a:r>
              <a:rPr lang="zh-CN" altLang="en-US" sz="2000" dirty="0"/>
              <a:t>的向量寄存器和指令</a:t>
            </a:r>
            <a:r>
              <a:rPr lang="zh-CN" altLang="en-US" sz="2000" dirty="0" smtClean="0"/>
              <a:t>缓冲器</a:t>
            </a:r>
            <a:r>
              <a:rPr lang="zh-CN" altLang="en-US" sz="2000" dirty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例如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Cray90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NECSX-4</a:t>
            </a:r>
            <a:r>
              <a:rPr lang="zh-CN" altLang="en-US" sz="2000" dirty="0" smtClean="0"/>
              <a:t>和我国的银河１号等都是 ＰＶＰ。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50" y="1891299"/>
            <a:ext cx="4152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1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 smtClean="0"/>
              <a:t>SMP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6050463" y="349332"/>
            <a:ext cx="5847887" cy="62856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 smtClean="0"/>
              <a:t>ＳＭＰ</a:t>
            </a:r>
            <a:r>
              <a:rPr lang="zh-CN" altLang="en-US" sz="2200" dirty="0"/>
              <a:t>系统使用商品微处理器（具有片上或外置高速缓存</a:t>
            </a:r>
            <a:r>
              <a:rPr lang="zh-CN" altLang="en-US" sz="2200" dirty="0" smtClean="0"/>
              <a:t>）；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它们</a:t>
            </a:r>
            <a:r>
              <a:rPr lang="zh-CN" altLang="en-US" sz="2200" dirty="0"/>
              <a:t>经由高速总线（</a:t>
            </a:r>
            <a:r>
              <a:rPr lang="zh-CN" altLang="en-US" sz="2200" dirty="0" smtClean="0"/>
              <a:t>或交叉</a:t>
            </a:r>
            <a:r>
              <a:rPr lang="zh-CN" altLang="en-US" sz="2200" dirty="0"/>
              <a:t>开关）连向</a:t>
            </a:r>
            <a:r>
              <a:rPr lang="zh-CN" altLang="en-US" sz="2200" dirty="0" smtClean="0"/>
              <a:t>共享存储器和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这种</a:t>
            </a:r>
            <a:r>
              <a:rPr lang="zh-CN" altLang="en-US" sz="2200" dirty="0"/>
              <a:t>机器主要应用于商务，例如数据库、在线</a:t>
            </a:r>
            <a:r>
              <a:rPr lang="zh-CN" altLang="en-US" sz="2200" dirty="0" smtClean="0"/>
              <a:t>事务处理</a:t>
            </a:r>
            <a:r>
              <a:rPr lang="zh-CN" altLang="en-US" sz="2200" dirty="0"/>
              <a:t>系统和数据仓库</a:t>
            </a:r>
            <a:r>
              <a:rPr lang="zh-CN" altLang="en-US" sz="2200" dirty="0" smtClean="0"/>
              <a:t>等；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重要</a:t>
            </a:r>
            <a:r>
              <a:rPr lang="zh-CN" altLang="en-US" sz="2200" dirty="0"/>
              <a:t>的是系统是对称的，每个处理器可等同的访问</a:t>
            </a:r>
            <a:r>
              <a:rPr lang="zh-CN" altLang="en-US" sz="2200" dirty="0" smtClean="0"/>
              <a:t>共享存储器</a:t>
            </a:r>
            <a:r>
              <a:rPr lang="zh-CN" altLang="en-US" sz="2200" dirty="0"/>
              <a:t>、Ｉ／Ｏ设备和操作系统服务。正是对称，才能开拓较高的并行度；也正是共享</a:t>
            </a:r>
            <a:r>
              <a:rPr lang="zh-CN" altLang="en-US" sz="2200" dirty="0" smtClean="0"/>
              <a:t>存储</a:t>
            </a:r>
            <a:r>
              <a:rPr lang="zh-CN" altLang="en-US" sz="2200" dirty="0"/>
              <a:t>，限制系统中的处理器不能太多（一般少于６４个），同时总线和交叉开关互连</a:t>
            </a:r>
            <a:r>
              <a:rPr lang="zh-CN" altLang="en-US" sz="2200" dirty="0" smtClean="0"/>
              <a:t>一旦作成</a:t>
            </a:r>
            <a:r>
              <a:rPr lang="zh-CN" altLang="en-US" sz="2200" dirty="0"/>
              <a:t>也难于扩展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例如：</a:t>
            </a:r>
            <a:r>
              <a:rPr lang="en-US" altLang="zh-CN" sz="2200" dirty="0" smtClean="0"/>
              <a:t>IBM R50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SGI Power Challenge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DEC Alpha</a:t>
            </a:r>
            <a:r>
              <a:rPr lang="zh-CN" altLang="en-US" sz="2200" dirty="0" smtClean="0"/>
              <a:t>服务器</a:t>
            </a:r>
            <a:r>
              <a:rPr lang="en-US" altLang="zh-CN" sz="2200" dirty="0" smtClean="0"/>
              <a:t>8400</a:t>
            </a:r>
            <a:r>
              <a:rPr lang="zh-CN" altLang="en-US" sz="2200" dirty="0" smtClean="0"/>
              <a:t>和</a:t>
            </a:r>
            <a:r>
              <a:rPr lang="zh-CN" altLang="en-US" sz="2200" dirty="0"/>
              <a:t>我国的</a:t>
            </a:r>
            <a:r>
              <a:rPr lang="zh-CN" altLang="en-US" sz="2200" dirty="0" smtClean="0"/>
              <a:t>曙光１</a:t>
            </a:r>
            <a:r>
              <a:rPr lang="zh-CN" altLang="en-US" sz="2200" dirty="0"/>
              <a:t>号等都是这种类型的机器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49" y="1873172"/>
            <a:ext cx="4210051" cy="29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49862"/>
            <a:ext cx="4670197" cy="921933"/>
          </a:xfrm>
        </p:spPr>
        <p:txBody>
          <a:bodyPr/>
          <a:lstStyle/>
          <a:p>
            <a:r>
              <a:rPr lang="en-US" altLang="zh-CN" dirty="0" smtClean="0"/>
              <a:t>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6110867" y="761735"/>
            <a:ext cx="5780049" cy="5218770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ＭＰＰ一般是指超大型计算机系统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dirty="0" smtClean="0"/>
              <a:t>处理</a:t>
            </a:r>
            <a:r>
              <a:rPr lang="zh-CN" altLang="en-US" sz="2000" dirty="0"/>
              <a:t>节点采用商品</a:t>
            </a:r>
            <a:r>
              <a:rPr lang="zh-CN" altLang="en-US" sz="2000" dirty="0" smtClean="0"/>
              <a:t>微处理器；每个节点上有自己的局部存储器；采用</a:t>
            </a:r>
            <a:r>
              <a:rPr lang="zh-CN" altLang="en-US" sz="2000" dirty="0"/>
              <a:t>高通信带宽和低延迟的</a:t>
            </a:r>
            <a:r>
              <a:rPr lang="zh-CN" altLang="en-US" sz="2000" dirty="0" smtClean="0"/>
              <a:t>互连网络（</a:t>
            </a:r>
            <a:r>
              <a:rPr lang="zh-CN" altLang="en-US" sz="2000" dirty="0"/>
              <a:t>专门设计和定制的</a:t>
            </a:r>
            <a:r>
              <a:rPr lang="zh-CN" altLang="en-US" sz="2000" dirty="0" smtClean="0"/>
              <a:t>）进行节点互连；</a:t>
            </a:r>
            <a:endParaRPr lang="en-US" altLang="zh-CN" sz="2000" dirty="0" smtClean="0"/>
          </a:p>
          <a:p>
            <a:r>
              <a:rPr lang="zh-CN" altLang="en-US" sz="2000" dirty="0" smtClean="0"/>
              <a:t>能</a:t>
            </a:r>
            <a:r>
              <a:rPr lang="zh-CN" altLang="en-US" sz="2000" dirty="0"/>
              <a:t>扩放至成百上千乃至上万个处理器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它</a:t>
            </a:r>
            <a:r>
              <a:rPr lang="zh-CN" altLang="en-US" sz="2000" dirty="0"/>
              <a:t>是一种异步</a:t>
            </a:r>
            <a:r>
              <a:rPr lang="zh-CN" altLang="en-US" sz="2000" dirty="0" smtClean="0"/>
              <a:t>的ＭＩＭＤ</a:t>
            </a:r>
            <a:r>
              <a:rPr lang="zh-CN" altLang="en-US" sz="2000" dirty="0"/>
              <a:t>机器，程序系由多个进程组成，每个都有其私有地址空间，进程间采用</a:t>
            </a:r>
            <a:r>
              <a:rPr lang="zh-CN" altLang="en-US" sz="2000" dirty="0" smtClean="0"/>
              <a:t>传递消息相互作用；</a:t>
            </a:r>
            <a:endParaRPr lang="en-US" altLang="zh-CN" sz="2000" dirty="0" smtClean="0"/>
          </a:p>
          <a:p>
            <a:r>
              <a:rPr lang="zh-CN" altLang="en-US" sz="2000" dirty="0" smtClean="0"/>
              <a:t>ＭＰＰ</a:t>
            </a:r>
            <a:r>
              <a:rPr lang="zh-CN" altLang="en-US" sz="2000" dirty="0"/>
              <a:t>的主要应用是科学计算、工程模拟和信号处理等以计算</a:t>
            </a:r>
            <a:r>
              <a:rPr lang="zh-CN" altLang="en-US" sz="2000" dirty="0" smtClean="0"/>
              <a:t>为主的</a:t>
            </a:r>
            <a:r>
              <a:rPr lang="zh-CN" altLang="en-US" sz="2000" dirty="0"/>
              <a:t>领域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Intel Paragon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Cray T3E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IntelOption</a:t>
            </a:r>
            <a:r>
              <a:rPr lang="en-US" altLang="zh-CN" sz="2000" dirty="0" smtClean="0"/>
              <a:t> Red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我国的曙光</a:t>
            </a:r>
            <a:r>
              <a:rPr lang="en-US" altLang="zh-CN" sz="2000" dirty="0"/>
              <a:t>-</a:t>
            </a:r>
            <a:r>
              <a:rPr lang="zh-CN" altLang="en-US" sz="2000" dirty="0"/>
              <a:t>１０００等都是这种类型的机器。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0" y="1810142"/>
            <a:ext cx="4670197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7469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0_TF56180624_Win32" id="{9D727254-2BE9-4C85-8515-511A9B42E99C}" vid="{98F67272-6949-4B1C-8084-EC46719CFC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单线</Template>
  <TotalTime>0</TotalTime>
  <Words>4635</Words>
  <Application>Microsoft Office PowerPoint</Application>
  <PresentationFormat>宽屏</PresentationFormat>
  <Paragraphs>324</Paragraphs>
  <Slides>52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Microsoft YaHei UI</vt:lpstr>
      <vt:lpstr>Tenorite</vt:lpstr>
      <vt:lpstr>黑体</vt:lpstr>
      <vt:lpstr>宋体</vt:lpstr>
      <vt:lpstr>宋体</vt:lpstr>
      <vt:lpstr>Arial</vt:lpstr>
      <vt:lpstr>Consolas</vt:lpstr>
      <vt:lpstr>Tahoma</vt:lpstr>
      <vt:lpstr>Times New Roman</vt:lpstr>
      <vt:lpstr>Wingdings</vt:lpstr>
      <vt:lpstr>单线</vt:lpstr>
      <vt:lpstr>Microsoft Word 图片</vt:lpstr>
      <vt:lpstr>Microsoft 公式 3.0</vt:lpstr>
      <vt:lpstr>第5章 – 线程级并行：多处理机</vt:lpstr>
      <vt:lpstr>PowerPoint 演示文稿</vt:lpstr>
      <vt:lpstr>系统互连</vt:lpstr>
      <vt:lpstr>静态互连网络：指处理单元间有固定连接的一类网络，在程序执行期间，这种点到点的链接保持不变。</vt:lpstr>
      <vt:lpstr>动态互连网络：由开关单元构成，可以按照应用程序的要求动态的改变连接组态。</vt:lpstr>
      <vt:lpstr>2. 几种基本的MIMD并行机结构模型</vt:lpstr>
      <vt:lpstr>PVP</vt:lpstr>
      <vt:lpstr>SMP</vt:lpstr>
      <vt:lpstr>MPP</vt:lpstr>
      <vt:lpstr>DSM</vt:lpstr>
      <vt:lpstr>COW</vt:lpstr>
      <vt:lpstr>3. 从存储角度来看MIMD</vt:lpstr>
      <vt:lpstr>PowerPoint 演示文稿</vt:lpstr>
      <vt:lpstr>3. 从存储角度来看MIMD</vt:lpstr>
      <vt:lpstr>本章组织结构</vt:lpstr>
      <vt:lpstr>5.2 多处理机Cache一致性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2022-01-04T05:59:07Z</dcterms:created>
  <dcterms:modified xsi:type="dcterms:W3CDTF">2022-05-29T09:53:53Z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