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6" r:id="rId4"/>
  </p:sldMasterIdLst>
  <p:notesMasterIdLst>
    <p:notesMasterId r:id="rId102"/>
  </p:notesMasterIdLst>
  <p:handoutMasterIdLst>
    <p:handoutMasterId r:id="rId103"/>
  </p:handoutMasterIdLst>
  <p:sldIdLst>
    <p:sldId id="256" r:id="rId5"/>
    <p:sldId id="269" r:id="rId6"/>
    <p:sldId id="259" r:id="rId7"/>
    <p:sldId id="270" r:id="rId8"/>
    <p:sldId id="271" r:id="rId9"/>
    <p:sldId id="268" r:id="rId10"/>
    <p:sldId id="267" r:id="rId11"/>
    <p:sldId id="266" r:id="rId12"/>
    <p:sldId id="265" r:id="rId13"/>
    <p:sldId id="263" r:id="rId14"/>
    <p:sldId id="264" r:id="rId15"/>
    <p:sldId id="272" r:id="rId16"/>
    <p:sldId id="273" r:id="rId17"/>
    <p:sldId id="323" r:id="rId18"/>
    <p:sldId id="324" r:id="rId19"/>
    <p:sldId id="322" r:id="rId20"/>
    <p:sldId id="274" r:id="rId21"/>
    <p:sldId id="275" r:id="rId22"/>
    <p:sldId id="277" r:id="rId23"/>
    <p:sldId id="279" r:id="rId24"/>
    <p:sldId id="280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518" r:id="rId33"/>
    <p:sldId id="461" r:id="rId34"/>
    <p:sldId id="432" r:id="rId35"/>
    <p:sldId id="442" r:id="rId36"/>
    <p:sldId id="443" r:id="rId37"/>
    <p:sldId id="444" r:id="rId38"/>
    <p:sldId id="445" r:id="rId39"/>
    <p:sldId id="520" r:id="rId40"/>
    <p:sldId id="446" r:id="rId41"/>
    <p:sldId id="519" r:id="rId42"/>
    <p:sldId id="533" r:id="rId43"/>
    <p:sldId id="534" r:id="rId44"/>
    <p:sldId id="535" r:id="rId45"/>
    <p:sldId id="536" r:id="rId46"/>
    <p:sldId id="537" r:id="rId47"/>
    <p:sldId id="538" r:id="rId48"/>
    <p:sldId id="290" r:id="rId49"/>
    <p:sldId id="292" r:id="rId50"/>
    <p:sldId id="539" r:id="rId51"/>
    <p:sldId id="293" r:id="rId52"/>
    <p:sldId id="295" r:id="rId53"/>
    <p:sldId id="296" r:id="rId54"/>
    <p:sldId id="297" r:id="rId55"/>
    <p:sldId id="298" r:id="rId56"/>
    <p:sldId id="300" r:id="rId57"/>
    <p:sldId id="449" r:id="rId58"/>
    <p:sldId id="450" r:id="rId59"/>
    <p:sldId id="540" r:id="rId60"/>
    <p:sldId id="301" r:id="rId61"/>
    <p:sldId id="451" r:id="rId62"/>
    <p:sldId id="452" r:id="rId63"/>
    <p:sldId id="454" r:id="rId64"/>
    <p:sldId id="302" r:id="rId65"/>
    <p:sldId id="453" r:id="rId66"/>
    <p:sldId id="455" r:id="rId67"/>
    <p:sldId id="303" r:id="rId68"/>
    <p:sldId id="304" r:id="rId69"/>
    <p:sldId id="456" r:id="rId70"/>
    <p:sldId id="457" r:id="rId71"/>
    <p:sldId id="464" r:id="rId72"/>
    <p:sldId id="462" r:id="rId73"/>
    <p:sldId id="465" r:id="rId74"/>
    <p:sldId id="466" r:id="rId75"/>
    <p:sldId id="531" r:id="rId76"/>
    <p:sldId id="463" r:id="rId77"/>
    <p:sldId id="467" r:id="rId78"/>
    <p:sldId id="468" r:id="rId79"/>
    <p:sldId id="469" r:id="rId80"/>
    <p:sldId id="532" r:id="rId81"/>
    <p:sldId id="472" r:id="rId82"/>
    <p:sldId id="471" r:id="rId83"/>
    <p:sldId id="474" r:id="rId84"/>
    <p:sldId id="473" r:id="rId85"/>
    <p:sldId id="475" r:id="rId86"/>
    <p:sldId id="470" r:id="rId87"/>
    <p:sldId id="460" r:id="rId88"/>
    <p:sldId id="305" r:id="rId89"/>
    <p:sldId id="307" r:id="rId90"/>
    <p:sldId id="309" r:id="rId91"/>
    <p:sldId id="310" r:id="rId92"/>
    <p:sldId id="311" r:id="rId93"/>
    <p:sldId id="312" r:id="rId94"/>
    <p:sldId id="314" r:id="rId95"/>
    <p:sldId id="315" r:id="rId96"/>
    <p:sldId id="316" r:id="rId97"/>
    <p:sldId id="317" r:id="rId98"/>
    <p:sldId id="318" r:id="rId99"/>
    <p:sldId id="319" r:id="rId100"/>
    <p:sldId id="321" r:id="rId10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65BB4A9-1D3D-446C-AD73-07A6DB8B8DAA}">
          <p14:sldIdLst>
            <p14:sldId id="256"/>
          </p14:sldIdLst>
        </p14:section>
        <p14:section name="5.1 概述" id="{DB3477F4-886D-4A70-A5A7-DB65D758A320}">
          <p14:sldIdLst>
            <p14:sldId id="269"/>
            <p14:sldId id="259"/>
            <p14:sldId id="270"/>
            <p14:sldId id="271"/>
            <p14:sldId id="268"/>
            <p14:sldId id="267"/>
            <p14:sldId id="266"/>
            <p14:sldId id="265"/>
            <p14:sldId id="263"/>
            <p14:sldId id="264"/>
            <p14:sldId id="272"/>
            <p14:sldId id="273"/>
            <p14:sldId id="323"/>
            <p14:sldId id="324"/>
            <p14:sldId id="322"/>
            <p14:sldId id="274"/>
          </p14:sldIdLst>
        </p14:section>
        <p14:section name="5.2 Cache一致性" id="{470B5431-9B5E-41C5-946F-99AFB7C30712}">
          <p14:sldIdLst>
            <p14:sldId id="275"/>
            <p14:sldId id="277"/>
            <p14:sldId id="279"/>
            <p14:sldId id="280"/>
            <p14:sldId id="282"/>
            <p14:sldId id="283"/>
            <p14:sldId id="285"/>
          </p14:sldIdLst>
        </p14:section>
        <p14:section name="5.2.1 监听式协议" id="{A7E8E602-A809-4C48-987F-D5AC47E07AB9}">
          <p14:sldIdLst>
            <p14:sldId id="286"/>
            <p14:sldId id="287"/>
            <p14:sldId id="288"/>
            <p14:sldId id="289"/>
            <p14:sldId id="518"/>
            <p14:sldId id="461"/>
            <p14:sldId id="432"/>
            <p14:sldId id="442"/>
            <p14:sldId id="443"/>
            <p14:sldId id="444"/>
            <p14:sldId id="445"/>
            <p14:sldId id="520"/>
            <p14:sldId id="446"/>
            <p14:sldId id="519"/>
            <p14:sldId id="533"/>
            <p14:sldId id="534"/>
            <p14:sldId id="535"/>
            <p14:sldId id="536"/>
            <p14:sldId id="537"/>
            <p14:sldId id="538"/>
            <p14:sldId id="290"/>
            <p14:sldId id="292"/>
            <p14:sldId id="539"/>
          </p14:sldIdLst>
        </p14:section>
        <p14:section name="5.2.2 目录式协议" id="{33D4B850-1880-40BC-BFA6-D536A33B1E96}">
          <p14:sldIdLst>
            <p14:sldId id="293"/>
            <p14:sldId id="295"/>
            <p14:sldId id="296"/>
            <p14:sldId id="297"/>
            <p14:sldId id="298"/>
            <p14:sldId id="300"/>
            <p14:sldId id="449"/>
            <p14:sldId id="450"/>
            <p14:sldId id="540"/>
            <p14:sldId id="301"/>
            <p14:sldId id="451"/>
            <p14:sldId id="452"/>
            <p14:sldId id="454"/>
            <p14:sldId id="302"/>
            <p14:sldId id="453"/>
            <p14:sldId id="455"/>
            <p14:sldId id="303"/>
            <p14:sldId id="304"/>
            <p14:sldId id="456"/>
            <p14:sldId id="457"/>
            <p14:sldId id="464"/>
            <p14:sldId id="462"/>
            <p14:sldId id="465"/>
            <p14:sldId id="466"/>
            <p14:sldId id="531"/>
            <p14:sldId id="463"/>
            <p14:sldId id="467"/>
            <p14:sldId id="468"/>
            <p14:sldId id="469"/>
            <p14:sldId id="532"/>
            <p14:sldId id="472"/>
            <p14:sldId id="471"/>
            <p14:sldId id="474"/>
            <p14:sldId id="473"/>
            <p14:sldId id="475"/>
            <p14:sldId id="470"/>
            <p14:sldId id="460"/>
            <p14:sldId id="305"/>
            <p14:sldId id="307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EA6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7" autoAdjust="0"/>
    <p:restoredTop sz="79803" autoAdjust="0"/>
  </p:normalViewPr>
  <p:slideViewPr>
    <p:cSldViewPr snapToGrid="0">
      <p:cViewPr varScale="1">
        <p:scale>
          <a:sx n="113" d="100"/>
          <a:sy n="113" d="100"/>
        </p:scale>
        <p:origin x="706" y="96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microsoft.com/office/2018/10/relationships/authors" Target="author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CF7363-46B3-4791-B1F1-74C9C73C71E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2023/6/12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8:32:3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6788 6016 24575,'-16'16'0,"7"-6"0,-1 0 0,0-1 0,0 0 0,-18 10 0,1-3 0,-1-1 0,0-1 0,-1-2 0,-1-1 0,-36 9 0,-37 8-765,-33 7 432,71-23 333,32-4 0,-1-3 0,-50 4 0,24-8 0,-107 16 0,111-10-546,-100-1 0,96-5 27,-86 11 1,58-1-190,-99 1 0,-91-13-1653,93-1 1658,-1180 2-112,1319-3 815,-69-11 0,-21-2 0,95 11 379,0-1 0,0-1 0,-74-26 0,-8-2 185,72 24-392,30 8-21,0-2 1,1 0 0,0-1-1,0-1 1,-23-12 0,-99-47 1483,99 49-803,1-3-1,-71-44 1,-182-161-1416,159 96-3107,65 57 3580,-31-26-360,5-6-1,-114-154 1,144 173 471,37 49 0,-35-56 0,-282-450-1215,197 308 1013,36 53 183,70 112 455,-45-93-1,67 109 1929,15 34-2412,-2 0 0,-19-34 0,8 18 114,2-1 1,2-1-1,-19-58 0,15 39 1603,-18-73-504,-6-13 136,38 125-1284,1 0-1,1 0 1,1 0-1,0 0 1,-1-24-1,6-90 145,0 55-122,-3-35 147,3-99 304,2 186-490,10-38 0,-3 15 0,-5 26 0,2 0 0,0 0 0,1 0 0,16-26 0,4-10 0,50-100 0,-58 121 0,35-47 0,-4 6 0,-16 25 0,84-92 0,-90 111 0,20-14 0,4-5 0,-27 22 0,41-33 0,37-37 0,-48 45 0,-22 20 0,110-85-306,-92 79 99,69-67 0,-68 62 207,-41 36 0,0 0 0,22-24 0,-28 27 0,0 1 0,0 0 0,0 0 0,11-5 0,22-20 0,87-73 0,-94 76 253,68-45 0,-24 19-39,-43 31-214,1 2 0,1 2 0,38-16 0,0 0 0,65-27 0,-47 22 0,-57 24 0,1 1 0,38-11 0,139-43 0,-171 58 0,1 1 0,0 3 0,87-4 0,-56 11 0,110 3 0,-86 12 0,-64-8 0,60 3 0,101 6-1544,35 0-404,8 0 1059,-9 0 53,1491-17-4385,-1493 17 5238,-19 1-216,493-16 973,-332-3-82,-320 0-561,67-12-1,36-3 789,182 17 2290,-149 1-1563,-172 0-1381,1 1 0,0 1 0,-1 0 1,0 1-1,0 0 0,0 1 0,0 0 0,-1 1 0,0 0 0,17 13 0,3-1-62,-17-9-203,-2 1 0,1 1 0,12 12 0,9 8 0,69 58 0,-67-54 0,2-2 0,69 45 0,-41-38 0,141 61 0,-121-65-358,65 22-459,-126-52 817,0-1 0,42 2 0,24 4 0,-14 5 0,109 18 0,-108-21 0,-40-5 0,68 3 0,311-12-355,-408 1 426,0 1 0,0 0 0,0 1 0,1 0 1,-2 1-1,1 0 0,18 8 0,1 4 349,32 22 0,-25-15-299,81 54-121,-36-10 0,-65-55 0,-2 1 0,14 14 0,28 20 0,-1-14 0,-43-27 0,-1 2 0,1-1 0,-1 1 0,-1 1 0,1 0 0,10 10 0,9 14 0,-2 1 0,38 57 0,9 39 0,-57-95 0,-3 0 0,0 1 0,-3 0 0,13 53 0,-21-73 0,0-1 0,1 1 0,13 24 0,-10-25 0,-2 1 0,0 0 0,5 20 0,15 58 0,-14-55 0,-3 0 0,8 50 0,-12-54 0,2-1 0,2 0 0,21 55 0,3 10 0,-27-71 0,-1-1 0,-2 1 0,-1 0 0,-1 29 0,0-23 0,0 1 0,8 34 0,-1-12 0,2 81 0,4 34 0,-1-51 0,-5 1 0,-9 136 0,-1-96 0,4-69 0,-5 103 0,1-180-21,0-1-1,-2 0 1,1 0-1,-2 0 1,0-1-1,-1 1 1,-11 20-1,-64 84-348,38-59 170,-23 34 126,-89 98 0,54-69-1113,-26 28-648,20-28 1577,-11 11-35,67-86 1175,-2-3 1,-93 62-1,84-65 49,-88 54-179,138-89-739,0-1 0,-1 0 0,1-1 0,-14 3 0,13-4 1,0 0-1,0 2 1,0-1 0,-14 9-1,7-1-13,-1-1 0,0 0 0,-1-2 0,-42 13 0,22-12 0,-216 45 0,100-20-679,34-5 204,6-3 267,74-15 62,0-3-1,0-1 1,-59 2-1,58-9 229,0 1 0,-67 13 0,-69 11-82,70-13-329,0-5 1,-150-8-1,101-3 148,-1932 3 3050,2069 2-2869,1 1 0,-1 0 0,-35 11 0,21-5 0,-54 21 0,69-22 0,1-1 0,-1 0 0,-43 6 0,-96 15-1365,133-25-5461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8:32:3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24575,'4'1'0,"0"0"0,-1 0 0,1 1 0,0-1 0,-1 1 0,0 0 0,1 0 0,-1 0 0,0 0 0,0 1 0,0-1 0,0 1 0,-1 0 0,4 4 0,10 9 0,34 22 0,58 34 0,-63-41-421,-20-14 269,36 19-1,-39-24 153,-1 1 0,27 23 0,-29-21 0,1-1 0,36 19 0,10-3 0,45 23 0,-36-17 27,-47-23-223,29 17-1,126 62-2736,-38-23 1322,-46-15 1643,207 105-329,-215-120-1086,40 19 252,-96-42 1001,55 17 0,-57-23 136,-1 2-1,41 21 1,-43-15-6,1-2-1,0-2 1,48 16 0,88 29-64,-110-37 570,88 23 0,-31-14-298,31 7-227,3-8 19,50 9 0,-124-26 0,-36-5 0,0-2 0,45 2 0,-14-7 198,28 0 826,106 15 1,-86-5-1025,210-7 0,-172-7 0,580 3 1792,-721 0-1586,0-1 0,0-1 0,0 0 0,-1-1 0,1-1-1,0 0 1,-1 0 0,25-14 0,-14 9-54,1 0 0,0 2 0,1 0 0,41-4 0,-32 6 94,57-17 1,122-40 198,-165 49-513,-28 6-92,0-1 0,23-12 0,14-5-112,26 2 272,-11 3 0,265-79-1439,-302 89 1439,0 1 0,60-7 0,-84 14-59,0-1 0,0-1 0,-1 0-1,22-10 1,-20 7-18,0 1-1,28-7 0,41-3-65,67-18-1080,-57 4 976,56-16-104,-60 28 371,-61 14-49,0-2-1,0 0 1,40-16-1,-31 8-132,0 1-1,62-12 1,-27 10 162,180-33 0,-217 40 372,-1 0 0,0-2 0,38-18 0,-10 5-120,-28 12 292,-24 9-241,-1-1-1,0 1 1,1-2-1,14-7 1,-20 9-320,0 0 0,-1-1 1,1 1-1,-1-1 1,1 1-1,-1-1 0,0 0 1,0 1-1,0-1 1,-1 0-1,1 0 0,-1 0 1,1-1-1,-1 1 1,0 0-1,1-6 0,2-15-6419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8:32:3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24575,'3'3'0,"1"0"0,0 0 0,1 0 0,-1-1 0,0 1 0,1-1 0,-1 0 0,1-1 0,0 1 0,0-1 0,-1 1 0,8-1 0,64 5 0,-59-6 0,26 4 0,0 2 0,0 2 0,-1 2 0,0 1 0,59 26 0,-54-25 0,-40-11 0,1 0 0,-1 1 0,0 0 0,0 0 0,0 0 0,-1 1 0,1 0 0,11 8 0,-2 1 0,-2-2 0,0 0 0,-1 2 0,0 0 0,-1 0 0,0 1 0,11 15 0,-13-12 0,-3-8 0,-1 1 0,0 0 0,-1 0 0,0 0 0,-1 1 0,1 0 0,-2-1 0,1 1 0,-2 1 0,3 10 0,-3-1 0,-1 0 0,0 0 0,-2 0 0,0 1 0,-5 24 0,4-36 0,0 0 0,-1 0 0,0 0 0,0 0 0,-1-1 0,0 1 0,0-1 0,-1 0 0,0 0 0,-1-1 0,0 0 0,0 0 0,-12 11 0,4-5-146,0 1-1,1 1 0,1 0 1,-19 31-1,19-27 159,-1-1-1,-1 0 1,-19 19-1,-2-3-23,4-3 43,-2 0-1,-1-3 0,-67 45 0,93-68-30,1 0 0,0 1 0,0 0 0,-11 12 0,12-11 0,-1 0 0,0-1 0,-1 0 0,-8 6 0,-96 57-1269,95-58-5075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8:32:3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24575,'0'32'0,"5"168"0,-2-165 0,2 1 0,2-1 0,16 54 0,-9-36 0,-1 1 0,6 71 0,2 12 0,-3-51 0,17 96 0,-32-165 0,1-1 0,1 1 0,14 29 0,-13-31 0,0-1 0,-1 1 0,0 0 0,3 24 0,-5-15-26,1 1 0,1-1 0,1 0-1,1 0 1,1-1 0,16 32 0,-10-24-309,-1 0 1,8 35 0,-12-36 362,1 0 0,22 44 0,-10-30-28,-2 2 0,-2 1 0,21 92 0,-34-125-170,-1-1 0,2 1 0,11 20 0,11 28 274,32 92-830,13 38-622,-5 17 1677,-25-97 133,-25-70-161,15 52-1,-19-52 106,3 0 0,2-1 0,31 53-1,54 92-405,-95-167 1,4 8 3,2-1 0,0 0 0,1-2 0,2 1 0,22 23 0,-19-25 70,-1 1 0,-2 0 0,18 31 0,20 26 224,136 172-180,-153-197-118,-26-37 0,0 0 0,16 17 0,74 55 0,-79-69 0,2-1 0,37 23 0,24 19 0,-71-51 0,1-1 0,-1 0 0,21 8 0,-17-9 0,36 25 0,-38-23 0,0-1 0,1-1 0,0-1 0,32 11 0,-23-10 0,38 21 0,-42-19 0,0-1 0,1-2 0,42 12 0,68 4 0,-110-19-1365,-3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8:32:3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419 259 24575,'7'0'0,"-1"-1"0,1 0 0,-1 0 0,1-1 0,-1 1 0,1-2 0,-1 1 0,8-5 0,50-31 0,-23 13 0,32-21 0,17-9 0,-74 46 0,1 2 0,0 0 0,0 1 0,35-8 0,-35 11 0,36-8 0,1 3 0,78-3 0,-124 11 0,16 0 0,37 4 0,-52-2 0,0 0 0,0 0 0,0 1 0,-1 0 0,1 0 0,-1 1 0,12 7 0,14 11 0,0 0 0,-2 2 0,-1 2 0,-1 1 0,-1 1 0,49 63 0,-64-68 0,-1 1 0,16 39 0,-6-8 0,-17-42 0,-1 1 0,0 0 0,-1 1 0,-1-1 0,0 1 0,0 26 0,-4 93 0,-2-58 0,3 343 0,-2-391 0,-1 0 0,-2 0 0,-12 47 0,13-65 0,-1 1 0,1-1 0,-2-1 0,1 1 0,-1-1 0,-1 0 0,-10 12 0,-21 32 0,31-42 0,0 1 0,-1-1 0,0 0 0,0-1 0,-1 0 0,-1 0 0,0-1 0,0-1 0,-1 1 0,-13 7 0,-2 2 0,-25 25 0,39-31 0,0-1 0,-1-1 0,-1 0 0,0 0 0,0-1 0,-1-1 0,0-1 0,-26 10 0,0-5 0,-68 9 0,92-19 0,1-1 0,-1 0 0,1-1 0,-1-1 0,1-1 0,-1 0 0,-21-7 0,-2-3 0,-46-20 0,71 25 0,0-1 0,0 0 0,1-1 0,0-1 0,-24-22 0,-30-29 0,42 40 0,2-1 0,0-1 0,-36-48 0,59 70 0,-6-10 0,-1 0 0,0 1 0,0 0 0,-1 0 0,-18-15 0,13 13 0,1-1 0,0 0 0,0-1 0,-19-29 0,22 26 0,-15-32 0,19 35 0,-1 1 0,0 1 0,0-1 0,-18-21 0,8 13 0,-25-42 0,28 41 0,4 4 0,1 0 0,-10-28 0,13 29 0,-2 0 0,0 0 0,-13-21 0,14 26 0,0 0 0,1-1 0,0 1 0,1-2 0,1 1 0,0 0 0,1-1 0,0 0 0,1 1 0,-1-19 0,3 32 0,-13-71 0,8 47 0,-5-45 0,9-130 0,2 109 0,-1 85 0,0 0 0,0 0 0,0 0 0,1 0 0,-1 0 0,1 0 0,0 0 0,1 0 0,-1 0 0,1 1 0,0-1 0,0 1 0,1-1 0,-1 1 0,1 0 0,0-1 0,0 2 0,1-1 0,4-4 0,11-11-1365,-2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8:32:37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2032 0 24575,'4'5'0,"-1"0"0,0 0 0,0 0 0,0 1 0,0-1 0,-1 1 0,0-1 0,0 1 0,-1 0 0,1 0 0,-1 0 0,0 8 0,8 25 0,-1-9 0,-1-1 0,-2 1 0,4 58 0,-9 95 0,-3-80 0,2-75 0,-2 0 0,-9 37 0,6-32 0,-3 37 0,5-39 0,-1 0 0,-2 0 0,-1-1 0,-16 40 0,11-34 0,2 0 0,-9 51 0,16-64 0,-1-1 0,0 1 0,-2-1 0,-17 38 0,-7 21 30,23-56-311,-2-1 0,-22 45 1,14-37 185,-22 60 0,17-36 122,-8 24-27,19-47 0,-1-1 0,-19 36 0,26-56 0,0 2 0,0-1 0,2 1 0,-6 22 0,-11 33 0,10-41 244,1 0 0,2 0 0,-8 50-1,14-69-243,-1 0 0,0 0 0,0 0 0,-1 0 0,0 0 0,0-1 0,-1 0 0,0 1 0,-1-2 0,-6 9 0,-5 7 0,11-13 0,0 1 0,1 0 0,0 0 0,1 1 0,0-1 0,-2 15 0,2-10 0,-1 0 0,-10 24 0,-9 12 0,16-33 0,-1 1 0,-1-1 0,0-1 0,-16 21 0,9-16 0,1 2 0,-22 46 0,23-42 0,-31 48 0,13-26 0,23-34 0,0-1 0,-20 23 0,19-26 0,2 0 0,0 1 0,0 0 0,-8 19 0,-21 34 0,33-60 0,-52 74 0,-121 135 0,167-203 0,1 0 0,0 0 0,-9 16 0,10-13 0,-2 0 0,-12 14 0,-15 10 0,20-23 0,2 1 0,-21 28 0,-38 69 0,68-107 0,0 0 0,0-1 0,-16 13 0,-15 16 0,-171 184 0,150-161 0,53-54 4,-1 0-1,0-1 1,0 1-1,0-2 0,-1 1 1,1-1-1,-1 0 1,0 0-1,0-1 1,0 0-1,0 0 1,-17 0-1,-30 9-1413,34-5-5416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1558A8-E2C3-4D4F-B74A-F34DB9A5CC63}" type="datetime1">
              <a:rPr lang="zh-CN" altLang="en-US" noProof="0" smtClean="0"/>
              <a:t>2023/6/12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56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引起不一致的原因是写操作，改变了数据值。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22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23758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25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73729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D25BB1-EC35-4080-A4E1-046BAB7B1662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222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45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17607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48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47993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FBB739-B16A-4554-8402-F05E0C81114D}" type="slidenum">
              <a:rPr lang="en-US" altLang="zh-CN" smtClean="0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76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62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4935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3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6019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就是举几个例子，看看是啥东西。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4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0497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11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4707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8176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13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2847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当所有的处理器都能等同地访问所有Ｉ／Ｏ设备、能同样地运行执行程序（如操作系统内核和Ｉ／Ｏ服务程序等）时称为</a:t>
            </a:r>
            <a:r>
              <a:rPr lang="zh-CN" altLang="en-US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对称多处理机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ＳＭＰ（ＳｙｍｍｅｔｒｉｃＭｕｌｔｉｐｒｏｃｅｓｓｏｒ）；如果只有一台或一组处理器（称为主处理器），它能执行操作系统并能操纵Ｉ／Ｏ，而其余的处理器无Ｉ／Ｏ 能力（称为从处器），只在主处理器的监控之下执行用户代码，这时称为</a:t>
            </a:r>
            <a:r>
              <a:rPr lang="zh-CN" altLang="en-US" sz="18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非对称多处理机。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一般而言，ＵＭＡ 结构适于通用或分时应用。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14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7014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17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1058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zh-CN" noProof="0" smtClean="0"/>
              <a:pPr/>
              <a:t>21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6934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04155" y="2077335"/>
            <a:ext cx="5809183" cy="1122202"/>
          </a:xfrm>
        </p:spPr>
        <p:txBody>
          <a:bodyPr rtlCol="0" anchor="b">
            <a:noAutofit/>
          </a:bodyPr>
          <a:lstStyle>
            <a:lvl1pPr algn="l">
              <a:defRPr sz="3600" cap="all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1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353E8-9278-6DB0-C25A-DE47EF75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共</a:t>
            </a:r>
            <a:r>
              <a:rPr lang="en-US" altLang="zh-CN" dirty="0"/>
              <a:t>42</a:t>
            </a:r>
            <a:r>
              <a:rPr lang="zh-CN" altLang="en-US" dirty="0"/>
              <a:t>页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65004-3E38-F330-A37D-31BCD779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1310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内容 3 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7800" y="599925"/>
            <a:ext cx="9296400" cy="921933"/>
          </a:xfrm>
        </p:spPr>
        <p:txBody>
          <a:bodyPr rtlCol="0">
            <a:normAutofit/>
          </a:bodyPr>
          <a:lstStyle>
            <a:lvl1pPr algn="l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9" y="2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5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43549F0-9EAD-CE4F-AB6E-8CC321E5898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447800" y="2121780"/>
            <a:ext cx="9296400" cy="3657320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defRPr/>
            </a:lvl1pPr>
            <a:lvl2pPr>
              <a:lnSpc>
                <a:spcPct val="100000"/>
              </a:lnSpc>
              <a:spcBef>
                <a:spcPts val="2000"/>
              </a:spcBef>
              <a:defRPr/>
            </a:lvl2pPr>
            <a:lvl3pPr>
              <a:lnSpc>
                <a:spcPct val="100000"/>
              </a:lnSpc>
              <a:spcBef>
                <a:spcPts val="2000"/>
              </a:spcBef>
              <a:defRPr/>
            </a:lvl3pPr>
            <a:lvl4pPr>
              <a:lnSpc>
                <a:spcPct val="100000"/>
              </a:lnSpc>
              <a:spcBef>
                <a:spcPts val="2000"/>
              </a:spcBef>
              <a:defRPr/>
            </a:lvl4pPr>
            <a:lvl5pPr>
              <a:lnSpc>
                <a:spcPct val="100000"/>
              </a:lnSpc>
              <a:spcBef>
                <a:spcPts val="2000"/>
              </a:spcBef>
              <a:defRPr/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1C05E7C8-C742-3C4F-93A2-A50D56DC97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zh-CN" altLang="en-US" dirty="0"/>
              <a:t>共</a:t>
            </a:r>
            <a:r>
              <a:rPr lang="en-US" altLang="zh-CN" dirty="0"/>
              <a:t>42</a:t>
            </a:r>
            <a:r>
              <a:rPr lang="zh-CN" altLang="en-US" dirty="0"/>
              <a:t>页</a:t>
            </a:r>
          </a:p>
        </p:txBody>
      </p:sp>
      <p:sp>
        <p:nvSpPr>
          <p:cNvPr id="18" name="幻灯片编号占位符 17">
            <a:extLst>
              <a:ext uri="{FF2B5EF4-FFF2-40B4-BE49-F238E27FC236}">
                <a16:creationId xmlns:a16="http://schemas.microsoft.com/office/drawing/2014/main" id="{E11EEEC5-629D-8B48-82D1-5B10AB760DF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9265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议程​​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1" y="1020447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924177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566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754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5" y="6356351"/>
            <a:ext cx="24828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共</a:t>
            </a:r>
            <a:r>
              <a:rPr lang="en-US" altLang="zh-CN" dirty="0"/>
              <a:t>42</a:t>
            </a:r>
            <a:r>
              <a:rPr lang="zh-CN" altLang="en-US" dirty="0"/>
              <a:t>页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2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7800" y="526653"/>
            <a:ext cx="9296400" cy="1325563"/>
          </a:xfrm>
        </p:spPr>
        <p:txBody>
          <a:bodyPr rtlCol="0">
            <a:normAutofit/>
          </a:bodyPr>
          <a:lstStyle>
            <a:lvl1pPr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250283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3343276"/>
            <a:ext cx="3924300" cy="250864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0573" y="2250283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573" y="3343276"/>
            <a:ext cx="3943627" cy="250864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189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377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566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754" indent="0">
              <a:lnSpc>
                <a:spcPct val="100000"/>
              </a:lnSpc>
              <a:buNone/>
              <a:defRPr sz="1400" spc="5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吉林大学◆计算机科学与技术学院                                 共</a:t>
            </a:r>
            <a:r>
              <a:rPr lang="en-US" altLang="zh-CN"/>
              <a:t>42</a:t>
            </a:r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1740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7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吉林大学◆计算机科学与技术学院                                 共</a:t>
            </a:r>
            <a:r>
              <a:rPr lang="en-US" altLang="zh-CN"/>
              <a:t>42</a:t>
            </a:r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D634-50EF-4419-9AA6-241D2EBA4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16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3403737-8E1D-BBC6-7296-D7C3290D9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517B99F-286E-917D-A36A-F9ACBD33DD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92A2B6C-42F1-34D3-15B2-8685BBB3DC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3612B-433B-4D46-84C0-E8D2345D5D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396610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共</a:t>
            </a:r>
            <a:r>
              <a:rPr lang="en-US" altLang="zh-CN" dirty="0"/>
              <a:t>42</a:t>
            </a:r>
            <a:r>
              <a:rPr lang="zh-CN" altLang="en-US" dirty="0"/>
              <a:t>页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01" r:id="rId2"/>
    <p:sldLayoutId id="2147483668" r:id="rId3"/>
    <p:sldLayoutId id="2147483671" r:id="rId4"/>
    <p:sldLayoutId id="2147483681" r:id="rId5"/>
    <p:sldLayoutId id="2147483703" r:id="rId6"/>
    <p:sldLayoutId id="2147483704" r:id="rId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imSun" panose="02010600030101010101" pitchFamily="2" charset="-122"/>
          <a:ea typeface="SimSun" panose="02010600030101010101" pitchFamily="2" charset="-122"/>
          <a:cs typeface="+mn-cs"/>
        </a:defRPr>
      </a:lvl5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4.xml"/><Relationship Id="rId18" Type="http://schemas.openxmlformats.org/officeDocument/2006/relationships/image" Target="../media/image27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1.xml"/><Relationship Id="rId12" Type="http://schemas.openxmlformats.org/officeDocument/2006/relationships/image" Target="../media/image24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11" Type="http://schemas.openxmlformats.org/officeDocument/2006/relationships/customXml" Target="../ink/ink3.xml"/><Relationship Id="rId5" Type="http://schemas.openxmlformats.org/officeDocument/2006/relationships/oleObject" Target="../embeddings/oleObject2.bin"/><Relationship Id="rId15" Type="http://schemas.openxmlformats.org/officeDocument/2006/relationships/customXml" Target="../ink/ink5.xml"/><Relationship Id="rId10" Type="http://schemas.openxmlformats.org/officeDocument/2006/relationships/image" Target="../media/image23.png"/><Relationship Id="rId4" Type="http://schemas.openxmlformats.org/officeDocument/2006/relationships/image" Target="../media/image20.wmf"/><Relationship Id="rId9" Type="http://schemas.openxmlformats.org/officeDocument/2006/relationships/customXml" Target="../ink/ink2.xml"/><Relationship Id="rId1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721" y="1950759"/>
            <a:ext cx="7096708" cy="1122203"/>
          </a:xfrm>
        </p:spPr>
        <p:txBody>
          <a:bodyPr rtlCol="0"/>
          <a:lstStyle/>
          <a:p>
            <a:pPr rtl="0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zh-Hans" altLang="en-US" dirty="0"/>
              <a:t> </a:t>
            </a:r>
            <a:r>
              <a:rPr lang="en-US" altLang="zh-Hans" dirty="0"/>
              <a:t>–</a:t>
            </a:r>
            <a:r>
              <a:rPr lang="zh-Hans" altLang="en-US" dirty="0"/>
              <a:t> </a:t>
            </a:r>
            <a:r>
              <a:rPr lang="zh-CN" altLang="en-US" dirty="0"/>
              <a:t>线程级并行：多处理机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/>
              <a:t>DSM——</a:t>
            </a:r>
            <a:r>
              <a:rPr lang="zh-CN" altLang="en-US" dirty="0"/>
              <a:t>分布式共享存储多处理机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6876013" y="1644024"/>
            <a:ext cx="4617023" cy="363864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物理上有分布在各节点中的局部存储器，但是对用户而言，系统硬件和软件提供了逻辑上单地址的编程空间。</a:t>
            </a:r>
            <a:endParaRPr lang="en-US" altLang="zh-CN" sz="2000" dirty="0"/>
          </a:p>
          <a:p>
            <a:r>
              <a:rPr lang="zh-CN" altLang="en-US" sz="2000" dirty="0"/>
              <a:t>高速缓存目录</a:t>
            </a:r>
            <a:r>
              <a:rPr lang="en-US" altLang="zh-CN" sz="2000" dirty="0"/>
              <a:t>DIR</a:t>
            </a:r>
            <a:r>
              <a:rPr lang="zh-CN" altLang="en-US" sz="2000" dirty="0"/>
              <a:t>用以支持分布高速缓存的一致性。</a:t>
            </a:r>
            <a:endParaRPr lang="en-US" altLang="zh-CN" sz="2000" dirty="0"/>
          </a:p>
          <a:p>
            <a:r>
              <a:rPr lang="zh-CN" altLang="en-US" sz="2000" dirty="0"/>
              <a:t>ＤＳＭ 相对于 ＭＰＰ的优越性是编程较容易。</a:t>
            </a:r>
            <a:endParaRPr lang="en-US" altLang="zh-CN" sz="2000" dirty="0"/>
          </a:p>
          <a:p>
            <a:r>
              <a:rPr lang="zh-CN" altLang="en-US" sz="2000" dirty="0"/>
              <a:t>例如：</a:t>
            </a:r>
            <a:r>
              <a:rPr lang="en-US" altLang="zh-CN" sz="2000" dirty="0"/>
              <a:t>Stanford DASH</a:t>
            </a:r>
            <a:r>
              <a:rPr lang="zh-CN" altLang="en-US" sz="2000" dirty="0"/>
              <a:t>、</a:t>
            </a:r>
            <a:r>
              <a:rPr lang="en-US" altLang="zh-CN" sz="2000" dirty="0"/>
              <a:t>Cray T3D</a:t>
            </a:r>
            <a:r>
              <a:rPr lang="zh-CN" altLang="en-US" sz="2000" dirty="0"/>
              <a:t>和</a:t>
            </a:r>
            <a:r>
              <a:rPr lang="en-US" altLang="zh-CN" sz="2000" dirty="0"/>
              <a:t>SGI/Cray Origin 2000</a:t>
            </a:r>
            <a:r>
              <a:rPr lang="zh-CN" altLang="en-US" sz="2000" dirty="0"/>
              <a:t>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0" y="1737577"/>
            <a:ext cx="5391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3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/>
              <a:t>COW——</a:t>
            </a:r>
            <a:r>
              <a:rPr lang="zh-CN" altLang="en-US" dirty="0"/>
              <a:t>工作站集群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5832087" y="561014"/>
            <a:ext cx="6077413" cy="592899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1800" dirty="0"/>
              <a:t>在有些情况下，机群往往是低成本的变形的ＭＰＰ</a:t>
            </a:r>
            <a:r>
              <a:rPr lang="en-US" altLang="zh-CN" sz="1800" dirty="0"/>
              <a:t>;</a:t>
            </a:r>
          </a:p>
          <a:p>
            <a:pPr>
              <a:spcBef>
                <a:spcPts val="600"/>
              </a:spcBef>
            </a:pPr>
            <a:r>
              <a:rPr lang="zh-CN" altLang="en-US" sz="1800" dirty="0"/>
              <a:t>ＣＯＷ 的重要界线和特征是：</a:t>
            </a:r>
            <a:endParaRPr lang="en-US" altLang="zh-CN" sz="1800" dirty="0"/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/>
              <a:t>①ＣＯＷ 的每个节点都是一个完整的工作站（不包括监视器、键盘、鼠标等），这样的节点有时叫作“无头工作站”，一个节点也可以是一台ＰＣ或ＳＭＰ；</a:t>
            </a:r>
            <a:endParaRPr lang="en-US" altLang="zh-CN" sz="1800" dirty="0"/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/>
              <a:t>②各节点通过一种低成本的商品（标准）网络（如以太网、ＦＤＤＩ和 ＡＴＭ 开关等）互连（有的商用机群也使用定做的网络）；</a:t>
            </a:r>
            <a:endParaRPr lang="en-US" altLang="zh-CN" sz="1800" dirty="0"/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/>
              <a:t>③</a:t>
            </a:r>
            <a:r>
              <a:rPr lang="zh-CN" altLang="en-US" sz="1800" dirty="0">
                <a:solidFill>
                  <a:srgbClr val="FF0000"/>
                </a:solidFill>
              </a:rPr>
              <a:t>各节点内总是有本地磁盘，而 ＭＰＰ节点内却没有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/>
              <a:t>④</a:t>
            </a:r>
            <a:r>
              <a:rPr lang="zh-CN" altLang="en-US" sz="1800" dirty="0">
                <a:solidFill>
                  <a:srgbClr val="FF0000"/>
                </a:solidFill>
              </a:rPr>
              <a:t>节点内的网络接口是松散耦合到Ｉ／Ｏ 总线上的，而 ＭＰＰ内的网络接口是连到处理节点的存储总线上的，因而可谓是紧耦合式的；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623888" indent="-266700">
              <a:spcBef>
                <a:spcPts val="600"/>
              </a:spcBef>
              <a:buNone/>
            </a:pPr>
            <a:r>
              <a:rPr lang="zh-CN" altLang="en-US" sz="1800" dirty="0"/>
              <a:t>⑤</a:t>
            </a:r>
            <a:r>
              <a:rPr lang="zh-CN" altLang="en-US" sz="1800" dirty="0">
                <a:solidFill>
                  <a:srgbClr val="FF0000"/>
                </a:solidFill>
              </a:rPr>
              <a:t>一个完整的操作系统驻留在每个节点中，而 ＭＰＰ中通常只是个微核，ＣＯＷ 的操作系统是工作站 ＵＮＩＸ，加上一个附加的软件层以支持单一系统映像、并行度、通信和负载平衡等。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1800" dirty="0"/>
              <a:t>Berkeley NOW</a:t>
            </a:r>
            <a:r>
              <a:rPr lang="zh-CN" altLang="en-US" sz="1800" dirty="0"/>
              <a:t>、</a:t>
            </a:r>
            <a:r>
              <a:rPr lang="en-US" altLang="zh-CN" sz="1800" dirty="0"/>
              <a:t>Alpha Farm</a:t>
            </a:r>
            <a:r>
              <a:rPr lang="zh-CN" altLang="en-US" sz="1800" dirty="0"/>
              <a:t>、</a:t>
            </a:r>
            <a:r>
              <a:rPr lang="en-US" altLang="zh-CN" sz="1800" dirty="0"/>
              <a:t>Digital </a:t>
            </a:r>
            <a:r>
              <a:rPr lang="en-US" altLang="zh-CN" sz="1800" dirty="0" err="1"/>
              <a:t>Truclster</a:t>
            </a:r>
            <a:r>
              <a:rPr lang="zh-CN" altLang="en-US" sz="1800" dirty="0"/>
              <a:t>等都是 ＣＯＷ 结构。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4" y="1901457"/>
            <a:ext cx="5119106" cy="36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1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23"/>
          </p:nvPr>
        </p:nvSpPr>
        <p:spPr>
          <a:xfrm>
            <a:off x="291382" y="938269"/>
            <a:ext cx="6133108" cy="5780996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dirty="0"/>
              <a:t>单地址空间共享存储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dirty="0"/>
              <a:t>    存储器可以是物理上集中的或者分布的，但是所有存储单元有统一的地址空间，并被所有的处理器所访问。</a:t>
            </a:r>
            <a:endParaRPr lang="en-US" altLang="zh-CN" dirty="0"/>
          </a:p>
          <a:p>
            <a:pPr marL="0" lvl="1" indent="0">
              <a:buNone/>
            </a:pPr>
            <a:endParaRPr lang="en-US" altLang="zh-CN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821890" y="938269"/>
            <a:ext cx="5321729" cy="178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5pPr>
          </a:lstStyle>
          <a:p>
            <a:pPr marL="342900" lvl="1" indent="-342900"/>
            <a:r>
              <a:rPr lang="zh-CN" altLang="en-US" dirty="0"/>
              <a:t>多地址空间非共享存储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dirty="0"/>
              <a:t>    所有的存储器都是私有的、仅能由其处理器所访问。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23" y="3828767"/>
            <a:ext cx="2560788" cy="17888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517" y="2904999"/>
            <a:ext cx="2554840" cy="18850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372" y="2914677"/>
            <a:ext cx="2489081" cy="17814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669" y="3828767"/>
            <a:ext cx="2344242" cy="1826521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1236742" y="2844151"/>
            <a:ext cx="1875573" cy="612648"/>
          </a:xfrm>
          <a:prstGeom prst="wedgeRectCallout">
            <a:avLst>
              <a:gd name="adj1" fmla="val -69202"/>
              <a:gd name="adj2" fmla="val 1098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均匀存储访问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4304140" y="6028263"/>
            <a:ext cx="1875573" cy="612648"/>
          </a:xfrm>
          <a:prstGeom prst="wedgeRectCallout">
            <a:avLst>
              <a:gd name="adj1" fmla="val -67418"/>
              <a:gd name="adj2" fmla="val -976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非均匀存储访问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8813E75-094A-B4DA-B144-84090228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55" y="53882"/>
            <a:ext cx="9296400" cy="92193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从存储角度来看</a:t>
            </a:r>
            <a:r>
              <a:rPr lang="en-US" altLang="zh-CN" dirty="0"/>
              <a:t>MIMD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1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从存储角度来看</a:t>
            </a:r>
            <a:r>
              <a:rPr lang="en-US" altLang="zh-CN" dirty="0"/>
              <a:t>MIMD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3"/>
          </p:nvPr>
        </p:nvSpPr>
        <p:spPr>
          <a:xfrm>
            <a:off x="1403195" y="1664580"/>
            <a:ext cx="9296400" cy="36573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从存储结构的角度</a:t>
            </a:r>
            <a:endParaRPr lang="en-US" altLang="zh-CN" dirty="0"/>
          </a:p>
          <a:p>
            <a:pPr lvl="1"/>
            <a:r>
              <a:rPr lang="zh-CN" altLang="en-US" dirty="0"/>
              <a:t>单地址空间</a:t>
            </a:r>
            <a:r>
              <a:rPr lang="zh-CN" altLang="en-US" dirty="0">
                <a:solidFill>
                  <a:srgbClr val="FF0000"/>
                </a:solidFill>
              </a:rPr>
              <a:t>共享存储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多地址空间</a:t>
            </a:r>
            <a:r>
              <a:rPr lang="zh-CN" altLang="en-US" dirty="0">
                <a:solidFill>
                  <a:srgbClr val="FF0000"/>
                </a:solidFill>
              </a:rPr>
              <a:t>非共享存储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共享存储的访问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均匀存储访问</a:t>
            </a:r>
            <a:r>
              <a:rPr lang="en-US" altLang="zh-CN" dirty="0"/>
              <a:t>——UMA</a:t>
            </a:r>
            <a:r>
              <a:rPr lang="zh-CN" altLang="en-US" dirty="0"/>
              <a:t>（</a:t>
            </a:r>
            <a:r>
              <a:rPr lang="en-US" altLang="zh-CN" dirty="0"/>
              <a:t>Uniform Memory Access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非均匀存储访问</a:t>
            </a:r>
            <a:r>
              <a:rPr lang="en-US" altLang="zh-CN" dirty="0"/>
              <a:t>——NUMA</a:t>
            </a:r>
            <a:r>
              <a:rPr lang="zh-CN" altLang="en-US" dirty="0"/>
              <a:t>（</a:t>
            </a:r>
            <a:r>
              <a:rPr lang="en-US" altLang="zh-CN" dirty="0"/>
              <a:t>Nonuniform Memory Access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2177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1AD0-F20B-E1FD-B1CC-4667E304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81186-7ED9-BC3F-0084-88B7CA35C808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物理存储器被所有处理器均匀共享；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所有处理器访问任何存储单元取相同时间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台处理器可带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私有高速缓存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外围设备也可以一定形式共享</a:t>
            </a:r>
          </a:p>
        </p:txBody>
      </p:sp>
    </p:spTree>
    <p:extLst>
      <p:ext uri="{BB962C8B-B14F-4D97-AF65-F5344CB8AC3E}">
        <p14:creationId xmlns:p14="http://schemas.microsoft.com/office/powerpoint/2010/main" val="63865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69D8A-13F1-1F3C-6751-FF818A6D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NUMA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55A6-8A8F-F4F9-EEE1-57072CAB5E1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55842" y="1790132"/>
            <a:ext cx="11816133" cy="3657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被共享的存储器在物理上是分布在所有的处理器中的，其所有本地存储器的集合就组成了全局地址空间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处理器访问存储器的时间是不一样的：访问本地存储器ＬＭ 或群内共享存储器ＣＳＭ 较快，而访问外地的存储器或全局共享存储器ＧＳＭ 较慢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每台处理器照例可带私有高速缓存，且外设也可以某种形式共享</a:t>
            </a:r>
          </a:p>
        </p:txBody>
      </p:sp>
    </p:spTree>
    <p:extLst>
      <p:ext uri="{BB962C8B-B14F-4D97-AF65-F5344CB8AC3E}">
        <p14:creationId xmlns:p14="http://schemas.microsoft.com/office/powerpoint/2010/main" val="429394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93F1A7-4269-D00B-7FCA-740FADABB174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929451" y="653821"/>
            <a:ext cx="9214230" cy="5879420"/>
          </a:xfrm>
        </p:spPr>
      </p:pic>
    </p:spTree>
    <p:extLst>
      <p:ext uri="{BB962C8B-B14F-4D97-AF65-F5344CB8AC3E}">
        <p14:creationId xmlns:p14="http://schemas.microsoft.com/office/powerpoint/2010/main" val="253384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533" y="304536"/>
            <a:ext cx="9296400" cy="921933"/>
          </a:xfrm>
        </p:spPr>
        <p:txBody>
          <a:bodyPr/>
          <a:lstStyle/>
          <a:p>
            <a:r>
              <a:rPr lang="zh-CN" altLang="en-US" dirty="0"/>
              <a:t>本章组织结构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24" y="1103805"/>
            <a:ext cx="6701883" cy="562249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854068" y="6207860"/>
            <a:ext cx="2954655" cy="359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dirty="0"/>
              <a:t>注释：着色部分为自学内容</a:t>
            </a:r>
          </a:p>
        </p:txBody>
      </p:sp>
    </p:spTree>
    <p:extLst>
      <p:ext uri="{BB962C8B-B14F-4D97-AF65-F5344CB8AC3E}">
        <p14:creationId xmlns:p14="http://schemas.microsoft.com/office/powerpoint/2010/main" val="90853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03" y="83746"/>
            <a:ext cx="7487114" cy="65223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</a:rPr>
              <a:t>5.2 </a:t>
            </a:r>
            <a:r>
              <a:rPr lang="zh-CN" altLang="en-US" dirty="0">
                <a:latin typeface="黑体" panose="02010609060101010101" pitchFamily="49" charset="-122"/>
              </a:rPr>
              <a:t>多处理机</a:t>
            </a:r>
            <a:r>
              <a:rPr lang="en-US" altLang="zh-CN" dirty="0">
                <a:latin typeface="黑体" panose="02010609060101010101" pitchFamily="49" charset="-122"/>
              </a:rPr>
              <a:t>Cache</a:t>
            </a:r>
            <a:r>
              <a:rPr lang="zh-CN" altLang="en-US" dirty="0">
                <a:latin typeface="黑体" panose="02010609060101010101" pitchFamily="49" charset="-122"/>
              </a:rPr>
              <a:t>一致性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47764" y="932648"/>
            <a:ext cx="10727201" cy="38290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什么是多处理机的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一致性问题</a:t>
            </a:r>
          </a:p>
          <a:p>
            <a:pPr marL="0" lvl="1" indent="62865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允许共享数据进入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，就可能出现多个处理器的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中都有同一存储块的副本，当其中某个处理器对其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中的数据进行修改后，就会使得其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中的数据与其他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中的数据不一致。 </a:t>
            </a:r>
          </a:p>
          <a:p>
            <a:pPr marL="1085850" lvl="1" indent="-457200"/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32" y="2666675"/>
            <a:ext cx="6498383" cy="38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6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94420" y="840216"/>
            <a:ext cx="11203159" cy="566459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存储器的一致性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如果对某个数据项的任何读操作均可得到其最新写入的值，则认为这个存储系统是一致的。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存储系统行为的两个不同方面：</a:t>
            </a:r>
          </a:p>
          <a:p>
            <a:pPr marL="10800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What: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读操作得到的是什么值</a:t>
            </a:r>
          </a:p>
          <a:p>
            <a:pPr marL="1080000" lvl="2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When: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什么时候才能将已写入的值返回给读操作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需要满足以下条件</a:t>
            </a: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处理器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进行一次写之后又对单元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进行读，读和写之间没有其他处理器对单元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进行写，则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读到的值总是前面写进去的值。 </a:t>
            </a:r>
            <a:endParaRPr lang="en-US" altLang="zh-CN" sz="21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处理器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进行写之后，另一处理器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对单元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进行读，读和写之间无其他写，则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读到的值应为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写进去的值。</a:t>
            </a: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对同一单元的写是串行化的，即任意两个处理器对同一单元的两次写，从各个处理器的角度看来顺序都是相同的。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写串行化 </a:t>
            </a:r>
            <a:r>
              <a:rPr lang="en-US" altLang="zh-CN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893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999681" y="1714892"/>
            <a:ext cx="10001693" cy="3657320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zh-CN" altLang="en-US" dirty="0"/>
              <a:t>点：包括小到</a:t>
            </a:r>
            <a:r>
              <a:rPr lang="en-US" altLang="zh-CN" dirty="0"/>
              <a:t>CPU</a:t>
            </a:r>
            <a:r>
              <a:rPr lang="zh-CN" altLang="en-US" dirty="0"/>
              <a:t>内部的寄存器、</a:t>
            </a:r>
            <a:r>
              <a:rPr lang="en-US" altLang="zh-CN" dirty="0"/>
              <a:t>ALU</a:t>
            </a:r>
            <a:r>
              <a:rPr lang="zh-CN" altLang="en-US" dirty="0"/>
              <a:t>、控制器，到存储模块、外设，乃至多处理机的计算节点，都可以视为点；</a:t>
            </a:r>
            <a:endParaRPr lang="en-US" altLang="zh-CN" dirty="0"/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互连</a:t>
            </a:r>
            <a:r>
              <a:rPr lang="zh-CN" altLang="en-US" dirty="0">
                <a:solidFill>
                  <a:srgbClr val="FF0000"/>
                </a:solidFill>
              </a:rPr>
              <a:t>网络</a:t>
            </a:r>
            <a:r>
              <a:rPr lang="zh-CN" altLang="en-US" dirty="0"/>
              <a:t>：按照一定拓扑结构和控制方式，将点连接起来。</a:t>
            </a: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1495424" y="581417"/>
            <a:ext cx="9296400" cy="921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1. </a:t>
            </a:r>
            <a:r>
              <a:rPr lang="zh-CN" altLang="en-US" dirty="0"/>
              <a:t>计算机构成的两个最基本的要素</a:t>
            </a:r>
          </a:p>
        </p:txBody>
      </p:sp>
    </p:spTree>
    <p:extLst>
      <p:ext uri="{BB962C8B-B14F-4D97-AF65-F5344CB8AC3E}">
        <p14:creationId xmlns:p14="http://schemas.microsoft.com/office/powerpoint/2010/main" val="302581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4004" y="3021121"/>
            <a:ext cx="11288749" cy="380532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在一致的多处理机中，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提供两种功能：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共享数据的迁移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了对远程共享数据的访问延迟，也减少了对共享存储器带宽的要求。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共享数据的复制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不仅减少了访问共享数据的延迟，也减少了访问共享数据所产生的冲突。</a:t>
            </a:r>
          </a:p>
          <a:p>
            <a:pPr marL="457200" indent="-45720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一般情况下，小规模多处理机是采用硬件的方法来实现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的一致性。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D87989E-3801-D477-3AF5-E4B2627AF6F9}"/>
              </a:ext>
            </a:extLst>
          </p:cNvPr>
          <p:cNvSpPr txBox="1">
            <a:spLocks noChangeArrowheads="1"/>
          </p:cNvSpPr>
          <p:nvPr/>
        </p:nvSpPr>
        <p:spPr>
          <a:xfrm>
            <a:off x="194005" y="360483"/>
            <a:ext cx="11288748" cy="2660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在后面的讨论中，我们假设：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直到所有的处理器均看到了写的结果，这个写操作才算完成；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处理器的任何访存均不能改变写的顺序。就是说，允许处理器对读进行重排序，但必须以程序规定的顺序进行写。 </a:t>
            </a:r>
          </a:p>
          <a:p>
            <a:pPr marL="714375" lvl="2" indent="546100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72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4698" y="844586"/>
            <a:ext cx="11536174" cy="583356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一致性协议</a:t>
            </a:r>
          </a:p>
          <a:p>
            <a:pPr marL="1085850" lvl="1" indent="-45720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在多个处理器中用来维护一致性的协议。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关键：跟踪记录共享数据块的状态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两类协议（采用不同的技术跟踪共享数据的状态）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目录式协议（</a:t>
            </a:r>
            <a:r>
              <a:rPr lang="en-US" altLang="zh-CN" sz="2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directory</a:t>
            </a:r>
            <a:r>
              <a:rPr lang="zh-CN" altLang="en-US" sz="2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800000" lvl="3" indent="-268288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物理存储器中数据块的共享状态被保存在一个称为目录的地方。</a:t>
            </a:r>
          </a:p>
          <a:p>
            <a:pPr marL="1423988" lvl="2" indent="-342900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监听式协议（</a:t>
            </a:r>
            <a:r>
              <a:rPr lang="en-US" altLang="zh-CN" sz="2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snooping</a:t>
            </a:r>
            <a:r>
              <a:rPr lang="zh-CN" altLang="en-US" sz="2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800000" lvl="3" indent="-268288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除了包含物理存储器中块的数据拷贝之外，也保存着各个块的共享状态信息。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800000" lvl="3" indent="-268288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通常连在共享存储器的总线上，当某个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需要访问存储器时，它会把请求放到总线上广播出去，其他各个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控制器通过监听总线（它们一直在监听）来判断它们是否有总线上请求的数据块。如果有，就进行相应的操作。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977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1"/>
          <p:cNvSpPr txBox="1">
            <a:spLocks noChangeArrowheads="1"/>
          </p:cNvSpPr>
          <p:nvPr/>
        </p:nvSpPr>
        <p:spPr bwMode="auto">
          <a:xfrm>
            <a:off x="463616" y="2846282"/>
            <a:ext cx="3739108" cy="302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监听总线、写作废协议举例（采用写直达法） 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初始状态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都有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的副本。在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要对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进行写入时，需先作废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B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中的副本，然后再将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 A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中的副本，同时用该数据更新主存单元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2" name="矩形 1"/>
          <p:cNvSpPr/>
          <p:nvPr/>
        </p:nvSpPr>
        <p:spPr>
          <a:xfrm>
            <a:off x="657046" y="522144"/>
            <a:ext cx="9957200" cy="1651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采用两种方法来解决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一致性问题。 </a:t>
            </a:r>
          </a:p>
          <a:p>
            <a:pPr marL="700088" lvl="1" indent="-342900" defTabSz="914377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写作废协议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在处理器对某个数据项进行写入之前，保证它拥有对该数据项的唯一的访问权。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作废其他的副本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5" y="2846282"/>
            <a:ext cx="7339181" cy="31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75846" y="680753"/>
            <a:ext cx="10930768" cy="939606"/>
          </a:xfrm>
        </p:spPr>
        <p:txBody>
          <a:bodyPr>
            <a:normAutofit lnSpcReduction="10000"/>
          </a:bodyPr>
          <a:lstStyle/>
          <a:p>
            <a:pPr marL="700088" lvl="1" indent="-342900">
              <a:lnSpc>
                <a:spcPct val="120000"/>
              </a:lnSpc>
              <a:spcBef>
                <a:spcPts val="1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写更新协议：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当一个处理器对某数据项进行写入时，通过广播使其他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中所有对应于该数据项的副本进行更新。</a:t>
            </a:r>
          </a:p>
          <a:p>
            <a:pPr marL="457200" indent="-45720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57" y="1732085"/>
            <a:ext cx="6660847" cy="32531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2901" y="2024020"/>
            <a:ext cx="53633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 监听总线、写更新协议举例（采用写直达法）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假设：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都有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的副本。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 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将数据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 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中的副本时，将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广播给所有的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，这些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更新其中的副本。由于这里是采用写直达法，所以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 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还要将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写入存储器中的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。如果采用写回法，则不需要写入存储器。 </a:t>
            </a:r>
          </a:p>
        </p:txBody>
      </p:sp>
    </p:spTree>
    <p:extLst>
      <p:ext uri="{BB962C8B-B14F-4D97-AF65-F5344CB8AC3E}">
        <p14:creationId xmlns:p14="http://schemas.microsoft.com/office/powerpoint/2010/main" val="1200753942"/>
      </p:ext>
    </p:extLst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3729" y="739697"/>
            <a:ext cx="11118493" cy="4953000"/>
          </a:xfrm>
        </p:spPr>
        <p:txBody>
          <a:bodyPr>
            <a:noAutofit/>
          </a:bodyPr>
          <a:lstStyle/>
          <a:p>
            <a:pPr marL="700088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写更新和写作废协议性能上的差别主要来自：</a:t>
            </a:r>
          </a:p>
          <a:p>
            <a:pPr marL="1080000" lvl="2" indent="-2794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在对同一个数据进行多次写操作而中间无读操作的情况下，写更新协议需进行多次写广播操作，而写作废协议只需一次作废操作。</a:t>
            </a:r>
          </a:p>
          <a:p>
            <a:pPr marL="1080000" lvl="2" indent="-2794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在对同一</a:t>
            </a:r>
            <a:r>
              <a:rPr lang="en-US" altLang="zh-CN" sz="24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块的多个字进行写操作的情况下，写更新协议对于每一个写操作都要进行一次广播，而写作废协议仅在对该块的第一次写时进行作废操作即可。</a:t>
            </a:r>
          </a:p>
          <a:p>
            <a:pPr marL="981075" lvl="2" eaLnBrk="1" hangingPunct="1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写作废是针对</a:t>
            </a:r>
            <a:r>
              <a:rPr lang="en-US" altLang="zh-CN" sz="24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块进行操作，而写更新则是针对字（或字节）进行。</a:t>
            </a:r>
          </a:p>
          <a:p>
            <a:pPr marL="1080000" lvl="2" indent="-2794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考虑从一个处理器</a:t>
            </a:r>
            <a:r>
              <a:rPr lang="en-US" altLang="zh-CN" sz="24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进行写操作后到另一个处理器</a:t>
            </a:r>
            <a:r>
              <a:rPr lang="en-US" altLang="zh-CN" sz="24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能读到该写入数据之间的延迟时间。写更新协议的延迟时间较小。</a:t>
            </a:r>
          </a:p>
        </p:txBody>
      </p:sp>
    </p:spTree>
    <p:extLst>
      <p:ext uri="{BB962C8B-B14F-4D97-AF65-F5344CB8AC3E}">
        <p14:creationId xmlns:p14="http://schemas.microsoft.com/office/powerpoint/2010/main" val="82288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14137" y="1772463"/>
            <a:ext cx="11250093" cy="474101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监听协议的基本实现技术</a:t>
            </a:r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实现监听协议的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个方面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处理器之间通过一个可以实现广播的互连机制相连。</a:t>
            </a:r>
          </a:p>
          <a:p>
            <a:pPr marL="1527175" lvl="2" indent="-366713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通常采用的是总线。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当一个处理器的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响应本地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的访问时，如果它涉及全局操作，其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控制器就要在获得总线的控制权后，在总线上发出相应的消息。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所有处理器都一直在监听总线，它们检测总线上的地址在它们的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中是否有副本。若有，则响应该消息，并进行相应的操作。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14137" y="788550"/>
            <a:ext cx="6840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5.2.1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监听协议的实现</a:t>
            </a:r>
          </a:p>
        </p:txBody>
      </p:sp>
    </p:spTree>
    <p:extLst>
      <p:ext uri="{BB962C8B-B14F-4D97-AF65-F5344CB8AC3E}">
        <p14:creationId xmlns:p14="http://schemas.microsoft.com/office/powerpoint/2010/main" val="123159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6984" y="419056"/>
            <a:ext cx="11908868" cy="3252400"/>
          </a:xfrm>
        </p:spPr>
        <p:txBody>
          <a:bodyPr>
            <a:noAutofit/>
          </a:bodyPr>
          <a:lstStyle/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发送到总线上的消息主要有以下两种：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RdMiss——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读不命中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WtMiss——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写不命中 </a:t>
            </a:r>
          </a:p>
          <a:p>
            <a:pPr marL="628650"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再通过总线找到相应数据块的最新副本，然后调入本地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有的监听协议还增设了一条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消息（作废），用来通知其他各处理器作废其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中相应的副本。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的区别：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不引起调块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CA8B9C-3DC7-3E0C-F444-7757EE9B22F6}"/>
              </a:ext>
            </a:extLst>
          </p:cNvPr>
          <p:cNvSpPr txBox="1"/>
          <p:nvPr/>
        </p:nvSpPr>
        <p:spPr>
          <a:xfrm>
            <a:off x="196984" y="3671456"/>
            <a:ext cx="11655580" cy="2790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585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写操作的串行化：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由总线实现（获取总线控制权的顺序性）</a:t>
            </a:r>
          </a:p>
          <a:p>
            <a:pPr marL="1527175" lvl="1" indent="-3667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写直达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：因为所有写入的数据都同时被写回主存，所以从主存中总可以取到其最新值。</a:t>
            </a:r>
          </a:p>
          <a:p>
            <a:pPr marL="1527175" lvl="1" indent="-3667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对于写回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，得到数据的最新值会困难一些，因为最新值可能在某个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中，也可能在主存中。</a:t>
            </a:r>
          </a:p>
          <a:p>
            <a:pPr marL="1160462" lvl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（后面的讨论中，只考虑写回法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101946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794" y="938998"/>
            <a:ext cx="11680333" cy="3223228"/>
          </a:xfrm>
        </p:spPr>
        <p:txBody>
          <a:bodyPr>
            <a:normAutofit/>
          </a:bodyPr>
          <a:lstStyle/>
          <a:p>
            <a:pPr marL="971550" lvl="1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的标识（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）可直接用来实现监听。</a:t>
            </a:r>
          </a:p>
          <a:p>
            <a:pPr marL="97155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作废一个块只需将其有效位置为无效。</a:t>
            </a:r>
          </a:p>
          <a:p>
            <a:pPr marL="97155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给每个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块增设一个共享位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：该块是被多个处理器所共享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：仅被某个处理器所独占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块的拥有者：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拥有该数据块的唯一副本的处理器。 </a:t>
            </a:r>
          </a:p>
        </p:txBody>
      </p:sp>
    </p:spTree>
    <p:extLst>
      <p:ext uri="{BB962C8B-B14F-4D97-AF65-F5344CB8AC3E}">
        <p14:creationId xmlns:p14="http://schemas.microsoft.com/office/powerpoint/2010/main" val="1408620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78069" y="641839"/>
            <a:ext cx="11149055" cy="58996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sv-SE" sz="3000" dirty="0">
                <a:latin typeface="宋体" panose="02010600030101010101" pitchFamily="2" charset="-122"/>
                <a:ea typeface="宋体" panose="02010600030101010101" pitchFamily="2" charset="-122"/>
              </a:rPr>
              <a:t>监听协议举例 </a:t>
            </a:r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在每个结点内嵌入一个有限状态控制器。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该控制器根据来自处理器或总线的请求以及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块的状态，做出相应的响应。</a:t>
            </a:r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每个数据块的状态取以下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种状态中的一种：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无效（简称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中该块的内容为无效。 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共享（简称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）：该块可能处于共享状态。</a:t>
            </a:r>
          </a:p>
          <a:p>
            <a:pPr marL="1704975" lvl="3" eaLnBrk="1" hangingPunct="1">
              <a:lnSpc>
                <a:spcPct val="11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在多个处理器中都有副本。这些副本都相同，且与存储器中相应的块相同。 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已修改（简称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：该块已经被修改过，并且还没写入存储器。</a:t>
            </a:r>
          </a:p>
          <a:p>
            <a:pPr marL="1160462"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（块中的内容是最新的，系统中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的最新副本）</a:t>
            </a:r>
            <a:endParaRPr kumimoji="0" lang="en-US" altLang="en-US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因为每次总线任务均要检查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的地址位，这可能与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的访问冲突。可通过下列两种技术之一降低冲突：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复制标志位</a:t>
            </a:r>
          </a:p>
          <a:p>
            <a:pPr marL="1527175" lvl="1" indent="-366713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采用多级包容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（许多系统采用）</a:t>
            </a:r>
          </a:p>
          <a:p>
            <a:pPr marL="1160462" lvl="1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23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A0F5B77-718C-B116-072B-63E78D7AB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6" y="1145932"/>
            <a:ext cx="2381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Tx/>
              <a:buFontTx/>
              <a:buBlip>
                <a:blip r:embed="rId2"/>
              </a:buBlip>
            </a:pPr>
            <a:r>
              <a:rPr lang="en-US" altLang="zh-CN" sz="2400" dirty="0">
                <a:latin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</a:rPr>
              <a:t>监听协议举例</a:t>
            </a:r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7DAAF38-31B1-C7F8-B27F-B62CFE23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031" y="2971800"/>
            <a:ext cx="971256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301750" indent="-822325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为简单起见，对 </a:t>
            </a:r>
            <a:r>
              <a:rPr lang="en-US" altLang="zh-CN" sz="2200" dirty="0">
                <a:solidFill>
                  <a:srgbClr val="D66B00"/>
                </a:solidFill>
              </a:rPr>
              <a:t>Write hit 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rgbClr val="D66B00"/>
                </a:solidFill>
              </a:rPr>
              <a:t>Write miss </a:t>
            </a:r>
            <a:r>
              <a:rPr lang="zh-CN" altLang="en-US" sz="2200" dirty="0">
                <a:solidFill>
                  <a:schemeClr val="tx1"/>
                </a:solidFill>
              </a:rPr>
              <a:t>不加区分，都按 </a:t>
            </a:r>
            <a:r>
              <a:rPr lang="en-US" altLang="zh-CN" sz="2200" dirty="0">
                <a:solidFill>
                  <a:srgbClr val="D66B00"/>
                </a:solidFill>
              </a:rPr>
              <a:t>Write miss </a:t>
            </a:r>
            <a:r>
              <a:rPr lang="zh-CN" altLang="en-US" sz="2200" dirty="0">
                <a:solidFill>
                  <a:schemeClr val="tx1"/>
                </a:solidFill>
              </a:rPr>
              <a:t>处理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5677DBD1-C857-B5F1-8139-0A6B6A323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615" y="2031878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2F2F"/>
                </a:solidFill>
              </a:rPr>
              <a:t>写作废，写回法</a:t>
            </a:r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1476374" y="561825"/>
            <a:ext cx="9296400" cy="921933"/>
          </a:xfrm>
        </p:spPr>
        <p:txBody>
          <a:bodyPr/>
          <a:lstStyle/>
          <a:p>
            <a:r>
              <a:rPr lang="zh-CN" altLang="en-US" dirty="0"/>
              <a:t>系统互连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1" y="1483758"/>
            <a:ext cx="5457825" cy="477202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9258300" y="5067300"/>
            <a:ext cx="1924050" cy="612648"/>
          </a:xfrm>
          <a:prstGeom prst="wedgeRoundRectCallout">
            <a:avLst>
              <a:gd name="adj1" fmla="val -80208"/>
              <a:gd name="adj2" fmla="val 5472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距离增加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1357311" y="1381125"/>
            <a:ext cx="1924050" cy="612648"/>
          </a:xfrm>
          <a:prstGeom prst="wedgeRoundRectCallout">
            <a:avLst>
              <a:gd name="adj1" fmla="val 72762"/>
              <a:gd name="adj2" fmla="val 3140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单位时间</a:t>
            </a:r>
            <a:endParaRPr lang="en-US" altLang="zh-CN" dirty="0"/>
          </a:p>
          <a:p>
            <a:pPr algn="ctr"/>
            <a:r>
              <a:rPr lang="zh-CN" altLang="en-US" dirty="0"/>
              <a:t>信息量增加</a:t>
            </a:r>
          </a:p>
        </p:txBody>
      </p:sp>
    </p:spTree>
    <p:extLst>
      <p:ext uri="{BB962C8B-B14F-4D97-AF65-F5344CB8AC3E}">
        <p14:creationId xmlns:p14="http://schemas.microsoft.com/office/powerpoint/2010/main" val="1946223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4">
            <a:extLst>
              <a:ext uri="{FF2B5EF4-FFF2-40B4-BE49-F238E27FC236}">
                <a16:creationId xmlns:a16="http://schemas.microsoft.com/office/drawing/2014/main" id="{745C2D3C-72D4-49CE-A8F6-F7764F7A7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743201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" name="Oval 5">
            <a:extLst>
              <a:ext uri="{FF2B5EF4-FFF2-40B4-BE49-F238E27FC236}">
                <a16:creationId xmlns:a16="http://schemas.microsoft.com/office/drawing/2014/main" id="{297523F5-15B8-7B9B-A024-CC3413AF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2100263"/>
            <a:ext cx="6858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394E20F7-DD77-A5ED-6493-4EE4F4A4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52800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1" name="Text Box 7">
            <a:extLst>
              <a:ext uri="{FF2B5EF4-FFF2-40B4-BE49-F238E27FC236}">
                <a16:creationId xmlns:a16="http://schemas.microsoft.com/office/drawing/2014/main" id="{22537C1F-3CFE-FCBA-6900-13939323A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2251076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9222" name="Text Box 8">
            <a:extLst>
              <a:ext uri="{FF2B5EF4-FFF2-40B4-BE49-F238E27FC236}">
                <a16:creationId xmlns:a16="http://schemas.microsoft.com/office/drawing/2014/main" id="{15450794-B97E-6227-FD6E-19C5C2B6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7032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9223" name="Text Box 10">
            <a:extLst>
              <a:ext uri="{FF2B5EF4-FFF2-40B4-BE49-F238E27FC236}">
                <a16:creationId xmlns:a16="http://schemas.microsoft.com/office/drawing/2014/main" id="{1C767F88-DA8A-3026-9467-CBA47A92F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72402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224" name="Rectangle 12">
            <a:extLst>
              <a:ext uri="{FF2B5EF4-FFF2-40B4-BE49-F238E27FC236}">
                <a16:creationId xmlns:a16="http://schemas.microsoft.com/office/drawing/2014/main" id="{40A91CBE-AA5A-A76D-D714-9CB9D4D4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333750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5" name="Text Box 13">
            <a:extLst>
              <a:ext uri="{FF2B5EF4-FFF2-40B4-BE49-F238E27FC236}">
                <a16:creationId xmlns:a16="http://schemas.microsoft.com/office/drawing/2014/main" id="{DCCB2E9C-729F-C619-66FB-ABD9C5B2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9226" name="Oval 30">
            <a:extLst>
              <a:ext uri="{FF2B5EF4-FFF2-40B4-BE49-F238E27FC236}">
                <a16:creationId xmlns:a16="http://schemas.microsoft.com/office/drawing/2014/main" id="{A8E9C3F4-449E-C86B-17E0-A055EAC0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024063"/>
            <a:ext cx="6858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7" name="Text Box 31">
            <a:extLst>
              <a:ext uri="{FF2B5EF4-FFF2-40B4-BE49-F238E27FC236}">
                <a16:creationId xmlns:a16="http://schemas.microsoft.com/office/drawing/2014/main" id="{485C71E7-53CC-F4C6-BBF0-A5CD64EFF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2174876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9228" name="Text Box 32">
            <a:extLst>
              <a:ext uri="{FF2B5EF4-FFF2-40B4-BE49-F238E27FC236}">
                <a16:creationId xmlns:a16="http://schemas.microsoft.com/office/drawing/2014/main" id="{AC7BA9A7-32C1-A874-D502-80BE488DD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163195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9229" name="Line 33">
            <a:extLst>
              <a:ext uri="{FF2B5EF4-FFF2-40B4-BE49-F238E27FC236}">
                <a16:creationId xmlns:a16="http://schemas.microsoft.com/office/drawing/2014/main" id="{7CB8A44C-CB9D-C365-3213-5491D2E14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0" name="Line 35">
            <a:extLst>
              <a:ext uri="{FF2B5EF4-FFF2-40B4-BE49-F238E27FC236}">
                <a16:creationId xmlns:a16="http://schemas.microsoft.com/office/drawing/2014/main" id="{48892BD1-C3EB-2272-5BD7-DA37EB382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81600"/>
            <a:ext cx="6858000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1" name="Line 36">
            <a:extLst>
              <a:ext uri="{FF2B5EF4-FFF2-40B4-BE49-F238E27FC236}">
                <a16:creationId xmlns:a16="http://schemas.microsoft.com/office/drawing/2014/main" id="{B2099F17-DC51-BF3B-BE4D-020AF00BE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2" name="Text Box 37">
            <a:extLst>
              <a:ext uri="{FF2B5EF4-FFF2-40B4-BE49-F238E27FC236}">
                <a16:creationId xmlns:a16="http://schemas.microsoft.com/office/drawing/2014/main" id="{21E9B00D-7A80-36A2-AEB5-3661B33F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38401"/>
            <a:ext cx="2133600" cy="113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A200A2"/>
                </a:solidFill>
                <a:ea typeface="宋体" panose="02010600030101010101" pitchFamily="2" charset="-122"/>
              </a:rPr>
              <a:t>Read hit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A200A2"/>
                </a:solidFill>
                <a:ea typeface="宋体" panose="02010600030101010101" pitchFamily="2" charset="-122"/>
              </a:rPr>
              <a:t>Read miss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D66B00"/>
                </a:solidFill>
                <a:ea typeface="宋体" panose="02010600030101010101" pitchFamily="2" charset="-122"/>
              </a:rPr>
              <a:t>Write miss</a:t>
            </a:r>
          </a:p>
        </p:txBody>
      </p:sp>
      <p:sp>
        <p:nvSpPr>
          <p:cNvPr id="9233" name="Line 38">
            <a:extLst>
              <a:ext uri="{FF2B5EF4-FFF2-40B4-BE49-F238E27FC236}">
                <a16:creationId xmlns:a16="http://schemas.microsoft.com/office/drawing/2014/main" id="{1189F1F3-0971-DCE5-9AA1-8AE2151F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733676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4" name="Rectangle 39">
            <a:extLst>
              <a:ext uri="{FF2B5EF4-FFF2-40B4-BE49-F238E27FC236}">
                <a16:creationId xmlns:a16="http://schemas.microsoft.com/office/drawing/2014/main" id="{6CD868A6-E2EA-E834-4DB4-28498924D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81400"/>
            <a:ext cx="1066800" cy="228600"/>
          </a:xfrm>
          <a:prstGeom prst="rect">
            <a:avLst/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A94B8"/>
              </a:solidFill>
              <a:ea typeface="宋体" panose="02010600030101010101" pitchFamily="2" charset="-122"/>
            </a:endParaRPr>
          </a:p>
        </p:txBody>
      </p:sp>
      <p:sp>
        <p:nvSpPr>
          <p:cNvPr id="9235" name="AutoShape 40">
            <a:extLst>
              <a:ext uri="{FF2B5EF4-FFF2-40B4-BE49-F238E27FC236}">
                <a16:creationId xmlns:a16="http://schemas.microsoft.com/office/drawing/2014/main" id="{8FA1D7BD-BF8E-8CB3-04BB-6BBDDD628644}"/>
              </a:ext>
            </a:extLst>
          </p:cNvPr>
          <p:cNvSpPr>
            <a:spLocks/>
          </p:cNvSpPr>
          <p:nvPr/>
        </p:nvSpPr>
        <p:spPr bwMode="auto">
          <a:xfrm>
            <a:off x="4572000" y="2362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6" name="AutoShape 41">
            <a:extLst>
              <a:ext uri="{FF2B5EF4-FFF2-40B4-BE49-F238E27FC236}">
                <a16:creationId xmlns:a16="http://schemas.microsoft.com/office/drawing/2014/main" id="{63187390-6745-6333-244D-248214B3C125}"/>
              </a:ext>
            </a:extLst>
          </p:cNvPr>
          <p:cNvSpPr>
            <a:spLocks/>
          </p:cNvSpPr>
          <p:nvPr/>
        </p:nvSpPr>
        <p:spPr bwMode="auto">
          <a:xfrm>
            <a:off x="8382000" y="3124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37" name="Text Box 42">
            <a:extLst>
              <a:ext uri="{FF2B5EF4-FFF2-40B4-BE49-F238E27FC236}">
                <a16:creationId xmlns:a16="http://schemas.microsoft.com/office/drawing/2014/main" id="{F18EAA95-CFB8-A8B9-280D-F0FA34E0C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152776"/>
            <a:ext cx="2133600" cy="113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1919F9"/>
                </a:solidFill>
                <a:ea typeface="宋体" panose="02010600030101010101" pitchFamily="2" charset="-122"/>
              </a:rPr>
              <a:t>invalid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30941C"/>
                </a:solidFill>
                <a:ea typeface="宋体" panose="02010600030101010101" pitchFamily="2" charset="-122"/>
              </a:rPr>
              <a:t>shared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Modified</a:t>
            </a:r>
          </a:p>
        </p:txBody>
      </p:sp>
      <p:sp>
        <p:nvSpPr>
          <p:cNvPr id="9238" name="Text Box 43">
            <a:extLst>
              <a:ext uri="{FF2B5EF4-FFF2-40B4-BE49-F238E27FC236}">
                <a16:creationId xmlns:a16="http://schemas.microsoft.com/office/drawing/2014/main" id="{9F01E0E9-8498-6A9C-A76F-044F4CDA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02213"/>
            <a:ext cx="3962400" cy="72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400">
              <a:solidFill>
                <a:srgbClr val="A200A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A200A2"/>
                </a:solidFill>
                <a:ea typeface="宋体" panose="02010600030101010101" pitchFamily="2" charset="-122"/>
              </a:rPr>
              <a:t>Read miss    </a:t>
            </a:r>
            <a:r>
              <a:rPr lang="en-US" altLang="zh-CN" sz="2400">
                <a:solidFill>
                  <a:srgbClr val="D66B00"/>
                </a:solidFill>
                <a:ea typeface="宋体" panose="02010600030101010101" pitchFamily="2" charset="-122"/>
              </a:rPr>
              <a:t>Write miss</a:t>
            </a:r>
          </a:p>
        </p:txBody>
      </p:sp>
      <p:sp>
        <p:nvSpPr>
          <p:cNvPr id="9239" name="Text Box 45">
            <a:extLst>
              <a:ext uri="{FF2B5EF4-FFF2-40B4-BE49-F238E27FC236}">
                <a16:creationId xmlns:a16="http://schemas.microsoft.com/office/drawing/2014/main" id="{5BE3F5EC-82E2-6264-7361-3A4AF0AB1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648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BUS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6">
            <a:extLst>
              <a:ext uri="{FF2B5EF4-FFF2-40B4-BE49-F238E27FC236}">
                <a16:creationId xmlns:a16="http://schemas.microsoft.com/office/drawing/2014/main" id="{4694FA98-FF16-19E0-A3C2-1D3AF2ACD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1"/>
            <a:ext cx="0" cy="619125"/>
          </a:xfrm>
          <a:prstGeom prst="line">
            <a:avLst/>
          </a:prstGeom>
          <a:noFill/>
          <a:ln w="28575">
            <a:solidFill>
              <a:srgbClr val="FF2F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3" name="Oval 7">
            <a:extLst>
              <a:ext uri="{FF2B5EF4-FFF2-40B4-BE49-F238E27FC236}">
                <a16:creationId xmlns:a16="http://schemas.microsoft.com/office/drawing/2014/main" id="{27FD427C-185C-3235-0E42-35650A41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2100263"/>
            <a:ext cx="685800" cy="685800"/>
          </a:xfrm>
          <a:prstGeom prst="ellipse">
            <a:avLst/>
          </a:prstGeom>
          <a:solidFill>
            <a:srgbClr val="FF2F2F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Rectangle 8">
            <a:extLst>
              <a:ext uri="{FF2B5EF4-FFF2-40B4-BE49-F238E27FC236}">
                <a16:creationId xmlns:a16="http://schemas.microsoft.com/office/drawing/2014/main" id="{CDC3661E-3CC4-F155-A097-D463C52D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352800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Text Box 9">
            <a:extLst>
              <a:ext uri="{FF2B5EF4-FFF2-40B4-BE49-F238E27FC236}">
                <a16:creationId xmlns:a16="http://schemas.microsoft.com/office/drawing/2014/main" id="{4140A020-1D86-E35F-9D63-972440091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2251076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0246" name="Text Box 10">
            <a:extLst>
              <a:ext uri="{FF2B5EF4-FFF2-40B4-BE49-F238E27FC236}">
                <a16:creationId xmlns:a16="http://schemas.microsoft.com/office/drawing/2014/main" id="{F286459D-67E3-882C-4835-D26ADF19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1792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10247" name="Text Box 11">
            <a:extLst>
              <a:ext uri="{FF2B5EF4-FFF2-40B4-BE49-F238E27FC236}">
                <a16:creationId xmlns:a16="http://schemas.microsoft.com/office/drawing/2014/main" id="{9F74F5D1-539F-91CB-8F3E-FFDE2C526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72402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0248" name="Line 17">
            <a:extLst>
              <a:ext uri="{FF2B5EF4-FFF2-40B4-BE49-F238E27FC236}">
                <a16:creationId xmlns:a16="http://schemas.microsoft.com/office/drawing/2014/main" id="{ECE5296F-AB10-B3B0-7FFB-B499F9FA9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9" name="Line 18">
            <a:extLst>
              <a:ext uri="{FF2B5EF4-FFF2-40B4-BE49-F238E27FC236}">
                <a16:creationId xmlns:a16="http://schemas.microsoft.com/office/drawing/2014/main" id="{38CE77A4-182A-9D6D-A0BB-0959F0F5A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81600"/>
            <a:ext cx="6858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250" name="Group 32">
            <a:extLst>
              <a:ext uri="{FF2B5EF4-FFF2-40B4-BE49-F238E27FC236}">
                <a16:creationId xmlns:a16="http://schemas.microsoft.com/office/drawing/2014/main" id="{A424C070-7404-A545-82DD-9942C509386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62176"/>
            <a:ext cx="2438400" cy="1209675"/>
            <a:chOff x="1824" y="1488"/>
            <a:chExt cx="1536" cy="762"/>
          </a:xfrm>
        </p:grpSpPr>
        <p:sp>
          <p:nvSpPr>
            <p:cNvPr id="10258" name="Text Box 20">
              <a:extLst>
                <a:ext uri="{FF2B5EF4-FFF2-40B4-BE49-F238E27FC236}">
                  <a16:creationId xmlns:a16="http://schemas.microsoft.com/office/drawing/2014/main" id="{8348525E-6EAD-ACA9-8D29-E3AA3F439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536"/>
              <a:ext cx="1344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A200A2"/>
                  </a:solidFill>
                  <a:ea typeface="宋体" panose="02010600030101010101" pitchFamily="2" charset="-122"/>
                </a:rPr>
                <a:t>Read hit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A200A2"/>
                  </a:solidFill>
                  <a:ea typeface="宋体" panose="02010600030101010101" pitchFamily="2" charset="-122"/>
                </a:rPr>
                <a:t>Read miss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D66B00"/>
                  </a:solidFill>
                  <a:ea typeface="宋体" panose="02010600030101010101" pitchFamily="2" charset="-122"/>
                </a:rPr>
                <a:t>Write miss</a:t>
              </a:r>
            </a:p>
          </p:txBody>
        </p:sp>
        <p:sp>
          <p:nvSpPr>
            <p:cNvPr id="10259" name="AutoShape 23">
              <a:extLst>
                <a:ext uri="{FF2B5EF4-FFF2-40B4-BE49-F238E27FC236}">
                  <a16:creationId xmlns:a16="http://schemas.microsoft.com/office/drawing/2014/main" id="{0ED6F634-E70E-149F-AB20-FE2BE1BB5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488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51" name="Text Box 26">
            <a:extLst>
              <a:ext uri="{FF2B5EF4-FFF2-40B4-BE49-F238E27FC236}">
                <a16:creationId xmlns:a16="http://schemas.microsoft.com/office/drawing/2014/main" id="{B4550E72-C037-FAFC-15B5-9A5A041D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953001"/>
            <a:ext cx="3962400" cy="113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400">
              <a:solidFill>
                <a:srgbClr val="A200A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A200A2"/>
                </a:solidFill>
                <a:ea typeface="宋体" panose="02010600030101010101" pitchFamily="2" charset="-122"/>
              </a:rPr>
              <a:t>Read miss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D66B00"/>
                </a:solidFill>
                <a:ea typeface="宋体" panose="02010600030101010101" pitchFamily="2" charset="-122"/>
              </a:rPr>
              <a:t>Write miss</a:t>
            </a:r>
          </a:p>
        </p:txBody>
      </p:sp>
      <p:sp>
        <p:nvSpPr>
          <p:cNvPr id="10252" name="Text Box 27">
            <a:extLst>
              <a:ext uri="{FF2B5EF4-FFF2-40B4-BE49-F238E27FC236}">
                <a16:creationId xmlns:a16="http://schemas.microsoft.com/office/drawing/2014/main" id="{20636EA8-D73B-F286-65DC-841C14C2A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648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969696"/>
                </a:solidFill>
              </a:rPr>
              <a:t>BUS</a:t>
            </a:r>
          </a:p>
        </p:txBody>
      </p:sp>
      <p:grpSp>
        <p:nvGrpSpPr>
          <p:cNvPr id="10253" name="Group 31">
            <a:extLst>
              <a:ext uri="{FF2B5EF4-FFF2-40B4-BE49-F238E27FC236}">
                <a16:creationId xmlns:a16="http://schemas.microsoft.com/office/drawing/2014/main" id="{3166A252-76E7-67B3-C41D-64CB9233721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657600"/>
            <a:ext cx="3657600" cy="1162050"/>
            <a:chOff x="3456" y="1968"/>
            <a:chExt cx="2304" cy="732"/>
          </a:xfrm>
        </p:grpSpPr>
        <p:sp>
          <p:nvSpPr>
            <p:cNvPr id="10255" name="Rectangle 28">
              <a:extLst>
                <a:ext uri="{FF2B5EF4-FFF2-40B4-BE49-F238E27FC236}">
                  <a16:creationId xmlns:a16="http://schemas.microsoft.com/office/drawing/2014/main" id="{EE249FF0-139C-601C-682D-1620078A4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56"/>
              <a:ext cx="672" cy="144"/>
            </a:xfrm>
            <a:prstGeom prst="rect">
              <a:avLst/>
            </a:prstGeom>
            <a:solidFill>
              <a:srgbClr val="C1FEA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FA94B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6" name="AutoShape 29">
              <a:extLst>
                <a:ext uri="{FF2B5EF4-FFF2-40B4-BE49-F238E27FC236}">
                  <a16:creationId xmlns:a16="http://schemas.microsoft.com/office/drawing/2014/main" id="{F3E04A7A-6DE8-E4AC-BE96-EEF2B1202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968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7" name="Text Box 30">
              <a:extLst>
                <a:ext uri="{FF2B5EF4-FFF2-40B4-BE49-F238E27FC236}">
                  <a16:creationId xmlns:a16="http://schemas.microsoft.com/office/drawing/2014/main" id="{6A2D3BD0-B1F5-41F7-F214-553352C8A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986"/>
              <a:ext cx="1344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1919F9"/>
                  </a:solidFill>
                  <a:ea typeface="宋体" panose="02010600030101010101" pitchFamily="2" charset="-122"/>
                </a:rPr>
                <a:t>invalid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30941C"/>
                  </a:solidFill>
                  <a:ea typeface="宋体" panose="02010600030101010101" pitchFamily="2" charset="-122"/>
                </a:rPr>
                <a:t>shared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0066"/>
                  </a:solidFill>
                  <a:ea typeface="宋体" panose="02010600030101010101" pitchFamily="2" charset="-122"/>
                </a:rPr>
                <a:t>Modified</a:t>
              </a:r>
            </a:p>
          </p:txBody>
        </p:sp>
      </p:grpSp>
      <p:sp>
        <p:nvSpPr>
          <p:cNvPr id="10254" name="Arc 33">
            <a:extLst>
              <a:ext uri="{FF2B5EF4-FFF2-40B4-BE49-F238E27FC236}">
                <a16:creationId xmlns:a16="http://schemas.microsoft.com/office/drawing/2014/main" id="{C69F1085-2184-5B30-C41F-1693C66241DD}"/>
              </a:ext>
            </a:extLst>
          </p:cNvPr>
          <p:cNvSpPr>
            <a:spLocks/>
          </p:cNvSpPr>
          <p:nvPr/>
        </p:nvSpPr>
        <p:spPr bwMode="auto">
          <a:xfrm flipH="1" flipV="1">
            <a:off x="4038600" y="4662488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2F2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4">
            <a:extLst>
              <a:ext uri="{FF2B5EF4-FFF2-40B4-BE49-F238E27FC236}">
                <a16:creationId xmlns:a16="http://schemas.microsoft.com/office/drawing/2014/main" id="{E223C191-9CDC-877B-84B7-ECF615FC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1484313"/>
            <a:ext cx="1403350" cy="134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1267" name="Group 5">
            <a:extLst>
              <a:ext uri="{FF2B5EF4-FFF2-40B4-BE49-F238E27FC236}">
                <a16:creationId xmlns:a16="http://schemas.microsoft.com/office/drawing/2014/main" id="{40F93EAA-3C08-DC16-D8FE-FE13E52E44AE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359776" y="2238375"/>
            <a:ext cx="638175" cy="609600"/>
            <a:chOff x="1776" y="3024"/>
            <a:chExt cx="402" cy="384"/>
          </a:xfrm>
        </p:grpSpPr>
        <p:sp>
          <p:nvSpPr>
            <p:cNvPr id="11302" name="Oval 6">
              <a:extLst>
                <a:ext uri="{FF2B5EF4-FFF2-40B4-BE49-F238E27FC236}">
                  <a16:creationId xmlns:a16="http://schemas.microsoft.com/office/drawing/2014/main" id="{96F5ACDC-58DA-24F2-03D3-700D9B90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3" name="Line 7">
              <a:extLst>
                <a:ext uri="{FF2B5EF4-FFF2-40B4-BE49-F238E27FC236}">
                  <a16:creationId xmlns:a16="http://schemas.microsoft.com/office/drawing/2014/main" id="{076B05D0-8D00-7BD5-6AA5-1E0AD8041C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268" name="Group 8">
            <a:extLst>
              <a:ext uri="{FF2B5EF4-FFF2-40B4-BE49-F238E27FC236}">
                <a16:creationId xmlns:a16="http://schemas.microsoft.com/office/drawing/2014/main" id="{EF2EF78E-9EEE-7F5C-96D9-7F65A4405942}"/>
              </a:ext>
            </a:extLst>
          </p:cNvPr>
          <p:cNvGrpSpPr>
            <a:grpSpLocks/>
          </p:cNvGrpSpPr>
          <p:nvPr/>
        </p:nvGrpSpPr>
        <p:grpSpPr bwMode="auto">
          <a:xfrm rot="228461" flipH="1" flipV="1">
            <a:off x="4759326" y="5910263"/>
            <a:ext cx="638175" cy="609600"/>
            <a:chOff x="1776" y="3024"/>
            <a:chExt cx="402" cy="384"/>
          </a:xfrm>
        </p:grpSpPr>
        <p:sp>
          <p:nvSpPr>
            <p:cNvPr id="11300" name="Oval 9">
              <a:extLst>
                <a:ext uri="{FF2B5EF4-FFF2-40B4-BE49-F238E27FC236}">
                  <a16:creationId xmlns:a16="http://schemas.microsoft.com/office/drawing/2014/main" id="{8A40F407-50B6-281B-49B6-451610A7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1" name="Line 10">
              <a:extLst>
                <a:ext uri="{FF2B5EF4-FFF2-40B4-BE49-F238E27FC236}">
                  <a16:creationId xmlns:a16="http://schemas.microsoft.com/office/drawing/2014/main" id="{1FC81D2D-197D-78AB-E262-C2D8542E73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269" name="Group 11">
            <a:extLst>
              <a:ext uri="{FF2B5EF4-FFF2-40B4-BE49-F238E27FC236}">
                <a16:creationId xmlns:a16="http://schemas.microsoft.com/office/drawing/2014/main" id="{86F41341-FD9B-EDB8-EC0F-7263F56A6FA1}"/>
              </a:ext>
            </a:extLst>
          </p:cNvPr>
          <p:cNvGrpSpPr>
            <a:grpSpLocks/>
          </p:cNvGrpSpPr>
          <p:nvPr/>
        </p:nvGrpSpPr>
        <p:grpSpPr bwMode="auto">
          <a:xfrm>
            <a:off x="6864351" y="1262063"/>
            <a:ext cx="638175" cy="609600"/>
            <a:chOff x="1776" y="3024"/>
            <a:chExt cx="402" cy="384"/>
          </a:xfrm>
        </p:grpSpPr>
        <p:sp>
          <p:nvSpPr>
            <p:cNvPr id="11298" name="Oval 12">
              <a:extLst>
                <a:ext uri="{FF2B5EF4-FFF2-40B4-BE49-F238E27FC236}">
                  <a16:creationId xmlns:a16="http://schemas.microsoft.com/office/drawing/2014/main" id="{927E4720-2CE3-5276-1AFD-DBC3F235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99" name="Line 13">
              <a:extLst>
                <a:ext uri="{FF2B5EF4-FFF2-40B4-BE49-F238E27FC236}">
                  <a16:creationId xmlns:a16="http://schemas.microsoft.com/office/drawing/2014/main" id="{78A7CADF-46FA-832A-E490-8939C187EF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270" name="Group 14">
            <a:extLst>
              <a:ext uri="{FF2B5EF4-FFF2-40B4-BE49-F238E27FC236}">
                <a16:creationId xmlns:a16="http://schemas.microsoft.com/office/drawing/2014/main" id="{328613A0-8E3B-7630-B6AD-1D96E46CDA25}"/>
              </a:ext>
            </a:extLst>
          </p:cNvPr>
          <p:cNvGrpSpPr>
            <a:grpSpLocks/>
          </p:cNvGrpSpPr>
          <p:nvPr/>
        </p:nvGrpSpPr>
        <p:grpSpPr bwMode="auto">
          <a:xfrm>
            <a:off x="3311526" y="4919663"/>
            <a:ext cx="638175" cy="609600"/>
            <a:chOff x="1776" y="3024"/>
            <a:chExt cx="402" cy="384"/>
          </a:xfrm>
        </p:grpSpPr>
        <p:sp>
          <p:nvSpPr>
            <p:cNvPr id="11296" name="Oval 15">
              <a:extLst>
                <a:ext uri="{FF2B5EF4-FFF2-40B4-BE49-F238E27FC236}">
                  <a16:creationId xmlns:a16="http://schemas.microsoft.com/office/drawing/2014/main" id="{7F6A7BA6-48BE-8181-BDD6-E5C56997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97" name="Line 16">
              <a:extLst>
                <a:ext uri="{FF2B5EF4-FFF2-40B4-BE49-F238E27FC236}">
                  <a16:creationId xmlns:a16="http://schemas.microsoft.com/office/drawing/2014/main" id="{018CF403-DBCD-0AAB-DF7E-00FC1D0F40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271" name="Rectangle 17">
            <a:extLst>
              <a:ext uri="{FF2B5EF4-FFF2-40B4-BE49-F238E27FC236}">
                <a16:creationId xmlns:a16="http://schemas.microsoft.com/office/drawing/2014/main" id="{BBFACD62-03BA-402E-7B3D-963D93B4E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40458C"/>
                </a:solidFill>
                <a:latin typeface="Times New Roman" panose="02020603050405020304" pitchFamily="18" charset="0"/>
              </a:rPr>
              <a:t>Snoopy-Cache </a:t>
            </a:r>
            <a:r>
              <a:rPr lang="zh-CN" altLang="en-US" dirty="0">
                <a:solidFill>
                  <a:srgbClr val="40458C"/>
                </a:solidFill>
                <a:latin typeface="Times New Roman" panose="02020603050405020304" pitchFamily="18" charset="0"/>
              </a:rPr>
              <a:t>状态机</a:t>
            </a:r>
            <a:r>
              <a:rPr lang="en-US" altLang="en-US" dirty="0">
                <a:solidFill>
                  <a:srgbClr val="40458C"/>
                </a:solidFill>
                <a:latin typeface="Times New Roman" panose="02020603050405020304" pitchFamily="18" charset="0"/>
              </a:rPr>
              <a:t>-I</a:t>
            </a:r>
            <a:r>
              <a:rPr lang="en-US" altLang="en-US" dirty="0"/>
              <a:t> </a:t>
            </a:r>
          </a:p>
        </p:txBody>
      </p:sp>
      <p:sp>
        <p:nvSpPr>
          <p:cNvPr id="11272" name="Rectangle 18">
            <a:extLst>
              <a:ext uri="{FF2B5EF4-FFF2-40B4-BE49-F238E27FC236}">
                <a16:creationId xmlns:a16="http://schemas.microsoft.com/office/drawing/2014/main" id="{099F7243-7B79-EC16-9061-A81B8D5B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9" y="1982789"/>
            <a:ext cx="91371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Invalid</a:t>
            </a:r>
          </a:p>
        </p:txBody>
      </p:sp>
      <p:sp>
        <p:nvSpPr>
          <p:cNvPr id="11273" name="Rectangle 19">
            <a:extLst>
              <a:ext uri="{FF2B5EF4-FFF2-40B4-BE49-F238E27FC236}">
                <a16:creationId xmlns:a16="http://schemas.microsoft.com/office/drawing/2014/main" id="{E99880A3-AC02-5391-56B5-7013CD04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9" y="1846264"/>
            <a:ext cx="1195841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</a:t>
            </a:r>
          </a:p>
        </p:txBody>
      </p:sp>
      <p:sp>
        <p:nvSpPr>
          <p:cNvPr id="11274" name="Rectangle 20">
            <a:extLst>
              <a:ext uri="{FF2B5EF4-FFF2-40B4-BE49-F238E27FC236}">
                <a16:creationId xmlns:a16="http://schemas.microsoft.com/office/drawing/2014/main" id="{DEBB7FDD-53DC-8AD7-2BFD-B5EB7BA6D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6" y="3090864"/>
            <a:ext cx="122148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write</a:t>
            </a:r>
          </a:p>
        </p:txBody>
      </p:sp>
      <p:sp>
        <p:nvSpPr>
          <p:cNvPr id="11275" name="Rectangle 21">
            <a:extLst>
              <a:ext uri="{FF2B5EF4-FFF2-40B4-BE49-F238E27FC236}">
                <a16:creationId xmlns:a16="http://schemas.microsoft.com/office/drawing/2014/main" id="{77C0D2DB-C528-2B22-0D92-E0D831CD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1050926"/>
            <a:ext cx="1503618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 hit</a:t>
            </a:r>
          </a:p>
        </p:txBody>
      </p:sp>
      <p:sp>
        <p:nvSpPr>
          <p:cNvPr id="11276" name="Rectangle 22">
            <a:extLst>
              <a:ext uri="{FF2B5EF4-FFF2-40B4-BE49-F238E27FC236}">
                <a16:creationId xmlns:a16="http://schemas.microsoft.com/office/drawing/2014/main" id="{A8BDD39A-7ED2-7589-FDAB-F07D5D87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2286000"/>
            <a:ext cx="1926811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read miss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bus</a:t>
            </a:r>
          </a:p>
        </p:txBody>
      </p:sp>
      <p:sp>
        <p:nvSpPr>
          <p:cNvPr id="11277" name="Rectangle 23">
            <a:extLst>
              <a:ext uri="{FF2B5EF4-FFF2-40B4-BE49-F238E27FC236}">
                <a16:creationId xmlns:a16="http://schemas.microsoft.com/office/drawing/2014/main" id="{11AE7FA8-FAB0-A3A2-FA98-77988F1E6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1529266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write </a:t>
            </a:r>
            <a:b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miss on bus</a:t>
            </a:r>
          </a:p>
        </p:txBody>
      </p:sp>
      <p:sp>
        <p:nvSpPr>
          <p:cNvPr id="11278" name="Rectangle 24">
            <a:extLst>
              <a:ext uri="{FF2B5EF4-FFF2-40B4-BE49-F238E27FC236}">
                <a16:creationId xmlns:a16="http://schemas.microsoft.com/office/drawing/2014/main" id="{22ACF6EA-2B22-ACC7-8223-30AB0947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4267201"/>
            <a:ext cx="122148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write</a:t>
            </a:r>
          </a:p>
        </p:txBody>
      </p:sp>
      <p:sp>
        <p:nvSpPr>
          <p:cNvPr id="11279" name="Rectangle 25">
            <a:extLst>
              <a:ext uri="{FF2B5EF4-FFF2-40B4-BE49-F238E27FC236}">
                <a16:creationId xmlns:a16="http://schemas.microsoft.com/office/drawing/2014/main" id="{10BEEA66-4CAD-7966-2247-D64565E9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6" y="3276600"/>
            <a:ext cx="1990931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read miss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bus</a:t>
            </a:r>
          </a:p>
        </p:txBody>
      </p:sp>
      <p:sp>
        <p:nvSpPr>
          <p:cNvPr id="11280" name="Rectangle 26">
            <a:extLst>
              <a:ext uri="{FF2B5EF4-FFF2-40B4-BE49-F238E27FC236}">
                <a16:creationId xmlns:a16="http://schemas.microsoft.com/office/drawing/2014/main" id="{C0232050-60A3-533E-33AE-C253A7A4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991225"/>
            <a:ext cx="2798844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back cache block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write miss on bus</a:t>
            </a:r>
          </a:p>
        </p:txBody>
      </p:sp>
      <p:sp>
        <p:nvSpPr>
          <p:cNvPr id="11281" name="Rectangle 27">
            <a:extLst>
              <a:ext uri="{FF2B5EF4-FFF2-40B4-BE49-F238E27FC236}">
                <a16:creationId xmlns:a16="http://schemas.microsoft.com/office/drawing/2014/main" id="{97865EDF-B345-B25F-AF9B-A866CA69F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86400"/>
            <a:ext cx="1529266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 hit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write hit</a:t>
            </a:r>
          </a:p>
        </p:txBody>
      </p:sp>
      <p:sp>
        <p:nvSpPr>
          <p:cNvPr id="11282" name="Oval 28">
            <a:extLst>
              <a:ext uri="{FF2B5EF4-FFF2-40B4-BE49-F238E27FC236}">
                <a16:creationId xmlns:a16="http://schemas.microsoft.com/office/drawing/2014/main" id="{BE05E1B4-3258-7379-935A-3106DC6C8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1484313"/>
            <a:ext cx="1403350" cy="1346200"/>
          </a:xfrm>
          <a:prstGeom prst="ellipse">
            <a:avLst/>
          </a:prstGeom>
          <a:solidFill>
            <a:srgbClr val="00BC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283" name="Oval 29">
            <a:extLst>
              <a:ext uri="{FF2B5EF4-FFF2-40B4-BE49-F238E27FC236}">
                <a16:creationId xmlns:a16="http://schemas.microsoft.com/office/drawing/2014/main" id="{8462AAFA-58EC-F325-5BA3-599A197C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970463"/>
            <a:ext cx="1403350" cy="134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A8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84" name="Line 30">
            <a:extLst>
              <a:ext uri="{FF2B5EF4-FFF2-40B4-BE49-F238E27FC236}">
                <a16:creationId xmlns:a16="http://schemas.microsoft.com/office/drawing/2014/main" id="{FBA58F87-19BE-41ED-609E-7C79F5D75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425" y="2233613"/>
            <a:ext cx="2000250" cy="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31">
            <a:extLst>
              <a:ext uri="{FF2B5EF4-FFF2-40B4-BE49-F238E27FC236}">
                <a16:creationId xmlns:a16="http://schemas.microsoft.com/office/drawing/2014/main" id="{921A6511-E8F0-4AA2-AB3A-9E15B27A5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2824163"/>
            <a:ext cx="0" cy="21145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32">
            <a:extLst>
              <a:ext uri="{FF2B5EF4-FFF2-40B4-BE49-F238E27FC236}">
                <a16:creationId xmlns:a16="http://schemas.microsoft.com/office/drawing/2014/main" id="{FA2A65B9-52FB-8CD5-117D-A3B3CA1A74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2652713"/>
            <a:ext cx="2381250" cy="243840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33">
            <a:extLst>
              <a:ext uri="{FF2B5EF4-FFF2-40B4-BE49-F238E27FC236}">
                <a16:creationId xmlns:a16="http://schemas.microsoft.com/office/drawing/2014/main" id="{99F6F417-8FF9-90F6-7E1F-7F6AB6979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0325" y="2843213"/>
            <a:ext cx="2495550" cy="25336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Rectangle 34">
            <a:extLst>
              <a:ext uri="{FF2B5EF4-FFF2-40B4-BE49-F238E27FC236}">
                <a16:creationId xmlns:a16="http://schemas.microsoft.com/office/drawing/2014/main" id="{F67BB757-1CA1-BB94-94A5-BE5E2850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1811339"/>
            <a:ext cx="16748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 only)</a:t>
            </a:r>
          </a:p>
        </p:txBody>
      </p:sp>
      <p:sp>
        <p:nvSpPr>
          <p:cNvPr id="11289" name="Rectangle 35">
            <a:extLst>
              <a:ext uri="{FF2B5EF4-FFF2-40B4-BE49-F238E27FC236}">
                <a16:creationId xmlns:a16="http://schemas.microsoft.com/office/drawing/2014/main" id="{0E224AFB-4474-27E4-5200-8BB86BA4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6" y="5334001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Modified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  <p:sp>
        <p:nvSpPr>
          <p:cNvPr id="11290" name="Text Box 36">
            <a:extLst>
              <a:ext uri="{FF2B5EF4-FFF2-40B4-BE49-F238E27FC236}">
                <a16:creationId xmlns:a16="http://schemas.microsoft.com/office/drawing/2014/main" id="{1F00185E-2D61-1EB4-21F8-58CF027FD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62001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访存请求</a:t>
            </a:r>
            <a:b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导致的状态变换</a:t>
            </a:r>
          </a:p>
        </p:txBody>
      </p:sp>
      <p:sp>
        <p:nvSpPr>
          <p:cNvPr id="11291" name="Rectangle 37">
            <a:extLst>
              <a:ext uri="{FF2B5EF4-FFF2-40B4-BE49-F238E27FC236}">
                <a16:creationId xmlns:a16="http://schemas.microsoft.com/office/drawing/2014/main" id="{83BD2701-3E70-6BC4-5FC1-F860FC53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59138"/>
            <a:ext cx="2286000" cy="9759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0" lang="en-US" altLang="en-US" sz="1800" b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back block,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read miss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bus</a:t>
            </a:r>
          </a:p>
        </p:txBody>
      </p:sp>
      <p:sp>
        <p:nvSpPr>
          <p:cNvPr id="11292" name="Rectangle 38">
            <a:extLst>
              <a:ext uri="{FF2B5EF4-FFF2-40B4-BE49-F238E27FC236}">
                <a16:creationId xmlns:a16="http://schemas.microsoft.com/office/drawing/2014/main" id="{EDCD963B-AB8B-3E63-4BF2-2B75EA1E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9888"/>
            <a:ext cx="172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 miss</a:t>
            </a:r>
            <a:endParaRPr kumimoji="0" lang="en-US" altLang="zh-CN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3" name="Rectangle 39">
            <a:extLst>
              <a:ext uri="{FF2B5EF4-FFF2-40B4-BE49-F238E27FC236}">
                <a16:creationId xmlns:a16="http://schemas.microsoft.com/office/drawing/2014/main" id="{E79AE5BC-66AB-511A-7E62-B84CB162F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586288"/>
            <a:ext cx="280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write miss on Bus</a:t>
            </a:r>
            <a:endParaRPr kumimoji="0" lang="en-US" altLang="zh-CN" sz="1800" b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4" name="Rectangle 40">
            <a:extLst>
              <a:ext uri="{FF2B5EF4-FFF2-40B4-BE49-F238E27FC236}">
                <a16:creationId xmlns:a16="http://schemas.microsoft.com/office/drawing/2014/main" id="{0BA69394-2EEC-3F7A-21D9-B8C16839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65308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write Miss</a:t>
            </a:r>
          </a:p>
        </p:txBody>
      </p:sp>
      <p:sp>
        <p:nvSpPr>
          <p:cNvPr id="11295" name="Rectangle 41">
            <a:extLst>
              <a:ext uri="{FF2B5EF4-FFF2-40B4-BE49-F238E27FC236}">
                <a16:creationId xmlns:a16="http://schemas.microsoft.com/office/drawing/2014/main" id="{F0706142-9CAD-DE22-7360-9EF01C4A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1"/>
            <a:ext cx="1734450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 miss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>
            <a:extLst>
              <a:ext uri="{FF2B5EF4-FFF2-40B4-BE49-F238E27FC236}">
                <a16:creationId xmlns:a16="http://schemas.microsoft.com/office/drawing/2014/main" id="{BB567E46-A695-8770-A9A3-A6AAD7A1D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Snoopy-Cache </a:t>
            </a:r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状态机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-I</a:t>
            </a:r>
            <a:r>
              <a:rPr lang="en-US" altLang="en-US"/>
              <a:t> </a:t>
            </a:r>
          </a:p>
        </p:txBody>
      </p:sp>
      <p:grpSp>
        <p:nvGrpSpPr>
          <p:cNvPr id="12291" name="Group 42">
            <a:extLst>
              <a:ext uri="{FF2B5EF4-FFF2-40B4-BE49-F238E27FC236}">
                <a16:creationId xmlns:a16="http://schemas.microsoft.com/office/drawing/2014/main" id="{504A971A-DA82-4E5B-F552-737663027E36}"/>
              </a:ext>
            </a:extLst>
          </p:cNvPr>
          <p:cNvGrpSpPr>
            <a:grpSpLocks/>
          </p:cNvGrpSpPr>
          <p:nvPr/>
        </p:nvGrpSpPr>
        <p:grpSpPr bwMode="auto">
          <a:xfrm>
            <a:off x="3507398" y="1720850"/>
            <a:ext cx="1403350" cy="1346200"/>
            <a:chOff x="1410" y="935"/>
            <a:chExt cx="884" cy="848"/>
          </a:xfrm>
        </p:grpSpPr>
        <p:sp>
          <p:nvSpPr>
            <p:cNvPr id="12307" name="Oval 4">
              <a:extLst>
                <a:ext uri="{FF2B5EF4-FFF2-40B4-BE49-F238E27FC236}">
                  <a16:creationId xmlns:a16="http://schemas.microsoft.com/office/drawing/2014/main" id="{C5B9AB25-46B6-64E3-0630-74C17B9BC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935"/>
              <a:ext cx="884" cy="848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8" name="Rectangle 18">
              <a:extLst>
                <a:ext uri="{FF2B5EF4-FFF2-40B4-BE49-F238E27FC236}">
                  <a16:creationId xmlns:a16="http://schemas.microsoft.com/office/drawing/2014/main" id="{A5B5630D-A7D0-1138-4487-5247ACAF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249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Invalid</a:t>
              </a:r>
            </a:p>
          </p:txBody>
        </p:sp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F987680B-F527-668A-B109-BCC20F8E2312}"/>
              </a:ext>
            </a:extLst>
          </p:cNvPr>
          <p:cNvGrpSpPr>
            <a:grpSpLocks/>
          </p:cNvGrpSpPr>
          <p:nvPr/>
        </p:nvGrpSpPr>
        <p:grpSpPr bwMode="auto">
          <a:xfrm>
            <a:off x="4923448" y="1720850"/>
            <a:ext cx="3536950" cy="1446212"/>
            <a:chOff x="2302" y="935"/>
            <a:chExt cx="2228" cy="911"/>
          </a:xfrm>
        </p:grpSpPr>
        <p:sp>
          <p:nvSpPr>
            <p:cNvPr id="12301" name="Rectangle 19">
              <a:extLst>
                <a:ext uri="{FF2B5EF4-FFF2-40B4-BE49-F238E27FC236}">
                  <a16:creationId xmlns:a16="http://schemas.microsoft.com/office/drawing/2014/main" id="{1E86D4E7-3ABE-6038-6B1E-141DB3DA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163"/>
              <a:ext cx="7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 read</a:t>
              </a:r>
            </a:p>
          </p:txBody>
        </p:sp>
        <p:sp>
          <p:nvSpPr>
            <p:cNvPr id="12302" name="Rectangle 22">
              <a:extLst>
                <a:ext uri="{FF2B5EF4-FFF2-40B4-BE49-F238E27FC236}">
                  <a16:creationId xmlns:a16="http://schemas.microsoft.com/office/drawing/2014/main" id="{380BA55C-963C-3CFA-F696-76F774FD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40"/>
              <a:ext cx="1214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Place read miss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on bus</a:t>
              </a:r>
            </a:p>
          </p:txBody>
        </p:sp>
        <p:sp>
          <p:nvSpPr>
            <p:cNvPr id="12303" name="Line 30">
              <a:extLst>
                <a:ext uri="{FF2B5EF4-FFF2-40B4-BE49-F238E27FC236}">
                  <a16:creationId xmlns:a16="http://schemas.microsoft.com/office/drawing/2014/main" id="{4C147347-131D-3C66-DA39-A9D84BDEF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1407"/>
              <a:ext cx="1260" cy="0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4" name="Group 44">
              <a:extLst>
                <a:ext uri="{FF2B5EF4-FFF2-40B4-BE49-F238E27FC236}">
                  <a16:creationId xmlns:a16="http://schemas.microsoft.com/office/drawing/2014/main" id="{0334A078-8C3F-CC63-2026-2E9737A7B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" y="935"/>
              <a:ext cx="1055" cy="848"/>
              <a:chOff x="3475" y="935"/>
              <a:chExt cx="1055" cy="848"/>
            </a:xfrm>
          </p:grpSpPr>
          <p:sp>
            <p:nvSpPr>
              <p:cNvPr id="12305" name="Oval 28">
                <a:extLst>
                  <a:ext uri="{FF2B5EF4-FFF2-40B4-BE49-F238E27FC236}">
                    <a16:creationId xmlns:a16="http://schemas.microsoft.com/office/drawing/2014/main" id="{9E550C06-1848-5596-9185-B56720220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935"/>
                <a:ext cx="884" cy="848"/>
              </a:xfrm>
              <a:prstGeom prst="ellipse">
                <a:avLst/>
              </a:prstGeom>
              <a:solidFill>
                <a:srgbClr val="00BC00"/>
              </a:solidFill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6" name="Rectangle 34">
                <a:extLst>
                  <a:ext uri="{FF2B5EF4-FFF2-40B4-BE49-F238E27FC236}">
                    <a16:creationId xmlns:a16="http://schemas.microsoft.com/office/drawing/2014/main" id="{F7C576D1-62DD-206D-57F9-D8D4DDB99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5" y="1141"/>
                <a:ext cx="1055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Shared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 b="1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(read only)</a:t>
                </a:r>
              </a:p>
            </p:txBody>
          </p:sp>
        </p:grpSp>
      </p:grpSp>
      <p:grpSp>
        <p:nvGrpSpPr>
          <p:cNvPr id="5" name="Group 46">
            <a:extLst>
              <a:ext uri="{FF2B5EF4-FFF2-40B4-BE49-F238E27FC236}">
                <a16:creationId xmlns:a16="http://schemas.microsoft.com/office/drawing/2014/main" id="{3D36DAEA-062F-803A-4866-3F6CFF8BEFFC}"/>
              </a:ext>
            </a:extLst>
          </p:cNvPr>
          <p:cNvGrpSpPr>
            <a:grpSpLocks/>
          </p:cNvGrpSpPr>
          <p:nvPr/>
        </p:nvGrpSpPr>
        <p:grpSpPr bwMode="auto">
          <a:xfrm>
            <a:off x="2640623" y="3060700"/>
            <a:ext cx="2362200" cy="3492500"/>
            <a:chOff x="864" y="1779"/>
            <a:chExt cx="1488" cy="2200"/>
          </a:xfrm>
        </p:grpSpPr>
        <p:sp>
          <p:nvSpPr>
            <p:cNvPr id="12295" name="Rectangle 20">
              <a:extLst>
                <a:ext uri="{FF2B5EF4-FFF2-40B4-BE49-F238E27FC236}">
                  <a16:creationId xmlns:a16="http://schemas.microsoft.com/office/drawing/2014/main" id="{8BA426C1-9937-C1AE-F5F9-62E9AA766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947"/>
              <a:ext cx="76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 write</a:t>
              </a:r>
            </a:p>
          </p:txBody>
        </p:sp>
        <p:sp>
          <p:nvSpPr>
            <p:cNvPr id="12296" name="Rectangle 23">
              <a:extLst>
                <a:ext uri="{FF2B5EF4-FFF2-40B4-BE49-F238E27FC236}">
                  <a16:creationId xmlns:a16="http://schemas.microsoft.com/office/drawing/2014/main" id="{18E3DC37-19C0-A615-BED9-0E4C9ABF4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60"/>
              <a:ext cx="9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Place write </a:t>
              </a:r>
              <a:b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miss on bus</a:t>
              </a:r>
            </a:p>
          </p:txBody>
        </p:sp>
        <p:sp>
          <p:nvSpPr>
            <p:cNvPr id="12297" name="Line 31">
              <a:extLst>
                <a:ext uri="{FF2B5EF4-FFF2-40B4-BE49-F238E27FC236}">
                  <a16:creationId xmlns:a16="http://schemas.microsoft.com/office/drawing/2014/main" id="{68315E27-C1D3-AB57-016A-EACF5C142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1779"/>
              <a:ext cx="0" cy="1332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8" name="Group 43">
              <a:extLst>
                <a:ext uri="{FF2B5EF4-FFF2-40B4-BE49-F238E27FC236}">
                  <a16:creationId xmlns:a16="http://schemas.microsoft.com/office/drawing/2014/main" id="{8FCB5019-E028-B278-74A2-6B19F419A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6" y="3131"/>
              <a:ext cx="986" cy="848"/>
              <a:chOff x="1366" y="3131"/>
              <a:chExt cx="986" cy="848"/>
            </a:xfrm>
          </p:grpSpPr>
          <p:sp>
            <p:nvSpPr>
              <p:cNvPr id="12299" name="Oval 29">
                <a:extLst>
                  <a:ext uri="{FF2B5EF4-FFF2-40B4-BE49-F238E27FC236}">
                    <a16:creationId xmlns:a16="http://schemas.microsoft.com/office/drawing/2014/main" id="{C13A0FDE-C327-4A0D-B6F1-A91AF333A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3131"/>
                <a:ext cx="884" cy="848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A8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0" name="Rectangle 35">
                <a:extLst>
                  <a:ext uri="{FF2B5EF4-FFF2-40B4-BE49-F238E27FC236}">
                    <a16:creationId xmlns:a16="http://schemas.microsoft.com/office/drawing/2014/main" id="{12BECC09-2679-2886-1EA8-6CBB00229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" y="3360"/>
                <a:ext cx="986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Modified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(read/write)</a:t>
                </a:r>
              </a:p>
            </p:txBody>
          </p:sp>
        </p:grpSp>
      </p:grpSp>
      <p:sp>
        <p:nvSpPr>
          <p:cNvPr id="12294" name="Text Box 36">
            <a:extLst>
              <a:ext uri="{FF2B5EF4-FFF2-40B4-BE49-F238E27FC236}">
                <a16:creationId xmlns:a16="http://schemas.microsoft.com/office/drawing/2014/main" id="{00BEE2EC-3C39-872B-B3F4-2554A262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62001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访存请求</a:t>
            </a:r>
            <a:b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导致的状态变换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>
            <a:extLst>
              <a:ext uri="{FF2B5EF4-FFF2-40B4-BE49-F238E27FC236}">
                <a16:creationId xmlns:a16="http://schemas.microsoft.com/office/drawing/2014/main" id="{C879C99A-893A-8F58-4F20-85279FF42125}"/>
              </a:ext>
            </a:extLst>
          </p:cNvPr>
          <p:cNvGrpSpPr>
            <a:grpSpLocks/>
          </p:cNvGrpSpPr>
          <p:nvPr/>
        </p:nvGrpSpPr>
        <p:grpSpPr bwMode="auto">
          <a:xfrm>
            <a:off x="8359776" y="2238375"/>
            <a:ext cx="2022475" cy="1682750"/>
            <a:chOff x="4306" y="1410"/>
            <a:chExt cx="1274" cy="1060"/>
          </a:xfrm>
        </p:grpSpPr>
        <p:grpSp>
          <p:nvGrpSpPr>
            <p:cNvPr id="13330" name="Group 5">
              <a:extLst>
                <a:ext uri="{FF2B5EF4-FFF2-40B4-BE49-F238E27FC236}">
                  <a16:creationId xmlns:a16="http://schemas.microsoft.com/office/drawing/2014/main" id="{B9FC011D-A602-1D46-03FC-ADD41E9B32CF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4306" y="1410"/>
              <a:ext cx="402" cy="384"/>
              <a:chOff x="1776" y="3024"/>
              <a:chExt cx="402" cy="384"/>
            </a:xfrm>
          </p:grpSpPr>
          <p:sp>
            <p:nvSpPr>
              <p:cNvPr id="13333" name="Oval 6">
                <a:extLst>
                  <a:ext uri="{FF2B5EF4-FFF2-40B4-BE49-F238E27FC236}">
                    <a16:creationId xmlns:a16="http://schemas.microsoft.com/office/drawing/2014/main" id="{33C54CED-2688-F6E6-163F-19C041528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BC00B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34" name="Line 7">
                <a:extLst>
                  <a:ext uri="{FF2B5EF4-FFF2-40B4-BE49-F238E27FC236}">
                    <a16:creationId xmlns:a16="http://schemas.microsoft.com/office/drawing/2014/main" id="{7B691C66-68E5-1CA2-97B2-3F3915948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>
                <a:off x="2082" y="3102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BC00B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3331" name="Rectangle 25">
              <a:extLst>
                <a:ext uri="{FF2B5EF4-FFF2-40B4-BE49-F238E27FC236}">
                  <a16:creationId xmlns:a16="http://schemas.microsoft.com/office/drawing/2014/main" id="{EC10D536-8AB6-1A1C-7B93-1DD6BF23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064"/>
              <a:ext cx="1254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Place read miss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on bus</a:t>
              </a:r>
            </a:p>
          </p:txBody>
        </p:sp>
        <p:sp>
          <p:nvSpPr>
            <p:cNvPr id="13332" name="Rectangle 38">
              <a:extLst>
                <a:ext uri="{FF2B5EF4-FFF2-40B4-BE49-F238E27FC236}">
                  <a16:creationId xmlns:a16="http://schemas.microsoft.com/office/drawing/2014/main" id="{8B54D3E3-06AC-5DEA-4F8F-8F97D4EB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33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 read miss</a:t>
              </a:r>
              <a:endParaRPr kumimoji="0" lang="en-US" altLang="zh-CN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5" name="Rectangle 17">
            <a:extLst>
              <a:ext uri="{FF2B5EF4-FFF2-40B4-BE49-F238E27FC236}">
                <a16:creationId xmlns:a16="http://schemas.microsoft.com/office/drawing/2014/main" id="{3133C9CF-1FA3-88E9-A3E7-C06017A2E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Snoopy-Cache </a:t>
            </a:r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状态机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-I</a:t>
            </a:r>
            <a:r>
              <a:rPr lang="en-US" altLang="en-US"/>
              <a:t> 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378C7B9B-54D1-D259-74A3-72FCF0BAAA80}"/>
              </a:ext>
            </a:extLst>
          </p:cNvPr>
          <p:cNvGrpSpPr>
            <a:grpSpLocks/>
          </p:cNvGrpSpPr>
          <p:nvPr/>
        </p:nvGrpSpPr>
        <p:grpSpPr bwMode="auto">
          <a:xfrm>
            <a:off x="6864351" y="1050925"/>
            <a:ext cx="2217738" cy="820738"/>
            <a:chOff x="3364" y="662"/>
            <a:chExt cx="1397" cy="517"/>
          </a:xfrm>
        </p:grpSpPr>
        <p:grpSp>
          <p:nvGrpSpPr>
            <p:cNvPr id="13326" name="Group 11">
              <a:extLst>
                <a:ext uri="{FF2B5EF4-FFF2-40B4-BE49-F238E27FC236}">
                  <a16:creationId xmlns:a16="http://schemas.microsoft.com/office/drawing/2014/main" id="{0519AEA7-6816-D43F-7F0E-8D68F7E60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795"/>
              <a:ext cx="402" cy="384"/>
              <a:chOff x="1776" y="3024"/>
              <a:chExt cx="402" cy="384"/>
            </a:xfrm>
          </p:grpSpPr>
          <p:sp>
            <p:nvSpPr>
              <p:cNvPr id="13328" name="Oval 12">
                <a:extLst>
                  <a:ext uri="{FF2B5EF4-FFF2-40B4-BE49-F238E27FC236}">
                    <a16:creationId xmlns:a16="http://schemas.microsoft.com/office/drawing/2014/main" id="{D1593FE9-A126-93CF-9651-891F5C02E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BC00B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29" name="Line 13">
                <a:extLst>
                  <a:ext uri="{FF2B5EF4-FFF2-40B4-BE49-F238E27FC236}">
                    <a16:creationId xmlns:a16="http://schemas.microsoft.com/office/drawing/2014/main" id="{9413D535-FFB7-9B6E-7BD5-02A94E7F5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>
                <a:off x="2082" y="3102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BC00B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3327" name="Rectangle 21">
              <a:extLst>
                <a:ext uri="{FF2B5EF4-FFF2-40B4-BE49-F238E27FC236}">
                  <a16:creationId xmlns:a16="http://schemas.microsoft.com/office/drawing/2014/main" id="{DA943494-F0D5-244A-8458-09045948A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662"/>
              <a:ext cx="94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 read hit</a:t>
              </a:r>
            </a:p>
          </p:txBody>
        </p:sp>
      </p:grpSp>
      <p:sp>
        <p:nvSpPr>
          <p:cNvPr id="13317" name="Oval 28">
            <a:extLst>
              <a:ext uri="{FF2B5EF4-FFF2-40B4-BE49-F238E27FC236}">
                <a16:creationId xmlns:a16="http://schemas.microsoft.com/office/drawing/2014/main" id="{CD4FDD47-522C-7951-88B6-B9BEDB7A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1484313"/>
            <a:ext cx="1403350" cy="1346200"/>
          </a:xfrm>
          <a:prstGeom prst="ellipse">
            <a:avLst/>
          </a:prstGeom>
          <a:solidFill>
            <a:srgbClr val="00BC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318" name="Rectangle 34">
            <a:extLst>
              <a:ext uri="{FF2B5EF4-FFF2-40B4-BE49-F238E27FC236}">
                <a16:creationId xmlns:a16="http://schemas.microsoft.com/office/drawing/2014/main" id="{D4C23F40-3CB8-8DD4-69EB-F0B747E5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1811339"/>
            <a:ext cx="16748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 only)</a:t>
            </a:r>
          </a:p>
        </p:txBody>
      </p:sp>
      <p:sp>
        <p:nvSpPr>
          <p:cNvPr id="13319" name="Text Box 36">
            <a:extLst>
              <a:ext uri="{FF2B5EF4-FFF2-40B4-BE49-F238E27FC236}">
                <a16:creationId xmlns:a16="http://schemas.microsoft.com/office/drawing/2014/main" id="{06731985-E245-9B30-E701-D4060442C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62001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访存请求</a:t>
            </a:r>
            <a:b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导致的状态变换</a:t>
            </a:r>
          </a:p>
        </p:txBody>
      </p:sp>
      <p:grpSp>
        <p:nvGrpSpPr>
          <p:cNvPr id="6" name="Group 44">
            <a:extLst>
              <a:ext uri="{FF2B5EF4-FFF2-40B4-BE49-F238E27FC236}">
                <a16:creationId xmlns:a16="http://schemas.microsoft.com/office/drawing/2014/main" id="{01C4B2A6-4DAF-FBF6-8308-6BC4835E882F}"/>
              </a:ext>
            </a:extLst>
          </p:cNvPr>
          <p:cNvGrpSpPr>
            <a:grpSpLocks/>
          </p:cNvGrpSpPr>
          <p:nvPr/>
        </p:nvGrpSpPr>
        <p:grpSpPr bwMode="auto">
          <a:xfrm>
            <a:off x="3692526" y="2843213"/>
            <a:ext cx="5483225" cy="3473450"/>
            <a:chOff x="1366" y="1791"/>
            <a:chExt cx="3454" cy="2188"/>
          </a:xfrm>
        </p:grpSpPr>
        <p:sp>
          <p:nvSpPr>
            <p:cNvPr id="13321" name="Rectangle 24">
              <a:extLst>
                <a:ext uri="{FF2B5EF4-FFF2-40B4-BE49-F238E27FC236}">
                  <a16:creationId xmlns:a16="http://schemas.microsoft.com/office/drawing/2014/main" id="{022C6998-449E-0799-6350-C5FB929CC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88"/>
              <a:ext cx="76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 write</a:t>
              </a:r>
            </a:p>
          </p:txBody>
        </p:sp>
        <p:sp>
          <p:nvSpPr>
            <p:cNvPr id="13322" name="Oval 29">
              <a:extLst>
                <a:ext uri="{FF2B5EF4-FFF2-40B4-BE49-F238E27FC236}">
                  <a16:creationId xmlns:a16="http://schemas.microsoft.com/office/drawing/2014/main" id="{01B28C2A-FCDB-FF0D-DCA9-3716DE989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3131"/>
              <a:ext cx="884" cy="8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A8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3" name="Line 33">
              <a:extLst>
                <a:ext uri="{FF2B5EF4-FFF2-40B4-BE49-F238E27FC236}">
                  <a16:creationId xmlns:a16="http://schemas.microsoft.com/office/drawing/2014/main" id="{88A93335-1593-1B87-1035-258B86D1E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8" y="1791"/>
              <a:ext cx="1572" cy="1596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Rectangle 35">
              <a:extLst>
                <a:ext uri="{FF2B5EF4-FFF2-40B4-BE49-F238E27FC236}">
                  <a16:creationId xmlns:a16="http://schemas.microsoft.com/office/drawing/2014/main" id="{4629ECE9-5D31-8E2C-4DD1-A384140CA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" y="3360"/>
              <a:ext cx="98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Modified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(read/write)</a:t>
              </a:r>
            </a:p>
          </p:txBody>
        </p:sp>
        <p:sp>
          <p:nvSpPr>
            <p:cNvPr id="13325" name="Rectangle 39">
              <a:extLst>
                <a:ext uri="{FF2B5EF4-FFF2-40B4-BE49-F238E27FC236}">
                  <a16:creationId xmlns:a16="http://schemas.microsoft.com/office/drawing/2014/main" id="{B9C568AF-7592-8DDC-E758-B1101DF4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89"/>
              <a:ext cx="1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Place write miss on bus</a:t>
              </a:r>
              <a:endParaRPr kumimoji="0" lang="en-US" altLang="zh-CN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>
            <a:extLst>
              <a:ext uri="{FF2B5EF4-FFF2-40B4-BE49-F238E27FC236}">
                <a16:creationId xmlns:a16="http://schemas.microsoft.com/office/drawing/2014/main" id="{9C7CBAF2-F26F-41C2-876C-5B39B5206E15}"/>
              </a:ext>
            </a:extLst>
          </p:cNvPr>
          <p:cNvGrpSpPr>
            <a:grpSpLocks/>
          </p:cNvGrpSpPr>
          <p:nvPr/>
        </p:nvGrpSpPr>
        <p:grpSpPr bwMode="auto">
          <a:xfrm>
            <a:off x="4759325" y="5653088"/>
            <a:ext cx="3525838" cy="982662"/>
            <a:chOff x="2038" y="3561"/>
            <a:chExt cx="2221" cy="619"/>
          </a:xfrm>
        </p:grpSpPr>
        <p:grpSp>
          <p:nvGrpSpPr>
            <p:cNvPr id="14354" name="Group 8">
              <a:extLst>
                <a:ext uri="{FF2B5EF4-FFF2-40B4-BE49-F238E27FC236}">
                  <a16:creationId xmlns:a16="http://schemas.microsoft.com/office/drawing/2014/main" id="{1AE04433-1C5C-4CE8-1660-96676BA4BDBD}"/>
                </a:ext>
              </a:extLst>
            </p:cNvPr>
            <p:cNvGrpSpPr>
              <a:grpSpLocks/>
            </p:cNvGrpSpPr>
            <p:nvPr/>
          </p:nvGrpSpPr>
          <p:grpSpPr bwMode="auto">
            <a:xfrm rot="228461" flipH="1" flipV="1">
              <a:off x="2038" y="3723"/>
              <a:ext cx="402" cy="384"/>
              <a:chOff x="1776" y="3024"/>
              <a:chExt cx="402" cy="384"/>
            </a:xfrm>
          </p:grpSpPr>
          <p:sp>
            <p:nvSpPr>
              <p:cNvPr id="14357" name="Oval 9">
                <a:extLst>
                  <a:ext uri="{FF2B5EF4-FFF2-40B4-BE49-F238E27FC236}">
                    <a16:creationId xmlns:a16="http://schemas.microsoft.com/office/drawing/2014/main" id="{1C394099-EAE5-65C2-382C-33C16387A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EC7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58" name="Line 10">
                <a:extLst>
                  <a:ext uri="{FF2B5EF4-FFF2-40B4-BE49-F238E27FC236}">
                    <a16:creationId xmlns:a16="http://schemas.microsoft.com/office/drawing/2014/main" id="{436D478C-0068-FA76-E6EF-B2480815C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>
                <a:off x="2082" y="3102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EC7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4355" name="Rectangle 26">
              <a:extLst>
                <a:ext uri="{FF2B5EF4-FFF2-40B4-BE49-F238E27FC236}">
                  <a16:creationId xmlns:a16="http://schemas.microsoft.com/office/drawing/2014/main" id="{A1238FFA-CCC1-8C33-7091-954086937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774"/>
              <a:ext cx="1763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 back cache block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Place write miss on bus</a:t>
              </a:r>
            </a:p>
          </p:txBody>
        </p:sp>
        <p:sp>
          <p:nvSpPr>
            <p:cNvPr id="14356" name="Rectangle 40">
              <a:extLst>
                <a:ext uri="{FF2B5EF4-FFF2-40B4-BE49-F238E27FC236}">
                  <a16:creationId xmlns:a16="http://schemas.microsoft.com/office/drawing/2014/main" id="{C21428C0-C270-F139-4867-07040AB35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61"/>
              <a:ext cx="11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 write Miss</a:t>
              </a:r>
            </a:p>
          </p:txBody>
        </p:sp>
      </p:grpSp>
      <p:sp>
        <p:nvSpPr>
          <p:cNvPr id="14339" name="Rectangle 17">
            <a:extLst>
              <a:ext uri="{FF2B5EF4-FFF2-40B4-BE49-F238E27FC236}">
                <a16:creationId xmlns:a16="http://schemas.microsoft.com/office/drawing/2014/main" id="{6BAB407F-471D-D3C5-18E0-898FE72CB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Snoopy-Cache </a:t>
            </a:r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状态机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-I</a:t>
            </a:r>
            <a:r>
              <a:rPr lang="en-US" altLang="en-US"/>
              <a:t> 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7FB2717D-AF71-CADB-1E3E-6014151C67B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919663"/>
            <a:ext cx="1968500" cy="1211262"/>
            <a:chOff x="288" y="3099"/>
            <a:chExt cx="1240" cy="763"/>
          </a:xfrm>
        </p:grpSpPr>
        <p:grpSp>
          <p:nvGrpSpPr>
            <p:cNvPr id="14350" name="Group 14">
              <a:extLst>
                <a:ext uri="{FF2B5EF4-FFF2-40B4-BE49-F238E27FC236}">
                  <a16:creationId xmlns:a16="http://schemas.microsoft.com/office/drawing/2014/main" id="{A07F413E-5F1E-8903-C6E0-A9FF82B03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6" y="3099"/>
              <a:ext cx="402" cy="384"/>
              <a:chOff x="1776" y="3024"/>
              <a:chExt cx="402" cy="384"/>
            </a:xfrm>
          </p:grpSpPr>
          <p:sp>
            <p:nvSpPr>
              <p:cNvPr id="14352" name="Oval 15">
                <a:extLst>
                  <a:ext uri="{FF2B5EF4-FFF2-40B4-BE49-F238E27FC236}">
                    <a16:creationId xmlns:a16="http://schemas.microsoft.com/office/drawing/2014/main" id="{0142BB03-A4C1-73AD-D263-07623313B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53" name="Line 16">
                <a:extLst>
                  <a:ext uri="{FF2B5EF4-FFF2-40B4-BE49-F238E27FC236}">
                    <a16:creationId xmlns:a16="http://schemas.microsoft.com/office/drawing/2014/main" id="{4A7B2742-6D93-9C4F-2A16-B4BE8A963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>
                <a:off x="2082" y="3102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4351" name="Rectangle 27">
              <a:extLst>
                <a:ext uri="{FF2B5EF4-FFF2-40B4-BE49-F238E27FC236}">
                  <a16:creationId xmlns:a16="http://schemas.microsoft.com/office/drawing/2014/main" id="{157632C1-BCA8-2108-8A96-C6BCCE0C5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56"/>
              <a:ext cx="9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 read hit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 write hit</a:t>
              </a:r>
            </a:p>
          </p:txBody>
        </p:sp>
      </p:grpSp>
      <p:sp>
        <p:nvSpPr>
          <p:cNvPr id="14341" name="Oval 29">
            <a:extLst>
              <a:ext uri="{FF2B5EF4-FFF2-40B4-BE49-F238E27FC236}">
                <a16:creationId xmlns:a16="http://schemas.microsoft.com/office/drawing/2014/main" id="{995ACF9A-55AD-228D-B2C8-5CEBE703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970463"/>
            <a:ext cx="1403350" cy="134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A8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2" name="Rectangle 35">
            <a:extLst>
              <a:ext uri="{FF2B5EF4-FFF2-40B4-BE49-F238E27FC236}">
                <a16:creationId xmlns:a16="http://schemas.microsoft.com/office/drawing/2014/main" id="{762EE9EC-1792-5E83-2F36-FF8036820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6" y="5334001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Modified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  <p:sp>
        <p:nvSpPr>
          <p:cNvPr id="14343" name="Text Box 36">
            <a:extLst>
              <a:ext uri="{FF2B5EF4-FFF2-40B4-BE49-F238E27FC236}">
                <a16:creationId xmlns:a16="http://schemas.microsoft.com/office/drawing/2014/main" id="{70E9BC50-3A5C-A4B4-A5FA-8B32403B2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62001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访存请求</a:t>
            </a:r>
            <a:b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导致的状态变换</a:t>
            </a:r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id="{46AE8E0D-D178-EBAA-9EC6-D4BBFACCEF2B}"/>
              </a:ext>
            </a:extLst>
          </p:cNvPr>
          <p:cNvGrpSpPr>
            <a:grpSpLocks/>
          </p:cNvGrpSpPr>
          <p:nvPr/>
        </p:nvGrpSpPr>
        <p:grpSpPr bwMode="auto">
          <a:xfrm>
            <a:off x="4019551" y="1484313"/>
            <a:ext cx="4695825" cy="3606800"/>
            <a:chOff x="1572" y="935"/>
            <a:chExt cx="2958" cy="2272"/>
          </a:xfrm>
        </p:grpSpPr>
        <p:sp>
          <p:nvSpPr>
            <p:cNvPr id="14345" name="Oval 28">
              <a:extLst>
                <a:ext uri="{FF2B5EF4-FFF2-40B4-BE49-F238E27FC236}">
                  <a16:creationId xmlns:a16="http://schemas.microsoft.com/office/drawing/2014/main" id="{3861F4EF-AC36-113C-EE39-9F5B93DDA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935"/>
              <a:ext cx="884" cy="848"/>
            </a:xfrm>
            <a:prstGeom prst="ellipse">
              <a:avLst/>
            </a:prstGeom>
            <a:solidFill>
              <a:srgbClr val="00BC00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Rectangle 34">
              <a:extLst>
                <a:ext uri="{FF2B5EF4-FFF2-40B4-BE49-F238E27FC236}">
                  <a16:creationId xmlns:a16="http://schemas.microsoft.com/office/drawing/2014/main" id="{C4B87B55-60B2-B8BE-DDB7-0B70FCCFC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141"/>
              <a:ext cx="105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 only)</a:t>
              </a:r>
            </a:p>
          </p:txBody>
        </p:sp>
        <p:sp>
          <p:nvSpPr>
            <p:cNvPr id="14347" name="Rectangle 37">
              <a:extLst>
                <a:ext uri="{FF2B5EF4-FFF2-40B4-BE49-F238E27FC236}">
                  <a16:creationId xmlns:a16="http://schemas.microsoft.com/office/drawing/2014/main" id="{9D958AAE-B4DE-3394-8F6C-5E12C9C27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949"/>
              <a:ext cx="1404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 back block,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Place read miss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on bus</a:t>
              </a:r>
            </a:p>
          </p:txBody>
        </p:sp>
        <p:sp>
          <p:nvSpPr>
            <p:cNvPr id="14348" name="Rectangle 41">
              <a:extLst>
                <a:ext uri="{FF2B5EF4-FFF2-40B4-BE49-F238E27FC236}">
                  <a16:creationId xmlns:a16="http://schemas.microsoft.com/office/drawing/2014/main" id="{77E61665-D985-20D7-D46E-37ED1EAA0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839"/>
              <a:ext cx="109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 read miss</a:t>
              </a:r>
            </a:p>
          </p:txBody>
        </p:sp>
        <p:sp>
          <p:nvSpPr>
            <p:cNvPr id="14349" name="Line 32">
              <a:extLst>
                <a:ext uri="{FF2B5EF4-FFF2-40B4-BE49-F238E27FC236}">
                  <a16:creationId xmlns:a16="http://schemas.microsoft.com/office/drawing/2014/main" id="{A4760FA0-FFBD-0585-A80A-54CBA7B00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6" y="1671"/>
              <a:ext cx="1500" cy="1536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5">
            <a:extLst>
              <a:ext uri="{FF2B5EF4-FFF2-40B4-BE49-F238E27FC236}">
                <a16:creationId xmlns:a16="http://schemas.microsoft.com/office/drawing/2014/main" id="{8D85B6D1-81DB-D615-DDEF-1A23A74FA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19600"/>
            <a:ext cx="0" cy="762000"/>
          </a:xfrm>
          <a:prstGeom prst="line">
            <a:avLst/>
          </a:prstGeom>
          <a:noFill/>
          <a:ln w="28575">
            <a:solidFill>
              <a:srgbClr val="FF2F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3" name="Line 2">
            <a:extLst>
              <a:ext uri="{FF2B5EF4-FFF2-40B4-BE49-F238E27FC236}">
                <a16:creationId xmlns:a16="http://schemas.microsoft.com/office/drawing/2014/main" id="{39A00486-F8F1-C454-C7C7-07ECD9711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1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4" name="Oval 3">
            <a:extLst>
              <a:ext uri="{FF2B5EF4-FFF2-40B4-BE49-F238E27FC236}">
                <a16:creationId xmlns:a16="http://schemas.microsoft.com/office/drawing/2014/main" id="{8C8C7500-D982-390B-7096-F0FDEBC97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2100263"/>
            <a:ext cx="6858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62BA8FB5-C511-4A12-4FAB-2262B370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352800"/>
            <a:ext cx="1066800" cy="1143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7E2CEABA-4360-7029-D388-C472F5E94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2251076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969696"/>
                </a:solidFill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7BF6CE6D-4991-90A7-5A5D-EB47903AD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72402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969696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A21FFCA8-D5C5-FA5A-D843-7C18A88A5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33750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B6704E18-4D1C-6089-5DD4-543C4E6C4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86201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236B3FFA-0FA0-844A-8777-D39E0F0B0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2024063"/>
            <a:ext cx="6858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24A79E61-0B91-573B-CD77-81548255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2174876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969696"/>
                </a:solidFill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48EF6108-6200-B44E-C446-FF5B0753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163195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969696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8A7538C6-7601-2C24-C888-110DF0E0E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8300C52B-7777-3047-9CAB-C3C06F213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81600"/>
            <a:ext cx="6858000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5" name="Line 17">
            <a:extLst>
              <a:ext uri="{FF2B5EF4-FFF2-40B4-BE49-F238E27FC236}">
                <a16:creationId xmlns:a16="http://schemas.microsoft.com/office/drawing/2014/main" id="{E51D79A6-D411-9BE8-5C5F-49BD846A2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733676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6" name="Rectangle 18">
            <a:extLst>
              <a:ext uri="{FF2B5EF4-FFF2-40B4-BE49-F238E27FC236}">
                <a16:creationId xmlns:a16="http://schemas.microsoft.com/office/drawing/2014/main" id="{4A7BFDD4-D04E-90F1-8F2C-29074923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1066800" cy="228600"/>
          </a:xfrm>
          <a:prstGeom prst="rect">
            <a:avLst/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A94B8"/>
              </a:solidFill>
              <a:ea typeface="宋体" panose="02010600030101010101" pitchFamily="2" charset="-122"/>
            </a:endParaRPr>
          </a:p>
        </p:txBody>
      </p:sp>
      <p:sp>
        <p:nvSpPr>
          <p:cNvPr id="15377" name="AutoShape 20">
            <a:extLst>
              <a:ext uri="{FF2B5EF4-FFF2-40B4-BE49-F238E27FC236}">
                <a16:creationId xmlns:a16="http://schemas.microsoft.com/office/drawing/2014/main" id="{7F1A9B99-BBE5-F34B-C48F-838C5E645AC5}"/>
              </a:ext>
            </a:extLst>
          </p:cNvPr>
          <p:cNvSpPr>
            <a:spLocks/>
          </p:cNvSpPr>
          <p:nvPr/>
        </p:nvSpPr>
        <p:spPr bwMode="auto">
          <a:xfrm>
            <a:off x="8229600" y="3124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8" name="Text Box 21">
            <a:extLst>
              <a:ext uri="{FF2B5EF4-FFF2-40B4-BE49-F238E27FC236}">
                <a16:creationId xmlns:a16="http://schemas.microsoft.com/office/drawing/2014/main" id="{039DF40D-85E1-20C0-C39A-3E180476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152776"/>
            <a:ext cx="2133600" cy="113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1919F9"/>
                </a:solidFill>
                <a:ea typeface="宋体" panose="02010600030101010101" pitchFamily="2" charset="-122"/>
              </a:rPr>
              <a:t>invalid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30941C"/>
                </a:solidFill>
                <a:ea typeface="宋体" panose="02010600030101010101" pitchFamily="2" charset="-122"/>
              </a:rPr>
              <a:t>shared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Modified</a:t>
            </a:r>
          </a:p>
        </p:txBody>
      </p:sp>
      <p:sp>
        <p:nvSpPr>
          <p:cNvPr id="15379" name="Text Box 23">
            <a:extLst>
              <a:ext uri="{FF2B5EF4-FFF2-40B4-BE49-F238E27FC236}">
                <a16:creationId xmlns:a16="http://schemas.microsoft.com/office/drawing/2014/main" id="{89D647F6-2799-0CD2-D02B-8E6C3267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FF2F2F"/>
                </a:solidFill>
              </a:rPr>
              <a:t>BUS</a:t>
            </a:r>
          </a:p>
        </p:txBody>
      </p:sp>
      <p:sp>
        <p:nvSpPr>
          <p:cNvPr id="15380" name="Arc 24">
            <a:extLst>
              <a:ext uri="{FF2B5EF4-FFF2-40B4-BE49-F238E27FC236}">
                <a16:creationId xmlns:a16="http://schemas.microsoft.com/office/drawing/2014/main" id="{097013B8-CC6E-D04E-A8AF-35C2131A739A}"/>
              </a:ext>
            </a:extLst>
          </p:cNvPr>
          <p:cNvSpPr>
            <a:spLocks/>
          </p:cNvSpPr>
          <p:nvPr/>
        </p:nvSpPr>
        <p:spPr bwMode="auto">
          <a:xfrm flipV="1">
            <a:off x="6705600" y="4648200"/>
            <a:ext cx="609600" cy="381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2F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Text Box 25">
            <a:extLst>
              <a:ext uri="{FF2B5EF4-FFF2-40B4-BE49-F238E27FC236}">
                <a16:creationId xmlns:a16="http://schemas.microsoft.com/office/drawing/2014/main" id="{3B6726A8-5AAF-71E7-7BCD-0B4B55CFB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53001"/>
            <a:ext cx="3962400" cy="113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400">
              <a:solidFill>
                <a:srgbClr val="A200A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A200A2"/>
                </a:solidFill>
                <a:ea typeface="宋体" panose="02010600030101010101" pitchFamily="2" charset="-122"/>
              </a:rPr>
              <a:t>Read miss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D66B00"/>
                </a:solidFill>
                <a:ea typeface="宋体" panose="02010600030101010101" pitchFamily="2" charset="-122"/>
              </a:rPr>
              <a:t>Write miss</a:t>
            </a:r>
          </a:p>
        </p:txBody>
      </p:sp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>
            <a:extLst>
              <a:ext uri="{FF2B5EF4-FFF2-40B4-BE49-F238E27FC236}">
                <a16:creationId xmlns:a16="http://schemas.microsoft.com/office/drawing/2014/main" id="{C79FA9F1-8825-A455-30B5-27ADD6EE0954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1484313"/>
            <a:ext cx="3500438" cy="1346200"/>
            <a:chOff x="1842" y="935"/>
            <a:chExt cx="2205" cy="848"/>
          </a:xfrm>
        </p:grpSpPr>
        <p:sp>
          <p:nvSpPr>
            <p:cNvPr id="16401" name="Line 65">
              <a:extLst>
                <a:ext uri="{FF2B5EF4-FFF2-40B4-BE49-F238E27FC236}">
                  <a16:creationId xmlns:a16="http://schemas.microsoft.com/office/drawing/2014/main" id="{BEE901D5-1D3B-5AD9-DC3B-0C2DA6DA5C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381" y="696"/>
              <a:ext cx="0" cy="1332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Oval 20">
              <a:extLst>
                <a:ext uri="{FF2B5EF4-FFF2-40B4-BE49-F238E27FC236}">
                  <a16:creationId xmlns:a16="http://schemas.microsoft.com/office/drawing/2014/main" id="{FB99EABD-05FC-5D74-88E2-1F1FD0CC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935"/>
              <a:ext cx="884" cy="848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03" name="Rectangle 33">
              <a:extLst>
                <a:ext uri="{FF2B5EF4-FFF2-40B4-BE49-F238E27FC236}">
                  <a16:creationId xmlns:a16="http://schemas.microsoft.com/office/drawing/2014/main" id="{1E52CE9F-9DB1-6555-D121-01DE96BB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1249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Invalid</a:t>
              </a:r>
            </a:p>
          </p:txBody>
        </p:sp>
        <p:sp>
          <p:nvSpPr>
            <p:cNvPr id="16404" name="Rectangle 56">
              <a:extLst>
                <a:ext uri="{FF2B5EF4-FFF2-40B4-BE49-F238E27FC236}">
                  <a16:creationId xmlns:a16="http://schemas.microsoft.com/office/drawing/2014/main" id="{0BFDEA21-F0F1-60E6-F010-DE73B06B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954"/>
              <a:ext cx="93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 miss </a:t>
              </a:r>
              <a:b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for this block</a:t>
              </a:r>
            </a:p>
          </p:txBody>
        </p:sp>
      </p:grpSp>
      <p:sp>
        <p:nvSpPr>
          <p:cNvPr id="16387" name="Rectangle 17">
            <a:extLst>
              <a:ext uri="{FF2B5EF4-FFF2-40B4-BE49-F238E27FC236}">
                <a16:creationId xmlns:a16="http://schemas.microsoft.com/office/drawing/2014/main" id="{607FBCCF-3056-BEF8-EBA9-3361A8D9F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40458C"/>
                </a:solidFill>
                <a:latin typeface="Times New Roman" panose="02020603050405020304" pitchFamily="18" charset="0"/>
              </a:rPr>
              <a:t>Snoopy-Cache </a:t>
            </a:r>
            <a:r>
              <a:rPr lang="zh-CN" altLang="en-US" sz="2800">
                <a:solidFill>
                  <a:srgbClr val="40458C"/>
                </a:solidFill>
                <a:latin typeface="Times New Roman" panose="02020603050405020304" pitchFamily="18" charset="0"/>
              </a:rPr>
              <a:t>状态机</a:t>
            </a:r>
            <a:r>
              <a:rPr lang="en-US" altLang="en-US" sz="2800">
                <a:solidFill>
                  <a:srgbClr val="40458C"/>
                </a:solidFill>
                <a:latin typeface="Times New Roman" panose="02020603050405020304" pitchFamily="18" charset="0"/>
              </a:rPr>
              <a:t>-Ⅱ</a:t>
            </a:r>
            <a:endParaRPr lang="en-US" altLang="en-US" sz="2000">
              <a:solidFill>
                <a:srgbClr val="4F56AD"/>
              </a:solidFill>
            </a:endParaRPr>
          </a:p>
        </p:txBody>
      </p:sp>
      <p:sp>
        <p:nvSpPr>
          <p:cNvPr id="16388" name="Text Box 18">
            <a:extLst>
              <a:ext uri="{FF2B5EF4-FFF2-40B4-BE49-F238E27FC236}">
                <a16:creationId xmlns:a16="http://schemas.microsoft.com/office/drawing/2014/main" id="{5EE33BB4-5153-5FAD-FBA2-A7CD7275C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62001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总线上的请求</a:t>
            </a:r>
            <a:b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0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导致的状态变换</a:t>
            </a:r>
          </a:p>
        </p:txBody>
      </p:sp>
      <p:sp>
        <p:nvSpPr>
          <p:cNvPr id="16389" name="Oval 43">
            <a:extLst>
              <a:ext uri="{FF2B5EF4-FFF2-40B4-BE49-F238E27FC236}">
                <a16:creationId xmlns:a16="http://schemas.microsoft.com/office/drawing/2014/main" id="{24E08B6F-2E99-8392-77A8-DD86041B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1484313"/>
            <a:ext cx="1403350" cy="1346200"/>
          </a:xfrm>
          <a:prstGeom prst="ellipse">
            <a:avLst/>
          </a:prstGeom>
          <a:solidFill>
            <a:srgbClr val="00BC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6390" name="Rectangle 49">
            <a:extLst>
              <a:ext uri="{FF2B5EF4-FFF2-40B4-BE49-F238E27FC236}">
                <a16:creationId xmlns:a16="http://schemas.microsoft.com/office/drawing/2014/main" id="{FFEA011A-5DEB-7C7F-BA4C-AEF12120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63" y="1811339"/>
            <a:ext cx="16748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 only)</a:t>
            </a:r>
          </a:p>
        </p:txBody>
      </p:sp>
      <p:grpSp>
        <p:nvGrpSpPr>
          <p:cNvPr id="3" name="Group 67">
            <a:extLst>
              <a:ext uri="{FF2B5EF4-FFF2-40B4-BE49-F238E27FC236}">
                <a16:creationId xmlns:a16="http://schemas.microsoft.com/office/drawing/2014/main" id="{B00525D5-878B-CFE3-2BE7-8E790B39AF58}"/>
              </a:ext>
            </a:extLst>
          </p:cNvPr>
          <p:cNvGrpSpPr>
            <a:grpSpLocks/>
          </p:cNvGrpSpPr>
          <p:nvPr/>
        </p:nvGrpSpPr>
        <p:grpSpPr bwMode="auto">
          <a:xfrm>
            <a:off x="4378326" y="2652713"/>
            <a:ext cx="4841875" cy="3663950"/>
            <a:chOff x="1798" y="1671"/>
            <a:chExt cx="3050" cy="2308"/>
          </a:xfrm>
        </p:grpSpPr>
        <p:sp>
          <p:nvSpPr>
            <p:cNvPr id="16396" name="Oval 44">
              <a:extLst>
                <a:ext uri="{FF2B5EF4-FFF2-40B4-BE49-F238E27FC236}">
                  <a16:creationId xmlns:a16="http://schemas.microsoft.com/office/drawing/2014/main" id="{3F35A70B-9899-0603-BB3D-27E89B20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3131"/>
              <a:ext cx="884" cy="8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A8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7" name="Line 47">
              <a:extLst>
                <a:ext uri="{FF2B5EF4-FFF2-40B4-BE49-F238E27FC236}">
                  <a16:creationId xmlns:a16="http://schemas.microsoft.com/office/drawing/2014/main" id="{247183EB-3F74-BE5F-5E45-54DA2F9B9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8" y="1671"/>
              <a:ext cx="1500" cy="1536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Rectangle 50">
              <a:extLst>
                <a:ext uri="{FF2B5EF4-FFF2-40B4-BE49-F238E27FC236}">
                  <a16:creationId xmlns:a16="http://schemas.microsoft.com/office/drawing/2014/main" id="{3197D7A6-C0AB-5C52-5BB8-2678A9FBB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3360"/>
              <a:ext cx="98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Modified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(read/write)</a:t>
              </a:r>
            </a:p>
          </p:txBody>
        </p:sp>
        <p:sp>
          <p:nvSpPr>
            <p:cNvPr id="16399" name="Rectangle 61">
              <a:extLst>
                <a:ext uri="{FF2B5EF4-FFF2-40B4-BE49-F238E27FC236}">
                  <a16:creationId xmlns:a16="http://schemas.microsoft.com/office/drawing/2014/main" id="{8E2526AF-7A75-F55E-451E-4A24E235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256"/>
              <a:ext cx="93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dirty="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Read miss </a:t>
              </a:r>
              <a:br>
                <a:rPr kumimoji="0" lang="en-US" altLang="en-US" sz="1800" dirty="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kumimoji="0" lang="en-US" altLang="en-US" sz="1800" dirty="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for this block</a:t>
              </a:r>
            </a:p>
          </p:txBody>
        </p:sp>
        <p:sp>
          <p:nvSpPr>
            <p:cNvPr id="16400" name="Rectangle 62">
              <a:extLst>
                <a:ext uri="{FF2B5EF4-FFF2-40B4-BE49-F238E27FC236}">
                  <a16:creationId xmlns:a16="http://schemas.microsoft.com/office/drawing/2014/main" id="{6DAA1C2E-4130-931A-3253-0C6E212D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168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dirty="0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 back block</a:t>
              </a:r>
              <a:r>
                <a:rPr kumimoji="0" lang="zh-CN" altLang="en-US" sz="1800" b="1" dirty="0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；</a:t>
              </a:r>
              <a:endParaRPr kumimoji="0" lang="en-US" altLang="en-US" sz="1800" b="1" dirty="0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dirty="0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abort memory access</a:t>
              </a:r>
            </a:p>
          </p:txBody>
        </p:sp>
      </p:grpSp>
      <p:grpSp>
        <p:nvGrpSpPr>
          <p:cNvPr id="4" name="Group 68">
            <a:extLst>
              <a:ext uri="{FF2B5EF4-FFF2-40B4-BE49-F238E27FC236}">
                <a16:creationId xmlns:a16="http://schemas.microsoft.com/office/drawing/2014/main" id="{E8B264F3-E346-4D5E-0AAA-9AB4C19D8CB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819400"/>
            <a:ext cx="2667000" cy="2114550"/>
            <a:chOff x="624" y="1776"/>
            <a:chExt cx="1680" cy="1332"/>
          </a:xfrm>
        </p:grpSpPr>
        <p:sp>
          <p:nvSpPr>
            <p:cNvPr id="16393" name="Rectangle 59">
              <a:extLst>
                <a:ext uri="{FF2B5EF4-FFF2-40B4-BE49-F238E27FC236}">
                  <a16:creationId xmlns:a16="http://schemas.microsoft.com/office/drawing/2014/main" id="{852CADE4-6A5F-FDE8-9591-86010E2F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96"/>
              <a:ext cx="168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dirty="0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 back block</a:t>
              </a:r>
              <a:r>
                <a:rPr kumimoji="0" lang="zh-CN" altLang="en-US" sz="1800" b="1" dirty="0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；</a:t>
              </a:r>
              <a:endParaRPr kumimoji="0" lang="en-US" altLang="en-US" sz="1800" b="1" dirty="0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dirty="0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abort memory access</a:t>
              </a:r>
            </a:p>
          </p:txBody>
        </p:sp>
        <p:sp>
          <p:nvSpPr>
            <p:cNvPr id="16394" name="Rectangle 60">
              <a:extLst>
                <a:ext uri="{FF2B5EF4-FFF2-40B4-BE49-F238E27FC236}">
                  <a16:creationId xmlns:a16="http://schemas.microsoft.com/office/drawing/2014/main" id="{AFC5D4C9-E41D-805B-E0F6-CA4E4DE9A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112"/>
              <a:ext cx="93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dirty="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 miss </a:t>
              </a:r>
              <a:br>
                <a:rPr kumimoji="0" lang="en-US" altLang="en-US" sz="1800" dirty="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</a:br>
              <a:r>
                <a:rPr kumimoji="0" lang="en-US" altLang="en-US" sz="1800" dirty="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for this block</a:t>
              </a:r>
            </a:p>
          </p:txBody>
        </p:sp>
        <p:sp>
          <p:nvSpPr>
            <p:cNvPr id="16395" name="Line 64">
              <a:extLst>
                <a:ext uri="{FF2B5EF4-FFF2-40B4-BE49-F238E27FC236}">
                  <a16:creationId xmlns:a16="http://schemas.microsoft.com/office/drawing/2014/main" id="{2163CA72-21D1-93E5-2512-DB1570B3D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776"/>
              <a:ext cx="0" cy="1332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>
            <a:extLst>
              <a:ext uri="{FF2B5EF4-FFF2-40B4-BE49-F238E27FC236}">
                <a16:creationId xmlns:a16="http://schemas.microsoft.com/office/drawing/2014/main" id="{1867494A-D3FF-787F-D45F-4BF527A0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966788"/>
            <a:ext cx="1403350" cy="1346200"/>
          </a:xfrm>
          <a:prstGeom prst="ellipse">
            <a:avLst/>
          </a:prstGeom>
          <a:solidFill>
            <a:srgbClr val="A1A1FF"/>
          </a:solidFill>
          <a:ln w="25400">
            <a:solidFill>
              <a:srgbClr val="8383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7411" name="Group 3">
            <a:extLst>
              <a:ext uri="{FF2B5EF4-FFF2-40B4-BE49-F238E27FC236}">
                <a16:creationId xmlns:a16="http://schemas.microsoft.com/office/drawing/2014/main" id="{E6B4D050-BCAE-FD2C-4395-1ECF4A56DBFC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359776" y="1720850"/>
            <a:ext cx="638175" cy="609600"/>
            <a:chOff x="1776" y="3024"/>
            <a:chExt cx="402" cy="384"/>
          </a:xfrm>
        </p:grpSpPr>
        <p:sp>
          <p:nvSpPr>
            <p:cNvPr id="17444" name="Oval 4">
              <a:extLst>
                <a:ext uri="{FF2B5EF4-FFF2-40B4-BE49-F238E27FC236}">
                  <a16:creationId xmlns:a16="http://schemas.microsoft.com/office/drawing/2014/main" id="{51EACBC6-DA64-C384-F0EF-081419E6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45" name="Line 5">
              <a:extLst>
                <a:ext uri="{FF2B5EF4-FFF2-40B4-BE49-F238E27FC236}">
                  <a16:creationId xmlns:a16="http://schemas.microsoft.com/office/drawing/2014/main" id="{5E1AE7BB-DEB2-9F3A-DF20-A7526CE4DF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412" name="Group 6">
            <a:extLst>
              <a:ext uri="{FF2B5EF4-FFF2-40B4-BE49-F238E27FC236}">
                <a16:creationId xmlns:a16="http://schemas.microsoft.com/office/drawing/2014/main" id="{14873EF8-5FDA-07A6-6C42-315D38E91E21}"/>
              </a:ext>
            </a:extLst>
          </p:cNvPr>
          <p:cNvGrpSpPr>
            <a:grpSpLocks/>
          </p:cNvGrpSpPr>
          <p:nvPr/>
        </p:nvGrpSpPr>
        <p:grpSpPr bwMode="auto">
          <a:xfrm rot="228461" flipH="1" flipV="1">
            <a:off x="4759326" y="5392738"/>
            <a:ext cx="638175" cy="609600"/>
            <a:chOff x="1776" y="3024"/>
            <a:chExt cx="402" cy="384"/>
          </a:xfrm>
        </p:grpSpPr>
        <p:sp>
          <p:nvSpPr>
            <p:cNvPr id="17442" name="Oval 7">
              <a:extLst>
                <a:ext uri="{FF2B5EF4-FFF2-40B4-BE49-F238E27FC236}">
                  <a16:creationId xmlns:a16="http://schemas.microsoft.com/office/drawing/2014/main" id="{2ED0B7DE-F456-62B1-F5D5-A02258019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43" name="Line 8">
              <a:extLst>
                <a:ext uri="{FF2B5EF4-FFF2-40B4-BE49-F238E27FC236}">
                  <a16:creationId xmlns:a16="http://schemas.microsoft.com/office/drawing/2014/main" id="{4E43571C-AB20-F43A-1C58-6A2324B555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413" name="Group 9">
            <a:extLst>
              <a:ext uri="{FF2B5EF4-FFF2-40B4-BE49-F238E27FC236}">
                <a16:creationId xmlns:a16="http://schemas.microsoft.com/office/drawing/2014/main" id="{15E14403-6028-BF74-7C35-2F149751030F}"/>
              </a:ext>
            </a:extLst>
          </p:cNvPr>
          <p:cNvGrpSpPr>
            <a:grpSpLocks/>
          </p:cNvGrpSpPr>
          <p:nvPr/>
        </p:nvGrpSpPr>
        <p:grpSpPr bwMode="auto">
          <a:xfrm>
            <a:off x="6864351" y="744538"/>
            <a:ext cx="638175" cy="609600"/>
            <a:chOff x="1776" y="3024"/>
            <a:chExt cx="402" cy="384"/>
          </a:xfrm>
        </p:grpSpPr>
        <p:sp>
          <p:nvSpPr>
            <p:cNvPr id="17440" name="Oval 10">
              <a:extLst>
                <a:ext uri="{FF2B5EF4-FFF2-40B4-BE49-F238E27FC236}">
                  <a16:creationId xmlns:a16="http://schemas.microsoft.com/office/drawing/2014/main" id="{C1BC95FE-BBD7-CF88-C014-F958A7ED9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41" name="Line 11">
              <a:extLst>
                <a:ext uri="{FF2B5EF4-FFF2-40B4-BE49-F238E27FC236}">
                  <a16:creationId xmlns:a16="http://schemas.microsoft.com/office/drawing/2014/main" id="{EFA4239E-FB25-BD6D-4F36-975A5F6BE4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414" name="Group 12">
            <a:extLst>
              <a:ext uri="{FF2B5EF4-FFF2-40B4-BE49-F238E27FC236}">
                <a16:creationId xmlns:a16="http://schemas.microsoft.com/office/drawing/2014/main" id="{303648A8-46B6-D238-9872-9F3ECB0B85CE}"/>
              </a:ext>
            </a:extLst>
          </p:cNvPr>
          <p:cNvGrpSpPr>
            <a:grpSpLocks/>
          </p:cNvGrpSpPr>
          <p:nvPr/>
        </p:nvGrpSpPr>
        <p:grpSpPr bwMode="auto">
          <a:xfrm>
            <a:off x="3311526" y="4402138"/>
            <a:ext cx="638175" cy="609600"/>
            <a:chOff x="1776" y="3024"/>
            <a:chExt cx="402" cy="384"/>
          </a:xfrm>
        </p:grpSpPr>
        <p:sp>
          <p:nvSpPr>
            <p:cNvPr id="17438" name="Oval 13">
              <a:extLst>
                <a:ext uri="{FF2B5EF4-FFF2-40B4-BE49-F238E27FC236}">
                  <a16:creationId xmlns:a16="http://schemas.microsoft.com/office/drawing/2014/main" id="{43A30AC2-49AF-00D4-77B5-444CAB092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39" name="Line 14">
              <a:extLst>
                <a:ext uri="{FF2B5EF4-FFF2-40B4-BE49-F238E27FC236}">
                  <a16:creationId xmlns:a16="http://schemas.microsoft.com/office/drawing/2014/main" id="{FEEEDA8E-EA10-847E-C88E-265FCD736E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7415" name="Rectangle 16">
            <a:extLst>
              <a:ext uri="{FF2B5EF4-FFF2-40B4-BE49-F238E27FC236}">
                <a16:creationId xmlns:a16="http://schemas.microsoft.com/office/drawing/2014/main" id="{7F2743C1-D619-16B1-98C2-C4C2442D6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9" y="1465264"/>
            <a:ext cx="91371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Invalid</a:t>
            </a:r>
          </a:p>
        </p:txBody>
      </p:sp>
      <p:sp>
        <p:nvSpPr>
          <p:cNvPr id="17416" name="Rectangle 17">
            <a:extLst>
              <a:ext uri="{FF2B5EF4-FFF2-40B4-BE49-F238E27FC236}">
                <a16:creationId xmlns:a16="http://schemas.microsoft.com/office/drawing/2014/main" id="{87BDD6BB-05E7-FCCB-77CF-21AE44596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9" y="1328739"/>
            <a:ext cx="1195841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</a:t>
            </a:r>
          </a:p>
        </p:txBody>
      </p:sp>
      <p:sp>
        <p:nvSpPr>
          <p:cNvPr id="17417" name="Rectangle 18">
            <a:extLst>
              <a:ext uri="{FF2B5EF4-FFF2-40B4-BE49-F238E27FC236}">
                <a16:creationId xmlns:a16="http://schemas.microsoft.com/office/drawing/2014/main" id="{6732A1CC-C6EE-8A77-FFED-68B175A8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6" y="2573339"/>
            <a:ext cx="122148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write</a:t>
            </a:r>
          </a:p>
        </p:txBody>
      </p:sp>
      <p:sp>
        <p:nvSpPr>
          <p:cNvPr id="17418" name="Rectangle 19">
            <a:extLst>
              <a:ext uri="{FF2B5EF4-FFF2-40B4-BE49-F238E27FC236}">
                <a16:creationId xmlns:a16="http://schemas.microsoft.com/office/drawing/2014/main" id="{55C1E145-B596-3919-6966-27CF88DAB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533401"/>
            <a:ext cx="1503618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 hit</a:t>
            </a:r>
          </a:p>
        </p:txBody>
      </p:sp>
      <p:sp>
        <p:nvSpPr>
          <p:cNvPr id="17419" name="Rectangle 20">
            <a:extLst>
              <a:ext uri="{FF2B5EF4-FFF2-40B4-BE49-F238E27FC236}">
                <a16:creationId xmlns:a16="http://schemas.microsoft.com/office/drawing/2014/main" id="{AD2EF2EC-228C-79D6-AB6B-CF9DCC91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1768475"/>
            <a:ext cx="1926811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read miss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bus</a:t>
            </a:r>
          </a:p>
        </p:txBody>
      </p:sp>
      <p:sp>
        <p:nvSpPr>
          <p:cNvPr id="17420" name="Rectangle 21">
            <a:extLst>
              <a:ext uri="{FF2B5EF4-FFF2-40B4-BE49-F238E27FC236}">
                <a16:creationId xmlns:a16="http://schemas.microsoft.com/office/drawing/2014/main" id="{74E44B62-698E-31D6-86F0-E56525FB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11475"/>
            <a:ext cx="1529266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write </a:t>
            </a:r>
            <a:b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miss on bus</a:t>
            </a:r>
          </a:p>
        </p:txBody>
      </p:sp>
      <p:sp>
        <p:nvSpPr>
          <p:cNvPr id="17421" name="Rectangle 22">
            <a:extLst>
              <a:ext uri="{FF2B5EF4-FFF2-40B4-BE49-F238E27FC236}">
                <a16:creationId xmlns:a16="http://schemas.microsoft.com/office/drawing/2014/main" id="{BAFD5E14-358D-E89F-E59A-F2EB6037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3749676"/>
            <a:ext cx="122148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write</a:t>
            </a:r>
          </a:p>
        </p:txBody>
      </p:sp>
      <p:sp>
        <p:nvSpPr>
          <p:cNvPr id="17422" name="Rectangle 23">
            <a:extLst>
              <a:ext uri="{FF2B5EF4-FFF2-40B4-BE49-F238E27FC236}">
                <a16:creationId xmlns:a16="http://schemas.microsoft.com/office/drawing/2014/main" id="{C54ECDA2-7892-E3DB-7767-1289CF08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6" y="2759075"/>
            <a:ext cx="1990931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read miss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bus</a:t>
            </a:r>
          </a:p>
        </p:txBody>
      </p:sp>
      <p:sp>
        <p:nvSpPr>
          <p:cNvPr id="17423" name="Rectangle 24">
            <a:extLst>
              <a:ext uri="{FF2B5EF4-FFF2-40B4-BE49-F238E27FC236}">
                <a16:creationId xmlns:a16="http://schemas.microsoft.com/office/drawing/2014/main" id="{5619026D-8C4E-142F-44AB-079C121B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73700"/>
            <a:ext cx="2798844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back cache block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write miss on bus</a:t>
            </a:r>
          </a:p>
        </p:txBody>
      </p:sp>
      <p:sp>
        <p:nvSpPr>
          <p:cNvPr id="17424" name="Rectangle 25">
            <a:extLst>
              <a:ext uri="{FF2B5EF4-FFF2-40B4-BE49-F238E27FC236}">
                <a16:creationId xmlns:a16="http://schemas.microsoft.com/office/drawing/2014/main" id="{A47AFDF1-1C70-D5B5-265E-73134D50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68875"/>
            <a:ext cx="1529266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 hit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write hit</a:t>
            </a:r>
          </a:p>
        </p:txBody>
      </p:sp>
      <p:sp>
        <p:nvSpPr>
          <p:cNvPr id="17425" name="Oval 26">
            <a:extLst>
              <a:ext uri="{FF2B5EF4-FFF2-40B4-BE49-F238E27FC236}">
                <a16:creationId xmlns:a16="http://schemas.microsoft.com/office/drawing/2014/main" id="{8AA72CC6-509D-D92E-21F1-1CA1F53B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966788"/>
            <a:ext cx="1403350" cy="1346200"/>
          </a:xfrm>
          <a:prstGeom prst="ellipse">
            <a:avLst/>
          </a:prstGeom>
          <a:solidFill>
            <a:srgbClr val="F1E35D"/>
          </a:solidFill>
          <a:ln w="25400">
            <a:solidFill>
              <a:srgbClr val="E2C44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7426" name="Oval 27">
            <a:extLst>
              <a:ext uri="{FF2B5EF4-FFF2-40B4-BE49-F238E27FC236}">
                <a16:creationId xmlns:a16="http://schemas.microsoft.com/office/drawing/2014/main" id="{39399B84-000F-410D-7BAB-054D2D1C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4452938"/>
            <a:ext cx="1403350" cy="1346200"/>
          </a:xfrm>
          <a:prstGeom prst="ellipse">
            <a:avLst/>
          </a:prstGeom>
          <a:solidFill>
            <a:srgbClr val="FF8F92"/>
          </a:solidFill>
          <a:ln w="25400">
            <a:solidFill>
              <a:srgbClr val="D66B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7" name="Line 28">
            <a:extLst>
              <a:ext uri="{FF2B5EF4-FFF2-40B4-BE49-F238E27FC236}">
                <a16:creationId xmlns:a16="http://schemas.microsoft.com/office/drawing/2014/main" id="{B6A79B99-3B28-696A-C33B-F1EAD9694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425" y="1716088"/>
            <a:ext cx="2000250" cy="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29">
            <a:extLst>
              <a:ext uri="{FF2B5EF4-FFF2-40B4-BE49-F238E27FC236}">
                <a16:creationId xmlns:a16="http://schemas.microsoft.com/office/drawing/2014/main" id="{BB046971-177C-6636-83C1-2484A8A02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2306638"/>
            <a:ext cx="0" cy="21145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Line 30">
            <a:extLst>
              <a:ext uri="{FF2B5EF4-FFF2-40B4-BE49-F238E27FC236}">
                <a16:creationId xmlns:a16="http://schemas.microsoft.com/office/drawing/2014/main" id="{991D6346-5AC5-C4F4-72B4-2BA22D62E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2135188"/>
            <a:ext cx="2381250" cy="243840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Line 31">
            <a:extLst>
              <a:ext uri="{FF2B5EF4-FFF2-40B4-BE49-F238E27FC236}">
                <a16:creationId xmlns:a16="http://schemas.microsoft.com/office/drawing/2014/main" id="{AB845E77-D1F6-BA40-3E5B-68EB82A3D3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0325" y="2325688"/>
            <a:ext cx="2495550" cy="25336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Rectangle 32">
            <a:extLst>
              <a:ext uri="{FF2B5EF4-FFF2-40B4-BE49-F238E27FC236}">
                <a16:creationId xmlns:a16="http://schemas.microsoft.com/office/drawing/2014/main" id="{C56AF09B-E418-1772-CD31-18DC1FDE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1293814"/>
            <a:ext cx="16748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 only)</a:t>
            </a:r>
          </a:p>
        </p:txBody>
      </p:sp>
      <p:sp>
        <p:nvSpPr>
          <p:cNvPr id="17432" name="Rectangle 33">
            <a:extLst>
              <a:ext uri="{FF2B5EF4-FFF2-40B4-BE49-F238E27FC236}">
                <a16:creationId xmlns:a16="http://schemas.microsoft.com/office/drawing/2014/main" id="{418E0852-D5F6-E50A-BB14-17850D92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6" y="4816476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Modified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  <p:sp>
        <p:nvSpPr>
          <p:cNvPr id="17433" name="Rectangle 35">
            <a:extLst>
              <a:ext uri="{FF2B5EF4-FFF2-40B4-BE49-F238E27FC236}">
                <a16:creationId xmlns:a16="http://schemas.microsoft.com/office/drawing/2014/main" id="{3648E6F5-40DC-B5F3-A2FF-397BFD62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1613"/>
            <a:ext cx="2286000" cy="9759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0" lang="en-US" altLang="en-US" sz="1800" b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back block,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read miss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 bus</a:t>
            </a:r>
          </a:p>
        </p:txBody>
      </p:sp>
      <p:sp>
        <p:nvSpPr>
          <p:cNvPr id="17434" name="Rectangle 36">
            <a:extLst>
              <a:ext uri="{FF2B5EF4-FFF2-40B4-BE49-F238E27FC236}">
                <a16:creationId xmlns:a16="http://schemas.microsoft.com/office/drawing/2014/main" id="{E6D33EE2-EB02-D7EB-38D7-FB5593EE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392363"/>
            <a:ext cx="172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 miss</a:t>
            </a:r>
            <a:endParaRPr kumimoji="0" lang="en-US" altLang="zh-CN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35" name="Rectangle 37">
            <a:extLst>
              <a:ext uri="{FF2B5EF4-FFF2-40B4-BE49-F238E27FC236}">
                <a16:creationId xmlns:a16="http://schemas.microsoft.com/office/drawing/2014/main" id="{18CF899E-275A-0198-D453-072AC62CC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68763"/>
            <a:ext cx="277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Place write miss on bus</a:t>
            </a:r>
            <a:endParaRPr kumimoji="0" lang="en-US" altLang="zh-CN" sz="1800" b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36" name="Rectangle 38">
            <a:extLst>
              <a:ext uri="{FF2B5EF4-FFF2-40B4-BE49-F238E27FC236}">
                <a16:creationId xmlns:a16="http://schemas.microsoft.com/office/drawing/2014/main" id="{A6A974F1-8970-6A31-9A8C-008E9883C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35563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write Miss</a:t>
            </a:r>
          </a:p>
        </p:txBody>
      </p:sp>
      <p:sp>
        <p:nvSpPr>
          <p:cNvPr id="17437" name="Rectangle 39">
            <a:extLst>
              <a:ext uri="{FF2B5EF4-FFF2-40B4-BE49-F238E27FC236}">
                <a16:creationId xmlns:a16="http://schemas.microsoft.com/office/drawing/2014/main" id="{99EE8109-7846-3DF1-3F79-5543F3FF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06676"/>
            <a:ext cx="1734450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read miss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30">
            <a:extLst>
              <a:ext uri="{FF2B5EF4-FFF2-40B4-BE49-F238E27FC236}">
                <a16:creationId xmlns:a16="http://schemas.microsoft.com/office/drawing/2014/main" id="{007EA206-AC9A-AE52-815D-123424532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2454275"/>
            <a:ext cx="0" cy="21145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Oval 4">
            <a:extLst>
              <a:ext uri="{FF2B5EF4-FFF2-40B4-BE49-F238E27FC236}">
                <a16:creationId xmlns:a16="http://schemas.microsoft.com/office/drawing/2014/main" id="{FC97CBB3-9752-034A-796F-48ED2056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114425"/>
            <a:ext cx="1403350" cy="1346200"/>
          </a:xfrm>
          <a:prstGeom prst="ellipse">
            <a:avLst/>
          </a:prstGeom>
          <a:solidFill>
            <a:srgbClr val="A1A1FF"/>
          </a:solidFill>
          <a:ln w="25400">
            <a:solidFill>
              <a:srgbClr val="8383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8436" name="Group 5">
            <a:extLst>
              <a:ext uri="{FF2B5EF4-FFF2-40B4-BE49-F238E27FC236}">
                <a16:creationId xmlns:a16="http://schemas.microsoft.com/office/drawing/2014/main" id="{88D9D126-8D56-39A4-205C-BB39A7B55E2C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543926" y="1868488"/>
            <a:ext cx="638175" cy="609600"/>
            <a:chOff x="1776" y="3024"/>
            <a:chExt cx="402" cy="384"/>
          </a:xfrm>
        </p:grpSpPr>
        <p:sp>
          <p:nvSpPr>
            <p:cNvPr id="18471" name="Oval 6">
              <a:extLst>
                <a:ext uri="{FF2B5EF4-FFF2-40B4-BE49-F238E27FC236}">
                  <a16:creationId xmlns:a16="http://schemas.microsoft.com/office/drawing/2014/main" id="{EBEF4F6D-E9F6-6AF7-58B9-77FC22400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2" name="Line 7">
              <a:extLst>
                <a:ext uri="{FF2B5EF4-FFF2-40B4-BE49-F238E27FC236}">
                  <a16:creationId xmlns:a16="http://schemas.microsoft.com/office/drawing/2014/main" id="{F92E5595-7C2A-74C8-B38F-EB58F48B09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437" name="Group 8">
            <a:extLst>
              <a:ext uri="{FF2B5EF4-FFF2-40B4-BE49-F238E27FC236}">
                <a16:creationId xmlns:a16="http://schemas.microsoft.com/office/drawing/2014/main" id="{9AA9C580-FB16-13EE-6235-92309C87E417}"/>
              </a:ext>
            </a:extLst>
          </p:cNvPr>
          <p:cNvGrpSpPr>
            <a:grpSpLocks/>
          </p:cNvGrpSpPr>
          <p:nvPr/>
        </p:nvGrpSpPr>
        <p:grpSpPr bwMode="auto">
          <a:xfrm rot="228461" flipH="1" flipV="1">
            <a:off x="4943476" y="5540375"/>
            <a:ext cx="638175" cy="609600"/>
            <a:chOff x="1776" y="3024"/>
            <a:chExt cx="402" cy="384"/>
          </a:xfrm>
        </p:grpSpPr>
        <p:sp>
          <p:nvSpPr>
            <p:cNvPr id="18469" name="Oval 9">
              <a:extLst>
                <a:ext uri="{FF2B5EF4-FFF2-40B4-BE49-F238E27FC236}">
                  <a16:creationId xmlns:a16="http://schemas.microsoft.com/office/drawing/2014/main" id="{8E847F6A-5EE0-9499-1901-69D969384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0" name="Line 10">
              <a:extLst>
                <a:ext uri="{FF2B5EF4-FFF2-40B4-BE49-F238E27FC236}">
                  <a16:creationId xmlns:a16="http://schemas.microsoft.com/office/drawing/2014/main" id="{550D0A1C-6C7A-09C9-E60A-2AE90B7168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438" name="Group 11">
            <a:extLst>
              <a:ext uri="{FF2B5EF4-FFF2-40B4-BE49-F238E27FC236}">
                <a16:creationId xmlns:a16="http://schemas.microsoft.com/office/drawing/2014/main" id="{5580C8C8-EB35-C826-434E-C30BDD7BA0EB}"/>
              </a:ext>
            </a:extLst>
          </p:cNvPr>
          <p:cNvGrpSpPr>
            <a:grpSpLocks/>
          </p:cNvGrpSpPr>
          <p:nvPr/>
        </p:nvGrpSpPr>
        <p:grpSpPr bwMode="auto">
          <a:xfrm>
            <a:off x="7048501" y="892175"/>
            <a:ext cx="638175" cy="609600"/>
            <a:chOff x="1776" y="3024"/>
            <a:chExt cx="402" cy="384"/>
          </a:xfrm>
        </p:grpSpPr>
        <p:sp>
          <p:nvSpPr>
            <p:cNvPr id="18467" name="Oval 12">
              <a:extLst>
                <a:ext uri="{FF2B5EF4-FFF2-40B4-BE49-F238E27FC236}">
                  <a16:creationId xmlns:a16="http://schemas.microsoft.com/office/drawing/2014/main" id="{5D06A523-DEE1-16D1-D85B-E67777DB8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8" name="Line 13">
              <a:extLst>
                <a:ext uri="{FF2B5EF4-FFF2-40B4-BE49-F238E27FC236}">
                  <a16:creationId xmlns:a16="http://schemas.microsoft.com/office/drawing/2014/main" id="{789B99A9-B821-A23F-488D-B6553BACE4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439" name="Group 14">
            <a:extLst>
              <a:ext uri="{FF2B5EF4-FFF2-40B4-BE49-F238E27FC236}">
                <a16:creationId xmlns:a16="http://schemas.microsoft.com/office/drawing/2014/main" id="{1B9D8338-8173-EB27-027C-A63B1E883149}"/>
              </a:ext>
            </a:extLst>
          </p:cNvPr>
          <p:cNvGrpSpPr>
            <a:grpSpLocks/>
          </p:cNvGrpSpPr>
          <p:nvPr/>
        </p:nvGrpSpPr>
        <p:grpSpPr bwMode="auto">
          <a:xfrm>
            <a:off x="3495676" y="4549775"/>
            <a:ext cx="638175" cy="609600"/>
            <a:chOff x="1776" y="3024"/>
            <a:chExt cx="402" cy="384"/>
          </a:xfrm>
        </p:grpSpPr>
        <p:sp>
          <p:nvSpPr>
            <p:cNvPr id="18465" name="Oval 15">
              <a:extLst>
                <a:ext uri="{FF2B5EF4-FFF2-40B4-BE49-F238E27FC236}">
                  <a16:creationId xmlns:a16="http://schemas.microsoft.com/office/drawing/2014/main" id="{1D9AA84C-3DA9-39A5-66AD-279000F4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6" name="Line 16">
              <a:extLst>
                <a:ext uri="{FF2B5EF4-FFF2-40B4-BE49-F238E27FC236}">
                  <a16:creationId xmlns:a16="http://schemas.microsoft.com/office/drawing/2014/main" id="{95BA46CA-2456-7556-69BD-2D4AB5CF0D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8440" name="Rectangle 17">
            <a:extLst>
              <a:ext uri="{FF2B5EF4-FFF2-40B4-BE49-F238E27FC236}">
                <a16:creationId xmlns:a16="http://schemas.microsoft.com/office/drawing/2014/main" id="{81AB5A6D-AA75-90BA-F7F7-22752CF4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1631951"/>
            <a:ext cx="775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  效</a:t>
            </a:r>
            <a:endParaRPr kumimoji="0" lang="en-US" altLang="en-US" sz="18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Oval 27">
            <a:extLst>
              <a:ext uri="{FF2B5EF4-FFF2-40B4-BE49-F238E27FC236}">
                <a16:creationId xmlns:a16="http://schemas.microsoft.com/office/drawing/2014/main" id="{944EF3B7-9D07-FD67-7054-120E2921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114425"/>
            <a:ext cx="1403350" cy="1346200"/>
          </a:xfrm>
          <a:prstGeom prst="ellipse">
            <a:avLst/>
          </a:prstGeom>
          <a:solidFill>
            <a:srgbClr val="F1E35D"/>
          </a:solidFill>
          <a:ln w="25400">
            <a:solidFill>
              <a:srgbClr val="E2C44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442" name="Oval 28">
            <a:extLst>
              <a:ext uri="{FF2B5EF4-FFF2-40B4-BE49-F238E27FC236}">
                <a16:creationId xmlns:a16="http://schemas.microsoft.com/office/drawing/2014/main" id="{7AC2AD23-F01A-D0CB-6419-3BC4887B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600575"/>
            <a:ext cx="1403350" cy="1346200"/>
          </a:xfrm>
          <a:prstGeom prst="ellipse">
            <a:avLst/>
          </a:prstGeom>
          <a:solidFill>
            <a:srgbClr val="FF8F92"/>
          </a:solidFill>
          <a:ln w="25400">
            <a:solidFill>
              <a:srgbClr val="D66B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3" name="Line 29">
            <a:extLst>
              <a:ext uri="{FF2B5EF4-FFF2-40B4-BE49-F238E27FC236}">
                <a16:creationId xmlns:a16="http://schemas.microsoft.com/office/drawing/2014/main" id="{19F85845-C044-5ABD-D77B-9C3107ABE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863725"/>
            <a:ext cx="2000250" cy="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31">
            <a:extLst>
              <a:ext uri="{FF2B5EF4-FFF2-40B4-BE49-F238E27FC236}">
                <a16:creationId xmlns:a16="http://schemas.microsoft.com/office/drawing/2014/main" id="{606C172A-B888-54C0-F144-C2615108A1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4925" y="2282825"/>
            <a:ext cx="2381250" cy="243840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32">
            <a:extLst>
              <a:ext uri="{FF2B5EF4-FFF2-40B4-BE49-F238E27FC236}">
                <a16:creationId xmlns:a16="http://schemas.microsoft.com/office/drawing/2014/main" id="{299321C7-D1CD-A1AA-64D0-4ADF5052B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4475" y="2473325"/>
            <a:ext cx="2495550" cy="25336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Rectangle 33">
            <a:extLst>
              <a:ext uri="{FF2B5EF4-FFF2-40B4-BE49-F238E27FC236}">
                <a16:creationId xmlns:a16="http://schemas.microsoft.com/office/drawing/2014/main" id="{81A28FB7-D86C-B481-25C4-A5999FC0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1441450"/>
            <a:ext cx="167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  享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（只读）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Rectangle 34">
            <a:extLst>
              <a:ext uri="{FF2B5EF4-FFF2-40B4-BE49-F238E27FC236}">
                <a16:creationId xmlns:a16="http://schemas.microsoft.com/office/drawing/2014/main" id="{19D2B55C-61EE-136A-2CA2-C5C3F047D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4964114"/>
            <a:ext cx="156527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修改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（读 </a:t>
            </a: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写）</a:t>
            </a:r>
            <a:endParaRPr kumimoji="0"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Rectangle 55">
            <a:extLst>
              <a:ext uri="{FF2B5EF4-FFF2-40B4-BE49-F238E27FC236}">
                <a16:creationId xmlns:a16="http://schemas.microsoft.com/office/drawing/2014/main" id="{5343D207-38D3-365B-21D7-2D5C792C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9" y="1492251"/>
            <a:ext cx="96500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9" name="Rectangle 56">
            <a:extLst>
              <a:ext uri="{FF2B5EF4-FFF2-40B4-BE49-F238E27FC236}">
                <a16:creationId xmlns:a16="http://schemas.microsoft.com/office/drawing/2014/main" id="{254DDCB4-31E4-68EF-AA29-CE44F1AD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6" y="2736851"/>
            <a:ext cx="96500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</a:t>
            </a:r>
            <a:endParaRPr kumimoji="0" lang="en-US" altLang="en-US" sz="1800">
              <a:solidFill>
                <a:srgbClr val="D66B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0" name="Rectangle 57">
            <a:extLst>
              <a:ext uri="{FF2B5EF4-FFF2-40B4-BE49-F238E27FC236}">
                <a16:creationId xmlns:a16="http://schemas.microsoft.com/office/drawing/2014/main" id="{0F03D4B4-1E30-D29E-F548-37E78754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696914"/>
            <a:ext cx="1426674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读命中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1" name="Rectangle 58">
            <a:extLst>
              <a:ext uri="{FF2B5EF4-FFF2-40B4-BE49-F238E27FC236}">
                <a16:creationId xmlns:a16="http://schemas.microsoft.com/office/drawing/2014/main" id="{76A9D4AA-FD7E-28EC-DAD1-6BE1F0FC2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1" y="1931988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18452" name="Rectangle 59">
            <a:extLst>
              <a:ext uri="{FF2B5EF4-FFF2-40B4-BE49-F238E27FC236}">
                <a16:creationId xmlns:a16="http://schemas.microsoft.com/office/drawing/2014/main" id="{7F49B6EE-F56C-1DB2-1F8A-59945975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1" y="3074988"/>
            <a:ext cx="133690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18453" name="Rectangle 60">
            <a:extLst>
              <a:ext uri="{FF2B5EF4-FFF2-40B4-BE49-F238E27FC236}">
                <a16:creationId xmlns:a16="http://schemas.microsoft.com/office/drawing/2014/main" id="{7AE40BE8-FA94-CB31-A2A9-A0A8FB76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4262439"/>
            <a:ext cx="96500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</a:t>
            </a:r>
            <a:endParaRPr kumimoji="0" lang="en-US" altLang="en-US" sz="1800">
              <a:solidFill>
                <a:srgbClr val="CC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4" name="Rectangle 61">
            <a:extLst>
              <a:ext uri="{FF2B5EF4-FFF2-40B4-BE49-F238E27FC236}">
                <a16:creationId xmlns:a16="http://schemas.microsoft.com/office/drawing/2014/main" id="{94DADC79-5415-DFCA-7014-1CE0EC68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6" y="2889250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18455" name="Rectangle 62">
            <a:extLst>
              <a:ext uri="{FF2B5EF4-FFF2-40B4-BE49-F238E27FC236}">
                <a16:creationId xmlns:a16="http://schemas.microsoft.com/office/drawing/2014/main" id="{B9CC63E8-BFC6-C59A-B2E0-8985A260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632450"/>
            <a:ext cx="2514600" cy="661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</a:t>
            </a:r>
            <a:r>
              <a:rPr kumimoji="0" lang="en-US" altLang="zh-CN" sz="1800">
                <a:solidFill>
                  <a:srgbClr val="40458C"/>
                </a:solidFill>
                <a:latin typeface="Times New Roman" panose="02020603050405020304" pitchFamily="18" charset="0"/>
              </a:rPr>
              <a:t>Cache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块写回；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18456" name="Rectangle 63">
            <a:extLst>
              <a:ext uri="{FF2B5EF4-FFF2-40B4-BE49-F238E27FC236}">
                <a16:creationId xmlns:a16="http://schemas.microsoft.com/office/drawing/2014/main" id="{4A9F3BF9-44D9-2F10-ACBE-F1D4D5950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5132388"/>
            <a:ext cx="1426674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读命中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写命中</a:t>
            </a:r>
            <a:endParaRPr kumimoji="0" lang="en-US" altLang="en-US" sz="1800">
              <a:solidFill>
                <a:srgbClr val="D66B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7" name="Rectangle 64">
            <a:extLst>
              <a:ext uri="{FF2B5EF4-FFF2-40B4-BE49-F238E27FC236}">
                <a16:creationId xmlns:a16="http://schemas.microsoft.com/office/drawing/2014/main" id="{65FCE97F-1FDD-583F-F53D-0C158A7B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255587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18458" name="Rectangle 65">
            <a:extLst>
              <a:ext uri="{FF2B5EF4-FFF2-40B4-BE49-F238E27FC236}">
                <a16:creationId xmlns:a16="http://schemas.microsoft.com/office/drawing/2014/main" id="{E5A5ECD3-8C22-7D0F-9689-8F7C5522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4581526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</a:p>
        </p:txBody>
      </p:sp>
      <p:sp>
        <p:nvSpPr>
          <p:cNvPr id="18459" name="Rectangle 66">
            <a:extLst>
              <a:ext uri="{FF2B5EF4-FFF2-40B4-BE49-F238E27FC236}">
                <a16:creationId xmlns:a16="http://schemas.microsoft.com/office/drawing/2014/main" id="{326110E3-1BE7-1DA8-F3C3-F909A5F3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29907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写失效</a:t>
            </a:r>
            <a:endParaRPr kumimoji="0" lang="en-US" altLang="en-US" sz="1800">
              <a:solidFill>
                <a:srgbClr val="D66B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460" name="Group 67">
            <a:extLst>
              <a:ext uri="{FF2B5EF4-FFF2-40B4-BE49-F238E27FC236}">
                <a16:creationId xmlns:a16="http://schemas.microsoft.com/office/drawing/2014/main" id="{C49FDA08-4E9C-7C1C-F11B-F945B54A9664}"/>
              </a:ext>
            </a:extLst>
          </p:cNvPr>
          <p:cNvGrpSpPr>
            <a:grpSpLocks/>
          </p:cNvGrpSpPr>
          <p:nvPr/>
        </p:nvGrpSpPr>
        <p:grpSpPr bwMode="auto">
          <a:xfrm>
            <a:off x="5289550" y="2938464"/>
            <a:ext cx="2667000" cy="942975"/>
            <a:chOff x="2304" y="1998"/>
            <a:chExt cx="1680" cy="594"/>
          </a:xfrm>
        </p:grpSpPr>
        <p:sp>
          <p:nvSpPr>
            <p:cNvPr id="18463" name="Rectangle 68">
              <a:extLst>
                <a:ext uri="{FF2B5EF4-FFF2-40B4-BE49-F238E27FC236}">
                  <a16:creationId xmlns:a16="http://schemas.microsoft.com/office/drawing/2014/main" id="{E346D937-90DD-4586-8E15-3325B0F6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1296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4" name="Rectangle 69">
              <a:extLst>
                <a:ext uri="{FF2B5EF4-FFF2-40B4-BE49-F238E27FC236}">
                  <a16:creationId xmlns:a16="http://schemas.microsoft.com/office/drawing/2014/main" id="{51C55F94-3C9D-1B88-8AFF-B5BF8AD83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98"/>
              <a:ext cx="1632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把</a:t>
              </a:r>
              <a:r>
                <a:rPr kumimoji="0" lang="en-US" altLang="zh-CN" sz="1800">
                  <a:solidFill>
                    <a:srgbClr val="40458C"/>
                  </a:solidFill>
                  <a:latin typeface="Times New Roman" panose="02020603050405020304" pitchFamily="18" charset="0"/>
                </a:rPr>
                <a:t>Cache</a:t>
              </a: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块写回；</a:t>
              </a:r>
              <a:endPara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把 </a:t>
              </a:r>
              <a:r>
                <a:rPr kumimoji="0" lang="zh-CN" altLang="en-US" sz="1800">
                  <a:solidFill>
                    <a:schemeClr val="folHlink"/>
                  </a:solidFill>
                  <a:latin typeface="黑体" panose="02010609060101010101" pitchFamily="49" charset="-122"/>
                </a:rPr>
                <a:t>读失效</a:t>
              </a:r>
              <a:r>
                <a:rPr kumimoji="0" lang="en-US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 </a:t>
              </a: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放到总线上</a:t>
              </a:r>
              <a:endPara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endParaRPr>
            </a:p>
          </p:txBody>
        </p:sp>
      </p:grpSp>
      <p:sp>
        <p:nvSpPr>
          <p:cNvPr id="18461" name="Rectangle 70">
            <a:extLst>
              <a:ext uri="{FF2B5EF4-FFF2-40B4-BE49-F238E27FC236}">
                <a16:creationId xmlns:a16="http://schemas.microsoft.com/office/drawing/2014/main" id="{F31954B4-774B-D463-BD18-96A8E4AF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2876551"/>
            <a:ext cx="14266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读失效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2" name="Text Box 71">
            <a:extLst>
              <a:ext uri="{FF2B5EF4-FFF2-40B4-BE49-F238E27FC236}">
                <a16:creationId xmlns:a16="http://schemas.microsoft.com/office/drawing/2014/main" id="{10B9309A-C54D-B1C1-B737-E339A4CF8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9714"/>
            <a:ext cx="27432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5A71D2"/>
                </a:solidFill>
                <a:ea typeface="宋体" panose="02010600030101010101" pitchFamily="2" charset="-122"/>
              </a:rPr>
              <a:t>Snooping </a:t>
            </a:r>
            <a:r>
              <a:rPr lang="zh-CN" altLang="en-US" sz="2400">
                <a:solidFill>
                  <a:srgbClr val="5A71D2"/>
                </a:solidFill>
              </a:rPr>
              <a:t>协议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5A71D2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000">
                <a:solidFill>
                  <a:srgbClr val="5A71D2"/>
                </a:solidFill>
              </a:rPr>
              <a:t>状态转换图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600">
                <a:solidFill>
                  <a:srgbClr val="5A71D2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600">
                <a:solidFill>
                  <a:srgbClr val="5A71D2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600">
                <a:solidFill>
                  <a:srgbClr val="5A71D2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600">
                <a:solidFill>
                  <a:srgbClr val="5A71D2"/>
                </a:solidFill>
                <a:ea typeface="宋体" panose="02010600030101010101" pitchFamily="2" charset="-122"/>
              </a:rPr>
              <a:t>请求的响应）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71436" y="97242"/>
            <a:ext cx="11838065" cy="921933"/>
          </a:xfrm>
        </p:spPr>
        <p:txBody>
          <a:bodyPr>
            <a:normAutofit fontScale="90000"/>
          </a:bodyPr>
          <a:lstStyle/>
          <a:p>
            <a:pPr indent="62865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静态互连网络：指处理单元间有固定连接的一类网络，在程序执行期间，这种点到点的链接保持不变。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1514475"/>
            <a:ext cx="2695575" cy="2419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1514475"/>
            <a:ext cx="5972175" cy="2057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2" y="4429125"/>
            <a:ext cx="3848100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125" y="3908786"/>
            <a:ext cx="5972175" cy="23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26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4">
            <a:extLst>
              <a:ext uri="{FF2B5EF4-FFF2-40B4-BE49-F238E27FC236}">
                <a16:creationId xmlns:a16="http://schemas.microsoft.com/office/drawing/2014/main" id="{B10A7B8F-2C6E-EF1B-C204-CA3AB35CE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114425"/>
            <a:ext cx="1403350" cy="1346200"/>
          </a:xfrm>
          <a:prstGeom prst="ellipse">
            <a:avLst/>
          </a:prstGeom>
          <a:solidFill>
            <a:srgbClr val="A1A1FF"/>
          </a:solidFill>
          <a:ln w="25400">
            <a:solidFill>
              <a:srgbClr val="8383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17">
            <a:extLst>
              <a:ext uri="{FF2B5EF4-FFF2-40B4-BE49-F238E27FC236}">
                <a16:creationId xmlns:a16="http://schemas.microsoft.com/office/drawing/2014/main" id="{9024063F-B895-A74A-2392-AB31B96A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1631951"/>
            <a:ext cx="775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  效</a:t>
            </a:r>
            <a:endParaRPr kumimoji="0" lang="en-US" altLang="en-US" sz="18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Oval 18">
            <a:extLst>
              <a:ext uri="{FF2B5EF4-FFF2-40B4-BE49-F238E27FC236}">
                <a16:creationId xmlns:a16="http://schemas.microsoft.com/office/drawing/2014/main" id="{FA544E1A-1824-3E7A-88E7-12055388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114425"/>
            <a:ext cx="1403350" cy="1346200"/>
          </a:xfrm>
          <a:prstGeom prst="ellipse">
            <a:avLst/>
          </a:prstGeom>
          <a:solidFill>
            <a:srgbClr val="F1E35D"/>
          </a:solidFill>
          <a:ln w="25400">
            <a:solidFill>
              <a:srgbClr val="E2C44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9461" name="Oval 19">
            <a:extLst>
              <a:ext uri="{FF2B5EF4-FFF2-40B4-BE49-F238E27FC236}">
                <a16:creationId xmlns:a16="http://schemas.microsoft.com/office/drawing/2014/main" id="{CFC92FF4-566D-20E7-65C1-E815714F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600575"/>
            <a:ext cx="1403350" cy="1346200"/>
          </a:xfrm>
          <a:prstGeom prst="ellipse">
            <a:avLst/>
          </a:prstGeom>
          <a:solidFill>
            <a:srgbClr val="FF8F92"/>
          </a:solidFill>
          <a:ln w="25400">
            <a:solidFill>
              <a:srgbClr val="D66B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2" name="Rectangle 24">
            <a:extLst>
              <a:ext uri="{FF2B5EF4-FFF2-40B4-BE49-F238E27FC236}">
                <a16:creationId xmlns:a16="http://schemas.microsoft.com/office/drawing/2014/main" id="{7CAFE46D-A120-8803-8180-C1BE1C68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1441450"/>
            <a:ext cx="167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  享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（只读）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Rectangle 25">
            <a:extLst>
              <a:ext uri="{FF2B5EF4-FFF2-40B4-BE49-F238E27FC236}">
                <a16:creationId xmlns:a16="http://schemas.microsoft.com/office/drawing/2014/main" id="{65309333-64F1-97FE-BA63-D5D3B2A1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4964114"/>
            <a:ext cx="156527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修改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（读 </a:t>
            </a: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写）</a:t>
            </a:r>
            <a:endParaRPr kumimoji="0"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4">
            <a:extLst>
              <a:ext uri="{FF2B5EF4-FFF2-40B4-BE49-F238E27FC236}">
                <a16:creationId xmlns:a16="http://schemas.microsoft.com/office/drawing/2014/main" id="{12E76196-30EA-7C37-06DF-9E169F3D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114425"/>
            <a:ext cx="1403350" cy="1346200"/>
          </a:xfrm>
          <a:prstGeom prst="ellipse">
            <a:avLst/>
          </a:prstGeom>
          <a:solidFill>
            <a:srgbClr val="A1A1FF"/>
          </a:solidFill>
          <a:ln w="25400">
            <a:solidFill>
              <a:srgbClr val="8383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0483" name="Group 5">
            <a:extLst>
              <a:ext uri="{FF2B5EF4-FFF2-40B4-BE49-F238E27FC236}">
                <a16:creationId xmlns:a16="http://schemas.microsoft.com/office/drawing/2014/main" id="{CD472947-716A-1F29-ADAD-2FA89346BB4B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543926" y="1868488"/>
            <a:ext cx="638175" cy="609600"/>
            <a:chOff x="1776" y="3024"/>
            <a:chExt cx="402" cy="384"/>
          </a:xfrm>
        </p:grpSpPr>
        <p:sp>
          <p:nvSpPr>
            <p:cNvPr id="20498" name="Oval 6">
              <a:extLst>
                <a:ext uri="{FF2B5EF4-FFF2-40B4-BE49-F238E27FC236}">
                  <a16:creationId xmlns:a16="http://schemas.microsoft.com/office/drawing/2014/main" id="{2C59D58E-B3F0-DE2B-7918-1A02354E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9" name="Line 7">
              <a:extLst>
                <a:ext uri="{FF2B5EF4-FFF2-40B4-BE49-F238E27FC236}">
                  <a16:creationId xmlns:a16="http://schemas.microsoft.com/office/drawing/2014/main" id="{216D139D-A811-E207-F828-2211AA0DE3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484" name="Group 11">
            <a:extLst>
              <a:ext uri="{FF2B5EF4-FFF2-40B4-BE49-F238E27FC236}">
                <a16:creationId xmlns:a16="http://schemas.microsoft.com/office/drawing/2014/main" id="{74F84710-433C-862F-BD9E-99C718F9B38B}"/>
              </a:ext>
            </a:extLst>
          </p:cNvPr>
          <p:cNvGrpSpPr>
            <a:grpSpLocks/>
          </p:cNvGrpSpPr>
          <p:nvPr/>
        </p:nvGrpSpPr>
        <p:grpSpPr bwMode="auto">
          <a:xfrm>
            <a:off x="7048501" y="892175"/>
            <a:ext cx="638175" cy="609600"/>
            <a:chOff x="1776" y="3024"/>
            <a:chExt cx="402" cy="384"/>
          </a:xfrm>
        </p:grpSpPr>
        <p:sp>
          <p:nvSpPr>
            <p:cNvPr id="20496" name="Oval 12">
              <a:extLst>
                <a:ext uri="{FF2B5EF4-FFF2-40B4-BE49-F238E27FC236}">
                  <a16:creationId xmlns:a16="http://schemas.microsoft.com/office/drawing/2014/main" id="{54572AB5-78DA-CFD0-1F88-F258C6A93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7" name="Line 13">
              <a:extLst>
                <a:ext uri="{FF2B5EF4-FFF2-40B4-BE49-F238E27FC236}">
                  <a16:creationId xmlns:a16="http://schemas.microsoft.com/office/drawing/2014/main" id="{E1053DAF-B73D-B861-9BD3-8766A649BF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0485" name="Rectangle 17">
            <a:extLst>
              <a:ext uri="{FF2B5EF4-FFF2-40B4-BE49-F238E27FC236}">
                <a16:creationId xmlns:a16="http://schemas.microsoft.com/office/drawing/2014/main" id="{E8B4D863-047A-7238-348B-885C6FEF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1631951"/>
            <a:ext cx="775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  效</a:t>
            </a:r>
            <a:endParaRPr kumimoji="0" lang="en-US" altLang="en-US" sz="18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Oval 18">
            <a:extLst>
              <a:ext uri="{FF2B5EF4-FFF2-40B4-BE49-F238E27FC236}">
                <a16:creationId xmlns:a16="http://schemas.microsoft.com/office/drawing/2014/main" id="{D92E6F40-1F2F-F558-65AA-B62B90E4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114425"/>
            <a:ext cx="1403350" cy="1346200"/>
          </a:xfrm>
          <a:prstGeom prst="ellipse">
            <a:avLst/>
          </a:prstGeom>
          <a:solidFill>
            <a:srgbClr val="F1E35D"/>
          </a:solidFill>
          <a:ln w="25400">
            <a:solidFill>
              <a:srgbClr val="E2C44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7" name="Oval 19">
            <a:extLst>
              <a:ext uri="{FF2B5EF4-FFF2-40B4-BE49-F238E27FC236}">
                <a16:creationId xmlns:a16="http://schemas.microsoft.com/office/drawing/2014/main" id="{A3C08EC9-9329-B0BB-BF42-3343101C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600575"/>
            <a:ext cx="1403350" cy="1346200"/>
          </a:xfrm>
          <a:prstGeom prst="ellipse">
            <a:avLst/>
          </a:prstGeom>
          <a:solidFill>
            <a:srgbClr val="FF8F92"/>
          </a:solidFill>
          <a:ln w="25400">
            <a:solidFill>
              <a:srgbClr val="D66B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8" name="Line 20">
            <a:extLst>
              <a:ext uri="{FF2B5EF4-FFF2-40B4-BE49-F238E27FC236}">
                <a16:creationId xmlns:a16="http://schemas.microsoft.com/office/drawing/2014/main" id="{FC80073C-EB29-41E6-1D8F-CA042E94E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863725"/>
            <a:ext cx="2000250" cy="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Rectangle 24">
            <a:extLst>
              <a:ext uri="{FF2B5EF4-FFF2-40B4-BE49-F238E27FC236}">
                <a16:creationId xmlns:a16="http://schemas.microsoft.com/office/drawing/2014/main" id="{0E27D191-1BA1-3EC3-46BC-9AE574AF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1441450"/>
            <a:ext cx="167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  享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（只读）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Rectangle 25">
            <a:extLst>
              <a:ext uri="{FF2B5EF4-FFF2-40B4-BE49-F238E27FC236}">
                <a16:creationId xmlns:a16="http://schemas.microsoft.com/office/drawing/2014/main" id="{1BBC2E1F-06CC-0E30-BC3B-DB7DFCB3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4964114"/>
            <a:ext cx="156527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修改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（读 </a:t>
            </a: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写）</a:t>
            </a:r>
            <a:endParaRPr kumimoji="0"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Rectangle 26">
            <a:extLst>
              <a:ext uri="{FF2B5EF4-FFF2-40B4-BE49-F238E27FC236}">
                <a16:creationId xmlns:a16="http://schemas.microsoft.com/office/drawing/2014/main" id="{A20E1B15-49B7-D717-EC1A-3B3729781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9" y="1492251"/>
            <a:ext cx="96500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Rectangle 28">
            <a:extLst>
              <a:ext uri="{FF2B5EF4-FFF2-40B4-BE49-F238E27FC236}">
                <a16:creationId xmlns:a16="http://schemas.microsoft.com/office/drawing/2014/main" id="{316D4838-D293-D971-C90F-6DD2BA25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696914"/>
            <a:ext cx="1426674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读命中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3" name="Rectangle 29">
            <a:extLst>
              <a:ext uri="{FF2B5EF4-FFF2-40B4-BE49-F238E27FC236}">
                <a16:creationId xmlns:a16="http://schemas.microsoft.com/office/drawing/2014/main" id="{A2580245-B2F9-D6A3-467D-EFD3E418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1" y="1931988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0494" name="Rectangle 32">
            <a:extLst>
              <a:ext uri="{FF2B5EF4-FFF2-40B4-BE49-F238E27FC236}">
                <a16:creationId xmlns:a16="http://schemas.microsoft.com/office/drawing/2014/main" id="{AC1207AA-BDD7-5C78-8883-902BE52F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6" y="2889250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0495" name="Rectangle 35">
            <a:extLst>
              <a:ext uri="{FF2B5EF4-FFF2-40B4-BE49-F238E27FC236}">
                <a16:creationId xmlns:a16="http://schemas.microsoft.com/office/drawing/2014/main" id="{29D44453-12E5-53A6-4F4B-26978548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255587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读失效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4">
            <a:extLst>
              <a:ext uri="{FF2B5EF4-FFF2-40B4-BE49-F238E27FC236}">
                <a16:creationId xmlns:a16="http://schemas.microsoft.com/office/drawing/2014/main" id="{0C9B32BD-DC3E-6873-CEA7-59D7E631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114425"/>
            <a:ext cx="1403350" cy="1346200"/>
          </a:xfrm>
          <a:prstGeom prst="ellipse">
            <a:avLst/>
          </a:prstGeom>
          <a:solidFill>
            <a:srgbClr val="A1A1FF"/>
          </a:solidFill>
          <a:ln w="25400">
            <a:solidFill>
              <a:srgbClr val="8383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1507" name="Group 5">
            <a:extLst>
              <a:ext uri="{FF2B5EF4-FFF2-40B4-BE49-F238E27FC236}">
                <a16:creationId xmlns:a16="http://schemas.microsoft.com/office/drawing/2014/main" id="{7CB5CFF4-F081-CE71-25EE-F2DDD82D240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543926" y="1868488"/>
            <a:ext cx="638175" cy="609600"/>
            <a:chOff x="1776" y="3024"/>
            <a:chExt cx="402" cy="384"/>
          </a:xfrm>
        </p:grpSpPr>
        <p:sp>
          <p:nvSpPr>
            <p:cNvPr id="21530" name="Oval 6">
              <a:extLst>
                <a:ext uri="{FF2B5EF4-FFF2-40B4-BE49-F238E27FC236}">
                  <a16:creationId xmlns:a16="http://schemas.microsoft.com/office/drawing/2014/main" id="{3E7E4687-4C7E-FF9E-758A-9A95CBFC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31" name="Line 7">
              <a:extLst>
                <a:ext uri="{FF2B5EF4-FFF2-40B4-BE49-F238E27FC236}">
                  <a16:creationId xmlns:a16="http://schemas.microsoft.com/office/drawing/2014/main" id="{703F00BD-3788-D73B-0236-9C9C9BFF92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08" name="Group 8">
            <a:extLst>
              <a:ext uri="{FF2B5EF4-FFF2-40B4-BE49-F238E27FC236}">
                <a16:creationId xmlns:a16="http://schemas.microsoft.com/office/drawing/2014/main" id="{BC6CBA65-3B9B-D54C-43F4-CA3D795797FA}"/>
              </a:ext>
            </a:extLst>
          </p:cNvPr>
          <p:cNvGrpSpPr>
            <a:grpSpLocks/>
          </p:cNvGrpSpPr>
          <p:nvPr/>
        </p:nvGrpSpPr>
        <p:grpSpPr bwMode="auto">
          <a:xfrm rot="228461" flipH="1" flipV="1">
            <a:off x="4943476" y="5540375"/>
            <a:ext cx="638175" cy="609600"/>
            <a:chOff x="1776" y="3024"/>
            <a:chExt cx="402" cy="384"/>
          </a:xfrm>
        </p:grpSpPr>
        <p:sp>
          <p:nvSpPr>
            <p:cNvPr id="21528" name="Oval 9">
              <a:extLst>
                <a:ext uri="{FF2B5EF4-FFF2-40B4-BE49-F238E27FC236}">
                  <a16:creationId xmlns:a16="http://schemas.microsoft.com/office/drawing/2014/main" id="{5CB21261-DCD7-67C5-D382-861218762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29" name="Line 10">
              <a:extLst>
                <a:ext uri="{FF2B5EF4-FFF2-40B4-BE49-F238E27FC236}">
                  <a16:creationId xmlns:a16="http://schemas.microsoft.com/office/drawing/2014/main" id="{CB4800ED-2145-0893-48DB-A3ABA001D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09" name="Group 11">
            <a:extLst>
              <a:ext uri="{FF2B5EF4-FFF2-40B4-BE49-F238E27FC236}">
                <a16:creationId xmlns:a16="http://schemas.microsoft.com/office/drawing/2014/main" id="{C08B8004-3EE7-9D5C-3588-A0734B151091}"/>
              </a:ext>
            </a:extLst>
          </p:cNvPr>
          <p:cNvGrpSpPr>
            <a:grpSpLocks/>
          </p:cNvGrpSpPr>
          <p:nvPr/>
        </p:nvGrpSpPr>
        <p:grpSpPr bwMode="auto">
          <a:xfrm>
            <a:off x="7048501" y="892175"/>
            <a:ext cx="638175" cy="609600"/>
            <a:chOff x="1776" y="3024"/>
            <a:chExt cx="402" cy="384"/>
          </a:xfrm>
        </p:grpSpPr>
        <p:sp>
          <p:nvSpPr>
            <p:cNvPr id="21526" name="Oval 12">
              <a:extLst>
                <a:ext uri="{FF2B5EF4-FFF2-40B4-BE49-F238E27FC236}">
                  <a16:creationId xmlns:a16="http://schemas.microsoft.com/office/drawing/2014/main" id="{96BE3E13-DE7F-A7BE-2620-E02C48059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27" name="Line 13">
              <a:extLst>
                <a:ext uri="{FF2B5EF4-FFF2-40B4-BE49-F238E27FC236}">
                  <a16:creationId xmlns:a16="http://schemas.microsoft.com/office/drawing/2014/main" id="{44A95982-6B4D-3CFC-5CFF-7F317A01F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1510" name="Rectangle 17">
            <a:extLst>
              <a:ext uri="{FF2B5EF4-FFF2-40B4-BE49-F238E27FC236}">
                <a16:creationId xmlns:a16="http://schemas.microsoft.com/office/drawing/2014/main" id="{9DC87D37-207B-F670-EE3D-61CDEC04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1631951"/>
            <a:ext cx="775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  效</a:t>
            </a:r>
            <a:endParaRPr kumimoji="0" lang="en-US" altLang="en-US" sz="18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Oval 18">
            <a:extLst>
              <a:ext uri="{FF2B5EF4-FFF2-40B4-BE49-F238E27FC236}">
                <a16:creationId xmlns:a16="http://schemas.microsoft.com/office/drawing/2014/main" id="{23BF77A2-2795-C8EC-FAC4-1B43F3134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114425"/>
            <a:ext cx="1403350" cy="1346200"/>
          </a:xfrm>
          <a:prstGeom prst="ellipse">
            <a:avLst/>
          </a:prstGeom>
          <a:solidFill>
            <a:srgbClr val="F1E35D"/>
          </a:solidFill>
          <a:ln w="25400">
            <a:solidFill>
              <a:srgbClr val="E2C44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1512" name="Oval 19">
            <a:extLst>
              <a:ext uri="{FF2B5EF4-FFF2-40B4-BE49-F238E27FC236}">
                <a16:creationId xmlns:a16="http://schemas.microsoft.com/office/drawing/2014/main" id="{770B71E6-56DF-8597-B04F-4FEF69A2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600575"/>
            <a:ext cx="1403350" cy="1346200"/>
          </a:xfrm>
          <a:prstGeom prst="ellipse">
            <a:avLst/>
          </a:prstGeom>
          <a:solidFill>
            <a:srgbClr val="FF8F92"/>
          </a:solidFill>
          <a:ln w="25400">
            <a:solidFill>
              <a:srgbClr val="D66B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3" name="Line 20">
            <a:extLst>
              <a:ext uri="{FF2B5EF4-FFF2-40B4-BE49-F238E27FC236}">
                <a16:creationId xmlns:a16="http://schemas.microsoft.com/office/drawing/2014/main" id="{C496DC6A-74EB-638F-C42A-09AE2C850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863725"/>
            <a:ext cx="2000250" cy="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23">
            <a:extLst>
              <a:ext uri="{FF2B5EF4-FFF2-40B4-BE49-F238E27FC236}">
                <a16:creationId xmlns:a16="http://schemas.microsoft.com/office/drawing/2014/main" id="{715AA3B3-DB15-3871-BB54-1FCA56225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4475" y="2473325"/>
            <a:ext cx="2495550" cy="25336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24">
            <a:extLst>
              <a:ext uri="{FF2B5EF4-FFF2-40B4-BE49-F238E27FC236}">
                <a16:creationId xmlns:a16="http://schemas.microsoft.com/office/drawing/2014/main" id="{B3D51D19-1368-7177-253E-3EF6C4C97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1441450"/>
            <a:ext cx="167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  享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（只读）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6" name="Rectangle 25">
            <a:extLst>
              <a:ext uri="{FF2B5EF4-FFF2-40B4-BE49-F238E27FC236}">
                <a16:creationId xmlns:a16="http://schemas.microsoft.com/office/drawing/2014/main" id="{2C063685-44C3-A02B-AB2A-576817238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4964114"/>
            <a:ext cx="156527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修改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（读 </a:t>
            </a: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写）</a:t>
            </a:r>
            <a:endParaRPr kumimoji="0"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7" name="Rectangle 26">
            <a:extLst>
              <a:ext uri="{FF2B5EF4-FFF2-40B4-BE49-F238E27FC236}">
                <a16:creationId xmlns:a16="http://schemas.microsoft.com/office/drawing/2014/main" id="{BAAD70AB-812F-D7DA-EB78-B51C4710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9" y="1492251"/>
            <a:ext cx="96500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8" name="Rectangle 28">
            <a:extLst>
              <a:ext uri="{FF2B5EF4-FFF2-40B4-BE49-F238E27FC236}">
                <a16:creationId xmlns:a16="http://schemas.microsoft.com/office/drawing/2014/main" id="{70EC5595-D430-C4AB-262C-A6B046B4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696914"/>
            <a:ext cx="1426674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读命中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9" name="Rectangle 29">
            <a:extLst>
              <a:ext uri="{FF2B5EF4-FFF2-40B4-BE49-F238E27FC236}">
                <a16:creationId xmlns:a16="http://schemas.microsoft.com/office/drawing/2014/main" id="{DAB0F7BB-232D-314A-3A3E-47A0A156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1" y="1931988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1520" name="Rectangle 31">
            <a:extLst>
              <a:ext uri="{FF2B5EF4-FFF2-40B4-BE49-F238E27FC236}">
                <a16:creationId xmlns:a16="http://schemas.microsoft.com/office/drawing/2014/main" id="{652AF6D7-02A7-35B7-3A6D-B22FBE30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4262439"/>
            <a:ext cx="96500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</a:t>
            </a:r>
            <a:endParaRPr kumimoji="0" lang="en-US" altLang="en-US" sz="1800">
              <a:solidFill>
                <a:srgbClr val="CC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1" name="Rectangle 32">
            <a:extLst>
              <a:ext uri="{FF2B5EF4-FFF2-40B4-BE49-F238E27FC236}">
                <a16:creationId xmlns:a16="http://schemas.microsoft.com/office/drawing/2014/main" id="{C4C155FF-8BAA-0388-5242-0E9CB397A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6" y="2889250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1522" name="Rectangle 33">
            <a:extLst>
              <a:ext uri="{FF2B5EF4-FFF2-40B4-BE49-F238E27FC236}">
                <a16:creationId xmlns:a16="http://schemas.microsoft.com/office/drawing/2014/main" id="{DA569E16-3DD6-0AC9-6681-FDAF4B9A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632450"/>
            <a:ext cx="2514600" cy="661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</a:t>
            </a:r>
            <a:r>
              <a:rPr kumimoji="0" lang="en-US" altLang="zh-CN" sz="1800">
                <a:solidFill>
                  <a:srgbClr val="40458C"/>
                </a:solidFill>
                <a:latin typeface="Times New Roman" panose="02020603050405020304" pitchFamily="18" charset="0"/>
              </a:rPr>
              <a:t>Cache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块写回；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1523" name="Rectangle 35">
            <a:extLst>
              <a:ext uri="{FF2B5EF4-FFF2-40B4-BE49-F238E27FC236}">
                <a16:creationId xmlns:a16="http://schemas.microsoft.com/office/drawing/2014/main" id="{AA260477-82B2-93B7-6D39-805A3AD9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255587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21524" name="Rectangle 36">
            <a:extLst>
              <a:ext uri="{FF2B5EF4-FFF2-40B4-BE49-F238E27FC236}">
                <a16:creationId xmlns:a16="http://schemas.microsoft.com/office/drawing/2014/main" id="{D3E31CDC-AD19-F140-F27D-082BCC4D1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4581526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</a:p>
        </p:txBody>
      </p:sp>
      <p:sp>
        <p:nvSpPr>
          <p:cNvPr id="21525" name="Rectangle 37">
            <a:extLst>
              <a:ext uri="{FF2B5EF4-FFF2-40B4-BE49-F238E27FC236}">
                <a16:creationId xmlns:a16="http://schemas.microsoft.com/office/drawing/2014/main" id="{260A14B8-FFA0-2E69-2BA7-0CBB5F3F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29907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写失效</a:t>
            </a:r>
            <a:endParaRPr kumimoji="0" lang="en-US" altLang="en-US" sz="1800">
              <a:solidFill>
                <a:srgbClr val="D66B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4">
            <a:extLst>
              <a:ext uri="{FF2B5EF4-FFF2-40B4-BE49-F238E27FC236}">
                <a16:creationId xmlns:a16="http://schemas.microsoft.com/office/drawing/2014/main" id="{8A7D86A6-B6FC-8662-AED2-829159D1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114425"/>
            <a:ext cx="1403350" cy="1346200"/>
          </a:xfrm>
          <a:prstGeom prst="ellipse">
            <a:avLst/>
          </a:prstGeom>
          <a:solidFill>
            <a:srgbClr val="A1A1FF"/>
          </a:solidFill>
          <a:ln w="25400">
            <a:solidFill>
              <a:srgbClr val="8383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2531" name="Group 5">
            <a:extLst>
              <a:ext uri="{FF2B5EF4-FFF2-40B4-BE49-F238E27FC236}">
                <a16:creationId xmlns:a16="http://schemas.microsoft.com/office/drawing/2014/main" id="{DA288AF4-12C2-B748-F0D5-632125AC44E3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543926" y="1868488"/>
            <a:ext cx="638175" cy="609600"/>
            <a:chOff x="1776" y="3024"/>
            <a:chExt cx="402" cy="384"/>
          </a:xfrm>
        </p:grpSpPr>
        <p:sp>
          <p:nvSpPr>
            <p:cNvPr id="22563" name="Oval 6">
              <a:extLst>
                <a:ext uri="{FF2B5EF4-FFF2-40B4-BE49-F238E27FC236}">
                  <a16:creationId xmlns:a16="http://schemas.microsoft.com/office/drawing/2014/main" id="{E3293926-43AB-AD4E-112A-7EFE2C3EF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4" name="Line 7">
              <a:extLst>
                <a:ext uri="{FF2B5EF4-FFF2-40B4-BE49-F238E27FC236}">
                  <a16:creationId xmlns:a16="http://schemas.microsoft.com/office/drawing/2014/main" id="{ED7E0945-3EDB-1001-C8C3-D520516718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2532" name="Group 8">
            <a:extLst>
              <a:ext uri="{FF2B5EF4-FFF2-40B4-BE49-F238E27FC236}">
                <a16:creationId xmlns:a16="http://schemas.microsoft.com/office/drawing/2014/main" id="{DA17B846-DA35-EB12-7722-BE3A95318570}"/>
              </a:ext>
            </a:extLst>
          </p:cNvPr>
          <p:cNvGrpSpPr>
            <a:grpSpLocks/>
          </p:cNvGrpSpPr>
          <p:nvPr/>
        </p:nvGrpSpPr>
        <p:grpSpPr bwMode="auto">
          <a:xfrm rot="228461" flipH="1" flipV="1">
            <a:off x="4943476" y="5540375"/>
            <a:ext cx="638175" cy="609600"/>
            <a:chOff x="1776" y="3024"/>
            <a:chExt cx="402" cy="384"/>
          </a:xfrm>
        </p:grpSpPr>
        <p:sp>
          <p:nvSpPr>
            <p:cNvPr id="22561" name="Oval 9">
              <a:extLst>
                <a:ext uri="{FF2B5EF4-FFF2-40B4-BE49-F238E27FC236}">
                  <a16:creationId xmlns:a16="http://schemas.microsoft.com/office/drawing/2014/main" id="{0E341B88-4022-AEC8-D2F7-9CD55ACFC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2" name="Line 10">
              <a:extLst>
                <a:ext uri="{FF2B5EF4-FFF2-40B4-BE49-F238E27FC236}">
                  <a16:creationId xmlns:a16="http://schemas.microsoft.com/office/drawing/2014/main" id="{F72DCBF1-F8D2-3026-FFDC-C5F710A72C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2533" name="Group 11">
            <a:extLst>
              <a:ext uri="{FF2B5EF4-FFF2-40B4-BE49-F238E27FC236}">
                <a16:creationId xmlns:a16="http://schemas.microsoft.com/office/drawing/2014/main" id="{1EBCCF65-DEFB-94D3-26E6-A8198571BBC8}"/>
              </a:ext>
            </a:extLst>
          </p:cNvPr>
          <p:cNvGrpSpPr>
            <a:grpSpLocks/>
          </p:cNvGrpSpPr>
          <p:nvPr/>
        </p:nvGrpSpPr>
        <p:grpSpPr bwMode="auto">
          <a:xfrm>
            <a:off x="7048501" y="892175"/>
            <a:ext cx="638175" cy="609600"/>
            <a:chOff x="1776" y="3024"/>
            <a:chExt cx="402" cy="384"/>
          </a:xfrm>
        </p:grpSpPr>
        <p:sp>
          <p:nvSpPr>
            <p:cNvPr id="22559" name="Oval 12">
              <a:extLst>
                <a:ext uri="{FF2B5EF4-FFF2-40B4-BE49-F238E27FC236}">
                  <a16:creationId xmlns:a16="http://schemas.microsoft.com/office/drawing/2014/main" id="{54AFC5FA-70D3-E6BE-FCF0-4F4F196E6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0" name="Line 13">
              <a:extLst>
                <a:ext uri="{FF2B5EF4-FFF2-40B4-BE49-F238E27FC236}">
                  <a16:creationId xmlns:a16="http://schemas.microsoft.com/office/drawing/2014/main" id="{52EC81C2-C1A3-77EC-317A-DBD7538B95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2534" name="Group 14">
            <a:extLst>
              <a:ext uri="{FF2B5EF4-FFF2-40B4-BE49-F238E27FC236}">
                <a16:creationId xmlns:a16="http://schemas.microsoft.com/office/drawing/2014/main" id="{73DA4CD3-33BE-092D-1021-C6BE129FC0D2}"/>
              </a:ext>
            </a:extLst>
          </p:cNvPr>
          <p:cNvGrpSpPr>
            <a:grpSpLocks/>
          </p:cNvGrpSpPr>
          <p:nvPr/>
        </p:nvGrpSpPr>
        <p:grpSpPr bwMode="auto">
          <a:xfrm>
            <a:off x="3495676" y="4549775"/>
            <a:ext cx="638175" cy="609600"/>
            <a:chOff x="1776" y="3024"/>
            <a:chExt cx="402" cy="384"/>
          </a:xfrm>
        </p:grpSpPr>
        <p:sp>
          <p:nvSpPr>
            <p:cNvPr id="22557" name="Oval 15">
              <a:extLst>
                <a:ext uri="{FF2B5EF4-FFF2-40B4-BE49-F238E27FC236}">
                  <a16:creationId xmlns:a16="http://schemas.microsoft.com/office/drawing/2014/main" id="{E5DCE264-CC36-C7DB-5A2C-1DDA03AC5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58" name="Line 16">
              <a:extLst>
                <a:ext uri="{FF2B5EF4-FFF2-40B4-BE49-F238E27FC236}">
                  <a16:creationId xmlns:a16="http://schemas.microsoft.com/office/drawing/2014/main" id="{9BA70085-6F02-F6E0-8F7F-36D7C4D697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535" name="Rectangle 17">
            <a:extLst>
              <a:ext uri="{FF2B5EF4-FFF2-40B4-BE49-F238E27FC236}">
                <a16:creationId xmlns:a16="http://schemas.microsoft.com/office/drawing/2014/main" id="{407F8FE3-74F6-8644-56AA-08554A94C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1631951"/>
            <a:ext cx="775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  效</a:t>
            </a:r>
            <a:endParaRPr kumimoji="0" lang="en-US" altLang="en-US" sz="18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Oval 18">
            <a:extLst>
              <a:ext uri="{FF2B5EF4-FFF2-40B4-BE49-F238E27FC236}">
                <a16:creationId xmlns:a16="http://schemas.microsoft.com/office/drawing/2014/main" id="{C1C48FFC-8129-473C-F70F-C445B5DC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114425"/>
            <a:ext cx="1403350" cy="1346200"/>
          </a:xfrm>
          <a:prstGeom prst="ellipse">
            <a:avLst/>
          </a:prstGeom>
          <a:solidFill>
            <a:srgbClr val="F1E35D"/>
          </a:solidFill>
          <a:ln w="25400">
            <a:solidFill>
              <a:srgbClr val="E2C44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2537" name="Oval 19">
            <a:extLst>
              <a:ext uri="{FF2B5EF4-FFF2-40B4-BE49-F238E27FC236}">
                <a16:creationId xmlns:a16="http://schemas.microsoft.com/office/drawing/2014/main" id="{A8C6CD0C-D729-3D2D-ABE7-3D25DC1D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600575"/>
            <a:ext cx="1403350" cy="1346200"/>
          </a:xfrm>
          <a:prstGeom prst="ellipse">
            <a:avLst/>
          </a:prstGeom>
          <a:solidFill>
            <a:srgbClr val="FF8F92"/>
          </a:solidFill>
          <a:ln w="25400">
            <a:solidFill>
              <a:srgbClr val="D66B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8" name="Line 20">
            <a:extLst>
              <a:ext uri="{FF2B5EF4-FFF2-40B4-BE49-F238E27FC236}">
                <a16:creationId xmlns:a16="http://schemas.microsoft.com/office/drawing/2014/main" id="{682D9817-060E-0C8B-DAEF-61C58E91F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863725"/>
            <a:ext cx="2000250" cy="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22">
            <a:extLst>
              <a:ext uri="{FF2B5EF4-FFF2-40B4-BE49-F238E27FC236}">
                <a16:creationId xmlns:a16="http://schemas.microsoft.com/office/drawing/2014/main" id="{00178068-F9D5-F936-4ECB-01E3CB6B7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4925" y="2282825"/>
            <a:ext cx="2381250" cy="243840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23">
            <a:extLst>
              <a:ext uri="{FF2B5EF4-FFF2-40B4-BE49-F238E27FC236}">
                <a16:creationId xmlns:a16="http://schemas.microsoft.com/office/drawing/2014/main" id="{A81E48E5-BF64-690D-129E-525E3A2B6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4475" y="2473325"/>
            <a:ext cx="2495550" cy="25336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Rectangle 24">
            <a:extLst>
              <a:ext uri="{FF2B5EF4-FFF2-40B4-BE49-F238E27FC236}">
                <a16:creationId xmlns:a16="http://schemas.microsoft.com/office/drawing/2014/main" id="{B2EB52B5-E1DA-DFF2-9B63-6914EACE6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1441450"/>
            <a:ext cx="167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  享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（只读）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2" name="Rectangle 25">
            <a:extLst>
              <a:ext uri="{FF2B5EF4-FFF2-40B4-BE49-F238E27FC236}">
                <a16:creationId xmlns:a16="http://schemas.microsoft.com/office/drawing/2014/main" id="{AB7421C6-BB2A-7A39-6702-72D3A6C6D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4964114"/>
            <a:ext cx="156527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修改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（读 </a:t>
            </a: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写）</a:t>
            </a:r>
            <a:endParaRPr kumimoji="0"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3" name="Rectangle 26">
            <a:extLst>
              <a:ext uri="{FF2B5EF4-FFF2-40B4-BE49-F238E27FC236}">
                <a16:creationId xmlns:a16="http://schemas.microsoft.com/office/drawing/2014/main" id="{89749966-E9CD-33A9-F10C-03BD9FAD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9" y="1492251"/>
            <a:ext cx="96500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4" name="Rectangle 28">
            <a:extLst>
              <a:ext uri="{FF2B5EF4-FFF2-40B4-BE49-F238E27FC236}">
                <a16:creationId xmlns:a16="http://schemas.microsoft.com/office/drawing/2014/main" id="{E96C42DE-9CBC-5FE3-C06F-EAA3DE95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696914"/>
            <a:ext cx="1426674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读命中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5" name="Rectangle 29">
            <a:extLst>
              <a:ext uri="{FF2B5EF4-FFF2-40B4-BE49-F238E27FC236}">
                <a16:creationId xmlns:a16="http://schemas.microsoft.com/office/drawing/2014/main" id="{2EC49FE9-8013-5A27-4523-D8B10992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1" y="1931988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2546" name="Rectangle 31">
            <a:extLst>
              <a:ext uri="{FF2B5EF4-FFF2-40B4-BE49-F238E27FC236}">
                <a16:creationId xmlns:a16="http://schemas.microsoft.com/office/drawing/2014/main" id="{2697BF9E-40DA-F5BD-7769-AB936A31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4262439"/>
            <a:ext cx="96500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</a:t>
            </a:r>
            <a:endParaRPr kumimoji="0" lang="en-US" altLang="en-US" sz="1800">
              <a:solidFill>
                <a:srgbClr val="CC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7" name="Rectangle 32">
            <a:extLst>
              <a:ext uri="{FF2B5EF4-FFF2-40B4-BE49-F238E27FC236}">
                <a16:creationId xmlns:a16="http://schemas.microsoft.com/office/drawing/2014/main" id="{A21C85A5-91DD-6BED-11B3-FD31C8151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6" y="2889250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2548" name="Rectangle 33">
            <a:extLst>
              <a:ext uri="{FF2B5EF4-FFF2-40B4-BE49-F238E27FC236}">
                <a16:creationId xmlns:a16="http://schemas.microsoft.com/office/drawing/2014/main" id="{4A36EE9F-7807-51AD-E694-962D79B9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632450"/>
            <a:ext cx="2514600" cy="661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</a:t>
            </a:r>
            <a:r>
              <a:rPr kumimoji="0" lang="en-US" altLang="zh-CN" sz="1800">
                <a:solidFill>
                  <a:srgbClr val="40458C"/>
                </a:solidFill>
                <a:latin typeface="Times New Roman" panose="02020603050405020304" pitchFamily="18" charset="0"/>
              </a:rPr>
              <a:t>Cache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块写回；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2549" name="Rectangle 34">
            <a:extLst>
              <a:ext uri="{FF2B5EF4-FFF2-40B4-BE49-F238E27FC236}">
                <a16:creationId xmlns:a16="http://schemas.microsoft.com/office/drawing/2014/main" id="{0E0A5F71-FF0B-01FC-2ACE-1A35EA26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5132388"/>
            <a:ext cx="1426674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读命中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写命中</a:t>
            </a:r>
            <a:endParaRPr kumimoji="0" lang="en-US" altLang="en-US" sz="1800">
              <a:solidFill>
                <a:srgbClr val="D66B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0" name="Rectangle 35">
            <a:extLst>
              <a:ext uri="{FF2B5EF4-FFF2-40B4-BE49-F238E27FC236}">
                <a16:creationId xmlns:a16="http://schemas.microsoft.com/office/drawing/2014/main" id="{94523CF5-D857-42A6-E3F2-07C3B4B7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255587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22551" name="Rectangle 36">
            <a:extLst>
              <a:ext uri="{FF2B5EF4-FFF2-40B4-BE49-F238E27FC236}">
                <a16:creationId xmlns:a16="http://schemas.microsoft.com/office/drawing/2014/main" id="{0CA00949-0E6B-C09A-48CC-82766B71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4581526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</a:p>
        </p:txBody>
      </p:sp>
      <p:sp>
        <p:nvSpPr>
          <p:cNvPr id="22552" name="Rectangle 37">
            <a:extLst>
              <a:ext uri="{FF2B5EF4-FFF2-40B4-BE49-F238E27FC236}">
                <a16:creationId xmlns:a16="http://schemas.microsoft.com/office/drawing/2014/main" id="{D9FFF3A7-D5AF-84C6-A018-0409820A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29907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写失效</a:t>
            </a:r>
            <a:endParaRPr kumimoji="0" lang="en-US" altLang="en-US" sz="1800">
              <a:solidFill>
                <a:srgbClr val="D66B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53" name="Group 38">
            <a:extLst>
              <a:ext uri="{FF2B5EF4-FFF2-40B4-BE49-F238E27FC236}">
                <a16:creationId xmlns:a16="http://schemas.microsoft.com/office/drawing/2014/main" id="{4F2675C1-64DF-9BAC-C785-D85D95D8922E}"/>
              </a:ext>
            </a:extLst>
          </p:cNvPr>
          <p:cNvGrpSpPr>
            <a:grpSpLocks/>
          </p:cNvGrpSpPr>
          <p:nvPr/>
        </p:nvGrpSpPr>
        <p:grpSpPr bwMode="auto">
          <a:xfrm>
            <a:off x="5289550" y="2938464"/>
            <a:ext cx="2667000" cy="942975"/>
            <a:chOff x="2304" y="1998"/>
            <a:chExt cx="1680" cy="594"/>
          </a:xfrm>
        </p:grpSpPr>
        <p:sp>
          <p:nvSpPr>
            <p:cNvPr id="22555" name="Rectangle 39">
              <a:extLst>
                <a:ext uri="{FF2B5EF4-FFF2-40B4-BE49-F238E27FC236}">
                  <a16:creationId xmlns:a16="http://schemas.microsoft.com/office/drawing/2014/main" id="{2B19DAF9-C9A6-5296-E89A-813B6DEF5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1296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56" name="Rectangle 40">
              <a:extLst>
                <a:ext uri="{FF2B5EF4-FFF2-40B4-BE49-F238E27FC236}">
                  <a16:creationId xmlns:a16="http://schemas.microsoft.com/office/drawing/2014/main" id="{909D22B3-7BA0-CD75-CF46-E58B3D29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98"/>
              <a:ext cx="1632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把</a:t>
              </a:r>
              <a:r>
                <a:rPr kumimoji="0" lang="en-US" altLang="zh-CN" sz="1800">
                  <a:solidFill>
                    <a:srgbClr val="40458C"/>
                  </a:solidFill>
                  <a:latin typeface="Times New Roman" panose="02020603050405020304" pitchFamily="18" charset="0"/>
                </a:rPr>
                <a:t>Cache</a:t>
              </a: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块写回；</a:t>
              </a:r>
              <a:endPara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把 </a:t>
              </a:r>
              <a:r>
                <a:rPr kumimoji="0" lang="zh-CN" altLang="en-US" sz="1800">
                  <a:solidFill>
                    <a:schemeClr val="folHlink"/>
                  </a:solidFill>
                  <a:latin typeface="黑体" panose="02010609060101010101" pitchFamily="49" charset="-122"/>
                </a:rPr>
                <a:t>读失效</a:t>
              </a:r>
              <a:r>
                <a:rPr kumimoji="0" lang="en-US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 </a:t>
              </a: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放到总线上</a:t>
              </a:r>
              <a:endPara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endParaRPr>
            </a:p>
          </p:txBody>
        </p:sp>
      </p:grpSp>
      <p:sp>
        <p:nvSpPr>
          <p:cNvPr id="22554" name="Rectangle 41">
            <a:extLst>
              <a:ext uri="{FF2B5EF4-FFF2-40B4-BE49-F238E27FC236}">
                <a16:creationId xmlns:a16="http://schemas.microsoft.com/office/drawing/2014/main" id="{07AA9AED-CB13-BD4D-DC9D-AA954043E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2876551"/>
            <a:ext cx="14266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读失效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1">
            <a:extLst>
              <a:ext uri="{FF2B5EF4-FFF2-40B4-BE49-F238E27FC236}">
                <a16:creationId xmlns:a16="http://schemas.microsoft.com/office/drawing/2014/main" id="{04177127-46AD-15F6-9681-3974A912C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2454275"/>
            <a:ext cx="0" cy="21145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Oval 4">
            <a:extLst>
              <a:ext uri="{FF2B5EF4-FFF2-40B4-BE49-F238E27FC236}">
                <a16:creationId xmlns:a16="http://schemas.microsoft.com/office/drawing/2014/main" id="{068011EE-045D-A19D-77A2-D1A0B3F2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114425"/>
            <a:ext cx="1403350" cy="1346200"/>
          </a:xfrm>
          <a:prstGeom prst="ellipse">
            <a:avLst/>
          </a:prstGeom>
          <a:solidFill>
            <a:srgbClr val="A1A1FF"/>
          </a:solidFill>
          <a:ln w="25400">
            <a:solidFill>
              <a:srgbClr val="8383FF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3556" name="Group 5">
            <a:extLst>
              <a:ext uri="{FF2B5EF4-FFF2-40B4-BE49-F238E27FC236}">
                <a16:creationId xmlns:a16="http://schemas.microsoft.com/office/drawing/2014/main" id="{FEA6D0FA-F9B3-171F-23CF-7E4DE5C3B35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543926" y="1868488"/>
            <a:ext cx="638175" cy="609600"/>
            <a:chOff x="1776" y="3024"/>
            <a:chExt cx="402" cy="384"/>
          </a:xfrm>
        </p:grpSpPr>
        <p:sp>
          <p:nvSpPr>
            <p:cNvPr id="23590" name="Oval 6">
              <a:extLst>
                <a:ext uri="{FF2B5EF4-FFF2-40B4-BE49-F238E27FC236}">
                  <a16:creationId xmlns:a16="http://schemas.microsoft.com/office/drawing/2014/main" id="{5428D3E5-0817-4F21-3214-2F0FF1A4D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91" name="Line 7">
              <a:extLst>
                <a:ext uri="{FF2B5EF4-FFF2-40B4-BE49-F238E27FC236}">
                  <a16:creationId xmlns:a16="http://schemas.microsoft.com/office/drawing/2014/main" id="{B6E10031-BEF6-14AB-D921-60FF7DC954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557" name="Group 8">
            <a:extLst>
              <a:ext uri="{FF2B5EF4-FFF2-40B4-BE49-F238E27FC236}">
                <a16:creationId xmlns:a16="http://schemas.microsoft.com/office/drawing/2014/main" id="{3924D7C6-5321-0277-C352-5F06CEB0BBFA}"/>
              </a:ext>
            </a:extLst>
          </p:cNvPr>
          <p:cNvGrpSpPr>
            <a:grpSpLocks/>
          </p:cNvGrpSpPr>
          <p:nvPr/>
        </p:nvGrpSpPr>
        <p:grpSpPr bwMode="auto">
          <a:xfrm rot="228461" flipH="1" flipV="1">
            <a:off x="4943476" y="5540375"/>
            <a:ext cx="638175" cy="609600"/>
            <a:chOff x="1776" y="3024"/>
            <a:chExt cx="402" cy="384"/>
          </a:xfrm>
        </p:grpSpPr>
        <p:sp>
          <p:nvSpPr>
            <p:cNvPr id="23588" name="Oval 9">
              <a:extLst>
                <a:ext uri="{FF2B5EF4-FFF2-40B4-BE49-F238E27FC236}">
                  <a16:creationId xmlns:a16="http://schemas.microsoft.com/office/drawing/2014/main" id="{0E3EB889-5283-29FC-3070-567244F1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9" name="Line 10">
              <a:extLst>
                <a:ext uri="{FF2B5EF4-FFF2-40B4-BE49-F238E27FC236}">
                  <a16:creationId xmlns:a16="http://schemas.microsoft.com/office/drawing/2014/main" id="{B811701F-DD39-3234-F431-DC0022CA7E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558" name="Group 11">
            <a:extLst>
              <a:ext uri="{FF2B5EF4-FFF2-40B4-BE49-F238E27FC236}">
                <a16:creationId xmlns:a16="http://schemas.microsoft.com/office/drawing/2014/main" id="{84917211-0B90-A72A-4B06-F78030668CC4}"/>
              </a:ext>
            </a:extLst>
          </p:cNvPr>
          <p:cNvGrpSpPr>
            <a:grpSpLocks/>
          </p:cNvGrpSpPr>
          <p:nvPr/>
        </p:nvGrpSpPr>
        <p:grpSpPr bwMode="auto">
          <a:xfrm>
            <a:off x="7048501" y="892175"/>
            <a:ext cx="638175" cy="609600"/>
            <a:chOff x="1776" y="3024"/>
            <a:chExt cx="402" cy="384"/>
          </a:xfrm>
        </p:grpSpPr>
        <p:sp>
          <p:nvSpPr>
            <p:cNvPr id="23586" name="Oval 12">
              <a:extLst>
                <a:ext uri="{FF2B5EF4-FFF2-40B4-BE49-F238E27FC236}">
                  <a16:creationId xmlns:a16="http://schemas.microsoft.com/office/drawing/2014/main" id="{43A2996E-2224-F08B-93CF-626571AFB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7" name="Line 13">
              <a:extLst>
                <a:ext uri="{FF2B5EF4-FFF2-40B4-BE49-F238E27FC236}">
                  <a16:creationId xmlns:a16="http://schemas.microsoft.com/office/drawing/2014/main" id="{73AE22C5-317C-9872-2D72-3B3C4931B9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559" name="Group 14">
            <a:extLst>
              <a:ext uri="{FF2B5EF4-FFF2-40B4-BE49-F238E27FC236}">
                <a16:creationId xmlns:a16="http://schemas.microsoft.com/office/drawing/2014/main" id="{54362E2F-3CF7-175D-646A-EE18A670FE9A}"/>
              </a:ext>
            </a:extLst>
          </p:cNvPr>
          <p:cNvGrpSpPr>
            <a:grpSpLocks/>
          </p:cNvGrpSpPr>
          <p:nvPr/>
        </p:nvGrpSpPr>
        <p:grpSpPr bwMode="auto">
          <a:xfrm>
            <a:off x="3495676" y="4549775"/>
            <a:ext cx="638175" cy="609600"/>
            <a:chOff x="1776" y="3024"/>
            <a:chExt cx="402" cy="384"/>
          </a:xfrm>
        </p:grpSpPr>
        <p:sp>
          <p:nvSpPr>
            <p:cNvPr id="23584" name="Oval 15">
              <a:extLst>
                <a:ext uri="{FF2B5EF4-FFF2-40B4-BE49-F238E27FC236}">
                  <a16:creationId xmlns:a16="http://schemas.microsoft.com/office/drawing/2014/main" id="{CC6FBA79-2824-FBA2-901F-CCE1D284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5" name="Line 16">
              <a:extLst>
                <a:ext uri="{FF2B5EF4-FFF2-40B4-BE49-F238E27FC236}">
                  <a16:creationId xmlns:a16="http://schemas.microsoft.com/office/drawing/2014/main" id="{206228E9-F120-9C4A-BEC5-A6E228B041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60" name="Rectangle 17">
            <a:extLst>
              <a:ext uri="{FF2B5EF4-FFF2-40B4-BE49-F238E27FC236}">
                <a16:creationId xmlns:a16="http://schemas.microsoft.com/office/drawing/2014/main" id="{0318B40D-68F7-AD6C-686E-FBBE5124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1631951"/>
            <a:ext cx="775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  效</a:t>
            </a:r>
            <a:endParaRPr kumimoji="0" lang="en-US" altLang="en-US" sz="18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Oval 18">
            <a:extLst>
              <a:ext uri="{FF2B5EF4-FFF2-40B4-BE49-F238E27FC236}">
                <a16:creationId xmlns:a16="http://schemas.microsoft.com/office/drawing/2014/main" id="{10826C17-DC28-2BD6-68BB-869DC001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114425"/>
            <a:ext cx="1403350" cy="1346200"/>
          </a:xfrm>
          <a:prstGeom prst="ellipse">
            <a:avLst/>
          </a:prstGeom>
          <a:solidFill>
            <a:srgbClr val="F1E35D"/>
          </a:solidFill>
          <a:ln w="25400">
            <a:solidFill>
              <a:srgbClr val="E2C44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562" name="Oval 19">
            <a:extLst>
              <a:ext uri="{FF2B5EF4-FFF2-40B4-BE49-F238E27FC236}">
                <a16:creationId xmlns:a16="http://schemas.microsoft.com/office/drawing/2014/main" id="{FD5AF37E-2267-46F9-32F6-24855E3B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600575"/>
            <a:ext cx="1403350" cy="1346200"/>
          </a:xfrm>
          <a:prstGeom prst="ellipse">
            <a:avLst/>
          </a:prstGeom>
          <a:solidFill>
            <a:srgbClr val="FF8F92"/>
          </a:solidFill>
          <a:ln w="25400">
            <a:solidFill>
              <a:srgbClr val="D66B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63" name="Line 20">
            <a:extLst>
              <a:ext uri="{FF2B5EF4-FFF2-40B4-BE49-F238E27FC236}">
                <a16:creationId xmlns:a16="http://schemas.microsoft.com/office/drawing/2014/main" id="{D15CE0C7-76F8-85FC-E017-5046DEB7F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863725"/>
            <a:ext cx="2000250" cy="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22">
            <a:extLst>
              <a:ext uri="{FF2B5EF4-FFF2-40B4-BE49-F238E27FC236}">
                <a16:creationId xmlns:a16="http://schemas.microsoft.com/office/drawing/2014/main" id="{709AADD0-ED7A-5AD4-C885-CDBBC66D5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4925" y="2282825"/>
            <a:ext cx="2381250" cy="243840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23">
            <a:extLst>
              <a:ext uri="{FF2B5EF4-FFF2-40B4-BE49-F238E27FC236}">
                <a16:creationId xmlns:a16="http://schemas.microsoft.com/office/drawing/2014/main" id="{0792AD23-F19F-ACCE-F144-C62015554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4475" y="2473325"/>
            <a:ext cx="2495550" cy="25336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Rectangle 24">
            <a:extLst>
              <a:ext uri="{FF2B5EF4-FFF2-40B4-BE49-F238E27FC236}">
                <a16:creationId xmlns:a16="http://schemas.microsoft.com/office/drawing/2014/main" id="{B3FDFC4C-84AA-1877-9E05-A57EB1E8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1441450"/>
            <a:ext cx="167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  享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（只读）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7" name="Rectangle 25">
            <a:extLst>
              <a:ext uri="{FF2B5EF4-FFF2-40B4-BE49-F238E27FC236}">
                <a16:creationId xmlns:a16="http://schemas.microsoft.com/office/drawing/2014/main" id="{8A3F1998-55F3-18AF-2042-C881668AC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6" y="4964114"/>
            <a:ext cx="156527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修改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（读 </a:t>
            </a: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r>
              <a:rPr kumimoji="0"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写）</a:t>
            </a:r>
            <a:endParaRPr kumimoji="0"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8" name="Rectangle 26">
            <a:extLst>
              <a:ext uri="{FF2B5EF4-FFF2-40B4-BE49-F238E27FC236}">
                <a16:creationId xmlns:a16="http://schemas.microsoft.com/office/drawing/2014/main" id="{A5F98E1F-DE5E-A9D1-034A-4A83E720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9" y="1492251"/>
            <a:ext cx="96500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9" name="Rectangle 27">
            <a:extLst>
              <a:ext uri="{FF2B5EF4-FFF2-40B4-BE49-F238E27FC236}">
                <a16:creationId xmlns:a16="http://schemas.microsoft.com/office/drawing/2014/main" id="{05D7A11B-9F6E-AC2B-B66F-0DEE1C9C3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6" y="2736851"/>
            <a:ext cx="96500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</a:t>
            </a:r>
            <a:endParaRPr kumimoji="0" lang="en-US" altLang="en-US" sz="1800">
              <a:solidFill>
                <a:srgbClr val="D66B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0" name="Rectangle 28">
            <a:extLst>
              <a:ext uri="{FF2B5EF4-FFF2-40B4-BE49-F238E27FC236}">
                <a16:creationId xmlns:a16="http://schemas.microsoft.com/office/drawing/2014/main" id="{8BC2BFBC-324C-056F-621B-8E9ECB73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696914"/>
            <a:ext cx="1426674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读命中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1" name="Rectangle 29">
            <a:extLst>
              <a:ext uri="{FF2B5EF4-FFF2-40B4-BE49-F238E27FC236}">
                <a16:creationId xmlns:a16="http://schemas.microsoft.com/office/drawing/2014/main" id="{775FCD1B-6818-BD12-AC67-841E38E2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1" y="1931988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3572" name="Rectangle 30">
            <a:extLst>
              <a:ext uri="{FF2B5EF4-FFF2-40B4-BE49-F238E27FC236}">
                <a16:creationId xmlns:a16="http://schemas.microsoft.com/office/drawing/2014/main" id="{00B08E8E-BE67-AFBD-E7FA-985255823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1" y="3074988"/>
            <a:ext cx="133690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3573" name="Rectangle 31">
            <a:extLst>
              <a:ext uri="{FF2B5EF4-FFF2-40B4-BE49-F238E27FC236}">
                <a16:creationId xmlns:a16="http://schemas.microsoft.com/office/drawing/2014/main" id="{71E1B720-B9EA-5A06-5B02-F7E62D4C2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1" y="4262439"/>
            <a:ext cx="96500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</a:t>
            </a:r>
            <a:endParaRPr kumimoji="0" lang="en-US" altLang="en-US" sz="1800">
              <a:solidFill>
                <a:srgbClr val="CC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4" name="Rectangle 32">
            <a:extLst>
              <a:ext uri="{FF2B5EF4-FFF2-40B4-BE49-F238E27FC236}">
                <a16:creationId xmlns:a16="http://schemas.microsoft.com/office/drawing/2014/main" id="{51807E09-5812-9209-8EFD-F6C8E519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6" y="2889250"/>
            <a:ext cx="1336905" cy="6437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读失效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b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</a:b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3575" name="Rectangle 33">
            <a:extLst>
              <a:ext uri="{FF2B5EF4-FFF2-40B4-BE49-F238E27FC236}">
                <a16:creationId xmlns:a16="http://schemas.microsoft.com/office/drawing/2014/main" id="{E3931C4D-6057-D19A-6FFD-603859C9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632450"/>
            <a:ext cx="2514600" cy="661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</a:t>
            </a:r>
            <a:r>
              <a:rPr kumimoji="0" lang="en-US" altLang="zh-CN" sz="1800">
                <a:solidFill>
                  <a:srgbClr val="40458C"/>
                </a:solidFill>
                <a:latin typeface="Times New Roman" panose="02020603050405020304" pitchFamily="18" charset="0"/>
              </a:rPr>
              <a:t>Cache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块写回；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  <a:endParaRPr kumimoji="0" lang="en-US" altLang="en-US" sz="1800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  <p:sp>
        <p:nvSpPr>
          <p:cNvPr id="23576" name="Rectangle 34">
            <a:extLst>
              <a:ext uri="{FF2B5EF4-FFF2-40B4-BE49-F238E27FC236}">
                <a16:creationId xmlns:a16="http://schemas.microsoft.com/office/drawing/2014/main" id="{B7943D09-D989-117F-0F0F-84397C7F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5132388"/>
            <a:ext cx="1426674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读命中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写命中</a:t>
            </a:r>
            <a:endParaRPr kumimoji="0" lang="en-US" altLang="en-US" sz="1800">
              <a:solidFill>
                <a:srgbClr val="D66B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7" name="Rectangle 35">
            <a:extLst>
              <a:ext uri="{FF2B5EF4-FFF2-40B4-BE49-F238E27FC236}">
                <a16:creationId xmlns:a16="http://schemas.microsoft.com/office/drawing/2014/main" id="{58643EAB-F4D2-9BA0-4CAD-81E46613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255587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23578" name="Rectangle 36">
            <a:extLst>
              <a:ext uri="{FF2B5EF4-FFF2-40B4-BE49-F238E27FC236}">
                <a16:creationId xmlns:a16="http://schemas.microsoft.com/office/drawing/2014/main" id="{30EF0BFF-D2A5-009B-036B-423033247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4581526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把 </a:t>
            </a:r>
            <a:r>
              <a:rPr kumimoji="0" lang="zh-CN" altLang="en-US" sz="1800">
                <a:solidFill>
                  <a:schemeClr val="folHlink"/>
                </a:solidFill>
                <a:latin typeface="黑体" panose="02010609060101010101" pitchFamily="49" charset="-122"/>
              </a:rPr>
              <a:t>写失效</a:t>
            </a:r>
            <a:r>
              <a: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 </a:t>
            </a:r>
            <a:r>
              <a:rPr kumimoji="0" lang="zh-CN" altLang="en-US" sz="1800">
                <a:solidFill>
                  <a:srgbClr val="40458C"/>
                </a:solidFill>
                <a:latin typeface="黑体" panose="02010609060101010101" pitchFamily="49" charset="-122"/>
              </a:rPr>
              <a:t>放到总线上</a:t>
            </a:r>
          </a:p>
        </p:txBody>
      </p:sp>
      <p:sp>
        <p:nvSpPr>
          <p:cNvPr id="23579" name="Rectangle 37">
            <a:extLst>
              <a:ext uri="{FF2B5EF4-FFF2-40B4-BE49-F238E27FC236}">
                <a16:creationId xmlns:a16="http://schemas.microsoft.com/office/drawing/2014/main" id="{2A4B6331-5804-86D3-8E05-87B686A2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529907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写失效</a:t>
            </a:r>
            <a:endParaRPr kumimoji="0" lang="en-US" altLang="en-US" sz="1800">
              <a:solidFill>
                <a:srgbClr val="D66B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580" name="Group 38">
            <a:extLst>
              <a:ext uri="{FF2B5EF4-FFF2-40B4-BE49-F238E27FC236}">
                <a16:creationId xmlns:a16="http://schemas.microsoft.com/office/drawing/2014/main" id="{194400CE-3C3B-B29A-68C0-951BCD6D6CE3}"/>
              </a:ext>
            </a:extLst>
          </p:cNvPr>
          <p:cNvGrpSpPr>
            <a:grpSpLocks/>
          </p:cNvGrpSpPr>
          <p:nvPr/>
        </p:nvGrpSpPr>
        <p:grpSpPr bwMode="auto">
          <a:xfrm>
            <a:off x="5289550" y="2938464"/>
            <a:ext cx="2667000" cy="942975"/>
            <a:chOff x="2304" y="1998"/>
            <a:chExt cx="1680" cy="594"/>
          </a:xfrm>
        </p:grpSpPr>
        <p:sp>
          <p:nvSpPr>
            <p:cNvPr id="23582" name="Rectangle 39">
              <a:extLst>
                <a:ext uri="{FF2B5EF4-FFF2-40B4-BE49-F238E27FC236}">
                  <a16:creationId xmlns:a16="http://schemas.microsoft.com/office/drawing/2014/main" id="{487B4279-7804-F75F-84AC-2A2C447B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1296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3" name="Rectangle 40">
              <a:extLst>
                <a:ext uri="{FF2B5EF4-FFF2-40B4-BE49-F238E27FC236}">
                  <a16:creationId xmlns:a16="http://schemas.microsoft.com/office/drawing/2014/main" id="{721A9A16-F954-393D-44AE-D93246AB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98"/>
              <a:ext cx="1632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40000"/>
                </a:lnSpc>
                <a:spcBef>
                  <a:spcPct val="50000"/>
                </a:spcBef>
                <a:buClrTx/>
                <a:buFontTx/>
                <a:buNone/>
              </a:pPr>
              <a:endPara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把</a:t>
              </a:r>
              <a:r>
                <a:rPr kumimoji="0" lang="en-US" altLang="zh-CN" sz="1800">
                  <a:solidFill>
                    <a:srgbClr val="40458C"/>
                  </a:solidFill>
                  <a:latin typeface="Times New Roman" panose="02020603050405020304" pitchFamily="18" charset="0"/>
                </a:rPr>
                <a:t>Cache</a:t>
              </a: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块写回；</a:t>
              </a:r>
              <a:endPara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把 </a:t>
              </a:r>
              <a:r>
                <a:rPr kumimoji="0" lang="zh-CN" altLang="en-US" sz="1800">
                  <a:solidFill>
                    <a:schemeClr val="folHlink"/>
                  </a:solidFill>
                  <a:latin typeface="黑体" panose="02010609060101010101" pitchFamily="49" charset="-122"/>
                </a:rPr>
                <a:t>读失效</a:t>
              </a:r>
              <a:r>
                <a:rPr kumimoji="0" lang="en-US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 </a:t>
              </a:r>
              <a:r>
                <a:rPr kumimoji="0" lang="zh-CN" altLang="en-US" sz="1800">
                  <a:solidFill>
                    <a:srgbClr val="40458C"/>
                  </a:solidFill>
                  <a:latin typeface="黑体" panose="02010609060101010101" pitchFamily="49" charset="-122"/>
                </a:rPr>
                <a:t>放到总线上</a:t>
              </a:r>
              <a:endParaRPr kumimoji="0" lang="en-US" altLang="en-US" sz="1800">
                <a:solidFill>
                  <a:srgbClr val="40458C"/>
                </a:solidFill>
                <a:latin typeface="黑体" panose="02010609060101010101" pitchFamily="49" charset="-122"/>
              </a:endParaRPr>
            </a:p>
          </p:txBody>
        </p:sp>
      </p:grpSp>
      <p:sp>
        <p:nvSpPr>
          <p:cNvPr id="23581" name="Rectangle 41">
            <a:extLst>
              <a:ext uri="{FF2B5EF4-FFF2-40B4-BE49-F238E27FC236}">
                <a16:creationId xmlns:a16="http://schemas.microsoft.com/office/drawing/2014/main" id="{4C057CE2-EA9E-428D-6A1A-62FDDFED8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2876551"/>
            <a:ext cx="14266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 </a:t>
            </a:r>
            <a:r>
              <a:rPr kumimoji="0" lang="zh-CN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读失效</a:t>
            </a:r>
            <a:endParaRPr kumimoji="0" lang="en-US" altLang="en-US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5320" y="466725"/>
            <a:ext cx="11261724" cy="1993900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400" dirty="0"/>
              <a:t>下面来讨论在各种情况下监听协议所进行的操作。</a:t>
            </a:r>
          </a:p>
          <a:p>
            <a:pPr marL="895350" lvl="1" indent="-266700">
              <a:buFont typeface="Wingdings" panose="05000000000000000000" pitchFamily="2" charset="2"/>
              <a:buChar char="Ø"/>
            </a:pPr>
            <a:r>
              <a:rPr lang="zh-CN" altLang="en-US" dirty="0"/>
              <a:t>响应来自处理器的请求</a:t>
            </a:r>
            <a:endParaRPr lang="en-US" altLang="zh-CN" dirty="0"/>
          </a:p>
          <a:p>
            <a:pPr marL="895350" lvl="1" indent="-2667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lvl="2" eaLnBrk="1" hangingPunct="1"/>
            <a:r>
              <a:rPr lang="zh-CN" altLang="en-US" dirty="0"/>
              <a:t>不发生替换的情况 </a:t>
            </a:r>
          </a:p>
        </p:txBody>
      </p:sp>
      <p:graphicFrame>
        <p:nvGraphicFramePr>
          <p:cNvPr id="46084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9262839"/>
              </p:ext>
            </p:extLst>
          </p:nvPr>
        </p:nvGraphicFramePr>
        <p:xfrm>
          <a:off x="322171" y="2255265"/>
          <a:ext cx="5136355" cy="2865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4250436" imgH="2371344" progId="Word.Picture.8">
                  <p:embed/>
                </p:oleObj>
              </mc:Choice>
              <mc:Fallback>
                <p:oleObj name="图片" r:id="rId3" imgW="4250436" imgH="23713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71" y="2255265"/>
                        <a:ext cx="5136355" cy="2865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8"/>
          <p:cNvSpPr txBox="1">
            <a:spLocks noChangeArrowheads="1"/>
          </p:cNvSpPr>
          <p:nvPr/>
        </p:nvSpPr>
        <p:spPr bwMode="auto">
          <a:xfrm>
            <a:off x="3303496" y="6100764"/>
            <a:ext cx="6408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写作废协议中（采用写回法），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块的状态转换图 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010400" y="1698625"/>
            <a:ext cx="5688714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cs"/>
              </a:defRPr>
            </a:lvl5pPr>
          </a:lstStyle>
          <a:p>
            <a:pPr lvl="2"/>
            <a:r>
              <a:rPr lang="zh-CN" altLang="en-US" dirty="0"/>
              <a:t>发生替换的情况 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89643"/>
              </p:ext>
            </p:extLst>
          </p:nvPr>
        </p:nvGraphicFramePr>
        <p:xfrm>
          <a:off x="6692808" y="2764984"/>
          <a:ext cx="5341939" cy="10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4890516" imgH="947928" progId="Word.Picture.8">
                  <p:embed/>
                </p:oleObj>
              </mc:Choice>
              <mc:Fallback>
                <p:oleObj name="图片" r:id="rId5" imgW="4890516" imgH="94792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808" y="2764984"/>
                        <a:ext cx="5341939" cy="109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DC6A4F1-4A90-716F-EF0F-41150504CD94}"/>
                  </a:ext>
                </a:extLst>
              </p14:cNvPr>
              <p14:cNvContentPartPr/>
              <p14:nvPr/>
            </p14:nvContentPartPr>
            <p14:xfrm>
              <a:off x="715867" y="2880984"/>
              <a:ext cx="4239000" cy="2283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DC6A4F1-4A90-716F-EF0F-41150504CD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6867" y="2872344"/>
                <a:ext cx="4256640" cy="23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CCACA3C-C809-9D2C-76ED-F704BA3AA2E7}"/>
                  </a:ext>
                </a:extLst>
              </p14:cNvPr>
              <p14:cNvContentPartPr/>
              <p14:nvPr/>
            </p14:nvContentPartPr>
            <p14:xfrm>
              <a:off x="5000227" y="3865584"/>
              <a:ext cx="3022920" cy="545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CCACA3C-C809-9D2C-76ED-F704BA3AA2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91227" y="3856944"/>
                <a:ext cx="30405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B408408-EB93-E79D-B30F-8DE209CDB14B}"/>
                  </a:ext>
                </a:extLst>
              </p14:cNvPr>
              <p14:cNvContentPartPr/>
              <p14:nvPr/>
            </p14:nvContentPartPr>
            <p14:xfrm>
              <a:off x="8055907" y="3900144"/>
              <a:ext cx="279360" cy="436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B408408-EB93-E79D-B30F-8DE209CDB1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47267" y="3891504"/>
                <a:ext cx="2970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7633CCD-4AE6-D35A-E505-DB0DAD74D5D3}"/>
                  </a:ext>
                </a:extLst>
              </p14:cNvPr>
              <p14:cNvContentPartPr/>
              <p14:nvPr/>
            </p14:nvContentPartPr>
            <p14:xfrm>
              <a:off x="8229427" y="3518544"/>
              <a:ext cx="938880" cy="16765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7633CCD-4AE6-D35A-E505-DB0DAD74D5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20427" y="3509544"/>
                <a:ext cx="956520" cy="16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3FEC88C-292E-F3EF-B4E4-D43463656DB6}"/>
                  </a:ext>
                </a:extLst>
              </p14:cNvPr>
              <p14:cNvContentPartPr/>
              <p14:nvPr/>
            </p14:nvContentPartPr>
            <p14:xfrm>
              <a:off x="9236347" y="4848744"/>
              <a:ext cx="604440" cy="6498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3FEC88C-292E-F3EF-B4E4-D43463656DB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27347" y="4840104"/>
                <a:ext cx="6220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25FB705-9CE5-5761-DF11-7542A9162D4C}"/>
                  </a:ext>
                </a:extLst>
              </p14:cNvPr>
              <p14:cNvContentPartPr/>
              <p14:nvPr/>
            </p14:nvContentPartPr>
            <p14:xfrm>
              <a:off x="9928627" y="3472104"/>
              <a:ext cx="756000" cy="15361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25FB705-9CE5-5761-DF11-7542A9162D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19987" y="3463104"/>
                <a:ext cx="773640" cy="15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757726"/>
      </p:ext>
    </p:extLst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14338" y="269082"/>
            <a:ext cx="10844212" cy="1704975"/>
          </a:xfrm>
        </p:spPr>
        <p:txBody>
          <a:bodyPr/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响应来自总线的请求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每个处理器都在监视总线上的消息和地址，当发现有与总线上的地址相匹配的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</a:rPr>
              <a:t>块时，就要根据该块的状态以及总线上的消息，进行相应的处理。</a:t>
            </a:r>
            <a:r>
              <a:rPr lang="zh-CN" altLang="en-US" sz="1800" dirty="0"/>
              <a:t> </a:t>
            </a:r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027887"/>
              </p:ext>
            </p:extLst>
          </p:nvPr>
        </p:nvGraphicFramePr>
        <p:xfrm>
          <a:off x="3398839" y="2078038"/>
          <a:ext cx="5043487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3791164" imgH="2373330" progId="Word.Picture.8">
                  <p:embed/>
                </p:oleObj>
              </mc:Choice>
              <mc:Fallback>
                <p:oleObj name="图片" r:id="rId2" imgW="3791164" imgH="237333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9" y="2078038"/>
                        <a:ext cx="5043487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7"/>
          <p:cNvSpPr txBox="1">
            <a:spLocks noChangeArrowheads="1"/>
          </p:cNvSpPr>
          <p:nvPr/>
        </p:nvSpPr>
        <p:spPr bwMode="auto">
          <a:xfrm>
            <a:off x="2643188" y="5476875"/>
            <a:ext cx="69135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写作废协议中（采用写回法），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块的状态转换图</a:t>
            </a:r>
          </a:p>
        </p:txBody>
      </p:sp>
    </p:spTree>
    <p:extLst>
      <p:ext uri="{BB962C8B-B14F-4D97-AF65-F5344CB8AC3E}">
        <p14:creationId xmlns:p14="http://schemas.microsoft.com/office/powerpoint/2010/main" val="944543051"/>
      </p:ext>
    </p:extLst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EF742CEE-29EA-B292-3724-8D68A1D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8" y="578277"/>
            <a:ext cx="7183170" cy="60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54387"/>
      </p:ext>
    </p:extLst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8"/>
          <p:cNvSpPr txBox="1">
            <a:spLocks noChangeArrowheads="1"/>
          </p:cNvSpPr>
          <p:nvPr/>
        </p:nvSpPr>
        <p:spPr bwMode="auto">
          <a:xfrm>
            <a:off x="0" y="33642"/>
            <a:ext cx="68405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5.2.2 </a:t>
            </a:r>
            <a:r>
              <a:rPr lang="zh-CN" altLang="en-US" sz="2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目录协议</a:t>
            </a:r>
          </a:p>
        </p:txBody>
      </p:sp>
      <p:sp>
        <p:nvSpPr>
          <p:cNvPr id="49157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46028" y="1225545"/>
            <a:ext cx="11040256" cy="5489580"/>
          </a:xfrm>
          <a:noFill/>
        </p:spPr>
        <p:txBody>
          <a:bodyPr>
            <a:normAutofit lnSpcReduction="10000"/>
          </a:bodyPr>
          <a:lstStyle/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广播和监听的机制使得监听一致性协议的可扩放性很差。 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寻找替代监听协议的一致性协议。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（采用目录协议）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目录协议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目录：一种集中的数据结构。对于存储器中的每一个可以调入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的数据块，在目录中设置一条目录项，用于记录该块的状态以及哪些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中有副本等相关信息。 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38275" lvl="2" indent="-276225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特点：对于任何一个数据块，都可以快速地在唯一的一个位置中找到相关的信息。这使一致性协议避免了广播操作。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位向量：记录哪些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中有副本。</a:t>
            </a:r>
          </a:p>
          <a:p>
            <a:pPr marL="1438275" lvl="2" indent="-276225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每一位对应于一个处理器。</a:t>
            </a:r>
          </a:p>
          <a:p>
            <a:pPr marL="1438275" lvl="2" indent="-276225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长度与处理器的个数成正比。</a:t>
            </a:r>
          </a:p>
          <a:p>
            <a:pPr marL="1438275" lvl="2" indent="-276225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由位向量指定的处理机的集合称为共享集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108585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2653" y="643236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目录协议基本思想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141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4" descr="7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2063750"/>
            <a:ext cx="6183312" cy="472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260350" y="158751"/>
            <a:ext cx="11245850" cy="177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085850" lvl="1" indent="-457200">
              <a:spcBef>
                <a:spcPts val="60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分布式目录</a:t>
            </a:r>
          </a:p>
          <a:p>
            <a:pPr marL="1438275" lvl="2" indent="-276225">
              <a:spcBef>
                <a:spcPts val="6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b="0" dirty="0">
                <a:latin typeface="宋体" panose="02010600030101010101" pitchFamily="2" charset="-122"/>
              </a:rPr>
              <a:t>目录与存储器一起分布到各结点中，从而对于不同目录内容的访问可以在不同的结点进行。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1438275" lvl="2" indent="-276225">
              <a:spcBef>
                <a:spcPts val="6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b="0" dirty="0">
                <a:latin typeface="宋体" panose="02010600030101010101" pitchFamily="2" charset="-122"/>
              </a:rPr>
              <a:t>对每个结点增加目录后的分布式存储器多处理机</a:t>
            </a:r>
          </a:p>
        </p:txBody>
      </p:sp>
    </p:spTree>
    <p:extLst>
      <p:ext uri="{BB962C8B-B14F-4D97-AF65-F5344CB8AC3E}">
        <p14:creationId xmlns:p14="http://schemas.microsoft.com/office/powerpoint/2010/main" val="103213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193984" y="193835"/>
            <a:ext cx="11804728" cy="921933"/>
          </a:xfrm>
        </p:spPr>
        <p:txBody>
          <a:bodyPr>
            <a:normAutofit fontScale="90000"/>
          </a:bodyPr>
          <a:lstStyle/>
          <a:p>
            <a:pPr indent="62865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动态互连网络：由开关单元构成，可以按照应用程序的要求动态的改变连接组态。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7" y="1450551"/>
            <a:ext cx="5295900" cy="46196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557" y="6209142"/>
            <a:ext cx="529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各种总线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326" y="835382"/>
            <a:ext cx="3626527" cy="21125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3326" y="3060781"/>
            <a:ext cx="3626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交叉开关网络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838" y="3589525"/>
            <a:ext cx="3515015" cy="23125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14838" y="6209142"/>
            <a:ext cx="3515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多级互连网络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869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00149" y="493714"/>
            <a:ext cx="9972675" cy="5945186"/>
          </a:xfrm>
        </p:spPr>
        <p:txBody>
          <a:bodyPr>
            <a:normAutofit/>
          </a:bodyPr>
          <a:lstStyle/>
          <a:p>
            <a:pPr marL="990600" lvl="1" indent="-3619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目录法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最简单的实现方案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：对于存储器中每一块都在目录中设置一项。目录中的信息量与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M×N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成正比。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其中：</a:t>
            </a:r>
          </a:p>
          <a:p>
            <a:pPr marL="1619250" lvl="2" indent="-276225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：存储器中存储块的总数量</a:t>
            </a:r>
          </a:p>
          <a:p>
            <a:pPr marL="1619250" lvl="2" indent="-276225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：处理器的个数</a:t>
            </a:r>
          </a:p>
          <a:p>
            <a:pPr marL="1619250" lvl="2" indent="-276225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M=K×N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是每个处理机中存储块的数量，所以如果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保持不变，则目录中的信息量就与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成正比。 </a:t>
            </a:r>
          </a:p>
        </p:txBody>
      </p:sp>
    </p:spTree>
    <p:extLst>
      <p:ext uri="{BB962C8B-B14F-4D97-AF65-F5344CB8AC3E}">
        <p14:creationId xmlns:p14="http://schemas.microsoft.com/office/powerpoint/2010/main" val="3356919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95399" y="642939"/>
            <a:ext cx="10067925" cy="590073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在目录协议中，存储块的状态有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种： 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未缓冲：该块尚未被调入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。所有处理器的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中都没有这个块的副本。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共享：该块在一个或多个处理机上有这个块的副本，且这些副本与存储器中的该块相同。</a:t>
            </a:r>
          </a:p>
          <a:p>
            <a:pPr marL="895350" lvl="1" indent="-2667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独占：仅有一个处理机有这个块的副本，且该处理机已经对其进行了写操作，所以其内容是最新的，而存储器中该块的数据已过时。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这个处理机称为该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块的拥有者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9381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58862" y="293688"/>
            <a:ext cx="9932987" cy="2125662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本地结点、宿主结点以及远程结点的关系 </a:t>
            </a:r>
          </a:p>
          <a:p>
            <a:pPr marL="1257277" lvl="2" indent="-3429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本地结点：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发出访问请求的结点 </a:t>
            </a:r>
          </a:p>
          <a:p>
            <a:pPr marL="1257277" lvl="2" indent="-3429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宿主结点：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包含所访问的存储单元及其目录项的结点 </a:t>
            </a:r>
          </a:p>
          <a:p>
            <a:pPr marL="1257277" lvl="2" indent="-3429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远程结点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可以和宿主结点是同一个结点，也可以不是同一个结点。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49" y="2198016"/>
            <a:ext cx="4966277" cy="3829272"/>
          </a:xfrm>
          <a:prstGeom prst="rect">
            <a:avLst/>
          </a:prstGeom>
        </p:spPr>
      </p:pic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2184398" y="6124576"/>
            <a:ext cx="7681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宿主结点：</a:t>
            </a:r>
            <a:r>
              <a:rPr lang="zh-CN" altLang="en-US" sz="2000">
                <a:solidFill>
                  <a:srgbClr val="4045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存放有对应地址的存储器块和目录项的结点 </a:t>
            </a:r>
          </a:p>
        </p:txBody>
      </p:sp>
    </p:spTree>
    <p:extLst>
      <p:ext uri="{BB962C8B-B14F-4D97-AF65-F5344CB8AC3E}">
        <p14:creationId xmlns:p14="http://schemas.microsoft.com/office/powerpoint/2010/main" val="5259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00126" y="276227"/>
            <a:ext cx="10058399" cy="600074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在结点之间发送的消息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本地结点发给宿主结点（目录）的消息</a:t>
            </a:r>
          </a:p>
          <a:p>
            <a:pPr marL="1085850" lvl="1" indent="-45720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说明：括号中的内容表示所带参数。</a:t>
            </a:r>
          </a:p>
          <a:p>
            <a:pPr marL="1085850" lvl="1" indent="-457200"/>
            <a:r>
              <a:rPr lang="zh-CN" altLang="en-US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：发出请求的处理机编号</a:t>
            </a:r>
          </a:p>
          <a:p>
            <a:pPr marL="1085850" lvl="1" indent="-457200"/>
            <a:r>
              <a:rPr lang="zh-CN" altLang="en-US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：所要访问的地址</a:t>
            </a:r>
          </a:p>
          <a:p>
            <a:pPr marL="1524000" lvl="2" indent="-2667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RdMiss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5334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读取地址为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的数据时不命中，请求宿主结点提供数据（块），并要求把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加入共享集。</a:t>
            </a:r>
          </a:p>
          <a:p>
            <a:pPr marL="1524000" lvl="2" indent="-2667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</a:p>
          <a:p>
            <a:pPr marL="1257300" lvl="2" indent="5334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对地址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进行写入时不命中，请求宿主结点提供数据，并使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成为所访问数据块的独占者。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524000" lvl="2" indent="-266700">
              <a:buFont typeface="Wingdings" panose="05000000000000000000" pitchFamily="2" charset="2"/>
              <a:buChar char="p"/>
            </a:pPr>
            <a:r>
              <a:rPr lang="en-US" altLang="zh-CN" sz="21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21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1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343025" lvl="2" indent="447675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请求向所有拥有相应数据块副本（包含地址</a:t>
            </a:r>
            <a:r>
              <a:rPr lang="en-US" altLang="zh-CN" sz="2000" i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）的远程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消息，作废这些副本。</a:t>
            </a:r>
          </a:p>
          <a:p>
            <a:pPr marL="1257300" lvl="2" indent="533400" eaLnBrk="1" hangingPunct="1"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415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00ADD696-A9F4-3641-3FC7-83CFEBC8A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736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Text Box 8">
            <a:extLst>
              <a:ext uri="{FF2B5EF4-FFF2-40B4-BE49-F238E27FC236}">
                <a16:creationId xmlns:a16="http://schemas.microsoft.com/office/drawing/2014/main" id="{94FEB128-1C46-99BA-E9FF-17A12749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95614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CD009B"/>
                </a:solidFill>
              </a:rPr>
              <a:t>本地</a:t>
            </a:r>
            <a:r>
              <a:rPr lang="en-US" altLang="zh-CN" sz="20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5844" name="Rectangle 11">
            <a:extLst>
              <a:ext uri="{FF2B5EF4-FFF2-40B4-BE49-F238E27FC236}">
                <a16:creationId xmlns:a16="http://schemas.microsoft.com/office/drawing/2014/main" id="{F3C9A07A-7B4C-BF31-6ADA-D46E2B658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586163"/>
            <a:ext cx="1066800" cy="17526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5" name="Rectangle 12">
            <a:extLst>
              <a:ext uri="{FF2B5EF4-FFF2-40B4-BE49-F238E27FC236}">
                <a16:creationId xmlns:a16="http://schemas.microsoft.com/office/drawing/2014/main" id="{B33CB56B-3382-775F-2717-F614E4B4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73831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6" name="Text Box 13">
            <a:extLst>
              <a:ext uri="{FF2B5EF4-FFF2-40B4-BE49-F238E27FC236}">
                <a16:creationId xmlns:a16="http://schemas.microsoft.com/office/drawing/2014/main" id="{6D2F0808-45BC-9FA5-284C-3CA5F1283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9739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66FF"/>
                </a:solidFill>
              </a:rPr>
              <a:t>远程</a:t>
            </a:r>
            <a:r>
              <a:rPr lang="en-US" altLang="zh-CN" sz="2000">
                <a:solidFill>
                  <a:srgbClr val="0066FF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5847" name="Text Box 15">
            <a:extLst>
              <a:ext uri="{FF2B5EF4-FFF2-40B4-BE49-F238E27FC236}">
                <a16:creationId xmlns:a16="http://schemas.microsoft.com/office/drawing/2014/main" id="{7539B1A7-F9D5-30EA-1890-197CE75C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4244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主目录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FF621440-E0D6-51CC-DB9C-62C1F1E269D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157413"/>
            <a:ext cx="1295400" cy="1295400"/>
            <a:chOff x="1776" y="1200"/>
            <a:chExt cx="816" cy="816"/>
          </a:xfrm>
        </p:grpSpPr>
        <p:sp>
          <p:nvSpPr>
            <p:cNvPr id="35853" name="Text Box 28">
              <a:extLst>
                <a:ext uri="{FF2B5EF4-FFF2-40B4-BE49-F238E27FC236}">
                  <a16:creationId xmlns:a16="http://schemas.microsoft.com/office/drawing/2014/main" id="{DC9F677A-0672-70F1-3254-42FCDB9D1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A200A2"/>
                  </a:solidFill>
                  <a:ea typeface="宋体" panose="02010600030101010101" pitchFamily="2" charset="-122"/>
                </a:rPr>
                <a:t>读失效</a:t>
              </a:r>
            </a:p>
          </p:txBody>
        </p:sp>
        <p:sp>
          <p:nvSpPr>
            <p:cNvPr id="35854" name="Arc 29">
              <a:extLst>
                <a:ext uri="{FF2B5EF4-FFF2-40B4-BE49-F238E27FC236}">
                  <a16:creationId xmlns:a16="http://schemas.microsoft.com/office/drawing/2014/main" id="{DF245670-3156-5BC0-0A1B-715A2C79D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488"/>
              <a:ext cx="768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A200A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839" name="Text Box 31">
            <a:extLst>
              <a:ext uri="{FF2B5EF4-FFF2-40B4-BE49-F238E27FC236}">
                <a16:creationId xmlns:a16="http://schemas.microsoft.com/office/drawing/2014/main" id="{2CA3CDE3-F183-3EEE-2C27-8012CDEB8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95614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CC6600"/>
                </a:solidFill>
                <a:ea typeface="宋体" panose="02010600030101010101" pitchFamily="2" charset="-122"/>
              </a:rPr>
              <a:t>请求数据</a:t>
            </a:r>
          </a:p>
        </p:txBody>
      </p:sp>
      <p:sp>
        <p:nvSpPr>
          <p:cNvPr id="35850" name="Text Box 33">
            <a:extLst>
              <a:ext uri="{FF2B5EF4-FFF2-40B4-BE49-F238E27FC236}">
                <a16:creationId xmlns:a16="http://schemas.microsoft.com/office/drawing/2014/main" id="{B08448A1-8385-6422-A128-484902FBD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3319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5851" name="Text Box 35">
            <a:extLst>
              <a:ext uri="{FF2B5EF4-FFF2-40B4-BE49-F238E27FC236}">
                <a16:creationId xmlns:a16="http://schemas.microsoft.com/office/drawing/2014/main" id="{A018A28F-473E-788D-EE24-27057821C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2576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读失效</a:t>
            </a:r>
            <a:endParaRPr lang="en-US" altLang="zh-CN" sz="240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Read miss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47844" name="Text Box 36">
            <a:extLst>
              <a:ext uri="{FF2B5EF4-FFF2-40B4-BE49-F238E27FC236}">
                <a16:creationId xmlns:a16="http://schemas.microsoft.com/office/drawing/2014/main" id="{02F4DC13-0A6C-D0B5-A8C9-B6C45D02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1323976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ea typeface="宋体" panose="02010600030101010101" pitchFamily="2" charset="-122"/>
              </a:rPr>
              <a:t>成为共享成员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39" grpId="0" autoUpdateAnimBg="0"/>
      <p:bldP spid="24784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>
            <a:extLst>
              <a:ext uri="{FF2B5EF4-FFF2-40B4-BE49-F238E27FC236}">
                <a16:creationId xmlns:a16="http://schemas.microsoft.com/office/drawing/2014/main" id="{2E7BEA7D-3CC5-7B61-86A4-DAC7A71F2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736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Text Box 15">
            <a:extLst>
              <a:ext uri="{FF2B5EF4-FFF2-40B4-BE49-F238E27FC236}">
                <a16:creationId xmlns:a16="http://schemas.microsoft.com/office/drawing/2014/main" id="{EA307C7A-EEBD-EF8B-3123-108B25C0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95614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CE009B"/>
                </a:solidFill>
              </a:rPr>
              <a:t>本地</a:t>
            </a:r>
            <a:r>
              <a:rPr lang="en-US" altLang="zh-CN" sz="2000">
                <a:solidFill>
                  <a:srgbClr val="CE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6868" name="Rectangle 16">
            <a:extLst>
              <a:ext uri="{FF2B5EF4-FFF2-40B4-BE49-F238E27FC236}">
                <a16:creationId xmlns:a16="http://schemas.microsoft.com/office/drawing/2014/main" id="{5818F84C-5D19-6611-F85A-429C186CF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586163"/>
            <a:ext cx="1066800" cy="17526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9" name="Rectangle 17">
            <a:extLst>
              <a:ext uri="{FF2B5EF4-FFF2-40B4-BE49-F238E27FC236}">
                <a16:creationId xmlns:a16="http://schemas.microsoft.com/office/drawing/2014/main" id="{BF0C5D92-E964-A480-F80E-785A04DA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73831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70" name="Text Box 18">
            <a:extLst>
              <a:ext uri="{FF2B5EF4-FFF2-40B4-BE49-F238E27FC236}">
                <a16:creationId xmlns:a16="http://schemas.microsoft.com/office/drawing/2014/main" id="{995027C4-6A17-7651-FE7F-29CE6CDEC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9739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66FF"/>
                </a:solidFill>
              </a:rPr>
              <a:t>远程</a:t>
            </a:r>
            <a:r>
              <a:rPr lang="en-US" altLang="zh-CN" sz="2000">
                <a:solidFill>
                  <a:srgbClr val="0066FF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6871" name="Text Box 19">
            <a:extLst>
              <a:ext uri="{FF2B5EF4-FFF2-40B4-BE49-F238E27FC236}">
                <a16:creationId xmlns:a16="http://schemas.microsoft.com/office/drawing/2014/main" id="{8653B5D2-BE38-056F-F2B2-4FA28FE72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4244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主目录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1FEFAC1B-4083-6210-B4E1-EE6803DE38C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157413"/>
            <a:ext cx="1295400" cy="1295400"/>
            <a:chOff x="1776" y="1200"/>
            <a:chExt cx="816" cy="816"/>
          </a:xfrm>
        </p:grpSpPr>
        <p:sp>
          <p:nvSpPr>
            <p:cNvPr id="36877" name="Text Box 21">
              <a:extLst>
                <a:ext uri="{FF2B5EF4-FFF2-40B4-BE49-F238E27FC236}">
                  <a16:creationId xmlns:a16="http://schemas.microsoft.com/office/drawing/2014/main" id="{47BEC1D8-D0B4-A238-B956-38454585D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A200A2"/>
                  </a:solidFill>
                  <a:ea typeface="宋体" panose="02010600030101010101" pitchFamily="2" charset="-122"/>
                </a:rPr>
                <a:t>写失效</a:t>
              </a:r>
            </a:p>
          </p:txBody>
        </p:sp>
        <p:sp>
          <p:nvSpPr>
            <p:cNvPr id="36878" name="Arc 22">
              <a:extLst>
                <a:ext uri="{FF2B5EF4-FFF2-40B4-BE49-F238E27FC236}">
                  <a16:creationId xmlns:a16="http://schemas.microsoft.com/office/drawing/2014/main" id="{638CB4FB-DE5C-EE3B-8A34-43A4D29E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488"/>
              <a:ext cx="768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A200A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73" name="Text Box 24">
            <a:extLst>
              <a:ext uri="{FF2B5EF4-FFF2-40B4-BE49-F238E27FC236}">
                <a16:creationId xmlns:a16="http://schemas.microsoft.com/office/drawing/2014/main" id="{7BF01448-8BB5-679E-0630-7919C9F2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3319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48858" name="Text Box 26">
            <a:extLst>
              <a:ext uri="{FF2B5EF4-FFF2-40B4-BE49-F238E27FC236}">
                <a16:creationId xmlns:a16="http://schemas.microsoft.com/office/drawing/2014/main" id="{301D303F-5B83-D97E-45FB-C62E5DF14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1323976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ea typeface="宋体" panose="02010600030101010101" pitchFamily="2" charset="-122"/>
              </a:rPr>
              <a:t>成为独占者</a:t>
            </a:r>
          </a:p>
        </p:txBody>
      </p:sp>
      <p:sp>
        <p:nvSpPr>
          <p:cNvPr id="248859" name="Text Box 27">
            <a:extLst>
              <a:ext uri="{FF2B5EF4-FFF2-40B4-BE49-F238E27FC236}">
                <a16:creationId xmlns:a16="http://schemas.microsoft.com/office/drawing/2014/main" id="{394B4589-EE70-D214-CE6E-A6855480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95614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C6600"/>
                </a:solidFill>
                <a:ea typeface="宋体" panose="02010600030101010101" pitchFamily="2" charset="-122"/>
              </a:rPr>
              <a:t>请求数据</a:t>
            </a:r>
          </a:p>
        </p:txBody>
      </p:sp>
      <p:sp>
        <p:nvSpPr>
          <p:cNvPr id="36876" name="Text Box 35">
            <a:extLst>
              <a:ext uri="{FF2B5EF4-FFF2-40B4-BE49-F238E27FC236}">
                <a16:creationId xmlns:a16="http://schemas.microsoft.com/office/drawing/2014/main" id="{10844293-AC95-F32D-9FC3-C2D4FEDB4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2576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写失效</a:t>
            </a:r>
            <a:endParaRPr lang="en-US" altLang="zh-CN" sz="2400">
              <a:solidFill>
                <a:schemeClr val="tx1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Write miss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8" grpId="0" autoUpdateAnimBg="0"/>
      <p:bldP spid="24885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8AB15C7F-0D04-30AD-8878-7E83B168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736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3370BA27-F40E-E79C-ADC2-B7BD0655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95614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CD009B"/>
                </a:solidFill>
              </a:rPr>
              <a:t>本地</a:t>
            </a:r>
            <a:r>
              <a:rPr lang="en-US" altLang="zh-CN" sz="20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344BC4AC-F790-8B4D-B2DA-F4EB25F5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05200"/>
            <a:ext cx="1066800" cy="17526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6F2E669C-1C1E-54D0-7369-BB0B89EA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173831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4" name="Text Box 8">
            <a:extLst>
              <a:ext uri="{FF2B5EF4-FFF2-40B4-BE49-F238E27FC236}">
                <a16:creationId xmlns:a16="http://schemas.microsoft.com/office/drawing/2014/main" id="{1BCA8C06-CFC1-CAE8-BD6A-736649DB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2979739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66FF"/>
                </a:solidFill>
              </a:rPr>
              <a:t>远程</a:t>
            </a:r>
            <a:r>
              <a:rPr lang="en-US" altLang="zh-CN" sz="2000">
                <a:solidFill>
                  <a:srgbClr val="0066FF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7895" name="Text Box 9">
            <a:extLst>
              <a:ext uri="{FF2B5EF4-FFF2-40B4-BE49-F238E27FC236}">
                <a16:creationId xmlns:a16="http://schemas.microsoft.com/office/drawing/2014/main" id="{85BED2F6-1E72-9DC6-CC63-6336A76DA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5343526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主目录</a:t>
            </a:r>
          </a:p>
        </p:txBody>
      </p:sp>
      <p:sp>
        <p:nvSpPr>
          <p:cNvPr id="37897" name="Text Box 13">
            <a:extLst>
              <a:ext uri="{FF2B5EF4-FFF2-40B4-BE49-F238E27FC236}">
                <a16:creationId xmlns:a16="http://schemas.microsoft.com/office/drawing/2014/main" id="{9684C3F8-4F2E-312F-DCDF-9E95255F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3319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7898" name="Text Box 14">
            <a:extLst>
              <a:ext uri="{FF2B5EF4-FFF2-40B4-BE49-F238E27FC236}">
                <a16:creationId xmlns:a16="http://schemas.microsoft.com/office/drawing/2014/main" id="{02D4B932-69F9-27B5-6750-9C04465B3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"/>
            <a:ext cx="19812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zh-CN" altLang="en-US" sz="2400">
                <a:solidFill>
                  <a:schemeClr val="tx1"/>
                </a:solidFill>
              </a:rPr>
              <a:t>作   废</a:t>
            </a:r>
            <a:endParaRPr lang="en-US" altLang="zh-CN" sz="240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en-US" altLang="zh-CN" sz="2400">
                <a:solidFill>
                  <a:schemeClr val="tx1"/>
                </a:solidFill>
              </a:rPr>
              <a:t>invalidate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7899" name="Rectangle 17">
            <a:extLst>
              <a:ext uri="{FF2B5EF4-FFF2-40B4-BE49-F238E27FC236}">
                <a16:creationId xmlns:a16="http://schemas.microsoft.com/office/drawing/2014/main" id="{0501F170-2238-F566-BF5B-8C6FF8E3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2362200"/>
            <a:ext cx="1066800" cy="228600"/>
          </a:xfrm>
          <a:prstGeom prst="rect">
            <a:avLst/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A94B8"/>
              </a:solidFill>
              <a:ea typeface="宋体" panose="02010600030101010101" pitchFamily="2" charset="-122"/>
            </a:endParaRP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B63D9D03-C416-6077-2CB2-A07D84585DB9}"/>
              </a:ext>
            </a:extLst>
          </p:cNvPr>
          <p:cNvGrpSpPr>
            <a:grpSpLocks/>
          </p:cNvGrpSpPr>
          <p:nvPr/>
        </p:nvGrpSpPr>
        <p:grpSpPr bwMode="auto">
          <a:xfrm>
            <a:off x="4246911" y="2158392"/>
            <a:ext cx="1295400" cy="1295400"/>
            <a:chOff x="1776" y="1200"/>
            <a:chExt cx="816" cy="816"/>
          </a:xfrm>
        </p:grpSpPr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EEC7752A-3D3D-7F4E-C8DA-DE9FC50EE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7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A200A2"/>
                  </a:solidFill>
                  <a:ea typeface="宋体" panose="02010600030101010101" pitchFamily="2" charset="-122"/>
                </a:rPr>
                <a:t>写命中</a:t>
              </a:r>
            </a:p>
          </p:txBody>
        </p:sp>
        <p:sp>
          <p:nvSpPr>
            <p:cNvPr id="17" name="Arc 22">
              <a:extLst>
                <a:ext uri="{FF2B5EF4-FFF2-40B4-BE49-F238E27FC236}">
                  <a16:creationId xmlns:a16="http://schemas.microsoft.com/office/drawing/2014/main" id="{A3EB2AFB-1856-5C04-715B-2FD1BEA43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488"/>
              <a:ext cx="768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A200A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8" name="Text Box 27">
            <a:extLst>
              <a:ext uri="{FF2B5EF4-FFF2-40B4-BE49-F238E27FC236}">
                <a16:creationId xmlns:a16="http://schemas.microsoft.com/office/drawing/2014/main" id="{C25FF50D-2C03-D0FC-170C-AEBD55918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85615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C6600"/>
                </a:solidFill>
                <a:ea typeface="宋体" panose="02010600030101010101" pitchFamily="2" charset="-122"/>
              </a:rPr>
              <a:t>作废</a:t>
            </a:r>
          </a:p>
        </p:txBody>
      </p:sp>
    </p:spTree>
    <p:extLst>
      <p:ext uri="{BB962C8B-B14F-4D97-AF65-F5344CB8AC3E}">
        <p14:creationId xmlns:p14="http://schemas.microsoft.com/office/powerpoint/2010/main" val="39667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1" y="266702"/>
            <a:ext cx="9944099" cy="5819773"/>
          </a:xfrm>
        </p:spPr>
        <p:txBody>
          <a:bodyPr>
            <a:noAutofit/>
          </a:bodyPr>
          <a:lstStyle/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>
                <a:latin typeface="宋体" panose="02010600030101010101" pitchFamily="2" charset="-122"/>
                <a:ea typeface="宋体" panose="02010600030101010101" pitchFamily="2" charset="-122"/>
              </a:rPr>
              <a:t>宿主结点（目录）发送给远程结点的消息</a:t>
            </a:r>
          </a:p>
          <a:p>
            <a:pPr marL="1524000" lvl="2" indent="-2667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Invalidate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作废远程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中包含地址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的数据块。</a:t>
            </a:r>
          </a:p>
          <a:p>
            <a:pPr marL="1524000" lvl="2" indent="-2667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Fetch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257300" lvl="2" indent="533400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中取出包含地址</a:t>
            </a:r>
            <a:r>
              <a:rPr lang="en-US" altLang="zh-CN" sz="2000" i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的数据块，并将之送到宿主结点。把远程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中那个块的状态改为“共享”。</a:t>
            </a:r>
          </a:p>
          <a:p>
            <a:pPr marL="1524000" lvl="2" indent="-2667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900" dirty="0" err="1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Fetch&amp;Inv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9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900" dirty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53340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中取出包含地址</a:t>
            </a:r>
            <a:r>
              <a:rPr lang="en-US" altLang="zh-CN" sz="2000" i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的数据块，并将之送到宿主结点。然后作废远程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中的那个块。</a:t>
            </a:r>
          </a:p>
          <a:p>
            <a:pPr lvl="2" eaLnBrk="1" hangingPunct="1"/>
            <a:endParaRPr lang="zh-CN" altLang="en-US" sz="2000" dirty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23040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8AB15C7F-0D04-30AD-8878-7E83B168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736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3370BA27-F40E-E79C-ADC2-B7BD0655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95614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CD009B"/>
                </a:solidFill>
              </a:rPr>
              <a:t>本地</a:t>
            </a:r>
            <a:r>
              <a:rPr lang="en-US" altLang="zh-CN" sz="20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344BC4AC-F790-8B4D-B2DA-F4EB25F5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05200"/>
            <a:ext cx="1066800" cy="17526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6F2E669C-1C1E-54D0-7369-BB0B89EA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173831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4" name="Text Box 8">
            <a:extLst>
              <a:ext uri="{FF2B5EF4-FFF2-40B4-BE49-F238E27FC236}">
                <a16:creationId xmlns:a16="http://schemas.microsoft.com/office/drawing/2014/main" id="{1BCA8C06-CFC1-CAE8-BD6A-736649DB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2979739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66FF"/>
                </a:solidFill>
              </a:rPr>
              <a:t>远程</a:t>
            </a:r>
            <a:r>
              <a:rPr lang="en-US" altLang="zh-CN" sz="2000">
                <a:solidFill>
                  <a:srgbClr val="0066FF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7895" name="Text Box 9">
            <a:extLst>
              <a:ext uri="{FF2B5EF4-FFF2-40B4-BE49-F238E27FC236}">
                <a16:creationId xmlns:a16="http://schemas.microsoft.com/office/drawing/2014/main" id="{85BED2F6-1E72-9DC6-CC63-6336A76DA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5343526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主目录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95D10503-518E-B176-2FFB-CC24BD84DBD5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2057401"/>
            <a:ext cx="1143000" cy="1622425"/>
            <a:chOff x="2976" y="1296"/>
            <a:chExt cx="720" cy="1022"/>
          </a:xfrm>
        </p:grpSpPr>
        <p:sp>
          <p:nvSpPr>
            <p:cNvPr id="37901" name="Text Box 11">
              <a:extLst>
                <a:ext uri="{FF2B5EF4-FFF2-40B4-BE49-F238E27FC236}">
                  <a16:creationId xmlns:a16="http://schemas.microsoft.com/office/drawing/2014/main" id="{1C52B22B-DC2F-021E-8834-6771ED6EE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29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A200A2"/>
                  </a:solidFill>
                  <a:ea typeface="宋体" panose="02010600030101010101" pitchFamily="2" charset="-122"/>
                </a:rPr>
                <a:t>作 废</a:t>
              </a:r>
            </a:p>
          </p:txBody>
        </p:sp>
        <p:sp>
          <p:nvSpPr>
            <p:cNvPr id="37902" name="Arc 12">
              <a:extLst>
                <a:ext uri="{FF2B5EF4-FFF2-40B4-BE49-F238E27FC236}">
                  <a16:creationId xmlns:a16="http://schemas.microsoft.com/office/drawing/2014/main" id="{2912F242-F84F-F15A-6260-8CE6E1B61CBC}"/>
                </a:ext>
              </a:extLst>
            </p:cNvPr>
            <p:cNvSpPr>
              <a:spLocks/>
            </p:cNvSpPr>
            <p:nvPr/>
          </p:nvSpPr>
          <p:spPr bwMode="auto">
            <a:xfrm rot="-4179011">
              <a:off x="2900" y="1523"/>
              <a:ext cx="899" cy="6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A200A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7" name="Text Box 13">
            <a:extLst>
              <a:ext uri="{FF2B5EF4-FFF2-40B4-BE49-F238E27FC236}">
                <a16:creationId xmlns:a16="http://schemas.microsoft.com/office/drawing/2014/main" id="{9684C3F8-4F2E-312F-DCDF-9E95255F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3319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7898" name="Text Box 14">
            <a:extLst>
              <a:ext uri="{FF2B5EF4-FFF2-40B4-BE49-F238E27FC236}">
                <a16:creationId xmlns:a16="http://schemas.microsoft.com/office/drawing/2014/main" id="{02D4B932-69F9-27B5-6750-9C04465B3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"/>
            <a:ext cx="19812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zh-CN" altLang="en-US" sz="2400">
                <a:solidFill>
                  <a:schemeClr val="tx1"/>
                </a:solidFill>
              </a:rPr>
              <a:t>作   废</a:t>
            </a:r>
            <a:endParaRPr lang="en-US" altLang="zh-CN" sz="240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en-US" altLang="zh-CN" sz="2400">
                <a:solidFill>
                  <a:schemeClr val="tx1"/>
                </a:solidFill>
              </a:rPr>
              <a:t>invalidate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7899" name="Rectangle 17">
            <a:extLst>
              <a:ext uri="{FF2B5EF4-FFF2-40B4-BE49-F238E27FC236}">
                <a16:creationId xmlns:a16="http://schemas.microsoft.com/office/drawing/2014/main" id="{0501F170-2238-F566-BF5B-8C6FF8E3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2362200"/>
            <a:ext cx="1066800" cy="228600"/>
          </a:xfrm>
          <a:prstGeom prst="rect">
            <a:avLst/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A94B8"/>
              </a:solidFill>
              <a:ea typeface="宋体" panose="02010600030101010101" pitchFamily="2" charset="-122"/>
            </a:endParaRPr>
          </a:p>
        </p:txBody>
      </p:sp>
      <p:sp>
        <p:nvSpPr>
          <p:cNvPr id="249876" name="Text Box 20">
            <a:extLst>
              <a:ext uri="{FF2B5EF4-FFF2-40B4-BE49-F238E27FC236}">
                <a16:creationId xmlns:a16="http://schemas.microsoft.com/office/drawing/2014/main" id="{314625E0-A44E-AAE9-DDD4-04DA5727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133601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把该</a:t>
            </a:r>
            <a:r>
              <a:rPr lang="en-US" altLang="zh-CN" sz="20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块的状态改为无效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7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F36CDA14-CF36-4E35-FAAC-13D816D8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5736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Text Box 5">
            <a:extLst>
              <a:ext uri="{FF2B5EF4-FFF2-40B4-BE49-F238E27FC236}">
                <a16:creationId xmlns:a16="http://schemas.microsoft.com/office/drawing/2014/main" id="{8FDEAA42-7227-166E-B1A4-4B98E7E97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995614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CD009B"/>
                </a:solidFill>
              </a:rPr>
              <a:t>本地</a:t>
            </a:r>
            <a:r>
              <a:rPr lang="en-US" altLang="zh-CN" sz="20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F1163663-0981-6DAE-D9A7-2CDAD238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3505200"/>
            <a:ext cx="1066800" cy="17526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BB5499F9-B296-1852-CFAD-5609917A0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73831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8" name="Text Box 8">
            <a:extLst>
              <a:ext uri="{FF2B5EF4-FFF2-40B4-BE49-F238E27FC236}">
                <a16:creationId xmlns:a16="http://schemas.microsoft.com/office/drawing/2014/main" id="{D105E61D-5F17-64EC-A876-10B11882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971801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66FF"/>
                </a:solidFill>
              </a:rPr>
              <a:t>远程</a:t>
            </a:r>
            <a:r>
              <a:rPr lang="en-US" altLang="zh-CN" sz="2000">
                <a:solidFill>
                  <a:srgbClr val="0066FF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8919" name="Text Box 9">
            <a:extLst>
              <a:ext uri="{FF2B5EF4-FFF2-40B4-BE49-F238E27FC236}">
                <a16:creationId xmlns:a16="http://schemas.microsoft.com/office/drawing/2014/main" id="{A4C0BFEF-020B-2C0D-8E5B-E45F36072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343526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主目录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D538E325-CDD4-39C1-D41B-FC4EC99F9D9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1"/>
            <a:ext cx="1295400" cy="1928813"/>
            <a:chOff x="2640" y="1104"/>
            <a:chExt cx="816" cy="1215"/>
          </a:xfrm>
        </p:grpSpPr>
        <p:sp>
          <p:nvSpPr>
            <p:cNvPr id="38926" name="Text Box 11">
              <a:extLst>
                <a:ext uri="{FF2B5EF4-FFF2-40B4-BE49-F238E27FC236}">
                  <a16:creationId xmlns:a16="http://schemas.microsoft.com/office/drawing/2014/main" id="{72FBD98C-A9FF-BEAC-39C0-1E47F49F1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04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A200A2"/>
                  </a:solidFill>
                  <a:ea typeface="宋体" panose="02010600030101010101" pitchFamily="2" charset="-122"/>
                </a:rPr>
                <a:t>取数据</a:t>
              </a:r>
            </a:p>
          </p:txBody>
        </p:sp>
        <p:sp>
          <p:nvSpPr>
            <p:cNvPr id="38927" name="Arc 12">
              <a:extLst>
                <a:ext uri="{FF2B5EF4-FFF2-40B4-BE49-F238E27FC236}">
                  <a16:creationId xmlns:a16="http://schemas.microsoft.com/office/drawing/2014/main" id="{088B0C31-29AC-AF33-E98B-1A2EACE80E2D}"/>
                </a:ext>
              </a:extLst>
            </p:cNvPr>
            <p:cNvSpPr>
              <a:spLocks/>
            </p:cNvSpPr>
            <p:nvPr/>
          </p:nvSpPr>
          <p:spPr bwMode="auto">
            <a:xfrm rot="-4179011">
              <a:off x="2550" y="1414"/>
              <a:ext cx="1119" cy="6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A200A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21" name="Text Box 13">
            <a:extLst>
              <a:ext uri="{FF2B5EF4-FFF2-40B4-BE49-F238E27FC236}">
                <a16:creationId xmlns:a16="http://schemas.microsoft.com/office/drawing/2014/main" id="{EE221027-B49F-1792-5225-6DD30A56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13319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8922" name="Text Box 14">
            <a:extLst>
              <a:ext uri="{FF2B5EF4-FFF2-40B4-BE49-F238E27FC236}">
                <a16:creationId xmlns:a16="http://schemas.microsoft.com/office/drawing/2014/main" id="{9006FBEF-FD14-B07B-4A03-225CAE86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7200"/>
            <a:ext cx="12192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zh-CN" altLang="en-US" sz="2400">
                <a:solidFill>
                  <a:schemeClr val="tx1"/>
                </a:solidFill>
              </a:rPr>
              <a:t>取数据</a:t>
            </a:r>
            <a:endParaRPr lang="en-US" altLang="zh-CN" sz="240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en-US" altLang="zh-CN" sz="2400">
                <a:solidFill>
                  <a:schemeClr val="tx1"/>
                </a:solidFill>
              </a:rPr>
              <a:t>fetch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0898" name="Text Box 18">
            <a:extLst>
              <a:ext uri="{FF2B5EF4-FFF2-40B4-BE49-F238E27FC236}">
                <a16:creationId xmlns:a16="http://schemas.microsoft.com/office/drawing/2014/main" id="{52B40B9E-55F4-3A4A-313B-8BA9904A0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133601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把该</a:t>
            </a:r>
            <a:r>
              <a:rPr lang="en-US" altLang="zh-CN" sz="20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块的状态改为共享</a:t>
            </a:r>
          </a:p>
        </p:txBody>
      </p:sp>
      <p:sp>
        <p:nvSpPr>
          <p:cNvPr id="38924" name="Rectangle 19">
            <a:extLst>
              <a:ext uri="{FF2B5EF4-FFF2-40B4-BE49-F238E27FC236}">
                <a16:creationId xmlns:a16="http://schemas.microsoft.com/office/drawing/2014/main" id="{00BD01B2-FA05-45A2-D1E7-2E82C75B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362200"/>
            <a:ext cx="1066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A94B8"/>
              </a:solidFill>
              <a:ea typeface="宋体" panose="02010600030101010101" pitchFamily="2" charset="-122"/>
            </a:endParaRPr>
          </a:p>
        </p:txBody>
      </p:sp>
      <p:sp>
        <p:nvSpPr>
          <p:cNvPr id="250901" name="AutoShape 21">
            <a:extLst>
              <a:ext uri="{FF2B5EF4-FFF2-40B4-BE49-F238E27FC236}">
                <a16:creationId xmlns:a16="http://schemas.microsoft.com/office/drawing/2014/main" id="{955BA725-0D8B-6E11-22E9-2FD11D7DAF85}"/>
              </a:ext>
            </a:extLst>
          </p:cNvPr>
          <p:cNvSpPr>
            <a:spLocks noChangeArrowheads="1"/>
          </p:cNvSpPr>
          <p:nvPr/>
        </p:nvSpPr>
        <p:spPr bwMode="auto">
          <a:xfrm rot="19040239">
            <a:off x="5972175" y="2838450"/>
            <a:ext cx="1447800" cy="304800"/>
          </a:xfrm>
          <a:prstGeom prst="leftArrow">
            <a:avLst>
              <a:gd name="adj1" fmla="val 50000"/>
              <a:gd name="adj2" fmla="val 118750"/>
            </a:avLst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D21A0D44-2C18-023B-D085-4928AF4C9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439" y="2381450"/>
            <a:ext cx="1066800" cy="190099"/>
          </a:xfrm>
          <a:prstGeom prst="rect">
            <a:avLst/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FA94B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8" grpId="0" autoUpdateAnimBg="0"/>
      <p:bldP spid="25090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516351" y="1838569"/>
            <a:ext cx="11159297" cy="3657320"/>
          </a:xfrm>
        </p:spPr>
        <p:txBody>
          <a:bodyPr>
            <a:normAutofit/>
          </a:bodyPr>
          <a:lstStyle/>
          <a:p>
            <a:r>
              <a:rPr lang="en-US" altLang="zh-CN" dirty="0"/>
              <a:t>PVP</a:t>
            </a:r>
            <a:r>
              <a:rPr lang="zh-CN" altLang="en-US" dirty="0"/>
              <a:t>，</a:t>
            </a:r>
            <a:r>
              <a:rPr lang="en-US" altLang="zh-CN" dirty="0"/>
              <a:t>Parallel Vector Processor, </a:t>
            </a:r>
            <a:r>
              <a:rPr lang="zh-CN" altLang="en-US" dirty="0"/>
              <a:t>并行向量处理机</a:t>
            </a:r>
            <a:endParaRPr lang="en-US" altLang="zh-CN" dirty="0"/>
          </a:p>
          <a:p>
            <a:r>
              <a:rPr lang="en-US" altLang="zh-CN" dirty="0"/>
              <a:t>SMP, Symmetric Multiprocessor, </a:t>
            </a:r>
            <a:r>
              <a:rPr lang="zh-CN" altLang="en-US" dirty="0"/>
              <a:t>对称多处理机</a:t>
            </a:r>
            <a:endParaRPr lang="en-US" altLang="zh-CN" dirty="0"/>
          </a:p>
          <a:p>
            <a:r>
              <a:rPr lang="en-US" altLang="zh-CN" dirty="0"/>
              <a:t>MPP, Massively Parallel Processor, </a:t>
            </a:r>
            <a:r>
              <a:rPr lang="zh-CN" altLang="en-US" dirty="0"/>
              <a:t>大规模并行处理机</a:t>
            </a:r>
            <a:endParaRPr lang="en-US" altLang="zh-CN" dirty="0"/>
          </a:p>
          <a:p>
            <a:r>
              <a:rPr lang="en-US" altLang="zh-CN" dirty="0"/>
              <a:t>DSM</a:t>
            </a:r>
            <a:r>
              <a:rPr lang="zh-CN" altLang="en-US" dirty="0"/>
              <a:t>，</a:t>
            </a:r>
            <a:r>
              <a:rPr lang="en-US" altLang="zh-CN" dirty="0"/>
              <a:t>Distributed Shared Memory, </a:t>
            </a:r>
            <a:r>
              <a:rPr lang="zh-CN" altLang="en-US" dirty="0"/>
              <a:t>分布式共享存储多处理机</a:t>
            </a:r>
            <a:endParaRPr lang="en-US" altLang="zh-CN" dirty="0"/>
          </a:p>
          <a:p>
            <a:r>
              <a:rPr lang="en-US" altLang="zh-CN" dirty="0"/>
              <a:t>COW</a:t>
            </a:r>
            <a:r>
              <a:rPr lang="zh-CN" altLang="en-US" dirty="0"/>
              <a:t>，</a:t>
            </a:r>
            <a:r>
              <a:rPr lang="en-US" altLang="zh-CN" dirty="0"/>
              <a:t>Cluster of Workstations, </a:t>
            </a:r>
            <a:r>
              <a:rPr lang="zh-CN" altLang="en-US" dirty="0"/>
              <a:t>工作站集群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9030" y="580064"/>
            <a:ext cx="9296400" cy="92193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几种基本的</a:t>
            </a:r>
            <a:r>
              <a:rPr lang="en-US" altLang="zh-CN" dirty="0"/>
              <a:t>MIMD</a:t>
            </a:r>
            <a:r>
              <a:rPr lang="zh-CN" altLang="en-US" dirty="0"/>
              <a:t>并行机结构模型</a:t>
            </a:r>
          </a:p>
        </p:txBody>
      </p:sp>
    </p:spTree>
    <p:extLst>
      <p:ext uri="{BB962C8B-B14F-4D97-AF65-F5344CB8AC3E}">
        <p14:creationId xmlns:p14="http://schemas.microsoft.com/office/powerpoint/2010/main" val="46463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0B5B67F5-C9EC-2C34-3523-BA7C2BAAA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736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Text Box 5">
            <a:extLst>
              <a:ext uri="{FF2B5EF4-FFF2-40B4-BE49-F238E27FC236}">
                <a16:creationId xmlns:a16="http://schemas.microsoft.com/office/drawing/2014/main" id="{3F60BBCD-6048-8F1B-939E-611C68BE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95614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CD009B"/>
                </a:solidFill>
              </a:rPr>
              <a:t>本地</a:t>
            </a:r>
            <a:r>
              <a:rPr lang="en-US" altLang="zh-CN" sz="20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115E8272-4363-F875-2B62-360FA728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05200"/>
            <a:ext cx="1066800" cy="17526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E3F6142D-2FC9-2C18-EFC4-3DD52710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3831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2" name="Text Box 8">
            <a:extLst>
              <a:ext uri="{FF2B5EF4-FFF2-40B4-BE49-F238E27FC236}">
                <a16:creationId xmlns:a16="http://schemas.microsoft.com/office/drawing/2014/main" id="{12E72AA9-9297-C67D-2D24-9C1A4EA1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979739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66FF"/>
                </a:solidFill>
              </a:rPr>
              <a:t>远程</a:t>
            </a:r>
            <a:r>
              <a:rPr lang="en-US" altLang="zh-CN" sz="2000">
                <a:solidFill>
                  <a:srgbClr val="0066FF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39943" name="Text Box 9">
            <a:extLst>
              <a:ext uri="{FF2B5EF4-FFF2-40B4-BE49-F238E27FC236}">
                <a16:creationId xmlns:a16="http://schemas.microsoft.com/office/drawing/2014/main" id="{BADC5127-8AEB-FA45-A0E8-70A65D47F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5343526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主目录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605B4F75-1677-7BB2-E035-29FE16CC9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3319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9945" name="Text Box 14">
            <a:extLst>
              <a:ext uri="{FF2B5EF4-FFF2-40B4-BE49-F238E27FC236}">
                <a16:creationId xmlns:a16="http://schemas.microsoft.com/office/drawing/2014/main" id="{69F53B8E-2D16-9D0A-54B8-B071BE43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7200"/>
            <a:ext cx="2667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zh-CN" altLang="en-US" sz="2400">
                <a:solidFill>
                  <a:schemeClr val="tx1"/>
                </a:solidFill>
              </a:rPr>
              <a:t>取数据／作废</a:t>
            </a:r>
            <a:endParaRPr lang="en-US" altLang="zh-CN" sz="240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en-US" altLang="zh-CN" sz="2400">
                <a:solidFill>
                  <a:schemeClr val="tx1"/>
                </a:solidFill>
              </a:rPr>
              <a:t>fetch/invalidate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9946" name="Rectangle 15">
            <a:extLst>
              <a:ext uri="{FF2B5EF4-FFF2-40B4-BE49-F238E27FC236}">
                <a16:creationId xmlns:a16="http://schemas.microsoft.com/office/drawing/2014/main" id="{0D45636B-4040-D901-C2C9-327E1DA2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1066800" cy="228600"/>
          </a:xfrm>
          <a:prstGeom prst="rect">
            <a:avLst/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C1FEA6"/>
              </a:solidFill>
              <a:ea typeface="宋体" panose="02010600030101010101" pitchFamily="2" charset="-122"/>
            </a:endParaRPr>
          </a:p>
        </p:txBody>
      </p:sp>
      <p:sp>
        <p:nvSpPr>
          <p:cNvPr id="252945" name="Text Box 17">
            <a:extLst>
              <a:ext uri="{FF2B5EF4-FFF2-40B4-BE49-F238E27FC236}">
                <a16:creationId xmlns:a16="http://schemas.microsoft.com/office/drawing/2014/main" id="{51D4D9F1-5AE8-9287-26B2-0F2B9942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33601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把该</a:t>
            </a:r>
            <a:r>
              <a:rPr lang="en-US" altLang="zh-CN" sz="20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块的状态改为无效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1D4BE737-1D93-3C4E-46D9-2AC042C0686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1"/>
            <a:ext cx="1295400" cy="1928813"/>
            <a:chOff x="2640" y="1104"/>
            <a:chExt cx="816" cy="1215"/>
          </a:xfrm>
        </p:grpSpPr>
        <p:sp>
          <p:nvSpPr>
            <p:cNvPr id="39951" name="Text Box 20">
              <a:extLst>
                <a:ext uri="{FF2B5EF4-FFF2-40B4-BE49-F238E27FC236}">
                  <a16:creationId xmlns:a16="http://schemas.microsoft.com/office/drawing/2014/main" id="{084CB694-1B00-EFD6-A696-E244DFF8B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04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A200A2"/>
                  </a:solidFill>
                  <a:ea typeface="宋体" panose="02010600030101010101" pitchFamily="2" charset="-122"/>
                </a:rPr>
                <a:t>取数据</a:t>
              </a:r>
            </a:p>
          </p:txBody>
        </p:sp>
        <p:sp>
          <p:nvSpPr>
            <p:cNvPr id="39952" name="Arc 21">
              <a:extLst>
                <a:ext uri="{FF2B5EF4-FFF2-40B4-BE49-F238E27FC236}">
                  <a16:creationId xmlns:a16="http://schemas.microsoft.com/office/drawing/2014/main" id="{B7A1E047-20DD-AA37-5CE2-D80B887793D1}"/>
                </a:ext>
              </a:extLst>
            </p:cNvPr>
            <p:cNvSpPr>
              <a:spLocks/>
            </p:cNvSpPr>
            <p:nvPr/>
          </p:nvSpPr>
          <p:spPr bwMode="auto">
            <a:xfrm rot="-4179011">
              <a:off x="2550" y="1414"/>
              <a:ext cx="1119" cy="6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A200A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950" name="AutoShape 22">
            <a:extLst>
              <a:ext uri="{FF2B5EF4-FFF2-40B4-BE49-F238E27FC236}">
                <a16:creationId xmlns:a16="http://schemas.microsoft.com/office/drawing/2014/main" id="{D088CFFB-9B1E-51E5-8819-EC219E7A4E12}"/>
              </a:ext>
            </a:extLst>
          </p:cNvPr>
          <p:cNvSpPr>
            <a:spLocks noChangeArrowheads="1"/>
          </p:cNvSpPr>
          <p:nvPr/>
        </p:nvSpPr>
        <p:spPr bwMode="auto">
          <a:xfrm rot="19040239">
            <a:off x="6096000" y="2838450"/>
            <a:ext cx="1447800" cy="304800"/>
          </a:xfrm>
          <a:prstGeom prst="leftArrow">
            <a:avLst>
              <a:gd name="adj1" fmla="val 50000"/>
              <a:gd name="adj2" fmla="val 118750"/>
            </a:avLst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2951" name="Rectangle 23">
            <a:extLst>
              <a:ext uri="{FF2B5EF4-FFF2-40B4-BE49-F238E27FC236}">
                <a16:creationId xmlns:a16="http://schemas.microsoft.com/office/drawing/2014/main" id="{94B7611C-2C0C-F976-A269-10F1D3BD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1066800" cy="228600"/>
          </a:xfrm>
          <a:prstGeom prst="rect">
            <a:avLst/>
          </a:prstGeom>
          <a:solidFill>
            <a:srgbClr val="1919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C1FEA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5" grpId="0" autoUpdateAnimBg="0"/>
      <p:bldP spid="252950" grpId="0" animBg="1"/>
      <p:bldP spid="252951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90601" y="419102"/>
            <a:ext cx="10353674" cy="5676898"/>
          </a:xfrm>
        </p:spPr>
        <p:txBody>
          <a:bodyPr>
            <a:normAutofit/>
          </a:bodyPr>
          <a:lstStyle/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宿主结点发送给本地结点的消息</a:t>
            </a:r>
          </a:p>
          <a:p>
            <a:pPr marL="1085850" lvl="1" indent="-457200"/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DReply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257300" lvl="2" indent="2667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表示数据内容。</a:t>
            </a:r>
          </a:p>
          <a:p>
            <a:pPr marL="1257300" lvl="2" indent="266700" eaLnBrk="1" hangingPunct="1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把从宿主存储器获得的数据返回给本地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远程结点发送给宿主结点的消息</a:t>
            </a:r>
          </a:p>
          <a:p>
            <a:pPr marL="1085850" lvl="1" indent="-457200"/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WtBack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1524000" lvl="2" indent="-2667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把远程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中包含地址</a:t>
            </a:r>
            <a:r>
              <a:rPr lang="en-US" altLang="zh-CN" sz="2000" i="1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的数据块写回到宿主结点中， 该消息是远程结点对宿主结点发来的“取数据”或“取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作废”消息的响应。</a:t>
            </a:r>
          </a:p>
        </p:txBody>
      </p:sp>
    </p:spTree>
    <p:extLst>
      <p:ext uri="{BB962C8B-B14F-4D97-AF65-F5344CB8AC3E}">
        <p14:creationId xmlns:p14="http://schemas.microsoft.com/office/powerpoint/2010/main" val="5235877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7">
            <a:extLst>
              <a:ext uri="{FF2B5EF4-FFF2-40B4-BE49-F238E27FC236}">
                <a16:creationId xmlns:a16="http://schemas.microsoft.com/office/drawing/2014/main" id="{9EBE3D60-E35E-CF79-1B99-6E05E0A8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175736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19">
            <a:extLst>
              <a:ext uri="{FF2B5EF4-FFF2-40B4-BE49-F238E27FC236}">
                <a16:creationId xmlns:a16="http://schemas.microsoft.com/office/drawing/2014/main" id="{9CE17FDD-681D-6162-5D53-2D34BB64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05200"/>
            <a:ext cx="1066800" cy="17526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4" name="Rectangle 20">
            <a:extLst>
              <a:ext uri="{FF2B5EF4-FFF2-40B4-BE49-F238E27FC236}">
                <a16:creationId xmlns:a16="http://schemas.microsoft.com/office/drawing/2014/main" id="{FDFE655F-FE83-2169-31B4-F63F5428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73831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Text Box 21">
            <a:extLst>
              <a:ext uri="{FF2B5EF4-FFF2-40B4-BE49-F238E27FC236}">
                <a16:creationId xmlns:a16="http://schemas.microsoft.com/office/drawing/2014/main" id="{F73258B4-FF0C-B644-5FD7-8D796016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979739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66FF"/>
                </a:solidFill>
              </a:rPr>
              <a:t>远程</a:t>
            </a:r>
            <a:r>
              <a:rPr lang="en-US" altLang="zh-CN" sz="2000">
                <a:solidFill>
                  <a:srgbClr val="0066FF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40966" name="Text Box 22">
            <a:extLst>
              <a:ext uri="{FF2B5EF4-FFF2-40B4-BE49-F238E27FC236}">
                <a16:creationId xmlns:a16="http://schemas.microsoft.com/office/drawing/2014/main" id="{8AAEFA88-F142-EA3B-4F53-D35C948D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5343526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主目录</a:t>
            </a:r>
          </a:p>
        </p:txBody>
      </p:sp>
      <p:sp>
        <p:nvSpPr>
          <p:cNvPr id="251929" name="Arc 25">
            <a:extLst>
              <a:ext uri="{FF2B5EF4-FFF2-40B4-BE49-F238E27FC236}">
                <a16:creationId xmlns:a16="http://schemas.microsoft.com/office/drawing/2014/main" id="{6BBF4C0B-FBF6-957D-D2C9-84399174C006}"/>
              </a:ext>
            </a:extLst>
          </p:cNvPr>
          <p:cNvSpPr>
            <a:spLocks/>
          </p:cNvSpPr>
          <p:nvPr/>
        </p:nvSpPr>
        <p:spPr bwMode="auto">
          <a:xfrm rot="4179011" flipH="1">
            <a:off x="4483894" y="2456657"/>
            <a:ext cx="1427163" cy="10985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76200">
            <a:solidFill>
              <a:srgbClr val="33A00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26">
            <a:extLst>
              <a:ext uri="{FF2B5EF4-FFF2-40B4-BE49-F238E27FC236}">
                <a16:creationId xmlns:a16="http://schemas.microsoft.com/office/drawing/2014/main" id="{FAB4D535-58F6-EC55-5C6B-4C4A6578D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13319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0969" name="Text Box 27">
            <a:extLst>
              <a:ext uri="{FF2B5EF4-FFF2-40B4-BE49-F238E27FC236}">
                <a16:creationId xmlns:a16="http://schemas.microsoft.com/office/drawing/2014/main" id="{306C4C3C-179A-039E-32D0-DE96978D4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0"/>
            <a:ext cx="2514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zh-CN" altLang="en-US" sz="2400">
                <a:solidFill>
                  <a:schemeClr val="tx1"/>
                </a:solidFill>
              </a:rPr>
              <a:t>返回数据</a:t>
            </a:r>
            <a:endParaRPr lang="en-US" altLang="zh-CN" sz="240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en-US" altLang="zh-CN" sz="2400">
                <a:solidFill>
                  <a:schemeClr val="tx1"/>
                </a:solidFill>
              </a:rPr>
              <a:t>data value reply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0970" name="Text Box 30">
            <a:extLst>
              <a:ext uri="{FF2B5EF4-FFF2-40B4-BE49-F238E27FC236}">
                <a16:creationId xmlns:a16="http://schemas.microsoft.com/office/drawing/2014/main" id="{A9A9B828-021A-77E2-66CF-96ECC70A9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95614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CD009B"/>
                </a:solidFill>
              </a:rPr>
              <a:t>本地</a:t>
            </a:r>
            <a:r>
              <a:rPr lang="en-US" altLang="zh-CN" sz="20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D09743AE-6602-955D-5335-2AF668FC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736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Text Box 5">
            <a:extLst>
              <a:ext uri="{FF2B5EF4-FFF2-40B4-BE49-F238E27FC236}">
                <a16:creationId xmlns:a16="http://schemas.microsoft.com/office/drawing/2014/main" id="{3181A52B-20EE-CA13-69EC-C80007FA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95614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CD009B"/>
                </a:solidFill>
              </a:rPr>
              <a:t>本地</a:t>
            </a:r>
            <a:r>
              <a:rPr lang="en-US" altLang="zh-CN" sz="20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6EDF98AE-7FAA-20D1-CDE3-755F5F35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1066800" cy="17526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6EAC8D3F-040A-6872-6909-269379F4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738313"/>
            <a:ext cx="1066800" cy="1143000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90" name="Text Box 8">
            <a:extLst>
              <a:ext uri="{FF2B5EF4-FFF2-40B4-BE49-F238E27FC236}">
                <a16:creationId xmlns:a16="http://schemas.microsoft.com/office/drawing/2014/main" id="{0EAEDD98-F7B2-3D2B-5D46-F9133924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79739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66FF"/>
                </a:solidFill>
              </a:rPr>
              <a:t>远程</a:t>
            </a:r>
            <a:r>
              <a:rPr lang="en-US" altLang="zh-CN" sz="2000">
                <a:solidFill>
                  <a:srgbClr val="0066FF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41991" name="Text Box 9">
            <a:extLst>
              <a:ext uri="{FF2B5EF4-FFF2-40B4-BE49-F238E27FC236}">
                <a16:creationId xmlns:a16="http://schemas.microsoft.com/office/drawing/2014/main" id="{DE4C8B17-84B3-D6F1-F250-013966C0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5343526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主目录</a:t>
            </a:r>
          </a:p>
        </p:txBody>
      </p:sp>
      <p:sp>
        <p:nvSpPr>
          <p:cNvPr id="41992" name="Text Box 13">
            <a:extLst>
              <a:ext uri="{FF2B5EF4-FFF2-40B4-BE49-F238E27FC236}">
                <a16:creationId xmlns:a16="http://schemas.microsoft.com/office/drawing/2014/main" id="{FFBEA9E6-8908-485C-2D8D-1D5F04174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3319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1993" name="Text Box 14">
            <a:extLst>
              <a:ext uri="{FF2B5EF4-FFF2-40B4-BE49-F238E27FC236}">
                <a16:creationId xmlns:a16="http://schemas.microsoft.com/office/drawing/2014/main" id="{E4D03343-65CB-C6E4-2609-D1DE1124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1000"/>
            <a:ext cx="2895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zh-CN" altLang="en-US" sz="2400">
                <a:solidFill>
                  <a:schemeClr val="tx1"/>
                </a:solidFill>
              </a:rPr>
              <a:t>数据写回</a:t>
            </a:r>
            <a:endParaRPr lang="en-US" altLang="zh-CN" sz="240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en-US" altLang="zh-CN" sz="2400">
                <a:solidFill>
                  <a:schemeClr val="tx1"/>
                </a:solidFill>
              </a:rPr>
              <a:t>data write back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3973" name="AutoShape 21">
            <a:extLst>
              <a:ext uri="{FF2B5EF4-FFF2-40B4-BE49-F238E27FC236}">
                <a16:creationId xmlns:a16="http://schemas.microsoft.com/office/drawing/2014/main" id="{20612F36-ABFC-E78B-C593-0AB9B0067473}"/>
              </a:ext>
            </a:extLst>
          </p:cNvPr>
          <p:cNvSpPr>
            <a:spLocks noChangeArrowheads="1"/>
          </p:cNvSpPr>
          <p:nvPr/>
        </p:nvSpPr>
        <p:spPr bwMode="auto">
          <a:xfrm rot="19040239">
            <a:off x="6172200" y="2819400"/>
            <a:ext cx="1447800" cy="304800"/>
          </a:xfrm>
          <a:prstGeom prst="leftArrow">
            <a:avLst>
              <a:gd name="adj1" fmla="val 50000"/>
              <a:gd name="adj2" fmla="val 118750"/>
            </a:avLst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95" name="Rectangle 22">
            <a:extLst>
              <a:ext uri="{FF2B5EF4-FFF2-40B4-BE49-F238E27FC236}">
                <a16:creationId xmlns:a16="http://schemas.microsoft.com/office/drawing/2014/main" id="{3D640037-E677-81B2-4114-D99DA180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362200"/>
            <a:ext cx="1066800" cy="228600"/>
          </a:xfrm>
          <a:prstGeom prst="rect">
            <a:avLst/>
          </a:prstGeom>
          <a:solidFill>
            <a:srgbClr val="C1FE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C1FEA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00101" y="695327"/>
            <a:ext cx="10563224" cy="4886323"/>
          </a:xfrm>
        </p:spPr>
        <p:txBody>
          <a:bodyPr>
            <a:normAutofit/>
          </a:bodyPr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本地结点发送给被替换块的宿主结点的消息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 err="1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MdSharer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912813" lvl="2" indent="525463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用于当本地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中需要替换一个包含地址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的块、且该块未被修改过的情况。这个消息发给该块的宿主结点，请求它将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从共享集中删除。如果删除后共享集变为空集，则宿主结点还要将该块的状态改变为“未缓存”（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WtBack2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912813" lvl="2" indent="525463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用于当本地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中需要替换一个包含地址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的块、且该块已被修改过的情况。这个消息发给该块的宿主结点，完成两步操作：①把该块写回；②进行与</a:t>
            </a:r>
            <a:r>
              <a:rPr lang="en-US" altLang="zh-CN" sz="2000" dirty="0" err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MdSharer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相同的操作。 </a:t>
            </a:r>
          </a:p>
        </p:txBody>
      </p:sp>
    </p:spTree>
    <p:extLst>
      <p:ext uri="{BB962C8B-B14F-4D97-AF65-F5344CB8AC3E}">
        <p14:creationId xmlns:p14="http://schemas.microsoft.com/office/powerpoint/2010/main" val="27291067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77519" y="1057275"/>
            <a:ext cx="10625136" cy="3455988"/>
          </a:xfrm>
        </p:spPr>
        <p:txBody>
          <a:bodyPr>
            <a:normAutofit/>
          </a:bodyPr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在基于目录的协议中，目录承担了一致性协议操作的主要功能。 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本地结点把请求发给宿主结点中的目录，再由目录控制器有选择地向远程结点发出相应的消息。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发出的消息会产生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两种不同类型的动作：</a:t>
            </a:r>
          </a:p>
          <a:p>
            <a:pPr marL="1714466" lvl="3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更新目录状态</a:t>
            </a:r>
          </a:p>
          <a:p>
            <a:pPr marL="1714466" lvl="3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使远程结点完成相应的操作</a:t>
            </a:r>
          </a:p>
        </p:txBody>
      </p:sp>
      <p:sp>
        <p:nvSpPr>
          <p:cNvPr id="6" name="矩形 5"/>
          <p:cNvSpPr/>
          <p:nvPr/>
        </p:nvSpPr>
        <p:spPr>
          <a:xfrm>
            <a:off x="672794" y="245418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目录协议实例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5349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rc 97">
            <a:extLst>
              <a:ext uri="{FF2B5EF4-FFF2-40B4-BE49-F238E27FC236}">
                <a16:creationId xmlns:a16="http://schemas.microsoft.com/office/drawing/2014/main" id="{122FC125-918B-403F-33EA-050B657EB526}"/>
              </a:ext>
            </a:extLst>
          </p:cNvPr>
          <p:cNvSpPr>
            <a:spLocks/>
          </p:cNvSpPr>
          <p:nvPr/>
        </p:nvSpPr>
        <p:spPr bwMode="auto">
          <a:xfrm rot="4858152">
            <a:off x="4876801" y="1414464"/>
            <a:ext cx="2830513" cy="5030787"/>
          </a:xfrm>
          <a:custGeom>
            <a:avLst/>
            <a:gdLst>
              <a:gd name="T0" fmla="*/ 0 w 21491"/>
              <a:gd name="T1" fmla="*/ 0 h 21600"/>
              <a:gd name="T2" fmla="*/ 2147483646 w 21491"/>
              <a:gd name="T3" fmla="*/ 2147483646 h 21600"/>
              <a:gd name="T4" fmla="*/ 0 w 21491"/>
              <a:gd name="T5" fmla="*/ 2147483646 h 21600"/>
              <a:gd name="T6" fmla="*/ 0 60000 65536"/>
              <a:gd name="T7" fmla="*/ 0 60000 65536"/>
              <a:gd name="T8" fmla="*/ 0 60000 65536"/>
              <a:gd name="T9" fmla="*/ 0 w 21491"/>
              <a:gd name="T10" fmla="*/ 0 h 21600"/>
              <a:gd name="T11" fmla="*/ 21491 w 214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91" h="21600" fill="none" extrusionOk="0">
                <a:moveTo>
                  <a:pt x="-1" y="0"/>
                </a:moveTo>
                <a:cubicBezTo>
                  <a:pt x="11090" y="0"/>
                  <a:pt x="20378" y="8398"/>
                  <a:pt x="21491" y="19432"/>
                </a:cubicBezTo>
              </a:path>
              <a:path w="21491" h="21600" stroke="0" extrusionOk="0">
                <a:moveTo>
                  <a:pt x="-1" y="0"/>
                </a:moveTo>
                <a:cubicBezTo>
                  <a:pt x="11090" y="0"/>
                  <a:pt x="20378" y="8398"/>
                  <a:pt x="21491" y="1943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43011" name="Line 68">
            <a:extLst>
              <a:ext uri="{FF2B5EF4-FFF2-40B4-BE49-F238E27FC236}">
                <a16:creationId xmlns:a16="http://schemas.microsoft.com/office/drawing/2014/main" id="{F02EAC2C-A69B-2CBC-A6A9-28A543809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263" y="1981200"/>
            <a:ext cx="0" cy="30289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Line 85">
            <a:extLst>
              <a:ext uri="{FF2B5EF4-FFF2-40B4-BE49-F238E27FC236}">
                <a16:creationId xmlns:a16="http://schemas.microsoft.com/office/drawing/2014/main" id="{44C1B2E6-3AAB-097E-79F5-0D3C2745DE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195514"/>
            <a:ext cx="0" cy="2771775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013" name="Group 80">
            <a:extLst>
              <a:ext uri="{FF2B5EF4-FFF2-40B4-BE49-F238E27FC236}">
                <a16:creationId xmlns:a16="http://schemas.microsoft.com/office/drawing/2014/main" id="{A36A0729-A704-1423-938B-7D147101A18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982076" y="1395413"/>
            <a:ext cx="1228725" cy="1066800"/>
            <a:chOff x="1776" y="3024"/>
            <a:chExt cx="402" cy="384"/>
          </a:xfrm>
        </p:grpSpPr>
        <p:sp>
          <p:nvSpPr>
            <p:cNvPr id="43039" name="Oval 81">
              <a:extLst>
                <a:ext uri="{FF2B5EF4-FFF2-40B4-BE49-F238E27FC236}">
                  <a16:creationId xmlns:a16="http://schemas.microsoft.com/office/drawing/2014/main" id="{D9406E28-5889-5F70-380F-E2087E21E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40" name="Line 82">
              <a:extLst>
                <a:ext uri="{FF2B5EF4-FFF2-40B4-BE49-F238E27FC236}">
                  <a16:creationId xmlns:a16="http://schemas.microsoft.com/office/drawing/2014/main" id="{EBC75CCC-DADF-0D8A-D08C-B015C25818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3014" name="Rectangle 17">
            <a:extLst>
              <a:ext uri="{FF2B5EF4-FFF2-40B4-BE49-F238E27FC236}">
                <a16:creationId xmlns:a16="http://schemas.microsoft.com/office/drawing/2014/main" id="{F8F22232-4A98-52B4-BEF8-370D61FD5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43015" name="Oval 42">
            <a:extLst>
              <a:ext uri="{FF2B5EF4-FFF2-40B4-BE49-F238E27FC236}">
                <a16:creationId xmlns:a16="http://schemas.microsoft.com/office/drawing/2014/main" id="{587EF3F8-871E-0C6B-49E3-E64EE69F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838200"/>
            <a:ext cx="1403350" cy="134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3016" name="Group 46">
            <a:extLst>
              <a:ext uri="{FF2B5EF4-FFF2-40B4-BE49-F238E27FC236}">
                <a16:creationId xmlns:a16="http://schemas.microsoft.com/office/drawing/2014/main" id="{FD8E9159-F005-7860-0CDA-D68B12D67DB1}"/>
              </a:ext>
            </a:extLst>
          </p:cNvPr>
          <p:cNvGrpSpPr>
            <a:grpSpLocks/>
          </p:cNvGrpSpPr>
          <p:nvPr/>
        </p:nvGrpSpPr>
        <p:grpSpPr bwMode="auto">
          <a:xfrm rot="228461" flipH="1" flipV="1">
            <a:off x="4122739" y="5715001"/>
            <a:ext cx="1273175" cy="949325"/>
            <a:chOff x="1776" y="3024"/>
            <a:chExt cx="402" cy="384"/>
          </a:xfrm>
        </p:grpSpPr>
        <p:sp>
          <p:nvSpPr>
            <p:cNvPr id="43037" name="Oval 47">
              <a:extLst>
                <a:ext uri="{FF2B5EF4-FFF2-40B4-BE49-F238E27FC236}">
                  <a16:creationId xmlns:a16="http://schemas.microsoft.com/office/drawing/2014/main" id="{1C0D691E-2AD5-5C53-5EC6-F7097F02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38" name="Line 48">
              <a:extLst>
                <a:ext uri="{FF2B5EF4-FFF2-40B4-BE49-F238E27FC236}">
                  <a16:creationId xmlns:a16="http://schemas.microsoft.com/office/drawing/2014/main" id="{B5D93DF1-38EC-4D72-1A09-FBA6457F36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3017" name="Rectangle 55">
            <a:extLst>
              <a:ext uri="{FF2B5EF4-FFF2-40B4-BE49-F238E27FC236}">
                <a16:creationId xmlns:a16="http://schemas.microsoft.com/office/drawing/2014/main" id="{38547114-484A-1CC5-15BE-2EE02D39A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6" y="1362075"/>
            <a:ext cx="13319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Uncached</a:t>
            </a:r>
          </a:p>
        </p:txBody>
      </p:sp>
      <p:sp>
        <p:nvSpPr>
          <p:cNvPr id="43018" name="Rectangle 63">
            <a:extLst>
              <a:ext uri="{FF2B5EF4-FFF2-40B4-BE49-F238E27FC236}">
                <a16:creationId xmlns:a16="http://schemas.microsoft.com/office/drawing/2014/main" id="{404BAA19-025F-EEB1-D67F-42C21A96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6" y="5715001"/>
            <a:ext cx="2055051" cy="9207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Fetch</a:t>
            </a:r>
            <a:r>
              <a:rPr kumimoji="0" lang="en-US" altLang="zh-CN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/ </a:t>
            </a: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Invalidate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value reply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{ P }</a:t>
            </a:r>
          </a:p>
        </p:txBody>
      </p:sp>
      <p:sp>
        <p:nvSpPr>
          <p:cNvPr id="43019" name="Oval 65">
            <a:extLst>
              <a:ext uri="{FF2B5EF4-FFF2-40B4-BE49-F238E27FC236}">
                <a16:creationId xmlns:a16="http://schemas.microsoft.com/office/drawing/2014/main" id="{27A79201-1282-4913-35F3-4895CFFD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838200"/>
            <a:ext cx="1403350" cy="1346200"/>
          </a:xfrm>
          <a:prstGeom prst="ellipse">
            <a:avLst/>
          </a:prstGeom>
          <a:solidFill>
            <a:srgbClr val="00BC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3020" name="Oval 66">
            <a:extLst>
              <a:ext uri="{FF2B5EF4-FFF2-40B4-BE49-F238E27FC236}">
                <a16:creationId xmlns:a16="http://schemas.microsoft.com/office/drawing/2014/main" id="{1A3E84BA-403B-9A93-EEE9-BA2DDD7B2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010150"/>
            <a:ext cx="1403350" cy="134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A8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21" name="Line 67">
            <a:extLst>
              <a:ext uri="{FF2B5EF4-FFF2-40B4-BE49-F238E27FC236}">
                <a16:creationId xmlns:a16="http://schemas.microsoft.com/office/drawing/2014/main" id="{225D21DD-B7C5-191F-F273-77D94A1A4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524000"/>
            <a:ext cx="3448050" cy="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69">
            <a:extLst>
              <a:ext uri="{FF2B5EF4-FFF2-40B4-BE49-F238E27FC236}">
                <a16:creationId xmlns:a16="http://schemas.microsoft.com/office/drawing/2014/main" id="{7DF65026-4A7D-C7D4-7D63-7BB40C531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25" y="1981201"/>
            <a:ext cx="3556000" cy="3502025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Rectangle 71">
            <a:extLst>
              <a:ext uri="{FF2B5EF4-FFF2-40B4-BE49-F238E27FC236}">
                <a16:creationId xmlns:a16="http://schemas.microsoft.com/office/drawing/2014/main" id="{FCA2C0D6-8F1B-3F0B-8C3C-0A7A9C89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1" y="1165226"/>
            <a:ext cx="1674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 only)</a:t>
            </a:r>
          </a:p>
        </p:txBody>
      </p:sp>
      <p:sp>
        <p:nvSpPr>
          <p:cNvPr id="43024" name="Rectangle 72">
            <a:extLst>
              <a:ext uri="{FF2B5EF4-FFF2-40B4-BE49-F238E27FC236}">
                <a16:creationId xmlns:a16="http://schemas.microsoft.com/office/drawing/2014/main" id="{1C71ACB6-768F-80B8-F62A-0B58AB9D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5373689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Exclusive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  <p:sp>
        <p:nvSpPr>
          <p:cNvPr id="43025" name="Rectangle 74">
            <a:extLst>
              <a:ext uri="{FF2B5EF4-FFF2-40B4-BE49-F238E27FC236}">
                <a16:creationId xmlns:a16="http://schemas.microsoft.com/office/drawing/2014/main" id="{6F4B3149-FEEA-7010-21B2-CB44E286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838" y="1700213"/>
            <a:ext cx="74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  <a:endParaRPr kumimoji="0" lang="en-US" altLang="zh-CN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6" name="Rectangle 76">
            <a:extLst>
              <a:ext uri="{FF2B5EF4-FFF2-40B4-BE49-F238E27FC236}">
                <a16:creationId xmlns:a16="http://schemas.microsoft.com/office/drawing/2014/main" id="{AEE85AB3-E6B2-2EBD-26D6-264B1FC7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1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</a:p>
        </p:txBody>
      </p:sp>
      <p:sp>
        <p:nvSpPr>
          <p:cNvPr id="43027" name="Rectangle 78">
            <a:extLst>
              <a:ext uri="{FF2B5EF4-FFF2-40B4-BE49-F238E27FC236}">
                <a16:creationId xmlns:a16="http://schemas.microsoft.com/office/drawing/2014/main" id="{18407541-4FC9-AB2D-E792-98910FE7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161448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  <a:endParaRPr kumimoji="0" lang="en-US" altLang="zh-CN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8" name="Rectangle 79">
            <a:extLst>
              <a:ext uri="{FF2B5EF4-FFF2-40B4-BE49-F238E27FC236}">
                <a16:creationId xmlns:a16="http://schemas.microsoft.com/office/drawing/2014/main" id="{B86921FE-33CC-7600-4F01-A321D9BF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90487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value reply;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{ P }</a:t>
            </a:r>
            <a:endParaRPr kumimoji="0" lang="en-US" altLang="zh-CN" sz="1800" b="1" i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9" name="Rectangle 83">
            <a:extLst>
              <a:ext uri="{FF2B5EF4-FFF2-40B4-BE49-F238E27FC236}">
                <a16:creationId xmlns:a16="http://schemas.microsoft.com/office/drawing/2014/main" id="{589813C1-32C1-6BBF-5E06-FE3EAAAF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5867400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</a:p>
        </p:txBody>
      </p:sp>
      <p:sp>
        <p:nvSpPr>
          <p:cNvPr id="43030" name="Rectangle 84">
            <a:extLst>
              <a:ext uri="{FF2B5EF4-FFF2-40B4-BE49-F238E27FC236}">
                <a16:creationId xmlns:a16="http://schemas.microsoft.com/office/drawing/2014/main" id="{80F47169-6FD0-2AAF-45CD-7E091490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505200"/>
            <a:ext cx="1221489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back</a:t>
            </a:r>
          </a:p>
        </p:txBody>
      </p:sp>
      <p:sp>
        <p:nvSpPr>
          <p:cNvPr id="43031" name="Text Box 88">
            <a:extLst>
              <a:ext uri="{FF2B5EF4-FFF2-40B4-BE49-F238E27FC236}">
                <a16:creationId xmlns:a16="http://schemas.microsoft.com/office/drawing/2014/main" id="{D236A38C-8ED7-0457-A262-D33CF92E5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67176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Sharers = { }</a:t>
            </a:r>
          </a:p>
        </p:txBody>
      </p:sp>
      <p:sp>
        <p:nvSpPr>
          <p:cNvPr id="43032" name="Rectangle 92">
            <a:extLst>
              <a:ext uri="{FF2B5EF4-FFF2-40B4-BE49-F238E27FC236}">
                <a16:creationId xmlns:a16="http://schemas.microsoft.com/office/drawing/2014/main" id="{6FB64870-ABA7-3525-EB2B-9C2C3B7A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438401"/>
            <a:ext cx="2895600" cy="913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Read</a:t>
            </a: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Fetch; Data value reply;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Sharers + { P }</a:t>
            </a: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800" b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3" name="Rectangle 93">
            <a:extLst>
              <a:ext uri="{FF2B5EF4-FFF2-40B4-BE49-F238E27FC236}">
                <a16:creationId xmlns:a16="http://schemas.microsoft.com/office/drawing/2014/main" id="{60CCDDA0-7260-A673-9F33-A1E687DA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3252788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value reply;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{ P }</a:t>
            </a:r>
            <a:endParaRPr kumimoji="0" lang="en-US" altLang="zh-CN" sz="1800" b="1" i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4" name="Rectangle 62">
            <a:extLst>
              <a:ext uri="{FF2B5EF4-FFF2-40B4-BE49-F238E27FC236}">
                <a16:creationId xmlns:a16="http://schemas.microsoft.com/office/drawing/2014/main" id="{0EBF2022-8673-9E02-DEEC-3A64A825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90801"/>
            <a:ext cx="2895600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Data value reply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Sharers + { P }</a:t>
            </a: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3035" name="Rectangle 98">
            <a:extLst>
              <a:ext uri="{FF2B5EF4-FFF2-40B4-BE49-F238E27FC236}">
                <a16:creationId xmlns:a16="http://schemas.microsoft.com/office/drawing/2014/main" id="{7167707B-9F52-BF40-D1E0-C3D4919A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1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</a:p>
        </p:txBody>
      </p:sp>
      <p:sp>
        <p:nvSpPr>
          <p:cNvPr id="43036" name="Rectangle 99">
            <a:extLst>
              <a:ext uri="{FF2B5EF4-FFF2-40B4-BE49-F238E27FC236}">
                <a16:creationId xmlns:a16="http://schemas.microsoft.com/office/drawing/2014/main" id="{D9B90B31-B40A-A25B-B643-EA8FB170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341814"/>
            <a:ext cx="1936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Invalidate;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{ P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value reply</a:t>
            </a:r>
            <a:endParaRPr kumimoji="0" lang="en-US" altLang="zh-CN" sz="1800" b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6">
            <a:extLst>
              <a:ext uri="{FF2B5EF4-FFF2-40B4-BE49-F238E27FC236}">
                <a16:creationId xmlns:a16="http://schemas.microsoft.com/office/drawing/2014/main" id="{A4320571-BCD0-AFCA-8514-606DC3AE2823}"/>
              </a:ext>
            </a:extLst>
          </p:cNvPr>
          <p:cNvGrpSpPr>
            <a:grpSpLocks/>
          </p:cNvGrpSpPr>
          <p:nvPr/>
        </p:nvGrpSpPr>
        <p:grpSpPr bwMode="auto">
          <a:xfrm>
            <a:off x="1644651" y="1981200"/>
            <a:ext cx="2968625" cy="4375150"/>
            <a:chOff x="76" y="1248"/>
            <a:chExt cx="1870" cy="2756"/>
          </a:xfrm>
        </p:grpSpPr>
        <p:sp>
          <p:nvSpPr>
            <p:cNvPr id="44044" name="Line 5">
              <a:extLst>
                <a:ext uri="{FF2B5EF4-FFF2-40B4-BE49-F238E27FC236}">
                  <a16:creationId xmlns:a16="http://schemas.microsoft.com/office/drawing/2014/main" id="{5FC108D7-6ECC-1F94-9478-00F5C252C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1248"/>
              <a:ext cx="0" cy="190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Oval 18">
              <a:extLst>
                <a:ext uri="{FF2B5EF4-FFF2-40B4-BE49-F238E27FC236}">
                  <a16:creationId xmlns:a16="http://schemas.microsoft.com/office/drawing/2014/main" id="{D470ED19-56CA-C38D-0B90-1B32C60E3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3156"/>
              <a:ext cx="884" cy="8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A8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6" name="Rectangle 22">
              <a:extLst>
                <a:ext uri="{FF2B5EF4-FFF2-40B4-BE49-F238E27FC236}">
                  <a16:creationId xmlns:a16="http://schemas.microsoft.com/office/drawing/2014/main" id="{8C574675-6AFD-FD08-CB7C-FAD26E1E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85"/>
              <a:ext cx="98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Exclusive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(read/write)</a:t>
              </a:r>
            </a:p>
          </p:txBody>
        </p:sp>
        <p:sp>
          <p:nvSpPr>
            <p:cNvPr id="44047" name="Rectangle 24">
              <a:extLst>
                <a:ext uri="{FF2B5EF4-FFF2-40B4-BE49-F238E27FC236}">
                  <a16:creationId xmlns:a16="http://schemas.microsoft.com/office/drawing/2014/main" id="{A82BA6F7-EBE3-1BA9-0F9F-81F3947B4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72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</a:t>
              </a: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</a:p>
          </p:txBody>
        </p:sp>
        <p:sp>
          <p:nvSpPr>
            <p:cNvPr id="44048" name="Rectangle 31">
              <a:extLst>
                <a:ext uri="{FF2B5EF4-FFF2-40B4-BE49-F238E27FC236}">
                  <a16:creationId xmlns:a16="http://schemas.microsoft.com/office/drawing/2014/main" id="{729D9537-345C-CB6C-7AE6-1630DBCE7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049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 value reply;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{ P }</a:t>
              </a:r>
              <a:endParaRPr kumimoji="0" lang="en-US" altLang="zh-CN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035" name="Rectangle 10">
            <a:extLst>
              <a:ext uri="{FF2B5EF4-FFF2-40B4-BE49-F238E27FC236}">
                <a16:creationId xmlns:a16="http://schemas.microsoft.com/office/drawing/2014/main" id="{561B702A-06C8-44C4-A458-A92A04337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44036" name="Oval 11">
            <a:extLst>
              <a:ext uri="{FF2B5EF4-FFF2-40B4-BE49-F238E27FC236}">
                <a16:creationId xmlns:a16="http://schemas.microsoft.com/office/drawing/2014/main" id="{F9F837C1-74A6-EBF9-0436-487D30DC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838200"/>
            <a:ext cx="1403350" cy="134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7" name="Rectangle 15">
            <a:extLst>
              <a:ext uri="{FF2B5EF4-FFF2-40B4-BE49-F238E27FC236}">
                <a16:creationId xmlns:a16="http://schemas.microsoft.com/office/drawing/2014/main" id="{4FA92629-5556-9EC0-2856-941DC339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6" y="1362075"/>
            <a:ext cx="13319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Uncached</a:t>
            </a:r>
          </a:p>
        </p:txBody>
      </p:sp>
      <p:grpSp>
        <p:nvGrpSpPr>
          <p:cNvPr id="44038" name="Group 35">
            <a:extLst>
              <a:ext uri="{FF2B5EF4-FFF2-40B4-BE49-F238E27FC236}">
                <a16:creationId xmlns:a16="http://schemas.microsoft.com/office/drawing/2014/main" id="{CA6E6DE4-4AD9-B83D-E883-D3B48279EA7B}"/>
              </a:ext>
            </a:extLst>
          </p:cNvPr>
          <p:cNvGrpSpPr>
            <a:grpSpLocks/>
          </p:cNvGrpSpPr>
          <p:nvPr/>
        </p:nvGrpSpPr>
        <p:grpSpPr bwMode="auto">
          <a:xfrm>
            <a:off x="4495801" y="838200"/>
            <a:ext cx="5053013" cy="1346200"/>
            <a:chOff x="1872" y="528"/>
            <a:chExt cx="3183" cy="848"/>
          </a:xfrm>
        </p:grpSpPr>
        <p:sp>
          <p:nvSpPr>
            <p:cNvPr id="44039" name="Oval 17">
              <a:extLst>
                <a:ext uri="{FF2B5EF4-FFF2-40B4-BE49-F238E27FC236}">
                  <a16:creationId xmlns:a16="http://schemas.microsoft.com/office/drawing/2014/main" id="{D826DD06-1029-C40C-38E3-365A30963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528"/>
              <a:ext cx="884" cy="848"/>
            </a:xfrm>
            <a:prstGeom prst="ellipse">
              <a:avLst/>
            </a:prstGeom>
            <a:solidFill>
              <a:srgbClr val="00BC00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4040" name="Line 19">
              <a:extLst>
                <a:ext uri="{FF2B5EF4-FFF2-40B4-BE49-F238E27FC236}">
                  <a16:creationId xmlns:a16="http://schemas.microsoft.com/office/drawing/2014/main" id="{C9B58BB7-BEB4-5C32-0A08-31471A1EF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960"/>
              <a:ext cx="2172" cy="0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Rectangle 21">
              <a:extLst>
                <a:ext uri="{FF2B5EF4-FFF2-40B4-BE49-F238E27FC236}">
                  <a16:creationId xmlns:a16="http://schemas.microsoft.com/office/drawing/2014/main" id="{CA4A2EF5-137F-9429-7FCC-7E1BED785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734"/>
              <a:ext cx="105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 only)</a:t>
              </a:r>
            </a:p>
          </p:txBody>
        </p:sp>
        <p:sp>
          <p:nvSpPr>
            <p:cNvPr id="44042" name="Rectangle 25">
              <a:extLst>
                <a:ext uri="{FF2B5EF4-FFF2-40B4-BE49-F238E27FC236}">
                  <a16:creationId xmlns:a16="http://schemas.microsoft.com/office/drawing/2014/main" id="{0796E984-4DC1-2559-04B1-125C57AF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017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Read</a:t>
              </a: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  <a:endParaRPr kumimoji="0" lang="en-US" altLang="zh-CN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Rectangle 26">
              <a:extLst>
                <a:ext uri="{FF2B5EF4-FFF2-40B4-BE49-F238E27FC236}">
                  <a16:creationId xmlns:a16="http://schemas.microsoft.com/office/drawing/2014/main" id="{18C1CCEE-7703-90EA-2457-6C7D31FAA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570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 value reply;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{ P }</a:t>
              </a:r>
              <a:endParaRPr kumimoji="0" lang="en-US" altLang="zh-CN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9">
            <a:extLst>
              <a:ext uri="{FF2B5EF4-FFF2-40B4-BE49-F238E27FC236}">
                <a16:creationId xmlns:a16="http://schemas.microsoft.com/office/drawing/2014/main" id="{B000E3E4-4ABF-159E-9D7F-CBEC7089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3733800" cy="4419600"/>
          </a:xfrm>
          <a:prstGeom prst="rect">
            <a:avLst/>
          </a:prstGeom>
          <a:solidFill>
            <a:srgbClr val="D6F7F8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2968D08B-72F0-9A37-2352-70EEF51D3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14564"/>
            <a:ext cx="762000" cy="985837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BC6C2230-0718-0D16-DE28-A9C8695A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32908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rgbClr val="CD009B"/>
                </a:solidFill>
              </a:rPr>
              <a:t>本地</a:t>
            </a:r>
            <a:r>
              <a:rPr lang="en-US" altLang="zh-CN" sz="18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91B23BCE-486D-40C2-7E4F-FA384A97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762000" cy="14478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2" name="Text Box 8">
            <a:extLst>
              <a:ext uri="{FF2B5EF4-FFF2-40B4-BE49-F238E27FC236}">
                <a16:creationId xmlns:a16="http://schemas.microsoft.com/office/drawing/2014/main" id="{D2A49CCE-6B4C-7B56-F071-4AD2E746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2766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远程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45063" name="Text Box 11">
            <a:extLst>
              <a:ext uri="{FF2B5EF4-FFF2-40B4-BE49-F238E27FC236}">
                <a16:creationId xmlns:a16="http://schemas.microsoft.com/office/drawing/2014/main" id="{C862740E-CB7B-01B1-124D-F2D5773F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146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200A2"/>
                </a:solidFill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45064" name="Arc 12">
            <a:extLst>
              <a:ext uri="{FF2B5EF4-FFF2-40B4-BE49-F238E27FC236}">
                <a16:creationId xmlns:a16="http://schemas.microsoft.com/office/drawing/2014/main" id="{B18A1701-12B5-6C6D-62E2-56DD4AB262ED}"/>
              </a:ext>
            </a:extLst>
          </p:cNvPr>
          <p:cNvSpPr>
            <a:spLocks/>
          </p:cNvSpPr>
          <p:nvPr/>
        </p:nvSpPr>
        <p:spPr bwMode="auto">
          <a:xfrm rot="1598732">
            <a:off x="2652713" y="3176588"/>
            <a:ext cx="1149350" cy="838200"/>
          </a:xfrm>
          <a:custGeom>
            <a:avLst/>
            <a:gdLst>
              <a:gd name="T0" fmla="*/ 0 w 20359"/>
              <a:gd name="T1" fmla="*/ 0 h 21600"/>
              <a:gd name="T2" fmla="*/ 2147483646 w 20359"/>
              <a:gd name="T3" fmla="*/ 2147483646 h 21600"/>
              <a:gd name="T4" fmla="*/ 0 w 20359"/>
              <a:gd name="T5" fmla="*/ 2147483646 h 21600"/>
              <a:gd name="T6" fmla="*/ 0 60000 65536"/>
              <a:gd name="T7" fmla="*/ 0 60000 65536"/>
              <a:gd name="T8" fmla="*/ 0 60000 65536"/>
              <a:gd name="T9" fmla="*/ 0 w 20359"/>
              <a:gd name="T10" fmla="*/ 0 h 21600"/>
              <a:gd name="T11" fmla="*/ 20359 w 203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9" h="21600" fill="none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</a:path>
              <a:path w="20359" h="21600" stroke="0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A200A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Text Box 14">
            <a:extLst>
              <a:ext uri="{FF2B5EF4-FFF2-40B4-BE49-F238E27FC236}">
                <a16:creationId xmlns:a16="http://schemas.microsoft.com/office/drawing/2014/main" id="{ECD826AB-7CA8-09CA-2468-6F9CBC0C5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7891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5066" name="Text Box 15">
            <a:extLst>
              <a:ext uri="{FF2B5EF4-FFF2-40B4-BE49-F238E27FC236}">
                <a16:creationId xmlns:a16="http://schemas.microsoft.com/office/drawing/2014/main" id="{C190D324-6768-BA6E-7EBB-73012295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14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21902"/>
                </a:solidFill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45067" name="Rectangle 17">
            <a:extLst>
              <a:ext uri="{FF2B5EF4-FFF2-40B4-BE49-F238E27FC236}">
                <a16:creationId xmlns:a16="http://schemas.microsoft.com/office/drawing/2014/main" id="{7E0437E3-6D2B-76DE-B00D-6E1A7E7AF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6482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l" eaLnBrk="1" hangingPunct="1">
              <a:buClr>
                <a:srgbClr val="E24C05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数据块的状态为未缓冲</a:t>
            </a:r>
            <a:r>
              <a:rPr lang="en-US" altLang="en-US"/>
              <a:t> </a:t>
            </a:r>
          </a:p>
        </p:txBody>
      </p:sp>
      <p:sp>
        <p:nvSpPr>
          <p:cNvPr id="45068" name="Text Box 22">
            <a:extLst>
              <a:ext uri="{FF2B5EF4-FFF2-40B4-BE49-F238E27FC236}">
                <a16:creationId xmlns:a16="http://schemas.microsoft.com/office/drawing/2014/main" id="{899F4772-35C9-3CEA-F45A-FEDDD5F91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38801"/>
            <a:ext cx="1676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Home</a:t>
            </a:r>
            <a:r>
              <a:rPr lang="zh-CN" altLang="en-US" sz="1800">
                <a:solidFill>
                  <a:srgbClr val="FF0066"/>
                </a:solidFill>
              </a:rPr>
              <a:t>存储器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5069" name="Rectangle 23">
            <a:extLst>
              <a:ext uri="{FF2B5EF4-FFF2-40B4-BE49-F238E27FC236}">
                <a16:creationId xmlns:a16="http://schemas.microsoft.com/office/drawing/2014/main" id="{2262BF52-C3CD-C92C-009E-89FB1892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762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70" name="Text Box 26">
            <a:extLst>
              <a:ext uri="{FF2B5EF4-FFF2-40B4-BE49-F238E27FC236}">
                <a16:creationId xmlns:a16="http://schemas.microsoft.com/office/drawing/2014/main" id="{7F6CE0C4-5F69-130F-AE55-F2ED38A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410076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ea typeface="宋体" panose="02010600030101010101" pitchFamily="2" charset="-122"/>
              </a:rPr>
              <a:t>未缓冲</a:t>
            </a:r>
          </a:p>
        </p:txBody>
      </p:sp>
      <p:sp>
        <p:nvSpPr>
          <p:cNvPr id="264219" name="AutoShape 27">
            <a:extLst>
              <a:ext uri="{FF2B5EF4-FFF2-40B4-BE49-F238E27FC236}">
                <a16:creationId xmlns:a16="http://schemas.microsoft.com/office/drawing/2014/main" id="{CEC1D793-872A-FEC4-82FE-E8FAB9F9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3657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D27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72" name="Rectangle 43">
            <a:extLst>
              <a:ext uri="{FF2B5EF4-FFF2-40B4-BE49-F238E27FC236}">
                <a16:creationId xmlns:a16="http://schemas.microsoft.com/office/drawing/2014/main" id="{F2960F94-9934-3440-47A2-C8DF1ED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762000" cy="985838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DF3F7A24-F06B-E29A-A843-387D1190BBD8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1752600"/>
            <a:ext cx="3981450" cy="4419600"/>
            <a:chOff x="3204" y="1104"/>
            <a:chExt cx="2508" cy="2784"/>
          </a:xfrm>
        </p:grpSpPr>
        <p:sp>
          <p:nvSpPr>
            <p:cNvPr id="45077" name="Rectangle 56">
              <a:extLst>
                <a:ext uri="{FF2B5EF4-FFF2-40B4-BE49-F238E27FC236}">
                  <a16:creationId xmlns:a16="http://schemas.microsoft.com/office/drawing/2014/main" id="{C1FFB952-30C3-DCD9-49B4-80953E224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104"/>
              <a:ext cx="2352" cy="2784"/>
            </a:xfrm>
            <a:prstGeom prst="rect">
              <a:avLst/>
            </a:prstGeom>
            <a:solidFill>
              <a:srgbClr val="D6F7F8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8" name="Rectangle 45">
              <a:extLst>
                <a:ext uri="{FF2B5EF4-FFF2-40B4-BE49-F238E27FC236}">
                  <a16:creationId xmlns:a16="http://schemas.microsoft.com/office/drawing/2014/main" id="{D127C839-9448-D5E8-435B-DE18990C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1395"/>
              <a:ext cx="480" cy="621"/>
            </a:xfrm>
            <a:prstGeom prst="rect">
              <a:avLst/>
            </a:prstGeom>
            <a:solidFill>
              <a:srgbClr val="FDE1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9" name="Text Box 46">
              <a:extLst>
                <a:ext uri="{FF2B5EF4-FFF2-40B4-BE49-F238E27FC236}">
                  <a16:creationId xmlns:a16="http://schemas.microsoft.com/office/drawing/2014/main" id="{7FC83D67-0ED6-9415-87A7-1809C7613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2073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CD009B"/>
                  </a:solidFill>
                </a:rPr>
                <a:t>本地</a:t>
              </a:r>
              <a:r>
                <a:rPr lang="en-US" altLang="zh-CN" sz="1800">
                  <a:solidFill>
                    <a:srgbClr val="CD009B"/>
                  </a:solidFill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45080" name="Rectangle 47">
              <a:extLst>
                <a:ext uri="{FF2B5EF4-FFF2-40B4-BE49-F238E27FC236}">
                  <a16:creationId xmlns:a16="http://schemas.microsoft.com/office/drawing/2014/main" id="{B747C531-F90D-4161-B2B3-09D23225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544"/>
              <a:ext cx="480" cy="912"/>
            </a:xfrm>
            <a:prstGeom prst="rect">
              <a:avLst/>
            </a:prstGeom>
            <a:solidFill>
              <a:srgbClr val="EFC0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81" name="Text Box 48">
              <a:extLst>
                <a:ext uri="{FF2B5EF4-FFF2-40B4-BE49-F238E27FC236}">
                  <a16:creationId xmlns:a16="http://schemas.microsoft.com/office/drawing/2014/main" id="{39DDC22B-85F0-AB14-DB7A-B872B5DD7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064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远程</a:t>
              </a: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45082" name="Text Box 49">
              <a:extLst>
                <a:ext uri="{FF2B5EF4-FFF2-40B4-BE49-F238E27FC236}">
                  <a16:creationId xmlns:a16="http://schemas.microsoft.com/office/drawing/2014/main" id="{4F6035E3-6E0B-1EC0-4EBC-061D67C6A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680"/>
              <a:ext cx="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A200A2"/>
                  </a:solidFill>
                  <a:ea typeface="宋体" panose="02010600030101010101" pitchFamily="2" charset="-122"/>
                </a:rPr>
                <a:t>返回数据</a:t>
              </a:r>
            </a:p>
          </p:txBody>
        </p:sp>
        <p:sp>
          <p:nvSpPr>
            <p:cNvPr id="45083" name="Text Box 51">
              <a:extLst>
                <a:ext uri="{FF2B5EF4-FFF2-40B4-BE49-F238E27FC236}">
                  <a16:creationId xmlns:a16="http://schemas.microsoft.com/office/drawing/2014/main" id="{E22A2123-3B79-E79C-653B-B92D73AAD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12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45084" name="Text Box 52">
              <a:extLst>
                <a:ext uri="{FF2B5EF4-FFF2-40B4-BE49-F238E27FC236}">
                  <a16:creationId xmlns:a16="http://schemas.microsoft.com/office/drawing/2014/main" id="{0F9539AD-3A87-EC5D-A72E-F6FBD21B4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552"/>
              <a:ext cx="105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FF0066"/>
                  </a:solidFill>
                </a:rPr>
                <a:t>Home</a:t>
              </a:r>
              <a:r>
                <a:rPr lang="zh-CN" altLang="en-US" sz="1800">
                  <a:solidFill>
                    <a:srgbClr val="FF0066"/>
                  </a:solidFill>
                </a:rPr>
                <a:t>存储器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5085" name="Rectangle 53">
              <a:extLst>
                <a:ext uri="{FF2B5EF4-FFF2-40B4-BE49-F238E27FC236}">
                  <a16:creationId xmlns:a16="http://schemas.microsoft.com/office/drawing/2014/main" id="{C2036862-E5D1-894C-0EE9-C6762C16A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832"/>
              <a:ext cx="480" cy="144"/>
            </a:xfrm>
            <a:prstGeom prst="rect">
              <a:avLst/>
            </a:prstGeom>
            <a:solidFill>
              <a:srgbClr val="3CB7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3CB72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86" name="Rectangle 55">
              <a:extLst>
                <a:ext uri="{FF2B5EF4-FFF2-40B4-BE49-F238E27FC236}">
                  <a16:creationId xmlns:a16="http://schemas.microsoft.com/office/drawing/2014/main" id="{5DC77115-BA65-3AEF-8CD8-F71856B7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1392"/>
              <a:ext cx="480" cy="621"/>
            </a:xfrm>
            <a:prstGeom prst="rect">
              <a:avLst/>
            </a:prstGeom>
            <a:solidFill>
              <a:srgbClr val="FDE1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87" name="Rectangle 57">
              <a:extLst>
                <a:ext uri="{FF2B5EF4-FFF2-40B4-BE49-F238E27FC236}">
                  <a16:creationId xmlns:a16="http://schemas.microsoft.com/office/drawing/2014/main" id="{EA5EEDD8-9575-9030-6866-6DDEB244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1728"/>
              <a:ext cx="480" cy="144"/>
            </a:xfrm>
            <a:prstGeom prst="rect">
              <a:avLst/>
            </a:prstGeom>
            <a:solidFill>
              <a:srgbClr val="3CB7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2E900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88" name="Arc 59">
              <a:extLst>
                <a:ext uri="{FF2B5EF4-FFF2-40B4-BE49-F238E27FC236}">
                  <a16:creationId xmlns:a16="http://schemas.microsoft.com/office/drawing/2014/main" id="{5BB0EA02-2EFD-61ED-1160-C3231BDBAA7E}"/>
                </a:ext>
              </a:extLst>
            </p:cNvPr>
            <p:cNvSpPr>
              <a:spLocks/>
            </p:cNvSpPr>
            <p:nvPr/>
          </p:nvSpPr>
          <p:spPr bwMode="auto">
            <a:xfrm rot="1598732">
              <a:off x="3792" y="2016"/>
              <a:ext cx="724" cy="528"/>
            </a:xfrm>
            <a:custGeom>
              <a:avLst/>
              <a:gdLst>
                <a:gd name="T0" fmla="*/ 0 w 20359"/>
                <a:gd name="T1" fmla="*/ 0 h 21600"/>
                <a:gd name="T2" fmla="*/ 0 w 20359"/>
                <a:gd name="T3" fmla="*/ 0 h 21600"/>
                <a:gd name="T4" fmla="*/ 0 w 203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59"/>
                <a:gd name="T10" fmla="*/ 0 h 21600"/>
                <a:gd name="T11" fmla="*/ 20359 w 203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59" h="21600" fill="none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</a:path>
                <a:path w="20359" h="21600" stroke="0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01600">
              <a:solidFill>
                <a:srgbClr val="E17E07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:a16="http://schemas.microsoft.com/office/drawing/2014/main" id="{62975067-B316-FEC9-EC2B-7C9B842B7F7B}"/>
              </a:ext>
            </a:extLst>
          </p:cNvPr>
          <p:cNvGrpSpPr>
            <a:grpSpLocks/>
          </p:cNvGrpSpPr>
          <p:nvPr/>
        </p:nvGrpSpPr>
        <p:grpSpPr bwMode="auto">
          <a:xfrm>
            <a:off x="7405688" y="4419600"/>
            <a:ext cx="2728912" cy="414338"/>
            <a:chOff x="3705" y="2784"/>
            <a:chExt cx="1719" cy="261"/>
          </a:xfrm>
        </p:grpSpPr>
        <p:sp>
          <p:nvSpPr>
            <p:cNvPr id="45075" name="Text Box 54">
              <a:extLst>
                <a:ext uri="{FF2B5EF4-FFF2-40B4-BE49-F238E27FC236}">
                  <a16:creationId xmlns:a16="http://schemas.microsoft.com/office/drawing/2014/main" id="{E1D0A197-24A9-A038-3FC8-6E2D4C895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279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2C881A"/>
                  </a:solidFill>
                  <a:ea typeface="宋体" panose="02010600030101010101" pitchFamily="2" charset="-122"/>
                </a:rPr>
                <a:t>共享</a:t>
              </a:r>
            </a:p>
          </p:txBody>
        </p:sp>
        <p:sp>
          <p:nvSpPr>
            <p:cNvPr id="45076" name="Text Box 60">
              <a:extLst>
                <a:ext uri="{FF2B5EF4-FFF2-40B4-BE49-F238E27FC236}">
                  <a16:creationId xmlns:a16="http://schemas.microsoft.com/office/drawing/2014/main" id="{AFF29D63-C09F-EC9B-7C1E-084CA5940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784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S = {P}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11">
            <a:extLst>
              <a:ext uri="{FF2B5EF4-FFF2-40B4-BE49-F238E27FC236}">
                <a16:creationId xmlns:a16="http://schemas.microsoft.com/office/drawing/2014/main" id="{2359ACC3-10AD-1A32-893F-B6052B81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838200"/>
            <a:ext cx="1403350" cy="134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12">
            <a:extLst>
              <a:ext uri="{FF2B5EF4-FFF2-40B4-BE49-F238E27FC236}">
                <a16:creationId xmlns:a16="http://schemas.microsoft.com/office/drawing/2014/main" id="{C3D6D32F-BB12-8FB4-1B29-FE8AF465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6" y="1362075"/>
            <a:ext cx="13319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Uncached</a:t>
            </a:r>
          </a:p>
        </p:txBody>
      </p:sp>
      <p:grpSp>
        <p:nvGrpSpPr>
          <p:cNvPr id="46084" name="Group 13">
            <a:extLst>
              <a:ext uri="{FF2B5EF4-FFF2-40B4-BE49-F238E27FC236}">
                <a16:creationId xmlns:a16="http://schemas.microsoft.com/office/drawing/2014/main" id="{26763FE9-7A39-D2D1-8261-5864CED35F4D}"/>
              </a:ext>
            </a:extLst>
          </p:cNvPr>
          <p:cNvGrpSpPr>
            <a:grpSpLocks/>
          </p:cNvGrpSpPr>
          <p:nvPr/>
        </p:nvGrpSpPr>
        <p:grpSpPr bwMode="auto">
          <a:xfrm>
            <a:off x="4495801" y="838200"/>
            <a:ext cx="5053013" cy="1346200"/>
            <a:chOff x="1872" y="528"/>
            <a:chExt cx="3183" cy="848"/>
          </a:xfrm>
        </p:grpSpPr>
        <p:sp>
          <p:nvSpPr>
            <p:cNvPr id="46086" name="Oval 14">
              <a:extLst>
                <a:ext uri="{FF2B5EF4-FFF2-40B4-BE49-F238E27FC236}">
                  <a16:creationId xmlns:a16="http://schemas.microsoft.com/office/drawing/2014/main" id="{4C922516-4928-58EA-D423-2B2EA6910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528"/>
              <a:ext cx="884" cy="848"/>
            </a:xfrm>
            <a:prstGeom prst="ellipse">
              <a:avLst/>
            </a:prstGeom>
            <a:solidFill>
              <a:srgbClr val="00BC00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87" name="Line 15">
              <a:extLst>
                <a:ext uri="{FF2B5EF4-FFF2-40B4-BE49-F238E27FC236}">
                  <a16:creationId xmlns:a16="http://schemas.microsoft.com/office/drawing/2014/main" id="{C94F7218-2599-201E-60DD-ACABCC206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960"/>
              <a:ext cx="2172" cy="0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Rectangle 16">
              <a:extLst>
                <a:ext uri="{FF2B5EF4-FFF2-40B4-BE49-F238E27FC236}">
                  <a16:creationId xmlns:a16="http://schemas.microsoft.com/office/drawing/2014/main" id="{DBF48F06-95F8-4E7F-F558-3CD7B0C4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734"/>
              <a:ext cx="105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 only)</a:t>
              </a:r>
            </a:p>
          </p:txBody>
        </p:sp>
        <p:sp>
          <p:nvSpPr>
            <p:cNvPr id="46089" name="Rectangle 17">
              <a:extLst>
                <a:ext uri="{FF2B5EF4-FFF2-40B4-BE49-F238E27FC236}">
                  <a16:creationId xmlns:a16="http://schemas.microsoft.com/office/drawing/2014/main" id="{154EE4E7-B12B-F6E8-A9F3-17EB5C0E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017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Read</a:t>
              </a: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  <a:endParaRPr kumimoji="0" lang="en-US" altLang="zh-CN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Rectangle 18">
              <a:extLst>
                <a:ext uri="{FF2B5EF4-FFF2-40B4-BE49-F238E27FC236}">
                  <a16:creationId xmlns:a16="http://schemas.microsoft.com/office/drawing/2014/main" id="{3C4125C6-FAFE-2A65-D69C-56B350808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570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 value reply;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{ P }</a:t>
              </a:r>
              <a:endParaRPr kumimoji="0" lang="en-US" altLang="zh-CN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085" name="Rectangle 45">
            <a:extLst>
              <a:ext uri="{FF2B5EF4-FFF2-40B4-BE49-F238E27FC236}">
                <a16:creationId xmlns:a16="http://schemas.microsoft.com/office/drawing/2014/main" id="{A865EEB0-D9D2-E5EE-5C26-A93F5A5C1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288" y="200939"/>
            <a:ext cx="10000697" cy="921933"/>
          </a:xfrm>
        </p:spPr>
        <p:txBody>
          <a:bodyPr/>
          <a:lstStyle/>
          <a:p>
            <a:r>
              <a:rPr lang="en-US" altLang="zh-CN" dirty="0"/>
              <a:t>PVP——</a:t>
            </a:r>
            <a:r>
              <a:rPr lang="zh-CN" altLang="en-US" dirty="0"/>
              <a:t>并行向量处理机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5334790" y="732048"/>
            <a:ext cx="6552410" cy="57617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这样的系统中包含了少量的高性能专门设计定制的向量处理器 ＶＰ，每个至少具有１Ｇ</a:t>
            </a:r>
            <a:r>
              <a:rPr lang="en-US" altLang="zh-CN" sz="2000" dirty="0"/>
              <a:t>flops</a:t>
            </a:r>
            <a:r>
              <a:rPr lang="zh-CN" altLang="en-US" sz="2000" dirty="0"/>
              <a:t>的处理能力；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存储器以兆字节每秒的速度向处理器提供数据。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向量处理器</a:t>
            </a:r>
            <a:r>
              <a:rPr lang="en-US" altLang="zh-CN" sz="2000" dirty="0"/>
              <a:t>VP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共享存储模块</a:t>
            </a:r>
            <a:r>
              <a:rPr lang="zh-CN" altLang="en-US" sz="2000" dirty="0"/>
              <a:t>通过高带宽的</a:t>
            </a:r>
            <a:r>
              <a:rPr lang="zh-CN" altLang="en-US" sz="2000" dirty="0">
                <a:solidFill>
                  <a:srgbClr val="FF0000"/>
                </a:solidFill>
              </a:rPr>
              <a:t>交叉开关网络</a:t>
            </a:r>
            <a:r>
              <a:rPr lang="zh-CN" altLang="en-US" sz="2000" dirty="0"/>
              <a:t>互连；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这样的机器通常不使用高速缓存，而是使用大量的向量寄存器和指令缓冲器；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例如：</a:t>
            </a:r>
            <a:r>
              <a:rPr lang="en-US" altLang="zh-CN" sz="2000" dirty="0"/>
              <a:t>Cray90</a:t>
            </a:r>
            <a:r>
              <a:rPr lang="zh-CN" altLang="en-US" sz="2000" dirty="0"/>
              <a:t>、</a:t>
            </a:r>
            <a:r>
              <a:rPr lang="en-US" altLang="zh-CN" sz="2000" dirty="0"/>
              <a:t>NECSX-4</a:t>
            </a:r>
            <a:r>
              <a:rPr lang="zh-CN" altLang="en-US" sz="2000" dirty="0"/>
              <a:t>和我国的银河１号等都是 ＰＶＰ。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70" y="1910251"/>
            <a:ext cx="4152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116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BC8319EC-8177-5375-3959-05663624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3733800" cy="4419600"/>
          </a:xfrm>
          <a:prstGeom prst="rect">
            <a:avLst/>
          </a:prstGeom>
          <a:solidFill>
            <a:srgbClr val="D6F7F8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CF4A41E9-1EB8-E252-D9B7-5CEC63807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14564"/>
            <a:ext cx="762000" cy="985837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Text Box 6">
            <a:extLst>
              <a:ext uri="{FF2B5EF4-FFF2-40B4-BE49-F238E27FC236}">
                <a16:creationId xmlns:a16="http://schemas.microsoft.com/office/drawing/2014/main" id="{1B4C6846-7AA6-BB04-5768-93955ABB0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32908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rgbClr val="CD009B"/>
                </a:solidFill>
              </a:rPr>
              <a:t>本地</a:t>
            </a:r>
            <a:r>
              <a:rPr lang="en-US" altLang="zh-CN" sz="18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98C4B7DE-7969-EB3E-CB08-DC98B166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762000" cy="14478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10" name="Text Box 8">
            <a:extLst>
              <a:ext uri="{FF2B5EF4-FFF2-40B4-BE49-F238E27FC236}">
                <a16:creationId xmlns:a16="http://schemas.microsoft.com/office/drawing/2014/main" id="{CA0E6BE1-A2EC-DBD1-FEFB-A0ED8B3B9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2766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远程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47111" name="Text Box 9">
            <a:extLst>
              <a:ext uri="{FF2B5EF4-FFF2-40B4-BE49-F238E27FC236}">
                <a16:creationId xmlns:a16="http://schemas.microsoft.com/office/drawing/2014/main" id="{3A1F4CE8-E42E-4661-1608-B26D2198C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146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200A2"/>
                </a:solidFill>
                <a:ea typeface="宋体" panose="02010600030101010101" pitchFamily="2" charset="-122"/>
              </a:rPr>
              <a:t>写失效</a:t>
            </a:r>
          </a:p>
        </p:txBody>
      </p:sp>
      <p:sp>
        <p:nvSpPr>
          <p:cNvPr id="47112" name="Arc 10">
            <a:extLst>
              <a:ext uri="{FF2B5EF4-FFF2-40B4-BE49-F238E27FC236}">
                <a16:creationId xmlns:a16="http://schemas.microsoft.com/office/drawing/2014/main" id="{70D6F03B-12E6-8673-D0FE-05B7F1343965}"/>
              </a:ext>
            </a:extLst>
          </p:cNvPr>
          <p:cNvSpPr>
            <a:spLocks/>
          </p:cNvSpPr>
          <p:nvPr/>
        </p:nvSpPr>
        <p:spPr bwMode="auto">
          <a:xfrm rot="1598732">
            <a:off x="2652713" y="3176588"/>
            <a:ext cx="1149350" cy="838200"/>
          </a:xfrm>
          <a:custGeom>
            <a:avLst/>
            <a:gdLst>
              <a:gd name="T0" fmla="*/ 0 w 20359"/>
              <a:gd name="T1" fmla="*/ 0 h 21600"/>
              <a:gd name="T2" fmla="*/ 2147483646 w 20359"/>
              <a:gd name="T3" fmla="*/ 2147483646 h 21600"/>
              <a:gd name="T4" fmla="*/ 0 w 20359"/>
              <a:gd name="T5" fmla="*/ 2147483646 h 21600"/>
              <a:gd name="T6" fmla="*/ 0 60000 65536"/>
              <a:gd name="T7" fmla="*/ 0 60000 65536"/>
              <a:gd name="T8" fmla="*/ 0 60000 65536"/>
              <a:gd name="T9" fmla="*/ 0 w 20359"/>
              <a:gd name="T10" fmla="*/ 0 h 21600"/>
              <a:gd name="T11" fmla="*/ 20359 w 203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9" h="21600" fill="none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</a:path>
              <a:path w="20359" h="21600" stroke="0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A200A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Text Box 11">
            <a:extLst>
              <a:ext uri="{FF2B5EF4-FFF2-40B4-BE49-F238E27FC236}">
                <a16:creationId xmlns:a16="http://schemas.microsoft.com/office/drawing/2014/main" id="{504E37E9-1612-BB29-9846-B42321A19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7891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7114" name="Text Box 12">
            <a:extLst>
              <a:ext uri="{FF2B5EF4-FFF2-40B4-BE49-F238E27FC236}">
                <a16:creationId xmlns:a16="http://schemas.microsoft.com/office/drawing/2014/main" id="{6A7C4446-5271-B4CB-9714-5F7C9648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14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21902"/>
                </a:solidFill>
                <a:ea typeface="宋体" panose="02010600030101010101" pitchFamily="2" charset="-122"/>
              </a:rPr>
              <a:t>写失效</a:t>
            </a:r>
          </a:p>
        </p:txBody>
      </p:sp>
      <p:sp>
        <p:nvSpPr>
          <p:cNvPr id="47115" name="Rectangle 13">
            <a:extLst>
              <a:ext uri="{FF2B5EF4-FFF2-40B4-BE49-F238E27FC236}">
                <a16:creationId xmlns:a16="http://schemas.microsoft.com/office/drawing/2014/main" id="{619871E6-95E0-607F-2398-8C0F916AD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6482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l" eaLnBrk="1" hangingPunct="1">
              <a:buClr>
                <a:srgbClr val="E24C05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数据块的状态为未缓冲</a:t>
            </a:r>
            <a:r>
              <a:rPr lang="en-US" altLang="en-US"/>
              <a:t> </a:t>
            </a:r>
          </a:p>
        </p:txBody>
      </p:sp>
      <p:sp>
        <p:nvSpPr>
          <p:cNvPr id="47116" name="Text Box 14">
            <a:extLst>
              <a:ext uri="{FF2B5EF4-FFF2-40B4-BE49-F238E27FC236}">
                <a16:creationId xmlns:a16="http://schemas.microsoft.com/office/drawing/2014/main" id="{3FC17569-BC84-18E9-B8D2-B84018355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38801"/>
            <a:ext cx="1676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Home</a:t>
            </a:r>
            <a:r>
              <a:rPr lang="zh-CN" altLang="en-US" sz="1800">
                <a:solidFill>
                  <a:srgbClr val="FF0066"/>
                </a:solidFill>
              </a:rPr>
              <a:t>存储器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7117" name="Rectangle 15">
            <a:extLst>
              <a:ext uri="{FF2B5EF4-FFF2-40B4-BE49-F238E27FC236}">
                <a16:creationId xmlns:a16="http://schemas.microsoft.com/office/drawing/2014/main" id="{CB46E6AC-F94B-9C71-D926-9AC62A4F6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762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18" name="Text Box 16">
            <a:extLst>
              <a:ext uri="{FF2B5EF4-FFF2-40B4-BE49-F238E27FC236}">
                <a16:creationId xmlns:a16="http://schemas.microsoft.com/office/drawing/2014/main" id="{3BC15801-4F61-882A-F774-8CD1C39D6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410076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ea typeface="宋体" panose="02010600030101010101" pitchFamily="2" charset="-122"/>
              </a:rPr>
              <a:t>未缓冲</a:t>
            </a:r>
          </a:p>
        </p:txBody>
      </p:sp>
      <p:sp>
        <p:nvSpPr>
          <p:cNvPr id="265233" name="AutoShape 17">
            <a:extLst>
              <a:ext uri="{FF2B5EF4-FFF2-40B4-BE49-F238E27FC236}">
                <a16:creationId xmlns:a16="http://schemas.microsoft.com/office/drawing/2014/main" id="{A37E94EB-9D8E-A2B3-6330-E79B8E914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3657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D27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20" name="Rectangle 18">
            <a:extLst>
              <a:ext uri="{FF2B5EF4-FFF2-40B4-BE49-F238E27FC236}">
                <a16:creationId xmlns:a16="http://schemas.microsoft.com/office/drawing/2014/main" id="{737FC699-25F0-9536-4ACE-BE2AD17A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762000" cy="985838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C0BECB2C-A671-341A-3B6C-D35F31A49FDC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1752600"/>
            <a:ext cx="3981450" cy="4419600"/>
            <a:chOff x="3204" y="1104"/>
            <a:chExt cx="2508" cy="2784"/>
          </a:xfrm>
        </p:grpSpPr>
        <p:sp>
          <p:nvSpPr>
            <p:cNvPr id="47127" name="Rectangle 20">
              <a:extLst>
                <a:ext uri="{FF2B5EF4-FFF2-40B4-BE49-F238E27FC236}">
                  <a16:creationId xmlns:a16="http://schemas.microsoft.com/office/drawing/2014/main" id="{8FBEB389-6EB9-9055-42A7-FED539C9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104"/>
              <a:ext cx="2352" cy="2784"/>
            </a:xfrm>
            <a:prstGeom prst="rect">
              <a:avLst/>
            </a:prstGeom>
            <a:solidFill>
              <a:srgbClr val="D6F7F8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8" name="Rectangle 21">
              <a:extLst>
                <a:ext uri="{FF2B5EF4-FFF2-40B4-BE49-F238E27FC236}">
                  <a16:creationId xmlns:a16="http://schemas.microsoft.com/office/drawing/2014/main" id="{149517C3-0A38-51F1-0317-BCC79F14F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1395"/>
              <a:ext cx="480" cy="621"/>
            </a:xfrm>
            <a:prstGeom prst="rect">
              <a:avLst/>
            </a:prstGeom>
            <a:solidFill>
              <a:srgbClr val="FDE1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29" name="Text Box 22">
              <a:extLst>
                <a:ext uri="{FF2B5EF4-FFF2-40B4-BE49-F238E27FC236}">
                  <a16:creationId xmlns:a16="http://schemas.microsoft.com/office/drawing/2014/main" id="{D2903691-066E-BEE1-7C51-2DA49AAB7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2073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CD009B"/>
                  </a:solidFill>
                </a:rPr>
                <a:t>本地</a:t>
              </a:r>
              <a:r>
                <a:rPr lang="en-US" altLang="zh-CN" sz="1800">
                  <a:solidFill>
                    <a:srgbClr val="CD009B"/>
                  </a:solidFill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47130" name="Rectangle 23">
              <a:extLst>
                <a:ext uri="{FF2B5EF4-FFF2-40B4-BE49-F238E27FC236}">
                  <a16:creationId xmlns:a16="http://schemas.microsoft.com/office/drawing/2014/main" id="{76A7AC87-C13B-9AC0-D9AE-925869B4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544"/>
              <a:ext cx="480" cy="912"/>
            </a:xfrm>
            <a:prstGeom prst="rect">
              <a:avLst/>
            </a:prstGeom>
            <a:solidFill>
              <a:srgbClr val="EFC0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31" name="Text Box 24">
              <a:extLst>
                <a:ext uri="{FF2B5EF4-FFF2-40B4-BE49-F238E27FC236}">
                  <a16:creationId xmlns:a16="http://schemas.microsoft.com/office/drawing/2014/main" id="{F4BCADDC-3B6A-7A51-5AB9-74A3EFAC7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064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远程</a:t>
              </a: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47132" name="Text Box 25">
              <a:extLst>
                <a:ext uri="{FF2B5EF4-FFF2-40B4-BE49-F238E27FC236}">
                  <a16:creationId xmlns:a16="http://schemas.microsoft.com/office/drawing/2014/main" id="{271EE7C5-4C31-8DF1-30AF-BEDD4B716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1839"/>
              <a:ext cx="50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A200A2"/>
                  </a:solidFill>
                  <a:ea typeface="宋体" panose="02010600030101010101" pitchFamily="2" charset="-122"/>
                </a:rPr>
                <a:t>返回数据</a:t>
              </a:r>
            </a:p>
          </p:txBody>
        </p:sp>
        <p:sp>
          <p:nvSpPr>
            <p:cNvPr id="47133" name="Text Box 26">
              <a:extLst>
                <a:ext uri="{FF2B5EF4-FFF2-40B4-BE49-F238E27FC236}">
                  <a16:creationId xmlns:a16="http://schemas.microsoft.com/office/drawing/2014/main" id="{573BE15C-80C6-AC3B-7CE5-0A116FA83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12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47134" name="Text Box 27">
              <a:extLst>
                <a:ext uri="{FF2B5EF4-FFF2-40B4-BE49-F238E27FC236}">
                  <a16:creationId xmlns:a16="http://schemas.microsoft.com/office/drawing/2014/main" id="{F8DF3098-0B3D-1EC2-BCF3-7A37D3CE9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552"/>
              <a:ext cx="105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FF0066"/>
                  </a:solidFill>
                </a:rPr>
                <a:t>Home</a:t>
              </a:r>
              <a:r>
                <a:rPr lang="zh-CN" altLang="en-US" sz="1800">
                  <a:solidFill>
                    <a:srgbClr val="FF0066"/>
                  </a:solidFill>
                </a:rPr>
                <a:t>存储器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7135" name="Rectangle 28">
              <a:extLst>
                <a:ext uri="{FF2B5EF4-FFF2-40B4-BE49-F238E27FC236}">
                  <a16:creationId xmlns:a16="http://schemas.microsoft.com/office/drawing/2014/main" id="{C17C2C37-4DA4-5616-06E2-827BE5827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832"/>
              <a:ext cx="4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3CB72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36" name="Rectangle 29">
              <a:extLst>
                <a:ext uri="{FF2B5EF4-FFF2-40B4-BE49-F238E27FC236}">
                  <a16:creationId xmlns:a16="http://schemas.microsoft.com/office/drawing/2014/main" id="{7C27BB68-1669-4BFE-355F-0E1B86A17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1392"/>
              <a:ext cx="480" cy="621"/>
            </a:xfrm>
            <a:prstGeom prst="rect">
              <a:avLst/>
            </a:prstGeom>
            <a:solidFill>
              <a:srgbClr val="FDE1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37" name="Rectangle 30">
              <a:extLst>
                <a:ext uri="{FF2B5EF4-FFF2-40B4-BE49-F238E27FC236}">
                  <a16:creationId xmlns:a16="http://schemas.microsoft.com/office/drawing/2014/main" id="{CE20E8FB-64C7-C0E0-33D1-9209E222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1728"/>
              <a:ext cx="4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2E900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38" name="Arc 31">
              <a:extLst>
                <a:ext uri="{FF2B5EF4-FFF2-40B4-BE49-F238E27FC236}">
                  <a16:creationId xmlns:a16="http://schemas.microsoft.com/office/drawing/2014/main" id="{45814E8F-2990-6D76-DC26-26323AC04FA8}"/>
                </a:ext>
              </a:extLst>
            </p:cNvPr>
            <p:cNvSpPr>
              <a:spLocks/>
            </p:cNvSpPr>
            <p:nvPr/>
          </p:nvSpPr>
          <p:spPr bwMode="auto">
            <a:xfrm rot="1598732">
              <a:off x="3792" y="2016"/>
              <a:ext cx="724" cy="528"/>
            </a:xfrm>
            <a:custGeom>
              <a:avLst/>
              <a:gdLst>
                <a:gd name="T0" fmla="*/ 0 w 20359"/>
                <a:gd name="T1" fmla="*/ 0 h 21600"/>
                <a:gd name="T2" fmla="*/ 0 w 20359"/>
                <a:gd name="T3" fmla="*/ 0 h 21600"/>
                <a:gd name="T4" fmla="*/ 0 w 203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59"/>
                <a:gd name="T10" fmla="*/ 0 h 21600"/>
                <a:gd name="T11" fmla="*/ 20359 w 203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59" h="21600" fill="none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</a:path>
                <a:path w="20359" h="21600" stroke="0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01600">
              <a:solidFill>
                <a:srgbClr val="E17E07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8">
            <a:extLst>
              <a:ext uri="{FF2B5EF4-FFF2-40B4-BE49-F238E27FC236}">
                <a16:creationId xmlns:a16="http://schemas.microsoft.com/office/drawing/2014/main" id="{C6DAEBD0-05B1-0D95-B8AB-60924B02ED3F}"/>
              </a:ext>
            </a:extLst>
          </p:cNvPr>
          <p:cNvGrpSpPr>
            <a:grpSpLocks/>
          </p:cNvGrpSpPr>
          <p:nvPr/>
        </p:nvGrpSpPr>
        <p:grpSpPr bwMode="auto">
          <a:xfrm>
            <a:off x="7405688" y="2586038"/>
            <a:ext cx="2728912" cy="2228850"/>
            <a:chOff x="3705" y="1629"/>
            <a:chExt cx="1719" cy="1404"/>
          </a:xfrm>
        </p:grpSpPr>
        <p:grpSp>
          <p:nvGrpSpPr>
            <p:cNvPr id="47123" name="Group 32">
              <a:extLst>
                <a:ext uri="{FF2B5EF4-FFF2-40B4-BE49-F238E27FC236}">
                  <a16:creationId xmlns:a16="http://schemas.microsoft.com/office/drawing/2014/main" id="{FA022566-3E8B-1267-176D-256C9B14E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5" y="2772"/>
              <a:ext cx="1719" cy="261"/>
              <a:chOff x="3705" y="2784"/>
              <a:chExt cx="1719" cy="261"/>
            </a:xfrm>
          </p:grpSpPr>
          <p:sp>
            <p:nvSpPr>
              <p:cNvPr id="47125" name="Text Box 33">
                <a:extLst>
                  <a:ext uri="{FF2B5EF4-FFF2-40B4-BE49-F238E27FC236}">
                    <a16:creationId xmlns:a16="http://schemas.microsoft.com/office/drawing/2014/main" id="{02CCF102-64F1-9A48-C5A8-3CEB963B4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5" y="2795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0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独占</a:t>
                </a:r>
              </a:p>
            </p:txBody>
          </p:sp>
          <p:sp>
            <p:nvSpPr>
              <p:cNvPr id="47126" name="Text Box 34">
                <a:extLst>
                  <a:ext uri="{FF2B5EF4-FFF2-40B4-BE49-F238E27FC236}">
                    <a16:creationId xmlns:a16="http://schemas.microsoft.com/office/drawing/2014/main" id="{95670C62-4764-7EA7-0382-6E073D37A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784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 = {P}</a:t>
                </a:r>
              </a:p>
            </p:txBody>
          </p:sp>
        </p:grpSp>
        <p:sp>
          <p:nvSpPr>
            <p:cNvPr id="47124" name="Text Box 36">
              <a:extLst>
                <a:ext uri="{FF2B5EF4-FFF2-40B4-BE49-F238E27FC236}">
                  <a16:creationId xmlns:a16="http://schemas.microsoft.com/office/drawing/2014/main" id="{BC830C5B-1B7B-A840-5819-22641707B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629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独占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4">
            <a:extLst>
              <a:ext uri="{FF2B5EF4-FFF2-40B4-BE49-F238E27FC236}">
                <a16:creationId xmlns:a16="http://schemas.microsoft.com/office/drawing/2014/main" id="{944E38B1-6CE3-E751-560E-0E581AB77FDE}"/>
              </a:ext>
            </a:extLst>
          </p:cNvPr>
          <p:cNvGrpSpPr>
            <a:grpSpLocks/>
          </p:cNvGrpSpPr>
          <p:nvPr/>
        </p:nvGrpSpPr>
        <p:grpSpPr bwMode="auto">
          <a:xfrm>
            <a:off x="1644651" y="1981200"/>
            <a:ext cx="2968625" cy="4375150"/>
            <a:chOff x="76" y="1248"/>
            <a:chExt cx="1870" cy="2756"/>
          </a:xfrm>
        </p:grpSpPr>
        <p:sp>
          <p:nvSpPr>
            <p:cNvPr id="48134" name="Line 5">
              <a:extLst>
                <a:ext uri="{FF2B5EF4-FFF2-40B4-BE49-F238E27FC236}">
                  <a16:creationId xmlns:a16="http://schemas.microsoft.com/office/drawing/2014/main" id="{BEAA13C6-30CA-1289-6E8D-70F19BC2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1248"/>
              <a:ext cx="0" cy="190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Oval 6">
              <a:extLst>
                <a:ext uri="{FF2B5EF4-FFF2-40B4-BE49-F238E27FC236}">
                  <a16:creationId xmlns:a16="http://schemas.microsoft.com/office/drawing/2014/main" id="{2DA08FAD-DE15-09C5-EC30-5E8493AB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3156"/>
              <a:ext cx="884" cy="8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A8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36" name="Rectangle 7">
              <a:extLst>
                <a:ext uri="{FF2B5EF4-FFF2-40B4-BE49-F238E27FC236}">
                  <a16:creationId xmlns:a16="http://schemas.microsoft.com/office/drawing/2014/main" id="{4487B5F3-844D-AAD5-C343-5C27B99EE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85"/>
              <a:ext cx="98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Exclusive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(read/write)</a:t>
              </a:r>
            </a:p>
          </p:txBody>
        </p:sp>
        <p:sp>
          <p:nvSpPr>
            <p:cNvPr id="48137" name="Rectangle 8">
              <a:extLst>
                <a:ext uri="{FF2B5EF4-FFF2-40B4-BE49-F238E27FC236}">
                  <a16:creationId xmlns:a16="http://schemas.microsoft.com/office/drawing/2014/main" id="{E0E4D7C2-DC70-7BE3-A9EB-45B109DC5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72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</a:t>
              </a: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</a:p>
          </p:txBody>
        </p:sp>
        <p:sp>
          <p:nvSpPr>
            <p:cNvPr id="48138" name="Rectangle 9">
              <a:extLst>
                <a:ext uri="{FF2B5EF4-FFF2-40B4-BE49-F238E27FC236}">
                  <a16:creationId xmlns:a16="http://schemas.microsoft.com/office/drawing/2014/main" id="{0AB06212-5E3C-E364-9F70-B16B01DB9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049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 value reply;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{ P }</a:t>
              </a:r>
              <a:endParaRPr kumimoji="0" lang="en-US" altLang="zh-CN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31" name="Rectangle 10">
            <a:extLst>
              <a:ext uri="{FF2B5EF4-FFF2-40B4-BE49-F238E27FC236}">
                <a16:creationId xmlns:a16="http://schemas.microsoft.com/office/drawing/2014/main" id="{1A826F76-1780-A9A1-7DEE-52A8A84EF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48132" name="Oval 11">
            <a:extLst>
              <a:ext uri="{FF2B5EF4-FFF2-40B4-BE49-F238E27FC236}">
                <a16:creationId xmlns:a16="http://schemas.microsoft.com/office/drawing/2014/main" id="{28C6091C-086D-FA88-6FD9-76C6F601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838200"/>
            <a:ext cx="1403350" cy="134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Rectangle 12">
            <a:extLst>
              <a:ext uri="{FF2B5EF4-FFF2-40B4-BE49-F238E27FC236}">
                <a16:creationId xmlns:a16="http://schemas.microsoft.com/office/drawing/2014/main" id="{031BC94A-07FF-092D-714E-41C05A39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6" y="1362075"/>
            <a:ext cx="13319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Uncached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rc 4">
            <a:extLst>
              <a:ext uri="{FF2B5EF4-FFF2-40B4-BE49-F238E27FC236}">
                <a16:creationId xmlns:a16="http://schemas.microsoft.com/office/drawing/2014/main" id="{D56469C0-72D6-3B14-C161-B67010529B35}"/>
              </a:ext>
            </a:extLst>
          </p:cNvPr>
          <p:cNvSpPr>
            <a:spLocks/>
          </p:cNvSpPr>
          <p:nvPr/>
        </p:nvSpPr>
        <p:spPr bwMode="auto">
          <a:xfrm rot="5400000">
            <a:off x="4298952" y="947608"/>
            <a:ext cx="2830513" cy="5030787"/>
          </a:xfrm>
          <a:custGeom>
            <a:avLst/>
            <a:gdLst>
              <a:gd name="T0" fmla="*/ 0 w 21491"/>
              <a:gd name="T1" fmla="*/ 0 h 21600"/>
              <a:gd name="T2" fmla="*/ 2147483646 w 21491"/>
              <a:gd name="T3" fmla="*/ 2147483646 h 21600"/>
              <a:gd name="T4" fmla="*/ 0 w 21491"/>
              <a:gd name="T5" fmla="*/ 2147483646 h 21600"/>
              <a:gd name="T6" fmla="*/ 0 60000 65536"/>
              <a:gd name="T7" fmla="*/ 0 60000 65536"/>
              <a:gd name="T8" fmla="*/ 0 60000 65536"/>
              <a:gd name="T9" fmla="*/ 0 w 21491"/>
              <a:gd name="T10" fmla="*/ 0 h 21600"/>
              <a:gd name="T11" fmla="*/ 21491 w 214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91" h="21600" fill="none" extrusionOk="0">
                <a:moveTo>
                  <a:pt x="-1" y="0"/>
                </a:moveTo>
                <a:cubicBezTo>
                  <a:pt x="11090" y="0"/>
                  <a:pt x="20378" y="8398"/>
                  <a:pt x="21491" y="19432"/>
                </a:cubicBezTo>
              </a:path>
              <a:path w="21491" h="21600" stroke="0" extrusionOk="0">
                <a:moveTo>
                  <a:pt x="-1" y="0"/>
                </a:moveTo>
                <a:cubicBezTo>
                  <a:pt x="11090" y="0"/>
                  <a:pt x="20378" y="8398"/>
                  <a:pt x="21491" y="1943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grpSp>
        <p:nvGrpSpPr>
          <p:cNvPr id="49155" name="Group 7">
            <a:extLst>
              <a:ext uri="{FF2B5EF4-FFF2-40B4-BE49-F238E27FC236}">
                <a16:creationId xmlns:a16="http://schemas.microsoft.com/office/drawing/2014/main" id="{47A208A6-A966-A2F8-BB76-1F7E82D49F96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982076" y="1395413"/>
            <a:ext cx="1228725" cy="1066800"/>
            <a:chOff x="1776" y="3024"/>
            <a:chExt cx="402" cy="384"/>
          </a:xfrm>
        </p:grpSpPr>
        <p:sp>
          <p:nvSpPr>
            <p:cNvPr id="49165" name="Oval 8">
              <a:extLst>
                <a:ext uri="{FF2B5EF4-FFF2-40B4-BE49-F238E27FC236}">
                  <a16:creationId xmlns:a16="http://schemas.microsoft.com/office/drawing/2014/main" id="{E3D5C1A3-C0BD-441D-51E4-64610C7D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66" name="Line 9">
              <a:extLst>
                <a:ext uri="{FF2B5EF4-FFF2-40B4-BE49-F238E27FC236}">
                  <a16:creationId xmlns:a16="http://schemas.microsoft.com/office/drawing/2014/main" id="{F94FB206-C0C6-B5D4-C7C8-DE63F2F71D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9156" name="Rectangle 10">
            <a:extLst>
              <a:ext uri="{FF2B5EF4-FFF2-40B4-BE49-F238E27FC236}">
                <a16:creationId xmlns:a16="http://schemas.microsoft.com/office/drawing/2014/main" id="{92B6A4FE-EB4A-1A78-BC00-DCC611DF9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49157" name="Oval 17">
            <a:extLst>
              <a:ext uri="{FF2B5EF4-FFF2-40B4-BE49-F238E27FC236}">
                <a16:creationId xmlns:a16="http://schemas.microsoft.com/office/drawing/2014/main" id="{A961B4F8-5B4A-0F11-4731-6D5DB2C9E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838200"/>
            <a:ext cx="1403350" cy="1346200"/>
          </a:xfrm>
          <a:prstGeom prst="ellipse">
            <a:avLst/>
          </a:prstGeom>
          <a:solidFill>
            <a:srgbClr val="00BC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9158" name="Oval 18">
            <a:extLst>
              <a:ext uri="{FF2B5EF4-FFF2-40B4-BE49-F238E27FC236}">
                <a16:creationId xmlns:a16="http://schemas.microsoft.com/office/drawing/2014/main" id="{F3732416-5E44-C047-4868-CCAE9F42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210" y="4421794"/>
            <a:ext cx="1403350" cy="134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A8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9" name="Rectangle 21">
            <a:extLst>
              <a:ext uri="{FF2B5EF4-FFF2-40B4-BE49-F238E27FC236}">
                <a16:creationId xmlns:a16="http://schemas.microsoft.com/office/drawing/2014/main" id="{9B7B364F-D37C-C18A-B9FE-801E48C43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1" y="1165226"/>
            <a:ext cx="1674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 only)</a:t>
            </a:r>
          </a:p>
        </p:txBody>
      </p:sp>
      <p:sp>
        <p:nvSpPr>
          <p:cNvPr id="49160" name="Rectangle 22">
            <a:extLst>
              <a:ext uri="{FF2B5EF4-FFF2-40B4-BE49-F238E27FC236}">
                <a16:creationId xmlns:a16="http://schemas.microsoft.com/office/drawing/2014/main" id="{D943E324-545D-1E83-7A04-210AA6A2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247" y="4775806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Exclusive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  <p:sp>
        <p:nvSpPr>
          <p:cNvPr id="49161" name="Rectangle 23">
            <a:extLst>
              <a:ext uri="{FF2B5EF4-FFF2-40B4-BE49-F238E27FC236}">
                <a16:creationId xmlns:a16="http://schemas.microsoft.com/office/drawing/2014/main" id="{3395DDCA-BD16-5F4A-CF65-5F5796DB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838" y="1700213"/>
            <a:ext cx="74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  <a:endParaRPr kumimoji="0" lang="en-US" altLang="zh-CN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2" name="Rectangle 32">
            <a:extLst>
              <a:ext uri="{FF2B5EF4-FFF2-40B4-BE49-F238E27FC236}">
                <a16:creationId xmlns:a16="http://schemas.microsoft.com/office/drawing/2014/main" id="{72CDDAF7-5440-E421-1EC0-8D028E5E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2585907"/>
            <a:ext cx="2895600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Data value reply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 dirty="0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Sharers + { P }</a:t>
            </a:r>
            <a:r>
              <a:rPr kumimoji="0" lang="en-US" altLang="en-US" sz="1800" b="1" dirty="0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9163" name="Rectangle 33">
            <a:extLst>
              <a:ext uri="{FF2B5EF4-FFF2-40B4-BE49-F238E27FC236}">
                <a16:creationId xmlns:a16="http://schemas.microsoft.com/office/drawing/2014/main" id="{91124AF6-7013-F190-AC9E-B04762BB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676" y="4088114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kumimoji="0" lang="en-US" altLang="en-US" sz="1800" dirty="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</a:p>
        </p:txBody>
      </p:sp>
      <p:sp>
        <p:nvSpPr>
          <p:cNvPr id="49164" name="Rectangle 34">
            <a:extLst>
              <a:ext uri="{FF2B5EF4-FFF2-40B4-BE49-F238E27FC236}">
                <a16:creationId xmlns:a16="http://schemas.microsoft.com/office/drawing/2014/main" id="{3B22A962-ED56-8AA2-529C-2CFF1BC71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908" y="4514421"/>
            <a:ext cx="1936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Invalidate;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 dirty="0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{ P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value reply</a:t>
            </a:r>
            <a:endParaRPr kumimoji="0" lang="en-US" altLang="zh-CN" sz="1800" b="1" dirty="0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3">
            <a:extLst>
              <a:ext uri="{FF2B5EF4-FFF2-40B4-BE49-F238E27FC236}">
                <a16:creationId xmlns:a16="http://schemas.microsoft.com/office/drawing/2014/main" id="{E69E7C62-9F2B-8878-8F15-FE369A876E9F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1395413"/>
            <a:ext cx="2895600" cy="1833562"/>
            <a:chOff x="3936" y="879"/>
            <a:chExt cx="1824" cy="1155"/>
          </a:xfrm>
        </p:grpSpPr>
        <p:grpSp>
          <p:nvGrpSpPr>
            <p:cNvPr id="51206" name="Group 24">
              <a:extLst>
                <a:ext uri="{FF2B5EF4-FFF2-40B4-BE49-F238E27FC236}">
                  <a16:creationId xmlns:a16="http://schemas.microsoft.com/office/drawing/2014/main" id="{52270270-D8AB-4AFF-E848-FDFFA30CDABD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4698" y="879"/>
              <a:ext cx="774" cy="672"/>
              <a:chOff x="1776" y="3024"/>
              <a:chExt cx="402" cy="384"/>
            </a:xfrm>
          </p:grpSpPr>
          <p:sp>
            <p:nvSpPr>
              <p:cNvPr id="51209" name="Oval 25">
                <a:extLst>
                  <a:ext uri="{FF2B5EF4-FFF2-40B4-BE49-F238E27FC236}">
                    <a16:creationId xmlns:a16="http://schemas.microsoft.com/office/drawing/2014/main" id="{C2D9AC26-D337-0319-C58D-FB30976E7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BC00B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210" name="Line 26">
                <a:extLst>
                  <a:ext uri="{FF2B5EF4-FFF2-40B4-BE49-F238E27FC236}">
                    <a16:creationId xmlns:a16="http://schemas.microsoft.com/office/drawing/2014/main" id="{4CE067D0-8671-4CA8-B450-04FB4970F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>
                <a:off x="2082" y="3102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BC00B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51207" name="Rectangle 27">
              <a:extLst>
                <a:ext uri="{FF2B5EF4-FFF2-40B4-BE49-F238E27FC236}">
                  <a16:creationId xmlns:a16="http://schemas.microsoft.com/office/drawing/2014/main" id="{1A809E19-FDAA-7177-3146-07BF7379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1071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Read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  <a:endParaRPr kumimoji="0" lang="en-US" altLang="zh-CN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8" name="Rectangle 28">
              <a:extLst>
                <a:ext uri="{FF2B5EF4-FFF2-40B4-BE49-F238E27FC236}">
                  <a16:creationId xmlns:a16="http://schemas.microsoft.com/office/drawing/2014/main" id="{914BEBB7-06C9-21D4-49EB-DD3AFF74A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32"/>
              <a:ext cx="1824" cy="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Data value reply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Sharers + { P }</a:t>
              </a: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51203" name="Rectangle 29">
            <a:extLst>
              <a:ext uri="{FF2B5EF4-FFF2-40B4-BE49-F238E27FC236}">
                <a16:creationId xmlns:a16="http://schemas.microsoft.com/office/drawing/2014/main" id="{C83C10AE-A6AB-18C4-33EB-53831013F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51204" name="Oval 30">
            <a:extLst>
              <a:ext uri="{FF2B5EF4-FFF2-40B4-BE49-F238E27FC236}">
                <a16:creationId xmlns:a16="http://schemas.microsoft.com/office/drawing/2014/main" id="{82B2332A-7DF3-E46A-1D1F-8A1D7087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838200"/>
            <a:ext cx="1403350" cy="1346200"/>
          </a:xfrm>
          <a:prstGeom prst="ellipse">
            <a:avLst/>
          </a:prstGeom>
          <a:solidFill>
            <a:srgbClr val="00BC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1205" name="Rectangle 31">
            <a:extLst>
              <a:ext uri="{FF2B5EF4-FFF2-40B4-BE49-F238E27FC236}">
                <a16:creationId xmlns:a16="http://schemas.microsoft.com/office/drawing/2014/main" id="{F43E6D89-B5F4-4704-4C31-ADA3CE4B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1" y="1165226"/>
            <a:ext cx="1674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 only)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0F016510-0682-B822-CCE3-CB7D7EDB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3733800" cy="4419600"/>
          </a:xfrm>
          <a:prstGeom prst="rect">
            <a:avLst/>
          </a:prstGeom>
          <a:solidFill>
            <a:srgbClr val="D6F7F8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BB7B5A9B-42FA-8080-81DD-D1745553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14564"/>
            <a:ext cx="762000" cy="985837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0" name="Text Box 6">
            <a:extLst>
              <a:ext uri="{FF2B5EF4-FFF2-40B4-BE49-F238E27FC236}">
                <a16:creationId xmlns:a16="http://schemas.microsoft.com/office/drawing/2014/main" id="{D79277E2-04E0-1333-DFE9-821CFB95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32908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rgbClr val="CD009B"/>
                </a:solidFill>
              </a:rPr>
              <a:t>本地</a:t>
            </a:r>
            <a:r>
              <a:rPr lang="en-US" altLang="zh-CN" sz="18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4DCD0120-77ED-4EEA-8C0C-5AA6B9658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762000" cy="14478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2" name="Text Box 8">
            <a:extLst>
              <a:ext uri="{FF2B5EF4-FFF2-40B4-BE49-F238E27FC236}">
                <a16:creationId xmlns:a16="http://schemas.microsoft.com/office/drawing/2014/main" id="{02292D49-BD5A-62EE-FA78-D27FCA24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2766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远程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0183" name="Text Box 9">
            <a:extLst>
              <a:ext uri="{FF2B5EF4-FFF2-40B4-BE49-F238E27FC236}">
                <a16:creationId xmlns:a16="http://schemas.microsoft.com/office/drawing/2014/main" id="{F08A0C86-5BE9-45E4-3E00-7E20C13C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146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200A2"/>
                </a:solidFill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50184" name="Arc 10">
            <a:extLst>
              <a:ext uri="{FF2B5EF4-FFF2-40B4-BE49-F238E27FC236}">
                <a16:creationId xmlns:a16="http://schemas.microsoft.com/office/drawing/2014/main" id="{5A144C6E-6AF9-A0C8-8529-45F9B581BAD0}"/>
              </a:ext>
            </a:extLst>
          </p:cNvPr>
          <p:cNvSpPr>
            <a:spLocks/>
          </p:cNvSpPr>
          <p:nvPr/>
        </p:nvSpPr>
        <p:spPr bwMode="auto">
          <a:xfrm rot="1598732">
            <a:off x="2652713" y="3176588"/>
            <a:ext cx="1149350" cy="838200"/>
          </a:xfrm>
          <a:custGeom>
            <a:avLst/>
            <a:gdLst>
              <a:gd name="T0" fmla="*/ 0 w 20359"/>
              <a:gd name="T1" fmla="*/ 0 h 21600"/>
              <a:gd name="T2" fmla="*/ 2147483646 w 20359"/>
              <a:gd name="T3" fmla="*/ 2147483646 h 21600"/>
              <a:gd name="T4" fmla="*/ 0 w 20359"/>
              <a:gd name="T5" fmla="*/ 2147483646 h 21600"/>
              <a:gd name="T6" fmla="*/ 0 60000 65536"/>
              <a:gd name="T7" fmla="*/ 0 60000 65536"/>
              <a:gd name="T8" fmla="*/ 0 60000 65536"/>
              <a:gd name="T9" fmla="*/ 0 w 20359"/>
              <a:gd name="T10" fmla="*/ 0 h 21600"/>
              <a:gd name="T11" fmla="*/ 20359 w 203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9" h="21600" fill="none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</a:path>
              <a:path w="20359" h="21600" stroke="0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A200A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Text Box 11">
            <a:extLst>
              <a:ext uri="{FF2B5EF4-FFF2-40B4-BE49-F238E27FC236}">
                <a16:creationId xmlns:a16="http://schemas.microsoft.com/office/drawing/2014/main" id="{ADCCB84B-FEB8-40D6-F81E-8E6B01CAB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7891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0186" name="Text Box 12">
            <a:extLst>
              <a:ext uri="{FF2B5EF4-FFF2-40B4-BE49-F238E27FC236}">
                <a16:creationId xmlns:a16="http://schemas.microsoft.com/office/drawing/2014/main" id="{0729A417-26CB-5B5B-9113-6C7C5072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14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21902"/>
                </a:solidFill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50187" name="Rectangle 13">
            <a:extLst>
              <a:ext uri="{FF2B5EF4-FFF2-40B4-BE49-F238E27FC236}">
                <a16:creationId xmlns:a16="http://schemas.microsoft.com/office/drawing/2014/main" id="{057839C9-6493-0210-ECEE-1387CB33E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6482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l" eaLnBrk="1" hangingPunct="1">
              <a:buClr>
                <a:srgbClr val="E24C05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数据块的状态为共享</a:t>
            </a:r>
            <a:r>
              <a:rPr lang="en-US" altLang="en-US"/>
              <a:t> </a:t>
            </a:r>
          </a:p>
        </p:txBody>
      </p:sp>
      <p:sp>
        <p:nvSpPr>
          <p:cNvPr id="50188" name="Text Box 14">
            <a:extLst>
              <a:ext uri="{FF2B5EF4-FFF2-40B4-BE49-F238E27FC236}">
                <a16:creationId xmlns:a16="http://schemas.microsoft.com/office/drawing/2014/main" id="{A1DC5A48-44F3-5A0F-4DF7-666D823B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38801"/>
            <a:ext cx="1676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Home</a:t>
            </a:r>
            <a:r>
              <a:rPr lang="zh-CN" altLang="en-US" sz="1800">
                <a:solidFill>
                  <a:srgbClr val="FF0066"/>
                </a:solidFill>
              </a:rPr>
              <a:t>存储器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0189" name="Rectangle 15">
            <a:extLst>
              <a:ext uri="{FF2B5EF4-FFF2-40B4-BE49-F238E27FC236}">
                <a16:creationId xmlns:a16="http://schemas.microsoft.com/office/drawing/2014/main" id="{940BDE59-8E96-32EA-7FA6-5B863F37C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762000" cy="228600"/>
          </a:xfrm>
          <a:prstGeom prst="rect">
            <a:avLst/>
          </a:prstGeom>
          <a:solidFill>
            <a:srgbClr val="3CB7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3CB723"/>
              </a:solidFill>
              <a:ea typeface="宋体" panose="02010600030101010101" pitchFamily="2" charset="-122"/>
            </a:endParaRPr>
          </a:p>
        </p:txBody>
      </p:sp>
      <p:sp>
        <p:nvSpPr>
          <p:cNvPr id="50190" name="Text Box 16">
            <a:extLst>
              <a:ext uri="{FF2B5EF4-FFF2-40B4-BE49-F238E27FC236}">
                <a16:creationId xmlns:a16="http://schemas.microsoft.com/office/drawing/2014/main" id="{DD716A0B-73A2-37CA-9F48-7FB7DFEA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196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2C881A"/>
                </a:solidFill>
                <a:ea typeface="宋体" panose="02010600030101010101" pitchFamily="2" charset="-122"/>
              </a:rPr>
              <a:t>共享</a:t>
            </a:r>
          </a:p>
        </p:txBody>
      </p:sp>
      <p:sp>
        <p:nvSpPr>
          <p:cNvPr id="267281" name="AutoShape 17">
            <a:extLst>
              <a:ext uri="{FF2B5EF4-FFF2-40B4-BE49-F238E27FC236}">
                <a16:creationId xmlns:a16="http://schemas.microsoft.com/office/drawing/2014/main" id="{0F9537F6-21C8-BCD7-3798-909A7D99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3657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D27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92" name="Rectangle 18">
            <a:extLst>
              <a:ext uri="{FF2B5EF4-FFF2-40B4-BE49-F238E27FC236}">
                <a16:creationId xmlns:a16="http://schemas.microsoft.com/office/drawing/2014/main" id="{C006D557-4B67-E108-EE05-FDB5DA2B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762000" cy="985838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93" name="Text Box 37">
            <a:extLst>
              <a:ext uri="{FF2B5EF4-FFF2-40B4-BE49-F238E27FC236}">
                <a16:creationId xmlns:a16="http://schemas.microsoft.com/office/drawing/2014/main" id="{CE0466D7-8FD5-6071-D956-5711891C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8117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0194" name="Text Box 38">
            <a:extLst>
              <a:ext uri="{FF2B5EF4-FFF2-40B4-BE49-F238E27FC236}">
                <a16:creationId xmlns:a16="http://schemas.microsoft.com/office/drawing/2014/main" id="{9395C62E-55CE-0331-E363-C198159A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442912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S={Q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…}</a:t>
            </a:r>
          </a:p>
        </p:txBody>
      </p:sp>
      <p:sp>
        <p:nvSpPr>
          <p:cNvPr id="50195" name="Rectangle 39">
            <a:extLst>
              <a:ext uri="{FF2B5EF4-FFF2-40B4-BE49-F238E27FC236}">
                <a16:creationId xmlns:a16="http://schemas.microsoft.com/office/drawing/2014/main" id="{3130DA0A-8CCF-5EA1-AF91-43B84277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19363"/>
            <a:ext cx="762000" cy="228600"/>
          </a:xfrm>
          <a:prstGeom prst="rect">
            <a:avLst/>
          </a:prstGeom>
          <a:solidFill>
            <a:srgbClr val="3CB7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3CB723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634A178A-AE02-F184-B932-0DBCCE6E8D1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752600"/>
            <a:ext cx="4038600" cy="4419600"/>
            <a:chOff x="3168" y="1104"/>
            <a:chExt cx="2544" cy="2784"/>
          </a:xfrm>
        </p:grpSpPr>
        <p:sp>
          <p:nvSpPr>
            <p:cNvPr id="50199" name="Rectangle 20">
              <a:extLst>
                <a:ext uri="{FF2B5EF4-FFF2-40B4-BE49-F238E27FC236}">
                  <a16:creationId xmlns:a16="http://schemas.microsoft.com/office/drawing/2014/main" id="{E9619D70-90EE-F98B-E3EF-D256BA48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104"/>
              <a:ext cx="2352" cy="2784"/>
            </a:xfrm>
            <a:prstGeom prst="rect">
              <a:avLst/>
            </a:prstGeom>
            <a:solidFill>
              <a:srgbClr val="D6F7F8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00" name="Rectangle 45">
              <a:extLst>
                <a:ext uri="{FF2B5EF4-FFF2-40B4-BE49-F238E27FC236}">
                  <a16:creationId xmlns:a16="http://schemas.microsoft.com/office/drawing/2014/main" id="{D97FF13D-29E2-EB1B-A2EA-555736A2B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1392"/>
              <a:ext cx="480" cy="621"/>
            </a:xfrm>
            <a:prstGeom prst="rect">
              <a:avLst/>
            </a:prstGeom>
            <a:solidFill>
              <a:srgbClr val="FDE1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01" name="Rectangle 21">
              <a:extLst>
                <a:ext uri="{FF2B5EF4-FFF2-40B4-BE49-F238E27FC236}">
                  <a16:creationId xmlns:a16="http://schemas.microsoft.com/office/drawing/2014/main" id="{BC8D95EF-33EC-EA25-F530-E221EF52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1395"/>
              <a:ext cx="480" cy="621"/>
            </a:xfrm>
            <a:prstGeom prst="rect">
              <a:avLst/>
            </a:prstGeom>
            <a:solidFill>
              <a:srgbClr val="FDE1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02" name="Text Box 22">
              <a:extLst>
                <a:ext uri="{FF2B5EF4-FFF2-40B4-BE49-F238E27FC236}">
                  <a16:creationId xmlns:a16="http://schemas.microsoft.com/office/drawing/2014/main" id="{E16F65E1-A494-C34E-6D73-64BA59CA0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073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CD009B"/>
                  </a:solidFill>
                </a:rPr>
                <a:t>本地</a:t>
              </a:r>
              <a:r>
                <a:rPr lang="en-US" altLang="zh-CN" sz="1800">
                  <a:solidFill>
                    <a:srgbClr val="CD009B"/>
                  </a:solidFill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50203" name="Rectangle 23">
              <a:extLst>
                <a:ext uri="{FF2B5EF4-FFF2-40B4-BE49-F238E27FC236}">
                  <a16:creationId xmlns:a16="http://schemas.microsoft.com/office/drawing/2014/main" id="{C5DC434D-7276-68F5-C789-74C9FB4B2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544"/>
              <a:ext cx="480" cy="912"/>
            </a:xfrm>
            <a:prstGeom prst="rect">
              <a:avLst/>
            </a:prstGeom>
            <a:solidFill>
              <a:srgbClr val="EFC0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04" name="Text Box 25">
              <a:extLst>
                <a:ext uri="{FF2B5EF4-FFF2-40B4-BE49-F238E27FC236}">
                  <a16:creationId xmlns:a16="http://schemas.microsoft.com/office/drawing/2014/main" id="{89432FE5-17F1-D32E-63A6-974B6F507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1803"/>
              <a:ext cx="50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A200A2"/>
                  </a:solidFill>
                  <a:ea typeface="宋体" panose="02010600030101010101" pitchFamily="2" charset="-122"/>
                </a:rPr>
                <a:t>返回数据</a:t>
              </a:r>
            </a:p>
          </p:txBody>
        </p:sp>
        <p:sp>
          <p:nvSpPr>
            <p:cNvPr id="50205" name="Text Box 26">
              <a:extLst>
                <a:ext uri="{FF2B5EF4-FFF2-40B4-BE49-F238E27FC236}">
                  <a16:creationId xmlns:a16="http://schemas.microsoft.com/office/drawing/2014/main" id="{6B437BB9-44E6-7C3A-0B4A-F0361F3CC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12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0206" name="Text Box 27">
              <a:extLst>
                <a:ext uri="{FF2B5EF4-FFF2-40B4-BE49-F238E27FC236}">
                  <a16:creationId xmlns:a16="http://schemas.microsoft.com/office/drawing/2014/main" id="{9C1E609A-3CC2-FD17-E3CE-A676F706E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552"/>
              <a:ext cx="105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FF0066"/>
                  </a:solidFill>
                </a:rPr>
                <a:t>Home</a:t>
              </a:r>
              <a:r>
                <a:rPr lang="zh-CN" altLang="en-US" sz="1800">
                  <a:solidFill>
                    <a:srgbClr val="FF0066"/>
                  </a:solidFill>
                </a:rPr>
                <a:t>存储器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0207" name="Rectangle 28">
              <a:extLst>
                <a:ext uri="{FF2B5EF4-FFF2-40B4-BE49-F238E27FC236}">
                  <a16:creationId xmlns:a16="http://schemas.microsoft.com/office/drawing/2014/main" id="{DC7EF870-8DA8-D98B-5498-F681054D2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832"/>
              <a:ext cx="480" cy="144"/>
            </a:xfrm>
            <a:prstGeom prst="rect">
              <a:avLst/>
            </a:prstGeom>
            <a:solidFill>
              <a:srgbClr val="3CB7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3CB72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08" name="Arc 31">
              <a:extLst>
                <a:ext uri="{FF2B5EF4-FFF2-40B4-BE49-F238E27FC236}">
                  <a16:creationId xmlns:a16="http://schemas.microsoft.com/office/drawing/2014/main" id="{4C6D7D17-6204-A993-81B6-6AC43A414405}"/>
                </a:ext>
              </a:extLst>
            </p:cNvPr>
            <p:cNvSpPr>
              <a:spLocks/>
            </p:cNvSpPr>
            <p:nvPr/>
          </p:nvSpPr>
          <p:spPr bwMode="auto">
            <a:xfrm rot="1598732">
              <a:off x="3750" y="1968"/>
              <a:ext cx="724" cy="528"/>
            </a:xfrm>
            <a:custGeom>
              <a:avLst/>
              <a:gdLst>
                <a:gd name="T0" fmla="*/ 0 w 20359"/>
                <a:gd name="T1" fmla="*/ 0 h 21600"/>
                <a:gd name="T2" fmla="*/ 0 w 20359"/>
                <a:gd name="T3" fmla="*/ 0 h 21600"/>
                <a:gd name="T4" fmla="*/ 0 w 203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59"/>
                <a:gd name="T10" fmla="*/ 0 h 21600"/>
                <a:gd name="T11" fmla="*/ 20359 w 203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59" h="21600" fill="none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</a:path>
                <a:path w="20359" h="21600" stroke="0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01600">
              <a:solidFill>
                <a:srgbClr val="E17E07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Text Box 42">
              <a:extLst>
                <a:ext uri="{FF2B5EF4-FFF2-40B4-BE49-F238E27FC236}">
                  <a16:creationId xmlns:a16="http://schemas.microsoft.com/office/drawing/2014/main" id="{F9E4CA24-EB85-BDD5-5F4F-DE59CC015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" y="112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50210" name="Rectangle 44">
              <a:extLst>
                <a:ext uri="{FF2B5EF4-FFF2-40B4-BE49-F238E27FC236}">
                  <a16:creationId xmlns:a16="http://schemas.microsoft.com/office/drawing/2014/main" id="{9675E2FF-C38B-34C1-23EF-8974D2ED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1593"/>
              <a:ext cx="480" cy="144"/>
            </a:xfrm>
            <a:prstGeom prst="rect">
              <a:avLst/>
            </a:prstGeom>
            <a:solidFill>
              <a:srgbClr val="3CB7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3CB72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211" name="Text Box 24">
              <a:extLst>
                <a:ext uri="{FF2B5EF4-FFF2-40B4-BE49-F238E27FC236}">
                  <a16:creationId xmlns:a16="http://schemas.microsoft.com/office/drawing/2014/main" id="{22B5C31D-DBE2-5155-3F07-A445BC787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064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远程</a:t>
              </a: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50212" name="Text Box 53">
              <a:extLst>
                <a:ext uri="{FF2B5EF4-FFF2-40B4-BE49-F238E27FC236}">
                  <a16:creationId xmlns:a16="http://schemas.microsoft.com/office/drawing/2014/main" id="{15B8B5BC-9E0A-04EF-0345-12767E0B9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79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2C881A"/>
                  </a:solidFill>
                  <a:ea typeface="宋体" panose="02010600030101010101" pitchFamily="2" charset="-122"/>
                </a:rPr>
                <a:t>共享</a:t>
              </a:r>
            </a:p>
          </p:txBody>
        </p:sp>
      </p:grpSp>
      <p:sp>
        <p:nvSpPr>
          <p:cNvPr id="267294" name="Rectangle 30">
            <a:extLst>
              <a:ext uri="{FF2B5EF4-FFF2-40B4-BE49-F238E27FC236}">
                <a16:creationId xmlns:a16="http://schemas.microsoft.com/office/drawing/2014/main" id="{9D7A4273-F917-0A02-B117-A0B88401A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743200"/>
            <a:ext cx="762000" cy="228600"/>
          </a:xfrm>
          <a:prstGeom prst="rect">
            <a:avLst/>
          </a:prstGeom>
          <a:solidFill>
            <a:srgbClr val="3CB7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2E9002"/>
              </a:solidFill>
              <a:ea typeface="宋体" panose="02010600030101010101" pitchFamily="2" charset="-122"/>
            </a:endParaRPr>
          </a:p>
        </p:txBody>
      </p:sp>
      <p:sp>
        <p:nvSpPr>
          <p:cNvPr id="267299" name="Text Box 35">
            <a:extLst>
              <a:ext uri="{FF2B5EF4-FFF2-40B4-BE49-F238E27FC236}">
                <a16:creationId xmlns:a16="http://schemas.microsoft.com/office/drawing/2014/main" id="{F308756D-1F0D-0487-731E-B8406AA6F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638" y="4395789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 = S+{P}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81" grpId="0" animBg="1"/>
      <p:bldP spid="267294" grpId="0" animBg="1" autoUpdateAnimBg="0"/>
      <p:bldP spid="267299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4">
            <a:extLst>
              <a:ext uri="{FF2B5EF4-FFF2-40B4-BE49-F238E27FC236}">
                <a16:creationId xmlns:a16="http://schemas.microsoft.com/office/drawing/2014/main" id="{14F481C7-EED3-5983-2F0A-BE6A7E592E2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14600"/>
            <a:ext cx="6584950" cy="3841750"/>
            <a:chOff x="960" y="1584"/>
            <a:chExt cx="4148" cy="2420"/>
          </a:xfrm>
        </p:grpSpPr>
        <p:sp>
          <p:nvSpPr>
            <p:cNvPr id="53254" name="Arc 5">
              <a:extLst>
                <a:ext uri="{FF2B5EF4-FFF2-40B4-BE49-F238E27FC236}">
                  <a16:creationId xmlns:a16="http://schemas.microsoft.com/office/drawing/2014/main" id="{FA8B4F7D-A1E7-3E71-5ADF-D972901FB802}"/>
                </a:ext>
              </a:extLst>
            </p:cNvPr>
            <p:cNvSpPr>
              <a:spLocks/>
            </p:cNvSpPr>
            <p:nvPr/>
          </p:nvSpPr>
          <p:spPr bwMode="auto">
            <a:xfrm rot="4858152">
              <a:off x="2112" y="891"/>
              <a:ext cx="1783" cy="3169"/>
            </a:xfrm>
            <a:custGeom>
              <a:avLst/>
              <a:gdLst>
                <a:gd name="T0" fmla="*/ 0 w 21491"/>
                <a:gd name="T1" fmla="*/ 0 h 21600"/>
                <a:gd name="T2" fmla="*/ 0 w 21491"/>
                <a:gd name="T3" fmla="*/ 0 h 21600"/>
                <a:gd name="T4" fmla="*/ 0 w 2149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91"/>
                <a:gd name="T10" fmla="*/ 0 h 21600"/>
                <a:gd name="T11" fmla="*/ 21491 w 2149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1" h="21600" fill="none" extrusionOk="0">
                  <a:moveTo>
                    <a:pt x="-1" y="0"/>
                  </a:moveTo>
                  <a:cubicBezTo>
                    <a:pt x="11090" y="0"/>
                    <a:pt x="20378" y="8398"/>
                    <a:pt x="21491" y="19432"/>
                  </a:cubicBezTo>
                </a:path>
                <a:path w="21491" h="21600" stroke="0" extrusionOk="0">
                  <a:moveTo>
                    <a:pt x="-1" y="0"/>
                  </a:moveTo>
                  <a:cubicBezTo>
                    <a:pt x="11090" y="0"/>
                    <a:pt x="20378" y="8398"/>
                    <a:pt x="21491" y="1943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CC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  <p:sp>
          <p:nvSpPr>
            <p:cNvPr id="53255" name="Oval 6">
              <a:extLst>
                <a:ext uri="{FF2B5EF4-FFF2-40B4-BE49-F238E27FC236}">
                  <a16:creationId xmlns:a16="http://schemas.microsoft.com/office/drawing/2014/main" id="{3CDA90A9-31E5-5236-2F95-E038578A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3156"/>
              <a:ext cx="884" cy="8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A8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56" name="Rectangle 7">
              <a:extLst>
                <a:ext uri="{FF2B5EF4-FFF2-40B4-BE49-F238E27FC236}">
                  <a16:creationId xmlns:a16="http://schemas.microsoft.com/office/drawing/2014/main" id="{68AAE090-E656-E7EE-8A11-F13C20D80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85"/>
              <a:ext cx="986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Exclusive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(read/write)</a:t>
              </a:r>
            </a:p>
          </p:txBody>
        </p:sp>
        <p:sp>
          <p:nvSpPr>
            <p:cNvPr id="53257" name="Rectangle 8">
              <a:extLst>
                <a:ext uri="{FF2B5EF4-FFF2-40B4-BE49-F238E27FC236}">
                  <a16:creationId xmlns:a16="http://schemas.microsoft.com/office/drawing/2014/main" id="{0EBF2EAE-14B8-27A8-7CBB-3B29477F4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</a:t>
              </a: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</a:p>
          </p:txBody>
        </p:sp>
        <p:sp>
          <p:nvSpPr>
            <p:cNvPr id="53258" name="Rectangle 9">
              <a:extLst>
                <a:ext uri="{FF2B5EF4-FFF2-40B4-BE49-F238E27FC236}">
                  <a16:creationId xmlns:a16="http://schemas.microsoft.com/office/drawing/2014/main" id="{6B77B299-4161-2868-47EF-9817000C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35"/>
              <a:ext cx="122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Invalidate;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{ P };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 value reply</a:t>
              </a:r>
              <a:endParaRPr kumimoji="0" lang="en-US" altLang="zh-CN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51" name="Rectangle 16">
            <a:extLst>
              <a:ext uri="{FF2B5EF4-FFF2-40B4-BE49-F238E27FC236}">
                <a16:creationId xmlns:a16="http://schemas.microsoft.com/office/drawing/2014/main" id="{08FD1E4E-1133-4F5D-C05D-17DC13164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53252" name="Oval 17">
            <a:extLst>
              <a:ext uri="{FF2B5EF4-FFF2-40B4-BE49-F238E27FC236}">
                <a16:creationId xmlns:a16="http://schemas.microsoft.com/office/drawing/2014/main" id="{19962547-C900-A7C1-E907-805372F9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838200"/>
            <a:ext cx="1403350" cy="1346200"/>
          </a:xfrm>
          <a:prstGeom prst="ellipse">
            <a:avLst/>
          </a:prstGeom>
          <a:solidFill>
            <a:srgbClr val="00BC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3253" name="Rectangle 18">
            <a:extLst>
              <a:ext uri="{FF2B5EF4-FFF2-40B4-BE49-F238E27FC236}">
                <a16:creationId xmlns:a16="http://schemas.microsoft.com/office/drawing/2014/main" id="{317DCC8B-0675-D2E0-9C72-7DFF6473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1" y="1165226"/>
            <a:ext cx="1674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 only)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6372D4C0-46A7-307B-471B-99D1DD87BB6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752600"/>
            <a:ext cx="4038600" cy="4419600"/>
            <a:chOff x="3168" y="1104"/>
            <a:chExt cx="2544" cy="2784"/>
          </a:xfrm>
        </p:grpSpPr>
        <p:grpSp>
          <p:nvGrpSpPr>
            <p:cNvPr id="52255" name="Group 5">
              <a:extLst>
                <a:ext uri="{FF2B5EF4-FFF2-40B4-BE49-F238E27FC236}">
                  <a16:creationId xmlns:a16="http://schemas.microsoft.com/office/drawing/2014/main" id="{BF9EC16F-0574-ED65-AA32-AE67CF72D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104"/>
              <a:ext cx="2388" cy="2784"/>
              <a:chOff x="3168" y="1104"/>
              <a:chExt cx="2388" cy="2784"/>
            </a:xfrm>
          </p:grpSpPr>
          <p:sp>
            <p:nvSpPr>
              <p:cNvPr id="52257" name="Rectangle 6">
                <a:extLst>
                  <a:ext uri="{FF2B5EF4-FFF2-40B4-BE49-F238E27FC236}">
                    <a16:creationId xmlns:a16="http://schemas.microsoft.com/office/drawing/2014/main" id="{2CD6C770-2550-7929-5078-3951A52AD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1104"/>
                <a:ext cx="2352" cy="2784"/>
              </a:xfrm>
              <a:prstGeom prst="rect">
                <a:avLst/>
              </a:prstGeom>
              <a:solidFill>
                <a:srgbClr val="D6F7F8"/>
              </a:solidFill>
              <a:ln w="9525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58" name="Rectangle 7">
                <a:extLst>
                  <a:ext uri="{FF2B5EF4-FFF2-40B4-BE49-F238E27FC236}">
                    <a16:creationId xmlns:a16="http://schemas.microsoft.com/office/drawing/2014/main" id="{2ABC0C2C-4F0F-635A-F458-5651252AE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1392"/>
                <a:ext cx="480" cy="621"/>
              </a:xfrm>
              <a:prstGeom prst="rect">
                <a:avLst/>
              </a:prstGeom>
              <a:solidFill>
                <a:srgbClr val="FDE19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59" name="Rectangle 8">
                <a:extLst>
                  <a:ext uri="{FF2B5EF4-FFF2-40B4-BE49-F238E27FC236}">
                    <a16:creationId xmlns:a16="http://schemas.microsoft.com/office/drawing/2014/main" id="{06EAE9B1-A93B-FDE1-6666-39E645358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395"/>
                <a:ext cx="480" cy="621"/>
              </a:xfrm>
              <a:prstGeom prst="rect">
                <a:avLst/>
              </a:prstGeom>
              <a:solidFill>
                <a:srgbClr val="FDE19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0" name="Text Box 9">
                <a:extLst>
                  <a:ext uri="{FF2B5EF4-FFF2-40B4-BE49-F238E27FC236}">
                    <a16:creationId xmlns:a16="http://schemas.microsoft.com/office/drawing/2014/main" id="{9FF39681-102A-CF23-B6CD-F3A2F811F2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073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CD009B"/>
                    </a:solidFill>
                  </a:rPr>
                  <a:t>本地</a:t>
                </a:r>
                <a:r>
                  <a:rPr lang="en-US" altLang="zh-CN" sz="1800">
                    <a:solidFill>
                      <a:srgbClr val="CD009B"/>
                    </a:solidFill>
                    <a:ea typeface="宋体" panose="02010600030101010101" pitchFamily="2" charset="-122"/>
                  </a:rPr>
                  <a:t>Cache</a:t>
                </a:r>
              </a:p>
            </p:txBody>
          </p:sp>
          <p:sp>
            <p:nvSpPr>
              <p:cNvPr id="52261" name="Rectangle 10">
                <a:extLst>
                  <a:ext uri="{FF2B5EF4-FFF2-40B4-BE49-F238E27FC236}">
                    <a16:creationId xmlns:a16="http://schemas.microsoft.com/office/drawing/2014/main" id="{775A88F3-A040-A3E2-6253-2F53C8944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2544"/>
                <a:ext cx="480" cy="912"/>
              </a:xfrm>
              <a:prstGeom prst="rect">
                <a:avLst/>
              </a:prstGeom>
              <a:solidFill>
                <a:srgbClr val="EFC0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2" name="Text Box 11">
                <a:extLst>
                  <a:ext uri="{FF2B5EF4-FFF2-40B4-BE49-F238E27FC236}">
                    <a16:creationId xmlns:a16="http://schemas.microsoft.com/office/drawing/2014/main" id="{77D76394-761E-BA2F-24FA-45E5F874BC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160"/>
                <a:ext cx="50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 b="1">
                    <a:solidFill>
                      <a:srgbClr val="A200A2"/>
                    </a:solidFill>
                    <a:ea typeface="宋体" panose="02010600030101010101" pitchFamily="2" charset="-122"/>
                  </a:rPr>
                  <a:t>返回数据</a:t>
                </a:r>
              </a:p>
            </p:txBody>
          </p:sp>
          <p:sp>
            <p:nvSpPr>
              <p:cNvPr id="52263" name="Text Box 12">
                <a:extLst>
                  <a:ext uri="{FF2B5EF4-FFF2-40B4-BE49-F238E27FC236}">
                    <a16:creationId xmlns:a16="http://schemas.microsoft.com/office/drawing/2014/main" id="{92AE4A35-69FB-573A-3105-573524B9F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112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52264" name="Text Box 13">
                <a:extLst>
                  <a:ext uri="{FF2B5EF4-FFF2-40B4-BE49-F238E27FC236}">
                    <a16:creationId xmlns:a16="http://schemas.microsoft.com/office/drawing/2014/main" id="{B585B0D4-5E45-49A8-2463-BA107EBAF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3552"/>
                <a:ext cx="105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66"/>
                    </a:solidFill>
                  </a:rPr>
                  <a:t>Home</a:t>
                </a:r>
                <a:r>
                  <a:rPr lang="zh-CN" altLang="en-US" sz="1800">
                    <a:solidFill>
                      <a:srgbClr val="FF0066"/>
                    </a:solidFill>
                  </a:rPr>
                  <a:t>存储器</a:t>
                </a: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265" name="Rectangle 14">
                <a:extLst>
                  <a:ext uri="{FF2B5EF4-FFF2-40B4-BE49-F238E27FC236}">
                    <a16:creationId xmlns:a16="http://schemas.microsoft.com/office/drawing/2014/main" id="{B786735B-6FED-0AFC-8BA4-AA126F71F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2832"/>
                <a:ext cx="48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rgbClr val="3CB723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6" name="Rectangle 15">
                <a:extLst>
                  <a:ext uri="{FF2B5EF4-FFF2-40B4-BE49-F238E27FC236}">
                    <a16:creationId xmlns:a16="http://schemas.microsoft.com/office/drawing/2014/main" id="{A7D3BDEA-8D61-1CF0-0B0B-82C56074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728"/>
                <a:ext cx="48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rgbClr val="2E900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7" name="Arc 16">
                <a:extLst>
                  <a:ext uri="{FF2B5EF4-FFF2-40B4-BE49-F238E27FC236}">
                    <a16:creationId xmlns:a16="http://schemas.microsoft.com/office/drawing/2014/main" id="{D3A9E23D-CD0D-46A4-5B78-5EC7B500ABC0}"/>
                  </a:ext>
                </a:extLst>
              </p:cNvPr>
              <p:cNvSpPr>
                <a:spLocks/>
              </p:cNvSpPr>
              <p:nvPr/>
            </p:nvSpPr>
            <p:spPr bwMode="auto">
              <a:xfrm rot="1598732">
                <a:off x="3723" y="1959"/>
                <a:ext cx="724" cy="528"/>
              </a:xfrm>
              <a:custGeom>
                <a:avLst/>
                <a:gdLst>
                  <a:gd name="T0" fmla="*/ 0 w 20359"/>
                  <a:gd name="T1" fmla="*/ 0 h 21600"/>
                  <a:gd name="T2" fmla="*/ 0 w 20359"/>
                  <a:gd name="T3" fmla="*/ 0 h 21600"/>
                  <a:gd name="T4" fmla="*/ 0 w 2035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359"/>
                  <a:gd name="T10" fmla="*/ 0 h 21600"/>
                  <a:gd name="T11" fmla="*/ 20359 w 2035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59" h="21600" fill="none" extrusionOk="0">
                    <a:moveTo>
                      <a:pt x="-1" y="0"/>
                    </a:moveTo>
                    <a:cubicBezTo>
                      <a:pt x="9147" y="0"/>
                      <a:pt x="17302" y="5761"/>
                      <a:pt x="20358" y="14383"/>
                    </a:cubicBezTo>
                  </a:path>
                  <a:path w="20359" h="21600" stroke="0" extrusionOk="0">
                    <a:moveTo>
                      <a:pt x="-1" y="0"/>
                    </a:moveTo>
                    <a:cubicBezTo>
                      <a:pt x="9147" y="0"/>
                      <a:pt x="17302" y="5761"/>
                      <a:pt x="20358" y="1438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01600">
                <a:solidFill>
                  <a:srgbClr val="E17E07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8" name="Text Box 17">
                <a:extLst>
                  <a:ext uri="{FF2B5EF4-FFF2-40B4-BE49-F238E27FC236}">
                    <a16:creationId xmlns:a16="http://schemas.microsoft.com/office/drawing/2014/main" id="{0B5DAB77-3587-F564-78B1-83266643C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4" y="112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52269" name="Rectangle 18">
                <a:extLst>
                  <a:ext uri="{FF2B5EF4-FFF2-40B4-BE49-F238E27FC236}">
                    <a16:creationId xmlns:a16="http://schemas.microsoft.com/office/drawing/2014/main" id="{B8675F80-A964-432C-AD66-C1C2BE317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1593"/>
                <a:ext cx="480" cy="144"/>
              </a:xfrm>
              <a:prstGeom prst="rect">
                <a:avLst/>
              </a:prstGeom>
              <a:solidFill>
                <a:srgbClr val="3CB72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rgbClr val="3CB723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56" name="Text Box 19">
              <a:extLst>
                <a:ext uri="{FF2B5EF4-FFF2-40B4-BE49-F238E27FC236}">
                  <a16:creationId xmlns:a16="http://schemas.microsoft.com/office/drawing/2014/main" id="{FF160B08-D8A2-09D9-B593-F529B5791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064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远程</a:t>
              </a: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Cache</a:t>
              </a:r>
            </a:p>
          </p:txBody>
        </p:sp>
      </p:grpSp>
      <p:sp>
        <p:nvSpPr>
          <p:cNvPr id="52227" name="Rectangle 20">
            <a:extLst>
              <a:ext uri="{FF2B5EF4-FFF2-40B4-BE49-F238E27FC236}">
                <a16:creationId xmlns:a16="http://schemas.microsoft.com/office/drawing/2014/main" id="{A0A9515A-EAAE-7338-D40C-C66475AB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3733800" cy="4419600"/>
          </a:xfrm>
          <a:prstGeom prst="rect">
            <a:avLst/>
          </a:prstGeom>
          <a:solidFill>
            <a:srgbClr val="D6F7F8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8" name="Rectangle 21">
            <a:extLst>
              <a:ext uri="{FF2B5EF4-FFF2-40B4-BE49-F238E27FC236}">
                <a16:creationId xmlns:a16="http://schemas.microsoft.com/office/drawing/2014/main" id="{84C39EE1-B0BC-94E2-4FAB-50517977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14564"/>
            <a:ext cx="762000" cy="985837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9" name="Text Box 22">
            <a:extLst>
              <a:ext uri="{FF2B5EF4-FFF2-40B4-BE49-F238E27FC236}">
                <a16:creationId xmlns:a16="http://schemas.microsoft.com/office/drawing/2014/main" id="{243312ED-1214-8ECD-53C3-2E14902D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32908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rgbClr val="CD009B"/>
                </a:solidFill>
              </a:rPr>
              <a:t>本地</a:t>
            </a:r>
            <a:r>
              <a:rPr lang="en-US" altLang="zh-CN" sz="18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2230" name="Rectangle 23">
            <a:extLst>
              <a:ext uri="{FF2B5EF4-FFF2-40B4-BE49-F238E27FC236}">
                <a16:creationId xmlns:a16="http://schemas.microsoft.com/office/drawing/2014/main" id="{D0EA1FBA-EABD-05A7-9FB1-B70223056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762000" cy="14478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31" name="Text Box 24">
            <a:extLst>
              <a:ext uri="{FF2B5EF4-FFF2-40B4-BE49-F238E27FC236}">
                <a16:creationId xmlns:a16="http://schemas.microsoft.com/office/drawing/2014/main" id="{B44071A4-6E56-789A-8619-8AE092CDD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2766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远程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2232" name="Text Box 25">
            <a:extLst>
              <a:ext uri="{FF2B5EF4-FFF2-40B4-BE49-F238E27FC236}">
                <a16:creationId xmlns:a16="http://schemas.microsoft.com/office/drawing/2014/main" id="{2472AC48-9C88-BD26-C31C-3F8DD2CB1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146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200A2"/>
                </a:solidFill>
                <a:ea typeface="宋体" panose="02010600030101010101" pitchFamily="2" charset="-122"/>
              </a:rPr>
              <a:t>写失效</a:t>
            </a:r>
          </a:p>
        </p:txBody>
      </p:sp>
      <p:sp>
        <p:nvSpPr>
          <p:cNvPr id="52233" name="Arc 26">
            <a:extLst>
              <a:ext uri="{FF2B5EF4-FFF2-40B4-BE49-F238E27FC236}">
                <a16:creationId xmlns:a16="http://schemas.microsoft.com/office/drawing/2014/main" id="{C09C5819-861C-989C-2049-EAF2EBA6576E}"/>
              </a:ext>
            </a:extLst>
          </p:cNvPr>
          <p:cNvSpPr>
            <a:spLocks/>
          </p:cNvSpPr>
          <p:nvPr/>
        </p:nvSpPr>
        <p:spPr bwMode="auto">
          <a:xfrm rot="1598732">
            <a:off x="2652713" y="3176588"/>
            <a:ext cx="1149350" cy="838200"/>
          </a:xfrm>
          <a:custGeom>
            <a:avLst/>
            <a:gdLst>
              <a:gd name="T0" fmla="*/ 0 w 20359"/>
              <a:gd name="T1" fmla="*/ 0 h 21600"/>
              <a:gd name="T2" fmla="*/ 2147483646 w 20359"/>
              <a:gd name="T3" fmla="*/ 2147483646 h 21600"/>
              <a:gd name="T4" fmla="*/ 0 w 20359"/>
              <a:gd name="T5" fmla="*/ 2147483646 h 21600"/>
              <a:gd name="T6" fmla="*/ 0 60000 65536"/>
              <a:gd name="T7" fmla="*/ 0 60000 65536"/>
              <a:gd name="T8" fmla="*/ 0 60000 65536"/>
              <a:gd name="T9" fmla="*/ 0 w 20359"/>
              <a:gd name="T10" fmla="*/ 0 h 21600"/>
              <a:gd name="T11" fmla="*/ 20359 w 203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9" h="21600" fill="none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</a:path>
              <a:path w="20359" h="21600" stroke="0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A200A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Text Box 27">
            <a:extLst>
              <a:ext uri="{FF2B5EF4-FFF2-40B4-BE49-F238E27FC236}">
                <a16:creationId xmlns:a16="http://schemas.microsoft.com/office/drawing/2014/main" id="{670C9124-A1DE-CEA0-6F8E-A530CEE28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7891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2235" name="Text Box 28">
            <a:extLst>
              <a:ext uri="{FF2B5EF4-FFF2-40B4-BE49-F238E27FC236}">
                <a16:creationId xmlns:a16="http://schemas.microsoft.com/office/drawing/2014/main" id="{943E2E8F-0D79-8FDF-BC5A-440A015E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14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21902"/>
                </a:solidFill>
                <a:ea typeface="宋体" panose="02010600030101010101" pitchFamily="2" charset="-122"/>
              </a:rPr>
              <a:t>写失效</a:t>
            </a:r>
          </a:p>
        </p:txBody>
      </p:sp>
      <p:sp>
        <p:nvSpPr>
          <p:cNvPr id="52236" name="Rectangle 29">
            <a:extLst>
              <a:ext uri="{FF2B5EF4-FFF2-40B4-BE49-F238E27FC236}">
                <a16:creationId xmlns:a16="http://schemas.microsoft.com/office/drawing/2014/main" id="{3F1A0D7B-2077-BD54-6194-88CF31F86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6482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l" eaLnBrk="1" hangingPunct="1">
              <a:buClr>
                <a:srgbClr val="E24C05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数据块的状态为共享</a:t>
            </a:r>
            <a:r>
              <a:rPr lang="en-US" altLang="en-US"/>
              <a:t> </a:t>
            </a:r>
          </a:p>
        </p:txBody>
      </p:sp>
      <p:sp>
        <p:nvSpPr>
          <p:cNvPr id="52237" name="Text Box 30">
            <a:extLst>
              <a:ext uri="{FF2B5EF4-FFF2-40B4-BE49-F238E27FC236}">
                <a16:creationId xmlns:a16="http://schemas.microsoft.com/office/drawing/2014/main" id="{161B1EFE-8E70-DEDC-FE86-31D43606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38801"/>
            <a:ext cx="1676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Home</a:t>
            </a:r>
            <a:r>
              <a:rPr lang="zh-CN" altLang="en-US" sz="1800">
                <a:solidFill>
                  <a:srgbClr val="FF0066"/>
                </a:solidFill>
              </a:rPr>
              <a:t>存储器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2238" name="Rectangle 31">
            <a:extLst>
              <a:ext uri="{FF2B5EF4-FFF2-40B4-BE49-F238E27FC236}">
                <a16:creationId xmlns:a16="http://schemas.microsoft.com/office/drawing/2014/main" id="{FD3892BA-E41A-4A79-BF7C-0485C716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762000" cy="228600"/>
          </a:xfrm>
          <a:prstGeom prst="rect">
            <a:avLst/>
          </a:prstGeom>
          <a:solidFill>
            <a:srgbClr val="3CB7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3CB723"/>
              </a:solidFill>
              <a:ea typeface="宋体" panose="02010600030101010101" pitchFamily="2" charset="-122"/>
            </a:endParaRPr>
          </a:p>
        </p:txBody>
      </p:sp>
      <p:sp>
        <p:nvSpPr>
          <p:cNvPr id="52239" name="Text Box 32">
            <a:extLst>
              <a:ext uri="{FF2B5EF4-FFF2-40B4-BE49-F238E27FC236}">
                <a16:creationId xmlns:a16="http://schemas.microsoft.com/office/drawing/2014/main" id="{3E9C0AAF-79A8-A979-BE45-3F1CA8EE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196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2C881A"/>
                </a:solidFill>
                <a:ea typeface="宋体" panose="02010600030101010101" pitchFamily="2" charset="-122"/>
              </a:rPr>
              <a:t>共享</a:t>
            </a:r>
          </a:p>
        </p:txBody>
      </p:sp>
      <p:sp>
        <p:nvSpPr>
          <p:cNvPr id="269345" name="AutoShape 33">
            <a:extLst>
              <a:ext uri="{FF2B5EF4-FFF2-40B4-BE49-F238E27FC236}">
                <a16:creationId xmlns:a16="http://schemas.microsoft.com/office/drawing/2014/main" id="{45674893-66EC-16DB-DDE9-B1BD52BA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3657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D27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41" name="Rectangle 34">
            <a:extLst>
              <a:ext uri="{FF2B5EF4-FFF2-40B4-BE49-F238E27FC236}">
                <a16:creationId xmlns:a16="http://schemas.microsoft.com/office/drawing/2014/main" id="{CACB853A-3CBA-B0E8-757A-8999C1E4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762000" cy="985838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42" name="Text Box 35">
            <a:extLst>
              <a:ext uri="{FF2B5EF4-FFF2-40B4-BE49-F238E27FC236}">
                <a16:creationId xmlns:a16="http://schemas.microsoft.com/office/drawing/2014/main" id="{49834871-F5B8-1A3B-4C2A-40496649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8117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2243" name="Text Box 36">
            <a:extLst>
              <a:ext uri="{FF2B5EF4-FFF2-40B4-BE49-F238E27FC236}">
                <a16:creationId xmlns:a16="http://schemas.microsoft.com/office/drawing/2014/main" id="{0D556060-F5C0-DFA6-250F-DAA62DC9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442912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S={Q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…}</a:t>
            </a:r>
          </a:p>
        </p:txBody>
      </p:sp>
      <p:sp>
        <p:nvSpPr>
          <p:cNvPr id="52244" name="Rectangle 37">
            <a:extLst>
              <a:ext uri="{FF2B5EF4-FFF2-40B4-BE49-F238E27FC236}">
                <a16:creationId xmlns:a16="http://schemas.microsoft.com/office/drawing/2014/main" id="{9023BA2C-783B-BA34-9A3C-75BAAE5A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19363"/>
            <a:ext cx="762000" cy="228600"/>
          </a:xfrm>
          <a:prstGeom prst="rect">
            <a:avLst/>
          </a:prstGeom>
          <a:solidFill>
            <a:srgbClr val="3CB72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3CB723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38">
            <a:extLst>
              <a:ext uri="{FF2B5EF4-FFF2-40B4-BE49-F238E27FC236}">
                <a16:creationId xmlns:a16="http://schemas.microsoft.com/office/drawing/2014/main" id="{467ACB7C-C057-BFFD-028A-B6DCD5A40758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2408238"/>
            <a:ext cx="838200" cy="1498600"/>
            <a:chOff x="4386" y="1517"/>
            <a:chExt cx="528" cy="944"/>
          </a:xfrm>
        </p:grpSpPr>
        <p:sp>
          <p:nvSpPr>
            <p:cNvPr id="52253" name="Arc 39">
              <a:extLst>
                <a:ext uri="{FF2B5EF4-FFF2-40B4-BE49-F238E27FC236}">
                  <a16:creationId xmlns:a16="http://schemas.microsoft.com/office/drawing/2014/main" id="{D506F127-97C0-EACF-6E8D-BBCAE47F3EBF}"/>
                </a:ext>
              </a:extLst>
            </p:cNvPr>
            <p:cNvSpPr>
              <a:spLocks/>
            </p:cNvSpPr>
            <p:nvPr/>
          </p:nvSpPr>
          <p:spPr bwMode="auto">
            <a:xfrm rot="5640479" flipH="1" flipV="1">
              <a:off x="4353" y="1899"/>
              <a:ext cx="724" cy="399"/>
            </a:xfrm>
            <a:custGeom>
              <a:avLst/>
              <a:gdLst>
                <a:gd name="T0" fmla="*/ 0 w 20359"/>
                <a:gd name="T1" fmla="*/ 0 h 21600"/>
                <a:gd name="T2" fmla="*/ 0 w 20359"/>
                <a:gd name="T3" fmla="*/ 0 h 21600"/>
                <a:gd name="T4" fmla="*/ 0 w 203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59"/>
                <a:gd name="T10" fmla="*/ 0 h 21600"/>
                <a:gd name="T11" fmla="*/ 20359 w 203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59" h="21600" fill="none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</a:path>
                <a:path w="20359" h="21600" stroke="0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A200A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Text Box 40">
              <a:extLst>
                <a:ext uri="{FF2B5EF4-FFF2-40B4-BE49-F238E27FC236}">
                  <a16:creationId xmlns:a16="http://schemas.microsoft.com/office/drawing/2014/main" id="{A6CED647-471A-9A13-3E78-9D2BE423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1517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chemeClr val="hlink"/>
                  </a:solidFill>
                  <a:ea typeface="宋体" panose="02010600030101010101" pitchFamily="2" charset="-122"/>
                </a:rPr>
                <a:t>无效</a:t>
              </a:r>
            </a:p>
          </p:txBody>
        </p:sp>
      </p:grpSp>
      <p:sp>
        <p:nvSpPr>
          <p:cNvPr id="269353" name="Rectangle 41">
            <a:extLst>
              <a:ext uri="{FF2B5EF4-FFF2-40B4-BE49-F238E27FC236}">
                <a16:creationId xmlns:a16="http://schemas.microsoft.com/office/drawing/2014/main" id="{524AE546-7DDB-3418-34A0-62220AAD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913" y="2528888"/>
            <a:ext cx="7620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3CB723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8743CF9F-D920-A34C-FE54-F05F4F46167B}"/>
              </a:ext>
            </a:extLst>
          </p:cNvPr>
          <p:cNvGrpSpPr>
            <a:grpSpLocks/>
          </p:cNvGrpSpPr>
          <p:nvPr/>
        </p:nvGrpSpPr>
        <p:grpSpPr bwMode="auto">
          <a:xfrm>
            <a:off x="7362826" y="2538414"/>
            <a:ext cx="2881313" cy="2257425"/>
            <a:chOff x="3678" y="1602"/>
            <a:chExt cx="1815" cy="1422"/>
          </a:xfrm>
        </p:grpSpPr>
        <p:grpSp>
          <p:nvGrpSpPr>
            <p:cNvPr id="52249" name="Group 43">
              <a:extLst>
                <a:ext uri="{FF2B5EF4-FFF2-40B4-BE49-F238E27FC236}">
                  <a16:creationId xmlns:a16="http://schemas.microsoft.com/office/drawing/2014/main" id="{87A6D446-5A9D-BA20-ED98-429036188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8" y="2763"/>
              <a:ext cx="1815" cy="261"/>
              <a:chOff x="3705" y="2784"/>
              <a:chExt cx="1719" cy="263"/>
            </a:xfrm>
          </p:grpSpPr>
          <p:sp>
            <p:nvSpPr>
              <p:cNvPr id="52251" name="Text Box 44">
                <a:extLst>
                  <a:ext uri="{FF2B5EF4-FFF2-40B4-BE49-F238E27FC236}">
                    <a16:creationId xmlns:a16="http://schemas.microsoft.com/office/drawing/2014/main" id="{3C5C17E0-5267-A79D-5540-F2092BD00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5" y="2795"/>
                <a:ext cx="48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0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独占</a:t>
                </a:r>
              </a:p>
            </p:txBody>
          </p:sp>
          <p:sp>
            <p:nvSpPr>
              <p:cNvPr id="52252" name="Text Box 45">
                <a:extLst>
                  <a:ext uri="{FF2B5EF4-FFF2-40B4-BE49-F238E27FC236}">
                    <a16:creationId xmlns:a16="http://schemas.microsoft.com/office/drawing/2014/main" id="{17DA5599-822B-9101-FB7D-67B1D304D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784"/>
                <a:ext cx="7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 = {P}</a:t>
                </a:r>
              </a:p>
            </p:txBody>
          </p:sp>
        </p:grpSp>
        <p:sp>
          <p:nvSpPr>
            <p:cNvPr id="52250" name="Text Box 46">
              <a:extLst>
                <a:ext uri="{FF2B5EF4-FFF2-40B4-BE49-F238E27FC236}">
                  <a16:creationId xmlns:a16="http://schemas.microsoft.com/office/drawing/2014/main" id="{1F50B401-5794-CA41-41D3-52F7BB27F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" y="1602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独占</a:t>
              </a:r>
            </a:p>
          </p:txBody>
        </p:sp>
      </p:grpSp>
      <p:sp>
        <p:nvSpPr>
          <p:cNvPr id="49176" name="Text Box 25">
            <a:extLst>
              <a:ext uri="{FF2B5EF4-FFF2-40B4-BE49-F238E27FC236}">
                <a16:creationId xmlns:a16="http://schemas.microsoft.com/office/drawing/2014/main" id="{78AFC15C-BC82-9B3F-741A-06A6639D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5814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200A2"/>
                </a:solidFill>
                <a:ea typeface="宋体" panose="02010600030101010101" pitchFamily="2" charset="-122"/>
              </a:rPr>
              <a:t>作废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5" grpId="0" animBg="1"/>
      <p:bldP spid="269353" grpId="0" animBg="1" autoUpdateAnimBg="0"/>
      <p:bldP spid="4917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4">
            <a:extLst>
              <a:ext uri="{FF2B5EF4-FFF2-40B4-BE49-F238E27FC236}">
                <a16:creationId xmlns:a16="http://schemas.microsoft.com/office/drawing/2014/main" id="{0DA0BC56-4133-82EE-E2C5-9FD9E1659D08}"/>
              </a:ext>
            </a:extLst>
          </p:cNvPr>
          <p:cNvGrpSpPr>
            <a:grpSpLocks/>
          </p:cNvGrpSpPr>
          <p:nvPr/>
        </p:nvGrpSpPr>
        <p:grpSpPr bwMode="auto">
          <a:xfrm>
            <a:off x="4122739" y="5715001"/>
            <a:ext cx="3390899" cy="949325"/>
            <a:chOff x="1637" y="3600"/>
            <a:chExt cx="2136" cy="598"/>
          </a:xfrm>
        </p:grpSpPr>
        <p:grpSp>
          <p:nvGrpSpPr>
            <p:cNvPr id="54289" name="Group 5">
              <a:extLst>
                <a:ext uri="{FF2B5EF4-FFF2-40B4-BE49-F238E27FC236}">
                  <a16:creationId xmlns:a16="http://schemas.microsoft.com/office/drawing/2014/main" id="{410AE56F-99EB-5E87-33B0-EED89F44AF7D}"/>
                </a:ext>
              </a:extLst>
            </p:cNvPr>
            <p:cNvGrpSpPr>
              <a:grpSpLocks/>
            </p:cNvGrpSpPr>
            <p:nvPr/>
          </p:nvGrpSpPr>
          <p:grpSpPr bwMode="auto">
            <a:xfrm rot="228461" flipH="1" flipV="1">
              <a:off x="1637" y="3600"/>
              <a:ext cx="802" cy="598"/>
              <a:chOff x="1776" y="3024"/>
              <a:chExt cx="402" cy="384"/>
            </a:xfrm>
          </p:grpSpPr>
          <p:sp>
            <p:nvSpPr>
              <p:cNvPr id="54292" name="Oval 6">
                <a:extLst>
                  <a:ext uri="{FF2B5EF4-FFF2-40B4-BE49-F238E27FC236}">
                    <a16:creationId xmlns:a16="http://schemas.microsoft.com/office/drawing/2014/main" id="{A8A05608-276E-C313-2FAC-29004FA99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EC7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4293" name="Line 7">
                <a:extLst>
                  <a:ext uri="{FF2B5EF4-FFF2-40B4-BE49-F238E27FC236}">
                    <a16:creationId xmlns:a16="http://schemas.microsoft.com/office/drawing/2014/main" id="{D70E2D4E-98BE-223A-C647-041AE70ED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>
                <a:off x="2082" y="3102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EC7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54290" name="Rectangle 8">
              <a:extLst>
                <a:ext uri="{FF2B5EF4-FFF2-40B4-BE49-F238E27FC236}">
                  <a16:creationId xmlns:a16="http://schemas.microsoft.com/office/drawing/2014/main" id="{FFE51910-331D-EE81-4F0E-791CB2F8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00"/>
              <a:ext cx="1295" cy="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Fetch</a:t>
              </a:r>
              <a:r>
                <a:rPr kumimoji="0" lang="en-US" altLang="zh-CN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/ </a:t>
              </a: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Invalidate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 value reply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{ P }</a:t>
              </a:r>
            </a:p>
          </p:txBody>
        </p:sp>
        <p:sp>
          <p:nvSpPr>
            <p:cNvPr id="54291" name="Rectangle 9">
              <a:extLst>
                <a:ext uri="{FF2B5EF4-FFF2-40B4-BE49-F238E27FC236}">
                  <a16:creationId xmlns:a16="http://schemas.microsoft.com/office/drawing/2014/main" id="{6A3C6FDD-BBC3-3A9A-AA98-0F227365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3696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</a:p>
          </p:txBody>
        </p:sp>
      </p:grpSp>
      <p:sp>
        <p:nvSpPr>
          <p:cNvPr id="54275" name="Rectangle 10">
            <a:extLst>
              <a:ext uri="{FF2B5EF4-FFF2-40B4-BE49-F238E27FC236}">
                <a16:creationId xmlns:a16="http://schemas.microsoft.com/office/drawing/2014/main" id="{55CB1916-9DEB-A181-63B8-36AEDFA44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54276" name="Oval 11">
            <a:extLst>
              <a:ext uri="{FF2B5EF4-FFF2-40B4-BE49-F238E27FC236}">
                <a16:creationId xmlns:a16="http://schemas.microsoft.com/office/drawing/2014/main" id="{4854FB47-512C-3540-8030-9DFD5CB3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010150"/>
            <a:ext cx="1403350" cy="134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A8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7" name="Rectangle 12">
            <a:extLst>
              <a:ext uri="{FF2B5EF4-FFF2-40B4-BE49-F238E27FC236}">
                <a16:creationId xmlns:a16="http://schemas.microsoft.com/office/drawing/2014/main" id="{E916C912-FC53-1392-D3B0-7B259D63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5373689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Exclusive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  <p:grpSp>
        <p:nvGrpSpPr>
          <p:cNvPr id="54278" name="Group 13">
            <a:extLst>
              <a:ext uri="{FF2B5EF4-FFF2-40B4-BE49-F238E27FC236}">
                <a16:creationId xmlns:a16="http://schemas.microsoft.com/office/drawing/2014/main" id="{07794CDF-F68C-A992-A7A6-7A3F3D7E194D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838200"/>
            <a:ext cx="2690812" cy="4129088"/>
            <a:chOff x="993" y="528"/>
            <a:chExt cx="1695" cy="2601"/>
          </a:xfrm>
        </p:grpSpPr>
        <p:sp>
          <p:nvSpPr>
            <p:cNvPr id="54284" name="Line 14">
              <a:extLst>
                <a:ext uri="{FF2B5EF4-FFF2-40B4-BE49-F238E27FC236}">
                  <a16:creationId xmlns:a16="http://schemas.microsoft.com/office/drawing/2014/main" id="{C99056FD-2CDD-B15C-946D-EA0C03D1C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383"/>
              <a:ext cx="0" cy="1746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Oval 15">
              <a:extLst>
                <a:ext uri="{FF2B5EF4-FFF2-40B4-BE49-F238E27FC236}">
                  <a16:creationId xmlns:a16="http://schemas.microsoft.com/office/drawing/2014/main" id="{C0F5F686-3532-C6BC-6635-E9F8FD39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528"/>
              <a:ext cx="884" cy="848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286" name="Rectangle 16">
              <a:extLst>
                <a:ext uri="{FF2B5EF4-FFF2-40B4-BE49-F238E27FC236}">
                  <a16:creationId xmlns:a16="http://schemas.microsoft.com/office/drawing/2014/main" id="{2A8174BF-C645-FEF1-6AE5-F6BE1ECD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858"/>
              <a:ext cx="83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Uncached</a:t>
              </a:r>
            </a:p>
          </p:txBody>
        </p:sp>
        <p:sp>
          <p:nvSpPr>
            <p:cNvPr id="54287" name="Rectangle 17">
              <a:extLst>
                <a:ext uri="{FF2B5EF4-FFF2-40B4-BE49-F238E27FC236}">
                  <a16:creationId xmlns:a16="http://schemas.microsoft.com/office/drawing/2014/main" id="{6EDAA517-F171-FF9F-1807-7A984C60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769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CC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CC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 back</a:t>
              </a:r>
            </a:p>
          </p:txBody>
        </p:sp>
        <p:sp>
          <p:nvSpPr>
            <p:cNvPr id="54288" name="Text Box 18">
              <a:extLst>
                <a:ext uri="{FF2B5EF4-FFF2-40B4-BE49-F238E27FC236}">
                  <a16:creationId xmlns:a16="http://schemas.microsoft.com/office/drawing/2014/main" id="{4F511242-AF88-2273-C73D-2DF9B2CD3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62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Sharers = { }</a:t>
              </a:r>
            </a:p>
          </p:txBody>
        </p:sp>
      </p:grpSp>
      <p:grpSp>
        <p:nvGrpSpPr>
          <p:cNvPr id="54279" name="Group 19">
            <a:extLst>
              <a:ext uri="{FF2B5EF4-FFF2-40B4-BE49-F238E27FC236}">
                <a16:creationId xmlns:a16="http://schemas.microsoft.com/office/drawing/2014/main" id="{B3FCB638-9B4C-49D5-D64C-A3BAB552930D}"/>
              </a:ext>
            </a:extLst>
          </p:cNvPr>
          <p:cNvGrpSpPr>
            <a:grpSpLocks/>
          </p:cNvGrpSpPr>
          <p:nvPr/>
        </p:nvGrpSpPr>
        <p:grpSpPr bwMode="auto">
          <a:xfrm>
            <a:off x="4568826" y="838201"/>
            <a:ext cx="5184775" cy="4645025"/>
            <a:chOff x="1918" y="528"/>
            <a:chExt cx="3266" cy="2926"/>
          </a:xfrm>
        </p:grpSpPr>
        <p:sp>
          <p:nvSpPr>
            <p:cNvPr id="54280" name="Oval 20">
              <a:extLst>
                <a:ext uri="{FF2B5EF4-FFF2-40B4-BE49-F238E27FC236}">
                  <a16:creationId xmlns:a16="http://schemas.microsoft.com/office/drawing/2014/main" id="{8F3F4742-4D44-191D-701E-0AECF7FF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528"/>
              <a:ext cx="884" cy="848"/>
            </a:xfrm>
            <a:prstGeom prst="ellipse">
              <a:avLst/>
            </a:prstGeom>
            <a:solidFill>
              <a:srgbClr val="00BC00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4281" name="Line 21">
              <a:extLst>
                <a:ext uri="{FF2B5EF4-FFF2-40B4-BE49-F238E27FC236}">
                  <a16:creationId xmlns:a16="http://schemas.microsoft.com/office/drawing/2014/main" id="{71756B2D-1F26-7F9E-2EFC-53CCFD999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8" y="1248"/>
              <a:ext cx="2240" cy="2206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Rectangle 22">
              <a:extLst>
                <a:ext uri="{FF2B5EF4-FFF2-40B4-BE49-F238E27FC236}">
                  <a16:creationId xmlns:a16="http://schemas.microsoft.com/office/drawing/2014/main" id="{7B16F113-DA46-0D42-C8EE-C4035E0F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734"/>
              <a:ext cx="105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 only)</a:t>
              </a:r>
            </a:p>
          </p:txBody>
        </p:sp>
        <p:sp>
          <p:nvSpPr>
            <p:cNvPr id="54283" name="Rectangle 23">
              <a:extLst>
                <a:ext uri="{FF2B5EF4-FFF2-40B4-BE49-F238E27FC236}">
                  <a16:creationId xmlns:a16="http://schemas.microsoft.com/office/drawing/2014/main" id="{72CA9B20-5246-D805-427F-EBCE37FFF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68"/>
              <a:ext cx="1824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Read</a:t>
              </a: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Fetch; Data value reply;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Sharers + { P }</a:t>
              </a: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en-US" altLang="zh-CN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>
            <a:extLst>
              <a:ext uri="{FF2B5EF4-FFF2-40B4-BE49-F238E27FC236}">
                <a16:creationId xmlns:a16="http://schemas.microsoft.com/office/drawing/2014/main" id="{0FCA1754-77F2-A568-9887-6AE4ADD7466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752600"/>
            <a:ext cx="4191000" cy="4419600"/>
            <a:chOff x="3168" y="1104"/>
            <a:chExt cx="2640" cy="2784"/>
          </a:xfrm>
        </p:grpSpPr>
        <p:grpSp>
          <p:nvGrpSpPr>
            <p:cNvPr id="55333" name="Group 64">
              <a:extLst>
                <a:ext uri="{FF2B5EF4-FFF2-40B4-BE49-F238E27FC236}">
                  <a16:creationId xmlns:a16="http://schemas.microsoft.com/office/drawing/2014/main" id="{FA4DE071-CFB9-00B8-8BF6-C9746A970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104"/>
              <a:ext cx="2640" cy="2784"/>
              <a:chOff x="3168" y="1104"/>
              <a:chExt cx="2640" cy="2784"/>
            </a:xfrm>
          </p:grpSpPr>
          <p:sp>
            <p:nvSpPr>
              <p:cNvPr id="55335" name="Rectangle 6">
                <a:extLst>
                  <a:ext uri="{FF2B5EF4-FFF2-40B4-BE49-F238E27FC236}">
                    <a16:creationId xmlns:a16="http://schemas.microsoft.com/office/drawing/2014/main" id="{AC3A6277-735E-3B95-3F03-6DE90D5FC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1104"/>
                <a:ext cx="2352" cy="2784"/>
              </a:xfrm>
              <a:prstGeom prst="rect">
                <a:avLst/>
              </a:prstGeom>
              <a:solidFill>
                <a:srgbClr val="D6F7F8"/>
              </a:solidFill>
              <a:ln w="9525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336" name="Rectangle 7">
                <a:extLst>
                  <a:ext uri="{FF2B5EF4-FFF2-40B4-BE49-F238E27FC236}">
                    <a16:creationId xmlns:a16="http://schemas.microsoft.com/office/drawing/2014/main" id="{91140912-1D08-5DDF-DEA1-02633D59E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1392"/>
                <a:ext cx="480" cy="621"/>
              </a:xfrm>
              <a:prstGeom prst="rect">
                <a:avLst/>
              </a:prstGeom>
              <a:solidFill>
                <a:srgbClr val="FDE19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337" name="Rectangle 8">
                <a:extLst>
                  <a:ext uri="{FF2B5EF4-FFF2-40B4-BE49-F238E27FC236}">
                    <a16:creationId xmlns:a16="http://schemas.microsoft.com/office/drawing/2014/main" id="{C31648E9-A3FC-6E85-4799-21B4DAB67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395"/>
                <a:ext cx="480" cy="621"/>
              </a:xfrm>
              <a:prstGeom prst="rect">
                <a:avLst/>
              </a:prstGeom>
              <a:solidFill>
                <a:srgbClr val="FDE19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338" name="Text Box 9">
                <a:extLst>
                  <a:ext uri="{FF2B5EF4-FFF2-40B4-BE49-F238E27FC236}">
                    <a16:creationId xmlns:a16="http://schemas.microsoft.com/office/drawing/2014/main" id="{C26CA7DF-CE17-74AC-84D2-9DE8AC8C5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073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CD009B"/>
                    </a:solidFill>
                  </a:rPr>
                  <a:t>本地</a:t>
                </a:r>
                <a:r>
                  <a:rPr lang="en-US" altLang="zh-CN" sz="1800">
                    <a:solidFill>
                      <a:srgbClr val="CD009B"/>
                    </a:solidFill>
                    <a:ea typeface="宋体" panose="02010600030101010101" pitchFamily="2" charset="-122"/>
                  </a:rPr>
                  <a:t>Cache</a:t>
                </a:r>
              </a:p>
            </p:txBody>
          </p:sp>
          <p:sp>
            <p:nvSpPr>
              <p:cNvPr id="55339" name="Rectangle 10">
                <a:extLst>
                  <a:ext uri="{FF2B5EF4-FFF2-40B4-BE49-F238E27FC236}">
                    <a16:creationId xmlns:a16="http://schemas.microsoft.com/office/drawing/2014/main" id="{82AAAA28-7AA6-670F-B165-419FCC32A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544"/>
                <a:ext cx="480" cy="912"/>
              </a:xfrm>
              <a:prstGeom prst="rect">
                <a:avLst/>
              </a:prstGeom>
              <a:solidFill>
                <a:srgbClr val="EFC0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340" name="Text Box 12">
                <a:extLst>
                  <a:ext uri="{FF2B5EF4-FFF2-40B4-BE49-F238E27FC236}">
                    <a16:creationId xmlns:a16="http://schemas.microsoft.com/office/drawing/2014/main" id="{3BE0B60C-03A7-B8BB-CBB8-C680BB398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112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55341" name="Text Box 13">
                <a:extLst>
                  <a:ext uri="{FF2B5EF4-FFF2-40B4-BE49-F238E27FC236}">
                    <a16:creationId xmlns:a16="http://schemas.microsoft.com/office/drawing/2014/main" id="{05756E04-1C98-44F8-DBE6-CA4EA207A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" y="3552"/>
                <a:ext cx="105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66"/>
                    </a:solidFill>
                  </a:rPr>
                  <a:t>Home</a:t>
                </a:r>
                <a:r>
                  <a:rPr lang="zh-CN" altLang="en-US" sz="1800">
                    <a:solidFill>
                      <a:srgbClr val="FF0066"/>
                    </a:solidFill>
                  </a:rPr>
                  <a:t>存储器</a:t>
                </a: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5342" name="Rectangle 14">
                <a:extLst>
                  <a:ext uri="{FF2B5EF4-FFF2-40B4-BE49-F238E27FC236}">
                    <a16:creationId xmlns:a16="http://schemas.microsoft.com/office/drawing/2014/main" id="{79C969FC-4A06-A375-7CC5-14373F109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832"/>
                <a:ext cx="48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rgbClr val="3CB723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343" name="Text Box 17">
                <a:extLst>
                  <a:ext uri="{FF2B5EF4-FFF2-40B4-BE49-F238E27FC236}">
                    <a16:creationId xmlns:a16="http://schemas.microsoft.com/office/drawing/2014/main" id="{0B0198D0-7F14-4BA8-9722-C3738F19A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0" y="112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55344" name="Text Box 19">
                <a:extLst>
                  <a:ext uri="{FF2B5EF4-FFF2-40B4-BE49-F238E27FC236}">
                    <a16:creationId xmlns:a16="http://schemas.microsoft.com/office/drawing/2014/main" id="{8C932C34-B872-002A-48C5-CFCB4C421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064"/>
                <a:ext cx="10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345" name="Text Box 44">
                <a:extLst>
                  <a:ext uri="{FF2B5EF4-FFF2-40B4-BE49-F238E27FC236}">
                    <a16:creationId xmlns:a16="http://schemas.microsoft.com/office/drawing/2014/main" id="{9E4ED14D-8431-9745-9C91-E4907A585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0" y="2789"/>
                <a:ext cx="5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0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独占</a:t>
                </a:r>
              </a:p>
            </p:txBody>
          </p:sp>
          <p:sp>
            <p:nvSpPr>
              <p:cNvPr id="55346" name="Rectangle 62">
                <a:extLst>
                  <a:ext uri="{FF2B5EF4-FFF2-40B4-BE49-F238E27FC236}">
                    <a16:creationId xmlns:a16="http://schemas.microsoft.com/office/drawing/2014/main" id="{E1CC42DF-9AE7-BF02-F963-33BA09C8E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1584"/>
                <a:ext cx="48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rgbClr val="3CB723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334" name="Text Box 65">
              <a:extLst>
                <a:ext uri="{FF2B5EF4-FFF2-40B4-BE49-F238E27FC236}">
                  <a16:creationId xmlns:a16="http://schemas.microsoft.com/office/drawing/2014/main" id="{950F18FD-2F2A-38D9-C504-8609AD911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" y="1527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独占</a:t>
              </a:r>
            </a:p>
          </p:txBody>
        </p:sp>
      </p:grpSp>
      <p:sp>
        <p:nvSpPr>
          <p:cNvPr id="55299" name="Rectangle 20">
            <a:extLst>
              <a:ext uri="{FF2B5EF4-FFF2-40B4-BE49-F238E27FC236}">
                <a16:creationId xmlns:a16="http://schemas.microsoft.com/office/drawing/2014/main" id="{B6EBF1D6-CBAD-35FF-8CD9-D5011E98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3733800" cy="4419600"/>
          </a:xfrm>
          <a:prstGeom prst="rect">
            <a:avLst/>
          </a:prstGeom>
          <a:solidFill>
            <a:srgbClr val="D6F7F8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00" name="Rectangle 21">
            <a:extLst>
              <a:ext uri="{FF2B5EF4-FFF2-40B4-BE49-F238E27FC236}">
                <a16:creationId xmlns:a16="http://schemas.microsoft.com/office/drawing/2014/main" id="{D94AD21B-E026-E976-4F6E-857EC5EF2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14564"/>
            <a:ext cx="762000" cy="985837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01" name="Text Box 22">
            <a:extLst>
              <a:ext uri="{FF2B5EF4-FFF2-40B4-BE49-F238E27FC236}">
                <a16:creationId xmlns:a16="http://schemas.microsoft.com/office/drawing/2014/main" id="{A8412C46-92C3-CF7F-92F4-39825498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32908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rgbClr val="CD009B"/>
                </a:solidFill>
              </a:rPr>
              <a:t>本地</a:t>
            </a:r>
            <a:r>
              <a:rPr lang="en-US" altLang="zh-CN" sz="18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5302" name="Rectangle 23">
            <a:extLst>
              <a:ext uri="{FF2B5EF4-FFF2-40B4-BE49-F238E27FC236}">
                <a16:creationId xmlns:a16="http://schemas.microsoft.com/office/drawing/2014/main" id="{279BC3FE-C719-BA14-94E3-F6B469B2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762000" cy="14478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03" name="Text Box 24">
            <a:extLst>
              <a:ext uri="{FF2B5EF4-FFF2-40B4-BE49-F238E27FC236}">
                <a16:creationId xmlns:a16="http://schemas.microsoft.com/office/drawing/2014/main" id="{7771A148-C65B-C87C-1DF1-E6A27A976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远程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5304" name="Text Box 25">
            <a:extLst>
              <a:ext uri="{FF2B5EF4-FFF2-40B4-BE49-F238E27FC236}">
                <a16:creationId xmlns:a16="http://schemas.microsoft.com/office/drawing/2014/main" id="{FDB11A18-BD44-F417-0E31-8A3FC91BD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6670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200A2"/>
                </a:solidFill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55305" name="Arc 26">
            <a:extLst>
              <a:ext uri="{FF2B5EF4-FFF2-40B4-BE49-F238E27FC236}">
                <a16:creationId xmlns:a16="http://schemas.microsoft.com/office/drawing/2014/main" id="{801F7F18-22A6-DD37-A2F0-BA2ED40B4FE4}"/>
              </a:ext>
            </a:extLst>
          </p:cNvPr>
          <p:cNvSpPr>
            <a:spLocks/>
          </p:cNvSpPr>
          <p:nvPr/>
        </p:nvSpPr>
        <p:spPr bwMode="auto">
          <a:xfrm rot="1598732">
            <a:off x="2590800" y="3200400"/>
            <a:ext cx="1149350" cy="838200"/>
          </a:xfrm>
          <a:custGeom>
            <a:avLst/>
            <a:gdLst>
              <a:gd name="T0" fmla="*/ 0 w 20359"/>
              <a:gd name="T1" fmla="*/ 0 h 21600"/>
              <a:gd name="T2" fmla="*/ 2147483646 w 20359"/>
              <a:gd name="T3" fmla="*/ 2147483646 h 21600"/>
              <a:gd name="T4" fmla="*/ 0 w 20359"/>
              <a:gd name="T5" fmla="*/ 2147483646 h 21600"/>
              <a:gd name="T6" fmla="*/ 0 60000 65536"/>
              <a:gd name="T7" fmla="*/ 0 60000 65536"/>
              <a:gd name="T8" fmla="*/ 0 60000 65536"/>
              <a:gd name="T9" fmla="*/ 0 w 20359"/>
              <a:gd name="T10" fmla="*/ 0 h 21600"/>
              <a:gd name="T11" fmla="*/ 20359 w 203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9" h="21600" fill="none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</a:path>
              <a:path w="20359" h="21600" stroke="0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A200A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Text Box 27">
            <a:extLst>
              <a:ext uri="{FF2B5EF4-FFF2-40B4-BE49-F238E27FC236}">
                <a16:creationId xmlns:a16="http://schemas.microsoft.com/office/drawing/2014/main" id="{8E7FE35A-81E5-820D-26B7-0B525F8F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7891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5307" name="Text Box 28">
            <a:extLst>
              <a:ext uri="{FF2B5EF4-FFF2-40B4-BE49-F238E27FC236}">
                <a16:creationId xmlns:a16="http://schemas.microsoft.com/office/drawing/2014/main" id="{C8E1C62C-9CF9-A3F0-44D8-9E5A86CD4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14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21902"/>
                </a:solidFill>
                <a:ea typeface="宋体" panose="02010600030101010101" pitchFamily="2" charset="-122"/>
              </a:rPr>
              <a:t>读失效</a:t>
            </a:r>
          </a:p>
        </p:txBody>
      </p:sp>
      <p:sp>
        <p:nvSpPr>
          <p:cNvPr id="55308" name="Rectangle 29">
            <a:extLst>
              <a:ext uri="{FF2B5EF4-FFF2-40B4-BE49-F238E27FC236}">
                <a16:creationId xmlns:a16="http://schemas.microsoft.com/office/drawing/2014/main" id="{F6E46E61-D617-CA7E-66EB-411208FCB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6482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l" eaLnBrk="1" hangingPunct="1">
              <a:buClr>
                <a:srgbClr val="E24C05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数据块的状态为独占</a:t>
            </a:r>
            <a:endParaRPr lang="en-US" altLang="en-US"/>
          </a:p>
        </p:txBody>
      </p:sp>
      <p:sp>
        <p:nvSpPr>
          <p:cNvPr id="55309" name="Text Box 30">
            <a:extLst>
              <a:ext uri="{FF2B5EF4-FFF2-40B4-BE49-F238E27FC236}">
                <a16:creationId xmlns:a16="http://schemas.microsoft.com/office/drawing/2014/main" id="{7E33C71E-EC6E-5B4D-9FDA-63711CAC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38801"/>
            <a:ext cx="1676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Home</a:t>
            </a:r>
            <a:r>
              <a:rPr lang="zh-CN" altLang="en-US" sz="1800">
                <a:solidFill>
                  <a:srgbClr val="FF0066"/>
                </a:solidFill>
              </a:rPr>
              <a:t>存储器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5310" name="Rectangle 31">
            <a:extLst>
              <a:ext uri="{FF2B5EF4-FFF2-40B4-BE49-F238E27FC236}">
                <a16:creationId xmlns:a16="http://schemas.microsoft.com/office/drawing/2014/main" id="{945E439E-B884-B7CF-6B3A-4E10BA6DF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762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3CB723"/>
              </a:solidFill>
              <a:ea typeface="宋体" panose="02010600030101010101" pitchFamily="2" charset="-122"/>
            </a:endParaRPr>
          </a:p>
        </p:txBody>
      </p:sp>
      <p:sp>
        <p:nvSpPr>
          <p:cNvPr id="55311" name="Text Box 32">
            <a:extLst>
              <a:ext uri="{FF2B5EF4-FFF2-40B4-BE49-F238E27FC236}">
                <a16:creationId xmlns:a16="http://schemas.microsoft.com/office/drawing/2014/main" id="{EC9012C1-5D44-7B43-CDD7-408972FEB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196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独占</a:t>
            </a:r>
          </a:p>
        </p:txBody>
      </p:sp>
      <p:sp>
        <p:nvSpPr>
          <p:cNvPr id="272417" name="AutoShape 33">
            <a:extLst>
              <a:ext uri="{FF2B5EF4-FFF2-40B4-BE49-F238E27FC236}">
                <a16:creationId xmlns:a16="http://schemas.microsoft.com/office/drawing/2014/main" id="{0078290F-2DB6-B054-F66F-0D6A6B4F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3657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D27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13" name="Rectangle 34">
            <a:extLst>
              <a:ext uri="{FF2B5EF4-FFF2-40B4-BE49-F238E27FC236}">
                <a16:creationId xmlns:a16="http://schemas.microsoft.com/office/drawing/2014/main" id="{EF5224A4-5B92-D319-B690-F6BF1D4F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762000" cy="985838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314" name="Text Box 35">
            <a:extLst>
              <a:ext uri="{FF2B5EF4-FFF2-40B4-BE49-F238E27FC236}">
                <a16:creationId xmlns:a16="http://schemas.microsoft.com/office/drawing/2014/main" id="{3DB8D814-6859-5D37-F017-0E5BAE8F2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8117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5315" name="Text Box 36">
            <a:extLst>
              <a:ext uri="{FF2B5EF4-FFF2-40B4-BE49-F238E27FC236}">
                <a16:creationId xmlns:a16="http://schemas.microsoft.com/office/drawing/2014/main" id="{D625DB8E-ACBE-3F78-38A9-51B4C603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442912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S={Q}</a:t>
            </a:r>
          </a:p>
        </p:txBody>
      </p:sp>
      <p:sp>
        <p:nvSpPr>
          <p:cNvPr id="272429" name="Text Box 45">
            <a:extLst>
              <a:ext uri="{FF2B5EF4-FFF2-40B4-BE49-F238E27FC236}">
                <a16:creationId xmlns:a16="http://schemas.microsoft.com/office/drawing/2014/main" id="{12C79595-09F4-5E5A-3838-AA6C79E8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0" y="4403726"/>
            <a:ext cx="128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 =S +{P}</a:t>
            </a:r>
          </a:p>
        </p:txBody>
      </p:sp>
      <p:sp>
        <p:nvSpPr>
          <p:cNvPr id="55317" name="Rectangle 47">
            <a:extLst>
              <a:ext uri="{FF2B5EF4-FFF2-40B4-BE49-F238E27FC236}">
                <a16:creationId xmlns:a16="http://schemas.microsoft.com/office/drawing/2014/main" id="{7CF44D3C-2CF9-91C3-81CA-E7B0740FB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14600"/>
            <a:ext cx="762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2E9002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id="{232F47BD-36F4-7575-4574-65416E8D49CC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3276601"/>
            <a:ext cx="1143000" cy="595313"/>
            <a:chOff x="4512" y="2064"/>
            <a:chExt cx="720" cy="375"/>
          </a:xfrm>
        </p:grpSpPr>
        <p:sp>
          <p:nvSpPr>
            <p:cNvPr id="55331" name="Text Box 58">
              <a:extLst>
                <a:ext uri="{FF2B5EF4-FFF2-40B4-BE49-F238E27FC236}">
                  <a16:creationId xmlns:a16="http://schemas.microsoft.com/office/drawing/2014/main" id="{E8BE416E-D119-DAAD-B786-9E8C183AA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897" y="2208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A200A2"/>
                  </a:solidFill>
                  <a:ea typeface="宋体" panose="02010600030101010101" pitchFamily="2" charset="-122"/>
                </a:rPr>
                <a:t>取</a:t>
              </a:r>
            </a:p>
          </p:txBody>
        </p:sp>
        <p:sp>
          <p:nvSpPr>
            <p:cNvPr id="55332" name="Arc 68">
              <a:extLst>
                <a:ext uri="{FF2B5EF4-FFF2-40B4-BE49-F238E27FC236}">
                  <a16:creationId xmlns:a16="http://schemas.microsoft.com/office/drawing/2014/main" id="{01CA590C-D600-2369-3DB4-74DF381F8F26}"/>
                </a:ext>
              </a:extLst>
            </p:cNvPr>
            <p:cNvSpPr>
              <a:spLocks/>
            </p:cNvSpPr>
            <p:nvPr/>
          </p:nvSpPr>
          <p:spPr bwMode="auto">
            <a:xfrm rot="20001268" flipV="1">
              <a:off x="4512" y="2064"/>
              <a:ext cx="498" cy="336"/>
            </a:xfrm>
            <a:custGeom>
              <a:avLst/>
              <a:gdLst>
                <a:gd name="T0" fmla="*/ 0 w 20359"/>
                <a:gd name="T1" fmla="*/ 0 h 21600"/>
                <a:gd name="T2" fmla="*/ 0 w 20359"/>
                <a:gd name="T3" fmla="*/ 0 h 21600"/>
                <a:gd name="T4" fmla="*/ 0 w 203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59"/>
                <a:gd name="T10" fmla="*/ 0 h 21600"/>
                <a:gd name="T11" fmla="*/ 20359 w 203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59" h="21600" fill="none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</a:path>
                <a:path w="20359" h="21600" stroke="0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A200A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1">
            <a:extLst>
              <a:ext uri="{FF2B5EF4-FFF2-40B4-BE49-F238E27FC236}">
                <a16:creationId xmlns:a16="http://schemas.microsoft.com/office/drawing/2014/main" id="{7CE324E9-B8E5-B71F-AB8E-4EFB3C3B8EBC}"/>
              </a:ext>
            </a:extLst>
          </p:cNvPr>
          <p:cNvGrpSpPr>
            <a:grpSpLocks/>
          </p:cNvGrpSpPr>
          <p:nvPr/>
        </p:nvGrpSpPr>
        <p:grpSpPr bwMode="auto">
          <a:xfrm>
            <a:off x="7386639" y="2362201"/>
            <a:ext cx="2733675" cy="2454275"/>
            <a:chOff x="3693" y="1488"/>
            <a:chExt cx="1722" cy="1546"/>
          </a:xfrm>
        </p:grpSpPr>
        <p:sp>
          <p:nvSpPr>
            <p:cNvPr id="55326" name="Text Box 53">
              <a:extLst>
                <a:ext uri="{FF2B5EF4-FFF2-40B4-BE49-F238E27FC236}">
                  <a16:creationId xmlns:a16="http://schemas.microsoft.com/office/drawing/2014/main" id="{7E61BDA6-6B1B-A940-BD94-FFF2CC876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1488"/>
              <a:ext cx="441" cy="250"/>
            </a:xfrm>
            <a:prstGeom prst="rect">
              <a:avLst/>
            </a:prstGeom>
            <a:solidFill>
              <a:srgbClr val="D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en-US" altLang="zh-CN" sz="2000" b="1">
                <a:solidFill>
                  <a:srgbClr val="2C881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27" name="Rectangle 54">
              <a:extLst>
                <a:ext uri="{FF2B5EF4-FFF2-40B4-BE49-F238E27FC236}">
                  <a16:creationId xmlns:a16="http://schemas.microsoft.com/office/drawing/2014/main" id="{463DA1E4-C2E1-D46C-22F8-0AB2B154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832"/>
              <a:ext cx="480" cy="144"/>
            </a:xfrm>
            <a:prstGeom prst="rect">
              <a:avLst/>
            </a:prstGeom>
            <a:solidFill>
              <a:srgbClr val="3CB7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3CB72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28" name="Arc 59">
              <a:extLst>
                <a:ext uri="{FF2B5EF4-FFF2-40B4-BE49-F238E27FC236}">
                  <a16:creationId xmlns:a16="http://schemas.microsoft.com/office/drawing/2014/main" id="{88E66328-B0C2-ADCF-5AEF-A7B9B3FE22A8}"/>
                </a:ext>
              </a:extLst>
            </p:cNvPr>
            <p:cNvSpPr>
              <a:spLocks/>
            </p:cNvSpPr>
            <p:nvPr/>
          </p:nvSpPr>
          <p:spPr bwMode="auto">
            <a:xfrm rot="5640479" flipH="1" flipV="1">
              <a:off x="4316" y="1864"/>
              <a:ext cx="772" cy="528"/>
            </a:xfrm>
            <a:custGeom>
              <a:avLst/>
              <a:gdLst>
                <a:gd name="T0" fmla="*/ 0 w 20359"/>
                <a:gd name="T1" fmla="*/ 0 h 21600"/>
                <a:gd name="T2" fmla="*/ 0 w 20359"/>
                <a:gd name="T3" fmla="*/ 0 h 21600"/>
                <a:gd name="T4" fmla="*/ 0 w 203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59"/>
                <a:gd name="T10" fmla="*/ 0 h 21600"/>
                <a:gd name="T11" fmla="*/ 20359 w 203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59" h="21600" fill="none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</a:path>
                <a:path w="20359" h="21600" stroke="0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01600">
              <a:solidFill>
                <a:srgbClr val="E17E07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5329" name="Rectangle 18">
              <a:extLst>
                <a:ext uri="{FF2B5EF4-FFF2-40B4-BE49-F238E27FC236}">
                  <a16:creationId xmlns:a16="http://schemas.microsoft.com/office/drawing/2014/main" id="{A8097246-C8B3-EF59-411B-029E03794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1584"/>
              <a:ext cx="480" cy="144"/>
            </a:xfrm>
            <a:prstGeom prst="rect">
              <a:avLst/>
            </a:prstGeom>
            <a:solidFill>
              <a:srgbClr val="3CB72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3CB72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30" name="Text Box 70">
              <a:extLst>
                <a:ext uri="{FF2B5EF4-FFF2-40B4-BE49-F238E27FC236}">
                  <a16:creationId xmlns:a16="http://schemas.microsoft.com/office/drawing/2014/main" id="{C2439628-A1F6-B5F8-4391-9AE5CEBDF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2784"/>
              <a:ext cx="446" cy="250"/>
            </a:xfrm>
            <a:prstGeom prst="rect">
              <a:avLst/>
            </a:prstGeom>
            <a:solidFill>
              <a:srgbClr val="D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2C881A"/>
                  </a:solidFill>
                  <a:ea typeface="宋体" panose="02010600030101010101" pitchFamily="2" charset="-122"/>
                </a:rPr>
                <a:t>共享</a:t>
              </a:r>
            </a:p>
          </p:txBody>
        </p:sp>
      </p:grpSp>
      <p:grpSp>
        <p:nvGrpSpPr>
          <p:cNvPr id="6" name="Group 75">
            <a:extLst>
              <a:ext uri="{FF2B5EF4-FFF2-40B4-BE49-F238E27FC236}">
                <a16:creationId xmlns:a16="http://schemas.microsoft.com/office/drawing/2014/main" id="{25E5D7AD-4D0A-FC8C-24D5-8B3CF650395A}"/>
              </a:ext>
            </a:extLst>
          </p:cNvPr>
          <p:cNvGrpSpPr>
            <a:grpSpLocks/>
          </p:cNvGrpSpPr>
          <p:nvPr/>
        </p:nvGrpSpPr>
        <p:grpSpPr bwMode="auto">
          <a:xfrm>
            <a:off x="6915150" y="2533651"/>
            <a:ext cx="1670050" cy="1465263"/>
            <a:chOff x="3396" y="1596"/>
            <a:chExt cx="1052" cy="923"/>
          </a:xfrm>
        </p:grpSpPr>
        <p:sp>
          <p:nvSpPr>
            <p:cNvPr id="55322" name="Arc 60">
              <a:extLst>
                <a:ext uri="{FF2B5EF4-FFF2-40B4-BE49-F238E27FC236}">
                  <a16:creationId xmlns:a16="http://schemas.microsoft.com/office/drawing/2014/main" id="{BFD08F8F-7607-F4F7-B0F8-8A97652BFC79}"/>
                </a:ext>
              </a:extLst>
            </p:cNvPr>
            <p:cNvSpPr>
              <a:spLocks/>
            </p:cNvSpPr>
            <p:nvPr/>
          </p:nvSpPr>
          <p:spPr bwMode="auto">
            <a:xfrm rot="1598732">
              <a:off x="3744" y="1968"/>
              <a:ext cx="578" cy="551"/>
            </a:xfrm>
            <a:custGeom>
              <a:avLst/>
              <a:gdLst>
                <a:gd name="T0" fmla="*/ 0 w 20359"/>
                <a:gd name="T1" fmla="*/ 0 h 21600"/>
                <a:gd name="T2" fmla="*/ 0 w 20359"/>
                <a:gd name="T3" fmla="*/ 0 h 21600"/>
                <a:gd name="T4" fmla="*/ 0 w 203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59"/>
                <a:gd name="T10" fmla="*/ 0 h 21600"/>
                <a:gd name="T11" fmla="*/ 20359 w 203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59" h="21600" fill="none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</a:path>
                <a:path w="20359" h="21600" stroke="0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01600">
              <a:solidFill>
                <a:srgbClr val="E17E07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23" name="Group 73">
              <a:extLst>
                <a:ext uri="{FF2B5EF4-FFF2-40B4-BE49-F238E27FC236}">
                  <a16:creationId xmlns:a16="http://schemas.microsoft.com/office/drawing/2014/main" id="{10510D41-4EDC-64F7-4B2C-7812039A8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6" y="1596"/>
              <a:ext cx="1052" cy="300"/>
              <a:chOff x="3396" y="1596"/>
              <a:chExt cx="1052" cy="300"/>
            </a:xfrm>
          </p:grpSpPr>
          <p:sp>
            <p:nvSpPr>
              <p:cNvPr id="55324" name="Rectangle 52">
                <a:extLst>
                  <a:ext uri="{FF2B5EF4-FFF2-40B4-BE49-F238E27FC236}">
                    <a16:creationId xmlns:a16="http://schemas.microsoft.com/office/drawing/2014/main" id="{80940C5C-C798-B4BB-20C2-238EBF996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752"/>
                <a:ext cx="480" cy="144"/>
              </a:xfrm>
              <a:prstGeom prst="rect">
                <a:avLst/>
              </a:prstGeom>
              <a:solidFill>
                <a:srgbClr val="3CB72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rgbClr val="3CB723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5325" name="Text Box 72">
                <a:extLst>
                  <a:ext uri="{FF2B5EF4-FFF2-40B4-BE49-F238E27FC236}">
                    <a16:creationId xmlns:a16="http://schemas.microsoft.com/office/drawing/2014/main" id="{A5BDC6B1-C9B3-53A5-BD27-187E7D43D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" y="1596"/>
                <a:ext cx="5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2000" b="1">
                  <a:solidFill>
                    <a:srgbClr val="2C881A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2249" name="Text Box 11">
            <a:extLst>
              <a:ext uri="{FF2B5EF4-FFF2-40B4-BE49-F238E27FC236}">
                <a16:creationId xmlns:a16="http://schemas.microsoft.com/office/drawing/2014/main" id="{14CDEE28-0A17-4A5B-6E6F-01571ED7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4" y="3505200"/>
            <a:ext cx="795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A200A2"/>
                </a:solidFill>
                <a:ea typeface="宋体" panose="02010600030101010101" pitchFamily="2" charset="-122"/>
              </a:rPr>
              <a:t>返回数据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17" grpId="0" animBg="1"/>
      <p:bldP spid="272429" grpId="0" autoUpdateAnimBg="0"/>
      <p:bldP spid="5224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>
            <a:extLst>
              <a:ext uri="{FF2B5EF4-FFF2-40B4-BE49-F238E27FC236}">
                <a16:creationId xmlns:a16="http://schemas.microsoft.com/office/drawing/2014/main" id="{3444EC5B-1195-ED12-EC88-F6CBDE131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56323" name="Oval 11">
            <a:extLst>
              <a:ext uri="{FF2B5EF4-FFF2-40B4-BE49-F238E27FC236}">
                <a16:creationId xmlns:a16="http://schemas.microsoft.com/office/drawing/2014/main" id="{9E1E683A-EFFC-D216-D996-E64252987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010150"/>
            <a:ext cx="1403350" cy="134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A8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324" name="Rectangle 12">
            <a:extLst>
              <a:ext uri="{FF2B5EF4-FFF2-40B4-BE49-F238E27FC236}">
                <a16:creationId xmlns:a16="http://schemas.microsoft.com/office/drawing/2014/main" id="{A04470A3-7DC3-DD9D-061F-F3B4897BF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5373689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Exclusive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  <p:grpSp>
        <p:nvGrpSpPr>
          <p:cNvPr id="56325" name="Group 19">
            <a:extLst>
              <a:ext uri="{FF2B5EF4-FFF2-40B4-BE49-F238E27FC236}">
                <a16:creationId xmlns:a16="http://schemas.microsoft.com/office/drawing/2014/main" id="{15291097-3AB2-928A-C6B4-E441D119F47E}"/>
              </a:ext>
            </a:extLst>
          </p:cNvPr>
          <p:cNvGrpSpPr>
            <a:grpSpLocks/>
          </p:cNvGrpSpPr>
          <p:nvPr/>
        </p:nvGrpSpPr>
        <p:grpSpPr bwMode="auto">
          <a:xfrm>
            <a:off x="4568826" y="838201"/>
            <a:ext cx="5184775" cy="4645025"/>
            <a:chOff x="1918" y="528"/>
            <a:chExt cx="3266" cy="2926"/>
          </a:xfrm>
        </p:grpSpPr>
        <p:sp>
          <p:nvSpPr>
            <p:cNvPr id="56326" name="Oval 20">
              <a:extLst>
                <a:ext uri="{FF2B5EF4-FFF2-40B4-BE49-F238E27FC236}">
                  <a16:creationId xmlns:a16="http://schemas.microsoft.com/office/drawing/2014/main" id="{0D9FC5CE-6283-6DDB-961D-82ADA474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528"/>
              <a:ext cx="884" cy="848"/>
            </a:xfrm>
            <a:prstGeom prst="ellipse">
              <a:avLst/>
            </a:prstGeom>
            <a:solidFill>
              <a:srgbClr val="00BC00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327" name="Line 21">
              <a:extLst>
                <a:ext uri="{FF2B5EF4-FFF2-40B4-BE49-F238E27FC236}">
                  <a16:creationId xmlns:a16="http://schemas.microsoft.com/office/drawing/2014/main" id="{50F9A3C8-C995-AF59-3D34-3D114B713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8" y="1248"/>
              <a:ext cx="2240" cy="2206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Rectangle 22">
              <a:extLst>
                <a:ext uri="{FF2B5EF4-FFF2-40B4-BE49-F238E27FC236}">
                  <a16:creationId xmlns:a16="http://schemas.microsoft.com/office/drawing/2014/main" id="{47814574-06B3-E280-8493-2A73341AA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734"/>
              <a:ext cx="105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(read only)</a:t>
              </a:r>
            </a:p>
          </p:txBody>
        </p:sp>
        <p:sp>
          <p:nvSpPr>
            <p:cNvPr id="56329" name="Rectangle 23">
              <a:extLst>
                <a:ext uri="{FF2B5EF4-FFF2-40B4-BE49-F238E27FC236}">
                  <a16:creationId xmlns:a16="http://schemas.microsoft.com/office/drawing/2014/main" id="{78F99581-D2E3-39AB-A3CF-E22C66913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68"/>
              <a:ext cx="1824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Read</a:t>
              </a:r>
              <a:r>
                <a:rPr kumimoji="0" lang="en-US" altLang="en-US" sz="1800">
                  <a:solidFill>
                    <a:srgbClr val="A200A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Fetch; Data value reply;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Sharers + { P }</a:t>
              </a: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en-US" altLang="zh-CN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61014"/>
            <a:ext cx="9296400" cy="921933"/>
          </a:xfrm>
        </p:spPr>
        <p:txBody>
          <a:bodyPr/>
          <a:lstStyle/>
          <a:p>
            <a:r>
              <a:rPr lang="en-US" altLang="zh-CN" dirty="0"/>
              <a:t>SMP——</a:t>
            </a:r>
            <a:r>
              <a:rPr lang="zh-CN" altLang="en-US" dirty="0"/>
              <a:t>对称多处理机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5519565" y="349332"/>
            <a:ext cx="6378785" cy="628564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ＳＭＰ系统使用商品微处理器（具有片上或外置高速缓存）；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它们经由高速总线（或交叉开关）连向共享存储器和</a:t>
            </a:r>
            <a:r>
              <a:rPr lang="en-US" altLang="zh-CN" sz="2200" dirty="0"/>
              <a:t>I/O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这种机器主要应用于商务，例如数据库、在线事务处理系统和数据仓库等；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重要的是系统是对称的，每个处理器可等同的访问共享存储器、Ｉ／Ｏ设备和操作系统服务。正是对称，才能开拓较高的并行度；也正是共享存储，限制系统中的处理器不能太多（一般少于６４个），同时总线和交叉开关互连一旦作成也难于扩展。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例如：</a:t>
            </a:r>
            <a:r>
              <a:rPr lang="en-US" altLang="zh-CN" sz="2200" dirty="0"/>
              <a:t>IBM R50</a:t>
            </a:r>
            <a:r>
              <a:rPr lang="zh-CN" altLang="en-US" sz="2200" dirty="0"/>
              <a:t>、</a:t>
            </a:r>
            <a:r>
              <a:rPr lang="en-US" altLang="zh-CN" sz="2200" dirty="0"/>
              <a:t>SGI Power Challenge</a:t>
            </a:r>
            <a:r>
              <a:rPr lang="zh-CN" altLang="en-US" sz="2200" dirty="0"/>
              <a:t>、</a:t>
            </a:r>
            <a:r>
              <a:rPr lang="en-US" altLang="zh-CN" sz="2200" dirty="0"/>
              <a:t>DEC Alpha</a:t>
            </a:r>
            <a:r>
              <a:rPr lang="zh-CN" altLang="en-US" sz="2200" dirty="0"/>
              <a:t>服务器</a:t>
            </a:r>
            <a:r>
              <a:rPr lang="en-US" altLang="zh-CN" sz="2200" dirty="0"/>
              <a:t>8400</a:t>
            </a:r>
            <a:r>
              <a:rPr lang="zh-CN" altLang="en-US" sz="2200" dirty="0"/>
              <a:t>和我国的曙光１号等都是这种类型的机器。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0" y="1806842"/>
            <a:ext cx="4210051" cy="29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13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52">
            <a:extLst>
              <a:ext uri="{FF2B5EF4-FFF2-40B4-BE49-F238E27FC236}">
                <a16:creationId xmlns:a16="http://schemas.microsoft.com/office/drawing/2014/main" id="{24CC26C6-019F-61A9-8CC3-8908BA4D535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752600"/>
            <a:ext cx="4191000" cy="4419600"/>
            <a:chOff x="3120" y="1104"/>
            <a:chExt cx="2640" cy="2784"/>
          </a:xfrm>
        </p:grpSpPr>
        <p:grpSp>
          <p:nvGrpSpPr>
            <p:cNvPr id="57370" name="Group 2097">
              <a:extLst>
                <a:ext uri="{FF2B5EF4-FFF2-40B4-BE49-F238E27FC236}">
                  <a16:creationId xmlns:a16="http://schemas.microsoft.com/office/drawing/2014/main" id="{67DDE2C4-78AE-D458-126E-C75DEE9E0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104"/>
              <a:ext cx="2640" cy="2784"/>
              <a:chOff x="3168" y="1104"/>
              <a:chExt cx="2640" cy="2784"/>
            </a:xfrm>
          </p:grpSpPr>
          <p:grpSp>
            <p:nvGrpSpPr>
              <p:cNvPr id="57372" name="Group 2098">
                <a:extLst>
                  <a:ext uri="{FF2B5EF4-FFF2-40B4-BE49-F238E27FC236}">
                    <a16:creationId xmlns:a16="http://schemas.microsoft.com/office/drawing/2014/main" id="{7F7A559D-41E6-9A37-CF5A-3B7D8C090B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104"/>
                <a:ext cx="2640" cy="2784"/>
                <a:chOff x="3168" y="1104"/>
                <a:chExt cx="2640" cy="2784"/>
              </a:xfrm>
            </p:grpSpPr>
            <p:sp>
              <p:nvSpPr>
                <p:cNvPr id="57374" name="Rectangle 2099">
                  <a:extLst>
                    <a:ext uri="{FF2B5EF4-FFF2-40B4-BE49-F238E27FC236}">
                      <a16:creationId xmlns:a16="http://schemas.microsoft.com/office/drawing/2014/main" id="{727EFA4D-742E-7E63-87DB-08F72AA5E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1104"/>
                  <a:ext cx="2352" cy="2784"/>
                </a:xfrm>
                <a:prstGeom prst="rect">
                  <a:avLst/>
                </a:prstGeom>
                <a:solidFill>
                  <a:srgbClr val="D6F7F8"/>
                </a:solidFill>
                <a:ln w="9525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5" name="Rectangle 2100">
                  <a:extLst>
                    <a:ext uri="{FF2B5EF4-FFF2-40B4-BE49-F238E27FC236}">
                      <a16:creationId xmlns:a16="http://schemas.microsoft.com/office/drawing/2014/main" id="{2F334DCB-899E-B3D4-79F4-160FF8F8C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5" y="1392"/>
                  <a:ext cx="480" cy="621"/>
                </a:xfrm>
                <a:prstGeom prst="rect">
                  <a:avLst/>
                </a:prstGeom>
                <a:solidFill>
                  <a:srgbClr val="FDE19B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6" name="Rectangle 2101">
                  <a:extLst>
                    <a:ext uri="{FF2B5EF4-FFF2-40B4-BE49-F238E27FC236}">
                      <a16:creationId xmlns:a16="http://schemas.microsoft.com/office/drawing/2014/main" id="{E7248D56-C7A0-020D-FA5B-35A125A5D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6" y="1395"/>
                  <a:ext cx="480" cy="621"/>
                </a:xfrm>
                <a:prstGeom prst="rect">
                  <a:avLst/>
                </a:prstGeom>
                <a:solidFill>
                  <a:srgbClr val="FDE19B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7" name="Text Box 2102">
                  <a:extLst>
                    <a:ext uri="{FF2B5EF4-FFF2-40B4-BE49-F238E27FC236}">
                      <a16:creationId xmlns:a16="http://schemas.microsoft.com/office/drawing/2014/main" id="{BC28B4CA-A226-6791-8352-9E26000F10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" y="2073"/>
                  <a:ext cx="10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zh-CN" altLang="en-US" sz="1800">
                      <a:solidFill>
                        <a:srgbClr val="CD009B"/>
                      </a:solidFill>
                    </a:rPr>
                    <a:t>本地</a:t>
                  </a:r>
                  <a:r>
                    <a:rPr lang="en-US" altLang="zh-CN" sz="1800">
                      <a:solidFill>
                        <a:srgbClr val="CD009B"/>
                      </a:solidFill>
                      <a:ea typeface="宋体" panose="02010600030101010101" pitchFamily="2" charset="-122"/>
                    </a:rPr>
                    <a:t>Cache</a:t>
                  </a:r>
                </a:p>
              </p:txBody>
            </p:sp>
            <p:sp>
              <p:nvSpPr>
                <p:cNvPr id="57378" name="Rectangle 2103">
                  <a:extLst>
                    <a:ext uri="{FF2B5EF4-FFF2-40B4-BE49-F238E27FC236}">
                      <a16:creationId xmlns:a16="http://schemas.microsoft.com/office/drawing/2014/main" id="{9D4370C8-34F5-B352-0F92-0EEBC030E5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8" y="2544"/>
                  <a:ext cx="480" cy="912"/>
                </a:xfrm>
                <a:prstGeom prst="rect">
                  <a:avLst/>
                </a:prstGeom>
                <a:solidFill>
                  <a:srgbClr val="EFC08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9" name="Text Box 2104">
                  <a:extLst>
                    <a:ext uri="{FF2B5EF4-FFF2-40B4-BE49-F238E27FC236}">
                      <a16:creationId xmlns:a16="http://schemas.microsoft.com/office/drawing/2014/main" id="{BE8C0F98-F87B-09BF-9F2B-0FE655F847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40" y="1127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P</a:t>
                  </a:r>
                </a:p>
              </p:txBody>
            </p:sp>
            <p:sp>
              <p:nvSpPr>
                <p:cNvPr id="57380" name="Text Box 2105">
                  <a:extLst>
                    <a:ext uri="{FF2B5EF4-FFF2-40B4-BE49-F238E27FC236}">
                      <a16:creationId xmlns:a16="http://schemas.microsoft.com/office/drawing/2014/main" id="{317A7E64-75FA-F3C3-610D-29788CBC85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0" y="3552"/>
                  <a:ext cx="1056" cy="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>
                      <a:solidFill>
                        <a:srgbClr val="FF0066"/>
                      </a:solidFill>
                    </a:rPr>
                    <a:t>Home</a:t>
                  </a:r>
                  <a:r>
                    <a:rPr lang="zh-CN" altLang="en-US" sz="1800">
                      <a:solidFill>
                        <a:srgbClr val="FF0066"/>
                      </a:solidFill>
                    </a:rPr>
                    <a:t>存储器</a:t>
                  </a: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381" name="Rectangle 2106">
                  <a:extLst>
                    <a:ext uri="{FF2B5EF4-FFF2-40B4-BE49-F238E27FC236}">
                      <a16:creationId xmlns:a16="http://schemas.microsoft.com/office/drawing/2014/main" id="{53BEEFE7-0A56-4AD0-BB52-F8070CCF1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8" y="2832"/>
                  <a:ext cx="480" cy="14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>
                    <a:solidFill>
                      <a:srgbClr val="3CB723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82" name="Text Box 2107">
                  <a:extLst>
                    <a:ext uri="{FF2B5EF4-FFF2-40B4-BE49-F238E27FC236}">
                      <a16:creationId xmlns:a16="http://schemas.microsoft.com/office/drawing/2014/main" id="{E0AB01BF-9901-A88A-7272-B116D9A97D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0" y="1122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Q</a:t>
                  </a:r>
                </a:p>
              </p:txBody>
            </p:sp>
            <p:sp>
              <p:nvSpPr>
                <p:cNvPr id="57383" name="Text Box 2108">
                  <a:extLst>
                    <a:ext uri="{FF2B5EF4-FFF2-40B4-BE49-F238E27FC236}">
                      <a16:creationId xmlns:a16="http://schemas.microsoft.com/office/drawing/2014/main" id="{FBF43E2A-8602-627C-D724-FAE6B5C8D2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0" y="2064"/>
                  <a:ext cx="100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endParaRPr lang="en-US" altLang="zh-CN" sz="18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84" name="Text Box 2109">
                  <a:extLst>
                    <a:ext uri="{FF2B5EF4-FFF2-40B4-BE49-F238E27FC236}">
                      <a16:creationId xmlns:a16="http://schemas.microsoft.com/office/drawing/2014/main" id="{2ACA1337-6012-1A32-E12B-7FC26BB7EF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0" y="2789"/>
                  <a:ext cx="54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zh-CN" altLang="en-US" sz="2000" b="1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独占</a:t>
                  </a:r>
                </a:p>
              </p:txBody>
            </p:sp>
            <p:sp>
              <p:nvSpPr>
                <p:cNvPr id="57385" name="Rectangle 2110">
                  <a:extLst>
                    <a:ext uri="{FF2B5EF4-FFF2-40B4-BE49-F238E27FC236}">
                      <a16:creationId xmlns:a16="http://schemas.microsoft.com/office/drawing/2014/main" id="{D892EB7F-2E7A-09EC-BCE8-FC34F8CCD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5" y="1584"/>
                  <a:ext cx="480" cy="144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AutoNum type="arabicPeriod"/>
                    <a:defRPr kumimoji="1" sz="2600">
                      <a:solidFill>
                        <a:srgbClr val="E24C05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Ø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q"/>
                    <a:defRPr kumimoji="1" sz="2000">
                      <a:solidFill>
                        <a:srgbClr val="0000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400">
                    <a:solidFill>
                      <a:srgbClr val="3CB723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7373" name="Text Box 2111">
                <a:extLst>
                  <a:ext uri="{FF2B5EF4-FFF2-40B4-BE49-F238E27FC236}">
                    <a16:creationId xmlns:a16="http://schemas.microsoft.com/office/drawing/2014/main" id="{3A1C9D8D-2ECE-55A1-33BF-2D132E4C0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5" y="1527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2000" b="1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371" name="Text Box 2151">
              <a:extLst>
                <a:ext uri="{FF2B5EF4-FFF2-40B4-BE49-F238E27FC236}">
                  <a16:creationId xmlns:a16="http://schemas.microsoft.com/office/drawing/2014/main" id="{176094FF-A7E6-9E3E-CDF0-9B3B1E494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064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远程</a:t>
              </a: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Cache</a:t>
              </a:r>
            </a:p>
          </p:txBody>
        </p:sp>
      </p:grpSp>
      <p:sp>
        <p:nvSpPr>
          <p:cNvPr id="57347" name="Rectangle 2112">
            <a:extLst>
              <a:ext uri="{FF2B5EF4-FFF2-40B4-BE49-F238E27FC236}">
                <a16:creationId xmlns:a16="http://schemas.microsoft.com/office/drawing/2014/main" id="{B1B9BD8E-645C-304D-D514-B66AE391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752600"/>
            <a:ext cx="3733800" cy="4419600"/>
          </a:xfrm>
          <a:prstGeom prst="rect">
            <a:avLst/>
          </a:prstGeom>
          <a:solidFill>
            <a:srgbClr val="D6F7F8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8" name="Rectangle 2113">
            <a:extLst>
              <a:ext uri="{FF2B5EF4-FFF2-40B4-BE49-F238E27FC236}">
                <a16:creationId xmlns:a16="http://schemas.microsoft.com/office/drawing/2014/main" id="{4367DFF5-3C25-9DB9-9804-79983CE0D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14564"/>
            <a:ext cx="762000" cy="985837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9" name="Text Box 2114">
            <a:extLst>
              <a:ext uri="{FF2B5EF4-FFF2-40B4-BE49-F238E27FC236}">
                <a16:creationId xmlns:a16="http://schemas.microsoft.com/office/drawing/2014/main" id="{DC248B30-EAC8-7A2E-09F3-581DF4E3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32908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rgbClr val="CD009B"/>
                </a:solidFill>
              </a:rPr>
              <a:t>本地</a:t>
            </a:r>
            <a:r>
              <a:rPr lang="en-US" altLang="zh-CN" sz="18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7350" name="Rectangle 2115">
            <a:extLst>
              <a:ext uri="{FF2B5EF4-FFF2-40B4-BE49-F238E27FC236}">
                <a16:creationId xmlns:a16="http://schemas.microsoft.com/office/drawing/2014/main" id="{59117088-CE7F-08A4-C733-A2E64BBB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762000" cy="14478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51" name="Text Box 2116">
            <a:extLst>
              <a:ext uri="{FF2B5EF4-FFF2-40B4-BE49-F238E27FC236}">
                <a16:creationId xmlns:a16="http://schemas.microsoft.com/office/drawing/2014/main" id="{A3A0E32F-6F5F-3FA4-6958-E4FC17E75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766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远程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7352" name="Text Box 2119">
            <a:extLst>
              <a:ext uri="{FF2B5EF4-FFF2-40B4-BE49-F238E27FC236}">
                <a16:creationId xmlns:a16="http://schemas.microsoft.com/office/drawing/2014/main" id="{03E7820D-DB4B-AC54-AC68-EB8818C73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891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7353" name="Text Box 2120">
            <a:extLst>
              <a:ext uri="{FF2B5EF4-FFF2-40B4-BE49-F238E27FC236}">
                <a16:creationId xmlns:a16="http://schemas.microsoft.com/office/drawing/2014/main" id="{E00D353B-742D-5EB0-D79F-7AA3614C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14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21902"/>
                </a:solidFill>
                <a:ea typeface="宋体" panose="02010600030101010101" pitchFamily="2" charset="-122"/>
              </a:rPr>
              <a:t>数据写回</a:t>
            </a:r>
            <a:r>
              <a:rPr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（替换时发生）</a:t>
            </a:r>
          </a:p>
        </p:txBody>
      </p:sp>
      <p:sp>
        <p:nvSpPr>
          <p:cNvPr id="57354" name="Rectangle 2121">
            <a:extLst>
              <a:ext uri="{FF2B5EF4-FFF2-40B4-BE49-F238E27FC236}">
                <a16:creationId xmlns:a16="http://schemas.microsoft.com/office/drawing/2014/main" id="{F8AA21AE-6B66-D5EF-B466-CCEC2BD1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1000"/>
            <a:ext cx="464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E24C05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数据块的状态为独占</a:t>
            </a:r>
            <a:endParaRPr lang="en-US" altLang="en-US" sz="2000">
              <a:solidFill>
                <a:srgbClr val="4F56AD"/>
              </a:solidFill>
            </a:endParaRPr>
          </a:p>
        </p:txBody>
      </p:sp>
      <p:sp>
        <p:nvSpPr>
          <p:cNvPr id="57355" name="Text Box 2122">
            <a:extLst>
              <a:ext uri="{FF2B5EF4-FFF2-40B4-BE49-F238E27FC236}">
                <a16:creationId xmlns:a16="http://schemas.microsoft.com/office/drawing/2014/main" id="{A2595B9C-7CC2-1D52-911D-DEFBB785D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1676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Home</a:t>
            </a:r>
            <a:r>
              <a:rPr lang="zh-CN" altLang="en-US" sz="1800">
                <a:solidFill>
                  <a:srgbClr val="FF0066"/>
                </a:solidFill>
              </a:rPr>
              <a:t>存储器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7356" name="Rectangle 2123">
            <a:extLst>
              <a:ext uri="{FF2B5EF4-FFF2-40B4-BE49-F238E27FC236}">
                <a16:creationId xmlns:a16="http://schemas.microsoft.com/office/drawing/2014/main" id="{2635CB6A-0E1B-C26A-3C5C-F4A2D7E1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95800"/>
            <a:ext cx="762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3CB723"/>
              </a:solidFill>
              <a:ea typeface="宋体" panose="02010600030101010101" pitchFamily="2" charset="-122"/>
            </a:endParaRPr>
          </a:p>
        </p:txBody>
      </p:sp>
      <p:sp>
        <p:nvSpPr>
          <p:cNvPr id="57357" name="Text Box 2124">
            <a:extLst>
              <a:ext uri="{FF2B5EF4-FFF2-40B4-BE49-F238E27FC236}">
                <a16:creationId xmlns:a16="http://schemas.microsoft.com/office/drawing/2014/main" id="{9CB96D2F-B877-2B00-0839-95E48E02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44196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独占</a:t>
            </a:r>
          </a:p>
        </p:txBody>
      </p:sp>
      <p:sp>
        <p:nvSpPr>
          <p:cNvPr id="274509" name="AutoShape 2125">
            <a:extLst>
              <a:ext uri="{FF2B5EF4-FFF2-40B4-BE49-F238E27FC236}">
                <a16:creationId xmlns:a16="http://schemas.microsoft.com/office/drawing/2014/main" id="{2183C814-07FD-7155-9961-9DB08660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3657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D27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59" name="Rectangle 2126">
            <a:extLst>
              <a:ext uri="{FF2B5EF4-FFF2-40B4-BE49-F238E27FC236}">
                <a16:creationId xmlns:a16="http://schemas.microsoft.com/office/drawing/2014/main" id="{F27FB160-4102-729D-0F5C-3FB45210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762000" cy="985838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60" name="Text Box 2127">
            <a:extLst>
              <a:ext uri="{FF2B5EF4-FFF2-40B4-BE49-F238E27FC236}">
                <a16:creationId xmlns:a16="http://schemas.microsoft.com/office/drawing/2014/main" id="{FBAB3546-F0B7-22E1-572B-BA6BAA7E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8117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7361" name="Text Box 2128">
            <a:extLst>
              <a:ext uri="{FF2B5EF4-FFF2-40B4-BE49-F238E27FC236}">
                <a16:creationId xmlns:a16="http://schemas.microsoft.com/office/drawing/2014/main" id="{96A4295A-FA48-75E1-B536-01B4F2FBC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442912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S={Q}</a:t>
            </a:r>
          </a:p>
        </p:txBody>
      </p:sp>
      <p:sp>
        <p:nvSpPr>
          <p:cNvPr id="274513" name="Text Box 2129">
            <a:extLst>
              <a:ext uri="{FF2B5EF4-FFF2-40B4-BE49-F238E27FC236}">
                <a16:creationId xmlns:a16="http://schemas.microsoft.com/office/drawing/2014/main" id="{B9F75A5A-E3D5-FD45-CB77-BDE5BA51A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0" y="4403726"/>
            <a:ext cx="128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 = { }</a:t>
            </a:r>
          </a:p>
        </p:txBody>
      </p:sp>
      <p:sp>
        <p:nvSpPr>
          <p:cNvPr id="57363" name="Rectangle 2130">
            <a:extLst>
              <a:ext uri="{FF2B5EF4-FFF2-40B4-BE49-F238E27FC236}">
                <a16:creationId xmlns:a16="http://schemas.microsoft.com/office/drawing/2014/main" id="{B4E1C440-AC17-C7D9-7D16-132E2BCF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762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2E9002"/>
              </a:solidFill>
              <a:ea typeface="宋体" panose="02010600030101010101" pitchFamily="2" charset="-122"/>
            </a:endParaRPr>
          </a:p>
        </p:txBody>
      </p:sp>
      <p:sp>
        <p:nvSpPr>
          <p:cNvPr id="274521" name="Arc 2137">
            <a:extLst>
              <a:ext uri="{FF2B5EF4-FFF2-40B4-BE49-F238E27FC236}">
                <a16:creationId xmlns:a16="http://schemas.microsoft.com/office/drawing/2014/main" id="{036C7AAC-B33D-BA67-6275-25D6549C9526}"/>
              </a:ext>
            </a:extLst>
          </p:cNvPr>
          <p:cNvSpPr>
            <a:spLocks/>
          </p:cNvSpPr>
          <p:nvPr/>
        </p:nvSpPr>
        <p:spPr bwMode="auto">
          <a:xfrm rot="5640479" flipH="1" flipV="1">
            <a:off x="8340725" y="2860675"/>
            <a:ext cx="1225550" cy="838200"/>
          </a:xfrm>
          <a:custGeom>
            <a:avLst/>
            <a:gdLst>
              <a:gd name="T0" fmla="*/ 0 w 20359"/>
              <a:gd name="T1" fmla="*/ 0 h 21600"/>
              <a:gd name="T2" fmla="*/ 2147483646 w 20359"/>
              <a:gd name="T3" fmla="*/ 2147483646 h 21600"/>
              <a:gd name="T4" fmla="*/ 0 w 20359"/>
              <a:gd name="T5" fmla="*/ 2147483646 h 21600"/>
              <a:gd name="T6" fmla="*/ 0 60000 65536"/>
              <a:gd name="T7" fmla="*/ 0 60000 65536"/>
              <a:gd name="T8" fmla="*/ 0 60000 65536"/>
              <a:gd name="T9" fmla="*/ 0 w 20359"/>
              <a:gd name="T10" fmla="*/ 0 h 21600"/>
              <a:gd name="T11" fmla="*/ 20359 w 203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9" h="21600" fill="none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</a:path>
              <a:path w="20359" h="21600" stroke="0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01600">
            <a:solidFill>
              <a:srgbClr val="E17E07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7365" name="Text Box 2149">
            <a:extLst>
              <a:ext uri="{FF2B5EF4-FFF2-40B4-BE49-F238E27FC236}">
                <a16:creationId xmlns:a16="http://schemas.microsoft.com/office/drawing/2014/main" id="{031AC313-C8D7-CA18-FD23-106BCEE29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2424114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独占</a:t>
            </a:r>
          </a:p>
        </p:txBody>
      </p:sp>
      <p:grpSp>
        <p:nvGrpSpPr>
          <p:cNvPr id="5" name="Group 2155">
            <a:extLst>
              <a:ext uri="{FF2B5EF4-FFF2-40B4-BE49-F238E27FC236}">
                <a16:creationId xmlns:a16="http://schemas.microsoft.com/office/drawing/2014/main" id="{C8C52109-B583-AB55-CE1D-83F602F7AE85}"/>
              </a:ext>
            </a:extLst>
          </p:cNvPr>
          <p:cNvGrpSpPr>
            <a:grpSpLocks/>
          </p:cNvGrpSpPr>
          <p:nvPr/>
        </p:nvGrpSpPr>
        <p:grpSpPr bwMode="auto">
          <a:xfrm>
            <a:off x="7086601" y="4406901"/>
            <a:ext cx="1731963" cy="396875"/>
            <a:chOff x="3504" y="2776"/>
            <a:chExt cx="1091" cy="250"/>
          </a:xfrm>
        </p:grpSpPr>
        <p:sp>
          <p:nvSpPr>
            <p:cNvPr id="57368" name="Rectangle 2146">
              <a:extLst>
                <a:ext uri="{FF2B5EF4-FFF2-40B4-BE49-F238E27FC236}">
                  <a16:creationId xmlns:a16="http://schemas.microsoft.com/office/drawing/2014/main" id="{6AB5F6D5-78D3-64A8-7637-406CA541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835"/>
              <a:ext cx="48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69" name="Text Box 2147">
              <a:extLst>
                <a:ext uri="{FF2B5EF4-FFF2-40B4-BE49-F238E27FC236}">
                  <a16:creationId xmlns:a16="http://schemas.microsoft.com/office/drawing/2014/main" id="{7F726012-DDB6-1934-5405-849257935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776"/>
              <a:ext cx="605" cy="250"/>
            </a:xfrm>
            <a:prstGeom prst="rect">
              <a:avLst/>
            </a:prstGeom>
            <a:solidFill>
              <a:srgbClr val="D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chemeClr val="hlink"/>
                  </a:solidFill>
                  <a:ea typeface="宋体" panose="02010600030101010101" pitchFamily="2" charset="-122"/>
                </a:rPr>
                <a:t>未缓冲</a:t>
              </a:r>
            </a:p>
          </p:txBody>
        </p:sp>
      </p:grpSp>
      <p:sp>
        <p:nvSpPr>
          <p:cNvPr id="274537" name="Rectangle 2153">
            <a:extLst>
              <a:ext uri="{FF2B5EF4-FFF2-40B4-BE49-F238E27FC236}">
                <a16:creationId xmlns:a16="http://schemas.microsoft.com/office/drawing/2014/main" id="{A40D8357-C245-509B-7C60-391A533F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463" y="2514600"/>
            <a:ext cx="755650" cy="242888"/>
          </a:xfrm>
          <a:prstGeom prst="rect">
            <a:avLst/>
          </a:prstGeom>
          <a:solidFill>
            <a:srgbClr val="FDE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3CB72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509" grpId="0" animBg="1"/>
      <p:bldP spid="274513" grpId="0" autoUpdateAnimBg="0"/>
      <p:bldP spid="274537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>
            <a:extLst>
              <a:ext uri="{FF2B5EF4-FFF2-40B4-BE49-F238E27FC236}">
                <a16:creationId xmlns:a16="http://schemas.microsoft.com/office/drawing/2014/main" id="{E4443F7C-3132-712E-C30F-D3FF4ABFA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58371" name="Oval 11">
            <a:extLst>
              <a:ext uri="{FF2B5EF4-FFF2-40B4-BE49-F238E27FC236}">
                <a16:creationId xmlns:a16="http://schemas.microsoft.com/office/drawing/2014/main" id="{7AFE6346-BA9C-0477-EBBF-67D8AD3C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010150"/>
            <a:ext cx="1403350" cy="134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A8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72" name="Rectangle 12">
            <a:extLst>
              <a:ext uri="{FF2B5EF4-FFF2-40B4-BE49-F238E27FC236}">
                <a16:creationId xmlns:a16="http://schemas.microsoft.com/office/drawing/2014/main" id="{FC31D0CE-85CF-6B84-818E-DA60D3E42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5373689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Exclusive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  <p:sp>
        <p:nvSpPr>
          <p:cNvPr id="58373" name="Line 14">
            <a:extLst>
              <a:ext uri="{FF2B5EF4-FFF2-40B4-BE49-F238E27FC236}">
                <a16:creationId xmlns:a16="http://schemas.microsoft.com/office/drawing/2014/main" id="{95763E4F-9031-9385-B9C8-CE6693D5B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217739"/>
            <a:ext cx="0" cy="2771775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4" name="Oval 15">
            <a:extLst>
              <a:ext uri="{FF2B5EF4-FFF2-40B4-BE49-F238E27FC236}">
                <a16:creationId xmlns:a16="http://schemas.microsoft.com/office/drawing/2014/main" id="{0BA245CC-C281-B1A2-E923-B4FD5BF7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838200"/>
            <a:ext cx="1403350" cy="134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75" name="Rectangle 16">
            <a:extLst>
              <a:ext uri="{FF2B5EF4-FFF2-40B4-BE49-F238E27FC236}">
                <a16:creationId xmlns:a16="http://schemas.microsoft.com/office/drawing/2014/main" id="{F49C45E6-CB0D-9851-063D-6B2D3871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6" y="1362075"/>
            <a:ext cx="13319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Uncached</a:t>
            </a:r>
          </a:p>
        </p:txBody>
      </p:sp>
      <p:sp>
        <p:nvSpPr>
          <p:cNvPr id="58376" name="Rectangle 17">
            <a:extLst>
              <a:ext uri="{FF2B5EF4-FFF2-40B4-BE49-F238E27FC236}">
                <a16:creationId xmlns:a16="http://schemas.microsoft.com/office/drawing/2014/main" id="{DBFBE2D8-11DA-5ABD-2854-3A2B3416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505200"/>
            <a:ext cx="1221489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back</a:t>
            </a:r>
          </a:p>
        </p:txBody>
      </p:sp>
      <p:sp>
        <p:nvSpPr>
          <p:cNvPr id="58377" name="Text Box 18">
            <a:extLst>
              <a:ext uri="{FF2B5EF4-FFF2-40B4-BE49-F238E27FC236}">
                <a16:creationId xmlns:a16="http://schemas.microsoft.com/office/drawing/2014/main" id="{9ED4C818-C3AC-EDEB-A5A4-9B199FFF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67176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Sharers = { 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>
            <a:extLst>
              <a:ext uri="{FF2B5EF4-FFF2-40B4-BE49-F238E27FC236}">
                <a16:creationId xmlns:a16="http://schemas.microsoft.com/office/drawing/2014/main" id="{1410816B-8A2F-C5FB-FDD6-D6F757F678D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752600"/>
            <a:ext cx="4191000" cy="4419600"/>
            <a:chOff x="3120" y="1104"/>
            <a:chExt cx="2640" cy="2784"/>
          </a:xfrm>
        </p:grpSpPr>
        <p:grpSp>
          <p:nvGrpSpPr>
            <p:cNvPr id="59425" name="Group 94">
              <a:extLst>
                <a:ext uri="{FF2B5EF4-FFF2-40B4-BE49-F238E27FC236}">
                  <a16:creationId xmlns:a16="http://schemas.microsoft.com/office/drawing/2014/main" id="{8BDD40AD-A1FB-9A9B-B06B-09735A467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" y="1104"/>
              <a:ext cx="2604" cy="2784"/>
              <a:chOff x="3156" y="1104"/>
              <a:chExt cx="2604" cy="2784"/>
            </a:xfrm>
          </p:grpSpPr>
          <p:sp>
            <p:nvSpPr>
              <p:cNvPr id="59428" name="Rectangle 48">
                <a:extLst>
                  <a:ext uri="{FF2B5EF4-FFF2-40B4-BE49-F238E27FC236}">
                    <a16:creationId xmlns:a16="http://schemas.microsoft.com/office/drawing/2014/main" id="{2E6F0280-0911-AD19-0961-14ED5FC94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104"/>
                <a:ext cx="2352" cy="2784"/>
              </a:xfrm>
              <a:prstGeom prst="rect">
                <a:avLst/>
              </a:prstGeom>
              <a:solidFill>
                <a:srgbClr val="D6F7F8"/>
              </a:solidFill>
              <a:ln w="9525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29" name="Rectangle 49">
                <a:extLst>
                  <a:ext uri="{FF2B5EF4-FFF2-40B4-BE49-F238E27FC236}">
                    <a16:creationId xmlns:a16="http://schemas.microsoft.com/office/drawing/2014/main" id="{1F01CBCE-106E-2A71-C47F-BBFB271B7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" y="1392"/>
                <a:ext cx="480" cy="621"/>
              </a:xfrm>
              <a:prstGeom prst="rect">
                <a:avLst/>
              </a:prstGeom>
              <a:solidFill>
                <a:srgbClr val="FDE19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30" name="Rectangle 50">
                <a:extLst>
                  <a:ext uri="{FF2B5EF4-FFF2-40B4-BE49-F238E27FC236}">
                    <a16:creationId xmlns:a16="http://schemas.microsoft.com/office/drawing/2014/main" id="{34647BDE-2528-1431-73A6-400C7689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395"/>
                <a:ext cx="480" cy="621"/>
              </a:xfrm>
              <a:prstGeom prst="rect">
                <a:avLst/>
              </a:prstGeom>
              <a:solidFill>
                <a:srgbClr val="FDE19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31" name="Rectangle 52">
                <a:extLst>
                  <a:ext uri="{FF2B5EF4-FFF2-40B4-BE49-F238E27FC236}">
                    <a16:creationId xmlns:a16="http://schemas.microsoft.com/office/drawing/2014/main" id="{78EBA40D-8D17-A1AF-0BED-1A81DA33A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544"/>
                <a:ext cx="480" cy="912"/>
              </a:xfrm>
              <a:prstGeom prst="rect">
                <a:avLst/>
              </a:prstGeom>
              <a:solidFill>
                <a:srgbClr val="EFC0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32" name="Text Box 53">
                <a:extLst>
                  <a:ext uri="{FF2B5EF4-FFF2-40B4-BE49-F238E27FC236}">
                    <a16:creationId xmlns:a16="http://schemas.microsoft.com/office/drawing/2014/main" id="{9C896B88-8823-1486-175A-54DF34BE1C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2" y="112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59433" name="Text Box 54">
                <a:extLst>
                  <a:ext uri="{FF2B5EF4-FFF2-40B4-BE49-F238E27FC236}">
                    <a16:creationId xmlns:a16="http://schemas.microsoft.com/office/drawing/2014/main" id="{70518102-68D9-5D1E-3A9F-AC7EB9A7D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2" y="3552"/>
                <a:ext cx="105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66"/>
                    </a:solidFill>
                  </a:rPr>
                  <a:t>Home</a:t>
                </a:r>
                <a:r>
                  <a:rPr lang="zh-CN" altLang="en-US" sz="1800">
                    <a:solidFill>
                      <a:srgbClr val="FF0066"/>
                    </a:solidFill>
                  </a:rPr>
                  <a:t>存储器</a:t>
                </a: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9434" name="Rectangle 55">
                <a:extLst>
                  <a:ext uri="{FF2B5EF4-FFF2-40B4-BE49-F238E27FC236}">
                    <a16:creationId xmlns:a16="http://schemas.microsoft.com/office/drawing/2014/main" id="{879BB9BA-46E2-9F9B-A205-3354D8D6A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832"/>
                <a:ext cx="48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rgbClr val="3CB723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35" name="Text Box 56">
                <a:extLst>
                  <a:ext uri="{FF2B5EF4-FFF2-40B4-BE49-F238E27FC236}">
                    <a16:creationId xmlns:a16="http://schemas.microsoft.com/office/drawing/2014/main" id="{B43B3383-71ED-1F3E-18AA-D197788F9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2" y="112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59436" name="Text Box 57">
                <a:extLst>
                  <a:ext uri="{FF2B5EF4-FFF2-40B4-BE49-F238E27FC236}">
                    <a16:creationId xmlns:a16="http://schemas.microsoft.com/office/drawing/2014/main" id="{7701DED8-F011-A8FF-2E2A-7E2DA88CA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064"/>
                <a:ext cx="10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37" name="Text Box 58">
                <a:extLst>
                  <a:ext uri="{FF2B5EF4-FFF2-40B4-BE49-F238E27FC236}">
                    <a16:creationId xmlns:a16="http://schemas.microsoft.com/office/drawing/2014/main" id="{1EF495E2-8643-2F2B-B6F7-4CC6044E2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" y="2789"/>
                <a:ext cx="5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0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独占</a:t>
                </a:r>
              </a:p>
            </p:txBody>
          </p:sp>
          <p:sp>
            <p:nvSpPr>
              <p:cNvPr id="59438" name="Rectangle 59">
                <a:extLst>
                  <a:ext uri="{FF2B5EF4-FFF2-40B4-BE49-F238E27FC236}">
                    <a16:creationId xmlns:a16="http://schemas.microsoft.com/office/drawing/2014/main" id="{F17B1AD2-E478-7E0D-BF94-39EE10806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" y="1584"/>
                <a:ext cx="48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rgbClr val="3CB723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426" name="Text Box 51">
              <a:extLst>
                <a:ext uri="{FF2B5EF4-FFF2-40B4-BE49-F238E27FC236}">
                  <a16:creationId xmlns:a16="http://schemas.microsoft.com/office/drawing/2014/main" id="{DA568671-6BD7-0C87-20A1-15FE46258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073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CD009B"/>
                  </a:solidFill>
                </a:rPr>
                <a:t>本地</a:t>
              </a:r>
              <a:r>
                <a:rPr lang="en-US" altLang="zh-CN" sz="1800">
                  <a:solidFill>
                    <a:srgbClr val="CD009B"/>
                  </a:solidFill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59427" name="Text Box 60">
              <a:extLst>
                <a:ext uri="{FF2B5EF4-FFF2-40B4-BE49-F238E27FC236}">
                  <a16:creationId xmlns:a16="http://schemas.microsoft.com/office/drawing/2014/main" id="{8CC55CAF-8D60-DCD8-95BB-2C6A3D821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1527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ea typeface="宋体" panose="02010600030101010101" pitchFamily="2" charset="-122"/>
                </a:rPr>
                <a:t>独占</a:t>
              </a:r>
            </a:p>
          </p:txBody>
        </p:sp>
      </p:grpSp>
      <p:sp>
        <p:nvSpPr>
          <p:cNvPr id="59395" name="Rectangle 61">
            <a:extLst>
              <a:ext uri="{FF2B5EF4-FFF2-40B4-BE49-F238E27FC236}">
                <a16:creationId xmlns:a16="http://schemas.microsoft.com/office/drawing/2014/main" id="{BAE187B4-C756-8503-2954-E55E40F58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752600"/>
            <a:ext cx="3733800" cy="4419600"/>
          </a:xfrm>
          <a:prstGeom prst="rect">
            <a:avLst/>
          </a:prstGeom>
          <a:solidFill>
            <a:srgbClr val="D6F7F8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6" name="Rectangle 62">
            <a:extLst>
              <a:ext uri="{FF2B5EF4-FFF2-40B4-BE49-F238E27FC236}">
                <a16:creationId xmlns:a16="http://schemas.microsoft.com/office/drawing/2014/main" id="{A5CC8551-8785-F90D-3B2C-44AD3650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14564"/>
            <a:ext cx="762000" cy="985837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7" name="Text Box 63">
            <a:extLst>
              <a:ext uri="{FF2B5EF4-FFF2-40B4-BE49-F238E27FC236}">
                <a16:creationId xmlns:a16="http://schemas.microsoft.com/office/drawing/2014/main" id="{054BF467-96AD-E095-993C-F7B7FA71F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32908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rgbClr val="CD009B"/>
                </a:solidFill>
              </a:rPr>
              <a:t>本地</a:t>
            </a:r>
            <a:r>
              <a:rPr lang="en-US" altLang="zh-CN" sz="1800">
                <a:solidFill>
                  <a:srgbClr val="CD009B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9398" name="Rectangle 64">
            <a:extLst>
              <a:ext uri="{FF2B5EF4-FFF2-40B4-BE49-F238E27FC236}">
                <a16:creationId xmlns:a16="http://schemas.microsoft.com/office/drawing/2014/main" id="{0E6E4F64-360A-F128-C6A6-BDD961745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762000" cy="1447800"/>
          </a:xfrm>
          <a:prstGeom prst="rect">
            <a:avLst/>
          </a:prstGeom>
          <a:solidFill>
            <a:srgbClr val="EFC0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9" name="Text Box 65">
            <a:extLst>
              <a:ext uri="{FF2B5EF4-FFF2-40B4-BE49-F238E27FC236}">
                <a16:creationId xmlns:a16="http://schemas.microsoft.com/office/drawing/2014/main" id="{177DE9C2-9094-1311-19E9-EEFBA3244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766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远程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Cache</a:t>
            </a:r>
          </a:p>
        </p:txBody>
      </p:sp>
      <p:sp>
        <p:nvSpPr>
          <p:cNvPr id="59400" name="Text Box 66">
            <a:extLst>
              <a:ext uri="{FF2B5EF4-FFF2-40B4-BE49-F238E27FC236}">
                <a16:creationId xmlns:a16="http://schemas.microsoft.com/office/drawing/2014/main" id="{FAC743CF-25C9-326B-AF69-B8F295F3C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200A2"/>
                </a:solidFill>
                <a:ea typeface="宋体" panose="02010600030101010101" pitchFamily="2" charset="-122"/>
              </a:rPr>
              <a:t>写失效</a:t>
            </a:r>
          </a:p>
        </p:txBody>
      </p:sp>
      <p:sp>
        <p:nvSpPr>
          <p:cNvPr id="59401" name="Arc 67">
            <a:extLst>
              <a:ext uri="{FF2B5EF4-FFF2-40B4-BE49-F238E27FC236}">
                <a16:creationId xmlns:a16="http://schemas.microsoft.com/office/drawing/2014/main" id="{2CD5549D-8799-C217-993B-C52DD55490AB}"/>
              </a:ext>
            </a:extLst>
          </p:cNvPr>
          <p:cNvSpPr>
            <a:spLocks/>
          </p:cNvSpPr>
          <p:nvPr/>
        </p:nvSpPr>
        <p:spPr bwMode="auto">
          <a:xfrm rot="1598732">
            <a:off x="2514600" y="3200400"/>
            <a:ext cx="1149350" cy="838200"/>
          </a:xfrm>
          <a:custGeom>
            <a:avLst/>
            <a:gdLst>
              <a:gd name="T0" fmla="*/ 0 w 20359"/>
              <a:gd name="T1" fmla="*/ 0 h 21600"/>
              <a:gd name="T2" fmla="*/ 2147483646 w 20359"/>
              <a:gd name="T3" fmla="*/ 2147483646 h 21600"/>
              <a:gd name="T4" fmla="*/ 0 w 20359"/>
              <a:gd name="T5" fmla="*/ 2147483646 h 21600"/>
              <a:gd name="T6" fmla="*/ 0 60000 65536"/>
              <a:gd name="T7" fmla="*/ 0 60000 65536"/>
              <a:gd name="T8" fmla="*/ 0 60000 65536"/>
              <a:gd name="T9" fmla="*/ 0 w 20359"/>
              <a:gd name="T10" fmla="*/ 0 h 21600"/>
              <a:gd name="T11" fmla="*/ 20359 w 203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9" h="21600" fill="none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</a:path>
              <a:path w="20359" h="21600" stroke="0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A200A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Text Box 68">
            <a:extLst>
              <a:ext uri="{FF2B5EF4-FFF2-40B4-BE49-F238E27FC236}">
                <a16:creationId xmlns:a16="http://schemas.microsoft.com/office/drawing/2014/main" id="{748E7598-7C3C-3254-8535-2631504B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8911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9403" name="Text Box 69">
            <a:extLst>
              <a:ext uri="{FF2B5EF4-FFF2-40B4-BE49-F238E27FC236}">
                <a16:creationId xmlns:a16="http://schemas.microsoft.com/office/drawing/2014/main" id="{19FB6FC0-478D-7CB2-615F-2C4D98C7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14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21902"/>
                </a:solidFill>
                <a:ea typeface="宋体" panose="02010600030101010101" pitchFamily="2" charset="-122"/>
              </a:rPr>
              <a:t>写失效</a:t>
            </a:r>
          </a:p>
        </p:txBody>
      </p:sp>
      <p:sp>
        <p:nvSpPr>
          <p:cNvPr id="59404" name="Rectangle 70">
            <a:extLst>
              <a:ext uri="{FF2B5EF4-FFF2-40B4-BE49-F238E27FC236}">
                <a16:creationId xmlns:a16="http://schemas.microsoft.com/office/drawing/2014/main" id="{B65241E8-666D-C7F7-8291-27205109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1000"/>
            <a:ext cx="464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E24C05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rgbClr val="40458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40458C"/>
                </a:solidFill>
                <a:latin typeface="Times New Roman" panose="02020603050405020304" pitchFamily="18" charset="0"/>
              </a:rPr>
              <a:t>数据块的状态为独占</a:t>
            </a:r>
            <a:endParaRPr lang="en-US" altLang="en-US" sz="2000">
              <a:solidFill>
                <a:srgbClr val="4F56AD"/>
              </a:solidFill>
            </a:endParaRPr>
          </a:p>
        </p:txBody>
      </p:sp>
      <p:sp>
        <p:nvSpPr>
          <p:cNvPr id="59405" name="Text Box 71">
            <a:extLst>
              <a:ext uri="{FF2B5EF4-FFF2-40B4-BE49-F238E27FC236}">
                <a16:creationId xmlns:a16="http://schemas.microsoft.com/office/drawing/2014/main" id="{F84DDBF6-C3E9-01A5-2884-4B5E7E704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1"/>
            <a:ext cx="1676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66"/>
                </a:solidFill>
              </a:rPr>
              <a:t>Home</a:t>
            </a:r>
            <a:r>
              <a:rPr lang="zh-CN" altLang="en-US" sz="1800">
                <a:solidFill>
                  <a:srgbClr val="FF0066"/>
                </a:solidFill>
              </a:rPr>
              <a:t>存储器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9406" name="Rectangle 72">
            <a:extLst>
              <a:ext uri="{FF2B5EF4-FFF2-40B4-BE49-F238E27FC236}">
                <a16:creationId xmlns:a16="http://schemas.microsoft.com/office/drawing/2014/main" id="{1FAAC44C-A112-3BFC-8E65-B9B3A193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95800"/>
            <a:ext cx="762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3CB723"/>
              </a:solidFill>
              <a:ea typeface="宋体" panose="02010600030101010101" pitchFamily="2" charset="-122"/>
            </a:endParaRPr>
          </a:p>
        </p:txBody>
      </p:sp>
      <p:sp>
        <p:nvSpPr>
          <p:cNvPr id="59407" name="Text Box 73">
            <a:extLst>
              <a:ext uri="{FF2B5EF4-FFF2-40B4-BE49-F238E27FC236}">
                <a16:creationId xmlns:a16="http://schemas.microsoft.com/office/drawing/2014/main" id="{F3E4D15B-0654-BA18-F07C-3A504A8F4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4419601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独占</a:t>
            </a:r>
          </a:p>
        </p:txBody>
      </p:sp>
      <p:sp>
        <p:nvSpPr>
          <p:cNvPr id="275530" name="AutoShape 74">
            <a:extLst>
              <a:ext uri="{FF2B5EF4-FFF2-40B4-BE49-F238E27FC236}">
                <a16:creationId xmlns:a16="http://schemas.microsoft.com/office/drawing/2014/main" id="{3D88A5B2-CFAF-E2EB-D42D-0CE0D0BEF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3657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D27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409" name="Rectangle 75">
            <a:extLst>
              <a:ext uri="{FF2B5EF4-FFF2-40B4-BE49-F238E27FC236}">
                <a16:creationId xmlns:a16="http://schemas.microsoft.com/office/drawing/2014/main" id="{B2711C13-1475-19C0-1BDF-8323594E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762000" cy="985838"/>
          </a:xfrm>
          <a:prstGeom prst="rect">
            <a:avLst/>
          </a:prstGeom>
          <a:solidFill>
            <a:srgbClr val="FDE19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410" name="Text Box 76">
            <a:extLst>
              <a:ext uri="{FF2B5EF4-FFF2-40B4-BE49-F238E27FC236}">
                <a16:creationId xmlns:a16="http://schemas.microsoft.com/office/drawing/2014/main" id="{362DE523-364A-BB3E-489E-B8BE1380C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8117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9411" name="Text Box 77">
            <a:extLst>
              <a:ext uri="{FF2B5EF4-FFF2-40B4-BE49-F238E27FC236}">
                <a16:creationId xmlns:a16="http://schemas.microsoft.com/office/drawing/2014/main" id="{EE901ECD-148E-FE8D-7C63-71FCB082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442912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S={Q}</a:t>
            </a:r>
          </a:p>
        </p:txBody>
      </p:sp>
      <p:sp>
        <p:nvSpPr>
          <p:cNvPr id="275534" name="Text Box 78">
            <a:extLst>
              <a:ext uri="{FF2B5EF4-FFF2-40B4-BE49-F238E27FC236}">
                <a16:creationId xmlns:a16="http://schemas.microsoft.com/office/drawing/2014/main" id="{B3B5DEB1-0764-1A77-D93A-118073D6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0" y="4403726"/>
            <a:ext cx="128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 = {P}</a:t>
            </a:r>
          </a:p>
        </p:txBody>
      </p:sp>
      <p:sp>
        <p:nvSpPr>
          <p:cNvPr id="59413" name="Rectangle 79">
            <a:extLst>
              <a:ext uri="{FF2B5EF4-FFF2-40B4-BE49-F238E27FC236}">
                <a16:creationId xmlns:a16="http://schemas.microsoft.com/office/drawing/2014/main" id="{9EC8E063-55BC-E688-7465-EEA248C33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762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rgbClr val="2E9002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80">
            <a:extLst>
              <a:ext uri="{FF2B5EF4-FFF2-40B4-BE49-F238E27FC236}">
                <a16:creationId xmlns:a16="http://schemas.microsoft.com/office/drawing/2014/main" id="{4CEF324A-BE47-2BCE-65C8-0C2160833EE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3276600"/>
            <a:ext cx="1752600" cy="598488"/>
            <a:chOff x="4512" y="2064"/>
            <a:chExt cx="1104" cy="377"/>
          </a:xfrm>
        </p:grpSpPr>
        <p:sp>
          <p:nvSpPr>
            <p:cNvPr id="59423" name="Text Box 81">
              <a:extLst>
                <a:ext uri="{FF2B5EF4-FFF2-40B4-BE49-F238E27FC236}">
                  <a16:creationId xmlns:a16="http://schemas.microsoft.com/office/drawing/2014/main" id="{7AE76B03-0AC9-2298-4997-EB66CFF62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897" y="2208"/>
              <a:ext cx="7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A200A2"/>
                  </a:solidFill>
                  <a:ea typeface="宋体" panose="02010600030101010101" pitchFamily="2" charset="-122"/>
                </a:rPr>
                <a:t>取</a:t>
              </a:r>
              <a:r>
                <a:rPr lang="en-US" altLang="zh-CN" sz="1800" b="1">
                  <a:solidFill>
                    <a:srgbClr val="A200A2"/>
                  </a:solidFill>
                  <a:ea typeface="宋体" panose="02010600030101010101" pitchFamily="2" charset="-122"/>
                </a:rPr>
                <a:t>/</a:t>
              </a:r>
              <a:r>
                <a:rPr lang="zh-CN" altLang="en-US" sz="1800" b="1">
                  <a:solidFill>
                    <a:srgbClr val="A200A2"/>
                  </a:solidFill>
                  <a:ea typeface="宋体" panose="02010600030101010101" pitchFamily="2" charset="-122"/>
                </a:rPr>
                <a:t>作废</a:t>
              </a:r>
            </a:p>
          </p:txBody>
        </p:sp>
        <p:sp>
          <p:nvSpPr>
            <p:cNvPr id="59424" name="Arc 82">
              <a:extLst>
                <a:ext uri="{FF2B5EF4-FFF2-40B4-BE49-F238E27FC236}">
                  <a16:creationId xmlns:a16="http://schemas.microsoft.com/office/drawing/2014/main" id="{9638AFE1-C27A-F13A-D7EC-E6E07175EF75}"/>
                </a:ext>
              </a:extLst>
            </p:cNvPr>
            <p:cNvSpPr>
              <a:spLocks/>
            </p:cNvSpPr>
            <p:nvPr/>
          </p:nvSpPr>
          <p:spPr bwMode="auto">
            <a:xfrm rot="20001268" flipV="1">
              <a:off x="4512" y="2064"/>
              <a:ext cx="498" cy="336"/>
            </a:xfrm>
            <a:custGeom>
              <a:avLst/>
              <a:gdLst>
                <a:gd name="T0" fmla="*/ 0 w 20359"/>
                <a:gd name="T1" fmla="*/ 0 h 21600"/>
                <a:gd name="T2" fmla="*/ 0 w 20359"/>
                <a:gd name="T3" fmla="*/ 0 h 21600"/>
                <a:gd name="T4" fmla="*/ 0 w 203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59"/>
                <a:gd name="T10" fmla="*/ 0 h 21600"/>
                <a:gd name="T11" fmla="*/ 20359 w 203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59" h="21600" fill="none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</a:path>
                <a:path w="20359" h="21600" stroke="0" extrusionOk="0">
                  <a:moveTo>
                    <a:pt x="-1" y="0"/>
                  </a:moveTo>
                  <a:cubicBezTo>
                    <a:pt x="9147" y="0"/>
                    <a:pt x="17302" y="5761"/>
                    <a:pt x="20358" y="143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A200A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5542" name="Arc 86">
            <a:extLst>
              <a:ext uri="{FF2B5EF4-FFF2-40B4-BE49-F238E27FC236}">
                <a16:creationId xmlns:a16="http://schemas.microsoft.com/office/drawing/2014/main" id="{CFE85BF8-257E-A2AF-2A1B-DAAFC88C4AE8}"/>
              </a:ext>
            </a:extLst>
          </p:cNvPr>
          <p:cNvSpPr>
            <a:spLocks/>
          </p:cNvSpPr>
          <p:nvPr/>
        </p:nvSpPr>
        <p:spPr bwMode="auto">
          <a:xfrm rot="5640479" flipH="1" flipV="1">
            <a:off x="8416925" y="2936875"/>
            <a:ext cx="1225550" cy="838200"/>
          </a:xfrm>
          <a:custGeom>
            <a:avLst/>
            <a:gdLst>
              <a:gd name="T0" fmla="*/ 0 w 20359"/>
              <a:gd name="T1" fmla="*/ 0 h 21600"/>
              <a:gd name="T2" fmla="*/ 2147483646 w 20359"/>
              <a:gd name="T3" fmla="*/ 2147483646 h 21600"/>
              <a:gd name="T4" fmla="*/ 0 w 20359"/>
              <a:gd name="T5" fmla="*/ 2147483646 h 21600"/>
              <a:gd name="T6" fmla="*/ 0 60000 65536"/>
              <a:gd name="T7" fmla="*/ 0 60000 65536"/>
              <a:gd name="T8" fmla="*/ 0 60000 65536"/>
              <a:gd name="T9" fmla="*/ 0 w 20359"/>
              <a:gd name="T10" fmla="*/ 0 h 21600"/>
              <a:gd name="T11" fmla="*/ 20359 w 203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59" h="21600" fill="none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</a:path>
              <a:path w="20359" h="21600" stroke="0" extrusionOk="0">
                <a:moveTo>
                  <a:pt x="-1" y="0"/>
                </a:moveTo>
                <a:cubicBezTo>
                  <a:pt x="9147" y="0"/>
                  <a:pt x="17302" y="5761"/>
                  <a:pt x="20358" y="143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01600">
            <a:solidFill>
              <a:srgbClr val="E17E07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5" name="Group 96">
            <a:extLst>
              <a:ext uri="{FF2B5EF4-FFF2-40B4-BE49-F238E27FC236}">
                <a16:creationId xmlns:a16="http://schemas.microsoft.com/office/drawing/2014/main" id="{7E0E83EE-E7A6-2F4D-C7CD-B90DF7262643}"/>
              </a:ext>
            </a:extLst>
          </p:cNvPr>
          <p:cNvGrpSpPr>
            <a:grpSpLocks/>
          </p:cNvGrpSpPr>
          <p:nvPr/>
        </p:nvGrpSpPr>
        <p:grpSpPr bwMode="auto">
          <a:xfrm>
            <a:off x="6838951" y="2352675"/>
            <a:ext cx="3205163" cy="1646238"/>
            <a:chOff x="3348" y="1482"/>
            <a:chExt cx="2019" cy="1037"/>
          </a:xfrm>
        </p:grpSpPr>
        <p:sp>
          <p:nvSpPr>
            <p:cNvPr id="59418" name="Rectangle 85">
              <a:extLst>
                <a:ext uri="{FF2B5EF4-FFF2-40B4-BE49-F238E27FC236}">
                  <a16:creationId xmlns:a16="http://schemas.microsoft.com/office/drawing/2014/main" id="{2D48EE8A-5361-8E44-5B96-68035EAB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584"/>
              <a:ext cx="480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rgbClr val="3CB72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19" name="Text Box 88">
              <a:extLst>
                <a:ext uri="{FF2B5EF4-FFF2-40B4-BE49-F238E27FC236}">
                  <a16:creationId xmlns:a16="http://schemas.microsoft.com/office/drawing/2014/main" id="{B53E48CD-80D7-6F05-7490-804E93761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1482"/>
              <a:ext cx="446" cy="250"/>
            </a:xfrm>
            <a:prstGeom prst="rect">
              <a:avLst/>
            </a:prstGeom>
            <a:solidFill>
              <a:srgbClr val="D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>
                  <a:solidFill>
                    <a:schemeClr val="hlink"/>
                  </a:solidFill>
                  <a:ea typeface="宋体" panose="02010600030101010101" pitchFamily="2" charset="-122"/>
                </a:rPr>
                <a:t>无效</a:t>
              </a:r>
            </a:p>
          </p:txBody>
        </p:sp>
        <p:grpSp>
          <p:nvGrpSpPr>
            <p:cNvPr id="59420" name="Group 95">
              <a:extLst>
                <a:ext uri="{FF2B5EF4-FFF2-40B4-BE49-F238E27FC236}">
                  <a16:creationId xmlns:a16="http://schemas.microsoft.com/office/drawing/2014/main" id="{0D1E938D-C92B-166B-6D19-B3500489D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1752"/>
              <a:ext cx="926" cy="767"/>
              <a:chOff x="3348" y="1752"/>
              <a:chExt cx="926" cy="767"/>
            </a:xfrm>
          </p:grpSpPr>
          <p:sp>
            <p:nvSpPr>
              <p:cNvPr id="59421" name="Arc 90">
                <a:extLst>
                  <a:ext uri="{FF2B5EF4-FFF2-40B4-BE49-F238E27FC236}">
                    <a16:creationId xmlns:a16="http://schemas.microsoft.com/office/drawing/2014/main" id="{4F2D294B-54CD-3432-0CAE-6E291B64662E}"/>
                  </a:ext>
                </a:extLst>
              </p:cNvPr>
              <p:cNvSpPr>
                <a:spLocks/>
              </p:cNvSpPr>
              <p:nvPr/>
            </p:nvSpPr>
            <p:spPr bwMode="auto">
              <a:xfrm rot="1598732">
                <a:off x="3696" y="1968"/>
                <a:ext cx="578" cy="551"/>
              </a:xfrm>
              <a:custGeom>
                <a:avLst/>
                <a:gdLst>
                  <a:gd name="T0" fmla="*/ 0 w 20359"/>
                  <a:gd name="T1" fmla="*/ 0 h 21600"/>
                  <a:gd name="T2" fmla="*/ 0 w 20359"/>
                  <a:gd name="T3" fmla="*/ 0 h 21600"/>
                  <a:gd name="T4" fmla="*/ 0 w 2035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359"/>
                  <a:gd name="T10" fmla="*/ 0 h 21600"/>
                  <a:gd name="T11" fmla="*/ 20359 w 2035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59" h="21600" fill="none" extrusionOk="0">
                    <a:moveTo>
                      <a:pt x="-1" y="0"/>
                    </a:moveTo>
                    <a:cubicBezTo>
                      <a:pt x="9147" y="0"/>
                      <a:pt x="17302" y="5761"/>
                      <a:pt x="20358" y="14383"/>
                    </a:cubicBezTo>
                  </a:path>
                  <a:path w="20359" h="21600" stroke="0" extrusionOk="0">
                    <a:moveTo>
                      <a:pt x="-1" y="0"/>
                    </a:moveTo>
                    <a:cubicBezTo>
                      <a:pt x="9147" y="0"/>
                      <a:pt x="17302" y="5761"/>
                      <a:pt x="20358" y="1438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01600">
                <a:solidFill>
                  <a:srgbClr val="E17E07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2" name="Rectangle 92">
                <a:extLst>
                  <a:ext uri="{FF2B5EF4-FFF2-40B4-BE49-F238E27FC236}">
                    <a16:creationId xmlns:a16="http://schemas.microsoft.com/office/drawing/2014/main" id="{DA3EC538-6FC5-1509-71BE-60B991704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752"/>
                <a:ext cx="48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rgbClr val="3CB723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6345" name="Text Box 11">
            <a:extLst>
              <a:ext uri="{FF2B5EF4-FFF2-40B4-BE49-F238E27FC236}">
                <a16:creationId xmlns:a16="http://schemas.microsoft.com/office/drawing/2014/main" id="{598D7B03-4DD8-4353-EE68-DA9E652E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454400"/>
            <a:ext cx="795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A200A2"/>
                </a:solidFill>
                <a:ea typeface="宋体" panose="02010600030101010101" pitchFamily="2" charset="-122"/>
              </a:rPr>
              <a:t>返回数据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30" grpId="0" animBg="1"/>
      <p:bldP spid="275534" grpId="0" autoUpdateAnimBg="0"/>
      <p:bldP spid="5634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4">
            <a:extLst>
              <a:ext uri="{FF2B5EF4-FFF2-40B4-BE49-F238E27FC236}">
                <a16:creationId xmlns:a16="http://schemas.microsoft.com/office/drawing/2014/main" id="{5CB2E60C-A841-F34B-79DA-1E14B9255498}"/>
              </a:ext>
            </a:extLst>
          </p:cNvPr>
          <p:cNvGrpSpPr>
            <a:grpSpLocks/>
          </p:cNvGrpSpPr>
          <p:nvPr/>
        </p:nvGrpSpPr>
        <p:grpSpPr bwMode="auto">
          <a:xfrm>
            <a:off x="4122739" y="5715001"/>
            <a:ext cx="3390899" cy="949325"/>
            <a:chOff x="1637" y="3600"/>
            <a:chExt cx="2136" cy="598"/>
          </a:xfrm>
        </p:grpSpPr>
        <p:grpSp>
          <p:nvGrpSpPr>
            <p:cNvPr id="60422" name="Group 5">
              <a:extLst>
                <a:ext uri="{FF2B5EF4-FFF2-40B4-BE49-F238E27FC236}">
                  <a16:creationId xmlns:a16="http://schemas.microsoft.com/office/drawing/2014/main" id="{0B059B4B-5F09-BBE3-DB89-628CA9FF2CE0}"/>
                </a:ext>
              </a:extLst>
            </p:cNvPr>
            <p:cNvGrpSpPr>
              <a:grpSpLocks/>
            </p:cNvGrpSpPr>
            <p:nvPr/>
          </p:nvGrpSpPr>
          <p:grpSpPr bwMode="auto">
            <a:xfrm rot="228461" flipH="1" flipV="1">
              <a:off x="1637" y="3600"/>
              <a:ext cx="802" cy="598"/>
              <a:chOff x="1776" y="3024"/>
              <a:chExt cx="402" cy="384"/>
            </a:xfrm>
          </p:grpSpPr>
          <p:sp>
            <p:nvSpPr>
              <p:cNvPr id="60425" name="Oval 6">
                <a:extLst>
                  <a:ext uri="{FF2B5EF4-FFF2-40B4-BE49-F238E27FC236}">
                    <a16:creationId xmlns:a16="http://schemas.microsoft.com/office/drawing/2014/main" id="{36A13BF8-7985-780E-0514-B0D5C128A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EC7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AutoNum type="arabicPeriod"/>
                  <a:defRPr kumimoji="1" sz="2600">
                    <a:solidFill>
                      <a:srgbClr val="E24C05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q"/>
                  <a:defRPr kumimoji="1" sz="20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0426" name="Line 7">
                <a:extLst>
                  <a:ext uri="{FF2B5EF4-FFF2-40B4-BE49-F238E27FC236}">
                    <a16:creationId xmlns:a16="http://schemas.microsoft.com/office/drawing/2014/main" id="{5AB5A647-A23A-98B0-5F3C-807A54775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>
                <a:off x="2082" y="3102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EC7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60423" name="Rectangle 8">
              <a:extLst>
                <a:ext uri="{FF2B5EF4-FFF2-40B4-BE49-F238E27FC236}">
                  <a16:creationId xmlns:a16="http://schemas.microsoft.com/office/drawing/2014/main" id="{3CD7F253-A581-2E5B-6ABD-15C2ECFD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00"/>
              <a:ext cx="1295" cy="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Fetch</a:t>
              </a:r>
              <a:r>
                <a:rPr kumimoji="0" lang="en-US" altLang="zh-CN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/ </a:t>
              </a: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Invalidate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 value reply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 i="1">
                  <a:solidFill>
                    <a:srgbClr val="40458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Sharers = { P }</a:t>
              </a:r>
            </a:p>
          </p:txBody>
        </p:sp>
        <p:sp>
          <p:nvSpPr>
            <p:cNvPr id="60424" name="Rectangle 9">
              <a:extLst>
                <a:ext uri="{FF2B5EF4-FFF2-40B4-BE49-F238E27FC236}">
                  <a16:creationId xmlns:a16="http://schemas.microsoft.com/office/drawing/2014/main" id="{C98C48C0-7207-0DC6-4B86-E802ADD64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3696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D66B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Miss</a:t>
              </a:r>
            </a:p>
          </p:txBody>
        </p:sp>
      </p:grpSp>
      <p:sp>
        <p:nvSpPr>
          <p:cNvPr id="60419" name="Rectangle 10">
            <a:extLst>
              <a:ext uri="{FF2B5EF4-FFF2-40B4-BE49-F238E27FC236}">
                <a16:creationId xmlns:a16="http://schemas.microsoft.com/office/drawing/2014/main" id="{2BD5F57E-D4D8-AC92-2986-9DFC5578F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60420" name="Oval 11">
            <a:extLst>
              <a:ext uri="{FF2B5EF4-FFF2-40B4-BE49-F238E27FC236}">
                <a16:creationId xmlns:a16="http://schemas.microsoft.com/office/drawing/2014/main" id="{DD8EB234-D066-5DFD-F0B7-CBA1D3DC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010150"/>
            <a:ext cx="1403350" cy="134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A8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21" name="Rectangle 12">
            <a:extLst>
              <a:ext uri="{FF2B5EF4-FFF2-40B4-BE49-F238E27FC236}">
                <a16:creationId xmlns:a16="http://schemas.microsoft.com/office/drawing/2014/main" id="{1B504A9F-E918-ED44-13AA-C1C644DB9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5373689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Exclusive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rc 4">
            <a:extLst>
              <a:ext uri="{FF2B5EF4-FFF2-40B4-BE49-F238E27FC236}">
                <a16:creationId xmlns:a16="http://schemas.microsoft.com/office/drawing/2014/main" id="{FE788200-1E4A-1AF5-E2D0-A5C3C9E1FC08}"/>
              </a:ext>
            </a:extLst>
          </p:cNvPr>
          <p:cNvSpPr>
            <a:spLocks/>
          </p:cNvSpPr>
          <p:nvPr/>
        </p:nvSpPr>
        <p:spPr bwMode="auto">
          <a:xfrm rot="4858152">
            <a:off x="4876801" y="1414464"/>
            <a:ext cx="2830513" cy="5030787"/>
          </a:xfrm>
          <a:custGeom>
            <a:avLst/>
            <a:gdLst>
              <a:gd name="T0" fmla="*/ 0 w 21491"/>
              <a:gd name="T1" fmla="*/ 0 h 21600"/>
              <a:gd name="T2" fmla="*/ 2147483646 w 21491"/>
              <a:gd name="T3" fmla="*/ 2147483646 h 21600"/>
              <a:gd name="T4" fmla="*/ 0 w 21491"/>
              <a:gd name="T5" fmla="*/ 2147483646 h 21600"/>
              <a:gd name="T6" fmla="*/ 0 60000 65536"/>
              <a:gd name="T7" fmla="*/ 0 60000 65536"/>
              <a:gd name="T8" fmla="*/ 0 60000 65536"/>
              <a:gd name="T9" fmla="*/ 0 w 21491"/>
              <a:gd name="T10" fmla="*/ 0 h 21600"/>
              <a:gd name="T11" fmla="*/ 21491 w 214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91" h="21600" fill="none" extrusionOk="0">
                <a:moveTo>
                  <a:pt x="-1" y="0"/>
                </a:moveTo>
                <a:cubicBezTo>
                  <a:pt x="11090" y="0"/>
                  <a:pt x="20378" y="8398"/>
                  <a:pt x="21491" y="19432"/>
                </a:cubicBezTo>
              </a:path>
              <a:path w="21491" h="21600" stroke="0" extrusionOk="0">
                <a:moveTo>
                  <a:pt x="-1" y="0"/>
                </a:moveTo>
                <a:cubicBezTo>
                  <a:pt x="11090" y="0"/>
                  <a:pt x="20378" y="8398"/>
                  <a:pt x="21491" y="1943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61443" name="Line 5">
            <a:extLst>
              <a:ext uri="{FF2B5EF4-FFF2-40B4-BE49-F238E27FC236}">
                <a16:creationId xmlns:a16="http://schemas.microsoft.com/office/drawing/2014/main" id="{CDFBE09D-E803-F51B-56A1-9B688A6FB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263" y="1981200"/>
            <a:ext cx="0" cy="3028950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Line 6">
            <a:extLst>
              <a:ext uri="{FF2B5EF4-FFF2-40B4-BE49-F238E27FC236}">
                <a16:creationId xmlns:a16="http://schemas.microsoft.com/office/drawing/2014/main" id="{B4BED07F-73DA-7A66-0E8F-B403403229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195514"/>
            <a:ext cx="0" cy="2771775"/>
          </a:xfrm>
          <a:prstGeom prst="line">
            <a:avLst/>
          </a:prstGeom>
          <a:noFill/>
          <a:ln w="38100">
            <a:solidFill>
              <a:srgbClr val="EC7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45" name="Group 7">
            <a:extLst>
              <a:ext uri="{FF2B5EF4-FFF2-40B4-BE49-F238E27FC236}">
                <a16:creationId xmlns:a16="http://schemas.microsoft.com/office/drawing/2014/main" id="{7E8AA9F8-6BBA-477B-84F8-77F32686B25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982076" y="1395413"/>
            <a:ext cx="1228725" cy="1066800"/>
            <a:chOff x="1776" y="3024"/>
            <a:chExt cx="402" cy="384"/>
          </a:xfrm>
        </p:grpSpPr>
        <p:sp>
          <p:nvSpPr>
            <p:cNvPr id="61471" name="Oval 8">
              <a:extLst>
                <a:ext uri="{FF2B5EF4-FFF2-40B4-BE49-F238E27FC236}">
                  <a16:creationId xmlns:a16="http://schemas.microsoft.com/office/drawing/2014/main" id="{1508A3C7-A75D-947D-CC0B-6E3DC9D8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72" name="Line 9">
              <a:extLst>
                <a:ext uri="{FF2B5EF4-FFF2-40B4-BE49-F238E27FC236}">
                  <a16:creationId xmlns:a16="http://schemas.microsoft.com/office/drawing/2014/main" id="{ED3B94A9-BB86-1038-01B8-23B3F02AC6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BC00B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1446" name="Rectangle 10">
            <a:extLst>
              <a:ext uri="{FF2B5EF4-FFF2-40B4-BE49-F238E27FC236}">
                <a16:creationId xmlns:a16="http://schemas.microsoft.com/office/drawing/2014/main" id="{C5455C3A-0CE7-40FD-F370-560CD1642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162800" cy="533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zh-CN" altLang="en-US">
                <a:solidFill>
                  <a:srgbClr val="40458C"/>
                </a:solidFill>
                <a:latin typeface="Times New Roman" panose="02020603050405020304" pitchFamily="18" charset="0"/>
              </a:rPr>
              <a:t>目录的状态转换图</a:t>
            </a:r>
            <a:r>
              <a:rPr lang="en-US" altLang="en-US"/>
              <a:t> </a:t>
            </a:r>
          </a:p>
        </p:txBody>
      </p:sp>
      <p:sp>
        <p:nvSpPr>
          <p:cNvPr id="61447" name="Oval 11">
            <a:extLst>
              <a:ext uri="{FF2B5EF4-FFF2-40B4-BE49-F238E27FC236}">
                <a16:creationId xmlns:a16="http://schemas.microsoft.com/office/drawing/2014/main" id="{37A0563B-7EE1-5A1C-530E-13626ED78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838200"/>
            <a:ext cx="1403350" cy="134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1448" name="Group 12">
            <a:extLst>
              <a:ext uri="{FF2B5EF4-FFF2-40B4-BE49-F238E27FC236}">
                <a16:creationId xmlns:a16="http://schemas.microsoft.com/office/drawing/2014/main" id="{D84336B9-1330-0FCD-A636-93257595DE79}"/>
              </a:ext>
            </a:extLst>
          </p:cNvPr>
          <p:cNvGrpSpPr>
            <a:grpSpLocks/>
          </p:cNvGrpSpPr>
          <p:nvPr/>
        </p:nvGrpSpPr>
        <p:grpSpPr bwMode="auto">
          <a:xfrm rot="228461" flipH="1" flipV="1">
            <a:off x="4122739" y="5715001"/>
            <a:ext cx="1273175" cy="949325"/>
            <a:chOff x="1776" y="3024"/>
            <a:chExt cx="402" cy="384"/>
          </a:xfrm>
        </p:grpSpPr>
        <p:sp>
          <p:nvSpPr>
            <p:cNvPr id="61469" name="Oval 13">
              <a:extLst>
                <a:ext uri="{FF2B5EF4-FFF2-40B4-BE49-F238E27FC236}">
                  <a16:creationId xmlns:a16="http://schemas.microsoft.com/office/drawing/2014/main" id="{44522539-47AB-3532-982F-D63E07DD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ellips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AutoNum type="arabicPeriod"/>
                <a:defRPr kumimoji="1" sz="2600">
                  <a:solidFill>
                    <a:srgbClr val="E24C05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q"/>
                <a:defRPr kumimoji="1" sz="200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470" name="Line 14">
              <a:extLst>
                <a:ext uri="{FF2B5EF4-FFF2-40B4-BE49-F238E27FC236}">
                  <a16:creationId xmlns:a16="http://schemas.microsoft.com/office/drawing/2014/main" id="{6EB257E1-AD31-E7C0-3B01-68FF766B43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>
              <a:off x="2082" y="3102"/>
              <a:ext cx="96" cy="48"/>
            </a:xfrm>
            <a:prstGeom prst="line">
              <a:avLst/>
            </a:prstGeom>
            <a:noFill/>
            <a:ln w="38100">
              <a:solidFill>
                <a:srgbClr val="EC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1449" name="Rectangle 15">
            <a:extLst>
              <a:ext uri="{FF2B5EF4-FFF2-40B4-BE49-F238E27FC236}">
                <a16:creationId xmlns:a16="http://schemas.microsoft.com/office/drawing/2014/main" id="{7558BCAA-42D0-8513-31A9-5D44E5267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6" y="1362075"/>
            <a:ext cx="13319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Uncached</a:t>
            </a:r>
          </a:p>
        </p:txBody>
      </p:sp>
      <p:sp>
        <p:nvSpPr>
          <p:cNvPr id="61450" name="Rectangle 16">
            <a:extLst>
              <a:ext uri="{FF2B5EF4-FFF2-40B4-BE49-F238E27FC236}">
                <a16:creationId xmlns:a16="http://schemas.microsoft.com/office/drawing/2014/main" id="{056C91E5-1CD9-A140-B754-991A7906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6" y="5715001"/>
            <a:ext cx="2055051" cy="9207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Fetch</a:t>
            </a:r>
            <a:r>
              <a:rPr kumimoji="0" lang="en-US" altLang="zh-CN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/ </a:t>
            </a: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Invalidate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value reply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{ P }</a:t>
            </a:r>
          </a:p>
        </p:txBody>
      </p:sp>
      <p:sp>
        <p:nvSpPr>
          <p:cNvPr id="61451" name="Oval 17">
            <a:extLst>
              <a:ext uri="{FF2B5EF4-FFF2-40B4-BE49-F238E27FC236}">
                <a16:creationId xmlns:a16="http://schemas.microsoft.com/office/drawing/2014/main" id="{9A58A061-4D8D-8625-AE12-48AE5E4A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838200"/>
            <a:ext cx="1403350" cy="1346200"/>
          </a:xfrm>
          <a:prstGeom prst="ellipse">
            <a:avLst/>
          </a:prstGeom>
          <a:solidFill>
            <a:srgbClr val="00BC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1452" name="Oval 18">
            <a:extLst>
              <a:ext uri="{FF2B5EF4-FFF2-40B4-BE49-F238E27FC236}">
                <a16:creationId xmlns:a16="http://schemas.microsoft.com/office/drawing/2014/main" id="{0DF6D7B7-DBD5-80E3-5938-5381F78B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010150"/>
            <a:ext cx="1403350" cy="134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A8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53" name="Line 19">
            <a:extLst>
              <a:ext uri="{FF2B5EF4-FFF2-40B4-BE49-F238E27FC236}">
                <a16:creationId xmlns:a16="http://schemas.microsoft.com/office/drawing/2014/main" id="{87135C6B-BDDD-647D-0F6E-C40F99AD0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524000"/>
            <a:ext cx="3448050" cy="0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4" name="Line 20">
            <a:extLst>
              <a:ext uri="{FF2B5EF4-FFF2-40B4-BE49-F238E27FC236}">
                <a16:creationId xmlns:a16="http://schemas.microsoft.com/office/drawing/2014/main" id="{B94B4E9A-A4FD-F1B8-C5C8-BFE9BF3EB1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25" y="1981201"/>
            <a:ext cx="3556000" cy="3502025"/>
          </a:xfrm>
          <a:prstGeom prst="line">
            <a:avLst/>
          </a:prstGeom>
          <a:noFill/>
          <a:ln w="38100">
            <a:solidFill>
              <a:srgbClr val="BC00B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5" name="Rectangle 21">
            <a:extLst>
              <a:ext uri="{FF2B5EF4-FFF2-40B4-BE49-F238E27FC236}">
                <a16:creationId xmlns:a16="http://schemas.microsoft.com/office/drawing/2014/main" id="{82B91229-21AE-C9D8-166A-32F7DB426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1" y="1165226"/>
            <a:ext cx="1674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 only)</a:t>
            </a:r>
          </a:p>
        </p:txBody>
      </p:sp>
      <p:sp>
        <p:nvSpPr>
          <p:cNvPr id="61456" name="Rectangle 22">
            <a:extLst>
              <a:ext uri="{FF2B5EF4-FFF2-40B4-BE49-F238E27FC236}">
                <a16:creationId xmlns:a16="http://schemas.microsoft.com/office/drawing/2014/main" id="{0271489F-10E6-396E-4F44-3A0B48AE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5373689"/>
            <a:ext cx="1565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Exclusive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(read/write)</a:t>
            </a:r>
          </a:p>
        </p:txBody>
      </p:sp>
      <p:sp>
        <p:nvSpPr>
          <p:cNvPr id="61457" name="Rectangle 23">
            <a:extLst>
              <a:ext uri="{FF2B5EF4-FFF2-40B4-BE49-F238E27FC236}">
                <a16:creationId xmlns:a16="http://schemas.microsoft.com/office/drawing/2014/main" id="{3BBBA6BC-07E4-799E-0AA7-74578042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838" y="1700213"/>
            <a:ext cx="74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  <a:endParaRPr kumimoji="0" lang="en-US" altLang="zh-CN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8" name="Rectangle 24">
            <a:extLst>
              <a:ext uri="{FF2B5EF4-FFF2-40B4-BE49-F238E27FC236}">
                <a16:creationId xmlns:a16="http://schemas.microsoft.com/office/drawing/2014/main" id="{1567D4E9-F026-6795-8161-8E051C3A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1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</a:p>
        </p:txBody>
      </p:sp>
      <p:sp>
        <p:nvSpPr>
          <p:cNvPr id="61459" name="Rectangle 25">
            <a:extLst>
              <a:ext uri="{FF2B5EF4-FFF2-40B4-BE49-F238E27FC236}">
                <a16:creationId xmlns:a16="http://schemas.microsoft.com/office/drawing/2014/main" id="{9E4137E7-CDBC-4549-C8F9-4A2E6617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161448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  <a:endParaRPr kumimoji="0" lang="en-US" altLang="zh-CN" sz="1800">
              <a:solidFill>
                <a:srgbClr val="A200A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0" name="Rectangle 26">
            <a:extLst>
              <a:ext uri="{FF2B5EF4-FFF2-40B4-BE49-F238E27FC236}">
                <a16:creationId xmlns:a16="http://schemas.microsoft.com/office/drawing/2014/main" id="{E897BAF0-18C0-30DB-1332-9D909397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90487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value reply;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{ P }</a:t>
            </a:r>
            <a:endParaRPr kumimoji="0" lang="en-US" altLang="zh-CN" sz="1800" b="1" i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1" name="Rectangle 27">
            <a:extLst>
              <a:ext uri="{FF2B5EF4-FFF2-40B4-BE49-F238E27FC236}">
                <a16:creationId xmlns:a16="http://schemas.microsoft.com/office/drawing/2014/main" id="{BC81C6C8-7C5C-2B10-76E3-17E39789A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5867400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</a:p>
        </p:txBody>
      </p:sp>
      <p:sp>
        <p:nvSpPr>
          <p:cNvPr id="61462" name="Rectangle 28">
            <a:extLst>
              <a:ext uri="{FF2B5EF4-FFF2-40B4-BE49-F238E27FC236}">
                <a16:creationId xmlns:a16="http://schemas.microsoft.com/office/drawing/2014/main" id="{82B298E8-CED7-8F81-40BF-93C627D08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505200"/>
            <a:ext cx="1221489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back</a:t>
            </a:r>
          </a:p>
        </p:txBody>
      </p:sp>
      <p:sp>
        <p:nvSpPr>
          <p:cNvPr id="61463" name="Text Box 29">
            <a:extLst>
              <a:ext uri="{FF2B5EF4-FFF2-40B4-BE49-F238E27FC236}">
                <a16:creationId xmlns:a16="http://schemas.microsoft.com/office/drawing/2014/main" id="{7AA7B008-5C5E-CF10-6BAE-E7F095E91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67176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Sharers = { }</a:t>
            </a:r>
          </a:p>
        </p:txBody>
      </p:sp>
      <p:sp>
        <p:nvSpPr>
          <p:cNvPr id="61464" name="Rectangle 30">
            <a:extLst>
              <a:ext uri="{FF2B5EF4-FFF2-40B4-BE49-F238E27FC236}">
                <a16:creationId xmlns:a16="http://schemas.microsoft.com/office/drawing/2014/main" id="{6BF8B00A-D980-8B54-2A09-E06661AFA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438401"/>
            <a:ext cx="2895600" cy="9135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Read</a:t>
            </a:r>
            <a:r>
              <a:rPr kumimoji="0" lang="en-US" altLang="en-US" sz="1800">
                <a:solidFill>
                  <a:srgbClr val="A200A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Fetch; Data value reply;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Sharers + { P }</a:t>
            </a: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800" b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5" name="Rectangle 31">
            <a:extLst>
              <a:ext uri="{FF2B5EF4-FFF2-40B4-BE49-F238E27FC236}">
                <a16:creationId xmlns:a16="http://schemas.microsoft.com/office/drawing/2014/main" id="{1C855247-5B36-5216-BB1C-7D47918C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3252788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value reply;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{ P }</a:t>
            </a:r>
            <a:endParaRPr kumimoji="0" lang="en-US" altLang="zh-CN" sz="1800" b="1" i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6" name="Rectangle 32">
            <a:extLst>
              <a:ext uri="{FF2B5EF4-FFF2-40B4-BE49-F238E27FC236}">
                <a16:creationId xmlns:a16="http://schemas.microsoft.com/office/drawing/2014/main" id="{D05E8787-18F9-EDDD-67D7-436F7956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90801"/>
            <a:ext cx="2895600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Data value reply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Sharers + { P }</a:t>
            </a: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67" name="Rectangle 33">
            <a:extLst>
              <a:ext uri="{FF2B5EF4-FFF2-40B4-BE49-F238E27FC236}">
                <a16:creationId xmlns:a16="http://schemas.microsoft.com/office/drawing/2014/main" id="{550D9449-BCAC-6E63-6115-CE9232020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1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</a:t>
            </a:r>
            <a:r>
              <a:rPr kumimoji="0" lang="en-US" altLang="en-US" sz="1800">
                <a:solidFill>
                  <a:srgbClr val="D66B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Miss</a:t>
            </a:r>
          </a:p>
        </p:txBody>
      </p:sp>
      <p:sp>
        <p:nvSpPr>
          <p:cNvPr id="61468" name="Rectangle 34">
            <a:extLst>
              <a:ext uri="{FF2B5EF4-FFF2-40B4-BE49-F238E27FC236}">
                <a16:creationId xmlns:a16="http://schemas.microsoft.com/office/drawing/2014/main" id="{E44E9C14-0347-E5C0-E92A-21D2B66D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341814"/>
            <a:ext cx="1936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6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Invalidate;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Sharers = { P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40458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value reply</a:t>
            </a:r>
            <a:endParaRPr kumimoji="0" lang="en-US" altLang="zh-CN" sz="1800" b="1">
              <a:solidFill>
                <a:srgbClr val="40458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66702" y="108001"/>
            <a:ext cx="8305799" cy="12731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在基于目录协议的系统中，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块的状态转换图。</a:t>
            </a:r>
          </a:p>
          <a:p>
            <a:pPr marL="895350" lvl="1" indent="-2667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响应本地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4" y="1954130"/>
            <a:ext cx="6204184" cy="27615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39583" y="744588"/>
            <a:ext cx="483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远程结点中</a:t>
            </a:r>
            <a:r>
              <a:rPr lang="en-US" altLang="zh-CN" sz="2000" dirty="0">
                <a:latin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</a:rPr>
              <a:t>块响应来自宿主结点的请求的状态转换图</a:t>
            </a:r>
            <a:r>
              <a:rPr lang="zh-CN" altLang="en-US" sz="2000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8" y="1954130"/>
            <a:ext cx="4204980" cy="26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1495"/>
      </p:ext>
    </p:extLst>
  </p:cSld>
  <p:clrMapOvr>
    <a:masterClrMapping/>
  </p:clrMapOvr>
  <p:transition>
    <p:pull dir="r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85826" y="219075"/>
            <a:ext cx="10810874" cy="4953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目录的状态转换及相应的操作 </a:t>
            </a:r>
          </a:p>
          <a:p>
            <a:pPr marL="1085850" lvl="1" indent="-45720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如前所述：</a:t>
            </a:r>
          </a:p>
          <a:p>
            <a:pPr marL="1257277" lvl="2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目录中存储器块的状态有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未缓存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共享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独占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位向量记录拥有其副本的处理器的集合。这个集合称为共享集合。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对于从本地结点发来的请求，目录所进行的操作包括：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466" lvl="3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向远程结点发送消息以完成相应的操作。这些远程结点由共享集合指出；</a:t>
            </a:r>
          </a:p>
          <a:p>
            <a:pPr marL="1714466" lvl="3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修改目录中该块的状态；</a:t>
            </a:r>
          </a:p>
          <a:p>
            <a:pPr marL="1714466" lvl="3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更新共享集合。 </a:t>
            </a:r>
          </a:p>
          <a:p>
            <a:pPr marL="800089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目录可能接收到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种不同的请求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读不命中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写不命中</a:t>
            </a:r>
          </a:p>
          <a:p>
            <a:pPr marL="1257277" lvl="2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数据写回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（假设这些操作是原子的）</a:t>
            </a:r>
          </a:p>
          <a:p>
            <a:pPr lvl="2" eaLnBrk="1" hangingPunct="1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599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285456" y="5354638"/>
            <a:ext cx="3887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目录的状态转换及相应的操作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1" y="559115"/>
            <a:ext cx="8888738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552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01714" y="701675"/>
            <a:ext cx="10009186" cy="4953000"/>
          </a:xfrm>
        </p:spPr>
        <p:txBody>
          <a:bodyPr>
            <a:normAutofit/>
          </a:bodyPr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当一个块处于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未缓存状态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时，对该块发出的请求及处理操作为：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RdMiss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（读不命中）</a:t>
            </a:r>
          </a:p>
          <a:p>
            <a:pPr lvl="3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将所要访问的存储器数据送往请求方处理机，且该处理机成为该块的唯一共享结点，本块的状态变成共享。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（写不命中）</a:t>
            </a:r>
          </a:p>
          <a:p>
            <a:pPr lvl="3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将所要访问的存储器数据送往请求方处理机，该块的状态变成独占，表示该块仅存在唯一的副本。其共享集合仅包含该处理机，指出该处理机是其拥有者。</a:t>
            </a:r>
          </a:p>
        </p:txBody>
      </p:sp>
    </p:spTree>
    <p:extLst>
      <p:ext uri="{BB962C8B-B14F-4D97-AF65-F5344CB8AC3E}">
        <p14:creationId xmlns:p14="http://schemas.microsoft.com/office/powerpoint/2010/main" val="21271330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1038" y="600075"/>
            <a:ext cx="10482262" cy="4953000"/>
          </a:xfrm>
        </p:spPr>
        <p:txBody>
          <a:bodyPr>
            <a:normAutofit/>
          </a:bodyPr>
          <a:lstStyle/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当一个块处于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共享状态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时，其在存储器中的数据是当前最新的，对该块发出的请求及其处理操作为：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RdMiss</a:t>
            </a:r>
          </a:p>
          <a:p>
            <a:pPr lvl="3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将存储器数据送往请求方处理机，并将其加入共享集合。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</a:p>
          <a:p>
            <a:pPr lvl="3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将数据送往请求方处理机，对共享集合中所有的处理机发送作废消息，且将共享集合改为仅含有该处理机，该块的状态变为独占。</a:t>
            </a:r>
          </a:p>
        </p:txBody>
      </p:sp>
    </p:spTree>
    <p:extLst>
      <p:ext uri="{BB962C8B-B14F-4D97-AF65-F5344CB8AC3E}">
        <p14:creationId xmlns:p14="http://schemas.microsoft.com/office/powerpoint/2010/main" val="165675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230" y="549862"/>
            <a:ext cx="5414484" cy="921933"/>
          </a:xfrm>
        </p:spPr>
        <p:txBody>
          <a:bodyPr/>
          <a:lstStyle/>
          <a:p>
            <a:r>
              <a:rPr lang="en-US" altLang="zh-CN" dirty="0"/>
              <a:t>MPP——</a:t>
            </a:r>
            <a:r>
              <a:rPr lang="zh-CN" altLang="en-US" dirty="0"/>
              <a:t>大规模并行处理机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5998192" y="761735"/>
            <a:ext cx="6023351" cy="521877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ＭＰＰ一般是指超大型计算机系统；</a:t>
            </a:r>
            <a:endParaRPr lang="en-US" altLang="zh-CN" sz="2000" dirty="0"/>
          </a:p>
          <a:p>
            <a:r>
              <a:rPr lang="zh-CN" altLang="en-US" sz="2000" dirty="0"/>
              <a:t>处理节点采用商品微处理器；每个节点上有自己的局部存储器；采用高通信带宽和低延迟的</a:t>
            </a:r>
            <a:r>
              <a:rPr lang="zh-CN" altLang="en-US" sz="2000" dirty="0">
                <a:solidFill>
                  <a:srgbClr val="FF0000"/>
                </a:solidFill>
              </a:rPr>
              <a:t>互连网络</a:t>
            </a:r>
            <a:r>
              <a:rPr lang="zh-CN" altLang="en-US" sz="2000" dirty="0"/>
              <a:t>（专门设计和定制的）进行节点互连；</a:t>
            </a:r>
            <a:endParaRPr lang="en-US" altLang="zh-CN" sz="2000" dirty="0"/>
          </a:p>
          <a:p>
            <a:r>
              <a:rPr lang="zh-CN" altLang="en-US" sz="2000" dirty="0"/>
              <a:t>能扩放至成百上千乃至上万个处理器；</a:t>
            </a:r>
            <a:endParaRPr lang="en-US" altLang="zh-CN" sz="2000" dirty="0"/>
          </a:p>
          <a:p>
            <a:r>
              <a:rPr lang="zh-CN" altLang="en-US" sz="2000" dirty="0"/>
              <a:t>它是一种异步的ＭＩＭＤ机器，程序系由多个进程组成，每个都有其私有地址空间，进程间采用传递消息相互作用；</a:t>
            </a:r>
            <a:endParaRPr lang="en-US" altLang="zh-CN" sz="2000" dirty="0"/>
          </a:p>
          <a:p>
            <a:r>
              <a:rPr lang="zh-CN" altLang="en-US" sz="2000" dirty="0"/>
              <a:t>ＭＰＰ的主要应用是科学计算、工程模拟和信号处理等以计算为主的领域。</a:t>
            </a:r>
            <a:endParaRPr lang="en-US" altLang="zh-CN" sz="2000" dirty="0"/>
          </a:p>
          <a:p>
            <a:r>
              <a:rPr lang="zh-CN" altLang="en-US" sz="2000" dirty="0"/>
              <a:t>例如：</a:t>
            </a:r>
            <a:r>
              <a:rPr lang="en-US" altLang="zh-CN" sz="2000" dirty="0"/>
              <a:t>Intel Paragon</a:t>
            </a:r>
            <a:r>
              <a:rPr lang="zh-CN" altLang="en-US" sz="2000" dirty="0"/>
              <a:t>、</a:t>
            </a:r>
            <a:r>
              <a:rPr lang="en-US" altLang="zh-CN" sz="2000" dirty="0"/>
              <a:t>Cray T3E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IntelOption</a:t>
            </a:r>
            <a:r>
              <a:rPr lang="en-US" altLang="zh-CN" sz="2000" dirty="0"/>
              <a:t> Red</a:t>
            </a:r>
            <a:r>
              <a:rPr lang="zh-CN" altLang="en-US" sz="2000" dirty="0"/>
              <a:t>和我国的曙光</a:t>
            </a:r>
            <a:r>
              <a:rPr lang="en-US" altLang="zh-CN" sz="2000" dirty="0"/>
              <a:t>-</a:t>
            </a:r>
            <a:r>
              <a:rPr lang="zh-CN" altLang="en-US" sz="2000" dirty="0"/>
              <a:t>１０００等都是这种类型的机器。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0" y="1810142"/>
            <a:ext cx="4670197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74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599" y="123825"/>
            <a:ext cx="11420475" cy="6010275"/>
          </a:xfrm>
        </p:spPr>
        <p:txBody>
          <a:bodyPr>
            <a:noAutofit/>
          </a:bodyPr>
          <a:lstStyle/>
          <a:p>
            <a:pPr marL="809625" lvl="1" indent="-447675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tabLst>
                <a:tab pos="809625" algn="l"/>
              </a:tabLs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当某块处于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独占状态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时，该块的最新值保存在共享集合所指出的唯一处理机（拥有者）中。 有三种可能的请求：</a:t>
            </a:r>
          </a:p>
          <a:p>
            <a:pPr marL="1257277" lvl="2" indent="-3429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RdMiss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将“取数据”的消息发往拥有者处理机，将它所返回给宿主结点的数据写入存储器，并进而把该数据送回请求方处理机，将请求方处理机加入共享集合。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此时共享集合中仍保留原拥有者处理机（因为它仍有一个可读的副本）。</a:t>
            </a:r>
          </a:p>
          <a:p>
            <a:pPr marL="1714466" lvl="3" indent="-34290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将该块的状态变为共享。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277" lvl="2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WtMiss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该块将有一个新的拥有者。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给旧的拥有者处理机发送消息，要求它将数据块送回宿主结点写入存储器，然后再从该结点送给请求方处理机。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同时还要把旧拥有者处理机中的该块作废。把请求处理机加入共享者集合，使之成为新的拥有者。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该块的状态仍旧是独占。</a:t>
            </a:r>
          </a:p>
          <a:p>
            <a:pPr marL="1257277" lvl="2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p"/>
            </a:pPr>
            <a:r>
              <a:rPr lang="en-US" altLang="zh-CN" sz="2000" dirty="0" err="1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WtBack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（写回）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当一个块的拥有者处理机要从其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中把该块替换出去时，必须将该块写回其宿主结点的存储器中，从而使存储器中相应的块中存放的数据是最新的（宿主结点实际上成为拥有者）；</a:t>
            </a:r>
          </a:p>
          <a:p>
            <a:pPr marL="1714466" lvl="3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该块的状态变成未缓冲，其共享集合为空。</a:t>
            </a:r>
          </a:p>
          <a:p>
            <a:pPr lvl="3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8514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0303" y="944564"/>
            <a:ext cx="11069747" cy="481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不同目录协议的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主要区别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主要有两个</a:t>
            </a:r>
          </a:p>
          <a:p>
            <a:pPr marL="1619250" lvl="2" indent="-361950" eaLnBrk="1" hangingPunct="1"/>
            <a:r>
              <a:rPr lang="zh-CN" altLang="en-US" b="0" dirty="0">
                <a:latin typeface="宋体" panose="02010600030101010101" pitchFamily="2" charset="-122"/>
              </a:rPr>
              <a:t>所设置的存储器块的状态及其个数不同</a:t>
            </a:r>
          </a:p>
          <a:p>
            <a:pPr marL="1619250" lvl="2" indent="-361950" eaLnBrk="1" hangingPunct="1"/>
            <a:r>
              <a:rPr lang="zh-CN" altLang="en-US" b="0" dirty="0">
                <a:latin typeface="宋体" panose="02010600030101010101" pitchFamily="2" charset="-122"/>
              </a:rPr>
              <a:t>目录的结构</a:t>
            </a:r>
          </a:p>
          <a:p>
            <a:pPr lvl="1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目录协议分为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  <a:p>
            <a:pPr marL="1619250" lvl="2" indent="-361950"/>
            <a:r>
              <a:rPr lang="zh-CN" altLang="en-US" b="0" dirty="0">
                <a:latin typeface="宋体" panose="02010600030101010101" pitchFamily="2" charset="-122"/>
              </a:rPr>
              <a:t>全映像目录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1619250" lvl="2" indent="-361950"/>
            <a:r>
              <a:rPr lang="zh-CN" altLang="en-US" b="0" dirty="0">
                <a:latin typeface="宋体" panose="02010600030101010101" pitchFamily="2" charset="-122"/>
              </a:rPr>
              <a:t>有限映像目录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1619250" lvl="2" indent="-361950"/>
            <a:r>
              <a:rPr lang="zh-CN" altLang="en-US" b="0" dirty="0">
                <a:latin typeface="宋体" panose="02010600030101010101" pitchFamily="2" charset="-122"/>
              </a:rPr>
              <a:t>链式目录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760303" y="197793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目录的三种结构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2506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582613"/>
            <a:ext cx="10439400" cy="5040312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全映像目录</a:t>
            </a:r>
          </a:p>
          <a:p>
            <a:pPr marL="447675" lvl="1" indent="447675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每一个目录项都包含一个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位（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为处理机的个数）的位向量，其每一位对应于一个处理机。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处理比较简单，速度也比较快。</a:t>
            </a:r>
          </a:p>
          <a:p>
            <a:pPr marL="1085850" lvl="1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存储空间的开销很大。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目录项的数目与处理机的个数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成正比，而目录项的大小（位数）也与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成正比，因此目录所占用的空间与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aseline="30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成正比。</a:t>
            </a:r>
          </a:p>
          <a:p>
            <a:pPr marL="1257277" lvl="2" indent="-342900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可扩放性很差。</a:t>
            </a:r>
            <a:endParaRPr lang="zh-CN" altLang="en-US" sz="2000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573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79759" y="4605011"/>
            <a:ext cx="93741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Wingdings" panose="05000000000000000000" pitchFamily="2" charset="2"/>
              <a:buChar char="p"/>
            </a:pPr>
            <a:r>
              <a:rPr lang="zh-CN" altLang="en-US" b="0" dirty="0">
                <a:latin typeface="宋体" panose="02010600030101010101" pitchFamily="2" charset="-122"/>
              </a:rPr>
              <a:t>当位向量中的值为</a:t>
            </a:r>
            <a:r>
              <a:rPr lang="zh-CN" altLang="en-US" b="0" dirty="0">
                <a:solidFill>
                  <a:srgbClr val="9933FF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0" dirty="0">
                <a:solidFill>
                  <a:srgbClr val="9933FF"/>
                </a:solidFill>
                <a:latin typeface="宋体" panose="02010600030101010101" pitchFamily="2" charset="-122"/>
              </a:rPr>
              <a:t>1”</a:t>
            </a:r>
            <a:r>
              <a:rPr lang="zh-CN" altLang="en-US" b="0" dirty="0">
                <a:latin typeface="宋体" panose="02010600030101010101" pitchFamily="2" charset="-122"/>
              </a:rPr>
              <a:t>时，就表示它所对应的处理机有该数据块的副本；否则就表示没有。</a:t>
            </a:r>
          </a:p>
          <a:p>
            <a:pPr lvl="2" eaLnBrk="1" hangingPunct="1"/>
            <a:r>
              <a:rPr lang="zh-CN" altLang="en-US" b="0" dirty="0">
                <a:latin typeface="宋体" panose="02010600030101010101" pitchFamily="2" charset="-122"/>
              </a:rPr>
              <a:t>在这种情况下，共享集合由位向量中值为</a:t>
            </a:r>
            <a:r>
              <a:rPr lang="zh-CN" altLang="en-US" b="0" dirty="0">
                <a:solidFill>
                  <a:srgbClr val="9933FF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0" dirty="0">
                <a:solidFill>
                  <a:srgbClr val="9933FF"/>
                </a:solidFill>
                <a:latin typeface="宋体" panose="02010600030101010101" pitchFamily="2" charset="-122"/>
              </a:rPr>
              <a:t>1”</a:t>
            </a:r>
            <a:r>
              <a:rPr lang="zh-CN" altLang="en-US" b="0" dirty="0">
                <a:latin typeface="宋体" panose="02010600030101010101" pitchFamily="2" charset="-122"/>
              </a:rPr>
              <a:t>的位所对应的处理机构成。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47" y="1236969"/>
            <a:ext cx="5486876" cy="31762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9759" y="389950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举例 </a:t>
            </a:r>
          </a:p>
        </p:txBody>
      </p:sp>
    </p:spTree>
    <p:extLst>
      <p:ext uri="{BB962C8B-B14F-4D97-AF65-F5344CB8AC3E}">
        <p14:creationId xmlns:p14="http://schemas.microsoft.com/office/powerpoint/2010/main" val="29154436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975632" y="372701"/>
            <a:ext cx="10188757" cy="5728107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ea"/>
              <a:buAutoNum type="circleNumDbPlain" startAt="2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有限映像目录 </a:t>
            </a:r>
          </a:p>
          <a:p>
            <a:pPr marL="896938" lvl="1" indent="-2682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提高其可扩放性和减少目录所占用的空间。</a:t>
            </a:r>
          </a:p>
          <a:p>
            <a:pPr marL="896938" lvl="1" indent="-2682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核心思想：采用位数固定的目录项目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限制同一数据块在所有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中的副本总数。 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例如，限定为常数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。则目录项中用于表示共享集合所需的二进制位数为：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m×log</a:t>
            </a:r>
            <a:r>
              <a:rPr lang="en-US" altLang="zh-CN" baseline="-25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目录所占用的空间与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N×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成正比。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6938" lvl="1" indent="-2682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</a:p>
          <a:p>
            <a:pPr lvl="2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当同一数据的副本个数大于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时，必须做特殊处理。当目录项中的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个指针都已经全被占满，而某处理机又需要新调入该块时，就需要在其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个指针中选择一个，将之驱逐，以便腾出位置，存放指向新调入块的处理机的指针 。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AutoNum type="arabicPeriod" startAt="2"/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4756" name="Rectangle 8"/>
          <p:cNvSpPr>
            <a:spLocks noChangeArrowheads="1"/>
          </p:cNvSpPr>
          <p:nvPr/>
        </p:nvSpPr>
        <p:spPr bwMode="auto">
          <a:xfrm>
            <a:off x="1524001" y="3236755"/>
            <a:ext cx="1847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</a:endParaRPr>
          </a:p>
        </p:txBody>
      </p:sp>
      <p:graphicFrame>
        <p:nvGraphicFramePr>
          <p:cNvPr id="747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49075"/>
              </p:ext>
            </p:extLst>
          </p:nvPr>
        </p:nvGraphicFramePr>
        <p:xfrm>
          <a:off x="5044485" y="2612527"/>
          <a:ext cx="71913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4114" imgH="177646" progId="Equation.3">
                  <p:embed/>
                </p:oleObj>
              </mc:Choice>
              <mc:Fallback>
                <p:oleObj name="公式" r:id="rId2" imgW="44411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485" y="2612527"/>
                        <a:ext cx="719138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03649"/>
      </p:ext>
    </p:extLst>
  </p:cSld>
  <p:clrMapOvr>
    <a:masterClrMapping/>
  </p:clrMapOvr>
  <p:transition>
    <p:pull dir="rd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7"/>
          <p:cNvSpPr txBox="1">
            <a:spLocks noChangeArrowheads="1"/>
          </p:cNvSpPr>
          <p:nvPr/>
        </p:nvSpPr>
        <p:spPr bwMode="auto">
          <a:xfrm>
            <a:off x="3379789" y="4494214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有限映像目录（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N≥8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的情况） </a:t>
            </a:r>
          </a:p>
        </p:txBody>
      </p:sp>
      <p:sp>
        <p:nvSpPr>
          <p:cNvPr id="75820" name="Rectangle 51"/>
          <p:cNvSpPr>
            <a:spLocks noChangeArrowheads="1"/>
          </p:cNvSpPr>
          <p:nvPr/>
        </p:nvSpPr>
        <p:spPr bwMode="auto">
          <a:xfrm>
            <a:off x="1524001" y="3092293"/>
            <a:ext cx="1847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45" y="1334135"/>
            <a:ext cx="5864860" cy="293243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979759" y="389950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举例 </a:t>
            </a:r>
          </a:p>
        </p:txBody>
      </p:sp>
    </p:spTree>
    <p:extLst>
      <p:ext uri="{BB962C8B-B14F-4D97-AF65-F5344CB8AC3E}">
        <p14:creationId xmlns:p14="http://schemas.microsoft.com/office/powerpoint/2010/main" val="1337252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24496" y="346441"/>
            <a:ext cx="9639298" cy="57843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ea"/>
              <a:buAutoNum type="circleNumDbPlain" startAt="3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链式目录</a:t>
            </a: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用一个目录指针链表来表示共享集合。当一个数据块的副本数增加（或减少）时，其指针链表就跟着变长（或变短）。</a:t>
            </a: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由于链表的长度不受限制，因而带来了以下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：既不限制副本的个数，又保持了可扩展性。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链式目录有两种实现方法</a:t>
            </a:r>
          </a:p>
          <a:p>
            <a:pPr marL="1257277" lvl="2" indent="-3429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单链法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当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中的块被替换出去时，需要对相应的链表进行操作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把相应的链表元素（假设是链表中的第</a:t>
            </a:r>
            <a:r>
              <a:rPr lang="en-US" altLang="zh-CN" sz="2000" dirty="0" err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个）删除。</a:t>
            </a:r>
            <a:r>
              <a:rPr lang="zh-CN" altLang="en-US" sz="2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实现方法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有以下两种：</a:t>
            </a:r>
          </a:p>
          <a:p>
            <a:pPr marL="1714466"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沿着链表往下寻找第</a:t>
            </a:r>
            <a:r>
              <a:rPr lang="en-US" altLang="zh-CN" sz="2000" dirty="0" err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个元素，找到后，修改其前后的链接指针，跳过该元素。</a:t>
            </a:r>
          </a:p>
          <a:p>
            <a:pPr marL="1714466"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找到第</a:t>
            </a:r>
            <a:r>
              <a:rPr lang="en-US" altLang="zh-CN" sz="2000" dirty="0" err="1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个元素后，作废它及其后的所有元素所对应的</a:t>
            </a:r>
            <a:r>
              <a:rPr lang="en-US" altLang="zh-CN" sz="2000" dirty="0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副本。</a:t>
            </a:r>
          </a:p>
          <a:p>
            <a:pPr marL="1257277" lvl="2" indent="-3429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双链法 </a:t>
            </a:r>
          </a:p>
          <a:p>
            <a:pPr marL="1714466"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在替换时不需要遍历整个链表。</a:t>
            </a:r>
          </a:p>
          <a:p>
            <a:pPr marL="1714466" lvl="3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节省了处理时间，但其指针增加了一倍，而且一致性协议也更复杂了。 </a:t>
            </a:r>
          </a:p>
          <a:p>
            <a:pPr marL="108585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2870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896463" y="1561284"/>
            <a:ext cx="49244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采用单向链法的示意图</a:t>
            </a:r>
          </a:p>
        </p:txBody>
      </p:sp>
      <p:sp>
        <p:nvSpPr>
          <p:cNvPr id="78863" name="Text Box 16"/>
          <p:cNvSpPr txBox="1">
            <a:spLocks noChangeArrowheads="1"/>
          </p:cNvSpPr>
          <p:nvPr/>
        </p:nvSpPr>
        <p:spPr bwMode="auto">
          <a:xfrm>
            <a:off x="5063151" y="2528736"/>
            <a:ext cx="18383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共享集＝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P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800" b="1" dirty="0">
              <a:solidFill>
                <a:srgbClr val="0000FF"/>
              </a:solidFill>
            </a:endParaRPr>
          </a:p>
        </p:txBody>
      </p:sp>
      <p:sp>
        <p:nvSpPr>
          <p:cNvPr id="78916" name="Text Box 71"/>
          <p:cNvSpPr txBox="1">
            <a:spLocks noChangeArrowheads="1"/>
          </p:cNvSpPr>
          <p:nvPr/>
        </p:nvSpPr>
        <p:spPr bwMode="auto">
          <a:xfrm>
            <a:off x="4803504" y="6011771"/>
            <a:ext cx="24860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共享集＝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P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1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800" b="1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2" y="411482"/>
            <a:ext cx="5520284" cy="19681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64" y="3473272"/>
            <a:ext cx="5700762" cy="22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137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0_TF56180624_Win32" id="{9D727254-2BE9-4C85-8515-511A9B42E99C}" vid="{98F67272-6949-4B1C-8084-EC46719CFC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单线</Template>
  <TotalTime>0</TotalTime>
  <Words>6699</Words>
  <Application>Microsoft Office PowerPoint</Application>
  <PresentationFormat>宽屏</PresentationFormat>
  <Paragraphs>934</Paragraphs>
  <Slides>97</Slides>
  <Notes>16</Notes>
  <HiddenSlides>18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12" baseType="lpstr">
      <vt:lpstr>Microsoft YaHei UI</vt:lpstr>
      <vt:lpstr>黑体</vt:lpstr>
      <vt:lpstr>楷体_GB2312</vt:lpstr>
      <vt:lpstr>宋体</vt:lpstr>
      <vt:lpstr>宋体</vt:lpstr>
      <vt:lpstr>微软雅黑 Light</vt:lpstr>
      <vt:lpstr>Arial</vt:lpstr>
      <vt:lpstr>Comic Sans MS</vt:lpstr>
      <vt:lpstr>Tahoma</vt:lpstr>
      <vt:lpstr>Tenorite</vt:lpstr>
      <vt:lpstr>Times New Roman</vt:lpstr>
      <vt:lpstr>Wingdings</vt:lpstr>
      <vt:lpstr>单线</vt:lpstr>
      <vt:lpstr>图片</vt:lpstr>
      <vt:lpstr>公式</vt:lpstr>
      <vt:lpstr>第5章 – 线程级并行：多处理机</vt:lpstr>
      <vt:lpstr>PowerPoint 演示文稿</vt:lpstr>
      <vt:lpstr>系统互连</vt:lpstr>
      <vt:lpstr>静态互连网络：指处理单元间有固定连接的一类网络，在程序执行期间，这种点到点的链接保持不变。</vt:lpstr>
      <vt:lpstr>动态互连网络：由开关单元构成，可以按照应用程序的要求动态的改变连接组态。</vt:lpstr>
      <vt:lpstr>2. 几种基本的MIMD并行机结构模型</vt:lpstr>
      <vt:lpstr>PVP——并行向量处理机</vt:lpstr>
      <vt:lpstr>SMP——对称多处理机</vt:lpstr>
      <vt:lpstr>MPP——大规模并行处理机</vt:lpstr>
      <vt:lpstr>DSM——分布式共享存储多处理机</vt:lpstr>
      <vt:lpstr>COW——工作站集群</vt:lpstr>
      <vt:lpstr>3. 从存储角度来看MIMD</vt:lpstr>
      <vt:lpstr>3. 从存储角度来看MIMD</vt:lpstr>
      <vt:lpstr>UMA</vt:lpstr>
      <vt:lpstr>NUMA</vt:lpstr>
      <vt:lpstr>PowerPoint 演示文稿</vt:lpstr>
      <vt:lpstr>本章组织结构</vt:lpstr>
      <vt:lpstr>5.2 多处理机Cache一致性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Snoopy-Cache 状态机-I </vt:lpstr>
      <vt:lpstr>Snoopy-Cache 状态机-I </vt:lpstr>
      <vt:lpstr>Snoopy-Cache 状态机-I </vt:lpstr>
      <vt:lpstr>Snoopy-Cache 状态机-I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目录的状态转换图 </vt:lpstr>
      <vt:lpstr>目录的状态转换图 </vt:lpstr>
      <vt:lpstr>  数据块的状态为未缓冲 </vt:lpstr>
      <vt:lpstr>PowerPoint 演示文稿</vt:lpstr>
      <vt:lpstr>  数据块的状态为未缓冲 </vt:lpstr>
      <vt:lpstr>目录的状态转换图 </vt:lpstr>
      <vt:lpstr>目录的状态转换图 </vt:lpstr>
      <vt:lpstr>目录的状态转换图 </vt:lpstr>
      <vt:lpstr>  数据块的状态为共享 </vt:lpstr>
      <vt:lpstr>目录的状态转换图 </vt:lpstr>
      <vt:lpstr>  数据块的状态为共享 </vt:lpstr>
      <vt:lpstr>目录的状态转换图 </vt:lpstr>
      <vt:lpstr>  数据块的状态为独占</vt:lpstr>
      <vt:lpstr>目录的状态转换图 </vt:lpstr>
      <vt:lpstr>PowerPoint 演示文稿</vt:lpstr>
      <vt:lpstr>目录的状态转换图 </vt:lpstr>
      <vt:lpstr>PowerPoint 演示文稿</vt:lpstr>
      <vt:lpstr>目录的状态转换图 </vt:lpstr>
      <vt:lpstr>目录的状态转换图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2022-01-04T05:59:07Z</dcterms:created>
  <dcterms:modified xsi:type="dcterms:W3CDTF">2023-06-12T10:01:46Z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