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96"/>
  </p:notesMasterIdLst>
  <p:handoutMasterIdLst>
    <p:handoutMasterId r:id="rId97"/>
  </p:handoutMasterIdLst>
  <p:sldIdLst>
    <p:sldId id="270" r:id="rId4"/>
    <p:sldId id="367" r:id="rId5"/>
    <p:sldId id="368" r:id="rId6"/>
    <p:sldId id="369" r:id="rId7"/>
    <p:sldId id="269" r:id="rId8"/>
    <p:sldId id="271" r:id="rId9"/>
    <p:sldId id="280" r:id="rId10"/>
    <p:sldId id="522" r:id="rId11"/>
    <p:sldId id="523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281" r:id="rId20"/>
    <p:sldId id="282" r:id="rId21"/>
    <p:sldId id="337" r:id="rId22"/>
    <p:sldId id="338" r:id="rId23"/>
    <p:sldId id="339" r:id="rId24"/>
    <p:sldId id="340" r:id="rId25"/>
    <p:sldId id="283" r:id="rId26"/>
    <p:sldId id="284" r:id="rId27"/>
    <p:sldId id="341" r:id="rId28"/>
    <p:sldId id="285" r:id="rId29"/>
    <p:sldId id="286" r:id="rId30"/>
    <p:sldId id="287" r:id="rId31"/>
    <p:sldId id="288" r:id="rId32"/>
    <p:sldId id="289" r:id="rId33"/>
    <p:sldId id="460" r:id="rId34"/>
    <p:sldId id="290" r:id="rId35"/>
    <p:sldId id="292" r:id="rId36"/>
    <p:sldId id="293" r:id="rId37"/>
    <p:sldId id="294" r:id="rId38"/>
    <p:sldId id="295" r:id="rId39"/>
    <p:sldId id="343" r:id="rId40"/>
    <p:sldId id="298" r:id="rId41"/>
    <p:sldId id="299" r:id="rId42"/>
    <p:sldId id="300" r:id="rId43"/>
    <p:sldId id="296" r:id="rId44"/>
    <p:sldId id="297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44" r:id="rId55"/>
    <p:sldId id="310" r:id="rId56"/>
    <p:sldId id="311" r:id="rId57"/>
    <p:sldId id="313" r:id="rId58"/>
    <p:sldId id="374" r:id="rId59"/>
    <p:sldId id="375" r:id="rId60"/>
    <p:sldId id="322" r:id="rId61"/>
    <p:sldId id="275" r:id="rId62"/>
    <p:sldId id="316" r:id="rId63"/>
    <p:sldId id="317" r:id="rId64"/>
    <p:sldId id="318" r:id="rId65"/>
    <p:sldId id="349" r:id="rId66"/>
    <p:sldId id="342" r:id="rId67"/>
    <p:sldId id="351" r:id="rId68"/>
    <p:sldId id="352" r:id="rId69"/>
    <p:sldId id="353" r:id="rId70"/>
    <p:sldId id="356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73" r:id="rId80"/>
    <p:sldId id="456" r:id="rId81"/>
    <p:sldId id="457" r:id="rId82"/>
    <p:sldId id="458" r:id="rId83"/>
    <p:sldId id="459" r:id="rId84"/>
    <p:sldId id="607" r:id="rId85"/>
    <p:sldId id="608" r:id="rId86"/>
    <p:sldId id="609" r:id="rId87"/>
    <p:sldId id="610" r:id="rId88"/>
    <p:sldId id="611" r:id="rId89"/>
    <p:sldId id="612" r:id="rId90"/>
    <p:sldId id="613" r:id="rId91"/>
    <p:sldId id="614" r:id="rId92"/>
    <p:sldId id="615" r:id="rId93"/>
    <p:sldId id="616" r:id="rId94"/>
    <p:sldId id="617" r:id="rId95"/>
  </p:sldIdLst>
  <p:sldSz cx="9144000" cy="6858000" type="screen4x3"/>
  <p:notesSz cx="7099300" cy="10234613"/>
  <p:custDataLst>
    <p:tags r:id="rId98"/>
  </p:custDataLst>
  <p:defaultTextStyle>
    <a:defPPr>
      <a:defRPr lang="en-A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00642D"/>
    <a:srgbClr val="FF00FF"/>
    <a:srgbClr val="0000CC"/>
    <a:srgbClr val="009900"/>
    <a:srgbClr val="3399FF"/>
    <a:srgbClr val="256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2"/>
    <p:restoredTop sz="94716"/>
  </p:normalViewPr>
  <p:slideViewPr>
    <p:cSldViewPr showGuides="1">
      <p:cViewPr varScale="1">
        <p:scale>
          <a:sx n="135" d="100"/>
          <a:sy n="135" d="100"/>
        </p:scale>
        <p:origin x="1771" y="86"/>
      </p:cViewPr>
      <p:guideLst>
        <p:guide orient="horz" pos="218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defRPr sz="13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78810-5B25-40A7-84CD-B9C40A222125}" type="datetime3"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 February, 2023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CF1DD9-5588-4946-A77A-8DE2BB569D3C}" type="slidenum">
              <a:rPr kumimoji="0" lang="en-AU" altLang="zh-CN" sz="13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AU" alt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defTabSz="96710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>
            <a:lvl1pPr algn="r" defTabSz="967105" eaLnBrk="0" hangingPunct="0">
              <a:defRPr sz="13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A64C97-953B-484C-82E5-883F9DCDBC83}" type="datetime3"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 February, 2023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defTabSz="967105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defRPr sz="1300" noProof="1" dirty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6561D7-7B18-4BF5-BB94-BE47FD310653}" type="slidenum">
              <a:rPr kumimoji="0" lang="en-AU" altLang="zh-CN" sz="13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AU" altLang="zh-CN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 eaLnBrk="1" hangingPunct="1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19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 eaLnBrk="1" hangingPunct="1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 eaLnBrk="1" hangingPunct="1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1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891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389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4096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409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marL="342900" lvl="0" indent="-342900" eaLnBrk="1" hangingPunct="1">
              <a:lnSpc>
                <a:spcPct val="70000"/>
              </a:lnSpc>
              <a:spcBef>
                <a:spcPct val="16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600" b="1" dirty="0">
                <a:solidFill>
                  <a:schemeClr val="tx2"/>
                </a:solidFill>
                <a:ea typeface="宋体" panose="02010600030101010101" pitchFamily="2" charset="-122"/>
              </a:rPr>
              <a:t>Building from the adder to ALU</a:t>
            </a:r>
          </a:p>
          <a:p>
            <a:pPr marL="342900" lvl="0" indent="-342900" eaLnBrk="1" hangingPunct="1">
              <a:lnSpc>
                <a:spcPct val="70000"/>
              </a:lnSpc>
              <a:spcBef>
                <a:spcPct val="16000"/>
              </a:spcBef>
              <a:buClr>
                <a:schemeClr val="folHlink"/>
              </a:buClr>
              <a:buSzPct val="60000"/>
              <a:buChar char="•"/>
            </a:pPr>
            <a:endParaRPr lang="en-US" altLang="zh-CN" sz="25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70000"/>
              </a:lnSpc>
              <a:spcBef>
                <a:spcPct val="16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500" dirty="0">
                <a:latin typeface="Calibri" panose="020F0502020204030204" pitchFamily="34" charset="0"/>
                <a:ea typeface="宋体" panose="02010600030101010101" pitchFamily="2" charset="-122"/>
              </a:rPr>
              <a:t>ALU – Arithmetic Logic Unit, does the major calculations in the computer, including 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ct val="16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Add 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ct val="16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And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ct val="16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Or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ct val="16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Sub</a:t>
            </a:r>
          </a:p>
          <a:p>
            <a:pPr marL="742950" lvl="1" indent="-285750" eaLnBrk="1" hangingPunct="1">
              <a:lnSpc>
                <a:spcPct val="70000"/>
              </a:lnSpc>
              <a:spcBef>
                <a:spcPct val="16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</a:p>
          <a:p>
            <a:pPr marL="342900" lvl="0" indent="-342900" eaLnBrk="1" hangingPunct="1">
              <a:lnSpc>
                <a:spcPct val="70000"/>
              </a:lnSpc>
              <a:spcBef>
                <a:spcPct val="16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500" dirty="0">
                <a:latin typeface="Calibri" panose="020F0502020204030204" pitchFamily="34" charset="0"/>
                <a:ea typeface="宋体" panose="02010600030101010101" pitchFamily="2" charset="-122"/>
              </a:rPr>
              <a:t>In MIPS, the ALU takes two 32-bit inputs and produces one 32-bit output, plus some additional signals</a:t>
            </a:r>
          </a:p>
          <a:p>
            <a:pPr marL="342900" lvl="0" indent="-342900" eaLnBrk="1" hangingPunct="1">
              <a:lnSpc>
                <a:spcPct val="70000"/>
              </a:lnSpc>
              <a:spcBef>
                <a:spcPct val="16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500" dirty="0">
                <a:latin typeface="Calibri" panose="020F0502020204030204" pitchFamily="34" charset="0"/>
                <a:ea typeface="宋体" panose="02010600030101010101" pitchFamily="2" charset="-122"/>
              </a:rPr>
              <a:t>Add is only one of the functions, and in this lecture, we are going to see how an full ALU is designed</a:t>
            </a:r>
          </a:p>
          <a:p>
            <a:pPr marL="342900" lvl="0" indent="-342900">
              <a:lnSpc>
                <a:spcPct val="80000"/>
              </a:lnSpc>
              <a:buChar char="•"/>
            </a:pPr>
            <a:r>
              <a:rPr lang="en-US" altLang="zh-CN" sz="1100" dirty="0">
                <a:ea typeface="宋体" panose="02010600030101010101" pitchFamily="2" charset="-122"/>
              </a:rPr>
              <a:t>Build 32-bits adder From 1-bit adder </a:t>
            </a:r>
            <a:endParaRPr lang="zh-CN" altLang="en-US" sz="1100" dirty="0">
              <a:ea typeface="宋体" panose="02010600030101010101" pitchFamily="2" charset="-122"/>
            </a:endParaRPr>
          </a:p>
        </p:txBody>
      </p:sp>
      <p:sp>
        <p:nvSpPr>
          <p:cNvPr id="1024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245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247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49155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120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12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325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32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632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63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5837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583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041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04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2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246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24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7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451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451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758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75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9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6963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696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r>
              <a:rPr lang="zh-CN" altLang="en-US" dirty="0">
                <a:ea typeface="宋体" panose="02010600030101010101" pitchFamily="2" charset="-122"/>
              </a:rPr>
              <a:t>真值表</a:t>
            </a:r>
            <a:r>
              <a:rPr lang="en-US" altLang="zh-CN" dirty="0">
                <a:ea typeface="宋体" panose="02010600030101010101" pitchFamily="2" charset="-122"/>
              </a:rPr>
              <a:t>-》</a:t>
            </a:r>
            <a:r>
              <a:rPr lang="zh-CN" altLang="en-US" dirty="0">
                <a:ea typeface="宋体" panose="02010600030101010101" pitchFamily="2" charset="-122"/>
              </a:rPr>
              <a:t>逻辑表达式</a:t>
            </a:r>
            <a:r>
              <a:rPr lang="en-US" altLang="zh-CN" dirty="0">
                <a:ea typeface="宋体" panose="02010600030101010101" pitchFamily="2" charset="-122"/>
              </a:rPr>
              <a:t>-》</a:t>
            </a:r>
            <a:r>
              <a:rPr lang="zh-CN" altLang="en-US" dirty="0">
                <a:ea typeface="宋体" panose="02010600030101010101" pitchFamily="2" charset="-122"/>
              </a:rPr>
              <a:t>设计组合电路</a:t>
            </a:r>
          </a:p>
        </p:txBody>
      </p:sp>
      <p:sp>
        <p:nvSpPr>
          <p:cNvPr id="13316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3317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3319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168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16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373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37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577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57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7885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788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089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09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294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29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5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499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49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704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70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8909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890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113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11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536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53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318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31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9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523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52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728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728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9933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993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137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138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8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342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34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3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547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54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0854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085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5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1059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105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2083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208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8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741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74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2595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259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9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2902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2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290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0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3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4029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402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4233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423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61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4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4438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443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3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9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0532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50533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4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50535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To do a-b, three things:</a:t>
            </a:r>
          </a:p>
          <a:p>
            <a:pPr marL="971550" lvl="1" indent="-514350">
              <a:spcBef>
                <a:spcPct val="2000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Invert every bit of b.</a:t>
            </a:r>
          </a:p>
          <a:p>
            <a:pPr marL="971550" lvl="1" indent="-514350">
              <a:spcBef>
                <a:spcPct val="2000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Add 1.</a:t>
            </a:r>
          </a:p>
          <a:p>
            <a:pPr marL="971550" lvl="1" indent="-514350">
              <a:spcBef>
                <a:spcPct val="20000"/>
              </a:spcBef>
              <a:buFont typeface="Calibri" panose="020F0502020204030204" pitchFamily="34" charset="0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Add with a.</a:t>
            </a: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So, if it is a subtraction, invert the second operand, set the CarryIn of the last one-bit full adder to be 1, then select the adder output.</a:t>
            </a:r>
          </a:p>
          <a:p>
            <a:pPr marL="342900" lvl="0" indent="-34290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4628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54629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630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54631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r>
              <a:rPr lang="en-US" altLang="zh-CN" dirty="0">
                <a:ea typeface="宋体" panose="02010600030101010101" pitchFamily="2" charset="-122"/>
              </a:rPr>
              <a:t>Ainvert=1 and Binvert=1 and operation=0 then result=</a:t>
            </a:r>
            <a:r>
              <a:rPr lang="en-US" altLang="zh-CN" dirty="0">
                <a:latin typeface="Cambria Math" panose="02040503050406030204" pitchFamily="18" charset="0"/>
                <a:ea typeface="宋体" panose="02010600030101010101" pitchFamily="2" charset="-122"/>
              </a:rPr>
              <a:t>(𝑎+𝑏) ̅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6676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56677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678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56679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71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5891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945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94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7939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9987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1264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126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1469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146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83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16739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167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3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18787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187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91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31075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3107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0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9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33123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33125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2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7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135171" name="Rectangle 3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1351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5" name="Rectangle 3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Morgan Kaufmann Publishers</a:t>
            </a:r>
          </a:p>
        </p:txBody>
      </p:sp>
      <p:sp>
        <p:nvSpPr>
          <p:cNvPr id="35845" name="日期占位符 4"/>
          <p:cNvSpPr txBox="1">
            <a:spLocks noGrp="1"/>
          </p:cNvSpPr>
          <p:nvPr>
            <p:ph type="dt" sz="half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/>
          <a:lstStyle/>
          <a:p>
            <a:pPr lvl="0" algn="r" defTabSz="967105"/>
            <a:fld id="{BB962C8B-B14F-4D97-AF65-F5344CB8AC3E}" type="datetime3"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3 February, 2023</a:t>
            </a:fld>
            <a:endParaRPr lang="en-AU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页脚占位符 5"/>
          <p:cNvSpPr txBox="1">
            <a:spLocks noGrp="1"/>
          </p:cNvSpPr>
          <p:nvPr>
            <p:ph type="ftr" sz="quarter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defTabSz="967105"/>
            <a:r>
              <a:rPr lang="en-AU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3 — Arithmetic for Computers</a:t>
            </a:r>
          </a:p>
        </p:txBody>
      </p:sp>
      <p:sp>
        <p:nvSpPr>
          <p:cNvPr id="35847" name="灯片编号占位符 6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6661" tIns="48331" rIns="96661" bIns="48331" anchor="b" anchorCtr="0"/>
          <a:lstStyle/>
          <a:p>
            <a:pPr lvl="0" algn="r" defTabSz="967105" eaLnBrk="1" hangingPunct="1"/>
            <a:fld id="{9A0DB2DC-4C9A-4742-B13C-FB6460FD3503}" type="slidenum"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en-US" altLang="zh-CN" sz="13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xfrm>
            <a:off x="946150" y="4860925"/>
            <a:ext cx="5207000" cy="4605338"/>
          </a:xfrm>
        </p:spPr>
        <p:txBody>
          <a:bodyPr wrap="square" lIns="96661" tIns="48331" rIns="96661" bIns="48331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8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Picture 40" descr="MKP-logo-white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81" name="Picture 51" descr="Tit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52" descr="4th-edi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AU" altLang="zh-CN" noProof="0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AU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125538"/>
            <a:ext cx="82708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8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Picture 40" descr="MKP-logo-white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5" name="Picture 51" descr="Tit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Picture 52" descr="4th-edi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AU" altLang="zh-CN" noProof="0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AU" altLang="zh-CN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125538"/>
            <a:ext cx="82708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8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Picture 40" descr="MKP-logo-white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339725"/>
            <a:ext cx="1360487" cy="42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81" name="Picture 51" descr="Tit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115888"/>
            <a:ext cx="6424612" cy="854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2" name="Picture 52" descr="4th-edi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13" y="188913"/>
            <a:ext cx="730250" cy="72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AU" altLang="zh-CN" noProof="0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anose="05000000000000000000" pitchFamily="2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AU" altLang="zh-CN" noProof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1125538"/>
            <a:ext cx="8270875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9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en-AU" altLang="zh-CN" dirty="0"/>
              <a:t>Click to edit Master title style</a:t>
            </a:r>
          </a:p>
        </p:txBody>
      </p:sp>
      <p:sp>
        <p:nvSpPr>
          <p:cNvPr id="1028" name="Rectangle 10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24" descr="MKP-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388" y="6308725"/>
            <a:ext cx="13716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9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en-AU" altLang="zh-CN" dirty="0"/>
              <a:t>Click to edit Master title style</a:t>
            </a:r>
          </a:p>
        </p:txBody>
      </p:sp>
      <p:sp>
        <p:nvSpPr>
          <p:cNvPr id="2052" name="Rectangle 10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9DD5F01F-DA97-45B7-A0F1-AA5ADA6D436F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Picture 24" descr="MKP-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388" y="6308725"/>
            <a:ext cx="13716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9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en-AU" altLang="zh-CN" dirty="0"/>
              <a:t>Click to edit Master title style</a:t>
            </a:r>
          </a:p>
        </p:txBody>
      </p:sp>
      <p:sp>
        <p:nvSpPr>
          <p:cNvPr id="1028" name="Rectangle 10"/>
          <p:cNvSpPr>
            <a:spLocks noGrp="1"/>
          </p:cNvSpPr>
          <p:nvPr>
            <p:ph type="body"/>
          </p:nvPr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AU" altLang="zh-CN" dirty="0"/>
              <a:t>Click to edit Master text styles</a:t>
            </a:r>
          </a:p>
          <a:p>
            <a:pPr lvl="1"/>
            <a:r>
              <a:rPr lang="en-AU" altLang="zh-CN" dirty="0"/>
              <a:t>Second level</a:t>
            </a:r>
          </a:p>
          <a:p>
            <a:pPr lvl="2"/>
            <a:r>
              <a:rPr lang="en-AU" altLang="zh-CN" dirty="0"/>
              <a:t>Third level</a:t>
            </a:r>
          </a:p>
          <a:p>
            <a:pPr lvl="3"/>
            <a:r>
              <a:rPr lang="en-AU" altLang="zh-CN" dirty="0"/>
              <a:t>Fourth level</a:t>
            </a:r>
          </a:p>
          <a:p>
            <a:pPr lvl="4"/>
            <a:r>
              <a:rPr lang="en-AU" altLang="zh-CN" dirty="0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 noProof="1" dirty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 3 — Arithmetic for Computers — </a:t>
            </a:r>
            <a:fld id="{F432FD89-666E-4248-B82C-4D226C9BC2A2}" type="slidenum">
              <a:rPr kumimoji="0" lang="en-AU" altLang="zh-CN" sz="1400" b="1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AU" altLang="zh-CN" sz="1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24" descr="MKP-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388" y="6308725"/>
            <a:ext cx="13716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1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2.wav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t" anchorCtr="0">
            <a:spAutoFit/>
          </a:bodyPr>
          <a:lstStyle/>
          <a:p>
            <a:pPr eaLnBrk="1" hangingPunct="1">
              <a:buClrTx/>
              <a:buSzTx/>
              <a:buFontTx/>
            </a:pPr>
            <a:r>
              <a:rPr lang="en-AU" altLang="zh-CN" dirty="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j-cs"/>
              </a:rPr>
              <a:t>Chapter 3</a:t>
            </a:r>
          </a:p>
        </p:txBody>
      </p:sp>
      <p:sp>
        <p:nvSpPr>
          <p:cNvPr id="7171" name="Rectangle 5"/>
          <p:cNvSpPr>
            <a:spLocks noGrp="1"/>
          </p:cNvSpPr>
          <p:nvPr>
            <p:ph type="subTitle" idx="1"/>
          </p:nvPr>
        </p:nvSpPr>
        <p:spPr>
          <a:xfrm>
            <a:off x="2409825" y="2924175"/>
            <a:ext cx="5832475" cy="830263"/>
          </a:xfrm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 eaLnBrk="1" hangingPunct="1">
              <a:buSzPct val="60000"/>
            </a:pPr>
            <a:r>
              <a:rPr lang="en-US" altLang="en-US" sz="4800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算术运算</a:t>
            </a:r>
            <a:endParaRPr lang="en-US" altLang="zh-CN" sz="4800" dirty="0"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/>
          <p:nvPr/>
        </p:nvSpPr>
        <p:spPr>
          <a:xfrm>
            <a:off x="0" y="228600"/>
            <a:ext cx="7924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如何判断溢出</a:t>
            </a:r>
          </a:p>
        </p:txBody>
      </p:sp>
      <p:sp>
        <p:nvSpPr>
          <p:cNvPr id="114691" name="Text Box 3"/>
          <p:cNvSpPr txBox="1"/>
          <p:nvPr/>
        </p:nvSpPr>
        <p:spPr>
          <a:xfrm>
            <a:off x="611188" y="1196975"/>
            <a:ext cx="73802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在什么情况下可能产生溢出？</a:t>
            </a:r>
          </a:p>
        </p:txBody>
      </p:sp>
      <p:sp>
        <p:nvSpPr>
          <p:cNvPr id="114692" name="Text Box 4"/>
          <p:cNvSpPr txBox="1"/>
          <p:nvPr/>
        </p:nvSpPr>
        <p:spPr>
          <a:xfrm>
            <a:off x="0" y="2057400"/>
            <a:ext cx="62484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位尾数，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位符号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位尾数，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位符号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114693" name="Text Box 5"/>
          <p:cNvSpPr txBox="1"/>
          <p:nvPr/>
        </p:nvSpPr>
        <p:spPr>
          <a:xfrm>
            <a:off x="6781800" y="2209800"/>
            <a:ext cx="23622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符号位参加运算     </a:t>
            </a:r>
          </a:p>
        </p:txBody>
      </p:sp>
      <p:sp>
        <p:nvSpPr>
          <p:cNvPr id="114694" name="Text Box 6"/>
          <p:cNvSpPr txBox="1"/>
          <p:nvPr/>
        </p:nvSpPr>
        <p:spPr>
          <a:xfrm>
            <a:off x="609600" y="3657600"/>
            <a:ext cx="38862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结果符号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符号位进位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尾数最高位进位</a:t>
            </a:r>
            <a:r>
              <a:rPr lang="en-US" altLang="zh-CN" sz="3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6172200" y="2514600"/>
            <a:ext cx="609600" cy="609600"/>
            <a:chOff x="3600" y="1344"/>
            <a:chExt cx="384" cy="384"/>
          </a:xfrm>
        </p:grpSpPr>
        <p:sp>
          <p:nvSpPr>
            <p:cNvPr id="20496" name="Line 8"/>
            <p:cNvSpPr/>
            <p:nvPr/>
          </p:nvSpPr>
          <p:spPr>
            <a:xfrm>
              <a:off x="3600" y="1344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97" name="Line 9"/>
            <p:cNvSpPr/>
            <p:nvPr/>
          </p:nvSpPr>
          <p:spPr>
            <a:xfrm flipV="1">
              <a:off x="3600" y="1536"/>
              <a:ext cx="384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88" name="Rectangle 10"/>
          <p:cNvSpPr/>
          <p:nvPr/>
        </p:nvSpPr>
        <p:spPr>
          <a:xfrm>
            <a:off x="4000500" y="3000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Text Box 12"/>
          <p:cNvSpPr txBox="1"/>
          <p:nvPr/>
        </p:nvSpPr>
        <p:spPr>
          <a:xfrm>
            <a:off x="4932363" y="4221163"/>
            <a:ext cx="3600450" cy="15525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A: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1 1 1 0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B: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0 1 1 1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S: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0 1 0 1</a:t>
            </a:r>
          </a:p>
        </p:txBody>
      </p:sp>
      <p:sp>
        <p:nvSpPr>
          <p:cNvPr id="20490" name="Line 13"/>
          <p:cNvSpPr/>
          <p:nvPr/>
        </p:nvSpPr>
        <p:spPr>
          <a:xfrm flipH="1">
            <a:off x="5364163" y="2636838"/>
            <a:ext cx="287337" cy="1728787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1" name="Line 14"/>
          <p:cNvSpPr/>
          <p:nvPr/>
        </p:nvSpPr>
        <p:spPr>
          <a:xfrm flipH="1">
            <a:off x="5435600" y="3429000"/>
            <a:ext cx="504825" cy="1512888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2" name="Line 15"/>
          <p:cNvSpPr/>
          <p:nvPr/>
        </p:nvSpPr>
        <p:spPr>
          <a:xfrm>
            <a:off x="2843213" y="4076700"/>
            <a:ext cx="2520950" cy="1439863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93" name="Text Box 16"/>
          <p:cNvSpPr txBox="1"/>
          <p:nvPr/>
        </p:nvSpPr>
        <p:spPr>
          <a:xfrm>
            <a:off x="5364163" y="4941888"/>
            <a:ext cx="311150" cy="3667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494" name="Text Box 17"/>
          <p:cNvSpPr txBox="1"/>
          <p:nvPr/>
        </p:nvSpPr>
        <p:spPr>
          <a:xfrm>
            <a:off x="5651500" y="4941888"/>
            <a:ext cx="360363" cy="3667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495" name="Line 18"/>
          <p:cNvSpPr/>
          <p:nvPr/>
        </p:nvSpPr>
        <p:spPr>
          <a:xfrm flipV="1">
            <a:off x="4211638" y="5157788"/>
            <a:ext cx="1296987" cy="576262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  <p:bldP spid="114691" grpId="0"/>
      <p:bldP spid="114692" grpId="0" build="p"/>
      <p:bldP spid="114693" grpId="0" build="p" advAuto="1000"/>
      <p:bldP spid="1146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/>
          <p:nvPr/>
        </p:nvSpPr>
        <p:spPr>
          <a:xfrm>
            <a:off x="32004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304800" y="0"/>
            <a:ext cx="3124200" cy="2255838"/>
            <a:chOff x="192" y="0"/>
            <a:chExt cx="1968" cy="1421"/>
          </a:xfrm>
        </p:grpSpPr>
        <p:sp>
          <p:nvSpPr>
            <p:cNvPr id="22572" name="Text Box 4"/>
            <p:cNvSpPr txBox="1"/>
            <p:nvPr/>
          </p:nvSpPr>
          <p:spPr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0 0010</a:t>
              </a:r>
            </a:p>
          </p:txBody>
        </p:sp>
        <p:sp>
          <p:nvSpPr>
            <p:cNvPr id="22573" name="Text Box 5"/>
            <p:cNvSpPr txBox="1"/>
            <p:nvPr/>
          </p:nvSpPr>
          <p:spPr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A=3  B=2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3+2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74" name="Text Box 6"/>
            <p:cNvSpPr txBox="1"/>
            <p:nvPr/>
          </p:nvSpPr>
          <p:spPr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0 0101     </a:t>
              </a:r>
            </a:p>
          </p:txBody>
        </p:sp>
        <p:sp>
          <p:nvSpPr>
            <p:cNvPr id="22575" name="Line 7"/>
            <p:cNvSpPr/>
            <p:nvPr/>
          </p:nvSpPr>
          <p:spPr>
            <a:xfrm>
              <a:off x="1920" y="91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6" name="Line 8"/>
            <p:cNvSpPr/>
            <p:nvPr/>
          </p:nvSpPr>
          <p:spPr>
            <a:xfrm>
              <a:off x="2016" y="816"/>
              <a:ext cx="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7" name="Line 9"/>
            <p:cNvSpPr/>
            <p:nvPr/>
          </p:nvSpPr>
          <p:spPr>
            <a:xfrm>
              <a:off x="1104" y="1056"/>
              <a:ext cx="100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4267200" y="0"/>
            <a:ext cx="3581400" cy="2255838"/>
            <a:chOff x="2928" y="0"/>
            <a:chExt cx="2256" cy="1421"/>
          </a:xfrm>
        </p:grpSpPr>
        <p:sp>
          <p:nvSpPr>
            <p:cNvPr id="22566" name="Text Box 11"/>
            <p:cNvSpPr txBox="1"/>
            <p:nvPr/>
          </p:nvSpPr>
          <p:spPr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A=10  B=7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10+7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67" name="Text Box 12"/>
            <p:cNvSpPr txBox="1"/>
            <p:nvPr/>
          </p:nvSpPr>
          <p:spPr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0 0111</a:t>
              </a:r>
            </a:p>
          </p:txBody>
        </p:sp>
        <p:sp>
          <p:nvSpPr>
            <p:cNvPr id="22568" name="Line 13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9" name="Line 14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0" name="Line 15"/>
            <p:cNvSpPr/>
            <p:nvPr/>
          </p:nvSpPr>
          <p:spPr>
            <a:xfrm>
              <a:off x="4128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1" name="Text Box 16"/>
            <p:cNvSpPr txBox="1"/>
            <p:nvPr/>
          </p:nvSpPr>
          <p:spPr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1 0001     </a:t>
              </a:r>
            </a:p>
          </p:txBody>
        </p:sp>
      </p:grpSp>
      <p:sp>
        <p:nvSpPr>
          <p:cNvPr id="116753" name="Text Box 17"/>
          <p:cNvSpPr txBox="1"/>
          <p:nvPr/>
        </p:nvSpPr>
        <p:spPr>
          <a:xfrm>
            <a:off x="76200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正溢</a:t>
            </a:r>
          </a:p>
        </p:txBody>
      </p:sp>
      <p:sp>
        <p:nvSpPr>
          <p:cNvPr id="116754" name="Text Box 18"/>
          <p:cNvSpPr txBox="1"/>
          <p:nvPr/>
        </p:nvSpPr>
        <p:spPr>
          <a:xfrm>
            <a:off x="3124200" y="3840163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116755" name="Text Box 19"/>
          <p:cNvSpPr txBox="1"/>
          <p:nvPr/>
        </p:nvSpPr>
        <p:spPr>
          <a:xfrm>
            <a:off x="7620000" y="3886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负溢</a:t>
            </a:r>
          </a:p>
        </p:txBody>
      </p:sp>
      <p:sp>
        <p:nvSpPr>
          <p:cNvPr id="116756" name="Text Box 20"/>
          <p:cNvSpPr txBox="1"/>
          <p:nvPr/>
        </p:nvSpPr>
        <p:spPr>
          <a:xfrm>
            <a:off x="3200400" y="609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116757" name="Text Box 21"/>
          <p:cNvSpPr txBox="1"/>
          <p:nvPr/>
        </p:nvSpPr>
        <p:spPr>
          <a:xfrm>
            <a:off x="7620000" y="6049963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4" name="Group 22"/>
          <p:cNvGrpSpPr/>
          <p:nvPr/>
        </p:nvGrpSpPr>
        <p:grpSpPr>
          <a:xfrm>
            <a:off x="304800" y="2209800"/>
            <a:ext cx="3352800" cy="2255838"/>
            <a:chOff x="192" y="1392"/>
            <a:chExt cx="2112" cy="1421"/>
          </a:xfrm>
        </p:grpSpPr>
        <p:sp>
          <p:nvSpPr>
            <p:cNvPr id="22560" name="Text Box 23"/>
            <p:cNvSpPr txBox="1"/>
            <p:nvPr/>
          </p:nvSpPr>
          <p:spPr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-3  B= -2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-3+(-2)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61" name="Line 24"/>
            <p:cNvSpPr/>
            <p:nvPr/>
          </p:nvSpPr>
          <p:spPr>
            <a:xfrm>
              <a:off x="1920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Line 25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3" name="Line 26"/>
            <p:cNvSpPr/>
            <p:nvPr/>
          </p:nvSpPr>
          <p:spPr>
            <a:xfrm>
              <a:off x="1104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4" name="Text Box 27"/>
            <p:cNvSpPr txBox="1"/>
            <p:nvPr/>
          </p:nvSpPr>
          <p:spPr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1 1011     </a:t>
              </a:r>
            </a:p>
          </p:txBody>
        </p:sp>
        <p:sp>
          <p:nvSpPr>
            <p:cNvPr id="22565" name="Text Box 28"/>
            <p:cNvSpPr txBox="1"/>
            <p:nvPr/>
          </p:nvSpPr>
          <p:spPr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1 1110</a:t>
              </a: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4267200" y="2209800"/>
            <a:ext cx="3733800" cy="2255838"/>
            <a:chOff x="2928" y="1392"/>
            <a:chExt cx="2352" cy="1421"/>
          </a:xfrm>
        </p:grpSpPr>
        <p:sp>
          <p:nvSpPr>
            <p:cNvPr id="22554" name="Text Box 30"/>
            <p:cNvSpPr txBox="1"/>
            <p:nvPr/>
          </p:nvSpPr>
          <p:spPr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-10  B= -7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-10+(-7)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55" name="Line 31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6" name="Line 32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7" name="Line 33"/>
            <p:cNvSpPr/>
            <p:nvPr/>
          </p:nvSpPr>
          <p:spPr>
            <a:xfrm>
              <a:off x="4176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8" name="Text Box 34"/>
            <p:cNvSpPr txBox="1"/>
            <p:nvPr/>
          </p:nvSpPr>
          <p:spPr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0 1111     </a:t>
              </a:r>
            </a:p>
          </p:txBody>
        </p:sp>
        <p:sp>
          <p:nvSpPr>
            <p:cNvPr id="22559" name="Text Box 35"/>
            <p:cNvSpPr txBox="1"/>
            <p:nvPr/>
          </p:nvSpPr>
          <p:spPr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1 1001</a:t>
              </a:r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304800" y="4495800"/>
            <a:ext cx="3352800" cy="2179638"/>
            <a:chOff x="192" y="2832"/>
            <a:chExt cx="2112" cy="1373"/>
          </a:xfrm>
        </p:grpSpPr>
        <p:sp>
          <p:nvSpPr>
            <p:cNvPr id="22548" name="Text Box 37"/>
            <p:cNvSpPr txBox="1"/>
            <p:nvPr/>
          </p:nvSpPr>
          <p:spPr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A=6  B= -4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6+(-4)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49" name="Line 38"/>
            <p:cNvSpPr/>
            <p:nvPr/>
          </p:nvSpPr>
          <p:spPr>
            <a:xfrm>
              <a:off x="1968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0" name="Line 39"/>
            <p:cNvSpPr/>
            <p:nvPr/>
          </p:nvSpPr>
          <p:spPr>
            <a:xfrm>
              <a:off x="2064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1" name="Line 40"/>
            <p:cNvSpPr/>
            <p:nvPr/>
          </p:nvSpPr>
          <p:spPr>
            <a:xfrm>
              <a:off x="1200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2" name="Text Box 41"/>
            <p:cNvSpPr txBox="1"/>
            <p:nvPr/>
          </p:nvSpPr>
          <p:spPr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0 0010     </a:t>
              </a:r>
            </a:p>
          </p:txBody>
        </p:sp>
        <p:sp>
          <p:nvSpPr>
            <p:cNvPr id="22553" name="Text Box 42"/>
            <p:cNvSpPr txBox="1"/>
            <p:nvPr/>
          </p:nvSpPr>
          <p:spPr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1 1100</a:t>
              </a:r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4343400" y="4495800"/>
            <a:ext cx="3581400" cy="2179638"/>
            <a:chOff x="2976" y="2832"/>
            <a:chExt cx="2256" cy="1373"/>
          </a:xfrm>
        </p:grpSpPr>
        <p:sp>
          <p:nvSpPr>
            <p:cNvPr id="22542" name="Text Box 44"/>
            <p:cNvSpPr txBox="1"/>
            <p:nvPr/>
          </p:nvSpPr>
          <p:spPr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-6  B=4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-6+4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2543" name="Line 45"/>
            <p:cNvSpPr/>
            <p:nvPr/>
          </p:nvSpPr>
          <p:spPr>
            <a:xfrm>
              <a:off x="4944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4" name="Line 46"/>
            <p:cNvSpPr/>
            <p:nvPr/>
          </p:nvSpPr>
          <p:spPr>
            <a:xfrm>
              <a:off x="5040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5" name="Line 47"/>
            <p:cNvSpPr/>
            <p:nvPr/>
          </p:nvSpPr>
          <p:spPr>
            <a:xfrm>
              <a:off x="4128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Text Box 48"/>
            <p:cNvSpPr txBox="1"/>
            <p:nvPr/>
          </p:nvSpPr>
          <p:spPr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1 1110     </a:t>
              </a:r>
            </a:p>
          </p:txBody>
        </p:sp>
        <p:sp>
          <p:nvSpPr>
            <p:cNvPr id="22547" name="Text Box 49"/>
            <p:cNvSpPr txBox="1"/>
            <p:nvPr/>
          </p:nvSpPr>
          <p:spPr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0 0100</a:t>
              </a:r>
            </a:p>
          </p:txBody>
        </p: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/>
      <p:bldP spid="116753" grpId="0" build="p"/>
      <p:bldP spid="116754" grpId="0" build="p"/>
      <p:bldP spid="116755" grpId="0" build="p"/>
      <p:bldP spid="116756" grpId="0" build="p"/>
      <p:bldP spid="11675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133600"/>
            <a:ext cx="3581400" cy="2317750"/>
            <a:chOff x="0" y="672"/>
            <a:chExt cx="2256" cy="1460"/>
          </a:xfrm>
        </p:grpSpPr>
        <p:sp>
          <p:nvSpPr>
            <p:cNvPr id="24600" name="Text Box 3"/>
            <p:cNvSpPr txBox="1"/>
            <p:nvPr/>
          </p:nvSpPr>
          <p:spPr>
            <a:xfrm>
              <a:off x="0" y="672"/>
              <a:ext cx="2208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A=10  B=7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10+7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1010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4601" name="Text Box 4"/>
            <p:cNvSpPr txBox="1"/>
            <p:nvPr/>
          </p:nvSpPr>
          <p:spPr>
            <a:xfrm>
              <a:off x="1104" y="1152"/>
              <a:ext cx="1152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endPara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0111</a:t>
              </a:r>
            </a:p>
          </p:txBody>
        </p:sp>
        <p:sp>
          <p:nvSpPr>
            <p:cNvPr id="24602" name="Line 5"/>
            <p:cNvSpPr/>
            <p:nvPr/>
          </p:nvSpPr>
          <p:spPr>
            <a:xfrm>
              <a:off x="2016" y="163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3" name="Line 6"/>
            <p:cNvSpPr/>
            <p:nvPr/>
          </p:nvSpPr>
          <p:spPr>
            <a:xfrm>
              <a:off x="2112" y="153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7"/>
            <p:cNvSpPr/>
            <p:nvPr/>
          </p:nvSpPr>
          <p:spPr>
            <a:xfrm>
              <a:off x="1200" y="177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Text Box 8"/>
            <p:cNvSpPr txBox="1"/>
            <p:nvPr/>
          </p:nvSpPr>
          <p:spPr>
            <a:xfrm>
              <a:off x="1104" y="1728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0001     </a:t>
              </a: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4876800" y="2133600"/>
            <a:ext cx="4267200" cy="2393950"/>
            <a:chOff x="3072" y="672"/>
            <a:chExt cx="2688" cy="1508"/>
          </a:xfrm>
        </p:grpSpPr>
        <p:sp>
          <p:nvSpPr>
            <p:cNvPr id="24594" name="Text Box 10"/>
            <p:cNvSpPr txBox="1"/>
            <p:nvPr/>
          </p:nvSpPr>
          <p:spPr>
            <a:xfrm>
              <a:off x="3072" y="672"/>
              <a:ext cx="2688" cy="8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-10  B= -7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-10+(-7)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4595" name="Line 11"/>
            <p:cNvSpPr/>
            <p:nvPr/>
          </p:nvSpPr>
          <p:spPr>
            <a:xfrm>
              <a:off x="5280" y="1680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6" name="Line 12"/>
            <p:cNvSpPr/>
            <p:nvPr/>
          </p:nvSpPr>
          <p:spPr>
            <a:xfrm>
              <a:off x="5376" y="158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Line 13"/>
            <p:cNvSpPr/>
            <p:nvPr/>
          </p:nvSpPr>
          <p:spPr>
            <a:xfrm>
              <a:off x="4464" y="1824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Text Box 14"/>
            <p:cNvSpPr txBox="1"/>
            <p:nvPr/>
          </p:nvSpPr>
          <p:spPr>
            <a:xfrm>
              <a:off x="4368" y="1776"/>
              <a:ext cx="11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1111     </a:t>
              </a:r>
            </a:p>
          </p:txBody>
        </p:sp>
        <p:sp>
          <p:nvSpPr>
            <p:cNvPr id="24599" name="Text Box 15"/>
            <p:cNvSpPr txBox="1"/>
            <p:nvPr/>
          </p:nvSpPr>
          <p:spPr>
            <a:xfrm>
              <a:off x="4368" y="1200"/>
              <a:ext cx="1056" cy="6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1001</a:t>
              </a:r>
            </a:p>
          </p:txBody>
        </p:sp>
      </p:grpSp>
      <p:sp>
        <p:nvSpPr>
          <p:cNvPr id="118800" name="Text Box 16"/>
          <p:cNvSpPr txBox="1"/>
          <p:nvPr/>
        </p:nvSpPr>
        <p:spPr>
          <a:xfrm>
            <a:off x="304800" y="1371600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硬件判断逻辑一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1" name="Text Box 17"/>
          <p:cNvSpPr txBox="1"/>
          <p:nvPr/>
        </p:nvSpPr>
        <p:spPr>
          <a:xfrm>
            <a:off x="457200" y="45720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  <p:sp>
        <p:nvSpPr>
          <p:cNvPr id="118802" name="Text Box 18"/>
          <p:cNvSpPr txBox="1"/>
          <p:nvPr/>
        </p:nvSpPr>
        <p:spPr>
          <a:xfrm>
            <a:off x="1752600" y="4572000"/>
            <a:ext cx="609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3" name="Line 19"/>
          <p:cNvSpPr/>
          <p:nvPr/>
        </p:nvSpPr>
        <p:spPr>
          <a:xfrm>
            <a:off x="1828800" y="4724400"/>
            <a:ext cx="304800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4" name="Line 20"/>
          <p:cNvSpPr/>
          <p:nvPr/>
        </p:nvSpPr>
        <p:spPr>
          <a:xfrm>
            <a:off x="2286000" y="4724400"/>
            <a:ext cx="304800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5" name="Line 21"/>
          <p:cNvSpPr/>
          <p:nvPr/>
        </p:nvSpPr>
        <p:spPr>
          <a:xfrm>
            <a:off x="3276600" y="4953000"/>
            <a:ext cx="304800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06" name="Text Box 22"/>
          <p:cNvSpPr txBox="1"/>
          <p:nvPr/>
        </p:nvSpPr>
        <p:spPr>
          <a:xfrm>
            <a:off x="2209800" y="45720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7" name="Text Box 23"/>
          <p:cNvSpPr txBox="1"/>
          <p:nvPr/>
        </p:nvSpPr>
        <p:spPr>
          <a:xfrm>
            <a:off x="2667000" y="4572000"/>
            <a:ext cx="76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8" name="Text Box 24"/>
          <p:cNvSpPr txBox="1"/>
          <p:nvPr/>
        </p:nvSpPr>
        <p:spPr>
          <a:xfrm>
            <a:off x="3657600" y="4572000"/>
            <a:ext cx="609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09" name="Text Box 25"/>
          <p:cNvSpPr txBox="1"/>
          <p:nvPr/>
        </p:nvSpPr>
        <p:spPr>
          <a:xfrm>
            <a:off x="4648200" y="4572000"/>
            <a:ext cx="762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0" name="Text Box 26"/>
          <p:cNvSpPr txBox="1"/>
          <p:nvPr/>
        </p:nvSpPr>
        <p:spPr>
          <a:xfrm>
            <a:off x="4114800" y="457200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36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811" name="Line 27"/>
          <p:cNvSpPr/>
          <p:nvPr/>
        </p:nvSpPr>
        <p:spPr>
          <a:xfrm>
            <a:off x="4724400" y="4724400"/>
            <a:ext cx="304800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2" name="Line 28"/>
          <p:cNvSpPr/>
          <p:nvPr/>
        </p:nvSpPr>
        <p:spPr>
          <a:xfrm flipH="1">
            <a:off x="3429000" y="4800600"/>
            <a:ext cx="0" cy="30480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813" name="Text Box 29"/>
          <p:cNvSpPr txBox="1"/>
          <p:nvPr/>
        </p:nvSpPr>
        <p:spPr>
          <a:xfrm>
            <a:off x="304800" y="5486400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硬件判断逻辑二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的关系）</a:t>
            </a:r>
            <a:endParaRPr lang="zh-CN" altLang="en-US" sz="3600" b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8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0" grpId="0" build="p"/>
      <p:bldP spid="118801" grpId="0" build="p"/>
      <p:bldP spid="118802" grpId="0" build="p"/>
      <p:bldP spid="118806" grpId="0" build="p"/>
      <p:bldP spid="118807" grpId="0" build="p"/>
      <p:bldP spid="118808" grpId="0" build="p"/>
      <p:bldP spid="118809" grpId="0" build="p"/>
      <p:bldP spid="118810" grpId="0" build="p"/>
      <p:bldP spid="1188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/>
          <p:nvPr/>
        </p:nvSpPr>
        <p:spPr>
          <a:xfrm>
            <a:off x="31242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26627" name="Group 3"/>
          <p:cNvGrpSpPr/>
          <p:nvPr/>
        </p:nvGrpSpPr>
        <p:grpSpPr>
          <a:xfrm>
            <a:off x="304800" y="0"/>
            <a:ext cx="3124200" cy="2255838"/>
            <a:chOff x="192" y="0"/>
            <a:chExt cx="1968" cy="1421"/>
          </a:xfrm>
        </p:grpSpPr>
        <p:sp>
          <p:nvSpPr>
            <p:cNvPr id="26680" name="Text Box 4"/>
            <p:cNvSpPr txBox="1"/>
            <p:nvPr/>
          </p:nvSpPr>
          <p:spPr>
            <a:xfrm>
              <a:off x="1056" y="480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0 0010</a:t>
              </a:r>
            </a:p>
          </p:txBody>
        </p:sp>
        <p:sp>
          <p:nvSpPr>
            <p:cNvPr id="26681" name="Text Box 5"/>
            <p:cNvSpPr txBox="1"/>
            <p:nvPr/>
          </p:nvSpPr>
          <p:spPr>
            <a:xfrm>
              <a:off x="192" y="0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A=3  B=2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3+2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82" name="Text Box 6"/>
            <p:cNvSpPr txBox="1"/>
            <p:nvPr/>
          </p:nvSpPr>
          <p:spPr>
            <a:xfrm>
              <a:off x="1056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0 0101     </a:t>
              </a:r>
            </a:p>
          </p:txBody>
        </p:sp>
        <p:sp>
          <p:nvSpPr>
            <p:cNvPr id="26683" name="Line 7"/>
            <p:cNvSpPr/>
            <p:nvPr/>
          </p:nvSpPr>
          <p:spPr>
            <a:xfrm>
              <a:off x="1920" y="91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4" name="Line 8"/>
            <p:cNvSpPr/>
            <p:nvPr/>
          </p:nvSpPr>
          <p:spPr>
            <a:xfrm>
              <a:off x="2016" y="816"/>
              <a:ext cx="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5" name="Line 9"/>
            <p:cNvSpPr/>
            <p:nvPr/>
          </p:nvSpPr>
          <p:spPr>
            <a:xfrm>
              <a:off x="1104" y="1056"/>
              <a:ext cx="100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628" name="Group 10"/>
          <p:cNvGrpSpPr/>
          <p:nvPr/>
        </p:nvGrpSpPr>
        <p:grpSpPr>
          <a:xfrm>
            <a:off x="4267200" y="0"/>
            <a:ext cx="3581400" cy="2255838"/>
            <a:chOff x="2928" y="0"/>
            <a:chExt cx="2256" cy="1421"/>
          </a:xfrm>
        </p:grpSpPr>
        <p:sp>
          <p:nvSpPr>
            <p:cNvPr id="26674" name="Text Box 11"/>
            <p:cNvSpPr txBox="1"/>
            <p:nvPr/>
          </p:nvSpPr>
          <p:spPr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A=10  B=7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10+7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75" name="Text Box 12"/>
            <p:cNvSpPr txBox="1"/>
            <p:nvPr/>
          </p:nvSpPr>
          <p:spPr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0 0111</a:t>
              </a:r>
            </a:p>
          </p:txBody>
        </p:sp>
        <p:sp>
          <p:nvSpPr>
            <p:cNvPr id="26676" name="Line 13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7" name="Line 14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8" name="Line 15"/>
            <p:cNvSpPr/>
            <p:nvPr/>
          </p:nvSpPr>
          <p:spPr>
            <a:xfrm>
              <a:off x="4128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9" name="Text Box 16"/>
            <p:cNvSpPr txBox="1"/>
            <p:nvPr/>
          </p:nvSpPr>
          <p:spPr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1 0001     </a:t>
              </a:r>
            </a:p>
          </p:txBody>
        </p:sp>
      </p:grpSp>
      <p:sp>
        <p:nvSpPr>
          <p:cNvPr id="26629" name="Text Box 17"/>
          <p:cNvSpPr txBox="1"/>
          <p:nvPr/>
        </p:nvSpPr>
        <p:spPr>
          <a:xfrm>
            <a:off x="7620000" y="16764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正溢</a:t>
            </a:r>
          </a:p>
        </p:txBody>
      </p:sp>
      <p:sp>
        <p:nvSpPr>
          <p:cNvPr id="26630" name="Text Box 18"/>
          <p:cNvSpPr txBox="1"/>
          <p:nvPr/>
        </p:nvSpPr>
        <p:spPr>
          <a:xfrm>
            <a:off x="3124200" y="3886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26631" name="Text Box 19"/>
          <p:cNvSpPr txBox="1"/>
          <p:nvPr/>
        </p:nvSpPr>
        <p:spPr>
          <a:xfrm>
            <a:off x="7620000" y="3886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负溢</a:t>
            </a:r>
          </a:p>
        </p:txBody>
      </p:sp>
      <p:sp>
        <p:nvSpPr>
          <p:cNvPr id="26632" name="Text Box 20"/>
          <p:cNvSpPr txBox="1"/>
          <p:nvPr/>
        </p:nvSpPr>
        <p:spPr>
          <a:xfrm>
            <a:off x="3200400" y="609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sp>
        <p:nvSpPr>
          <p:cNvPr id="26633" name="Text Box 21"/>
          <p:cNvSpPr txBox="1"/>
          <p:nvPr/>
        </p:nvSpPr>
        <p:spPr>
          <a:xfrm>
            <a:off x="7620000" y="6096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</a:p>
        </p:txBody>
      </p:sp>
      <p:grpSp>
        <p:nvGrpSpPr>
          <p:cNvPr id="26634" name="Group 22"/>
          <p:cNvGrpSpPr/>
          <p:nvPr/>
        </p:nvGrpSpPr>
        <p:grpSpPr>
          <a:xfrm>
            <a:off x="304800" y="2209800"/>
            <a:ext cx="3352800" cy="2255838"/>
            <a:chOff x="192" y="1392"/>
            <a:chExt cx="2112" cy="1421"/>
          </a:xfrm>
        </p:grpSpPr>
        <p:sp>
          <p:nvSpPr>
            <p:cNvPr id="26668" name="Text Box 23"/>
            <p:cNvSpPr txBox="1"/>
            <p:nvPr/>
          </p:nvSpPr>
          <p:spPr>
            <a:xfrm>
              <a:off x="192" y="1392"/>
              <a:ext cx="211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-3  B= -2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-3+(-2)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69" name="Line 24"/>
            <p:cNvSpPr/>
            <p:nvPr/>
          </p:nvSpPr>
          <p:spPr>
            <a:xfrm>
              <a:off x="1920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0" name="Line 25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1" name="Line 26"/>
            <p:cNvSpPr/>
            <p:nvPr/>
          </p:nvSpPr>
          <p:spPr>
            <a:xfrm>
              <a:off x="1104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2" name="Text Box 27"/>
            <p:cNvSpPr txBox="1"/>
            <p:nvPr/>
          </p:nvSpPr>
          <p:spPr>
            <a:xfrm>
              <a:off x="1056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1 1011     </a:t>
              </a:r>
            </a:p>
          </p:txBody>
        </p:sp>
        <p:sp>
          <p:nvSpPr>
            <p:cNvPr id="26673" name="Text Box 28"/>
            <p:cNvSpPr txBox="1"/>
            <p:nvPr/>
          </p:nvSpPr>
          <p:spPr>
            <a:xfrm>
              <a:off x="1056" y="187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1 1110</a:t>
              </a:r>
            </a:p>
          </p:txBody>
        </p:sp>
      </p:grpSp>
      <p:grpSp>
        <p:nvGrpSpPr>
          <p:cNvPr id="26635" name="Group 29"/>
          <p:cNvGrpSpPr/>
          <p:nvPr/>
        </p:nvGrpSpPr>
        <p:grpSpPr>
          <a:xfrm>
            <a:off x="4267200" y="2209800"/>
            <a:ext cx="3733800" cy="2255838"/>
            <a:chOff x="2928" y="1392"/>
            <a:chExt cx="2352" cy="1421"/>
          </a:xfrm>
        </p:grpSpPr>
        <p:sp>
          <p:nvSpPr>
            <p:cNvPr id="26662" name="Text Box 30"/>
            <p:cNvSpPr txBox="1"/>
            <p:nvPr/>
          </p:nvSpPr>
          <p:spPr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-10  B= -7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-10+(-7)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63" name="Line 31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4" name="Line 32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5" name="Line 33"/>
            <p:cNvSpPr/>
            <p:nvPr/>
          </p:nvSpPr>
          <p:spPr>
            <a:xfrm>
              <a:off x="4176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6" name="Text Box 34"/>
            <p:cNvSpPr txBox="1"/>
            <p:nvPr/>
          </p:nvSpPr>
          <p:spPr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0 1111     </a:t>
              </a:r>
            </a:p>
          </p:txBody>
        </p:sp>
        <p:sp>
          <p:nvSpPr>
            <p:cNvPr id="26667" name="Text Box 35"/>
            <p:cNvSpPr txBox="1"/>
            <p:nvPr/>
          </p:nvSpPr>
          <p:spPr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1 1001</a:t>
              </a:r>
            </a:p>
          </p:txBody>
        </p:sp>
      </p:grpSp>
      <p:grpSp>
        <p:nvGrpSpPr>
          <p:cNvPr id="26636" name="Group 36"/>
          <p:cNvGrpSpPr/>
          <p:nvPr/>
        </p:nvGrpSpPr>
        <p:grpSpPr>
          <a:xfrm>
            <a:off x="304800" y="4495800"/>
            <a:ext cx="3352800" cy="2179638"/>
            <a:chOff x="192" y="2832"/>
            <a:chExt cx="2112" cy="1373"/>
          </a:xfrm>
        </p:grpSpPr>
        <p:sp>
          <p:nvSpPr>
            <p:cNvPr id="26656" name="Text Box 37"/>
            <p:cNvSpPr txBox="1"/>
            <p:nvPr/>
          </p:nvSpPr>
          <p:spPr>
            <a:xfrm>
              <a:off x="192" y="2832"/>
              <a:ext cx="196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A=6  B= -4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6+(-4)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57" name="Line 38"/>
            <p:cNvSpPr/>
            <p:nvPr/>
          </p:nvSpPr>
          <p:spPr>
            <a:xfrm>
              <a:off x="1968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8" name="Line 39"/>
            <p:cNvSpPr/>
            <p:nvPr/>
          </p:nvSpPr>
          <p:spPr>
            <a:xfrm>
              <a:off x="2064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Line 40"/>
            <p:cNvSpPr/>
            <p:nvPr/>
          </p:nvSpPr>
          <p:spPr>
            <a:xfrm>
              <a:off x="1200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0" name="Text Box 41"/>
            <p:cNvSpPr txBox="1"/>
            <p:nvPr/>
          </p:nvSpPr>
          <p:spPr>
            <a:xfrm>
              <a:off x="1104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0 0010     </a:t>
              </a:r>
            </a:p>
          </p:txBody>
        </p:sp>
        <p:sp>
          <p:nvSpPr>
            <p:cNvPr id="26661" name="Text Box 42"/>
            <p:cNvSpPr txBox="1"/>
            <p:nvPr/>
          </p:nvSpPr>
          <p:spPr>
            <a:xfrm>
              <a:off x="1104" y="331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1 1100</a:t>
              </a:r>
            </a:p>
          </p:txBody>
        </p:sp>
      </p:grpSp>
      <p:grpSp>
        <p:nvGrpSpPr>
          <p:cNvPr id="26637" name="Group 43"/>
          <p:cNvGrpSpPr/>
          <p:nvPr/>
        </p:nvGrpSpPr>
        <p:grpSpPr>
          <a:xfrm>
            <a:off x="4343400" y="4495800"/>
            <a:ext cx="3581400" cy="2179638"/>
            <a:chOff x="2976" y="2832"/>
            <a:chExt cx="2256" cy="1373"/>
          </a:xfrm>
        </p:grpSpPr>
        <p:sp>
          <p:nvSpPr>
            <p:cNvPr id="26650" name="Text Box 44"/>
            <p:cNvSpPr txBox="1"/>
            <p:nvPr/>
          </p:nvSpPr>
          <p:spPr>
            <a:xfrm>
              <a:off x="2976" y="2832"/>
              <a:ext cx="2064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-6  B=4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-6+4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6651" name="Line 45"/>
            <p:cNvSpPr/>
            <p:nvPr/>
          </p:nvSpPr>
          <p:spPr>
            <a:xfrm>
              <a:off x="4944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Line 46"/>
            <p:cNvSpPr/>
            <p:nvPr/>
          </p:nvSpPr>
          <p:spPr>
            <a:xfrm>
              <a:off x="5040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3" name="Line 47"/>
            <p:cNvSpPr/>
            <p:nvPr/>
          </p:nvSpPr>
          <p:spPr>
            <a:xfrm>
              <a:off x="4128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4" name="Text Box 48"/>
            <p:cNvSpPr txBox="1"/>
            <p:nvPr/>
          </p:nvSpPr>
          <p:spPr>
            <a:xfrm>
              <a:off x="4080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1 1110     </a:t>
              </a:r>
            </a:p>
          </p:txBody>
        </p:sp>
        <p:sp>
          <p:nvSpPr>
            <p:cNvPr id="26655" name="Text Box 49"/>
            <p:cNvSpPr txBox="1"/>
            <p:nvPr/>
          </p:nvSpPr>
          <p:spPr>
            <a:xfrm>
              <a:off x="4080" y="3312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0 0100</a:t>
              </a:r>
            </a:p>
          </p:txBody>
        </p:sp>
      </p:grpSp>
      <p:sp>
        <p:nvSpPr>
          <p:cNvPr id="120882" name="Text Box 50"/>
          <p:cNvSpPr txBox="1"/>
          <p:nvPr/>
        </p:nvSpPr>
        <p:spPr>
          <a:xfrm>
            <a:off x="457200" y="13716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120883" name="Text Box 51"/>
          <p:cNvSpPr txBox="1"/>
          <p:nvPr/>
        </p:nvSpPr>
        <p:spPr>
          <a:xfrm>
            <a:off x="4572000" y="13716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120884" name="Text Box 52"/>
          <p:cNvSpPr txBox="1"/>
          <p:nvPr/>
        </p:nvSpPr>
        <p:spPr>
          <a:xfrm>
            <a:off x="457200" y="35814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120885" name="Text Box 53"/>
          <p:cNvSpPr txBox="1"/>
          <p:nvPr/>
        </p:nvSpPr>
        <p:spPr>
          <a:xfrm>
            <a:off x="4724400" y="35814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120886" name="Text Box 54"/>
          <p:cNvSpPr txBox="1"/>
          <p:nvPr/>
        </p:nvSpPr>
        <p:spPr>
          <a:xfrm>
            <a:off x="533400" y="57912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120887" name="Text Box 55"/>
          <p:cNvSpPr txBox="1"/>
          <p:nvPr/>
        </p:nvSpPr>
        <p:spPr>
          <a:xfrm>
            <a:off x="4724400" y="5791200"/>
            <a:ext cx="1219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Cf=0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120888" name="Text Box 56"/>
          <p:cNvSpPr txBox="1"/>
          <p:nvPr/>
        </p:nvSpPr>
        <p:spPr>
          <a:xfrm>
            <a:off x="6248400" y="1295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0889" name="Text Box 57"/>
          <p:cNvSpPr txBox="1"/>
          <p:nvPr/>
        </p:nvSpPr>
        <p:spPr>
          <a:xfrm>
            <a:off x="1981200" y="579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0890" name="Text Box 58"/>
          <p:cNvSpPr txBox="1"/>
          <p:nvPr/>
        </p:nvSpPr>
        <p:spPr>
          <a:xfrm>
            <a:off x="1524000" y="35052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0891" name="Text Box 59"/>
          <p:cNvSpPr txBox="1"/>
          <p:nvPr/>
        </p:nvSpPr>
        <p:spPr>
          <a:xfrm>
            <a:off x="59436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0892" name="Text Box 60"/>
          <p:cNvSpPr txBox="1"/>
          <p:nvPr/>
        </p:nvSpPr>
        <p:spPr>
          <a:xfrm>
            <a:off x="1905000" y="3505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0893" name="Text Box 61"/>
          <p:cNvSpPr txBox="1"/>
          <p:nvPr/>
        </p:nvSpPr>
        <p:spPr>
          <a:xfrm>
            <a:off x="1600200" y="5791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0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0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0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0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0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2" grpId="0" build="p"/>
      <p:bldP spid="120883" grpId="0" build="p"/>
      <p:bldP spid="120884" grpId="0" build="p"/>
      <p:bldP spid="120885" grpId="0" build="p"/>
      <p:bldP spid="120886" grpId="0" build="p"/>
      <p:bldP spid="120887" grpId="0" build="p"/>
      <p:bldP spid="120888" grpId="0" build="p"/>
      <p:bldP spid="120889" grpId="0" build="p"/>
      <p:bldP spid="120890" grpId="0" build="p"/>
      <p:bldP spid="120891" grpId="0" build="p"/>
      <p:bldP spid="120892" grpId="0" build="p"/>
      <p:bldP spid="12089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/>
          <p:nvPr/>
        </p:nvGrpSpPr>
        <p:grpSpPr>
          <a:xfrm>
            <a:off x="0" y="762000"/>
            <a:ext cx="3581400" cy="2255838"/>
            <a:chOff x="2928" y="0"/>
            <a:chExt cx="2256" cy="1421"/>
          </a:xfrm>
        </p:grpSpPr>
        <p:sp>
          <p:nvSpPr>
            <p:cNvPr id="28704" name="Text Box 3"/>
            <p:cNvSpPr txBox="1"/>
            <p:nvPr/>
          </p:nvSpPr>
          <p:spPr>
            <a:xfrm>
              <a:off x="2928" y="0"/>
              <a:ext cx="2208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A=10  B=7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10+7 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  </a:t>
              </a: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1010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8705" name="Text Box 4"/>
            <p:cNvSpPr txBox="1"/>
            <p:nvPr/>
          </p:nvSpPr>
          <p:spPr>
            <a:xfrm>
              <a:off x="4032" y="480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endParaRPr lang="zh-CN" altLang="en-US" sz="3200" b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0111</a:t>
              </a:r>
            </a:p>
          </p:txBody>
        </p:sp>
        <p:sp>
          <p:nvSpPr>
            <p:cNvPr id="28706" name="Line 5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7" name="Line 6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8" name="Line 7"/>
            <p:cNvSpPr/>
            <p:nvPr/>
          </p:nvSpPr>
          <p:spPr>
            <a:xfrm>
              <a:off x="4128" y="105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9" name="Text Box 8"/>
            <p:cNvSpPr txBox="1"/>
            <p:nvPr/>
          </p:nvSpPr>
          <p:spPr>
            <a:xfrm>
              <a:off x="4032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0001     </a:t>
              </a:r>
            </a:p>
          </p:txBody>
        </p:sp>
      </p:grpSp>
      <p:grpSp>
        <p:nvGrpSpPr>
          <p:cNvPr id="28675" name="Group 9"/>
          <p:cNvGrpSpPr/>
          <p:nvPr/>
        </p:nvGrpSpPr>
        <p:grpSpPr>
          <a:xfrm>
            <a:off x="4572000" y="762000"/>
            <a:ext cx="3733800" cy="2255838"/>
            <a:chOff x="2928" y="1392"/>
            <a:chExt cx="2352" cy="1421"/>
          </a:xfrm>
        </p:grpSpPr>
        <p:sp>
          <p:nvSpPr>
            <p:cNvPr id="28698" name="Text Box 10"/>
            <p:cNvSpPr txBox="1"/>
            <p:nvPr/>
          </p:nvSpPr>
          <p:spPr>
            <a:xfrm>
              <a:off x="2928" y="1392"/>
              <a:ext cx="2352" cy="7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A= -10  B= -7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-10+(-7)</a:t>
              </a:r>
              <a:r>
                <a:rPr lang="zh-CN" altLang="en-US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8699" name="Line 11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0" name="Line 12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1" name="Line 13"/>
            <p:cNvSpPr/>
            <p:nvPr/>
          </p:nvSpPr>
          <p:spPr>
            <a:xfrm>
              <a:off x="4176" y="244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Text Box 14"/>
            <p:cNvSpPr txBox="1"/>
            <p:nvPr/>
          </p:nvSpPr>
          <p:spPr>
            <a:xfrm>
              <a:off x="4080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     </a:t>
              </a:r>
            </a:p>
          </p:txBody>
        </p:sp>
        <p:sp>
          <p:nvSpPr>
            <p:cNvPr id="28703" name="Text Box 15"/>
            <p:cNvSpPr txBox="1"/>
            <p:nvPr/>
          </p:nvSpPr>
          <p:spPr>
            <a:xfrm>
              <a:off x="4080" y="1872"/>
              <a:ext cx="105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1001</a:t>
              </a:r>
            </a:p>
          </p:txBody>
        </p:sp>
      </p:grpSp>
      <p:sp>
        <p:nvSpPr>
          <p:cNvPr id="28676" name="Text Box 16"/>
          <p:cNvSpPr txBox="1"/>
          <p:nvPr/>
        </p:nvSpPr>
        <p:spPr>
          <a:xfrm>
            <a:off x="304800" y="0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硬件判断逻辑一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7" name="Group 17"/>
          <p:cNvGrpSpPr/>
          <p:nvPr/>
        </p:nvGrpSpPr>
        <p:grpSpPr>
          <a:xfrm>
            <a:off x="468313" y="3068638"/>
            <a:ext cx="4953000" cy="641350"/>
            <a:chOff x="288" y="1920"/>
            <a:chExt cx="3120" cy="404"/>
          </a:xfrm>
        </p:grpSpPr>
        <p:sp>
          <p:nvSpPr>
            <p:cNvPr id="28686" name="Text Box 23"/>
            <p:cNvSpPr txBox="1"/>
            <p:nvPr/>
          </p:nvSpPr>
          <p:spPr>
            <a:xfrm>
              <a:off x="1392" y="1920"/>
              <a:ext cx="5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7" name="Text Box 18"/>
            <p:cNvSpPr txBox="1"/>
            <p:nvPr/>
          </p:nvSpPr>
          <p:spPr>
            <a:xfrm>
              <a:off x="288" y="1920"/>
              <a:ext cx="9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溢出</a:t>
              </a: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</a:p>
          </p:txBody>
        </p:sp>
        <p:sp>
          <p:nvSpPr>
            <p:cNvPr id="28688" name="Text Box 19"/>
            <p:cNvSpPr txBox="1"/>
            <p:nvPr/>
          </p:nvSpPr>
          <p:spPr>
            <a:xfrm>
              <a:off x="1104" y="1920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9" name="Line 20"/>
            <p:cNvSpPr/>
            <p:nvPr/>
          </p:nvSpPr>
          <p:spPr>
            <a:xfrm>
              <a:off x="1152" y="2016"/>
              <a:ext cx="192" cy="0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0" name="Line 21"/>
            <p:cNvSpPr/>
            <p:nvPr/>
          </p:nvSpPr>
          <p:spPr>
            <a:xfrm>
              <a:off x="1440" y="2016"/>
              <a:ext cx="192" cy="0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1" name="Line 22"/>
            <p:cNvSpPr/>
            <p:nvPr/>
          </p:nvSpPr>
          <p:spPr>
            <a:xfrm>
              <a:off x="2064" y="2160"/>
              <a:ext cx="192" cy="0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2" name="Text Box 24"/>
            <p:cNvSpPr txBox="1"/>
            <p:nvPr/>
          </p:nvSpPr>
          <p:spPr>
            <a:xfrm>
              <a:off x="1680" y="1920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93" name="Text Box 25"/>
            <p:cNvSpPr txBox="1"/>
            <p:nvPr/>
          </p:nvSpPr>
          <p:spPr>
            <a:xfrm>
              <a:off x="2304" y="1920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94" name="Text Box 26"/>
            <p:cNvSpPr txBox="1"/>
            <p:nvPr/>
          </p:nvSpPr>
          <p:spPr>
            <a:xfrm>
              <a:off x="2928" y="1920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95" name="Text Box 27"/>
            <p:cNvSpPr txBox="1"/>
            <p:nvPr/>
          </p:nvSpPr>
          <p:spPr>
            <a:xfrm>
              <a:off x="2592" y="1920"/>
              <a:ext cx="5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6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96" name="Line 28"/>
            <p:cNvSpPr/>
            <p:nvPr/>
          </p:nvSpPr>
          <p:spPr>
            <a:xfrm>
              <a:off x="2976" y="2016"/>
              <a:ext cx="192" cy="0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697" name="Line 29"/>
            <p:cNvSpPr/>
            <p:nvPr/>
          </p:nvSpPr>
          <p:spPr>
            <a:xfrm flipH="1">
              <a:off x="2160" y="2064"/>
              <a:ext cx="0" cy="192"/>
            </a:xfrm>
            <a:prstGeom prst="line">
              <a:avLst/>
            </a:prstGeom>
            <a:ln w="38100" cap="flat" cmpd="sng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678" name="Text Box 30"/>
          <p:cNvSpPr txBox="1"/>
          <p:nvPr/>
        </p:nvSpPr>
        <p:spPr>
          <a:xfrm>
            <a:off x="304800" y="3886200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533400" y="4495800"/>
            <a:ext cx="3429000" cy="641350"/>
            <a:chOff x="336" y="2832"/>
            <a:chExt cx="2160" cy="404"/>
          </a:xfrm>
        </p:grpSpPr>
        <p:sp>
          <p:nvSpPr>
            <p:cNvPr id="28681" name="Text Box 32"/>
            <p:cNvSpPr txBox="1"/>
            <p:nvPr/>
          </p:nvSpPr>
          <p:spPr>
            <a:xfrm>
              <a:off x="336" y="2832"/>
              <a:ext cx="21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溢出</a:t>
              </a: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C</a:t>
              </a:r>
              <a:r>
                <a:rPr lang="en-US" altLang="zh-CN" sz="28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3600" b="1" dirty="0">
                  <a:solidFill>
                    <a:srgbClr val="8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C</a:t>
              </a:r>
            </a:p>
          </p:txBody>
        </p:sp>
        <p:grpSp>
          <p:nvGrpSpPr>
            <p:cNvPr id="28682" name="Group 33"/>
            <p:cNvGrpSpPr/>
            <p:nvPr/>
          </p:nvGrpSpPr>
          <p:grpSpPr>
            <a:xfrm>
              <a:off x="1632" y="2976"/>
              <a:ext cx="192" cy="193"/>
              <a:chOff x="2880" y="3552"/>
              <a:chExt cx="192" cy="193"/>
            </a:xfrm>
          </p:grpSpPr>
          <p:sp>
            <p:nvSpPr>
              <p:cNvPr id="28683" name="Line 34"/>
              <p:cNvSpPr/>
              <p:nvPr/>
            </p:nvSpPr>
            <p:spPr>
              <a:xfrm>
                <a:off x="2880" y="3648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4" name="Line 35"/>
              <p:cNvSpPr/>
              <p:nvPr/>
            </p:nvSpPr>
            <p:spPr>
              <a:xfrm>
                <a:off x="2975" y="3552"/>
                <a:ext cx="1" cy="193"/>
              </a:xfrm>
              <a:prstGeom prst="line">
                <a:avLst/>
              </a:prstGeom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85" name="Oval 36"/>
              <p:cNvSpPr/>
              <p:nvPr/>
            </p:nvSpPr>
            <p:spPr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 cap="flat" cmpd="sng">
                <a:solidFill>
                  <a:srgbClr val="8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2917" name="Text Box 37"/>
          <p:cNvSpPr txBox="1"/>
          <p:nvPr/>
        </p:nvSpPr>
        <p:spPr>
          <a:xfrm>
            <a:off x="304800" y="5257800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硬件判断逻辑三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（双符号位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>
          <a:xfrm>
            <a:off x="304800" y="-46037"/>
            <a:ext cx="8839200" cy="6751637"/>
            <a:chOff x="192" y="0"/>
            <a:chExt cx="5568" cy="4253"/>
          </a:xfrm>
        </p:grpSpPr>
        <p:sp>
          <p:nvSpPr>
            <p:cNvPr id="30727" name="Text Box 3"/>
            <p:cNvSpPr txBox="1"/>
            <p:nvPr/>
          </p:nvSpPr>
          <p:spPr>
            <a:xfrm>
              <a:off x="192" y="0"/>
              <a:ext cx="12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3+2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28" name="Text Box 4"/>
            <p:cNvSpPr txBox="1"/>
            <p:nvPr/>
          </p:nvSpPr>
          <p:spPr>
            <a:xfrm>
              <a:off x="1968" y="1104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正确</a:t>
              </a:r>
            </a:p>
          </p:txBody>
        </p:sp>
        <p:sp>
          <p:nvSpPr>
            <p:cNvPr id="30729" name="Text Box 5"/>
            <p:cNvSpPr txBox="1"/>
            <p:nvPr/>
          </p:nvSpPr>
          <p:spPr>
            <a:xfrm>
              <a:off x="912" y="480"/>
              <a:ext cx="115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0011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0010</a:t>
              </a:r>
            </a:p>
          </p:txBody>
        </p:sp>
        <p:sp>
          <p:nvSpPr>
            <p:cNvPr id="30730" name="Text Box 6"/>
            <p:cNvSpPr txBox="1"/>
            <p:nvPr/>
          </p:nvSpPr>
          <p:spPr>
            <a:xfrm>
              <a:off x="912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0101     </a:t>
              </a:r>
            </a:p>
          </p:txBody>
        </p:sp>
        <p:sp>
          <p:nvSpPr>
            <p:cNvPr id="30731" name="Line 7"/>
            <p:cNvSpPr/>
            <p:nvPr/>
          </p:nvSpPr>
          <p:spPr>
            <a:xfrm>
              <a:off x="1920" y="91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2" name="Line 8"/>
            <p:cNvSpPr/>
            <p:nvPr/>
          </p:nvSpPr>
          <p:spPr>
            <a:xfrm>
              <a:off x="2016" y="816"/>
              <a:ext cx="1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Line 9"/>
            <p:cNvSpPr/>
            <p:nvPr/>
          </p:nvSpPr>
          <p:spPr>
            <a:xfrm>
              <a:off x="960" y="1056"/>
              <a:ext cx="115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4" name="Text Box 10"/>
            <p:cNvSpPr txBox="1"/>
            <p:nvPr/>
          </p:nvSpPr>
          <p:spPr>
            <a:xfrm>
              <a:off x="2928" y="0"/>
              <a:ext cx="22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10+7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35" name="Text Box 11"/>
            <p:cNvSpPr txBox="1"/>
            <p:nvPr/>
          </p:nvSpPr>
          <p:spPr>
            <a:xfrm>
              <a:off x="3888" y="480"/>
              <a:ext cx="1152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0111</a:t>
              </a:r>
            </a:p>
          </p:txBody>
        </p:sp>
        <p:sp>
          <p:nvSpPr>
            <p:cNvPr id="30736" name="Line 12"/>
            <p:cNvSpPr/>
            <p:nvPr/>
          </p:nvSpPr>
          <p:spPr>
            <a:xfrm>
              <a:off x="4896" y="912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13"/>
            <p:cNvSpPr/>
            <p:nvPr/>
          </p:nvSpPr>
          <p:spPr>
            <a:xfrm>
              <a:off x="4992" y="81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14"/>
            <p:cNvSpPr/>
            <p:nvPr/>
          </p:nvSpPr>
          <p:spPr>
            <a:xfrm>
              <a:off x="3984" y="1056"/>
              <a:ext cx="11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Text Box 15"/>
            <p:cNvSpPr txBox="1"/>
            <p:nvPr/>
          </p:nvSpPr>
          <p:spPr>
            <a:xfrm>
              <a:off x="3888" y="1056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0001     </a:t>
              </a:r>
            </a:p>
          </p:txBody>
        </p:sp>
        <p:sp>
          <p:nvSpPr>
            <p:cNvPr id="30740" name="Text Box 16"/>
            <p:cNvSpPr txBox="1"/>
            <p:nvPr/>
          </p:nvSpPr>
          <p:spPr>
            <a:xfrm>
              <a:off x="5040" y="1104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正溢</a:t>
              </a:r>
            </a:p>
          </p:txBody>
        </p:sp>
        <p:sp>
          <p:nvSpPr>
            <p:cNvPr id="30741" name="Text Box 17"/>
            <p:cNvSpPr txBox="1"/>
            <p:nvPr/>
          </p:nvSpPr>
          <p:spPr>
            <a:xfrm>
              <a:off x="1968" y="2496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正确</a:t>
              </a:r>
            </a:p>
          </p:txBody>
        </p:sp>
        <p:sp>
          <p:nvSpPr>
            <p:cNvPr id="30742" name="Text Box 18"/>
            <p:cNvSpPr txBox="1"/>
            <p:nvPr/>
          </p:nvSpPr>
          <p:spPr>
            <a:xfrm>
              <a:off x="5040" y="2496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负溢</a:t>
              </a:r>
            </a:p>
          </p:txBody>
        </p:sp>
        <p:sp>
          <p:nvSpPr>
            <p:cNvPr id="30743" name="Text Box 19"/>
            <p:cNvSpPr txBox="1"/>
            <p:nvPr/>
          </p:nvSpPr>
          <p:spPr>
            <a:xfrm>
              <a:off x="2016" y="3888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正确</a:t>
              </a:r>
            </a:p>
          </p:txBody>
        </p:sp>
        <p:sp>
          <p:nvSpPr>
            <p:cNvPr id="30744" name="Text Box 20"/>
            <p:cNvSpPr txBox="1"/>
            <p:nvPr/>
          </p:nvSpPr>
          <p:spPr>
            <a:xfrm>
              <a:off x="5040" y="3888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正确</a:t>
              </a:r>
            </a:p>
          </p:txBody>
        </p:sp>
        <p:sp>
          <p:nvSpPr>
            <p:cNvPr id="30745" name="Text Box 21"/>
            <p:cNvSpPr txBox="1"/>
            <p:nvPr/>
          </p:nvSpPr>
          <p:spPr>
            <a:xfrm>
              <a:off x="192" y="1392"/>
              <a:ext cx="21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-3+(-2)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46" name="Line 22"/>
            <p:cNvSpPr/>
            <p:nvPr/>
          </p:nvSpPr>
          <p:spPr>
            <a:xfrm>
              <a:off x="1920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3"/>
            <p:cNvSpPr/>
            <p:nvPr/>
          </p:nvSpPr>
          <p:spPr>
            <a:xfrm>
              <a:off x="2016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24"/>
            <p:cNvSpPr/>
            <p:nvPr/>
          </p:nvSpPr>
          <p:spPr>
            <a:xfrm>
              <a:off x="912" y="2448"/>
              <a:ext cx="12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Text Box 25"/>
            <p:cNvSpPr txBox="1"/>
            <p:nvPr/>
          </p:nvSpPr>
          <p:spPr>
            <a:xfrm>
              <a:off x="912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0111     </a:t>
              </a:r>
            </a:p>
          </p:txBody>
        </p:sp>
        <p:sp>
          <p:nvSpPr>
            <p:cNvPr id="30750" name="Text Box 26"/>
            <p:cNvSpPr txBox="1"/>
            <p:nvPr/>
          </p:nvSpPr>
          <p:spPr>
            <a:xfrm>
              <a:off x="912" y="1872"/>
              <a:ext cx="120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1110</a:t>
              </a:r>
            </a:p>
          </p:txBody>
        </p:sp>
        <p:sp>
          <p:nvSpPr>
            <p:cNvPr id="30751" name="Text Box 27"/>
            <p:cNvSpPr txBox="1"/>
            <p:nvPr/>
          </p:nvSpPr>
          <p:spPr>
            <a:xfrm>
              <a:off x="2928" y="1392"/>
              <a:ext cx="23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-10+(-7)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52" name="Line 28"/>
            <p:cNvSpPr/>
            <p:nvPr/>
          </p:nvSpPr>
          <p:spPr>
            <a:xfrm>
              <a:off x="4944" y="230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3" name="Line 29"/>
            <p:cNvSpPr/>
            <p:nvPr/>
          </p:nvSpPr>
          <p:spPr>
            <a:xfrm>
              <a:off x="5040" y="220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Line 30"/>
            <p:cNvSpPr/>
            <p:nvPr/>
          </p:nvSpPr>
          <p:spPr>
            <a:xfrm>
              <a:off x="4032" y="2448"/>
              <a:ext cx="11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5" name="Text Box 31"/>
            <p:cNvSpPr txBox="1"/>
            <p:nvPr/>
          </p:nvSpPr>
          <p:spPr>
            <a:xfrm>
              <a:off x="3936" y="2448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1111     </a:t>
              </a:r>
            </a:p>
          </p:txBody>
        </p:sp>
        <p:sp>
          <p:nvSpPr>
            <p:cNvPr id="30756" name="Text Box 32"/>
            <p:cNvSpPr txBox="1"/>
            <p:nvPr/>
          </p:nvSpPr>
          <p:spPr>
            <a:xfrm>
              <a:off x="3936" y="1872"/>
              <a:ext cx="1056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1001</a:t>
              </a:r>
            </a:p>
          </p:txBody>
        </p:sp>
        <p:sp>
          <p:nvSpPr>
            <p:cNvPr id="30757" name="Text Box 33"/>
            <p:cNvSpPr txBox="1"/>
            <p:nvPr/>
          </p:nvSpPr>
          <p:spPr>
            <a:xfrm>
              <a:off x="192" y="2832"/>
              <a:ext cx="19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6+(-4)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58" name="Line 34"/>
            <p:cNvSpPr/>
            <p:nvPr/>
          </p:nvSpPr>
          <p:spPr>
            <a:xfrm>
              <a:off x="1968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9" name="Line 35"/>
            <p:cNvSpPr/>
            <p:nvPr/>
          </p:nvSpPr>
          <p:spPr>
            <a:xfrm>
              <a:off x="2064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0" name="Line 36"/>
            <p:cNvSpPr/>
            <p:nvPr/>
          </p:nvSpPr>
          <p:spPr>
            <a:xfrm>
              <a:off x="1200" y="3888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Text Box 37"/>
            <p:cNvSpPr txBox="1"/>
            <p:nvPr/>
          </p:nvSpPr>
          <p:spPr>
            <a:xfrm>
              <a:off x="960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0010     </a:t>
              </a:r>
            </a:p>
          </p:txBody>
        </p:sp>
        <p:sp>
          <p:nvSpPr>
            <p:cNvPr id="30762" name="Text Box 38"/>
            <p:cNvSpPr txBox="1"/>
            <p:nvPr/>
          </p:nvSpPr>
          <p:spPr>
            <a:xfrm>
              <a:off x="960" y="3312"/>
              <a:ext cx="120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1100</a:t>
              </a:r>
            </a:p>
          </p:txBody>
        </p:sp>
        <p:sp>
          <p:nvSpPr>
            <p:cNvPr id="30763" name="Text Box 39"/>
            <p:cNvSpPr txBox="1"/>
            <p:nvPr/>
          </p:nvSpPr>
          <p:spPr>
            <a:xfrm>
              <a:off x="2976" y="2832"/>
              <a:ext cx="20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-6+4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30764" name="Line 40"/>
            <p:cNvSpPr/>
            <p:nvPr/>
          </p:nvSpPr>
          <p:spPr>
            <a:xfrm>
              <a:off x="4944" y="3744"/>
              <a:ext cx="1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5" name="Line 41"/>
            <p:cNvSpPr/>
            <p:nvPr/>
          </p:nvSpPr>
          <p:spPr>
            <a:xfrm>
              <a:off x="5040" y="3648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6" name="Line 42"/>
            <p:cNvSpPr/>
            <p:nvPr/>
          </p:nvSpPr>
          <p:spPr>
            <a:xfrm>
              <a:off x="4032" y="3888"/>
              <a:ext cx="11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7" name="Text Box 43"/>
            <p:cNvSpPr txBox="1"/>
            <p:nvPr/>
          </p:nvSpPr>
          <p:spPr>
            <a:xfrm>
              <a:off x="3936" y="3840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1110     </a:t>
              </a:r>
            </a:p>
          </p:txBody>
        </p:sp>
        <p:sp>
          <p:nvSpPr>
            <p:cNvPr id="30768" name="Text Box 44"/>
            <p:cNvSpPr txBox="1"/>
            <p:nvPr/>
          </p:nvSpPr>
          <p:spPr>
            <a:xfrm>
              <a:off x="3936" y="3312"/>
              <a:ext cx="1152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0100</a:t>
              </a:r>
            </a:p>
          </p:txBody>
        </p:sp>
      </p:grpSp>
      <p:sp>
        <p:nvSpPr>
          <p:cNvPr id="124973" name="Line 45"/>
          <p:cNvSpPr/>
          <p:nvPr/>
        </p:nvSpPr>
        <p:spPr>
          <a:xfrm>
            <a:off x="5334000" y="1143000"/>
            <a:ext cx="914400" cy="6858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74" name="Text Box 46"/>
          <p:cNvSpPr txBox="1"/>
          <p:nvPr/>
        </p:nvSpPr>
        <p:spPr>
          <a:xfrm>
            <a:off x="3352800" y="639763"/>
            <a:ext cx="3352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第一符号位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</a:t>
            </a:r>
          </a:p>
        </p:txBody>
      </p:sp>
      <p:sp>
        <p:nvSpPr>
          <p:cNvPr id="124975" name="Line 47"/>
          <p:cNvSpPr/>
          <p:nvPr/>
        </p:nvSpPr>
        <p:spPr>
          <a:xfrm>
            <a:off x="5638800" y="3352800"/>
            <a:ext cx="914400" cy="685800"/>
          </a:xfrm>
          <a:prstGeom prst="line">
            <a:avLst/>
          </a:prstGeom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76" name="Text Box 48"/>
          <p:cNvSpPr txBox="1"/>
          <p:nvPr/>
        </p:nvSpPr>
        <p:spPr>
          <a:xfrm>
            <a:off x="3352800" y="28956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第二符号位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f2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4" grpId="0"/>
      <p:bldP spid="1249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7088" y="5084763"/>
            <a:ext cx="4114800" cy="641350"/>
            <a:chOff x="336" y="3696"/>
            <a:chExt cx="2592" cy="404"/>
          </a:xfrm>
        </p:grpSpPr>
        <p:sp>
          <p:nvSpPr>
            <p:cNvPr id="32793" name="Text Box 3"/>
            <p:cNvSpPr txBox="1"/>
            <p:nvPr/>
          </p:nvSpPr>
          <p:spPr>
            <a:xfrm>
              <a:off x="336" y="3696"/>
              <a:ext cx="259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溢出</a:t>
              </a: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f1</a:t>
              </a: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f2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32794" name="Group 4"/>
            <p:cNvGrpSpPr/>
            <p:nvPr/>
          </p:nvGrpSpPr>
          <p:grpSpPr>
            <a:xfrm>
              <a:off x="1728" y="3840"/>
              <a:ext cx="231" cy="192"/>
              <a:chOff x="2880" y="3552"/>
              <a:chExt cx="192" cy="192"/>
            </a:xfrm>
          </p:grpSpPr>
          <p:sp>
            <p:nvSpPr>
              <p:cNvPr id="32795" name="Line 5"/>
              <p:cNvSpPr/>
              <p:nvPr/>
            </p:nvSpPr>
            <p:spPr>
              <a:xfrm>
                <a:off x="2880" y="3648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6" name="Line 6"/>
              <p:cNvSpPr/>
              <p:nvPr/>
            </p:nvSpPr>
            <p:spPr>
              <a:xfrm>
                <a:off x="2976" y="3552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7" name="Oval 7"/>
              <p:cNvSpPr/>
              <p:nvPr/>
            </p:nvSpPr>
            <p:spPr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771" name="Text Box 22"/>
          <p:cNvSpPr txBox="1"/>
          <p:nvPr/>
        </p:nvSpPr>
        <p:spPr>
          <a:xfrm>
            <a:off x="468313" y="1412875"/>
            <a:ext cx="84248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硬件判断逻辑一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2" name="Group 23"/>
          <p:cNvGrpSpPr/>
          <p:nvPr/>
        </p:nvGrpSpPr>
        <p:grpSpPr>
          <a:xfrm>
            <a:off x="750888" y="2265363"/>
            <a:ext cx="4953000" cy="641350"/>
            <a:chOff x="288" y="1920"/>
            <a:chExt cx="3120" cy="404"/>
          </a:xfrm>
        </p:grpSpPr>
        <p:sp>
          <p:nvSpPr>
            <p:cNvPr id="32781" name="Text Box 29"/>
            <p:cNvSpPr txBox="1"/>
            <p:nvPr/>
          </p:nvSpPr>
          <p:spPr>
            <a:xfrm>
              <a:off x="1392" y="1920"/>
              <a:ext cx="5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2" name="Text Box 24"/>
            <p:cNvSpPr txBox="1"/>
            <p:nvPr/>
          </p:nvSpPr>
          <p:spPr>
            <a:xfrm>
              <a:off x="288" y="1920"/>
              <a:ext cx="9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溢出</a:t>
              </a: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</a:p>
          </p:txBody>
        </p:sp>
        <p:sp>
          <p:nvSpPr>
            <p:cNvPr id="32783" name="Text Box 25"/>
            <p:cNvSpPr txBox="1"/>
            <p:nvPr/>
          </p:nvSpPr>
          <p:spPr>
            <a:xfrm>
              <a:off x="1104" y="1920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4" name="Line 26"/>
            <p:cNvSpPr/>
            <p:nvPr/>
          </p:nvSpPr>
          <p:spPr>
            <a:xfrm>
              <a:off x="1152" y="2016"/>
              <a:ext cx="19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27"/>
            <p:cNvSpPr/>
            <p:nvPr/>
          </p:nvSpPr>
          <p:spPr>
            <a:xfrm>
              <a:off x="1440" y="2016"/>
              <a:ext cx="19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6" name="Line 28"/>
            <p:cNvSpPr/>
            <p:nvPr/>
          </p:nvSpPr>
          <p:spPr>
            <a:xfrm>
              <a:off x="2064" y="2160"/>
              <a:ext cx="19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Text Box 30"/>
            <p:cNvSpPr txBox="1"/>
            <p:nvPr/>
          </p:nvSpPr>
          <p:spPr>
            <a:xfrm>
              <a:off x="1680" y="1920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8" name="Text Box 31"/>
            <p:cNvSpPr txBox="1"/>
            <p:nvPr/>
          </p:nvSpPr>
          <p:spPr>
            <a:xfrm>
              <a:off x="2304" y="1920"/>
              <a:ext cx="3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89" name="Text Box 32"/>
            <p:cNvSpPr txBox="1"/>
            <p:nvPr/>
          </p:nvSpPr>
          <p:spPr>
            <a:xfrm>
              <a:off x="2928" y="1920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90" name="Text Box 33"/>
            <p:cNvSpPr txBox="1"/>
            <p:nvPr/>
          </p:nvSpPr>
          <p:spPr>
            <a:xfrm>
              <a:off x="2592" y="1920"/>
              <a:ext cx="5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791" name="Line 34"/>
            <p:cNvSpPr/>
            <p:nvPr/>
          </p:nvSpPr>
          <p:spPr>
            <a:xfrm>
              <a:off x="2976" y="2016"/>
              <a:ext cx="19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35"/>
            <p:cNvSpPr/>
            <p:nvPr/>
          </p:nvSpPr>
          <p:spPr>
            <a:xfrm flipH="1">
              <a:off x="2160" y="2064"/>
              <a:ext cx="0" cy="192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73" name="Text Box 36"/>
          <p:cNvSpPr txBox="1"/>
          <p:nvPr/>
        </p:nvSpPr>
        <p:spPr>
          <a:xfrm>
            <a:off x="539750" y="3141663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的关系）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4" name="Group 37"/>
          <p:cNvGrpSpPr/>
          <p:nvPr/>
        </p:nvGrpSpPr>
        <p:grpSpPr>
          <a:xfrm>
            <a:off x="827088" y="3713163"/>
            <a:ext cx="3429000" cy="641350"/>
            <a:chOff x="336" y="2832"/>
            <a:chExt cx="2160" cy="404"/>
          </a:xfrm>
        </p:grpSpPr>
        <p:sp>
          <p:nvSpPr>
            <p:cNvPr id="32776" name="Text Box 38"/>
            <p:cNvSpPr txBox="1"/>
            <p:nvPr/>
          </p:nvSpPr>
          <p:spPr>
            <a:xfrm>
              <a:off x="336" y="2832"/>
              <a:ext cx="21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溢出</a:t>
              </a: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C</a:t>
              </a:r>
              <a:r>
                <a:rPr lang="en-US" altLang="zh-CN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en-US" altLang="zh-CN" sz="3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C</a:t>
              </a:r>
            </a:p>
          </p:txBody>
        </p:sp>
        <p:grpSp>
          <p:nvGrpSpPr>
            <p:cNvPr id="32777" name="Group 39"/>
            <p:cNvGrpSpPr/>
            <p:nvPr/>
          </p:nvGrpSpPr>
          <p:grpSpPr>
            <a:xfrm>
              <a:off x="1632" y="2976"/>
              <a:ext cx="192" cy="192"/>
              <a:chOff x="2880" y="3552"/>
              <a:chExt cx="192" cy="192"/>
            </a:xfrm>
          </p:grpSpPr>
          <p:sp>
            <p:nvSpPr>
              <p:cNvPr id="32778" name="Line 40"/>
              <p:cNvSpPr/>
              <p:nvPr/>
            </p:nvSpPr>
            <p:spPr>
              <a:xfrm>
                <a:off x="2880" y="3648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79" name="Line 41"/>
              <p:cNvSpPr/>
              <p:nvPr/>
            </p:nvSpPr>
            <p:spPr>
              <a:xfrm>
                <a:off x="2976" y="3552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80" name="Oval 42"/>
              <p:cNvSpPr/>
              <p:nvPr/>
            </p:nvSpPr>
            <p:spPr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2775" name="Text Box 43"/>
          <p:cNvSpPr txBox="1"/>
          <p:nvPr/>
        </p:nvSpPr>
        <p:spPr>
          <a:xfrm>
            <a:off x="611188" y="4365625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硬件判断逻辑三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（双符号位</a:t>
            </a:r>
            <a:r>
              <a:rPr lang="zh-CN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17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如何处理溢出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37892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有些高级语言不处理异常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MIPS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addu, addui, subu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指令不发生溢出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其他语言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(Ada, Fortran)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溢出时会发出异常：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MIPS add, addi, sub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溢出发生时，发生异常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指针到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EPC (E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xcetion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rogram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ounter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跳转到异常处理句柄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mfc0 (move from coprocessor reg) </a:t>
            </a: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指令从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EPC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中恢复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18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多媒体算术运算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图像和媒体计算一般针对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位的数据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位地址，分区进位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en-AU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×8-bit, 4×16-bit, or 2×32-bit</a:t>
            </a: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SIMD 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单指令、多数据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饱和操作</a:t>
            </a:r>
            <a:endParaRPr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溢出时，结果保持为最大值</a:t>
            </a:r>
            <a:endParaRPr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E.g.,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音频、视频中的饱和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/>
          <p:nvPr/>
        </p:nvSpPr>
        <p:spPr>
          <a:xfrm>
            <a:off x="0" y="0"/>
            <a:ext cx="457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移位操作</a:t>
            </a:r>
          </a:p>
        </p:txBody>
      </p:sp>
      <p:sp>
        <p:nvSpPr>
          <p:cNvPr id="139267" name="Text Box 3"/>
          <p:cNvSpPr txBox="1"/>
          <p:nvPr/>
        </p:nvSpPr>
        <p:spPr>
          <a:xfrm>
            <a:off x="228600" y="16002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逻辑移位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39268" name="Text Box 4"/>
          <p:cNvSpPr txBox="1"/>
          <p:nvPr/>
        </p:nvSpPr>
        <p:spPr>
          <a:xfrm>
            <a:off x="2438400" y="1431925"/>
            <a:ext cx="6400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：数码位置变化，数值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不变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39269" name="Text Box 5"/>
          <p:cNvSpPr txBox="1"/>
          <p:nvPr/>
        </p:nvSpPr>
        <p:spPr>
          <a:xfrm>
            <a:off x="0" y="685800"/>
            <a:ext cx="3048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移位类型</a:t>
            </a:r>
          </a:p>
        </p:txBody>
      </p:sp>
      <p:sp>
        <p:nvSpPr>
          <p:cNvPr id="139270" name="Text Box 6"/>
          <p:cNvSpPr txBox="1"/>
          <p:nvPr/>
        </p:nvSpPr>
        <p:spPr>
          <a:xfrm>
            <a:off x="228600" y="4038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算术移位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39271" name="Text Box 7"/>
          <p:cNvSpPr txBox="1"/>
          <p:nvPr/>
        </p:nvSpPr>
        <p:spPr>
          <a:xfrm>
            <a:off x="3200400" y="2286000"/>
            <a:ext cx="3657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1 0 0 0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1 1 1 1</a:t>
            </a:r>
          </a:p>
        </p:txBody>
      </p:sp>
      <p:sp>
        <p:nvSpPr>
          <p:cNvPr id="139272" name="Text Box 8"/>
          <p:cNvSpPr txBox="1"/>
          <p:nvPr/>
        </p:nvSpPr>
        <p:spPr>
          <a:xfrm>
            <a:off x="838200" y="2819400"/>
            <a:ext cx="289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循环左移：</a:t>
            </a:r>
          </a:p>
        </p:txBody>
      </p:sp>
      <p:sp>
        <p:nvSpPr>
          <p:cNvPr id="139273" name="Text Box 9"/>
          <p:cNvSpPr txBox="1"/>
          <p:nvPr/>
        </p:nvSpPr>
        <p:spPr>
          <a:xfrm>
            <a:off x="3200400" y="2819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2438400" y="3886200"/>
            <a:ext cx="6705600" cy="1311275"/>
            <a:chOff x="1536" y="2448"/>
            <a:chExt cx="4224" cy="826"/>
          </a:xfrm>
        </p:grpSpPr>
        <p:sp>
          <p:nvSpPr>
            <p:cNvPr id="42013" name="Text Box 11"/>
            <p:cNvSpPr txBox="1"/>
            <p:nvPr/>
          </p:nvSpPr>
          <p:spPr>
            <a:xfrm>
              <a:off x="1536" y="2448"/>
              <a:ext cx="422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4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：数码位置变化，数值</a:t>
              </a:r>
              <a:r>
                <a:rPr lang="zh-CN" altLang="en-US" sz="4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变化</a:t>
              </a:r>
              <a:r>
                <a:rPr lang="en-US" altLang="zh-CN" sz="4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</a:p>
          </p:txBody>
        </p:sp>
        <p:sp>
          <p:nvSpPr>
            <p:cNvPr id="42014" name="Text Box 12"/>
            <p:cNvSpPr txBox="1"/>
            <p:nvPr/>
          </p:nvSpPr>
          <p:spPr>
            <a:xfrm>
              <a:off x="1872" y="2832"/>
              <a:ext cx="388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4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符号位不变。</a:t>
              </a:r>
            </a:p>
          </p:txBody>
        </p:sp>
      </p:grpSp>
      <p:sp>
        <p:nvSpPr>
          <p:cNvPr id="139277" name="Text Box 13"/>
          <p:cNvSpPr txBox="1"/>
          <p:nvPr/>
        </p:nvSpPr>
        <p:spPr>
          <a:xfrm>
            <a:off x="3200400" y="5334000"/>
            <a:ext cx="3657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0 0 1 1 1 1 </a:t>
            </a:r>
          </a:p>
        </p:txBody>
      </p:sp>
      <p:sp>
        <p:nvSpPr>
          <p:cNvPr id="139278" name="Text Box 14"/>
          <p:cNvSpPr txBox="1"/>
          <p:nvPr/>
        </p:nvSpPr>
        <p:spPr>
          <a:xfrm>
            <a:off x="914400" y="583565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算术左移：</a:t>
            </a:r>
          </a:p>
        </p:txBody>
      </p:sp>
      <p:sp>
        <p:nvSpPr>
          <p:cNvPr id="139279" name="Text Box 15"/>
          <p:cNvSpPr txBox="1"/>
          <p:nvPr/>
        </p:nvSpPr>
        <p:spPr>
          <a:xfrm>
            <a:off x="3200400" y="5867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0" name="Text Box 16"/>
          <p:cNvSpPr txBox="1"/>
          <p:nvPr/>
        </p:nvSpPr>
        <p:spPr>
          <a:xfrm>
            <a:off x="3581400" y="2819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39281" name="Text Box 17"/>
          <p:cNvSpPr txBox="1"/>
          <p:nvPr/>
        </p:nvSpPr>
        <p:spPr>
          <a:xfrm>
            <a:off x="3962400" y="2819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39282" name="Text Box 18"/>
          <p:cNvSpPr txBox="1"/>
          <p:nvPr/>
        </p:nvSpPr>
        <p:spPr>
          <a:xfrm>
            <a:off x="4343400" y="2819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3" name="Text Box 19"/>
          <p:cNvSpPr txBox="1"/>
          <p:nvPr/>
        </p:nvSpPr>
        <p:spPr>
          <a:xfrm>
            <a:off x="4572000" y="2819400"/>
            <a:ext cx="685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4" name="Text Box 20"/>
          <p:cNvSpPr txBox="1"/>
          <p:nvPr/>
        </p:nvSpPr>
        <p:spPr>
          <a:xfrm>
            <a:off x="5105400" y="2819400"/>
            <a:ext cx="60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5" name="Text Box 21"/>
          <p:cNvSpPr txBox="1"/>
          <p:nvPr/>
        </p:nvSpPr>
        <p:spPr>
          <a:xfrm>
            <a:off x="5486400" y="2819400"/>
            <a:ext cx="457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6" name="Text Box 22"/>
          <p:cNvSpPr txBox="1"/>
          <p:nvPr/>
        </p:nvSpPr>
        <p:spPr>
          <a:xfrm>
            <a:off x="5867400" y="2819400"/>
            <a:ext cx="60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9287" name="Text Box 23"/>
          <p:cNvSpPr txBox="1"/>
          <p:nvPr/>
        </p:nvSpPr>
        <p:spPr>
          <a:xfrm>
            <a:off x="3581400" y="5867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</a:t>
            </a:r>
          </a:p>
        </p:txBody>
      </p:sp>
      <p:sp>
        <p:nvSpPr>
          <p:cNvPr id="139288" name="Text Box 24"/>
          <p:cNvSpPr txBox="1"/>
          <p:nvPr/>
        </p:nvSpPr>
        <p:spPr>
          <a:xfrm>
            <a:off x="3962400" y="5867400"/>
            <a:ext cx="685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</p:txBody>
      </p:sp>
      <p:sp>
        <p:nvSpPr>
          <p:cNvPr id="139289" name="Text Box 25"/>
          <p:cNvSpPr txBox="1"/>
          <p:nvPr/>
        </p:nvSpPr>
        <p:spPr>
          <a:xfrm>
            <a:off x="4343400" y="5867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</a:p>
        </p:txBody>
      </p:sp>
      <p:sp>
        <p:nvSpPr>
          <p:cNvPr id="139290" name="Text Box 26"/>
          <p:cNvSpPr txBox="1"/>
          <p:nvPr/>
        </p:nvSpPr>
        <p:spPr>
          <a:xfrm>
            <a:off x="4724400" y="5867400"/>
            <a:ext cx="60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</p:txBody>
      </p:sp>
      <p:sp>
        <p:nvSpPr>
          <p:cNvPr id="139291" name="Text Box 27"/>
          <p:cNvSpPr txBox="1"/>
          <p:nvPr/>
        </p:nvSpPr>
        <p:spPr>
          <a:xfrm>
            <a:off x="5105400" y="5867400"/>
            <a:ext cx="533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</p:txBody>
      </p:sp>
      <p:sp>
        <p:nvSpPr>
          <p:cNvPr id="139292" name="Text Box 28"/>
          <p:cNvSpPr txBox="1"/>
          <p:nvPr/>
        </p:nvSpPr>
        <p:spPr>
          <a:xfrm>
            <a:off x="5486400" y="5867400"/>
            <a:ext cx="609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</a:p>
        </p:txBody>
      </p:sp>
      <p:sp>
        <p:nvSpPr>
          <p:cNvPr id="139293" name="Text Box 29"/>
          <p:cNvSpPr txBox="1"/>
          <p:nvPr/>
        </p:nvSpPr>
        <p:spPr>
          <a:xfrm>
            <a:off x="6629400" y="5334000"/>
            <a:ext cx="1539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(-15)</a:t>
            </a:r>
          </a:p>
        </p:txBody>
      </p:sp>
      <p:sp>
        <p:nvSpPr>
          <p:cNvPr id="139294" name="Text Box 30"/>
          <p:cNvSpPr txBox="1"/>
          <p:nvPr/>
        </p:nvSpPr>
        <p:spPr>
          <a:xfrm>
            <a:off x="6629400" y="5867400"/>
            <a:ext cx="1539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(-30)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/>
      <p:bldP spid="139267" grpId="0" build="p"/>
      <p:bldP spid="139268" grpId="0" build="p"/>
      <p:bldP spid="139269" grpId="0"/>
      <p:bldP spid="139270" grpId="0" build="p"/>
      <p:bldP spid="139271" grpId="0"/>
      <p:bldP spid="139272" grpId="0"/>
      <p:bldP spid="139273" grpId="0"/>
      <p:bldP spid="139277" grpId="0"/>
      <p:bldP spid="139278" grpId="0"/>
      <p:bldP spid="139279" grpId="0"/>
      <p:bldP spid="139280" grpId="0"/>
      <p:bldP spid="139281" grpId="0"/>
      <p:bldP spid="139282" grpId="0"/>
      <p:bldP spid="139283" grpId="0"/>
      <p:bldP spid="139284" grpId="0"/>
      <p:bldP spid="139285" grpId="0"/>
      <p:bldP spid="139286" grpId="0"/>
      <p:bldP spid="139287" grpId="0"/>
      <p:bldP spid="139288" grpId="0"/>
      <p:bldP spid="139289" grpId="0"/>
      <p:bldP spid="139290" grpId="0"/>
      <p:bldP spid="139291" grpId="0"/>
      <p:bldP spid="139292" grpId="0"/>
      <p:bldP spid="139293" grpId="0"/>
      <p:bldP spid="1392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ALU (</a:t>
            </a:r>
            <a:r>
              <a:rPr lang="zh-CN" altLang="en-US" dirty="0">
                <a:ea typeface="宋体" panose="02010600030101010101" pitchFamily="2" charset="-122"/>
              </a:rPr>
              <a:t>算术逻辑单元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68625" y="1600200"/>
            <a:ext cx="3206750" cy="4525963"/>
          </a:xfrm>
        </p:spPr>
      </p:pic>
      <p:sp>
        <p:nvSpPr>
          <p:cNvPr id="9220" name="矩形 3"/>
          <p:cNvSpPr/>
          <p:nvPr/>
        </p:nvSpPr>
        <p:spPr>
          <a:xfrm>
            <a:off x="6588125" y="2819400"/>
            <a:ext cx="1524000" cy="2087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Add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2484438" y="1600200"/>
            <a:ext cx="439102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7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>
          <a:xfrm>
            <a:off x="4495800" y="2209800"/>
            <a:ext cx="1143000" cy="579438"/>
            <a:chOff x="2832" y="1392"/>
            <a:chExt cx="720" cy="365"/>
          </a:xfrm>
        </p:grpSpPr>
        <p:sp>
          <p:nvSpPr>
            <p:cNvPr id="44070" name="Line 25"/>
            <p:cNvSpPr/>
            <p:nvPr/>
          </p:nvSpPr>
          <p:spPr>
            <a:xfrm flipV="1">
              <a:off x="2832" y="1728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4071" name="Text Box 26"/>
            <p:cNvSpPr txBox="1"/>
            <p:nvPr/>
          </p:nvSpPr>
          <p:spPr>
            <a:xfrm>
              <a:off x="2880" y="139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4572000" y="3276600"/>
            <a:ext cx="1066800" cy="579438"/>
            <a:chOff x="2880" y="2064"/>
            <a:chExt cx="672" cy="365"/>
          </a:xfrm>
        </p:grpSpPr>
        <p:sp>
          <p:nvSpPr>
            <p:cNvPr id="44068" name="Line 31"/>
            <p:cNvSpPr/>
            <p:nvPr/>
          </p:nvSpPr>
          <p:spPr>
            <a:xfrm>
              <a:off x="2880" y="2400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69" name="Text Box 32"/>
            <p:cNvSpPr txBox="1"/>
            <p:nvPr/>
          </p:nvSpPr>
          <p:spPr>
            <a:xfrm>
              <a:off x="2880" y="2064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4495800" y="1676400"/>
            <a:ext cx="1143000" cy="579438"/>
            <a:chOff x="2832" y="1056"/>
            <a:chExt cx="720" cy="365"/>
          </a:xfrm>
        </p:grpSpPr>
        <p:sp>
          <p:nvSpPr>
            <p:cNvPr id="44066" name="Line 22"/>
            <p:cNvSpPr/>
            <p:nvPr/>
          </p:nvSpPr>
          <p:spPr>
            <a:xfrm>
              <a:off x="2832" y="1392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4067" name="Text Box 23"/>
            <p:cNvSpPr txBox="1"/>
            <p:nvPr/>
          </p:nvSpPr>
          <p:spPr>
            <a:xfrm>
              <a:off x="2880" y="1056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304800" y="2209800"/>
            <a:ext cx="1143000" cy="579438"/>
            <a:chOff x="192" y="1392"/>
            <a:chExt cx="720" cy="365"/>
          </a:xfrm>
        </p:grpSpPr>
        <p:sp>
          <p:nvSpPr>
            <p:cNvPr id="44064" name="Text Box 14"/>
            <p:cNvSpPr txBox="1"/>
            <p:nvPr/>
          </p:nvSpPr>
          <p:spPr>
            <a:xfrm>
              <a:off x="192" y="139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  <p:sp>
          <p:nvSpPr>
            <p:cNvPr id="44065" name="Line 15"/>
            <p:cNvSpPr/>
            <p:nvPr/>
          </p:nvSpPr>
          <p:spPr>
            <a:xfrm>
              <a:off x="240" y="1728"/>
              <a:ext cx="67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6"/>
          <p:cNvGrpSpPr/>
          <p:nvPr/>
        </p:nvGrpSpPr>
        <p:grpSpPr>
          <a:xfrm>
            <a:off x="381000" y="2743200"/>
            <a:ext cx="1066800" cy="579438"/>
            <a:chOff x="240" y="1728"/>
            <a:chExt cx="672" cy="365"/>
          </a:xfrm>
        </p:grpSpPr>
        <p:sp>
          <p:nvSpPr>
            <p:cNvPr id="44062" name="Text Box 18"/>
            <p:cNvSpPr txBox="1"/>
            <p:nvPr/>
          </p:nvSpPr>
          <p:spPr>
            <a:xfrm>
              <a:off x="240" y="1728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  <p:sp>
          <p:nvSpPr>
            <p:cNvPr id="44063" name="Line 17"/>
            <p:cNvSpPr/>
            <p:nvPr/>
          </p:nvSpPr>
          <p:spPr>
            <a:xfrm>
              <a:off x="240" y="2064"/>
              <a:ext cx="67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10"/>
          <p:cNvGrpSpPr/>
          <p:nvPr/>
        </p:nvGrpSpPr>
        <p:grpSpPr>
          <a:xfrm>
            <a:off x="381000" y="1676400"/>
            <a:ext cx="1066800" cy="579438"/>
            <a:chOff x="240" y="1056"/>
            <a:chExt cx="672" cy="365"/>
          </a:xfrm>
        </p:grpSpPr>
        <p:sp>
          <p:nvSpPr>
            <p:cNvPr id="44060" name="Text Box 12"/>
            <p:cNvSpPr txBox="1"/>
            <p:nvPr/>
          </p:nvSpPr>
          <p:spPr>
            <a:xfrm>
              <a:off x="240" y="1056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  <p:sp>
          <p:nvSpPr>
            <p:cNvPr id="44061" name="Line 11"/>
            <p:cNvSpPr/>
            <p:nvPr/>
          </p:nvSpPr>
          <p:spPr>
            <a:xfrm>
              <a:off x="240" y="1392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141314" name="Text Box 2"/>
          <p:cNvSpPr txBox="1"/>
          <p:nvPr/>
        </p:nvSpPr>
        <p:spPr>
          <a:xfrm>
            <a:off x="0" y="685800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）单符号位 ：   </a:t>
            </a:r>
          </a:p>
        </p:txBody>
      </p:sp>
      <p:sp>
        <p:nvSpPr>
          <p:cNvPr id="141315" name="Text Box 3"/>
          <p:cNvSpPr txBox="1"/>
          <p:nvPr/>
        </p:nvSpPr>
        <p:spPr>
          <a:xfrm>
            <a:off x="1524000" y="1447800"/>
            <a:ext cx="1828800" cy="40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0111</a:t>
            </a:r>
          </a:p>
        </p:txBody>
      </p:sp>
      <p:sp>
        <p:nvSpPr>
          <p:cNvPr id="141316" name="Text Box 4"/>
          <p:cNvSpPr txBox="1"/>
          <p:nvPr/>
        </p:nvSpPr>
        <p:spPr>
          <a:xfrm>
            <a:off x="1524000" y="18288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111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1317" name="Text Box 5"/>
          <p:cNvSpPr txBox="1"/>
          <p:nvPr/>
        </p:nvSpPr>
        <p:spPr>
          <a:xfrm>
            <a:off x="4038600" y="685800"/>
            <a:ext cx="3733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）双符号位：</a:t>
            </a:r>
          </a:p>
        </p:txBody>
      </p:sp>
      <p:sp>
        <p:nvSpPr>
          <p:cNvPr id="141318" name="Text Box 6"/>
          <p:cNvSpPr txBox="1"/>
          <p:nvPr/>
        </p:nvSpPr>
        <p:spPr>
          <a:xfrm>
            <a:off x="5562600" y="18288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111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1319" name="Text Box 7"/>
          <p:cNvSpPr txBox="1"/>
          <p:nvPr/>
        </p:nvSpPr>
        <p:spPr>
          <a:xfrm>
            <a:off x="5562600" y="1447800"/>
            <a:ext cx="1676400" cy="40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0111</a:t>
            </a:r>
          </a:p>
        </p:txBody>
      </p:sp>
      <p:sp>
        <p:nvSpPr>
          <p:cNvPr id="141320" name="Text Box 8"/>
          <p:cNvSpPr txBox="1"/>
          <p:nvPr/>
        </p:nvSpPr>
        <p:spPr>
          <a:xfrm>
            <a:off x="304800" y="0"/>
            <a:ext cx="6629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正数补码移位规则</a:t>
            </a:r>
          </a:p>
        </p:txBody>
      </p:sp>
      <p:sp>
        <p:nvSpPr>
          <p:cNvPr id="141321" name="Text Box 9"/>
          <p:cNvSpPr txBox="1"/>
          <p:nvPr/>
        </p:nvSpPr>
        <p:spPr>
          <a:xfrm>
            <a:off x="0" y="3733800"/>
            <a:ext cx="3962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）移位规则</a:t>
            </a:r>
          </a:p>
        </p:txBody>
      </p:sp>
      <p:sp>
        <p:nvSpPr>
          <p:cNvPr id="141331" name="Text Box 19"/>
          <p:cNvSpPr txBox="1"/>
          <p:nvPr/>
        </p:nvSpPr>
        <p:spPr>
          <a:xfrm>
            <a:off x="1524000" y="2362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0111     </a:t>
            </a:r>
          </a:p>
        </p:txBody>
      </p:sp>
      <p:sp>
        <p:nvSpPr>
          <p:cNvPr id="141332" name="Text Box 20"/>
          <p:cNvSpPr txBox="1"/>
          <p:nvPr/>
        </p:nvSpPr>
        <p:spPr>
          <a:xfrm>
            <a:off x="1524000" y="28956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0011     </a:t>
            </a:r>
          </a:p>
        </p:txBody>
      </p:sp>
      <p:grpSp>
        <p:nvGrpSpPr>
          <p:cNvPr id="8" name="Group 27"/>
          <p:cNvGrpSpPr/>
          <p:nvPr/>
        </p:nvGrpSpPr>
        <p:grpSpPr>
          <a:xfrm>
            <a:off x="4513263" y="2781300"/>
            <a:ext cx="1066800" cy="579438"/>
            <a:chOff x="2835" y="1728"/>
            <a:chExt cx="672" cy="365"/>
          </a:xfrm>
        </p:grpSpPr>
        <p:sp>
          <p:nvSpPr>
            <p:cNvPr id="44058" name="Line 28"/>
            <p:cNvSpPr/>
            <p:nvPr/>
          </p:nvSpPr>
          <p:spPr>
            <a:xfrm>
              <a:off x="2880" y="2064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59" name="Text Box 29"/>
            <p:cNvSpPr txBox="1"/>
            <p:nvPr/>
          </p:nvSpPr>
          <p:spPr>
            <a:xfrm>
              <a:off x="2835" y="1728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</p:grpSp>
      <p:sp>
        <p:nvSpPr>
          <p:cNvPr id="141345" name="Text Box 33"/>
          <p:cNvSpPr txBox="1"/>
          <p:nvPr/>
        </p:nvSpPr>
        <p:spPr>
          <a:xfrm>
            <a:off x="5562600" y="2362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1346" name="Text Box 34"/>
          <p:cNvSpPr txBox="1"/>
          <p:nvPr/>
        </p:nvSpPr>
        <p:spPr>
          <a:xfrm>
            <a:off x="5562600" y="28956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1110     </a:t>
            </a:r>
          </a:p>
        </p:txBody>
      </p:sp>
      <p:sp>
        <p:nvSpPr>
          <p:cNvPr id="141347" name="Text Box 35"/>
          <p:cNvSpPr txBox="1"/>
          <p:nvPr/>
        </p:nvSpPr>
        <p:spPr>
          <a:xfrm>
            <a:off x="5562600" y="34290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0111     </a:t>
            </a:r>
          </a:p>
        </p:txBody>
      </p:sp>
      <p:sp>
        <p:nvSpPr>
          <p:cNvPr id="141348" name="Text Box 36"/>
          <p:cNvSpPr txBox="1"/>
          <p:nvPr/>
        </p:nvSpPr>
        <p:spPr>
          <a:xfrm>
            <a:off x="228600" y="4419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数符不变</a:t>
            </a:r>
          </a:p>
        </p:txBody>
      </p:sp>
      <p:sp>
        <p:nvSpPr>
          <p:cNvPr id="141349" name="Text Box 37"/>
          <p:cNvSpPr txBox="1"/>
          <p:nvPr/>
        </p:nvSpPr>
        <p:spPr>
          <a:xfrm>
            <a:off x="1981200" y="4495800"/>
            <a:ext cx="6629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（单：符号位不变；双：第一符号位不变）。</a:t>
            </a:r>
          </a:p>
        </p:txBody>
      </p:sp>
      <p:sp>
        <p:nvSpPr>
          <p:cNvPr id="141350" name="Text Box 38"/>
          <p:cNvSpPr txBox="1"/>
          <p:nvPr/>
        </p:nvSpPr>
        <p:spPr>
          <a:xfrm>
            <a:off x="228600" y="56388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空位补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41351" name="Text Box 39"/>
          <p:cNvSpPr txBox="1"/>
          <p:nvPr/>
        </p:nvSpPr>
        <p:spPr>
          <a:xfrm>
            <a:off x="1828800" y="571500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（右移时第二符号位移至尾数最高位）。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1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/>
      <p:bldP spid="141315" grpId="0"/>
      <p:bldP spid="141316" grpId="0"/>
      <p:bldP spid="141317" grpId="0" build="p"/>
      <p:bldP spid="141318" grpId="0"/>
      <p:bldP spid="141319" grpId="0"/>
      <p:bldP spid="141320" grpId="0"/>
      <p:bldP spid="141321" grpId="0" build="p"/>
      <p:bldP spid="141331" grpId="0"/>
      <p:bldP spid="141332" grpId="0"/>
      <p:bldP spid="141345" grpId="0"/>
      <p:bldP spid="141346" grpId="0"/>
      <p:bldP spid="141347" grpId="0"/>
      <p:bldP spid="141348" grpId="0"/>
      <p:bldP spid="141349" grpId="0"/>
      <p:bldP spid="141350" grpId="0"/>
      <p:bldP spid="1413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>
          <a:xfrm>
            <a:off x="4343400" y="2895600"/>
            <a:ext cx="1066800" cy="579438"/>
            <a:chOff x="2736" y="1824"/>
            <a:chExt cx="672" cy="365"/>
          </a:xfrm>
        </p:grpSpPr>
        <p:sp>
          <p:nvSpPr>
            <p:cNvPr id="46115" name="Line 28"/>
            <p:cNvSpPr/>
            <p:nvPr/>
          </p:nvSpPr>
          <p:spPr>
            <a:xfrm>
              <a:off x="2736" y="2160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16" name="Text Box 29"/>
            <p:cNvSpPr txBox="1"/>
            <p:nvPr/>
          </p:nvSpPr>
          <p:spPr>
            <a:xfrm>
              <a:off x="2736" y="1824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4343400" y="2362200"/>
            <a:ext cx="1066800" cy="579438"/>
            <a:chOff x="2736" y="1488"/>
            <a:chExt cx="672" cy="365"/>
          </a:xfrm>
        </p:grpSpPr>
        <p:sp>
          <p:nvSpPr>
            <p:cNvPr id="46113" name="Text Box 26"/>
            <p:cNvSpPr txBox="1"/>
            <p:nvPr/>
          </p:nvSpPr>
          <p:spPr>
            <a:xfrm>
              <a:off x="2736" y="1488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  <p:sp>
          <p:nvSpPr>
            <p:cNvPr id="46114" name="Line 25"/>
            <p:cNvSpPr/>
            <p:nvPr/>
          </p:nvSpPr>
          <p:spPr>
            <a:xfrm>
              <a:off x="2736" y="1824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4267200" y="1828800"/>
            <a:ext cx="1143000" cy="579438"/>
            <a:chOff x="2688" y="1152"/>
            <a:chExt cx="720" cy="365"/>
          </a:xfrm>
        </p:grpSpPr>
        <p:sp>
          <p:nvSpPr>
            <p:cNvPr id="46111" name="Text Box 23"/>
            <p:cNvSpPr txBox="1"/>
            <p:nvPr/>
          </p:nvSpPr>
          <p:spPr>
            <a:xfrm>
              <a:off x="2736" y="115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  <p:sp>
          <p:nvSpPr>
            <p:cNvPr id="46112" name="Line 22"/>
            <p:cNvSpPr/>
            <p:nvPr/>
          </p:nvSpPr>
          <p:spPr>
            <a:xfrm>
              <a:off x="2688" y="1488"/>
              <a:ext cx="624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5" name="Group 16"/>
          <p:cNvGrpSpPr/>
          <p:nvPr/>
        </p:nvGrpSpPr>
        <p:grpSpPr>
          <a:xfrm>
            <a:off x="533400" y="2895600"/>
            <a:ext cx="1143000" cy="579438"/>
            <a:chOff x="336" y="1824"/>
            <a:chExt cx="720" cy="365"/>
          </a:xfrm>
        </p:grpSpPr>
        <p:sp>
          <p:nvSpPr>
            <p:cNvPr id="46109" name="Text Box 18"/>
            <p:cNvSpPr txBox="1"/>
            <p:nvPr/>
          </p:nvSpPr>
          <p:spPr>
            <a:xfrm>
              <a:off x="384" y="1824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  <p:sp>
          <p:nvSpPr>
            <p:cNvPr id="46110" name="Line 17"/>
            <p:cNvSpPr/>
            <p:nvPr/>
          </p:nvSpPr>
          <p:spPr>
            <a:xfrm>
              <a:off x="336" y="2160"/>
              <a:ext cx="67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" name="Group 13"/>
          <p:cNvGrpSpPr/>
          <p:nvPr/>
        </p:nvGrpSpPr>
        <p:grpSpPr>
          <a:xfrm>
            <a:off x="533400" y="2362200"/>
            <a:ext cx="1143000" cy="579438"/>
            <a:chOff x="336" y="1488"/>
            <a:chExt cx="720" cy="365"/>
          </a:xfrm>
        </p:grpSpPr>
        <p:sp>
          <p:nvSpPr>
            <p:cNvPr id="46107" name="Text Box 14"/>
            <p:cNvSpPr txBox="1"/>
            <p:nvPr/>
          </p:nvSpPr>
          <p:spPr>
            <a:xfrm>
              <a:off x="384" y="1488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右移</a:t>
              </a:r>
            </a:p>
          </p:txBody>
        </p:sp>
        <p:sp>
          <p:nvSpPr>
            <p:cNvPr id="46108" name="Line 15"/>
            <p:cNvSpPr/>
            <p:nvPr/>
          </p:nvSpPr>
          <p:spPr>
            <a:xfrm>
              <a:off x="336" y="1824"/>
              <a:ext cx="67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10"/>
          <p:cNvGrpSpPr/>
          <p:nvPr/>
        </p:nvGrpSpPr>
        <p:grpSpPr>
          <a:xfrm>
            <a:off x="533400" y="1828800"/>
            <a:ext cx="1143000" cy="579438"/>
            <a:chOff x="336" y="1152"/>
            <a:chExt cx="720" cy="365"/>
          </a:xfrm>
        </p:grpSpPr>
        <p:sp>
          <p:nvSpPr>
            <p:cNvPr id="46105" name="Text Box 12"/>
            <p:cNvSpPr txBox="1"/>
            <p:nvPr/>
          </p:nvSpPr>
          <p:spPr>
            <a:xfrm>
              <a:off x="384" y="1152"/>
              <a:ext cx="6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左移</a:t>
              </a:r>
            </a:p>
          </p:txBody>
        </p:sp>
        <p:sp>
          <p:nvSpPr>
            <p:cNvPr id="46106" name="Line 11"/>
            <p:cNvSpPr/>
            <p:nvPr/>
          </p:nvSpPr>
          <p:spPr>
            <a:xfrm>
              <a:off x="336" y="1488"/>
              <a:ext cx="672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143362" name="Text Box 2"/>
          <p:cNvSpPr txBox="1"/>
          <p:nvPr/>
        </p:nvSpPr>
        <p:spPr>
          <a:xfrm>
            <a:off x="0" y="762000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）单符号位 ：   </a:t>
            </a:r>
          </a:p>
        </p:txBody>
      </p:sp>
      <p:sp>
        <p:nvSpPr>
          <p:cNvPr id="143363" name="Text Box 3"/>
          <p:cNvSpPr txBox="1"/>
          <p:nvPr/>
        </p:nvSpPr>
        <p:spPr>
          <a:xfrm>
            <a:off x="1676400" y="1600200"/>
            <a:ext cx="1828800" cy="40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1011</a:t>
            </a:r>
          </a:p>
        </p:txBody>
      </p:sp>
      <p:sp>
        <p:nvSpPr>
          <p:cNvPr id="143364" name="Text Box 4"/>
          <p:cNvSpPr txBox="1"/>
          <p:nvPr/>
        </p:nvSpPr>
        <p:spPr>
          <a:xfrm>
            <a:off x="1676400" y="1981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3365" name="Text Box 5"/>
          <p:cNvSpPr txBox="1"/>
          <p:nvPr/>
        </p:nvSpPr>
        <p:spPr>
          <a:xfrm>
            <a:off x="3962400" y="685800"/>
            <a:ext cx="3733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）双符号位：</a:t>
            </a:r>
          </a:p>
        </p:txBody>
      </p:sp>
      <p:sp>
        <p:nvSpPr>
          <p:cNvPr id="143366" name="Text Box 6"/>
          <p:cNvSpPr txBox="1"/>
          <p:nvPr/>
        </p:nvSpPr>
        <p:spPr>
          <a:xfrm>
            <a:off x="5334000" y="19812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0 110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3367" name="Text Box 7"/>
          <p:cNvSpPr txBox="1"/>
          <p:nvPr/>
        </p:nvSpPr>
        <p:spPr>
          <a:xfrm>
            <a:off x="5334000" y="1600200"/>
            <a:ext cx="1676400" cy="40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0110</a:t>
            </a:r>
          </a:p>
        </p:txBody>
      </p:sp>
      <p:sp>
        <p:nvSpPr>
          <p:cNvPr id="143368" name="Text Box 8"/>
          <p:cNvSpPr txBox="1"/>
          <p:nvPr/>
        </p:nvSpPr>
        <p:spPr>
          <a:xfrm>
            <a:off x="228600" y="0"/>
            <a:ext cx="5791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负数补码移位规则</a:t>
            </a:r>
          </a:p>
        </p:txBody>
      </p:sp>
      <p:sp>
        <p:nvSpPr>
          <p:cNvPr id="143369" name="Text Box 9"/>
          <p:cNvSpPr txBox="1"/>
          <p:nvPr/>
        </p:nvSpPr>
        <p:spPr>
          <a:xfrm>
            <a:off x="0" y="3733800"/>
            <a:ext cx="3962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）移位规则</a:t>
            </a:r>
          </a:p>
        </p:txBody>
      </p:sp>
      <p:sp>
        <p:nvSpPr>
          <p:cNvPr id="143379" name="Text Box 19"/>
          <p:cNvSpPr txBox="1"/>
          <p:nvPr/>
        </p:nvSpPr>
        <p:spPr>
          <a:xfrm>
            <a:off x="1676400" y="25146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1011     </a:t>
            </a:r>
          </a:p>
        </p:txBody>
      </p:sp>
      <p:sp>
        <p:nvSpPr>
          <p:cNvPr id="143380" name="Text Box 20"/>
          <p:cNvSpPr txBox="1"/>
          <p:nvPr/>
        </p:nvSpPr>
        <p:spPr>
          <a:xfrm>
            <a:off x="1676400" y="30480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1101     </a:t>
            </a:r>
          </a:p>
        </p:txBody>
      </p:sp>
      <p:sp>
        <p:nvSpPr>
          <p:cNvPr id="143390" name="Text Box 30"/>
          <p:cNvSpPr txBox="1"/>
          <p:nvPr/>
        </p:nvSpPr>
        <p:spPr>
          <a:xfrm>
            <a:off x="5334000" y="25146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0110     </a:t>
            </a:r>
          </a:p>
        </p:txBody>
      </p:sp>
      <p:sp>
        <p:nvSpPr>
          <p:cNvPr id="143391" name="Text Box 31"/>
          <p:cNvSpPr txBox="1"/>
          <p:nvPr/>
        </p:nvSpPr>
        <p:spPr>
          <a:xfrm>
            <a:off x="5334000" y="30480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1011     </a:t>
            </a:r>
          </a:p>
        </p:txBody>
      </p:sp>
      <p:sp>
        <p:nvSpPr>
          <p:cNvPr id="143392" name="Text Box 32"/>
          <p:cNvSpPr txBox="1"/>
          <p:nvPr/>
        </p:nvSpPr>
        <p:spPr>
          <a:xfrm>
            <a:off x="457200" y="44196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数符不变</a:t>
            </a:r>
          </a:p>
        </p:txBody>
      </p:sp>
      <p:sp>
        <p:nvSpPr>
          <p:cNvPr id="143393" name="Text Box 33"/>
          <p:cNvSpPr txBox="1"/>
          <p:nvPr/>
        </p:nvSpPr>
        <p:spPr>
          <a:xfrm>
            <a:off x="2286000" y="4419600"/>
            <a:ext cx="6477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（单：符号位不变；双：第一符号位不变）。</a:t>
            </a:r>
          </a:p>
        </p:txBody>
      </p:sp>
      <p:sp>
        <p:nvSpPr>
          <p:cNvPr id="143394" name="Text Box 34"/>
          <p:cNvSpPr txBox="1"/>
          <p:nvPr/>
        </p:nvSpPr>
        <p:spPr>
          <a:xfrm>
            <a:off x="457200" y="5410200"/>
            <a:ext cx="3429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左移空位补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43395" name="Text Box 35"/>
          <p:cNvSpPr txBox="1"/>
          <p:nvPr/>
        </p:nvSpPr>
        <p:spPr>
          <a:xfrm>
            <a:off x="2895600" y="6049963"/>
            <a:ext cx="6172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（第二符号位移至尾数最高位）。</a:t>
            </a:r>
          </a:p>
        </p:txBody>
      </p:sp>
      <p:sp>
        <p:nvSpPr>
          <p:cNvPr id="143396" name="Text Box 36"/>
          <p:cNvSpPr txBox="1"/>
          <p:nvPr/>
        </p:nvSpPr>
        <p:spPr>
          <a:xfrm>
            <a:off x="457200" y="6019800"/>
            <a:ext cx="281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右移空位补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/>
      <p:bldP spid="143363" grpId="0"/>
      <p:bldP spid="143364" grpId="0"/>
      <p:bldP spid="143365" grpId="0" build="p"/>
      <p:bldP spid="143366" grpId="0"/>
      <p:bldP spid="143367" grpId="0"/>
      <p:bldP spid="143368" grpId="0"/>
      <p:bldP spid="143369" grpId="0" build="p"/>
      <p:bldP spid="143379" grpId="0"/>
      <p:bldP spid="143380" grpId="0"/>
      <p:bldP spid="143390" grpId="0"/>
      <p:bldP spid="143391" grpId="0"/>
      <p:bldP spid="143392" grpId="0"/>
      <p:bldP spid="143393" grpId="0" build="p"/>
      <p:bldP spid="143394" grpId="0"/>
      <p:bldP spid="143395" grpId="0" build="p"/>
      <p:bldP spid="1433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/>
          <p:nvPr/>
        </p:nvSpPr>
        <p:spPr>
          <a:xfrm>
            <a:off x="0" y="0"/>
            <a:ext cx="457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 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舍入方法</a:t>
            </a:r>
          </a:p>
        </p:txBody>
      </p:sp>
      <p:sp>
        <p:nvSpPr>
          <p:cNvPr id="145411" name="Text Box 3"/>
          <p:cNvSpPr txBox="1"/>
          <p:nvPr/>
        </p:nvSpPr>
        <p:spPr>
          <a:xfrm>
            <a:off x="0" y="762000"/>
            <a:ext cx="541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舍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入（原码、补码）</a:t>
            </a:r>
          </a:p>
        </p:txBody>
      </p:sp>
      <p:sp>
        <p:nvSpPr>
          <p:cNvPr id="145412" name="Text Box 4"/>
          <p:cNvSpPr txBox="1"/>
          <p:nvPr/>
        </p:nvSpPr>
        <p:spPr>
          <a:xfrm>
            <a:off x="3352800" y="1524000"/>
            <a:ext cx="3276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0 0010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5413" name="Line 5"/>
          <p:cNvSpPr/>
          <p:nvPr/>
        </p:nvSpPr>
        <p:spPr>
          <a:xfrm>
            <a:off x="5486400" y="19050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14" name="Text Box 6"/>
          <p:cNvSpPr txBox="1"/>
          <p:nvPr/>
        </p:nvSpPr>
        <p:spPr>
          <a:xfrm>
            <a:off x="3352800" y="2209800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1 0010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45415" name="Line 7"/>
          <p:cNvSpPr/>
          <p:nvPr/>
        </p:nvSpPr>
        <p:spPr>
          <a:xfrm>
            <a:off x="5486400" y="25146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16" name="Text Box 8"/>
          <p:cNvSpPr txBox="1"/>
          <p:nvPr/>
        </p:nvSpPr>
        <p:spPr>
          <a:xfrm>
            <a:off x="2667000" y="2895600"/>
            <a:ext cx="358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1 1101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45417" name="Line 9"/>
          <p:cNvSpPr/>
          <p:nvPr/>
        </p:nvSpPr>
        <p:spPr>
          <a:xfrm>
            <a:off x="5486400" y="32766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18" name="Text Box 10"/>
          <p:cNvSpPr txBox="1"/>
          <p:nvPr/>
        </p:nvSpPr>
        <p:spPr>
          <a:xfrm>
            <a:off x="0" y="373380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末位恒置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（原码、补码）</a:t>
            </a:r>
          </a:p>
        </p:txBody>
      </p:sp>
      <p:sp>
        <p:nvSpPr>
          <p:cNvPr id="145419" name="Text Box 11"/>
          <p:cNvSpPr txBox="1"/>
          <p:nvPr/>
        </p:nvSpPr>
        <p:spPr>
          <a:xfrm>
            <a:off x="3429000" y="44958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0 0010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 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</a:p>
        </p:txBody>
      </p:sp>
      <p:sp>
        <p:nvSpPr>
          <p:cNvPr id="145420" name="Line 12"/>
          <p:cNvSpPr/>
          <p:nvPr/>
        </p:nvSpPr>
        <p:spPr>
          <a:xfrm>
            <a:off x="5562600" y="48768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21" name="Text Box 13"/>
          <p:cNvSpPr txBox="1"/>
          <p:nvPr/>
        </p:nvSpPr>
        <p:spPr>
          <a:xfrm>
            <a:off x="3276600" y="57912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1 1101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</a:p>
        </p:txBody>
      </p:sp>
      <p:sp>
        <p:nvSpPr>
          <p:cNvPr id="145422" name="Text Box 14"/>
          <p:cNvSpPr txBox="1"/>
          <p:nvPr/>
        </p:nvSpPr>
        <p:spPr>
          <a:xfrm>
            <a:off x="3429000" y="5149850"/>
            <a:ext cx="2590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1 0010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5423" name="Text Box 15"/>
          <p:cNvSpPr txBox="1"/>
          <p:nvPr/>
        </p:nvSpPr>
        <p:spPr>
          <a:xfrm>
            <a:off x="6248400" y="15240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0 0010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5424" name="Text Box 16"/>
          <p:cNvSpPr txBox="1"/>
          <p:nvPr/>
        </p:nvSpPr>
        <p:spPr>
          <a:xfrm>
            <a:off x="6248400" y="22098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1 0011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5425" name="Text Box 17"/>
          <p:cNvSpPr txBox="1"/>
          <p:nvPr/>
        </p:nvSpPr>
        <p:spPr>
          <a:xfrm>
            <a:off x="6019800" y="28956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1 1110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5426" name="Text Box 18"/>
          <p:cNvSpPr txBox="1"/>
          <p:nvPr/>
        </p:nvSpPr>
        <p:spPr>
          <a:xfrm>
            <a:off x="6400800" y="44958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0 001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145427" name="Text Box 19"/>
          <p:cNvSpPr txBox="1"/>
          <p:nvPr/>
        </p:nvSpPr>
        <p:spPr>
          <a:xfrm>
            <a:off x="6400800" y="5181600"/>
            <a:ext cx="274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1 001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5428" name="Line 20"/>
          <p:cNvSpPr/>
          <p:nvPr/>
        </p:nvSpPr>
        <p:spPr>
          <a:xfrm>
            <a:off x="5562600" y="54864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29" name="Text Box 21"/>
          <p:cNvSpPr txBox="1"/>
          <p:nvPr/>
        </p:nvSpPr>
        <p:spPr>
          <a:xfrm>
            <a:off x="6400800" y="57912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1 110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5430" name="Line 22"/>
          <p:cNvSpPr/>
          <p:nvPr/>
        </p:nvSpPr>
        <p:spPr>
          <a:xfrm>
            <a:off x="5562600" y="61722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31" name="Text Box 23"/>
          <p:cNvSpPr txBox="1"/>
          <p:nvPr/>
        </p:nvSpPr>
        <p:spPr>
          <a:xfrm>
            <a:off x="6400800" y="5181600"/>
            <a:ext cx="274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5432" name="Text Box 24"/>
          <p:cNvSpPr txBox="1"/>
          <p:nvPr/>
        </p:nvSpPr>
        <p:spPr>
          <a:xfrm>
            <a:off x="6400800" y="57912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1101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45433" name="Text Box 25"/>
          <p:cNvSpPr txBox="1"/>
          <p:nvPr/>
        </p:nvSpPr>
        <p:spPr>
          <a:xfrm>
            <a:off x="0" y="152400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保留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位尾数：        </a:t>
            </a:r>
          </a:p>
        </p:txBody>
      </p:sp>
      <p:sp>
        <p:nvSpPr>
          <p:cNvPr id="145434" name="Text Box 26"/>
          <p:cNvSpPr txBox="1"/>
          <p:nvPr/>
        </p:nvSpPr>
        <p:spPr>
          <a:xfrm>
            <a:off x="0" y="449580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保留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位尾数：        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5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5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5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5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5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5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5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5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build="p"/>
      <p:bldP spid="145411" grpId="0"/>
      <p:bldP spid="145412" grpId="0" build="p"/>
      <p:bldP spid="145414" grpId="0" build="p"/>
      <p:bldP spid="145416" grpId="0" build="p"/>
      <p:bldP spid="145418" grpId="0"/>
      <p:bldP spid="145419" grpId="0" build="p"/>
      <p:bldP spid="145421" grpId="0" build="p"/>
      <p:bldP spid="145422" grpId="0" build="p"/>
      <p:bldP spid="145423" grpId="0" build="p" advAuto="1000"/>
      <p:bldP spid="145424" grpId="0" build="p" advAuto="1000"/>
      <p:bldP spid="145425" grpId="0" build="p" advAuto="1000"/>
      <p:bldP spid="145426" grpId="0" build="p" advAuto="1000"/>
      <p:bldP spid="145427" grpId="0" build="p" advAuto="1000"/>
      <p:bldP spid="145429" grpId="0" build="p" advAuto="1000"/>
      <p:bldP spid="145431" grpId="0" build="p"/>
      <p:bldP spid="145432" grpId="0" build="p" advAuto="1000"/>
      <p:bldP spid="145433" grpId="0" build="p"/>
      <p:bldP spid="1454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76676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AU" altLang="zh-CN" dirty="0">
              <a:ea typeface="宋体" panose="02010600030101010101" pitchFamily="2" charset="-122"/>
            </a:endParaRPr>
          </a:p>
        </p:txBody>
      </p:sp>
      <p:grpSp>
        <p:nvGrpSpPr>
          <p:cNvPr id="50181" name="Group 4"/>
          <p:cNvGrpSpPr/>
          <p:nvPr/>
        </p:nvGrpSpPr>
        <p:grpSpPr>
          <a:xfrm>
            <a:off x="1808163" y="2349500"/>
            <a:ext cx="1708150" cy="2225675"/>
            <a:chOff x="703" y="1616"/>
            <a:chExt cx="1076" cy="1402"/>
          </a:xfrm>
        </p:grpSpPr>
        <p:sp>
          <p:nvSpPr>
            <p:cNvPr id="50188" name="Text Box 5"/>
            <p:cNvSpPr txBox="1"/>
            <p:nvPr/>
          </p:nvSpPr>
          <p:spPr>
            <a:xfrm>
              <a:off x="703" y="1616"/>
              <a:ext cx="1076" cy="14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 1000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× 1001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 1000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0000</a:t>
              </a:r>
              <a:r>
                <a:rPr lang="en-US" altLang="zh-CN" sz="2000" dirty="0">
                  <a:solidFill>
                    <a:srgbClr val="FF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0000</a:t>
              </a:r>
              <a:r>
                <a:rPr lang="en-US" altLang="zh-CN" sz="2000" dirty="0">
                  <a:solidFill>
                    <a:srgbClr val="FF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1000</a:t>
              </a:r>
              <a:r>
                <a:rPr lang="en-US" altLang="zh-CN" sz="2000" dirty="0">
                  <a:solidFill>
                    <a:srgbClr val="FF0000"/>
                  </a:solidFill>
                  <a:latin typeface="Lucida Console" panose="020B0609040504020204" pitchFamily="49" charset="0"/>
                  <a:ea typeface="宋体" panose="02010600030101010101" pitchFamily="2" charset="-122"/>
                </a:rPr>
                <a:t>000</a:t>
              </a:r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 </a:t>
              </a:r>
            </a:p>
            <a:p>
              <a:r>
                <a:rPr lang="en-US" altLang="zh-CN" sz="2000" dirty="0">
                  <a:latin typeface="Lucida Console" panose="020B0609040504020204" pitchFamily="49" charset="0"/>
                  <a:ea typeface="宋体" panose="02010600030101010101" pitchFamily="2" charset="-122"/>
                </a:rPr>
                <a:t>1001000</a:t>
              </a:r>
              <a:endParaRPr lang="en-AU" altLang="zh-CN" sz="2000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0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0182" name="Text Box 9"/>
          <p:cNvSpPr txBox="1"/>
          <p:nvPr/>
        </p:nvSpPr>
        <p:spPr>
          <a:xfrm>
            <a:off x="682625" y="4803775"/>
            <a:ext cx="2305050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Length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of product is the sum of operand lengths</a:t>
            </a:r>
            <a:endParaRPr lang="en-AU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AU" dirty="0">
                <a:latin typeface="Arial" panose="020B0604020202020204" pitchFamily="34" charset="0"/>
                <a:ea typeface="宋体" panose="02010600030101010101" pitchFamily="2" charset="-122"/>
              </a:rPr>
              <a:t>乘积的</a:t>
            </a:r>
            <a:r>
              <a:rPr lang="zh-CN" altLang="en-AU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位数</a:t>
            </a:r>
            <a:r>
              <a:rPr lang="zh-CN" altLang="en-AU" dirty="0">
                <a:latin typeface="Arial" panose="020B0604020202020204" pitchFamily="34" charset="0"/>
                <a:ea typeface="宋体" panose="02010600030101010101" pitchFamily="2" charset="-122"/>
              </a:rPr>
              <a:t>是乘数和被乘数之和</a:t>
            </a:r>
          </a:p>
        </p:txBody>
      </p:sp>
      <p:sp>
        <p:nvSpPr>
          <p:cNvPr id="50183" name="AutoShape 10"/>
          <p:cNvSpPr/>
          <p:nvPr/>
        </p:nvSpPr>
        <p:spPr>
          <a:xfrm>
            <a:off x="0" y="1916113"/>
            <a:ext cx="1439863" cy="576262"/>
          </a:xfrm>
          <a:prstGeom prst="borderCallout1">
            <a:avLst>
              <a:gd name="adj1" fmla="val 19833"/>
              <a:gd name="adj2" fmla="val 105292"/>
              <a:gd name="adj3" fmla="val 100000"/>
              <a:gd name="adj4" fmla="val 15612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Multiplicand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被乘数</a:t>
            </a:r>
            <a:endParaRPr lang="zh-CN" altLang="en-AU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AutoShape 11"/>
          <p:cNvSpPr/>
          <p:nvPr/>
        </p:nvSpPr>
        <p:spPr>
          <a:xfrm>
            <a:off x="0" y="2565400"/>
            <a:ext cx="1439863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5788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Multiplier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乘数</a:t>
            </a:r>
            <a:endParaRPr lang="zh-CN" altLang="en-AU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5" name="AutoShape 12"/>
          <p:cNvSpPr/>
          <p:nvPr/>
        </p:nvSpPr>
        <p:spPr>
          <a:xfrm>
            <a:off x="107950" y="4149725"/>
            <a:ext cx="1222375" cy="574675"/>
          </a:xfrm>
          <a:prstGeom prst="borderCallout1">
            <a:avLst>
              <a:gd name="adj1" fmla="val 19889"/>
              <a:gd name="adj2" fmla="val 106231"/>
              <a:gd name="adj3" fmla="val 36463"/>
              <a:gd name="adj4" fmla="val 14194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</a:p>
          <a:p>
            <a:pPr algn="ctr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乘积</a:t>
            </a:r>
            <a:endParaRPr lang="zh-CN" altLang="en-AU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6" name="Text Box 14"/>
          <p:cNvSpPr txBox="1"/>
          <p:nvPr/>
        </p:nvSpPr>
        <p:spPr>
          <a:xfrm rot="5400000">
            <a:off x="7951788" y="820738"/>
            <a:ext cx="2012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§3.3 Multiplication</a:t>
            </a:r>
          </a:p>
        </p:txBody>
      </p:sp>
      <p:pic>
        <p:nvPicPr>
          <p:cNvPr id="50187" name="Picture 15" descr="f03-04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133600"/>
            <a:ext cx="5545138" cy="374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52227" name="Picture 9" descr="f03-05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125538"/>
            <a:ext cx="4967287" cy="5183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乘法硬件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52229" name="AutoShape 5"/>
          <p:cNvSpPr/>
          <p:nvPr/>
        </p:nvSpPr>
        <p:spPr>
          <a:xfrm>
            <a:off x="7596188" y="5876925"/>
            <a:ext cx="1439862" cy="330200"/>
          </a:xfrm>
          <a:prstGeom prst="borderCallout1">
            <a:avLst>
              <a:gd name="adj1" fmla="val 34616"/>
              <a:gd name="adj2" fmla="val -5292"/>
              <a:gd name="adj3" fmla="val -218750"/>
              <a:gd name="adj4" fmla="val -3428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Initially 0</a:t>
            </a:r>
            <a:endParaRPr lang="en-AU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2230" name="Picture 8" descr="f03-04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1341438"/>
            <a:ext cx="3168650" cy="4032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圆圈圈起来的是下一步要检测的位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graphicFrame>
        <p:nvGraphicFramePr>
          <p:cNvPr id="32771" name="表格占位符 32770"/>
          <p:cNvGraphicFramePr>
            <a:graphicFrameLocks noGrp="1"/>
          </p:cNvGraphicFramePr>
          <p:nvPr>
            <p:ph type="tbl" idx="4294967295"/>
          </p:nvPr>
        </p:nvGraphicFramePr>
        <p:xfrm>
          <a:off x="684213" y="1125538"/>
          <a:ext cx="8135937" cy="5558790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迭代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1:1→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0000 0010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：左移被乘数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：右移乘数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①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1:1→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0000 0100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：左移被乘数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：右移乘数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0 0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0→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2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：左移被乘数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：右移乘数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0→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无操作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：左移被乘数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：右移乘数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4359" name="Oval 314"/>
          <p:cNvSpPr/>
          <p:nvPr/>
        </p:nvSpPr>
        <p:spPr>
          <a:xfrm>
            <a:off x="4572000" y="3933825"/>
            <a:ext cx="288925" cy="287338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60" name="Oval 317"/>
          <p:cNvSpPr/>
          <p:nvPr/>
        </p:nvSpPr>
        <p:spPr>
          <a:xfrm>
            <a:off x="4572000" y="5157788"/>
            <a:ext cx="287338" cy="287337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55299" name="Picture 9" descr="f03-0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00213"/>
            <a:ext cx="7416800" cy="367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0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改进后的乘法器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55301" name="Rectangle 6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7191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操作并行</a:t>
            </a:r>
            <a:r>
              <a:rPr lang="en-US" altLang="zh-CN" dirty="0">
                <a:ea typeface="宋体" panose="02010600030101010101" pitchFamily="2" charset="-122"/>
              </a:rPr>
              <a:t>: add/shift</a:t>
            </a:r>
          </a:p>
        </p:txBody>
      </p:sp>
      <p:sp>
        <p:nvSpPr>
          <p:cNvPr id="55302" name="Rectangle 7"/>
          <p:cNvSpPr/>
          <p:nvPr/>
        </p:nvSpPr>
        <p:spPr>
          <a:xfrm>
            <a:off x="684213" y="5589588"/>
            <a:ext cx="82708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一个时钟完成一次积</a:t>
            </a:r>
            <a:r>
              <a:rPr lang="en-US" altLang="zh-CN" sz="32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频率较低</a:t>
            </a:r>
            <a:endParaRPr lang="en-AU" altLang="zh-CN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57347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快速乘法器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57348" name="Rectangle 7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746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使用多个加法器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效率的折衷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7349" name="Picture 5" descr="f03-08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773238"/>
            <a:ext cx="8280400" cy="3960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Rectangle 8"/>
          <p:cNvSpPr/>
          <p:nvPr/>
        </p:nvSpPr>
        <p:spPr>
          <a:xfrm>
            <a:off x="539750" y="5805488"/>
            <a:ext cx="8486775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可以流水执行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几个加法可以同步执行（不同的阶段）</a:t>
            </a:r>
            <a:endParaRPr lang="en-US" altLang="zh-CN" sz="28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MIPS Multiplication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位的寄存器来保存积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HI: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32 bits</a:t>
            </a: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LO: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32-bits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mult rs, rt  /  multu rs, rt</a:t>
            </a:r>
          </a:p>
          <a:p>
            <a:pPr lvl="2" eaLnBrk="1" hangingPunct="1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64-bit product in HI/LO</a:t>
            </a: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mfhi rd  /  mflo rd</a:t>
            </a:r>
          </a:p>
          <a:p>
            <a:pPr lvl="2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传送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HI/LO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rd</a:t>
            </a:r>
          </a:p>
          <a:p>
            <a:pPr lvl="2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可以检查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HI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的值来判断结果是否超过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AU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mul rd, rs, rt(MIPS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汇编器为乘法生成的伪指令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2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位存入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rd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29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3754438" y="1125538"/>
            <a:ext cx="5200650" cy="51117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除数判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AU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除法步骤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除数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≤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被除数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商添加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1,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执行减法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否则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商添加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，从被除数中提取下一个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bit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恢复余数法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直接执行减法，结果小于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后再把除数加回去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带符号位的除法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用绝对值进行除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根据需要调整商和余数的符号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5" name="Text Box 4"/>
          <p:cNvSpPr txBox="1"/>
          <p:nvPr/>
        </p:nvSpPr>
        <p:spPr>
          <a:xfrm>
            <a:off x="1592263" y="2565400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1001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1000 1001010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-1000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10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101 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1010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-1000</a:t>
            </a:r>
          </a:p>
          <a:p>
            <a:r>
              <a:rPr lang="en-US" altLang="zh-CN" sz="2000" dirty="0">
                <a:latin typeface="Lucida Console" panose="020B0609040504020204" pitchFamily="49" charset="0"/>
                <a:ea typeface="宋体" panose="02010600030101010101" pitchFamily="2" charset="-122"/>
              </a:rPr>
              <a:t>          10</a:t>
            </a:r>
            <a:endParaRPr lang="en-AU" altLang="zh-CN" sz="2000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61446" name="Line 5"/>
          <p:cNvSpPr/>
          <p:nvPr/>
        </p:nvSpPr>
        <p:spPr>
          <a:xfrm flipH="1">
            <a:off x="2339975" y="2924175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7" name="Line 6"/>
          <p:cNvSpPr/>
          <p:nvPr/>
        </p:nvSpPr>
        <p:spPr>
          <a:xfrm flipH="1">
            <a:off x="2411413" y="3500438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8" name="Text Box 7"/>
          <p:cNvSpPr txBox="1"/>
          <p:nvPr/>
        </p:nvSpPr>
        <p:spPr>
          <a:xfrm>
            <a:off x="827088" y="5376863"/>
            <a:ext cx="213360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-bit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操作产生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-bit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商和余数</a:t>
            </a:r>
            <a:endParaRPr lang="en-AU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9" name="AutoShape 8"/>
          <p:cNvSpPr/>
          <p:nvPr/>
        </p:nvSpPr>
        <p:spPr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商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AutoShape 9"/>
          <p:cNvSpPr/>
          <p:nvPr/>
        </p:nvSpPr>
        <p:spPr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被除数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1" name="AutoShape 10"/>
          <p:cNvSpPr/>
          <p:nvPr/>
        </p:nvSpPr>
        <p:spPr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余数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2" name="Line 11"/>
          <p:cNvSpPr/>
          <p:nvPr/>
        </p:nvSpPr>
        <p:spPr>
          <a:xfrm flipH="1">
            <a:off x="2843213" y="4724400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53" name="Arc 12"/>
          <p:cNvSpPr/>
          <p:nvPr/>
        </p:nvSpPr>
        <p:spPr>
          <a:xfrm>
            <a:off x="2339975" y="2924175"/>
            <a:ext cx="73025" cy="144463"/>
          </a:xfrm>
          <a:custGeom>
            <a:avLst/>
            <a:gdLst/>
            <a:ahLst/>
            <a:cxnLst>
              <a:cxn ang="0">
                <a:pos x="-3" y="0"/>
              </a:cxn>
              <a:cxn ang="0">
                <a:pos x="73025" y="144463"/>
              </a:cxn>
              <a:cxn ang="0">
                <a:pos x="-3" y="0"/>
              </a:cxn>
              <a:cxn ang="0">
                <a:pos x="73025" y="144463"/>
              </a:cxn>
              <a:cxn ang="0">
                <a:pos x="0" y="144463"/>
              </a:cxn>
              <a:cxn ang="0">
                <a:pos x="-3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4" name="Arc 13"/>
          <p:cNvSpPr/>
          <p:nvPr/>
        </p:nvSpPr>
        <p:spPr>
          <a:xfrm flipV="1">
            <a:off x="2339975" y="3068638"/>
            <a:ext cx="73025" cy="144462"/>
          </a:xfrm>
          <a:custGeom>
            <a:avLst/>
            <a:gdLst/>
            <a:ahLst/>
            <a:cxnLst>
              <a:cxn ang="0">
                <a:pos x="-3" y="0"/>
              </a:cxn>
              <a:cxn ang="0">
                <a:pos x="73025" y="144462"/>
              </a:cxn>
              <a:cxn ang="0">
                <a:pos x="-3" y="0"/>
              </a:cxn>
              <a:cxn ang="0">
                <a:pos x="73025" y="144462"/>
              </a:cxn>
              <a:cxn ang="0">
                <a:pos x="0" y="144462"/>
              </a:cxn>
              <a:cxn ang="0">
                <a:pos x="-3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5" name="AutoShape 14"/>
          <p:cNvSpPr/>
          <p:nvPr/>
        </p:nvSpPr>
        <p:spPr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除数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6" name="Text Box 16"/>
          <p:cNvSpPr txBox="1"/>
          <p:nvPr/>
        </p:nvSpPr>
        <p:spPr>
          <a:xfrm rot="5400000">
            <a:off x="8212138" y="560388"/>
            <a:ext cx="14922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§3.4 Division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59762" cy="144780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1-bit Full Adder</a:t>
            </a:r>
            <a:r>
              <a:rPr lang="zh-CN" altLang="en-US" dirty="0">
                <a:ea typeface="宋体" panose="02010600030101010101" pitchFamily="2" charset="-122"/>
              </a:rPr>
              <a:t>全加器（不考虑进位的是半加器）</a:t>
            </a:r>
          </a:p>
        </p:txBody>
      </p:sp>
      <p:sp>
        <p:nvSpPr>
          <p:cNvPr id="11267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11268" name="Picture 6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3" y="1844675"/>
            <a:ext cx="4926012" cy="477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30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63491" name="Picture 9" descr="f03-10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196975"/>
            <a:ext cx="4016375" cy="5300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除法器的硬件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63493" name="AutoShape 5"/>
          <p:cNvSpPr/>
          <p:nvPr/>
        </p:nvSpPr>
        <p:spPr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Initially dividend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AutoShape 6"/>
          <p:cNvSpPr/>
          <p:nvPr/>
        </p:nvSpPr>
        <p:spPr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Initially divisor in left half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3495" name="Picture 7" descr="f03-09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2349500"/>
            <a:ext cx="4425950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内容占位符 38913"/>
          <p:cNvGraphicFramePr>
            <a:graphicFrameLocks noGrp="1"/>
          </p:cNvGraphicFramePr>
          <p:nvPr>
            <p:ph idx="4294967295"/>
          </p:nvPr>
        </p:nvGraphicFramePr>
        <p:xfrm>
          <a:off x="103188" y="80963"/>
          <a:ext cx="8636000" cy="6756403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迭代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步骤 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7/2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: 0010 0000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（对于步骤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除数：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1110 0000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商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初始值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10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0010 0000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①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→+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余数，商左移，商最低位上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0010 0000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0000 0111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：除数右移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1 0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①111 0111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→+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余数，商左移，商最低位上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0001 0000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除数右移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0000 1000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①111 1111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2b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→+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余数，商左移，商最低位上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0000 1000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除数右移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0000 0111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6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0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→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商左移，商最低位上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0000 0100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除数右移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650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1: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除数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0000 0010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0000 0001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：余数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&gt;0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→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商左移，商最低位上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0000 0010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46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：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+mn-ea"/>
                        </a:rPr>
                        <a:t>除数右移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0011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0000 000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0000 0001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5638" name="Oval 314"/>
          <p:cNvSpPr/>
          <p:nvPr/>
        </p:nvSpPr>
        <p:spPr>
          <a:xfrm>
            <a:off x="7540625" y="4672013"/>
            <a:ext cx="176213" cy="16827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639" name="Oval 314"/>
          <p:cNvSpPr/>
          <p:nvPr/>
        </p:nvSpPr>
        <p:spPr>
          <a:xfrm>
            <a:off x="7540625" y="5795963"/>
            <a:ext cx="176213" cy="193675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66563" name="Picture 6" descr="f03-12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1484313"/>
            <a:ext cx="5340350" cy="2722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改进后的除法器 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/>
          </p:cNvSpPr>
          <p:nvPr>
            <p:ph idx="1"/>
          </p:nvPr>
        </p:nvSpPr>
        <p:spPr>
          <a:xfrm>
            <a:off x="684213" y="4583113"/>
            <a:ext cx="8270875" cy="16541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一个时钟周期做一次减法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和乘法器类似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乘法和除法可以共用同样的硬件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MIPS</a:t>
            </a:r>
            <a:r>
              <a:rPr lang="zh-CN" altLang="en-US" dirty="0">
                <a:ea typeface="宋体" panose="02010600030101010101" pitchFamily="2" charset="-122"/>
              </a:rPr>
              <a:t>除法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HI/LO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寄存器存储结果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HI: 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位余数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LO: 32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div rs, rt  /  divu rs, rt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不会溢出和除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检查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如果需要，软件必须进行检查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mfhi, mflo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访问结果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表达非整形的数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可以表达很小和很大的数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和科学计数法类似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–</a:t>
            </a: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2.34</a:t>
            </a:r>
            <a:r>
              <a:rPr lang="en-US" altLang="zh-CN" dirty="0">
                <a:ea typeface="宋体" panose="02010600030101010101" pitchFamily="2" charset="-122"/>
              </a:rPr>
              <a:t> × 10</a:t>
            </a:r>
            <a:r>
              <a:rPr lang="en-US" altLang="zh-CN" baseline="30000" dirty="0">
                <a:ea typeface="宋体" panose="02010600030101010101" pitchFamily="2" charset="-122"/>
              </a:rPr>
              <a:t>56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+0.00</a:t>
            </a:r>
            <a:r>
              <a:rPr lang="en-US" altLang="zh-CN" dirty="0">
                <a:ea typeface="宋体" panose="02010600030101010101" pitchFamily="2" charset="-122"/>
              </a:rPr>
              <a:t>2 × 10</a:t>
            </a:r>
            <a:r>
              <a:rPr lang="en-US" altLang="zh-CN" baseline="30000" dirty="0">
                <a:ea typeface="宋体" panose="02010600030101010101" pitchFamily="2" charset="-122"/>
              </a:rPr>
              <a:t>–4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+987.0</a:t>
            </a:r>
            <a:r>
              <a:rPr lang="en-US" altLang="zh-CN" dirty="0">
                <a:ea typeface="宋体" panose="02010600030101010101" pitchFamily="2" charset="-122"/>
              </a:rPr>
              <a:t>2 × 10</a:t>
            </a:r>
            <a:r>
              <a:rPr lang="en-US" altLang="zh-CN" baseline="30000" dirty="0">
                <a:ea typeface="宋体" panose="02010600030101010101" pitchFamily="2" charset="-122"/>
              </a:rPr>
              <a:t>9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二进制表示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</a:rPr>
              <a:t>xxxxxxx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en-US" altLang="zh-CN" i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yyyy</a:t>
            </a: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语言中的类型：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double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61" name="AutoShape 4"/>
          <p:cNvSpPr/>
          <p:nvPr/>
        </p:nvSpPr>
        <p:spPr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规格化</a:t>
            </a:r>
            <a:endParaRPr lang="en-AU" altLang="zh-CN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662" name="AutoShape 5"/>
          <p:cNvSpPr/>
          <p:nvPr/>
        </p:nvSpPr>
        <p:spPr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非规格化</a:t>
            </a:r>
            <a:endParaRPr lang="en-AU" altLang="zh-CN" b="1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663" name="Line 6"/>
          <p:cNvSpPr/>
          <p:nvPr/>
        </p:nvSpPr>
        <p:spPr>
          <a:xfrm flipH="1">
            <a:off x="4067175" y="3790950"/>
            <a:ext cx="1512888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4" name="Text Box 8"/>
          <p:cNvSpPr txBox="1"/>
          <p:nvPr/>
        </p:nvSpPr>
        <p:spPr>
          <a:xfrm rot="5400000">
            <a:off x="7913688" y="858838"/>
            <a:ext cx="20891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§3.5 Floating Point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浮点数标准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IEEE 754</a:t>
            </a:r>
            <a:r>
              <a:rPr lang="zh-CN" altLang="en-US" sz="2800" dirty="0">
                <a:ea typeface="宋体" panose="02010600030101010101" pitchFamily="2" charset="-122"/>
              </a:rPr>
              <a:t>标准</a:t>
            </a:r>
            <a:r>
              <a:rPr lang="en-US" altLang="zh-CN" sz="2800" dirty="0">
                <a:ea typeface="宋体" panose="02010600030101010101" pitchFamily="2" charset="-122"/>
              </a:rPr>
              <a:t>-1985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消除表达的不一致性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科学计算中的可移植性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现在被普遍采用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种精度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(32-bit)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(64-bit)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IEEE-</a:t>
            </a:r>
          </a:p>
          <a:p>
            <a:pPr lvl="1" eaLnBrk="1" hangingPunct="1">
              <a:buNone/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nstitute of 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lectrical and 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lectrionics 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ngineers</a:t>
            </a:r>
          </a:p>
          <a:p>
            <a:pPr lvl="1" eaLnBrk="1" hangingPunct="1">
              <a:buNone/>
            </a:pPr>
            <a:r>
              <a:rPr lang="zh-CN" altLang="en-AU" sz="2400" dirty="0">
                <a:latin typeface="黑体" panose="02010609060101010101" pitchFamily="49" charset="-122"/>
                <a:ea typeface="黑体" panose="02010609060101010101" pitchFamily="49" charset="-122"/>
              </a:rPr>
              <a:t>电气电子工程师协会，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1963</a:t>
            </a:r>
            <a:r>
              <a:rPr lang="zh-CN" altLang="en-AU" sz="24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AU" sz="24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AU" sz="2400" dirty="0">
                <a:latin typeface="黑体" panose="02010609060101010101" pitchFamily="49" charset="-122"/>
                <a:ea typeface="黑体" panose="02010609060101010101" pitchFamily="49" charset="-122"/>
              </a:rPr>
              <a:t>日，总部美国纽约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4755" name="Rectangle 10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IEEE</a:t>
            </a:r>
            <a:r>
              <a:rPr lang="zh-CN" altLang="en-US" dirty="0">
                <a:ea typeface="宋体" panose="02010600030101010101" pitchFamily="2" charset="-122"/>
              </a:rPr>
              <a:t>浮点数标准格式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11"/>
          <p:cNvSpPr>
            <a:spLocks noGrp="1"/>
          </p:cNvSpPr>
          <p:nvPr>
            <p:ph idx="1"/>
          </p:nvPr>
        </p:nvSpPr>
        <p:spPr>
          <a:xfrm>
            <a:off x="684213" y="3573463"/>
            <a:ext cx="8270875" cy="26638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符号位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(0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非负数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 1 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负数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有效位的规格化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1.0 ≤ 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数前总有一个前导的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，此外作为隐含位可以不表示。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1.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尾数</a:t>
            </a:r>
            <a:r>
              <a:rPr lang="en-US" altLang="zh-CN" sz="2000" dirty="0">
                <a:ea typeface="黑体" panose="02010609060101010101" pitchFamily="49" charset="-122"/>
                <a:sym typeface="Symbol" panose="05050102010706020507" pitchFamily="18" charset="2"/>
              </a:rPr>
              <a:t>”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阶码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移码表示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真实的指数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+ 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偏移</a:t>
            </a:r>
            <a:endParaRPr lang="en-US" altLang="zh-CN" sz="24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Single: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127; Double: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偏移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1023</a:t>
            </a:r>
          </a:p>
        </p:txBody>
      </p:sp>
      <p:sp>
        <p:nvSpPr>
          <p:cNvPr id="74757" name="Text Box 4"/>
          <p:cNvSpPr txBox="1"/>
          <p:nvPr/>
        </p:nvSpPr>
        <p:spPr>
          <a:xfrm>
            <a:off x="1549400" y="1917700"/>
            <a:ext cx="358775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74758" name="Text Box 5"/>
          <p:cNvSpPr txBox="1"/>
          <p:nvPr/>
        </p:nvSpPr>
        <p:spPr>
          <a:xfrm>
            <a:off x="1908175" y="1917700"/>
            <a:ext cx="1584325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阶码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9" name="Text Box 6"/>
          <p:cNvSpPr txBox="1"/>
          <p:nvPr/>
        </p:nvSpPr>
        <p:spPr>
          <a:xfrm>
            <a:off x="3494088" y="1917700"/>
            <a:ext cx="3671887" cy="469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尾数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60" name="Text Box 7"/>
          <p:cNvSpPr txBox="1"/>
          <p:nvPr/>
        </p:nvSpPr>
        <p:spPr>
          <a:xfrm>
            <a:off x="1258888" y="1196975"/>
            <a:ext cx="2619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单精度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single: 8 bits</a:t>
            </a:r>
            <a:b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双精度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double: 11 bits</a:t>
            </a:r>
          </a:p>
        </p:txBody>
      </p:sp>
      <p:sp>
        <p:nvSpPr>
          <p:cNvPr id="74761" name="Text Box 8"/>
          <p:cNvSpPr txBox="1"/>
          <p:nvPr/>
        </p:nvSpPr>
        <p:spPr>
          <a:xfrm>
            <a:off x="4427538" y="1196975"/>
            <a:ext cx="18573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single: 23 bits</a:t>
            </a:r>
            <a:b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double: 52 bits</a:t>
            </a:r>
          </a:p>
        </p:txBody>
      </p:sp>
      <p:graphicFrame>
        <p:nvGraphicFramePr>
          <p:cNvPr id="74762" name="Object 9"/>
          <p:cNvGraphicFramePr>
            <a:graphicFrameLocks noChangeAspect="1"/>
          </p:cNvGraphicFramePr>
          <p:nvPr/>
        </p:nvGraphicFramePr>
        <p:xfrm>
          <a:off x="1992313" y="2667000"/>
          <a:ext cx="48339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19300" imgH="228600" progId="Equation.DSMT4">
                  <p:embed/>
                </p:oleObj>
              </mc:Choice>
              <mc:Fallback>
                <p:oleObj r:id="rId3" imgW="20193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2667000"/>
                        <a:ext cx="4833937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idx="1"/>
          </p:nvPr>
        </p:nvSpPr>
        <p:spPr>
          <a:xfrm>
            <a:off x="468313" y="1125538"/>
            <a:ext cx="8486775" cy="5111750"/>
          </a:xfrm>
        </p:spPr>
        <p:txBody>
          <a:bodyPr vert="horz" wrap="square" lIns="91432" tIns="45715" rIns="91432" bIns="45715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移码的特点（字长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位，偏置值为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=128,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的指数是偏置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移码最高位为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表示负数，最高位为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表示正数。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移码直观反映真值的大小。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时，所对应的真值最小；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时，所对应的真值最大；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有利于两个浮点数进行阶码的大小比较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的移码表示形式唯一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[+0]</a:t>
            </a:r>
            <a:r>
              <a:rPr lang="zh-CN" altLang="en-US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=[-0]</a:t>
            </a:r>
            <a:r>
              <a:rPr lang="zh-CN" altLang="en-US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=10000000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移码将真值映射到正数域，可视为无符号数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同一真值的补码和移码只相差符号位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移码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4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4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4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4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4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4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7827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ea typeface="宋体" panose="02010600030101010101" pitchFamily="2" charset="-122"/>
              </a:rPr>
              <a:t>单</a:t>
            </a:r>
            <a:r>
              <a:rPr lang="zh-CN" altLang="en-US" dirty="0">
                <a:ea typeface="宋体" panose="02010600030101010101" pitchFamily="2" charset="-122"/>
              </a:rPr>
              <a:t>精度浮点数的范围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7828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00000000</a:t>
            </a:r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11111111</a:t>
            </a:r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特殊用途</a:t>
            </a:r>
            <a:endParaRPr lang="en-US" altLang="zh-CN" sz="2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00000001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指数值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1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127 =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126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000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00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1.0</a:t>
            </a:r>
          </a:p>
          <a:p>
            <a:pPr lvl="1"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±1.0 × 2</a:t>
            </a:r>
            <a:r>
              <a:rPr lang="en-US" altLang="zh-CN" sz="2400" b="1" baseline="300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126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≈ ±1.2 × 10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38</a:t>
            </a:r>
          </a:p>
          <a:p>
            <a:pPr eaLnBrk="1" hangingPunct="1"/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最大值</a:t>
            </a:r>
            <a:endParaRPr lang="en-US" altLang="zh-CN" sz="2800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阶码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</a:t>
            </a:r>
            <a:r>
              <a:rPr lang="en-US" altLang="zh-CN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11111110</a:t>
            </a:r>
            <a:br>
              <a:rPr lang="en-US" altLang="zh-CN" sz="24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指数值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 254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127 = +127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111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≈ 2.0</a:t>
            </a:r>
          </a:p>
          <a:p>
            <a:pPr lvl="1" eaLnBrk="1" hangingPunct="1"/>
            <a:r>
              <a:rPr lang="en-US" altLang="zh-CN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±2.0 × 2</a:t>
            </a:r>
            <a:r>
              <a:rPr lang="en-US" altLang="zh-CN" sz="2400" b="1" baseline="300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+127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≈ ±3.4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+38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39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79875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800000"/>
                </a:solidFill>
                <a:ea typeface="宋体" panose="02010600030101010101" pitchFamily="2" charset="-122"/>
              </a:rPr>
              <a:t>双</a:t>
            </a:r>
            <a:r>
              <a:rPr lang="zh-CN" altLang="en-US" dirty="0">
                <a:ea typeface="宋体" panose="02010600030101010101" pitchFamily="2" charset="-122"/>
              </a:rPr>
              <a:t>精度浮点数的范围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9876" name="Rectangle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0000</a:t>
            </a:r>
            <a:r>
              <a:rPr lang="en-US" altLang="zh-CN" sz="2800" dirty="0">
                <a:solidFill>
                  <a:srgbClr val="8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en-US" altLang="zh-CN" sz="2800" dirty="0">
                <a:solidFill>
                  <a:srgbClr val="800000"/>
                </a:solidFill>
                <a:ea typeface="黑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 </a:t>
            </a:r>
            <a:r>
              <a:rPr lang="zh-CN" altLang="en-US" sz="2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特殊用途</a:t>
            </a:r>
            <a:endParaRPr lang="en-US" altLang="zh-CN" sz="2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00000000001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指数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= 1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1023 =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1022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尾数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000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00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= 1.0</a:t>
            </a:r>
          </a:p>
          <a:p>
            <a:pPr lvl="1"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±1.0 × 2</a:t>
            </a:r>
            <a:r>
              <a:rPr lang="en-US" altLang="zh-CN" sz="2400" b="1" baseline="300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1022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≈ ±2.2 × 10</a:t>
            </a:r>
            <a:r>
              <a:rPr lang="en-US" altLang="zh-CN" sz="2400" baseline="300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308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最大值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阶码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11111111110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指数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= 2046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1023 = +1023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位数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 111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有效位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≈ 2.0</a:t>
            </a:r>
          </a:p>
          <a:p>
            <a:pPr lvl="1" eaLnBrk="1" hangingPunct="1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±2.0 × 2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+1023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≈ ±1.8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+308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113"/>
            <a:ext cx="2952750" cy="2862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xfrm>
            <a:off x="684213" y="384175"/>
            <a:ext cx="8259762" cy="52387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Input and output specification for a 1-bit adder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graphicFrame>
        <p:nvGraphicFramePr>
          <p:cNvPr id="1031" name="表格 1030"/>
          <p:cNvGraphicFramePr/>
          <p:nvPr/>
        </p:nvGraphicFramePr>
        <p:xfrm>
          <a:off x="2574925" y="1143000"/>
          <a:ext cx="6461125" cy="371475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Input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Output</a:t>
                      </a:r>
                      <a:endParaRPr lang="zh-CN" altLang="en-US" b="1" dirty="0">
                        <a:solidFill>
                          <a:srgbClr val="FFFF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en-US" altLang="zh-CN" sz="1500" b="1" dirty="0">
                        <a:solidFill>
                          <a:srgbClr val="FFFF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en-US" altLang="zh-CN" sz="1500" b="1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Comments</a:t>
                      </a:r>
                      <a:endParaRPr lang="zh-CN" altLang="en-US" sz="1500" b="1" dirty="0">
                        <a:solidFill>
                          <a:srgbClr val="FFFFFF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Lucida Calligraphy" panose="03010101010101010101" pitchFamily="66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CarryIn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CarryOut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0+0+0=00two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0+0+1=01two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0+1+0=01two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0+1+1=10two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1+0+0=01two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1+0+1=10two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1+1+0=10two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fontAlgn="ctr" hangingPunct="1">
                        <a:buNone/>
                      </a:pPr>
                      <a:r>
                        <a:rPr lang="en-US" altLang="zh-CN" sz="15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1+1+1=11two</a:t>
                      </a: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539750" y="5157788"/>
          <a:ext cx="52562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59100" imgH="215900" progId="Equation.3">
                  <p:embed/>
                </p:oleObj>
              </mc:Choice>
              <mc:Fallback>
                <p:oleObj r:id="rId4" imgW="29591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5157788"/>
                        <a:ext cx="5256213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39750" y="5734050"/>
          <a:ext cx="8256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48200" imgH="241300" progId="Equation.3">
                  <p:embed/>
                </p:oleObj>
              </mc:Choice>
              <mc:Fallback>
                <p:oleObj r:id="rId6" imgW="4648200" imgH="241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5734050"/>
                        <a:ext cx="8256588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73" name="Line 85"/>
          <p:cNvSpPr/>
          <p:nvPr/>
        </p:nvSpPr>
        <p:spPr>
          <a:xfrm>
            <a:off x="5795963" y="5805488"/>
            <a:ext cx="936625" cy="0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40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8192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浮点数精度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2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相对精度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（分辨率）</a:t>
            </a:r>
            <a:endParaRPr lang="en-US" altLang="zh-CN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尾数的每一部分都有意义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a typeface="黑体" panose="02010609060101010101" pitchFamily="49" charset="-122"/>
              </a:rPr>
              <a:t>–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Equivalent to 23 × log</a:t>
            </a:r>
            <a:r>
              <a:rPr lang="en-US" altLang="zh-CN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≈ 23 × 0.3 ≈ 7 decimal digits of precision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ea typeface="黑体" panose="02010609060101010101" pitchFamily="49" charset="-122"/>
              </a:rPr>
              <a:t>–</a:t>
            </a:r>
            <a:r>
              <a:rPr lang="en-US" altLang="zh-CN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52</a:t>
            </a:r>
          </a:p>
          <a:p>
            <a:pPr lvl="2" eaLnBrk="1" hangingPunct="1"/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Equivalent to 52 × log</a:t>
            </a:r>
            <a:r>
              <a:rPr lang="en-US" altLang="zh-CN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≈ 52 × 0.3 ≈ 16 decimal digits of precision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41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浮点数的示例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83972" name="Rectangle 3"/>
          <p:cNvSpPr>
            <a:spLocks noGrp="1"/>
          </p:cNvSpPr>
          <p:nvPr>
            <p:ph idx="1"/>
          </p:nvPr>
        </p:nvSpPr>
        <p:spPr>
          <a:xfrm>
            <a:off x="693738" y="1069975"/>
            <a:ext cx="8270875" cy="53117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如何表示</a:t>
            </a:r>
            <a:r>
              <a:rPr lang="en-US" altLang="zh-CN" dirty="0">
                <a:solidFill>
                  <a:srgbClr val="800000"/>
                </a:solidFill>
                <a:ea typeface="黑体" panose="02010609060101010101" pitchFamily="49" charset="-122"/>
              </a:rPr>
              <a:t>–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0.75</a:t>
            </a:r>
          </a:p>
          <a:p>
            <a:pPr lvl="1" eaLnBrk="1" hangingPunct="1"/>
            <a:r>
              <a:rPr lang="en-US" altLang="zh-CN" dirty="0">
                <a:solidFill>
                  <a:srgbClr val="800000"/>
                </a:solidFill>
                <a:ea typeface="黑体" panose="02010609060101010101" pitchFamily="49" charset="-122"/>
              </a:rPr>
              <a:t>–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0.75 = (</a:t>
            </a:r>
            <a:r>
              <a:rPr lang="en-US" altLang="zh-CN" dirty="0">
                <a:solidFill>
                  <a:srgbClr val="800000"/>
                </a:solidFill>
                <a:ea typeface="黑体" panose="02010609060101010101" pitchFamily="49" charset="-122"/>
              </a:rPr>
              <a:t>–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en-US" altLang="zh-CN" baseline="30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baseline="-25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 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aseline="30000" dirty="0">
                <a:solidFill>
                  <a:srgbClr val="009900"/>
                </a:solidFill>
                <a:ea typeface="黑体" panose="02010609060101010101" pitchFamily="49" charset="-122"/>
              </a:rPr>
              <a:t>–</a:t>
            </a:r>
            <a:r>
              <a:rPr lang="en-US" altLang="zh-CN" baseline="30000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 =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…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64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dirty="0">
                <a:solidFill>
                  <a:srgbClr val="0064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dirty="0">
                <a:solidFill>
                  <a:srgbClr val="00642D"/>
                </a:solidFill>
                <a:ea typeface="黑体" panose="02010609060101010101" pitchFamily="49" charset="-122"/>
              </a:rPr>
              <a:t>–</a:t>
            </a:r>
            <a:r>
              <a:rPr lang="en-US" altLang="zh-CN" dirty="0">
                <a:solidFill>
                  <a:srgbClr val="0064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+ </a:t>
            </a:r>
            <a:r>
              <a:rPr lang="zh-CN" altLang="en-US" dirty="0">
                <a:solidFill>
                  <a:srgbClr val="00642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</a:t>
            </a:r>
            <a:endParaRPr lang="en-US" altLang="zh-CN" dirty="0">
              <a:solidFill>
                <a:srgbClr val="00642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+ 127 = 126 = </a:t>
            </a:r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01111110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+ 1023 = 1022 = </a:t>
            </a:r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01111111110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u="sng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01111110</a:t>
            </a:r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u="sng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en-US" altLang="zh-CN" u="sng" dirty="0">
                <a:solidFill>
                  <a:schemeClr val="tx2"/>
                </a:solidFill>
                <a:ea typeface="黑体" panose="02010609060101010101" pitchFamily="49" charset="-122"/>
              </a:rPr>
              <a:t>…</a:t>
            </a:r>
            <a:r>
              <a:rPr lang="en-US" altLang="zh-CN" u="sng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8</a:t>
            </a:r>
            <a:r>
              <a:rPr lang="zh-CN" altLang="en-US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      </a:t>
            </a:r>
            <a:r>
              <a:rPr lang="en-US" altLang="zh-CN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</a:t>
            </a:r>
            <a:r>
              <a:rPr lang="zh-CN" altLang="en-US" dirty="0">
                <a:solidFill>
                  <a:srgbClr val="0099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US" altLang="zh-CN" dirty="0">
              <a:solidFill>
                <a:srgbClr val="0099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01111111110 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r>
              <a:rPr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…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浮点数的示例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计算下列浮点数的真值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10000001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 = </a:t>
            </a:r>
            <a:r>
              <a:rPr lang="en-US" altLang="zh-CN" dirty="0">
                <a:solidFill>
                  <a:srgbClr val="800000"/>
                </a:solidFill>
                <a:ea typeface="宋体" panose="02010600030101010101" pitchFamily="2" charset="-122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尾数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01000…00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endParaRPr lang="en-US" altLang="zh-CN" dirty="0">
              <a:solidFill>
                <a:schemeClr val="folHlink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49" charset="-122"/>
              </a:rPr>
              <a:t>阶码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10000001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=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x = (–1)</a:t>
            </a:r>
            <a:r>
              <a:rPr lang="en-US" altLang="zh-CN" baseline="30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 × (</a:t>
            </a:r>
            <a:r>
              <a:rPr lang="en-US" altLang="zh-CN" dirty="0">
                <a:solidFill>
                  <a:srgbClr val="256EFF"/>
                </a:solidFill>
                <a:ea typeface="宋体" panose="02010600030101010101" pitchFamily="2" charset="-122"/>
              </a:rPr>
              <a:t>1 + .01</a:t>
            </a:r>
            <a:r>
              <a:rPr lang="en-US" altLang="zh-CN" baseline="-25000" dirty="0">
                <a:solidFill>
                  <a:srgbClr val="256EFF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× 2</a:t>
            </a:r>
            <a:r>
              <a:rPr lang="en-US" altLang="zh-CN" baseline="30000" dirty="0">
                <a:ea typeface="宋体" panose="02010600030101010101" pitchFamily="2" charset="-122"/>
              </a:rPr>
              <a:t>(</a:t>
            </a:r>
            <a:r>
              <a:rPr lang="en-US" altLang="zh-CN" baseline="30000" dirty="0">
                <a:solidFill>
                  <a:srgbClr val="009900"/>
                </a:solidFill>
                <a:ea typeface="宋体" panose="02010600030101010101" pitchFamily="2" charset="-122"/>
              </a:rPr>
              <a:t>129 – 127</a:t>
            </a:r>
            <a:r>
              <a:rPr lang="en-US" altLang="zh-CN" baseline="30000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= (–1) × 1.25 × 2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= –5.0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88067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非规格化的浮点数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8068" name="Rectangle 10"/>
          <p:cNvSpPr>
            <a:spLocks noGrp="1"/>
          </p:cNvSpPr>
          <p:nvPr>
            <p:ph idx="1"/>
          </p:nvPr>
        </p:nvSpPr>
        <p:spPr>
          <a:xfrm>
            <a:off x="684213" y="1270000"/>
            <a:ext cx="8270875" cy="51117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000...0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隐含位为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88069" name="Rectangle 5"/>
          <p:cNvSpPr/>
          <p:nvPr/>
        </p:nvSpPr>
        <p:spPr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/>
            <a:r>
              <a:rPr lang="zh-CN" altLang="en-US" dirty="0">
                <a:ea typeface="黑体" panose="02010609060101010101" pitchFamily="49" charset="-122"/>
              </a:rPr>
              <a:t>比规格化的数要小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742950" lvl="1" indent="-285750" eaLnBrk="1" hangingPunct="1"/>
            <a:r>
              <a:rPr lang="zh-CN" altLang="en-US" dirty="0">
                <a:ea typeface="黑体" panose="02010609060101010101" pitchFamily="49" charset="-122"/>
              </a:rPr>
              <a:t>以较低的精度允许下溢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342900" lvl="0" indent="-342900"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 000...0</a:t>
            </a:r>
          </a:p>
        </p:txBody>
      </p:sp>
      <p:sp>
        <p:nvSpPr>
          <p:cNvPr id="88070" name="AutoShape 7"/>
          <p:cNvSpPr/>
          <p:nvPr/>
        </p:nvSpPr>
        <p:spPr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0.0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有两种表示法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AU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071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32000" imgH="228600" progId="Equation.3">
                  <p:embed/>
                </p:oleObj>
              </mc:Choice>
              <mc:Fallback>
                <p:oleObj r:id="rId3" imgW="2032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19300" imgH="228600" progId="Equation.DSMT4">
                  <p:embed/>
                </p:oleObj>
              </mc:Choice>
              <mc:Fallback>
                <p:oleObj r:id="rId5" imgW="20193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无穷和</a:t>
            </a:r>
            <a:r>
              <a:rPr lang="en-US" altLang="zh-CN" dirty="0">
                <a:ea typeface="宋体" panose="02010600030101010101" pitchFamily="2" charset="-122"/>
              </a:rPr>
              <a:t>NaNs</a:t>
            </a:r>
          </a:p>
        </p:txBody>
      </p:sp>
      <p:sp>
        <p:nvSpPr>
          <p:cNvPr id="90116" name="Rectangle 5"/>
          <p:cNvSpPr>
            <a:spLocks noGrp="1"/>
          </p:cNvSpPr>
          <p:nvPr>
            <p:ph idx="1"/>
          </p:nvPr>
        </p:nvSpPr>
        <p:spPr>
          <a:xfrm>
            <a:off x="684213" y="1196975"/>
            <a:ext cx="8270875" cy="51117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111...1,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000...0</a:t>
            </a: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可以参与计算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阶码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 111...1,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尾数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≠ 000...0</a:t>
            </a: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Not-a-Number (NaN)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表示非法或者未定义的结果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e.g., 0.0 / 0.0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可以参与计算，结果衡为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216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浮点数加法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以一个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位的十进制数为例：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9.999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1.610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10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小阶的值调整到和大阶一致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(-1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调整到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9.999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0.016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尾数相加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9.999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+ 0.016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= 10.015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结果规格化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检查是否溢出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进行必要的舍入处理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10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2165" name="AutoShape 6"/>
          <p:cNvSpPr/>
          <p:nvPr/>
        </p:nvSpPr>
        <p:spPr>
          <a:xfrm>
            <a:off x="179388" y="4797425"/>
            <a:ext cx="1081087" cy="1081088"/>
          </a:xfrm>
          <a:prstGeom prst="curvedRightArrow">
            <a:avLst>
              <a:gd name="adj1" fmla="val 20000"/>
              <a:gd name="adj2" fmla="val 40000"/>
              <a:gd name="adj3" fmla="val 33324"/>
            </a:avLst>
          </a:prstGeom>
          <a:solidFill>
            <a:schemeClr val="accent1"/>
          </a:solidFill>
          <a:ln w="38100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6" name="Line 7"/>
          <p:cNvSpPr/>
          <p:nvPr/>
        </p:nvSpPr>
        <p:spPr>
          <a:xfrm flipH="1">
            <a:off x="2195513" y="5013325"/>
            <a:ext cx="144462" cy="576263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67" name="Line 8"/>
          <p:cNvSpPr/>
          <p:nvPr/>
        </p:nvSpPr>
        <p:spPr>
          <a:xfrm>
            <a:off x="2195513" y="4868863"/>
            <a:ext cx="0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68" name="Line 10"/>
          <p:cNvSpPr/>
          <p:nvPr/>
        </p:nvSpPr>
        <p:spPr>
          <a:xfrm>
            <a:off x="5580063" y="1844675"/>
            <a:ext cx="144462" cy="720725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69" name="Line 11"/>
          <p:cNvSpPr/>
          <p:nvPr/>
        </p:nvSpPr>
        <p:spPr>
          <a:xfrm>
            <a:off x="3276600" y="1844675"/>
            <a:ext cx="3600450" cy="720725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70" name="Line 13"/>
          <p:cNvSpPr/>
          <p:nvPr/>
        </p:nvSpPr>
        <p:spPr>
          <a:xfrm flipH="1">
            <a:off x="5508625" y="1916113"/>
            <a:ext cx="71438" cy="1008062"/>
          </a:xfrm>
          <a:prstGeom prst="line">
            <a:avLst/>
          </a:prstGeom>
          <a:ln w="38100" cap="flat" cmpd="sng">
            <a:solidFill>
              <a:srgbClr val="80008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71" name="Line 14"/>
          <p:cNvSpPr/>
          <p:nvPr/>
        </p:nvSpPr>
        <p:spPr>
          <a:xfrm flipH="1">
            <a:off x="3924300" y="1916113"/>
            <a:ext cx="73025" cy="1152525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42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浮点数加法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94212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现在计算一个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位的二进制数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(0.5 +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对接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小阶对大阶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0.111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尾数相加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+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0.111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 = 0.001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规格化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检查溢出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进行必要的舍入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4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4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(no change)  = 0.0625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浮点加法的硬件实现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比整数复杂很多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如果在一个时钟周期内完成，就会要求时钟周期非常的长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比整数运算费时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较慢的时钟会对所有的指令产生影响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浮点加法器通常需要花费几个时钟周期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可以被流水化</a:t>
            </a:r>
            <a:endParaRPr lang="en-AU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98307" name="Picture 14" descr="f03-16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1268413"/>
            <a:ext cx="5214937" cy="505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83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浮点加法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98309" name="AutoShape 4"/>
          <p:cNvSpPr/>
          <p:nvPr/>
        </p:nvSpPr>
        <p:spPr>
          <a:xfrm>
            <a:off x="6588125" y="1844675"/>
            <a:ext cx="144463" cy="1800225"/>
          </a:xfrm>
          <a:prstGeom prst="rightBrace">
            <a:avLst>
              <a:gd name="adj1" fmla="val 1037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0" name="AutoShape 5"/>
          <p:cNvSpPr/>
          <p:nvPr/>
        </p:nvSpPr>
        <p:spPr>
          <a:xfrm>
            <a:off x="6588125" y="3716338"/>
            <a:ext cx="144463" cy="792162"/>
          </a:xfrm>
          <a:prstGeom prst="rightBrace">
            <a:avLst>
              <a:gd name="adj1" fmla="val 4564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1" name="AutoShape 6"/>
          <p:cNvSpPr/>
          <p:nvPr/>
        </p:nvSpPr>
        <p:spPr>
          <a:xfrm>
            <a:off x="6588125" y="4795838"/>
            <a:ext cx="144463" cy="576262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2" name="AutoShape 7"/>
          <p:cNvSpPr/>
          <p:nvPr/>
        </p:nvSpPr>
        <p:spPr>
          <a:xfrm>
            <a:off x="6588125" y="5445125"/>
            <a:ext cx="144463" cy="576263"/>
          </a:xfrm>
          <a:prstGeom prst="rightBrace">
            <a:avLst>
              <a:gd name="adj1" fmla="val 3320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3" name="Text Box 8"/>
          <p:cNvSpPr txBox="1"/>
          <p:nvPr/>
        </p:nvSpPr>
        <p:spPr>
          <a:xfrm>
            <a:off x="6877050" y="2568575"/>
            <a:ext cx="781050" cy="3460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Step 1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4" name="Text Box 9"/>
          <p:cNvSpPr txBox="1"/>
          <p:nvPr/>
        </p:nvSpPr>
        <p:spPr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Step 2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5" name="Text Box 10"/>
          <p:cNvSpPr txBox="1"/>
          <p:nvPr/>
        </p:nvSpPr>
        <p:spPr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Step 3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6" name="Text Box 11"/>
          <p:cNvSpPr txBox="1"/>
          <p:nvPr/>
        </p:nvSpPr>
        <p:spPr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Step 4</a:t>
            </a:r>
            <a:endParaRPr lang="en-AU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17" name="AutoShape 12"/>
          <p:cNvSpPr/>
          <p:nvPr/>
        </p:nvSpPr>
        <p:spPr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2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49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035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浮点乘法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035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位的十进制乘法为例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 ×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9.200 × 10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指数相加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如果指数有偏移，还需要减去多加的偏移值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新指数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= 10 +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 = 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有效位相乘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 × 9.200 = 10.212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 10.212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×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en-US" altLang="zh-CN" sz="2000" baseline="3000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规格化，同时检查上溢和下溢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1.0212 ×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舍入，可能还需要进一步规格化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1.021 ×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计算符号位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+1.021 × 10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433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算术运算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整数运算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加减法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乘除法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溢出处理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浮点运算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浮点表示</a:t>
            </a:r>
            <a:r>
              <a:rPr lang="en-AU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AU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41" name="Text Box 9"/>
          <p:cNvSpPr txBox="1"/>
          <p:nvPr/>
        </p:nvSpPr>
        <p:spPr>
          <a:xfrm rot="5400000">
            <a:off x="8015288" y="757238"/>
            <a:ext cx="1885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§3.1 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50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2403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浮点乘法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240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下面是一个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位的二进制数的例子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(0.5 ×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阶码相加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无偏移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 +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 =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有偏移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: (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 + 127) + (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 + 127) =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 + 254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127 =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 + 127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有效位相乘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1.000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= 1.1102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规格化，同时检查上溢和下溢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无溢出，也不需规格化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舍入，可能还需要进一步规格化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计算符号位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+ve ×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ve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en-US" altLang="zh-CN" sz="2400" dirty="0">
                <a:ea typeface="黑体" panose="02010609060101010101" pitchFamily="49" charset="-122"/>
              </a:rPr>
              <a:t>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1.110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× 2</a:t>
            </a:r>
            <a:r>
              <a:rPr lang="en-US" altLang="zh-CN" sz="2000" baseline="30000" dirty="0">
                <a:ea typeface="黑体" panose="02010609060101010101" pitchFamily="49" charset="-122"/>
              </a:rPr>
              <a:t>–</a:t>
            </a:r>
            <a:r>
              <a:rPr lang="en-US" altLang="zh-CN" sz="200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= </a:t>
            </a:r>
            <a:r>
              <a:rPr lang="en-US" altLang="zh-CN" sz="2000" dirty="0">
                <a:ea typeface="黑体" panose="02010609060101010101" pitchFamily="49" charset="-122"/>
              </a:rPr>
              <a:t>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0.21875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51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浮点运算硬件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44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浮点乘法和加法的硬件复杂度类似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有效位上进行乘法而不是加法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浮点运算通常需要的操作是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减法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乘法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除法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求倒数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平方根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浮点数和整数间的转换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通常需要多个时钟周期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很容易用流水实现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684213" y="87313"/>
            <a:ext cx="8259762" cy="64135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zh-CN" altLang="en-US" sz="3600" b="0" dirty="0">
                <a:ea typeface="宋体" panose="02010600030101010101" pitchFamily="2" charset="-122"/>
              </a:rPr>
              <a:t>流水方式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250825" y="1412875"/>
            <a:ext cx="8591550" cy="46863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06500" name="Rectangle 4"/>
          <p:cNvSpPr/>
          <p:nvPr/>
        </p:nvSpPr>
        <p:spPr>
          <a:xfrm>
            <a:off x="323850" y="1412875"/>
            <a:ext cx="8569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6501" name="Picture 5" descr="系统结构064"/>
          <p:cNvPicPr>
            <a:picLocks noChangeAspect="1"/>
          </p:cNvPicPr>
          <p:nvPr/>
        </p:nvPicPr>
        <p:blipFill>
          <a:blip r:embed="rId2">
            <a:lum bright="12000"/>
          </a:blip>
          <a:srcRect b="3601"/>
          <a:stretch>
            <a:fillRect/>
          </a:stretch>
        </p:blipFill>
        <p:spPr>
          <a:xfrm>
            <a:off x="468313" y="620713"/>
            <a:ext cx="8229600" cy="6069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7523" name="Rectangle 4"/>
          <p:cNvSpPr>
            <a:spLocks noGrp="1"/>
          </p:cNvSpPr>
          <p:nvPr>
            <p:ph type="title"/>
          </p:nvPr>
        </p:nvSpPr>
        <p:spPr>
          <a:xfrm>
            <a:off x="684213" y="138113"/>
            <a:ext cx="8259762" cy="769937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7524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浮点数使用协处理器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ISA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相连的附属处理器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独立的浮点寄存器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个单精度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$f0, $f1,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$f31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配对为双精度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$f0/$f1, $f2/$f3,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Release 2 of MIPs ISA supports 32 × 64-bit FP reg</a:t>
            </a:r>
            <a:r>
              <a:rPr lang="en-US" altLang="zh-CN" sz="2000" dirty="0">
                <a:ea typeface="黑体" panose="02010609060101010101" pitchFamily="49" charset="-122"/>
              </a:rPr>
              <a:t>’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浮点指令只操作浮点寄存器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程序通常不会在浮点寄存器上进行整数操作，或在整数寄存器上进行浮点操作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因此可以提供更多的寄存器，而不影响指令的长度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浮点数读取、存储指令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lwc1, ldc1, swc1, sdc1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e.g., ldc1 $f8, 32($sp)</a:t>
            </a:r>
            <a:endParaRPr lang="en-AU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0957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MIPS</a:t>
            </a:r>
            <a:r>
              <a:rPr lang="zh-CN" altLang="en-US" dirty="0">
                <a:ea typeface="宋体" panose="02010600030101010101" pitchFamily="2" charset="-122"/>
              </a:rPr>
              <a:t>中的浮点指令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09572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add.s, sub.s, mul.s, div.s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e.g., add.s $f0, $f1, $f6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add.d, sub.d, mul.d, div.d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e.g., mul.d $f4, $f4, $f6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c.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.s, c.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.d (</a:t>
            </a:r>
            <a:r>
              <a:rPr lang="en-US" altLang="zh-CN" sz="2400" i="1" dirty="0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is eq, lt, le,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Sets or clears FP condition-code bit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e.g. c.lt.s $f3, $f4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bc1t, bc1f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e.g., bc1t TargetLabel</a:t>
            </a:r>
            <a:endParaRPr lang="en-AU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198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算术精确性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1981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IEEE754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定义了多种舍入控制策略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多存储几个位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保护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guard,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舍入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round,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粘贴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sticky)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可以选择不同的舍入模式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允许程序员微调计算中的行为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不是所有的硬件都实现了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IEEE754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的舍入策略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大部分语言和类库只是用缺省的策略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是硬件复杂度、效率和市场需求的折衷</a:t>
            </a:r>
            <a:endParaRPr lang="en-AU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IEEE 754 Rounding	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sz="2800" dirty="0">
                <a:ea typeface="宋体" panose="02010600030101010101" pitchFamily="2" charset="-122"/>
              </a:rPr>
              <a:t>Hardware needs two extra bits (round, guard) for rounding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IEEE 754 defines four rounding modes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总是向上舍入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Round Up </a:t>
            </a:r>
            <a:r>
              <a:rPr lang="en-US" altLang="zh-CN" sz="2400" dirty="0">
                <a:ea typeface="宋体" panose="02010600030101010101" pitchFamily="2" charset="-122"/>
              </a:rPr>
              <a:t>Always toward +</a:t>
            </a:r>
            <a:r>
              <a:rPr lang="en-US" altLang="zh-CN" sz="2400" i="1" dirty="0">
                <a:ea typeface="宋体" panose="02010600030101010101" pitchFamily="2" charset="-122"/>
              </a:rPr>
              <a:t>∞ 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总是向下舍入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Round Down </a:t>
            </a:r>
            <a:r>
              <a:rPr lang="en-US" altLang="zh-CN" sz="2400" i="1" dirty="0">
                <a:ea typeface="宋体" panose="02010600030101010101" pitchFamily="2" charset="-122"/>
              </a:rPr>
              <a:t>Always toward −∞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向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靠近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Towards Zero </a:t>
            </a:r>
            <a:r>
              <a:rPr lang="en-US" altLang="zh-CN" sz="2400" i="1" dirty="0">
                <a:ea typeface="宋体" panose="02010600030101010101" pitchFamily="2" charset="-122"/>
              </a:rPr>
              <a:t>Round down if positive, up if negative</a:t>
            </a: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向偶数靠近 </a:t>
            </a:r>
            <a:r>
              <a:rPr lang="en-US" altLang="zh-CN" sz="2400" i="1" dirty="0">
                <a:solidFill>
                  <a:srgbClr val="0000CC"/>
                </a:solidFill>
                <a:ea typeface="宋体" panose="02010600030101010101" pitchFamily="2" charset="-122"/>
              </a:rPr>
              <a:t>Round to Even </a:t>
            </a:r>
            <a:r>
              <a:rPr lang="en-US" altLang="zh-CN" sz="2400" dirty="0">
                <a:ea typeface="宋体" panose="02010600030101010101" pitchFamily="2" charset="-122"/>
              </a:rPr>
              <a:t>Rounds to nearest even value: in a tie,</a:t>
            </a:r>
          </a:p>
          <a:p>
            <a:pPr lvl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pick the closest ‘even’ number:</a:t>
            </a:r>
          </a:p>
          <a:p>
            <a:pPr lvl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e.g. 1.5 rounds to 2.0, but 4.5 rounds to 4.0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MIPS and Java uses </a:t>
            </a:r>
            <a:r>
              <a:rPr lang="en-US" altLang="zh-CN" sz="2800" i="1" dirty="0">
                <a:ea typeface="宋体" panose="02010600030101010101" pitchFamily="2" charset="-122"/>
              </a:rPr>
              <a:t>round to even by default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12186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Rounding</a:t>
            </a:r>
          </a:p>
        </p:txBody>
      </p:sp>
      <p:sp>
        <p:nvSpPr>
          <p:cNvPr id="180227" name="Rectangle 3"/>
          <p:cNvSpPr>
            <a:spLocks noGrp="1"/>
          </p:cNvSpPr>
          <p:nvPr>
            <p:ph idx="1"/>
          </p:nvPr>
        </p:nvSpPr>
        <p:spPr>
          <a:xfrm>
            <a:off x="304800" y="2590800"/>
            <a:ext cx="8307388" cy="3505200"/>
          </a:xfrm>
        </p:spPr>
        <p:txBody>
          <a:bodyPr vert="horz" wrap="square" lIns="91440" tIns="45720" rIns="91440" bIns="45720" anchor="t" anchorCtr="0"/>
          <a:lstStyle/>
          <a:p>
            <a:pPr marL="457200" indent="-457200" defTabSz="914400"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400" dirty="0">
                <a:ea typeface="宋体" panose="02010600030101010101" pitchFamily="2" charset="-122"/>
              </a:rPr>
              <a:t>Round up conditions</a:t>
            </a:r>
          </a:p>
          <a:p>
            <a:pPr marL="879475" lvl="1" indent="-381000" defTabSz="914400"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Round = 1, Sticky = 1 </a:t>
            </a: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 &gt; 0.5</a:t>
            </a:r>
          </a:p>
          <a:p>
            <a:pPr marL="879475" lvl="1" indent="-381000" defTabSz="914400"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  <a:sym typeface="Wingdings" panose="05000000000000000000" pitchFamily="2" charset="2"/>
              </a:rPr>
              <a:t>Guard = 1, Round = 0, Sticky = 0  Round to even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Value	Fraction	GRS	Incr?	Rounded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128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1.00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000	N	 1.00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15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1.11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100	Y	10.00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17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1.00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010	N	 1.00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19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1.00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110	Y	 1.01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138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1.00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010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111	N	 1.00</a:t>
            </a:r>
          </a:p>
          <a:p>
            <a:pPr marL="879475" lvl="1" indent="-381000" defTabSz="914400">
              <a:buNone/>
              <a:tabLst>
                <a:tab pos="2006600" algn="l"/>
                <a:tab pos="3771900" algn="l"/>
                <a:tab pos="4749800" algn="l"/>
              </a:tabLst>
            </a:pPr>
            <a:r>
              <a:rPr lang="en-US" altLang="zh-CN" sz="2000" dirty="0">
                <a:ea typeface="宋体" panose="02010600030101010101" pitchFamily="2" charset="-122"/>
              </a:rPr>
              <a:t>	 63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1.11</a:t>
            </a:r>
            <a:r>
              <a:rPr lang="en-US" altLang="zh-CN" sz="20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111	Y	10.00</a:t>
            </a:r>
          </a:p>
        </p:txBody>
      </p:sp>
      <p:sp>
        <p:nvSpPr>
          <p:cNvPr id="122884" name="Text Box 13"/>
          <p:cNvSpPr txBox="1"/>
          <p:nvPr/>
        </p:nvSpPr>
        <p:spPr>
          <a:xfrm>
            <a:off x="3438525" y="914400"/>
            <a:ext cx="2587625" cy="646113"/>
          </a:xfrm>
          <a:prstGeom prst="rect">
            <a:avLst/>
          </a:prstGeom>
          <a:noFill/>
          <a:ln w="19050">
            <a:noFill/>
          </a:ln>
        </p:spPr>
        <p:txBody>
          <a:bodyPr wrap="none" lIns="45720" rIns="45720">
            <a:spAutoFit/>
          </a:bodyPr>
          <a:lstStyle/>
          <a:p>
            <a:r>
              <a:rPr lang="en-US" altLang="zh-CN" sz="3600" dirty="0">
                <a:latin typeface="Courier New" panose="02070309020205020404" pitchFamily="49" charset="0"/>
                <a:ea typeface="宋体" panose="02010600030101010101" pitchFamily="2" charset="-122"/>
              </a:rPr>
              <a:t>1.BB</a:t>
            </a:r>
            <a:r>
              <a:rPr lang="en-US" altLang="zh-CN" sz="360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  <a:r>
              <a:rPr lang="en-US" altLang="zh-CN" sz="3600" dirty="0">
                <a:solidFill>
                  <a:srgbClr val="00642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</a:t>
            </a:r>
            <a:r>
              <a:rPr lang="en-US" altLang="zh-CN" sz="360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XXX</a:t>
            </a:r>
          </a:p>
        </p:txBody>
      </p:sp>
      <p:sp>
        <p:nvSpPr>
          <p:cNvPr id="122885" name="Freeform 14"/>
          <p:cNvSpPr/>
          <p:nvPr/>
        </p:nvSpPr>
        <p:spPr>
          <a:xfrm>
            <a:off x="3124200" y="1443038"/>
            <a:ext cx="1524000" cy="381000"/>
          </a:xfrm>
          <a:custGeom>
            <a:avLst/>
            <a:gdLst/>
            <a:ahLst/>
            <a:cxnLst>
              <a:cxn ang="0">
                <a:pos x="0" y="381000"/>
              </a:cxn>
              <a:cxn ang="0">
                <a:pos x="1295400" y="381000"/>
              </a:cxn>
              <a:cxn ang="0">
                <a:pos x="1524000" y="0"/>
              </a:cxn>
            </a:cxnLst>
            <a:rect l="0" t="0" r="0" b="0"/>
            <a:pathLst>
              <a:path w="960" h="240">
                <a:moveTo>
                  <a:pt x="0" y="240"/>
                </a:moveTo>
                <a:lnTo>
                  <a:pt x="816" y="240"/>
                </a:lnTo>
                <a:lnTo>
                  <a:pt x="960" y="0"/>
                </a:lnTo>
              </a:path>
            </a:pathLst>
          </a:custGeom>
          <a:noFill/>
          <a:ln w="38100" cap="flat" cmpd="sng">
            <a:solidFill>
              <a:srgbClr val="9403B9">
                <a:alpha val="100000"/>
              </a:srgbClr>
            </a:solidFill>
            <a:prstDash val="solid"/>
            <a:round/>
            <a:headEnd type="none" w="med" len="med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6" name="Text Box 15"/>
          <p:cNvSpPr txBox="1"/>
          <p:nvPr/>
        </p:nvSpPr>
        <p:spPr>
          <a:xfrm>
            <a:off x="395288" y="1700213"/>
            <a:ext cx="2687637" cy="369887"/>
          </a:xfrm>
          <a:prstGeom prst="rect">
            <a:avLst/>
          </a:prstGeom>
          <a:noFill/>
          <a:ln w="19050">
            <a:noFill/>
          </a:ln>
        </p:spPr>
        <p:txBody>
          <a:bodyPr wrap="none" lIns="45720" rIns="45720">
            <a:spAutoFit/>
          </a:bodyPr>
          <a:lstStyle/>
          <a:p>
            <a:pPr algn="r"/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Guard bit: 1</a:t>
            </a:r>
            <a:r>
              <a:rPr lang="en-US" altLang="zh-CN" baseline="30000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</a:t>
            </a:r>
            <a:r>
              <a:rPr lang="en-US" altLang="zh-CN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bit removed</a:t>
            </a:r>
          </a:p>
        </p:txBody>
      </p:sp>
      <p:sp>
        <p:nvSpPr>
          <p:cNvPr id="122887" name="Freeform 16"/>
          <p:cNvSpPr/>
          <p:nvPr/>
        </p:nvSpPr>
        <p:spPr>
          <a:xfrm>
            <a:off x="3216275" y="1447800"/>
            <a:ext cx="1677988" cy="757238"/>
          </a:xfrm>
          <a:custGeom>
            <a:avLst/>
            <a:gdLst/>
            <a:ahLst/>
            <a:cxnLst>
              <a:cxn ang="0">
                <a:pos x="0" y="757238"/>
              </a:cxn>
              <a:cxn ang="0">
                <a:pos x="1295400" y="757238"/>
              </a:cxn>
              <a:cxn ang="0">
                <a:pos x="1677988" y="0"/>
              </a:cxn>
            </a:cxnLst>
            <a:rect l="0" t="0" r="0" b="0"/>
            <a:pathLst>
              <a:path w="1057" h="477">
                <a:moveTo>
                  <a:pt x="0" y="477"/>
                </a:moveTo>
                <a:lnTo>
                  <a:pt x="816" y="477"/>
                </a:lnTo>
                <a:lnTo>
                  <a:pt x="1057" y="0"/>
                </a:lnTo>
              </a:path>
            </a:pathLst>
          </a:custGeom>
          <a:noFill/>
          <a:ln w="38100" cap="flat" cmpd="sng">
            <a:solidFill>
              <a:srgbClr val="9403B9">
                <a:alpha val="100000"/>
              </a:srgbClr>
            </a:solidFill>
            <a:prstDash val="solid"/>
            <a:round/>
            <a:headEnd type="none" w="med" len="med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8" name="Text Box 17"/>
          <p:cNvSpPr txBox="1"/>
          <p:nvPr/>
        </p:nvSpPr>
        <p:spPr>
          <a:xfrm>
            <a:off x="368300" y="2022475"/>
            <a:ext cx="2776538" cy="369888"/>
          </a:xfrm>
          <a:prstGeom prst="rect">
            <a:avLst/>
          </a:prstGeom>
          <a:noFill/>
          <a:ln w="19050">
            <a:noFill/>
          </a:ln>
        </p:spPr>
        <p:txBody>
          <a:bodyPr wrap="none" lIns="45720" rIns="45720">
            <a:spAutoFit/>
          </a:bodyPr>
          <a:lstStyle/>
          <a:p>
            <a:pPr algn="r"/>
            <a:r>
              <a:rPr lang="en-US" altLang="zh-CN" dirty="0">
                <a:solidFill>
                  <a:srgbClr val="00642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Round bit: 2</a:t>
            </a:r>
            <a:r>
              <a:rPr lang="en-US" altLang="zh-CN" baseline="30000" dirty="0">
                <a:solidFill>
                  <a:srgbClr val="00642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nd</a:t>
            </a:r>
            <a:r>
              <a:rPr lang="en-US" altLang="zh-CN" dirty="0">
                <a:solidFill>
                  <a:srgbClr val="00642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bit removed</a:t>
            </a:r>
          </a:p>
        </p:txBody>
      </p:sp>
      <p:sp>
        <p:nvSpPr>
          <p:cNvPr id="122889" name="AutoShape 18"/>
          <p:cNvSpPr/>
          <p:nvPr/>
        </p:nvSpPr>
        <p:spPr>
          <a:xfrm rot="-5400000">
            <a:off x="5399088" y="1055688"/>
            <a:ext cx="381000" cy="1009650"/>
          </a:xfrm>
          <a:prstGeom prst="leftBrace">
            <a:avLst>
              <a:gd name="adj1" fmla="val 22058"/>
              <a:gd name="adj2" fmla="val 50000"/>
            </a:avLst>
          </a:prstGeom>
          <a:noFill/>
          <a:ln w="38100" cap="flat" cmpd="sng">
            <a:solidFill>
              <a:schemeClr val="tx2"/>
            </a:solidFill>
            <a:prstDash val="solid"/>
            <a:headEnd type="none" w="med" len="med"/>
            <a:tailEnd type="none" w="lg" len="med"/>
          </a:ln>
        </p:spPr>
        <p:txBody>
          <a:bodyPr lIns="45720" rIns="45720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90" name="Text Box 19"/>
          <p:cNvSpPr txBox="1"/>
          <p:nvPr/>
        </p:nvSpPr>
        <p:spPr>
          <a:xfrm>
            <a:off x="5495925" y="1811338"/>
            <a:ext cx="3246438" cy="369887"/>
          </a:xfrm>
          <a:prstGeom prst="rect">
            <a:avLst/>
          </a:prstGeom>
          <a:noFill/>
          <a:ln w="19050">
            <a:noFill/>
          </a:ln>
        </p:spPr>
        <p:txBody>
          <a:bodyPr wrap="none" lIns="45720" rIns="4572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Sticky bit: OR of remaining bits</a:t>
            </a:r>
          </a:p>
        </p:txBody>
      </p:sp>
      <p:sp>
        <p:nvSpPr>
          <p:cNvPr id="122891" name="Freeform 14"/>
          <p:cNvSpPr/>
          <p:nvPr/>
        </p:nvSpPr>
        <p:spPr>
          <a:xfrm flipH="1" flipV="1">
            <a:off x="4427538" y="476250"/>
            <a:ext cx="431800" cy="576263"/>
          </a:xfrm>
          <a:custGeom>
            <a:avLst/>
            <a:gdLst/>
            <a:ahLst/>
            <a:cxnLst>
              <a:cxn ang="0">
                <a:pos x="0" y="576263"/>
              </a:cxn>
              <a:cxn ang="0">
                <a:pos x="367030" y="576263"/>
              </a:cxn>
              <a:cxn ang="0">
                <a:pos x="431800" y="0"/>
              </a:cxn>
            </a:cxnLst>
            <a:rect l="0" t="0" r="0" b="0"/>
            <a:pathLst>
              <a:path w="960" h="240">
                <a:moveTo>
                  <a:pt x="0" y="240"/>
                </a:moveTo>
                <a:lnTo>
                  <a:pt x="816" y="240"/>
                </a:lnTo>
                <a:lnTo>
                  <a:pt x="960" y="0"/>
                </a:lnTo>
              </a:path>
            </a:pathLst>
          </a:custGeom>
          <a:noFill/>
          <a:ln w="38100" cap="flat" cmpd="sng">
            <a:solidFill>
              <a:srgbClr val="9403B9">
                <a:alpha val="100000"/>
              </a:srgbClr>
            </a:solidFill>
            <a:prstDash val="solid"/>
            <a:round/>
            <a:headEnd type="none" w="med" len="med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92" name="Text Box 15"/>
          <p:cNvSpPr txBox="1"/>
          <p:nvPr/>
        </p:nvSpPr>
        <p:spPr>
          <a:xfrm>
            <a:off x="4932363" y="333375"/>
            <a:ext cx="2720975" cy="368300"/>
          </a:xfrm>
          <a:prstGeom prst="rect">
            <a:avLst/>
          </a:prstGeom>
          <a:noFill/>
          <a:ln w="19050">
            <a:noFill/>
          </a:ln>
        </p:spPr>
        <p:txBody>
          <a:bodyPr wrap="none" lIns="45720" rIns="4572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LSB(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最低有效位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of result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内在含义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24932" name="Rectangle 3"/>
          <p:cNvSpPr>
            <a:spLocks noGrp="1"/>
          </p:cNvSpPr>
          <p:nvPr>
            <p:ph idx="1"/>
          </p:nvPr>
        </p:nvSpPr>
        <p:spPr>
          <a:xfrm>
            <a:off x="684213" y="1216025"/>
            <a:ext cx="8270875" cy="47180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AU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en-AU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没有固有的含义，即使是相同的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也表示了不同的目标。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可以表示有符号整数、无符号整数、浮点数或者指令。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计算机中数的表示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范围有限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精度有限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在编程时需要处理这些细节</a:t>
            </a:r>
            <a:endParaRPr lang="en-AU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59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280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结合律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28004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6367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并行程序可能进行操作顺序的调整</a:t>
            </a:r>
            <a:endParaRPr lang="en-AU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依赖特定的顺序可能会导致错误的结果</a:t>
            </a:r>
            <a:endParaRPr lang="en-AU" altLang="zh-CN" dirty="0">
              <a:ea typeface="黑体" panose="02010609060101010101" pitchFamily="49" charset="-122"/>
            </a:endParaRPr>
          </a:p>
        </p:txBody>
      </p:sp>
      <p:sp>
        <p:nvSpPr>
          <p:cNvPr id="128005" name="Text Box 4"/>
          <p:cNvSpPr txBox="1"/>
          <p:nvPr/>
        </p:nvSpPr>
        <p:spPr>
          <a:xfrm rot="5400000">
            <a:off x="6065838" y="2706688"/>
            <a:ext cx="57848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§3.6 Parallelism and Computer Arithmetic: Associativity</a:t>
            </a:r>
          </a:p>
        </p:txBody>
      </p:sp>
      <p:graphicFrame>
        <p:nvGraphicFramePr>
          <p:cNvPr id="128006" name="Object 5"/>
          <p:cNvGraphicFramePr>
            <a:graphicFrameLocks noChangeAspect="1"/>
          </p:cNvGraphicFramePr>
          <p:nvPr/>
        </p:nvGraphicFramePr>
        <p:xfrm>
          <a:off x="1771650" y="2876550"/>
          <a:ext cx="52387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32780" imgH="2075180" progId="Excel.Sheet.8">
                  <p:embed/>
                </p:oleObj>
              </mc:Choice>
              <mc:Fallback>
                <p:oleObj r:id="rId3" imgW="5732780" imgH="2075180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2876550"/>
                        <a:ext cx="5238750" cy="191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6"/>
          <p:cNvSpPr/>
          <p:nvPr/>
        </p:nvSpPr>
        <p:spPr>
          <a:xfrm>
            <a:off x="684213" y="4972050"/>
            <a:ext cx="8270875" cy="1285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因此需要验证结果的可靠性（在计算机中，浮点数的加法不满足结合律）</a:t>
            </a:r>
            <a:endParaRPr lang="en-AU" altLang="zh-CN" sz="32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16387" name="Picture 9" descr="f03-01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1844675"/>
            <a:ext cx="6938962" cy="161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整数加法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6746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例子</a:t>
            </a:r>
            <a:r>
              <a:rPr lang="en-US" altLang="zh-CN" dirty="0">
                <a:ea typeface="宋体" panose="02010600030101010101" pitchFamily="2" charset="-122"/>
              </a:rPr>
              <a:t>: 7 + 6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6390" name="Text Box 4"/>
          <p:cNvSpPr txBox="1"/>
          <p:nvPr/>
        </p:nvSpPr>
        <p:spPr>
          <a:xfrm rot="5400000">
            <a:off x="7367588" y="1404938"/>
            <a:ext cx="31813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§3.2 Addition and Subtraction</a:t>
            </a:r>
          </a:p>
        </p:txBody>
      </p:sp>
      <p:sp>
        <p:nvSpPr>
          <p:cNvPr id="16391" name="Rectangle 7"/>
          <p:cNvSpPr/>
          <p:nvPr/>
        </p:nvSpPr>
        <p:spPr>
          <a:xfrm>
            <a:off x="684213" y="3644900"/>
            <a:ext cx="7772400" cy="2592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结果超出表示范围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就会发生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742950" lvl="1" indent="-285750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正数和负数相加，不会溢出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两个正数相加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lvl="2" indent="-228600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，表示发生溢出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两个负数相加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lvl="2" indent="-228600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，表示发生溢出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lvl="2" indent="-228600" eaLnBrk="1" hangingPunct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60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9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右移和除法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39268" name="Rectangle 3"/>
          <p:cNvSpPr>
            <a:spLocks noGrp="1"/>
          </p:cNvSpPr>
          <p:nvPr>
            <p:ph idx="1"/>
          </p:nvPr>
        </p:nvSpPr>
        <p:spPr>
          <a:xfrm>
            <a:off x="684213" y="908050"/>
            <a:ext cx="8270875" cy="51117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左移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位和乘以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i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是同样的结果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右移是否和除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i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只对无符号数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有符号数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算数右移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高位需要补入符号位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e.g.,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1111011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&gt;&gt; 2 =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11110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低位直接舍弃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c.f.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1111011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&gt;&gt;&gt; 2 =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11110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+62</a:t>
            </a:r>
          </a:p>
        </p:txBody>
      </p:sp>
      <p:sp>
        <p:nvSpPr>
          <p:cNvPr id="139269" name="Text Box 4"/>
          <p:cNvSpPr txBox="1"/>
          <p:nvPr/>
        </p:nvSpPr>
        <p:spPr>
          <a:xfrm rot="5400000">
            <a:off x="7570788" y="1201738"/>
            <a:ext cx="27749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§3.8 Fallacies and Pitfalls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61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41315" name="Rectangle 2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浮点数精确度？</a:t>
            </a:r>
            <a:endParaRPr lang="en-AU" altLang="zh-CN" sz="4000" dirty="0">
              <a:ea typeface="宋体" panose="02010600030101010101" pitchFamily="2" charset="-122"/>
            </a:endParaRPr>
          </a:p>
        </p:txBody>
      </p:sp>
      <p:sp>
        <p:nvSpPr>
          <p:cNvPr id="14131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在科学计算中很重要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当在某些日常生活中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lvl="2" eaLnBrk="1" hangingPunct="1"/>
            <a:r>
              <a:rPr lang="en-US" altLang="zh-CN" dirty="0"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我的余额差了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0.0002</a:t>
            </a:r>
            <a:r>
              <a:rPr lang="en-US" altLang="zh-CN" dirty="0">
                <a:ea typeface="黑体" panose="02010609060101010101" pitchFamily="49" charset="-122"/>
              </a:rPr>
              <a:t>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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Pentium FDIV</a:t>
            </a:r>
            <a:r>
              <a:rPr lang="zh-CN" altLang="en-US" dirty="0">
                <a:ea typeface="黑体" panose="02010609060101010101" pitchFamily="49" charset="-122"/>
              </a:rPr>
              <a:t>指令的</a:t>
            </a:r>
            <a:r>
              <a:rPr lang="en-US" altLang="zh-CN" dirty="0">
                <a:ea typeface="宋体" panose="02010600030101010101" pitchFamily="2" charset="-122"/>
              </a:rPr>
              <a:t>bug</a:t>
            </a:r>
          </a:p>
          <a:p>
            <a:pPr lvl="1" eaLnBrk="1" hangingPunct="1"/>
            <a:r>
              <a:rPr lang="zh-CN" altLang="en-US" dirty="0">
                <a:ea typeface="黑体" panose="02010609060101010101" pitchFamily="49" charset="-122"/>
              </a:rPr>
              <a:t>用户还是希望能精准计算</a:t>
            </a:r>
            <a:endParaRPr lang="en-US" altLang="zh-CN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See Colwell, </a:t>
            </a:r>
            <a:r>
              <a:rPr lang="en-US" altLang="zh-CN" i="1" dirty="0">
                <a:ea typeface="宋体" panose="02010600030101010101" pitchFamily="2" charset="-122"/>
              </a:rPr>
              <a:t>The Pentium Chronicles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43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总结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4336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指令支持的运算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有符号和无符号的整数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和实数类似的浮点数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受限的范围和精度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计算可能会溢出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MIPS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指令结构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条核心指令是最常用的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100% 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SPECINT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覆盖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97%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SPECFP</a:t>
            </a: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其他指令：很少使用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65" name="Text Box 5"/>
          <p:cNvSpPr txBox="1"/>
          <p:nvPr/>
        </p:nvSpPr>
        <p:spPr>
          <a:xfrm rot="5400000">
            <a:off x="7551738" y="1220788"/>
            <a:ext cx="28130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§3.9 Concluding Remarks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本章作业</a:t>
            </a:r>
          </a:p>
        </p:txBody>
      </p:sp>
      <p:sp>
        <p:nvSpPr>
          <p:cNvPr id="145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3.13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3.17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3.23 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dirty="0">
                <a:ea typeface="宋体" panose="02010600030101010101" pitchFamily="2" charset="-122"/>
              </a:rPr>
              <a:t>3.41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5412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sz="36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IEEE754</a:t>
            </a:r>
            <a:r>
              <a:rPr lang="zh-CN" altLang="en-US" sz="36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</a:t>
            </a: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31238" cy="5111750"/>
          </a:xfrm>
        </p:spPr>
        <p:txBody>
          <a:bodyPr vert="horz" wrap="square" lIns="91440" tIns="45720" rIns="91440" bIns="45720" anchor="t" anchorCtr="0"/>
          <a:lstStyle/>
          <a:p>
            <a:pPr algn="ctr"/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对于阶码为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255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的情况，而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IEEE754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标准有特别的规定：阶码是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ea typeface="黑体" panose="02010609060101010101" pitchFamily="49" charset="-122"/>
              </a:rPr>
              <a:t>—</a:t>
            </a:r>
            <a:r>
              <a:rPr lang="en-US" altLang="zh-CN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254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，如果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，则这个数的真值为</a:t>
            </a:r>
            <a:r>
              <a:rPr lang="en-US" altLang="zh-CN" sz="2400" b="1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（正负号和数符位有关） 如果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= 255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，则这个数的真值为</a:t>
            </a:r>
            <a:r>
              <a:rPr lang="en-US" altLang="zh-CN" sz="2400" b="1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±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∞</a:t>
            </a:r>
            <a:r>
              <a:rPr lang="zh-CN" altLang="en-US" sz="24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（同样和符号位有关） 如果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= 255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 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，则这不是一个数（</a:t>
            </a:r>
            <a:r>
              <a:rPr lang="en-US" altLang="zh-CN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NaN</a:t>
            </a:r>
            <a:r>
              <a:rPr lang="zh-CN" altLang="en-US" sz="2400" u="sng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>
                <a:solidFill>
                  <a:srgbClr val="800000"/>
                </a:solidFill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短浮点数和长浮点数（不含临时浮点数）的存储在尾数中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隐含存储着一个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，因此在计算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尾数的真值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时比一般形式要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多一个整数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。对于阶码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的存储形式因为是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127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的偏移，所以在计算其移码时与人们熟悉的</a:t>
            </a:r>
            <a:r>
              <a:rPr lang="en-US" altLang="zh-CN" sz="2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  <a:r>
              <a:rPr lang="zh-CN" altLang="en-US" sz="20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偏移不一样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，正数的值比用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128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偏移求得的少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，负数的值多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，为避免计算错误，方便理解，常将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当成二进制真值进行存储。例如：将数值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-0.5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IEEE754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单精度格式存储，先将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-0.5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换成二进制并写成标准形式：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-0.5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=-0.1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=-1.0×2-1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是指数），这里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s=1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E-127=-1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E=126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=01111110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进制），则存储形式为</a:t>
            </a:r>
            <a:r>
              <a:rPr lang="zh-CN" altLang="en-US" sz="2000" dirty="0">
                <a:ea typeface="宋体" panose="02010600030101010101" pitchFamily="2" charset="-122"/>
              </a:rPr>
              <a:t>：</a:t>
            </a:r>
          </a:p>
          <a:p>
            <a:r>
              <a:rPr lang="en-US" altLang="zh-CN" sz="2000" dirty="0">
                <a:solidFill>
                  <a:srgbClr val="8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01111110</a:t>
            </a:r>
            <a:r>
              <a:rPr lang="en-US" altLang="zh-CN" sz="2000" dirty="0">
                <a:ea typeface="宋体" panose="02010600030101010101" pitchFamily="2" charset="-122"/>
              </a:rPr>
              <a:t> 000000000000000000000000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14643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sz="4000" dirty="0">
                <a:ea typeface="宋体" panose="02010600030101010101" pitchFamily="2" charset="-122"/>
              </a:rPr>
              <a:t>Basic Combinational Logic Gate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47459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5" name="Picture 7" descr="2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450" y="1628775"/>
            <a:ext cx="6419850" cy="796925"/>
          </a:xfrm>
        </p:spPr>
      </p:pic>
      <p:pic>
        <p:nvPicPr>
          <p:cNvPr id="6" name="Picture 6" descr="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3573463"/>
            <a:ext cx="6419850" cy="804862"/>
          </a:xfrm>
        </p:spPr>
      </p:pic>
      <p:sp>
        <p:nvSpPr>
          <p:cNvPr id="147462" name="TextBox 6"/>
          <p:cNvSpPr txBox="1"/>
          <p:nvPr/>
        </p:nvSpPr>
        <p:spPr>
          <a:xfrm>
            <a:off x="1116013" y="2781300"/>
            <a:ext cx="67691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And		   Or 		        Not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And and Or operations</a:t>
            </a:r>
          </a:p>
        </p:txBody>
      </p:sp>
      <p:sp>
        <p:nvSpPr>
          <p:cNvPr id="148483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26" name="图片 25" descr="FigureC.5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1052513"/>
            <a:ext cx="4897437" cy="2808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Picture 6" descr="5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3848100"/>
            <a:ext cx="6419850" cy="23891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Combinational Logic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49507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6" name="Picture 6" descr="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55650" y="1196975"/>
            <a:ext cx="6419850" cy="2011363"/>
          </a:xfrm>
        </p:spPr>
      </p:pic>
      <p:pic>
        <p:nvPicPr>
          <p:cNvPr id="7" name="Picture 6" descr="6"/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684213" y="1052513"/>
            <a:ext cx="6551612" cy="5113337"/>
          </a:xfrm>
        </p:spPr>
      </p:pic>
      <p:sp>
        <p:nvSpPr>
          <p:cNvPr id="149510" name="矩形 3"/>
          <p:cNvSpPr/>
          <p:nvPr/>
        </p:nvSpPr>
        <p:spPr>
          <a:xfrm>
            <a:off x="6588125" y="2819400"/>
            <a:ext cx="2087563" cy="75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Verilog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VHDL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>
          <a:xfrm>
            <a:off x="684213" y="323850"/>
            <a:ext cx="8259762" cy="58420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Adder Hardware for the CarryOut Signal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sp>
        <p:nvSpPr>
          <p:cNvPr id="151555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151556" name="Picture 6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38" y="1119188"/>
            <a:ext cx="5659437" cy="533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  <a:ea typeface="宋体" panose="02010600030101010101" pitchFamily="2" charset="-122"/>
              </a:rPr>
              <a:t>A 1-bit ALU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152579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69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pic>
        <p:nvPicPr>
          <p:cNvPr id="152580" name="图片 6" descr="FigureC.5.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093788"/>
            <a:ext cx="5905500" cy="525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843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整数减法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8436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solidFill>
                  <a:srgbClr val="800000"/>
                </a:solidFill>
                <a:ea typeface="黑体" panose="02010609060101010101" pitchFamily="49" charset="-122"/>
              </a:rPr>
              <a:t>减法：加上加数的负值</a:t>
            </a:r>
            <a:endParaRPr lang="en-US" altLang="zh-CN" sz="2800" dirty="0">
              <a:solidFill>
                <a:srgbClr val="8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 7 – 6 = 7 + (–6)</a:t>
            </a:r>
          </a:p>
          <a:p>
            <a:pPr lvl="1" eaLnBrk="1" hangingPunct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+7:	0000 0000 … 0000 0111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u="sng" dirty="0">
                <a:ea typeface="宋体" panose="02010600030101010101" pitchFamily="2" charset="-122"/>
              </a:rPr>
              <a:t>–6:	1111 1111 … 1111 1010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+1:	0000 0000 … 0000 0001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结果超出范围就会溢出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相同同符号位相减，不会溢出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一个负数减去一个正数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，表示发生溢出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一个正数减去一个负数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符号位为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，表示发生溢出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70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03" name="Rectangle 2"/>
          <p:cNvSpPr>
            <a:spLocks noGrp="1"/>
          </p:cNvSpPr>
          <p:nvPr>
            <p:ph type="title"/>
          </p:nvPr>
        </p:nvSpPr>
        <p:spPr>
          <a:xfrm>
            <a:off x="598488" y="214313"/>
            <a:ext cx="8259762" cy="646112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1-Bit ALU That can Do Subtraction</a:t>
            </a:r>
          </a:p>
        </p:txBody>
      </p:sp>
      <p:pic>
        <p:nvPicPr>
          <p:cNvPr id="15360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3" y="1168400"/>
            <a:ext cx="5876925" cy="4832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71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5651" name="Rectangle 2"/>
          <p:cNvSpPr>
            <a:spLocks noGrp="1"/>
          </p:cNvSpPr>
          <p:nvPr>
            <p:ph type="title"/>
          </p:nvPr>
        </p:nvSpPr>
        <p:spPr>
          <a:xfrm>
            <a:off x="598488" y="214313"/>
            <a:ext cx="8259762" cy="646112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1-Bit ALU That can Do Nor Operation</a:t>
            </a:r>
          </a:p>
        </p:txBody>
      </p:sp>
      <p:pic>
        <p:nvPicPr>
          <p:cNvPr id="155652" name="图片 4" descr="FigureC.5.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88" y="1168400"/>
            <a:ext cx="6430962" cy="5500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6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5" y="115888"/>
            <a:ext cx="4564063" cy="6626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50" y="1844675"/>
            <a:ext cx="3549650" cy="302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8723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73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872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Supporting Set Less Than</a:t>
            </a: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179388" y="1052513"/>
            <a:ext cx="5975350" cy="51831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Set less than instruction produces 1 if rs &lt; rt, and 0 otherwise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It needs to set all but the least significant bit to 0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The least significant bit is set according to the comparison</a:t>
            </a: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Which can be done using btraction</a:t>
            </a:r>
          </a:p>
          <a:p>
            <a:pPr lvl="2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ea typeface="宋体" panose="02010600030101010101" pitchFamily="2" charset="-122"/>
              </a:rPr>
              <a:t>That is, do a subtraction, check the sign bit (bit 31).</a:t>
            </a:r>
          </a:p>
        </p:txBody>
      </p:sp>
      <p:pic>
        <p:nvPicPr>
          <p:cNvPr id="15872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3789363"/>
            <a:ext cx="5124450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74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9747" name="Rectangle 2"/>
          <p:cNvSpPr>
            <a:spLocks noGrp="1"/>
          </p:cNvSpPr>
          <p:nvPr>
            <p:ph type="title"/>
          </p:nvPr>
        </p:nvSpPr>
        <p:spPr>
          <a:xfrm>
            <a:off x="571500" y="344488"/>
            <a:ext cx="8259763" cy="58420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32-bit ALU that Supports Set Less Than</a:t>
            </a:r>
          </a:p>
        </p:txBody>
      </p:sp>
      <p:pic>
        <p:nvPicPr>
          <p:cNvPr id="15974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1108075"/>
            <a:ext cx="3627438" cy="5513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75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0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Supporting Branch Instructions</a:t>
            </a:r>
          </a:p>
        </p:txBody>
      </p:sp>
      <p:sp>
        <p:nvSpPr>
          <p:cNvPr id="160772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504238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We need to be able to test if two numbers are the same</a:t>
            </a:r>
          </a:p>
        </p:txBody>
      </p:sp>
      <p:pic>
        <p:nvPicPr>
          <p:cNvPr id="16077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362200"/>
            <a:ext cx="3889375" cy="5889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077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8058150" cy="438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 idx="4294967295"/>
          </p:nvPr>
        </p:nvSpPr>
        <p:spPr>
          <a:xfrm>
            <a:off x="523875" y="214313"/>
            <a:ext cx="2119313" cy="2138362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Final </a:t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32-Bit </a:t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ALU</a:t>
            </a:r>
          </a:p>
        </p:txBody>
      </p:sp>
      <p:pic>
        <p:nvPicPr>
          <p:cNvPr id="16179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1875"/>
            <a:ext cx="2820988" cy="240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179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136525"/>
            <a:ext cx="6453188" cy="6046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77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2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Final 32-Bit ALU</a:t>
            </a:r>
          </a:p>
        </p:txBody>
      </p:sp>
      <p:sp>
        <p:nvSpPr>
          <p:cNvPr id="162820" name="Rectangle 3"/>
          <p:cNvSpPr>
            <a:spLocks noGrp="1"/>
          </p:cNvSpPr>
          <p:nvPr>
            <p:ph idx="1"/>
          </p:nvPr>
        </p:nvSpPr>
        <p:spPr>
          <a:xfrm>
            <a:off x="409575" y="1228725"/>
            <a:ext cx="8001000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ALU control lines are 1-bit Ainvert line, 1-bit Bnegate line, and 2-bit operation lines</a:t>
            </a:r>
          </a:p>
        </p:txBody>
      </p:sp>
      <p:pic>
        <p:nvPicPr>
          <p:cNvPr id="16282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13" y="2435225"/>
            <a:ext cx="6434137" cy="305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/>
          <p:nvPr/>
        </p:nvSpPr>
        <p:spPr>
          <a:xfrm>
            <a:off x="381000" y="74613"/>
            <a:ext cx="8153400" cy="1135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）手算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0.1101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×0.1011</a:t>
            </a:r>
          </a:p>
        </p:txBody>
      </p:sp>
      <p:sp>
        <p:nvSpPr>
          <p:cNvPr id="131075" name="Text Box 3"/>
          <p:cNvSpPr txBox="1"/>
          <p:nvPr/>
        </p:nvSpPr>
        <p:spPr>
          <a:xfrm>
            <a:off x="1066800" y="1370013"/>
            <a:ext cx="4419600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1101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0000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1101</a:t>
            </a:r>
          </a:p>
        </p:txBody>
      </p:sp>
      <p:sp>
        <p:nvSpPr>
          <p:cNvPr id="131076" name="Line 4"/>
          <p:cNvSpPr/>
          <p:nvPr/>
        </p:nvSpPr>
        <p:spPr>
          <a:xfrm>
            <a:off x="3124200" y="12176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7" name="Line 5"/>
          <p:cNvSpPr/>
          <p:nvPr/>
        </p:nvSpPr>
        <p:spPr>
          <a:xfrm>
            <a:off x="2895600" y="3198813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8" name="Line 6"/>
          <p:cNvSpPr/>
          <p:nvPr/>
        </p:nvSpPr>
        <p:spPr>
          <a:xfrm flipH="1">
            <a:off x="3048000" y="3046413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79" name="Line 7"/>
          <p:cNvSpPr/>
          <p:nvPr/>
        </p:nvSpPr>
        <p:spPr>
          <a:xfrm>
            <a:off x="2743200" y="3427413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80" name="Text Box 8"/>
          <p:cNvSpPr txBox="1"/>
          <p:nvPr/>
        </p:nvSpPr>
        <p:spPr>
          <a:xfrm>
            <a:off x="838200" y="3505200"/>
            <a:ext cx="4724400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0.10001111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上符号：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1.10001111</a:t>
            </a:r>
          </a:p>
        </p:txBody>
      </p:sp>
      <p:sp>
        <p:nvSpPr>
          <p:cNvPr id="131081" name="Line 9"/>
          <p:cNvSpPr/>
          <p:nvPr/>
        </p:nvSpPr>
        <p:spPr>
          <a:xfrm>
            <a:off x="5257800" y="1524000"/>
            <a:ext cx="838200" cy="458788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82" name="Text Box 10"/>
          <p:cNvSpPr txBox="1"/>
          <p:nvPr/>
        </p:nvSpPr>
        <p:spPr>
          <a:xfrm>
            <a:off x="6096000" y="1828800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部分积</a:t>
            </a:r>
          </a:p>
        </p:txBody>
      </p:sp>
      <p:sp>
        <p:nvSpPr>
          <p:cNvPr id="131083" name="Text Box 11"/>
          <p:cNvSpPr txBox="1"/>
          <p:nvPr/>
        </p:nvSpPr>
        <p:spPr>
          <a:xfrm>
            <a:off x="0" y="4572000"/>
            <a:ext cx="9144000" cy="223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）加数增多（由乘数位数决定）。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）加数的位数增多（与被乘数、乘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数位数有关）。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改进：将一次相加改为分步累加。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/>
      <p:bldP spid="131075" grpId="0" build="p"/>
      <p:bldP spid="131080" grpId="0" build="p"/>
      <p:bldP spid="131082" grpId="0" build="p" advAuto="1000"/>
      <p:bldP spid="1310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 txBox="1"/>
          <p:nvPr/>
        </p:nvSpPr>
        <p:spPr>
          <a:xfrm>
            <a:off x="457200" y="274638"/>
            <a:ext cx="8229600" cy="708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eaLnBrk="1" hangingPunct="1"/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Overflow Detection</a:t>
            </a: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1357313"/>
            <a:ext cx="8434387" cy="357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/>
          <p:nvPr/>
        </p:nvSpPr>
        <p:spPr>
          <a:xfrm>
            <a:off x="0" y="57150"/>
            <a:ext cx="48006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）分步乘法</a:t>
            </a:r>
          </a:p>
        </p:txBody>
      </p:sp>
      <p:sp>
        <p:nvSpPr>
          <p:cNvPr id="133123" name="Text Box 3"/>
          <p:cNvSpPr txBox="1"/>
          <p:nvPr/>
        </p:nvSpPr>
        <p:spPr>
          <a:xfrm>
            <a:off x="0" y="762000"/>
            <a:ext cx="8229600" cy="1135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每次将一位乘数所对应的部分积与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原部分积的累加和相加，并移位。</a:t>
            </a:r>
          </a:p>
        </p:txBody>
      </p:sp>
      <p:sp>
        <p:nvSpPr>
          <p:cNvPr id="133124" name="Text Box 4"/>
          <p:cNvSpPr txBox="1"/>
          <p:nvPr/>
        </p:nvSpPr>
        <p:spPr>
          <a:xfrm>
            <a:off x="0" y="2133600"/>
            <a:ext cx="9144000" cy="223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设置寄存器：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：存放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部分积累加和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乘积高位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：存放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被乘数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：存放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乘数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乘积低位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0" y="4621213"/>
            <a:ext cx="9144000" cy="2236787"/>
            <a:chOff x="0" y="2911"/>
            <a:chExt cx="5760" cy="1409"/>
          </a:xfrm>
        </p:grpSpPr>
        <p:sp>
          <p:nvSpPr>
            <p:cNvPr id="166918" name="Text Box 6"/>
            <p:cNvSpPr txBox="1"/>
            <p:nvPr/>
          </p:nvSpPr>
          <p:spPr>
            <a:xfrm>
              <a:off x="0" y="2911"/>
              <a:ext cx="5760" cy="140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设置初值：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 = 00.0000</a:t>
              </a:r>
              <a:endPara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B = X = 00.1101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C = Y =   .1011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</a:p>
          </p:txBody>
        </p:sp>
        <p:sp>
          <p:nvSpPr>
            <p:cNvPr id="166919" name="Line 7"/>
            <p:cNvSpPr/>
            <p:nvPr/>
          </p:nvSpPr>
          <p:spPr>
            <a:xfrm>
              <a:off x="1728" y="369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6920" name="Line 8"/>
            <p:cNvSpPr/>
            <p:nvPr/>
          </p:nvSpPr>
          <p:spPr>
            <a:xfrm>
              <a:off x="1968" y="3696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6921" name="Line 9"/>
            <p:cNvSpPr/>
            <p:nvPr/>
          </p:nvSpPr>
          <p:spPr>
            <a:xfrm flipH="1">
              <a:off x="1728" y="40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6922" name="Line 10"/>
            <p:cNvSpPr/>
            <p:nvPr/>
          </p:nvSpPr>
          <p:spPr>
            <a:xfrm flipH="1">
              <a:off x="1968" y="408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  <p:bldP spid="133123" grpId="0"/>
      <p:bldP spid="13312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/>
          <p:nvPr/>
        </p:nvSpPr>
        <p:spPr>
          <a:xfrm>
            <a:off x="0" y="0"/>
            <a:ext cx="87630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步数   条件   操作      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      C   </a:t>
            </a:r>
          </a:p>
        </p:txBody>
      </p:sp>
      <p:sp>
        <p:nvSpPr>
          <p:cNvPr id="135171" name="Text Box 3"/>
          <p:cNvSpPr txBox="1"/>
          <p:nvPr/>
        </p:nvSpPr>
        <p:spPr>
          <a:xfrm>
            <a:off x="4800600" y="609600"/>
            <a:ext cx="4343400" cy="42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00.0000   .101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135172" name="Text Box 4"/>
          <p:cNvSpPr txBox="1"/>
          <p:nvPr/>
        </p:nvSpPr>
        <p:spPr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5173" name="Text Box 5"/>
          <p:cNvSpPr txBox="1"/>
          <p:nvPr/>
        </p:nvSpPr>
        <p:spPr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35174" name="Text Box 6"/>
          <p:cNvSpPr txBox="1"/>
          <p:nvPr/>
        </p:nvSpPr>
        <p:spPr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</a:p>
        </p:txBody>
      </p:sp>
      <p:sp>
        <p:nvSpPr>
          <p:cNvPr id="135175" name="Text Box 7"/>
          <p:cNvSpPr txBox="1"/>
          <p:nvPr/>
        </p:nvSpPr>
        <p:spPr>
          <a:xfrm>
            <a:off x="8077200" y="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36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6" name="Text Box 8"/>
          <p:cNvSpPr txBox="1"/>
          <p:nvPr/>
        </p:nvSpPr>
        <p:spPr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</a:p>
        </p:txBody>
      </p:sp>
      <p:sp>
        <p:nvSpPr>
          <p:cNvPr id="135177" name="Line 9"/>
          <p:cNvSpPr/>
          <p:nvPr/>
        </p:nvSpPr>
        <p:spPr>
          <a:xfrm>
            <a:off x="4648200" y="14478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8" name="Text Box 10"/>
          <p:cNvSpPr txBox="1"/>
          <p:nvPr/>
        </p:nvSpPr>
        <p:spPr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-304800" y="3505200"/>
            <a:ext cx="3581400" cy="3352800"/>
            <a:chOff x="-192" y="2208"/>
            <a:chExt cx="2256" cy="2112"/>
          </a:xfrm>
        </p:grpSpPr>
        <p:sp>
          <p:nvSpPr>
            <p:cNvPr id="169019" name="Text Box 12"/>
            <p:cNvSpPr txBox="1"/>
            <p:nvPr/>
          </p:nvSpPr>
          <p:spPr>
            <a:xfrm>
              <a:off x="-192" y="2256"/>
              <a:ext cx="2208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0.1101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×0.101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9020" name="Text Box 13"/>
            <p:cNvSpPr txBox="1"/>
            <p:nvPr/>
          </p:nvSpPr>
          <p:spPr>
            <a:xfrm>
              <a:off x="-192" y="2928"/>
              <a:ext cx="2256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1101        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1101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0000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1101</a:t>
              </a:r>
            </a:p>
          </p:txBody>
        </p:sp>
        <p:sp>
          <p:nvSpPr>
            <p:cNvPr id="169021" name="Line 14"/>
            <p:cNvSpPr/>
            <p:nvPr/>
          </p:nvSpPr>
          <p:spPr>
            <a:xfrm>
              <a:off x="432" y="2832"/>
              <a:ext cx="1296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22" name="Line 15"/>
            <p:cNvSpPr/>
            <p:nvPr/>
          </p:nvSpPr>
          <p:spPr>
            <a:xfrm>
              <a:off x="288" y="382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23" name="Line 16"/>
            <p:cNvSpPr/>
            <p:nvPr/>
          </p:nvSpPr>
          <p:spPr>
            <a:xfrm flipH="1">
              <a:off x="384" y="3693"/>
              <a:ext cx="1" cy="2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24" name="Line 17"/>
            <p:cNvSpPr/>
            <p:nvPr/>
          </p:nvSpPr>
          <p:spPr>
            <a:xfrm>
              <a:off x="192" y="3984"/>
              <a:ext cx="148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25" name="Text Box 18"/>
            <p:cNvSpPr txBox="1"/>
            <p:nvPr/>
          </p:nvSpPr>
          <p:spPr>
            <a:xfrm>
              <a:off x="-48" y="4062"/>
              <a:ext cx="206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0.10001111</a:t>
              </a:r>
            </a:p>
          </p:txBody>
        </p:sp>
        <p:sp>
          <p:nvSpPr>
            <p:cNvPr id="169026" name="Text Box 19"/>
            <p:cNvSpPr txBox="1"/>
            <p:nvPr/>
          </p:nvSpPr>
          <p:spPr>
            <a:xfrm>
              <a:off x="1680" y="22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9027" name="Text Box 20"/>
            <p:cNvSpPr txBox="1"/>
            <p:nvPr/>
          </p:nvSpPr>
          <p:spPr>
            <a:xfrm>
              <a:off x="1680" y="24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69028" name="Line 21"/>
            <p:cNvSpPr/>
            <p:nvPr/>
          </p:nvSpPr>
          <p:spPr>
            <a:xfrm>
              <a:off x="1488" y="2352"/>
              <a:ext cx="24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29" name="Line 22"/>
            <p:cNvSpPr/>
            <p:nvPr/>
          </p:nvSpPr>
          <p:spPr>
            <a:xfrm>
              <a:off x="1488" y="2640"/>
              <a:ext cx="24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5191" name="Text Box 23"/>
          <p:cNvSpPr txBox="1"/>
          <p:nvPr/>
        </p:nvSpPr>
        <p:spPr>
          <a:xfrm>
            <a:off x="-304800" y="4648200"/>
            <a:ext cx="3581400" cy="72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        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</p:txBody>
      </p:sp>
      <p:sp>
        <p:nvSpPr>
          <p:cNvPr id="135192" name="Line 24"/>
          <p:cNvSpPr/>
          <p:nvPr/>
        </p:nvSpPr>
        <p:spPr>
          <a:xfrm>
            <a:off x="3505200" y="21336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93" name="Text Box 25"/>
          <p:cNvSpPr txBox="1"/>
          <p:nvPr/>
        </p:nvSpPr>
        <p:spPr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</a:p>
        </p:txBody>
      </p:sp>
      <p:sp>
        <p:nvSpPr>
          <p:cNvPr id="135194" name="Text Box 26"/>
          <p:cNvSpPr txBox="1"/>
          <p:nvPr/>
        </p:nvSpPr>
        <p:spPr>
          <a:xfrm>
            <a:off x="7391400" y="1752600"/>
            <a:ext cx="167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.10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5195" name="Line 27"/>
          <p:cNvSpPr/>
          <p:nvPr/>
        </p:nvSpPr>
        <p:spPr>
          <a:xfrm>
            <a:off x="6858000" y="1676400"/>
            <a:ext cx="533400" cy="304800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96" name="Text Box 28"/>
          <p:cNvSpPr txBox="1"/>
          <p:nvPr/>
        </p:nvSpPr>
        <p:spPr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0.1101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×0.10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5197" name="Text Box 29"/>
          <p:cNvSpPr txBox="1"/>
          <p:nvPr/>
        </p:nvSpPr>
        <p:spPr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5198" name="Text Box 30"/>
          <p:cNvSpPr txBox="1"/>
          <p:nvPr/>
        </p:nvSpPr>
        <p:spPr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35199" name="Text Box 31"/>
          <p:cNvSpPr txBox="1"/>
          <p:nvPr/>
        </p:nvSpPr>
        <p:spPr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</a:p>
        </p:txBody>
      </p:sp>
      <p:sp>
        <p:nvSpPr>
          <p:cNvPr id="135200" name="Text Box 32"/>
          <p:cNvSpPr txBox="1"/>
          <p:nvPr/>
        </p:nvSpPr>
        <p:spPr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</a:p>
        </p:txBody>
      </p:sp>
      <p:sp>
        <p:nvSpPr>
          <p:cNvPr id="135201" name="Line 33"/>
          <p:cNvSpPr/>
          <p:nvPr/>
        </p:nvSpPr>
        <p:spPr>
          <a:xfrm>
            <a:off x="4648200" y="2819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02" name="Text Box 34"/>
          <p:cNvSpPr txBox="1"/>
          <p:nvPr/>
        </p:nvSpPr>
        <p:spPr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</a:p>
        </p:txBody>
      </p:sp>
      <p:sp>
        <p:nvSpPr>
          <p:cNvPr id="135203" name="Text Box 35"/>
          <p:cNvSpPr txBox="1"/>
          <p:nvPr/>
        </p:nvSpPr>
        <p:spPr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</a:p>
        </p:txBody>
      </p:sp>
      <p:sp>
        <p:nvSpPr>
          <p:cNvPr id="135204" name="Line 36"/>
          <p:cNvSpPr/>
          <p:nvPr/>
        </p:nvSpPr>
        <p:spPr>
          <a:xfrm>
            <a:off x="3505200" y="3505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05" name="Text Box 37"/>
          <p:cNvSpPr txBox="1"/>
          <p:nvPr/>
        </p:nvSpPr>
        <p:spPr>
          <a:xfrm>
            <a:off x="7391400" y="3124200"/>
            <a:ext cx="167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5206" name="Text Box 38"/>
          <p:cNvSpPr txBox="1"/>
          <p:nvPr/>
        </p:nvSpPr>
        <p:spPr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0.1101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×0.1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-304800" y="3505200"/>
            <a:ext cx="3581400" cy="3352800"/>
            <a:chOff x="2784" y="768"/>
            <a:chExt cx="2256" cy="2112"/>
          </a:xfrm>
        </p:grpSpPr>
        <p:sp>
          <p:nvSpPr>
            <p:cNvPr id="169008" name="Text Box 40"/>
            <p:cNvSpPr txBox="1"/>
            <p:nvPr/>
          </p:nvSpPr>
          <p:spPr>
            <a:xfrm>
              <a:off x="2784" y="816"/>
              <a:ext cx="2208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0.1101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×0.1011</a:t>
              </a:r>
            </a:p>
          </p:txBody>
        </p:sp>
        <p:sp>
          <p:nvSpPr>
            <p:cNvPr id="169009" name="Text Box 41"/>
            <p:cNvSpPr txBox="1"/>
            <p:nvPr/>
          </p:nvSpPr>
          <p:spPr>
            <a:xfrm>
              <a:off x="2784" y="1488"/>
              <a:ext cx="2256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1101        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1101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0000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1101</a:t>
              </a:r>
            </a:p>
          </p:txBody>
        </p:sp>
        <p:sp>
          <p:nvSpPr>
            <p:cNvPr id="169010" name="Line 42"/>
            <p:cNvSpPr/>
            <p:nvPr/>
          </p:nvSpPr>
          <p:spPr>
            <a:xfrm>
              <a:off x="3408" y="1392"/>
              <a:ext cx="1296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11" name="Line 43"/>
            <p:cNvSpPr/>
            <p:nvPr/>
          </p:nvSpPr>
          <p:spPr>
            <a:xfrm>
              <a:off x="3264" y="2382"/>
              <a:ext cx="192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12" name="Line 44"/>
            <p:cNvSpPr/>
            <p:nvPr/>
          </p:nvSpPr>
          <p:spPr>
            <a:xfrm flipH="1">
              <a:off x="3360" y="2253"/>
              <a:ext cx="1" cy="225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13" name="Line 45"/>
            <p:cNvSpPr/>
            <p:nvPr/>
          </p:nvSpPr>
          <p:spPr>
            <a:xfrm>
              <a:off x="3168" y="2544"/>
              <a:ext cx="1488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14" name="Text Box 46"/>
            <p:cNvSpPr txBox="1"/>
            <p:nvPr/>
          </p:nvSpPr>
          <p:spPr>
            <a:xfrm>
              <a:off x="2928" y="2622"/>
              <a:ext cx="206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0.10001111</a:t>
              </a:r>
            </a:p>
          </p:txBody>
        </p:sp>
        <p:sp>
          <p:nvSpPr>
            <p:cNvPr id="169015" name="Text Box 47"/>
            <p:cNvSpPr txBox="1"/>
            <p:nvPr/>
          </p:nvSpPr>
          <p:spPr>
            <a:xfrm>
              <a:off x="4656" y="7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9016" name="Text Box 48"/>
            <p:cNvSpPr txBox="1"/>
            <p:nvPr/>
          </p:nvSpPr>
          <p:spPr>
            <a:xfrm>
              <a:off x="4656" y="105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69017" name="Line 49"/>
            <p:cNvSpPr/>
            <p:nvPr/>
          </p:nvSpPr>
          <p:spPr>
            <a:xfrm>
              <a:off x="4464" y="912"/>
              <a:ext cx="24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9018" name="Line 50"/>
            <p:cNvSpPr/>
            <p:nvPr/>
          </p:nvSpPr>
          <p:spPr>
            <a:xfrm>
              <a:off x="4464" y="1200"/>
              <a:ext cx="24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5219" name="Text Box 51"/>
          <p:cNvSpPr txBox="1"/>
          <p:nvPr/>
        </p:nvSpPr>
        <p:spPr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5220" name="Text Box 52"/>
          <p:cNvSpPr txBox="1"/>
          <p:nvPr/>
        </p:nvSpPr>
        <p:spPr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</p:txBody>
      </p:sp>
      <p:sp>
        <p:nvSpPr>
          <p:cNvPr id="135221" name="Text Box 53"/>
          <p:cNvSpPr txBox="1"/>
          <p:nvPr/>
        </p:nvSpPr>
        <p:spPr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+0</a:t>
            </a:r>
          </a:p>
        </p:txBody>
      </p:sp>
      <p:sp>
        <p:nvSpPr>
          <p:cNvPr id="135222" name="Text Box 54"/>
          <p:cNvSpPr txBox="1"/>
          <p:nvPr/>
        </p:nvSpPr>
        <p:spPr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+ 00.0000</a:t>
            </a:r>
          </a:p>
        </p:txBody>
      </p:sp>
      <p:sp>
        <p:nvSpPr>
          <p:cNvPr id="135223" name="Line 55"/>
          <p:cNvSpPr/>
          <p:nvPr/>
        </p:nvSpPr>
        <p:spPr>
          <a:xfrm>
            <a:off x="4648200" y="41910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24" name="Text Box 56"/>
          <p:cNvSpPr txBox="1"/>
          <p:nvPr/>
        </p:nvSpPr>
        <p:spPr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</a:p>
        </p:txBody>
      </p:sp>
      <p:sp>
        <p:nvSpPr>
          <p:cNvPr id="135225" name="Line 57"/>
          <p:cNvSpPr/>
          <p:nvPr/>
        </p:nvSpPr>
        <p:spPr>
          <a:xfrm>
            <a:off x="3505200" y="4876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26" name="Text Box 58"/>
          <p:cNvSpPr txBox="1"/>
          <p:nvPr/>
        </p:nvSpPr>
        <p:spPr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</a:p>
        </p:txBody>
      </p:sp>
      <p:sp>
        <p:nvSpPr>
          <p:cNvPr id="135227" name="Text Box 59"/>
          <p:cNvSpPr txBox="1"/>
          <p:nvPr/>
        </p:nvSpPr>
        <p:spPr>
          <a:xfrm>
            <a:off x="7391400" y="44958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5228" name="Text Box 60"/>
          <p:cNvSpPr txBox="1"/>
          <p:nvPr/>
        </p:nvSpPr>
        <p:spPr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5229" name="Text Box 61"/>
          <p:cNvSpPr txBox="1"/>
          <p:nvPr/>
        </p:nvSpPr>
        <p:spPr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135230" name="Text Box 62"/>
          <p:cNvSpPr txBox="1"/>
          <p:nvPr/>
        </p:nvSpPr>
        <p:spPr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</a:p>
        </p:txBody>
      </p:sp>
      <p:sp>
        <p:nvSpPr>
          <p:cNvPr id="135231" name="Text Box 63"/>
          <p:cNvSpPr txBox="1"/>
          <p:nvPr/>
        </p:nvSpPr>
        <p:spPr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</a:p>
        </p:txBody>
      </p:sp>
      <p:sp>
        <p:nvSpPr>
          <p:cNvPr id="135232" name="Line 64"/>
          <p:cNvSpPr/>
          <p:nvPr/>
        </p:nvSpPr>
        <p:spPr>
          <a:xfrm>
            <a:off x="4648200" y="55626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33" name="Text Box 65"/>
          <p:cNvSpPr txBox="1"/>
          <p:nvPr/>
        </p:nvSpPr>
        <p:spPr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</a:p>
        </p:txBody>
      </p:sp>
      <p:sp>
        <p:nvSpPr>
          <p:cNvPr id="135234" name="Line 66"/>
          <p:cNvSpPr/>
          <p:nvPr/>
        </p:nvSpPr>
        <p:spPr>
          <a:xfrm>
            <a:off x="3505200" y="6096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35" name="Text Box 67"/>
          <p:cNvSpPr txBox="1"/>
          <p:nvPr/>
        </p:nvSpPr>
        <p:spPr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</a:p>
        </p:txBody>
      </p:sp>
      <p:sp>
        <p:nvSpPr>
          <p:cNvPr id="135236" name="Text Box 68"/>
          <p:cNvSpPr txBox="1"/>
          <p:nvPr/>
        </p:nvSpPr>
        <p:spPr>
          <a:xfrm>
            <a:off x="7391400" y="57912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</a:p>
        </p:txBody>
      </p:sp>
      <p:sp>
        <p:nvSpPr>
          <p:cNvPr id="135237" name="Text Box 69"/>
          <p:cNvSpPr txBox="1"/>
          <p:nvPr/>
        </p:nvSpPr>
        <p:spPr>
          <a:xfrm>
            <a:off x="2124075" y="6237288"/>
            <a:ext cx="5189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×Y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 </a:t>
            </a:r>
            <a:r>
              <a:rPr lang="en-US" altLang="zh-CN" sz="36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1.10001111</a:t>
            </a: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5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5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5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5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5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5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5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5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5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5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35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5" dur="500"/>
                                        <p:tgtEl>
                                          <p:spTgt spid="135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/>
      <p:bldP spid="135171" grpId="0" build="p"/>
      <p:bldP spid="135172" grpId="0" build="p"/>
      <p:bldP spid="135173" grpId="0" build="p"/>
      <p:bldP spid="135174" grpId="0" build="p"/>
      <p:bldP spid="135175" grpId="0"/>
      <p:bldP spid="135176" grpId="0" build="p"/>
      <p:bldP spid="135178" grpId="0"/>
      <p:bldP spid="135191" grpId="0"/>
      <p:bldP spid="135193" grpId="0" build="p" advAuto="1000"/>
      <p:bldP spid="135194" grpId="0" build="p" advAuto="1000"/>
      <p:bldP spid="135196" grpId="0"/>
      <p:bldP spid="135197" grpId="0" build="p"/>
      <p:bldP spid="135198" grpId="0" build="p"/>
      <p:bldP spid="135199" grpId="0" build="p"/>
      <p:bldP spid="135200" grpId="0" build="p"/>
      <p:bldP spid="135202" grpId="0"/>
      <p:bldP spid="135203" grpId="0" build="p" advAuto="1000"/>
      <p:bldP spid="135205" grpId="0" build="p" advAuto="1000"/>
      <p:bldP spid="135206" grpId="0"/>
      <p:bldP spid="135219" grpId="0" build="p" advAuto="1000"/>
      <p:bldP spid="135220" grpId="0" build="p"/>
      <p:bldP spid="135221" grpId="0" build="p"/>
      <p:bldP spid="135222" grpId="0" build="p"/>
      <p:bldP spid="135224" grpId="0"/>
      <p:bldP spid="135226" grpId="0" build="p" advAuto="1000"/>
      <p:bldP spid="135227" grpId="0" build="p" advAuto="1000"/>
      <p:bldP spid="135228" grpId="0" build="p"/>
      <p:bldP spid="135229" grpId="0" build="p"/>
      <p:bldP spid="135230" grpId="0" build="p"/>
      <p:bldP spid="135231" grpId="0" build="p"/>
      <p:bldP spid="135233" grpId="0"/>
      <p:bldP spid="135235" grpId="0" build="p" advAuto="1000"/>
      <p:bldP spid="135236" grpId="0" build="p" advAuto="1000"/>
      <p:bldP spid="13523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1161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示例</a:t>
            </a:r>
            <a:r>
              <a:rPr lang="en-US" altLang="zh-CN" dirty="0">
                <a:ea typeface="宋体" panose="02010600030101010101" pitchFamily="2" charset="-122"/>
              </a:rPr>
              <a:t>: °F to °C</a:t>
            </a:r>
          </a:p>
        </p:txBody>
      </p:sp>
      <p:sp>
        <p:nvSpPr>
          <p:cNvPr id="111620" name="Rectangle 5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276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	float f2c (float fahr) {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return ((5.0/9.0)*(fahr - 32.0));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Fahr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变量存在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$f12, $f0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存结果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常量存在全局共享内存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编译后的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MIPS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f2c: lwc1  $f16, const5($gp)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lwc1  $f18, const9($gp)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div.s $f16, $f16, $f18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lwc1  $f18, const32($gp)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sub.s $f18, $f12, $f18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mul.s $f0,  $f16, $f18</a:t>
            </a:r>
            <a:b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jr    $ra</a:t>
            </a:r>
            <a:endParaRPr lang="en-AU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83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13667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示例</a:t>
            </a:r>
            <a:r>
              <a:rPr lang="en-US" altLang="zh-CN" sz="4000" dirty="0">
                <a:ea typeface="宋体" panose="02010600030101010101" pitchFamily="2" charset="-122"/>
              </a:rPr>
              <a:t>: </a:t>
            </a:r>
            <a:r>
              <a:rPr lang="zh-CN" altLang="en-US" sz="4000" dirty="0">
                <a:ea typeface="宋体" panose="02010600030101010101" pitchFamily="2" charset="-122"/>
              </a:rPr>
              <a:t>数组乘法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11366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X = X + Y × Z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都是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32 × 32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64-bit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void mm (double x[][],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double y[][], double z[][]) {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int i, j, k;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for (i = 0; i! = 32; i = i + 1)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for (j = 0; j! = 32; j = j + 1)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for (k = 0; k! = 32; k = k + 1)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x[i][j] = x[i][j]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+ y[i][k] * z[k][j];</a:t>
            </a:r>
            <a:b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nb-NO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x, y, z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指针存储在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$a0, $a1, $a2, 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i, j, k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$s0, $s1, $s2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页脚占位符 2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84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15715" name="Rectangle 7"/>
          <p:cNvSpPr/>
          <p:nvPr/>
        </p:nvSpPr>
        <p:spPr>
          <a:xfrm>
            <a:off x="684213" y="1628775"/>
            <a:ext cx="8135937" cy="12382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8"/>
          <p:cNvSpPr/>
          <p:nvPr/>
        </p:nvSpPr>
        <p:spPr>
          <a:xfrm>
            <a:off x="684213" y="286702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7" name="Rectangle 9"/>
          <p:cNvSpPr/>
          <p:nvPr/>
        </p:nvSpPr>
        <p:spPr>
          <a:xfrm>
            <a:off x="684213" y="4371975"/>
            <a:ext cx="8135937" cy="150495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8" name="Rectangle 4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示例</a:t>
            </a:r>
            <a:r>
              <a:rPr lang="en-US" altLang="zh-CN" sz="4000" dirty="0">
                <a:ea typeface="宋体" panose="02010600030101010101" pitchFamily="2" charset="-122"/>
              </a:rPr>
              <a:t>: </a:t>
            </a:r>
            <a:r>
              <a:rPr lang="zh-CN" altLang="en-US" sz="4000" dirty="0">
                <a:ea typeface="宋体" panose="02010600030101010101" pitchFamily="2" charset="-122"/>
              </a:rPr>
              <a:t>数组乘法</a:t>
            </a:r>
            <a:endParaRPr lang="en-AU" altLang="zh-CN" sz="4000" dirty="0">
              <a:ea typeface="宋体" panose="02010600030101010101" pitchFamily="2" charset="-122"/>
            </a:endParaRPr>
          </a:p>
        </p:txBody>
      </p:sp>
      <p:sp>
        <p:nvSpPr>
          <p:cNvPr id="115719" name="Rectangle 5"/>
          <p:cNvSpPr/>
          <p:nvPr/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MIPS code: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li   $t1, 32       # $t1 = 32 (row size/loop end)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li   $s0, 0        # i = 0; initialize 1st for loop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L1: li   $s1, 0        # j = 0; restart 2nd for loop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L2: li   $s2, 0        # k = 0; restart 3rd for loop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$t2, $s0, 5   # $t2 = i * 32 (size of row of x)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fr-FR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addu $t2, $t2, $s1 # $t2 = i * size(row) + j</a:t>
            </a:r>
            <a:br>
              <a:rPr lang="fr-FR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fr-FR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$t2, $t2, 3   # $t2 = byte offset of [i][j]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$t2, $a0, $t2 # $t2 = byte address of x[i][j]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$f4, 0($t2)   # $f4 = 8 bytes of x[i][j]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L3: sll  $t0, $s2, 5   # $t0 = k * 32 (size of row of z)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$t0, $t0, $s1 # $t0 = k * size(row) + j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$t0, $t0, 3   # $t0 = byte offset of [k][j]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$t0, $a2, $t0 # $t0 = byte address of z[k][j]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$f16, 0($t0)  # $f16 = 8 bytes of z[k][j]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…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页脚占位符 2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85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17763" name="Rectangle 5"/>
          <p:cNvSpPr/>
          <p:nvPr/>
        </p:nvSpPr>
        <p:spPr>
          <a:xfrm>
            <a:off x="684213" y="1484313"/>
            <a:ext cx="8135937" cy="1498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Rectangle 6"/>
          <p:cNvSpPr/>
          <p:nvPr/>
        </p:nvSpPr>
        <p:spPr>
          <a:xfrm>
            <a:off x="684213" y="2982913"/>
            <a:ext cx="8135937" cy="598487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5" name="Rectangle 7"/>
          <p:cNvSpPr/>
          <p:nvPr/>
        </p:nvSpPr>
        <p:spPr>
          <a:xfrm>
            <a:off x="684213" y="3581400"/>
            <a:ext cx="8135937" cy="9144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6" name="Rectangle 8"/>
          <p:cNvSpPr/>
          <p:nvPr/>
        </p:nvSpPr>
        <p:spPr>
          <a:xfrm>
            <a:off x="684213" y="44958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7" name="Rectangle 9"/>
          <p:cNvSpPr/>
          <p:nvPr/>
        </p:nvSpPr>
        <p:spPr>
          <a:xfrm>
            <a:off x="684213" y="5105400"/>
            <a:ext cx="8135937" cy="6096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8" name="Rectangle 2"/>
          <p:cNvSpPr>
            <a:spLocks noGrp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示例</a:t>
            </a:r>
            <a:r>
              <a:rPr lang="en-US" altLang="zh-CN" sz="4000" dirty="0">
                <a:ea typeface="宋体" panose="02010600030101010101" pitchFamily="2" charset="-122"/>
              </a:rPr>
              <a:t>: </a:t>
            </a:r>
            <a:r>
              <a:rPr lang="zh-CN" altLang="en-US" sz="4000" dirty="0">
                <a:ea typeface="宋体" panose="02010600030101010101" pitchFamily="2" charset="-122"/>
              </a:rPr>
              <a:t>数组乘法</a:t>
            </a:r>
            <a:endParaRPr lang="en-AU" altLang="zh-CN" sz="4000" dirty="0">
              <a:ea typeface="宋体" panose="02010600030101010101" pitchFamily="2" charset="-122"/>
            </a:endParaRPr>
          </a:p>
        </p:txBody>
      </p:sp>
      <p:sp>
        <p:nvSpPr>
          <p:cNvPr id="117769" name="Rectangle 3"/>
          <p:cNvSpPr/>
          <p:nvPr/>
        </p:nvSpPr>
        <p:spPr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…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sll  $t0, $s0, 5       # $t0 = i*32 (size of row of y)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$t0, $s2    # $t0 = i*size(row) + k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sll   $t0, $t0, 3      # $t0 = byte offset of [i][k]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addu  $t0, $a1, $t0    # $t0 = byte address of y[i][k]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l.d   $f18, 0($t0)     # $f18 = 8 bytes of y[i][k]</a:t>
            </a:r>
            <a:b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AU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mul.d $f16, $f18, $f16 # $f16 = y[i][k] * z[k][j]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add.d $f4, $f4, $f16   # f4=x[i][j] + y[i][k]*z[k][j]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addiu $s2, $s2, 1      # $k k + 1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bne   $s2, $t1, L3     # if (k != 32) go to L3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s.d   $f4, 0($t2)      # x[i][j] = $f4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addiu $s1, $s1, 1      # $j = j + 1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bne   $s1, $t1, L2     # if (j != 32) go to L2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addiu $s0, $s0, 1      # $i = i + 1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 bne   $s0, $t1, L1     # if (i != 32) go to L1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86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0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x86 </a:t>
            </a:r>
            <a:r>
              <a:rPr lang="zh-CN" altLang="en-US" dirty="0">
                <a:ea typeface="宋体" panose="02010600030101010101" pitchFamily="2" charset="-122"/>
              </a:rPr>
              <a:t>浮点指令结构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300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8087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浮点协处理器上扩展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 × 80-bit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扩展精度的寄存器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构成一个向下推的栈结构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可以按照下标访问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TOS: ST(0), ST(1),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在内存中的浮点数也是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32-bit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64-bit</a:t>
            </a: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load/store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自动转换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整数转换也能自动完成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代码生成和优化很困难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浮点性能较差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0053" name="Text Box 5"/>
          <p:cNvSpPr txBox="1"/>
          <p:nvPr/>
        </p:nvSpPr>
        <p:spPr>
          <a:xfrm rot="5400000">
            <a:off x="6821488" y="1951038"/>
            <a:ext cx="4273550" cy="3667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§3.7 Real Stuff: Floating Point in the x86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87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2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AU" altLang="zh-CN" dirty="0">
                <a:ea typeface="宋体" panose="02010600030101010101" pitchFamily="2" charset="-122"/>
              </a:rPr>
              <a:t>x86 </a:t>
            </a:r>
            <a:r>
              <a:rPr lang="zh-CN" altLang="en-US" dirty="0">
                <a:ea typeface="宋体" panose="02010600030101010101" pitchFamily="2" charset="-122"/>
              </a:rPr>
              <a:t>浮点指令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32100" name="Rectangle 4"/>
          <p:cNvSpPr>
            <a:spLocks noGrp="1"/>
          </p:cNvSpPr>
          <p:nvPr>
            <p:ph idx="1"/>
          </p:nvPr>
        </p:nvSpPr>
        <p:spPr>
          <a:xfrm>
            <a:off x="684213" y="4171950"/>
            <a:ext cx="8270875" cy="2065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可选的组合</a:t>
            </a:r>
            <a:endParaRPr lang="en-AU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使用整数</a:t>
            </a:r>
            <a:endParaRPr lang="en-AU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计算完毕后弹栈</a:t>
            </a:r>
            <a:endParaRPr lang="en-AU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AU" altLang="zh-CN" sz="2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AU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源操作数和目的操作数反转</a:t>
            </a:r>
            <a:endParaRPr lang="en-AU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并不是所有的组合都可用。</a:t>
            </a:r>
            <a:endParaRPr lang="en-AU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03" name="Group 23"/>
          <p:cNvGraphicFramePr>
            <a:graphicFrameLocks noGrp="1"/>
          </p:cNvGraphicFramePr>
          <p:nvPr/>
        </p:nvGraphicFramePr>
        <p:xfrm>
          <a:off x="684213" y="1397000"/>
          <a:ext cx="8255000" cy="2513148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 transfer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Arithmetic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Compare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Transcendental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ST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FLDZ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ADD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SUB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RP 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mem/ST(i) 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MUL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 mem/ST(i) 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DIV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RP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FRNDINT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COM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UCOM</a:t>
                      </a: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FSTSW AX/mem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FPATAN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FCOS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FPTAN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FPREM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FPSIN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FYL2X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页脚占位符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88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4147" name="Rectangle 2"/>
          <p:cNvSpPr>
            <a:spLocks noGrp="1"/>
          </p:cNvSpPr>
          <p:nvPr>
            <p:ph type="title"/>
          </p:nvPr>
        </p:nvSpPr>
        <p:spPr>
          <a:xfrm>
            <a:off x="684213" y="266700"/>
            <a:ext cx="8259762" cy="641350"/>
          </a:xfrm>
        </p:spPr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AU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S</a:t>
            </a:r>
            <a:r>
              <a:rPr lang="en-AU" altLang="zh-CN" sz="3600" dirty="0">
                <a:ea typeface="宋体" panose="02010600030101010101" pitchFamily="2" charset="-122"/>
              </a:rPr>
              <a:t>treaming </a:t>
            </a:r>
            <a:r>
              <a:rPr lang="en-AU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S</a:t>
            </a:r>
            <a:r>
              <a:rPr lang="en-AU" altLang="zh-CN" sz="3600" dirty="0">
                <a:ea typeface="宋体" panose="02010600030101010101" pitchFamily="2" charset="-122"/>
              </a:rPr>
              <a:t>IMD </a:t>
            </a:r>
            <a:r>
              <a:rPr lang="en-AU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E</a:t>
            </a:r>
            <a:r>
              <a:rPr lang="en-AU" altLang="zh-CN" sz="3600" dirty="0">
                <a:ea typeface="宋体" panose="02010600030101010101" pitchFamily="2" charset="-122"/>
              </a:rPr>
              <a:t>xtension </a:t>
            </a:r>
            <a:r>
              <a:rPr lang="en-AU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2</a:t>
            </a:r>
            <a:r>
              <a:rPr lang="en-AU" altLang="zh-CN" sz="3600" dirty="0">
                <a:ea typeface="宋体" panose="02010600030101010101" pitchFamily="2" charset="-122"/>
              </a:rPr>
              <a:t> (</a:t>
            </a:r>
            <a:r>
              <a:rPr lang="en-AU" altLang="zh-CN" sz="3600" dirty="0">
                <a:solidFill>
                  <a:srgbClr val="800000"/>
                </a:solidFill>
                <a:ea typeface="宋体" panose="02010600030101010101" pitchFamily="2" charset="-122"/>
              </a:rPr>
              <a:t>SSE2</a:t>
            </a:r>
            <a:r>
              <a:rPr lang="en-AU" altLang="zh-CN" sz="36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3414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lang="en-AU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× 128-bit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扩展为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AMD64/EM64T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可以在浮点操作中使用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AU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× 64-bit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双精度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AU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× 32-bit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单精度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指令并行操作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/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ingle-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nstruction 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ultiple-</a:t>
            </a:r>
            <a:r>
              <a:rPr lang="en-US" altLang="zh-CN" u="sng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ata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（单指令多数据）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Matrix Multiply</a:t>
            </a:r>
          </a:p>
        </p:txBody>
      </p:sp>
      <p:sp>
        <p:nvSpPr>
          <p:cNvPr id="136195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x86 assembly code: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1. vmovsd (%r10),%xmm0  # Load 1 element of C into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2. mov %rsi,%rcx        # register %rcx = %rsi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3. xor %eax,%eax        # register %eax = 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4. vmovsd (%rcx),%xmm1  # Load 1 element of B into %xmm1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5. add %r9,%rcx         # register %rcx = %rcx + %r9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6. vmulsd (%r8,%rax,8),%xmm1,%xmm1 # Multiply %xmm1, element of A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7. add $0x1,%rax        # register %rax = %rax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8. cmp %eax,%edi        # compare %eax to %edi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9. vaddsd %xmm1,%xmm0,%xmm0 # Add %xmm1, %xmm0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10. jg 30 &lt;dgemm+0x30&gt;  # jump if %eax &gt; %edi</a:t>
            </a:r>
          </a:p>
          <a:p>
            <a:pPr>
              <a:buNone/>
            </a:pPr>
            <a:r>
              <a:rPr lang="pt-BR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11. add $0x1,%r11d      # register %r11 = %r11 + 1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12. vmovsd %xmm0,(%r10) # Store %xmm0 into C element</a:t>
            </a:r>
            <a:endParaRPr lang="en-US" altLang="zh-CN" sz="1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6196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89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6197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9</a:t>
            </a:fld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Overflow Detection</a:t>
            </a: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452438" y="1196975"/>
            <a:ext cx="8154987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So, we can detect the overflow by checking if the CarryIn and CarryOut of the most significant bit are different</a:t>
            </a:r>
          </a:p>
        </p:txBody>
      </p:sp>
      <p:pic>
        <p:nvPicPr>
          <p:cNvPr id="3686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3" y="2571750"/>
            <a:ext cx="8618537" cy="333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Matrix Multiply</a:t>
            </a:r>
          </a:p>
        </p:txBody>
      </p:sp>
      <p:sp>
        <p:nvSpPr>
          <p:cNvPr id="137219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7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ea typeface="宋体" panose="02010600030101010101" pitchFamily="2" charset="-122"/>
              </a:rPr>
              <a:t>Optimized C code: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1. #include &lt;x86intrin.h&gt;</a:t>
            </a:r>
          </a:p>
          <a:p>
            <a:pPr>
              <a:buNone/>
            </a:pPr>
            <a:r>
              <a:rPr lang="fr-FR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2. void dgemm (int n, double* A, double* B, double* C)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3.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4.  for ( int i = 0; i &lt; n; i+=4 )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5.   for ( int j = 0; j &lt; n; j++ ) {</a:t>
            </a:r>
          </a:p>
          <a:p>
            <a:pPr>
              <a:buNone/>
            </a:pPr>
            <a:r>
              <a:rPr lang="nn-NO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6.    __m256d c0 = _mm256_load_pd(C+i+j*n); /* c0 = C[i][j]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7.    for( int k = 0; k &lt; n; k++ )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8.     c0 = _mm256_add_pd(c0, /* c0 += A[i][k]*B[k][j]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9.              _mm256_mul_pd(_mm256_load_pd(A+i+k*n),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10.             _mm256_broadcast_sd(B+k+j*n)));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11.   _mm256_store_pd(C+i+j*n, c0); /* C[i][j] = c0 */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12.  }</a:t>
            </a:r>
          </a:p>
          <a:p>
            <a:pPr>
              <a:buNone/>
            </a:pP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13. }</a:t>
            </a:r>
            <a:endParaRPr lang="en-US" altLang="zh-CN" sz="1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722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90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7221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Optimized x86 assembly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vmovapd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(%r11),%ymm0      # Load 4 elements of C into %ymm0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rbx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rcx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# register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rcx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rbx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xor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eax,%eax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# register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vbroadcastsd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(%rax,%r8,1),%ymm1 # Make 4 copies of B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nn-NO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5. add $0x8,%rax             # register %rax = %rax + 8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vmulpd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rcx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),%ymm1,%ymm1 # Parallel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%ymm1,4 A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 add %r9,%rcx              # register %rcx = %rcx + %r9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8. cmp %r10,%rax             # compare %r10 to %rax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vaddpd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%ymm1,%ymm0,%ymm0  # Parallel add %ymm1, %ymm0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jne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50 &lt;dgemm+0x50&gt;      # jump if not %r10 != %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11. add $0x1,%esi            # register % esi = % esi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12.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vmovapd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%ymm0,(%r11)     # Store %ymm0 into 4 C elements</a:t>
            </a:r>
          </a:p>
        </p:txBody>
      </p:sp>
      <p:sp>
        <p:nvSpPr>
          <p:cNvPr id="138244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91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38245" name="Text Box 4"/>
          <p:cNvSpPr txBox="1"/>
          <p:nvPr/>
        </p:nvSpPr>
        <p:spPr>
          <a:xfrm rot="5400000">
            <a:off x="5803900" y="2968625"/>
            <a:ext cx="6313488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§3.8 Going Faster:  Subword Parallelism and Matrix Multiply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>
            <a:sp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子字并行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a typeface="宋体" panose="02010600030101010101" pitchFamily="2" charset="-122"/>
              </a:rPr>
              <a:t>视频和音频的应用可以采用短向量的并行操作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Example:  128-bit adder: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Sixteen 8-bit adds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Eight 16-bit adds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Four 32-bit adds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也被称为数据级并行，向量或</a:t>
            </a:r>
            <a:r>
              <a:rPr lang="en-US" altLang="zh-CN" dirty="0">
                <a:ea typeface="宋体" panose="02010600030101010101" pitchFamily="2" charset="-122"/>
              </a:rPr>
              <a:t>SIMD</a:t>
            </a:r>
            <a:r>
              <a:rPr lang="zh-CN" altLang="en-US" dirty="0">
                <a:ea typeface="宋体" panose="02010600030101010101" pitchFamily="2" charset="-122"/>
              </a:rPr>
              <a:t>（单指令多数据）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6980" name="Footer Placeholder 3"/>
          <p:cNvSpPr txBox="1">
            <a:spLocks noGrp="1"/>
          </p:cNvSpPr>
          <p:nvPr>
            <p:ph type="ftr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zh-CN" sz="1400" b="1" dirty="0">
                <a:ea typeface="宋体" panose="02010600030101010101" pitchFamily="2" charset="-122"/>
              </a:rPr>
              <a:t>Chapter 3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Arithmetic for Computers </a:t>
            </a:r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fld id="{9A0DB2DC-4C9A-4742-B13C-FB6460FD3503}" type="slidenum">
              <a:rPr lang="en-US" altLang="zh-CN" sz="1400" b="1" dirty="0">
                <a:ea typeface="宋体" panose="02010600030101010101" pitchFamily="2" charset="-122"/>
              </a:rPr>
              <a:t>92</a:t>
            </a:fld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126981" name="Text Box 4"/>
          <p:cNvSpPr txBox="1"/>
          <p:nvPr/>
        </p:nvSpPr>
        <p:spPr>
          <a:xfrm rot="5400000">
            <a:off x="5627688" y="3143250"/>
            <a:ext cx="6661150" cy="369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§3.6 Parallelism and Computer Arithmetic: Subword Parallelism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ZiNmYwZjJmYWViZTQxY2FkNjk1NjAxOTE0OWYwNjYifQ==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AU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8010</Words>
  <Application>Microsoft Office PowerPoint</Application>
  <PresentationFormat>全屏显示(4:3)</PresentationFormat>
  <Paragraphs>1441</Paragraphs>
  <Slides>92</Slides>
  <Notes>68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92</vt:i4>
      </vt:variant>
    </vt:vector>
  </HeadingPairs>
  <TitlesOfParts>
    <vt:vector size="109" baseType="lpstr">
      <vt:lpstr>黑体</vt:lpstr>
      <vt:lpstr>Arial</vt:lpstr>
      <vt:lpstr>Arial Black</vt:lpstr>
      <vt:lpstr>Calibri</vt:lpstr>
      <vt:lpstr>Cambria Math</vt:lpstr>
      <vt:lpstr>Courier New</vt:lpstr>
      <vt:lpstr>Lucida Calligraphy</vt:lpstr>
      <vt:lpstr>Lucida Console</vt:lpstr>
      <vt:lpstr>Tahoma</vt:lpstr>
      <vt:lpstr>Times New Roman</vt:lpstr>
      <vt:lpstr>Wingdings</vt:lpstr>
      <vt:lpstr>cod4e</vt:lpstr>
      <vt:lpstr>1_cod4e</vt:lpstr>
      <vt:lpstr>2_cod4e</vt:lpstr>
      <vt:lpstr>Equation.3</vt:lpstr>
      <vt:lpstr>Equation.DSMT4</vt:lpstr>
      <vt:lpstr>Microsoft Excel 97-2003 Worksheet</vt:lpstr>
      <vt:lpstr>Chapter 3</vt:lpstr>
      <vt:lpstr>ALU (算术逻辑单元)</vt:lpstr>
      <vt:lpstr>1-bit Full Adder全加器（不考虑进位的是半加器）</vt:lpstr>
      <vt:lpstr>Input and output specification for a 1-bit adder</vt:lpstr>
      <vt:lpstr>算术运算</vt:lpstr>
      <vt:lpstr>整数加法</vt:lpstr>
      <vt:lpstr>整数减法</vt:lpstr>
      <vt:lpstr>PowerPoint 演示文稿</vt:lpstr>
      <vt:lpstr>Overflow Detection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如何处理溢出</vt:lpstr>
      <vt:lpstr>多媒体算术运算</vt:lpstr>
      <vt:lpstr>PowerPoint 演示文稿</vt:lpstr>
      <vt:lpstr>PowerPoint 演示文稿</vt:lpstr>
      <vt:lpstr>PowerPoint 演示文稿</vt:lpstr>
      <vt:lpstr>PowerPoint 演示文稿</vt:lpstr>
      <vt:lpstr>乘法</vt:lpstr>
      <vt:lpstr>乘法硬件</vt:lpstr>
      <vt:lpstr>圆圈圈起来的是下一步要检测的位</vt:lpstr>
      <vt:lpstr>改进后的乘法器</vt:lpstr>
      <vt:lpstr>快速乘法器</vt:lpstr>
      <vt:lpstr>MIPS Multiplication</vt:lpstr>
      <vt:lpstr>除法</vt:lpstr>
      <vt:lpstr>除法器的硬件</vt:lpstr>
      <vt:lpstr>PowerPoint 演示文稿</vt:lpstr>
      <vt:lpstr>改进后的除法器 </vt:lpstr>
      <vt:lpstr>MIPS除法</vt:lpstr>
      <vt:lpstr>浮点数</vt:lpstr>
      <vt:lpstr>浮点数标准</vt:lpstr>
      <vt:lpstr>IEEE浮点数标准格式</vt:lpstr>
      <vt:lpstr>移码</vt:lpstr>
      <vt:lpstr>单精度浮点数的范围</vt:lpstr>
      <vt:lpstr>双精度浮点数的范围</vt:lpstr>
      <vt:lpstr>浮点数精度</vt:lpstr>
      <vt:lpstr>浮点数的示例</vt:lpstr>
      <vt:lpstr>浮点数的示例</vt:lpstr>
      <vt:lpstr>非规格化的浮点数</vt:lpstr>
      <vt:lpstr>无穷和NaNs</vt:lpstr>
      <vt:lpstr>浮点数加法</vt:lpstr>
      <vt:lpstr>浮点数加法</vt:lpstr>
      <vt:lpstr>浮点加法的硬件实现</vt:lpstr>
      <vt:lpstr>浮点加法</vt:lpstr>
      <vt:lpstr>浮点乘法</vt:lpstr>
      <vt:lpstr>浮点乘法</vt:lpstr>
      <vt:lpstr>浮点运算硬件</vt:lpstr>
      <vt:lpstr>流水方式</vt:lpstr>
      <vt:lpstr>MIPS中的浮点指令</vt:lpstr>
      <vt:lpstr>MIPS中的浮点指令</vt:lpstr>
      <vt:lpstr>算术精确性</vt:lpstr>
      <vt:lpstr>IEEE 754 Rounding </vt:lpstr>
      <vt:lpstr>Rounding</vt:lpstr>
      <vt:lpstr>内在含义</vt:lpstr>
      <vt:lpstr>结合律</vt:lpstr>
      <vt:lpstr>右移和除法</vt:lpstr>
      <vt:lpstr>浮点数精确度？</vt:lpstr>
      <vt:lpstr>总结</vt:lpstr>
      <vt:lpstr>本章作业</vt:lpstr>
      <vt:lpstr>IEEE754标准</vt:lpstr>
      <vt:lpstr>Basic Combinational Logic Gate</vt:lpstr>
      <vt:lpstr>And and Or operations</vt:lpstr>
      <vt:lpstr>Combinational Logic</vt:lpstr>
      <vt:lpstr>Adder Hardware for the CarryOut Signal</vt:lpstr>
      <vt:lpstr>A 1-bit ALU</vt:lpstr>
      <vt:lpstr>1-Bit ALU That can Do Subtraction</vt:lpstr>
      <vt:lpstr>1-Bit ALU That can Do Nor Operation</vt:lpstr>
      <vt:lpstr>PowerPoint 演示文稿</vt:lpstr>
      <vt:lpstr>Supporting Set Less Than</vt:lpstr>
      <vt:lpstr>32-bit ALU that Supports Set Less Than</vt:lpstr>
      <vt:lpstr>Supporting Branch Instructions</vt:lpstr>
      <vt:lpstr>Final  32-Bit  ALU</vt:lpstr>
      <vt:lpstr>Final 32-Bit ALU</vt:lpstr>
      <vt:lpstr>PowerPoint 演示文稿</vt:lpstr>
      <vt:lpstr>PowerPoint 演示文稿</vt:lpstr>
      <vt:lpstr>PowerPoint 演示文稿</vt:lpstr>
      <vt:lpstr>PowerPoint 演示文稿</vt:lpstr>
      <vt:lpstr>示例: °F to °C</vt:lpstr>
      <vt:lpstr>示例: 数组乘法</vt:lpstr>
      <vt:lpstr>示例: 数组乘法</vt:lpstr>
      <vt:lpstr>示例: 数组乘法</vt:lpstr>
      <vt:lpstr>x86 浮点指令结构</vt:lpstr>
      <vt:lpstr>x86 浮点指令</vt:lpstr>
      <vt:lpstr>Streaming SIMD Extension 2 (SSE2)</vt:lpstr>
      <vt:lpstr>Matrix Multiply</vt:lpstr>
      <vt:lpstr>Matrix Multiply</vt:lpstr>
      <vt:lpstr>Matrix Multiply</vt:lpstr>
      <vt:lpstr>子字并行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葛 馨木</cp:lastModifiedBy>
  <cp:revision>239</cp:revision>
  <dcterms:created xsi:type="dcterms:W3CDTF">2008-07-28T10:20:00Z</dcterms:created>
  <dcterms:modified xsi:type="dcterms:W3CDTF">2023-02-03T15:47:31Z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FB87CED5346E407E815643B3D2FEC2B9</vt:lpwstr>
  </property>
</Properties>
</file>