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94"/>
  </p:notesMasterIdLst>
  <p:handoutMasterIdLst>
    <p:handoutMasterId r:id="rId95"/>
  </p:handoutMasterIdLst>
  <p:sldIdLst>
    <p:sldId id="413" r:id="rId2"/>
    <p:sldId id="414" r:id="rId3"/>
    <p:sldId id="417" r:id="rId4"/>
    <p:sldId id="463" r:id="rId5"/>
    <p:sldId id="422" r:id="rId6"/>
    <p:sldId id="464" r:id="rId7"/>
    <p:sldId id="416" r:id="rId8"/>
    <p:sldId id="423" r:id="rId9"/>
    <p:sldId id="380" r:id="rId10"/>
    <p:sldId id="424" r:id="rId11"/>
    <p:sldId id="425" r:id="rId12"/>
    <p:sldId id="426" r:id="rId13"/>
    <p:sldId id="428" r:id="rId14"/>
    <p:sldId id="427" r:id="rId15"/>
    <p:sldId id="441" r:id="rId16"/>
    <p:sldId id="429" r:id="rId17"/>
    <p:sldId id="430" r:id="rId18"/>
    <p:sldId id="431" r:id="rId19"/>
    <p:sldId id="437" r:id="rId20"/>
    <p:sldId id="438" r:id="rId21"/>
    <p:sldId id="439" r:id="rId22"/>
    <p:sldId id="444"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2410" r:id="rId37"/>
    <p:sldId id="483" r:id="rId38"/>
    <p:sldId id="484" r:id="rId39"/>
    <p:sldId id="485" r:id="rId40"/>
    <p:sldId id="486" r:id="rId41"/>
    <p:sldId id="487" r:id="rId42"/>
    <p:sldId id="488" r:id="rId43"/>
    <p:sldId id="489" r:id="rId44"/>
    <p:sldId id="490" r:id="rId45"/>
    <p:sldId id="491" r:id="rId46"/>
    <p:sldId id="492" r:id="rId47"/>
    <p:sldId id="493" r:id="rId48"/>
    <p:sldId id="494" r:id="rId49"/>
    <p:sldId id="495" r:id="rId50"/>
    <p:sldId id="496" r:id="rId51"/>
    <p:sldId id="497" r:id="rId52"/>
    <p:sldId id="498" r:id="rId53"/>
    <p:sldId id="499" r:id="rId54"/>
    <p:sldId id="500" r:id="rId55"/>
    <p:sldId id="501" r:id="rId56"/>
    <p:sldId id="502" r:id="rId57"/>
    <p:sldId id="503" r:id="rId58"/>
    <p:sldId id="504" r:id="rId59"/>
    <p:sldId id="2417" r:id="rId60"/>
    <p:sldId id="2418" r:id="rId61"/>
    <p:sldId id="505" r:id="rId62"/>
    <p:sldId id="506" r:id="rId63"/>
    <p:sldId id="539" r:id="rId64"/>
    <p:sldId id="540" r:id="rId65"/>
    <p:sldId id="507" r:id="rId66"/>
    <p:sldId id="509" r:id="rId67"/>
    <p:sldId id="510" r:id="rId68"/>
    <p:sldId id="511" r:id="rId69"/>
    <p:sldId id="512" r:id="rId70"/>
    <p:sldId id="513" r:id="rId71"/>
    <p:sldId id="2419" r:id="rId72"/>
    <p:sldId id="2420" r:id="rId73"/>
    <p:sldId id="525" r:id="rId74"/>
    <p:sldId id="541" r:id="rId75"/>
    <p:sldId id="526" r:id="rId76"/>
    <p:sldId id="527" r:id="rId77"/>
    <p:sldId id="528" r:id="rId78"/>
    <p:sldId id="529" r:id="rId79"/>
    <p:sldId id="530" r:id="rId80"/>
    <p:sldId id="531" r:id="rId81"/>
    <p:sldId id="532" r:id="rId82"/>
    <p:sldId id="533" r:id="rId83"/>
    <p:sldId id="534" r:id="rId84"/>
    <p:sldId id="535" r:id="rId85"/>
    <p:sldId id="536" r:id="rId86"/>
    <p:sldId id="537" r:id="rId87"/>
    <p:sldId id="538" r:id="rId88"/>
    <p:sldId id="542" r:id="rId89"/>
    <p:sldId id="543" r:id="rId90"/>
    <p:sldId id="386" r:id="rId91"/>
    <p:sldId id="387" r:id="rId92"/>
    <p:sldId id="2415" r:id="rId93"/>
  </p:sldIdLst>
  <p:sldSz cx="12192000" cy="6858000"/>
  <p:notesSz cx="6400800" cy="86868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736">
          <p15:clr>
            <a:srgbClr val="A4A3A4"/>
          </p15:clr>
        </p15:guide>
        <p15:guide id="2" pos="20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CCCC"/>
    <a:srgbClr val="FFCC99"/>
    <a:srgbClr val="99CC00"/>
    <a:srgbClr val="FF99FF"/>
    <a:srgbClr val="CCFF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87" autoAdjust="0"/>
    <p:restoredTop sz="86563" autoAdjust="0"/>
  </p:normalViewPr>
  <p:slideViewPr>
    <p:cSldViewPr>
      <p:cViewPr varScale="1">
        <p:scale>
          <a:sx n="79" d="100"/>
          <a:sy n="79" d="100"/>
        </p:scale>
        <p:origin x="75" y="24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370"/>
    </p:cViewPr>
  </p:sorterViewPr>
  <p:notesViewPr>
    <p:cSldViewPr>
      <p:cViewPr varScale="1">
        <p:scale>
          <a:sx n="78" d="100"/>
          <a:sy n="78" d="100"/>
        </p:scale>
        <p:origin x="-3156" y="-84"/>
      </p:cViewPr>
      <p:guideLst>
        <p:guide orient="horz" pos="2736"/>
        <p:guide pos="201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defTabSz="862013" eaLnBrk="1" latinLnBrk="1" hangingPunct="1">
              <a:defRPr kumimoji="1" sz="1100">
                <a:latin typeface="Times New Roman" panose="02020603050405020304" pitchFamily="18" charset="0"/>
                <a:ea typeface="宋体" panose="02010600030101010101" pitchFamily="2" charset="-122"/>
              </a:defRPr>
            </a:lvl1pPr>
          </a:lstStyle>
          <a:p>
            <a:pPr>
              <a:defRPr/>
            </a:pPr>
            <a:endParaRPr lang="en-US" altLang="zh-CN" dirty="0">
              <a:ea typeface="微软雅黑" panose="020B0503020204020204" pitchFamily="34" charset="-122"/>
            </a:endParaRPr>
          </a:p>
        </p:txBody>
      </p:sp>
      <p:sp>
        <p:nvSpPr>
          <p:cNvPr id="31747" name="Rectangle 3"/>
          <p:cNvSpPr>
            <a:spLocks noGrp="1" noChangeArrowheads="1"/>
          </p:cNvSpPr>
          <p:nvPr>
            <p:ph type="dt" sz="quarter" idx="1"/>
          </p:nvPr>
        </p:nvSpPr>
        <p:spPr bwMode="auto">
          <a:xfrm>
            <a:off x="3627438" y="0"/>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algn="r" defTabSz="862013" eaLnBrk="1" latinLnBrk="1" hangingPunct="1">
              <a:defRPr kumimoji="1" sz="1100">
                <a:latin typeface="Times New Roman" panose="02020603050405020304" pitchFamily="18" charset="0"/>
                <a:ea typeface="宋体" panose="02010600030101010101" pitchFamily="2" charset="-122"/>
              </a:defRPr>
            </a:lvl1pPr>
          </a:lstStyle>
          <a:p>
            <a:pPr>
              <a:defRPr/>
            </a:pPr>
            <a:fld id="{B8C3BBC7-FB4C-48C3-893A-3E44C3B17902}" type="datetimeFigureOut">
              <a:rPr lang="en-US" altLang="zh-CN">
                <a:ea typeface="微软雅黑" panose="020B0503020204020204" pitchFamily="34" charset="-122"/>
              </a:rPr>
              <a:pPr>
                <a:defRPr/>
              </a:pPr>
              <a:t>10/30/2023</a:t>
            </a:fld>
            <a:endParaRPr lang="en-US" altLang="zh-CN" dirty="0">
              <a:ea typeface="微软雅黑" panose="020B0503020204020204" pitchFamily="34" charset="-122"/>
            </a:endParaRPr>
          </a:p>
        </p:txBody>
      </p:sp>
      <p:sp>
        <p:nvSpPr>
          <p:cNvPr id="31748" name="Rectangle 4"/>
          <p:cNvSpPr>
            <a:spLocks noGrp="1" noChangeArrowheads="1"/>
          </p:cNvSpPr>
          <p:nvPr>
            <p:ph type="ftr" sz="quarter" idx="2"/>
          </p:nvPr>
        </p:nvSpPr>
        <p:spPr bwMode="auto">
          <a:xfrm>
            <a:off x="0" y="8251825"/>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defTabSz="862013" eaLnBrk="1" latinLnBrk="1" hangingPunct="1">
              <a:defRPr kumimoji="1" sz="1100">
                <a:latin typeface="Times New Roman" panose="02020603050405020304" pitchFamily="18" charset="0"/>
                <a:ea typeface="宋体" panose="02010600030101010101" pitchFamily="2" charset="-122"/>
              </a:defRPr>
            </a:lvl1pPr>
          </a:lstStyle>
          <a:p>
            <a:pPr>
              <a:defRPr/>
            </a:pPr>
            <a:endParaRPr lang="en-US" altLang="zh-CN" dirty="0">
              <a:ea typeface="微软雅黑" panose="020B0503020204020204" pitchFamily="34" charset="-122"/>
            </a:endParaRPr>
          </a:p>
        </p:txBody>
      </p:sp>
      <p:sp>
        <p:nvSpPr>
          <p:cNvPr id="31749" name="Rectangle 5"/>
          <p:cNvSpPr>
            <a:spLocks noGrp="1" noChangeArrowheads="1"/>
          </p:cNvSpPr>
          <p:nvPr>
            <p:ph type="sldNum" sz="quarter" idx="3"/>
          </p:nvPr>
        </p:nvSpPr>
        <p:spPr bwMode="auto">
          <a:xfrm>
            <a:off x="3627438" y="8251825"/>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algn="r" defTabSz="862013" eaLnBrk="1" latinLnBrk="1" hangingPunct="1">
              <a:defRPr kumimoji="1" sz="1100">
                <a:latin typeface="Times New Roman" panose="02020603050405020304" pitchFamily="18" charset="0"/>
                <a:ea typeface="宋体" panose="02010600030101010101" pitchFamily="2" charset="-122"/>
              </a:defRPr>
            </a:lvl1pPr>
          </a:lstStyle>
          <a:p>
            <a:pPr>
              <a:defRPr/>
            </a:pPr>
            <a:fld id="{56A1991C-6362-4795-95E8-6E409B523B26}" type="slidenum">
              <a:rPr lang="en-US" altLang="zh-CN">
                <a:ea typeface="微软雅黑" panose="020B0503020204020204" pitchFamily="34" charset="-122"/>
              </a:rPr>
              <a:pPr>
                <a:defRPr/>
              </a:pPr>
              <a:t>‹#›</a:t>
            </a:fld>
            <a:endParaRPr lang="en-US" altLang="zh-CN" dirty="0">
              <a:ea typeface="微软雅黑" panose="020B0503020204020204" pitchFamily="34" charset="-122"/>
            </a:endParaRPr>
          </a:p>
        </p:txBody>
      </p:sp>
    </p:spTree>
    <p:extLst>
      <p:ext uri="{BB962C8B-B14F-4D97-AF65-F5344CB8AC3E}">
        <p14:creationId xmlns:p14="http://schemas.microsoft.com/office/powerpoint/2010/main" val="225190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endParaRPr lang="en-US" altLang="zh-CN" dirty="0"/>
          </a:p>
        </p:txBody>
      </p:sp>
      <p:sp>
        <p:nvSpPr>
          <p:cNvPr id="30723" name="Rectangle 3"/>
          <p:cNvSpPr>
            <a:spLocks noGrp="1" noChangeArrowheads="1"/>
          </p:cNvSpPr>
          <p:nvPr>
            <p:ph type="dt" idx="1"/>
          </p:nvPr>
        </p:nvSpPr>
        <p:spPr bwMode="auto">
          <a:xfrm>
            <a:off x="3627438" y="0"/>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lvl1pPr algn="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fld id="{901BB706-2087-4C78-9866-D4E342199E42}" type="datetimeFigureOut">
              <a:rPr lang="en-US" altLang="zh-CN" smtClean="0"/>
              <a:pPr>
                <a:defRPr/>
              </a:pPr>
              <a:t>10/30/2023</a:t>
            </a:fld>
            <a:endParaRPr lang="en-US" altLang="zh-CN" dirty="0"/>
          </a:p>
        </p:txBody>
      </p:sp>
      <p:sp>
        <p:nvSpPr>
          <p:cNvPr id="3076" name="Rectangle 4"/>
          <p:cNvSpPr>
            <a:spLocks noGrp="1" noRot="1" noChangeAspect="1" noChangeArrowheads="1" noTextEdit="1"/>
          </p:cNvSpPr>
          <p:nvPr>
            <p:ph type="sldImg" idx="2"/>
          </p:nvPr>
        </p:nvSpPr>
        <p:spPr bwMode="auto">
          <a:xfrm>
            <a:off x="304800" y="650875"/>
            <a:ext cx="5791200" cy="32575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854075" y="4125913"/>
            <a:ext cx="4692650" cy="39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30726" name="Rectangle 6"/>
          <p:cNvSpPr>
            <a:spLocks noGrp="1" noChangeArrowheads="1"/>
          </p:cNvSpPr>
          <p:nvPr>
            <p:ph type="ftr" sz="quarter" idx="4"/>
          </p:nvPr>
        </p:nvSpPr>
        <p:spPr bwMode="auto">
          <a:xfrm>
            <a:off x="0" y="8251825"/>
            <a:ext cx="27733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endParaRPr lang="en-US" altLang="zh-CN" dirty="0"/>
          </a:p>
        </p:txBody>
      </p:sp>
      <p:sp>
        <p:nvSpPr>
          <p:cNvPr id="30727" name="Rectangle 7"/>
          <p:cNvSpPr>
            <a:spLocks noGrp="1" noChangeArrowheads="1"/>
          </p:cNvSpPr>
          <p:nvPr>
            <p:ph type="sldNum" sz="quarter" idx="5"/>
          </p:nvPr>
        </p:nvSpPr>
        <p:spPr bwMode="auto">
          <a:xfrm>
            <a:off x="3627438" y="8251825"/>
            <a:ext cx="27733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201" tIns="43099" rIns="86201" bIns="43099" numCol="1" anchor="b" anchorCtr="0" compatLnSpc="1">
            <a:prstTxWarp prst="textNoShape">
              <a:avLst/>
            </a:prstTxWarp>
          </a:bodyPr>
          <a:lstStyle>
            <a:lvl1pPr algn="r" defTabSz="862013" eaLnBrk="1" latinLnBrk="1" hangingPunct="1">
              <a:defRPr kumimoji="1" sz="1100">
                <a:latin typeface="Times New Roman" panose="02020603050405020304" pitchFamily="18" charset="0"/>
                <a:ea typeface="微软雅黑" panose="020B0503020204020204" pitchFamily="34" charset="-122"/>
              </a:defRPr>
            </a:lvl1pPr>
          </a:lstStyle>
          <a:p>
            <a:pPr>
              <a:defRPr/>
            </a:pPr>
            <a:fld id="{276C582E-0752-4FCA-8E88-DA8DD40C2D79}" type="slidenum">
              <a:rPr lang="en-US" altLang="zh-CN" smtClean="0"/>
              <a:pPr>
                <a:defRPr/>
              </a:pPr>
              <a:t>‹#›</a:t>
            </a:fld>
            <a:endParaRPr lang="en-US" altLang="zh-CN" dirty="0"/>
          </a:p>
        </p:txBody>
      </p:sp>
    </p:spTree>
    <p:extLst>
      <p:ext uri="{BB962C8B-B14F-4D97-AF65-F5344CB8AC3E}">
        <p14:creationId xmlns:p14="http://schemas.microsoft.com/office/powerpoint/2010/main" val="1966390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6CD99-6E8D-4B6D-B389-020080E8F378}" type="slidenum">
              <a:rPr lang="en-US" altLang="zh-CN"/>
              <a:pPr/>
              <a:t>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039964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A717B-65AB-4815-B190-F176E108CC0A}" type="slidenum">
              <a:rPr lang="en-US" altLang="zh-CN"/>
              <a:pPr/>
              <a:t>2</a:t>
            </a:fld>
            <a:endParaRPr lang="en-US" altLang="zh-CN"/>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pPr>
              <a:lnSpc>
                <a:spcPct val="80000"/>
              </a:lnSpc>
            </a:pPr>
            <a:endParaRPr lang="en-US" altLang="zh-CN"/>
          </a:p>
        </p:txBody>
      </p:sp>
    </p:spTree>
    <p:extLst>
      <p:ext uri="{BB962C8B-B14F-4D97-AF65-F5344CB8AC3E}">
        <p14:creationId xmlns:p14="http://schemas.microsoft.com/office/powerpoint/2010/main" val="227659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20D07-47D9-495A-B39E-50B8D7D77FDA}" type="slidenum">
              <a:rPr lang="en-US" altLang="zh-CN"/>
              <a:pPr/>
              <a:t>3</a:t>
            </a:fld>
            <a:endParaRPr lang="en-US" altLang="zh-CN"/>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pPr>
              <a:lnSpc>
                <a:spcPct val="80000"/>
              </a:lnSpc>
            </a:pPr>
            <a:endParaRPr lang="zh-CN" altLang="en-US" dirty="0"/>
          </a:p>
        </p:txBody>
      </p:sp>
    </p:spTree>
    <p:extLst>
      <p:ext uri="{BB962C8B-B14F-4D97-AF65-F5344CB8AC3E}">
        <p14:creationId xmlns:p14="http://schemas.microsoft.com/office/powerpoint/2010/main" val="52249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FCE94-05BA-4338-992D-350044C7A231}" type="slidenum">
              <a:rPr lang="en-US" altLang="zh-CN"/>
              <a:pPr/>
              <a:t>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0379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52BE-74A6-4A97-B9C4-5398BF89EF21}" type="slidenum">
              <a:rPr lang="en-US" altLang="zh-CN"/>
              <a:pPr/>
              <a:t>28</a:t>
            </a:fld>
            <a:endParaRPr lang="en-US" altLang="zh-CN"/>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5089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ACD62C-86F6-410D-B7C7-445705E607EE}" type="slidenum">
              <a:rPr lang="en-US" altLang="zh-CN"/>
              <a:pPr/>
              <a:t>48</a:t>
            </a:fld>
            <a:endParaRPr lang="en-US" altLang="zh-CN"/>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275369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EA685-C562-4622-AFD5-BC135FEBFC51}" type="slidenum">
              <a:rPr lang="en-US" altLang="zh-CN"/>
              <a:pPr/>
              <a:t>84</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a:xfrm>
            <a:off x="639763" y="4125913"/>
            <a:ext cx="5121275" cy="3908425"/>
          </a:xfrm>
        </p:spPr>
        <p:txBody>
          <a:bodyPr/>
          <a:lstStyle/>
          <a:p>
            <a:endParaRPr lang="zh-CN" altLang="zh-CN"/>
          </a:p>
        </p:txBody>
      </p:sp>
    </p:spTree>
    <p:extLst>
      <p:ext uri="{BB962C8B-B14F-4D97-AF65-F5344CB8AC3E}">
        <p14:creationId xmlns:p14="http://schemas.microsoft.com/office/powerpoint/2010/main" val="281560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93F8C4-F9CA-4367-9A0C-CC45C74851BA}" type="slidenum">
              <a:rPr lang="en-US" altLang="zh-CN" smtClean="0"/>
              <a:pPr/>
              <a:t>88</a:t>
            </a:fld>
            <a:endParaRPr lang="en-US" altLang="zh-CN"/>
          </a:p>
        </p:txBody>
      </p:sp>
    </p:spTree>
    <p:extLst>
      <p:ext uri="{BB962C8B-B14F-4D97-AF65-F5344CB8AC3E}">
        <p14:creationId xmlns:p14="http://schemas.microsoft.com/office/powerpoint/2010/main" val="382121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76C582E-0752-4FCA-8E88-DA8DD40C2D79}" type="slidenum">
              <a:rPr lang="en-US" altLang="zh-CN" smtClean="0"/>
              <a:pPr>
                <a:defRPr/>
              </a:pPr>
              <a:t>90</a:t>
            </a:fld>
            <a:endParaRPr lang="en-US" altLang="zh-CN" dirty="0"/>
          </a:p>
        </p:txBody>
      </p:sp>
    </p:spTree>
    <p:extLst>
      <p:ext uri="{BB962C8B-B14F-4D97-AF65-F5344CB8AC3E}">
        <p14:creationId xmlns:p14="http://schemas.microsoft.com/office/powerpoint/2010/main" val="254289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8015818" y="3248026"/>
            <a:ext cx="4176183" cy="360363"/>
          </a:xfrm>
          <a:prstGeom prst="rect">
            <a:avLst/>
          </a:prstGeom>
          <a:solidFill>
            <a:srgbClr val="0000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dirty="0">
              <a:latin typeface="Times New Roman" panose="02020603050405020304" pitchFamily="18" charset="0"/>
              <a:ea typeface="微软雅黑" panose="020B0503020204020204" pitchFamily="34" charset="-122"/>
            </a:endParaRPr>
          </a:p>
        </p:txBody>
      </p:sp>
      <p:sp>
        <p:nvSpPr>
          <p:cNvPr id="5" name="Rectangle 8"/>
          <p:cNvSpPr>
            <a:spLocks noChangeArrowheads="1"/>
          </p:cNvSpPr>
          <p:nvPr/>
        </p:nvSpPr>
        <p:spPr bwMode="auto">
          <a:xfrm>
            <a:off x="0" y="3248026"/>
            <a:ext cx="4176184" cy="360363"/>
          </a:xfrm>
          <a:prstGeom prst="rect">
            <a:avLst/>
          </a:prstGeom>
          <a:solidFill>
            <a:srgbClr val="C8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dirty="0">
              <a:latin typeface="Times New Roman" panose="02020603050405020304" pitchFamily="18" charset="0"/>
              <a:ea typeface="微软雅黑" panose="020B0503020204020204" pitchFamily="34" charset="-122"/>
            </a:endParaRPr>
          </a:p>
        </p:txBody>
      </p:sp>
      <p:sp>
        <p:nvSpPr>
          <p:cNvPr id="6" name="Rectangle 9"/>
          <p:cNvSpPr>
            <a:spLocks noChangeArrowheads="1"/>
          </p:cNvSpPr>
          <p:nvPr/>
        </p:nvSpPr>
        <p:spPr bwMode="auto">
          <a:xfrm>
            <a:off x="4176185" y="3248026"/>
            <a:ext cx="3839633" cy="360363"/>
          </a:xfrm>
          <a:prstGeom prst="rect">
            <a:avLst/>
          </a:prstGeom>
          <a:solidFill>
            <a:srgbClr val="00C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a:latin typeface="微软雅黑" panose="020B0503020204020204" pitchFamily="34" charset="-122"/>
              <a:ea typeface="微软雅黑" panose="020B0503020204020204" pitchFamily="34" charset="-122"/>
            </a:endParaRPr>
          </a:p>
        </p:txBody>
      </p:sp>
      <p:sp>
        <p:nvSpPr>
          <p:cNvPr id="602114" name="Rectangle 2"/>
          <p:cNvSpPr>
            <a:spLocks noGrp="1" noChangeArrowheads="1"/>
          </p:cNvSpPr>
          <p:nvPr>
            <p:ph type="ctrTitle"/>
          </p:nvPr>
        </p:nvSpPr>
        <p:spPr>
          <a:xfrm>
            <a:off x="914400" y="1638301"/>
            <a:ext cx="10363200" cy="1476375"/>
          </a:xfrm>
        </p:spPr>
        <p:txBody>
          <a:bodyPr/>
          <a:lstStyle>
            <a:lvl1pPr algn="ctr">
              <a:defRPr sz="4400"/>
            </a:lvl1pPr>
          </a:lstStyle>
          <a:p>
            <a:pPr lvl="0"/>
            <a:r>
              <a:rPr lang="en-US" altLang="zh-CN" noProof="0" dirty="0"/>
              <a:t>Click to edit Master title style</a:t>
            </a:r>
          </a:p>
        </p:txBody>
      </p:sp>
      <p:sp>
        <p:nvSpPr>
          <p:cNvPr id="602115" name="Rectangle 3"/>
          <p:cNvSpPr>
            <a:spLocks noGrp="1" noChangeArrowheads="1"/>
          </p:cNvSpPr>
          <p:nvPr>
            <p:ph type="subTitle" idx="1"/>
          </p:nvPr>
        </p:nvSpPr>
        <p:spPr>
          <a:xfrm>
            <a:off x="1828800" y="3946525"/>
            <a:ext cx="8534400" cy="1417638"/>
          </a:xfrm>
        </p:spPr>
        <p:txBody>
          <a:bodyPr/>
          <a:lstStyle>
            <a:lvl1pPr marL="0" indent="0" algn="ctr">
              <a:buFont typeface="Wingdings" pitchFamily="2" charset="2"/>
              <a:buNone/>
              <a:defRPr>
                <a:latin typeface="微软雅黑" panose="020B0503020204020204" pitchFamily="34" charset="-122"/>
                <a:ea typeface="微软雅黑" panose="020B0503020204020204" pitchFamily="34" charset="-122"/>
              </a:defRPr>
            </a:lvl1pPr>
          </a:lstStyle>
          <a:p>
            <a:pPr lvl="0"/>
            <a:r>
              <a:rPr lang="en-US" altLang="zh-CN" noProof="0"/>
              <a:t>Click to edit Master subtitle style</a:t>
            </a:r>
          </a:p>
        </p:txBody>
      </p:sp>
      <p:sp>
        <p:nvSpPr>
          <p:cNvPr id="7" name="Rectangle 4"/>
          <p:cNvSpPr>
            <a:spLocks noGrp="1" noChangeArrowheads="1"/>
          </p:cNvSpPr>
          <p:nvPr>
            <p:ph type="dt" sz="half" idx="10"/>
          </p:nvPr>
        </p:nvSpPr>
        <p:spPr>
          <a:xfrm>
            <a:off x="609600" y="6245225"/>
            <a:ext cx="2844800" cy="476250"/>
          </a:xfrm>
        </p:spPr>
        <p:txBody>
          <a:bodyPr/>
          <a:lstStyle>
            <a:lvl1pPr>
              <a:defRPr>
                <a:latin typeface="微软雅黑 Light" panose="020B0502040204020203" pitchFamily="34" charset="-122"/>
                <a:ea typeface="微软雅黑 Light" panose="020B0502040204020203" pitchFamily="34" charset="-122"/>
              </a:defRPr>
            </a:lvl1pPr>
          </a:lstStyle>
          <a:p>
            <a:pPr>
              <a:defRPr/>
            </a:pPr>
            <a:fld id="{C558A38C-9563-49DB-962B-8E2D0E47AF89}" type="datetime1">
              <a:rPr lang="zh-CN" altLang="en-US" smtClean="0"/>
              <a:pPr>
                <a:defRPr/>
              </a:pPr>
              <a:t>2023/10/30</a:t>
            </a:fld>
            <a:endParaRPr lang="en-US" altLang="zh-CN"/>
          </a:p>
        </p:txBody>
      </p:sp>
      <p:sp>
        <p:nvSpPr>
          <p:cNvPr id="8" name="Rectangle 5"/>
          <p:cNvSpPr>
            <a:spLocks noGrp="1" noChangeArrowheads="1"/>
          </p:cNvSpPr>
          <p:nvPr>
            <p:ph type="ftr" sz="quarter" idx="11"/>
          </p:nvPr>
        </p:nvSpPr>
        <p:spPr>
          <a:xfrm>
            <a:off x="4165600" y="6245225"/>
            <a:ext cx="3860800" cy="476250"/>
          </a:xfrm>
        </p:spPr>
        <p:txBody>
          <a:bodyPr/>
          <a:lstStyle>
            <a:lvl1pPr>
              <a:defRPr>
                <a:latin typeface="微软雅黑 Light" panose="020B0502040204020203" pitchFamily="34" charset="-122"/>
                <a:ea typeface="微软雅黑 Light" panose="020B0502040204020203" pitchFamily="34" charset="-122"/>
              </a:defRPr>
            </a:lvl1pPr>
          </a:lstStyle>
          <a:p>
            <a:pPr>
              <a:defRPr/>
            </a:pPr>
            <a:endParaRPr lang="en-US" altLang="zh-CN"/>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latin typeface="微软雅黑 Light" panose="020B0502040204020203" pitchFamily="34" charset="-122"/>
                <a:ea typeface="微软雅黑 Light" panose="020B0502040204020203" pitchFamily="34" charset="-122"/>
              </a:defRPr>
            </a:lvl1pPr>
          </a:lstStyle>
          <a:p>
            <a:pPr>
              <a:defRPr/>
            </a:pPr>
            <a:fld id="{5D3F4DF0-0E70-4480-8313-566D8EB0767C}" type="slidenum">
              <a:rPr lang="en-US" altLang="zh-CN" smtClean="0"/>
              <a:pPr>
                <a:defRPr/>
              </a:pPr>
              <a:t>‹#›</a:t>
            </a:fld>
            <a:endParaRPr lang="en-US" altLang="zh-CN"/>
          </a:p>
        </p:txBody>
      </p:sp>
    </p:spTree>
    <p:extLst>
      <p:ext uri="{BB962C8B-B14F-4D97-AF65-F5344CB8AC3E}">
        <p14:creationId xmlns:p14="http://schemas.microsoft.com/office/powerpoint/2010/main" val="6912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latin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hasCustomPrompt="1"/>
          </p:nvPr>
        </p:nvSpPr>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xfrm>
            <a:off x="154517" y="6453336"/>
            <a:ext cx="2844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2F05A8FC-FE35-4522-A3F1-FDC30BC87663}" type="datetime1">
              <a:rPr lang="zh-CN" altLang="en-US" smtClean="0"/>
              <a:pPr>
                <a:defRPr/>
              </a:pPr>
              <a:t>2023/10/30</a:t>
            </a:fld>
            <a:endParaRPr lang="en-US" altLang="zh-CN" dirty="0"/>
          </a:p>
        </p:txBody>
      </p:sp>
      <p:sp>
        <p:nvSpPr>
          <p:cNvPr id="5" name="Rectangle 5"/>
          <p:cNvSpPr>
            <a:spLocks noGrp="1" noChangeArrowheads="1"/>
          </p:cNvSpPr>
          <p:nvPr>
            <p:ph type="ftr" sz="quarter" idx="11"/>
          </p:nvPr>
        </p:nvSpPr>
        <p:spPr>
          <a:xfrm>
            <a:off x="4165600" y="6453336"/>
            <a:ext cx="3860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xfrm>
            <a:off x="10848528" y="6453336"/>
            <a:ext cx="1188956" cy="252266"/>
          </a:xfrm>
          <a:ln/>
        </p:spPr>
        <p:txBody>
          <a:bodyPr/>
          <a:lstStyle>
            <a:lvl1pPr>
              <a:defRPr>
                <a:solidFill>
                  <a:schemeClr val="accent1">
                    <a:lumMod val="25000"/>
                  </a:schemeClr>
                </a:solidFill>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816960B2-2B11-492C-B588-5290E1274F96}" type="slidenum">
              <a:rPr lang="en-US" altLang="zh-CN" smtClean="0"/>
              <a:pPr>
                <a:defRPr/>
              </a:pPr>
              <a:t>‹#›</a:t>
            </a:fld>
            <a:endParaRPr lang="en-US" altLang="zh-CN" dirty="0"/>
          </a:p>
        </p:txBody>
      </p:sp>
    </p:spTree>
    <p:extLst>
      <p:ext uri="{BB962C8B-B14F-4D97-AF65-F5344CB8AC3E}">
        <p14:creationId xmlns:p14="http://schemas.microsoft.com/office/powerpoint/2010/main" val="111382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dirty="0">
                <a:latin typeface="微软雅黑" panose="020B0503020204020204" pitchFamily="34" charset="-122"/>
              </a:defRPr>
            </a:lvl1pPr>
          </a:lstStyle>
          <a:p>
            <a:pPr lvl="0"/>
            <a:r>
              <a:rPr lang="zh-CN" altLang="en-US" dirty="0"/>
              <a:t>单击此处编辑母版标题样式</a:t>
            </a:r>
          </a:p>
        </p:txBody>
      </p:sp>
      <p:sp>
        <p:nvSpPr>
          <p:cNvPr id="3" name="内容占位符 2"/>
          <p:cNvSpPr>
            <a:spLocks noGrp="1"/>
          </p:cNvSpPr>
          <p:nvPr>
            <p:ph sz="half" idx="1" hasCustomPrompt="1"/>
          </p:nvPr>
        </p:nvSpPr>
        <p:spPr>
          <a:xfrm>
            <a:off x="334434" y="1052514"/>
            <a:ext cx="5659967" cy="5437187"/>
          </a:xfrm>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97601" y="1052514"/>
            <a:ext cx="5659967" cy="5437187"/>
          </a:xfrm>
        </p:spPr>
        <p:txBody>
          <a:bodyPr>
            <a:normAutofit/>
          </a:bodyPr>
          <a:lstStyle>
            <a:lvl1pPr eaLnBrk="1" hangingPunct="1">
              <a:defRPr sz="2800" baseline="0">
                <a:latin typeface="微软雅黑 Light" panose="020B0502040204020203" pitchFamily="34" charset="-122"/>
                <a:ea typeface="微软雅黑 Light" panose="020B0502040204020203" pitchFamily="34" charset="-122"/>
                <a:cs typeface="Times New Roman" panose="02020603050405020304" pitchFamily="18" charset="0"/>
              </a:defRPr>
            </a:lvl1pPr>
            <a:lvl2pPr eaLnBrk="1" hangingPunct="1">
              <a:defRPr sz="2400" baseline="0">
                <a:latin typeface="微软雅黑 Light" panose="020B0502040204020203" pitchFamily="34" charset="-122"/>
                <a:ea typeface="微软雅黑 Light" panose="020B0502040204020203" pitchFamily="34" charset="-122"/>
                <a:cs typeface="Times New Roman" panose="02020603050405020304" pitchFamily="18" charset="0"/>
              </a:defRPr>
            </a:lvl2pPr>
            <a:lvl3pPr eaLnBrk="1" hangingPunct="1">
              <a:defRPr sz="2000" baseline="0">
                <a:latin typeface="微软雅黑 Light" panose="020B0502040204020203" pitchFamily="34" charset="-122"/>
                <a:ea typeface="微软雅黑 Light" panose="020B0502040204020203" pitchFamily="34" charset="-122"/>
                <a:cs typeface="Times New Roman" panose="02020603050405020304" pitchFamily="18" charset="0"/>
              </a:defRPr>
            </a:lvl3pPr>
            <a:lvl4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4pPr>
            <a:lvl5pPr eaLnBrk="1" hangingPunct="1">
              <a:defRPr sz="1800" baseline="0">
                <a:latin typeface="微软雅黑 Light" panose="020B0502040204020203" pitchFamily="34" charset="-122"/>
                <a:ea typeface="微软雅黑 Light" panose="020B0502040204020203"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a:xfrm>
            <a:off x="154517" y="6453336"/>
            <a:ext cx="1116947"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74A4702B-75A0-4351-8445-3AAC53651245}" type="datetime1">
              <a:rPr lang="zh-CN" altLang="en-US" smtClean="0"/>
              <a:pPr>
                <a:defRPr/>
              </a:pPr>
              <a:t>2023/10/30</a:t>
            </a:fld>
            <a:endParaRPr lang="en-US" altLang="zh-CN"/>
          </a:p>
        </p:txBody>
      </p:sp>
      <p:sp>
        <p:nvSpPr>
          <p:cNvPr id="6" name="Rectangle 5"/>
          <p:cNvSpPr>
            <a:spLocks noGrp="1" noChangeArrowheads="1"/>
          </p:cNvSpPr>
          <p:nvPr>
            <p:ph type="ftr" sz="quarter" idx="11"/>
          </p:nvPr>
        </p:nvSpPr>
        <p:spPr>
          <a:xfrm>
            <a:off x="4165600" y="6453336"/>
            <a:ext cx="3860800"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a:xfrm>
            <a:off x="10992544" y="6453336"/>
            <a:ext cx="1044940" cy="206375"/>
          </a:xfrm>
          <a:ln/>
        </p:spPr>
        <p:txBody>
          <a:bodyPr/>
          <a:lstStyle>
            <a:lvl1pPr>
              <a:defRPr>
                <a:solidFill>
                  <a:schemeClr val="accent1">
                    <a:lumMod val="25000"/>
                  </a:schemeClr>
                </a:solidFill>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5ACAED0A-32C0-459D-9CE5-9FDF4154FCB4}" type="slidenum">
              <a:rPr lang="en-US" altLang="zh-CN" smtClean="0"/>
              <a:pPr>
                <a:defRPr/>
              </a:pPr>
              <a:t>‹#›</a:t>
            </a:fld>
            <a:endParaRPr lang="en-US" altLang="zh-CN" dirty="0"/>
          </a:p>
        </p:txBody>
      </p:sp>
    </p:spTree>
    <p:extLst>
      <p:ext uri="{BB962C8B-B14F-4D97-AF65-F5344CB8AC3E}">
        <p14:creationId xmlns:p14="http://schemas.microsoft.com/office/powerpoint/2010/main" val="332039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a:latin typeface="微软雅黑" panose="020B0503020204020204" pitchFamily="34" charset="-122"/>
              </a:defRPr>
            </a:lvl1pPr>
          </a:lstStyle>
          <a:p>
            <a:pPr lvl="0"/>
            <a:r>
              <a:rPr lang="zh-CN" altLang="en-US" dirty="0"/>
              <a:t>单击此处编辑母版标题样式</a:t>
            </a:r>
          </a:p>
        </p:txBody>
      </p:sp>
      <p:sp>
        <p:nvSpPr>
          <p:cNvPr id="3" name="Rectangle 4"/>
          <p:cNvSpPr>
            <a:spLocks noGrp="1" noChangeArrowheads="1"/>
          </p:cNvSpPr>
          <p:nvPr>
            <p:ph type="dt" sz="half" idx="10"/>
          </p:nvPr>
        </p:nvSpPr>
        <p:spPr>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7CCD3FF8-DB94-40AD-8DCD-802D0CF6FBF3}" type="datetime1">
              <a:rPr lang="zh-CN" altLang="en-US" smtClean="0"/>
              <a:pPr>
                <a:defRPr/>
              </a:pPr>
              <a:t>2023/10/30</a:t>
            </a:fld>
            <a:endParaRPr lang="en-US" altLang="zh-CN"/>
          </a:p>
        </p:txBody>
      </p:sp>
      <p:sp>
        <p:nvSpPr>
          <p:cNvPr id="4" name="Rectangle 5"/>
          <p:cNvSpPr>
            <a:spLocks noGrp="1" noChangeArrowheads="1"/>
          </p:cNvSpPr>
          <p:nvPr>
            <p:ph type="ftr" sz="quarter" idx="11"/>
          </p:nvPr>
        </p:nvSpPr>
        <p:spPr>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endParaRPr lang="en-US" altLang="zh-CN"/>
          </a:p>
        </p:txBody>
      </p:sp>
      <p:sp>
        <p:nvSpPr>
          <p:cNvPr id="5" name="Rectangle 6"/>
          <p:cNvSpPr>
            <a:spLocks noGrp="1" noChangeArrowheads="1"/>
          </p:cNvSpPr>
          <p:nvPr>
            <p:ph type="sldNum" sz="quarter" idx="12"/>
          </p:nvPr>
        </p:nvSpPr>
        <p:spPr>
          <a:xfrm>
            <a:off x="10848528" y="6453336"/>
            <a:ext cx="1188956" cy="206375"/>
          </a:xfrm>
          <a:ln/>
        </p:spPr>
        <p:txBody>
          <a:bodyPr/>
          <a:lstStyle>
            <a:lvl1pPr>
              <a:defRPr>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a:defRPr/>
            </a:pPr>
            <a:fld id="{A48A0D3F-54C8-4397-8424-A82B96940146}" type="slidenum">
              <a:rPr lang="en-US" altLang="zh-CN" smtClean="0"/>
              <a:pPr>
                <a:defRPr/>
              </a:pPr>
              <a:t>‹#›</a:t>
            </a:fld>
            <a:endParaRPr lang="en-US" altLang="zh-CN"/>
          </a:p>
        </p:txBody>
      </p:sp>
    </p:spTree>
    <p:extLst>
      <p:ext uri="{BB962C8B-B14F-4D97-AF65-F5344CB8AC3E}">
        <p14:creationId xmlns:p14="http://schemas.microsoft.com/office/powerpoint/2010/main" val="155046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fld id="{C023B7D7-C4B8-414A-AB8D-8E8B0D471E32}" type="datetime1">
              <a:rPr lang="zh-CN" altLang="en-US" smtClean="0"/>
              <a:pPr>
                <a:defRPr/>
              </a:pPr>
              <a:t>2023/10/30</a:t>
            </a:fld>
            <a:endParaRPr lang="en-US" altLang="zh-CN"/>
          </a:p>
        </p:txBody>
      </p:sp>
      <p:sp>
        <p:nvSpPr>
          <p:cNvPr id="3" name="Rectangle 5"/>
          <p:cNvSpPr>
            <a:spLocks noGrp="1" noChangeArrowheads="1"/>
          </p:cNvSpPr>
          <p:nvPr>
            <p:ph type="ftr" sz="quarter" idx="11"/>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endParaRPr lang="en-US" altLang="zh-CN" dirty="0"/>
          </a:p>
        </p:txBody>
      </p:sp>
      <p:sp>
        <p:nvSpPr>
          <p:cNvPr id="4" name="Rectangle 6"/>
          <p:cNvSpPr>
            <a:spLocks noGrp="1" noChangeArrowheads="1"/>
          </p:cNvSpPr>
          <p:nvPr>
            <p:ph type="sldNum" sz="quarter" idx="12"/>
          </p:nvPr>
        </p:nvSpPr>
        <p:spPr>
          <a:ln/>
        </p:spPr>
        <p:txBody>
          <a:bodyPr/>
          <a:lstStyle>
            <a:lvl1pPr>
              <a:defRPr>
                <a:latin typeface="微软雅黑 Light" panose="020B0502040204020203" pitchFamily="34" charset="-122"/>
                <a:ea typeface="微软雅黑 Light" panose="020B0502040204020203" pitchFamily="34" charset="-122"/>
              </a:defRPr>
            </a:lvl1pPr>
          </a:lstStyle>
          <a:p>
            <a:pPr>
              <a:defRPr/>
            </a:pPr>
            <a:fld id="{4D270BE4-B6C0-4BD9-A22C-75B345F819BC}" type="slidenum">
              <a:rPr lang="en-US" altLang="zh-CN" smtClean="0"/>
              <a:pPr>
                <a:defRPr/>
              </a:pPr>
              <a:t>‹#›</a:t>
            </a:fld>
            <a:endParaRPr lang="en-US" altLang="zh-CN"/>
          </a:p>
        </p:txBody>
      </p:sp>
    </p:spTree>
    <p:extLst>
      <p:ext uri="{BB962C8B-B14F-4D97-AF65-F5344CB8AC3E}">
        <p14:creationId xmlns:p14="http://schemas.microsoft.com/office/powerpoint/2010/main" val="87235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zh-CN" altLang="en-US" sz="3200" baseline="0">
                <a:latin typeface="微软雅黑" panose="020B0503020204020204" pitchFamily="34" charset="-122"/>
              </a:defRPr>
            </a:lvl1pPr>
          </a:lstStyle>
          <a:p>
            <a:pPr lvl="0"/>
            <a:r>
              <a:rPr lang="zh-CN" altLang="en-US" dirty="0"/>
              <a:t>单击此处编辑母版标题样式</a:t>
            </a:r>
          </a:p>
        </p:txBody>
      </p:sp>
      <p:sp>
        <p:nvSpPr>
          <p:cNvPr id="3" name="表格占位符 2"/>
          <p:cNvSpPr>
            <a:spLocks noGrp="1"/>
          </p:cNvSpPr>
          <p:nvPr>
            <p:ph type="tbl" idx="1"/>
          </p:nvPr>
        </p:nvSpPr>
        <p:spPr>
          <a:xfrm>
            <a:off x="334434" y="1052514"/>
            <a:ext cx="11523133" cy="5437187"/>
          </a:xfrm>
        </p:spPr>
        <p:txBody>
          <a:bodyPr>
            <a:normAutofit/>
          </a:bodyPr>
          <a:lstStyle>
            <a:lvl1pPr>
              <a:defRPr baseline="0">
                <a:latin typeface="微软雅黑 Light" panose="020B0502040204020203" pitchFamily="34" charset="-122"/>
                <a:ea typeface="微软雅黑 Light" panose="020B0502040204020203" pitchFamily="34" charset="-122"/>
                <a:cs typeface="Times New Roman" panose="02020603050405020304" pitchFamily="18" charset="0"/>
              </a:defRPr>
            </a:lvl1pPr>
          </a:lstStyle>
          <a:p>
            <a:pPr lvl="0"/>
            <a:endParaRPr lang="zh-CN" altLang="en-US" noProof="0" dirty="0"/>
          </a:p>
        </p:txBody>
      </p:sp>
      <p:sp>
        <p:nvSpPr>
          <p:cNvPr id="4" name="Rectangle 4"/>
          <p:cNvSpPr>
            <a:spLocks noGrp="1" noChangeArrowheads="1"/>
          </p:cNvSpPr>
          <p:nvPr>
            <p:ph type="dt" sz="half" idx="10"/>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BA58DBD2-DAF7-4686-908D-FBE4A4C7898C}" type="datetime1">
              <a:rPr lang="zh-CN" altLang="en-US" smtClean="0"/>
              <a:pPr>
                <a:defRPr/>
              </a:pPr>
              <a:t>2023/10/30</a:t>
            </a:fld>
            <a:endParaRPr lang="en-US" altLang="zh-CN"/>
          </a:p>
        </p:txBody>
      </p:sp>
      <p:sp>
        <p:nvSpPr>
          <p:cNvPr id="5" name="Rectangle 5"/>
          <p:cNvSpPr>
            <a:spLocks noGrp="1" noChangeArrowheads="1"/>
          </p:cNvSpPr>
          <p:nvPr>
            <p:ph type="ftr" sz="quarter" idx="11"/>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6E6425F8-8564-4543-A15C-E4EDED80C1B6}" type="slidenum">
              <a:rPr lang="en-US" altLang="zh-CN" smtClean="0"/>
              <a:pPr>
                <a:defRPr/>
              </a:pPr>
              <a:t>‹#›</a:t>
            </a:fld>
            <a:endParaRPr lang="en-US" altLang="zh-CN"/>
          </a:p>
        </p:txBody>
      </p:sp>
    </p:spTree>
    <p:extLst>
      <p:ext uri="{BB962C8B-B14F-4D97-AF65-F5344CB8AC3E}">
        <p14:creationId xmlns:p14="http://schemas.microsoft.com/office/powerpoint/2010/main" val="235184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334434" y="1052514"/>
            <a:ext cx="5659967" cy="5437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052514"/>
            <a:ext cx="5659967" cy="5437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54517" y="6578601"/>
            <a:ext cx="2844800" cy="206375"/>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578601"/>
            <a:ext cx="3860800" cy="2063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9192684" y="6578601"/>
            <a:ext cx="2844800" cy="206375"/>
          </a:xfrm>
        </p:spPr>
        <p:txBody>
          <a:bodyPr/>
          <a:lstStyle>
            <a:lvl1pPr>
              <a:defRPr/>
            </a:lvl1pPr>
          </a:lstStyle>
          <a:p>
            <a:fld id="{2FD2C8D3-1F12-4428-A894-7E9301ED420F}" type="slidenum">
              <a:rPr lang="en-US" altLang="zh-CN"/>
              <a:pPr/>
              <a:t>‹#›</a:t>
            </a:fld>
            <a:endParaRPr lang="en-US" altLang="zh-CN"/>
          </a:p>
        </p:txBody>
      </p:sp>
    </p:spTree>
    <p:extLst>
      <p:ext uri="{BB962C8B-B14F-4D97-AF65-F5344CB8AC3E}">
        <p14:creationId xmlns:p14="http://schemas.microsoft.com/office/powerpoint/2010/main" val="413605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AD114FF1-719B-4583-9957-F1BB4F21B98A}" type="datetime1">
              <a:rPr lang="zh-CN" altLang="en-US" smtClean="0"/>
              <a:t>2023/10/30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BB1146-E542-4D4E-B8E9-6919A11DDD48}" type="slidenum">
              <a:rPr lang="en-US" smtClean="0"/>
              <a:t>‹#›</a:t>
            </a:fld>
            <a:endParaRPr lang="en-US"/>
          </a:p>
        </p:txBody>
      </p:sp>
      <p:sp>
        <p:nvSpPr>
          <p:cNvPr id="6" name="标题 1">
            <a:extLst>
              <a:ext uri="{FF2B5EF4-FFF2-40B4-BE49-F238E27FC236}">
                <a16:creationId xmlns:a16="http://schemas.microsoft.com/office/drawing/2014/main" id="{5A7CBB58-38C2-47C3-AEA5-3351C7B1184C}"/>
              </a:ext>
            </a:extLst>
          </p:cNvPr>
          <p:cNvSpPr>
            <a:spLocks noGrp="1"/>
          </p:cNvSpPr>
          <p:nvPr>
            <p:ph type="title"/>
          </p:nvPr>
        </p:nvSpPr>
        <p:spPr>
          <a:xfrm>
            <a:off x="660400" y="128587"/>
            <a:ext cx="10858500" cy="900112"/>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299377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 多级编辑框（中文）">
    <p:spTree>
      <p:nvGrpSpPr>
        <p:cNvPr id="1" name=""/>
        <p:cNvGrpSpPr/>
        <p:nvPr/>
      </p:nvGrpSpPr>
      <p:grpSpPr>
        <a:xfrm>
          <a:off x="0" y="0"/>
          <a:ext cx="0" cy="0"/>
          <a:chOff x="0" y="0"/>
          <a:chExt cx="0" cy="0"/>
        </a:xfrm>
      </p:grpSpPr>
      <p:sp>
        <p:nvSpPr>
          <p:cNvPr id="5" name="内容占位符 2"/>
          <p:cNvSpPr>
            <a:spLocks noGrp="1"/>
          </p:cNvSpPr>
          <p:nvPr>
            <p:ph idx="1" hasCustomPrompt="1"/>
          </p:nvPr>
        </p:nvSpPr>
        <p:spPr>
          <a:xfrm>
            <a:off x="660400" y="1130299"/>
            <a:ext cx="10858500" cy="5105401"/>
          </a:xfrm>
          <a:prstGeom prst="rect">
            <a:avLst/>
          </a:prstGeom>
        </p:spPr>
        <p:txBody>
          <a:bodyPr/>
          <a:lstStyle>
            <a:lvl1pPr marL="228600" indent="-228600">
              <a:buClrTx/>
              <a:buFont typeface="Wingdings" panose="05000000000000000000" pitchFamily="2" charset="2"/>
              <a:buChar char="n"/>
              <a:defRPr sz="2800" b="0">
                <a:latin typeface="+mn-lt"/>
                <a:ea typeface="+mn-ea"/>
              </a:defRPr>
            </a:lvl1pPr>
            <a:lvl2pPr marL="800100" indent="-342900">
              <a:buClrTx/>
              <a:buFont typeface="Wingdings" panose="05000000000000000000" pitchFamily="2" charset="2"/>
              <a:buChar char="Ø"/>
              <a:defRPr sz="2400">
                <a:latin typeface="+mn-lt"/>
                <a:ea typeface="+mn-ea"/>
              </a:defRPr>
            </a:lvl2pPr>
            <a:lvl3pPr marL="1143000" indent="-228600">
              <a:buClrTx/>
              <a:buFont typeface="Wingdings" panose="05000000000000000000" pitchFamily="2" charset="2"/>
              <a:buChar char="Ø"/>
              <a:defRPr sz="2000">
                <a:latin typeface="+mn-lt"/>
                <a:ea typeface="+mn-ea"/>
              </a:defRPr>
            </a:lvl3pPr>
            <a:lvl4pPr marL="1657350" indent="-285750">
              <a:buClrTx/>
              <a:buFont typeface="Wingdings" panose="05000000000000000000" pitchFamily="2" charset="2"/>
              <a:buChar char="Ø"/>
              <a:defRPr sz="1600">
                <a:latin typeface="+mn-lt"/>
                <a:ea typeface="+mn-ea"/>
              </a:defRPr>
            </a:lvl4pPr>
            <a:lvl5pPr>
              <a:buClr>
                <a:srgbClr val="C00000"/>
              </a:buClr>
              <a:defRPr sz="1100">
                <a:latin typeface="微软雅黑" panose="020B0503020204020204" pitchFamily="34" charset="-122"/>
                <a:ea typeface="微软雅黑" panose="020B0503020204020204" pitchFamily="34" charset="-122"/>
              </a:defRPr>
            </a:lvl5pPr>
          </a:lstStyle>
          <a:p>
            <a:r>
              <a:rPr lang="zh-CN" altLang="en-US" dirty="0"/>
              <a:t>单击此处输入文字</a:t>
            </a:r>
            <a:r>
              <a:rPr lang="en-US" altLang="zh-CN" dirty="0" err="1"/>
              <a:t>abd</a:t>
            </a:r>
            <a:endParaRPr lang="en-US" altLang="zh-CN" dirty="0"/>
          </a:p>
          <a:p>
            <a:pPr lvl="1"/>
            <a:r>
              <a:rPr lang="zh-CN" altLang="en-US" dirty="0"/>
              <a:t>单击此处输入文字</a:t>
            </a:r>
            <a:r>
              <a:rPr lang="en-US" altLang="zh-CN" dirty="0" err="1"/>
              <a:t>abd</a:t>
            </a:r>
            <a:endParaRPr lang="en-US" altLang="zh-CN" dirty="0"/>
          </a:p>
          <a:p>
            <a:pPr lvl="2"/>
            <a:r>
              <a:rPr lang="zh-CN" altLang="en-US" dirty="0"/>
              <a:t>单击此处输入文字</a:t>
            </a:r>
            <a:r>
              <a:rPr lang="en-US" altLang="zh-CN" dirty="0" err="1"/>
              <a:t>abd</a:t>
            </a:r>
            <a:endParaRPr lang="en-US" altLang="zh-CN" dirty="0"/>
          </a:p>
          <a:p>
            <a:pPr lvl="3"/>
            <a:r>
              <a:rPr lang="zh-CN" altLang="en-US" dirty="0"/>
              <a:t>单击此处输入文字</a:t>
            </a:r>
            <a:r>
              <a:rPr lang="en-US" altLang="zh-CN" dirty="0" err="1"/>
              <a:t>abd</a:t>
            </a:r>
            <a:endParaRPr lang="en-US" altLang="zh-CN" dirty="0"/>
          </a:p>
        </p:txBody>
      </p:sp>
      <p:sp>
        <p:nvSpPr>
          <p:cNvPr id="6" name="标题 1">
            <a:extLst>
              <a:ext uri="{FF2B5EF4-FFF2-40B4-BE49-F238E27FC236}">
                <a16:creationId xmlns:a16="http://schemas.microsoft.com/office/drawing/2014/main" id="{56CB62AF-6F00-42F1-BC74-0B5B679E9C1E}"/>
              </a:ext>
            </a:extLst>
          </p:cNvPr>
          <p:cNvSpPr>
            <a:spLocks noGrp="1"/>
          </p:cNvSpPr>
          <p:nvPr>
            <p:ph type="title"/>
          </p:nvPr>
        </p:nvSpPr>
        <p:spPr>
          <a:xfrm>
            <a:off x="660400" y="128587"/>
            <a:ext cx="10858500" cy="900112"/>
          </a:xfrm>
          <a:prstGeom prst="rect">
            <a:avLst/>
          </a:prstGeom>
        </p:spPr>
        <p:txBody>
          <a:bodyPr/>
          <a:lstStyle/>
          <a:p>
            <a:r>
              <a:rPr lang="zh-CN" altLang="en-US" dirty="0"/>
              <a:t>单击此处编辑母版标题样式</a:t>
            </a:r>
          </a:p>
        </p:txBody>
      </p:sp>
      <p:sp>
        <p:nvSpPr>
          <p:cNvPr id="2" name="日期占位符 1">
            <a:extLst>
              <a:ext uri="{FF2B5EF4-FFF2-40B4-BE49-F238E27FC236}">
                <a16:creationId xmlns:a16="http://schemas.microsoft.com/office/drawing/2014/main" id="{3DBAC5C7-BEB6-4608-9702-AE5DEE01FBC5}"/>
              </a:ext>
            </a:extLst>
          </p:cNvPr>
          <p:cNvSpPr>
            <a:spLocks noGrp="1"/>
          </p:cNvSpPr>
          <p:nvPr>
            <p:ph type="dt" sz="half" idx="10"/>
          </p:nvPr>
        </p:nvSpPr>
        <p:spPr/>
        <p:txBody>
          <a:bodyPr/>
          <a:lstStyle/>
          <a:p>
            <a:fld id="{46C1E7AA-D2A7-490D-95EA-7758A8C148F2}" type="datetime1">
              <a:rPr lang="zh-CN" altLang="en-US" smtClean="0"/>
              <a:t>2023/10/30</a:t>
            </a:fld>
            <a:endParaRPr lang="en-US"/>
          </a:p>
        </p:txBody>
      </p:sp>
      <p:sp>
        <p:nvSpPr>
          <p:cNvPr id="3" name="页脚占位符 2">
            <a:extLst>
              <a:ext uri="{FF2B5EF4-FFF2-40B4-BE49-F238E27FC236}">
                <a16:creationId xmlns:a16="http://schemas.microsoft.com/office/drawing/2014/main" id="{EFB00C81-31B9-4618-BACE-181960A01485}"/>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B3A2B44E-AE20-4802-BC6E-D0FF272A7DE0}"/>
              </a:ext>
            </a:extLst>
          </p:cNvPr>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123037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800" y="71438"/>
            <a:ext cx="11328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p:cNvSpPr>
            <a:spLocks noGrp="1" noChangeArrowheads="1"/>
          </p:cNvSpPr>
          <p:nvPr>
            <p:ph type="body" idx="1"/>
          </p:nvPr>
        </p:nvSpPr>
        <p:spPr bwMode="auto">
          <a:xfrm>
            <a:off x="334434" y="1052514"/>
            <a:ext cx="11523133" cy="543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sp>
        <p:nvSpPr>
          <p:cNvPr id="601092" name="Rectangle 4"/>
          <p:cNvSpPr>
            <a:spLocks noGrp="1" noChangeArrowheads="1"/>
          </p:cNvSpPr>
          <p:nvPr>
            <p:ph type="dt" sz="half" idx="2"/>
          </p:nvPr>
        </p:nvSpPr>
        <p:spPr bwMode="auto">
          <a:xfrm>
            <a:off x="154517" y="6453336"/>
            <a:ext cx="2844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aseline="0">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fld id="{2D1F4785-08EB-4209-AF19-1B7710BBBAF1}" type="datetime1">
              <a:rPr lang="zh-CN" altLang="en-US" smtClean="0"/>
              <a:pPr>
                <a:defRPr/>
              </a:pPr>
              <a:t>2023/10/30</a:t>
            </a:fld>
            <a:endParaRPr lang="en-US" altLang="zh-CN" dirty="0"/>
          </a:p>
        </p:txBody>
      </p:sp>
      <p:sp>
        <p:nvSpPr>
          <p:cNvPr id="601093" name="Rectangle 5"/>
          <p:cNvSpPr>
            <a:spLocks noGrp="1" noChangeArrowheads="1"/>
          </p:cNvSpPr>
          <p:nvPr>
            <p:ph type="ftr" sz="quarter" idx="3"/>
          </p:nvPr>
        </p:nvSpPr>
        <p:spPr bwMode="auto">
          <a:xfrm>
            <a:off x="4165600" y="6453336"/>
            <a:ext cx="3860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aseline="0">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endParaRPr lang="en-US" altLang="zh-CN" dirty="0"/>
          </a:p>
        </p:txBody>
      </p:sp>
      <p:sp>
        <p:nvSpPr>
          <p:cNvPr id="601094" name="Rectangle 6"/>
          <p:cNvSpPr>
            <a:spLocks noGrp="1" noChangeArrowheads="1"/>
          </p:cNvSpPr>
          <p:nvPr>
            <p:ph type="sldNum" sz="quarter" idx="4"/>
          </p:nvPr>
        </p:nvSpPr>
        <p:spPr bwMode="auto">
          <a:xfrm>
            <a:off x="9192684" y="6453336"/>
            <a:ext cx="2844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aseline="0">
                <a:solidFill>
                  <a:schemeClr val="accent1">
                    <a:lumMod val="25000"/>
                  </a:schemeClr>
                </a:solidFill>
                <a:latin typeface="微软雅黑 Light" panose="020B0502040204020203" pitchFamily="34" charset="-122"/>
                <a:ea typeface="微软雅黑" panose="020B0503020204020204" pitchFamily="34" charset="-122"/>
                <a:cs typeface="Times New Roman" panose="02020603050405020304" pitchFamily="18" charset="0"/>
              </a:defRPr>
            </a:lvl1pPr>
          </a:lstStyle>
          <a:p>
            <a:pPr>
              <a:defRPr/>
            </a:pPr>
            <a:fld id="{E3FAE0D9-500F-4F53-BD2E-C1D74A0BC936}" type="slidenum">
              <a:rPr lang="en-US" altLang="zh-CN" smtClean="0"/>
              <a:pPr>
                <a:defRPr/>
              </a:pPr>
              <a:t>‹#›</a:t>
            </a:fld>
            <a:endParaRPr lang="en-US" altLang="zh-CN" dirty="0"/>
          </a:p>
        </p:txBody>
      </p:sp>
      <p:sp>
        <p:nvSpPr>
          <p:cNvPr id="1031" name="Rectangle 7"/>
          <p:cNvSpPr>
            <a:spLocks noChangeArrowheads="1"/>
          </p:cNvSpPr>
          <p:nvPr/>
        </p:nvSpPr>
        <p:spPr bwMode="auto">
          <a:xfrm>
            <a:off x="2554818" y="863600"/>
            <a:ext cx="9637183" cy="71438"/>
          </a:xfrm>
          <a:prstGeom prst="rect">
            <a:avLst/>
          </a:prstGeom>
          <a:solidFill>
            <a:srgbClr val="0000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dirty="0">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1032" name="Rectangle 8"/>
          <p:cNvSpPr>
            <a:spLocks noChangeArrowheads="1"/>
          </p:cNvSpPr>
          <p:nvPr/>
        </p:nvSpPr>
        <p:spPr bwMode="auto">
          <a:xfrm>
            <a:off x="0" y="863600"/>
            <a:ext cx="1295400" cy="71438"/>
          </a:xfrm>
          <a:prstGeom prst="rect">
            <a:avLst/>
          </a:prstGeom>
          <a:solidFill>
            <a:srgbClr val="C8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dirty="0">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1033" name="Rectangle 9"/>
          <p:cNvSpPr>
            <a:spLocks noChangeArrowheads="1"/>
          </p:cNvSpPr>
          <p:nvPr/>
        </p:nvSpPr>
        <p:spPr bwMode="auto">
          <a:xfrm>
            <a:off x="1295400" y="863600"/>
            <a:ext cx="1295400" cy="71438"/>
          </a:xfrm>
          <a:prstGeom prst="rect">
            <a:avLst/>
          </a:prstGeom>
          <a:solidFill>
            <a:srgbClr val="00C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defRPr/>
            </a:pPr>
            <a:endParaRPr lang="zh-CN" altLang="zh-CN" sz="1800" baseline="0">
              <a:latin typeface="微软雅黑 Light" panose="020B0502040204020203" pitchFamily="34" charset="-122"/>
              <a:ea typeface="微软雅黑" panose="020B0503020204020204" pitchFamily="34"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9" r:id="rId1"/>
    <p:sldLayoutId id="2147483718" r:id="rId2"/>
    <p:sldLayoutId id="2147483720" r:id="rId3"/>
    <p:sldLayoutId id="2147483722" r:id="rId4"/>
    <p:sldLayoutId id="2147483723" r:id="rId5"/>
    <p:sldLayoutId id="2147483728" r:id="rId6"/>
    <p:sldLayoutId id="2147483730" r:id="rId7"/>
    <p:sldLayoutId id="2147483731" r:id="rId8"/>
    <p:sldLayoutId id="2147483732" r:id="rId9"/>
  </p:sldLayoutIdLst>
  <p:hf hdr="0" ftr="0" dt="0"/>
  <p:txStyles>
    <p:titleStyle>
      <a:lvl1pPr algn="l" rtl="0" eaLnBrk="0" fontAlgn="base" hangingPunct="0">
        <a:spcBef>
          <a:spcPct val="0"/>
        </a:spcBef>
        <a:spcAft>
          <a:spcPct val="0"/>
        </a:spcAft>
        <a:defRPr lang="en-US" altLang="zh-CN" sz="3200" baseline="0" dirty="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1pPr>
      <a:lvl2pPr algn="l" rtl="0" eaLnBrk="0" fontAlgn="base" hangingPunct="0">
        <a:spcBef>
          <a:spcPct val="0"/>
        </a:spcBef>
        <a:spcAft>
          <a:spcPct val="0"/>
        </a:spcAft>
        <a:defRPr sz="4000">
          <a:solidFill>
            <a:schemeClr val="tx1"/>
          </a:solidFill>
          <a:latin typeface="Arial" charset="0"/>
          <a:ea typeface="黑体" pitchFamily="2" charset="-122"/>
        </a:defRPr>
      </a:lvl2pPr>
      <a:lvl3pPr algn="l" rtl="0" eaLnBrk="0" fontAlgn="base" hangingPunct="0">
        <a:spcBef>
          <a:spcPct val="0"/>
        </a:spcBef>
        <a:spcAft>
          <a:spcPct val="0"/>
        </a:spcAft>
        <a:defRPr sz="4000">
          <a:solidFill>
            <a:schemeClr val="tx1"/>
          </a:solidFill>
          <a:latin typeface="Arial" charset="0"/>
          <a:ea typeface="黑体" pitchFamily="2" charset="-122"/>
        </a:defRPr>
      </a:lvl3pPr>
      <a:lvl4pPr algn="l" rtl="0" eaLnBrk="0" fontAlgn="base" hangingPunct="0">
        <a:spcBef>
          <a:spcPct val="0"/>
        </a:spcBef>
        <a:spcAft>
          <a:spcPct val="0"/>
        </a:spcAft>
        <a:defRPr sz="4000">
          <a:solidFill>
            <a:schemeClr val="tx1"/>
          </a:solidFill>
          <a:latin typeface="Arial" charset="0"/>
          <a:ea typeface="黑体" pitchFamily="2" charset="-122"/>
        </a:defRPr>
      </a:lvl4pPr>
      <a:lvl5pPr algn="l" rtl="0" eaLnBrk="0" fontAlgn="base" hangingPunct="0">
        <a:spcBef>
          <a:spcPct val="0"/>
        </a:spcBef>
        <a:spcAft>
          <a:spcPct val="0"/>
        </a:spcAft>
        <a:defRPr sz="4000">
          <a:solidFill>
            <a:schemeClr val="tx1"/>
          </a:solidFill>
          <a:latin typeface="Arial" charset="0"/>
          <a:ea typeface="黑体" pitchFamily="2" charset="-122"/>
        </a:defRPr>
      </a:lvl5pPr>
      <a:lvl6pPr marL="457200" algn="l" rtl="0" fontAlgn="base">
        <a:spcBef>
          <a:spcPct val="0"/>
        </a:spcBef>
        <a:spcAft>
          <a:spcPct val="0"/>
        </a:spcAft>
        <a:defRPr sz="4000">
          <a:solidFill>
            <a:schemeClr val="tx1"/>
          </a:solidFill>
          <a:latin typeface="Arial" charset="0"/>
          <a:ea typeface="黑体" pitchFamily="2" charset="-122"/>
        </a:defRPr>
      </a:lvl6pPr>
      <a:lvl7pPr marL="914400" algn="l" rtl="0" fontAlgn="base">
        <a:spcBef>
          <a:spcPct val="0"/>
        </a:spcBef>
        <a:spcAft>
          <a:spcPct val="0"/>
        </a:spcAft>
        <a:defRPr sz="4000">
          <a:solidFill>
            <a:schemeClr val="tx1"/>
          </a:solidFill>
          <a:latin typeface="Arial" charset="0"/>
          <a:ea typeface="黑体" pitchFamily="2" charset="-122"/>
        </a:defRPr>
      </a:lvl7pPr>
      <a:lvl8pPr marL="1371600" algn="l" rtl="0" fontAlgn="base">
        <a:spcBef>
          <a:spcPct val="0"/>
        </a:spcBef>
        <a:spcAft>
          <a:spcPct val="0"/>
        </a:spcAft>
        <a:defRPr sz="4000">
          <a:solidFill>
            <a:schemeClr val="tx1"/>
          </a:solidFill>
          <a:latin typeface="Arial" charset="0"/>
          <a:ea typeface="黑体" pitchFamily="2" charset="-122"/>
        </a:defRPr>
      </a:lvl8pPr>
      <a:lvl9pPr marL="1828800" algn="l" rtl="0" fontAlgn="base">
        <a:spcBef>
          <a:spcPct val="0"/>
        </a:spcBef>
        <a:spcAft>
          <a:spcPct val="0"/>
        </a:spcAft>
        <a:defRPr sz="4000">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C80000"/>
        </a:buClr>
        <a:buSzPct val="80000"/>
        <a:buFont typeface="Wingdings" panose="05000000000000000000" pitchFamily="2" charset="2"/>
        <a:buChar char="n"/>
        <a:defRPr sz="28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rgbClr val="00C800"/>
        </a:buClr>
        <a:buSzPct val="80000"/>
        <a:buFont typeface="Wingdings" panose="05000000000000000000" pitchFamily="2" charset="2"/>
        <a:buChar char="n"/>
        <a:defRPr sz="24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rgbClr val="0000C8"/>
        </a:buClr>
        <a:buSzPct val="80000"/>
        <a:buFont typeface="Wingdings" panose="05000000000000000000" pitchFamily="2" charset="2"/>
        <a:buChar char="n"/>
        <a:defRPr sz="2000" baseline="0">
          <a:solidFill>
            <a:schemeClr val="tx1"/>
          </a:solidFill>
          <a:latin typeface="微软雅黑 Light" panose="020B0502040204020203" pitchFamily="34" charset="-122"/>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rgbClr val="FF7F00"/>
        </a:buClr>
        <a:buSzPct val="80000"/>
        <a:buFont typeface="Wingdings" panose="05000000000000000000" pitchFamily="2" charset="2"/>
        <a:buChar char="u"/>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SzPct val="80000"/>
        <a:buFont typeface="Wingdings" panose="05000000000000000000" pitchFamily="2" charset="2"/>
        <a:buChar char="Ø"/>
        <a:defRPr sz="2000">
          <a:solidFill>
            <a:schemeClr val="tx1"/>
          </a:solidFill>
          <a:latin typeface="+mn-lt"/>
          <a:ea typeface="+mn-ea"/>
        </a:defRPr>
      </a:lvl5pPr>
      <a:lvl6pPr marL="25146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6pPr>
      <a:lvl7pPr marL="29718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7pPr>
      <a:lvl8pPr marL="34290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8pPr>
      <a:lvl9pPr marL="3886200" indent="-228600" algn="l" rtl="0" fontAlgn="base">
        <a:spcBef>
          <a:spcPct val="20000"/>
        </a:spcBef>
        <a:spcAft>
          <a:spcPct val="0"/>
        </a:spcAft>
        <a:buSzPct val="80000"/>
        <a:buFont typeface="Wingdings" pitchFamily="2" charset="2"/>
        <a:buChar char="Ø"/>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CFDECCF-5931-4396-BA35-4A7EEF6894E3}" type="slidenum">
              <a:rPr lang="en-US" altLang="zh-CN"/>
              <a:pPr/>
              <a:t>1</a:t>
            </a:fld>
            <a:endParaRPr lang="en-US" altLang="zh-CN"/>
          </a:p>
        </p:txBody>
      </p:sp>
      <p:sp>
        <p:nvSpPr>
          <p:cNvPr id="240642" name="Rectangle 2"/>
          <p:cNvSpPr>
            <a:spLocks noGrp="1" noChangeArrowheads="1"/>
          </p:cNvSpPr>
          <p:nvPr>
            <p:ph type="title"/>
          </p:nvPr>
        </p:nvSpPr>
        <p:spPr/>
        <p:txBody>
          <a:bodyPr/>
          <a:lstStyle/>
          <a:p>
            <a:pPr algn="ctr"/>
            <a:r>
              <a:rPr lang="zh-CN" altLang="en-US"/>
              <a:t>第六章 传输层</a:t>
            </a:r>
          </a:p>
        </p:txBody>
      </p:sp>
      <p:sp>
        <p:nvSpPr>
          <p:cNvPr id="240643" name="Rectangle 3"/>
          <p:cNvSpPr>
            <a:spLocks noGrp="1" noChangeArrowheads="1"/>
          </p:cNvSpPr>
          <p:nvPr>
            <p:ph type="body" idx="1"/>
          </p:nvPr>
        </p:nvSpPr>
        <p:spPr/>
        <p:txBody>
          <a:bodyPr/>
          <a:lstStyle/>
          <a:p>
            <a:r>
              <a:rPr lang="en-US" altLang="zh-CN" dirty="0"/>
              <a:t>6.1  </a:t>
            </a:r>
            <a:r>
              <a:rPr lang="zh-CN" altLang="en-US" dirty="0"/>
              <a:t>传输层服务 </a:t>
            </a:r>
          </a:p>
          <a:p>
            <a:r>
              <a:rPr lang="en-US" altLang="zh-CN" dirty="0"/>
              <a:t>6.2  </a:t>
            </a:r>
            <a:r>
              <a:rPr lang="zh-CN" altLang="en-US" dirty="0"/>
              <a:t>用户数据报协议</a:t>
            </a:r>
          </a:p>
          <a:p>
            <a:r>
              <a:rPr lang="en-US" altLang="zh-CN" dirty="0"/>
              <a:t>6.3  </a:t>
            </a:r>
            <a:r>
              <a:rPr lang="zh-CN" altLang="en-US" dirty="0"/>
              <a:t>传输控制协议</a:t>
            </a:r>
            <a:endParaRPr lang="en-US" altLang="zh-CN" dirty="0"/>
          </a:p>
          <a:p>
            <a:r>
              <a:rPr lang="en-US" altLang="zh-CN" dirty="0"/>
              <a:t>6.4 QUIC</a:t>
            </a:r>
            <a:r>
              <a:rPr lang="zh-CN" altLang="en-US" dirty="0"/>
              <a:t>协议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fld id="{6946AE1B-0130-4AE2-A0C1-24E55DBAFCA0}" type="slidenum">
              <a:rPr lang="en-US" altLang="zh-CN"/>
              <a:pPr/>
              <a:t>10</a:t>
            </a:fld>
            <a:endParaRPr lang="en-US" altLang="zh-CN"/>
          </a:p>
        </p:txBody>
      </p:sp>
      <p:sp>
        <p:nvSpPr>
          <p:cNvPr id="251906" name="Rectangle 2"/>
          <p:cNvSpPr>
            <a:spLocks noGrp="1" noChangeArrowheads="1"/>
          </p:cNvSpPr>
          <p:nvPr>
            <p:ph type="title"/>
          </p:nvPr>
        </p:nvSpPr>
        <p:spPr/>
        <p:txBody>
          <a:bodyPr/>
          <a:lstStyle/>
          <a:p>
            <a:r>
              <a:rPr lang="zh-CN" altLang="en-US" dirty="0"/>
              <a:t>传输层复用</a:t>
            </a:r>
            <a:r>
              <a:rPr lang="en-US" altLang="zh-CN" dirty="0"/>
              <a:t>—</a:t>
            </a:r>
            <a:r>
              <a:rPr lang="zh-CN" altLang="en-US" dirty="0"/>
              <a:t>向上复用、向下复用</a:t>
            </a:r>
          </a:p>
        </p:txBody>
      </p:sp>
      <p:sp>
        <p:nvSpPr>
          <p:cNvPr id="251909" name="Rectangle 5"/>
          <p:cNvSpPr>
            <a:spLocks noChangeArrowheads="1"/>
          </p:cNvSpPr>
          <p:nvPr/>
        </p:nvSpPr>
        <p:spPr bwMode="auto">
          <a:xfrm>
            <a:off x="2627114" y="1409803"/>
            <a:ext cx="2879725" cy="3960812"/>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51910" name="Line 6"/>
          <p:cNvSpPr>
            <a:spLocks noChangeShapeType="1"/>
          </p:cNvSpPr>
          <p:nvPr/>
        </p:nvSpPr>
        <p:spPr bwMode="auto">
          <a:xfrm>
            <a:off x="2627114" y="4218090"/>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13" name="Line 9"/>
          <p:cNvSpPr>
            <a:spLocks noChangeShapeType="1"/>
          </p:cNvSpPr>
          <p:nvPr/>
        </p:nvSpPr>
        <p:spPr bwMode="auto">
          <a:xfrm>
            <a:off x="2625527" y="2921103"/>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14" name="Text Box 10"/>
          <p:cNvSpPr txBox="1">
            <a:spLocks noChangeArrowheads="1"/>
          </p:cNvSpPr>
          <p:nvPr/>
        </p:nvSpPr>
        <p:spPr bwMode="auto">
          <a:xfrm>
            <a:off x="2841426" y="1697141"/>
            <a:ext cx="576262" cy="519113"/>
          </a:xfrm>
          <a:prstGeom prst="rect">
            <a:avLst/>
          </a:prstGeom>
          <a:solidFill>
            <a:srgbClr val="0066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1</a:t>
            </a:r>
          </a:p>
        </p:txBody>
      </p:sp>
      <p:sp>
        <p:nvSpPr>
          <p:cNvPr id="251915" name="Text Box 11"/>
          <p:cNvSpPr txBox="1">
            <a:spLocks noChangeArrowheads="1"/>
          </p:cNvSpPr>
          <p:nvPr/>
        </p:nvSpPr>
        <p:spPr bwMode="auto">
          <a:xfrm>
            <a:off x="3778051" y="1697141"/>
            <a:ext cx="576262" cy="519113"/>
          </a:xfrm>
          <a:prstGeom prst="rect">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2</a:t>
            </a:r>
          </a:p>
        </p:txBody>
      </p:sp>
      <p:sp>
        <p:nvSpPr>
          <p:cNvPr id="251916" name="Text Box 12"/>
          <p:cNvSpPr txBox="1">
            <a:spLocks noChangeArrowheads="1"/>
          </p:cNvSpPr>
          <p:nvPr/>
        </p:nvSpPr>
        <p:spPr bwMode="auto">
          <a:xfrm>
            <a:off x="4714676" y="1697141"/>
            <a:ext cx="576262" cy="519113"/>
          </a:xfrm>
          <a:prstGeom prst="rect">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3</a:t>
            </a:r>
          </a:p>
        </p:txBody>
      </p:sp>
      <p:sp>
        <p:nvSpPr>
          <p:cNvPr id="251917" name="Text Box 13"/>
          <p:cNvSpPr txBox="1">
            <a:spLocks noChangeArrowheads="1"/>
          </p:cNvSpPr>
          <p:nvPr/>
        </p:nvSpPr>
        <p:spPr bwMode="auto">
          <a:xfrm>
            <a:off x="2914451" y="2705204"/>
            <a:ext cx="431800" cy="52863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1</a:t>
            </a:r>
          </a:p>
        </p:txBody>
      </p:sp>
      <p:sp>
        <p:nvSpPr>
          <p:cNvPr id="251918" name="Text Box 14"/>
          <p:cNvSpPr txBox="1">
            <a:spLocks noChangeArrowheads="1"/>
          </p:cNvSpPr>
          <p:nvPr/>
        </p:nvSpPr>
        <p:spPr bwMode="auto">
          <a:xfrm>
            <a:off x="3849488" y="2705204"/>
            <a:ext cx="431800" cy="52863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2</a:t>
            </a:r>
          </a:p>
        </p:txBody>
      </p:sp>
      <p:sp>
        <p:nvSpPr>
          <p:cNvPr id="251919" name="Text Box 15"/>
          <p:cNvSpPr txBox="1">
            <a:spLocks noChangeArrowheads="1"/>
          </p:cNvSpPr>
          <p:nvPr/>
        </p:nvSpPr>
        <p:spPr bwMode="auto">
          <a:xfrm>
            <a:off x="4786113" y="2705204"/>
            <a:ext cx="431800" cy="52863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3</a:t>
            </a:r>
          </a:p>
        </p:txBody>
      </p:sp>
      <p:sp>
        <p:nvSpPr>
          <p:cNvPr id="251920" name="Line 16"/>
          <p:cNvSpPr>
            <a:spLocks noChangeShapeType="1"/>
          </p:cNvSpPr>
          <p:nvPr/>
        </p:nvSpPr>
        <p:spPr bwMode="auto">
          <a:xfrm>
            <a:off x="3130351" y="2128940"/>
            <a:ext cx="0" cy="649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21" name="Line 17"/>
          <p:cNvSpPr>
            <a:spLocks noChangeShapeType="1"/>
          </p:cNvSpPr>
          <p:nvPr/>
        </p:nvSpPr>
        <p:spPr bwMode="auto">
          <a:xfrm>
            <a:off x="3130351" y="2221015"/>
            <a:ext cx="0" cy="465138"/>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22" name="Line 18"/>
          <p:cNvSpPr>
            <a:spLocks noChangeShapeType="1"/>
          </p:cNvSpPr>
          <p:nvPr/>
        </p:nvSpPr>
        <p:spPr bwMode="auto">
          <a:xfrm>
            <a:off x="4065388" y="2221015"/>
            <a:ext cx="0" cy="465138"/>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23" name="Line 19"/>
          <p:cNvSpPr>
            <a:spLocks noChangeShapeType="1"/>
          </p:cNvSpPr>
          <p:nvPr/>
        </p:nvSpPr>
        <p:spPr bwMode="auto">
          <a:xfrm>
            <a:off x="5002013" y="2221015"/>
            <a:ext cx="0" cy="465138"/>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24" name="Text Box 20"/>
          <p:cNvSpPr txBox="1">
            <a:spLocks noChangeArrowheads="1"/>
          </p:cNvSpPr>
          <p:nvPr/>
        </p:nvSpPr>
        <p:spPr bwMode="auto">
          <a:xfrm>
            <a:off x="4573388" y="3498954"/>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传输层</a:t>
            </a:r>
          </a:p>
        </p:txBody>
      </p:sp>
      <p:sp>
        <p:nvSpPr>
          <p:cNvPr id="251925" name="Text Box 21"/>
          <p:cNvSpPr txBox="1">
            <a:spLocks noChangeArrowheads="1"/>
          </p:cNvSpPr>
          <p:nvPr/>
        </p:nvSpPr>
        <p:spPr bwMode="auto">
          <a:xfrm>
            <a:off x="4573388" y="4757841"/>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网络层</a:t>
            </a:r>
          </a:p>
        </p:txBody>
      </p:sp>
      <p:sp>
        <p:nvSpPr>
          <p:cNvPr id="251928" name="Text Box 24"/>
          <p:cNvSpPr txBox="1">
            <a:spLocks noChangeArrowheads="1"/>
          </p:cNvSpPr>
          <p:nvPr/>
        </p:nvSpPr>
        <p:spPr bwMode="auto">
          <a:xfrm>
            <a:off x="3503413" y="4002190"/>
            <a:ext cx="1081088" cy="406400"/>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微软雅黑 Light" panose="020B0502040204020203" pitchFamily="34" charset="-122"/>
                <a:ea typeface="微软雅黑 Light" panose="020B0502040204020203" pitchFamily="34" charset="-122"/>
              </a:rPr>
              <a:t>NSAP</a:t>
            </a:r>
          </a:p>
        </p:txBody>
      </p:sp>
      <p:sp>
        <p:nvSpPr>
          <p:cNvPr id="251929" name="Line 25"/>
          <p:cNvSpPr>
            <a:spLocks noChangeShapeType="1"/>
          </p:cNvSpPr>
          <p:nvPr/>
        </p:nvSpPr>
        <p:spPr bwMode="auto">
          <a:xfrm>
            <a:off x="4079676" y="3283054"/>
            <a:ext cx="0" cy="719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0" name="Line 26"/>
          <p:cNvSpPr>
            <a:spLocks noChangeShapeType="1"/>
          </p:cNvSpPr>
          <p:nvPr/>
        </p:nvSpPr>
        <p:spPr bwMode="auto">
          <a:xfrm>
            <a:off x="3143051" y="3283054"/>
            <a:ext cx="792162" cy="719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1" name="Line 27"/>
          <p:cNvSpPr>
            <a:spLocks noChangeShapeType="1"/>
          </p:cNvSpPr>
          <p:nvPr/>
        </p:nvSpPr>
        <p:spPr bwMode="auto">
          <a:xfrm flipH="1">
            <a:off x="4222552" y="3283054"/>
            <a:ext cx="720725" cy="719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2" name="Line 28"/>
          <p:cNvSpPr>
            <a:spLocks noChangeShapeType="1"/>
          </p:cNvSpPr>
          <p:nvPr/>
        </p:nvSpPr>
        <p:spPr bwMode="auto">
          <a:xfrm>
            <a:off x="4079676" y="4435579"/>
            <a:ext cx="0" cy="719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3" name="Rectangle 29"/>
          <p:cNvSpPr>
            <a:spLocks noChangeArrowheads="1"/>
          </p:cNvSpPr>
          <p:nvPr/>
        </p:nvSpPr>
        <p:spPr bwMode="auto">
          <a:xfrm>
            <a:off x="6672064" y="1409803"/>
            <a:ext cx="2879725" cy="3960812"/>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51934" name="Line 30"/>
          <p:cNvSpPr>
            <a:spLocks noChangeShapeType="1"/>
          </p:cNvSpPr>
          <p:nvPr/>
        </p:nvSpPr>
        <p:spPr bwMode="auto">
          <a:xfrm>
            <a:off x="6672064" y="4218090"/>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5" name="Line 31"/>
          <p:cNvSpPr>
            <a:spLocks noChangeShapeType="1"/>
          </p:cNvSpPr>
          <p:nvPr/>
        </p:nvSpPr>
        <p:spPr bwMode="auto">
          <a:xfrm>
            <a:off x="6670477" y="2921103"/>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37" name="Text Box 33"/>
          <p:cNvSpPr txBox="1">
            <a:spLocks noChangeArrowheads="1"/>
          </p:cNvSpPr>
          <p:nvPr/>
        </p:nvSpPr>
        <p:spPr bwMode="auto">
          <a:xfrm>
            <a:off x="7823001" y="1697141"/>
            <a:ext cx="576262" cy="519113"/>
          </a:xfrm>
          <a:prstGeom prst="rect">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1</a:t>
            </a:r>
          </a:p>
        </p:txBody>
      </p:sp>
      <p:sp>
        <p:nvSpPr>
          <p:cNvPr id="251940" name="Text Box 36"/>
          <p:cNvSpPr txBox="1">
            <a:spLocks noChangeArrowheads="1"/>
          </p:cNvSpPr>
          <p:nvPr/>
        </p:nvSpPr>
        <p:spPr bwMode="auto">
          <a:xfrm>
            <a:off x="7894438" y="2705204"/>
            <a:ext cx="431800" cy="52863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1</a:t>
            </a:r>
          </a:p>
        </p:txBody>
      </p:sp>
      <p:sp>
        <p:nvSpPr>
          <p:cNvPr id="251944" name="Line 40"/>
          <p:cNvSpPr>
            <a:spLocks noChangeShapeType="1"/>
          </p:cNvSpPr>
          <p:nvPr/>
        </p:nvSpPr>
        <p:spPr bwMode="auto">
          <a:xfrm>
            <a:off x="8110338" y="2221015"/>
            <a:ext cx="0" cy="465138"/>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46" name="Text Box 42"/>
          <p:cNvSpPr txBox="1">
            <a:spLocks noChangeArrowheads="1"/>
          </p:cNvSpPr>
          <p:nvPr/>
        </p:nvSpPr>
        <p:spPr bwMode="auto">
          <a:xfrm>
            <a:off x="6599038" y="3317979"/>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传输层</a:t>
            </a:r>
          </a:p>
        </p:txBody>
      </p:sp>
      <p:sp>
        <p:nvSpPr>
          <p:cNvPr id="251947" name="Text Box 43"/>
          <p:cNvSpPr txBox="1">
            <a:spLocks noChangeArrowheads="1"/>
          </p:cNvSpPr>
          <p:nvPr/>
        </p:nvSpPr>
        <p:spPr bwMode="auto">
          <a:xfrm>
            <a:off x="6599038" y="483086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网络层</a:t>
            </a:r>
          </a:p>
        </p:txBody>
      </p:sp>
      <p:sp>
        <p:nvSpPr>
          <p:cNvPr id="251948" name="Text Box 44"/>
          <p:cNvSpPr txBox="1">
            <a:spLocks noChangeArrowheads="1"/>
          </p:cNvSpPr>
          <p:nvPr/>
        </p:nvSpPr>
        <p:spPr bwMode="auto">
          <a:xfrm>
            <a:off x="7765852" y="3930753"/>
            <a:ext cx="719137" cy="527050"/>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a:latin typeface="微软雅黑 Light" panose="020B0502040204020203" pitchFamily="34" charset="-122"/>
                <a:ea typeface="微软雅黑 Light" panose="020B0502040204020203" pitchFamily="34" charset="-122"/>
              </a:rPr>
              <a:t>NSAP2</a:t>
            </a:r>
          </a:p>
        </p:txBody>
      </p:sp>
      <p:sp>
        <p:nvSpPr>
          <p:cNvPr id="251949" name="Line 45"/>
          <p:cNvSpPr>
            <a:spLocks noChangeShapeType="1"/>
          </p:cNvSpPr>
          <p:nvPr/>
        </p:nvSpPr>
        <p:spPr bwMode="auto">
          <a:xfrm flipV="1">
            <a:off x="8124626" y="3283053"/>
            <a:ext cx="0" cy="646112"/>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50" name="Line 46"/>
          <p:cNvSpPr>
            <a:spLocks noChangeShapeType="1"/>
          </p:cNvSpPr>
          <p:nvPr/>
        </p:nvSpPr>
        <p:spPr bwMode="auto">
          <a:xfrm flipV="1">
            <a:off x="7246739" y="3283053"/>
            <a:ext cx="733425" cy="647700"/>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51" name="Line 47"/>
          <p:cNvSpPr>
            <a:spLocks noChangeShapeType="1"/>
          </p:cNvSpPr>
          <p:nvPr/>
        </p:nvSpPr>
        <p:spPr bwMode="auto">
          <a:xfrm flipH="1" flipV="1">
            <a:off x="8267502" y="3283053"/>
            <a:ext cx="636587" cy="647700"/>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53" name="Text Box 49"/>
          <p:cNvSpPr txBox="1">
            <a:spLocks noChangeArrowheads="1"/>
          </p:cNvSpPr>
          <p:nvPr/>
        </p:nvSpPr>
        <p:spPr bwMode="auto">
          <a:xfrm>
            <a:off x="3447851" y="5442054"/>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向上复用</a:t>
            </a:r>
          </a:p>
        </p:txBody>
      </p:sp>
      <p:sp>
        <p:nvSpPr>
          <p:cNvPr id="251954" name="Text Box 50"/>
          <p:cNvSpPr txBox="1">
            <a:spLocks noChangeArrowheads="1"/>
          </p:cNvSpPr>
          <p:nvPr/>
        </p:nvSpPr>
        <p:spPr bwMode="auto">
          <a:xfrm>
            <a:off x="7535663" y="5442054"/>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向下复用</a:t>
            </a:r>
          </a:p>
        </p:txBody>
      </p:sp>
      <p:sp>
        <p:nvSpPr>
          <p:cNvPr id="251955" name="Text Box 51"/>
          <p:cNvSpPr txBox="1">
            <a:spLocks noChangeArrowheads="1"/>
          </p:cNvSpPr>
          <p:nvPr/>
        </p:nvSpPr>
        <p:spPr bwMode="auto">
          <a:xfrm>
            <a:off x="6960988" y="3930753"/>
            <a:ext cx="719138" cy="307777"/>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a:latin typeface="微软雅黑 Light" panose="020B0502040204020203" pitchFamily="34" charset="-122"/>
                <a:ea typeface="微软雅黑 Light" panose="020B0502040204020203" pitchFamily="34" charset="-122"/>
              </a:rPr>
              <a:t>NSAP1</a:t>
            </a:r>
          </a:p>
        </p:txBody>
      </p:sp>
      <p:sp>
        <p:nvSpPr>
          <p:cNvPr id="251956" name="Text Box 52"/>
          <p:cNvSpPr txBox="1">
            <a:spLocks noChangeArrowheads="1"/>
          </p:cNvSpPr>
          <p:nvPr/>
        </p:nvSpPr>
        <p:spPr bwMode="auto">
          <a:xfrm>
            <a:off x="8616752" y="3930753"/>
            <a:ext cx="719137" cy="527050"/>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a:latin typeface="微软雅黑 Light" panose="020B0502040204020203" pitchFamily="34" charset="-122"/>
                <a:ea typeface="微软雅黑 Light" panose="020B0502040204020203" pitchFamily="34" charset="-122"/>
              </a:rPr>
              <a:t>NSAP3</a:t>
            </a:r>
          </a:p>
        </p:txBody>
      </p:sp>
      <p:grpSp>
        <p:nvGrpSpPr>
          <p:cNvPr id="251961" name="Group 57"/>
          <p:cNvGrpSpPr>
            <a:grpSpLocks/>
          </p:cNvGrpSpPr>
          <p:nvPr/>
        </p:nvGrpSpPr>
        <p:grpSpPr bwMode="auto">
          <a:xfrm>
            <a:off x="7270551" y="4475266"/>
            <a:ext cx="1657350" cy="358775"/>
            <a:chOff x="3560" y="3046"/>
            <a:chExt cx="1044" cy="293"/>
          </a:xfrm>
        </p:grpSpPr>
        <p:sp>
          <p:nvSpPr>
            <p:cNvPr id="251958" name="Line 54"/>
            <p:cNvSpPr>
              <a:spLocks noChangeShapeType="1"/>
            </p:cNvSpPr>
            <p:nvPr/>
          </p:nvSpPr>
          <p:spPr bwMode="auto">
            <a:xfrm>
              <a:off x="3560" y="3046"/>
              <a:ext cx="0" cy="293"/>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59" name="Line 55"/>
            <p:cNvSpPr>
              <a:spLocks noChangeShapeType="1"/>
            </p:cNvSpPr>
            <p:nvPr/>
          </p:nvSpPr>
          <p:spPr bwMode="auto">
            <a:xfrm>
              <a:off x="4105" y="3046"/>
              <a:ext cx="0" cy="293"/>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1960" name="Line 56"/>
            <p:cNvSpPr>
              <a:spLocks noChangeShapeType="1"/>
            </p:cNvSpPr>
            <p:nvPr/>
          </p:nvSpPr>
          <p:spPr bwMode="auto">
            <a:xfrm>
              <a:off x="4604" y="3046"/>
              <a:ext cx="0" cy="293"/>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E324C09-90E8-45AA-A19E-5122EA446073}" type="slidenum">
              <a:rPr lang="en-US" altLang="zh-CN"/>
              <a:pPr/>
              <a:t>11</a:t>
            </a:fld>
            <a:endParaRPr lang="en-US" altLang="zh-CN"/>
          </a:p>
        </p:txBody>
      </p:sp>
      <p:sp>
        <p:nvSpPr>
          <p:cNvPr id="252930" name="Rectangle 2"/>
          <p:cNvSpPr>
            <a:spLocks noGrp="1" noChangeArrowheads="1"/>
          </p:cNvSpPr>
          <p:nvPr>
            <p:ph type="title"/>
          </p:nvPr>
        </p:nvSpPr>
        <p:spPr/>
        <p:txBody>
          <a:bodyPr/>
          <a:lstStyle/>
          <a:p>
            <a:r>
              <a:rPr lang="zh-CN" altLang="en-US" dirty="0"/>
              <a:t>可靠传输</a:t>
            </a:r>
          </a:p>
        </p:txBody>
      </p:sp>
      <p:sp>
        <p:nvSpPr>
          <p:cNvPr id="252931" name="Rectangle 3"/>
          <p:cNvSpPr>
            <a:spLocks noGrp="1" noChangeArrowheads="1"/>
          </p:cNvSpPr>
          <p:nvPr>
            <p:ph type="body" idx="1"/>
          </p:nvPr>
        </p:nvSpPr>
        <p:spPr/>
        <p:txBody>
          <a:bodyPr/>
          <a:lstStyle/>
          <a:p>
            <a:r>
              <a:rPr lang="zh-CN" altLang="en-US"/>
              <a:t>可靠传输包括以下</a:t>
            </a:r>
            <a:r>
              <a:rPr lang="en-US" altLang="zh-CN"/>
              <a:t>4</a:t>
            </a:r>
            <a:r>
              <a:rPr lang="zh-CN" altLang="en-US"/>
              <a:t>个方面：</a:t>
            </a:r>
          </a:p>
          <a:p>
            <a:pPr lvl="1"/>
            <a:r>
              <a:rPr lang="zh-CN" altLang="en-US"/>
              <a:t>差错控制：保证可靠性</a:t>
            </a:r>
          </a:p>
          <a:p>
            <a:pPr lvl="1"/>
            <a:r>
              <a:rPr lang="zh-CN" altLang="en-US"/>
              <a:t>次序控制：分段和连接 、序列编号</a:t>
            </a:r>
          </a:p>
          <a:p>
            <a:pPr lvl="1"/>
            <a:r>
              <a:rPr lang="zh-CN" altLang="en-US"/>
              <a:t>丢失控制：丢失重传 </a:t>
            </a:r>
          </a:p>
          <a:p>
            <a:pPr lvl="1"/>
            <a:r>
              <a:rPr lang="zh-CN" altLang="en-US"/>
              <a:t>重复控制：通过序列编号完成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06AE1E55-4477-4722-8DC6-43FA0589B596}" type="slidenum">
              <a:rPr lang="en-US" altLang="zh-CN"/>
              <a:pPr/>
              <a:t>12</a:t>
            </a:fld>
            <a:endParaRPr lang="en-US" altLang="zh-CN"/>
          </a:p>
        </p:txBody>
      </p:sp>
      <p:sp>
        <p:nvSpPr>
          <p:cNvPr id="253954" name="Rectangle 2"/>
          <p:cNvSpPr>
            <a:spLocks noGrp="1" noChangeArrowheads="1"/>
          </p:cNvSpPr>
          <p:nvPr>
            <p:ph type="title"/>
          </p:nvPr>
        </p:nvSpPr>
        <p:spPr/>
        <p:txBody>
          <a:bodyPr/>
          <a:lstStyle/>
          <a:p>
            <a:r>
              <a:rPr lang="zh-CN" altLang="en-US"/>
              <a:t>差错控制</a:t>
            </a:r>
          </a:p>
        </p:txBody>
      </p:sp>
      <p:pic>
        <p:nvPicPr>
          <p:cNvPr id="25395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4114" y="2709864"/>
            <a:ext cx="827087"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lgn="ctr">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395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1625" y="2709864"/>
            <a:ext cx="827088"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lgn="ctr">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395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139" y="2854326"/>
            <a:ext cx="7191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6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4" y="2854326"/>
            <a:ext cx="7191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61" name="Line 9"/>
          <p:cNvSpPr>
            <a:spLocks noChangeShapeType="1"/>
          </p:cNvSpPr>
          <p:nvPr/>
        </p:nvSpPr>
        <p:spPr bwMode="auto">
          <a:xfrm>
            <a:off x="2855913" y="3429000"/>
            <a:ext cx="0" cy="23050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62" name="Line 10"/>
          <p:cNvSpPr>
            <a:spLocks noChangeShapeType="1"/>
          </p:cNvSpPr>
          <p:nvPr/>
        </p:nvSpPr>
        <p:spPr bwMode="auto">
          <a:xfrm>
            <a:off x="9625013" y="3429000"/>
            <a:ext cx="0" cy="23050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nvGrpSpPr>
          <p:cNvPr id="253965" name="Group 13"/>
          <p:cNvGrpSpPr>
            <a:grpSpLocks/>
          </p:cNvGrpSpPr>
          <p:nvPr/>
        </p:nvGrpSpPr>
        <p:grpSpPr bwMode="auto">
          <a:xfrm>
            <a:off x="4656139" y="2493963"/>
            <a:ext cx="719137" cy="1655762"/>
            <a:chOff x="1973" y="1752"/>
            <a:chExt cx="453" cy="1452"/>
          </a:xfrm>
        </p:grpSpPr>
        <p:sp>
          <p:nvSpPr>
            <p:cNvPr id="253963" name="Line 11"/>
            <p:cNvSpPr>
              <a:spLocks noChangeShapeType="1"/>
            </p:cNvSpPr>
            <p:nvPr/>
          </p:nvSpPr>
          <p:spPr bwMode="auto">
            <a:xfrm>
              <a:off x="1973" y="1752"/>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64" name="Line 12"/>
            <p:cNvSpPr>
              <a:spLocks noChangeShapeType="1"/>
            </p:cNvSpPr>
            <p:nvPr/>
          </p:nvSpPr>
          <p:spPr bwMode="auto">
            <a:xfrm>
              <a:off x="2426" y="1752"/>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3966" name="Group 14"/>
          <p:cNvGrpSpPr>
            <a:grpSpLocks/>
          </p:cNvGrpSpPr>
          <p:nvPr/>
        </p:nvGrpSpPr>
        <p:grpSpPr bwMode="auto">
          <a:xfrm>
            <a:off x="7104064" y="2565401"/>
            <a:ext cx="719137" cy="1655763"/>
            <a:chOff x="1973" y="1752"/>
            <a:chExt cx="453" cy="1452"/>
          </a:xfrm>
        </p:grpSpPr>
        <p:sp>
          <p:nvSpPr>
            <p:cNvPr id="253967" name="Line 15"/>
            <p:cNvSpPr>
              <a:spLocks noChangeShapeType="1"/>
            </p:cNvSpPr>
            <p:nvPr/>
          </p:nvSpPr>
          <p:spPr bwMode="auto">
            <a:xfrm>
              <a:off x="1973" y="1752"/>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68" name="Line 16"/>
            <p:cNvSpPr>
              <a:spLocks noChangeShapeType="1"/>
            </p:cNvSpPr>
            <p:nvPr/>
          </p:nvSpPr>
          <p:spPr bwMode="auto">
            <a:xfrm>
              <a:off x="2426" y="1752"/>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3969" name="Line 17"/>
          <p:cNvSpPr>
            <a:spLocks noChangeShapeType="1"/>
          </p:cNvSpPr>
          <p:nvPr/>
        </p:nvSpPr>
        <p:spPr bwMode="auto">
          <a:xfrm>
            <a:off x="2855914" y="3717925"/>
            <a:ext cx="180022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0" name="Line 18"/>
          <p:cNvSpPr>
            <a:spLocks noChangeShapeType="1"/>
          </p:cNvSpPr>
          <p:nvPr/>
        </p:nvSpPr>
        <p:spPr bwMode="auto">
          <a:xfrm>
            <a:off x="7824789" y="3717925"/>
            <a:ext cx="180022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1" name="Line 19"/>
          <p:cNvSpPr>
            <a:spLocks noChangeShapeType="1"/>
          </p:cNvSpPr>
          <p:nvPr/>
        </p:nvSpPr>
        <p:spPr bwMode="auto">
          <a:xfrm>
            <a:off x="5375275" y="3717925"/>
            <a:ext cx="172878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2" name="Line 20"/>
          <p:cNvSpPr>
            <a:spLocks noChangeShapeType="1"/>
          </p:cNvSpPr>
          <p:nvPr/>
        </p:nvSpPr>
        <p:spPr bwMode="auto">
          <a:xfrm>
            <a:off x="2855913" y="5229225"/>
            <a:ext cx="67691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3" name="Line 21"/>
          <p:cNvSpPr>
            <a:spLocks noChangeShapeType="1"/>
          </p:cNvSpPr>
          <p:nvPr/>
        </p:nvSpPr>
        <p:spPr bwMode="auto">
          <a:xfrm>
            <a:off x="4656139" y="2709863"/>
            <a:ext cx="719137"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4" name="Line 22"/>
          <p:cNvSpPr>
            <a:spLocks noChangeShapeType="1"/>
          </p:cNvSpPr>
          <p:nvPr/>
        </p:nvSpPr>
        <p:spPr bwMode="auto">
          <a:xfrm>
            <a:off x="7104064" y="2709863"/>
            <a:ext cx="719137"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76" name="AutoShape 24"/>
          <p:cNvSpPr>
            <a:spLocks noChangeArrowheads="1"/>
          </p:cNvSpPr>
          <p:nvPr/>
        </p:nvSpPr>
        <p:spPr bwMode="auto">
          <a:xfrm>
            <a:off x="5303839" y="1341438"/>
            <a:ext cx="1800225" cy="647700"/>
          </a:xfrm>
          <a:prstGeom prst="roundRect">
            <a:avLst>
              <a:gd name="adj" fmla="val 16667"/>
            </a:avLst>
          </a:prstGeom>
          <a:solidFill>
            <a:schemeClr val="accent1">
              <a:lumMod val="75000"/>
            </a:schemeClr>
          </a:solidFill>
          <a:ln>
            <a:noFill/>
          </a:ln>
          <a:effectLst/>
        </p:spPr>
        <p:txBody>
          <a:bodyPr wrap="none" anchor="ctr"/>
          <a:lstStyle/>
          <a:p>
            <a:pPr algn="ctr"/>
            <a:r>
              <a:rPr lang="zh-CN" altLang="en-US" sz="1800">
                <a:solidFill>
                  <a:srgbClr val="C00000"/>
                </a:solidFill>
                <a:latin typeface="微软雅黑 Light" panose="020B0502040204020203" pitchFamily="34" charset="-122"/>
                <a:ea typeface="微软雅黑 Light" panose="020B0502040204020203" pitchFamily="34" charset="-122"/>
              </a:rPr>
              <a:t>不被数据链路层</a:t>
            </a:r>
          </a:p>
          <a:p>
            <a:pPr algn="ctr"/>
            <a:r>
              <a:rPr lang="zh-CN" altLang="en-US" sz="1800">
                <a:solidFill>
                  <a:srgbClr val="C00000"/>
                </a:solidFill>
                <a:latin typeface="微软雅黑 Light" panose="020B0502040204020203" pitchFamily="34" charset="-122"/>
                <a:ea typeface="微软雅黑 Light" panose="020B0502040204020203" pitchFamily="34" charset="-122"/>
              </a:rPr>
              <a:t>所检测的差错</a:t>
            </a:r>
          </a:p>
        </p:txBody>
      </p:sp>
      <p:sp>
        <p:nvSpPr>
          <p:cNvPr id="253977" name="Rectangle 25"/>
          <p:cNvSpPr>
            <a:spLocks noChangeArrowheads="1"/>
          </p:cNvSpPr>
          <p:nvPr/>
        </p:nvSpPr>
        <p:spPr bwMode="auto">
          <a:xfrm>
            <a:off x="2927351" y="3789363"/>
            <a:ext cx="165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latin typeface="微软雅黑 Light" panose="020B0502040204020203" pitchFamily="34" charset="-122"/>
                <a:ea typeface="微软雅黑 Light" panose="020B0502040204020203" pitchFamily="34" charset="-122"/>
              </a:rPr>
              <a:t>被数据链路层</a:t>
            </a:r>
          </a:p>
          <a:p>
            <a:pPr algn="ctr"/>
            <a:r>
              <a:rPr lang="zh-CN" altLang="en-US" sz="1800">
                <a:latin typeface="微软雅黑 Light" panose="020B0502040204020203" pitchFamily="34" charset="-122"/>
                <a:ea typeface="微软雅黑 Light" panose="020B0502040204020203" pitchFamily="34" charset="-122"/>
              </a:rPr>
              <a:t>所检测的差错</a:t>
            </a:r>
          </a:p>
        </p:txBody>
      </p:sp>
      <p:sp>
        <p:nvSpPr>
          <p:cNvPr id="253980" name="Rectangle 28"/>
          <p:cNvSpPr>
            <a:spLocks noChangeArrowheads="1"/>
          </p:cNvSpPr>
          <p:nvPr/>
        </p:nvSpPr>
        <p:spPr bwMode="auto">
          <a:xfrm>
            <a:off x="5375276" y="3717925"/>
            <a:ext cx="165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latin typeface="微软雅黑 Light" panose="020B0502040204020203" pitchFamily="34" charset="-122"/>
                <a:ea typeface="微软雅黑 Light" panose="020B0502040204020203" pitchFamily="34" charset="-122"/>
              </a:rPr>
              <a:t>被数据链路层</a:t>
            </a:r>
          </a:p>
          <a:p>
            <a:pPr algn="ctr"/>
            <a:r>
              <a:rPr lang="zh-CN" altLang="en-US" sz="1800">
                <a:latin typeface="微软雅黑 Light" panose="020B0502040204020203" pitchFamily="34" charset="-122"/>
                <a:ea typeface="微软雅黑 Light" panose="020B0502040204020203" pitchFamily="34" charset="-122"/>
              </a:rPr>
              <a:t>所检测的差错</a:t>
            </a:r>
          </a:p>
        </p:txBody>
      </p:sp>
      <p:sp>
        <p:nvSpPr>
          <p:cNvPr id="253981" name="Rectangle 29"/>
          <p:cNvSpPr>
            <a:spLocks noChangeArrowheads="1"/>
          </p:cNvSpPr>
          <p:nvPr/>
        </p:nvSpPr>
        <p:spPr bwMode="auto">
          <a:xfrm>
            <a:off x="7967663" y="3717925"/>
            <a:ext cx="16557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latin typeface="微软雅黑 Light" panose="020B0502040204020203" pitchFamily="34" charset="-122"/>
                <a:ea typeface="微软雅黑 Light" panose="020B0502040204020203" pitchFamily="34" charset="-122"/>
              </a:rPr>
              <a:t>被数据链路层</a:t>
            </a:r>
          </a:p>
          <a:p>
            <a:pPr algn="ctr"/>
            <a:r>
              <a:rPr lang="zh-CN" altLang="en-US" sz="1800">
                <a:latin typeface="微软雅黑 Light" panose="020B0502040204020203" pitchFamily="34" charset="-122"/>
                <a:ea typeface="微软雅黑 Light" panose="020B0502040204020203" pitchFamily="34" charset="-122"/>
              </a:rPr>
              <a:t>所检测的差错</a:t>
            </a:r>
          </a:p>
        </p:txBody>
      </p:sp>
      <p:sp>
        <p:nvSpPr>
          <p:cNvPr id="253982" name="Rectangle 30"/>
          <p:cNvSpPr>
            <a:spLocks noChangeArrowheads="1"/>
          </p:cNvSpPr>
          <p:nvPr/>
        </p:nvSpPr>
        <p:spPr bwMode="auto">
          <a:xfrm>
            <a:off x="4800600" y="4797426"/>
            <a:ext cx="316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800">
                <a:latin typeface="微软雅黑 Light" panose="020B0502040204020203" pitchFamily="34" charset="-122"/>
                <a:ea typeface="微软雅黑 Light" panose="020B0502040204020203" pitchFamily="34" charset="-122"/>
              </a:rPr>
              <a:t>被传输层所检测的差错</a:t>
            </a:r>
          </a:p>
        </p:txBody>
      </p:sp>
      <p:sp>
        <p:nvSpPr>
          <p:cNvPr id="253983" name="Line 31"/>
          <p:cNvSpPr>
            <a:spLocks noChangeShapeType="1"/>
          </p:cNvSpPr>
          <p:nvPr/>
        </p:nvSpPr>
        <p:spPr bwMode="auto">
          <a:xfrm flipH="1">
            <a:off x="5016501" y="1989139"/>
            <a:ext cx="574675" cy="72072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3984" name="Line 32"/>
          <p:cNvSpPr>
            <a:spLocks noChangeShapeType="1"/>
          </p:cNvSpPr>
          <p:nvPr/>
        </p:nvSpPr>
        <p:spPr bwMode="auto">
          <a:xfrm>
            <a:off x="6886575" y="1989139"/>
            <a:ext cx="577850" cy="72072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灯片编号占位符 5"/>
          <p:cNvSpPr>
            <a:spLocks noGrp="1"/>
          </p:cNvSpPr>
          <p:nvPr>
            <p:ph type="sldNum" sz="quarter" idx="12"/>
          </p:nvPr>
        </p:nvSpPr>
        <p:spPr/>
        <p:txBody>
          <a:bodyPr/>
          <a:lstStyle/>
          <a:p>
            <a:fld id="{A4A0F1B3-E4E8-480A-97DC-954365151175}" type="slidenum">
              <a:rPr lang="en-US" altLang="zh-CN"/>
              <a:pPr/>
              <a:t>13</a:t>
            </a:fld>
            <a:endParaRPr lang="en-US" altLang="zh-CN"/>
          </a:p>
        </p:txBody>
      </p:sp>
      <p:sp>
        <p:nvSpPr>
          <p:cNvPr id="256002" name="Rectangle 2"/>
          <p:cNvSpPr>
            <a:spLocks noGrp="1" noChangeArrowheads="1"/>
          </p:cNvSpPr>
          <p:nvPr>
            <p:ph type="title"/>
          </p:nvPr>
        </p:nvSpPr>
        <p:spPr/>
        <p:txBody>
          <a:bodyPr/>
          <a:lstStyle/>
          <a:p>
            <a:r>
              <a:rPr lang="zh-CN" altLang="en-US"/>
              <a:t>次序控制</a:t>
            </a:r>
            <a:r>
              <a:rPr lang="en-US" altLang="zh-CN"/>
              <a:t>—</a:t>
            </a:r>
            <a:r>
              <a:rPr lang="zh-CN" altLang="en-US"/>
              <a:t>分段和组合</a:t>
            </a:r>
          </a:p>
        </p:txBody>
      </p:sp>
      <p:graphicFrame>
        <p:nvGraphicFramePr>
          <p:cNvPr id="256707" name="Group 707"/>
          <p:cNvGraphicFramePr>
            <a:graphicFrameLocks noGrp="1"/>
          </p:cNvGraphicFramePr>
          <p:nvPr>
            <p:extLst>
              <p:ext uri="{D42A27DB-BD31-4B8C-83A1-F6EECF244321}">
                <p14:modId xmlns:p14="http://schemas.microsoft.com/office/powerpoint/2010/main" val="1116884593"/>
              </p:ext>
            </p:extLst>
          </p:nvPr>
        </p:nvGraphicFramePr>
        <p:xfrm>
          <a:off x="1703389" y="2276475"/>
          <a:ext cx="1944687" cy="365760"/>
        </p:xfrm>
        <a:graphic>
          <a:graphicData uri="http://schemas.openxmlformats.org/drawingml/2006/table">
            <a:tbl>
              <a:tblPr/>
              <a:tblGrid>
                <a:gridCol w="1368425">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06" name="Group 706"/>
          <p:cNvGraphicFramePr>
            <a:graphicFrameLocks noGrp="1"/>
          </p:cNvGraphicFramePr>
          <p:nvPr>
            <p:extLst>
              <p:ext uri="{D42A27DB-BD31-4B8C-83A1-F6EECF244321}">
                <p14:modId xmlns:p14="http://schemas.microsoft.com/office/powerpoint/2010/main" val="645617417"/>
              </p:ext>
            </p:extLst>
          </p:nvPr>
        </p:nvGraphicFramePr>
        <p:xfrm>
          <a:off x="1849438" y="3429000"/>
          <a:ext cx="2735262" cy="365760"/>
        </p:xfrm>
        <a:graphic>
          <a:graphicData uri="http://schemas.openxmlformats.org/drawingml/2006/table">
            <a:tbl>
              <a:tblPr/>
              <a:tblGrid>
                <a:gridCol w="719137">
                  <a:extLst>
                    <a:ext uri="{9D8B030D-6E8A-4147-A177-3AD203B41FA5}">
                      <a16:colId xmlns:a16="http://schemas.microsoft.com/office/drawing/2014/main" val="20000"/>
                    </a:ext>
                  </a:extLst>
                </a:gridCol>
                <a:gridCol w="865188">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287337">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05" name="Group 705"/>
          <p:cNvGraphicFramePr>
            <a:graphicFrameLocks noGrp="1"/>
          </p:cNvGraphicFramePr>
          <p:nvPr>
            <p:extLst>
              <p:ext uri="{D42A27DB-BD31-4B8C-83A1-F6EECF244321}">
                <p14:modId xmlns:p14="http://schemas.microsoft.com/office/powerpoint/2010/main" val="1880938701"/>
              </p:ext>
            </p:extLst>
          </p:nvPr>
        </p:nvGraphicFramePr>
        <p:xfrm>
          <a:off x="1703388" y="3068638"/>
          <a:ext cx="2735262" cy="365760"/>
        </p:xfrm>
        <a:graphic>
          <a:graphicData uri="http://schemas.openxmlformats.org/drawingml/2006/table">
            <a:tbl>
              <a:tblPr/>
              <a:tblGrid>
                <a:gridCol w="719137">
                  <a:extLst>
                    <a:ext uri="{9D8B030D-6E8A-4147-A177-3AD203B41FA5}">
                      <a16:colId xmlns:a16="http://schemas.microsoft.com/office/drawing/2014/main" val="20000"/>
                    </a:ext>
                  </a:extLst>
                </a:gridCol>
                <a:gridCol w="865188">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287337">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12" name="Group 712"/>
          <p:cNvGraphicFramePr>
            <a:graphicFrameLocks noGrp="1"/>
          </p:cNvGraphicFramePr>
          <p:nvPr>
            <p:extLst>
              <p:ext uri="{D42A27DB-BD31-4B8C-83A1-F6EECF244321}">
                <p14:modId xmlns:p14="http://schemas.microsoft.com/office/powerpoint/2010/main" val="737022704"/>
              </p:ext>
            </p:extLst>
          </p:nvPr>
        </p:nvGraphicFramePr>
        <p:xfrm>
          <a:off x="1703388" y="4221163"/>
          <a:ext cx="3816350" cy="365760"/>
        </p:xfrm>
        <a:graphic>
          <a:graphicData uri="http://schemas.openxmlformats.org/drawingml/2006/table">
            <a:tbl>
              <a:tblPr/>
              <a:tblGrid>
                <a:gridCol w="503237">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865187">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287337">
                  <a:extLst>
                    <a:ext uri="{9D8B030D-6E8A-4147-A177-3AD203B41FA5}">
                      <a16:colId xmlns:a16="http://schemas.microsoft.com/office/drawing/2014/main" val="20004"/>
                    </a:ext>
                  </a:extLst>
                </a:gridCol>
                <a:gridCol w="287338">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13" name="Group 713"/>
          <p:cNvGraphicFramePr>
            <a:graphicFrameLocks noGrp="1"/>
          </p:cNvGraphicFramePr>
          <p:nvPr>
            <p:extLst>
              <p:ext uri="{D42A27DB-BD31-4B8C-83A1-F6EECF244321}">
                <p14:modId xmlns:p14="http://schemas.microsoft.com/office/powerpoint/2010/main" val="2941167039"/>
              </p:ext>
            </p:extLst>
          </p:nvPr>
        </p:nvGraphicFramePr>
        <p:xfrm>
          <a:off x="1847850" y="4581525"/>
          <a:ext cx="3816350" cy="365760"/>
        </p:xfrm>
        <a:graphic>
          <a:graphicData uri="http://schemas.openxmlformats.org/drawingml/2006/table">
            <a:tbl>
              <a:tblPr/>
              <a:tblGrid>
                <a:gridCol w="503238">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34" name="Group 734"/>
          <p:cNvGraphicFramePr>
            <a:graphicFrameLocks noGrp="1"/>
          </p:cNvGraphicFramePr>
          <p:nvPr>
            <p:extLst>
              <p:ext uri="{D42A27DB-BD31-4B8C-83A1-F6EECF244321}">
                <p14:modId xmlns:p14="http://schemas.microsoft.com/office/powerpoint/2010/main" val="937576419"/>
              </p:ext>
            </p:extLst>
          </p:nvPr>
        </p:nvGraphicFramePr>
        <p:xfrm>
          <a:off x="8543925" y="2276475"/>
          <a:ext cx="1944688" cy="365760"/>
        </p:xfrm>
        <a:graphic>
          <a:graphicData uri="http://schemas.openxmlformats.org/drawingml/2006/table">
            <a:tbl>
              <a:tblPr/>
              <a:tblGrid>
                <a:gridCol w="1368425">
                  <a:extLst>
                    <a:ext uri="{9D8B030D-6E8A-4147-A177-3AD203B41FA5}">
                      <a16:colId xmlns:a16="http://schemas.microsoft.com/office/drawing/2014/main" val="20000"/>
                    </a:ext>
                  </a:extLst>
                </a:gridCol>
                <a:gridCol w="287338">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44" name="Group 744"/>
          <p:cNvGraphicFramePr>
            <a:graphicFrameLocks noGrp="1"/>
          </p:cNvGraphicFramePr>
          <p:nvPr>
            <p:extLst>
              <p:ext uri="{D42A27DB-BD31-4B8C-83A1-F6EECF244321}">
                <p14:modId xmlns:p14="http://schemas.microsoft.com/office/powerpoint/2010/main" val="2857891954"/>
              </p:ext>
            </p:extLst>
          </p:nvPr>
        </p:nvGraphicFramePr>
        <p:xfrm>
          <a:off x="7610476" y="3429000"/>
          <a:ext cx="2735263" cy="365760"/>
        </p:xfrm>
        <a:graphic>
          <a:graphicData uri="http://schemas.openxmlformats.org/drawingml/2006/table">
            <a:tbl>
              <a:tblPr/>
              <a:tblGrid>
                <a:gridCol w="71913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60" name="Group 760"/>
          <p:cNvGraphicFramePr>
            <a:graphicFrameLocks noGrp="1"/>
          </p:cNvGraphicFramePr>
          <p:nvPr>
            <p:extLst>
              <p:ext uri="{D42A27DB-BD31-4B8C-83A1-F6EECF244321}">
                <p14:modId xmlns:p14="http://schemas.microsoft.com/office/powerpoint/2010/main" val="2677673215"/>
              </p:ext>
            </p:extLst>
          </p:nvPr>
        </p:nvGraphicFramePr>
        <p:xfrm>
          <a:off x="7753351" y="3068638"/>
          <a:ext cx="2735263" cy="365760"/>
        </p:xfrm>
        <a:graphic>
          <a:graphicData uri="http://schemas.openxmlformats.org/drawingml/2006/table">
            <a:tbl>
              <a:tblPr/>
              <a:tblGrid>
                <a:gridCol w="719138">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76" name="Group 776"/>
          <p:cNvGraphicFramePr>
            <a:graphicFrameLocks noGrp="1"/>
          </p:cNvGraphicFramePr>
          <p:nvPr>
            <p:extLst>
              <p:ext uri="{D42A27DB-BD31-4B8C-83A1-F6EECF244321}">
                <p14:modId xmlns:p14="http://schemas.microsoft.com/office/powerpoint/2010/main" val="1915325386"/>
              </p:ext>
            </p:extLst>
          </p:nvPr>
        </p:nvGraphicFramePr>
        <p:xfrm>
          <a:off x="6672263" y="4221163"/>
          <a:ext cx="3816350" cy="365760"/>
        </p:xfrm>
        <a:graphic>
          <a:graphicData uri="http://schemas.openxmlformats.org/drawingml/2006/table">
            <a:tbl>
              <a:tblPr/>
              <a:tblGrid>
                <a:gridCol w="503237">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865187">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287337">
                  <a:extLst>
                    <a:ext uri="{9D8B030D-6E8A-4147-A177-3AD203B41FA5}">
                      <a16:colId xmlns:a16="http://schemas.microsoft.com/office/drawing/2014/main" val="20004"/>
                    </a:ext>
                  </a:extLst>
                </a:gridCol>
                <a:gridCol w="287338">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6796" name="Group 796"/>
          <p:cNvGraphicFramePr>
            <a:graphicFrameLocks noGrp="1"/>
          </p:cNvGraphicFramePr>
          <p:nvPr>
            <p:extLst>
              <p:ext uri="{D42A27DB-BD31-4B8C-83A1-F6EECF244321}">
                <p14:modId xmlns:p14="http://schemas.microsoft.com/office/powerpoint/2010/main" val="2518679189"/>
              </p:ext>
            </p:extLst>
          </p:nvPr>
        </p:nvGraphicFramePr>
        <p:xfrm>
          <a:off x="6527800" y="4579938"/>
          <a:ext cx="3816350" cy="365760"/>
        </p:xfrm>
        <a:graphic>
          <a:graphicData uri="http://schemas.openxmlformats.org/drawingml/2006/table">
            <a:tbl>
              <a:tblPr/>
              <a:tblGrid>
                <a:gridCol w="503238">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分段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序号</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818" name="Line 818"/>
          <p:cNvSpPr>
            <a:spLocks noChangeShapeType="1"/>
          </p:cNvSpPr>
          <p:nvPr/>
        </p:nvSpPr>
        <p:spPr bwMode="auto">
          <a:xfrm>
            <a:off x="1919288" y="5373688"/>
            <a:ext cx="8280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19" name="Text Box 819"/>
          <p:cNvSpPr txBox="1">
            <a:spLocks noChangeArrowheads="1"/>
          </p:cNvSpPr>
          <p:nvPr/>
        </p:nvSpPr>
        <p:spPr bwMode="auto">
          <a:xfrm>
            <a:off x="5529263" y="5405439"/>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物理链路</a:t>
            </a:r>
          </a:p>
        </p:txBody>
      </p:sp>
      <p:sp>
        <p:nvSpPr>
          <p:cNvPr id="256820" name="Line 820"/>
          <p:cNvSpPr>
            <a:spLocks noChangeShapeType="1"/>
          </p:cNvSpPr>
          <p:nvPr/>
        </p:nvSpPr>
        <p:spPr bwMode="auto">
          <a:xfrm>
            <a:off x="2711450" y="1844675"/>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1" name="Line 821"/>
          <p:cNvSpPr>
            <a:spLocks noChangeShapeType="1"/>
          </p:cNvSpPr>
          <p:nvPr/>
        </p:nvSpPr>
        <p:spPr bwMode="auto">
          <a:xfrm>
            <a:off x="2711450" y="2636838"/>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2" name="Line 822"/>
          <p:cNvSpPr>
            <a:spLocks noChangeShapeType="1"/>
          </p:cNvSpPr>
          <p:nvPr/>
        </p:nvSpPr>
        <p:spPr bwMode="auto">
          <a:xfrm>
            <a:off x="2711450" y="3789363"/>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3" name="Line 823"/>
          <p:cNvSpPr>
            <a:spLocks noChangeShapeType="1"/>
          </p:cNvSpPr>
          <p:nvPr/>
        </p:nvSpPr>
        <p:spPr bwMode="auto">
          <a:xfrm>
            <a:off x="2711450" y="4941888"/>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4" name="Line 824"/>
          <p:cNvSpPr>
            <a:spLocks noChangeShapeType="1"/>
          </p:cNvSpPr>
          <p:nvPr/>
        </p:nvSpPr>
        <p:spPr bwMode="auto">
          <a:xfrm>
            <a:off x="9625013" y="1844675"/>
            <a:ext cx="0" cy="431800"/>
          </a:xfrm>
          <a:prstGeom prst="line">
            <a:avLst/>
          </a:prstGeom>
          <a:noFill/>
          <a:ln w="28575">
            <a:solidFill>
              <a:srgbClr val="00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5" name="Line 825"/>
          <p:cNvSpPr>
            <a:spLocks noChangeShapeType="1"/>
          </p:cNvSpPr>
          <p:nvPr/>
        </p:nvSpPr>
        <p:spPr bwMode="auto">
          <a:xfrm>
            <a:off x="9625013" y="2636838"/>
            <a:ext cx="0" cy="431800"/>
          </a:xfrm>
          <a:prstGeom prst="line">
            <a:avLst/>
          </a:prstGeom>
          <a:noFill/>
          <a:ln w="28575">
            <a:solidFill>
              <a:srgbClr val="00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6" name="Line 826"/>
          <p:cNvSpPr>
            <a:spLocks noChangeShapeType="1"/>
          </p:cNvSpPr>
          <p:nvPr/>
        </p:nvSpPr>
        <p:spPr bwMode="auto">
          <a:xfrm>
            <a:off x="9625013" y="3789363"/>
            <a:ext cx="0" cy="431800"/>
          </a:xfrm>
          <a:prstGeom prst="line">
            <a:avLst/>
          </a:prstGeom>
          <a:noFill/>
          <a:ln w="28575">
            <a:solidFill>
              <a:srgbClr val="00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7" name="Line 827"/>
          <p:cNvSpPr>
            <a:spLocks noChangeShapeType="1"/>
          </p:cNvSpPr>
          <p:nvPr/>
        </p:nvSpPr>
        <p:spPr bwMode="auto">
          <a:xfrm>
            <a:off x="9625013" y="4941888"/>
            <a:ext cx="0" cy="431800"/>
          </a:xfrm>
          <a:prstGeom prst="line">
            <a:avLst/>
          </a:prstGeom>
          <a:noFill/>
          <a:ln w="28575">
            <a:solidFill>
              <a:srgbClr val="00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6828" name="Text Box 828"/>
          <p:cNvSpPr txBox="1">
            <a:spLocks noChangeArrowheads="1"/>
          </p:cNvSpPr>
          <p:nvPr/>
        </p:nvSpPr>
        <p:spPr bwMode="auto">
          <a:xfrm>
            <a:off x="2423592" y="6025345"/>
            <a:ext cx="770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latin typeface="微软雅黑 Light" panose="020B0502040204020203" pitchFamily="34" charset="-122"/>
                <a:ea typeface="微软雅黑 Light" panose="020B0502040204020203" pitchFamily="34" charset="-122"/>
              </a:rPr>
              <a:t>H2</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T2</a:t>
            </a:r>
            <a:r>
              <a:rPr lang="zh-CN" altLang="en-US" dirty="0">
                <a:latin typeface="微软雅黑 Light" panose="020B0502040204020203" pitchFamily="34" charset="-122"/>
                <a:ea typeface="微软雅黑 Light" panose="020B0502040204020203" pitchFamily="34" charset="-122"/>
              </a:rPr>
              <a:t>：数据链路层帧首尾， </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a:t>
            </a:r>
            <a:r>
              <a:rPr lang="zh-CN" altLang="en-US" dirty="0">
                <a:latin typeface="微软雅黑 Light" panose="020B0502040204020203" pitchFamily="34" charset="-122"/>
                <a:ea typeface="微软雅黑 Light" panose="020B0502040204020203" pitchFamily="34" charset="-122"/>
              </a:rPr>
              <a:t>：网络地址， </a:t>
            </a:r>
            <a:r>
              <a:rPr lang="en-US" altLang="zh-CN" dirty="0">
                <a:latin typeface="微软雅黑 Light" panose="020B0502040204020203" pitchFamily="34" charset="-122"/>
                <a:ea typeface="微软雅黑 Light" panose="020B0502040204020203" pitchFamily="34" charset="-122"/>
              </a:rPr>
              <a:t>j</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k</a:t>
            </a:r>
            <a:r>
              <a:rPr lang="zh-CN" altLang="en-US" dirty="0">
                <a:latin typeface="微软雅黑 Light" panose="020B0502040204020203" pitchFamily="34" charset="-122"/>
                <a:ea typeface="微软雅黑 Light" panose="020B0502040204020203" pitchFamily="34" charset="-122"/>
              </a:rPr>
              <a:t>：端口号</a:t>
            </a:r>
          </a:p>
        </p:txBody>
      </p:sp>
      <p:sp>
        <p:nvSpPr>
          <p:cNvPr id="256829" name="Text Box 829"/>
          <p:cNvSpPr txBox="1">
            <a:spLocks noChangeArrowheads="1"/>
          </p:cNvSpPr>
          <p:nvPr/>
        </p:nvSpPr>
        <p:spPr bwMode="auto">
          <a:xfrm>
            <a:off x="5589589" y="22050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传输层</a:t>
            </a:r>
          </a:p>
        </p:txBody>
      </p:sp>
      <p:sp>
        <p:nvSpPr>
          <p:cNvPr id="256830" name="Text Box 830"/>
          <p:cNvSpPr txBox="1">
            <a:spLocks noChangeArrowheads="1"/>
          </p:cNvSpPr>
          <p:nvPr/>
        </p:nvSpPr>
        <p:spPr bwMode="auto">
          <a:xfrm>
            <a:off x="5589589" y="3103564"/>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网络层</a:t>
            </a:r>
          </a:p>
        </p:txBody>
      </p:sp>
      <p:sp>
        <p:nvSpPr>
          <p:cNvPr id="256831" name="Text Box 831"/>
          <p:cNvSpPr txBox="1">
            <a:spLocks noChangeArrowheads="1"/>
          </p:cNvSpPr>
          <p:nvPr/>
        </p:nvSpPr>
        <p:spPr bwMode="auto">
          <a:xfrm>
            <a:off x="5375275" y="3860801"/>
            <a:ext cx="1511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数据链路层</a:t>
            </a:r>
          </a:p>
        </p:txBody>
      </p:sp>
      <p:sp>
        <p:nvSpPr>
          <p:cNvPr id="256832" name="Text Box 832"/>
          <p:cNvSpPr txBox="1">
            <a:spLocks noChangeArrowheads="1"/>
          </p:cNvSpPr>
          <p:nvPr/>
        </p:nvSpPr>
        <p:spPr bwMode="auto">
          <a:xfrm>
            <a:off x="2640014" y="26368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3300"/>
                </a:solidFill>
                <a:latin typeface="微软雅黑 Light" panose="020B0502040204020203" pitchFamily="34" charset="-122"/>
                <a:ea typeface="微软雅黑 Light" panose="020B0502040204020203" pitchFamily="34" charset="-122"/>
              </a:rPr>
              <a:t>分段</a:t>
            </a:r>
          </a:p>
        </p:txBody>
      </p:sp>
      <p:sp>
        <p:nvSpPr>
          <p:cNvPr id="256833" name="Text Box 833"/>
          <p:cNvSpPr txBox="1">
            <a:spLocks noChangeArrowheads="1"/>
          </p:cNvSpPr>
          <p:nvPr/>
        </p:nvSpPr>
        <p:spPr bwMode="auto">
          <a:xfrm>
            <a:off x="8472489" y="26368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3300"/>
                </a:solidFill>
                <a:latin typeface="微软雅黑 Light" panose="020B0502040204020203" pitchFamily="34" charset="-122"/>
                <a:ea typeface="微软雅黑 Light" panose="020B0502040204020203" pitchFamily="34" charset="-122"/>
              </a:rPr>
              <a:t>组合</a:t>
            </a:r>
          </a:p>
        </p:txBody>
      </p:sp>
      <p:sp>
        <p:nvSpPr>
          <p:cNvPr id="256834" name="Text Box 834"/>
          <p:cNvSpPr txBox="1">
            <a:spLocks noChangeArrowheads="1"/>
          </p:cNvSpPr>
          <p:nvPr/>
        </p:nvSpPr>
        <p:spPr bwMode="auto">
          <a:xfrm>
            <a:off x="3143251" y="12684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solidFill>
                  <a:srgbClr val="006600"/>
                </a:solidFill>
                <a:latin typeface="微软雅黑 Light" panose="020B0502040204020203" pitchFamily="34" charset="-122"/>
                <a:ea typeface="微软雅黑 Light" panose="020B0502040204020203" pitchFamily="34" charset="-122"/>
              </a:rPr>
              <a:t>A</a:t>
            </a:r>
          </a:p>
        </p:txBody>
      </p:sp>
      <p:sp>
        <p:nvSpPr>
          <p:cNvPr id="256835" name="Text Box 835"/>
          <p:cNvSpPr txBox="1">
            <a:spLocks noChangeArrowheads="1"/>
          </p:cNvSpPr>
          <p:nvPr/>
        </p:nvSpPr>
        <p:spPr bwMode="auto">
          <a:xfrm>
            <a:off x="8832851" y="12684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solidFill>
                  <a:srgbClr val="006600"/>
                </a:solidFill>
                <a:latin typeface="微软雅黑 Light" panose="020B0502040204020203" pitchFamily="34" charset="-122"/>
                <a:ea typeface="微软雅黑 Light" panose="020B0502040204020203" pitchFamily="34" charset="-122"/>
              </a:rPr>
              <a:t>P</a:t>
            </a:r>
          </a:p>
        </p:txBody>
      </p:sp>
      <p:pic>
        <p:nvPicPr>
          <p:cNvPr id="34" name="图形 33">
            <a:extLst>
              <a:ext uri="{FF2B5EF4-FFF2-40B4-BE49-F238E27FC236}">
                <a16:creationId xmlns:a16="http://schemas.microsoft.com/office/drawing/2014/main" id="{67E7FBFC-3F0C-4265-BCC3-E97D10E837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1089" y="1353215"/>
            <a:ext cx="600874" cy="454948"/>
          </a:xfrm>
          <a:prstGeom prst="rect">
            <a:avLst/>
          </a:prstGeom>
        </p:spPr>
      </p:pic>
      <p:pic>
        <p:nvPicPr>
          <p:cNvPr id="35" name="图形 34">
            <a:extLst>
              <a:ext uri="{FF2B5EF4-FFF2-40B4-BE49-F238E27FC236}">
                <a16:creationId xmlns:a16="http://schemas.microsoft.com/office/drawing/2014/main" id="{2C2521A1-E94A-4BBE-BE0B-1DDF8569B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2988" y="1379914"/>
            <a:ext cx="600874" cy="4549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灯片编号占位符 5"/>
          <p:cNvSpPr>
            <a:spLocks noGrp="1"/>
          </p:cNvSpPr>
          <p:nvPr>
            <p:ph type="sldNum" sz="quarter" idx="12"/>
          </p:nvPr>
        </p:nvSpPr>
        <p:spPr/>
        <p:txBody>
          <a:bodyPr/>
          <a:lstStyle/>
          <a:p>
            <a:fld id="{F906E9A2-7962-450E-9B63-CFB568EC4DF5}" type="slidenum">
              <a:rPr lang="en-US" altLang="zh-CN"/>
              <a:pPr/>
              <a:t>14</a:t>
            </a:fld>
            <a:endParaRPr lang="en-US" altLang="zh-CN"/>
          </a:p>
        </p:txBody>
      </p:sp>
      <p:sp>
        <p:nvSpPr>
          <p:cNvPr id="254978" name="Rectangle 2"/>
          <p:cNvSpPr>
            <a:spLocks noGrp="1" noChangeArrowheads="1"/>
          </p:cNvSpPr>
          <p:nvPr>
            <p:ph type="title"/>
          </p:nvPr>
        </p:nvSpPr>
        <p:spPr/>
        <p:txBody>
          <a:bodyPr/>
          <a:lstStyle/>
          <a:p>
            <a:r>
              <a:rPr lang="zh-CN" altLang="en-US"/>
              <a:t>次序控制</a:t>
            </a:r>
            <a:r>
              <a:rPr lang="en-US" altLang="zh-CN"/>
              <a:t>—</a:t>
            </a:r>
            <a:r>
              <a:rPr lang="zh-CN" altLang="en-US"/>
              <a:t>连接和分割</a:t>
            </a:r>
          </a:p>
        </p:txBody>
      </p:sp>
      <p:graphicFrame>
        <p:nvGraphicFramePr>
          <p:cNvPr id="255162" name="Group 186"/>
          <p:cNvGraphicFramePr>
            <a:graphicFrameLocks noGrp="1"/>
          </p:cNvGraphicFramePr>
          <p:nvPr>
            <p:extLst>
              <p:ext uri="{D42A27DB-BD31-4B8C-83A1-F6EECF244321}">
                <p14:modId xmlns:p14="http://schemas.microsoft.com/office/powerpoint/2010/main" val="4219595953"/>
              </p:ext>
            </p:extLst>
          </p:nvPr>
        </p:nvGraphicFramePr>
        <p:xfrm>
          <a:off x="1774826" y="2276475"/>
          <a:ext cx="1368425" cy="365760"/>
        </p:xfrm>
        <a:graphic>
          <a:graphicData uri="http://schemas.openxmlformats.org/drawingml/2006/table">
            <a:tbl>
              <a:tblPr/>
              <a:tblGrid>
                <a:gridCol w="792163">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174" name="Group 198"/>
          <p:cNvGraphicFramePr>
            <a:graphicFrameLocks noGrp="1"/>
          </p:cNvGraphicFramePr>
          <p:nvPr>
            <p:extLst>
              <p:ext uri="{D42A27DB-BD31-4B8C-83A1-F6EECF244321}">
                <p14:modId xmlns:p14="http://schemas.microsoft.com/office/powerpoint/2010/main" val="298230509"/>
              </p:ext>
            </p:extLst>
          </p:nvPr>
        </p:nvGraphicFramePr>
        <p:xfrm>
          <a:off x="1776413" y="3208338"/>
          <a:ext cx="2806700" cy="365760"/>
        </p:xfrm>
        <a:graphic>
          <a:graphicData uri="http://schemas.openxmlformats.org/drawingml/2006/table">
            <a:tbl>
              <a:tblPr/>
              <a:tblGrid>
                <a:gridCol w="790575">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177" name="Group 201"/>
          <p:cNvGraphicFramePr>
            <a:graphicFrameLocks noGrp="1"/>
          </p:cNvGraphicFramePr>
          <p:nvPr>
            <p:extLst>
              <p:ext uri="{D42A27DB-BD31-4B8C-83A1-F6EECF244321}">
                <p14:modId xmlns:p14="http://schemas.microsoft.com/office/powerpoint/2010/main" val="1292074246"/>
              </p:ext>
            </p:extLst>
          </p:nvPr>
        </p:nvGraphicFramePr>
        <p:xfrm>
          <a:off x="1776414" y="4359275"/>
          <a:ext cx="3887787" cy="365760"/>
        </p:xfrm>
        <a:graphic>
          <a:graphicData uri="http://schemas.openxmlformats.org/drawingml/2006/table">
            <a:tbl>
              <a:tblPr/>
              <a:tblGrid>
                <a:gridCol w="504825">
                  <a:extLst>
                    <a:ext uri="{9D8B030D-6E8A-4147-A177-3AD203B41FA5}">
                      <a16:colId xmlns:a16="http://schemas.microsoft.com/office/drawing/2014/main" val="20000"/>
                    </a:ext>
                  </a:extLst>
                </a:gridCol>
                <a:gridCol w="788987">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5147" name="Line 171"/>
          <p:cNvSpPr>
            <a:spLocks noChangeShapeType="1"/>
          </p:cNvSpPr>
          <p:nvPr/>
        </p:nvSpPr>
        <p:spPr bwMode="auto">
          <a:xfrm>
            <a:off x="1919288" y="5373688"/>
            <a:ext cx="8280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48" name="Text Box 172"/>
          <p:cNvSpPr txBox="1">
            <a:spLocks noChangeArrowheads="1"/>
          </p:cNvSpPr>
          <p:nvPr/>
        </p:nvSpPr>
        <p:spPr bwMode="auto">
          <a:xfrm>
            <a:off x="5529263" y="5405439"/>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物理链路</a:t>
            </a:r>
          </a:p>
        </p:txBody>
      </p:sp>
      <p:sp>
        <p:nvSpPr>
          <p:cNvPr id="255149" name="Line 173"/>
          <p:cNvSpPr>
            <a:spLocks noChangeShapeType="1"/>
          </p:cNvSpPr>
          <p:nvPr/>
        </p:nvSpPr>
        <p:spPr bwMode="auto">
          <a:xfrm>
            <a:off x="2711450" y="1844675"/>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50" name="Line 174"/>
          <p:cNvSpPr>
            <a:spLocks noChangeShapeType="1"/>
          </p:cNvSpPr>
          <p:nvPr/>
        </p:nvSpPr>
        <p:spPr bwMode="auto">
          <a:xfrm>
            <a:off x="2711450" y="2636838"/>
            <a:ext cx="0" cy="576262"/>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51" name="Line 175"/>
          <p:cNvSpPr>
            <a:spLocks noChangeShapeType="1"/>
          </p:cNvSpPr>
          <p:nvPr/>
        </p:nvSpPr>
        <p:spPr bwMode="auto">
          <a:xfrm>
            <a:off x="2711450" y="3573463"/>
            <a:ext cx="0" cy="792162"/>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52" name="Line 176"/>
          <p:cNvSpPr>
            <a:spLocks noChangeShapeType="1"/>
          </p:cNvSpPr>
          <p:nvPr/>
        </p:nvSpPr>
        <p:spPr bwMode="auto">
          <a:xfrm>
            <a:off x="2711450" y="4724400"/>
            <a:ext cx="0" cy="649288"/>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157" name="Text Box 181"/>
          <p:cNvSpPr txBox="1">
            <a:spLocks noChangeArrowheads="1"/>
          </p:cNvSpPr>
          <p:nvPr/>
        </p:nvSpPr>
        <p:spPr bwMode="auto">
          <a:xfrm>
            <a:off x="2351089" y="6030684"/>
            <a:ext cx="770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latin typeface="微软雅黑 Light" panose="020B0502040204020203" pitchFamily="34" charset="-122"/>
                <a:ea typeface="微软雅黑 Light" panose="020B0502040204020203" pitchFamily="34" charset="-122"/>
              </a:rPr>
              <a:t>H2</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T2</a:t>
            </a:r>
            <a:r>
              <a:rPr lang="zh-CN" altLang="en-US" dirty="0">
                <a:latin typeface="微软雅黑 Light" panose="020B0502040204020203" pitchFamily="34" charset="-122"/>
                <a:ea typeface="微软雅黑 Light" panose="020B0502040204020203" pitchFamily="34" charset="-122"/>
              </a:rPr>
              <a:t>：数据链路层帧首尾， </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a:t>
            </a:r>
            <a:r>
              <a:rPr lang="zh-CN" altLang="en-US" dirty="0">
                <a:latin typeface="微软雅黑 Light" panose="020B0502040204020203" pitchFamily="34" charset="-122"/>
                <a:ea typeface="微软雅黑 Light" panose="020B0502040204020203" pitchFamily="34" charset="-122"/>
              </a:rPr>
              <a:t>：网络地址， </a:t>
            </a:r>
            <a:r>
              <a:rPr lang="en-US" altLang="zh-CN" dirty="0">
                <a:latin typeface="微软雅黑 Light" panose="020B0502040204020203" pitchFamily="34" charset="-122"/>
                <a:ea typeface="微软雅黑 Light" panose="020B0502040204020203" pitchFamily="34" charset="-122"/>
              </a:rPr>
              <a:t>j</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k</a:t>
            </a:r>
            <a:r>
              <a:rPr lang="zh-CN" altLang="en-US" dirty="0">
                <a:latin typeface="微软雅黑 Light" panose="020B0502040204020203" pitchFamily="34" charset="-122"/>
                <a:ea typeface="微软雅黑 Light" panose="020B0502040204020203" pitchFamily="34" charset="-122"/>
              </a:rPr>
              <a:t>：端口号</a:t>
            </a:r>
          </a:p>
        </p:txBody>
      </p:sp>
      <p:sp>
        <p:nvSpPr>
          <p:cNvPr id="255158" name="Text Box 182"/>
          <p:cNvSpPr txBox="1">
            <a:spLocks noChangeArrowheads="1"/>
          </p:cNvSpPr>
          <p:nvPr/>
        </p:nvSpPr>
        <p:spPr bwMode="auto">
          <a:xfrm>
            <a:off x="5589589" y="22050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传输层</a:t>
            </a:r>
          </a:p>
        </p:txBody>
      </p:sp>
      <p:sp>
        <p:nvSpPr>
          <p:cNvPr id="255159" name="Text Box 183"/>
          <p:cNvSpPr txBox="1">
            <a:spLocks noChangeArrowheads="1"/>
          </p:cNvSpPr>
          <p:nvPr/>
        </p:nvSpPr>
        <p:spPr bwMode="auto">
          <a:xfrm>
            <a:off x="5589589" y="3103564"/>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网络层</a:t>
            </a:r>
          </a:p>
        </p:txBody>
      </p:sp>
      <p:sp>
        <p:nvSpPr>
          <p:cNvPr id="255160" name="Text Box 184"/>
          <p:cNvSpPr txBox="1">
            <a:spLocks noChangeArrowheads="1"/>
          </p:cNvSpPr>
          <p:nvPr/>
        </p:nvSpPr>
        <p:spPr bwMode="auto">
          <a:xfrm>
            <a:off x="5375275" y="3860801"/>
            <a:ext cx="1511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数据链路层</a:t>
            </a:r>
          </a:p>
        </p:txBody>
      </p:sp>
      <p:graphicFrame>
        <p:nvGraphicFramePr>
          <p:cNvPr id="255163" name="Group 187"/>
          <p:cNvGraphicFramePr>
            <a:graphicFrameLocks noGrp="1"/>
          </p:cNvGraphicFramePr>
          <p:nvPr>
            <p:extLst>
              <p:ext uri="{D42A27DB-BD31-4B8C-83A1-F6EECF244321}">
                <p14:modId xmlns:p14="http://schemas.microsoft.com/office/powerpoint/2010/main" val="3301355774"/>
              </p:ext>
            </p:extLst>
          </p:nvPr>
        </p:nvGraphicFramePr>
        <p:xfrm>
          <a:off x="3216276" y="2276475"/>
          <a:ext cx="1368425" cy="365760"/>
        </p:xfrm>
        <a:graphic>
          <a:graphicData uri="http://schemas.openxmlformats.org/drawingml/2006/table">
            <a:tbl>
              <a:tblPr/>
              <a:tblGrid>
                <a:gridCol w="792163">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238" name="Group 262"/>
          <p:cNvGraphicFramePr>
            <a:graphicFrameLocks noGrp="1"/>
          </p:cNvGraphicFramePr>
          <p:nvPr>
            <p:extLst>
              <p:ext uri="{D42A27DB-BD31-4B8C-83A1-F6EECF244321}">
                <p14:modId xmlns:p14="http://schemas.microsoft.com/office/powerpoint/2010/main" val="3545424029"/>
              </p:ext>
            </p:extLst>
          </p:nvPr>
        </p:nvGraphicFramePr>
        <p:xfrm>
          <a:off x="7464426" y="2276475"/>
          <a:ext cx="1368425" cy="365760"/>
        </p:xfrm>
        <a:graphic>
          <a:graphicData uri="http://schemas.openxmlformats.org/drawingml/2006/table">
            <a:tbl>
              <a:tblPr/>
              <a:tblGrid>
                <a:gridCol w="792163">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360363">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188" name="Group 212"/>
          <p:cNvGraphicFramePr>
            <a:graphicFrameLocks noGrp="1"/>
          </p:cNvGraphicFramePr>
          <p:nvPr>
            <p:extLst>
              <p:ext uri="{D42A27DB-BD31-4B8C-83A1-F6EECF244321}">
                <p14:modId xmlns:p14="http://schemas.microsoft.com/office/powerpoint/2010/main" val="2989550241"/>
              </p:ext>
            </p:extLst>
          </p:nvPr>
        </p:nvGraphicFramePr>
        <p:xfrm>
          <a:off x="7466013" y="3208338"/>
          <a:ext cx="2806700" cy="365760"/>
        </p:xfrm>
        <a:graphic>
          <a:graphicData uri="http://schemas.openxmlformats.org/drawingml/2006/table">
            <a:tbl>
              <a:tblPr/>
              <a:tblGrid>
                <a:gridCol w="790575">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8925">
                  <a:extLst>
                    <a:ext uri="{9D8B030D-6E8A-4147-A177-3AD203B41FA5}">
                      <a16:colId xmlns:a16="http://schemas.microsoft.com/office/drawing/2014/main" val="20005"/>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5204" name="Group 228"/>
          <p:cNvGraphicFramePr>
            <a:graphicFrameLocks noGrp="1"/>
          </p:cNvGraphicFramePr>
          <p:nvPr>
            <p:extLst>
              <p:ext uri="{D42A27DB-BD31-4B8C-83A1-F6EECF244321}">
                <p14:modId xmlns:p14="http://schemas.microsoft.com/office/powerpoint/2010/main" val="1036011889"/>
              </p:ext>
            </p:extLst>
          </p:nvPr>
        </p:nvGraphicFramePr>
        <p:xfrm>
          <a:off x="6456364" y="4359275"/>
          <a:ext cx="3887787" cy="365760"/>
        </p:xfrm>
        <a:graphic>
          <a:graphicData uri="http://schemas.openxmlformats.org/drawingml/2006/table">
            <a:tbl>
              <a:tblPr/>
              <a:tblGrid>
                <a:gridCol w="504825">
                  <a:extLst>
                    <a:ext uri="{9D8B030D-6E8A-4147-A177-3AD203B41FA5}">
                      <a16:colId xmlns:a16="http://schemas.microsoft.com/office/drawing/2014/main" val="20000"/>
                    </a:ext>
                  </a:extLst>
                </a:gridCol>
                <a:gridCol w="788987">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28733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H2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5224" name="Line 248"/>
          <p:cNvSpPr>
            <a:spLocks noChangeShapeType="1"/>
          </p:cNvSpPr>
          <p:nvPr/>
        </p:nvSpPr>
        <p:spPr bwMode="auto">
          <a:xfrm>
            <a:off x="9623425" y="1844675"/>
            <a:ext cx="0" cy="4318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225" name="Line 249"/>
          <p:cNvSpPr>
            <a:spLocks noChangeShapeType="1"/>
          </p:cNvSpPr>
          <p:nvPr/>
        </p:nvSpPr>
        <p:spPr bwMode="auto">
          <a:xfrm>
            <a:off x="9623425" y="2636838"/>
            <a:ext cx="0" cy="576262"/>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226" name="Line 250"/>
          <p:cNvSpPr>
            <a:spLocks noChangeShapeType="1"/>
          </p:cNvSpPr>
          <p:nvPr/>
        </p:nvSpPr>
        <p:spPr bwMode="auto">
          <a:xfrm>
            <a:off x="9623425" y="3573463"/>
            <a:ext cx="0" cy="792162"/>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5227" name="Line 251"/>
          <p:cNvSpPr>
            <a:spLocks noChangeShapeType="1"/>
          </p:cNvSpPr>
          <p:nvPr/>
        </p:nvSpPr>
        <p:spPr bwMode="auto">
          <a:xfrm>
            <a:off x="9623425" y="4724400"/>
            <a:ext cx="0" cy="649288"/>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aphicFrame>
        <p:nvGraphicFramePr>
          <p:cNvPr id="255228" name="Group 252"/>
          <p:cNvGraphicFramePr>
            <a:graphicFrameLocks noGrp="1"/>
          </p:cNvGraphicFramePr>
          <p:nvPr>
            <p:extLst>
              <p:ext uri="{D42A27DB-BD31-4B8C-83A1-F6EECF244321}">
                <p14:modId xmlns:p14="http://schemas.microsoft.com/office/powerpoint/2010/main" val="1676106962"/>
              </p:ext>
            </p:extLst>
          </p:nvPr>
        </p:nvGraphicFramePr>
        <p:xfrm>
          <a:off x="8905876" y="2276475"/>
          <a:ext cx="1368425" cy="365760"/>
        </p:xfrm>
        <a:graphic>
          <a:graphicData uri="http://schemas.openxmlformats.org/drawingml/2006/table">
            <a:tbl>
              <a:tblPr/>
              <a:tblGrid>
                <a:gridCol w="792163">
                  <a:extLst>
                    <a:ext uri="{9D8B030D-6E8A-4147-A177-3AD203B41FA5}">
                      <a16:colId xmlns:a16="http://schemas.microsoft.com/office/drawing/2014/main" val="20000"/>
                    </a:ext>
                  </a:extLst>
                </a:gridCol>
                <a:gridCol w="287337">
                  <a:extLst>
                    <a:ext uri="{9D8B030D-6E8A-4147-A177-3AD203B41FA5}">
                      <a16:colId xmlns:a16="http://schemas.microsoft.com/office/drawing/2014/main" val="20001"/>
                    </a:ext>
                  </a:extLst>
                </a:gridCol>
                <a:gridCol w="288925">
                  <a:extLst>
                    <a:ext uri="{9D8B030D-6E8A-4147-A177-3AD203B41FA5}">
                      <a16:colId xmlns:a16="http://schemas.microsoft.com/office/drawing/2014/main" val="20002"/>
                    </a:ext>
                  </a:extLst>
                </a:gridCol>
              </a:tblGrid>
              <a:tr h="215900">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5239" name="Text Box 263"/>
          <p:cNvSpPr txBox="1">
            <a:spLocks noChangeArrowheads="1"/>
          </p:cNvSpPr>
          <p:nvPr/>
        </p:nvSpPr>
        <p:spPr bwMode="auto">
          <a:xfrm>
            <a:off x="2640014" y="26368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3300"/>
                </a:solidFill>
                <a:latin typeface="微软雅黑 Light" panose="020B0502040204020203" pitchFamily="34" charset="-122"/>
                <a:ea typeface="微软雅黑 Light" panose="020B0502040204020203" pitchFamily="34" charset="-122"/>
              </a:rPr>
              <a:t>连接</a:t>
            </a:r>
          </a:p>
        </p:txBody>
      </p:sp>
      <p:sp>
        <p:nvSpPr>
          <p:cNvPr id="255240" name="Text Box 264"/>
          <p:cNvSpPr txBox="1">
            <a:spLocks noChangeArrowheads="1"/>
          </p:cNvSpPr>
          <p:nvPr/>
        </p:nvSpPr>
        <p:spPr bwMode="auto">
          <a:xfrm>
            <a:off x="8472489" y="2636839"/>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3300"/>
                </a:solidFill>
                <a:latin typeface="微软雅黑 Light" panose="020B0502040204020203" pitchFamily="34" charset="-122"/>
                <a:ea typeface="微软雅黑 Light" panose="020B0502040204020203" pitchFamily="34" charset="-122"/>
              </a:rPr>
              <a:t>分割</a:t>
            </a:r>
          </a:p>
        </p:txBody>
      </p:sp>
      <p:sp>
        <p:nvSpPr>
          <p:cNvPr id="255241" name="Text Box 265"/>
          <p:cNvSpPr txBox="1">
            <a:spLocks noChangeArrowheads="1"/>
          </p:cNvSpPr>
          <p:nvPr/>
        </p:nvSpPr>
        <p:spPr bwMode="auto">
          <a:xfrm>
            <a:off x="3143251" y="12684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solidFill>
                  <a:srgbClr val="006600"/>
                </a:solidFill>
                <a:latin typeface="微软雅黑 Light" panose="020B0502040204020203" pitchFamily="34" charset="-122"/>
                <a:ea typeface="微软雅黑 Light" panose="020B0502040204020203" pitchFamily="34" charset="-122"/>
              </a:rPr>
              <a:t>A</a:t>
            </a:r>
          </a:p>
        </p:txBody>
      </p:sp>
      <p:sp>
        <p:nvSpPr>
          <p:cNvPr id="255242" name="Text Box 266"/>
          <p:cNvSpPr txBox="1">
            <a:spLocks noChangeArrowheads="1"/>
          </p:cNvSpPr>
          <p:nvPr/>
        </p:nvSpPr>
        <p:spPr bwMode="auto">
          <a:xfrm>
            <a:off x="8832851" y="12684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solidFill>
                  <a:srgbClr val="006600"/>
                </a:solidFill>
                <a:latin typeface="微软雅黑 Light" panose="020B0502040204020203" pitchFamily="34" charset="-122"/>
                <a:ea typeface="微软雅黑 Light" panose="020B0502040204020203" pitchFamily="34" charset="-122"/>
              </a:rPr>
              <a:t>P</a:t>
            </a:r>
          </a:p>
        </p:txBody>
      </p:sp>
      <p:pic>
        <p:nvPicPr>
          <p:cNvPr id="32" name="图形 31">
            <a:extLst>
              <a:ext uri="{FF2B5EF4-FFF2-40B4-BE49-F238E27FC236}">
                <a16:creationId xmlns:a16="http://schemas.microsoft.com/office/drawing/2014/main" id="{E7A81F57-CD0E-4083-B1B7-5B808888BD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1089" y="1353215"/>
            <a:ext cx="600874" cy="454948"/>
          </a:xfrm>
          <a:prstGeom prst="rect">
            <a:avLst/>
          </a:prstGeom>
        </p:spPr>
      </p:pic>
      <p:pic>
        <p:nvPicPr>
          <p:cNvPr id="33" name="图形 32">
            <a:extLst>
              <a:ext uri="{FF2B5EF4-FFF2-40B4-BE49-F238E27FC236}">
                <a16:creationId xmlns:a16="http://schemas.microsoft.com/office/drawing/2014/main" id="{021B03F1-1F58-4BAE-BAAD-0B638BE96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2988" y="1379914"/>
            <a:ext cx="600874" cy="4549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7C3339B-0CAC-48EB-A9DB-C94AB1BF8798}" type="slidenum">
              <a:rPr lang="en-US" altLang="zh-CN"/>
              <a:pPr/>
              <a:t>15</a:t>
            </a:fld>
            <a:endParaRPr lang="en-US" altLang="zh-CN"/>
          </a:p>
        </p:txBody>
      </p:sp>
      <p:sp>
        <p:nvSpPr>
          <p:cNvPr id="270338" name="Rectangle 2"/>
          <p:cNvSpPr>
            <a:spLocks noGrp="1" noChangeArrowheads="1"/>
          </p:cNvSpPr>
          <p:nvPr>
            <p:ph type="title"/>
          </p:nvPr>
        </p:nvSpPr>
        <p:spPr/>
        <p:txBody>
          <a:bodyPr/>
          <a:lstStyle/>
          <a:p>
            <a:r>
              <a:rPr lang="zh-CN" altLang="en-US" dirty="0"/>
              <a:t>丢失控制与重复控制</a:t>
            </a:r>
          </a:p>
        </p:txBody>
      </p:sp>
      <p:sp>
        <p:nvSpPr>
          <p:cNvPr id="270339" name="Rectangle 3"/>
          <p:cNvSpPr>
            <a:spLocks noGrp="1" noChangeArrowheads="1"/>
          </p:cNvSpPr>
          <p:nvPr>
            <p:ph type="body" idx="1"/>
          </p:nvPr>
        </p:nvSpPr>
        <p:spPr/>
        <p:txBody>
          <a:bodyPr/>
          <a:lstStyle/>
          <a:p>
            <a:r>
              <a:rPr lang="zh-CN" altLang="en-US" dirty="0"/>
              <a:t>传输层要确保一次传输的所有片段都到达目的地</a:t>
            </a:r>
          </a:p>
          <a:p>
            <a:r>
              <a:rPr lang="zh-CN" altLang="en-US" dirty="0"/>
              <a:t>如果发生了丢失要重传</a:t>
            </a:r>
            <a:endParaRPr lang="en-US" altLang="zh-CN" dirty="0"/>
          </a:p>
          <a:p>
            <a:r>
              <a:rPr lang="zh-CN" altLang="en-US" dirty="0"/>
              <a:t>使用序列编号保证接收方丢弃重复数据</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62C612-234E-4CC4-B043-9548E2CF4FE6}" type="slidenum">
              <a:rPr lang="en-US" altLang="zh-CN"/>
              <a:pPr/>
              <a:t>16</a:t>
            </a:fld>
            <a:endParaRPr lang="en-US" altLang="zh-CN"/>
          </a:p>
        </p:txBody>
      </p:sp>
      <p:sp>
        <p:nvSpPr>
          <p:cNvPr id="257026" name="Rectangle 2"/>
          <p:cNvSpPr>
            <a:spLocks noGrp="1" noChangeArrowheads="1"/>
          </p:cNvSpPr>
          <p:nvPr>
            <p:ph type="title"/>
          </p:nvPr>
        </p:nvSpPr>
        <p:spPr/>
        <p:txBody>
          <a:bodyPr/>
          <a:lstStyle/>
          <a:p>
            <a:r>
              <a:rPr lang="zh-CN" altLang="en-US" dirty="0"/>
              <a:t>传输层流量控制</a:t>
            </a:r>
          </a:p>
        </p:txBody>
      </p:sp>
      <p:sp>
        <p:nvSpPr>
          <p:cNvPr id="257027" name="Rectangle 3"/>
          <p:cNvSpPr>
            <a:spLocks noGrp="1" noChangeArrowheads="1"/>
          </p:cNvSpPr>
          <p:nvPr>
            <p:ph type="body" idx="1"/>
          </p:nvPr>
        </p:nvSpPr>
        <p:spPr/>
        <p:txBody>
          <a:bodyPr/>
          <a:lstStyle/>
          <a:p>
            <a:r>
              <a:rPr lang="zh-CN" altLang="en-US"/>
              <a:t>和数据链路层一样，传输层也负责流量控制。但是，传输层中的流量控制是作用在端到端上的，而不是作用在单条链路上的。</a:t>
            </a:r>
          </a:p>
          <a:p>
            <a:r>
              <a:rPr lang="zh-CN" altLang="en-US"/>
              <a:t>传输层流量控制也使用滑动窗口协议，但是传输层中的窗口在大小上是可以变化的，以适应可使用的缓冲区的变化情况。</a:t>
            </a:r>
          </a:p>
          <a:p>
            <a:r>
              <a:rPr lang="zh-CN" altLang="en-US"/>
              <a:t>使用</a:t>
            </a:r>
            <a:r>
              <a:rPr lang="en-US" altLang="zh-CN"/>
              <a:t>3</a:t>
            </a:r>
            <a:r>
              <a:rPr lang="zh-CN" altLang="en-US"/>
              <a:t>个指针识别缓冲区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fld id="{DCA3E7F3-B74B-4066-91A8-125E56058FB1}" type="slidenum">
              <a:rPr lang="en-US" altLang="zh-CN"/>
              <a:pPr/>
              <a:t>17</a:t>
            </a:fld>
            <a:endParaRPr lang="en-US" altLang="zh-CN"/>
          </a:p>
        </p:txBody>
      </p:sp>
      <p:sp>
        <p:nvSpPr>
          <p:cNvPr id="258050" name="Rectangle 2"/>
          <p:cNvSpPr>
            <a:spLocks noGrp="1" noChangeArrowheads="1"/>
          </p:cNvSpPr>
          <p:nvPr>
            <p:ph type="title"/>
          </p:nvPr>
        </p:nvSpPr>
        <p:spPr/>
        <p:txBody>
          <a:bodyPr/>
          <a:lstStyle/>
          <a:p>
            <a:r>
              <a:rPr lang="zh-CN" altLang="en-US"/>
              <a:t>滑动窗口</a:t>
            </a:r>
          </a:p>
        </p:txBody>
      </p:sp>
      <p:graphicFrame>
        <p:nvGraphicFramePr>
          <p:cNvPr id="258424" name="Group 376"/>
          <p:cNvGraphicFramePr>
            <a:graphicFrameLocks noGrp="1"/>
          </p:cNvGraphicFramePr>
          <p:nvPr>
            <p:ph idx="1"/>
            <p:extLst>
              <p:ext uri="{D42A27DB-BD31-4B8C-83A1-F6EECF244321}">
                <p14:modId xmlns:p14="http://schemas.microsoft.com/office/powerpoint/2010/main" val="343280057"/>
              </p:ext>
            </p:extLst>
          </p:nvPr>
        </p:nvGraphicFramePr>
        <p:xfrm>
          <a:off x="1774825" y="3141664"/>
          <a:ext cx="8642350" cy="358775"/>
        </p:xfrm>
        <a:graphic>
          <a:graphicData uri="http://schemas.openxmlformats.org/drawingml/2006/table">
            <a:tbl>
              <a:tblPr/>
              <a:tblGrid>
                <a:gridCol w="412750">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411162">
                  <a:extLst>
                    <a:ext uri="{9D8B030D-6E8A-4147-A177-3AD203B41FA5}">
                      <a16:colId xmlns:a16="http://schemas.microsoft.com/office/drawing/2014/main" val="20002"/>
                    </a:ext>
                  </a:extLst>
                </a:gridCol>
                <a:gridCol w="411163">
                  <a:extLst>
                    <a:ext uri="{9D8B030D-6E8A-4147-A177-3AD203B41FA5}">
                      <a16:colId xmlns:a16="http://schemas.microsoft.com/office/drawing/2014/main" val="20003"/>
                    </a:ext>
                  </a:extLst>
                </a:gridCol>
                <a:gridCol w="412750">
                  <a:extLst>
                    <a:ext uri="{9D8B030D-6E8A-4147-A177-3AD203B41FA5}">
                      <a16:colId xmlns:a16="http://schemas.microsoft.com/office/drawing/2014/main" val="20004"/>
                    </a:ext>
                  </a:extLst>
                </a:gridCol>
                <a:gridCol w="409575">
                  <a:extLst>
                    <a:ext uri="{9D8B030D-6E8A-4147-A177-3AD203B41FA5}">
                      <a16:colId xmlns:a16="http://schemas.microsoft.com/office/drawing/2014/main" val="20005"/>
                    </a:ext>
                  </a:extLst>
                </a:gridCol>
                <a:gridCol w="412750">
                  <a:extLst>
                    <a:ext uri="{9D8B030D-6E8A-4147-A177-3AD203B41FA5}">
                      <a16:colId xmlns:a16="http://schemas.microsoft.com/office/drawing/2014/main" val="20006"/>
                    </a:ext>
                  </a:extLst>
                </a:gridCol>
                <a:gridCol w="409575">
                  <a:extLst>
                    <a:ext uri="{9D8B030D-6E8A-4147-A177-3AD203B41FA5}">
                      <a16:colId xmlns:a16="http://schemas.microsoft.com/office/drawing/2014/main" val="20007"/>
                    </a:ext>
                  </a:extLst>
                </a:gridCol>
                <a:gridCol w="412750">
                  <a:extLst>
                    <a:ext uri="{9D8B030D-6E8A-4147-A177-3AD203B41FA5}">
                      <a16:colId xmlns:a16="http://schemas.microsoft.com/office/drawing/2014/main" val="20008"/>
                    </a:ext>
                  </a:extLst>
                </a:gridCol>
                <a:gridCol w="411162">
                  <a:extLst>
                    <a:ext uri="{9D8B030D-6E8A-4147-A177-3AD203B41FA5}">
                      <a16:colId xmlns:a16="http://schemas.microsoft.com/office/drawing/2014/main" val="20009"/>
                    </a:ext>
                  </a:extLst>
                </a:gridCol>
                <a:gridCol w="412750">
                  <a:extLst>
                    <a:ext uri="{9D8B030D-6E8A-4147-A177-3AD203B41FA5}">
                      <a16:colId xmlns:a16="http://schemas.microsoft.com/office/drawing/2014/main" val="20010"/>
                    </a:ext>
                  </a:extLst>
                </a:gridCol>
                <a:gridCol w="412750">
                  <a:extLst>
                    <a:ext uri="{9D8B030D-6E8A-4147-A177-3AD203B41FA5}">
                      <a16:colId xmlns:a16="http://schemas.microsoft.com/office/drawing/2014/main" val="20011"/>
                    </a:ext>
                  </a:extLst>
                </a:gridCol>
                <a:gridCol w="411163">
                  <a:extLst>
                    <a:ext uri="{9D8B030D-6E8A-4147-A177-3AD203B41FA5}">
                      <a16:colId xmlns:a16="http://schemas.microsoft.com/office/drawing/2014/main" val="20012"/>
                    </a:ext>
                  </a:extLst>
                </a:gridCol>
                <a:gridCol w="411162">
                  <a:extLst>
                    <a:ext uri="{9D8B030D-6E8A-4147-A177-3AD203B41FA5}">
                      <a16:colId xmlns:a16="http://schemas.microsoft.com/office/drawing/2014/main" val="20013"/>
                    </a:ext>
                  </a:extLst>
                </a:gridCol>
                <a:gridCol w="411163">
                  <a:extLst>
                    <a:ext uri="{9D8B030D-6E8A-4147-A177-3AD203B41FA5}">
                      <a16:colId xmlns:a16="http://schemas.microsoft.com/office/drawing/2014/main" val="20014"/>
                    </a:ext>
                  </a:extLst>
                </a:gridCol>
                <a:gridCol w="412750">
                  <a:extLst>
                    <a:ext uri="{9D8B030D-6E8A-4147-A177-3AD203B41FA5}">
                      <a16:colId xmlns:a16="http://schemas.microsoft.com/office/drawing/2014/main" val="20015"/>
                    </a:ext>
                  </a:extLst>
                </a:gridCol>
                <a:gridCol w="409575">
                  <a:extLst>
                    <a:ext uri="{9D8B030D-6E8A-4147-A177-3AD203B41FA5}">
                      <a16:colId xmlns:a16="http://schemas.microsoft.com/office/drawing/2014/main" val="20016"/>
                    </a:ext>
                  </a:extLst>
                </a:gridCol>
                <a:gridCol w="412750">
                  <a:extLst>
                    <a:ext uri="{9D8B030D-6E8A-4147-A177-3AD203B41FA5}">
                      <a16:colId xmlns:a16="http://schemas.microsoft.com/office/drawing/2014/main" val="20017"/>
                    </a:ext>
                  </a:extLst>
                </a:gridCol>
                <a:gridCol w="409575">
                  <a:extLst>
                    <a:ext uri="{9D8B030D-6E8A-4147-A177-3AD203B41FA5}">
                      <a16:colId xmlns:a16="http://schemas.microsoft.com/office/drawing/2014/main" val="20018"/>
                    </a:ext>
                  </a:extLst>
                </a:gridCol>
                <a:gridCol w="412750">
                  <a:extLst>
                    <a:ext uri="{9D8B030D-6E8A-4147-A177-3AD203B41FA5}">
                      <a16:colId xmlns:a16="http://schemas.microsoft.com/office/drawing/2014/main" val="20019"/>
                    </a:ext>
                  </a:extLst>
                </a:gridCol>
                <a:gridCol w="411162">
                  <a:extLst>
                    <a:ext uri="{9D8B030D-6E8A-4147-A177-3AD203B41FA5}">
                      <a16:colId xmlns:a16="http://schemas.microsoft.com/office/drawing/2014/main" val="20020"/>
                    </a:ext>
                  </a:extLst>
                </a:gridCol>
              </a:tblGrid>
              <a:tr h="358775">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bl>
          </a:graphicData>
        </a:graphic>
      </p:graphicFrame>
      <p:sp>
        <p:nvSpPr>
          <p:cNvPr id="258425" name="Line 377"/>
          <p:cNvSpPr>
            <a:spLocks noChangeShapeType="1"/>
          </p:cNvSpPr>
          <p:nvPr/>
        </p:nvSpPr>
        <p:spPr bwMode="auto">
          <a:xfrm>
            <a:off x="3830638" y="1844675"/>
            <a:ext cx="0" cy="31686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26" name="Line 378"/>
          <p:cNvSpPr>
            <a:spLocks noChangeShapeType="1"/>
          </p:cNvSpPr>
          <p:nvPr/>
        </p:nvSpPr>
        <p:spPr bwMode="auto">
          <a:xfrm>
            <a:off x="7535863" y="1844675"/>
            <a:ext cx="0" cy="31686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27" name="Line 379"/>
          <p:cNvSpPr>
            <a:spLocks noChangeShapeType="1"/>
          </p:cNvSpPr>
          <p:nvPr/>
        </p:nvSpPr>
        <p:spPr bwMode="auto">
          <a:xfrm>
            <a:off x="5880100" y="2565401"/>
            <a:ext cx="0" cy="24479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28" name="Line 380"/>
          <p:cNvSpPr>
            <a:spLocks noChangeShapeType="1"/>
          </p:cNvSpPr>
          <p:nvPr/>
        </p:nvSpPr>
        <p:spPr bwMode="auto">
          <a:xfrm>
            <a:off x="1774825" y="1844676"/>
            <a:ext cx="0" cy="165576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29" name="Line 381"/>
          <p:cNvSpPr>
            <a:spLocks noChangeShapeType="1"/>
          </p:cNvSpPr>
          <p:nvPr/>
        </p:nvSpPr>
        <p:spPr bwMode="auto">
          <a:xfrm>
            <a:off x="10417175" y="1844676"/>
            <a:ext cx="0" cy="165576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0" name="Line 382"/>
          <p:cNvSpPr>
            <a:spLocks noChangeShapeType="1"/>
          </p:cNvSpPr>
          <p:nvPr/>
        </p:nvSpPr>
        <p:spPr bwMode="auto">
          <a:xfrm>
            <a:off x="1774826" y="2636838"/>
            <a:ext cx="2017713"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1" name="Line 383"/>
          <p:cNvSpPr>
            <a:spLocks noChangeShapeType="1"/>
          </p:cNvSpPr>
          <p:nvPr/>
        </p:nvSpPr>
        <p:spPr bwMode="auto">
          <a:xfrm>
            <a:off x="3863976" y="2852738"/>
            <a:ext cx="2017713"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2" name="Line 384"/>
          <p:cNvSpPr>
            <a:spLocks noChangeShapeType="1"/>
          </p:cNvSpPr>
          <p:nvPr/>
        </p:nvSpPr>
        <p:spPr bwMode="auto">
          <a:xfrm>
            <a:off x="5880101" y="2852738"/>
            <a:ext cx="1655763"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3" name="Line 385"/>
          <p:cNvSpPr>
            <a:spLocks noChangeShapeType="1"/>
          </p:cNvSpPr>
          <p:nvPr/>
        </p:nvSpPr>
        <p:spPr bwMode="auto">
          <a:xfrm>
            <a:off x="7535863" y="2636838"/>
            <a:ext cx="2881312"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4" name="Text Box 386"/>
          <p:cNvSpPr txBox="1">
            <a:spLocks noChangeArrowheads="1"/>
          </p:cNvSpPr>
          <p:nvPr/>
        </p:nvSpPr>
        <p:spPr bwMode="auto">
          <a:xfrm>
            <a:off x="1919289" y="220503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发送并被确认</a:t>
            </a:r>
          </a:p>
        </p:txBody>
      </p:sp>
      <p:sp>
        <p:nvSpPr>
          <p:cNvPr id="258435" name="Text Box 387"/>
          <p:cNvSpPr txBox="1">
            <a:spLocks noChangeArrowheads="1"/>
          </p:cNvSpPr>
          <p:nvPr/>
        </p:nvSpPr>
        <p:spPr bwMode="auto">
          <a:xfrm>
            <a:off x="8112126" y="220503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不能发送</a:t>
            </a:r>
          </a:p>
        </p:txBody>
      </p:sp>
      <p:sp>
        <p:nvSpPr>
          <p:cNvPr id="258436" name="Line 388"/>
          <p:cNvSpPr>
            <a:spLocks noChangeShapeType="1"/>
          </p:cNvSpPr>
          <p:nvPr/>
        </p:nvSpPr>
        <p:spPr bwMode="auto">
          <a:xfrm>
            <a:off x="3863975" y="2205038"/>
            <a:ext cx="367188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8437" name="Text Box 389"/>
          <p:cNvSpPr txBox="1">
            <a:spLocks noChangeArrowheads="1"/>
          </p:cNvSpPr>
          <p:nvPr/>
        </p:nvSpPr>
        <p:spPr bwMode="auto">
          <a:xfrm>
            <a:off x="5016501" y="177323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窗口大小</a:t>
            </a:r>
          </a:p>
        </p:txBody>
      </p:sp>
      <p:sp>
        <p:nvSpPr>
          <p:cNvPr id="258438" name="Text Box 390"/>
          <p:cNvSpPr txBox="1">
            <a:spLocks noChangeArrowheads="1"/>
          </p:cNvSpPr>
          <p:nvPr/>
        </p:nvSpPr>
        <p:spPr bwMode="auto">
          <a:xfrm>
            <a:off x="4079875" y="2420939"/>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发送没被确认</a:t>
            </a:r>
          </a:p>
        </p:txBody>
      </p:sp>
      <p:sp>
        <p:nvSpPr>
          <p:cNvPr id="258439" name="Text Box 391"/>
          <p:cNvSpPr txBox="1">
            <a:spLocks noChangeArrowheads="1"/>
          </p:cNvSpPr>
          <p:nvPr/>
        </p:nvSpPr>
        <p:spPr bwMode="auto">
          <a:xfrm>
            <a:off x="6024563" y="2420939"/>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可以发送</a:t>
            </a:r>
          </a:p>
        </p:txBody>
      </p:sp>
      <p:sp>
        <p:nvSpPr>
          <p:cNvPr id="258440" name="AutoShape 392"/>
          <p:cNvSpPr>
            <a:spLocks noChangeArrowheads="1"/>
          </p:cNvSpPr>
          <p:nvPr/>
        </p:nvSpPr>
        <p:spPr bwMode="auto">
          <a:xfrm>
            <a:off x="2046289" y="4508501"/>
            <a:ext cx="1601787" cy="1008063"/>
          </a:xfrm>
          <a:prstGeom prst="wedgeRoundRectCallout">
            <a:avLst>
              <a:gd name="adj1" fmla="val 59417"/>
              <a:gd name="adj2" fmla="val -74880"/>
              <a:gd name="adj3" fmla="val 16667"/>
            </a:avLst>
          </a:prstGeom>
          <a:noFill/>
          <a:ln w="19050" algn="ctr">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latin typeface="微软雅黑 Light" panose="020B0502040204020203" pitchFamily="34" charset="-122"/>
                <a:ea typeface="微软雅黑 Light" panose="020B0502040204020203" pitchFamily="34" charset="-122"/>
              </a:rPr>
              <a:t>当收到确认帧时，该指针右移</a:t>
            </a:r>
          </a:p>
        </p:txBody>
      </p:sp>
      <p:sp>
        <p:nvSpPr>
          <p:cNvPr id="258441" name="AutoShape 393"/>
          <p:cNvSpPr>
            <a:spLocks noChangeArrowheads="1"/>
          </p:cNvSpPr>
          <p:nvPr/>
        </p:nvSpPr>
        <p:spPr bwMode="auto">
          <a:xfrm>
            <a:off x="4079875" y="4508501"/>
            <a:ext cx="1601788" cy="1008063"/>
          </a:xfrm>
          <a:prstGeom prst="wedgeRoundRectCallout">
            <a:avLst>
              <a:gd name="adj1" fmla="val 59417"/>
              <a:gd name="adj2" fmla="val -74880"/>
              <a:gd name="adj3" fmla="val 16667"/>
            </a:avLst>
          </a:prstGeom>
          <a:noFill/>
          <a:ln w="19050" algn="ctr">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latin typeface="微软雅黑 Light" panose="020B0502040204020203" pitchFamily="34" charset="-122"/>
                <a:ea typeface="微软雅黑 Light" panose="020B0502040204020203" pitchFamily="34" charset="-122"/>
              </a:rPr>
              <a:t>当数据发送的时候，该指针右移</a:t>
            </a:r>
          </a:p>
        </p:txBody>
      </p:sp>
      <p:sp>
        <p:nvSpPr>
          <p:cNvPr id="258442" name="AutoShape 394"/>
          <p:cNvSpPr>
            <a:spLocks noChangeArrowheads="1"/>
          </p:cNvSpPr>
          <p:nvPr/>
        </p:nvSpPr>
        <p:spPr bwMode="auto">
          <a:xfrm>
            <a:off x="7734300" y="4581526"/>
            <a:ext cx="1601788" cy="1008063"/>
          </a:xfrm>
          <a:prstGeom prst="wedgeRoundRectCallout">
            <a:avLst>
              <a:gd name="adj1" fmla="val -59218"/>
              <a:gd name="adj2" fmla="val -76931"/>
              <a:gd name="adj3" fmla="val 16667"/>
            </a:avLst>
          </a:prstGeom>
          <a:noFill/>
          <a:ln w="1905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latin typeface="微软雅黑 Light" panose="020B0502040204020203" pitchFamily="34" charset="-122"/>
                <a:ea typeface="微软雅黑 Light" panose="020B0502040204020203" pitchFamily="34" charset="-122"/>
              </a:rPr>
              <a:t>左右移动，改变窗口大小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5"/>
          <p:cNvSpPr>
            <a:spLocks noGrp="1"/>
          </p:cNvSpPr>
          <p:nvPr>
            <p:ph type="sldNum" sz="quarter" idx="12"/>
          </p:nvPr>
        </p:nvSpPr>
        <p:spPr/>
        <p:txBody>
          <a:bodyPr/>
          <a:lstStyle/>
          <a:p>
            <a:fld id="{0CFB40A5-B2F4-46A8-89A7-697B293A3340}" type="slidenum">
              <a:rPr lang="en-US" altLang="zh-CN"/>
              <a:pPr/>
              <a:t>18</a:t>
            </a:fld>
            <a:endParaRPr lang="en-US" altLang="zh-CN"/>
          </a:p>
        </p:txBody>
      </p:sp>
      <p:sp>
        <p:nvSpPr>
          <p:cNvPr id="259074" name="Rectangle 2"/>
          <p:cNvSpPr>
            <a:spLocks noGrp="1" noChangeArrowheads="1"/>
          </p:cNvSpPr>
          <p:nvPr>
            <p:ph type="title"/>
          </p:nvPr>
        </p:nvSpPr>
        <p:spPr/>
        <p:txBody>
          <a:bodyPr/>
          <a:lstStyle/>
          <a:p>
            <a:r>
              <a:rPr lang="zh-CN" altLang="en-US"/>
              <a:t>传输层的流量控制</a:t>
            </a:r>
          </a:p>
        </p:txBody>
      </p:sp>
      <p:sp>
        <p:nvSpPr>
          <p:cNvPr id="259077" name="Line 5"/>
          <p:cNvSpPr>
            <a:spLocks noChangeShapeType="1"/>
          </p:cNvSpPr>
          <p:nvPr/>
        </p:nvSpPr>
        <p:spPr bwMode="auto">
          <a:xfrm>
            <a:off x="4440238" y="1412876"/>
            <a:ext cx="0" cy="518477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78" name="Line 6"/>
          <p:cNvSpPr>
            <a:spLocks noChangeShapeType="1"/>
          </p:cNvSpPr>
          <p:nvPr/>
        </p:nvSpPr>
        <p:spPr bwMode="auto">
          <a:xfrm>
            <a:off x="7535863" y="1412876"/>
            <a:ext cx="0" cy="518477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3" name="Line 21"/>
          <p:cNvSpPr>
            <a:spLocks noChangeShapeType="1"/>
          </p:cNvSpPr>
          <p:nvPr/>
        </p:nvSpPr>
        <p:spPr bwMode="auto">
          <a:xfrm flipV="1">
            <a:off x="5735639" y="6237289"/>
            <a:ext cx="1800225" cy="71437"/>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4" name="Line 22"/>
          <p:cNvSpPr>
            <a:spLocks noChangeShapeType="1"/>
          </p:cNvSpPr>
          <p:nvPr/>
        </p:nvSpPr>
        <p:spPr bwMode="auto">
          <a:xfrm>
            <a:off x="4440238" y="3068638"/>
            <a:ext cx="1655762" cy="1444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nvGrpSpPr>
          <p:cNvPr id="259111" name="Group 39"/>
          <p:cNvGrpSpPr>
            <a:grpSpLocks/>
          </p:cNvGrpSpPr>
          <p:nvPr/>
        </p:nvGrpSpPr>
        <p:grpSpPr bwMode="auto">
          <a:xfrm>
            <a:off x="3935413" y="1773239"/>
            <a:ext cx="3600450" cy="287337"/>
            <a:chOff x="1519" y="1117"/>
            <a:chExt cx="2268" cy="181"/>
          </a:xfrm>
        </p:grpSpPr>
        <p:sp>
          <p:nvSpPr>
            <p:cNvPr id="259079" name="Line 7"/>
            <p:cNvSpPr>
              <a:spLocks noChangeShapeType="1"/>
            </p:cNvSpPr>
            <p:nvPr/>
          </p:nvSpPr>
          <p:spPr bwMode="auto">
            <a:xfrm>
              <a:off x="1837" y="1117"/>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5" name="Line 23"/>
            <p:cNvSpPr>
              <a:spLocks noChangeShapeType="1"/>
            </p:cNvSpPr>
            <p:nvPr/>
          </p:nvSpPr>
          <p:spPr bwMode="auto">
            <a:xfrm>
              <a:off x="1519" y="1117"/>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2" name="Group 40"/>
          <p:cNvGrpSpPr>
            <a:grpSpLocks/>
          </p:cNvGrpSpPr>
          <p:nvPr/>
        </p:nvGrpSpPr>
        <p:grpSpPr bwMode="auto">
          <a:xfrm>
            <a:off x="3935413" y="2492375"/>
            <a:ext cx="3600450" cy="287338"/>
            <a:chOff x="1519" y="1570"/>
            <a:chExt cx="2268" cy="181"/>
          </a:xfrm>
        </p:grpSpPr>
        <p:sp>
          <p:nvSpPr>
            <p:cNvPr id="259081" name="Line 9"/>
            <p:cNvSpPr>
              <a:spLocks noChangeShapeType="1"/>
            </p:cNvSpPr>
            <p:nvPr/>
          </p:nvSpPr>
          <p:spPr bwMode="auto">
            <a:xfrm>
              <a:off x="1837" y="1570"/>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6" name="Line 24"/>
            <p:cNvSpPr>
              <a:spLocks noChangeShapeType="1"/>
            </p:cNvSpPr>
            <p:nvPr/>
          </p:nvSpPr>
          <p:spPr bwMode="auto">
            <a:xfrm>
              <a:off x="1519" y="1570"/>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3" name="Group 41"/>
          <p:cNvGrpSpPr>
            <a:grpSpLocks/>
          </p:cNvGrpSpPr>
          <p:nvPr/>
        </p:nvGrpSpPr>
        <p:grpSpPr bwMode="auto">
          <a:xfrm>
            <a:off x="3935413" y="2781300"/>
            <a:ext cx="3600450" cy="287338"/>
            <a:chOff x="1519" y="1752"/>
            <a:chExt cx="2268" cy="181"/>
          </a:xfrm>
        </p:grpSpPr>
        <p:sp>
          <p:nvSpPr>
            <p:cNvPr id="259082" name="Line 10"/>
            <p:cNvSpPr>
              <a:spLocks noChangeShapeType="1"/>
            </p:cNvSpPr>
            <p:nvPr/>
          </p:nvSpPr>
          <p:spPr bwMode="auto">
            <a:xfrm>
              <a:off x="1837" y="1752"/>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7" name="Line 25"/>
            <p:cNvSpPr>
              <a:spLocks noChangeShapeType="1"/>
            </p:cNvSpPr>
            <p:nvPr/>
          </p:nvSpPr>
          <p:spPr bwMode="auto">
            <a:xfrm>
              <a:off x="1519" y="1752"/>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9098" name="Line 26"/>
          <p:cNvSpPr>
            <a:spLocks noChangeShapeType="1"/>
          </p:cNvSpPr>
          <p:nvPr/>
        </p:nvSpPr>
        <p:spPr bwMode="auto">
          <a:xfrm>
            <a:off x="3935414" y="3068638"/>
            <a:ext cx="50482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nvGrpSpPr>
          <p:cNvPr id="259114" name="Group 42"/>
          <p:cNvGrpSpPr>
            <a:grpSpLocks/>
          </p:cNvGrpSpPr>
          <p:nvPr/>
        </p:nvGrpSpPr>
        <p:grpSpPr bwMode="auto">
          <a:xfrm>
            <a:off x="3935413" y="3789364"/>
            <a:ext cx="3600450" cy="287337"/>
            <a:chOff x="1519" y="2387"/>
            <a:chExt cx="2268" cy="181"/>
          </a:xfrm>
        </p:grpSpPr>
        <p:sp>
          <p:nvSpPr>
            <p:cNvPr id="259083" name="Line 11"/>
            <p:cNvSpPr>
              <a:spLocks noChangeShapeType="1"/>
            </p:cNvSpPr>
            <p:nvPr/>
          </p:nvSpPr>
          <p:spPr bwMode="auto">
            <a:xfrm>
              <a:off x="1837" y="2387"/>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099" name="Line 27"/>
            <p:cNvSpPr>
              <a:spLocks noChangeShapeType="1"/>
            </p:cNvSpPr>
            <p:nvPr/>
          </p:nvSpPr>
          <p:spPr bwMode="auto">
            <a:xfrm>
              <a:off x="1519" y="2387"/>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5" name="Group 43"/>
          <p:cNvGrpSpPr>
            <a:grpSpLocks/>
          </p:cNvGrpSpPr>
          <p:nvPr/>
        </p:nvGrpSpPr>
        <p:grpSpPr bwMode="auto">
          <a:xfrm>
            <a:off x="3935413" y="4078289"/>
            <a:ext cx="3600450" cy="287337"/>
            <a:chOff x="1519" y="2569"/>
            <a:chExt cx="2268" cy="181"/>
          </a:xfrm>
        </p:grpSpPr>
        <p:sp>
          <p:nvSpPr>
            <p:cNvPr id="259084" name="Line 12"/>
            <p:cNvSpPr>
              <a:spLocks noChangeShapeType="1"/>
            </p:cNvSpPr>
            <p:nvPr/>
          </p:nvSpPr>
          <p:spPr bwMode="auto">
            <a:xfrm>
              <a:off x="1837" y="2569"/>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0" name="Line 28"/>
            <p:cNvSpPr>
              <a:spLocks noChangeShapeType="1"/>
            </p:cNvSpPr>
            <p:nvPr/>
          </p:nvSpPr>
          <p:spPr bwMode="auto">
            <a:xfrm>
              <a:off x="1519" y="2569"/>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6" name="Group 44"/>
          <p:cNvGrpSpPr>
            <a:grpSpLocks/>
          </p:cNvGrpSpPr>
          <p:nvPr/>
        </p:nvGrpSpPr>
        <p:grpSpPr bwMode="auto">
          <a:xfrm>
            <a:off x="3935413" y="4365625"/>
            <a:ext cx="3600450" cy="287338"/>
            <a:chOff x="1519" y="2750"/>
            <a:chExt cx="2268" cy="181"/>
          </a:xfrm>
        </p:grpSpPr>
        <p:sp>
          <p:nvSpPr>
            <p:cNvPr id="259085" name="Line 13"/>
            <p:cNvSpPr>
              <a:spLocks noChangeShapeType="1"/>
            </p:cNvSpPr>
            <p:nvPr/>
          </p:nvSpPr>
          <p:spPr bwMode="auto">
            <a:xfrm>
              <a:off x="1837" y="2750"/>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1" name="Line 29"/>
            <p:cNvSpPr>
              <a:spLocks noChangeShapeType="1"/>
            </p:cNvSpPr>
            <p:nvPr/>
          </p:nvSpPr>
          <p:spPr bwMode="auto">
            <a:xfrm>
              <a:off x="1519" y="2750"/>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7" name="Group 45"/>
          <p:cNvGrpSpPr>
            <a:grpSpLocks/>
          </p:cNvGrpSpPr>
          <p:nvPr/>
        </p:nvGrpSpPr>
        <p:grpSpPr bwMode="auto">
          <a:xfrm>
            <a:off x="3935413" y="5300664"/>
            <a:ext cx="3600450" cy="287337"/>
            <a:chOff x="1519" y="3339"/>
            <a:chExt cx="2268" cy="181"/>
          </a:xfrm>
        </p:grpSpPr>
        <p:sp>
          <p:nvSpPr>
            <p:cNvPr id="259086" name="Line 14"/>
            <p:cNvSpPr>
              <a:spLocks noChangeShapeType="1"/>
            </p:cNvSpPr>
            <p:nvPr/>
          </p:nvSpPr>
          <p:spPr bwMode="auto">
            <a:xfrm>
              <a:off x="1837" y="3339"/>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2" name="Line 30"/>
            <p:cNvSpPr>
              <a:spLocks noChangeShapeType="1"/>
            </p:cNvSpPr>
            <p:nvPr/>
          </p:nvSpPr>
          <p:spPr bwMode="auto">
            <a:xfrm>
              <a:off x="1519" y="3339"/>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18" name="Group 46"/>
          <p:cNvGrpSpPr>
            <a:grpSpLocks/>
          </p:cNvGrpSpPr>
          <p:nvPr/>
        </p:nvGrpSpPr>
        <p:grpSpPr bwMode="auto">
          <a:xfrm>
            <a:off x="3935413" y="5589589"/>
            <a:ext cx="3600450" cy="287337"/>
            <a:chOff x="1519" y="3521"/>
            <a:chExt cx="2268" cy="181"/>
          </a:xfrm>
        </p:grpSpPr>
        <p:sp>
          <p:nvSpPr>
            <p:cNvPr id="259087" name="Line 15"/>
            <p:cNvSpPr>
              <a:spLocks noChangeShapeType="1"/>
            </p:cNvSpPr>
            <p:nvPr/>
          </p:nvSpPr>
          <p:spPr bwMode="auto">
            <a:xfrm>
              <a:off x="1837" y="3521"/>
              <a:ext cx="1950" cy="181"/>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3" name="Line 31"/>
            <p:cNvSpPr>
              <a:spLocks noChangeShapeType="1"/>
            </p:cNvSpPr>
            <p:nvPr/>
          </p:nvSpPr>
          <p:spPr bwMode="auto">
            <a:xfrm>
              <a:off x="1519" y="3521"/>
              <a:ext cx="31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4" name="Group 52"/>
          <p:cNvGrpSpPr>
            <a:grpSpLocks/>
          </p:cNvGrpSpPr>
          <p:nvPr/>
        </p:nvGrpSpPr>
        <p:grpSpPr bwMode="auto">
          <a:xfrm>
            <a:off x="4440238" y="2133600"/>
            <a:ext cx="3600450" cy="71438"/>
            <a:chOff x="1837" y="1344"/>
            <a:chExt cx="2268" cy="45"/>
          </a:xfrm>
        </p:grpSpPr>
        <p:sp>
          <p:nvSpPr>
            <p:cNvPr id="259080" name="Line 8"/>
            <p:cNvSpPr>
              <a:spLocks noChangeShapeType="1"/>
            </p:cNvSpPr>
            <p:nvPr/>
          </p:nvSpPr>
          <p:spPr bwMode="auto">
            <a:xfrm flipV="1">
              <a:off x="1837" y="1344"/>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4" name="Line 32"/>
            <p:cNvSpPr>
              <a:spLocks noChangeShapeType="1"/>
            </p:cNvSpPr>
            <p:nvPr/>
          </p:nvSpPr>
          <p:spPr bwMode="auto">
            <a:xfrm>
              <a:off x="3787" y="1344"/>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9105" name="Line 33"/>
          <p:cNvSpPr>
            <a:spLocks noChangeShapeType="1"/>
          </p:cNvSpPr>
          <p:nvPr/>
        </p:nvSpPr>
        <p:spPr bwMode="auto">
          <a:xfrm>
            <a:off x="7535864" y="6237288"/>
            <a:ext cx="504825"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nvGrpSpPr>
          <p:cNvPr id="259119" name="Group 47"/>
          <p:cNvGrpSpPr>
            <a:grpSpLocks/>
          </p:cNvGrpSpPr>
          <p:nvPr/>
        </p:nvGrpSpPr>
        <p:grpSpPr bwMode="auto">
          <a:xfrm>
            <a:off x="4440238" y="6021389"/>
            <a:ext cx="3600450" cy="71437"/>
            <a:chOff x="1837" y="3793"/>
            <a:chExt cx="2268" cy="45"/>
          </a:xfrm>
        </p:grpSpPr>
        <p:sp>
          <p:nvSpPr>
            <p:cNvPr id="259092" name="Line 20"/>
            <p:cNvSpPr>
              <a:spLocks noChangeShapeType="1"/>
            </p:cNvSpPr>
            <p:nvPr/>
          </p:nvSpPr>
          <p:spPr bwMode="auto">
            <a:xfrm flipV="1">
              <a:off x="1837" y="3793"/>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6" name="Line 34"/>
            <p:cNvSpPr>
              <a:spLocks noChangeShapeType="1"/>
            </p:cNvSpPr>
            <p:nvPr/>
          </p:nvSpPr>
          <p:spPr bwMode="auto">
            <a:xfrm>
              <a:off x="3787" y="3793"/>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3" name="Group 51"/>
          <p:cNvGrpSpPr>
            <a:grpSpLocks/>
          </p:cNvGrpSpPr>
          <p:nvPr/>
        </p:nvGrpSpPr>
        <p:grpSpPr bwMode="auto">
          <a:xfrm>
            <a:off x="4440238" y="3573464"/>
            <a:ext cx="3600450" cy="71437"/>
            <a:chOff x="1837" y="2251"/>
            <a:chExt cx="2268" cy="45"/>
          </a:xfrm>
        </p:grpSpPr>
        <p:sp>
          <p:nvSpPr>
            <p:cNvPr id="259088" name="Line 16"/>
            <p:cNvSpPr>
              <a:spLocks noChangeShapeType="1"/>
            </p:cNvSpPr>
            <p:nvPr/>
          </p:nvSpPr>
          <p:spPr bwMode="auto">
            <a:xfrm flipV="1">
              <a:off x="1837" y="2251"/>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7" name="Line 35"/>
            <p:cNvSpPr>
              <a:spLocks noChangeShapeType="1"/>
            </p:cNvSpPr>
            <p:nvPr/>
          </p:nvSpPr>
          <p:spPr bwMode="auto">
            <a:xfrm>
              <a:off x="3787" y="2251"/>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2" name="Group 50"/>
          <p:cNvGrpSpPr>
            <a:grpSpLocks/>
          </p:cNvGrpSpPr>
          <p:nvPr/>
        </p:nvGrpSpPr>
        <p:grpSpPr bwMode="auto">
          <a:xfrm>
            <a:off x="4440238" y="4797425"/>
            <a:ext cx="3600450" cy="71438"/>
            <a:chOff x="1837" y="3022"/>
            <a:chExt cx="2268" cy="45"/>
          </a:xfrm>
        </p:grpSpPr>
        <p:sp>
          <p:nvSpPr>
            <p:cNvPr id="259089" name="Line 17"/>
            <p:cNvSpPr>
              <a:spLocks noChangeShapeType="1"/>
            </p:cNvSpPr>
            <p:nvPr/>
          </p:nvSpPr>
          <p:spPr bwMode="auto">
            <a:xfrm flipV="1">
              <a:off x="1837" y="3022"/>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8" name="Line 36"/>
            <p:cNvSpPr>
              <a:spLocks noChangeShapeType="1"/>
            </p:cNvSpPr>
            <p:nvPr/>
          </p:nvSpPr>
          <p:spPr bwMode="auto">
            <a:xfrm>
              <a:off x="3787" y="3022"/>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0" name="Group 48"/>
          <p:cNvGrpSpPr>
            <a:grpSpLocks/>
          </p:cNvGrpSpPr>
          <p:nvPr/>
        </p:nvGrpSpPr>
        <p:grpSpPr bwMode="auto">
          <a:xfrm>
            <a:off x="4440238" y="5373689"/>
            <a:ext cx="3600450" cy="71437"/>
            <a:chOff x="1837" y="3385"/>
            <a:chExt cx="2268" cy="45"/>
          </a:xfrm>
        </p:grpSpPr>
        <p:sp>
          <p:nvSpPr>
            <p:cNvPr id="259091" name="Line 19"/>
            <p:cNvSpPr>
              <a:spLocks noChangeShapeType="1"/>
            </p:cNvSpPr>
            <p:nvPr/>
          </p:nvSpPr>
          <p:spPr bwMode="auto">
            <a:xfrm flipV="1">
              <a:off x="1837" y="3385"/>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09" name="Line 37"/>
            <p:cNvSpPr>
              <a:spLocks noChangeShapeType="1"/>
            </p:cNvSpPr>
            <p:nvPr/>
          </p:nvSpPr>
          <p:spPr bwMode="auto">
            <a:xfrm>
              <a:off x="3787" y="3385"/>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259121" name="Group 49"/>
          <p:cNvGrpSpPr>
            <a:grpSpLocks/>
          </p:cNvGrpSpPr>
          <p:nvPr/>
        </p:nvGrpSpPr>
        <p:grpSpPr bwMode="auto">
          <a:xfrm>
            <a:off x="4440238" y="5084764"/>
            <a:ext cx="3600450" cy="73025"/>
            <a:chOff x="1837" y="3203"/>
            <a:chExt cx="2268" cy="46"/>
          </a:xfrm>
        </p:grpSpPr>
        <p:sp>
          <p:nvSpPr>
            <p:cNvPr id="259090" name="Line 18"/>
            <p:cNvSpPr>
              <a:spLocks noChangeShapeType="1"/>
            </p:cNvSpPr>
            <p:nvPr/>
          </p:nvSpPr>
          <p:spPr bwMode="auto">
            <a:xfrm flipV="1">
              <a:off x="1837" y="3204"/>
              <a:ext cx="1950" cy="4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59110" name="Line 38"/>
            <p:cNvSpPr>
              <a:spLocks noChangeShapeType="1"/>
            </p:cNvSpPr>
            <p:nvPr/>
          </p:nvSpPr>
          <p:spPr bwMode="auto">
            <a:xfrm>
              <a:off x="3787" y="3203"/>
              <a:ext cx="318" cy="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59125" name="Text Box 53"/>
          <p:cNvSpPr txBox="1">
            <a:spLocks noChangeArrowheads="1"/>
          </p:cNvSpPr>
          <p:nvPr/>
        </p:nvSpPr>
        <p:spPr bwMode="auto">
          <a:xfrm>
            <a:off x="4224338" y="1052514"/>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59126" name="Text Box 54"/>
          <p:cNvSpPr txBox="1">
            <a:spLocks noChangeArrowheads="1"/>
          </p:cNvSpPr>
          <p:nvPr/>
        </p:nvSpPr>
        <p:spPr bwMode="auto">
          <a:xfrm>
            <a:off x="7391401" y="10525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59127" name="Text Box 55"/>
          <p:cNvSpPr txBox="1">
            <a:spLocks noChangeArrowheads="1"/>
          </p:cNvSpPr>
          <p:nvPr/>
        </p:nvSpPr>
        <p:spPr bwMode="auto">
          <a:xfrm>
            <a:off x="7969251" y="191611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a:latin typeface="微软雅黑 Light" panose="020B0502040204020203" pitchFamily="34" charset="-122"/>
                <a:ea typeface="微软雅黑 Light" panose="020B0502040204020203" pitchFamily="34" charset="-122"/>
              </a:rPr>
              <a:t>(2)ACK0 buf.4</a:t>
            </a:r>
          </a:p>
        </p:txBody>
      </p:sp>
      <p:sp>
        <p:nvSpPr>
          <p:cNvPr id="259128" name="Text Box 56"/>
          <p:cNvSpPr txBox="1">
            <a:spLocks noChangeArrowheads="1"/>
          </p:cNvSpPr>
          <p:nvPr/>
        </p:nvSpPr>
        <p:spPr bwMode="auto">
          <a:xfrm>
            <a:off x="7969251" y="335756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(6)ACK2 buf.3</a:t>
            </a:r>
          </a:p>
        </p:txBody>
      </p:sp>
      <p:sp>
        <p:nvSpPr>
          <p:cNvPr id="259129" name="Text Box 57"/>
          <p:cNvSpPr txBox="1">
            <a:spLocks noChangeArrowheads="1"/>
          </p:cNvSpPr>
          <p:nvPr/>
        </p:nvSpPr>
        <p:spPr bwMode="auto">
          <a:xfrm>
            <a:off x="7969251" y="4581526"/>
            <a:ext cx="244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(10)ACK5 buf.0</a:t>
            </a:r>
          </a:p>
        </p:txBody>
      </p:sp>
      <p:sp>
        <p:nvSpPr>
          <p:cNvPr id="259130" name="Text Box 58"/>
          <p:cNvSpPr txBox="1">
            <a:spLocks noChangeArrowheads="1"/>
          </p:cNvSpPr>
          <p:nvPr/>
        </p:nvSpPr>
        <p:spPr bwMode="auto">
          <a:xfrm>
            <a:off x="7969251" y="486886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(11)ACK5 buf.1</a:t>
            </a:r>
          </a:p>
        </p:txBody>
      </p:sp>
      <p:sp>
        <p:nvSpPr>
          <p:cNvPr id="259131" name="Text Box 59"/>
          <p:cNvSpPr txBox="1">
            <a:spLocks noChangeArrowheads="1"/>
          </p:cNvSpPr>
          <p:nvPr/>
        </p:nvSpPr>
        <p:spPr bwMode="auto">
          <a:xfrm>
            <a:off x="7969251" y="51577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(12)ACK5 buf.2</a:t>
            </a:r>
          </a:p>
        </p:txBody>
      </p:sp>
      <p:sp>
        <p:nvSpPr>
          <p:cNvPr id="259132" name="Text Box 60"/>
          <p:cNvSpPr txBox="1">
            <a:spLocks noChangeArrowheads="1"/>
          </p:cNvSpPr>
          <p:nvPr/>
        </p:nvSpPr>
        <p:spPr bwMode="auto">
          <a:xfrm>
            <a:off x="7969251" y="58054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(15)ACK7 buf.0</a:t>
            </a:r>
          </a:p>
        </p:txBody>
      </p:sp>
      <p:sp>
        <p:nvSpPr>
          <p:cNvPr id="259133" name="Text Box 61"/>
          <p:cNvSpPr txBox="1">
            <a:spLocks noChangeArrowheads="1"/>
          </p:cNvSpPr>
          <p:nvPr/>
        </p:nvSpPr>
        <p:spPr bwMode="auto">
          <a:xfrm>
            <a:off x="7969251" y="6092826"/>
            <a:ext cx="244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latin typeface="微软雅黑 Light" panose="020B0502040204020203" pitchFamily="34" charset="-122"/>
                <a:ea typeface="微软雅黑 Light" panose="020B0502040204020203" pitchFamily="34" charset="-122"/>
              </a:rPr>
              <a:t>(16)ACK7 buf.1</a:t>
            </a:r>
          </a:p>
        </p:txBody>
      </p:sp>
      <p:sp>
        <p:nvSpPr>
          <p:cNvPr id="259134" name="Text Box 62"/>
          <p:cNvSpPr txBox="1">
            <a:spLocks noChangeArrowheads="1"/>
          </p:cNvSpPr>
          <p:nvPr/>
        </p:nvSpPr>
        <p:spPr bwMode="auto">
          <a:xfrm>
            <a:off x="1919289" y="155733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(1)REQ buf.8</a:t>
            </a:r>
          </a:p>
        </p:txBody>
      </p:sp>
      <p:sp>
        <p:nvSpPr>
          <p:cNvPr id="259135" name="Text Box 63"/>
          <p:cNvSpPr txBox="1">
            <a:spLocks noChangeArrowheads="1"/>
          </p:cNvSpPr>
          <p:nvPr/>
        </p:nvSpPr>
        <p:spPr bwMode="auto">
          <a:xfrm>
            <a:off x="1919289" y="2276476"/>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(3)Seq0, m0</a:t>
            </a:r>
          </a:p>
        </p:txBody>
      </p:sp>
      <p:sp>
        <p:nvSpPr>
          <p:cNvPr id="259144" name="Text Box 72"/>
          <p:cNvSpPr txBox="1">
            <a:spLocks noChangeArrowheads="1"/>
          </p:cNvSpPr>
          <p:nvPr/>
        </p:nvSpPr>
        <p:spPr bwMode="auto">
          <a:xfrm>
            <a:off x="1919289" y="2565401"/>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(4)Seq1, m1</a:t>
            </a:r>
          </a:p>
        </p:txBody>
      </p:sp>
      <p:sp>
        <p:nvSpPr>
          <p:cNvPr id="259145" name="Text Box 73"/>
          <p:cNvSpPr txBox="1">
            <a:spLocks noChangeArrowheads="1"/>
          </p:cNvSpPr>
          <p:nvPr/>
        </p:nvSpPr>
        <p:spPr bwMode="auto">
          <a:xfrm>
            <a:off x="1919289" y="285273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(5)Seq2, m2</a:t>
            </a:r>
          </a:p>
        </p:txBody>
      </p:sp>
      <p:sp>
        <p:nvSpPr>
          <p:cNvPr id="259146" name="Text Box 74"/>
          <p:cNvSpPr txBox="1">
            <a:spLocks noChangeArrowheads="1"/>
          </p:cNvSpPr>
          <p:nvPr/>
        </p:nvSpPr>
        <p:spPr bwMode="auto">
          <a:xfrm>
            <a:off x="1919289" y="3565526"/>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(7)Seq3, m3</a:t>
            </a:r>
          </a:p>
        </p:txBody>
      </p:sp>
      <p:sp>
        <p:nvSpPr>
          <p:cNvPr id="259147" name="Text Box 75"/>
          <p:cNvSpPr txBox="1">
            <a:spLocks noChangeArrowheads="1"/>
          </p:cNvSpPr>
          <p:nvPr/>
        </p:nvSpPr>
        <p:spPr bwMode="auto">
          <a:xfrm>
            <a:off x="1919289" y="3854451"/>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(8)Seq4, m4</a:t>
            </a:r>
          </a:p>
        </p:txBody>
      </p:sp>
      <p:sp>
        <p:nvSpPr>
          <p:cNvPr id="259148" name="Text Box 76"/>
          <p:cNvSpPr txBox="1">
            <a:spLocks noChangeArrowheads="1"/>
          </p:cNvSpPr>
          <p:nvPr/>
        </p:nvSpPr>
        <p:spPr bwMode="auto">
          <a:xfrm>
            <a:off x="1919289" y="41417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(9)Seq2, m2</a:t>
            </a:r>
          </a:p>
        </p:txBody>
      </p:sp>
      <p:sp>
        <p:nvSpPr>
          <p:cNvPr id="259149" name="Text Box 77"/>
          <p:cNvSpPr txBox="1">
            <a:spLocks noChangeArrowheads="1"/>
          </p:cNvSpPr>
          <p:nvPr/>
        </p:nvSpPr>
        <p:spPr bwMode="auto">
          <a:xfrm>
            <a:off x="1919289" y="5084763"/>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(13)Seq5, m5</a:t>
            </a:r>
          </a:p>
        </p:txBody>
      </p:sp>
      <p:sp>
        <p:nvSpPr>
          <p:cNvPr id="259150" name="Text Box 78"/>
          <p:cNvSpPr txBox="1">
            <a:spLocks noChangeArrowheads="1"/>
          </p:cNvSpPr>
          <p:nvPr/>
        </p:nvSpPr>
        <p:spPr bwMode="auto">
          <a:xfrm>
            <a:off x="1919289" y="53736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a:latin typeface="微软雅黑 Light" panose="020B0502040204020203" pitchFamily="34" charset="-122"/>
                <a:ea typeface="微软雅黑 Light" panose="020B0502040204020203" pitchFamily="34" charset="-122"/>
              </a:rPr>
              <a:t>(14)Seq6, m6</a:t>
            </a:r>
          </a:p>
        </p:txBody>
      </p:sp>
      <p:sp>
        <p:nvSpPr>
          <p:cNvPr id="259154" name="Text Box 82"/>
          <p:cNvSpPr txBox="1">
            <a:spLocks noChangeArrowheads="1"/>
          </p:cNvSpPr>
          <p:nvPr/>
        </p:nvSpPr>
        <p:spPr bwMode="auto">
          <a:xfrm>
            <a:off x="8040689" y="1052513"/>
            <a:ext cx="2376487" cy="641350"/>
          </a:xfrm>
          <a:prstGeom prst="rect">
            <a:avLst/>
          </a:prstGeom>
          <a:solidFill>
            <a:schemeClr val="bg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solidFill>
                  <a:schemeClr val="bg1"/>
                </a:solidFill>
                <a:latin typeface="微软雅黑 Light" panose="020B0502040204020203" pitchFamily="34" charset="-122"/>
                <a:ea typeface="微软雅黑 Light" panose="020B0502040204020203" pitchFamily="34" charset="-122"/>
              </a:rPr>
              <a:t>A</a:t>
            </a:r>
            <a:r>
              <a:rPr lang="zh-CN" altLang="en-US" sz="1800">
                <a:solidFill>
                  <a:schemeClr val="bg1"/>
                </a:solidFill>
                <a:latin typeface="微软雅黑 Light" panose="020B0502040204020203" pitchFamily="34" charset="-122"/>
                <a:ea typeface="微软雅黑 Light" panose="020B0502040204020203" pitchFamily="34" charset="-122"/>
              </a:rPr>
              <a:t>请求</a:t>
            </a:r>
            <a:r>
              <a:rPr lang="en-US" altLang="zh-CN" sz="1800">
                <a:solidFill>
                  <a:schemeClr val="bg1"/>
                </a:solidFill>
                <a:latin typeface="微软雅黑 Light" panose="020B0502040204020203" pitchFamily="34" charset="-122"/>
                <a:ea typeface="微软雅黑 Light" panose="020B0502040204020203" pitchFamily="34" charset="-122"/>
              </a:rPr>
              <a:t>B</a:t>
            </a:r>
            <a:r>
              <a:rPr lang="zh-CN" altLang="en-US" sz="1800">
                <a:solidFill>
                  <a:schemeClr val="bg1"/>
                </a:solidFill>
                <a:latin typeface="微软雅黑 Light" panose="020B0502040204020203" pitchFamily="34" charset="-122"/>
                <a:ea typeface="微软雅黑 Light" panose="020B0502040204020203" pitchFamily="34" charset="-122"/>
              </a:rPr>
              <a:t>分配</a:t>
            </a:r>
            <a:r>
              <a:rPr lang="en-US" altLang="zh-CN" sz="1800">
                <a:solidFill>
                  <a:schemeClr val="bg1"/>
                </a:solidFill>
                <a:latin typeface="微软雅黑 Light" panose="020B0502040204020203" pitchFamily="34" charset="-122"/>
                <a:ea typeface="微软雅黑 Light" panose="020B0502040204020203" pitchFamily="34" charset="-122"/>
              </a:rPr>
              <a:t>8</a:t>
            </a:r>
            <a:r>
              <a:rPr lang="zh-CN" altLang="en-US" sz="1800">
                <a:solidFill>
                  <a:schemeClr val="bg1"/>
                </a:solidFill>
                <a:latin typeface="微软雅黑 Light" panose="020B0502040204020203" pitchFamily="34" charset="-122"/>
                <a:ea typeface="微软雅黑 Light" panose="020B0502040204020203" pitchFamily="34" charset="-122"/>
              </a:rPr>
              <a:t>个缓冲区，但仅得到</a:t>
            </a:r>
            <a:r>
              <a:rPr lang="en-US" altLang="zh-CN" sz="1800">
                <a:solidFill>
                  <a:schemeClr val="bg1"/>
                </a:solidFill>
                <a:latin typeface="微软雅黑 Light" panose="020B0502040204020203" pitchFamily="34" charset="-122"/>
                <a:ea typeface="微软雅黑 Light" panose="020B0502040204020203" pitchFamily="34" charset="-122"/>
              </a:rPr>
              <a:t>4</a:t>
            </a:r>
            <a:r>
              <a:rPr lang="zh-CN" altLang="en-US" sz="1800">
                <a:solidFill>
                  <a:schemeClr val="bg1"/>
                </a:solidFill>
                <a:latin typeface="微软雅黑 Light" panose="020B0502040204020203" pitchFamily="34" charset="-122"/>
                <a:ea typeface="微软雅黑 Light" panose="020B0502040204020203" pitchFamily="34" charset="-122"/>
              </a:rPr>
              <a:t>个。</a:t>
            </a:r>
          </a:p>
        </p:txBody>
      </p:sp>
      <p:sp>
        <p:nvSpPr>
          <p:cNvPr id="259155" name="AutoShape 83"/>
          <p:cNvSpPr>
            <a:spLocks noChangeArrowheads="1"/>
          </p:cNvSpPr>
          <p:nvPr/>
        </p:nvSpPr>
        <p:spPr bwMode="auto">
          <a:xfrm>
            <a:off x="6024564" y="2852739"/>
            <a:ext cx="871537" cy="719137"/>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59156" name="AutoShape 84"/>
          <p:cNvSpPr>
            <a:spLocks noChangeArrowheads="1"/>
          </p:cNvSpPr>
          <p:nvPr/>
        </p:nvSpPr>
        <p:spPr bwMode="auto">
          <a:xfrm>
            <a:off x="4943475" y="5949950"/>
            <a:ext cx="871538" cy="719138"/>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380BADF-56AE-47CA-84FF-E7175BCC2B4B}" type="slidenum">
              <a:rPr lang="en-US" altLang="zh-CN"/>
              <a:pPr/>
              <a:t>19</a:t>
            </a:fld>
            <a:endParaRPr lang="en-US" altLang="zh-CN"/>
          </a:p>
        </p:txBody>
      </p:sp>
      <p:sp>
        <p:nvSpPr>
          <p:cNvPr id="265218" name="Rectangle 2"/>
          <p:cNvSpPr>
            <a:spLocks noGrp="1" noChangeArrowheads="1"/>
          </p:cNvSpPr>
          <p:nvPr>
            <p:ph type="title"/>
          </p:nvPr>
        </p:nvSpPr>
        <p:spPr/>
        <p:txBody>
          <a:bodyPr/>
          <a:lstStyle/>
          <a:p>
            <a:r>
              <a:rPr lang="zh-CN" altLang="en-US" dirty="0"/>
              <a:t>传输连接</a:t>
            </a:r>
          </a:p>
        </p:txBody>
      </p:sp>
      <p:sp>
        <p:nvSpPr>
          <p:cNvPr id="265219" name="Rectangle 3"/>
          <p:cNvSpPr>
            <a:spLocks noGrp="1" noChangeArrowheads="1"/>
          </p:cNvSpPr>
          <p:nvPr>
            <p:ph type="body" idx="1"/>
          </p:nvPr>
        </p:nvSpPr>
        <p:spPr/>
        <p:txBody>
          <a:bodyPr/>
          <a:lstStyle/>
          <a:p>
            <a:r>
              <a:rPr lang="zh-CN" altLang="en-US" dirty="0"/>
              <a:t>传输层端到端的传送可以采用两种模式来完成：</a:t>
            </a:r>
          </a:p>
          <a:p>
            <a:pPr lvl="1"/>
            <a:r>
              <a:rPr lang="zh-CN" altLang="en-US" dirty="0"/>
              <a:t>面向连接</a:t>
            </a:r>
          </a:p>
          <a:p>
            <a:pPr lvl="1"/>
            <a:r>
              <a:rPr lang="zh-CN" altLang="en-US" dirty="0"/>
              <a:t>无连接</a:t>
            </a:r>
          </a:p>
          <a:p>
            <a:r>
              <a:rPr lang="zh-CN" altLang="en-US" dirty="0"/>
              <a:t>面向连接传输由三个步骤：连接建立，数据传输和连接终止。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4A65705-26D7-471B-93D3-6680F470EFC8}" type="slidenum">
              <a:rPr lang="en-US" altLang="zh-CN"/>
              <a:pPr/>
              <a:t>2</a:t>
            </a:fld>
            <a:endParaRPr lang="en-US" altLang="zh-CN"/>
          </a:p>
        </p:txBody>
      </p:sp>
      <p:sp>
        <p:nvSpPr>
          <p:cNvPr id="241666" name="Rectangle 2"/>
          <p:cNvSpPr>
            <a:spLocks noGrp="1" noChangeArrowheads="1"/>
          </p:cNvSpPr>
          <p:nvPr>
            <p:ph type="title"/>
          </p:nvPr>
        </p:nvSpPr>
        <p:spPr/>
        <p:txBody>
          <a:bodyPr/>
          <a:lstStyle/>
          <a:p>
            <a:pPr algn="ctr"/>
            <a:r>
              <a:rPr lang="en-US" altLang="zh-CN" dirty="0"/>
              <a:t>6.1 </a:t>
            </a:r>
            <a:r>
              <a:rPr lang="zh-CN" altLang="en-US" dirty="0"/>
              <a:t>传输层服务</a:t>
            </a:r>
          </a:p>
        </p:txBody>
      </p:sp>
      <p:sp>
        <p:nvSpPr>
          <p:cNvPr id="241667" name="Rectangle 3"/>
          <p:cNvSpPr>
            <a:spLocks noGrp="1" noChangeArrowheads="1"/>
          </p:cNvSpPr>
          <p:nvPr>
            <p:ph type="body" idx="1"/>
          </p:nvPr>
        </p:nvSpPr>
        <p:spPr/>
        <p:txBody>
          <a:bodyPr/>
          <a:lstStyle/>
          <a:p>
            <a:r>
              <a:rPr lang="zh-CN" altLang="en-US" dirty="0"/>
              <a:t>在</a:t>
            </a:r>
            <a:r>
              <a:rPr lang="en-US" altLang="zh-CN" dirty="0"/>
              <a:t>OSI </a:t>
            </a:r>
            <a:r>
              <a:rPr lang="zh-CN" altLang="en-US" dirty="0"/>
              <a:t>参考模型中，传输层位于通信子网和资源子网之间，是整个协议层次中最核心的一层。</a:t>
            </a:r>
          </a:p>
          <a:p>
            <a:r>
              <a:rPr lang="zh-CN" altLang="en-US" dirty="0"/>
              <a:t>传输层为源主机上的进程和目的主机上的进程之间提供可靠的透明数据传送，使高层用户在相互通信时不必关心通信子网实现的细节。</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98B24C3D-CA41-43B5-8928-286AC1459D99}" type="slidenum">
              <a:rPr lang="en-US" altLang="zh-CN"/>
              <a:pPr/>
              <a:t>20</a:t>
            </a:fld>
            <a:endParaRPr lang="en-US" altLang="zh-CN"/>
          </a:p>
        </p:txBody>
      </p:sp>
      <p:sp>
        <p:nvSpPr>
          <p:cNvPr id="266242" name="Rectangle 2"/>
          <p:cNvSpPr>
            <a:spLocks noGrp="1" noChangeArrowheads="1"/>
          </p:cNvSpPr>
          <p:nvPr>
            <p:ph type="title"/>
          </p:nvPr>
        </p:nvSpPr>
        <p:spPr/>
        <p:txBody>
          <a:bodyPr/>
          <a:lstStyle/>
          <a:p>
            <a:r>
              <a:rPr lang="zh-CN" altLang="en-US"/>
              <a:t>连接建立</a:t>
            </a:r>
          </a:p>
        </p:txBody>
      </p:sp>
      <p:grpSp>
        <p:nvGrpSpPr>
          <p:cNvPr id="266259" name="Group 19"/>
          <p:cNvGrpSpPr>
            <a:grpSpLocks/>
          </p:cNvGrpSpPr>
          <p:nvPr/>
        </p:nvGrpSpPr>
        <p:grpSpPr bwMode="auto">
          <a:xfrm>
            <a:off x="2281670" y="1795140"/>
            <a:ext cx="3095625" cy="3311525"/>
            <a:chOff x="1837" y="890"/>
            <a:chExt cx="1950" cy="3266"/>
          </a:xfrm>
        </p:grpSpPr>
        <p:sp>
          <p:nvSpPr>
            <p:cNvPr id="266245" name="Line 5"/>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46" name="Line 6"/>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66248" name="Line 8"/>
          <p:cNvSpPr>
            <a:spLocks noChangeShapeType="1"/>
          </p:cNvSpPr>
          <p:nvPr/>
        </p:nvSpPr>
        <p:spPr bwMode="auto">
          <a:xfrm>
            <a:off x="2281670" y="2155502"/>
            <a:ext cx="3095625" cy="5762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54" name="Line 14"/>
          <p:cNvSpPr>
            <a:spLocks noChangeShapeType="1"/>
          </p:cNvSpPr>
          <p:nvPr/>
        </p:nvSpPr>
        <p:spPr bwMode="auto">
          <a:xfrm flipV="1">
            <a:off x="2281670" y="3019102"/>
            <a:ext cx="3095625" cy="64770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56" name="Text Box 16"/>
          <p:cNvSpPr txBox="1">
            <a:spLocks noChangeArrowheads="1"/>
          </p:cNvSpPr>
          <p:nvPr/>
        </p:nvSpPr>
        <p:spPr bwMode="auto">
          <a:xfrm>
            <a:off x="2065770" y="1318890"/>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66257" name="Text Box 17"/>
          <p:cNvSpPr txBox="1">
            <a:spLocks noChangeArrowheads="1"/>
          </p:cNvSpPr>
          <p:nvPr/>
        </p:nvSpPr>
        <p:spPr bwMode="auto">
          <a:xfrm>
            <a:off x="5232832" y="1318890"/>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66258" name="Line 18"/>
          <p:cNvSpPr>
            <a:spLocks noChangeShapeType="1"/>
          </p:cNvSpPr>
          <p:nvPr/>
        </p:nvSpPr>
        <p:spPr bwMode="auto">
          <a:xfrm>
            <a:off x="2281670" y="4027165"/>
            <a:ext cx="3095625" cy="5762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60" name="Text Box 20"/>
          <p:cNvSpPr txBox="1">
            <a:spLocks noChangeArrowheads="1"/>
          </p:cNvSpPr>
          <p:nvPr/>
        </p:nvSpPr>
        <p:spPr bwMode="auto">
          <a:xfrm>
            <a:off x="3190098" y="1895153"/>
            <a:ext cx="1366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CR(seq=x)</a:t>
            </a:r>
          </a:p>
        </p:txBody>
      </p:sp>
      <p:sp>
        <p:nvSpPr>
          <p:cNvPr id="266261" name="Text Box 21"/>
          <p:cNvSpPr txBox="1">
            <a:spLocks noChangeArrowheads="1"/>
          </p:cNvSpPr>
          <p:nvPr/>
        </p:nvSpPr>
        <p:spPr bwMode="auto">
          <a:xfrm>
            <a:off x="2688440" y="2903215"/>
            <a:ext cx="23725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CR(seq=y,ack=x+1)</a:t>
            </a:r>
          </a:p>
        </p:txBody>
      </p:sp>
      <p:sp>
        <p:nvSpPr>
          <p:cNvPr id="266262" name="Text Box 22"/>
          <p:cNvSpPr txBox="1">
            <a:spLocks noChangeArrowheads="1"/>
          </p:cNvSpPr>
          <p:nvPr/>
        </p:nvSpPr>
        <p:spPr bwMode="auto">
          <a:xfrm>
            <a:off x="2495600" y="3789040"/>
            <a:ext cx="26725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CR(seq=x+1,ack=y+1)</a:t>
            </a:r>
          </a:p>
        </p:txBody>
      </p:sp>
      <p:grpSp>
        <p:nvGrpSpPr>
          <p:cNvPr id="266263" name="Group 23"/>
          <p:cNvGrpSpPr>
            <a:grpSpLocks/>
          </p:cNvGrpSpPr>
          <p:nvPr/>
        </p:nvGrpSpPr>
        <p:grpSpPr bwMode="auto">
          <a:xfrm>
            <a:off x="6667933" y="1768153"/>
            <a:ext cx="3095625" cy="3311525"/>
            <a:chOff x="1837" y="890"/>
            <a:chExt cx="1950" cy="3266"/>
          </a:xfrm>
        </p:grpSpPr>
        <p:sp>
          <p:nvSpPr>
            <p:cNvPr id="266264" name="Line 24"/>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65" name="Line 25"/>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66266" name="Line 26"/>
          <p:cNvSpPr>
            <a:spLocks noChangeShapeType="1"/>
          </p:cNvSpPr>
          <p:nvPr/>
        </p:nvSpPr>
        <p:spPr bwMode="auto">
          <a:xfrm>
            <a:off x="6667933" y="2128515"/>
            <a:ext cx="3095625" cy="5762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67" name="Line 27"/>
          <p:cNvSpPr>
            <a:spLocks noChangeShapeType="1"/>
          </p:cNvSpPr>
          <p:nvPr/>
        </p:nvSpPr>
        <p:spPr bwMode="auto">
          <a:xfrm flipV="1">
            <a:off x="6667933" y="2992114"/>
            <a:ext cx="3095625" cy="64770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68" name="Text Box 28"/>
          <p:cNvSpPr txBox="1">
            <a:spLocks noChangeArrowheads="1"/>
          </p:cNvSpPr>
          <p:nvPr/>
        </p:nvSpPr>
        <p:spPr bwMode="auto">
          <a:xfrm>
            <a:off x="6452032" y="1291903"/>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66269" name="Text Box 29"/>
          <p:cNvSpPr txBox="1">
            <a:spLocks noChangeArrowheads="1"/>
          </p:cNvSpPr>
          <p:nvPr/>
        </p:nvSpPr>
        <p:spPr bwMode="auto">
          <a:xfrm>
            <a:off x="9619095" y="1291903"/>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66270" name="Line 30"/>
          <p:cNvSpPr>
            <a:spLocks noChangeShapeType="1"/>
          </p:cNvSpPr>
          <p:nvPr/>
        </p:nvSpPr>
        <p:spPr bwMode="auto">
          <a:xfrm>
            <a:off x="6667933" y="4000177"/>
            <a:ext cx="3095625" cy="5762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6271" name="Text Box 31"/>
          <p:cNvSpPr txBox="1">
            <a:spLocks noChangeArrowheads="1"/>
          </p:cNvSpPr>
          <p:nvPr/>
        </p:nvSpPr>
        <p:spPr bwMode="auto">
          <a:xfrm>
            <a:off x="7191641" y="1868165"/>
            <a:ext cx="213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微软雅黑 Light" panose="020B0502040204020203" pitchFamily="34" charset="-122"/>
                <a:ea typeface="微软雅黑 Light" panose="020B0502040204020203" pitchFamily="34" charset="-122"/>
              </a:rPr>
              <a:t>重复的</a:t>
            </a:r>
            <a:r>
              <a:rPr lang="en-US" altLang="zh-CN">
                <a:latin typeface="微软雅黑 Light" panose="020B0502040204020203" pitchFamily="34" charset="-122"/>
                <a:ea typeface="微软雅黑 Light" panose="020B0502040204020203" pitchFamily="34" charset="-122"/>
              </a:rPr>
              <a:t>CR(seq=x)</a:t>
            </a:r>
          </a:p>
        </p:txBody>
      </p:sp>
      <p:sp>
        <p:nvSpPr>
          <p:cNvPr id="266272" name="Text Box 32"/>
          <p:cNvSpPr txBox="1">
            <a:spLocks noChangeArrowheads="1"/>
          </p:cNvSpPr>
          <p:nvPr/>
        </p:nvSpPr>
        <p:spPr bwMode="auto">
          <a:xfrm>
            <a:off x="7074702" y="2876228"/>
            <a:ext cx="23725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CR(seq=y,ack=x+1)</a:t>
            </a:r>
          </a:p>
        </p:txBody>
      </p:sp>
      <p:sp>
        <p:nvSpPr>
          <p:cNvPr id="266273" name="Text Box 33"/>
          <p:cNvSpPr txBox="1">
            <a:spLocks noChangeArrowheads="1"/>
          </p:cNvSpPr>
          <p:nvPr/>
        </p:nvSpPr>
        <p:spPr bwMode="auto">
          <a:xfrm>
            <a:off x="7440524" y="3762053"/>
            <a:ext cx="15520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RJ(ack=y+1)</a:t>
            </a:r>
          </a:p>
        </p:txBody>
      </p:sp>
      <p:sp>
        <p:nvSpPr>
          <p:cNvPr id="266274" name="Text Box 34"/>
          <p:cNvSpPr txBox="1">
            <a:spLocks noChangeArrowheads="1"/>
          </p:cNvSpPr>
          <p:nvPr/>
        </p:nvSpPr>
        <p:spPr bwMode="auto">
          <a:xfrm>
            <a:off x="2818244" y="5108252"/>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微软雅黑 Light" panose="020B0502040204020203" pitchFamily="34" charset="-122"/>
                <a:ea typeface="微软雅黑 Light" panose="020B0502040204020203" pitchFamily="34" charset="-122"/>
              </a:rPr>
              <a:t>连接的建立</a:t>
            </a:r>
          </a:p>
        </p:txBody>
      </p:sp>
      <p:sp>
        <p:nvSpPr>
          <p:cNvPr id="266275" name="Text Box 35"/>
          <p:cNvSpPr txBox="1">
            <a:spLocks noChangeArrowheads="1"/>
          </p:cNvSpPr>
          <p:nvPr/>
        </p:nvSpPr>
        <p:spPr bwMode="auto">
          <a:xfrm>
            <a:off x="6745719" y="5108252"/>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微软雅黑 Light" panose="020B0502040204020203" pitchFamily="34" charset="-122"/>
                <a:ea typeface="微软雅黑 Light" panose="020B0502040204020203" pitchFamily="34" charset="-122"/>
              </a:rPr>
              <a:t>拒绝重复的连接请求</a:t>
            </a:r>
          </a:p>
        </p:txBody>
      </p:sp>
      <p:sp>
        <p:nvSpPr>
          <p:cNvPr id="266276" name="Rectangle 36"/>
          <p:cNvSpPr>
            <a:spLocks noChangeArrowheads="1"/>
          </p:cNvSpPr>
          <p:nvPr/>
        </p:nvSpPr>
        <p:spPr bwMode="auto">
          <a:xfrm>
            <a:off x="4369232" y="5755952"/>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微软雅黑 Light" panose="020B0502040204020203" pitchFamily="34" charset="-122"/>
                <a:ea typeface="微软雅黑 Light" panose="020B0502040204020203" pitchFamily="34" charset="-122"/>
              </a:rPr>
              <a:t>三次握手方法建立连接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CCCB4EAC-1C2D-4CEB-AD3F-5DBBAA488692}" type="slidenum">
              <a:rPr lang="en-US" altLang="zh-CN"/>
              <a:pPr/>
              <a:t>21</a:t>
            </a:fld>
            <a:endParaRPr lang="en-US" altLang="zh-CN"/>
          </a:p>
        </p:txBody>
      </p:sp>
      <p:sp>
        <p:nvSpPr>
          <p:cNvPr id="267266" name="Rectangle 2"/>
          <p:cNvSpPr>
            <a:spLocks noGrp="1" noChangeArrowheads="1"/>
          </p:cNvSpPr>
          <p:nvPr>
            <p:ph type="title"/>
          </p:nvPr>
        </p:nvSpPr>
        <p:spPr/>
        <p:txBody>
          <a:bodyPr/>
          <a:lstStyle/>
          <a:p>
            <a:r>
              <a:rPr lang="zh-CN" altLang="en-US"/>
              <a:t>连接终止</a:t>
            </a:r>
          </a:p>
        </p:txBody>
      </p:sp>
      <p:sp>
        <p:nvSpPr>
          <p:cNvPr id="267270" name="Line 6"/>
          <p:cNvSpPr>
            <a:spLocks noChangeShapeType="1"/>
          </p:cNvSpPr>
          <p:nvPr/>
        </p:nvSpPr>
        <p:spPr bwMode="auto">
          <a:xfrm>
            <a:off x="7321947" y="1815852"/>
            <a:ext cx="0" cy="33115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1" name="Line 7"/>
          <p:cNvSpPr>
            <a:spLocks noChangeShapeType="1"/>
          </p:cNvSpPr>
          <p:nvPr/>
        </p:nvSpPr>
        <p:spPr bwMode="auto">
          <a:xfrm>
            <a:off x="9553972" y="1815852"/>
            <a:ext cx="0" cy="33115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2" name="Line 8"/>
          <p:cNvSpPr>
            <a:spLocks noChangeShapeType="1"/>
          </p:cNvSpPr>
          <p:nvPr/>
        </p:nvSpPr>
        <p:spPr bwMode="auto">
          <a:xfrm>
            <a:off x="7321947" y="2176213"/>
            <a:ext cx="2230438" cy="60325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3" name="Line 9"/>
          <p:cNvSpPr>
            <a:spLocks noChangeShapeType="1"/>
          </p:cNvSpPr>
          <p:nvPr/>
        </p:nvSpPr>
        <p:spPr bwMode="auto">
          <a:xfrm flipV="1">
            <a:off x="7321947" y="3139827"/>
            <a:ext cx="2230438" cy="547687"/>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4" name="Text Box 10"/>
          <p:cNvSpPr txBox="1">
            <a:spLocks noChangeArrowheads="1"/>
          </p:cNvSpPr>
          <p:nvPr/>
        </p:nvSpPr>
        <p:spPr bwMode="auto">
          <a:xfrm>
            <a:off x="7106048" y="1339602"/>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67275" name="Text Box 11"/>
          <p:cNvSpPr txBox="1">
            <a:spLocks noChangeArrowheads="1"/>
          </p:cNvSpPr>
          <p:nvPr/>
        </p:nvSpPr>
        <p:spPr bwMode="auto">
          <a:xfrm>
            <a:off x="9409510" y="1339602"/>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67276" name="Line 12"/>
          <p:cNvSpPr>
            <a:spLocks noChangeShapeType="1"/>
          </p:cNvSpPr>
          <p:nvPr/>
        </p:nvSpPr>
        <p:spPr bwMode="auto">
          <a:xfrm>
            <a:off x="7321947" y="4047877"/>
            <a:ext cx="2230438" cy="4603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77" name="Text Box 13"/>
          <p:cNvSpPr txBox="1">
            <a:spLocks noChangeArrowheads="1"/>
          </p:cNvSpPr>
          <p:nvPr/>
        </p:nvSpPr>
        <p:spPr bwMode="auto">
          <a:xfrm>
            <a:off x="6312298" y="1915864"/>
            <a:ext cx="982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连接终止请求</a:t>
            </a:r>
          </a:p>
        </p:txBody>
      </p:sp>
      <p:sp>
        <p:nvSpPr>
          <p:cNvPr id="267278" name="Text Box 14"/>
          <p:cNvSpPr txBox="1">
            <a:spLocks noChangeArrowheads="1"/>
          </p:cNvSpPr>
          <p:nvPr/>
        </p:nvSpPr>
        <p:spPr bwMode="auto">
          <a:xfrm>
            <a:off x="9625410" y="2850902"/>
            <a:ext cx="10080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微软雅黑 Light" panose="020B0502040204020203" pitchFamily="34" charset="-122"/>
                <a:ea typeface="微软雅黑 Light" panose="020B0502040204020203" pitchFamily="34" charset="-122"/>
              </a:rPr>
              <a:t>连接终止确认</a:t>
            </a:r>
          </a:p>
        </p:txBody>
      </p:sp>
      <p:sp>
        <p:nvSpPr>
          <p:cNvPr id="267279" name="Text Box 15"/>
          <p:cNvSpPr txBox="1">
            <a:spLocks noChangeArrowheads="1"/>
          </p:cNvSpPr>
          <p:nvPr/>
        </p:nvSpPr>
        <p:spPr bwMode="auto">
          <a:xfrm>
            <a:off x="6024960" y="3858964"/>
            <a:ext cx="1230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对确认帧的响应</a:t>
            </a:r>
          </a:p>
        </p:txBody>
      </p:sp>
      <p:sp>
        <p:nvSpPr>
          <p:cNvPr id="267290" name="Line 26"/>
          <p:cNvSpPr>
            <a:spLocks noChangeShapeType="1"/>
          </p:cNvSpPr>
          <p:nvPr/>
        </p:nvSpPr>
        <p:spPr bwMode="auto">
          <a:xfrm>
            <a:off x="2710260" y="1915864"/>
            <a:ext cx="0" cy="33115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1" name="Line 27"/>
          <p:cNvSpPr>
            <a:spLocks noChangeShapeType="1"/>
          </p:cNvSpPr>
          <p:nvPr/>
        </p:nvSpPr>
        <p:spPr bwMode="auto">
          <a:xfrm>
            <a:off x="4943872" y="1915864"/>
            <a:ext cx="0" cy="3311525"/>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2" name="Line 28"/>
          <p:cNvSpPr>
            <a:spLocks noChangeShapeType="1"/>
          </p:cNvSpPr>
          <p:nvPr/>
        </p:nvSpPr>
        <p:spPr bwMode="auto">
          <a:xfrm>
            <a:off x="2710261" y="2276226"/>
            <a:ext cx="2230437" cy="60325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3" name="Line 29"/>
          <p:cNvSpPr>
            <a:spLocks noChangeShapeType="1"/>
          </p:cNvSpPr>
          <p:nvPr/>
        </p:nvSpPr>
        <p:spPr bwMode="auto">
          <a:xfrm flipV="1">
            <a:off x="2710261" y="3239838"/>
            <a:ext cx="2230437" cy="547688"/>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4" name="Text Box 30"/>
          <p:cNvSpPr txBox="1">
            <a:spLocks noChangeArrowheads="1"/>
          </p:cNvSpPr>
          <p:nvPr/>
        </p:nvSpPr>
        <p:spPr bwMode="auto">
          <a:xfrm>
            <a:off x="2532460" y="1439614"/>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67295" name="Text Box 31"/>
          <p:cNvSpPr txBox="1">
            <a:spLocks noChangeArrowheads="1"/>
          </p:cNvSpPr>
          <p:nvPr/>
        </p:nvSpPr>
        <p:spPr bwMode="auto">
          <a:xfrm>
            <a:off x="4835923" y="1439614"/>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67296" name="Line 32"/>
          <p:cNvSpPr>
            <a:spLocks noChangeShapeType="1"/>
          </p:cNvSpPr>
          <p:nvPr/>
        </p:nvSpPr>
        <p:spPr bwMode="auto">
          <a:xfrm>
            <a:off x="2710261" y="3500189"/>
            <a:ext cx="2230437" cy="4603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297" name="Text Box 33"/>
          <p:cNvSpPr txBox="1">
            <a:spLocks noChangeArrowheads="1"/>
          </p:cNvSpPr>
          <p:nvPr/>
        </p:nvSpPr>
        <p:spPr bwMode="auto">
          <a:xfrm>
            <a:off x="2135586" y="2015877"/>
            <a:ext cx="585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包</a:t>
            </a:r>
            <a:r>
              <a:rPr lang="en-US" altLang="zh-CN">
                <a:latin typeface="微软雅黑 Light" panose="020B0502040204020203" pitchFamily="34" charset="-122"/>
                <a:ea typeface="微软雅黑 Light" panose="020B0502040204020203" pitchFamily="34" charset="-122"/>
              </a:rPr>
              <a:t>1</a:t>
            </a:r>
          </a:p>
        </p:txBody>
      </p:sp>
      <p:sp>
        <p:nvSpPr>
          <p:cNvPr id="267299" name="Text Box 35"/>
          <p:cNvSpPr txBox="1">
            <a:spLocks noChangeArrowheads="1"/>
          </p:cNvSpPr>
          <p:nvPr/>
        </p:nvSpPr>
        <p:spPr bwMode="auto">
          <a:xfrm>
            <a:off x="1848247" y="3355727"/>
            <a:ext cx="827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断连请求</a:t>
            </a:r>
          </a:p>
        </p:txBody>
      </p:sp>
      <p:sp>
        <p:nvSpPr>
          <p:cNvPr id="267300" name="Line 36"/>
          <p:cNvSpPr>
            <a:spLocks noChangeShapeType="1"/>
          </p:cNvSpPr>
          <p:nvPr/>
        </p:nvSpPr>
        <p:spPr bwMode="auto">
          <a:xfrm>
            <a:off x="2710261" y="2852489"/>
            <a:ext cx="1296987" cy="3603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67301" name="Text Box 37"/>
          <p:cNvSpPr txBox="1">
            <a:spLocks noChangeArrowheads="1"/>
          </p:cNvSpPr>
          <p:nvPr/>
        </p:nvSpPr>
        <p:spPr bwMode="auto">
          <a:xfrm>
            <a:off x="2135586" y="2563564"/>
            <a:ext cx="585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a:latin typeface="微软雅黑 Light" panose="020B0502040204020203" pitchFamily="34" charset="-122"/>
                <a:ea typeface="微软雅黑 Light" panose="020B0502040204020203" pitchFamily="34" charset="-122"/>
              </a:rPr>
              <a:t>包</a:t>
            </a:r>
            <a:r>
              <a:rPr lang="en-US" altLang="zh-CN">
                <a:latin typeface="微软雅黑 Light" panose="020B0502040204020203" pitchFamily="34" charset="-122"/>
                <a:ea typeface="微软雅黑 Light" panose="020B0502040204020203" pitchFamily="34" charset="-122"/>
              </a:rPr>
              <a:t>2</a:t>
            </a:r>
          </a:p>
        </p:txBody>
      </p:sp>
      <p:sp>
        <p:nvSpPr>
          <p:cNvPr id="267302" name="Text Box 38"/>
          <p:cNvSpPr txBox="1">
            <a:spLocks noChangeArrowheads="1"/>
          </p:cNvSpPr>
          <p:nvPr/>
        </p:nvSpPr>
        <p:spPr bwMode="auto">
          <a:xfrm>
            <a:off x="4943872" y="2996952"/>
            <a:ext cx="827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微软雅黑 Light" panose="020B0502040204020203" pitchFamily="34" charset="-122"/>
                <a:ea typeface="微软雅黑 Light" panose="020B0502040204020203" pitchFamily="34" charset="-122"/>
              </a:rPr>
              <a:t>断连请求</a:t>
            </a:r>
          </a:p>
        </p:txBody>
      </p:sp>
      <p:sp>
        <p:nvSpPr>
          <p:cNvPr id="267303" name="Text Box 39"/>
          <p:cNvSpPr txBox="1">
            <a:spLocks noChangeArrowheads="1"/>
          </p:cNvSpPr>
          <p:nvPr/>
        </p:nvSpPr>
        <p:spPr bwMode="auto">
          <a:xfrm>
            <a:off x="2495948" y="5443289"/>
            <a:ext cx="2735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错误断连，数据丢失</a:t>
            </a:r>
          </a:p>
        </p:txBody>
      </p:sp>
      <p:sp>
        <p:nvSpPr>
          <p:cNvPr id="267304" name="Text Box 40"/>
          <p:cNvSpPr txBox="1">
            <a:spLocks noChangeArrowheads="1"/>
          </p:cNvSpPr>
          <p:nvPr/>
        </p:nvSpPr>
        <p:spPr bwMode="auto">
          <a:xfrm>
            <a:off x="7033023" y="5443289"/>
            <a:ext cx="2735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正确的断连方式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5"/>
          <p:cNvSpPr>
            <a:spLocks noGrp="1"/>
          </p:cNvSpPr>
          <p:nvPr>
            <p:ph type="sldNum" sz="quarter" idx="12"/>
          </p:nvPr>
        </p:nvSpPr>
        <p:spPr/>
        <p:txBody>
          <a:bodyPr/>
          <a:lstStyle/>
          <a:p>
            <a:fld id="{DC227B0A-96BA-4BB5-AEB2-52C669C3C958}" type="slidenum">
              <a:rPr lang="en-US" altLang="zh-CN"/>
              <a:pPr/>
              <a:t>22</a:t>
            </a:fld>
            <a:endParaRPr lang="en-US" altLang="zh-CN"/>
          </a:p>
        </p:txBody>
      </p:sp>
      <p:sp>
        <p:nvSpPr>
          <p:cNvPr id="275458" name="Rectangle 2"/>
          <p:cNvSpPr>
            <a:spLocks noGrp="1" noChangeArrowheads="1"/>
          </p:cNvSpPr>
          <p:nvPr>
            <p:ph type="title"/>
          </p:nvPr>
        </p:nvSpPr>
        <p:spPr/>
        <p:txBody>
          <a:bodyPr/>
          <a:lstStyle/>
          <a:p>
            <a:r>
              <a:rPr lang="zh-CN" altLang="en-US"/>
              <a:t>三次握手方法的连接释放</a:t>
            </a:r>
          </a:p>
        </p:txBody>
      </p:sp>
      <p:grpSp>
        <p:nvGrpSpPr>
          <p:cNvPr id="275460" name="Group 4"/>
          <p:cNvGrpSpPr>
            <a:grpSpLocks/>
          </p:cNvGrpSpPr>
          <p:nvPr/>
        </p:nvGrpSpPr>
        <p:grpSpPr bwMode="auto">
          <a:xfrm>
            <a:off x="3260726" y="1298575"/>
            <a:ext cx="1679575" cy="1447800"/>
            <a:chOff x="1837" y="890"/>
            <a:chExt cx="1950" cy="3266"/>
          </a:xfrm>
        </p:grpSpPr>
        <p:sp>
          <p:nvSpPr>
            <p:cNvPr id="275461" name="Line 5"/>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62" name="Line 6"/>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75463" name="Line 7"/>
          <p:cNvSpPr>
            <a:spLocks noChangeShapeType="1"/>
          </p:cNvSpPr>
          <p:nvPr/>
        </p:nvSpPr>
        <p:spPr bwMode="auto">
          <a:xfrm>
            <a:off x="3260726" y="1457326"/>
            <a:ext cx="1679575" cy="2508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64" name="Line 8"/>
          <p:cNvSpPr>
            <a:spLocks noChangeShapeType="1"/>
          </p:cNvSpPr>
          <p:nvPr/>
        </p:nvSpPr>
        <p:spPr bwMode="auto">
          <a:xfrm flipV="1">
            <a:off x="3260726" y="1833563"/>
            <a:ext cx="1679575" cy="284162"/>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65" name="Text Box 9"/>
          <p:cNvSpPr txBox="1">
            <a:spLocks noChangeArrowheads="1"/>
          </p:cNvSpPr>
          <p:nvPr/>
        </p:nvSpPr>
        <p:spPr bwMode="auto">
          <a:xfrm>
            <a:off x="3090863" y="909639"/>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75466" name="Text Box 10"/>
          <p:cNvSpPr txBox="1">
            <a:spLocks noChangeArrowheads="1"/>
          </p:cNvSpPr>
          <p:nvPr/>
        </p:nvSpPr>
        <p:spPr bwMode="auto">
          <a:xfrm>
            <a:off x="4779963" y="909639"/>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75467" name="Line 11"/>
          <p:cNvSpPr>
            <a:spLocks noChangeShapeType="1"/>
          </p:cNvSpPr>
          <p:nvPr/>
        </p:nvSpPr>
        <p:spPr bwMode="auto">
          <a:xfrm>
            <a:off x="3260726" y="2273301"/>
            <a:ext cx="1679575" cy="25241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68" name="Text Box 12"/>
          <p:cNvSpPr txBox="1">
            <a:spLocks noChangeArrowheads="1"/>
          </p:cNvSpPr>
          <p:nvPr/>
        </p:nvSpPr>
        <p:spPr bwMode="auto">
          <a:xfrm>
            <a:off x="2370139" y="1319214"/>
            <a:ext cx="871537"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69" name="Text Box 13"/>
          <p:cNvSpPr txBox="1">
            <a:spLocks noChangeArrowheads="1"/>
          </p:cNvSpPr>
          <p:nvPr/>
        </p:nvSpPr>
        <p:spPr bwMode="auto">
          <a:xfrm>
            <a:off x="5006975" y="1341438"/>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70" name="Text Box 14"/>
          <p:cNvSpPr txBox="1">
            <a:spLocks noChangeArrowheads="1"/>
          </p:cNvSpPr>
          <p:nvPr/>
        </p:nvSpPr>
        <p:spPr bwMode="auto">
          <a:xfrm>
            <a:off x="2198689" y="2027238"/>
            <a:ext cx="10175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chemeClr val="accent2"/>
                </a:solidFill>
                <a:latin typeface="微软雅黑 Light" panose="020B0502040204020203" pitchFamily="34" charset="-122"/>
                <a:ea typeface="微软雅黑 Light" panose="020B0502040204020203" pitchFamily="34" charset="-122"/>
              </a:rPr>
              <a:t>DC</a:t>
            </a:r>
            <a:r>
              <a:rPr lang="zh-CN" altLang="en-US" sz="1600">
                <a:solidFill>
                  <a:schemeClr val="accent2"/>
                </a:solidFill>
                <a:latin typeface="微软雅黑 Light" panose="020B0502040204020203" pitchFamily="34" charset="-122"/>
                <a:ea typeface="微软雅黑 Light" panose="020B0502040204020203" pitchFamily="34" charset="-122"/>
              </a:rPr>
              <a:t>到达</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ACK</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删除连接</a:t>
            </a:r>
          </a:p>
        </p:txBody>
      </p:sp>
      <p:sp>
        <p:nvSpPr>
          <p:cNvPr id="275472" name="Text Box 16"/>
          <p:cNvSpPr txBox="1">
            <a:spLocks noChangeArrowheads="1"/>
          </p:cNvSpPr>
          <p:nvPr/>
        </p:nvSpPr>
        <p:spPr bwMode="auto">
          <a:xfrm>
            <a:off x="4440238" y="6381750"/>
            <a:ext cx="4017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rgbClr val="FF6600"/>
                </a:solidFill>
                <a:latin typeface="Times New Roman" panose="02020603050405020304" pitchFamily="18" charset="0"/>
              </a:rPr>
              <a:t>DR</a:t>
            </a:r>
            <a:r>
              <a:rPr lang="zh-CN" altLang="en-US" sz="1600">
                <a:solidFill>
                  <a:srgbClr val="FF6600"/>
                </a:solidFill>
                <a:latin typeface="Times New Roman" panose="02020603050405020304" pitchFamily="18" charset="0"/>
              </a:rPr>
              <a:t>：断连请求  </a:t>
            </a:r>
            <a:r>
              <a:rPr lang="en-US" altLang="zh-CN" sz="1600">
                <a:solidFill>
                  <a:srgbClr val="FF6600"/>
                </a:solidFill>
                <a:latin typeface="Times New Roman" panose="02020603050405020304" pitchFamily="18" charset="0"/>
              </a:rPr>
              <a:t>DC</a:t>
            </a:r>
            <a:r>
              <a:rPr lang="zh-CN" altLang="en-US" sz="1600">
                <a:solidFill>
                  <a:srgbClr val="FF6600"/>
                </a:solidFill>
                <a:latin typeface="Times New Roman" panose="02020603050405020304" pitchFamily="18" charset="0"/>
              </a:rPr>
              <a:t>：断连证实  </a:t>
            </a:r>
            <a:r>
              <a:rPr lang="en-US" altLang="zh-CN" sz="1600">
                <a:solidFill>
                  <a:srgbClr val="FF6600"/>
                </a:solidFill>
                <a:latin typeface="Times New Roman" panose="02020603050405020304" pitchFamily="18" charset="0"/>
              </a:rPr>
              <a:t>ACK</a:t>
            </a:r>
            <a:r>
              <a:rPr lang="zh-CN" altLang="en-US" sz="1600">
                <a:solidFill>
                  <a:srgbClr val="FF6600"/>
                </a:solidFill>
                <a:latin typeface="Times New Roman" panose="02020603050405020304" pitchFamily="18" charset="0"/>
              </a:rPr>
              <a:t>：确认</a:t>
            </a:r>
          </a:p>
        </p:txBody>
      </p:sp>
      <p:grpSp>
        <p:nvGrpSpPr>
          <p:cNvPr id="275474" name="Group 18"/>
          <p:cNvGrpSpPr>
            <a:grpSpLocks/>
          </p:cNvGrpSpPr>
          <p:nvPr/>
        </p:nvGrpSpPr>
        <p:grpSpPr bwMode="auto">
          <a:xfrm>
            <a:off x="7718426" y="1320800"/>
            <a:ext cx="1679575" cy="1447800"/>
            <a:chOff x="1837" y="890"/>
            <a:chExt cx="1950" cy="3266"/>
          </a:xfrm>
        </p:grpSpPr>
        <p:sp>
          <p:nvSpPr>
            <p:cNvPr id="275475" name="Line 19"/>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76" name="Line 20"/>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75477" name="Line 21"/>
          <p:cNvSpPr>
            <a:spLocks noChangeShapeType="1"/>
          </p:cNvSpPr>
          <p:nvPr/>
        </p:nvSpPr>
        <p:spPr bwMode="auto">
          <a:xfrm>
            <a:off x="7718426" y="1479551"/>
            <a:ext cx="1679575" cy="2508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78" name="Line 22"/>
          <p:cNvSpPr>
            <a:spLocks noChangeShapeType="1"/>
          </p:cNvSpPr>
          <p:nvPr/>
        </p:nvSpPr>
        <p:spPr bwMode="auto">
          <a:xfrm flipV="1">
            <a:off x="7718426" y="1855788"/>
            <a:ext cx="1679575" cy="284162"/>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79" name="Text Box 23"/>
          <p:cNvSpPr txBox="1">
            <a:spLocks noChangeArrowheads="1"/>
          </p:cNvSpPr>
          <p:nvPr/>
        </p:nvSpPr>
        <p:spPr bwMode="auto">
          <a:xfrm>
            <a:off x="7548563" y="931864"/>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75480" name="Text Box 24"/>
          <p:cNvSpPr txBox="1">
            <a:spLocks noChangeArrowheads="1"/>
          </p:cNvSpPr>
          <p:nvPr/>
        </p:nvSpPr>
        <p:spPr bwMode="auto">
          <a:xfrm>
            <a:off x="9237663" y="931864"/>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75481" name="Line 25"/>
          <p:cNvSpPr>
            <a:spLocks noChangeShapeType="1"/>
          </p:cNvSpPr>
          <p:nvPr/>
        </p:nvSpPr>
        <p:spPr bwMode="auto">
          <a:xfrm>
            <a:off x="7718426" y="2295526"/>
            <a:ext cx="549275" cy="5397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82" name="Text Box 26"/>
          <p:cNvSpPr txBox="1">
            <a:spLocks noChangeArrowheads="1"/>
          </p:cNvSpPr>
          <p:nvPr/>
        </p:nvSpPr>
        <p:spPr bwMode="auto">
          <a:xfrm>
            <a:off x="6827839" y="1341439"/>
            <a:ext cx="871537"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83" name="Text Box 27"/>
          <p:cNvSpPr txBox="1">
            <a:spLocks noChangeArrowheads="1"/>
          </p:cNvSpPr>
          <p:nvPr/>
        </p:nvSpPr>
        <p:spPr bwMode="auto">
          <a:xfrm>
            <a:off x="9491664" y="1412876"/>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84" name="Text Box 28"/>
          <p:cNvSpPr txBox="1">
            <a:spLocks noChangeArrowheads="1"/>
          </p:cNvSpPr>
          <p:nvPr/>
        </p:nvSpPr>
        <p:spPr bwMode="auto">
          <a:xfrm>
            <a:off x="6656389" y="2049463"/>
            <a:ext cx="10175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chemeClr val="accent2"/>
                </a:solidFill>
                <a:latin typeface="微软雅黑 Light" panose="020B0502040204020203" pitchFamily="34" charset="-122"/>
                <a:ea typeface="微软雅黑 Light" panose="020B0502040204020203" pitchFamily="34" charset="-122"/>
              </a:rPr>
              <a:t>DC</a:t>
            </a:r>
            <a:r>
              <a:rPr lang="zh-CN" altLang="en-US" sz="1600">
                <a:solidFill>
                  <a:schemeClr val="accent2"/>
                </a:solidFill>
                <a:latin typeface="微软雅黑 Light" panose="020B0502040204020203" pitchFamily="34" charset="-122"/>
                <a:ea typeface="微软雅黑 Light" panose="020B0502040204020203" pitchFamily="34" charset="-122"/>
              </a:rPr>
              <a:t>到达</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ACK</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删除连接</a:t>
            </a:r>
          </a:p>
        </p:txBody>
      </p:sp>
      <p:sp>
        <p:nvSpPr>
          <p:cNvPr id="275485" name="AutoShape 29"/>
          <p:cNvSpPr>
            <a:spLocks noChangeArrowheads="1"/>
          </p:cNvSpPr>
          <p:nvPr/>
        </p:nvSpPr>
        <p:spPr bwMode="auto">
          <a:xfrm>
            <a:off x="8194675" y="1989139"/>
            <a:ext cx="871538" cy="719137"/>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75486" name="Text Box 30"/>
          <p:cNvSpPr txBox="1">
            <a:spLocks noChangeArrowheads="1"/>
          </p:cNvSpPr>
          <p:nvPr/>
        </p:nvSpPr>
        <p:spPr bwMode="auto">
          <a:xfrm>
            <a:off x="5006975" y="2349501"/>
            <a:ext cx="10175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ACK</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删除连接</a:t>
            </a:r>
            <a:endPar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endParaRPr>
          </a:p>
        </p:txBody>
      </p:sp>
      <p:sp>
        <p:nvSpPr>
          <p:cNvPr id="275487" name="Text Box 31"/>
          <p:cNvSpPr txBox="1">
            <a:spLocks noChangeArrowheads="1"/>
          </p:cNvSpPr>
          <p:nvPr/>
        </p:nvSpPr>
        <p:spPr bwMode="auto">
          <a:xfrm>
            <a:off x="9491663" y="2492376"/>
            <a:ext cx="996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rgbClr val="006600"/>
                </a:solidFill>
                <a:latin typeface="微软雅黑 Light" panose="020B0502040204020203" pitchFamily="34" charset="-122"/>
                <a:ea typeface="微软雅黑 Light" panose="020B0502040204020203" pitchFamily="34" charset="-122"/>
              </a:rPr>
              <a:t>超时</a:t>
            </a:r>
          </a:p>
          <a:p>
            <a:r>
              <a:rPr lang="zh-CN" altLang="en-US" sz="1600">
                <a:solidFill>
                  <a:srgbClr val="006600"/>
                </a:solidFill>
                <a:latin typeface="微软雅黑 Light" panose="020B0502040204020203" pitchFamily="34" charset="-122"/>
                <a:ea typeface="微软雅黑 Light" panose="020B0502040204020203" pitchFamily="34" charset="-122"/>
              </a:rPr>
              <a:t>删除连接</a:t>
            </a:r>
            <a:endPar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endParaRPr>
          </a:p>
        </p:txBody>
      </p:sp>
      <p:grpSp>
        <p:nvGrpSpPr>
          <p:cNvPr id="275488" name="Group 32"/>
          <p:cNvGrpSpPr>
            <a:grpSpLocks/>
          </p:cNvGrpSpPr>
          <p:nvPr/>
        </p:nvGrpSpPr>
        <p:grpSpPr bwMode="auto">
          <a:xfrm>
            <a:off x="3244851" y="3529013"/>
            <a:ext cx="1679575" cy="2563812"/>
            <a:chOff x="1837" y="890"/>
            <a:chExt cx="1950" cy="3266"/>
          </a:xfrm>
        </p:grpSpPr>
        <p:sp>
          <p:nvSpPr>
            <p:cNvPr id="275489" name="Line 33"/>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90" name="Line 34"/>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75491" name="Line 35"/>
          <p:cNvSpPr>
            <a:spLocks noChangeShapeType="1"/>
          </p:cNvSpPr>
          <p:nvPr/>
        </p:nvSpPr>
        <p:spPr bwMode="auto">
          <a:xfrm>
            <a:off x="3244851" y="3687764"/>
            <a:ext cx="1679575" cy="2508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92" name="Line 36"/>
          <p:cNvSpPr>
            <a:spLocks noChangeShapeType="1"/>
          </p:cNvSpPr>
          <p:nvPr/>
        </p:nvSpPr>
        <p:spPr bwMode="auto">
          <a:xfrm flipV="1">
            <a:off x="4286251" y="4064001"/>
            <a:ext cx="638175" cy="8572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93" name="Text Box 37"/>
          <p:cNvSpPr txBox="1">
            <a:spLocks noChangeArrowheads="1"/>
          </p:cNvSpPr>
          <p:nvPr/>
        </p:nvSpPr>
        <p:spPr bwMode="auto">
          <a:xfrm>
            <a:off x="3074988" y="3140076"/>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75494" name="Text Box 38"/>
          <p:cNvSpPr txBox="1">
            <a:spLocks noChangeArrowheads="1"/>
          </p:cNvSpPr>
          <p:nvPr/>
        </p:nvSpPr>
        <p:spPr bwMode="auto">
          <a:xfrm>
            <a:off x="4764088" y="3140076"/>
            <a:ext cx="258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75495" name="Line 39"/>
          <p:cNvSpPr>
            <a:spLocks noChangeShapeType="1"/>
          </p:cNvSpPr>
          <p:nvPr/>
        </p:nvSpPr>
        <p:spPr bwMode="auto">
          <a:xfrm>
            <a:off x="3244850" y="4503738"/>
            <a:ext cx="1690688" cy="2206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496" name="Text Box 40"/>
          <p:cNvSpPr txBox="1">
            <a:spLocks noChangeArrowheads="1"/>
          </p:cNvSpPr>
          <p:nvPr/>
        </p:nvSpPr>
        <p:spPr bwMode="auto">
          <a:xfrm>
            <a:off x="2343150" y="3429000"/>
            <a:ext cx="871538"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97" name="Text Box 41"/>
          <p:cNvSpPr txBox="1">
            <a:spLocks noChangeArrowheads="1"/>
          </p:cNvSpPr>
          <p:nvPr/>
        </p:nvSpPr>
        <p:spPr bwMode="auto">
          <a:xfrm>
            <a:off x="5018089" y="3621088"/>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498" name="Text Box 42"/>
          <p:cNvSpPr txBox="1">
            <a:spLocks noChangeArrowheads="1"/>
          </p:cNvSpPr>
          <p:nvPr/>
        </p:nvSpPr>
        <p:spPr bwMode="auto">
          <a:xfrm>
            <a:off x="2198689" y="5013325"/>
            <a:ext cx="10175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a:solidFill>
                  <a:schemeClr val="accent2"/>
                </a:solidFill>
                <a:latin typeface="微软雅黑 Light" panose="020B0502040204020203" pitchFamily="34" charset="-122"/>
                <a:ea typeface="微软雅黑 Light" panose="020B0502040204020203" pitchFamily="34" charset="-122"/>
              </a:rPr>
              <a:t>DC</a:t>
            </a:r>
            <a:r>
              <a:rPr lang="zh-CN" altLang="en-US" sz="1600">
                <a:solidFill>
                  <a:schemeClr val="accent2"/>
                </a:solidFill>
                <a:latin typeface="微软雅黑 Light" panose="020B0502040204020203" pitchFamily="34" charset="-122"/>
                <a:ea typeface="微软雅黑 Light" panose="020B0502040204020203" pitchFamily="34" charset="-122"/>
              </a:rPr>
              <a:t>到达</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ACK</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删除连接</a:t>
            </a:r>
          </a:p>
        </p:txBody>
      </p:sp>
      <p:sp>
        <p:nvSpPr>
          <p:cNvPr id="275499" name="AutoShape 43"/>
          <p:cNvSpPr>
            <a:spLocks noChangeArrowheads="1"/>
          </p:cNvSpPr>
          <p:nvPr/>
        </p:nvSpPr>
        <p:spPr bwMode="auto">
          <a:xfrm>
            <a:off x="3422650" y="3789364"/>
            <a:ext cx="871538" cy="719137"/>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75501" name="Text Box 45"/>
          <p:cNvSpPr txBox="1">
            <a:spLocks noChangeArrowheads="1"/>
          </p:cNvSpPr>
          <p:nvPr/>
        </p:nvSpPr>
        <p:spPr bwMode="auto">
          <a:xfrm>
            <a:off x="1550988" y="3992564"/>
            <a:ext cx="16637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超时，发送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502" name="Text Box 46"/>
          <p:cNvSpPr txBox="1">
            <a:spLocks noChangeArrowheads="1"/>
          </p:cNvSpPr>
          <p:nvPr/>
        </p:nvSpPr>
        <p:spPr bwMode="auto">
          <a:xfrm>
            <a:off x="5006975" y="4437063"/>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503" name="Line 47"/>
          <p:cNvSpPr>
            <a:spLocks noChangeShapeType="1"/>
          </p:cNvSpPr>
          <p:nvPr/>
        </p:nvSpPr>
        <p:spPr bwMode="auto">
          <a:xfrm flipV="1">
            <a:off x="3278189" y="4868863"/>
            <a:ext cx="1679575" cy="284162"/>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04" name="Line 48"/>
          <p:cNvSpPr>
            <a:spLocks noChangeShapeType="1"/>
          </p:cNvSpPr>
          <p:nvPr/>
        </p:nvSpPr>
        <p:spPr bwMode="auto">
          <a:xfrm>
            <a:off x="3235325" y="5373688"/>
            <a:ext cx="1690688" cy="2206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05" name="Text Box 49"/>
          <p:cNvSpPr txBox="1">
            <a:spLocks noChangeArrowheads="1"/>
          </p:cNvSpPr>
          <p:nvPr/>
        </p:nvSpPr>
        <p:spPr bwMode="auto">
          <a:xfrm>
            <a:off x="5006975" y="5445126"/>
            <a:ext cx="10175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ACK</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删除连接</a:t>
            </a:r>
            <a:endPar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endParaRPr>
          </a:p>
        </p:txBody>
      </p:sp>
      <p:grpSp>
        <p:nvGrpSpPr>
          <p:cNvPr id="275506" name="Group 50"/>
          <p:cNvGrpSpPr>
            <a:grpSpLocks/>
          </p:cNvGrpSpPr>
          <p:nvPr/>
        </p:nvGrpSpPr>
        <p:grpSpPr bwMode="auto">
          <a:xfrm>
            <a:off x="7691439" y="3530601"/>
            <a:ext cx="1679575" cy="2563813"/>
            <a:chOff x="1837" y="890"/>
            <a:chExt cx="1950" cy="3266"/>
          </a:xfrm>
        </p:grpSpPr>
        <p:sp>
          <p:nvSpPr>
            <p:cNvPr id="275507" name="Line 51"/>
            <p:cNvSpPr>
              <a:spLocks noChangeShapeType="1"/>
            </p:cNvSpPr>
            <p:nvPr/>
          </p:nvSpPr>
          <p:spPr bwMode="auto">
            <a:xfrm>
              <a:off x="183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08" name="Line 52"/>
            <p:cNvSpPr>
              <a:spLocks noChangeShapeType="1"/>
            </p:cNvSpPr>
            <p:nvPr/>
          </p:nvSpPr>
          <p:spPr bwMode="auto">
            <a:xfrm>
              <a:off x="3787" y="890"/>
              <a:ext cx="0" cy="3266"/>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275509" name="Line 53"/>
          <p:cNvSpPr>
            <a:spLocks noChangeShapeType="1"/>
          </p:cNvSpPr>
          <p:nvPr/>
        </p:nvSpPr>
        <p:spPr bwMode="auto">
          <a:xfrm>
            <a:off x="7691439" y="3689351"/>
            <a:ext cx="1679575" cy="250825"/>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10" name="Line 54"/>
          <p:cNvSpPr>
            <a:spLocks noChangeShapeType="1"/>
          </p:cNvSpPr>
          <p:nvPr/>
        </p:nvSpPr>
        <p:spPr bwMode="auto">
          <a:xfrm flipV="1">
            <a:off x="8732839" y="4065589"/>
            <a:ext cx="638175" cy="8572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11" name="Text Box 55"/>
          <p:cNvSpPr txBox="1">
            <a:spLocks noChangeArrowheads="1"/>
          </p:cNvSpPr>
          <p:nvPr/>
        </p:nvSpPr>
        <p:spPr bwMode="auto">
          <a:xfrm>
            <a:off x="7521576" y="3141664"/>
            <a:ext cx="258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A</a:t>
            </a:r>
          </a:p>
        </p:txBody>
      </p:sp>
      <p:sp>
        <p:nvSpPr>
          <p:cNvPr id="275512" name="Text Box 56"/>
          <p:cNvSpPr txBox="1">
            <a:spLocks noChangeArrowheads="1"/>
          </p:cNvSpPr>
          <p:nvPr/>
        </p:nvSpPr>
        <p:spPr bwMode="auto">
          <a:xfrm>
            <a:off x="9210676" y="3141664"/>
            <a:ext cx="258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B</a:t>
            </a:r>
          </a:p>
        </p:txBody>
      </p:sp>
      <p:sp>
        <p:nvSpPr>
          <p:cNvPr id="275513" name="Line 57"/>
          <p:cNvSpPr>
            <a:spLocks noChangeShapeType="1"/>
          </p:cNvSpPr>
          <p:nvPr/>
        </p:nvSpPr>
        <p:spPr bwMode="auto">
          <a:xfrm>
            <a:off x="7680325" y="4581525"/>
            <a:ext cx="647700" cy="762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275514" name="Text Box 58"/>
          <p:cNvSpPr txBox="1">
            <a:spLocks noChangeArrowheads="1"/>
          </p:cNvSpPr>
          <p:nvPr/>
        </p:nvSpPr>
        <p:spPr bwMode="auto">
          <a:xfrm>
            <a:off x="6827839" y="3429000"/>
            <a:ext cx="871537"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发送</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启动</a:t>
            </a:r>
            <a:r>
              <a:rPr lang="zh-CN" altLang="en-US" sz="1800">
                <a:solidFill>
                  <a:schemeClr val="accent2"/>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515" name="Text Box 59"/>
          <p:cNvSpPr txBox="1">
            <a:spLocks noChangeArrowheads="1"/>
          </p:cNvSpPr>
          <p:nvPr/>
        </p:nvSpPr>
        <p:spPr bwMode="auto">
          <a:xfrm>
            <a:off x="9464675" y="3622676"/>
            <a:ext cx="8819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006600"/>
                </a:solidFill>
                <a:latin typeface="微软雅黑 Light" panose="020B0502040204020203" pitchFamily="34" charset="-122"/>
                <a:ea typeface="微软雅黑 Light" panose="020B0502040204020203" pitchFamily="34" charset="-122"/>
              </a:rPr>
              <a:t>DR</a:t>
            </a:r>
            <a:r>
              <a:rPr lang="zh-CN" altLang="en-US" sz="1600">
                <a:solidFill>
                  <a:srgbClr val="006600"/>
                </a:solidFill>
                <a:latin typeface="微软雅黑 Light" panose="020B0502040204020203" pitchFamily="34" charset="-122"/>
                <a:ea typeface="微软雅黑 Light" panose="020B0502040204020203" pitchFamily="34" charset="-122"/>
              </a:rPr>
              <a:t>到达</a:t>
            </a:r>
          </a:p>
          <a:p>
            <a:r>
              <a:rPr lang="zh-CN" altLang="en-US" sz="1600">
                <a:solidFill>
                  <a:srgbClr val="006600"/>
                </a:solidFill>
                <a:latin typeface="微软雅黑 Light" panose="020B0502040204020203" pitchFamily="34" charset="-122"/>
                <a:ea typeface="微软雅黑 Light" panose="020B0502040204020203" pitchFamily="34" charset="-122"/>
              </a:rPr>
              <a:t>发送</a:t>
            </a:r>
            <a:r>
              <a:rPr lang="en-US" altLang="zh-CN" sz="1600">
                <a:solidFill>
                  <a:srgbClr val="006600"/>
                </a:solidFill>
                <a:latin typeface="微软雅黑 Light" panose="020B0502040204020203" pitchFamily="34" charset="-122"/>
                <a:ea typeface="微软雅黑 Light" panose="020B0502040204020203" pitchFamily="34" charset="-122"/>
              </a:rPr>
              <a:t>DC</a:t>
            </a:r>
          </a:p>
          <a:p>
            <a:r>
              <a:rPr lang="zh-CN" altLang="en-US" sz="1600">
                <a:solidFill>
                  <a:srgbClr val="006600"/>
                </a:solidFill>
                <a:latin typeface="微软雅黑 Light" panose="020B0502040204020203" pitchFamily="34" charset="-122"/>
                <a:ea typeface="微软雅黑 Light" panose="020B0502040204020203" pitchFamily="34" charset="-122"/>
              </a:rPr>
              <a:t>启动</a:t>
            </a:r>
            <a:r>
              <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rPr>
              <a:t></a:t>
            </a:r>
          </a:p>
        </p:txBody>
      </p:sp>
      <p:sp>
        <p:nvSpPr>
          <p:cNvPr id="275516" name="Text Box 60"/>
          <p:cNvSpPr txBox="1">
            <a:spLocks noChangeArrowheads="1"/>
          </p:cNvSpPr>
          <p:nvPr/>
        </p:nvSpPr>
        <p:spPr bwMode="auto">
          <a:xfrm>
            <a:off x="6056313" y="5014914"/>
            <a:ext cx="1606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1600">
                <a:solidFill>
                  <a:schemeClr val="accent2"/>
                </a:solidFill>
                <a:latin typeface="微软雅黑 Light" panose="020B0502040204020203" pitchFamily="34" charset="-122"/>
                <a:ea typeface="微软雅黑 Light" panose="020B0502040204020203" pitchFamily="34" charset="-122"/>
              </a:rPr>
              <a:t>多次重复</a:t>
            </a:r>
            <a:r>
              <a:rPr lang="en-US" altLang="zh-CN" sz="1600">
                <a:solidFill>
                  <a:schemeClr val="accent2"/>
                </a:solidFill>
                <a:latin typeface="微软雅黑 Light" panose="020B0502040204020203" pitchFamily="34" charset="-122"/>
                <a:ea typeface="微软雅黑 Light" panose="020B0502040204020203" pitchFamily="34" charset="-122"/>
              </a:rPr>
              <a:t>DR</a:t>
            </a:r>
          </a:p>
          <a:p>
            <a:pPr algn="r"/>
            <a:r>
              <a:rPr lang="zh-CN" altLang="en-US" sz="1600">
                <a:solidFill>
                  <a:schemeClr val="accent2"/>
                </a:solidFill>
                <a:latin typeface="微软雅黑 Light" panose="020B0502040204020203" pitchFamily="34" charset="-122"/>
                <a:ea typeface="微软雅黑 Light" panose="020B0502040204020203" pitchFamily="34" charset="-122"/>
              </a:rPr>
              <a:t>超时，删除连接</a:t>
            </a:r>
          </a:p>
        </p:txBody>
      </p:sp>
      <p:sp>
        <p:nvSpPr>
          <p:cNvPr id="275517" name="AutoShape 61"/>
          <p:cNvSpPr>
            <a:spLocks noChangeArrowheads="1"/>
          </p:cNvSpPr>
          <p:nvPr/>
        </p:nvSpPr>
        <p:spPr bwMode="auto">
          <a:xfrm>
            <a:off x="8328025" y="4292600"/>
            <a:ext cx="871538" cy="719138"/>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75521" name="Text Box 65"/>
          <p:cNvSpPr txBox="1">
            <a:spLocks noChangeArrowheads="1"/>
          </p:cNvSpPr>
          <p:nvPr/>
        </p:nvSpPr>
        <p:spPr bwMode="auto">
          <a:xfrm>
            <a:off x="9453563" y="5434014"/>
            <a:ext cx="996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rgbClr val="006600"/>
                </a:solidFill>
                <a:latin typeface="微软雅黑 Light" panose="020B0502040204020203" pitchFamily="34" charset="-122"/>
                <a:ea typeface="微软雅黑 Light" panose="020B0502040204020203" pitchFamily="34" charset="-122"/>
              </a:rPr>
              <a:t>超时</a:t>
            </a:r>
          </a:p>
          <a:p>
            <a:r>
              <a:rPr lang="zh-CN" altLang="en-US" sz="1600">
                <a:solidFill>
                  <a:srgbClr val="006600"/>
                </a:solidFill>
                <a:latin typeface="微软雅黑 Light" panose="020B0502040204020203" pitchFamily="34" charset="-122"/>
                <a:ea typeface="微软雅黑 Light" panose="020B0502040204020203" pitchFamily="34" charset="-122"/>
              </a:rPr>
              <a:t>删除连接</a:t>
            </a:r>
            <a:endParaRPr lang="zh-CN" altLang="en-US" sz="1800">
              <a:solidFill>
                <a:srgbClr val="006600"/>
              </a:solidFill>
              <a:latin typeface="微软雅黑 Light" panose="020B0502040204020203" pitchFamily="34" charset="-122"/>
              <a:ea typeface="微软雅黑 Light" panose="020B0502040204020203" pitchFamily="34" charset="-122"/>
              <a:sym typeface="Wingdings 2" panose="05020102010507070707" pitchFamily="18" charset="2"/>
            </a:endParaRPr>
          </a:p>
        </p:txBody>
      </p:sp>
      <p:sp>
        <p:nvSpPr>
          <p:cNvPr id="275522" name="AutoShape 66"/>
          <p:cNvSpPr>
            <a:spLocks noChangeArrowheads="1"/>
          </p:cNvSpPr>
          <p:nvPr/>
        </p:nvSpPr>
        <p:spPr bwMode="auto">
          <a:xfrm>
            <a:off x="7907339" y="3789364"/>
            <a:ext cx="871537" cy="719137"/>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44ACFD-72B9-496B-8398-B8894BD47691}" type="slidenum">
              <a:rPr lang="en-US" altLang="zh-CN"/>
              <a:pPr/>
              <a:t>23</a:t>
            </a:fld>
            <a:endParaRPr lang="en-US" altLang="zh-CN"/>
          </a:p>
        </p:txBody>
      </p:sp>
      <p:sp>
        <p:nvSpPr>
          <p:cNvPr id="499714" name="Rectangle 2"/>
          <p:cNvSpPr>
            <a:spLocks noGrp="1" noChangeArrowheads="1"/>
          </p:cNvSpPr>
          <p:nvPr>
            <p:ph type="title"/>
          </p:nvPr>
        </p:nvSpPr>
        <p:spPr/>
        <p:txBody>
          <a:bodyPr/>
          <a:lstStyle/>
          <a:p>
            <a:pPr algn="ctr"/>
            <a:r>
              <a:rPr lang="en-US" altLang="zh-CN" dirty="0"/>
              <a:t>6.2 </a:t>
            </a:r>
            <a:r>
              <a:rPr lang="zh-CN" altLang="en-US" dirty="0"/>
              <a:t>用户数据报协议</a:t>
            </a:r>
            <a:r>
              <a:rPr lang="en-US" altLang="zh-CN" dirty="0"/>
              <a:t>UDP</a:t>
            </a:r>
          </a:p>
        </p:txBody>
      </p:sp>
      <p:sp>
        <p:nvSpPr>
          <p:cNvPr id="499715" name="Rectangle 3"/>
          <p:cNvSpPr>
            <a:spLocks noGrp="1" noChangeArrowheads="1"/>
          </p:cNvSpPr>
          <p:nvPr>
            <p:ph type="body" idx="1"/>
          </p:nvPr>
        </p:nvSpPr>
        <p:spPr/>
        <p:txBody>
          <a:bodyPr/>
          <a:lstStyle/>
          <a:p>
            <a:r>
              <a:rPr lang="en-US" altLang="zh-CN"/>
              <a:t>UDP</a:t>
            </a:r>
            <a:r>
              <a:rPr lang="zh-CN" altLang="en-US"/>
              <a:t>采用非连接的方式提供网络应用层的事务处理</a:t>
            </a:r>
          </a:p>
          <a:p>
            <a:r>
              <a:rPr lang="en-US" altLang="zh-CN"/>
              <a:t>UDP</a:t>
            </a:r>
            <a:r>
              <a:rPr lang="zh-CN" altLang="en-US"/>
              <a:t>不提供可靠性，即</a:t>
            </a:r>
            <a:r>
              <a:rPr lang="en-US" altLang="zh-CN"/>
              <a:t>UDP</a:t>
            </a:r>
            <a:r>
              <a:rPr lang="zh-CN" altLang="en-US"/>
              <a:t>协议不提供端到端的确认和重传功能，它不保证数据包一定能到达目的地，因此称为不可靠协议。</a:t>
            </a:r>
          </a:p>
          <a:p>
            <a:pPr lvl="1"/>
            <a:r>
              <a:rPr lang="zh-CN" altLang="en-US"/>
              <a:t>不可靠：丢失、重复、延迟、乱序和损坏</a:t>
            </a:r>
          </a:p>
          <a:p>
            <a:r>
              <a:rPr lang="en-US" altLang="zh-CN"/>
              <a:t>UDP</a:t>
            </a:r>
            <a:r>
              <a:rPr lang="zh-CN" altLang="en-US"/>
              <a:t>必需在</a:t>
            </a:r>
            <a:r>
              <a:rPr lang="en-US" altLang="zh-CN"/>
              <a:t>IP</a:t>
            </a:r>
            <a:r>
              <a:rPr lang="zh-CN" altLang="en-US"/>
              <a:t>上运行。它的下层协议是以</a:t>
            </a:r>
            <a:r>
              <a:rPr lang="en-US" altLang="zh-CN"/>
              <a:t>IP</a:t>
            </a:r>
            <a:r>
              <a:rPr lang="zh-CN" altLang="en-US"/>
              <a:t>作为前提的。</a:t>
            </a:r>
          </a:p>
        </p:txBody>
      </p:sp>
    </p:spTree>
    <p:extLst>
      <p:ext uri="{BB962C8B-B14F-4D97-AF65-F5344CB8AC3E}">
        <p14:creationId xmlns:p14="http://schemas.microsoft.com/office/powerpoint/2010/main" val="3084120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88BCA3A-2313-4431-886D-3FAB64FEBF4F}" type="slidenum">
              <a:rPr lang="en-US" altLang="zh-CN"/>
              <a:pPr/>
              <a:t>24</a:t>
            </a:fld>
            <a:endParaRPr lang="en-US" altLang="zh-CN"/>
          </a:p>
        </p:txBody>
      </p:sp>
      <p:sp>
        <p:nvSpPr>
          <p:cNvPr id="824322" name="Rectangle 2"/>
          <p:cNvSpPr>
            <a:spLocks noGrp="1" noChangeArrowheads="1"/>
          </p:cNvSpPr>
          <p:nvPr>
            <p:ph type="title"/>
          </p:nvPr>
        </p:nvSpPr>
        <p:spPr/>
        <p:txBody>
          <a:bodyPr/>
          <a:lstStyle/>
          <a:p>
            <a:r>
              <a:rPr lang="en-US" altLang="zh-CN"/>
              <a:t>UDP</a:t>
            </a:r>
            <a:r>
              <a:rPr lang="zh-CN" altLang="en-US"/>
              <a:t>特征</a:t>
            </a:r>
          </a:p>
        </p:txBody>
      </p:sp>
      <p:sp>
        <p:nvSpPr>
          <p:cNvPr id="824323" name="Rectangle 3"/>
          <p:cNvSpPr>
            <a:spLocks noGrp="1" noChangeArrowheads="1"/>
          </p:cNvSpPr>
          <p:nvPr>
            <p:ph type="body" idx="1"/>
          </p:nvPr>
        </p:nvSpPr>
        <p:spPr/>
        <p:txBody>
          <a:bodyPr/>
          <a:lstStyle/>
          <a:p>
            <a:r>
              <a:rPr lang="en-US" altLang="zh-CN"/>
              <a:t>UDP</a:t>
            </a:r>
            <a:r>
              <a:rPr lang="zh-CN" altLang="en-US"/>
              <a:t>提供端到端服务，允许应用进程发送和接收单个报文，每个报文报文被装进单个数据报中进行传输。</a:t>
            </a:r>
          </a:p>
          <a:p>
            <a:r>
              <a:rPr lang="en-US" altLang="zh-CN"/>
              <a:t>UDP</a:t>
            </a:r>
            <a:r>
              <a:rPr lang="zh-CN" altLang="en-US"/>
              <a:t>可以被表征为：</a:t>
            </a:r>
          </a:p>
          <a:p>
            <a:pPr lvl="1"/>
            <a:r>
              <a:rPr lang="zh-CN" altLang="en-US"/>
              <a:t>端到端</a:t>
            </a:r>
          </a:p>
          <a:p>
            <a:pPr lvl="1"/>
            <a:r>
              <a:rPr lang="zh-CN" altLang="en-US"/>
              <a:t>无连接</a:t>
            </a:r>
          </a:p>
          <a:p>
            <a:pPr lvl="1"/>
            <a:r>
              <a:rPr lang="zh-CN" altLang="en-US"/>
              <a:t>面向报文</a:t>
            </a:r>
          </a:p>
          <a:p>
            <a:pPr lvl="1"/>
            <a:r>
              <a:rPr lang="zh-CN" altLang="en-US"/>
              <a:t>尽力而为</a:t>
            </a:r>
          </a:p>
          <a:p>
            <a:pPr lvl="1"/>
            <a:r>
              <a:rPr lang="zh-CN" altLang="en-US"/>
              <a:t>任意交互</a:t>
            </a:r>
          </a:p>
          <a:p>
            <a:pPr lvl="1"/>
            <a:r>
              <a:rPr lang="zh-CN" altLang="en-US"/>
              <a:t>操作系统无关</a:t>
            </a:r>
          </a:p>
        </p:txBody>
      </p:sp>
    </p:spTree>
    <p:extLst>
      <p:ext uri="{BB962C8B-B14F-4D97-AF65-F5344CB8AC3E}">
        <p14:creationId xmlns:p14="http://schemas.microsoft.com/office/powerpoint/2010/main" val="333702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4AD3EE5-1424-4707-9D9D-461A4A17F5EF}" type="slidenum">
              <a:rPr lang="en-US" altLang="zh-CN"/>
              <a:pPr/>
              <a:t>25</a:t>
            </a:fld>
            <a:endParaRPr lang="en-US" altLang="zh-CN"/>
          </a:p>
        </p:txBody>
      </p:sp>
      <p:sp>
        <p:nvSpPr>
          <p:cNvPr id="825346" name="Rectangle 2"/>
          <p:cNvSpPr>
            <a:spLocks noGrp="1" noChangeArrowheads="1"/>
          </p:cNvSpPr>
          <p:nvPr>
            <p:ph type="title"/>
          </p:nvPr>
        </p:nvSpPr>
        <p:spPr/>
        <p:txBody>
          <a:bodyPr/>
          <a:lstStyle/>
          <a:p>
            <a:r>
              <a:rPr lang="zh-CN" altLang="en-US"/>
              <a:t>采用的通讯方式</a:t>
            </a:r>
          </a:p>
        </p:txBody>
      </p:sp>
      <p:sp>
        <p:nvSpPr>
          <p:cNvPr id="825347" name="Rectangle 3"/>
          <p:cNvSpPr>
            <a:spLocks noGrp="1" noChangeArrowheads="1"/>
          </p:cNvSpPr>
          <p:nvPr>
            <p:ph type="body" idx="1"/>
          </p:nvPr>
        </p:nvSpPr>
        <p:spPr/>
        <p:txBody>
          <a:bodyPr/>
          <a:lstStyle/>
          <a:p>
            <a:pPr>
              <a:lnSpc>
                <a:spcPct val="90000"/>
              </a:lnSpc>
            </a:pPr>
            <a:r>
              <a:rPr lang="en-US" altLang="zh-CN"/>
              <a:t>UDP</a:t>
            </a:r>
            <a:r>
              <a:rPr lang="zh-CN" altLang="en-US"/>
              <a:t>允许采用</a:t>
            </a:r>
            <a:r>
              <a:rPr lang="en-US" altLang="zh-CN"/>
              <a:t>4</a:t>
            </a:r>
            <a:r>
              <a:rPr lang="zh-CN" altLang="en-US"/>
              <a:t>种交互通信方式</a:t>
            </a:r>
          </a:p>
          <a:p>
            <a:pPr lvl="1">
              <a:lnSpc>
                <a:spcPct val="90000"/>
              </a:lnSpc>
            </a:pPr>
            <a:r>
              <a:rPr lang="zh-CN" altLang="en-US"/>
              <a:t>一对一</a:t>
            </a:r>
          </a:p>
          <a:p>
            <a:pPr lvl="1">
              <a:lnSpc>
                <a:spcPct val="90000"/>
              </a:lnSpc>
            </a:pPr>
            <a:r>
              <a:rPr lang="zh-CN" altLang="en-US"/>
              <a:t>一对多</a:t>
            </a:r>
          </a:p>
          <a:p>
            <a:pPr lvl="1">
              <a:lnSpc>
                <a:spcPct val="90000"/>
              </a:lnSpc>
            </a:pPr>
            <a:r>
              <a:rPr lang="zh-CN" altLang="en-US"/>
              <a:t>多对一</a:t>
            </a:r>
          </a:p>
          <a:p>
            <a:pPr lvl="1">
              <a:lnSpc>
                <a:spcPct val="90000"/>
              </a:lnSpc>
            </a:pPr>
            <a:r>
              <a:rPr lang="zh-CN" altLang="en-US"/>
              <a:t>多对多</a:t>
            </a:r>
          </a:p>
          <a:p>
            <a:pPr>
              <a:lnSpc>
                <a:spcPct val="90000"/>
              </a:lnSpc>
            </a:pPr>
            <a:r>
              <a:rPr lang="zh-CN" altLang="en-US"/>
              <a:t>使用协议端口号标识端点</a:t>
            </a:r>
          </a:p>
          <a:p>
            <a:pPr lvl="1">
              <a:lnSpc>
                <a:spcPct val="90000"/>
              </a:lnSpc>
            </a:pPr>
            <a:r>
              <a:rPr lang="zh-CN" altLang="en-US"/>
              <a:t>因为</a:t>
            </a:r>
            <a:r>
              <a:rPr lang="en-US" altLang="zh-CN"/>
              <a:t>UDP</a:t>
            </a:r>
            <a:r>
              <a:rPr lang="zh-CN" altLang="en-US"/>
              <a:t>必须跨越异构计算机，为了避免含糊性，</a:t>
            </a:r>
            <a:r>
              <a:rPr lang="en-US" altLang="zh-CN"/>
              <a:t>UDP</a:t>
            </a:r>
            <a:r>
              <a:rPr lang="zh-CN" altLang="en-US"/>
              <a:t>定义一个标识符抽象集</a:t>
            </a:r>
            <a:r>
              <a:rPr lang="en-US" altLang="zh-CN"/>
              <a:t>—</a:t>
            </a:r>
            <a:r>
              <a:rPr lang="zh-CN" altLang="en-US"/>
              <a:t>协议端口号</a:t>
            </a:r>
            <a:r>
              <a:rPr lang="en-US" altLang="zh-CN"/>
              <a:t>(protocol port number)</a:t>
            </a:r>
            <a:r>
              <a:rPr lang="zh-CN" altLang="en-US"/>
              <a:t>。</a:t>
            </a:r>
          </a:p>
          <a:p>
            <a:pPr lvl="1">
              <a:lnSpc>
                <a:spcPct val="90000"/>
              </a:lnSpc>
            </a:pPr>
            <a:r>
              <a:rPr lang="zh-CN" altLang="en-US"/>
              <a:t>在每台计算机内提供端口号与操作系统所用的程序标识符之间的映射关系。</a:t>
            </a:r>
          </a:p>
        </p:txBody>
      </p:sp>
    </p:spTree>
    <p:extLst>
      <p:ext uri="{BB962C8B-B14F-4D97-AF65-F5344CB8AC3E}">
        <p14:creationId xmlns:p14="http://schemas.microsoft.com/office/powerpoint/2010/main" val="104544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1" name="Rectangle 5"/>
          <p:cNvSpPr>
            <a:spLocks noGrp="1" noChangeArrowheads="1"/>
          </p:cNvSpPr>
          <p:nvPr>
            <p:ph type="title"/>
          </p:nvPr>
        </p:nvSpPr>
        <p:spPr/>
        <p:txBody>
          <a:bodyPr/>
          <a:lstStyle/>
          <a:p>
            <a:r>
              <a:rPr lang="en-US" altLang="zh-CN" dirty="0"/>
              <a:t>UDP</a:t>
            </a:r>
            <a:r>
              <a:rPr lang="zh-CN" altLang="en-US" dirty="0"/>
              <a:t>报头格式</a:t>
            </a:r>
          </a:p>
        </p:txBody>
      </p:sp>
      <p:sp>
        <p:nvSpPr>
          <p:cNvPr id="3" name="内容占位符 2">
            <a:extLst>
              <a:ext uri="{FF2B5EF4-FFF2-40B4-BE49-F238E27FC236}">
                <a16:creationId xmlns:a16="http://schemas.microsoft.com/office/drawing/2014/main" id="{8D447CD7-CDD0-4715-8A97-1590B917759F}"/>
              </a:ext>
            </a:extLst>
          </p:cNvPr>
          <p:cNvSpPr>
            <a:spLocks noGrp="1"/>
          </p:cNvSpPr>
          <p:nvPr>
            <p:ph idx="1"/>
          </p:nvPr>
        </p:nvSpPr>
        <p:spPr>
          <a:xfrm>
            <a:off x="334434" y="1052514"/>
            <a:ext cx="11523133" cy="1295919"/>
          </a:xfrm>
        </p:spPr>
        <p:txBody>
          <a:bodyPr/>
          <a:lstStyle/>
          <a:p>
            <a:r>
              <a:rPr lang="en-US" altLang="zh-CN" dirty="0"/>
              <a:t>UDP</a:t>
            </a:r>
            <a:r>
              <a:rPr lang="zh-CN" altLang="en-US" dirty="0"/>
              <a:t>协议直接利用</a:t>
            </a:r>
            <a:r>
              <a:rPr lang="en-US" altLang="zh-CN" dirty="0"/>
              <a:t>IP</a:t>
            </a:r>
            <a:r>
              <a:rPr lang="zh-CN" altLang="en-US" dirty="0"/>
              <a:t>协议进行</a:t>
            </a:r>
            <a:r>
              <a:rPr lang="en-US" altLang="zh-CN" dirty="0"/>
              <a:t>UDP</a:t>
            </a:r>
            <a:r>
              <a:rPr lang="zh-CN" altLang="en-US" dirty="0"/>
              <a:t>数据报的传输。</a:t>
            </a:r>
          </a:p>
          <a:p>
            <a:r>
              <a:rPr lang="en-US" altLang="zh-CN" dirty="0"/>
              <a:t>UDP</a:t>
            </a:r>
            <a:r>
              <a:rPr lang="zh-CN" altLang="en-US" dirty="0"/>
              <a:t>数据报封装在</a:t>
            </a:r>
            <a:r>
              <a:rPr lang="en-US" altLang="zh-CN" dirty="0"/>
              <a:t>IP</a:t>
            </a:r>
            <a:r>
              <a:rPr lang="zh-CN" altLang="en-US" dirty="0"/>
              <a:t>数据报中</a:t>
            </a:r>
          </a:p>
          <a:p>
            <a:endParaRPr lang="zh-CN" altLang="en-US" dirty="0"/>
          </a:p>
        </p:txBody>
      </p:sp>
      <p:sp>
        <p:nvSpPr>
          <p:cNvPr id="25" name="灯片编号占位符 6"/>
          <p:cNvSpPr>
            <a:spLocks noGrp="1"/>
          </p:cNvSpPr>
          <p:nvPr>
            <p:ph type="sldNum" sz="quarter" idx="12"/>
          </p:nvPr>
        </p:nvSpPr>
        <p:spPr/>
        <p:txBody>
          <a:bodyPr/>
          <a:lstStyle/>
          <a:p>
            <a:fld id="{8E7F7E67-0553-4114-BA89-DC2E1810A6F2}" type="slidenum">
              <a:rPr lang="en-US" altLang="zh-CN"/>
              <a:pPr/>
              <a:t>26</a:t>
            </a:fld>
            <a:endParaRPr lang="en-US" altLang="zh-CN"/>
          </a:p>
        </p:txBody>
      </p:sp>
      <p:sp>
        <p:nvSpPr>
          <p:cNvPr id="526365" name="Freeform 29"/>
          <p:cNvSpPr>
            <a:spLocks/>
          </p:cNvSpPr>
          <p:nvPr/>
        </p:nvSpPr>
        <p:spPr bwMode="auto">
          <a:xfrm flipV="1">
            <a:off x="2281808" y="3504133"/>
            <a:ext cx="7775575" cy="1219200"/>
          </a:xfrm>
          <a:custGeom>
            <a:avLst/>
            <a:gdLst>
              <a:gd name="T0" fmla="*/ 0 w 4898"/>
              <a:gd name="T1" fmla="*/ 768 h 768"/>
              <a:gd name="T2" fmla="*/ 1274 w 4898"/>
              <a:gd name="T3" fmla="*/ 0 h 768"/>
              <a:gd name="T4" fmla="*/ 2269 w 4898"/>
              <a:gd name="T5" fmla="*/ 0 h 768"/>
              <a:gd name="T6" fmla="*/ 4898 w 4898"/>
              <a:gd name="T7" fmla="*/ 768 h 768"/>
            </a:gdLst>
            <a:ahLst/>
            <a:cxnLst>
              <a:cxn ang="0">
                <a:pos x="T0" y="T1"/>
              </a:cxn>
              <a:cxn ang="0">
                <a:pos x="T2" y="T3"/>
              </a:cxn>
              <a:cxn ang="0">
                <a:pos x="T4" y="T5"/>
              </a:cxn>
              <a:cxn ang="0">
                <a:pos x="T6" y="T7"/>
              </a:cxn>
            </a:cxnLst>
            <a:rect l="0" t="0" r="r" b="b"/>
            <a:pathLst>
              <a:path w="4898" h="768">
                <a:moveTo>
                  <a:pt x="0" y="768"/>
                </a:moveTo>
                <a:lnTo>
                  <a:pt x="1274" y="0"/>
                </a:lnTo>
                <a:lnTo>
                  <a:pt x="2269" y="0"/>
                </a:lnTo>
                <a:lnTo>
                  <a:pt x="4898" y="768"/>
                </a:lnTo>
              </a:path>
            </a:pathLst>
          </a:custGeom>
          <a:gradFill rotWithShape="1">
            <a:gsLst>
              <a:gs pos="0">
                <a:schemeClr val="accent1">
                  <a:gamma/>
                  <a:shade val="46275"/>
                  <a:invGamma/>
                </a:schemeClr>
              </a:gs>
              <a:gs pos="100000">
                <a:schemeClr val="accent1"/>
              </a:gs>
            </a:gsLst>
            <a:lin ang="5400000" scaled="1"/>
          </a:gra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44" name="Rectangle 8"/>
          <p:cNvSpPr>
            <a:spLocks noChangeArrowheads="1"/>
          </p:cNvSpPr>
          <p:nvPr/>
        </p:nvSpPr>
        <p:spPr bwMode="auto">
          <a:xfrm>
            <a:off x="2715195" y="4721746"/>
            <a:ext cx="158432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IP</a:t>
            </a:r>
            <a:r>
              <a:rPr lang="zh-CN" altLang="en-US" sz="2400">
                <a:latin typeface="微软雅黑 Light" panose="020B0502040204020203" pitchFamily="34" charset="-122"/>
                <a:ea typeface="微软雅黑 Light" panose="020B0502040204020203" pitchFamily="34" charset="-122"/>
              </a:rPr>
              <a:t>首部</a:t>
            </a:r>
          </a:p>
        </p:txBody>
      </p:sp>
      <p:sp>
        <p:nvSpPr>
          <p:cNvPr id="526345" name="Rectangle 9"/>
          <p:cNvSpPr>
            <a:spLocks noChangeArrowheads="1"/>
          </p:cNvSpPr>
          <p:nvPr/>
        </p:nvSpPr>
        <p:spPr bwMode="auto">
          <a:xfrm>
            <a:off x="4299520" y="4721746"/>
            <a:ext cx="158432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UDP</a:t>
            </a:r>
            <a:r>
              <a:rPr lang="zh-CN" altLang="en-US" sz="2400">
                <a:latin typeface="微软雅黑 Light" panose="020B0502040204020203" pitchFamily="34" charset="-122"/>
                <a:ea typeface="微软雅黑 Light" panose="020B0502040204020203" pitchFamily="34" charset="-122"/>
              </a:rPr>
              <a:t>首部</a:t>
            </a:r>
          </a:p>
        </p:txBody>
      </p:sp>
      <p:sp>
        <p:nvSpPr>
          <p:cNvPr id="526346" name="Rectangle 10"/>
          <p:cNvSpPr>
            <a:spLocks noChangeArrowheads="1"/>
          </p:cNvSpPr>
          <p:nvPr/>
        </p:nvSpPr>
        <p:spPr bwMode="auto">
          <a:xfrm>
            <a:off x="5883844" y="4721746"/>
            <a:ext cx="3600450"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UDP</a:t>
            </a:r>
            <a:r>
              <a:rPr lang="zh-CN" altLang="en-US" sz="2400">
                <a:latin typeface="微软雅黑 Light" panose="020B0502040204020203" pitchFamily="34" charset="-122"/>
                <a:ea typeface="微软雅黑 Light" panose="020B0502040204020203" pitchFamily="34" charset="-122"/>
              </a:rPr>
              <a:t>数据</a:t>
            </a:r>
          </a:p>
        </p:txBody>
      </p:sp>
      <p:sp>
        <p:nvSpPr>
          <p:cNvPr id="526348" name="Line 12"/>
          <p:cNvSpPr>
            <a:spLocks noChangeShapeType="1"/>
          </p:cNvSpPr>
          <p:nvPr/>
        </p:nvSpPr>
        <p:spPr bwMode="auto">
          <a:xfrm>
            <a:off x="2715194" y="5228158"/>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49" name="Line 13"/>
          <p:cNvSpPr>
            <a:spLocks noChangeShapeType="1"/>
          </p:cNvSpPr>
          <p:nvPr/>
        </p:nvSpPr>
        <p:spPr bwMode="auto">
          <a:xfrm>
            <a:off x="9484294" y="5228158"/>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50" name="Line 14"/>
          <p:cNvSpPr>
            <a:spLocks noChangeShapeType="1"/>
          </p:cNvSpPr>
          <p:nvPr/>
        </p:nvSpPr>
        <p:spPr bwMode="auto">
          <a:xfrm>
            <a:off x="4299519" y="5226571"/>
            <a:ext cx="0" cy="360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51" name="Line 15"/>
          <p:cNvSpPr>
            <a:spLocks noChangeShapeType="1"/>
          </p:cNvSpPr>
          <p:nvPr/>
        </p:nvSpPr>
        <p:spPr bwMode="auto">
          <a:xfrm>
            <a:off x="2715194" y="5840933"/>
            <a:ext cx="6769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52" name="Line 16"/>
          <p:cNvSpPr>
            <a:spLocks noChangeShapeType="1"/>
          </p:cNvSpPr>
          <p:nvPr/>
        </p:nvSpPr>
        <p:spPr bwMode="auto">
          <a:xfrm>
            <a:off x="4299520" y="5515495"/>
            <a:ext cx="51847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26353" name="Text Box 17"/>
          <p:cNvSpPr txBox="1">
            <a:spLocks noChangeArrowheads="1"/>
          </p:cNvSpPr>
          <p:nvPr/>
        </p:nvSpPr>
        <p:spPr bwMode="auto">
          <a:xfrm>
            <a:off x="5450457" y="5659959"/>
            <a:ext cx="1185862" cy="396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IP</a:t>
            </a:r>
            <a:r>
              <a:rPr lang="zh-CN" altLang="en-US">
                <a:latin typeface="微软雅黑 Light" panose="020B0502040204020203" pitchFamily="34" charset="-122"/>
                <a:ea typeface="微软雅黑 Light" panose="020B0502040204020203" pitchFamily="34" charset="-122"/>
              </a:rPr>
              <a:t>数据报</a:t>
            </a:r>
          </a:p>
        </p:txBody>
      </p:sp>
      <p:sp>
        <p:nvSpPr>
          <p:cNvPr id="526354" name="Text Box 18"/>
          <p:cNvSpPr txBox="1">
            <a:spLocks noChangeArrowheads="1"/>
          </p:cNvSpPr>
          <p:nvPr/>
        </p:nvSpPr>
        <p:spPr bwMode="auto">
          <a:xfrm>
            <a:off x="6526782" y="5299596"/>
            <a:ext cx="1484312" cy="396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微软雅黑 Light" panose="020B0502040204020203" pitchFamily="34" charset="-122"/>
                <a:ea typeface="微软雅黑 Light" panose="020B0502040204020203" pitchFamily="34" charset="-122"/>
              </a:rPr>
              <a:t>UDP</a:t>
            </a:r>
            <a:r>
              <a:rPr lang="zh-CN" altLang="en-US">
                <a:latin typeface="微软雅黑 Light" panose="020B0502040204020203" pitchFamily="34" charset="-122"/>
                <a:ea typeface="微软雅黑 Light" panose="020B0502040204020203" pitchFamily="34" charset="-122"/>
              </a:rPr>
              <a:t>数据报</a:t>
            </a:r>
          </a:p>
        </p:txBody>
      </p:sp>
      <p:sp>
        <p:nvSpPr>
          <p:cNvPr id="526355" name="Rectangle 19"/>
          <p:cNvSpPr>
            <a:spLocks noChangeArrowheads="1"/>
          </p:cNvSpPr>
          <p:nvPr/>
        </p:nvSpPr>
        <p:spPr bwMode="auto">
          <a:xfrm>
            <a:off x="2280220" y="2492896"/>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源端口号</a:t>
            </a:r>
          </a:p>
        </p:txBody>
      </p:sp>
      <p:sp>
        <p:nvSpPr>
          <p:cNvPr id="526357" name="Rectangle 21"/>
          <p:cNvSpPr>
            <a:spLocks noChangeArrowheads="1"/>
          </p:cNvSpPr>
          <p:nvPr/>
        </p:nvSpPr>
        <p:spPr bwMode="auto">
          <a:xfrm>
            <a:off x="6168008" y="2492896"/>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目的端口号</a:t>
            </a:r>
          </a:p>
        </p:txBody>
      </p:sp>
      <p:sp>
        <p:nvSpPr>
          <p:cNvPr id="526358" name="Text Box 22"/>
          <p:cNvSpPr txBox="1">
            <a:spLocks noChangeArrowheads="1"/>
          </p:cNvSpPr>
          <p:nvPr/>
        </p:nvSpPr>
        <p:spPr bwMode="auto">
          <a:xfrm>
            <a:off x="2208783" y="216904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0</a:t>
            </a:r>
          </a:p>
        </p:txBody>
      </p:sp>
      <p:sp>
        <p:nvSpPr>
          <p:cNvPr id="526360" name="Text Box 24"/>
          <p:cNvSpPr txBox="1">
            <a:spLocks noChangeArrowheads="1"/>
          </p:cNvSpPr>
          <p:nvPr/>
        </p:nvSpPr>
        <p:spPr bwMode="auto">
          <a:xfrm>
            <a:off x="5737794" y="2169046"/>
            <a:ext cx="7441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15 16</a:t>
            </a:r>
          </a:p>
        </p:txBody>
      </p:sp>
      <p:sp>
        <p:nvSpPr>
          <p:cNvPr id="526361" name="Text Box 25"/>
          <p:cNvSpPr txBox="1">
            <a:spLocks noChangeArrowheads="1"/>
          </p:cNvSpPr>
          <p:nvPr/>
        </p:nvSpPr>
        <p:spPr bwMode="auto">
          <a:xfrm>
            <a:off x="9663683" y="2169046"/>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31</a:t>
            </a:r>
          </a:p>
        </p:txBody>
      </p:sp>
      <p:sp>
        <p:nvSpPr>
          <p:cNvPr id="526366" name="Rectangle 30"/>
          <p:cNvSpPr>
            <a:spLocks noChangeArrowheads="1"/>
          </p:cNvSpPr>
          <p:nvPr/>
        </p:nvSpPr>
        <p:spPr bwMode="auto">
          <a:xfrm>
            <a:off x="2281808" y="2999309"/>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报文长度</a:t>
            </a:r>
            <a:r>
              <a:rPr lang="en-US" altLang="zh-CN" sz="2400">
                <a:latin typeface="微软雅黑 Light" panose="020B0502040204020203" pitchFamily="34" charset="-122"/>
                <a:ea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rPr>
              <a:t>字节</a:t>
            </a:r>
            <a:r>
              <a:rPr lang="en-US" altLang="zh-CN" sz="2400">
                <a:latin typeface="微软雅黑 Light" panose="020B0502040204020203" pitchFamily="34" charset="-122"/>
                <a:ea typeface="微软雅黑 Light" panose="020B0502040204020203" pitchFamily="34" charset="-122"/>
              </a:rPr>
              <a:t>)</a:t>
            </a:r>
          </a:p>
        </p:txBody>
      </p:sp>
      <p:sp>
        <p:nvSpPr>
          <p:cNvPr id="526367" name="Rectangle 31"/>
          <p:cNvSpPr>
            <a:spLocks noChangeArrowheads="1"/>
          </p:cNvSpPr>
          <p:nvPr/>
        </p:nvSpPr>
        <p:spPr bwMode="auto">
          <a:xfrm>
            <a:off x="6169594" y="2999309"/>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校验和</a:t>
            </a:r>
          </a:p>
        </p:txBody>
      </p:sp>
    </p:spTree>
    <p:extLst>
      <p:ext uri="{BB962C8B-B14F-4D97-AF65-F5344CB8AC3E}">
        <p14:creationId xmlns:p14="http://schemas.microsoft.com/office/powerpoint/2010/main" val="294699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zh-CN"/>
              <a:t>UDP</a:t>
            </a:r>
            <a:r>
              <a:rPr lang="zh-CN" altLang="en-US"/>
              <a:t>报头格式</a:t>
            </a:r>
            <a:r>
              <a:rPr lang="en-US" altLang="zh-CN"/>
              <a:t>(1)</a:t>
            </a:r>
          </a:p>
        </p:txBody>
      </p:sp>
      <p:sp>
        <p:nvSpPr>
          <p:cNvPr id="530435" name="Rectangle 3"/>
          <p:cNvSpPr>
            <a:spLocks noGrp="1" noChangeArrowheads="1"/>
          </p:cNvSpPr>
          <p:nvPr>
            <p:ph idx="1"/>
          </p:nvPr>
        </p:nvSpPr>
        <p:spPr>
          <a:xfrm>
            <a:off x="334434" y="2708920"/>
            <a:ext cx="11523133" cy="3780781"/>
          </a:xfrm>
        </p:spPr>
        <p:txBody>
          <a:bodyPr/>
          <a:lstStyle/>
          <a:p>
            <a:r>
              <a:rPr lang="en-US" altLang="zh-CN" dirty="0"/>
              <a:t>16</a:t>
            </a:r>
            <a:r>
              <a:rPr lang="zh-CN" altLang="en-US" dirty="0"/>
              <a:t>位</a:t>
            </a:r>
            <a:r>
              <a:rPr lang="en-US" altLang="zh-CN" dirty="0"/>
              <a:t>UDP</a:t>
            </a:r>
            <a:r>
              <a:rPr lang="zh-CN" altLang="en-US" dirty="0"/>
              <a:t>源端口号</a:t>
            </a:r>
            <a:r>
              <a:rPr lang="en-US" altLang="zh-CN" dirty="0"/>
              <a:t>(Source Port)</a:t>
            </a:r>
            <a:r>
              <a:rPr lang="zh-CN" altLang="en-US" dirty="0"/>
              <a:t>：该端口号作为接收进程返回数据时的目的端口。</a:t>
            </a:r>
          </a:p>
          <a:p>
            <a:pPr lvl="1"/>
            <a:r>
              <a:rPr lang="zh-CN" altLang="en-US" dirty="0"/>
              <a:t>可选字段。若不选用，其值为</a:t>
            </a:r>
            <a:r>
              <a:rPr lang="en-US" altLang="zh-CN" dirty="0"/>
              <a:t>0</a:t>
            </a:r>
            <a:r>
              <a:rPr lang="zh-CN" altLang="en-US" dirty="0"/>
              <a:t>。</a:t>
            </a:r>
          </a:p>
          <a:p>
            <a:r>
              <a:rPr lang="en-US" altLang="zh-CN" dirty="0"/>
              <a:t>16</a:t>
            </a:r>
            <a:r>
              <a:rPr lang="zh-CN" altLang="en-US" dirty="0"/>
              <a:t>位</a:t>
            </a:r>
            <a:r>
              <a:rPr lang="en-US" altLang="zh-CN" dirty="0"/>
              <a:t>UDP</a:t>
            </a:r>
            <a:r>
              <a:rPr lang="zh-CN" altLang="en-US" dirty="0"/>
              <a:t>目的端口号</a:t>
            </a:r>
            <a:r>
              <a:rPr lang="en-US" altLang="zh-CN" dirty="0"/>
              <a:t>(Destination Port)</a:t>
            </a:r>
            <a:r>
              <a:rPr lang="zh-CN" altLang="en-US" dirty="0"/>
              <a:t>：该端口号是作为接收主机内与特定应用进程相关联的地址。</a:t>
            </a:r>
          </a:p>
        </p:txBody>
      </p:sp>
      <p:sp>
        <p:nvSpPr>
          <p:cNvPr id="14" name="灯片编号占位符 5"/>
          <p:cNvSpPr>
            <a:spLocks noGrp="1"/>
          </p:cNvSpPr>
          <p:nvPr>
            <p:ph type="sldNum" sz="quarter" idx="12"/>
          </p:nvPr>
        </p:nvSpPr>
        <p:spPr/>
        <p:txBody>
          <a:bodyPr/>
          <a:lstStyle/>
          <a:p>
            <a:fld id="{43C7CDF6-A31A-49A8-965F-8BBBA09516DF}" type="slidenum">
              <a:rPr lang="en-US" altLang="zh-CN"/>
              <a:pPr/>
              <a:t>27</a:t>
            </a:fld>
            <a:endParaRPr lang="en-US" altLang="zh-CN"/>
          </a:p>
        </p:txBody>
      </p:sp>
      <p:sp>
        <p:nvSpPr>
          <p:cNvPr id="13" name="Rectangle 5">
            <a:extLst>
              <a:ext uri="{FF2B5EF4-FFF2-40B4-BE49-F238E27FC236}">
                <a16:creationId xmlns:a16="http://schemas.microsoft.com/office/drawing/2014/main" id="{AAF460D8-456A-4D16-A781-A7307712CFE0}"/>
              </a:ext>
            </a:extLst>
          </p:cNvPr>
          <p:cNvSpPr>
            <a:spLocks noChangeArrowheads="1"/>
          </p:cNvSpPr>
          <p:nvPr/>
        </p:nvSpPr>
        <p:spPr bwMode="auto">
          <a:xfrm>
            <a:off x="2206626" y="1449389"/>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源端口号</a:t>
            </a:r>
          </a:p>
        </p:txBody>
      </p:sp>
      <p:sp>
        <p:nvSpPr>
          <p:cNvPr id="15" name="Rectangle 6">
            <a:extLst>
              <a:ext uri="{FF2B5EF4-FFF2-40B4-BE49-F238E27FC236}">
                <a16:creationId xmlns:a16="http://schemas.microsoft.com/office/drawing/2014/main" id="{32CCE3F9-F908-4781-B576-02C9C0B7D29F}"/>
              </a:ext>
            </a:extLst>
          </p:cNvPr>
          <p:cNvSpPr>
            <a:spLocks noChangeArrowheads="1"/>
          </p:cNvSpPr>
          <p:nvPr/>
        </p:nvSpPr>
        <p:spPr bwMode="auto">
          <a:xfrm>
            <a:off x="6094414" y="1449389"/>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目的端口号</a:t>
            </a:r>
          </a:p>
        </p:txBody>
      </p:sp>
      <p:sp>
        <p:nvSpPr>
          <p:cNvPr id="16" name="Text Box 7">
            <a:extLst>
              <a:ext uri="{FF2B5EF4-FFF2-40B4-BE49-F238E27FC236}">
                <a16:creationId xmlns:a16="http://schemas.microsoft.com/office/drawing/2014/main" id="{90792AF3-87F5-4B89-9FEC-0D3CC09A1795}"/>
              </a:ext>
            </a:extLst>
          </p:cNvPr>
          <p:cNvSpPr txBox="1">
            <a:spLocks noChangeArrowheads="1"/>
          </p:cNvSpPr>
          <p:nvPr/>
        </p:nvSpPr>
        <p:spPr bwMode="auto">
          <a:xfrm>
            <a:off x="2135189" y="112553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0</a:t>
            </a:r>
          </a:p>
        </p:txBody>
      </p:sp>
      <p:sp>
        <p:nvSpPr>
          <p:cNvPr id="17" name="Text Box 8">
            <a:extLst>
              <a:ext uri="{FF2B5EF4-FFF2-40B4-BE49-F238E27FC236}">
                <a16:creationId xmlns:a16="http://schemas.microsoft.com/office/drawing/2014/main" id="{FDDE90A4-7A3C-48E8-A282-858969D184C1}"/>
              </a:ext>
            </a:extLst>
          </p:cNvPr>
          <p:cNvSpPr txBox="1">
            <a:spLocks noChangeArrowheads="1"/>
          </p:cNvSpPr>
          <p:nvPr/>
        </p:nvSpPr>
        <p:spPr bwMode="auto">
          <a:xfrm>
            <a:off x="5664200" y="1125539"/>
            <a:ext cx="7441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15 16</a:t>
            </a:r>
          </a:p>
        </p:txBody>
      </p:sp>
      <p:sp>
        <p:nvSpPr>
          <p:cNvPr id="18" name="Text Box 9">
            <a:extLst>
              <a:ext uri="{FF2B5EF4-FFF2-40B4-BE49-F238E27FC236}">
                <a16:creationId xmlns:a16="http://schemas.microsoft.com/office/drawing/2014/main" id="{0C809A92-FAB0-44D5-BBE1-56AFBDB9C75F}"/>
              </a:ext>
            </a:extLst>
          </p:cNvPr>
          <p:cNvSpPr txBox="1">
            <a:spLocks noChangeArrowheads="1"/>
          </p:cNvSpPr>
          <p:nvPr/>
        </p:nvSpPr>
        <p:spPr bwMode="auto">
          <a:xfrm>
            <a:off x="9590089" y="1125539"/>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31</a:t>
            </a:r>
          </a:p>
        </p:txBody>
      </p:sp>
      <p:sp>
        <p:nvSpPr>
          <p:cNvPr id="19" name="Rectangle 10">
            <a:extLst>
              <a:ext uri="{FF2B5EF4-FFF2-40B4-BE49-F238E27FC236}">
                <a16:creationId xmlns:a16="http://schemas.microsoft.com/office/drawing/2014/main" id="{2C37F299-E4F2-4A8F-8532-F8540A4CDA2E}"/>
              </a:ext>
            </a:extLst>
          </p:cNvPr>
          <p:cNvSpPr>
            <a:spLocks noChangeArrowheads="1"/>
          </p:cNvSpPr>
          <p:nvPr/>
        </p:nvSpPr>
        <p:spPr bwMode="auto">
          <a:xfrm>
            <a:off x="2208214" y="1955801"/>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报文长度</a:t>
            </a:r>
            <a:r>
              <a:rPr lang="en-US" altLang="zh-CN" sz="2400">
                <a:latin typeface="微软雅黑 Light" panose="020B0502040204020203" pitchFamily="34" charset="-122"/>
                <a:ea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rPr>
              <a:t>字节</a:t>
            </a:r>
            <a:r>
              <a:rPr lang="en-US" altLang="zh-CN" sz="2400">
                <a:latin typeface="微软雅黑 Light" panose="020B0502040204020203" pitchFamily="34" charset="-122"/>
                <a:ea typeface="微软雅黑 Light" panose="020B0502040204020203" pitchFamily="34" charset="-122"/>
              </a:rPr>
              <a:t>)</a:t>
            </a:r>
          </a:p>
        </p:txBody>
      </p:sp>
      <p:sp>
        <p:nvSpPr>
          <p:cNvPr id="20" name="Rectangle 11">
            <a:extLst>
              <a:ext uri="{FF2B5EF4-FFF2-40B4-BE49-F238E27FC236}">
                <a16:creationId xmlns:a16="http://schemas.microsoft.com/office/drawing/2014/main" id="{5FBFED7F-6FF9-40A0-8470-E4650ACEBF27}"/>
              </a:ext>
            </a:extLst>
          </p:cNvPr>
          <p:cNvSpPr>
            <a:spLocks noChangeArrowheads="1"/>
          </p:cNvSpPr>
          <p:nvPr/>
        </p:nvSpPr>
        <p:spPr bwMode="auto">
          <a:xfrm>
            <a:off x="6096000" y="1955801"/>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校验和</a:t>
            </a:r>
          </a:p>
        </p:txBody>
      </p:sp>
    </p:spTree>
    <p:extLst>
      <p:ext uri="{BB962C8B-B14F-4D97-AF65-F5344CB8AC3E}">
        <p14:creationId xmlns:p14="http://schemas.microsoft.com/office/powerpoint/2010/main" val="360760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r>
              <a:rPr lang="en-US" altLang="zh-CN"/>
              <a:t>UDP</a:t>
            </a:r>
            <a:r>
              <a:rPr lang="zh-CN" altLang="en-US"/>
              <a:t>报头格式</a:t>
            </a:r>
            <a:r>
              <a:rPr lang="en-US" altLang="zh-CN"/>
              <a:t>(2)</a:t>
            </a:r>
          </a:p>
        </p:txBody>
      </p:sp>
      <p:sp>
        <p:nvSpPr>
          <p:cNvPr id="783363" name="Rectangle 3"/>
          <p:cNvSpPr>
            <a:spLocks noGrp="1" noChangeArrowheads="1"/>
          </p:cNvSpPr>
          <p:nvPr>
            <p:ph idx="1"/>
          </p:nvPr>
        </p:nvSpPr>
        <p:spPr>
          <a:xfrm>
            <a:off x="334434" y="2636912"/>
            <a:ext cx="11523133" cy="3852789"/>
          </a:xfrm>
        </p:spPr>
        <p:txBody>
          <a:bodyPr/>
          <a:lstStyle/>
          <a:p>
            <a:r>
              <a:rPr lang="en-US" altLang="zh-CN" dirty="0"/>
              <a:t>UDP</a:t>
            </a:r>
            <a:r>
              <a:rPr lang="zh-CN" altLang="en-US" dirty="0"/>
              <a:t>数据报的长度</a:t>
            </a:r>
            <a:r>
              <a:rPr lang="en-US" altLang="zh-CN" dirty="0"/>
              <a:t>(Length)</a:t>
            </a:r>
            <a:r>
              <a:rPr lang="zh-CN" altLang="en-US" dirty="0"/>
              <a:t>：</a:t>
            </a:r>
            <a:r>
              <a:rPr lang="en-US" altLang="zh-CN" dirty="0"/>
              <a:t>UDP</a:t>
            </a:r>
            <a:r>
              <a:rPr lang="zh-CN" altLang="en-US" dirty="0"/>
              <a:t>长度字段指的是</a:t>
            </a:r>
            <a:r>
              <a:rPr lang="en-US" altLang="zh-CN" dirty="0"/>
              <a:t>UDP</a:t>
            </a:r>
            <a:r>
              <a:rPr lang="zh-CN" altLang="en-US" dirty="0"/>
              <a:t>首部和</a:t>
            </a:r>
            <a:r>
              <a:rPr lang="en-US" altLang="zh-CN" dirty="0"/>
              <a:t>UDP</a:t>
            </a:r>
            <a:r>
              <a:rPr lang="zh-CN" altLang="en-US" dirty="0"/>
              <a:t>数据的字节长度。</a:t>
            </a:r>
            <a:r>
              <a:rPr lang="en-US" altLang="zh-CN" dirty="0"/>
              <a:t>UDP</a:t>
            </a:r>
            <a:r>
              <a:rPr lang="zh-CN" altLang="en-US" dirty="0"/>
              <a:t>数据报长度是</a:t>
            </a:r>
            <a:r>
              <a:rPr lang="en-US" altLang="zh-CN" dirty="0"/>
              <a:t>IP</a:t>
            </a:r>
            <a:r>
              <a:rPr lang="zh-CN" altLang="en-US" dirty="0"/>
              <a:t>全长减去</a:t>
            </a:r>
            <a:r>
              <a:rPr lang="en-US" altLang="zh-CN" dirty="0"/>
              <a:t>IP</a:t>
            </a:r>
            <a:r>
              <a:rPr lang="zh-CN" altLang="en-US" dirty="0"/>
              <a:t>首部的长度。最小值是</a:t>
            </a:r>
            <a:r>
              <a:rPr lang="en-US" altLang="zh-CN" dirty="0"/>
              <a:t>8</a:t>
            </a:r>
            <a:r>
              <a:rPr lang="zh-CN" altLang="en-US" dirty="0"/>
              <a:t>。</a:t>
            </a:r>
          </a:p>
          <a:p>
            <a:r>
              <a:rPr lang="en-US" altLang="zh-CN" dirty="0"/>
              <a:t>UDP</a:t>
            </a:r>
            <a:r>
              <a:rPr lang="zh-CN" altLang="en-US" dirty="0"/>
              <a:t>检验和</a:t>
            </a:r>
            <a:r>
              <a:rPr lang="en-US" altLang="zh-CN" dirty="0"/>
              <a:t>(Checksum)</a:t>
            </a:r>
            <a:r>
              <a:rPr lang="zh-CN" altLang="en-US" dirty="0"/>
              <a:t>：可选字段，用来检验传输过程中是否出现了错误。</a:t>
            </a:r>
            <a:r>
              <a:rPr lang="en-US" altLang="zh-CN" dirty="0"/>
              <a:t>UDP</a:t>
            </a:r>
            <a:r>
              <a:rPr lang="zh-CN" altLang="en-US" dirty="0"/>
              <a:t>检验和覆盖伪首部、 </a:t>
            </a:r>
            <a:r>
              <a:rPr lang="en-US" altLang="zh-CN" dirty="0"/>
              <a:t>UDP</a:t>
            </a:r>
            <a:r>
              <a:rPr lang="zh-CN" altLang="en-US" dirty="0"/>
              <a:t>首部和</a:t>
            </a:r>
            <a:r>
              <a:rPr lang="en-US" altLang="zh-CN" dirty="0"/>
              <a:t>UDP</a:t>
            </a:r>
            <a:r>
              <a:rPr lang="zh-CN" altLang="en-US" dirty="0"/>
              <a:t>数据。</a:t>
            </a:r>
          </a:p>
        </p:txBody>
      </p:sp>
      <p:sp>
        <p:nvSpPr>
          <p:cNvPr id="14" name="灯片编号占位符 5"/>
          <p:cNvSpPr>
            <a:spLocks noGrp="1"/>
          </p:cNvSpPr>
          <p:nvPr>
            <p:ph type="sldNum" sz="quarter" idx="12"/>
          </p:nvPr>
        </p:nvSpPr>
        <p:spPr/>
        <p:txBody>
          <a:bodyPr/>
          <a:lstStyle/>
          <a:p>
            <a:fld id="{299DE113-90BD-4B4C-928D-3DAE95BAB017}" type="slidenum">
              <a:rPr lang="en-US" altLang="zh-CN"/>
              <a:pPr/>
              <a:t>28</a:t>
            </a:fld>
            <a:endParaRPr lang="en-US" altLang="zh-CN"/>
          </a:p>
        </p:txBody>
      </p:sp>
      <p:sp>
        <p:nvSpPr>
          <p:cNvPr id="783365" name="Rectangle 5"/>
          <p:cNvSpPr>
            <a:spLocks noChangeArrowheads="1"/>
          </p:cNvSpPr>
          <p:nvPr/>
        </p:nvSpPr>
        <p:spPr bwMode="auto">
          <a:xfrm>
            <a:off x="2206626" y="1449389"/>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源端口号</a:t>
            </a:r>
          </a:p>
        </p:txBody>
      </p:sp>
      <p:sp>
        <p:nvSpPr>
          <p:cNvPr id="783366" name="Rectangle 6"/>
          <p:cNvSpPr>
            <a:spLocks noChangeArrowheads="1"/>
          </p:cNvSpPr>
          <p:nvPr/>
        </p:nvSpPr>
        <p:spPr bwMode="auto">
          <a:xfrm>
            <a:off x="6094414" y="1449389"/>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目的端口号</a:t>
            </a:r>
          </a:p>
        </p:txBody>
      </p:sp>
      <p:sp>
        <p:nvSpPr>
          <p:cNvPr id="783367" name="Text Box 7"/>
          <p:cNvSpPr txBox="1">
            <a:spLocks noChangeArrowheads="1"/>
          </p:cNvSpPr>
          <p:nvPr/>
        </p:nvSpPr>
        <p:spPr bwMode="auto">
          <a:xfrm>
            <a:off x="2135189" y="112553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0</a:t>
            </a:r>
          </a:p>
        </p:txBody>
      </p:sp>
      <p:sp>
        <p:nvSpPr>
          <p:cNvPr id="783368" name="Text Box 8"/>
          <p:cNvSpPr txBox="1">
            <a:spLocks noChangeArrowheads="1"/>
          </p:cNvSpPr>
          <p:nvPr/>
        </p:nvSpPr>
        <p:spPr bwMode="auto">
          <a:xfrm>
            <a:off x="5664200" y="1125539"/>
            <a:ext cx="7441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15 16</a:t>
            </a:r>
          </a:p>
        </p:txBody>
      </p:sp>
      <p:sp>
        <p:nvSpPr>
          <p:cNvPr id="783369" name="Text Box 9"/>
          <p:cNvSpPr txBox="1">
            <a:spLocks noChangeArrowheads="1"/>
          </p:cNvSpPr>
          <p:nvPr/>
        </p:nvSpPr>
        <p:spPr bwMode="auto">
          <a:xfrm>
            <a:off x="9590089" y="1125539"/>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微软雅黑 Light" panose="020B0502040204020203" pitchFamily="34" charset="-122"/>
                <a:ea typeface="微软雅黑 Light" panose="020B0502040204020203" pitchFamily="34" charset="-122"/>
              </a:rPr>
              <a:t>31</a:t>
            </a:r>
          </a:p>
        </p:txBody>
      </p:sp>
      <p:sp>
        <p:nvSpPr>
          <p:cNvPr id="783370" name="Rectangle 10"/>
          <p:cNvSpPr>
            <a:spLocks noChangeArrowheads="1"/>
          </p:cNvSpPr>
          <p:nvPr/>
        </p:nvSpPr>
        <p:spPr bwMode="auto">
          <a:xfrm>
            <a:off x="2208214" y="1955801"/>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报文长度</a:t>
            </a:r>
            <a:r>
              <a:rPr lang="en-US" altLang="zh-CN" sz="2400">
                <a:latin typeface="微软雅黑 Light" panose="020B0502040204020203" pitchFamily="34" charset="-122"/>
                <a:ea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rPr>
              <a:t>字节</a:t>
            </a:r>
            <a:r>
              <a:rPr lang="en-US" altLang="zh-CN" sz="2400">
                <a:latin typeface="微软雅黑 Light" panose="020B0502040204020203" pitchFamily="34" charset="-122"/>
                <a:ea typeface="微软雅黑 Light" panose="020B0502040204020203" pitchFamily="34" charset="-122"/>
              </a:rPr>
              <a:t>)</a:t>
            </a:r>
          </a:p>
        </p:txBody>
      </p:sp>
      <p:sp>
        <p:nvSpPr>
          <p:cNvPr id="783371" name="Rectangle 11"/>
          <p:cNvSpPr>
            <a:spLocks noChangeArrowheads="1"/>
          </p:cNvSpPr>
          <p:nvPr/>
        </p:nvSpPr>
        <p:spPr bwMode="auto">
          <a:xfrm>
            <a:off x="6096000" y="1955801"/>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校验和</a:t>
            </a:r>
          </a:p>
        </p:txBody>
      </p:sp>
    </p:spTree>
    <p:extLst>
      <p:ext uri="{BB962C8B-B14F-4D97-AF65-F5344CB8AC3E}">
        <p14:creationId xmlns:p14="http://schemas.microsoft.com/office/powerpoint/2010/main" val="2200991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fld id="{41845EAC-4635-49F3-AE4D-408EAB8E8098}" type="slidenum">
              <a:rPr lang="en-US" altLang="zh-CN"/>
              <a:pPr/>
              <a:t>29</a:t>
            </a:fld>
            <a:endParaRPr lang="en-US" altLang="zh-CN"/>
          </a:p>
        </p:txBody>
      </p:sp>
      <p:sp>
        <p:nvSpPr>
          <p:cNvPr id="531458" name="Rectangle 2"/>
          <p:cNvSpPr>
            <a:spLocks noGrp="1" noChangeArrowheads="1"/>
          </p:cNvSpPr>
          <p:nvPr>
            <p:ph type="title"/>
          </p:nvPr>
        </p:nvSpPr>
        <p:spPr/>
        <p:txBody>
          <a:bodyPr/>
          <a:lstStyle/>
          <a:p>
            <a:r>
              <a:rPr lang="en-US" altLang="zh-CN" dirty="0"/>
              <a:t>UDP</a:t>
            </a:r>
            <a:r>
              <a:rPr lang="zh-CN" altLang="en-US" dirty="0"/>
              <a:t>校验和</a:t>
            </a:r>
          </a:p>
        </p:txBody>
      </p:sp>
      <p:sp>
        <p:nvSpPr>
          <p:cNvPr id="531459" name="Rectangle 3"/>
          <p:cNvSpPr>
            <a:spLocks noGrp="1" noChangeArrowheads="1"/>
          </p:cNvSpPr>
          <p:nvPr>
            <p:ph type="body" idx="1"/>
          </p:nvPr>
        </p:nvSpPr>
        <p:spPr>
          <a:xfrm>
            <a:off x="334434" y="1052515"/>
            <a:ext cx="11523133" cy="1293812"/>
          </a:xfrm>
        </p:spPr>
        <p:txBody>
          <a:bodyPr/>
          <a:lstStyle/>
          <a:p>
            <a:r>
              <a:rPr lang="en-US" altLang="zh-CN" dirty="0"/>
              <a:t>UDP</a:t>
            </a:r>
            <a:r>
              <a:rPr lang="zh-CN" altLang="en-US" dirty="0"/>
              <a:t>在报中包含一个</a:t>
            </a:r>
            <a:r>
              <a:rPr lang="en-US" altLang="zh-CN" dirty="0"/>
              <a:t>12</a:t>
            </a:r>
            <a:r>
              <a:rPr lang="zh-CN" altLang="en-US" dirty="0"/>
              <a:t>字节的伪报头以计算校验和。该伪报头包含</a:t>
            </a:r>
            <a:r>
              <a:rPr lang="en-US" altLang="zh-CN" dirty="0"/>
              <a:t>IP</a:t>
            </a:r>
            <a:r>
              <a:rPr lang="zh-CN" altLang="en-US" dirty="0"/>
              <a:t>报头的某些域，目的是让</a:t>
            </a:r>
            <a:r>
              <a:rPr lang="en-US" altLang="zh-CN" dirty="0"/>
              <a:t>UDP </a:t>
            </a:r>
            <a:r>
              <a:rPr lang="zh-CN" altLang="en-US" dirty="0"/>
              <a:t>检测数据确已到达正确的目的端。</a:t>
            </a:r>
          </a:p>
        </p:txBody>
      </p:sp>
      <p:sp>
        <p:nvSpPr>
          <p:cNvPr id="531463" name="Rectangle 7"/>
          <p:cNvSpPr>
            <a:spLocks noChangeArrowheads="1"/>
          </p:cNvSpPr>
          <p:nvPr/>
        </p:nvSpPr>
        <p:spPr bwMode="auto">
          <a:xfrm>
            <a:off x="2710036" y="3817941"/>
            <a:ext cx="32416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源端口号</a:t>
            </a:r>
          </a:p>
        </p:txBody>
      </p:sp>
      <p:sp>
        <p:nvSpPr>
          <p:cNvPr id="531464" name="Rectangle 8"/>
          <p:cNvSpPr>
            <a:spLocks noChangeArrowheads="1"/>
          </p:cNvSpPr>
          <p:nvPr/>
        </p:nvSpPr>
        <p:spPr bwMode="auto">
          <a:xfrm>
            <a:off x="5950124" y="3817941"/>
            <a:ext cx="32400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目的端口号</a:t>
            </a:r>
          </a:p>
        </p:txBody>
      </p:sp>
      <p:sp>
        <p:nvSpPr>
          <p:cNvPr id="531465" name="Rectangle 9"/>
          <p:cNvSpPr>
            <a:spLocks noChangeArrowheads="1"/>
          </p:cNvSpPr>
          <p:nvPr/>
        </p:nvSpPr>
        <p:spPr bwMode="auto">
          <a:xfrm>
            <a:off x="2711624" y="4324353"/>
            <a:ext cx="32416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报文长度</a:t>
            </a:r>
            <a:r>
              <a:rPr lang="en-US" altLang="zh-CN" sz="2400">
                <a:latin typeface="微软雅黑 Light" panose="020B0502040204020203" pitchFamily="34" charset="-122"/>
                <a:ea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rPr>
              <a:t>字节</a:t>
            </a:r>
            <a:r>
              <a:rPr lang="en-US" altLang="zh-CN" sz="2400">
                <a:latin typeface="微软雅黑 Light" panose="020B0502040204020203" pitchFamily="34" charset="-122"/>
                <a:ea typeface="微软雅黑 Light" panose="020B0502040204020203" pitchFamily="34" charset="-122"/>
              </a:rPr>
              <a:t>)</a:t>
            </a:r>
          </a:p>
        </p:txBody>
      </p:sp>
      <p:sp>
        <p:nvSpPr>
          <p:cNvPr id="531466" name="Rectangle 10"/>
          <p:cNvSpPr>
            <a:spLocks noChangeArrowheads="1"/>
          </p:cNvSpPr>
          <p:nvPr/>
        </p:nvSpPr>
        <p:spPr bwMode="auto">
          <a:xfrm>
            <a:off x="5951710" y="4324353"/>
            <a:ext cx="32400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校验和</a:t>
            </a:r>
          </a:p>
        </p:txBody>
      </p:sp>
      <p:sp>
        <p:nvSpPr>
          <p:cNvPr id="531467" name="Rectangle 11"/>
          <p:cNvSpPr>
            <a:spLocks noChangeArrowheads="1"/>
          </p:cNvSpPr>
          <p:nvPr/>
        </p:nvSpPr>
        <p:spPr bwMode="auto">
          <a:xfrm>
            <a:off x="2711624" y="4829178"/>
            <a:ext cx="6480175" cy="9366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数据</a:t>
            </a:r>
          </a:p>
        </p:txBody>
      </p:sp>
      <p:sp>
        <p:nvSpPr>
          <p:cNvPr id="531468" name="Rectangle 12"/>
          <p:cNvSpPr>
            <a:spLocks noChangeArrowheads="1"/>
          </p:cNvSpPr>
          <p:nvPr/>
        </p:nvSpPr>
        <p:spPr bwMode="auto">
          <a:xfrm>
            <a:off x="2711623" y="3317878"/>
            <a:ext cx="1655762"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0</a:t>
            </a:r>
          </a:p>
        </p:txBody>
      </p:sp>
      <p:sp>
        <p:nvSpPr>
          <p:cNvPr id="531469" name="Rectangle 13"/>
          <p:cNvSpPr>
            <a:spLocks noChangeArrowheads="1"/>
          </p:cNvSpPr>
          <p:nvPr/>
        </p:nvSpPr>
        <p:spPr bwMode="auto">
          <a:xfrm>
            <a:off x="5951710" y="3317878"/>
            <a:ext cx="32400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微软雅黑 Light" panose="020B0502040204020203" pitchFamily="34" charset="-122"/>
                <a:ea typeface="微软雅黑 Light" panose="020B0502040204020203" pitchFamily="34" charset="-122"/>
              </a:rPr>
              <a:t>UDP</a:t>
            </a:r>
            <a:r>
              <a:rPr lang="zh-CN" altLang="en-US" sz="2400">
                <a:latin typeface="微软雅黑 Light" panose="020B0502040204020203" pitchFamily="34" charset="-122"/>
                <a:ea typeface="微软雅黑 Light" panose="020B0502040204020203" pitchFamily="34" charset="-122"/>
              </a:rPr>
              <a:t>长度</a:t>
            </a:r>
          </a:p>
        </p:txBody>
      </p:sp>
      <p:sp>
        <p:nvSpPr>
          <p:cNvPr id="531470" name="Rectangle 14"/>
          <p:cNvSpPr>
            <a:spLocks noChangeArrowheads="1"/>
          </p:cNvSpPr>
          <p:nvPr/>
        </p:nvSpPr>
        <p:spPr bwMode="auto">
          <a:xfrm>
            <a:off x="4295948" y="3317878"/>
            <a:ext cx="1655762"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协议</a:t>
            </a:r>
            <a:r>
              <a:rPr lang="en-US" altLang="zh-CN" sz="2400">
                <a:latin typeface="微软雅黑 Light" panose="020B0502040204020203" pitchFamily="34" charset="-122"/>
                <a:ea typeface="微软雅黑 Light" panose="020B0502040204020203" pitchFamily="34" charset="-122"/>
              </a:rPr>
              <a:t>(17)</a:t>
            </a:r>
          </a:p>
        </p:txBody>
      </p:sp>
      <p:sp>
        <p:nvSpPr>
          <p:cNvPr id="531471" name="Rectangle 15"/>
          <p:cNvSpPr>
            <a:spLocks noChangeArrowheads="1"/>
          </p:cNvSpPr>
          <p:nvPr/>
        </p:nvSpPr>
        <p:spPr bwMode="auto">
          <a:xfrm>
            <a:off x="2711624" y="2813053"/>
            <a:ext cx="64801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目的</a:t>
            </a:r>
            <a:r>
              <a:rPr lang="en-US" altLang="zh-CN" sz="2400">
                <a:latin typeface="微软雅黑 Light" panose="020B0502040204020203" pitchFamily="34" charset="-122"/>
                <a:ea typeface="微软雅黑 Light" panose="020B0502040204020203" pitchFamily="34" charset="-122"/>
              </a:rPr>
              <a:t>IP</a:t>
            </a:r>
            <a:r>
              <a:rPr lang="zh-CN" altLang="en-US" sz="2400">
                <a:latin typeface="微软雅黑 Light" panose="020B0502040204020203" pitchFamily="34" charset="-122"/>
                <a:ea typeface="微软雅黑 Light" panose="020B0502040204020203" pitchFamily="34" charset="-122"/>
              </a:rPr>
              <a:t>地址</a:t>
            </a:r>
          </a:p>
        </p:txBody>
      </p:sp>
      <p:sp>
        <p:nvSpPr>
          <p:cNvPr id="531472" name="Rectangle 16"/>
          <p:cNvSpPr>
            <a:spLocks noChangeArrowheads="1"/>
          </p:cNvSpPr>
          <p:nvPr/>
        </p:nvSpPr>
        <p:spPr bwMode="auto">
          <a:xfrm>
            <a:off x="2711624" y="2309816"/>
            <a:ext cx="64801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微软雅黑 Light" panose="020B0502040204020203" pitchFamily="34" charset="-122"/>
                <a:ea typeface="微软雅黑 Light" panose="020B0502040204020203" pitchFamily="34" charset="-122"/>
              </a:rPr>
              <a:t>源</a:t>
            </a:r>
            <a:r>
              <a:rPr lang="en-US" altLang="zh-CN" sz="2400">
                <a:latin typeface="微软雅黑 Light" panose="020B0502040204020203" pitchFamily="34" charset="-122"/>
                <a:ea typeface="微软雅黑 Light" panose="020B0502040204020203" pitchFamily="34" charset="-122"/>
              </a:rPr>
              <a:t>IP</a:t>
            </a:r>
            <a:r>
              <a:rPr lang="zh-CN" altLang="en-US" sz="2400">
                <a:latin typeface="微软雅黑 Light" panose="020B0502040204020203" pitchFamily="34" charset="-122"/>
                <a:ea typeface="微软雅黑 Light" panose="020B0502040204020203" pitchFamily="34" charset="-122"/>
              </a:rPr>
              <a:t>地址</a:t>
            </a:r>
          </a:p>
        </p:txBody>
      </p:sp>
      <p:sp>
        <p:nvSpPr>
          <p:cNvPr id="531473" name="Line 17"/>
          <p:cNvSpPr>
            <a:spLocks noChangeShapeType="1"/>
          </p:cNvSpPr>
          <p:nvPr/>
        </p:nvSpPr>
        <p:spPr bwMode="auto">
          <a:xfrm>
            <a:off x="9191798" y="4829177"/>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4" name="Line 18"/>
          <p:cNvSpPr>
            <a:spLocks noChangeShapeType="1"/>
          </p:cNvSpPr>
          <p:nvPr/>
        </p:nvSpPr>
        <p:spPr bwMode="auto">
          <a:xfrm>
            <a:off x="9191798" y="3821115"/>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5" name="Line 19"/>
          <p:cNvSpPr>
            <a:spLocks noChangeShapeType="1"/>
          </p:cNvSpPr>
          <p:nvPr/>
        </p:nvSpPr>
        <p:spPr bwMode="auto">
          <a:xfrm>
            <a:off x="9191798" y="2309815"/>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6" name="Line 20"/>
          <p:cNvSpPr>
            <a:spLocks noChangeShapeType="1"/>
          </p:cNvSpPr>
          <p:nvPr/>
        </p:nvSpPr>
        <p:spPr bwMode="auto">
          <a:xfrm>
            <a:off x="9696623" y="2309815"/>
            <a:ext cx="0" cy="15113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7" name="Line 21"/>
          <p:cNvSpPr>
            <a:spLocks noChangeShapeType="1"/>
          </p:cNvSpPr>
          <p:nvPr/>
        </p:nvSpPr>
        <p:spPr bwMode="auto">
          <a:xfrm>
            <a:off x="9696623" y="3821115"/>
            <a:ext cx="0" cy="10080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531478" name="Text Box 22"/>
          <p:cNvSpPr txBox="1">
            <a:spLocks noChangeArrowheads="1"/>
          </p:cNvSpPr>
          <p:nvPr/>
        </p:nvSpPr>
        <p:spPr bwMode="auto">
          <a:xfrm>
            <a:off x="9480723" y="2597153"/>
            <a:ext cx="379412" cy="10064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latin typeface="微软雅黑 Light" panose="020B0502040204020203" pitchFamily="34" charset="-122"/>
                <a:ea typeface="微软雅黑 Light" panose="020B0502040204020203" pitchFamily="34" charset="-122"/>
              </a:rPr>
              <a:t>伪报头</a:t>
            </a:r>
          </a:p>
        </p:txBody>
      </p:sp>
      <p:sp>
        <p:nvSpPr>
          <p:cNvPr id="531479" name="Text Box 23"/>
          <p:cNvSpPr txBox="1">
            <a:spLocks noChangeArrowheads="1"/>
          </p:cNvSpPr>
          <p:nvPr/>
        </p:nvSpPr>
        <p:spPr bwMode="auto">
          <a:xfrm>
            <a:off x="9337849" y="3965578"/>
            <a:ext cx="790575" cy="7016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微软雅黑 Light" panose="020B0502040204020203" pitchFamily="34" charset="-122"/>
                <a:ea typeface="微软雅黑 Light" panose="020B0502040204020203" pitchFamily="34" charset="-122"/>
              </a:rPr>
              <a:t>UDP</a:t>
            </a:r>
            <a:r>
              <a:rPr lang="zh-CN" altLang="en-US">
                <a:latin typeface="微软雅黑 Light" panose="020B0502040204020203" pitchFamily="34" charset="-122"/>
                <a:ea typeface="微软雅黑 Light" panose="020B0502040204020203" pitchFamily="34" charset="-122"/>
              </a:rPr>
              <a:t>报头</a:t>
            </a:r>
          </a:p>
        </p:txBody>
      </p:sp>
    </p:spTree>
    <p:extLst>
      <p:ext uri="{BB962C8B-B14F-4D97-AF65-F5344CB8AC3E}">
        <p14:creationId xmlns:p14="http://schemas.microsoft.com/office/powerpoint/2010/main" val="379902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974DEC67-8EE8-42CF-8132-32DB1D07B332}" type="slidenum">
              <a:rPr lang="en-US" altLang="zh-CN"/>
              <a:pPr/>
              <a:t>3</a:t>
            </a:fld>
            <a:endParaRPr lang="en-US" altLang="zh-CN"/>
          </a:p>
        </p:txBody>
      </p:sp>
      <p:sp>
        <p:nvSpPr>
          <p:cNvPr id="244738" name="Rectangle 2"/>
          <p:cNvSpPr>
            <a:spLocks noGrp="1" noChangeArrowheads="1"/>
          </p:cNvSpPr>
          <p:nvPr>
            <p:ph type="title"/>
          </p:nvPr>
        </p:nvSpPr>
        <p:spPr/>
        <p:txBody>
          <a:bodyPr/>
          <a:lstStyle/>
          <a:p>
            <a:r>
              <a:rPr lang="zh-CN" altLang="en-US" dirty="0"/>
              <a:t>传输层功能与服务概述</a:t>
            </a:r>
          </a:p>
        </p:txBody>
      </p:sp>
      <p:sp>
        <p:nvSpPr>
          <p:cNvPr id="244800" name="Rectangle 64"/>
          <p:cNvSpPr>
            <a:spLocks noChangeArrowheads="1"/>
          </p:cNvSpPr>
          <p:nvPr/>
        </p:nvSpPr>
        <p:spPr bwMode="auto">
          <a:xfrm>
            <a:off x="5708650" y="52689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物理层</a:t>
            </a:r>
            <a:endParaRPr lang="zh-CN" altLang="en-US">
              <a:latin typeface="微软雅黑 Light" panose="020B0502040204020203" pitchFamily="34" charset="-122"/>
              <a:ea typeface="微软雅黑 Light" panose="020B0502040204020203" pitchFamily="34" charset="-122"/>
            </a:endParaRPr>
          </a:p>
        </p:txBody>
      </p:sp>
      <p:sp>
        <p:nvSpPr>
          <p:cNvPr id="244801" name="Rectangle 65"/>
          <p:cNvSpPr>
            <a:spLocks noChangeArrowheads="1"/>
          </p:cNvSpPr>
          <p:nvPr/>
        </p:nvSpPr>
        <p:spPr bwMode="auto">
          <a:xfrm>
            <a:off x="5387975" y="46497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数据链路层</a:t>
            </a:r>
            <a:endParaRPr lang="zh-CN" altLang="en-US">
              <a:latin typeface="微软雅黑 Light" panose="020B0502040204020203" pitchFamily="34" charset="-122"/>
              <a:ea typeface="微软雅黑 Light" panose="020B0502040204020203" pitchFamily="34" charset="-122"/>
            </a:endParaRPr>
          </a:p>
        </p:txBody>
      </p:sp>
      <p:sp>
        <p:nvSpPr>
          <p:cNvPr id="244802" name="Rectangle 66"/>
          <p:cNvSpPr>
            <a:spLocks noChangeArrowheads="1"/>
          </p:cNvSpPr>
          <p:nvPr/>
        </p:nvSpPr>
        <p:spPr bwMode="auto">
          <a:xfrm>
            <a:off x="5708650" y="403066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网络层</a:t>
            </a:r>
            <a:endParaRPr lang="zh-CN" altLang="en-US">
              <a:latin typeface="微软雅黑 Light" panose="020B0502040204020203" pitchFamily="34" charset="-122"/>
              <a:ea typeface="微软雅黑 Light" panose="020B0502040204020203" pitchFamily="34" charset="-122"/>
            </a:endParaRPr>
          </a:p>
        </p:txBody>
      </p:sp>
      <p:sp>
        <p:nvSpPr>
          <p:cNvPr id="244803" name="Rectangle 67"/>
          <p:cNvSpPr>
            <a:spLocks noChangeArrowheads="1"/>
          </p:cNvSpPr>
          <p:nvPr/>
        </p:nvSpPr>
        <p:spPr bwMode="auto">
          <a:xfrm>
            <a:off x="5708650" y="34115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传输层</a:t>
            </a:r>
            <a:endParaRPr lang="zh-CN" altLang="en-US">
              <a:latin typeface="微软雅黑 Light" panose="020B0502040204020203" pitchFamily="34" charset="-122"/>
              <a:ea typeface="微软雅黑 Light" panose="020B0502040204020203" pitchFamily="34" charset="-122"/>
            </a:endParaRPr>
          </a:p>
        </p:txBody>
      </p:sp>
      <p:sp>
        <p:nvSpPr>
          <p:cNvPr id="244804" name="Rectangle 68"/>
          <p:cNvSpPr>
            <a:spLocks noChangeArrowheads="1"/>
          </p:cNvSpPr>
          <p:nvPr/>
        </p:nvSpPr>
        <p:spPr bwMode="auto">
          <a:xfrm>
            <a:off x="5708650" y="27924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会话层</a:t>
            </a:r>
            <a:endParaRPr lang="zh-CN" altLang="en-US">
              <a:latin typeface="微软雅黑 Light" panose="020B0502040204020203" pitchFamily="34" charset="-122"/>
              <a:ea typeface="微软雅黑 Light" panose="020B0502040204020203" pitchFamily="34" charset="-122"/>
            </a:endParaRPr>
          </a:p>
        </p:txBody>
      </p:sp>
      <p:sp>
        <p:nvSpPr>
          <p:cNvPr id="244805" name="Rectangle 69"/>
          <p:cNvSpPr>
            <a:spLocks noChangeArrowheads="1"/>
          </p:cNvSpPr>
          <p:nvPr/>
        </p:nvSpPr>
        <p:spPr bwMode="auto">
          <a:xfrm>
            <a:off x="5708650" y="21717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表示层</a:t>
            </a:r>
            <a:endParaRPr lang="zh-CN" altLang="en-US">
              <a:latin typeface="微软雅黑 Light" panose="020B0502040204020203" pitchFamily="34" charset="-122"/>
              <a:ea typeface="微软雅黑 Light" panose="020B0502040204020203" pitchFamily="34" charset="-122"/>
            </a:endParaRPr>
          </a:p>
        </p:txBody>
      </p:sp>
      <p:sp>
        <p:nvSpPr>
          <p:cNvPr id="244806" name="Rectangle 70"/>
          <p:cNvSpPr>
            <a:spLocks noChangeArrowheads="1"/>
          </p:cNvSpPr>
          <p:nvPr/>
        </p:nvSpPr>
        <p:spPr bwMode="auto">
          <a:xfrm>
            <a:off x="5708650" y="15525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latin typeface="微软雅黑 Light" panose="020B0502040204020203" pitchFamily="34" charset="-122"/>
                <a:ea typeface="微软雅黑 Light" panose="020B0502040204020203" pitchFamily="34" charset="-122"/>
              </a:rPr>
              <a:t>应用层</a:t>
            </a:r>
            <a:endParaRPr lang="zh-CN" altLang="en-US">
              <a:latin typeface="微软雅黑 Light" panose="020B0502040204020203" pitchFamily="34" charset="-122"/>
              <a:ea typeface="微软雅黑 Light" panose="020B0502040204020203" pitchFamily="34" charset="-122"/>
            </a:endParaRPr>
          </a:p>
        </p:txBody>
      </p:sp>
      <p:sp>
        <p:nvSpPr>
          <p:cNvPr id="244807" name="Line 71"/>
          <p:cNvSpPr>
            <a:spLocks noChangeShapeType="1"/>
          </p:cNvSpPr>
          <p:nvPr/>
        </p:nvSpPr>
        <p:spPr bwMode="auto">
          <a:xfrm>
            <a:off x="4857750" y="1412875"/>
            <a:ext cx="2711450" cy="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08" name="Line 72"/>
          <p:cNvSpPr>
            <a:spLocks noChangeShapeType="1"/>
          </p:cNvSpPr>
          <p:nvPr/>
        </p:nvSpPr>
        <p:spPr bwMode="auto">
          <a:xfrm>
            <a:off x="4857750" y="2032000"/>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09" name="Line 73"/>
          <p:cNvSpPr>
            <a:spLocks noChangeShapeType="1"/>
          </p:cNvSpPr>
          <p:nvPr/>
        </p:nvSpPr>
        <p:spPr bwMode="auto">
          <a:xfrm>
            <a:off x="4857750" y="2651125"/>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0" name="Line 74"/>
          <p:cNvSpPr>
            <a:spLocks noChangeShapeType="1"/>
          </p:cNvSpPr>
          <p:nvPr/>
        </p:nvSpPr>
        <p:spPr bwMode="auto">
          <a:xfrm>
            <a:off x="4857750" y="3270250"/>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1" name="Line 75"/>
          <p:cNvSpPr>
            <a:spLocks noChangeShapeType="1"/>
          </p:cNvSpPr>
          <p:nvPr/>
        </p:nvSpPr>
        <p:spPr bwMode="auto">
          <a:xfrm>
            <a:off x="4857750" y="3889375"/>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2" name="Line 76"/>
          <p:cNvSpPr>
            <a:spLocks noChangeShapeType="1"/>
          </p:cNvSpPr>
          <p:nvPr/>
        </p:nvSpPr>
        <p:spPr bwMode="auto">
          <a:xfrm>
            <a:off x="4857750" y="4508500"/>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3" name="Line 77"/>
          <p:cNvSpPr>
            <a:spLocks noChangeShapeType="1"/>
          </p:cNvSpPr>
          <p:nvPr/>
        </p:nvSpPr>
        <p:spPr bwMode="auto">
          <a:xfrm>
            <a:off x="4857750" y="5129213"/>
            <a:ext cx="2711450"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4" name="Line 78"/>
          <p:cNvSpPr>
            <a:spLocks noChangeShapeType="1"/>
          </p:cNvSpPr>
          <p:nvPr/>
        </p:nvSpPr>
        <p:spPr bwMode="auto">
          <a:xfrm>
            <a:off x="4857750" y="1412876"/>
            <a:ext cx="0" cy="4335463"/>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5" name="Line 79"/>
          <p:cNvSpPr>
            <a:spLocks noChangeShapeType="1"/>
          </p:cNvSpPr>
          <p:nvPr/>
        </p:nvSpPr>
        <p:spPr bwMode="auto">
          <a:xfrm>
            <a:off x="7569200" y="1412876"/>
            <a:ext cx="0" cy="4335463"/>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16" name="Rectangle 80"/>
          <p:cNvSpPr>
            <a:spLocks noChangeArrowheads="1"/>
          </p:cNvSpPr>
          <p:nvPr/>
        </p:nvSpPr>
        <p:spPr bwMode="auto">
          <a:xfrm>
            <a:off x="1774825" y="1873250"/>
            <a:ext cx="25034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zh-CN" altLang="en-US" sz="3000">
                <a:solidFill>
                  <a:srgbClr val="000000"/>
                </a:solidFill>
                <a:latin typeface="微软雅黑 Light" panose="020B0502040204020203" pitchFamily="34" charset="-122"/>
                <a:ea typeface="微软雅黑 Light" panose="020B0502040204020203" pitchFamily="34" charset="-122"/>
              </a:rPr>
              <a:t>面向数据处理</a:t>
            </a:r>
          </a:p>
          <a:p>
            <a:pPr algn="ctr"/>
            <a:r>
              <a:rPr lang="zh-CN" altLang="en-US" sz="3000">
                <a:solidFill>
                  <a:srgbClr val="000000"/>
                </a:solidFill>
                <a:latin typeface="微软雅黑 Light" panose="020B0502040204020203" pitchFamily="34" charset="-122"/>
                <a:ea typeface="微软雅黑 Light" panose="020B0502040204020203" pitchFamily="34" charset="-122"/>
              </a:rPr>
              <a:t>传输的使用者</a:t>
            </a:r>
          </a:p>
        </p:txBody>
      </p:sp>
      <p:sp>
        <p:nvSpPr>
          <p:cNvPr id="244818" name="Rectangle 82"/>
          <p:cNvSpPr>
            <a:spLocks noChangeArrowheads="1"/>
          </p:cNvSpPr>
          <p:nvPr/>
        </p:nvSpPr>
        <p:spPr bwMode="auto">
          <a:xfrm>
            <a:off x="1774825" y="4076700"/>
            <a:ext cx="25209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zh-CN" altLang="en-US" sz="3000">
                <a:solidFill>
                  <a:srgbClr val="000000"/>
                </a:solidFill>
                <a:latin typeface="微软雅黑 Light" panose="020B0502040204020203" pitchFamily="34" charset="-122"/>
                <a:ea typeface="微软雅黑 Light" panose="020B0502040204020203" pitchFamily="34" charset="-122"/>
              </a:rPr>
              <a:t>面向通信</a:t>
            </a:r>
          </a:p>
          <a:p>
            <a:pPr algn="ctr"/>
            <a:r>
              <a:rPr lang="zh-CN" altLang="en-US" sz="3000">
                <a:solidFill>
                  <a:srgbClr val="000000"/>
                </a:solidFill>
                <a:latin typeface="微软雅黑 Light" panose="020B0502040204020203" pitchFamily="34" charset="-122"/>
                <a:ea typeface="微软雅黑 Light" panose="020B0502040204020203" pitchFamily="34" charset="-122"/>
              </a:rPr>
              <a:t>传输的提供者</a:t>
            </a:r>
          </a:p>
        </p:txBody>
      </p:sp>
      <p:sp>
        <p:nvSpPr>
          <p:cNvPr id="244820" name="Rectangle 84"/>
          <p:cNvSpPr>
            <a:spLocks noChangeArrowheads="1"/>
          </p:cNvSpPr>
          <p:nvPr/>
        </p:nvSpPr>
        <p:spPr bwMode="auto">
          <a:xfrm>
            <a:off x="8112125" y="2205038"/>
            <a:ext cx="19129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zh-CN" altLang="en-US" sz="3000">
                <a:solidFill>
                  <a:srgbClr val="000000"/>
                </a:solidFill>
                <a:latin typeface="微软雅黑 Light" panose="020B0502040204020203" pitchFamily="34" charset="-122"/>
                <a:ea typeface="微软雅黑 Light" panose="020B0502040204020203" pitchFamily="34" charset="-122"/>
              </a:rPr>
              <a:t>用户功能</a:t>
            </a:r>
          </a:p>
          <a:p>
            <a:pPr algn="ctr"/>
            <a:r>
              <a:rPr lang="zh-CN" altLang="en-US" sz="3000">
                <a:solidFill>
                  <a:srgbClr val="000000"/>
                </a:solidFill>
                <a:latin typeface="微软雅黑 Light" panose="020B0502040204020203" pitchFamily="34" charset="-122"/>
                <a:ea typeface="微软雅黑 Light" panose="020B0502040204020203" pitchFamily="34" charset="-122"/>
              </a:rPr>
              <a:t>资源子网</a:t>
            </a:r>
          </a:p>
        </p:txBody>
      </p:sp>
      <p:sp>
        <p:nvSpPr>
          <p:cNvPr id="244822" name="Rectangle 86"/>
          <p:cNvSpPr>
            <a:spLocks noChangeArrowheads="1"/>
          </p:cNvSpPr>
          <p:nvPr/>
        </p:nvSpPr>
        <p:spPr bwMode="auto">
          <a:xfrm>
            <a:off x="8112126" y="4365625"/>
            <a:ext cx="187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zh-CN" altLang="en-US" sz="3000">
                <a:solidFill>
                  <a:srgbClr val="000000"/>
                </a:solidFill>
                <a:latin typeface="微软雅黑 Light" panose="020B0502040204020203" pitchFamily="34" charset="-122"/>
                <a:ea typeface="微软雅黑 Light" panose="020B0502040204020203" pitchFamily="34" charset="-122"/>
              </a:rPr>
              <a:t>网络功能</a:t>
            </a:r>
          </a:p>
          <a:p>
            <a:pPr algn="ctr"/>
            <a:r>
              <a:rPr lang="zh-CN" altLang="en-US" sz="3000">
                <a:solidFill>
                  <a:srgbClr val="000000"/>
                </a:solidFill>
                <a:latin typeface="微软雅黑 Light" panose="020B0502040204020203" pitchFamily="34" charset="-122"/>
                <a:ea typeface="微软雅黑 Light" panose="020B0502040204020203" pitchFamily="34" charset="-122"/>
              </a:rPr>
              <a:t>通信子网</a:t>
            </a:r>
          </a:p>
        </p:txBody>
      </p:sp>
      <p:sp>
        <p:nvSpPr>
          <p:cNvPr id="244824" name="Freeform 88"/>
          <p:cNvSpPr>
            <a:spLocks/>
          </p:cNvSpPr>
          <p:nvPr/>
        </p:nvSpPr>
        <p:spPr bwMode="auto">
          <a:xfrm>
            <a:off x="7770813" y="4044951"/>
            <a:ext cx="246062" cy="1547813"/>
          </a:xfrm>
          <a:custGeom>
            <a:avLst/>
            <a:gdLst>
              <a:gd name="T0" fmla="*/ 0 w 20"/>
              <a:gd name="T1" fmla="*/ 0 h 110"/>
              <a:gd name="T2" fmla="*/ 10 w 20"/>
              <a:gd name="T3" fmla="*/ 9 h 110"/>
              <a:gd name="T4" fmla="*/ 10 w 20"/>
              <a:gd name="T5" fmla="*/ 46 h 110"/>
              <a:gd name="T6" fmla="*/ 20 w 20"/>
              <a:gd name="T7" fmla="*/ 55 h 110"/>
              <a:gd name="T8" fmla="*/ 10 w 20"/>
              <a:gd name="T9" fmla="*/ 64 h 110"/>
              <a:gd name="T10" fmla="*/ 10 w 20"/>
              <a:gd name="T11" fmla="*/ 101 h 110"/>
              <a:gd name="T12" fmla="*/ 0 w 20"/>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0" h="110">
                <a:moveTo>
                  <a:pt x="0" y="0"/>
                </a:moveTo>
                <a:cubicBezTo>
                  <a:pt x="6" y="0"/>
                  <a:pt x="10" y="4"/>
                  <a:pt x="10" y="9"/>
                </a:cubicBezTo>
                <a:lnTo>
                  <a:pt x="10" y="46"/>
                </a:lnTo>
                <a:cubicBezTo>
                  <a:pt x="10" y="51"/>
                  <a:pt x="14" y="55"/>
                  <a:pt x="20" y="55"/>
                </a:cubicBezTo>
                <a:cubicBezTo>
                  <a:pt x="14" y="55"/>
                  <a:pt x="10" y="59"/>
                  <a:pt x="10" y="64"/>
                </a:cubicBezTo>
                <a:lnTo>
                  <a:pt x="10" y="101"/>
                </a:lnTo>
                <a:cubicBezTo>
                  <a:pt x="10" y="106"/>
                  <a:pt x="6" y="110"/>
                  <a:pt x="0" y="11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25" name="Freeform 89"/>
          <p:cNvSpPr>
            <a:spLocks/>
          </p:cNvSpPr>
          <p:nvPr/>
        </p:nvSpPr>
        <p:spPr bwMode="auto">
          <a:xfrm>
            <a:off x="4440238" y="1511300"/>
            <a:ext cx="215900" cy="1701800"/>
          </a:xfrm>
          <a:custGeom>
            <a:avLst/>
            <a:gdLst>
              <a:gd name="T0" fmla="*/ 20 w 20"/>
              <a:gd name="T1" fmla="*/ 0 h 110"/>
              <a:gd name="T2" fmla="*/ 10 w 20"/>
              <a:gd name="T3" fmla="*/ 9 h 110"/>
              <a:gd name="T4" fmla="*/ 10 w 20"/>
              <a:gd name="T5" fmla="*/ 46 h 110"/>
              <a:gd name="T6" fmla="*/ 0 w 20"/>
              <a:gd name="T7" fmla="*/ 55 h 110"/>
              <a:gd name="T8" fmla="*/ 10 w 20"/>
              <a:gd name="T9" fmla="*/ 64 h 110"/>
              <a:gd name="T10" fmla="*/ 10 w 20"/>
              <a:gd name="T11" fmla="*/ 101 h 110"/>
              <a:gd name="T12" fmla="*/ 20 w 20"/>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0" h="110">
                <a:moveTo>
                  <a:pt x="20" y="0"/>
                </a:moveTo>
                <a:cubicBezTo>
                  <a:pt x="14" y="0"/>
                  <a:pt x="10" y="4"/>
                  <a:pt x="10" y="9"/>
                </a:cubicBezTo>
                <a:lnTo>
                  <a:pt x="10" y="46"/>
                </a:lnTo>
                <a:cubicBezTo>
                  <a:pt x="10" y="51"/>
                  <a:pt x="6" y="55"/>
                  <a:pt x="0" y="55"/>
                </a:cubicBezTo>
                <a:cubicBezTo>
                  <a:pt x="6" y="55"/>
                  <a:pt x="10" y="59"/>
                  <a:pt x="10" y="64"/>
                </a:cubicBezTo>
                <a:lnTo>
                  <a:pt x="10" y="101"/>
                </a:lnTo>
                <a:cubicBezTo>
                  <a:pt x="10" y="106"/>
                  <a:pt x="14" y="110"/>
                  <a:pt x="20" y="110"/>
                </a:cubicBez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26" name="Freeform 90"/>
          <p:cNvSpPr>
            <a:spLocks/>
          </p:cNvSpPr>
          <p:nvPr/>
        </p:nvSpPr>
        <p:spPr bwMode="auto">
          <a:xfrm>
            <a:off x="4410075" y="3386139"/>
            <a:ext cx="317500" cy="2206625"/>
          </a:xfrm>
          <a:custGeom>
            <a:avLst/>
            <a:gdLst>
              <a:gd name="T0" fmla="*/ 20 w 20"/>
              <a:gd name="T1" fmla="*/ 0 h 110"/>
              <a:gd name="T2" fmla="*/ 10 w 20"/>
              <a:gd name="T3" fmla="*/ 9 h 110"/>
              <a:gd name="T4" fmla="*/ 10 w 20"/>
              <a:gd name="T5" fmla="*/ 46 h 110"/>
              <a:gd name="T6" fmla="*/ 0 w 20"/>
              <a:gd name="T7" fmla="*/ 55 h 110"/>
              <a:gd name="T8" fmla="*/ 10 w 20"/>
              <a:gd name="T9" fmla="*/ 64 h 110"/>
              <a:gd name="T10" fmla="*/ 10 w 20"/>
              <a:gd name="T11" fmla="*/ 101 h 110"/>
              <a:gd name="T12" fmla="*/ 20 w 20"/>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0" h="110">
                <a:moveTo>
                  <a:pt x="20" y="0"/>
                </a:moveTo>
                <a:cubicBezTo>
                  <a:pt x="14" y="0"/>
                  <a:pt x="10" y="4"/>
                  <a:pt x="10" y="9"/>
                </a:cubicBezTo>
                <a:lnTo>
                  <a:pt x="10" y="46"/>
                </a:lnTo>
                <a:cubicBezTo>
                  <a:pt x="10" y="51"/>
                  <a:pt x="6" y="55"/>
                  <a:pt x="0" y="55"/>
                </a:cubicBezTo>
                <a:cubicBezTo>
                  <a:pt x="6" y="55"/>
                  <a:pt x="10" y="59"/>
                  <a:pt x="10" y="64"/>
                </a:cubicBezTo>
                <a:lnTo>
                  <a:pt x="10" y="101"/>
                </a:lnTo>
                <a:cubicBezTo>
                  <a:pt x="10" y="106"/>
                  <a:pt x="14" y="110"/>
                  <a:pt x="20" y="11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27" name="Freeform 91"/>
          <p:cNvSpPr>
            <a:spLocks/>
          </p:cNvSpPr>
          <p:nvPr/>
        </p:nvSpPr>
        <p:spPr bwMode="auto">
          <a:xfrm>
            <a:off x="7751764" y="1511300"/>
            <a:ext cx="287337" cy="2306638"/>
          </a:xfrm>
          <a:custGeom>
            <a:avLst/>
            <a:gdLst>
              <a:gd name="T0" fmla="*/ 0 w 20"/>
              <a:gd name="T1" fmla="*/ 0 h 110"/>
              <a:gd name="T2" fmla="*/ 10 w 20"/>
              <a:gd name="T3" fmla="*/ 9 h 110"/>
              <a:gd name="T4" fmla="*/ 10 w 20"/>
              <a:gd name="T5" fmla="*/ 46 h 110"/>
              <a:gd name="T6" fmla="*/ 20 w 20"/>
              <a:gd name="T7" fmla="*/ 55 h 110"/>
              <a:gd name="T8" fmla="*/ 10 w 20"/>
              <a:gd name="T9" fmla="*/ 64 h 110"/>
              <a:gd name="T10" fmla="*/ 10 w 20"/>
              <a:gd name="T11" fmla="*/ 101 h 110"/>
              <a:gd name="T12" fmla="*/ 0 w 20"/>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0" h="110">
                <a:moveTo>
                  <a:pt x="0" y="0"/>
                </a:moveTo>
                <a:cubicBezTo>
                  <a:pt x="6" y="0"/>
                  <a:pt x="10" y="4"/>
                  <a:pt x="10" y="9"/>
                </a:cubicBezTo>
                <a:lnTo>
                  <a:pt x="10" y="46"/>
                </a:lnTo>
                <a:cubicBezTo>
                  <a:pt x="10" y="51"/>
                  <a:pt x="14" y="55"/>
                  <a:pt x="20" y="55"/>
                </a:cubicBezTo>
                <a:cubicBezTo>
                  <a:pt x="14" y="55"/>
                  <a:pt x="10" y="59"/>
                  <a:pt x="10" y="64"/>
                </a:cubicBezTo>
                <a:lnTo>
                  <a:pt x="10" y="101"/>
                </a:lnTo>
                <a:cubicBezTo>
                  <a:pt x="10" y="106"/>
                  <a:pt x="6" y="110"/>
                  <a:pt x="0" y="11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4828" name="Line 92"/>
          <p:cNvSpPr>
            <a:spLocks noChangeShapeType="1"/>
          </p:cNvSpPr>
          <p:nvPr/>
        </p:nvSpPr>
        <p:spPr bwMode="auto">
          <a:xfrm>
            <a:off x="4857750" y="5748338"/>
            <a:ext cx="2711450" cy="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fld id="{95661E93-4C93-49AD-8E64-74A0F8DD0D6C}" type="slidenum">
              <a:rPr lang="en-US" altLang="zh-CN"/>
              <a:pPr/>
              <a:t>30</a:t>
            </a:fld>
            <a:endParaRPr lang="en-US" altLang="zh-CN"/>
          </a:p>
        </p:txBody>
      </p:sp>
      <p:sp>
        <p:nvSpPr>
          <p:cNvPr id="839682" name="Rectangle 2"/>
          <p:cNvSpPr>
            <a:spLocks noGrp="1" noChangeArrowheads="1"/>
          </p:cNvSpPr>
          <p:nvPr>
            <p:ph type="title"/>
          </p:nvPr>
        </p:nvSpPr>
        <p:spPr/>
        <p:txBody>
          <a:bodyPr/>
          <a:lstStyle/>
          <a:p>
            <a:r>
              <a:rPr lang="zh-CN" altLang="en-US"/>
              <a:t>计算 </a:t>
            </a:r>
            <a:r>
              <a:rPr lang="en-US" altLang="zh-CN"/>
              <a:t>UDP </a:t>
            </a:r>
            <a:r>
              <a:rPr lang="zh-CN" altLang="en-US"/>
              <a:t>检验和的例子 </a:t>
            </a:r>
          </a:p>
        </p:txBody>
      </p:sp>
      <p:sp>
        <p:nvSpPr>
          <p:cNvPr id="839684" name="Rectangle 4"/>
          <p:cNvSpPr>
            <a:spLocks noChangeArrowheads="1"/>
          </p:cNvSpPr>
          <p:nvPr/>
        </p:nvSpPr>
        <p:spPr bwMode="auto">
          <a:xfrm>
            <a:off x="4999038" y="3363913"/>
            <a:ext cx="609600" cy="3619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685" name="Rectangle 5"/>
          <p:cNvSpPr>
            <a:spLocks noChangeArrowheads="1"/>
          </p:cNvSpPr>
          <p:nvPr/>
        </p:nvSpPr>
        <p:spPr bwMode="auto">
          <a:xfrm>
            <a:off x="3036888" y="2349501"/>
            <a:ext cx="2571750" cy="6715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686" name="Text Box 6"/>
          <p:cNvSpPr txBox="1">
            <a:spLocks noChangeArrowheads="1"/>
          </p:cNvSpPr>
          <p:nvPr/>
        </p:nvSpPr>
        <p:spPr bwMode="auto">
          <a:xfrm>
            <a:off x="5718176" y="1023938"/>
            <a:ext cx="4843463"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Times New Roman" panose="02020603050405020304" pitchFamily="18" charset="0"/>
                <a:ea typeface="宋体" panose="02010600030101010101" pitchFamily="2" charset="-122"/>
              </a:rPr>
              <a:t>10011001 00010011  →  153.19</a:t>
            </a:r>
          </a:p>
          <a:p>
            <a:r>
              <a:rPr kumimoji="1" lang="en-US" altLang="zh-CN">
                <a:latin typeface="Times New Roman" panose="02020603050405020304" pitchFamily="18" charset="0"/>
                <a:ea typeface="宋体" panose="02010600030101010101" pitchFamily="2" charset="-122"/>
              </a:rPr>
              <a:t>00001000 01101000  →  8.104</a:t>
            </a:r>
          </a:p>
          <a:p>
            <a:r>
              <a:rPr kumimoji="1" lang="en-US" altLang="zh-CN">
                <a:latin typeface="Times New Roman" panose="02020603050405020304" pitchFamily="18" charset="0"/>
                <a:ea typeface="宋体" panose="02010600030101010101" pitchFamily="2" charset="-122"/>
              </a:rPr>
              <a:t>10101011 00000011  →  171.3</a:t>
            </a:r>
          </a:p>
          <a:p>
            <a:r>
              <a:rPr kumimoji="1" lang="en-US" altLang="zh-CN">
                <a:latin typeface="Times New Roman" panose="02020603050405020304" pitchFamily="18" charset="0"/>
                <a:ea typeface="宋体" panose="02010600030101010101" pitchFamily="2" charset="-122"/>
              </a:rPr>
              <a:t>00001110 00001011  →  14.11</a:t>
            </a:r>
          </a:p>
          <a:p>
            <a:r>
              <a:rPr kumimoji="1" lang="en-US" altLang="zh-CN">
                <a:latin typeface="Times New Roman" panose="02020603050405020304" pitchFamily="18" charset="0"/>
                <a:ea typeface="宋体" panose="02010600030101010101" pitchFamily="2" charset="-122"/>
              </a:rPr>
              <a:t>00000000 00010001  →  0 </a:t>
            </a:r>
            <a:r>
              <a:rPr kumimoji="1" lang="zh-CN" altLang="en-US">
                <a:latin typeface="Times New Roman" panose="02020603050405020304" pitchFamily="18" charset="0"/>
                <a:ea typeface="宋体" panose="02010600030101010101" pitchFamily="2" charset="-122"/>
              </a:rPr>
              <a:t>和 </a:t>
            </a:r>
            <a:r>
              <a:rPr kumimoji="1" lang="en-US" altLang="zh-CN">
                <a:latin typeface="Times New Roman" panose="02020603050405020304" pitchFamily="18" charset="0"/>
                <a:ea typeface="宋体" panose="02010600030101010101" pitchFamily="2" charset="-122"/>
              </a:rPr>
              <a:t>17</a:t>
            </a:r>
          </a:p>
          <a:p>
            <a:r>
              <a:rPr kumimoji="1" lang="en-US" altLang="zh-CN">
                <a:latin typeface="Times New Roman" panose="02020603050405020304" pitchFamily="18" charset="0"/>
                <a:ea typeface="宋体" panose="02010600030101010101" pitchFamily="2" charset="-122"/>
              </a:rPr>
              <a:t>00000000 00001111  →  15</a:t>
            </a:r>
          </a:p>
          <a:p>
            <a:r>
              <a:rPr kumimoji="1" lang="en-US" altLang="zh-CN">
                <a:latin typeface="Times New Roman" panose="02020603050405020304" pitchFamily="18" charset="0"/>
                <a:ea typeface="宋体" panose="02010600030101010101" pitchFamily="2" charset="-122"/>
              </a:rPr>
              <a:t>00000100 00111111  →  1087</a:t>
            </a:r>
          </a:p>
          <a:p>
            <a:r>
              <a:rPr kumimoji="1" lang="en-US" altLang="zh-CN">
                <a:latin typeface="Times New Roman" panose="02020603050405020304" pitchFamily="18" charset="0"/>
                <a:ea typeface="宋体" panose="02010600030101010101" pitchFamily="2" charset="-122"/>
              </a:rPr>
              <a:t>00000000 00001101  →  13</a:t>
            </a:r>
          </a:p>
          <a:p>
            <a:r>
              <a:rPr kumimoji="1" lang="en-US" altLang="zh-CN">
                <a:latin typeface="Times New Roman" panose="02020603050405020304" pitchFamily="18" charset="0"/>
                <a:ea typeface="宋体" panose="02010600030101010101" pitchFamily="2" charset="-122"/>
              </a:rPr>
              <a:t>00000000 00001111  →  15</a:t>
            </a:r>
          </a:p>
          <a:p>
            <a:r>
              <a:rPr kumimoji="1" lang="en-US" altLang="zh-CN">
                <a:latin typeface="Times New Roman" panose="02020603050405020304" pitchFamily="18" charset="0"/>
                <a:ea typeface="宋体" panose="02010600030101010101" pitchFamily="2" charset="-122"/>
              </a:rPr>
              <a:t>00000000 00000000  →  0</a:t>
            </a:r>
            <a:r>
              <a:rPr kumimoji="1" lang="zh-CN" altLang="en-US">
                <a:latin typeface="Times New Roman" panose="02020603050405020304" pitchFamily="18" charset="0"/>
                <a:ea typeface="宋体" panose="02010600030101010101" pitchFamily="2" charset="-122"/>
              </a:rPr>
              <a:t>（检验和）</a:t>
            </a:r>
          </a:p>
          <a:p>
            <a:r>
              <a:rPr kumimoji="1" lang="en-US" altLang="zh-CN">
                <a:latin typeface="Times New Roman" panose="02020603050405020304" pitchFamily="18" charset="0"/>
                <a:ea typeface="宋体" panose="02010600030101010101" pitchFamily="2" charset="-122"/>
              </a:rPr>
              <a:t>01010100 01000101  →  </a:t>
            </a:r>
            <a:r>
              <a:rPr kumimoji="1" lang="zh-CN" altLang="en-US">
                <a:latin typeface="Times New Roman" panose="02020603050405020304" pitchFamily="18" charset="0"/>
                <a:ea typeface="宋体" panose="02010600030101010101" pitchFamily="2" charset="-122"/>
              </a:rPr>
              <a:t>数据</a:t>
            </a:r>
          </a:p>
          <a:p>
            <a:r>
              <a:rPr kumimoji="1" lang="en-US" altLang="zh-CN">
                <a:latin typeface="Times New Roman" panose="02020603050405020304" pitchFamily="18" charset="0"/>
                <a:ea typeface="宋体" panose="02010600030101010101" pitchFamily="2" charset="-122"/>
              </a:rPr>
              <a:t>01010011 01010100  →  </a:t>
            </a:r>
            <a:r>
              <a:rPr kumimoji="1" lang="zh-CN" altLang="en-US">
                <a:latin typeface="Times New Roman" panose="02020603050405020304" pitchFamily="18" charset="0"/>
                <a:ea typeface="宋体" panose="02010600030101010101" pitchFamily="2" charset="-122"/>
              </a:rPr>
              <a:t>数据</a:t>
            </a:r>
          </a:p>
          <a:p>
            <a:r>
              <a:rPr kumimoji="1" lang="en-US" altLang="zh-CN">
                <a:latin typeface="Times New Roman" panose="02020603050405020304" pitchFamily="18" charset="0"/>
                <a:ea typeface="宋体" panose="02010600030101010101" pitchFamily="2" charset="-122"/>
              </a:rPr>
              <a:t>01001001 01001110  →  </a:t>
            </a:r>
            <a:r>
              <a:rPr kumimoji="1" lang="zh-CN" altLang="en-US">
                <a:latin typeface="Times New Roman" panose="02020603050405020304" pitchFamily="18" charset="0"/>
                <a:ea typeface="宋体" panose="02010600030101010101" pitchFamily="2" charset="-122"/>
              </a:rPr>
              <a:t>数据</a:t>
            </a:r>
          </a:p>
          <a:p>
            <a:r>
              <a:rPr kumimoji="1" lang="en-US" altLang="zh-CN">
                <a:latin typeface="Times New Roman" panose="02020603050405020304" pitchFamily="18" charset="0"/>
                <a:ea typeface="宋体" panose="02010600030101010101" pitchFamily="2" charset="-122"/>
              </a:rPr>
              <a:t>01000111 00000000  →  </a:t>
            </a:r>
            <a:r>
              <a:rPr kumimoji="1" lang="zh-CN" altLang="en-US">
                <a:latin typeface="Times New Roman" panose="02020603050405020304" pitchFamily="18" charset="0"/>
                <a:ea typeface="宋体" panose="02010600030101010101" pitchFamily="2" charset="-122"/>
              </a:rPr>
              <a:t>数据和 </a:t>
            </a:r>
            <a:r>
              <a:rPr kumimoji="1" lang="en-US" altLang="zh-CN">
                <a:latin typeface="Times New Roman" panose="02020603050405020304" pitchFamily="18" charset="0"/>
                <a:ea typeface="宋体" panose="02010600030101010101" pitchFamily="2" charset="-122"/>
              </a:rPr>
              <a:t>0</a:t>
            </a:r>
            <a:r>
              <a:rPr kumimoji="1" lang="zh-CN" altLang="en-US">
                <a:latin typeface="Times New Roman" panose="02020603050405020304" pitchFamily="18" charset="0"/>
                <a:ea typeface="宋体" panose="02010600030101010101" pitchFamily="2" charset="-122"/>
              </a:rPr>
              <a:t>（填充）</a:t>
            </a:r>
          </a:p>
          <a:p>
            <a:endParaRPr kumimoji="1" lang="zh-CN" altLang="en-US" sz="1000">
              <a:latin typeface="Times New Roman" panose="02020603050405020304" pitchFamily="18" charset="0"/>
              <a:ea typeface="宋体" panose="02010600030101010101" pitchFamily="2" charset="-122"/>
            </a:endParaRPr>
          </a:p>
          <a:p>
            <a:r>
              <a:rPr kumimoji="1" lang="en-US" altLang="zh-CN">
                <a:latin typeface="Times New Roman" panose="02020603050405020304" pitchFamily="18" charset="0"/>
                <a:ea typeface="宋体" panose="02010600030101010101" pitchFamily="2" charset="-122"/>
              </a:rPr>
              <a:t>10010110 11101101  →  </a:t>
            </a:r>
            <a:r>
              <a:rPr kumimoji="1" lang="zh-CN" altLang="en-US">
                <a:latin typeface="Times New Roman" panose="02020603050405020304" pitchFamily="18" charset="0"/>
                <a:ea typeface="宋体" panose="02010600030101010101" pitchFamily="2" charset="-122"/>
              </a:rPr>
              <a:t>求和得出的结果</a:t>
            </a:r>
          </a:p>
          <a:p>
            <a:pPr>
              <a:lnSpc>
                <a:spcPct val="130000"/>
              </a:lnSpc>
            </a:pPr>
            <a:r>
              <a:rPr kumimoji="1" lang="en-US" altLang="zh-CN">
                <a:latin typeface="Times New Roman" panose="02020603050405020304" pitchFamily="18" charset="0"/>
                <a:ea typeface="宋体" panose="02010600030101010101" pitchFamily="2" charset="-122"/>
              </a:rPr>
              <a:t>01101001 00010010  →  </a:t>
            </a:r>
            <a:r>
              <a:rPr kumimoji="1" lang="zh-CN" altLang="en-US">
                <a:latin typeface="Times New Roman" panose="02020603050405020304" pitchFamily="18" charset="0"/>
                <a:ea typeface="宋体" panose="02010600030101010101" pitchFamily="2" charset="-122"/>
              </a:rPr>
              <a:t>检验和 </a:t>
            </a:r>
          </a:p>
        </p:txBody>
      </p:sp>
      <p:sp>
        <p:nvSpPr>
          <p:cNvPr id="839687" name="Freeform 7"/>
          <p:cNvSpPr>
            <a:spLocks/>
          </p:cNvSpPr>
          <p:nvPr/>
        </p:nvSpPr>
        <p:spPr bwMode="auto">
          <a:xfrm>
            <a:off x="3036888" y="3044825"/>
            <a:ext cx="2597150" cy="673100"/>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88" name="Rectangle 8"/>
          <p:cNvSpPr>
            <a:spLocks noChangeArrowheads="1"/>
          </p:cNvSpPr>
          <p:nvPr/>
        </p:nvSpPr>
        <p:spPr bwMode="auto">
          <a:xfrm>
            <a:off x="3036888" y="1360488"/>
            <a:ext cx="2597150" cy="10096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689" name="Rectangle 9"/>
          <p:cNvSpPr>
            <a:spLocks noChangeArrowheads="1"/>
          </p:cNvSpPr>
          <p:nvPr/>
        </p:nvSpPr>
        <p:spPr bwMode="auto">
          <a:xfrm>
            <a:off x="3038475" y="1335089"/>
            <a:ext cx="2592388" cy="23764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690" name="Line 10"/>
          <p:cNvSpPr>
            <a:spLocks noChangeShapeType="1"/>
          </p:cNvSpPr>
          <p:nvPr/>
        </p:nvSpPr>
        <p:spPr bwMode="auto">
          <a:xfrm>
            <a:off x="3036888" y="1697039"/>
            <a:ext cx="25971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1" name="Line 11"/>
          <p:cNvSpPr>
            <a:spLocks noChangeShapeType="1"/>
          </p:cNvSpPr>
          <p:nvPr/>
        </p:nvSpPr>
        <p:spPr bwMode="auto">
          <a:xfrm>
            <a:off x="3036888" y="2033589"/>
            <a:ext cx="25971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2" name="Line 12"/>
          <p:cNvSpPr>
            <a:spLocks noChangeShapeType="1"/>
          </p:cNvSpPr>
          <p:nvPr/>
        </p:nvSpPr>
        <p:spPr bwMode="auto">
          <a:xfrm>
            <a:off x="3036888" y="2370139"/>
            <a:ext cx="259715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3" name="Line 13"/>
          <p:cNvSpPr>
            <a:spLocks noChangeShapeType="1"/>
          </p:cNvSpPr>
          <p:nvPr/>
        </p:nvSpPr>
        <p:spPr bwMode="auto">
          <a:xfrm>
            <a:off x="3036888" y="2708275"/>
            <a:ext cx="25971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4" name="Line 14"/>
          <p:cNvSpPr>
            <a:spLocks noChangeShapeType="1"/>
          </p:cNvSpPr>
          <p:nvPr/>
        </p:nvSpPr>
        <p:spPr bwMode="auto">
          <a:xfrm>
            <a:off x="3036888" y="3044825"/>
            <a:ext cx="25971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5" name="Line 15"/>
          <p:cNvSpPr>
            <a:spLocks noChangeShapeType="1"/>
          </p:cNvSpPr>
          <p:nvPr/>
        </p:nvSpPr>
        <p:spPr bwMode="auto">
          <a:xfrm>
            <a:off x="3036888" y="3381375"/>
            <a:ext cx="25971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6" name="Line 16"/>
          <p:cNvSpPr>
            <a:spLocks noChangeShapeType="1"/>
          </p:cNvSpPr>
          <p:nvPr/>
        </p:nvSpPr>
        <p:spPr bwMode="auto">
          <a:xfrm>
            <a:off x="4335463" y="2033589"/>
            <a:ext cx="0" cy="1684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7" name="Line 17"/>
          <p:cNvSpPr>
            <a:spLocks noChangeShapeType="1"/>
          </p:cNvSpPr>
          <p:nvPr/>
        </p:nvSpPr>
        <p:spPr bwMode="auto">
          <a:xfrm>
            <a:off x="4983163" y="3044825"/>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8" name="Line 18"/>
          <p:cNvSpPr>
            <a:spLocks noChangeShapeType="1"/>
          </p:cNvSpPr>
          <p:nvPr/>
        </p:nvSpPr>
        <p:spPr bwMode="auto">
          <a:xfrm>
            <a:off x="3675063" y="3025775"/>
            <a:ext cx="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699" name="Line 19"/>
          <p:cNvSpPr>
            <a:spLocks noChangeShapeType="1"/>
          </p:cNvSpPr>
          <p:nvPr/>
        </p:nvSpPr>
        <p:spPr bwMode="auto">
          <a:xfrm>
            <a:off x="3686175" y="2054225"/>
            <a:ext cx="0"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00" name="Text Box 20"/>
          <p:cNvSpPr txBox="1">
            <a:spLocks noChangeArrowheads="1"/>
          </p:cNvSpPr>
          <p:nvPr/>
        </p:nvSpPr>
        <p:spPr bwMode="auto">
          <a:xfrm>
            <a:off x="3541713" y="1341439"/>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anose="02020603050405020304" pitchFamily="18" charset="0"/>
                <a:ea typeface="宋体" panose="02010600030101010101" pitchFamily="2" charset="-122"/>
              </a:rPr>
              <a:t>153.19.8.104</a:t>
            </a:r>
          </a:p>
        </p:txBody>
      </p:sp>
      <p:sp>
        <p:nvSpPr>
          <p:cNvPr id="839701" name="Text Box 21"/>
          <p:cNvSpPr txBox="1">
            <a:spLocks noChangeArrowheads="1"/>
          </p:cNvSpPr>
          <p:nvPr/>
        </p:nvSpPr>
        <p:spPr bwMode="auto">
          <a:xfrm>
            <a:off x="3575050" y="1682751"/>
            <a:ext cx="1390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anose="02020603050405020304" pitchFamily="18" charset="0"/>
                <a:ea typeface="宋体" panose="02010600030101010101" pitchFamily="2" charset="-122"/>
              </a:rPr>
              <a:t>171.3.14.11</a:t>
            </a:r>
          </a:p>
        </p:txBody>
      </p:sp>
      <p:sp>
        <p:nvSpPr>
          <p:cNvPr id="839702" name="AutoShape 22"/>
          <p:cNvSpPr>
            <a:spLocks/>
          </p:cNvSpPr>
          <p:nvPr/>
        </p:nvSpPr>
        <p:spPr bwMode="auto">
          <a:xfrm>
            <a:off x="2895600" y="1322388"/>
            <a:ext cx="69850" cy="1039812"/>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a:latin typeface="微软雅黑 Light" panose="020B0502040204020203" pitchFamily="34" charset="-122"/>
              <a:ea typeface="微软雅黑 Light" panose="020B0502040204020203" pitchFamily="34" charset="-122"/>
            </a:endParaRPr>
          </a:p>
        </p:txBody>
      </p:sp>
      <p:sp>
        <p:nvSpPr>
          <p:cNvPr id="839703" name="AutoShape 23"/>
          <p:cNvSpPr>
            <a:spLocks/>
          </p:cNvSpPr>
          <p:nvPr/>
        </p:nvSpPr>
        <p:spPr bwMode="auto">
          <a:xfrm>
            <a:off x="2887664" y="2420939"/>
            <a:ext cx="77787" cy="604837"/>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a:latin typeface="微软雅黑 Light" panose="020B0502040204020203" pitchFamily="34" charset="-122"/>
              <a:ea typeface="微软雅黑 Light" panose="020B0502040204020203" pitchFamily="34" charset="-122"/>
            </a:endParaRPr>
          </a:p>
        </p:txBody>
      </p:sp>
      <p:sp>
        <p:nvSpPr>
          <p:cNvPr id="839704" name="AutoShape 24"/>
          <p:cNvSpPr>
            <a:spLocks/>
          </p:cNvSpPr>
          <p:nvPr/>
        </p:nvSpPr>
        <p:spPr bwMode="auto">
          <a:xfrm>
            <a:off x="2894014" y="3062288"/>
            <a:ext cx="77787" cy="635000"/>
          </a:xfrm>
          <a:prstGeom prst="leftBrace">
            <a:avLst>
              <a:gd name="adj1" fmla="val 6802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39705" name="Text Box 25"/>
          <p:cNvSpPr txBox="1">
            <a:spLocks noChangeArrowheads="1"/>
          </p:cNvSpPr>
          <p:nvPr/>
        </p:nvSpPr>
        <p:spPr bwMode="auto">
          <a:xfrm>
            <a:off x="1858169" y="1474541"/>
            <a:ext cx="1042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kumimoji="1" lang="en-US" altLang="zh-CN" dirty="0">
                <a:latin typeface="微软雅黑 Light" panose="020B0502040204020203" pitchFamily="34" charset="-122"/>
                <a:ea typeface="微软雅黑 Light" panose="020B0502040204020203" pitchFamily="34" charset="-122"/>
              </a:rPr>
              <a:t>12 </a:t>
            </a:r>
            <a:r>
              <a:rPr kumimoji="1" lang="zh-CN" altLang="en-US" dirty="0">
                <a:latin typeface="微软雅黑 Light" panose="020B0502040204020203" pitchFamily="34" charset="-122"/>
                <a:ea typeface="微软雅黑 Light" panose="020B0502040204020203" pitchFamily="34" charset="-122"/>
              </a:rPr>
              <a:t>字节</a:t>
            </a:r>
          </a:p>
          <a:p>
            <a:pPr algn="r"/>
            <a:r>
              <a:rPr kumimoji="1" lang="zh-CN" altLang="en-US" dirty="0">
                <a:latin typeface="微软雅黑 Light" panose="020B0502040204020203" pitchFamily="34" charset="-122"/>
                <a:ea typeface="微软雅黑 Light" panose="020B0502040204020203" pitchFamily="34" charset="-122"/>
              </a:rPr>
              <a:t>伪首部</a:t>
            </a:r>
          </a:p>
        </p:txBody>
      </p:sp>
      <p:sp>
        <p:nvSpPr>
          <p:cNvPr id="839706" name="Text Box 26"/>
          <p:cNvSpPr txBox="1">
            <a:spLocks noChangeArrowheads="1"/>
          </p:cNvSpPr>
          <p:nvPr/>
        </p:nvSpPr>
        <p:spPr bwMode="auto">
          <a:xfrm>
            <a:off x="1622729" y="2328369"/>
            <a:ext cx="12891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dirty="0">
                <a:latin typeface="微软雅黑 Light" panose="020B0502040204020203" pitchFamily="34" charset="-122"/>
                <a:ea typeface="微软雅黑 Light" panose="020B0502040204020203" pitchFamily="34" charset="-122"/>
              </a:rPr>
              <a:t>8 </a:t>
            </a:r>
            <a:r>
              <a:rPr kumimoji="1" lang="zh-CN" altLang="en-US" dirty="0">
                <a:latin typeface="微软雅黑 Light" panose="020B0502040204020203" pitchFamily="34" charset="-122"/>
                <a:ea typeface="微软雅黑 Light" panose="020B0502040204020203" pitchFamily="34" charset="-122"/>
              </a:rPr>
              <a:t>字节</a:t>
            </a:r>
          </a:p>
          <a:p>
            <a:pPr algn="r"/>
            <a:r>
              <a:rPr kumimoji="1" lang="en-US" altLang="zh-CN" dirty="0">
                <a:latin typeface="微软雅黑 Light" panose="020B0502040204020203" pitchFamily="34" charset="-122"/>
                <a:ea typeface="微软雅黑 Light" panose="020B0502040204020203" pitchFamily="34" charset="-122"/>
              </a:rPr>
              <a:t>UDP </a:t>
            </a:r>
            <a:r>
              <a:rPr kumimoji="1" lang="zh-CN" altLang="en-US" dirty="0">
                <a:latin typeface="微软雅黑 Light" panose="020B0502040204020203" pitchFamily="34" charset="-122"/>
                <a:ea typeface="微软雅黑 Light" panose="020B0502040204020203" pitchFamily="34" charset="-122"/>
              </a:rPr>
              <a:t>首部</a:t>
            </a:r>
          </a:p>
        </p:txBody>
      </p:sp>
      <p:sp>
        <p:nvSpPr>
          <p:cNvPr id="839707" name="Text Box 27"/>
          <p:cNvSpPr txBox="1">
            <a:spLocks noChangeArrowheads="1"/>
          </p:cNvSpPr>
          <p:nvPr/>
        </p:nvSpPr>
        <p:spPr bwMode="auto">
          <a:xfrm>
            <a:off x="1960762" y="3009901"/>
            <a:ext cx="9108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en-US" altLang="zh-CN">
                <a:latin typeface="微软雅黑 Light" panose="020B0502040204020203" pitchFamily="34" charset="-122"/>
                <a:ea typeface="微软雅黑 Light" panose="020B0502040204020203" pitchFamily="34" charset="-122"/>
              </a:rPr>
              <a:t>7 </a:t>
            </a:r>
            <a:r>
              <a:rPr kumimoji="1" lang="zh-CN" altLang="en-US">
                <a:latin typeface="微软雅黑 Light" panose="020B0502040204020203" pitchFamily="34" charset="-122"/>
                <a:ea typeface="微软雅黑 Light" panose="020B0502040204020203" pitchFamily="34" charset="-122"/>
              </a:rPr>
              <a:t>字节</a:t>
            </a:r>
          </a:p>
          <a:p>
            <a:pPr algn="r"/>
            <a:r>
              <a:rPr kumimoji="1" lang="zh-CN" altLang="en-US">
                <a:latin typeface="微软雅黑 Light" panose="020B0502040204020203" pitchFamily="34" charset="-122"/>
                <a:ea typeface="微软雅黑 Light" panose="020B0502040204020203" pitchFamily="34" charset="-122"/>
              </a:rPr>
              <a:t>数据</a:t>
            </a:r>
          </a:p>
        </p:txBody>
      </p:sp>
      <p:grpSp>
        <p:nvGrpSpPr>
          <p:cNvPr id="839708" name="Group 28"/>
          <p:cNvGrpSpPr>
            <a:grpSpLocks/>
          </p:cNvGrpSpPr>
          <p:nvPr/>
        </p:nvGrpSpPr>
        <p:grpSpPr bwMode="auto">
          <a:xfrm>
            <a:off x="4721225" y="3638551"/>
            <a:ext cx="692150" cy="627063"/>
            <a:chOff x="1651" y="2763"/>
            <a:chExt cx="436" cy="395"/>
          </a:xfrm>
        </p:grpSpPr>
        <p:sp>
          <p:nvSpPr>
            <p:cNvPr id="839709" name="Text Box 29"/>
            <p:cNvSpPr txBox="1">
              <a:spLocks noChangeArrowheads="1"/>
            </p:cNvSpPr>
            <p:nvPr/>
          </p:nvSpPr>
          <p:spPr bwMode="auto">
            <a:xfrm>
              <a:off x="1651" y="290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latin typeface="Times New Roman" panose="02020603050405020304" pitchFamily="18" charset="0"/>
                  <a:ea typeface="宋体" panose="02010600030101010101" pitchFamily="2" charset="-122"/>
                </a:rPr>
                <a:t>填充</a:t>
              </a:r>
            </a:p>
          </p:txBody>
        </p:sp>
        <p:sp>
          <p:nvSpPr>
            <p:cNvPr id="839710" name="Line 30"/>
            <p:cNvSpPr>
              <a:spLocks noChangeShapeType="1"/>
            </p:cNvSpPr>
            <p:nvPr/>
          </p:nvSpPr>
          <p:spPr bwMode="auto">
            <a:xfrm flipV="1">
              <a:off x="1890" y="2763"/>
              <a:ext cx="134" cy="207"/>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9711" name="Line 31"/>
          <p:cNvSpPr>
            <a:spLocks noChangeShapeType="1"/>
          </p:cNvSpPr>
          <p:nvPr/>
        </p:nvSpPr>
        <p:spPr bwMode="auto">
          <a:xfrm flipV="1">
            <a:off x="5588001" y="5411789"/>
            <a:ext cx="4818063" cy="95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12" name="Text Box 32"/>
          <p:cNvSpPr txBox="1">
            <a:spLocks noChangeArrowheads="1"/>
          </p:cNvSpPr>
          <p:nvPr/>
        </p:nvSpPr>
        <p:spPr bwMode="auto">
          <a:xfrm>
            <a:off x="3024268" y="5438776"/>
            <a:ext cx="2749471" cy="75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dirty="0">
                <a:latin typeface="微软雅黑 Light" panose="020B0502040204020203" pitchFamily="34" charset="-122"/>
                <a:ea typeface="微软雅黑 Light" panose="020B0502040204020203" pitchFamily="34" charset="-122"/>
              </a:rPr>
              <a:t>按二进制反码运算求和</a:t>
            </a:r>
          </a:p>
          <a:p>
            <a:pPr algn="r">
              <a:lnSpc>
                <a:spcPct val="130000"/>
              </a:lnSpc>
            </a:pPr>
            <a:r>
              <a:rPr kumimoji="1" lang="zh-CN" altLang="en-US" dirty="0">
                <a:latin typeface="微软雅黑 Light" panose="020B0502040204020203" pitchFamily="34" charset="-122"/>
                <a:ea typeface="微软雅黑 Light" panose="020B0502040204020203" pitchFamily="34" charset="-122"/>
              </a:rPr>
              <a:t>将得出的结果求反码</a:t>
            </a:r>
          </a:p>
        </p:txBody>
      </p:sp>
      <p:sp>
        <p:nvSpPr>
          <p:cNvPr id="839713" name="Text Box 33"/>
          <p:cNvSpPr txBox="1">
            <a:spLocks noChangeArrowheads="1"/>
          </p:cNvSpPr>
          <p:nvPr/>
        </p:nvSpPr>
        <p:spPr bwMode="auto">
          <a:xfrm>
            <a:off x="3036888" y="1965325"/>
            <a:ext cx="2881312" cy="17668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dirty="0">
                <a:latin typeface="Times New Roman" panose="02020603050405020304" pitchFamily="18" charset="0"/>
                <a:ea typeface="宋体" panose="02010600030101010101" pitchFamily="2" charset="-122"/>
              </a:rPr>
              <a:t>全 </a:t>
            </a:r>
            <a:r>
              <a:rPr kumimoji="1" lang="en-US" altLang="zh-CN" dirty="0">
                <a:latin typeface="Times New Roman" panose="02020603050405020304" pitchFamily="18" charset="0"/>
                <a:ea typeface="宋体" panose="02010600030101010101" pitchFamily="2" charset="-122"/>
              </a:rPr>
              <a:t>0   17          15</a:t>
            </a:r>
          </a:p>
          <a:p>
            <a:pPr>
              <a:lnSpc>
                <a:spcPct val="110000"/>
              </a:lnSpc>
            </a:pPr>
            <a:r>
              <a:rPr kumimoji="1" lang="en-US" altLang="zh-CN" dirty="0">
                <a:latin typeface="Times New Roman" panose="02020603050405020304" pitchFamily="18" charset="0"/>
                <a:ea typeface="宋体" panose="02010600030101010101" pitchFamily="2" charset="-122"/>
              </a:rPr>
              <a:t>    1087            13</a:t>
            </a:r>
          </a:p>
          <a:p>
            <a:pPr>
              <a:lnSpc>
                <a:spcPct val="110000"/>
              </a:lnSpc>
            </a:pPr>
            <a:r>
              <a:rPr kumimoji="1" lang="en-US" altLang="zh-CN" dirty="0">
                <a:latin typeface="Times New Roman" panose="02020603050405020304" pitchFamily="18" charset="0"/>
                <a:ea typeface="宋体" panose="02010600030101010101" pitchFamily="2" charset="-122"/>
              </a:rPr>
              <a:t>      15             </a:t>
            </a:r>
            <a:r>
              <a:rPr kumimoji="1" lang="zh-CN" altLang="en-US" dirty="0">
                <a:latin typeface="Times New Roman" panose="02020603050405020304" pitchFamily="18" charset="0"/>
                <a:ea typeface="宋体" panose="02010600030101010101" pitchFamily="2" charset="-122"/>
              </a:rPr>
              <a:t>全 </a:t>
            </a:r>
            <a:r>
              <a:rPr kumimoji="1" lang="en-US" altLang="zh-CN" dirty="0">
                <a:latin typeface="Times New Roman" panose="02020603050405020304" pitchFamily="18" charset="0"/>
                <a:ea typeface="宋体" panose="02010600030101010101" pitchFamily="2" charset="-122"/>
              </a:rPr>
              <a:t>0</a:t>
            </a:r>
          </a:p>
          <a:p>
            <a:pPr>
              <a:lnSpc>
                <a:spcPct val="110000"/>
              </a:lnSpc>
            </a:pPr>
            <a:r>
              <a:rPr kumimoji="1" lang="zh-CN" altLang="en-US" dirty="0">
                <a:latin typeface="Times New Roman" panose="02020603050405020304" pitchFamily="18" charset="0"/>
                <a:ea typeface="宋体" panose="02010600030101010101" pitchFamily="2" charset="-122"/>
              </a:rPr>
              <a:t>数据  数据   数据  数据</a:t>
            </a:r>
          </a:p>
          <a:p>
            <a:pPr>
              <a:lnSpc>
                <a:spcPct val="110000"/>
              </a:lnSpc>
            </a:pPr>
            <a:r>
              <a:rPr kumimoji="1" lang="zh-CN" altLang="en-US" dirty="0">
                <a:latin typeface="Times New Roman" panose="02020603050405020304" pitchFamily="18" charset="0"/>
                <a:ea typeface="宋体" panose="02010600030101010101" pitchFamily="2" charset="-122"/>
              </a:rPr>
              <a:t>数据  数据   数据  全 </a:t>
            </a:r>
            <a:r>
              <a:rPr kumimoji="1" lang="en-US" altLang="zh-CN" dirty="0">
                <a:latin typeface="Times New Roman" panose="02020603050405020304" pitchFamily="18" charset="0"/>
                <a:ea typeface="宋体" panose="02010600030101010101" pitchFamily="2" charset="-122"/>
              </a:rPr>
              <a:t>0</a:t>
            </a:r>
          </a:p>
        </p:txBody>
      </p:sp>
    </p:spTree>
    <p:extLst>
      <p:ext uri="{BB962C8B-B14F-4D97-AF65-F5344CB8AC3E}">
        <p14:creationId xmlns:p14="http://schemas.microsoft.com/office/powerpoint/2010/main" val="733669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E5B7BAA-F974-4673-86ED-0955B42CF46D}" type="slidenum">
              <a:rPr lang="en-US" altLang="zh-CN"/>
              <a:pPr/>
              <a:t>31</a:t>
            </a:fld>
            <a:endParaRPr lang="en-US" altLang="zh-CN"/>
          </a:p>
        </p:txBody>
      </p:sp>
      <p:sp>
        <p:nvSpPr>
          <p:cNvPr id="500738" name="Rectangle 2"/>
          <p:cNvSpPr>
            <a:spLocks noGrp="1" noChangeArrowheads="1"/>
          </p:cNvSpPr>
          <p:nvPr>
            <p:ph type="title"/>
          </p:nvPr>
        </p:nvSpPr>
        <p:spPr/>
        <p:txBody>
          <a:bodyPr/>
          <a:lstStyle/>
          <a:p>
            <a:pPr algn="ctr"/>
            <a:r>
              <a:rPr lang="en-US" altLang="zh-CN" dirty="0"/>
              <a:t>6.3 </a:t>
            </a:r>
            <a:r>
              <a:rPr lang="zh-CN" altLang="en-US" dirty="0"/>
              <a:t>传输控制协议</a:t>
            </a:r>
            <a:r>
              <a:rPr lang="en-US" altLang="zh-CN" dirty="0"/>
              <a:t>TCP</a:t>
            </a:r>
          </a:p>
        </p:txBody>
      </p:sp>
      <p:sp>
        <p:nvSpPr>
          <p:cNvPr id="500739" name="Rectangle 3"/>
          <p:cNvSpPr>
            <a:spLocks noGrp="1" noChangeArrowheads="1"/>
          </p:cNvSpPr>
          <p:nvPr>
            <p:ph type="body" idx="1"/>
          </p:nvPr>
        </p:nvSpPr>
        <p:spPr/>
        <p:txBody>
          <a:bodyPr/>
          <a:lstStyle/>
          <a:p>
            <a:r>
              <a:rPr lang="en-US" altLang="zh-CN"/>
              <a:t>TCP</a:t>
            </a:r>
            <a:r>
              <a:rPr lang="zh-CN" altLang="en-US"/>
              <a:t>提供了一种可靠的面向连接的字节流传输层服务，</a:t>
            </a:r>
            <a:r>
              <a:rPr lang="en-US" altLang="zh-CN"/>
              <a:t>TCP</a:t>
            </a:r>
            <a:r>
              <a:rPr lang="zh-CN" altLang="en-US"/>
              <a:t>提供端到端的流量控制，并计算和验证一个强制性的端到端检查和。</a:t>
            </a:r>
          </a:p>
        </p:txBody>
      </p:sp>
    </p:spTree>
    <p:extLst>
      <p:ext uri="{BB962C8B-B14F-4D97-AF65-F5344CB8AC3E}">
        <p14:creationId xmlns:p14="http://schemas.microsoft.com/office/powerpoint/2010/main" val="1373389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8F31ACD-EA26-436A-A194-E6E384015C17}" type="slidenum">
              <a:rPr lang="en-US" altLang="zh-CN"/>
              <a:pPr/>
              <a:t>32</a:t>
            </a:fld>
            <a:endParaRPr lang="en-US" altLang="zh-CN"/>
          </a:p>
        </p:txBody>
      </p:sp>
      <p:sp>
        <p:nvSpPr>
          <p:cNvPr id="827394" name="Rectangle 2"/>
          <p:cNvSpPr>
            <a:spLocks noGrp="1" noChangeArrowheads="1"/>
          </p:cNvSpPr>
          <p:nvPr>
            <p:ph type="title"/>
          </p:nvPr>
        </p:nvSpPr>
        <p:spPr/>
        <p:txBody>
          <a:bodyPr/>
          <a:lstStyle/>
          <a:p>
            <a:r>
              <a:rPr lang="en-US" altLang="zh-CN"/>
              <a:t>TCP</a:t>
            </a:r>
            <a:r>
              <a:rPr lang="zh-CN" altLang="en-US"/>
              <a:t>的主要特点</a:t>
            </a:r>
          </a:p>
        </p:txBody>
      </p:sp>
      <p:sp>
        <p:nvSpPr>
          <p:cNvPr id="827395" name="Rectangle 3"/>
          <p:cNvSpPr>
            <a:spLocks noGrp="1" noChangeArrowheads="1"/>
          </p:cNvSpPr>
          <p:nvPr>
            <p:ph type="body" idx="1"/>
          </p:nvPr>
        </p:nvSpPr>
        <p:spPr/>
        <p:txBody>
          <a:bodyPr/>
          <a:lstStyle/>
          <a:p>
            <a:r>
              <a:rPr lang="en-US" altLang="zh-CN"/>
              <a:t>TCP</a:t>
            </a:r>
            <a:r>
              <a:rPr lang="zh-CN" altLang="en-US"/>
              <a:t>提供的服务有以下主要特点：</a:t>
            </a:r>
          </a:p>
          <a:p>
            <a:pPr lvl="1"/>
            <a:r>
              <a:rPr lang="zh-CN" altLang="en-US"/>
              <a:t>面向连接</a:t>
            </a:r>
          </a:p>
          <a:p>
            <a:pPr lvl="1"/>
            <a:r>
              <a:rPr lang="zh-CN" altLang="en-US"/>
              <a:t>点对点</a:t>
            </a:r>
          </a:p>
          <a:p>
            <a:pPr lvl="1"/>
            <a:r>
              <a:rPr lang="zh-CN" altLang="en-US"/>
              <a:t>完全的可靠性</a:t>
            </a:r>
          </a:p>
          <a:p>
            <a:pPr lvl="1"/>
            <a:r>
              <a:rPr lang="zh-CN" altLang="en-US"/>
              <a:t>全双工通信</a:t>
            </a:r>
          </a:p>
          <a:p>
            <a:pPr lvl="1"/>
            <a:r>
              <a:rPr lang="zh-CN" altLang="en-US"/>
              <a:t>流接口</a:t>
            </a:r>
          </a:p>
          <a:p>
            <a:pPr lvl="1"/>
            <a:r>
              <a:rPr lang="zh-CN" altLang="en-US"/>
              <a:t>可靠的连接建立</a:t>
            </a:r>
          </a:p>
          <a:p>
            <a:pPr lvl="1"/>
            <a:r>
              <a:rPr lang="zh-CN" altLang="en-US"/>
              <a:t>友好的连接关闭</a:t>
            </a:r>
          </a:p>
        </p:txBody>
      </p:sp>
    </p:spTree>
    <p:extLst>
      <p:ext uri="{BB962C8B-B14F-4D97-AF65-F5344CB8AC3E}">
        <p14:creationId xmlns:p14="http://schemas.microsoft.com/office/powerpoint/2010/main" val="2247813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82D8B5C-D63D-4945-B4DF-7EC8B6B7908C}" type="slidenum">
              <a:rPr lang="en-US" altLang="zh-CN"/>
              <a:pPr/>
              <a:t>33</a:t>
            </a:fld>
            <a:endParaRPr lang="en-US" altLang="zh-CN"/>
          </a:p>
        </p:txBody>
      </p:sp>
      <p:sp>
        <p:nvSpPr>
          <p:cNvPr id="523266" name="Rectangle 2"/>
          <p:cNvSpPr>
            <a:spLocks noGrp="1" noChangeArrowheads="1"/>
          </p:cNvSpPr>
          <p:nvPr>
            <p:ph type="title"/>
          </p:nvPr>
        </p:nvSpPr>
        <p:spPr/>
        <p:txBody>
          <a:bodyPr/>
          <a:lstStyle/>
          <a:p>
            <a:r>
              <a:rPr lang="en-US" altLang="zh-CN" dirty="0"/>
              <a:t>TCP</a:t>
            </a:r>
            <a:r>
              <a:rPr lang="zh-CN" altLang="en-US" dirty="0"/>
              <a:t>提供的服务</a:t>
            </a:r>
          </a:p>
        </p:txBody>
      </p:sp>
      <p:sp>
        <p:nvSpPr>
          <p:cNvPr id="523267" name="Rectangle 3"/>
          <p:cNvSpPr>
            <a:spLocks noGrp="1" noChangeArrowheads="1"/>
          </p:cNvSpPr>
          <p:nvPr>
            <p:ph type="body" idx="1"/>
          </p:nvPr>
        </p:nvSpPr>
        <p:spPr/>
        <p:txBody>
          <a:bodyPr/>
          <a:lstStyle/>
          <a:p>
            <a:r>
              <a:rPr lang="en-US" altLang="zh-CN" sz="3600" dirty="0"/>
              <a:t>TCP</a:t>
            </a:r>
            <a:r>
              <a:rPr lang="zh-CN" altLang="en-US" sz="3600" dirty="0"/>
              <a:t>在</a:t>
            </a:r>
            <a:r>
              <a:rPr lang="en-US" altLang="zh-CN" sz="3600" dirty="0"/>
              <a:t>IP</a:t>
            </a:r>
            <a:r>
              <a:rPr lang="zh-CN" altLang="en-US" sz="3600" dirty="0"/>
              <a:t>数据报中的封装</a:t>
            </a:r>
            <a:endParaRPr lang="zh-CN" altLang="en-US" dirty="0"/>
          </a:p>
          <a:p>
            <a:r>
              <a:rPr lang="zh-CN" altLang="en-US" dirty="0"/>
              <a:t>尽管</a:t>
            </a:r>
            <a:r>
              <a:rPr lang="en-US" altLang="zh-CN" dirty="0"/>
              <a:t>TCP</a:t>
            </a:r>
            <a:r>
              <a:rPr lang="zh-CN" altLang="en-US" dirty="0"/>
              <a:t>和</a:t>
            </a:r>
            <a:r>
              <a:rPr lang="en-US" altLang="zh-CN" dirty="0"/>
              <a:t>UDP</a:t>
            </a:r>
            <a:r>
              <a:rPr lang="zh-CN" altLang="en-US" dirty="0"/>
              <a:t>都使用相同的网络层（</a:t>
            </a:r>
            <a:r>
              <a:rPr lang="en-US" altLang="zh-CN" dirty="0"/>
              <a:t>IP</a:t>
            </a:r>
            <a:r>
              <a:rPr lang="zh-CN" altLang="en-US" dirty="0"/>
              <a:t>），</a:t>
            </a:r>
            <a:r>
              <a:rPr lang="en-US" altLang="zh-CN" dirty="0"/>
              <a:t>TCP</a:t>
            </a:r>
            <a:r>
              <a:rPr lang="zh-CN" altLang="en-US" dirty="0"/>
              <a:t>却向应用层提供与</a:t>
            </a:r>
            <a:r>
              <a:rPr lang="en-US" altLang="zh-CN" dirty="0"/>
              <a:t>UDP</a:t>
            </a:r>
            <a:r>
              <a:rPr lang="zh-CN" altLang="en-US" dirty="0"/>
              <a:t>完全不同的服务。</a:t>
            </a:r>
            <a:r>
              <a:rPr lang="en-US" altLang="zh-CN" dirty="0"/>
              <a:t>TCP</a:t>
            </a:r>
            <a:r>
              <a:rPr lang="zh-CN" altLang="en-US" dirty="0"/>
              <a:t>提供一种面向连接的、可靠的字节流服务。</a:t>
            </a:r>
          </a:p>
          <a:p>
            <a:r>
              <a:rPr lang="en-US" altLang="zh-CN" dirty="0"/>
              <a:t>TCP</a:t>
            </a:r>
            <a:r>
              <a:rPr lang="zh-CN" altLang="en-US" dirty="0"/>
              <a:t>协议可以表述为一个没有选择确认或否认的滑动窗口协议，它的窗口大小是可变的。</a:t>
            </a:r>
          </a:p>
          <a:p>
            <a:endParaRPr lang="en-US" altLang="zh-CN" dirty="0"/>
          </a:p>
        </p:txBody>
      </p:sp>
    </p:spTree>
    <p:extLst>
      <p:ext uri="{BB962C8B-B14F-4D97-AF65-F5344CB8AC3E}">
        <p14:creationId xmlns:p14="http://schemas.microsoft.com/office/powerpoint/2010/main" val="1296366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5"/>
          <p:cNvSpPr>
            <a:spLocks noGrp="1"/>
          </p:cNvSpPr>
          <p:nvPr>
            <p:ph type="sldNum" sz="quarter" idx="12"/>
          </p:nvPr>
        </p:nvSpPr>
        <p:spPr/>
        <p:txBody>
          <a:bodyPr/>
          <a:lstStyle/>
          <a:p>
            <a:fld id="{7BD69B39-C16A-4C17-819E-8B560CBF3112}" type="slidenum">
              <a:rPr lang="en-US" altLang="zh-CN"/>
              <a:pPr/>
              <a:t>34</a:t>
            </a:fld>
            <a:endParaRPr lang="en-US" altLang="zh-CN"/>
          </a:p>
        </p:txBody>
      </p:sp>
      <p:sp>
        <p:nvSpPr>
          <p:cNvPr id="366597" name="AutoShape 5"/>
          <p:cNvSpPr>
            <a:spLocks noChangeArrowheads="1"/>
          </p:cNvSpPr>
          <p:nvPr/>
        </p:nvSpPr>
        <p:spPr bwMode="auto">
          <a:xfrm>
            <a:off x="2266950" y="6137276"/>
            <a:ext cx="635000" cy="252413"/>
          </a:xfrm>
          <a:prstGeom prst="leftArrow">
            <a:avLst>
              <a:gd name="adj1" fmla="val 50000"/>
              <a:gd name="adj2" fmla="val 6289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598" name="Rectangle 6"/>
          <p:cNvSpPr>
            <a:spLocks noChangeArrowheads="1"/>
          </p:cNvSpPr>
          <p:nvPr/>
        </p:nvSpPr>
        <p:spPr bwMode="auto">
          <a:xfrm>
            <a:off x="2868613" y="6011864"/>
            <a:ext cx="1225550" cy="504825"/>
          </a:xfrm>
          <a:prstGeom prst="rect">
            <a:avLst/>
          </a:prstGeom>
          <a:solidFill>
            <a:srgbClr val="CCFF99"/>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599" name="Line 7"/>
          <p:cNvSpPr>
            <a:spLocks noChangeShapeType="1"/>
          </p:cNvSpPr>
          <p:nvPr/>
        </p:nvSpPr>
        <p:spPr bwMode="auto">
          <a:xfrm flipH="1">
            <a:off x="2538414" y="1544639"/>
            <a:ext cx="15875"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0" name="Rectangle 8"/>
          <p:cNvSpPr>
            <a:spLocks noChangeArrowheads="1"/>
          </p:cNvSpPr>
          <p:nvPr/>
        </p:nvSpPr>
        <p:spPr bwMode="auto">
          <a:xfrm>
            <a:off x="2247900" y="2614613"/>
            <a:ext cx="593112" cy="5329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16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1600">
                <a:solidFill>
                  <a:srgbClr val="333399"/>
                </a:solidFill>
                <a:latin typeface="微软雅黑 Light" panose="020B0502040204020203" pitchFamily="34" charset="-122"/>
                <a:ea typeface="微软雅黑 Light" panose="020B0502040204020203" pitchFamily="34" charset="-122"/>
              </a:rPr>
              <a:t>首部</a:t>
            </a:r>
          </a:p>
        </p:txBody>
      </p:sp>
      <p:sp>
        <p:nvSpPr>
          <p:cNvPr id="366602" name="Rectangle 10"/>
          <p:cNvSpPr>
            <a:spLocks noChangeArrowheads="1"/>
          </p:cNvSpPr>
          <p:nvPr/>
        </p:nvSpPr>
        <p:spPr bwMode="auto">
          <a:xfrm>
            <a:off x="2827339" y="1543050"/>
            <a:ext cx="6810375" cy="2763838"/>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03" name="Freeform 11"/>
          <p:cNvSpPr>
            <a:spLocks/>
          </p:cNvSpPr>
          <p:nvPr/>
        </p:nvSpPr>
        <p:spPr bwMode="auto">
          <a:xfrm>
            <a:off x="2827338" y="4311651"/>
            <a:ext cx="6811962" cy="752475"/>
          </a:xfrm>
          <a:custGeom>
            <a:avLst/>
            <a:gdLst>
              <a:gd name="T0" fmla="*/ 0 w 4291"/>
              <a:gd name="T1" fmla="*/ 1 h 474"/>
              <a:gd name="T2" fmla="*/ 806 w 4291"/>
              <a:gd name="T3" fmla="*/ 474 h 474"/>
              <a:gd name="T4" fmla="*/ 1692 w 4291"/>
              <a:gd name="T5" fmla="*/ 474 h 474"/>
              <a:gd name="T6" fmla="*/ 4291 w 4291"/>
              <a:gd name="T7" fmla="*/ 0 h 474"/>
              <a:gd name="T8" fmla="*/ 0 w 4291"/>
              <a:gd name="T9" fmla="*/ 1 h 474"/>
            </a:gdLst>
            <a:ahLst/>
            <a:cxnLst>
              <a:cxn ang="0">
                <a:pos x="T0" y="T1"/>
              </a:cxn>
              <a:cxn ang="0">
                <a:pos x="T2" y="T3"/>
              </a:cxn>
              <a:cxn ang="0">
                <a:pos x="T4" y="T5"/>
              </a:cxn>
              <a:cxn ang="0">
                <a:pos x="T6" y="T7"/>
              </a:cxn>
              <a:cxn ang="0">
                <a:pos x="T8" y="T9"/>
              </a:cxn>
            </a:cxnLst>
            <a:rect l="0" t="0" r="r" b="b"/>
            <a:pathLst>
              <a:path w="4291" h="474">
                <a:moveTo>
                  <a:pt x="0" y="1"/>
                </a:moveTo>
                <a:lnTo>
                  <a:pt x="806" y="474"/>
                </a:lnTo>
                <a:lnTo>
                  <a:pt x="1692" y="474"/>
                </a:lnTo>
                <a:lnTo>
                  <a:pt x="4291" y="0"/>
                </a:lnTo>
                <a:lnTo>
                  <a:pt x="0" y="1"/>
                </a:lnTo>
                <a:close/>
              </a:path>
            </a:pathLst>
          </a:custGeom>
          <a:gradFill rotWithShape="1">
            <a:gsLst>
              <a:gs pos="0">
                <a:srgbClr val="EAEAEA">
                  <a:gamma/>
                  <a:shade val="69804"/>
                  <a:invGamma/>
                </a:srgbClr>
              </a:gs>
              <a:gs pos="100000">
                <a:srgbClr val="EAEAEA"/>
              </a:gs>
            </a:gsLst>
            <a:lin ang="5400000" scaled="1"/>
          </a:gradFill>
          <a:ln w="1270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04" name="Line 12"/>
          <p:cNvSpPr>
            <a:spLocks noChangeShapeType="1"/>
          </p:cNvSpPr>
          <p:nvPr/>
        </p:nvSpPr>
        <p:spPr bwMode="auto">
          <a:xfrm>
            <a:off x="2820989" y="2012950"/>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5" name="Line 13"/>
          <p:cNvSpPr>
            <a:spLocks noChangeShapeType="1"/>
          </p:cNvSpPr>
          <p:nvPr/>
        </p:nvSpPr>
        <p:spPr bwMode="auto">
          <a:xfrm>
            <a:off x="2833689" y="2478088"/>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6" name="Line 14"/>
          <p:cNvSpPr>
            <a:spLocks noChangeShapeType="1"/>
          </p:cNvSpPr>
          <p:nvPr/>
        </p:nvSpPr>
        <p:spPr bwMode="auto">
          <a:xfrm>
            <a:off x="2820989" y="294163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7" name="Line 15"/>
          <p:cNvSpPr>
            <a:spLocks noChangeShapeType="1"/>
          </p:cNvSpPr>
          <p:nvPr/>
        </p:nvSpPr>
        <p:spPr bwMode="auto">
          <a:xfrm>
            <a:off x="2820989" y="340518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8" name="Line 16"/>
          <p:cNvSpPr>
            <a:spLocks noChangeShapeType="1"/>
          </p:cNvSpPr>
          <p:nvPr/>
        </p:nvSpPr>
        <p:spPr bwMode="auto">
          <a:xfrm>
            <a:off x="2833689" y="3870325"/>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09" name="Line 17"/>
          <p:cNvSpPr>
            <a:spLocks noChangeShapeType="1"/>
          </p:cNvSpPr>
          <p:nvPr/>
        </p:nvSpPr>
        <p:spPr bwMode="auto">
          <a:xfrm>
            <a:off x="6234113" y="1547813"/>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10" name="Rectangle 18"/>
          <p:cNvSpPr>
            <a:spLocks noChangeArrowheads="1"/>
          </p:cNvSpPr>
          <p:nvPr/>
        </p:nvSpPr>
        <p:spPr bwMode="auto">
          <a:xfrm>
            <a:off x="7297739" y="1633539"/>
            <a:ext cx="13689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目  的  端  口</a:t>
            </a:r>
          </a:p>
        </p:txBody>
      </p:sp>
      <p:sp>
        <p:nvSpPr>
          <p:cNvPr id="366611" name="Rectangle 19"/>
          <p:cNvSpPr>
            <a:spLocks noChangeArrowheads="1"/>
          </p:cNvSpPr>
          <p:nvPr/>
        </p:nvSpPr>
        <p:spPr bwMode="auto">
          <a:xfrm>
            <a:off x="2978913" y="2932151"/>
            <a:ext cx="541816"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4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1400" dirty="0">
                <a:solidFill>
                  <a:srgbClr val="333399"/>
                </a:solidFill>
                <a:latin typeface="微软雅黑 Light" panose="020B0502040204020203" pitchFamily="34" charset="-122"/>
                <a:ea typeface="微软雅黑 Light" panose="020B0502040204020203" pitchFamily="34" charset="-122"/>
              </a:rPr>
              <a:t>偏移</a:t>
            </a:r>
          </a:p>
        </p:txBody>
      </p:sp>
      <p:sp>
        <p:nvSpPr>
          <p:cNvPr id="366612" name="Rectangle 20"/>
          <p:cNvSpPr>
            <a:spLocks noChangeArrowheads="1"/>
          </p:cNvSpPr>
          <p:nvPr/>
        </p:nvSpPr>
        <p:spPr bwMode="auto">
          <a:xfrm>
            <a:off x="3919539" y="3497264"/>
            <a:ext cx="116378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检   验   和</a:t>
            </a:r>
          </a:p>
        </p:txBody>
      </p:sp>
      <p:sp>
        <p:nvSpPr>
          <p:cNvPr id="366613" name="Rectangle 21"/>
          <p:cNvSpPr>
            <a:spLocks noChangeArrowheads="1"/>
          </p:cNvSpPr>
          <p:nvPr/>
        </p:nvSpPr>
        <p:spPr bwMode="auto">
          <a:xfrm>
            <a:off x="4098925" y="3925889"/>
            <a:ext cx="2833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366614" name="Rectangle 22"/>
          <p:cNvSpPr>
            <a:spLocks noChangeArrowheads="1"/>
          </p:cNvSpPr>
          <p:nvPr/>
        </p:nvSpPr>
        <p:spPr bwMode="auto">
          <a:xfrm>
            <a:off x="4021139" y="1633539"/>
            <a:ext cx="10419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源  端  口</a:t>
            </a:r>
          </a:p>
        </p:txBody>
      </p:sp>
      <p:sp>
        <p:nvSpPr>
          <p:cNvPr id="366615" name="Rectangle 23"/>
          <p:cNvSpPr>
            <a:spLocks noChangeArrowheads="1"/>
          </p:cNvSpPr>
          <p:nvPr/>
        </p:nvSpPr>
        <p:spPr bwMode="auto">
          <a:xfrm>
            <a:off x="5840414" y="2092326"/>
            <a:ext cx="769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序   号</a:t>
            </a:r>
          </a:p>
        </p:txBody>
      </p:sp>
      <p:sp>
        <p:nvSpPr>
          <p:cNvPr id="366616" name="Line 24"/>
          <p:cNvSpPr>
            <a:spLocks noChangeShapeType="1"/>
          </p:cNvSpPr>
          <p:nvPr/>
        </p:nvSpPr>
        <p:spPr bwMode="auto">
          <a:xfrm>
            <a:off x="6238875" y="2947989"/>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17" name="Rectangle 25"/>
          <p:cNvSpPr>
            <a:spLocks noChangeArrowheads="1"/>
          </p:cNvSpPr>
          <p:nvPr/>
        </p:nvSpPr>
        <p:spPr bwMode="auto">
          <a:xfrm>
            <a:off x="7154863" y="3497264"/>
            <a:ext cx="15517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紧   急   指   针</a:t>
            </a:r>
          </a:p>
        </p:txBody>
      </p:sp>
      <p:sp>
        <p:nvSpPr>
          <p:cNvPr id="366618" name="Rectangle 26"/>
          <p:cNvSpPr>
            <a:spLocks noChangeArrowheads="1"/>
          </p:cNvSpPr>
          <p:nvPr/>
        </p:nvSpPr>
        <p:spPr bwMode="auto">
          <a:xfrm>
            <a:off x="7553325" y="3016251"/>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窗   口</a:t>
            </a:r>
          </a:p>
        </p:txBody>
      </p:sp>
      <p:sp>
        <p:nvSpPr>
          <p:cNvPr id="366619" name="Rectangle 27"/>
          <p:cNvSpPr>
            <a:spLocks noChangeArrowheads="1"/>
          </p:cNvSpPr>
          <p:nvPr/>
        </p:nvSpPr>
        <p:spPr bwMode="auto">
          <a:xfrm>
            <a:off x="5622925" y="2576514"/>
            <a:ext cx="12969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确    认    号</a:t>
            </a:r>
          </a:p>
        </p:txBody>
      </p:sp>
      <p:sp>
        <p:nvSpPr>
          <p:cNvPr id="366620" name="Line 28"/>
          <p:cNvSpPr>
            <a:spLocks noChangeShapeType="1"/>
          </p:cNvSpPr>
          <p:nvPr/>
        </p:nvSpPr>
        <p:spPr bwMode="auto">
          <a:xfrm>
            <a:off x="3675063" y="29479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1" name="Line 29"/>
          <p:cNvSpPr>
            <a:spLocks noChangeShapeType="1"/>
          </p:cNvSpPr>
          <p:nvPr/>
        </p:nvSpPr>
        <p:spPr bwMode="auto">
          <a:xfrm>
            <a:off x="5383213" y="29432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2" name="Line 30"/>
          <p:cNvSpPr>
            <a:spLocks noChangeShapeType="1"/>
          </p:cNvSpPr>
          <p:nvPr/>
        </p:nvSpPr>
        <p:spPr bwMode="auto">
          <a:xfrm>
            <a:off x="4945063" y="29479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3" name="Line 31"/>
          <p:cNvSpPr>
            <a:spLocks noChangeShapeType="1"/>
          </p:cNvSpPr>
          <p:nvPr/>
        </p:nvSpPr>
        <p:spPr bwMode="auto">
          <a:xfrm>
            <a:off x="5162550"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4" name="Line 32"/>
          <p:cNvSpPr>
            <a:spLocks noChangeShapeType="1"/>
          </p:cNvSpPr>
          <p:nvPr/>
        </p:nvSpPr>
        <p:spPr bwMode="auto">
          <a:xfrm>
            <a:off x="5808663"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5" name="Line 33"/>
          <p:cNvSpPr>
            <a:spLocks noChangeShapeType="1"/>
          </p:cNvSpPr>
          <p:nvPr/>
        </p:nvSpPr>
        <p:spPr bwMode="auto">
          <a:xfrm>
            <a:off x="5595938"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6" name="Line 34"/>
          <p:cNvSpPr>
            <a:spLocks noChangeShapeType="1"/>
          </p:cNvSpPr>
          <p:nvPr/>
        </p:nvSpPr>
        <p:spPr bwMode="auto">
          <a:xfrm>
            <a:off x="6026150"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27" name="Rectangle 35"/>
          <p:cNvSpPr>
            <a:spLocks noChangeArrowheads="1"/>
          </p:cNvSpPr>
          <p:nvPr/>
        </p:nvSpPr>
        <p:spPr bwMode="auto">
          <a:xfrm>
            <a:off x="3941763" y="3025776"/>
            <a:ext cx="7758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保   留</a:t>
            </a:r>
          </a:p>
        </p:txBody>
      </p:sp>
      <p:sp>
        <p:nvSpPr>
          <p:cNvPr id="366628" name="Rectangle 36"/>
          <p:cNvSpPr>
            <a:spLocks noChangeArrowheads="1"/>
          </p:cNvSpPr>
          <p:nvPr/>
        </p:nvSpPr>
        <p:spPr bwMode="auto">
          <a:xfrm>
            <a:off x="5995325" y="2960688"/>
            <a:ext cx="301366" cy="50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N</a:t>
            </a:r>
          </a:p>
        </p:txBody>
      </p:sp>
      <p:sp>
        <p:nvSpPr>
          <p:cNvPr id="366630" name="Line 38"/>
          <p:cNvSpPr>
            <a:spLocks noChangeShapeType="1"/>
          </p:cNvSpPr>
          <p:nvPr/>
        </p:nvSpPr>
        <p:spPr bwMode="auto">
          <a:xfrm>
            <a:off x="2824163" y="1438275"/>
            <a:ext cx="6800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1" name="Line 39"/>
          <p:cNvSpPr>
            <a:spLocks noChangeShapeType="1"/>
          </p:cNvSpPr>
          <p:nvPr/>
        </p:nvSpPr>
        <p:spPr bwMode="auto">
          <a:xfrm>
            <a:off x="2824163"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2" name="Line 40"/>
          <p:cNvSpPr>
            <a:spLocks noChangeShapeType="1"/>
          </p:cNvSpPr>
          <p:nvPr/>
        </p:nvSpPr>
        <p:spPr bwMode="auto">
          <a:xfrm>
            <a:off x="303688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3" name="Line 41"/>
          <p:cNvSpPr>
            <a:spLocks noChangeShapeType="1"/>
          </p:cNvSpPr>
          <p:nvPr/>
        </p:nvSpPr>
        <p:spPr bwMode="auto">
          <a:xfrm>
            <a:off x="324961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4" name="Line 42"/>
          <p:cNvSpPr>
            <a:spLocks noChangeShapeType="1"/>
          </p:cNvSpPr>
          <p:nvPr/>
        </p:nvSpPr>
        <p:spPr bwMode="auto">
          <a:xfrm>
            <a:off x="346233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5" name="Line 43"/>
          <p:cNvSpPr>
            <a:spLocks noChangeShapeType="1"/>
          </p:cNvSpPr>
          <p:nvPr/>
        </p:nvSpPr>
        <p:spPr bwMode="auto">
          <a:xfrm>
            <a:off x="367506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6" name="Line 44"/>
          <p:cNvSpPr>
            <a:spLocks noChangeShapeType="1"/>
          </p:cNvSpPr>
          <p:nvPr/>
        </p:nvSpPr>
        <p:spPr bwMode="auto">
          <a:xfrm>
            <a:off x="388778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7" name="Line 45"/>
          <p:cNvSpPr>
            <a:spLocks noChangeShapeType="1"/>
          </p:cNvSpPr>
          <p:nvPr/>
        </p:nvSpPr>
        <p:spPr bwMode="auto">
          <a:xfrm>
            <a:off x="409892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8" name="Line 46"/>
          <p:cNvSpPr>
            <a:spLocks noChangeShapeType="1"/>
          </p:cNvSpPr>
          <p:nvPr/>
        </p:nvSpPr>
        <p:spPr bwMode="auto">
          <a:xfrm>
            <a:off x="431165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39" name="Line 47"/>
          <p:cNvSpPr>
            <a:spLocks noChangeShapeType="1"/>
          </p:cNvSpPr>
          <p:nvPr/>
        </p:nvSpPr>
        <p:spPr bwMode="auto">
          <a:xfrm>
            <a:off x="4524375"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0" name="Line 48"/>
          <p:cNvSpPr>
            <a:spLocks noChangeShapeType="1"/>
          </p:cNvSpPr>
          <p:nvPr/>
        </p:nvSpPr>
        <p:spPr bwMode="auto">
          <a:xfrm>
            <a:off x="473710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1" name="Line 49"/>
          <p:cNvSpPr>
            <a:spLocks noChangeShapeType="1"/>
          </p:cNvSpPr>
          <p:nvPr/>
        </p:nvSpPr>
        <p:spPr bwMode="auto">
          <a:xfrm>
            <a:off x="494982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2" name="Line 50"/>
          <p:cNvSpPr>
            <a:spLocks noChangeShapeType="1"/>
          </p:cNvSpPr>
          <p:nvPr/>
        </p:nvSpPr>
        <p:spPr bwMode="auto">
          <a:xfrm>
            <a:off x="516255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3" name="Line 51"/>
          <p:cNvSpPr>
            <a:spLocks noChangeShapeType="1"/>
          </p:cNvSpPr>
          <p:nvPr/>
        </p:nvSpPr>
        <p:spPr bwMode="auto">
          <a:xfrm>
            <a:off x="537527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4" name="Line 52"/>
          <p:cNvSpPr>
            <a:spLocks noChangeShapeType="1"/>
          </p:cNvSpPr>
          <p:nvPr/>
        </p:nvSpPr>
        <p:spPr bwMode="auto">
          <a:xfrm>
            <a:off x="558800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5" name="Line 53"/>
          <p:cNvSpPr>
            <a:spLocks noChangeShapeType="1"/>
          </p:cNvSpPr>
          <p:nvPr/>
        </p:nvSpPr>
        <p:spPr bwMode="auto">
          <a:xfrm>
            <a:off x="579913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6" name="Line 54"/>
          <p:cNvSpPr>
            <a:spLocks noChangeShapeType="1"/>
          </p:cNvSpPr>
          <p:nvPr/>
        </p:nvSpPr>
        <p:spPr bwMode="auto">
          <a:xfrm>
            <a:off x="601186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7" name="Line 55"/>
          <p:cNvSpPr>
            <a:spLocks noChangeShapeType="1"/>
          </p:cNvSpPr>
          <p:nvPr/>
        </p:nvSpPr>
        <p:spPr bwMode="auto">
          <a:xfrm>
            <a:off x="6224588"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8" name="Line 56"/>
          <p:cNvSpPr>
            <a:spLocks noChangeShapeType="1"/>
          </p:cNvSpPr>
          <p:nvPr/>
        </p:nvSpPr>
        <p:spPr bwMode="auto">
          <a:xfrm>
            <a:off x="643731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49" name="Line 57"/>
          <p:cNvSpPr>
            <a:spLocks noChangeShapeType="1"/>
          </p:cNvSpPr>
          <p:nvPr/>
        </p:nvSpPr>
        <p:spPr bwMode="auto">
          <a:xfrm>
            <a:off x="665003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0" name="Line 58"/>
          <p:cNvSpPr>
            <a:spLocks noChangeShapeType="1"/>
          </p:cNvSpPr>
          <p:nvPr/>
        </p:nvSpPr>
        <p:spPr bwMode="auto">
          <a:xfrm>
            <a:off x="686276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1" name="Line 59"/>
          <p:cNvSpPr>
            <a:spLocks noChangeShapeType="1"/>
          </p:cNvSpPr>
          <p:nvPr/>
        </p:nvSpPr>
        <p:spPr bwMode="auto">
          <a:xfrm>
            <a:off x="707548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2" name="Line 60"/>
          <p:cNvSpPr>
            <a:spLocks noChangeShapeType="1"/>
          </p:cNvSpPr>
          <p:nvPr/>
        </p:nvSpPr>
        <p:spPr bwMode="auto">
          <a:xfrm>
            <a:off x="728821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3" name="Line 61"/>
          <p:cNvSpPr>
            <a:spLocks noChangeShapeType="1"/>
          </p:cNvSpPr>
          <p:nvPr/>
        </p:nvSpPr>
        <p:spPr bwMode="auto">
          <a:xfrm>
            <a:off x="749935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4" name="Line 62"/>
          <p:cNvSpPr>
            <a:spLocks noChangeShapeType="1"/>
          </p:cNvSpPr>
          <p:nvPr/>
        </p:nvSpPr>
        <p:spPr bwMode="auto">
          <a:xfrm>
            <a:off x="771207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5" name="Line 63"/>
          <p:cNvSpPr>
            <a:spLocks noChangeShapeType="1"/>
          </p:cNvSpPr>
          <p:nvPr/>
        </p:nvSpPr>
        <p:spPr bwMode="auto">
          <a:xfrm>
            <a:off x="7924800"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6" name="Line 64"/>
          <p:cNvSpPr>
            <a:spLocks noChangeShapeType="1"/>
          </p:cNvSpPr>
          <p:nvPr/>
        </p:nvSpPr>
        <p:spPr bwMode="auto">
          <a:xfrm>
            <a:off x="813752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7" name="Line 65"/>
          <p:cNvSpPr>
            <a:spLocks noChangeShapeType="1"/>
          </p:cNvSpPr>
          <p:nvPr/>
        </p:nvSpPr>
        <p:spPr bwMode="auto">
          <a:xfrm>
            <a:off x="835025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8" name="Line 66"/>
          <p:cNvSpPr>
            <a:spLocks noChangeShapeType="1"/>
          </p:cNvSpPr>
          <p:nvPr/>
        </p:nvSpPr>
        <p:spPr bwMode="auto">
          <a:xfrm>
            <a:off x="856297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59" name="Line 67"/>
          <p:cNvSpPr>
            <a:spLocks noChangeShapeType="1"/>
          </p:cNvSpPr>
          <p:nvPr/>
        </p:nvSpPr>
        <p:spPr bwMode="auto">
          <a:xfrm>
            <a:off x="8775700"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0" name="Line 68"/>
          <p:cNvSpPr>
            <a:spLocks noChangeShapeType="1"/>
          </p:cNvSpPr>
          <p:nvPr/>
        </p:nvSpPr>
        <p:spPr bwMode="auto">
          <a:xfrm>
            <a:off x="8988425"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1" name="Line 69"/>
          <p:cNvSpPr>
            <a:spLocks noChangeShapeType="1"/>
          </p:cNvSpPr>
          <p:nvPr/>
        </p:nvSpPr>
        <p:spPr bwMode="auto">
          <a:xfrm>
            <a:off x="9199563"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2" name="Line 70"/>
          <p:cNvSpPr>
            <a:spLocks noChangeShapeType="1"/>
          </p:cNvSpPr>
          <p:nvPr/>
        </p:nvSpPr>
        <p:spPr bwMode="auto">
          <a:xfrm>
            <a:off x="9412288" y="1238251"/>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3" name="Line 71"/>
          <p:cNvSpPr>
            <a:spLocks noChangeShapeType="1"/>
          </p:cNvSpPr>
          <p:nvPr/>
        </p:nvSpPr>
        <p:spPr bwMode="auto">
          <a:xfrm>
            <a:off x="9625013"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6664" name="Rectangle 72"/>
          <p:cNvSpPr>
            <a:spLocks noChangeArrowheads="1"/>
          </p:cNvSpPr>
          <p:nvPr/>
        </p:nvSpPr>
        <p:spPr bwMode="auto">
          <a:xfrm>
            <a:off x="2965450" y="1171576"/>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65" name="Rectangle 73"/>
          <p:cNvSpPr>
            <a:spLocks noChangeArrowheads="1"/>
          </p:cNvSpPr>
          <p:nvPr/>
        </p:nvSpPr>
        <p:spPr bwMode="auto">
          <a:xfrm>
            <a:off x="4665664" y="1171576"/>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66" name="Rectangle 74"/>
          <p:cNvSpPr>
            <a:spLocks noChangeArrowheads="1"/>
          </p:cNvSpPr>
          <p:nvPr/>
        </p:nvSpPr>
        <p:spPr bwMode="auto">
          <a:xfrm>
            <a:off x="6365875" y="1171576"/>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67" name="Rectangle 75"/>
          <p:cNvSpPr>
            <a:spLocks noChangeArrowheads="1"/>
          </p:cNvSpPr>
          <p:nvPr/>
        </p:nvSpPr>
        <p:spPr bwMode="auto">
          <a:xfrm>
            <a:off x="8066089" y="1171576"/>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68" name="Rectangle 76"/>
          <p:cNvSpPr>
            <a:spLocks noChangeArrowheads="1"/>
          </p:cNvSpPr>
          <p:nvPr/>
        </p:nvSpPr>
        <p:spPr bwMode="auto">
          <a:xfrm>
            <a:off x="5799139" y="2960688"/>
            <a:ext cx="301366" cy="50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N</a:t>
            </a:r>
          </a:p>
        </p:txBody>
      </p:sp>
      <p:sp>
        <p:nvSpPr>
          <p:cNvPr id="366669" name="Rectangle 77"/>
          <p:cNvSpPr>
            <a:spLocks noChangeArrowheads="1"/>
          </p:cNvSpPr>
          <p:nvPr/>
        </p:nvSpPr>
        <p:spPr bwMode="auto">
          <a:xfrm>
            <a:off x="5588001" y="2960688"/>
            <a:ext cx="275718" cy="50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T</a:t>
            </a:r>
          </a:p>
        </p:txBody>
      </p:sp>
      <p:sp>
        <p:nvSpPr>
          <p:cNvPr id="366670" name="Rectangle 78"/>
          <p:cNvSpPr>
            <a:spLocks noChangeArrowheads="1"/>
          </p:cNvSpPr>
          <p:nvPr/>
        </p:nvSpPr>
        <p:spPr bwMode="auto">
          <a:xfrm>
            <a:off x="5360989" y="2960688"/>
            <a:ext cx="293351"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H</a:t>
            </a:r>
          </a:p>
        </p:txBody>
      </p:sp>
      <p:sp>
        <p:nvSpPr>
          <p:cNvPr id="366671" name="Rectangle 79"/>
          <p:cNvSpPr>
            <a:spLocks noChangeArrowheads="1"/>
          </p:cNvSpPr>
          <p:nvPr/>
        </p:nvSpPr>
        <p:spPr bwMode="auto">
          <a:xfrm>
            <a:off x="5148264" y="2960688"/>
            <a:ext cx="293351"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K</a:t>
            </a:r>
          </a:p>
        </p:txBody>
      </p:sp>
      <p:sp>
        <p:nvSpPr>
          <p:cNvPr id="366672" name="Rectangle 80"/>
          <p:cNvSpPr>
            <a:spLocks noChangeArrowheads="1"/>
          </p:cNvSpPr>
          <p:nvPr/>
        </p:nvSpPr>
        <p:spPr bwMode="auto">
          <a:xfrm>
            <a:off x="4916489" y="2960688"/>
            <a:ext cx="302969"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200" b="1">
                <a:solidFill>
                  <a:srgbClr val="333399"/>
                </a:solidFill>
                <a:latin typeface="微软雅黑 Light" panose="020B0502040204020203" pitchFamily="34" charset="-122"/>
                <a:ea typeface="微软雅黑 Light" panose="020B0502040204020203" pitchFamily="34" charset="-122"/>
              </a:rPr>
              <a:t>G</a:t>
            </a:r>
          </a:p>
        </p:txBody>
      </p:sp>
      <p:sp>
        <p:nvSpPr>
          <p:cNvPr id="366673" name="Rectangle 81"/>
          <p:cNvSpPr>
            <a:spLocks noChangeArrowheads="1"/>
          </p:cNvSpPr>
          <p:nvPr/>
        </p:nvSpPr>
        <p:spPr bwMode="auto">
          <a:xfrm>
            <a:off x="2495550" y="1052514"/>
            <a:ext cx="7566175"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位  </a:t>
            </a:r>
            <a:r>
              <a:rPr lang="en-US" altLang="zh-CN" sz="1600">
                <a:solidFill>
                  <a:srgbClr val="333399"/>
                </a:solidFill>
                <a:latin typeface="微软雅黑 Light" panose="020B0502040204020203" pitchFamily="34" charset="-122"/>
                <a:ea typeface="微软雅黑 Light" panose="020B0502040204020203" pitchFamily="34" charset="-122"/>
              </a:rPr>
              <a:t>0                           8                           16                          24                      31</a:t>
            </a:r>
          </a:p>
        </p:txBody>
      </p:sp>
      <p:sp>
        <p:nvSpPr>
          <p:cNvPr id="366674" name="Line 82"/>
          <p:cNvSpPr>
            <a:spLocks noChangeShapeType="1"/>
          </p:cNvSpPr>
          <p:nvPr/>
        </p:nvSpPr>
        <p:spPr bwMode="auto">
          <a:xfrm flipH="1">
            <a:off x="7923214" y="3881438"/>
            <a:ext cx="3175"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75" name="Rectangle 83"/>
          <p:cNvSpPr>
            <a:spLocks noChangeArrowheads="1"/>
          </p:cNvSpPr>
          <p:nvPr/>
        </p:nvSpPr>
        <p:spPr bwMode="auto">
          <a:xfrm>
            <a:off x="5534025" y="5089526"/>
            <a:ext cx="4305300"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76" name="Rectangle 84"/>
          <p:cNvSpPr>
            <a:spLocks noChangeArrowheads="1"/>
          </p:cNvSpPr>
          <p:nvPr/>
        </p:nvSpPr>
        <p:spPr bwMode="auto">
          <a:xfrm>
            <a:off x="8377239" y="3925889"/>
            <a:ext cx="822325"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微软雅黑 Light" panose="020B0502040204020203" pitchFamily="34" charset="-122"/>
                <a:ea typeface="微软雅黑 Light" panose="020B0502040204020203" pitchFamily="34" charset="-122"/>
              </a:rPr>
              <a:t>填    充</a:t>
            </a:r>
          </a:p>
        </p:txBody>
      </p:sp>
      <p:sp>
        <p:nvSpPr>
          <p:cNvPr id="366677" name="Rectangle 85"/>
          <p:cNvSpPr>
            <a:spLocks noChangeArrowheads="1"/>
          </p:cNvSpPr>
          <p:nvPr/>
        </p:nvSpPr>
        <p:spPr bwMode="auto">
          <a:xfrm>
            <a:off x="6919914" y="5145089"/>
            <a:ext cx="1455737"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600">
                <a:solidFill>
                  <a:srgbClr val="333399"/>
                </a:solidFill>
                <a:latin typeface="微软雅黑 Light" panose="020B0502040204020203" pitchFamily="34" charset="-122"/>
                <a:ea typeface="微软雅黑 Light" panose="020B0502040204020203" pitchFamily="34" charset="-122"/>
              </a:rPr>
              <a:t>TCP </a:t>
            </a:r>
            <a:r>
              <a:rPr lang="zh-CN" altLang="en-US" sz="1600">
                <a:solidFill>
                  <a:srgbClr val="333399"/>
                </a:solidFill>
                <a:latin typeface="微软雅黑 Light" panose="020B0502040204020203" pitchFamily="34" charset="-122"/>
                <a:ea typeface="微软雅黑 Light" panose="020B0502040204020203" pitchFamily="34" charset="-122"/>
              </a:rPr>
              <a:t>数据部分</a:t>
            </a:r>
          </a:p>
        </p:txBody>
      </p:sp>
      <p:sp>
        <p:nvSpPr>
          <p:cNvPr id="366678" name="Rectangle 86"/>
          <p:cNvSpPr>
            <a:spLocks noChangeArrowheads="1"/>
          </p:cNvSpPr>
          <p:nvPr/>
        </p:nvSpPr>
        <p:spPr bwMode="auto">
          <a:xfrm>
            <a:off x="4106864" y="5064126"/>
            <a:ext cx="1406525" cy="506413"/>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79" name="Rectangle 87"/>
          <p:cNvSpPr>
            <a:spLocks noChangeArrowheads="1"/>
          </p:cNvSpPr>
          <p:nvPr/>
        </p:nvSpPr>
        <p:spPr bwMode="auto">
          <a:xfrm>
            <a:off x="4106863" y="5064126"/>
            <a:ext cx="5757862"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0" name="Line 88"/>
          <p:cNvSpPr>
            <a:spLocks noChangeShapeType="1"/>
          </p:cNvSpPr>
          <p:nvPr/>
        </p:nvSpPr>
        <p:spPr bwMode="auto">
          <a:xfrm flipH="1">
            <a:off x="5513388" y="5075238"/>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81" name="Rectangle 89"/>
          <p:cNvSpPr>
            <a:spLocks noChangeArrowheads="1"/>
          </p:cNvSpPr>
          <p:nvPr/>
        </p:nvSpPr>
        <p:spPr bwMode="auto">
          <a:xfrm>
            <a:off x="4302126" y="5192714"/>
            <a:ext cx="7207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2" name="Rectangle 90"/>
          <p:cNvSpPr>
            <a:spLocks noChangeArrowheads="1"/>
          </p:cNvSpPr>
          <p:nvPr/>
        </p:nvSpPr>
        <p:spPr bwMode="auto">
          <a:xfrm>
            <a:off x="4310064" y="5145089"/>
            <a:ext cx="1049337"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600">
                <a:solidFill>
                  <a:srgbClr val="333399"/>
                </a:solidFill>
                <a:latin typeface="微软雅黑 Light" panose="020B0502040204020203" pitchFamily="34" charset="-122"/>
                <a:ea typeface="微软雅黑 Light" panose="020B0502040204020203" pitchFamily="34" charset="-122"/>
              </a:rPr>
              <a:t>TCP </a:t>
            </a:r>
            <a:r>
              <a:rPr lang="zh-CN" altLang="en-US" sz="1600">
                <a:solidFill>
                  <a:srgbClr val="333399"/>
                </a:solidFill>
                <a:latin typeface="微软雅黑 Light" panose="020B0502040204020203" pitchFamily="34" charset="-122"/>
                <a:ea typeface="微软雅黑 Light" panose="020B0502040204020203" pitchFamily="34" charset="-122"/>
              </a:rPr>
              <a:t>首部</a:t>
            </a:r>
          </a:p>
        </p:txBody>
      </p:sp>
      <p:sp>
        <p:nvSpPr>
          <p:cNvPr id="366683" name="Rectangle 91"/>
          <p:cNvSpPr>
            <a:spLocks noChangeArrowheads="1"/>
          </p:cNvSpPr>
          <p:nvPr/>
        </p:nvSpPr>
        <p:spPr bwMode="auto">
          <a:xfrm>
            <a:off x="2679701" y="5162550"/>
            <a:ext cx="1630363"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微软雅黑 Light" panose="020B0502040204020203" pitchFamily="34" charset="-122"/>
                <a:ea typeface="微软雅黑 Light" panose="020B0502040204020203" pitchFamily="34" charset="-122"/>
              </a:rPr>
              <a:t>TCP </a:t>
            </a:r>
            <a:r>
              <a:rPr lang="zh-CN" altLang="en-US" sz="1800">
                <a:solidFill>
                  <a:srgbClr val="333399"/>
                </a:solidFill>
                <a:latin typeface="微软雅黑 Light" panose="020B0502040204020203" pitchFamily="34" charset="-122"/>
                <a:ea typeface="微软雅黑 Light" panose="020B0502040204020203" pitchFamily="34" charset="-122"/>
              </a:rPr>
              <a:t>报文段</a:t>
            </a:r>
          </a:p>
        </p:txBody>
      </p:sp>
      <p:sp>
        <p:nvSpPr>
          <p:cNvPr id="366684" name="Rectangle 92"/>
          <p:cNvSpPr>
            <a:spLocks noChangeArrowheads="1"/>
          </p:cNvSpPr>
          <p:nvPr/>
        </p:nvSpPr>
        <p:spPr bwMode="auto">
          <a:xfrm>
            <a:off x="4094163" y="6011864"/>
            <a:ext cx="5770562" cy="504825"/>
          </a:xfrm>
          <a:prstGeom prst="rect">
            <a:avLst/>
          </a:prstGeom>
          <a:solidFill>
            <a:srgbClr val="FFCCFF"/>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5" name="Rectangle 93"/>
          <p:cNvSpPr>
            <a:spLocks noChangeArrowheads="1"/>
          </p:cNvSpPr>
          <p:nvPr/>
        </p:nvSpPr>
        <p:spPr bwMode="auto">
          <a:xfrm>
            <a:off x="6115051" y="6070600"/>
            <a:ext cx="137477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微软雅黑 Light" panose="020B0502040204020203" pitchFamily="34" charset="-122"/>
                <a:ea typeface="微软雅黑 Light" panose="020B0502040204020203" pitchFamily="34" charset="-122"/>
              </a:rPr>
              <a:t>IP </a:t>
            </a:r>
            <a:r>
              <a:rPr lang="zh-CN" altLang="en-US" sz="1800">
                <a:solidFill>
                  <a:srgbClr val="333399"/>
                </a:solidFill>
                <a:latin typeface="微软雅黑 Light" panose="020B0502040204020203" pitchFamily="34" charset="-122"/>
                <a:ea typeface="微软雅黑 Light" panose="020B0502040204020203" pitchFamily="34" charset="-122"/>
              </a:rPr>
              <a:t>数据部分</a:t>
            </a:r>
          </a:p>
        </p:txBody>
      </p:sp>
      <p:sp>
        <p:nvSpPr>
          <p:cNvPr id="366686" name="Rectangle 94"/>
          <p:cNvSpPr>
            <a:spLocks noChangeArrowheads="1"/>
          </p:cNvSpPr>
          <p:nvPr/>
        </p:nvSpPr>
        <p:spPr bwMode="auto">
          <a:xfrm>
            <a:off x="3105151" y="6070600"/>
            <a:ext cx="91757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微软雅黑 Light" panose="020B0502040204020203" pitchFamily="34" charset="-122"/>
                <a:ea typeface="微软雅黑 Light" panose="020B0502040204020203" pitchFamily="34" charset="-122"/>
              </a:rPr>
              <a:t>IP </a:t>
            </a:r>
            <a:r>
              <a:rPr lang="zh-CN" altLang="en-US" sz="1800">
                <a:solidFill>
                  <a:srgbClr val="333399"/>
                </a:solidFill>
                <a:latin typeface="微软雅黑 Light" panose="020B0502040204020203" pitchFamily="34" charset="-122"/>
                <a:ea typeface="微软雅黑 Light" panose="020B0502040204020203" pitchFamily="34" charset="-122"/>
              </a:rPr>
              <a:t>首部</a:t>
            </a:r>
          </a:p>
        </p:txBody>
      </p:sp>
      <p:sp>
        <p:nvSpPr>
          <p:cNvPr id="366687" name="AutoShape 95"/>
          <p:cNvSpPr>
            <a:spLocks noChangeArrowheads="1"/>
          </p:cNvSpPr>
          <p:nvPr/>
        </p:nvSpPr>
        <p:spPr bwMode="auto">
          <a:xfrm rot="-5400000">
            <a:off x="4464845" y="5814220"/>
            <a:ext cx="758825" cy="268287"/>
          </a:xfrm>
          <a:prstGeom prst="leftArrow">
            <a:avLst>
              <a:gd name="adj1" fmla="val 50000"/>
              <a:gd name="adj2" fmla="val 70710"/>
            </a:avLst>
          </a:prstGeom>
          <a:solidFill>
            <a:schemeClr val="accent2">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8" name="AutoShape 96"/>
          <p:cNvSpPr>
            <a:spLocks noChangeArrowheads="1"/>
          </p:cNvSpPr>
          <p:nvPr/>
        </p:nvSpPr>
        <p:spPr bwMode="auto">
          <a:xfrm rot="-5400000">
            <a:off x="7408863" y="5815013"/>
            <a:ext cx="758825" cy="266700"/>
          </a:xfrm>
          <a:prstGeom prst="leftArrow">
            <a:avLst>
              <a:gd name="adj1" fmla="val 50000"/>
              <a:gd name="adj2" fmla="val 71131"/>
            </a:avLst>
          </a:prstGeom>
          <a:solidFill>
            <a:schemeClr val="accent1">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66689" name="Line 97"/>
          <p:cNvSpPr>
            <a:spLocks noChangeShapeType="1"/>
          </p:cNvSpPr>
          <p:nvPr/>
        </p:nvSpPr>
        <p:spPr bwMode="auto">
          <a:xfrm>
            <a:off x="2300288" y="1552575"/>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0" name="Line 98"/>
          <p:cNvSpPr>
            <a:spLocks noChangeShapeType="1"/>
          </p:cNvSpPr>
          <p:nvPr/>
        </p:nvSpPr>
        <p:spPr bwMode="auto">
          <a:xfrm>
            <a:off x="2312988" y="4294188"/>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66692" name="Rectangle 100"/>
          <p:cNvSpPr>
            <a:spLocks noGrp="1" noChangeArrowheads="1"/>
          </p:cNvSpPr>
          <p:nvPr>
            <p:ph type="title"/>
          </p:nvPr>
        </p:nvSpPr>
        <p:spPr>
          <a:noFill/>
          <a:ln/>
        </p:spPr>
        <p:txBody>
          <a:bodyPr/>
          <a:lstStyle/>
          <a:p>
            <a:r>
              <a:rPr lang="en-US" altLang="zh-CN" dirty="0"/>
              <a:t>TCP</a:t>
            </a:r>
            <a:r>
              <a:rPr lang="zh-CN" altLang="en-US" dirty="0"/>
              <a:t>的报头格式</a:t>
            </a:r>
          </a:p>
        </p:txBody>
      </p:sp>
    </p:spTree>
    <p:extLst>
      <p:ext uri="{BB962C8B-B14F-4D97-AF65-F5344CB8AC3E}">
        <p14:creationId xmlns:p14="http://schemas.microsoft.com/office/powerpoint/2010/main" val="4224952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灯片编号占位符 5"/>
          <p:cNvSpPr>
            <a:spLocks noGrp="1"/>
          </p:cNvSpPr>
          <p:nvPr>
            <p:ph type="sldNum" sz="quarter" idx="12"/>
          </p:nvPr>
        </p:nvSpPr>
        <p:spPr/>
        <p:txBody>
          <a:bodyPr/>
          <a:lstStyle/>
          <a:p>
            <a:fld id="{722281A0-73EA-47B2-8F72-96430757013D}" type="slidenum">
              <a:rPr lang="en-US" altLang="zh-CN"/>
              <a:pPr/>
              <a:t>35</a:t>
            </a:fld>
            <a:endParaRPr lang="en-US" altLang="zh-CN"/>
          </a:p>
        </p:txBody>
      </p:sp>
      <p:grpSp>
        <p:nvGrpSpPr>
          <p:cNvPr id="301149" name="Group 93"/>
          <p:cNvGrpSpPr>
            <a:grpSpLocks/>
          </p:cNvGrpSpPr>
          <p:nvPr/>
        </p:nvGrpSpPr>
        <p:grpSpPr bwMode="auto">
          <a:xfrm>
            <a:off x="1524000" y="931864"/>
            <a:ext cx="9080500" cy="4873625"/>
            <a:chOff x="0" y="587"/>
            <a:chExt cx="5720" cy="3070"/>
          </a:xfrm>
        </p:grpSpPr>
        <p:sp>
          <p:nvSpPr>
            <p:cNvPr id="301065" name="Line 9"/>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66" name="Rectangle 10"/>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301067" name="Line 11"/>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68" name="Rectangle 12"/>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301069" name="Rectangle 13"/>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070" name="Line 14"/>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1" name="Line 15"/>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2" name="Line 16"/>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3" name="Line 17"/>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4" name="Line 18"/>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5" name="Line 19"/>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76" name="Rectangle 20"/>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301077" name="Rectangle 21"/>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301078" name="Rectangle 22"/>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301079" name="Rectangle 23"/>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301080" name="Rectangle 24"/>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301081" name="Rectangle 25"/>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301082" name="Line 26"/>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83" name="Rectangle 27"/>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301084" name="Rectangle 28"/>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301085" name="Rectangle 29"/>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301086" name="Line 30"/>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87" name="Line 31"/>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88" name="Line 32"/>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89" name="Line 33"/>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0" name="Line 34"/>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1" name="Line 35"/>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2" name="Line 36"/>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3" name="Rectangle 37"/>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301094" name="Rectangle 38"/>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301095" name="Line 39"/>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6" name="Line 40"/>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7" name="Line 41"/>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8" name="Line 42"/>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099" name="Line 43"/>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0" name="Line 44"/>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1" name="Line 45"/>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2" name="Line 46"/>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3" name="Line 47"/>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4" name="Line 48"/>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5" name="Line 49"/>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6" name="Line 50"/>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7" name="Line 51"/>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8" name="Line 52"/>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09" name="Line 53"/>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0" name="Line 54"/>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1" name="Line 55"/>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2" name="Line 56"/>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3" name="Line 57"/>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4" name="Line 58"/>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5" name="Line 59"/>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6" name="Line 60"/>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7" name="Line 61"/>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8" name="Line 62"/>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19" name="Line 63"/>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0" name="Line 64"/>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1" name="Line 65"/>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2" name="Line 66"/>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3" name="Line 67"/>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4" name="Line 68"/>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5" name="Line 69"/>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6" name="Line 70"/>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7" name="Line 71"/>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8" name="Line 72"/>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1129" name="Rectangle 73"/>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30" name="Rectangle 74"/>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31" name="Rectangle 75"/>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32" name="Rectangle 76"/>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33" name="Rectangle 77"/>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301134" name="Rectangle 78"/>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301135" name="Rectangle 79"/>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301136" name="Rectangle 80"/>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301137" name="Rectangle 81"/>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301138" name="Rectangle 82"/>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301139" name="Line 83"/>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1140" name="Rectangle 84"/>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301141" name="Line 85"/>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1142" name="Line 86"/>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1143" name="Line 87"/>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1144" name="Line 88"/>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301145" name="Text Box 89"/>
          <p:cNvSpPr txBox="1">
            <a:spLocks noChangeArrowheads="1"/>
          </p:cNvSpPr>
          <p:nvPr/>
        </p:nvSpPr>
        <p:spPr bwMode="auto">
          <a:xfrm>
            <a:off x="1056000" y="5905015"/>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源端口、目的端口：各占 </a:t>
            </a:r>
            <a:r>
              <a:rPr lang="en-US" altLang="zh-CN" dirty="0"/>
              <a:t>2 </a:t>
            </a:r>
            <a:r>
              <a:rPr lang="zh-CN" altLang="en-US" dirty="0"/>
              <a:t>字节。端口是传输层与应用层的服务接口。传输层的复用和分用功能都要通过端口才能实现  </a:t>
            </a:r>
          </a:p>
        </p:txBody>
      </p:sp>
      <p:sp>
        <p:nvSpPr>
          <p:cNvPr id="301146" name="Rectangle 90"/>
          <p:cNvSpPr>
            <a:spLocks noChangeArrowheads="1"/>
          </p:cNvSpPr>
          <p:nvPr/>
        </p:nvSpPr>
        <p:spPr bwMode="auto">
          <a:xfrm>
            <a:off x="2135189" y="1651000"/>
            <a:ext cx="7754937"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301150" name="Rectangle 94"/>
          <p:cNvSpPr>
            <a:spLocks noGrp="1" noChangeArrowheads="1"/>
          </p:cNvSpPr>
          <p:nvPr>
            <p:ph type="title"/>
          </p:nvPr>
        </p:nvSpPr>
        <p:spPr>
          <a:noFill/>
          <a:ln/>
        </p:spPr>
        <p:txBody>
          <a:bodyPr/>
          <a:lstStyle/>
          <a:p>
            <a:r>
              <a:rPr lang="en-US" altLang="zh-CN"/>
              <a:t>TCP</a:t>
            </a:r>
            <a:r>
              <a:rPr lang="zh-CN" altLang="en-US"/>
              <a:t>的报头字段</a:t>
            </a:r>
            <a:r>
              <a:rPr lang="en-US" altLang="zh-CN"/>
              <a:t>(1)</a:t>
            </a:r>
          </a:p>
        </p:txBody>
      </p:sp>
    </p:spTree>
    <p:extLst>
      <p:ext uri="{BB962C8B-B14F-4D97-AF65-F5344CB8AC3E}">
        <p14:creationId xmlns:p14="http://schemas.microsoft.com/office/powerpoint/2010/main" val="350226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14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3011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46" grpId="0" animBg="1"/>
      <p:bldP spid="30114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389063E-F664-481A-8113-B20DF2BC4A3F}"/>
              </a:ext>
            </a:extLst>
          </p:cNvPr>
          <p:cNvSpPr>
            <a:spLocks noGrp="1"/>
          </p:cNvSpPr>
          <p:nvPr>
            <p:ph type="sldNum" sz="quarter" idx="12"/>
          </p:nvPr>
        </p:nvSpPr>
        <p:spPr/>
        <p:txBody>
          <a:bodyPr/>
          <a:lstStyle/>
          <a:p>
            <a:pPr>
              <a:defRPr/>
            </a:pPr>
            <a:fld id="{4D270BE4-B6C0-4BD9-A22C-75B345F819BC}" type="slidenum">
              <a:rPr lang="en-US" altLang="zh-CN" smtClean="0"/>
              <a:pPr>
                <a:defRPr/>
              </a:pPr>
              <a:t>36</a:t>
            </a:fld>
            <a:endParaRPr lang="en-US" altLang="zh-CN"/>
          </a:p>
        </p:txBody>
      </p:sp>
      <p:grpSp>
        <p:nvGrpSpPr>
          <p:cNvPr id="3" name="Group 93">
            <a:extLst>
              <a:ext uri="{FF2B5EF4-FFF2-40B4-BE49-F238E27FC236}">
                <a16:creationId xmlns:a16="http://schemas.microsoft.com/office/drawing/2014/main" id="{B1B09CEC-4744-48CC-A6F0-09562DDA9392}"/>
              </a:ext>
            </a:extLst>
          </p:cNvPr>
          <p:cNvGrpSpPr>
            <a:grpSpLocks/>
          </p:cNvGrpSpPr>
          <p:nvPr/>
        </p:nvGrpSpPr>
        <p:grpSpPr bwMode="auto">
          <a:xfrm>
            <a:off x="1524000" y="931864"/>
            <a:ext cx="9080500" cy="4873625"/>
            <a:chOff x="0" y="587"/>
            <a:chExt cx="5720" cy="3070"/>
          </a:xfrm>
        </p:grpSpPr>
        <p:sp>
          <p:nvSpPr>
            <p:cNvPr id="4" name="Line 9">
              <a:extLst>
                <a:ext uri="{FF2B5EF4-FFF2-40B4-BE49-F238E27FC236}">
                  <a16:creationId xmlns:a16="http://schemas.microsoft.com/office/drawing/2014/main" id="{7DAB1B8C-150F-4B6D-96D5-3ADC1E2420BB}"/>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 name="Rectangle 10">
              <a:extLst>
                <a:ext uri="{FF2B5EF4-FFF2-40B4-BE49-F238E27FC236}">
                  <a16:creationId xmlns:a16="http://schemas.microsoft.com/office/drawing/2014/main" id="{2EF5C130-E804-4C69-9869-3F59FDEE15B1}"/>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6" name="Line 11">
              <a:extLst>
                <a:ext uri="{FF2B5EF4-FFF2-40B4-BE49-F238E27FC236}">
                  <a16:creationId xmlns:a16="http://schemas.microsoft.com/office/drawing/2014/main" id="{582606E4-9588-4C77-892F-57D9CB20CA30}"/>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7" name="Rectangle 12">
              <a:extLst>
                <a:ext uri="{FF2B5EF4-FFF2-40B4-BE49-F238E27FC236}">
                  <a16:creationId xmlns:a16="http://schemas.microsoft.com/office/drawing/2014/main" id="{C92F0061-6863-4EE2-928E-D17797B9C19B}"/>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8" name="Rectangle 13">
              <a:extLst>
                <a:ext uri="{FF2B5EF4-FFF2-40B4-BE49-F238E27FC236}">
                  <a16:creationId xmlns:a16="http://schemas.microsoft.com/office/drawing/2014/main" id="{68C10062-0CA5-491D-9A56-82141FD79E98}"/>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 name="Line 14">
              <a:extLst>
                <a:ext uri="{FF2B5EF4-FFF2-40B4-BE49-F238E27FC236}">
                  <a16:creationId xmlns:a16="http://schemas.microsoft.com/office/drawing/2014/main" id="{C9AA3747-B19B-49F2-AAB2-A962E1C5D5B5}"/>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 name="Line 15">
              <a:extLst>
                <a:ext uri="{FF2B5EF4-FFF2-40B4-BE49-F238E27FC236}">
                  <a16:creationId xmlns:a16="http://schemas.microsoft.com/office/drawing/2014/main" id="{D7029F99-4D7F-4B7D-B106-AF2B2B7DC550}"/>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 name="Line 16">
              <a:extLst>
                <a:ext uri="{FF2B5EF4-FFF2-40B4-BE49-F238E27FC236}">
                  <a16:creationId xmlns:a16="http://schemas.microsoft.com/office/drawing/2014/main" id="{58662991-1117-4F3D-9F9F-89F9A70A3BFD}"/>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 name="Line 17">
              <a:extLst>
                <a:ext uri="{FF2B5EF4-FFF2-40B4-BE49-F238E27FC236}">
                  <a16:creationId xmlns:a16="http://schemas.microsoft.com/office/drawing/2014/main" id="{FA32DE36-F454-40EC-9371-BCB94B737D61}"/>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 name="Line 18">
              <a:extLst>
                <a:ext uri="{FF2B5EF4-FFF2-40B4-BE49-F238E27FC236}">
                  <a16:creationId xmlns:a16="http://schemas.microsoft.com/office/drawing/2014/main" id="{F4B61FD9-FD7D-41EF-8E2D-7094FDB0F87C}"/>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 name="Line 19">
              <a:extLst>
                <a:ext uri="{FF2B5EF4-FFF2-40B4-BE49-F238E27FC236}">
                  <a16:creationId xmlns:a16="http://schemas.microsoft.com/office/drawing/2014/main" id="{9BE338CB-636B-441A-B87D-C032BBF9EC60}"/>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 name="Rectangle 20">
              <a:extLst>
                <a:ext uri="{FF2B5EF4-FFF2-40B4-BE49-F238E27FC236}">
                  <a16:creationId xmlns:a16="http://schemas.microsoft.com/office/drawing/2014/main" id="{B659CFB0-EDEB-4D28-A809-24B29B2D2B4E}"/>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6" name="Rectangle 21">
              <a:extLst>
                <a:ext uri="{FF2B5EF4-FFF2-40B4-BE49-F238E27FC236}">
                  <a16:creationId xmlns:a16="http://schemas.microsoft.com/office/drawing/2014/main" id="{ABE87566-12BD-44B7-90A1-CB47109E8D7A}"/>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7" name="Rectangle 22">
              <a:extLst>
                <a:ext uri="{FF2B5EF4-FFF2-40B4-BE49-F238E27FC236}">
                  <a16:creationId xmlns:a16="http://schemas.microsoft.com/office/drawing/2014/main" id="{EF2012B2-B5FD-4D51-A7AF-ADEB2FC2C3C5}"/>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8" name="Rectangle 23">
              <a:extLst>
                <a:ext uri="{FF2B5EF4-FFF2-40B4-BE49-F238E27FC236}">
                  <a16:creationId xmlns:a16="http://schemas.microsoft.com/office/drawing/2014/main" id="{1078E5E6-87C4-4959-A3FD-88A43934CBF9}"/>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9" name="Rectangle 24">
              <a:extLst>
                <a:ext uri="{FF2B5EF4-FFF2-40B4-BE49-F238E27FC236}">
                  <a16:creationId xmlns:a16="http://schemas.microsoft.com/office/drawing/2014/main" id="{545CCEB9-B3A5-4E72-BEE7-51E9F1876F07}"/>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20" name="Rectangle 25">
              <a:extLst>
                <a:ext uri="{FF2B5EF4-FFF2-40B4-BE49-F238E27FC236}">
                  <a16:creationId xmlns:a16="http://schemas.microsoft.com/office/drawing/2014/main" id="{E705B3FA-8EDF-4A65-A3C6-15BF01064FA1}"/>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21" name="Line 26">
              <a:extLst>
                <a:ext uri="{FF2B5EF4-FFF2-40B4-BE49-F238E27FC236}">
                  <a16:creationId xmlns:a16="http://schemas.microsoft.com/office/drawing/2014/main" id="{0FFDE132-FEC3-4021-BD60-B25684E4EAA1}"/>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 name="Rectangle 27">
              <a:extLst>
                <a:ext uri="{FF2B5EF4-FFF2-40B4-BE49-F238E27FC236}">
                  <a16:creationId xmlns:a16="http://schemas.microsoft.com/office/drawing/2014/main" id="{48A3EE12-E6D1-4425-AAA1-D7EDA9F23050}"/>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23" name="Rectangle 28">
              <a:extLst>
                <a:ext uri="{FF2B5EF4-FFF2-40B4-BE49-F238E27FC236}">
                  <a16:creationId xmlns:a16="http://schemas.microsoft.com/office/drawing/2014/main" id="{FF5E5FEC-D40E-4C80-A7E6-E011B10B8874}"/>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24" name="Rectangle 29">
              <a:extLst>
                <a:ext uri="{FF2B5EF4-FFF2-40B4-BE49-F238E27FC236}">
                  <a16:creationId xmlns:a16="http://schemas.microsoft.com/office/drawing/2014/main" id="{CA9BEF3E-19F8-4D5B-87F1-FCCC8EA65291}"/>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25" name="Line 30">
              <a:extLst>
                <a:ext uri="{FF2B5EF4-FFF2-40B4-BE49-F238E27FC236}">
                  <a16:creationId xmlns:a16="http://schemas.microsoft.com/office/drawing/2014/main" id="{E266BDD7-F170-41C0-9B00-CF57B9647B2E}"/>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6" name="Line 31">
              <a:extLst>
                <a:ext uri="{FF2B5EF4-FFF2-40B4-BE49-F238E27FC236}">
                  <a16:creationId xmlns:a16="http://schemas.microsoft.com/office/drawing/2014/main" id="{480F3D80-AF47-4CD8-9B17-6E38E33AB553}"/>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7" name="Line 32">
              <a:extLst>
                <a:ext uri="{FF2B5EF4-FFF2-40B4-BE49-F238E27FC236}">
                  <a16:creationId xmlns:a16="http://schemas.microsoft.com/office/drawing/2014/main" id="{E1733E92-2E8D-4B8C-AF7D-5AE1692A1122}"/>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 name="Line 33">
              <a:extLst>
                <a:ext uri="{FF2B5EF4-FFF2-40B4-BE49-F238E27FC236}">
                  <a16:creationId xmlns:a16="http://schemas.microsoft.com/office/drawing/2014/main" id="{889BF251-4F17-4935-84FC-E2FE79C45B34}"/>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9" name="Line 34">
              <a:extLst>
                <a:ext uri="{FF2B5EF4-FFF2-40B4-BE49-F238E27FC236}">
                  <a16:creationId xmlns:a16="http://schemas.microsoft.com/office/drawing/2014/main" id="{78F0D2B7-9C08-48B0-B650-D540D5B3153C}"/>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 name="Line 35">
              <a:extLst>
                <a:ext uri="{FF2B5EF4-FFF2-40B4-BE49-F238E27FC236}">
                  <a16:creationId xmlns:a16="http://schemas.microsoft.com/office/drawing/2014/main" id="{72CB1E64-B3DC-478A-8C06-D7DF7BE2F322}"/>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 name="Line 36">
              <a:extLst>
                <a:ext uri="{FF2B5EF4-FFF2-40B4-BE49-F238E27FC236}">
                  <a16:creationId xmlns:a16="http://schemas.microsoft.com/office/drawing/2014/main" id="{1E2BBDF5-3E88-460D-B03E-309D86473E2C}"/>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2" name="Rectangle 37">
              <a:extLst>
                <a:ext uri="{FF2B5EF4-FFF2-40B4-BE49-F238E27FC236}">
                  <a16:creationId xmlns:a16="http://schemas.microsoft.com/office/drawing/2014/main" id="{011873BD-15A2-408D-80FD-446F4BA20327}"/>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33" name="Rectangle 38">
              <a:extLst>
                <a:ext uri="{FF2B5EF4-FFF2-40B4-BE49-F238E27FC236}">
                  <a16:creationId xmlns:a16="http://schemas.microsoft.com/office/drawing/2014/main" id="{A4BE6118-4E56-41F3-B4AC-F51F6620DF1C}"/>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34" name="Line 39">
              <a:extLst>
                <a:ext uri="{FF2B5EF4-FFF2-40B4-BE49-F238E27FC236}">
                  <a16:creationId xmlns:a16="http://schemas.microsoft.com/office/drawing/2014/main" id="{CEFAC52C-4333-416E-AD51-D6B1D8766B3E}"/>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5" name="Line 40">
              <a:extLst>
                <a:ext uri="{FF2B5EF4-FFF2-40B4-BE49-F238E27FC236}">
                  <a16:creationId xmlns:a16="http://schemas.microsoft.com/office/drawing/2014/main" id="{DE150D50-99EF-47F2-8495-5A978D16BCD4}"/>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6" name="Line 41">
              <a:extLst>
                <a:ext uri="{FF2B5EF4-FFF2-40B4-BE49-F238E27FC236}">
                  <a16:creationId xmlns:a16="http://schemas.microsoft.com/office/drawing/2014/main" id="{6AA0E693-FD03-41FC-ACEA-29BD77C10809}"/>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7" name="Line 42">
              <a:extLst>
                <a:ext uri="{FF2B5EF4-FFF2-40B4-BE49-F238E27FC236}">
                  <a16:creationId xmlns:a16="http://schemas.microsoft.com/office/drawing/2014/main" id="{356A8E8B-C5B8-4F01-B651-252ACB84AF6B}"/>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8" name="Line 43">
              <a:extLst>
                <a:ext uri="{FF2B5EF4-FFF2-40B4-BE49-F238E27FC236}">
                  <a16:creationId xmlns:a16="http://schemas.microsoft.com/office/drawing/2014/main" id="{CA62D663-28EC-4143-97C5-7D322DD500EC}"/>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9" name="Line 44">
              <a:extLst>
                <a:ext uri="{FF2B5EF4-FFF2-40B4-BE49-F238E27FC236}">
                  <a16:creationId xmlns:a16="http://schemas.microsoft.com/office/drawing/2014/main" id="{C334717C-1B70-4C1A-A38A-54C123548E68}"/>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0" name="Line 45">
              <a:extLst>
                <a:ext uri="{FF2B5EF4-FFF2-40B4-BE49-F238E27FC236}">
                  <a16:creationId xmlns:a16="http://schemas.microsoft.com/office/drawing/2014/main" id="{8BBC10A9-0B32-4BE5-82AE-6523BF8B8A2D}"/>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1" name="Line 46">
              <a:extLst>
                <a:ext uri="{FF2B5EF4-FFF2-40B4-BE49-F238E27FC236}">
                  <a16:creationId xmlns:a16="http://schemas.microsoft.com/office/drawing/2014/main" id="{26AAEAD2-CE0A-4A6A-A724-012F60C8DCB2}"/>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2" name="Line 47">
              <a:extLst>
                <a:ext uri="{FF2B5EF4-FFF2-40B4-BE49-F238E27FC236}">
                  <a16:creationId xmlns:a16="http://schemas.microsoft.com/office/drawing/2014/main" id="{0A2E6F47-80B5-4C40-B9FB-4B69CCAC1E8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3" name="Line 48">
              <a:extLst>
                <a:ext uri="{FF2B5EF4-FFF2-40B4-BE49-F238E27FC236}">
                  <a16:creationId xmlns:a16="http://schemas.microsoft.com/office/drawing/2014/main" id="{A9007D97-71EB-4A19-B3D5-DBA3E07D8C38}"/>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4" name="Line 49">
              <a:extLst>
                <a:ext uri="{FF2B5EF4-FFF2-40B4-BE49-F238E27FC236}">
                  <a16:creationId xmlns:a16="http://schemas.microsoft.com/office/drawing/2014/main" id="{E79C3DC1-2A89-4FB5-BA3D-2D3AF9D0E9F9}"/>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5" name="Line 50">
              <a:extLst>
                <a:ext uri="{FF2B5EF4-FFF2-40B4-BE49-F238E27FC236}">
                  <a16:creationId xmlns:a16="http://schemas.microsoft.com/office/drawing/2014/main" id="{E074AE98-4A8F-4502-9219-CAEF0CCE4171}"/>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6" name="Line 51">
              <a:extLst>
                <a:ext uri="{FF2B5EF4-FFF2-40B4-BE49-F238E27FC236}">
                  <a16:creationId xmlns:a16="http://schemas.microsoft.com/office/drawing/2014/main" id="{7B625C33-2E15-4B25-B971-E535BF72CE32}"/>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7" name="Line 52">
              <a:extLst>
                <a:ext uri="{FF2B5EF4-FFF2-40B4-BE49-F238E27FC236}">
                  <a16:creationId xmlns:a16="http://schemas.microsoft.com/office/drawing/2014/main" id="{808B6F96-1D96-463F-849E-59708BB27C81}"/>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8" name="Line 53">
              <a:extLst>
                <a:ext uri="{FF2B5EF4-FFF2-40B4-BE49-F238E27FC236}">
                  <a16:creationId xmlns:a16="http://schemas.microsoft.com/office/drawing/2014/main" id="{F45E50FD-1F5C-498B-A253-1CDA228DF430}"/>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49" name="Line 54">
              <a:extLst>
                <a:ext uri="{FF2B5EF4-FFF2-40B4-BE49-F238E27FC236}">
                  <a16:creationId xmlns:a16="http://schemas.microsoft.com/office/drawing/2014/main" id="{297F5E0E-2418-49D2-AB45-4619B93828AE}"/>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0" name="Line 55">
              <a:extLst>
                <a:ext uri="{FF2B5EF4-FFF2-40B4-BE49-F238E27FC236}">
                  <a16:creationId xmlns:a16="http://schemas.microsoft.com/office/drawing/2014/main" id="{007E4918-745E-4E52-82DC-AA9E23BD3858}"/>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1" name="Line 56">
              <a:extLst>
                <a:ext uri="{FF2B5EF4-FFF2-40B4-BE49-F238E27FC236}">
                  <a16:creationId xmlns:a16="http://schemas.microsoft.com/office/drawing/2014/main" id="{3E803FC9-2BDC-4DE8-833F-5A56C02BE425}"/>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2" name="Line 57">
              <a:extLst>
                <a:ext uri="{FF2B5EF4-FFF2-40B4-BE49-F238E27FC236}">
                  <a16:creationId xmlns:a16="http://schemas.microsoft.com/office/drawing/2014/main" id="{D86C99CB-519D-4802-881C-E38B3CCF3FE8}"/>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3" name="Line 58">
              <a:extLst>
                <a:ext uri="{FF2B5EF4-FFF2-40B4-BE49-F238E27FC236}">
                  <a16:creationId xmlns:a16="http://schemas.microsoft.com/office/drawing/2014/main" id="{BF356637-C2EB-4174-8671-93CA64275FF0}"/>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4" name="Line 59">
              <a:extLst>
                <a:ext uri="{FF2B5EF4-FFF2-40B4-BE49-F238E27FC236}">
                  <a16:creationId xmlns:a16="http://schemas.microsoft.com/office/drawing/2014/main" id="{F5853894-A4D0-4B33-B24D-BC5FFA4FC2B2}"/>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5" name="Line 60">
              <a:extLst>
                <a:ext uri="{FF2B5EF4-FFF2-40B4-BE49-F238E27FC236}">
                  <a16:creationId xmlns:a16="http://schemas.microsoft.com/office/drawing/2014/main" id="{FEF42F7A-25CB-4F7C-A1DD-ECDAA2458C98}"/>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 name="Line 61">
              <a:extLst>
                <a:ext uri="{FF2B5EF4-FFF2-40B4-BE49-F238E27FC236}">
                  <a16:creationId xmlns:a16="http://schemas.microsoft.com/office/drawing/2014/main" id="{8390A30F-BD74-4AF4-BE1D-FF50CD4F713F}"/>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7" name="Line 62">
              <a:extLst>
                <a:ext uri="{FF2B5EF4-FFF2-40B4-BE49-F238E27FC236}">
                  <a16:creationId xmlns:a16="http://schemas.microsoft.com/office/drawing/2014/main" id="{F9D2FA5B-91D6-4B70-A6B9-2F88CAF1E675}"/>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8" name="Line 63">
              <a:extLst>
                <a:ext uri="{FF2B5EF4-FFF2-40B4-BE49-F238E27FC236}">
                  <a16:creationId xmlns:a16="http://schemas.microsoft.com/office/drawing/2014/main" id="{C665A804-A04B-4387-BA0C-6555B856564C}"/>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9" name="Line 64">
              <a:extLst>
                <a:ext uri="{FF2B5EF4-FFF2-40B4-BE49-F238E27FC236}">
                  <a16:creationId xmlns:a16="http://schemas.microsoft.com/office/drawing/2014/main" id="{9A597CBA-2BBE-46D0-8183-867F2F70F895}"/>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0" name="Line 65">
              <a:extLst>
                <a:ext uri="{FF2B5EF4-FFF2-40B4-BE49-F238E27FC236}">
                  <a16:creationId xmlns:a16="http://schemas.microsoft.com/office/drawing/2014/main" id="{78B7B7BC-4450-4026-9C8C-8058661CA73F}"/>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1" name="Line 66">
              <a:extLst>
                <a:ext uri="{FF2B5EF4-FFF2-40B4-BE49-F238E27FC236}">
                  <a16:creationId xmlns:a16="http://schemas.microsoft.com/office/drawing/2014/main" id="{5C2542BB-8E7C-42D5-93DA-4BC91FFDCB6F}"/>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2" name="Line 67">
              <a:extLst>
                <a:ext uri="{FF2B5EF4-FFF2-40B4-BE49-F238E27FC236}">
                  <a16:creationId xmlns:a16="http://schemas.microsoft.com/office/drawing/2014/main" id="{5209C6B7-DB0F-4312-A708-F41DF5D47518}"/>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3" name="Line 68">
              <a:extLst>
                <a:ext uri="{FF2B5EF4-FFF2-40B4-BE49-F238E27FC236}">
                  <a16:creationId xmlns:a16="http://schemas.microsoft.com/office/drawing/2014/main" id="{110DCEB4-3C4D-4A00-B23A-E4967E89E33A}"/>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4" name="Line 69">
              <a:extLst>
                <a:ext uri="{FF2B5EF4-FFF2-40B4-BE49-F238E27FC236}">
                  <a16:creationId xmlns:a16="http://schemas.microsoft.com/office/drawing/2014/main" id="{55F7A37A-DA92-467A-9AAA-F9310CDE1687}"/>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5" name="Line 70">
              <a:extLst>
                <a:ext uri="{FF2B5EF4-FFF2-40B4-BE49-F238E27FC236}">
                  <a16:creationId xmlns:a16="http://schemas.microsoft.com/office/drawing/2014/main" id="{77C03055-D5A1-490B-9F01-3FCC215F7C9C}"/>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6" name="Line 71">
              <a:extLst>
                <a:ext uri="{FF2B5EF4-FFF2-40B4-BE49-F238E27FC236}">
                  <a16:creationId xmlns:a16="http://schemas.microsoft.com/office/drawing/2014/main" id="{47DC9D50-4BE7-41F4-8C0B-8BAD313DBE7E}"/>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7" name="Line 72">
              <a:extLst>
                <a:ext uri="{FF2B5EF4-FFF2-40B4-BE49-F238E27FC236}">
                  <a16:creationId xmlns:a16="http://schemas.microsoft.com/office/drawing/2014/main" id="{52B6CF7E-E1DD-4562-9D69-DD81AB097E59}"/>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68" name="Rectangle 73">
              <a:extLst>
                <a:ext uri="{FF2B5EF4-FFF2-40B4-BE49-F238E27FC236}">
                  <a16:creationId xmlns:a16="http://schemas.microsoft.com/office/drawing/2014/main" id="{5C64185D-4629-4B9C-8F96-E1F021DE62AF}"/>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69" name="Rectangle 74">
              <a:extLst>
                <a:ext uri="{FF2B5EF4-FFF2-40B4-BE49-F238E27FC236}">
                  <a16:creationId xmlns:a16="http://schemas.microsoft.com/office/drawing/2014/main" id="{1201E84A-9218-4A2E-9BA2-C08A18A5C1AA}"/>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70" name="Rectangle 75">
              <a:extLst>
                <a:ext uri="{FF2B5EF4-FFF2-40B4-BE49-F238E27FC236}">
                  <a16:creationId xmlns:a16="http://schemas.microsoft.com/office/drawing/2014/main" id="{05B9D63D-DA49-4856-A69D-69E9B9EF847C}"/>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71" name="Rectangle 76">
              <a:extLst>
                <a:ext uri="{FF2B5EF4-FFF2-40B4-BE49-F238E27FC236}">
                  <a16:creationId xmlns:a16="http://schemas.microsoft.com/office/drawing/2014/main" id="{5857C92D-0978-4A07-B892-13EA25CB2065}"/>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72" name="Rectangle 77">
              <a:extLst>
                <a:ext uri="{FF2B5EF4-FFF2-40B4-BE49-F238E27FC236}">
                  <a16:creationId xmlns:a16="http://schemas.microsoft.com/office/drawing/2014/main" id="{2AB20F05-8445-4232-927D-57C40303C88A}"/>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73" name="Rectangle 78">
              <a:extLst>
                <a:ext uri="{FF2B5EF4-FFF2-40B4-BE49-F238E27FC236}">
                  <a16:creationId xmlns:a16="http://schemas.microsoft.com/office/drawing/2014/main" id="{1D01D625-E195-4914-8E90-C0DEC9B6992B}"/>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74" name="Rectangle 79">
              <a:extLst>
                <a:ext uri="{FF2B5EF4-FFF2-40B4-BE49-F238E27FC236}">
                  <a16:creationId xmlns:a16="http://schemas.microsoft.com/office/drawing/2014/main" id="{8DE56751-66D0-451D-8A3B-6A20F31178A2}"/>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75" name="Rectangle 80">
              <a:extLst>
                <a:ext uri="{FF2B5EF4-FFF2-40B4-BE49-F238E27FC236}">
                  <a16:creationId xmlns:a16="http://schemas.microsoft.com/office/drawing/2014/main" id="{9E863B87-98D0-4F10-84A4-BD0703F977C1}"/>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76" name="Rectangle 81">
              <a:extLst>
                <a:ext uri="{FF2B5EF4-FFF2-40B4-BE49-F238E27FC236}">
                  <a16:creationId xmlns:a16="http://schemas.microsoft.com/office/drawing/2014/main" id="{E03E5B18-9159-4CF6-A2BE-869F2A908EFA}"/>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77" name="Rectangle 82">
              <a:extLst>
                <a:ext uri="{FF2B5EF4-FFF2-40B4-BE49-F238E27FC236}">
                  <a16:creationId xmlns:a16="http://schemas.microsoft.com/office/drawing/2014/main" id="{54C9804E-5DD2-46C2-9D8C-460094361607}"/>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78" name="Line 83">
              <a:extLst>
                <a:ext uri="{FF2B5EF4-FFF2-40B4-BE49-F238E27FC236}">
                  <a16:creationId xmlns:a16="http://schemas.microsoft.com/office/drawing/2014/main" id="{28C650D5-C213-4C27-9D1E-70CA827E2559}"/>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79" name="Rectangle 84">
              <a:extLst>
                <a:ext uri="{FF2B5EF4-FFF2-40B4-BE49-F238E27FC236}">
                  <a16:creationId xmlns:a16="http://schemas.microsoft.com/office/drawing/2014/main" id="{0A0CA907-98EF-47D1-8F88-15524C0E261C}"/>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80" name="Line 85">
              <a:extLst>
                <a:ext uri="{FF2B5EF4-FFF2-40B4-BE49-F238E27FC236}">
                  <a16:creationId xmlns:a16="http://schemas.microsoft.com/office/drawing/2014/main" id="{610AC631-8B31-4429-AF5F-E1107F672C31}"/>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1" name="Line 86">
              <a:extLst>
                <a:ext uri="{FF2B5EF4-FFF2-40B4-BE49-F238E27FC236}">
                  <a16:creationId xmlns:a16="http://schemas.microsoft.com/office/drawing/2014/main" id="{8882B858-5BCF-465B-873B-9373069A0279}"/>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2" name="Line 87">
              <a:extLst>
                <a:ext uri="{FF2B5EF4-FFF2-40B4-BE49-F238E27FC236}">
                  <a16:creationId xmlns:a16="http://schemas.microsoft.com/office/drawing/2014/main" id="{B081337B-D831-4EB1-B45A-B1A700C911A0}"/>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 name="Line 88">
              <a:extLst>
                <a:ext uri="{FF2B5EF4-FFF2-40B4-BE49-F238E27FC236}">
                  <a16:creationId xmlns:a16="http://schemas.microsoft.com/office/drawing/2014/main" id="{BF7DC8A5-3C25-44C9-8751-DD5B7C7812F4}"/>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41634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Group 93">
            <a:extLst>
              <a:ext uri="{FF2B5EF4-FFF2-40B4-BE49-F238E27FC236}">
                <a16:creationId xmlns:a16="http://schemas.microsoft.com/office/drawing/2014/main" id="{D2D6ABA6-5BFB-49C1-8D24-58528B5FA923}"/>
              </a:ext>
            </a:extLst>
          </p:cNvPr>
          <p:cNvGrpSpPr>
            <a:grpSpLocks/>
          </p:cNvGrpSpPr>
          <p:nvPr/>
        </p:nvGrpSpPr>
        <p:grpSpPr bwMode="auto">
          <a:xfrm>
            <a:off x="1524000" y="931864"/>
            <a:ext cx="9080500" cy="4873625"/>
            <a:chOff x="0" y="587"/>
            <a:chExt cx="5720" cy="3070"/>
          </a:xfrm>
        </p:grpSpPr>
        <p:sp>
          <p:nvSpPr>
            <p:cNvPr id="172" name="Line 9">
              <a:extLst>
                <a:ext uri="{FF2B5EF4-FFF2-40B4-BE49-F238E27FC236}">
                  <a16:creationId xmlns:a16="http://schemas.microsoft.com/office/drawing/2014/main" id="{5DE2C116-8AD9-41A8-B622-3B882600DA04}"/>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73" name="Rectangle 10">
              <a:extLst>
                <a:ext uri="{FF2B5EF4-FFF2-40B4-BE49-F238E27FC236}">
                  <a16:creationId xmlns:a16="http://schemas.microsoft.com/office/drawing/2014/main" id="{9D9C4F63-2AEE-4ADB-BD2E-F6A13BE92814}"/>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174" name="Line 11">
              <a:extLst>
                <a:ext uri="{FF2B5EF4-FFF2-40B4-BE49-F238E27FC236}">
                  <a16:creationId xmlns:a16="http://schemas.microsoft.com/office/drawing/2014/main" id="{65CDFF7D-BA73-469A-8A5C-60C9F1D2C8BA}"/>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75" name="Rectangle 12">
              <a:extLst>
                <a:ext uri="{FF2B5EF4-FFF2-40B4-BE49-F238E27FC236}">
                  <a16:creationId xmlns:a16="http://schemas.microsoft.com/office/drawing/2014/main" id="{E99A49B7-29E1-4851-B898-39CC59973ED8}"/>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176" name="Rectangle 13">
              <a:extLst>
                <a:ext uri="{FF2B5EF4-FFF2-40B4-BE49-F238E27FC236}">
                  <a16:creationId xmlns:a16="http://schemas.microsoft.com/office/drawing/2014/main" id="{C0BC0561-03ED-4103-B486-549ECB3CFF98}"/>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77" name="Line 14">
              <a:extLst>
                <a:ext uri="{FF2B5EF4-FFF2-40B4-BE49-F238E27FC236}">
                  <a16:creationId xmlns:a16="http://schemas.microsoft.com/office/drawing/2014/main" id="{724F25EF-F32B-4CF0-8CAC-287B239FF905}"/>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78" name="Line 15">
              <a:extLst>
                <a:ext uri="{FF2B5EF4-FFF2-40B4-BE49-F238E27FC236}">
                  <a16:creationId xmlns:a16="http://schemas.microsoft.com/office/drawing/2014/main" id="{4372118D-4D68-41FF-9DFA-A33DD95BCFE8}"/>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79" name="Line 16">
              <a:extLst>
                <a:ext uri="{FF2B5EF4-FFF2-40B4-BE49-F238E27FC236}">
                  <a16:creationId xmlns:a16="http://schemas.microsoft.com/office/drawing/2014/main" id="{73D8939A-AD2A-43B9-B399-06EF2901C83D}"/>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0" name="Line 17">
              <a:extLst>
                <a:ext uri="{FF2B5EF4-FFF2-40B4-BE49-F238E27FC236}">
                  <a16:creationId xmlns:a16="http://schemas.microsoft.com/office/drawing/2014/main" id="{D3EF9582-4659-4F79-A90D-7747627001A0}"/>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1" name="Line 18">
              <a:extLst>
                <a:ext uri="{FF2B5EF4-FFF2-40B4-BE49-F238E27FC236}">
                  <a16:creationId xmlns:a16="http://schemas.microsoft.com/office/drawing/2014/main" id="{77B26368-E658-4A87-AC14-1117E68E5DBA}"/>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2" name="Line 19">
              <a:extLst>
                <a:ext uri="{FF2B5EF4-FFF2-40B4-BE49-F238E27FC236}">
                  <a16:creationId xmlns:a16="http://schemas.microsoft.com/office/drawing/2014/main" id="{D57FC20F-A0A6-4379-B01A-B7FA30B21473}"/>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83" name="Rectangle 20">
              <a:extLst>
                <a:ext uri="{FF2B5EF4-FFF2-40B4-BE49-F238E27FC236}">
                  <a16:creationId xmlns:a16="http://schemas.microsoft.com/office/drawing/2014/main" id="{266E22AD-B315-4197-A226-7AEC36B7A2F5}"/>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84" name="Rectangle 21">
              <a:extLst>
                <a:ext uri="{FF2B5EF4-FFF2-40B4-BE49-F238E27FC236}">
                  <a16:creationId xmlns:a16="http://schemas.microsoft.com/office/drawing/2014/main" id="{EF50A4C8-D9F3-421F-BFE9-C85C03432936}"/>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85" name="Rectangle 22">
              <a:extLst>
                <a:ext uri="{FF2B5EF4-FFF2-40B4-BE49-F238E27FC236}">
                  <a16:creationId xmlns:a16="http://schemas.microsoft.com/office/drawing/2014/main" id="{8B07214C-704A-4B36-B817-E548CBA96F7C}"/>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86" name="Rectangle 23">
              <a:extLst>
                <a:ext uri="{FF2B5EF4-FFF2-40B4-BE49-F238E27FC236}">
                  <a16:creationId xmlns:a16="http://schemas.microsoft.com/office/drawing/2014/main" id="{89DA3A57-7CEC-4E8F-BEF1-8DB5217F1F5A}"/>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87" name="Rectangle 24">
              <a:extLst>
                <a:ext uri="{FF2B5EF4-FFF2-40B4-BE49-F238E27FC236}">
                  <a16:creationId xmlns:a16="http://schemas.microsoft.com/office/drawing/2014/main" id="{93B08FC3-51B0-4334-93F4-D0C85B4969F9}"/>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88" name="Rectangle 25">
              <a:extLst>
                <a:ext uri="{FF2B5EF4-FFF2-40B4-BE49-F238E27FC236}">
                  <a16:creationId xmlns:a16="http://schemas.microsoft.com/office/drawing/2014/main" id="{5526270B-1D65-48A5-AA3D-CBE9D5BF4991}"/>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89" name="Line 26">
              <a:extLst>
                <a:ext uri="{FF2B5EF4-FFF2-40B4-BE49-F238E27FC236}">
                  <a16:creationId xmlns:a16="http://schemas.microsoft.com/office/drawing/2014/main" id="{B381B017-0D67-4E94-A96C-FE8665BE4E1A}"/>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0" name="Rectangle 27">
              <a:extLst>
                <a:ext uri="{FF2B5EF4-FFF2-40B4-BE49-F238E27FC236}">
                  <a16:creationId xmlns:a16="http://schemas.microsoft.com/office/drawing/2014/main" id="{045B41D3-9C4B-42D8-BBE3-B136318E5FD6}"/>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91" name="Rectangle 28">
              <a:extLst>
                <a:ext uri="{FF2B5EF4-FFF2-40B4-BE49-F238E27FC236}">
                  <a16:creationId xmlns:a16="http://schemas.microsoft.com/office/drawing/2014/main" id="{D2FF292E-B4CB-44F3-9F67-365166E2AFAE}"/>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92" name="Rectangle 29">
              <a:extLst>
                <a:ext uri="{FF2B5EF4-FFF2-40B4-BE49-F238E27FC236}">
                  <a16:creationId xmlns:a16="http://schemas.microsoft.com/office/drawing/2014/main" id="{D9690186-28B3-48EE-9723-9C9CEED7D966}"/>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93" name="Line 30">
              <a:extLst>
                <a:ext uri="{FF2B5EF4-FFF2-40B4-BE49-F238E27FC236}">
                  <a16:creationId xmlns:a16="http://schemas.microsoft.com/office/drawing/2014/main" id="{2D3C072C-18DC-4060-8F77-83C93791430C}"/>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4" name="Line 31">
              <a:extLst>
                <a:ext uri="{FF2B5EF4-FFF2-40B4-BE49-F238E27FC236}">
                  <a16:creationId xmlns:a16="http://schemas.microsoft.com/office/drawing/2014/main" id="{C5732464-A670-403B-BE02-13DA8F6E34A3}"/>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5" name="Line 32">
              <a:extLst>
                <a:ext uri="{FF2B5EF4-FFF2-40B4-BE49-F238E27FC236}">
                  <a16:creationId xmlns:a16="http://schemas.microsoft.com/office/drawing/2014/main" id="{187F5850-0CEB-4460-8271-1ED6FA6DED3C}"/>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6" name="Line 33">
              <a:extLst>
                <a:ext uri="{FF2B5EF4-FFF2-40B4-BE49-F238E27FC236}">
                  <a16:creationId xmlns:a16="http://schemas.microsoft.com/office/drawing/2014/main" id="{CE3B50C7-A1C2-43FC-B662-581010B0A8C8}"/>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7" name="Line 34">
              <a:extLst>
                <a:ext uri="{FF2B5EF4-FFF2-40B4-BE49-F238E27FC236}">
                  <a16:creationId xmlns:a16="http://schemas.microsoft.com/office/drawing/2014/main" id="{DBC29E7B-5DC5-4B52-A9E0-28D7AA60984B}"/>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8" name="Line 35">
              <a:extLst>
                <a:ext uri="{FF2B5EF4-FFF2-40B4-BE49-F238E27FC236}">
                  <a16:creationId xmlns:a16="http://schemas.microsoft.com/office/drawing/2014/main" id="{74C0C578-869E-4FC4-9BF5-0228AEA70824}"/>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99" name="Line 36">
              <a:extLst>
                <a:ext uri="{FF2B5EF4-FFF2-40B4-BE49-F238E27FC236}">
                  <a16:creationId xmlns:a16="http://schemas.microsoft.com/office/drawing/2014/main" id="{BC2E39BA-341C-473E-A103-1F3D1CDFB510}"/>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0" name="Rectangle 37">
              <a:extLst>
                <a:ext uri="{FF2B5EF4-FFF2-40B4-BE49-F238E27FC236}">
                  <a16:creationId xmlns:a16="http://schemas.microsoft.com/office/drawing/2014/main" id="{BB9E7F51-4B81-43FA-B586-4D1D0AAB6FCF}"/>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201" name="Rectangle 38">
              <a:extLst>
                <a:ext uri="{FF2B5EF4-FFF2-40B4-BE49-F238E27FC236}">
                  <a16:creationId xmlns:a16="http://schemas.microsoft.com/office/drawing/2014/main" id="{90AF8FDE-0B4E-4F3E-AE68-7723398F1F8A}"/>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202" name="Line 39">
              <a:extLst>
                <a:ext uri="{FF2B5EF4-FFF2-40B4-BE49-F238E27FC236}">
                  <a16:creationId xmlns:a16="http://schemas.microsoft.com/office/drawing/2014/main" id="{BBED3DF2-2971-4737-925B-830C6BCF04BC}"/>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3" name="Line 40">
              <a:extLst>
                <a:ext uri="{FF2B5EF4-FFF2-40B4-BE49-F238E27FC236}">
                  <a16:creationId xmlns:a16="http://schemas.microsoft.com/office/drawing/2014/main" id="{F291EF5E-D0FD-43C8-8A78-7458211D6465}"/>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4" name="Line 41">
              <a:extLst>
                <a:ext uri="{FF2B5EF4-FFF2-40B4-BE49-F238E27FC236}">
                  <a16:creationId xmlns:a16="http://schemas.microsoft.com/office/drawing/2014/main" id="{6ACD9E7B-1A9F-4480-820A-247DE31F6718}"/>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5" name="Line 42">
              <a:extLst>
                <a:ext uri="{FF2B5EF4-FFF2-40B4-BE49-F238E27FC236}">
                  <a16:creationId xmlns:a16="http://schemas.microsoft.com/office/drawing/2014/main" id="{DBFA8D48-9381-4674-A70C-1A7B0C3DB9D8}"/>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6" name="Line 43">
              <a:extLst>
                <a:ext uri="{FF2B5EF4-FFF2-40B4-BE49-F238E27FC236}">
                  <a16:creationId xmlns:a16="http://schemas.microsoft.com/office/drawing/2014/main" id="{FA1ACCE5-6497-4D9B-91E0-E3C9208D9652}"/>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7" name="Line 44">
              <a:extLst>
                <a:ext uri="{FF2B5EF4-FFF2-40B4-BE49-F238E27FC236}">
                  <a16:creationId xmlns:a16="http://schemas.microsoft.com/office/drawing/2014/main" id="{1CA5736B-6199-44AA-89B3-145E73E38943}"/>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8" name="Line 45">
              <a:extLst>
                <a:ext uri="{FF2B5EF4-FFF2-40B4-BE49-F238E27FC236}">
                  <a16:creationId xmlns:a16="http://schemas.microsoft.com/office/drawing/2014/main" id="{D639A8E5-D7D6-4990-8A2C-D626866B0D46}"/>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09" name="Line 46">
              <a:extLst>
                <a:ext uri="{FF2B5EF4-FFF2-40B4-BE49-F238E27FC236}">
                  <a16:creationId xmlns:a16="http://schemas.microsoft.com/office/drawing/2014/main" id="{F333BC40-A35A-488A-ADC1-B11A8C25AB43}"/>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0" name="Line 47">
              <a:extLst>
                <a:ext uri="{FF2B5EF4-FFF2-40B4-BE49-F238E27FC236}">
                  <a16:creationId xmlns:a16="http://schemas.microsoft.com/office/drawing/2014/main" id="{0313A609-5680-4092-8487-7ECF9D370F68}"/>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1" name="Line 48">
              <a:extLst>
                <a:ext uri="{FF2B5EF4-FFF2-40B4-BE49-F238E27FC236}">
                  <a16:creationId xmlns:a16="http://schemas.microsoft.com/office/drawing/2014/main" id="{593FAE1E-CFE2-41A9-A64A-738D31781AF7}"/>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2" name="Line 49">
              <a:extLst>
                <a:ext uri="{FF2B5EF4-FFF2-40B4-BE49-F238E27FC236}">
                  <a16:creationId xmlns:a16="http://schemas.microsoft.com/office/drawing/2014/main" id="{D780A8C9-F874-46D9-A627-BDA5F6FEDF19}"/>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3" name="Line 50">
              <a:extLst>
                <a:ext uri="{FF2B5EF4-FFF2-40B4-BE49-F238E27FC236}">
                  <a16:creationId xmlns:a16="http://schemas.microsoft.com/office/drawing/2014/main" id="{886DCF4E-E0F2-4102-90BE-1D82B97CC3BF}"/>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4" name="Line 51">
              <a:extLst>
                <a:ext uri="{FF2B5EF4-FFF2-40B4-BE49-F238E27FC236}">
                  <a16:creationId xmlns:a16="http://schemas.microsoft.com/office/drawing/2014/main" id="{1F5F3A96-6061-41A1-96F0-9EC50F140D55}"/>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5" name="Line 52">
              <a:extLst>
                <a:ext uri="{FF2B5EF4-FFF2-40B4-BE49-F238E27FC236}">
                  <a16:creationId xmlns:a16="http://schemas.microsoft.com/office/drawing/2014/main" id="{52C380A2-8207-43B9-A595-E5B68CFE97D7}"/>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6" name="Line 53">
              <a:extLst>
                <a:ext uri="{FF2B5EF4-FFF2-40B4-BE49-F238E27FC236}">
                  <a16:creationId xmlns:a16="http://schemas.microsoft.com/office/drawing/2014/main" id="{EE57606E-3627-4BEF-B71D-22065C6DE56C}"/>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7" name="Line 54">
              <a:extLst>
                <a:ext uri="{FF2B5EF4-FFF2-40B4-BE49-F238E27FC236}">
                  <a16:creationId xmlns:a16="http://schemas.microsoft.com/office/drawing/2014/main" id="{761BAF82-CCBA-4869-BFBD-7DC16030129C}"/>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8" name="Line 55">
              <a:extLst>
                <a:ext uri="{FF2B5EF4-FFF2-40B4-BE49-F238E27FC236}">
                  <a16:creationId xmlns:a16="http://schemas.microsoft.com/office/drawing/2014/main" id="{B5CE1913-5E5F-4CB1-A8E4-734C08B3D71C}"/>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19" name="Line 56">
              <a:extLst>
                <a:ext uri="{FF2B5EF4-FFF2-40B4-BE49-F238E27FC236}">
                  <a16:creationId xmlns:a16="http://schemas.microsoft.com/office/drawing/2014/main" id="{09F491CE-6A75-4315-9DE3-05B6C4138913}"/>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0" name="Line 57">
              <a:extLst>
                <a:ext uri="{FF2B5EF4-FFF2-40B4-BE49-F238E27FC236}">
                  <a16:creationId xmlns:a16="http://schemas.microsoft.com/office/drawing/2014/main" id="{D694B399-1D57-4B8C-995C-2F82CC2E3B26}"/>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1" name="Line 58">
              <a:extLst>
                <a:ext uri="{FF2B5EF4-FFF2-40B4-BE49-F238E27FC236}">
                  <a16:creationId xmlns:a16="http://schemas.microsoft.com/office/drawing/2014/main" id="{EB44BB50-4DFD-4F11-BA1C-E96E38400391}"/>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2" name="Line 59">
              <a:extLst>
                <a:ext uri="{FF2B5EF4-FFF2-40B4-BE49-F238E27FC236}">
                  <a16:creationId xmlns:a16="http://schemas.microsoft.com/office/drawing/2014/main" id="{7C7DF395-5F0E-4C65-869C-80098EB864E3}"/>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3" name="Line 60">
              <a:extLst>
                <a:ext uri="{FF2B5EF4-FFF2-40B4-BE49-F238E27FC236}">
                  <a16:creationId xmlns:a16="http://schemas.microsoft.com/office/drawing/2014/main" id="{2981886E-12CA-4EED-A9D9-6EC486EB7424}"/>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4" name="Line 61">
              <a:extLst>
                <a:ext uri="{FF2B5EF4-FFF2-40B4-BE49-F238E27FC236}">
                  <a16:creationId xmlns:a16="http://schemas.microsoft.com/office/drawing/2014/main" id="{03C674DA-50DF-40F7-968D-18E50934C8E7}"/>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5" name="Line 62">
              <a:extLst>
                <a:ext uri="{FF2B5EF4-FFF2-40B4-BE49-F238E27FC236}">
                  <a16:creationId xmlns:a16="http://schemas.microsoft.com/office/drawing/2014/main" id="{DBAFB5DF-71EF-40EA-A656-0CAD69F5F536}"/>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6" name="Line 63">
              <a:extLst>
                <a:ext uri="{FF2B5EF4-FFF2-40B4-BE49-F238E27FC236}">
                  <a16:creationId xmlns:a16="http://schemas.microsoft.com/office/drawing/2014/main" id="{EA5F6249-AF61-4D41-8568-8B7EBA446F4A}"/>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7" name="Line 64">
              <a:extLst>
                <a:ext uri="{FF2B5EF4-FFF2-40B4-BE49-F238E27FC236}">
                  <a16:creationId xmlns:a16="http://schemas.microsoft.com/office/drawing/2014/main" id="{D2D017CD-4F1B-49D2-ABA2-C3F5BA0AAD8F}"/>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8" name="Line 65">
              <a:extLst>
                <a:ext uri="{FF2B5EF4-FFF2-40B4-BE49-F238E27FC236}">
                  <a16:creationId xmlns:a16="http://schemas.microsoft.com/office/drawing/2014/main" id="{D46E431C-260B-45C3-94C1-8312CB6C44B4}"/>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29" name="Line 66">
              <a:extLst>
                <a:ext uri="{FF2B5EF4-FFF2-40B4-BE49-F238E27FC236}">
                  <a16:creationId xmlns:a16="http://schemas.microsoft.com/office/drawing/2014/main" id="{B6B2A4DE-3A28-4D36-A7AB-CC5344571AFA}"/>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0" name="Line 67">
              <a:extLst>
                <a:ext uri="{FF2B5EF4-FFF2-40B4-BE49-F238E27FC236}">
                  <a16:creationId xmlns:a16="http://schemas.microsoft.com/office/drawing/2014/main" id="{4D7AC535-5A9E-48D6-BC7D-63362C3346FF}"/>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1" name="Line 68">
              <a:extLst>
                <a:ext uri="{FF2B5EF4-FFF2-40B4-BE49-F238E27FC236}">
                  <a16:creationId xmlns:a16="http://schemas.microsoft.com/office/drawing/2014/main" id="{E5B92620-AA03-4FAC-AAFB-3AE40B8A0958}"/>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2" name="Line 69">
              <a:extLst>
                <a:ext uri="{FF2B5EF4-FFF2-40B4-BE49-F238E27FC236}">
                  <a16:creationId xmlns:a16="http://schemas.microsoft.com/office/drawing/2014/main" id="{45158B18-CE7F-4A02-8F03-B32143422DC5}"/>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3" name="Line 70">
              <a:extLst>
                <a:ext uri="{FF2B5EF4-FFF2-40B4-BE49-F238E27FC236}">
                  <a16:creationId xmlns:a16="http://schemas.microsoft.com/office/drawing/2014/main" id="{743B451C-30CE-4D17-98DB-0087C2F949AA}"/>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4" name="Line 71">
              <a:extLst>
                <a:ext uri="{FF2B5EF4-FFF2-40B4-BE49-F238E27FC236}">
                  <a16:creationId xmlns:a16="http://schemas.microsoft.com/office/drawing/2014/main" id="{608D0A89-18D2-492C-8458-71E7D0E4CF2D}"/>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5" name="Line 72">
              <a:extLst>
                <a:ext uri="{FF2B5EF4-FFF2-40B4-BE49-F238E27FC236}">
                  <a16:creationId xmlns:a16="http://schemas.microsoft.com/office/drawing/2014/main" id="{68244844-543F-45BB-87EE-0AA2AA94A7FA}"/>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36" name="Rectangle 73">
              <a:extLst>
                <a:ext uri="{FF2B5EF4-FFF2-40B4-BE49-F238E27FC236}">
                  <a16:creationId xmlns:a16="http://schemas.microsoft.com/office/drawing/2014/main" id="{12C99637-929A-4A0F-9E1D-09FD5EAD2D0C}"/>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37" name="Rectangle 74">
              <a:extLst>
                <a:ext uri="{FF2B5EF4-FFF2-40B4-BE49-F238E27FC236}">
                  <a16:creationId xmlns:a16="http://schemas.microsoft.com/office/drawing/2014/main" id="{358D24AD-5292-4439-8AF2-6B3FD88D59E3}"/>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38" name="Rectangle 75">
              <a:extLst>
                <a:ext uri="{FF2B5EF4-FFF2-40B4-BE49-F238E27FC236}">
                  <a16:creationId xmlns:a16="http://schemas.microsoft.com/office/drawing/2014/main" id="{7B64A681-7A74-495C-AE62-5A06FB7F111C}"/>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39" name="Rectangle 76">
              <a:extLst>
                <a:ext uri="{FF2B5EF4-FFF2-40B4-BE49-F238E27FC236}">
                  <a16:creationId xmlns:a16="http://schemas.microsoft.com/office/drawing/2014/main" id="{B1608D55-64A8-484B-8B65-7A1D82272AD2}"/>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240" name="Rectangle 77">
              <a:extLst>
                <a:ext uri="{FF2B5EF4-FFF2-40B4-BE49-F238E27FC236}">
                  <a16:creationId xmlns:a16="http://schemas.microsoft.com/office/drawing/2014/main" id="{541D5134-518D-4CD0-AAF1-DE0D1B8BAC6D}"/>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241" name="Rectangle 78">
              <a:extLst>
                <a:ext uri="{FF2B5EF4-FFF2-40B4-BE49-F238E27FC236}">
                  <a16:creationId xmlns:a16="http://schemas.microsoft.com/office/drawing/2014/main" id="{F797BD81-809E-45E2-8575-725281ABE783}"/>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242" name="Rectangle 79">
              <a:extLst>
                <a:ext uri="{FF2B5EF4-FFF2-40B4-BE49-F238E27FC236}">
                  <a16:creationId xmlns:a16="http://schemas.microsoft.com/office/drawing/2014/main" id="{C22E8262-3DF9-4001-A5F0-1FBE6E541D8C}"/>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243" name="Rectangle 80">
              <a:extLst>
                <a:ext uri="{FF2B5EF4-FFF2-40B4-BE49-F238E27FC236}">
                  <a16:creationId xmlns:a16="http://schemas.microsoft.com/office/drawing/2014/main" id="{71DBC2BE-1B75-44D7-A6F5-D93D9849FE78}"/>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244" name="Rectangle 81">
              <a:extLst>
                <a:ext uri="{FF2B5EF4-FFF2-40B4-BE49-F238E27FC236}">
                  <a16:creationId xmlns:a16="http://schemas.microsoft.com/office/drawing/2014/main" id="{9CA6B9E9-D40B-4644-8B14-DB3E2E1750B1}"/>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245" name="Rectangle 82">
              <a:extLst>
                <a:ext uri="{FF2B5EF4-FFF2-40B4-BE49-F238E27FC236}">
                  <a16:creationId xmlns:a16="http://schemas.microsoft.com/office/drawing/2014/main" id="{4DDAC84D-AA3F-4D12-91C5-72126857C660}"/>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246" name="Line 83">
              <a:extLst>
                <a:ext uri="{FF2B5EF4-FFF2-40B4-BE49-F238E27FC236}">
                  <a16:creationId xmlns:a16="http://schemas.microsoft.com/office/drawing/2014/main" id="{EDDEE14F-CACC-4511-BCDB-B5E1D9CE38A0}"/>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7" name="Rectangle 84">
              <a:extLst>
                <a:ext uri="{FF2B5EF4-FFF2-40B4-BE49-F238E27FC236}">
                  <a16:creationId xmlns:a16="http://schemas.microsoft.com/office/drawing/2014/main" id="{C696559C-08F0-428C-93F0-7D0E2F2E6D93}"/>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248" name="Line 85">
              <a:extLst>
                <a:ext uri="{FF2B5EF4-FFF2-40B4-BE49-F238E27FC236}">
                  <a16:creationId xmlns:a16="http://schemas.microsoft.com/office/drawing/2014/main" id="{3CCDA9A2-8D3F-4A39-8FEF-DDAEB02B35E3}"/>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49" name="Line 86">
              <a:extLst>
                <a:ext uri="{FF2B5EF4-FFF2-40B4-BE49-F238E27FC236}">
                  <a16:creationId xmlns:a16="http://schemas.microsoft.com/office/drawing/2014/main" id="{B6E22735-34F0-4BB6-ABAE-1B0526CD480D}"/>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50" name="Line 87">
              <a:extLst>
                <a:ext uri="{FF2B5EF4-FFF2-40B4-BE49-F238E27FC236}">
                  <a16:creationId xmlns:a16="http://schemas.microsoft.com/office/drawing/2014/main" id="{4260F891-26F9-4900-AB23-22958EF53A32}"/>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51" name="Line 88">
              <a:extLst>
                <a:ext uri="{FF2B5EF4-FFF2-40B4-BE49-F238E27FC236}">
                  <a16:creationId xmlns:a16="http://schemas.microsoft.com/office/drawing/2014/main" id="{F343A84B-52B1-45A4-B375-DEAA17611130}"/>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A972067F-220B-4994-B5A5-F45687F5E105}" type="slidenum">
              <a:rPr lang="en-US" altLang="zh-CN"/>
              <a:pPr/>
              <a:t>37</a:t>
            </a:fld>
            <a:endParaRPr lang="en-US" altLang="zh-CN"/>
          </a:p>
        </p:txBody>
      </p:sp>
      <p:sp>
        <p:nvSpPr>
          <p:cNvPr id="427092" name="Text Box 84"/>
          <p:cNvSpPr txBox="1">
            <a:spLocks noChangeArrowheads="1"/>
          </p:cNvSpPr>
          <p:nvPr/>
        </p:nvSpPr>
        <p:spPr bwMode="auto">
          <a:xfrm>
            <a:off x="1056000" y="5929467"/>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序号：占</a:t>
            </a:r>
            <a:r>
              <a:rPr lang="en-US" altLang="zh-CN" dirty="0"/>
              <a:t>4</a:t>
            </a:r>
            <a:r>
              <a:rPr lang="zh-CN" altLang="en-US" dirty="0"/>
              <a:t>字节。</a:t>
            </a:r>
            <a:r>
              <a:rPr lang="en-US" altLang="zh-CN" dirty="0"/>
              <a:t>TCP </a:t>
            </a:r>
            <a:r>
              <a:rPr lang="zh-CN" altLang="en-US" dirty="0"/>
              <a:t>连接中传送的数据流中的每一个字节都编上一个序号。序号字段的值则指的是本报文段所发送的数据的第一个字节的序号 </a:t>
            </a:r>
          </a:p>
        </p:txBody>
      </p:sp>
      <p:sp>
        <p:nvSpPr>
          <p:cNvPr id="427093" name="Rectangle 85"/>
          <p:cNvSpPr>
            <a:spLocks noChangeArrowheads="1"/>
          </p:cNvSpPr>
          <p:nvPr/>
        </p:nvSpPr>
        <p:spPr bwMode="auto">
          <a:xfrm>
            <a:off x="2135189" y="2351088"/>
            <a:ext cx="7754937"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27178" name="Rectangle 170"/>
          <p:cNvSpPr>
            <a:spLocks noGrp="1" noChangeArrowheads="1"/>
          </p:cNvSpPr>
          <p:nvPr>
            <p:ph type="title"/>
          </p:nvPr>
        </p:nvSpPr>
        <p:spPr>
          <a:noFill/>
          <a:ln/>
        </p:spPr>
        <p:txBody>
          <a:bodyPr/>
          <a:lstStyle/>
          <a:p>
            <a:r>
              <a:rPr lang="en-US" altLang="zh-CN"/>
              <a:t>TCP</a:t>
            </a:r>
            <a:r>
              <a:rPr lang="zh-CN" altLang="en-US"/>
              <a:t>的报头字段</a:t>
            </a:r>
            <a:r>
              <a:rPr lang="en-US" altLang="zh-CN"/>
              <a:t>(2)</a:t>
            </a:r>
          </a:p>
        </p:txBody>
      </p:sp>
    </p:spTree>
    <p:extLst>
      <p:ext uri="{BB962C8B-B14F-4D97-AF65-F5344CB8AC3E}">
        <p14:creationId xmlns:p14="http://schemas.microsoft.com/office/powerpoint/2010/main" val="3680329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9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2709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93" grpId="0" animBg="1"/>
      <p:bldP spid="42709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AB554C44-5681-40AB-94BB-54B04F2B7654}"/>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AB92BE20-7FB7-40D4-986B-37D6A770DDC5}"/>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AFA659BE-6A7E-4664-A184-5E062FD1D085}"/>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F6BE290B-AC30-42A1-99E1-064032042604}"/>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1EBD7D5D-EC92-430E-8E92-51CE4D5850E6}"/>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4EE4DCD0-A5BB-4CD4-A488-0A92160E9E58}"/>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67FC6E8F-E712-4BC5-B634-AAC1B270E5F2}"/>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FA16868B-DB36-4489-A45A-2AF4FD17CDB9}"/>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855F8523-D6D8-46D0-91CA-3F2FA7FA4D6C}"/>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23017096-51AD-420C-8ACA-3959B767C8B1}"/>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F4D31220-D3F8-420C-AB2C-6B3A014DC88D}"/>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D53CBD46-608E-47EA-86BA-314799B24071}"/>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E30082C8-BB46-49F9-B862-3A92E058EDC7}"/>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9619A6A2-E897-4942-BE6F-F4C16A74B97E}"/>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FDB29814-CC2F-4050-A202-0252AA52C234}"/>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ACADC02B-9D20-47B8-91C6-B0B22498E0F3}"/>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ACA51ECA-8AC8-47B4-B95E-A0E28D90B2F2}"/>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63984C55-0D67-4CCB-8AA7-E1FE60385107}"/>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DE5BC0AE-5A8C-4623-9874-DE136C5EADFB}"/>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00425DDD-A781-4A97-90BD-570BBFE0B43B}"/>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9ECC97E2-C561-49EB-8F22-8DA2EB5DE7F7}"/>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D5402A40-848D-4721-8909-E0A98EEA6961}"/>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52FA05FE-F005-45CF-843D-23C04B96F6B3}"/>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533079C0-1367-4FF1-8296-CDAA65B313CF}"/>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B0B25021-7675-41D2-9CA5-93F1B3F01520}"/>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8A6873A5-62C5-4D5F-B36D-83A1359A8694}"/>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2C16B145-029F-45A8-92A5-EC27ED46472B}"/>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EEA06DFC-6253-4045-93C9-6050C209FC33}"/>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94B2E825-56C9-4F9D-96E7-2D628D1A4119}"/>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8B76B7D0-DD6D-4C13-BD7B-AE412186D7F4}"/>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51D4017F-2011-4058-939B-54C16AC9DDA3}"/>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79286F98-C449-49D9-ADAA-F58F1A8187C0}"/>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9BC661A3-EA08-4CAD-AC1B-860B6098EB18}"/>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54FB84FC-D740-4C1B-9532-2CA5DB37EFD3}"/>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4B2F2474-6314-4A90-9AB8-8868A859DEF1}"/>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9246A29E-B12E-4FCA-8785-691F0EC32365}"/>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D61A85E3-DB48-475E-98C2-AD8E1EE3D4EB}"/>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03C8B463-1AFC-49F1-99EC-ABF006817B6E}"/>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E7F7DC83-3EAE-4213-B4EC-791A27F92D53}"/>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C4125A3C-1C0C-4CD2-ABE6-61CD271D80E6}"/>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5F49A1CA-EECE-42A3-ACAF-36E05CF9E95A}"/>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484AA27D-5BFA-4247-BC43-F76B5EBDD952}"/>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B3BE128A-3BBD-4D5B-86D6-0C7E230DDC60}"/>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DB98C629-66D1-499F-A21B-EC1CF7FFE561}"/>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8FA23DF0-C046-4EAE-87FA-AAF55BB3981B}"/>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BA10AC51-661D-4385-BDD6-FFFEABBDBB30}"/>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C2372C4D-B3D5-4642-A44F-1AE7CE34D7D0}"/>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3D2FB471-3A9E-4E71-B2C4-60C1B6285023}"/>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0613D098-959F-4676-9FBF-334948B7A7C7}"/>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6875350A-A7D7-40AC-831A-C33D92B5A7AD}"/>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2FF4DCFE-F4B0-4726-9314-D75FB084848D}"/>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67C00E70-60FF-4916-B2CE-4E5316B93E07}"/>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BCA26473-D131-4DE0-BE94-F830FA5087E4}"/>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9CDB26D4-A511-4143-8578-269362EFF83F}"/>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67577BCC-1220-4195-B66C-2DE7399E5B4B}"/>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28B6918A-70B2-462F-9623-D8B0DBC7FAF9}"/>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3AF6B84A-E309-40C8-8C23-8BCB5B970E5F}"/>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D5360BB9-7488-4B10-A111-3229647CD78E}"/>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97978B34-47B0-4F5A-B4A4-4749A537DFEB}"/>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7674B6B2-6B8E-4DCD-93F9-2CC208DC774D}"/>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8D83E882-F548-45F0-B3EC-3764875327F5}"/>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A116CEA3-7578-46EC-8023-A24752BB9BC9}"/>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785B6D46-3BB4-4EDB-B06B-C4B59ACB5FC1}"/>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3C7DD7F8-4AF8-48C6-8932-33E03BDD0A08}"/>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DD73631D-9919-4EAE-AA6D-551BBFD51573}"/>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3DB4DB32-E664-490A-806C-D09E5ACDA290}"/>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7935B100-CBC3-4BF0-9ACC-817278CDA0BD}"/>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07F14334-870A-4361-B8C7-F24E4C58D9E8}"/>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9649F838-3189-415B-8DE8-128F9BCBAB6A}"/>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9DA1B7C7-C14C-418E-A4A0-4A8D48B428EB}"/>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0F2DEF50-4F10-47A7-9950-DDC517CD465F}"/>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143A2556-8F84-4274-BC4F-53D5BB78882C}"/>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FC37746C-AA36-455E-8645-391FBB61AAED}"/>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EB94A592-4FFA-4AE2-BF34-32A2E84DF27D}"/>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8BE1A1C7-57AE-4A16-B960-DE30C1865B16}"/>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8FCD4F04-5250-4EB9-A22E-5B33FB500EFB}"/>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2DDD3751-E7C3-4FA5-BC1F-75DAF80E1EC6}"/>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813554E4-7599-47F4-B7BE-85382CA6A73D}"/>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4CFB698B-C75F-4C52-BB6A-4D8A5815F9E0}"/>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D1C39B8C-4B76-41DF-8DB2-D46F64D8B30B}"/>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9A31E2F8-2663-4395-91AA-41BECA2A8840}"/>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01C9B6B9-ACF5-40B8-BA72-8C5F6E9F1770}" type="slidenum">
              <a:rPr lang="en-US" altLang="zh-CN"/>
              <a:pPr/>
              <a:t>38</a:t>
            </a:fld>
            <a:endParaRPr lang="en-US" altLang="zh-CN"/>
          </a:p>
        </p:txBody>
      </p:sp>
      <p:sp>
        <p:nvSpPr>
          <p:cNvPr id="428116" name="Text Box 84"/>
          <p:cNvSpPr txBox="1">
            <a:spLocks noChangeArrowheads="1"/>
          </p:cNvSpPr>
          <p:nvPr/>
        </p:nvSpPr>
        <p:spPr bwMode="auto">
          <a:xfrm>
            <a:off x="1049650" y="6000691"/>
            <a:ext cx="10080000" cy="40011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确认号：占</a:t>
            </a:r>
            <a:r>
              <a:rPr lang="en-US" altLang="zh-CN" dirty="0"/>
              <a:t>4</a:t>
            </a:r>
            <a:r>
              <a:rPr lang="zh-CN" altLang="en-US" dirty="0"/>
              <a:t>字节，是期望收到对方的下一个报文段的数据的第一个字节的序号。 </a:t>
            </a:r>
          </a:p>
        </p:txBody>
      </p:sp>
      <p:sp>
        <p:nvSpPr>
          <p:cNvPr id="428117" name="Rectangle 85"/>
          <p:cNvSpPr>
            <a:spLocks noChangeArrowheads="1"/>
          </p:cNvSpPr>
          <p:nvPr/>
        </p:nvSpPr>
        <p:spPr bwMode="auto">
          <a:xfrm>
            <a:off x="2135189" y="3068638"/>
            <a:ext cx="7754937"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28200"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(3)</a:t>
            </a:r>
          </a:p>
        </p:txBody>
      </p:sp>
    </p:spTree>
    <p:extLst>
      <p:ext uri="{BB962C8B-B14F-4D97-AF65-F5344CB8AC3E}">
        <p14:creationId xmlns:p14="http://schemas.microsoft.com/office/powerpoint/2010/main" val="326739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11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281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117" grpId="0" animBg="1"/>
      <p:bldP spid="42811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D24E2E95-5841-4366-8817-447B406A29C5}"/>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94734EEF-2FB1-46B5-BAA3-6A7AB282DCC6}"/>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BC2CEE3E-117F-488D-B0F6-1DFF41224C23}"/>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3A48F7BB-2FFC-46AE-9A38-FB921966330A}"/>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C53AEF88-F60C-464B-B92F-BDB2A5B10195}"/>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487161A4-6C7F-4996-B465-9935B6BBCEB4}"/>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AD38E51F-18EF-43CC-9039-2A96EC809A20}"/>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AFF09866-85A8-4577-B922-FC9A2D889EBC}"/>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45FD8AB9-C6C4-4BB2-B279-3D83AB331D72}"/>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DA8272D6-051D-4532-8898-CD8F2685A4B7}"/>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0540E1AD-ED77-4FAC-9AB1-759A87A44AA7}"/>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6C97318A-A156-4B86-A4D6-FBC89F52A12F}"/>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1204F9D9-6F43-4049-BD1C-B5EF63CBFA47}"/>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A8BFAC17-C91C-43F8-85A8-FBE4C7A91A3B}"/>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FAE9EDED-C7A4-46B2-A78A-8786E03B38AC}"/>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21F12CFB-1616-41C1-98BB-CAF7B1D0460F}"/>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02728CFC-7896-4C5F-B06E-C9040FDF7870}"/>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071F35A6-D329-4780-B34A-C0FCE8E5B7D5}"/>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D6786E24-97A8-42D3-80CD-943236437216}"/>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8C9BAA6D-A8DB-4BFB-B5DF-EB9465E0A549}"/>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90A18373-F973-46C7-9376-9A4F58E65B37}"/>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01A932A6-B0B7-4EF8-97E2-B9F4765EF5D1}"/>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0D76CB9C-581A-43C0-B1DC-A9AE5541E19E}"/>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CC44857B-5BE4-453C-9EF4-041A58181BB9}"/>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89200C6F-F588-4B22-8120-3736E19DE18F}"/>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10AEC060-FA26-471D-84D8-0F4E3945192D}"/>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965FFD10-0E8B-483E-8160-B085EC522E8C}"/>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84A3C67F-AB5C-4B62-A40A-051440A72D9F}"/>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931F1AD7-D8AD-4E87-8FDC-3328F57611AB}"/>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54D19DAD-A510-4346-86CD-FF260419E421}"/>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893BBA35-2B84-45E1-8678-2652F89832C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EA170D03-6651-4FFD-8B76-DA124547A8E4}"/>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5FE9CBD9-3D58-49BB-A5DE-EFA1B8B2B403}"/>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E30F5CF6-8A6B-4646-A1B2-F0DEB0DD5BFE}"/>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8F549F06-DF07-4B9D-B713-F7E81E59929D}"/>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3EEA8EE6-087E-4AD1-93B0-EC6E7BDF5836}"/>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4921C589-9E19-49D2-A016-8E167EADD97B}"/>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216F60BD-1D45-4CBD-A785-2A6B6E4B4C60}"/>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56A5A7CA-0845-46B7-B231-CFA7277C3C5E}"/>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6F0BB861-EA81-4442-88AF-855E6EBDCA4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B25931AD-3E87-4ACD-8902-E7D49BE73262}"/>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E302A2B4-793F-45ED-B4B1-BF67B69E5EBD}"/>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44BB4531-AD84-4ACC-A279-D10F884BF7B7}"/>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E2EB9313-9EFC-483B-BCAC-67A4D09A83EE}"/>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40B04AEB-C16D-488B-A4E5-8B263DAE1244}"/>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32A4F4F9-6445-4E0B-BF9A-03E037E91003}"/>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7683BF6E-8291-40A8-863D-2A2ED3F2E88F}"/>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FE7862EF-C1EF-4671-991C-EE24A2745DD0}"/>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871222CF-1182-40B3-AA7C-8DD62E8AFE10}"/>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4412F153-1713-4886-A309-5A54AD793DB3}"/>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4A86283E-1A3B-4B83-B7AC-22C42A5072A8}"/>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37895788-464F-41B1-AAC0-E58567F1402D}"/>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F4FEFD92-1DCE-4BD6-B05C-238E9FD6C318}"/>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43B06040-E806-4D5B-84D4-FF3D85D973EF}"/>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1A3B93BA-DFD3-4FB6-95D1-476373C4F803}"/>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D2B67C3E-C7D6-4068-A7C8-C100AEA1C1B2}"/>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EB909EF2-73D5-4ABE-8F37-204CBF34B682}"/>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30B52260-3AE7-49BD-A48D-BA9C6D3E192F}"/>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DBB15995-5948-435A-B1F1-0D1EEC7314E5}"/>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E6528139-9D47-4373-8F02-9CD82D8C9A5D}"/>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145F6882-E831-40EF-821B-EBA244EDD92E}"/>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7EEA6153-0C5A-42A5-88C5-A2E60017D10B}"/>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35FD3309-CF30-49FC-8CC2-EE7BAC24E3E5}"/>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C77F66C8-2EF4-4BF6-8B0F-3E4A167F81E2}"/>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DB77A33D-F8B4-4868-9188-14F9D085F364}"/>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15B822AE-09A3-486A-8244-D7B55E8482A8}"/>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9060699E-4C68-47B8-AC15-E2CC0BB87921}"/>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8697FC82-29F7-48E8-835F-D3B192E1A30D}"/>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7DAFF8B4-AD28-4B2D-8677-8D5070BECFC6}"/>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323AB959-6CF8-436D-AE53-43B97B870A2E}"/>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6312E72C-E5A2-4BF8-8C04-5269E9587498}"/>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F960C58D-1DA2-4B60-85AC-0D2D7DCCCFD9}"/>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336CE056-D873-410C-A9DE-5A3BFFF389D7}"/>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65DA1D7F-5D3E-4528-AF40-C7D4EBEC588F}"/>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F9AAEA84-3583-46A1-95A8-45BA39A082F3}"/>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28F5EDE2-7F98-492D-8A3F-90BE104738CB}"/>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A62CE0D1-2A44-42C2-A532-016F95CE1C4C}"/>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28AEF0B6-74B9-44D1-9BF3-C272116304B0}"/>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1D343DCB-0F34-48C2-8274-91444A0C0CA8}"/>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B55C6CE1-8F84-4B5C-8AAE-30EBB4B29E52}"/>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16AF82F4-7250-4ED8-9302-5D5AAE683C57}"/>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1D0B5E65-E950-4056-B72F-C742557B4C4E}" type="slidenum">
              <a:rPr lang="en-US" altLang="zh-CN"/>
              <a:pPr/>
              <a:t>39</a:t>
            </a:fld>
            <a:endParaRPr lang="en-US" altLang="zh-CN"/>
          </a:p>
        </p:txBody>
      </p:sp>
      <p:sp>
        <p:nvSpPr>
          <p:cNvPr id="429140" name="Text Box 84"/>
          <p:cNvSpPr txBox="1">
            <a:spLocks noChangeArrowheads="1"/>
          </p:cNvSpPr>
          <p:nvPr/>
        </p:nvSpPr>
        <p:spPr bwMode="auto">
          <a:xfrm>
            <a:off x="1049650" y="5892870"/>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数据偏移</a:t>
            </a:r>
            <a:r>
              <a:rPr lang="en-US" altLang="zh-CN" dirty="0"/>
              <a:t>(</a:t>
            </a:r>
            <a:r>
              <a:rPr lang="zh-CN" altLang="en-US" dirty="0"/>
              <a:t>即首部长度</a:t>
            </a:r>
            <a:r>
              <a:rPr lang="en-US" altLang="zh-CN" dirty="0"/>
              <a:t>)</a:t>
            </a:r>
            <a:r>
              <a:rPr lang="zh-CN" altLang="en-US" dirty="0"/>
              <a:t>：占</a:t>
            </a:r>
            <a:r>
              <a:rPr lang="en-US" altLang="zh-CN" dirty="0"/>
              <a:t>4</a:t>
            </a:r>
            <a:r>
              <a:rPr lang="zh-CN" altLang="en-US" dirty="0"/>
              <a:t>位，它指出 </a:t>
            </a:r>
            <a:r>
              <a:rPr lang="en-US" altLang="zh-CN" dirty="0"/>
              <a:t>TCP </a:t>
            </a:r>
            <a:r>
              <a:rPr lang="zh-CN" altLang="en-US" dirty="0"/>
              <a:t>报文段的数据起始处距离 </a:t>
            </a:r>
            <a:r>
              <a:rPr lang="en-US" altLang="zh-CN" dirty="0"/>
              <a:t>TCP </a:t>
            </a:r>
            <a:r>
              <a:rPr lang="zh-CN" altLang="en-US" dirty="0"/>
              <a:t>报文段的起始处有多远。“数据偏移”的单位是 </a:t>
            </a:r>
            <a:r>
              <a:rPr lang="en-US" altLang="zh-CN" dirty="0"/>
              <a:t>32 </a:t>
            </a:r>
            <a:r>
              <a:rPr lang="zh-CN" altLang="en-US" dirty="0"/>
              <a:t>位字</a:t>
            </a:r>
            <a:r>
              <a:rPr lang="en-US" altLang="zh-CN" dirty="0"/>
              <a:t>(</a:t>
            </a:r>
            <a:r>
              <a:rPr lang="zh-CN" altLang="en-US" dirty="0"/>
              <a:t>以 </a:t>
            </a:r>
            <a:r>
              <a:rPr lang="en-US" altLang="zh-CN" dirty="0"/>
              <a:t>4 </a:t>
            </a:r>
            <a:r>
              <a:rPr lang="zh-CN" altLang="en-US" dirty="0"/>
              <a:t>字节为计算单位</a:t>
            </a:r>
            <a:r>
              <a:rPr lang="en-US" altLang="zh-CN" dirty="0"/>
              <a:t>)</a:t>
            </a:r>
            <a:r>
              <a:rPr lang="zh-CN" altLang="en-US" dirty="0"/>
              <a:t>。</a:t>
            </a:r>
          </a:p>
        </p:txBody>
      </p:sp>
      <p:sp>
        <p:nvSpPr>
          <p:cNvPr id="429141" name="Rectangle 85"/>
          <p:cNvSpPr>
            <a:spLocks noChangeArrowheads="1"/>
          </p:cNvSpPr>
          <p:nvPr/>
        </p:nvSpPr>
        <p:spPr bwMode="auto">
          <a:xfrm>
            <a:off x="2135188" y="3716338"/>
            <a:ext cx="10080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29224"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(4)</a:t>
            </a:r>
          </a:p>
        </p:txBody>
      </p:sp>
    </p:spTree>
    <p:extLst>
      <p:ext uri="{BB962C8B-B14F-4D97-AF65-F5344CB8AC3E}">
        <p14:creationId xmlns:p14="http://schemas.microsoft.com/office/powerpoint/2010/main" val="1904027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14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291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141" grpId="0" animBg="1"/>
      <p:bldP spid="42914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5"/>
          <p:cNvSpPr>
            <a:spLocks noGrp="1"/>
          </p:cNvSpPr>
          <p:nvPr>
            <p:ph type="sldNum" sz="quarter" idx="12"/>
          </p:nvPr>
        </p:nvSpPr>
        <p:spPr/>
        <p:txBody>
          <a:bodyPr/>
          <a:lstStyle/>
          <a:p>
            <a:fld id="{8FF98B4C-56E4-4569-A359-64581E91463E}" type="slidenum">
              <a:rPr lang="en-US" altLang="zh-CN"/>
              <a:pPr/>
              <a:t>4</a:t>
            </a:fld>
            <a:endParaRPr lang="en-US" altLang="zh-CN"/>
          </a:p>
        </p:txBody>
      </p:sp>
      <p:sp>
        <p:nvSpPr>
          <p:cNvPr id="307202" name="Rectangle 2"/>
          <p:cNvSpPr>
            <a:spLocks noGrp="1" noChangeArrowheads="1"/>
          </p:cNvSpPr>
          <p:nvPr>
            <p:ph type="title"/>
          </p:nvPr>
        </p:nvSpPr>
        <p:spPr/>
        <p:txBody>
          <a:bodyPr/>
          <a:lstStyle/>
          <a:p>
            <a:r>
              <a:rPr lang="zh-CN" altLang="en-US"/>
              <a:t>传输层提供逻辑通信</a:t>
            </a:r>
          </a:p>
        </p:txBody>
      </p:sp>
      <p:sp>
        <p:nvSpPr>
          <p:cNvPr id="307203" name="Rectangle 3"/>
          <p:cNvSpPr>
            <a:spLocks noChangeArrowheads="1"/>
          </p:cNvSpPr>
          <p:nvPr/>
        </p:nvSpPr>
        <p:spPr bwMode="auto">
          <a:xfrm>
            <a:off x="1704975" y="1349376"/>
            <a:ext cx="1449388"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04" name="Rectangle 4"/>
          <p:cNvSpPr>
            <a:spLocks noChangeArrowheads="1"/>
          </p:cNvSpPr>
          <p:nvPr/>
        </p:nvSpPr>
        <p:spPr bwMode="auto">
          <a:xfrm>
            <a:off x="8953501" y="1349376"/>
            <a:ext cx="1452563"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05" name="Rectangle 5"/>
          <p:cNvSpPr>
            <a:spLocks noChangeArrowheads="1"/>
          </p:cNvSpPr>
          <p:nvPr/>
        </p:nvSpPr>
        <p:spPr bwMode="auto">
          <a:xfrm>
            <a:off x="1722439" y="2459038"/>
            <a:ext cx="8688387" cy="469900"/>
          </a:xfrm>
          <a:prstGeom prst="rect">
            <a:avLst/>
          </a:prstGeom>
          <a:solidFill>
            <a:srgbClr val="CCECFF">
              <a:alpha val="67999"/>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06" name="Line 6"/>
          <p:cNvSpPr>
            <a:spLocks noChangeShapeType="1"/>
          </p:cNvSpPr>
          <p:nvPr/>
        </p:nvSpPr>
        <p:spPr bwMode="auto">
          <a:xfrm>
            <a:off x="3144838" y="5141913"/>
            <a:ext cx="5789612"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07" name="Line 7"/>
          <p:cNvSpPr>
            <a:spLocks noChangeShapeType="1"/>
          </p:cNvSpPr>
          <p:nvPr/>
        </p:nvSpPr>
        <p:spPr bwMode="auto">
          <a:xfrm>
            <a:off x="1704975" y="2935288"/>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08" name="Line 8"/>
          <p:cNvSpPr>
            <a:spLocks noChangeShapeType="1"/>
          </p:cNvSpPr>
          <p:nvPr/>
        </p:nvSpPr>
        <p:spPr bwMode="auto">
          <a:xfrm>
            <a:off x="1704975" y="3414713"/>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09" name="Rectangle 9"/>
          <p:cNvSpPr>
            <a:spLocks noChangeArrowheads="1"/>
          </p:cNvSpPr>
          <p:nvPr/>
        </p:nvSpPr>
        <p:spPr bwMode="auto">
          <a:xfrm>
            <a:off x="1711326" y="2011364"/>
            <a:ext cx="1439863"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10" name="Rectangle 10"/>
          <p:cNvSpPr>
            <a:spLocks noChangeArrowheads="1"/>
          </p:cNvSpPr>
          <p:nvPr/>
        </p:nvSpPr>
        <p:spPr bwMode="auto">
          <a:xfrm>
            <a:off x="1670051" y="1470025"/>
            <a:ext cx="330220" cy="234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5</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4</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3</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2</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1</a:t>
            </a:r>
          </a:p>
        </p:txBody>
      </p:sp>
      <p:grpSp>
        <p:nvGrpSpPr>
          <p:cNvPr id="307211" name="Group 11"/>
          <p:cNvGrpSpPr>
            <a:grpSpLocks/>
          </p:cNvGrpSpPr>
          <p:nvPr/>
        </p:nvGrpSpPr>
        <p:grpSpPr bwMode="auto">
          <a:xfrm>
            <a:off x="4418014" y="2468564"/>
            <a:ext cx="1062037" cy="1419225"/>
            <a:chOff x="2017" y="1543"/>
            <a:chExt cx="619" cy="922"/>
          </a:xfrm>
        </p:grpSpPr>
        <p:sp>
          <p:nvSpPr>
            <p:cNvPr id="307212" name="Rectangle 12"/>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13" name="Line 13"/>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14" name="Line 14"/>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07215" name="Line 15"/>
          <p:cNvSpPr>
            <a:spLocks noChangeShapeType="1"/>
          </p:cNvSpPr>
          <p:nvPr/>
        </p:nvSpPr>
        <p:spPr bwMode="auto">
          <a:xfrm>
            <a:off x="8953501" y="2935288"/>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16" name="Line 16"/>
          <p:cNvSpPr>
            <a:spLocks noChangeShapeType="1"/>
          </p:cNvSpPr>
          <p:nvPr/>
        </p:nvSpPr>
        <p:spPr bwMode="auto">
          <a:xfrm>
            <a:off x="8953501" y="3414713"/>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17" name="Rectangle 17"/>
          <p:cNvSpPr>
            <a:spLocks noChangeArrowheads="1"/>
          </p:cNvSpPr>
          <p:nvPr/>
        </p:nvSpPr>
        <p:spPr bwMode="auto">
          <a:xfrm>
            <a:off x="8958263" y="2011364"/>
            <a:ext cx="144780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grpSp>
        <p:nvGrpSpPr>
          <p:cNvPr id="307218" name="Group 18"/>
          <p:cNvGrpSpPr>
            <a:grpSpLocks/>
          </p:cNvGrpSpPr>
          <p:nvPr/>
        </p:nvGrpSpPr>
        <p:grpSpPr bwMode="auto">
          <a:xfrm>
            <a:off x="6611939" y="2468564"/>
            <a:ext cx="1062037" cy="1419225"/>
            <a:chOff x="3295" y="1543"/>
            <a:chExt cx="619" cy="922"/>
          </a:xfrm>
        </p:grpSpPr>
        <p:sp>
          <p:nvSpPr>
            <p:cNvPr id="307219" name="Rectangle 1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20" name="Line 2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21" name="Line 2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07222" name="Rectangle 22"/>
          <p:cNvSpPr>
            <a:spLocks noChangeArrowheads="1"/>
          </p:cNvSpPr>
          <p:nvPr/>
        </p:nvSpPr>
        <p:spPr bwMode="auto">
          <a:xfrm>
            <a:off x="4022725" y="1666875"/>
            <a:ext cx="408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传输层提供应用进程</a:t>
            </a:r>
            <a:r>
              <a:rPr lang="zh-CN" altLang="zh-CN" sz="2000">
                <a:solidFill>
                  <a:srgbClr val="333399"/>
                </a:solidFill>
                <a:latin typeface="微软雅黑 Light" panose="020B0502040204020203" pitchFamily="34" charset="-122"/>
                <a:ea typeface="微软雅黑 Light" panose="020B0502040204020203" pitchFamily="34" charset="-122"/>
              </a:rPr>
              <a:t>间的逻辑</a:t>
            </a:r>
            <a:r>
              <a:rPr lang="zh-CN" altLang="en-US" sz="2000">
                <a:solidFill>
                  <a:srgbClr val="333399"/>
                </a:solidFill>
                <a:latin typeface="微软雅黑 Light" panose="020B0502040204020203" pitchFamily="34" charset="-122"/>
                <a:ea typeface="微软雅黑 Light" panose="020B0502040204020203" pitchFamily="34" charset="-122"/>
              </a:rPr>
              <a:t>通信</a:t>
            </a:r>
          </a:p>
        </p:txBody>
      </p:sp>
      <p:sp>
        <p:nvSpPr>
          <p:cNvPr id="307223" name="Rectangle 23"/>
          <p:cNvSpPr>
            <a:spLocks noChangeArrowheads="1"/>
          </p:cNvSpPr>
          <p:nvPr/>
        </p:nvSpPr>
        <p:spPr bwMode="auto">
          <a:xfrm>
            <a:off x="1704975" y="4673601"/>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24" name="Freeform 24"/>
          <p:cNvSpPr>
            <a:spLocks/>
          </p:cNvSpPr>
          <p:nvPr/>
        </p:nvSpPr>
        <p:spPr bwMode="auto">
          <a:xfrm>
            <a:off x="2500314"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25" name="Freeform 25"/>
          <p:cNvSpPr>
            <a:spLocks/>
          </p:cNvSpPr>
          <p:nvPr/>
        </p:nvSpPr>
        <p:spPr bwMode="auto">
          <a:xfrm>
            <a:off x="2438400" y="5154613"/>
            <a:ext cx="712788"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26" name="Rectangle 26"/>
          <p:cNvSpPr>
            <a:spLocks noChangeArrowheads="1"/>
          </p:cNvSpPr>
          <p:nvPr/>
        </p:nvSpPr>
        <p:spPr bwMode="auto">
          <a:xfrm>
            <a:off x="1935164" y="4306889"/>
            <a:ext cx="94577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主机 </a:t>
            </a:r>
            <a:r>
              <a:rPr lang="en-US" altLang="zh-CN" sz="2000">
                <a:solidFill>
                  <a:srgbClr val="333399"/>
                </a:solidFill>
                <a:latin typeface="微软雅黑 Light" panose="020B0502040204020203" pitchFamily="34" charset="-122"/>
                <a:ea typeface="微软雅黑 Light" panose="020B0502040204020203" pitchFamily="34" charset="-122"/>
              </a:rPr>
              <a:t>A</a:t>
            </a:r>
          </a:p>
        </p:txBody>
      </p:sp>
      <p:sp>
        <p:nvSpPr>
          <p:cNvPr id="307227" name="Rectangle 27"/>
          <p:cNvSpPr>
            <a:spLocks noChangeArrowheads="1"/>
          </p:cNvSpPr>
          <p:nvPr/>
        </p:nvSpPr>
        <p:spPr bwMode="auto">
          <a:xfrm>
            <a:off x="9178925" y="4306889"/>
            <a:ext cx="93775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主机 </a:t>
            </a:r>
            <a:r>
              <a:rPr lang="en-US" altLang="zh-CN" sz="2000">
                <a:solidFill>
                  <a:srgbClr val="333399"/>
                </a:solidFill>
                <a:latin typeface="微软雅黑 Light" panose="020B0502040204020203" pitchFamily="34" charset="-122"/>
                <a:ea typeface="微软雅黑 Light" panose="020B0502040204020203" pitchFamily="34" charset="-122"/>
              </a:rPr>
              <a:t>B</a:t>
            </a:r>
          </a:p>
        </p:txBody>
      </p:sp>
      <p:sp>
        <p:nvSpPr>
          <p:cNvPr id="307228" name="Freeform 28"/>
          <p:cNvSpPr>
            <a:spLocks/>
          </p:cNvSpPr>
          <p:nvPr/>
        </p:nvSpPr>
        <p:spPr bwMode="auto">
          <a:xfrm>
            <a:off x="2397126" y="2459038"/>
            <a:ext cx="7332663" cy="1751012"/>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29" name="Rectangle 29"/>
          <p:cNvSpPr>
            <a:spLocks noChangeArrowheads="1"/>
          </p:cNvSpPr>
          <p:nvPr/>
        </p:nvSpPr>
        <p:spPr bwMode="auto">
          <a:xfrm>
            <a:off x="3344864" y="1201739"/>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应用进程</a:t>
            </a:r>
          </a:p>
        </p:txBody>
      </p:sp>
      <p:sp>
        <p:nvSpPr>
          <p:cNvPr id="307230" name="Freeform 30"/>
          <p:cNvSpPr>
            <a:spLocks/>
          </p:cNvSpPr>
          <p:nvPr/>
        </p:nvSpPr>
        <p:spPr bwMode="auto">
          <a:xfrm>
            <a:off x="8535988" y="1492251"/>
            <a:ext cx="538162"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31" name="Rectangle 31"/>
          <p:cNvSpPr>
            <a:spLocks noChangeArrowheads="1"/>
          </p:cNvSpPr>
          <p:nvPr/>
        </p:nvSpPr>
        <p:spPr bwMode="auto">
          <a:xfrm>
            <a:off x="7453313" y="1201738"/>
            <a:ext cx="11985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应用进程</a:t>
            </a:r>
          </a:p>
        </p:txBody>
      </p:sp>
      <p:sp>
        <p:nvSpPr>
          <p:cNvPr id="307232" name="AutoShape 32"/>
          <p:cNvSpPr>
            <a:spLocks noChangeArrowheads="1"/>
          </p:cNvSpPr>
          <p:nvPr/>
        </p:nvSpPr>
        <p:spPr bwMode="auto">
          <a:xfrm>
            <a:off x="3133726" y="2016125"/>
            <a:ext cx="5815013"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33" name="Rectangle 33"/>
          <p:cNvSpPr>
            <a:spLocks noChangeArrowheads="1"/>
          </p:cNvSpPr>
          <p:nvPr/>
        </p:nvSpPr>
        <p:spPr bwMode="auto">
          <a:xfrm>
            <a:off x="4471988" y="4586288"/>
            <a:ext cx="1155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路由器 </a:t>
            </a:r>
            <a:r>
              <a:rPr lang="en-US" altLang="zh-CN" sz="2000">
                <a:solidFill>
                  <a:srgbClr val="333399"/>
                </a:solidFill>
                <a:latin typeface="微软雅黑 Light" panose="020B0502040204020203" pitchFamily="34" charset="-122"/>
                <a:ea typeface="微软雅黑 Light" panose="020B0502040204020203" pitchFamily="34" charset="-122"/>
              </a:rPr>
              <a:t>1</a:t>
            </a:r>
          </a:p>
        </p:txBody>
      </p:sp>
      <p:pic>
        <p:nvPicPr>
          <p:cNvPr id="307234"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9775" y="4933951"/>
            <a:ext cx="723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7235" name="Rectangle 35"/>
          <p:cNvSpPr>
            <a:spLocks noChangeArrowheads="1"/>
          </p:cNvSpPr>
          <p:nvPr/>
        </p:nvSpPr>
        <p:spPr bwMode="auto">
          <a:xfrm>
            <a:off x="6678613" y="4586288"/>
            <a:ext cx="117019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路由器 </a:t>
            </a:r>
            <a:r>
              <a:rPr lang="en-US" altLang="zh-CN" sz="2000">
                <a:solidFill>
                  <a:srgbClr val="333399"/>
                </a:solidFill>
                <a:latin typeface="微软雅黑 Light" panose="020B0502040204020203" pitchFamily="34" charset="-122"/>
                <a:ea typeface="微软雅黑 Light" panose="020B0502040204020203" pitchFamily="34" charset="-122"/>
              </a:rPr>
              <a:t>2</a:t>
            </a:r>
          </a:p>
        </p:txBody>
      </p:sp>
      <p:sp>
        <p:nvSpPr>
          <p:cNvPr id="307236" name="Oval 36"/>
          <p:cNvSpPr>
            <a:spLocks noChangeArrowheads="1"/>
          </p:cNvSpPr>
          <p:nvPr/>
        </p:nvSpPr>
        <p:spPr bwMode="auto">
          <a:xfrm>
            <a:off x="1958976" y="4783139"/>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37" name="Rectangle 37"/>
          <p:cNvSpPr>
            <a:spLocks noChangeArrowheads="1"/>
          </p:cNvSpPr>
          <p:nvPr/>
        </p:nvSpPr>
        <p:spPr bwMode="auto">
          <a:xfrm>
            <a:off x="2003425" y="4732339"/>
            <a:ext cx="57387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1</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38" name="Oval 38"/>
          <p:cNvSpPr>
            <a:spLocks noChangeArrowheads="1"/>
          </p:cNvSpPr>
          <p:nvPr/>
        </p:nvSpPr>
        <p:spPr bwMode="auto">
          <a:xfrm>
            <a:off x="9652001" y="1376363"/>
            <a:ext cx="631825"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39" name="Line 39"/>
          <p:cNvSpPr>
            <a:spLocks noChangeShapeType="1"/>
          </p:cNvSpPr>
          <p:nvPr/>
        </p:nvSpPr>
        <p:spPr bwMode="auto">
          <a:xfrm rot="5400000">
            <a:off x="4465638" y="3409950"/>
            <a:ext cx="94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40" name="Line 40"/>
          <p:cNvSpPr>
            <a:spLocks noChangeShapeType="1"/>
          </p:cNvSpPr>
          <p:nvPr/>
        </p:nvSpPr>
        <p:spPr bwMode="auto">
          <a:xfrm rot="5400000">
            <a:off x="6655594" y="3407569"/>
            <a:ext cx="957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pic>
        <p:nvPicPr>
          <p:cNvPr id="30724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4626" y="4846639"/>
            <a:ext cx="9048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2" name="Rectangle 42"/>
          <p:cNvSpPr>
            <a:spLocks noChangeArrowheads="1"/>
          </p:cNvSpPr>
          <p:nvPr/>
        </p:nvSpPr>
        <p:spPr bwMode="auto">
          <a:xfrm>
            <a:off x="7864475" y="4927601"/>
            <a:ext cx="7879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LAN</a:t>
            </a:r>
            <a:r>
              <a:rPr lang="en-US" altLang="zh-CN" sz="2000" baseline="-25000">
                <a:solidFill>
                  <a:srgbClr val="333399"/>
                </a:solidFill>
                <a:latin typeface="微软雅黑 Light" panose="020B0502040204020203" pitchFamily="34" charset="-122"/>
                <a:ea typeface="微软雅黑 Light" panose="020B0502040204020203" pitchFamily="34" charset="-122"/>
              </a:rPr>
              <a:t>2</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pic>
        <p:nvPicPr>
          <p:cNvPr id="30724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8951" y="4846639"/>
            <a:ext cx="989013"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4" name="Rectangle 44"/>
          <p:cNvSpPr>
            <a:spLocks noChangeArrowheads="1"/>
          </p:cNvSpPr>
          <p:nvPr/>
        </p:nvSpPr>
        <p:spPr bwMode="auto">
          <a:xfrm>
            <a:off x="5683250" y="4938713"/>
            <a:ext cx="78784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WAN</a:t>
            </a:r>
          </a:p>
        </p:txBody>
      </p:sp>
      <p:sp>
        <p:nvSpPr>
          <p:cNvPr id="307245" name="Oval 45"/>
          <p:cNvSpPr>
            <a:spLocks noChangeArrowheads="1"/>
          </p:cNvSpPr>
          <p:nvPr/>
        </p:nvSpPr>
        <p:spPr bwMode="auto">
          <a:xfrm>
            <a:off x="3076575" y="5067301"/>
            <a:ext cx="153988"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46" name="Oval 46"/>
          <p:cNvSpPr>
            <a:spLocks noChangeArrowheads="1"/>
          </p:cNvSpPr>
          <p:nvPr/>
        </p:nvSpPr>
        <p:spPr bwMode="auto">
          <a:xfrm>
            <a:off x="1943101" y="5153026"/>
            <a:ext cx="633413"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47" name="Rectangle 47"/>
          <p:cNvSpPr>
            <a:spLocks noChangeArrowheads="1"/>
          </p:cNvSpPr>
          <p:nvPr/>
        </p:nvSpPr>
        <p:spPr bwMode="auto">
          <a:xfrm>
            <a:off x="1962150" y="5102226"/>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2</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48" name="Rectangle 48"/>
          <p:cNvSpPr>
            <a:spLocks noChangeArrowheads="1"/>
          </p:cNvSpPr>
          <p:nvPr/>
        </p:nvSpPr>
        <p:spPr bwMode="auto">
          <a:xfrm flipH="1">
            <a:off x="8948738" y="4673601"/>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49" name="Freeform 49"/>
          <p:cNvSpPr>
            <a:spLocks/>
          </p:cNvSpPr>
          <p:nvPr/>
        </p:nvSpPr>
        <p:spPr bwMode="auto">
          <a:xfrm flipH="1">
            <a:off x="8948739"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50" name="Freeform 50"/>
          <p:cNvSpPr>
            <a:spLocks/>
          </p:cNvSpPr>
          <p:nvPr/>
        </p:nvSpPr>
        <p:spPr bwMode="auto">
          <a:xfrm flipH="1">
            <a:off x="8948738" y="5154613"/>
            <a:ext cx="711200"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51" name="Oval 51"/>
          <p:cNvSpPr>
            <a:spLocks noChangeArrowheads="1"/>
          </p:cNvSpPr>
          <p:nvPr/>
        </p:nvSpPr>
        <p:spPr bwMode="auto">
          <a:xfrm flipH="1">
            <a:off x="9405939" y="4783139"/>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52" name="Rectangle 52"/>
          <p:cNvSpPr>
            <a:spLocks noChangeArrowheads="1"/>
          </p:cNvSpPr>
          <p:nvPr/>
        </p:nvSpPr>
        <p:spPr bwMode="auto">
          <a:xfrm flipH="1">
            <a:off x="9417050" y="4732339"/>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3</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53" name="Oval 53"/>
          <p:cNvSpPr>
            <a:spLocks noChangeArrowheads="1"/>
          </p:cNvSpPr>
          <p:nvPr/>
        </p:nvSpPr>
        <p:spPr bwMode="auto">
          <a:xfrm flipH="1">
            <a:off x="9391651" y="5153026"/>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54" name="Rectangle 54"/>
          <p:cNvSpPr>
            <a:spLocks noChangeArrowheads="1"/>
          </p:cNvSpPr>
          <p:nvPr/>
        </p:nvSpPr>
        <p:spPr bwMode="auto">
          <a:xfrm flipH="1">
            <a:off x="9417050" y="5116514"/>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4</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55" name="Rectangle 55"/>
          <p:cNvSpPr>
            <a:spLocks noChangeArrowheads="1"/>
          </p:cNvSpPr>
          <p:nvPr/>
        </p:nvSpPr>
        <p:spPr bwMode="auto">
          <a:xfrm>
            <a:off x="5695951" y="2501900"/>
            <a:ext cx="746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IP </a:t>
            </a:r>
            <a:r>
              <a:rPr lang="zh-CN" altLang="en-US" sz="2000">
                <a:solidFill>
                  <a:srgbClr val="333399"/>
                </a:solidFill>
                <a:latin typeface="微软雅黑 Light" panose="020B0502040204020203" pitchFamily="34" charset="-122"/>
                <a:ea typeface="微软雅黑 Light" panose="020B0502040204020203" pitchFamily="34" charset="-122"/>
              </a:rPr>
              <a:t>层</a:t>
            </a:r>
          </a:p>
        </p:txBody>
      </p:sp>
      <p:pic>
        <p:nvPicPr>
          <p:cNvPr id="30725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4863" y="4846639"/>
            <a:ext cx="90646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7" name="Rectangle 57"/>
          <p:cNvSpPr>
            <a:spLocks noChangeArrowheads="1"/>
          </p:cNvSpPr>
          <p:nvPr/>
        </p:nvSpPr>
        <p:spPr bwMode="auto">
          <a:xfrm>
            <a:off x="3476625" y="4926014"/>
            <a:ext cx="77745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LAN</a:t>
            </a:r>
            <a:r>
              <a:rPr lang="en-US" altLang="zh-CN" sz="2000" baseline="-25000">
                <a:solidFill>
                  <a:srgbClr val="333399"/>
                </a:solidFill>
                <a:latin typeface="微软雅黑 Light" panose="020B0502040204020203" pitchFamily="34" charset="-122"/>
                <a:ea typeface="微软雅黑 Light" panose="020B0502040204020203" pitchFamily="34" charset="-122"/>
              </a:rPr>
              <a:t>1</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58" name="Freeform 58"/>
          <p:cNvSpPr>
            <a:spLocks/>
          </p:cNvSpPr>
          <p:nvPr/>
        </p:nvSpPr>
        <p:spPr bwMode="auto">
          <a:xfrm>
            <a:off x="3070226" y="1506539"/>
            <a:ext cx="327025"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59" name="Oval 59"/>
          <p:cNvSpPr>
            <a:spLocks noChangeArrowheads="1"/>
          </p:cNvSpPr>
          <p:nvPr/>
        </p:nvSpPr>
        <p:spPr bwMode="auto">
          <a:xfrm>
            <a:off x="1781176" y="1373188"/>
            <a:ext cx="633413"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60" name="Rectangle 60"/>
          <p:cNvSpPr>
            <a:spLocks noChangeArrowheads="1"/>
          </p:cNvSpPr>
          <p:nvPr/>
        </p:nvSpPr>
        <p:spPr bwMode="auto">
          <a:xfrm>
            <a:off x="1828800" y="1333501"/>
            <a:ext cx="57387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1</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61" name="Oval 61"/>
          <p:cNvSpPr>
            <a:spLocks noChangeArrowheads="1"/>
          </p:cNvSpPr>
          <p:nvPr/>
        </p:nvSpPr>
        <p:spPr bwMode="auto">
          <a:xfrm>
            <a:off x="2463801" y="1447800"/>
            <a:ext cx="633413"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62" name="Rectangle 62"/>
          <p:cNvSpPr>
            <a:spLocks noChangeArrowheads="1"/>
          </p:cNvSpPr>
          <p:nvPr/>
        </p:nvSpPr>
        <p:spPr bwMode="auto">
          <a:xfrm>
            <a:off x="2493963" y="1422401"/>
            <a:ext cx="620364"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2</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63" name="Oval 63"/>
          <p:cNvSpPr>
            <a:spLocks noChangeArrowheads="1"/>
          </p:cNvSpPr>
          <p:nvPr/>
        </p:nvSpPr>
        <p:spPr bwMode="auto">
          <a:xfrm>
            <a:off x="2314575" y="2395539"/>
            <a:ext cx="153988"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64" name="Rectangle 64"/>
          <p:cNvSpPr>
            <a:spLocks noChangeArrowheads="1"/>
          </p:cNvSpPr>
          <p:nvPr/>
        </p:nvSpPr>
        <p:spPr bwMode="auto">
          <a:xfrm>
            <a:off x="9693275" y="1327151"/>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4</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65" name="Oval 65"/>
          <p:cNvSpPr>
            <a:spLocks noChangeArrowheads="1"/>
          </p:cNvSpPr>
          <p:nvPr/>
        </p:nvSpPr>
        <p:spPr bwMode="auto">
          <a:xfrm>
            <a:off x="9644063" y="2395539"/>
            <a:ext cx="150812"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66" name="Rectangle 66"/>
          <p:cNvSpPr>
            <a:spLocks noChangeArrowheads="1"/>
          </p:cNvSpPr>
          <p:nvPr/>
        </p:nvSpPr>
        <p:spPr bwMode="auto">
          <a:xfrm>
            <a:off x="3344863" y="1662114"/>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端口</a:t>
            </a:r>
          </a:p>
        </p:txBody>
      </p:sp>
      <p:sp>
        <p:nvSpPr>
          <p:cNvPr id="307267" name="Rectangle 67"/>
          <p:cNvSpPr>
            <a:spLocks noChangeArrowheads="1"/>
          </p:cNvSpPr>
          <p:nvPr/>
        </p:nvSpPr>
        <p:spPr bwMode="auto">
          <a:xfrm>
            <a:off x="8093076" y="1571625"/>
            <a:ext cx="6905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端口</a:t>
            </a:r>
          </a:p>
        </p:txBody>
      </p:sp>
      <p:sp>
        <p:nvSpPr>
          <p:cNvPr id="307268" name="Line 68"/>
          <p:cNvSpPr>
            <a:spLocks noChangeShapeType="1"/>
          </p:cNvSpPr>
          <p:nvPr/>
        </p:nvSpPr>
        <p:spPr bwMode="auto">
          <a:xfrm>
            <a:off x="8659813" y="1814514"/>
            <a:ext cx="577850" cy="1365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69" name="Line 69"/>
          <p:cNvSpPr>
            <a:spLocks noChangeShapeType="1"/>
          </p:cNvSpPr>
          <p:nvPr/>
        </p:nvSpPr>
        <p:spPr bwMode="auto">
          <a:xfrm flipH="1">
            <a:off x="2830513" y="1828800"/>
            <a:ext cx="544512" cy="1222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0" name="Rectangle 70"/>
          <p:cNvSpPr>
            <a:spLocks noChangeArrowheads="1"/>
          </p:cNvSpPr>
          <p:nvPr/>
        </p:nvSpPr>
        <p:spPr bwMode="auto">
          <a:xfrm>
            <a:off x="10098089" y="1454150"/>
            <a:ext cx="330220" cy="234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5</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4</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3</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2</a:t>
            </a:r>
          </a:p>
          <a:p>
            <a:pPr eaLnBrk="0" hangingPunct="0">
              <a:lnSpc>
                <a:spcPct val="150000"/>
              </a:lnSpc>
            </a:pPr>
            <a:r>
              <a:rPr lang="en-US" altLang="zh-CN" sz="2000">
                <a:solidFill>
                  <a:srgbClr val="333399"/>
                </a:solidFill>
                <a:latin typeface="微软雅黑 Light" panose="020B0502040204020203" pitchFamily="34" charset="-122"/>
                <a:ea typeface="微软雅黑 Light" panose="020B0502040204020203" pitchFamily="34" charset="-122"/>
              </a:rPr>
              <a:t>1</a:t>
            </a:r>
          </a:p>
        </p:txBody>
      </p:sp>
      <p:sp>
        <p:nvSpPr>
          <p:cNvPr id="307271" name="Line 71"/>
          <p:cNvSpPr>
            <a:spLocks noChangeShapeType="1"/>
          </p:cNvSpPr>
          <p:nvPr/>
        </p:nvSpPr>
        <p:spPr bwMode="auto">
          <a:xfrm>
            <a:off x="3179763" y="5759450"/>
            <a:ext cx="57658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2" name="Line 72"/>
          <p:cNvSpPr>
            <a:spLocks noChangeShapeType="1"/>
          </p:cNvSpPr>
          <p:nvPr/>
        </p:nvSpPr>
        <p:spPr bwMode="auto">
          <a:xfrm flipH="1">
            <a:off x="3179763" y="5635625"/>
            <a:ext cx="0" cy="300038"/>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3" name="Line 73"/>
          <p:cNvSpPr>
            <a:spLocks noChangeShapeType="1"/>
          </p:cNvSpPr>
          <p:nvPr/>
        </p:nvSpPr>
        <p:spPr bwMode="auto">
          <a:xfrm>
            <a:off x="8948739" y="5635625"/>
            <a:ext cx="7937" cy="228600"/>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4" name="Rectangle 74"/>
          <p:cNvSpPr>
            <a:spLocks noChangeArrowheads="1"/>
          </p:cNvSpPr>
          <p:nvPr/>
        </p:nvSpPr>
        <p:spPr bwMode="auto">
          <a:xfrm>
            <a:off x="4910139" y="5556250"/>
            <a:ext cx="2268537"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IP </a:t>
            </a:r>
            <a:r>
              <a:rPr lang="zh-CN" altLang="en-US" sz="2000">
                <a:solidFill>
                  <a:srgbClr val="333399"/>
                </a:solidFill>
                <a:latin typeface="微软雅黑 Light" panose="020B0502040204020203" pitchFamily="34" charset="-122"/>
                <a:ea typeface="微软雅黑 Light" panose="020B0502040204020203" pitchFamily="34" charset="-122"/>
              </a:rPr>
              <a:t>协议的作用范围</a:t>
            </a:r>
          </a:p>
        </p:txBody>
      </p:sp>
      <p:sp>
        <p:nvSpPr>
          <p:cNvPr id="307275" name="Line 75"/>
          <p:cNvSpPr>
            <a:spLocks noChangeShapeType="1"/>
          </p:cNvSpPr>
          <p:nvPr/>
        </p:nvSpPr>
        <p:spPr bwMode="auto">
          <a:xfrm>
            <a:off x="2190750" y="5486401"/>
            <a:ext cx="0" cy="849313"/>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6" name="Line 76"/>
          <p:cNvSpPr>
            <a:spLocks noChangeShapeType="1"/>
          </p:cNvSpPr>
          <p:nvPr/>
        </p:nvSpPr>
        <p:spPr bwMode="auto">
          <a:xfrm>
            <a:off x="9688513" y="5413376"/>
            <a:ext cx="0" cy="904875"/>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7" name="Line 77"/>
          <p:cNvSpPr>
            <a:spLocks noChangeShapeType="1"/>
          </p:cNvSpPr>
          <p:nvPr/>
        </p:nvSpPr>
        <p:spPr bwMode="auto">
          <a:xfrm>
            <a:off x="2190751" y="6159500"/>
            <a:ext cx="74977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7278" name="Rectangle 78"/>
          <p:cNvSpPr>
            <a:spLocks noChangeArrowheads="1"/>
          </p:cNvSpPr>
          <p:nvPr/>
        </p:nvSpPr>
        <p:spPr bwMode="auto">
          <a:xfrm>
            <a:off x="3838576" y="5949950"/>
            <a:ext cx="43021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传输层协议 </a:t>
            </a:r>
            <a:r>
              <a:rPr lang="en-US" altLang="zh-CN" sz="2000">
                <a:solidFill>
                  <a:srgbClr val="333399"/>
                </a:solidFill>
                <a:latin typeface="微软雅黑 Light" panose="020B0502040204020203" pitchFamily="34" charset="-122"/>
                <a:ea typeface="微软雅黑 Light" panose="020B0502040204020203" pitchFamily="34" charset="-122"/>
              </a:rPr>
              <a:t>TCP </a:t>
            </a:r>
            <a:r>
              <a:rPr lang="zh-CN" altLang="en-US" sz="2000">
                <a:solidFill>
                  <a:srgbClr val="333399"/>
                </a:solidFill>
                <a:latin typeface="微软雅黑 Light" panose="020B0502040204020203" pitchFamily="34" charset="-122"/>
                <a:ea typeface="微软雅黑 Light" panose="020B0502040204020203" pitchFamily="34" charset="-122"/>
              </a:rPr>
              <a:t>和 </a:t>
            </a:r>
            <a:r>
              <a:rPr lang="en-US" altLang="zh-CN" sz="2000">
                <a:solidFill>
                  <a:srgbClr val="333399"/>
                </a:solidFill>
                <a:latin typeface="微软雅黑 Light" panose="020B0502040204020203" pitchFamily="34" charset="-122"/>
                <a:ea typeface="微软雅黑 Light" panose="020B0502040204020203" pitchFamily="34" charset="-122"/>
              </a:rPr>
              <a:t>UDP </a:t>
            </a:r>
            <a:r>
              <a:rPr lang="zh-CN" altLang="en-US" sz="2000">
                <a:solidFill>
                  <a:srgbClr val="333399"/>
                </a:solidFill>
                <a:latin typeface="微软雅黑 Light" panose="020B0502040204020203" pitchFamily="34" charset="-122"/>
                <a:ea typeface="微软雅黑 Light" panose="020B0502040204020203" pitchFamily="34" charset="-122"/>
              </a:rPr>
              <a:t>的作用范围</a:t>
            </a:r>
          </a:p>
        </p:txBody>
      </p:sp>
      <p:pic>
        <p:nvPicPr>
          <p:cNvPr id="307279" name="Picture 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7675" y="4933951"/>
            <a:ext cx="723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7280" name="Rectangle 80"/>
          <p:cNvSpPr>
            <a:spLocks noChangeArrowheads="1"/>
          </p:cNvSpPr>
          <p:nvPr/>
        </p:nvSpPr>
        <p:spPr bwMode="auto">
          <a:xfrm>
            <a:off x="2035175" y="1890713"/>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1" name="Rectangle 81"/>
          <p:cNvSpPr>
            <a:spLocks noChangeArrowheads="1"/>
          </p:cNvSpPr>
          <p:nvPr/>
        </p:nvSpPr>
        <p:spPr bwMode="auto">
          <a:xfrm>
            <a:off x="2619375" y="1890713"/>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2" name="Rectangle 82"/>
          <p:cNvSpPr>
            <a:spLocks noChangeArrowheads="1"/>
          </p:cNvSpPr>
          <p:nvPr/>
        </p:nvSpPr>
        <p:spPr bwMode="auto">
          <a:xfrm>
            <a:off x="9210675" y="1903413"/>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3" name="Rectangle 83"/>
          <p:cNvSpPr>
            <a:spLocks noChangeArrowheads="1"/>
          </p:cNvSpPr>
          <p:nvPr/>
        </p:nvSpPr>
        <p:spPr bwMode="auto">
          <a:xfrm>
            <a:off x="9947275" y="1903413"/>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4" name="Freeform 84"/>
          <p:cNvSpPr>
            <a:spLocks/>
          </p:cNvSpPr>
          <p:nvPr/>
        </p:nvSpPr>
        <p:spPr bwMode="auto">
          <a:xfrm>
            <a:off x="9321800" y="1733551"/>
            <a:ext cx="331788"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85" name="Freeform 85"/>
          <p:cNvSpPr>
            <a:spLocks/>
          </p:cNvSpPr>
          <p:nvPr/>
        </p:nvSpPr>
        <p:spPr bwMode="auto">
          <a:xfrm>
            <a:off x="9772650" y="1736726"/>
            <a:ext cx="292100"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86" name="Oval 86"/>
          <p:cNvSpPr>
            <a:spLocks noChangeArrowheads="1"/>
          </p:cNvSpPr>
          <p:nvPr/>
        </p:nvSpPr>
        <p:spPr bwMode="auto">
          <a:xfrm>
            <a:off x="9026525" y="1511301"/>
            <a:ext cx="63023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7287" name="Rectangle 87"/>
          <p:cNvSpPr>
            <a:spLocks noChangeArrowheads="1"/>
          </p:cNvSpPr>
          <p:nvPr/>
        </p:nvSpPr>
        <p:spPr bwMode="auto">
          <a:xfrm>
            <a:off x="9051925" y="1463676"/>
            <a:ext cx="62036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rgbClr val="333399"/>
                </a:solidFill>
                <a:latin typeface="微软雅黑 Light" panose="020B0502040204020203" pitchFamily="34" charset="-122"/>
                <a:ea typeface="微软雅黑 Light" panose="020B0502040204020203" pitchFamily="34" charset="-122"/>
              </a:rPr>
              <a:t>AP</a:t>
            </a:r>
            <a:r>
              <a:rPr lang="en-US" altLang="zh-CN" sz="2000" baseline="-25000">
                <a:solidFill>
                  <a:srgbClr val="333399"/>
                </a:solidFill>
                <a:latin typeface="微软雅黑 Light" panose="020B0502040204020203" pitchFamily="34" charset="-122"/>
                <a:ea typeface="微软雅黑 Light" panose="020B0502040204020203" pitchFamily="34" charset="-122"/>
              </a:rPr>
              <a:t>3</a:t>
            </a:r>
            <a:endParaRPr lang="en-US" altLang="zh-CN" sz="2000">
              <a:solidFill>
                <a:srgbClr val="333399"/>
              </a:solidFill>
              <a:latin typeface="微软雅黑 Light" panose="020B0502040204020203" pitchFamily="34" charset="-122"/>
              <a:ea typeface="微软雅黑 Light" panose="020B0502040204020203" pitchFamily="34" charset="-122"/>
            </a:endParaRPr>
          </a:p>
        </p:txBody>
      </p:sp>
      <p:sp>
        <p:nvSpPr>
          <p:cNvPr id="307288" name="Freeform 88"/>
          <p:cNvSpPr>
            <a:spLocks/>
          </p:cNvSpPr>
          <p:nvPr/>
        </p:nvSpPr>
        <p:spPr bwMode="auto">
          <a:xfrm>
            <a:off x="2470151" y="1797050"/>
            <a:ext cx="271463"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89" name="Freeform 89"/>
          <p:cNvSpPr>
            <a:spLocks/>
          </p:cNvSpPr>
          <p:nvPr/>
        </p:nvSpPr>
        <p:spPr bwMode="auto">
          <a:xfrm>
            <a:off x="2125664" y="1709739"/>
            <a:ext cx="255587"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7290" name="Oval 90"/>
          <p:cNvSpPr>
            <a:spLocks noChangeArrowheads="1"/>
          </p:cNvSpPr>
          <p:nvPr/>
        </p:nvSpPr>
        <p:spPr bwMode="auto">
          <a:xfrm flipH="1">
            <a:off x="8866188" y="5067301"/>
            <a:ext cx="1524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6C1FD7AD-335A-48FF-BB84-02589B67C370}"/>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8EB1BF0D-FCF5-4B99-901B-F1BBDD0155D2}"/>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39FE9396-7480-4E43-B98F-AF1A794FC517}"/>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31C99C54-C7D3-4132-883F-CB1741A7AE49}"/>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F8FB6372-A473-48B8-9515-AD81746D620B}"/>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FF6635CF-83CD-4077-A176-99D9992DA4E2}"/>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7B394ED3-F063-4325-8258-F512659F6FC1}"/>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545B9483-2B67-47C2-9F5B-A6A781069305}"/>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B84927A3-6748-482E-8F41-37CB24A939AE}"/>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21B1EBC9-9182-4C7D-BC79-62A926B004FB}"/>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608DFAB8-D877-4827-9492-DFDE6DE1FE08}"/>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9FC2D150-A916-4D7C-82DF-4F54AE270E54}"/>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5239EC8A-C798-437F-A473-52006205606D}"/>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41E9E0C0-4CC4-4912-99A1-4B07D5CECA53}"/>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981C59E5-1E20-4D6C-9EDA-CBF2B5866613}"/>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1D540551-B641-4D20-BB96-433F5F812EF1}"/>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F577F593-B28E-4484-813A-3D3575CB9F6E}"/>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19BDC592-08A7-45C3-883C-D884D792CDD8}"/>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EC776293-F5ED-4119-B2F0-178A5BD52814}"/>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7BC38751-D9FC-4A54-A5E0-E08B7E8C5F57}"/>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4D81CDC5-6A39-4DF9-B463-6ED767C82886}"/>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09A19C1C-D784-4B27-BD52-8C8CD1D7CAC5}"/>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77896D10-6AB4-4CCB-9E4E-1F1C412B2704}"/>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E2000A84-2451-4370-AB8E-9B7FD0A7C638}"/>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E4746EB6-A5A5-4612-92A5-3222A1271902}"/>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4CACEA79-8293-4DA1-87E2-3860D552A94B}"/>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343B54EE-6CE8-4973-A049-DC56149D01F2}"/>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5B3D9408-4226-49F8-A697-DBFEC317757F}"/>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2E029B08-8242-4412-9EBF-6D2678A95F7E}"/>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C3D6180D-7C08-416B-BABB-4BCFAFCE8ED9}"/>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AEC88219-C084-4C62-A019-C20D9143B662}"/>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7874DC54-E943-4391-9E6C-7ACC7A17E503}"/>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23885F02-820D-49B0-A726-A002C2B22B0D}"/>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B73FBD93-5B47-4685-8287-BF5C8BB20CC1}"/>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C227F91F-049C-46D9-ACDD-F72DF90B3EA5}"/>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A56C06BF-1BC7-4B8C-8056-A17E31DD9208}"/>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71247F82-0571-433F-A0AC-BC10B0D470E3}"/>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6B141265-F0C0-4FDE-B307-A86F30C4BAE5}"/>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4FF03658-51E7-4942-9BF0-936EDBAFBB4F}"/>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078E7231-A6A2-4500-B7AC-27847B2DBE5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432DAFD4-7791-4EAC-BE9E-F905B70C98E7}"/>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BD74A0A9-EEC4-42A4-A1E0-4070992DED9D}"/>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396DAE3D-5D78-4C73-802C-DAEC358AC109}"/>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919C83E7-148E-4211-9572-3FCCECF69B8D}"/>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9A9BFA22-EE47-4781-A91E-82883824CA81}"/>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52EFDE19-BD03-4FE2-8BBC-DD4506DDF9AA}"/>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F9C4C90E-BDEF-4109-898A-E35C679B1A04}"/>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C0DEF366-32FA-4FB1-8DA8-8DDB4158A7A6}"/>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94FA9A51-82EC-4B19-AB17-C91D738188F4}"/>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6D94D0EF-E142-41C9-97D6-69A1BB5FDD77}"/>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E713C7D2-BFBE-460B-A878-AA47566870D8}"/>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7D3C2E56-4820-48C0-BD08-DA9E5D3C8233}"/>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3EBF07CA-EBD0-487C-B871-101DA4E6EF75}"/>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C4D30A83-5A47-47ED-AB7F-4CC6AC536EFA}"/>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185E5192-1CDA-4435-9524-F3B62341C00D}"/>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4FDF6F73-D4E6-4DBC-A45A-2749BE60605F}"/>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71306D4F-927F-468A-821A-FB29FD7C8145}"/>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B5A94611-1388-49A6-9400-649E827327D4}"/>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E58B3F20-9973-4DD9-B558-2B2AEF53DAD3}"/>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D109B5AB-6D9E-4CC4-BCAA-072D6F1B2AA7}"/>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4307B4D0-7225-4D6F-B323-277134EB5B03}"/>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A99BBEEE-B9BD-4A75-A6CA-30C88463E564}"/>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01B0B457-1E0D-44AE-9E14-325B421F17F4}"/>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0731FA05-3FA9-4AD8-8247-61F54004366C}"/>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15C774C5-0B41-4969-BC9E-6969B5FF2DD1}"/>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6853DF28-1CA8-43AD-9110-2A1F256F4949}"/>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696C8CBE-1C2C-402D-AE8B-DAC5FC21DAD1}"/>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7C6E0D3A-12B8-415B-B8D8-CC721794F9CF}"/>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B7819C8F-7948-4A51-8CC7-511E80088A6A}"/>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CE76E386-C0CE-4DFD-9A10-5D4A0A4042BA}"/>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796FBCB1-F760-4B50-A252-B3B30B82A347}"/>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52DD62D8-DA1D-4CA0-B881-1D36C069CBB1}"/>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240D5A98-A8C1-4537-B867-3B997FB15D06}"/>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599CF7B5-3A8A-43ED-A179-9FDDBED699C8}"/>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52BB5B66-ADE6-4660-9042-29309887504E}"/>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2E14EB89-EF33-426C-AA9A-2DB6DED3FBAA}"/>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04743DB9-4DC0-4111-A86F-AE6C73A6C958}"/>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7823C42B-C8DB-4887-A31E-40EB7D8C24BF}"/>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DF4CEED9-0E59-4F75-B687-05018443AD53}"/>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BFF60D68-0505-4925-AC9E-49AAA6910A43}"/>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37E4A6AA-74B5-4845-934F-F1CD89D1B709}"/>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5DB2301C-C6CA-4294-98B7-04EF17E9BC5B}" type="slidenum">
              <a:rPr lang="en-US" altLang="zh-CN"/>
              <a:pPr/>
              <a:t>40</a:t>
            </a:fld>
            <a:endParaRPr lang="en-US" altLang="zh-CN"/>
          </a:p>
        </p:txBody>
      </p:sp>
      <p:sp>
        <p:nvSpPr>
          <p:cNvPr id="430164" name="Text Box 84"/>
          <p:cNvSpPr txBox="1">
            <a:spLocks noChangeArrowheads="1"/>
          </p:cNvSpPr>
          <p:nvPr/>
        </p:nvSpPr>
        <p:spPr bwMode="auto">
          <a:xfrm>
            <a:off x="1056000" y="6003925"/>
            <a:ext cx="10080000" cy="40011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保留字段：占 </a:t>
            </a:r>
            <a:r>
              <a:rPr lang="en-US" altLang="zh-CN" dirty="0"/>
              <a:t>6 </a:t>
            </a:r>
            <a:r>
              <a:rPr lang="zh-CN" altLang="en-US" dirty="0"/>
              <a:t>位，保留为今后使用，未用时应置为 </a:t>
            </a:r>
            <a:r>
              <a:rPr lang="en-US" altLang="zh-CN" dirty="0"/>
              <a:t>0</a:t>
            </a:r>
            <a:r>
              <a:rPr lang="zh-CN" altLang="en-US" dirty="0"/>
              <a:t> </a:t>
            </a:r>
          </a:p>
        </p:txBody>
      </p:sp>
      <p:sp>
        <p:nvSpPr>
          <p:cNvPr id="430165" name="Rectangle 85"/>
          <p:cNvSpPr>
            <a:spLocks noChangeArrowheads="1"/>
          </p:cNvSpPr>
          <p:nvPr/>
        </p:nvSpPr>
        <p:spPr bwMode="auto">
          <a:xfrm>
            <a:off x="3143250" y="3716338"/>
            <a:ext cx="142875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30248"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(5)</a:t>
            </a:r>
          </a:p>
        </p:txBody>
      </p:sp>
    </p:spTree>
    <p:extLst>
      <p:ext uri="{BB962C8B-B14F-4D97-AF65-F5344CB8AC3E}">
        <p14:creationId xmlns:p14="http://schemas.microsoft.com/office/powerpoint/2010/main" val="233081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01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5" grpId="0" animBg="1"/>
      <p:bldP spid="43016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3740C7F0-0CC5-4F41-8D3C-393968BE3045}"/>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4B9D4372-9293-4CC4-9188-0C552C58B116}"/>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C6AE4275-8532-4690-931F-2F1E85AF1380}"/>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F1EDA6D8-AC8E-4A7F-86E2-12656CCAF253}"/>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E9576647-B6FB-44EB-BCFF-6C68CB0DAE97}"/>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5A79B31B-BD4C-4C28-AEA1-957BFA674F5B}"/>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5E70884B-35E0-4B58-A47A-2159A94B7CC3}"/>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0C6FC056-CAE8-415F-B06B-356C4362F2CA}"/>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A5A062DB-03C8-43E4-A402-B76B11C40250}"/>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4626A244-ABB8-4F93-86BC-40577C5D1E22}"/>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4026B23A-3EC2-4F3A-9BDF-320B00F0A695}"/>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980C8FB0-3FB6-4026-A41A-A93056F55E26}"/>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E4C09FCC-8BB8-4B3F-9EEF-66F0C531492D}"/>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19CF6D9F-1C8F-45AE-A743-DFB8360F1A9A}"/>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ACCAC728-B7FE-4799-82E0-473FF6E4747D}"/>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2E98CA16-E033-4512-A68F-7ADBD7519009}"/>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F67CE4E5-8CB8-4EE2-8F16-6EDA86EF1CE7}"/>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52C4B136-A991-4925-908F-D6B01596B33F}"/>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A1270DC1-716B-48CC-AD5D-340E72F64179}"/>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55DE4516-C4A5-4B39-93CD-AEED4B23D81B}"/>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5D838988-612B-4EC0-B05C-C1F57DAE83CE}"/>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C3936617-67BE-4114-A570-9D7B15EDA8D9}"/>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AE80924A-9471-4004-B8C7-9BCF80EE678B}"/>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D02577FD-66A1-4A9E-8E87-C2820F2CB2F2}"/>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4DCE3AAE-705F-47E8-B8D7-3EF48B1DA5F1}"/>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65E00749-5827-4057-9D34-DF86E684E9DB}"/>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402A5258-2360-4314-B98C-63216D422D51}"/>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5E6F6591-373A-44C0-BC07-E7A136C5A050}"/>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858CD241-68A2-4B6B-B2C4-3873651F5DF3}"/>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6A811A5D-7DCB-45D0-BEA0-3C96EC55AB4E}"/>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D4B9E8D5-2756-457C-AA84-A099AB459533}"/>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09BD935B-9964-48C5-9629-604D2CFD82EB}"/>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EBB94F3A-2252-48C4-8934-34CD53AA370D}"/>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783C0E81-1AE9-4213-A722-5076CDB5F7D9}"/>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ABC10DB5-DE29-4F3F-BF63-A87914886D62}"/>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445169E6-1256-4C0A-A7BD-DB6DC347A43D}"/>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A769E22E-DCAC-4BED-8C2C-F8BB03DF5A28}"/>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8DC94475-B89E-416E-ACAE-987EB7CDC6CD}"/>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5753ED39-5CFA-4345-8E7B-EE7CA1D4AAA0}"/>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C3795DFE-BDDA-47C0-A922-8BFA49369C6E}"/>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F4BE42C8-E1A6-4C6F-BAEA-DA7C8F52F287}"/>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AC61A0C7-C812-4F50-A0E3-29D768B86AD4}"/>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7AC8458A-ADE0-4C71-96F3-3326F680ACE0}"/>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D144F603-37C9-43B8-BC0C-64CA9427579C}"/>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9A3B1547-F097-4134-B585-C76E1A7DDE61}"/>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ECC2749B-F1DF-4B3A-A08C-2DD924FE1428}"/>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53AEBBCB-5C6B-45B9-832E-B370EF2FC5D4}"/>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DF238BF1-B26B-49A3-9B53-B6D8AD9FCB0C}"/>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F7C5C911-E249-442A-8CBC-37B8847ED953}"/>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8F473CC1-1E1C-4E99-96D5-0F1086398FD6}"/>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08451DA7-EA3C-4F43-BC79-3F077F45B181}"/>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AD67B832-4401-4441-B8D6-31D110069C4C}"/>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048D33B8-66CC-4A12-AEFE-FA35C858D692}"/>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9AEB5D61-6122-4949-AFF0-45E7FEF2C0C8}"/>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F3311487-8D72-4461-85EC-2D5C23F68EC5}"/>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3FCFF1E8-E474-4EFB-962D-3C7E7380B10F}"/>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521401A7-A2D2-4A21-AA31-478EB079A313}"/>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C5C5F0B3-3926-47C3-B194-C2DEAC2C5705}"/>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0A51C918-C1A5-4C02-8364-A14ECBBDB12F}"/>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14385C18-3CED-4F5C-82B2-1191A754B251}"/>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2FBD5C5B-EB80-4E3C-8F44-192F9F81ED83}"/>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2ECD25A5-144C-4046-B8B0-0ED82D029CDE}"/>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11878B41-9191-46D1-B475-7F0A70B576A9}"/>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773F7AA0-5B52-4D13-9CDC-BCB72234D5E5}"/>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30720827-A446-4E16-A104-2BE98CDF5E2A}"/>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8B6E4414-2CDB-45F3-961D-89F6134FAB3B}"/>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790655CE-69EC-4892-8016-112019D61978}"/>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60230582-F28B-44B5-B302-A6988012CDA5}"/>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8251AF59-D59F-4CF5-97A2-D27AD0E919D6}"/>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6CDDAC3C-2A41-47B8-B617-E5353B53C104}"/>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36EF90BE-9A01-462A-A724-14729BAC56C4}"/>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1C058F7A-9F6F-4A73-9E92-2EAB86E56762}"/>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997AD46E-388D-41AC-BDEC-5BD5A5444CA7}"/>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5E87CF72-77A7-485B-BC50-64E8025B75F2}"/>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00A304BF-7088-45A8-87E3-1BB730575F61}"/>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D5725045-E469-41D0-9824-D15BB2EC0AED}"/>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1E35DA3F-9711-4DF9-9057-051A564AED45}"/>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D713C45F-5C20-42FA-BDE4-6F0E45EE79C5}"/>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59815415-2083-4485-90C7-7782244A657C}"/>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67C4FA6B-A729-4A47-BCFC-64411A1A59D7}"/>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D4A5D16D-8567-4A19-BAFC-EC2EA19CD023}"/>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3A9EAEDC-C1F9-43F7-A760-BD278C3E3096}" type="slidenum">
              <a:rPr lang="en-US" altLang="zh-CN"/>
              <a:pPr/>
              <a:t>41</a:t>
            </a:fld>
            <a:endParaRPr lang="en-US" altLang="zh-CN"/>
          </a:p>
        </p:txBody>
      </p:sp>
      <p:sp>
        <p:nvSpPr>
          <p:cNvPr id="431188" name="Text Box 84"/>
          <p:cNvSpPr txBox="1">
            <a:spLocks noChangeArrowheads="1"/>
          </p:cNvSpPr>
          <p:nvPr/>
        </p:nvSpPr>
        <p:spPr bwMode="auto">
          <a:xfrm>
            <a:off x="1056000" y="5934217"/>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紧急</a:t>
            </a:r>
            <a:r>
              <a:rPr lang="en-US" altLang="zh-CN" dirty="0"/>
              <a:t>URG</a:t>
            </a:r>
            <a:r>
              <a:rPr lang="zh-CN" altLang="en-US" dirty="0"/>
              <a:t>：当</a:t>
            </a:r>
            <a:r>
              <a:rPr lang="en-US" altLang="zh-CN" dirty="0"/>
              <a:t>URG </a:t>
            </a:r>
            <a:r>
              <a:rPr lang="en-US" altLang="zh-CN" dirty="0">
                <a:sym typeface="Symbol" panose="05050102010706020507" pitchFamily="18" charset="2"/>
              </a:rPr>
              <a:t></a:t>
            </a:r>
            <a:r>
              <a:rPr lang="en-US" altLang="zh-CN" dirty="0"/>
              <a:t>1</a:t>
            </a:r>
            <a:r>
              <a:rPr lang="zh-CN" altLang="en-US" dirty="0"/>
              <a:t>时，表明紧急指针字段有效。此报文段中有紧急数据，系统应尽快传送</a:t>
            </a:r>
            <a:r>
              <a:rPr lang="en-US" altLang="zh-CN" dirty="0"/>
              <a:t>(</a:t>
            </a:r>
            <a:r>
              <a:rPr lang="zh-CN" altLang="en-US" dirty="0"/>
              <a:t>相当于高优先级的数据</a:t>
            </a:r>
            <a:r>
              <a:rPr lang="en-US" altLang="zh-CN" dirty="0"/>
              <a:t>)</a:t>
            </a:r>
            <a:r>
              <a:rPr lang="zh-CN" altLang="en-US" dirty="0"/>
              <a:t>。 </a:t>
            </a:r>
          </a:p>
        </p:txBody>
      </p:sp>
      <p:sp>
        <p:nvSpPr>
          <p:cNvPr id="431189" name="Rectangle 85"/>
          <p:cNvSpPr>
            <a:spLocks noChangeArrowheads="1"/>
          </p:cNvSpPr>
          <p:nvPr/>
        </p:nvSpPr>
        <p:spPr bwMode="auto">
          <a:xfrm>
            <a:off x="4554538" y="3716338"/>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31272"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(6)</a:t>
            </a:r>
          </a:p>
        </p:txBody>
      </p:sp>
    </p:spTree>
    <p:extLst>
      <p:ext uri="{BB962C8B-B14F-4D97-AF65-F5344CB8AC3E}">
        <p14:creationId xmlns:p14="http://schemas.microsoft.com/office/powerpoint/2010/main" val="2648964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8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11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89" grpId="0" animBg="1"/>
      <p:bldP spid="431189"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FFC295FF-BA16-496F-B630-BD8ED6DC5C4C}"/>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ADA28893-3EA5-4714-A568-024CB3D631C0}"/>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646212F4-68C6-4015-8C72-60FEC7278A04}"/>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9D6B89B9-9F34-48A3-A487-EA417A4ACC58}"/>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C0EA4AA0-A6BF-4641-9305-33D66B588A1D}"/>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53723F2C-71B9-4DB8-B348-FFADFC53E93E}"/>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39989052-C16A-477E-8E28-111F8393CADB}"/>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98046A50-B849-4E99-BCA0-FBB45673F158}"/>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257CED28-42B0-4811-95AF-E0088A1BE1C3}"/>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03DE7009-7026-4483-99CD-D7762CB6EE3D}"/>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7560BA9B-757C-4367-90C5-8FAC5D3D4F1C}"/>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99E76745-840F-411C-8480-91E3DC4030EA}"/>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B41DFEC2-0334-48D0-9807-20501B41F17E}"/>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F81B3887-C2D2-4C10-B200-DB22EE299BC9}"/>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86EBC579-AAC2-424A-B8E1-8841DD89B497}"/>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0B51FE49-4634-4047-96CB-0D1F8EF01E7C}"/>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DEFFB46A-A965-4DCF-B39A-010E163B45D6}"/>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A04EDB75-F7CB-49CB-A7AB-4718ACF316D4}"/>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7772FB9A-7491-4C6F-8343-A5A873525DC1}"/>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5F364CA4-2310-4D9D-9ABE-DF2ECE51FBF4}"/>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C745EABF-5D11-4E6B-BB30-5AF1A3D38609}"/>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9BA7ECA1-DCEC-4794-8645-BD9B8F89ECE5}"/>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F7AE8509-C2AE-4210-9845-B5C6AEE56D8F}"/>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3B6CA570-C311-4351-947D-573512E24AEE}"/>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BA5B032B-6DBC-4A66-B707-78E1162C2772}"/>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96634F73-4017-4B01-BFF7-094DD2DFA65B}"/>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3917796E-8D08-49C7-8701-2FD3AE6AB287}"/>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B57C9C83-2A8A-4AF6-9ED9-42975A499FEB}"/>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F587384D-46EF-4427-8F0B-A1F9DC7F94CE}"/>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22434E7B-5F6C-4E73-91B0-47027D9C2BE3}"/>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A2B0BC4E-B5FE-4E9E-B2EA-9153B3FF8B70}"/>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0D572FD1-4707-431A-9CB9-BF444E7AB02C}"/>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6437BA3D-0097-4658-BFD2-4B09C2EBEC52}"/>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43D6DC8C-7E8C-4C70-B730-34D478AEB793}"/>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766BB802-C264-43CD-B49C-EDDD0D2EE98C}"/>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64104275-8931-429B-BDE5-C7053AD36EAE}"/>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900772D3-F0AD-4404-BF82-9B34D45B916A}"/>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9E6832D2-FC36-4FF6-9189-2AEB95D8123A}"/>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DB15B70D-9F83-4020-91EE-39555D32ADEF}"/>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879A3110-EEBC-4684-89F5-98B2558C53B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41F377B8-9E24-4E1F-97D0-E7BC56CC1CF5}"/>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6F3C0EC7-C937-4362-92F4-2E74B4532ABD}"/>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D06D8690-D0D9-4023-8FA4-569EE7AADF0D}"/>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EF3CAA8D-876A-4014-8CAE-33BD9DEA0CE9}"/>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0610470F-974A-430A-A6C5-CA573532A0AE}"/>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FD1CB829-F8E4-4786-B50E-92E08BD58787}"/>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D08D20DA-90FC-4AC7-B3E1-BD84F4A4232C}"/>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859DAD1B-FD2A-4556-B2D3-02F42CEC8A36}"/>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CCBFFD00-12A6-4090-847C-BC5F78E14F04}"/>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CD0FA6B0-AEDE-405A-A582-3C160B8722EA}"/>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A0061F56-5F71-4157-8277-6584ED428AEA}"/>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19020426-2D51-431B-8DE5-9AA1A9BA992C}"/>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C35652A5-4D67-4872-85BD-C41376D3B351}"/>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A9F6FA06-944E-4CBD-90F0-E12CE61F8FC6}"/>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A1F287F0-ED01-4C46-90BB-E447CDB242BC}"/>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428B87CC-45F4-4895-B946-B3336D5F2F6F}"/>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DA7B75CF-90EB-488E-A1FD-BA1A25E10602}"/>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9A8A1868-0269-4C27-9CBE-7C839482E392}"/>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5DB11274-D3CF-47B8-974D-201E4CD49CC3}"/>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3B8783DC-A86A-4247-A4FD-F5B1BC97479C}"/>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60C78A2E-2DCC-4F06-AAB6-34D430744034}"/>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73B556A8-3093-4C0E-A436-872DF5B69718}"/>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B668E16E-7B76-4CCA-9AFE-1A029DA2D420}"/>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7E12E056-A405-4DEF-86F9-0350A93A1CCB}"/>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B2C92909-CB12-4EF9-B77A-95BC6EAA4008}"/>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B4AFC3B3-10AB-4134-BE8A-34FAA00C2B88}"/>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880ECD94-74AB-43F5-BF17-78F4CA8FB056}"/>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2564662D-271B-4E08-B208-F10361C7763E}"/>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3577E064-C5CB-4DC9-8FE1-D15AE43E7570}"/>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4063E818-0DBE-4397-A8E9-00117F4A4DB4}"/>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8D5ED892-17A7-4129-9ACA-8E8A3A9311F6}"/>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17E54440-8331-4695-9F62-2801A9C0997A}"/>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0DE2033A-C797-4FAA-99CD-73613346E825}"/>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9E284D2E-5126-4754-A381-5EDC07BF8300}"/>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E08219C6-CD0F-42CE-AF26-C38F764FEB0B}"/>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94514FA1-780E-432C-843B-303FEA4FA3A2}"/>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E66B5552-9643-443F-992B-95D52B9C1DF8}"/>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08CE86A9-9E14-495F-9296-EB91D2EF1028}"/>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DE688C47-B4ED-4B4C-A2C5-F5268D1E26ED}"/>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C8E3948C-4241-4BC2-9F91-47C6C7C0F8F6}"/>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9ADF2072-7158-437B-82F6-187FF408E930}"/>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ECC699C2-2367-44FE-A9CD-329AE490849B}" type="slidenum">
              <a:rPr lang="en-US" altLang="zh-CN"/>
              <a:pPr/>
              <a:t>42</a:t>
            </a:fld>
            <a:endParaRPr lang="en-US" altLang="zh-CN"/>
          </a:p>
        </p:txBody>
      </p:sp>
      <p:sp>
        <p:nvSpPr>
          <p:cNvPr id="432212" name="Text Box 84"/>
          <p:cNvSpPr txBox="1">
            <a:spLocks noChangeArrowheads="1"/>
          </p:cNvSpPr>
          <p:nvPr/>
        </p:nvSpPr>
        <p:spPr bwMode="auto">
          <a:xfrm>
            <a:off x="1056000" y="5972457"/>
            <a:ext cx="10080000" cy="3960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确认</a:t>
            </a:r>
            <a:r>
              <a:rPr lang="en-US" altLang="zh-CN" dirty="0"/>
              <a:t>ACK</a:t>
            </a:r>
            <a:r>
              <a:rPr lang="zh-CN" altLang="en-US" dirty="0"/>
              <a:t>：只有当 </a:t>
            </a:r>
            <a:r>
              <a:rPr lang="en-US" altLang="zh-CN" dirty="0"/>
              <a:t>ACK</a:t>
            </a:r>
            <a:r>
              <a:rPr lang="en-US" altLang="zh-CN" dirty="0">
                <a:sym typeface="Symbol" panose="05050102010706020507" pitchFamily="18" charset="2"/>
              </a:rPr>
              <a:t></a:t>
            </a:r>
            <a:r>
              <a:rPr lang="en-US" altLang="zh-CN" dirty="0"/>
              <a:t>1</a:t>
            </a:r>
            <a:r>
              <a:rPr lang="zh-CN" altLang="en-US" dirty="0"/>
              <a:t>时确认号字段才有效。当</a:t>
            </a:r>
            <a:r>
              <a:rPr lang="en-US" altLang="zh-CN" dirty="0"/>
              <a:t>ACK</a:t>
            </a:r>
            <a:r>
              <a:rPr lang="en-US" altLang="zh-CN" dirty="0">
                <a:sym typeface="Symbol" panose="05050102010706020507" pitchFamily="18" charset="2"/>
              </a:rPr>
              <a:t></a:t>
            </a:r>
            <a:r>
              <a:rPr lang="en-US" altLang="zh-CN" dirty="0"/>
              <a:t>0 </a:t>
            </a:r>
            <a:r>
              <a:rPr lang="zh-CN" altLang="en-US" dirty="0"/>
              <a:t>时，确认号无效。 </a:t>
            </a:r>
          </a:p>
        </p:txBody>
      </p:sp>
      <p:sp>
        <p:nvSpPr>
          <p:cNvPr id="432213" name="Rectangle 85"/>
          <p:cNvSpPr>
            <a:spLocks noChangeArrowheads="1"/>
          </p:cNvSpPr>
          <p:nvPr/>
        </p:nvSpPr>
        <p:spPr bwMode="auto">
          <a:xfrm>
            <a:off x="4800600" y="3716338"/>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32296"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(7)</a:t>
            </a:r>
          </a:p>
        </p:txBody>
      </p:sp>
    </p:spTree>
    <p:extLst>
      <p:ext uri="{BB962C8B-B14F-4D97-AF65-F5344CB8AC3E}">
        <p14:creationId xmlns:p14="http://schemas.microsoft.com/office/powerpoint/2010/main" val="2775352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21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22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213" grpId="0" animBg="1"/>
      <p:bldP spid="432213"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2F68498F-D5CB-4792-92A3-B90968B36025}"/>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AEC1198D-3183-4441-B0CD-B00818734C0D}"/>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48999C0D-A551-4545-87E3-07C7CE150DB8}"/>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42878897-0AC8-4DEB-B9F1-A3884A02F9BE}"/>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16502F06-C74B-49AC-AF31-1664A9D4F7A6}"/>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E91A00CA-EE03-4E0E-8CA1-5328669C9335}"/>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FB204BA5-3A6C-4FF2-8E66-37335FAD3F5E}"/>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2542D7C1-2319-4A6C-ACEC-2C9AB15B1E63}"/>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7711FB95-A26C-4526-9FE1-D68E90049DC2}"/>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ACCFDA8C-D8B8-4E92-95E3-D0B84CBAAFAE}"/>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84026B01-4D4D-4132-BB32-11D5C80F337C}"/>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8A8846AA-718B-4F4C-A00C-857070AB4C81}"/>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6FC02355-A8C5-4F3E-8C88-F3FD5D294DF4}"/>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9698DFA7-5C7B-43B0-AF68-5F308D8A4C10}"/>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932D9211-9BB5-4419-909B-8FF800D7324D}"/>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E1160CAD-9699-469C-9E25-FBD8CE291CAD}"/>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9E811486-B2F5-4D70-9204-49698F272454}"/>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FD648D03-9C5F-4397-A695-4C0743EB1036}"/>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5CE0E305-087F-4CF5-99D8-0D8282A68446}"/>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6919D517-A087-45E8-AED0-1B4247AB34AE}"/>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E5D19631-1EC4-44BD-95F3-6211E0B0E9C3}"/>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95C549DE-98C5-405F-81BC-108CBB5AB658}"/>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CE705A18-14BC-42C5-B3D8-7B8DB5C14184}"/>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36836F31-90FB-4BD6-90D4-A5D4F01DF8CE}"/>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0477D382-3C80-4415-98C7-A1E8C55B2DC5}"/>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FCE1200B-722D-4E3F-A032-E5D4847B32DA}"/>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FF4D2AF8-1309-40D6-B16D-3C52672242AB}"/>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8B1FD588-9246-40AF-847F-E4A594263F58}"/>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6D9A41D4-01CE-48A4-9EC1-229D0E82B197}"/>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0ADE19D9-3B11-4C88-8A91-163DF4304D45}"/>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7E2D851E-EA5A-493A-9B3F-8775318F89F5}"/>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A7D74357-9EE9-4699-9759-78A96545E506}"/>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21F767C2-9BC2-4B14-88DC-64EA860C6ED2}"/>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DAB4E4E5-75FF-4014-B92B-32AAA5775040}"/>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7D616629-BC82-4D0B-A2BB-102BE81DA8A8}"/>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BFBF3093-F95A-4258-9E73-066FCAB7FFA4}"/>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C1A346CC-749C-444E-AB1A-F01AD53BE6AB}"/>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8A1BDA00-55D5-4C03-ACD0-70E03676FA86}"/>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CAA2AEA1-1D5C-43CE-B00B-A7644EF1A0DC}"/>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9C60DC99-38A6-42AC-B975-14DD2D40D447}"/>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1C255B1C-2964-45C1-8DF5-4188D703F0A8}"/>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57DB2F3C-8C33-4AD1-AE46-39E7EFA0D495}"/>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F5E08313-7C16-4D03-B213-1F811F4B0F73}"/>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A6CBB395-FF96-4CA3-9026-9BAF2C52AAAE}"/>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EFC8D166-9B08-4717-840D-A2CE0BEEFC07}"/>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44ADF3A6-DF89-41A4-8D39-668B8CC7D8B2}"/>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8B776C16-7D93-442B-94FC-812FB1AD21C1}"/>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32F6F49B-31F4-4D13-9207-F731442ABB23}"/>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EB708F7A-6418-4E71-AB9C-9E12CDFB200B}"/>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03019F31-58DF-4F9F-8FB7-FD53257B36CB}"/>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C2DBC4F5-062D-4D52-B250-74BDEC684C6E}"/>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9D0C3603-C221-4B70-A12C-F82072C61885}"/>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D9D893EF-AB8E-4BDF-853C-C306C8B21EDD}"/>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6D65A780-10CB-4D44-8D40-10E7D55E35F1}"/>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1E71EC7B-BDC3-4900-9D35-C07CAB0E7E1B}"/>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25692E3E-4201-4457-98CF-ECF3163C1274}"/>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6D155EE3-E42A-4E53-829A-91EF9B4EB7F4}"/>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B93B13B5-812C-4067-AA45-53E25BBC9F6C}"/>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E3F29BD4-9462-4341-8E3E-7020345A947F}"/>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2DD33690-17CA-423D-8379-32EC68201719}"/>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60DF4797-1537-4FE2-95F4-B9F92DA6AE0C}"/>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F23351A5-694D-4DDE-A4E8-F5DF6D7D4E72}"/>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2C9788A4-7DA1-4B2E-9CE7-71C739882C34}"/>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E707FDD5-C641-4A7F-8373-2DDFB65F4E4C}"/>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B9C7BFF9-4E8F-4ECF-8B86-D290CB9C50A3}"/>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59176E9B-C71C-41DF-97BD-A0DF0931D644}"/>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0CC5A320-1EA0-409F-A962-3154E21FBB06}"/>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FD74F288-5723-4797-9E3F-D84800EFC08F}"/>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940BC3FD-1107-4865-ABE3-F80CAD526378}"/>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F058377E-5B97-4A37-BA60-9DC37F94DBF2}"/>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074AC3D2-5AA5-4382-989F-8C85C196BA5E}"/>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7BCA9C7C-CEB4-4EE0-BDE9-35C1A4FDA469}"/>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FE00992B-A710-4DED-931C-383719B37557}"/>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16BB3C77-B4B4-449B-B920-D1E183E84E49}"/>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4ED8D954-95F6-4B59-ABB2-A3E61C191F23}"/>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B030FE9B-0D5E-4E21-AF63-BA63E477E4A9}"/>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B0E5577E-4928-4CB6-A762-74C20BBD1311}"/>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92C0E423-FA47-4E89-832E-3CEBD961CE90}"/>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4A5EAADD-A843-40CB-8BF2-C78161F293DF}"/>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0F834CCD-54FF-4E3B-BF79-FB4F55F37817}"/>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FA0D4C0C-0CEA-4EDC-B5B0-39CD9C057D47}"/>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538F69F4-7019-4389-B0D8-0111243B55BB}" type="slidenum">
              <a:rPr lang="en-US" altLang="zh-CN"/>
              <a:pPr/>
              <a:t>43</a:t>
            </a:fld>
            <a:endParaRPr lang="en-US" altLang="zh-CN"/>
          </a:p>
        </p:txBody>
      </p:sp>
      <p:sp>
        <p:nvSpPr>
          <p:cNvPr id="433236" name="Text Box 84"/>
          <p:cNvSpPr txBox="1">
            <a:spLocks noChangeArrowheads="1"/>
          </p:cNvSpPr>
          <p:nvPr/>
        </p:nvSpPr>
        <p:spPr bwMode="auto">
          <a:xfrm>
            <a:off x="1056000" y="5927412"/>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推送 </a:t>
            </a:r>
            <a:r>
              <a:rPr lang="en-US" altLang="zh-CN" dirty="0"/>
              <a:t>PSH </a:t>
            </a:r>
            <a:r>
              <a:rPr lang="zh-CN" altLang="en-US" dirty="0"/>
              <a:t>：接收</a:t>
            </a:r>
            <a:r>
              <a:rPr lang="en-US" altLang="zh-CN" dirty="0"/>
              <a:t>TCP</a:t>
            </a:r>
            <a:r>
              <a:rPr lang="zh-CN" altLang="en-US" dirty="0"/>
              <a:t>收到</a:t>
            </a:r>
            <a:r>
              <a:rPr lang="en-US" altLang="zh-CN" dirty="0"/>
              <a:t>PSH=1</a:t>
            </a:r>
            <a:r>
              <a:rPr lang="zh-CN" altLang="en-US" dirty="0"/>
              <a:t>的报文段，就尽快地交付接收应用进程，而不再等到整个缓存都填满了后再向上交付。  </a:t>
            </a:r>
          </a:p>
        </p:txBody>
      </p:sp>
      <p:sp>
        <p:nvSpPr>
          <p:cNvPr id="433237" name="Rectangle 85"/>
          <p:cNvSpPr>
            <a:spLocks noChangeArrowheads="1"/>
          </p:cNvSpPr>
          <p:nvPr/>
        </p:nvSpPr>
        <p:spPr bwMode="auto">
          <a:xfrm>
            <a:off x="5016500" y="3716338"/>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33320" name="Rectangle 168"/>
          <p:cNvSpPr>
            <a:spLocks noGrp="1" noChangeArrowheads="1"/>
          </p:cNvSpPr>
          <p:nvPr>
            <p:ph type="title"/>
          </p:nvPr>
        </p:nvSpPr>
        <p:spPr>
          <a:noFill/>
          <a:ln/>
        </p:spPr>
        <p:txBody>
          <a:bodyPr/>
          <a:lstStyle/>
          <a:p>
            <a:r>
              <a:rPr lang="en-US" altLang="zh-CN"/>
              <a:t>TCP</a:t>
            </a:r>
            <a:r>
              <a:rPr lang="zh-CN" altLang="en-US"/>
              <a:t>的报头字段</a:t>
            </a:r>
            <a:r>
              <a:rPr lang="en-US" altLang="zh-CN"/>
              <a:t>(8)</a:t>
            </a:r>
          </a:p>
        </p:txBody>
      </p:sp>
    </p:spTree>
    <p:extLst>
      <p:ext uri="{BB962C8B-B14F-4D97-AF65-F5344CB8AC3E}">
        <p14:creationId xmlns:p14="http://schemas.microsoft.com/office/powerpoint/2010/main" val="414542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323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32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237" grpId="0" animBg="1"/>
      <p:bldP spid="43323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2CC158FA-BCD4-442D-9A3E-23CD9C79666E}"/>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5A1855AE-2A58-4669-A874-369AC21F491F}"/>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B5DDF8E6-6760-4965-8DAB-2453EEF2C017}"/>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546C5EFD-CC06-4F51-82F2-963A05AA1C4F}"/>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6CF1B1DC-8586-4A6C-84DB-22DE0AFECC99}"/>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01AB0C29-BE40-46DD-8C93-E13EBBFF6B50}"/>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274979A9-66CD-4D77-B26A-DD01450A9D0C}"/>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70191ABE-9330-41D0-B211-2E3840E53C3F}"/>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A4363A8B-4FBD-4B13-9283-0EC20020CE60}"/>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C4496B07-8F6D-4FD2-AB20-53E362A917B7}"/>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98D42B47-DEC6-4461-97CC-9B3EB74EB90F}"/>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C6D73D67-8A60-42CF-8581-783564AD2602}"/>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097E085A-E487-4C42-B9E1-DBA452FFB566}"/>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A590DB76-977F-4CFE-A16E-40A7DE222C2D}"/>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F326D7B6-B0AF-406E-B2AF-C09E4B2E6481}"/>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26D27803-EF3F-41BE-A859-0567A9630858}"/>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E919F888-66B1-4A4B-AA70-F86958D0C89D}"/>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CF425D28-3477-445D-96B9-57186DF94019}"/>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2C21C49E-ECD1-4B2B-9A3F-0FE52E2B8133}"/>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F6C06877-E813-401F-B6ED-AC3B3B930E3A}"/>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233C7790-F349-4814-BA2F-4896945C0214}"/>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F004DF9D-B5D7-470B-B705-60CC09DF02D6}"/>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640998EF-E279-4943-A5F3-97D15E6E7029}"/>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FB7E1877-9400-4057-BD29-683977A8183A}"/>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50DEC737-B27C-4F08-9991-5AB660B0397C}"/>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FF9828D5-CCCB-42DF-AC26-E8BA9AAC0EC4}"/>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F9604DC2-D980-477A-8BDD-64C89D5507B8}"/>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3BAE3E99-428A-4936-96AF-18E060281ACE}"/>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95358116-EA6B-45CF-8069-9348B0A1026B}"/>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9F793661-528A-4707-BEB0-A46397201A2B}"/>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85DE2766-F056-4A00-8BCF-2BA1E38A6EB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CC75D440-0A30-4B7B-A711-9241D2AC1FF1}"/>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1C14065D-16EF-460E-8C46-CC2FA8C0BD19}"/>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7ACB90F1-A976-4873-8872-31FCDF02800A}"/>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F551BC16-80DD-4EB7-BB10-67863436D791}"/>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E775C406-9DCA-4052-BBE0-D1D6689A67B6}"/>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D06B6CF1-5DFA-45E9-8669-E1001A022D59}"/>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D4EE8CBA-1C7E-49F8-B09C-498BB9BE821F}"/>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C8130D80-7FED-478B-8B62-70874E4CB9A2}"/>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F1955249-B0C4-4775-80EB-16687A14ED26}"/>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98106F32-8B38-45D6-9728-88CCF4CAA5B5}"/>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E8CA124C-A31B-4CCA-874B-15A21AB6B293}"/>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EBAC789C-8EC6-4B6C-B2AF-463911FECF99}"/>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9E95C7EC-E2D8-4E69-BE85-4F08B8654952}"/>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CB91BD0E-6FCA-4F3D-9123-575B8FFDECF4}"/>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38D7C7E6-E5C9-4CD2-A76D-082731A7BF22}"/>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37C2705E-6453-4B12-8894-C58EE46FCB03}"/>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72C5FD78-392F-4E92-BFDA-61B0F625ED95}"/>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87409538-E593-4561-A82A-F315238F6633}"/>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54FB095C-9536-4607-A87C-37E68E8A71D6}"/>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FA341FF2-833E-4336-A313-D7B3825B89DC}"/>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2F048287-5904-413C-A8C3-1684B1DD6CCB}"/>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6F194B98-22A0-446E-8C21-B255FE920684}"/>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6B4761F5-777F-416E-85CB-67C271C5094E}"/>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5D12D71E-EC1B-4D94-B691-905FD80D3C29}"/>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F5C643DA-7D1C-4B77-990F-06CDD6C6BD2D}"/>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34D4D9FA-B76A-432B-80D3-33C62A84B610}"/>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BD41D765-9D92-4154-990B-2B1D98985FC0}"/>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D79E2A02-9F76-4540-B2A1-26C6FB6E1920}"/>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B419458F-3455-4292-A9EF-919D6C79572E}"/>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0BB0BFEF-5AB3-4F9C-9B5C-C8B29A77915E}"/>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A356CB8A-8B2B-4892-9A16-14913C489DF3}"/>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5A030A13-2F93-4C51-AACC-D559150866ED}"/>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441256FE-779F-41F5-8B21-C96239207E31}"/>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CA5BA93D-2A47-48C1-981E-D8B72B8CF36C}"/>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F47A34F1-24A7-4C86-98E7-8395EB1F9032}"/>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4E0CB952-1600-4CE5-807A-2D75F7AF5A28}"/>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BE44B49D-5D86-4CD6-8731-486F52A1B222}"/>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674B4ED7-341D-4DB6-BD81-81A6236B5295}"/>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323072A8-0C76-4919-B5EB-60B5EAA78FD2}"/>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22899D14-9C48-48B0-BBA0-394AFAB09835}"/>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1ED1A1EB-4DCA-4312-B632-005455698AF0}"/>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E685D75E-FC7C-423B-9C78-FE4EEF17E3A6}"/>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625A4DAE-B1D1-41A2-BCC2-E107BBE3077D}"/>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2A1FE852-445B-45E5-BEDE-87B08B62FD66}"/>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DBC32B7E-3F65-4F08-8948-60852F0F0455}"/>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E3A30602-E715-4F72-8B5E-44734A429001}"/>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1E5C2DE6-A81B-4F9E-A2C6-9D5EBDBFB7F0}"/>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238E15CE-E0E4-4351-8C0F-CA56BC8476A6}"/>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54C1B964-2636-4B64-9517-FF94C0CBB1B2}"/>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A0FA6407-DA2B-4639-8248-24999FCE0797}"/>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3BF17D26-2DBA-47EF-A878-2573F5EABD90}" type="slidenum">
              <a:rPr lang="en-US" altLang="zh-CN"/>
              <a:pPr/>
              <a:t>44</a:t>
            </a:fld>
            <a:endParaRPr lang="en-US" altLang="zh-CN"/>
          </a:p>
        </p:txBody>
      </p:sp>
      <p:sp>
        <p:nvSpPr>
          <p:cNvPr id="800854" name="Rectangle 86"/>
          <p:cNvSpPr>
            <a:spLocks noGrp="1" noChangeArrowheads="1"/>
          </p:cNvSpPr>
          <p:nvPr>
            <p:ph type="title"/>
          </p:nvPr>
        </p:nvSpPr>
        <p:spPr>
          <a:noFill/>
          <a:ln/>
        </p:spPr>
        <p:txBody>
          <a:bodyPr/>
          <a:lstStyle/>
          <a:p>
            <a:r>
              <a:rPr lang="en-US" altLang="zh-CN"/>
              <a:t>TCP</a:t>
            </a:r>
            <a:r>
              <a:rPr lang="zh-CN" altLang="en-US"/>
              <a:t>的报头字段</a:t>
            </a:r>
            <a:r>
              <a:rPr lang="en-US" altLang="zh-CN"/>
              <a:t>(9)</a:t>
            </a:r>
          </a:p>
        </p:txBody>
      </p:sp>
      <p:sp>
        <p:nvSpPr>
          <p:cNvPr id="800936" name="Text Box 168"/>
          <p:cNvSpPr txBox="1">
            <a:spLocks noChangeArrowheads="1"/>
          </p:cNvSpPr>
          <p:nvPr/>
        </p:nvSpPr>
        <p:spPr bwMode="auto">
          <a:xfrm>
            <a:off x="1003613" y="5835799"/>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微软雅黑 Light" panose="020B0502040204020203" pitchFamily="34" charset="-122"/>
                <a:ea typeface="微软雅黑 Light" panose="020B0502040204020203" pitchFamily="34" charset="-122"/>
              </a:rPr>
              <a:t>复位 </a:t>
            </a:r>
            <a:r>
              <a:rPr lang="en-US" altLang="zh-CN" dirty="0">
                <a:latin typeface="微软雅黑 Light" panose="020B0502040204020203" pitchFamily="34" charset="-122"/>
                <a:ea typeface="微软雅黑 Light" panose="020B0502040204020203" pitchFamily="34" charset="-122"/>
              </a:rPr>
              <a:t>RST </a:t>
            </a:r>
            <a:r>
              <a:rPr lang="zh-CN" altLang="en-US" dirty="0">
                <a:latin typeface="微软雅黑 Light" panose="020B0502040204020203" pitchFamily="34" charset="-122"/>
                <a:ea typeface="微软雅黑 Light" panose="020B0502040204020203" pitchFamily="34" charset="-122"/>
              </a:rPr>
              <a:t>：当</a:t>
            </a:r>
            <a:r>
              <a:rPr lang="en-US" altLang="zh-CN" dirty="0">
                <a:latin typeface="微软雅黑 Light" panose="020B0502040204020203" pitchFamily="34" charset="-122"/>
                <a:ea typeface="微软雅黑 Light" panose="020B0502040204020203" pitchFamily="34" charset="-122"/>
              </a:rPr>
              <a:t>RST</a:t>
            </a:r>
            <a:r>
              <a:rPr lang="en-US" altLang="zh-CN" dirty="0">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时，表明</a:t>
            </a:r>
            <a:r>
              <a:rPr lang="en-US" altLang="zh-CN" dirty="0">
                <a:latin typeface="微软雅黑 Light" panose="020B0502040204020203" pitchFamily="34" charset="-122"/>
                <a:ea typeface="微软雅黑 Light" panose="020B0502040204020203" pitchFamily="34" charset="-122"/>
              </a:rPr>
              <a:t>TCP</a:t>
            </a:r>
            <a:r>
              <a:rPr lang="zh-CN" altLang="en-US" dirty="0">
                <a:latin typeface="微软雅黑 Light" panose="020B0502040204020203" pitchFamily="34" charset="-122"/>
                <a:ea typeface="微软雅黑 Light" panose="020B0502040204020203" pitchFamily="34" charset="-122"/>
              </a:rPr>
              <a:t>连接中出现严重差错</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如由于主机崩溃或其他原因</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，必须释放连接，然后再重新建立运输连接 </a:t>
            </a:r>
          </a:p>
        </p:txBody>
      </p:sp>
      <p:sp>
        <p:nvSpPr>
          <p:cNvPr id="800937" name="Rectangle 169"/>
          <p:cNvSpPr>
            <a:spLocks noChangeArrowheads="1"/>
          </p:cNvSpPr>
          <p:nvPr/>
        </p:nvSpPr>
        <p:spPr bwMode="auto">
          <a:xfrm>
            <a:off x="5305425" y="3692525"/>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Tree>
    <p:extLst>
      <p:ext uri="{BB962C8B-B14F-4D97-AF65-F5344CB8AC3E}">
        <p14:creationId xmlns:p14="http://schemas.microsoft.com/office/powerpoint/2010/main" val="915176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093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09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937" grpId="0" animBg="1"/>
      <p:bldP spid="80093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55F0699E-2E87-4AD6-B5E5-1CED79CE1807}"/>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F94AD066-CEFB-4D3B-B4CD-C33495EF0AB4}"/>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F9AAE525-A11A-43BD-8E3F-F59D653ED7A1}"/>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5A9DE8AA-BA5B-4906-B60A-2FE95B28B379}"/>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69BBFFAC-E8EF-4D64-9A4F-1C3C60FF9277}"/>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64A1B9F0-67B0-4A6D-9332-4648B4D01600}"/>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59C92EA2-8950-473B-8B96-4B5F68064563}"/>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440365AD-6A5E-4A49-96E7-E07267D5028F}"/>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D7D1F4C1-076F-4678-8BAA-E8FF6B7E7741}"/>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E72352B6-F8D3-41BA-AD3A-2B43A70EB30F}"/>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ADA0EFFF-A04B-483A-9265-C0467C98BD37}"/>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F1D0D2AE-9E18-4F11-B449-DBAA655C19E9}"/>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ECD53B68-A4F6-4A84-BA42-5E32915C98C6}"/>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B38C08AE-ADB2-4CAD-92FC-A66E6B6C4475}"/>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A7CFA7B6-46F2-4834-884D-CF3FE1D24212}"/>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7B8EDD5A-F964-4BB2-9E99-09CBF9E212C7}"/>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CDDB4297-AEEE-4178-BCC8-1D761EAECA1C}"/>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16CA74E1-B422-423A-AB6C-BBE330FCD4A4}"/>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7816FD49-C713-4446-859F-D0F12B3F8C01}"/>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E2E9B5CD-8A5F-4483-843B-0ED6E5600645}"/>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ADA4C36F-1B40-4B8A-9EB5-10DF3C51866B}"/>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6B6CF273-C248-4F34-91F9-E774F477669B}"/>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BABCCE2D-5B41-4F6A-9E80-0F650FB068D2}"/>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E0156B60-7566-4127-9011-F593250D734F}"/>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6841E384-46F3-4561-89AD-87AA966BEFC9}"/>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59C4F8ED-439C-4830-9C51-954D428532CA}"/>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9E0BA86C-7B7B-49CC-869F-C80C20D59391}"/>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515E8F3C-3BEA-43CF-B1B9-62C8E8F07D36}"/>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67570B08-2226-4490-9876-8CFADED33FBD}"/>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0317E9EC-01E5-4123-8E5C-072C9B728701}"/>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2BB68A7D-4E01-4530-9C37-4595BF4614A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E4D82FA3-118D-419B-A0E8-DA3DA51B261D}"/>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1074B9CE-C733-499F-B677-05053EAA38F4}"/>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1A53955A-2377-4A8E-B5E7-A17F994AFEBB}"/>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C6461C5C-3DB3-4C19-B05C-77AECCF3DAFC}"/>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3A53BE8B-6B3C-4DDE-8C6B-AD10C46B4717}"/>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AA358615-CBD0-49EA-8F1C-CCF394D6670B}"/>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1B444C18-3D0E-40BB-9D4D-DA9382754E55}"/>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89D2DDB4-32B9-4479-A30A-F6BB99B1E82D}"/>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8A7C3E11-625A-430D-A38F-C9BF16909E2C}"/>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B929AD2A-61E7-41E9-8AD7-0642D7F03EB6}"/>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6D45B63A-147A-4277-956A-A13F4BEE4C6E}"/>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62589D87-EE71-4A01-AE06-2A480EDE940E}"/>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4ECF1DB5-0DA4-40D5-B197-6432416A19A7}"/>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C877C620-3D6B-4EC7-9BE0-32E8044B8B9C}"/>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8FA5A58A-7FB2-46E0-93EF-5EA312AA938C}"/>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119B1D59-2D6A-4569-9F89-FFF9BA8FF233}"/>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C85F4EC3-7617-4BC6-96F0-3BD333853DB8}"/>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87DC27AF-6B6A-4626-878A-C0FE9D55234A}"/>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019F8D6B-30A6-4E3A-9C87-5585E1900EB1}"/>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FAE13045-D7E9-4C0D-812F-F9F612B7F497}"/>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8EBCEC7D-6AA5-4954-A9FA-A01A369C105B}"/>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D584A44D-DFE7-48EF-8DFC-D260D597E826}"/>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379560E9-3448-4F06-BF74-A0BC42F7E673}"/>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F24E0592-3020-43A5-9074-AD3B617FEDBE}"/>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70E37034-BA19-4F16-849B-924119C0E8C4}"/>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82074838-6F35-4B2A-AFB5-9697CB0D5ACF}"/>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40FA43AC-DBFE-4B83-898B-2014117A7696}"/>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885DA75D-69EF-46BC-8A2E-9F3EC8659FDA}"/>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3222E23F-8B06-49C5-B2FA-5E34CE153247}"/>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1EDBF5C4-FFD5-4802-9785-64468C445239}"/>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214CEDD3-8B1A-4A20-8B5C-8660D0E9F798}"/>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15E20F9D-C6AC-4CE4-80E2-DE6C296A5737}"/>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99A78F75-8CDB-4B6F-9765-08A6B861DF3B}"/>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9F0F8A13-2E82-4069-8752-4A2F2D364472}"/>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215E88AC-DA9A-4736-B273-4760F4E7CC9E}"/>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E3F0375D-8D83-4573-A770-F9B449A73245}"/>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4E9742E4-7A1B-45DC-B160-D50017207279}"/>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043C60B3-D6E6-421B-82B4-0E5F9FB8A2B5}"/>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45D76C6D-30E6-487A-AE41-866EB420054F}"/>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4B2D494F-0008-42E4-9879-0168F63B6667}"/>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53D3E9AD-23A7-4492-8147-C40AE699734C}"/>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EC7B08C3-AB39-4607-9209-CC4E7981F7C1}"/>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9D0ABB0F-B9A4-428E-A91C-BBD5B2A4052F}"/>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6C5848BF-ED3F-4245-821F-BC80022FB0CB}"/>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6A2441A6-40DB-4839-ACB6-3486935B18F5}"/>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FB3AE592-26D1-4639-AFAE-6E1C81D95A62}"/>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EC4B20AD-CAAA-4053-A026-658C509D23EC}"/>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BC0F80A5-491D-44DE-8AAE-EF070250D514}"/>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7D8B4E33-7B6D-48A7-8374-D9FE292338DD}"/>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D79CB8DD-E93E-4418-8BA1-8303424B6E23}"/>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568EC3AB-38BC-46EE-BECB-C81A56CCA7BB}" type="slidenum">
              <a:rPr lang="en-US" altLang="zh-CN"/>
              <a:pPr/>
              <a:t>45</a:t>
            </a:fld>
            <a:endParaRPr lang="en-US" altLang="zh-CN"/>
          </a:p>
        </p:txBody>
      </p:sp>
      <p:sp>
        <p:nvSpPr>
          <p:cNvPr id="801795"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(10)</a:t>
            </a:r>
          </a:p>
        </p:txBody>
      </p:sp>
      <p:sp>
        <p:nvSpPr>
          <p:cNvPr id="801877" name="Text Box 85"/>
          <p:cNvSpPr txBox="1">
            <a:spLocks noChangeArrowheads="1"/>
          </p:cNvSpPr>
          <p:nvPr/>
        </p:nvSpPr>
        <p:spPr bwMode="auto">
          <a:xfrm>
            <a:off x="1056000" y="5892742"/>
            <a:ext cx="10080000" cy="40011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同步 </a:t>
            </a:r>
            <a:r>
              <a:rPr lang="en-US" altLang="zh-CN" dirty="0"/>
              <a:t>SYN</a:t>
            </a:r>
            <a:r>
              <a:rPr lang="zh-CN" altLang="en-US" dirty="0"/>
              <a:t>：同步</a:t>
            </a:r>
            <a:r>
              <a:rPr lang="en-US" altLang="zh-CN" dirty="0"/>
              <a:t>SYN=1</a:t>
            </a:r>
            <a:r>
              <a:rPr lang="zh-CN" altLang="en-US" dirty="0"/>
              <a:t>表示这是一个连接请求或连接接受报文。 </a:t>
            </a:r>
          </a:p>
        </p:txBody>
      </p:sp>
      <p:sp>
        <p:nvSpPr>
          <p:cNvPr id="801878" name="Rectangle 86"/>
          <p:cNvSpPr>
            <a:spLocks noChangeArrowheads="1"/>
          </p:cNvSpPr>
          <p:nvPr/>
        </p:nvSpPr>
        <p:spPr bwMode="auto">
          <a:xfrm>
            <a:off x="5551488" y="3692525"/>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Tree>
    <p:extLst>
      <p:ext uri="{BB962C8B-B14F-4D97-AF65-F5344CB8AC3E}">
        <p14:creationId xmlns:p14="http://schemas.microsoft.com/office/powerpoint/2010/main" val="1797000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87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18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78" grpId="0" animBg="1"/>
      <p:bldP spid="80187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ADC137A9-5E1C-4281-A6FA-22C67AB676B4}"/>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0ECEC592-256E-4FED-871E-2BA8134A8B24}"/>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275629FD-12D6-497B-9196-6B90FBD4FFA9}"/>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52026235-6D36-468A-9F4A-E40A58F2A386}"/>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8B6E688C-E2CC-4EFF-9A46-8A857A5EAD5C}"/>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284AAAEE-DA20-45EC-8259-3DCBBA6998E1}"/>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166420A3-885C-4BBA-ABBF-0C6C5812ED65}"/>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DE0BEB5B-82FE-405B-8AC5-BFC232AA7D3D}"/>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7F44A2A9-5F51-4BDB-AE9A-0A9F8953C957}"/>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2B0E2465-D4FD-4F86-B0F2-0B12FFB61185}"/>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943F962A-084D-470E-AC0F-DC5DA2B65759}"/>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EE89EEB6-0032-4609-ABB8-D997EBBEE2FB}"/>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174F61BE-A220-4F34-9455-E040663674C0}"/>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1F3B96EC-767B-44B0-ADFB-B19D81F0C161}"/>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A26B4074-1C4C-4829-AA3F-A1994A1DE92E}"/>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9E8EB7DD-76FB-4BAF-B862-03872D838748}"/>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AB02C28E-F2A6-4164-BCB3-71DB37022318}"/>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A60B35DC-4CB2-4E54-8645-0AEA47A3E016}"/>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0FE87058-35FB-4B97-BC84-4D4289DA627D}"/>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00E451DB-E33A-40C3-95B2-928DAE5BD3B5}"/>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04A6670B-CD55-4688-857E-57E5ED58690B}"/>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73D9D88E-7114-4E49-9D69-CEFA78A07FC2}"/>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B1B074DE-62EE-486F-BC60-07C6F8890573}"/>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E7AF6F61-51F3-4644-8750-34D98AA3964E}"/>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5106B0A6-D757-43F6-A753-D30B845822D3}"/>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32CC6A4E-1C7E-4867-BC24-1454737904DD}"/>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426B4EFF-7690-42F3-8A69-45725B453273}"/>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0F2D685C-2835-47DA-802E-63A1D0714719}"/>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95D61BC9-7B9E-48D0-AF64-44AF6C350C76}"/>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6E5F0219-D45F-4DE0-A4C7-3B5FFBFF710B}"/>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9B8566BF-6B4A-41AA-A648-625CE28017D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BA90E5EF-2E1E-46F2-B6DE-65A325BF9883}"/>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AAA8004E-966B-4A9B-872F-59CE56226478}"/>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065BFA07-0FAE-4D35-B283-C9946DB61CBC}"/>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DAB01D9C-C532-45F7-A97D-EBF471AFD673}"/>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A804B4AA-CB9A-4191-9C08-39A00645DE4B}"/>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CF476D3F-8B20-42CD-A494-B9995E50ACD0}"/>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1BBA3D40-8827-4D26-9803-87982098A43F}"/>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F1E7526E-D9C0-47EB-A6C7-1C115F3DAD57}"/>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05659AB3-1A17-4823-9CA4-731CF04993CE}"/>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41498E31-3DDC-43EB-AE94-FF8843045D6E}"/>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9E4B56BB-3D57-42CB-97EB-0135E8FE329C}"/>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7866E3F7-7F96-49AB-91D8-8730091E8D77}"/>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20734C6E-B878-4E4F-912F-F5E0945CE2CC}"/>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8E58D217-BB6D-4BD4-B466-ECBE46C279D5}"/>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A087FF91-00DA-45E3-BC94-4325FC572630}"/>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678B965A-9F01-414F-9848-42E609B3B115}"/>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6A4B5380-41E2-422B-B0D9-A264B053C911}"/>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C15F2432-86A1-442C-80E2-6B478F2E4A97}"/>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511D46AC-02D8-4F36-A3C1-1AE0562DE42B}"/>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51675B4A-47CC-43F5-B04C-C973CEC5A50A}"/>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6D1EB5AE-DC9E-418F-87F9-2E712D799791}"/>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2E5A385A-AB96-4718-925A-1C052BCBC954}"/>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27CED91E-04DD-4EDB-B717-D5E1AA3727A0}"/>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4F32CE25-4E0E-49E7-8835-64AC6F5D53DB}"/>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9D80622F-BBCD-4244-B5A9-740FB3A684AB}"/>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BA416EE9-1E2D-4FD4-923D-5F866E2258C1}"/>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A1A7A56D-F849-4C93-ABF0-7843E6EA9972}"/>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5958C797-C347-4405-988E-C733230C7CDE}"/>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6C937AB3-0736-43B9-9856-063941BC8AE7}"/>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F79FF927-3D83-47F1-91FF-C5DB1EF61A8E}"/>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0AB7F5E2-9F52-42F4-A837-62602B3EC2F8}"/>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9CA2DFF4-2393-4612-9B82-88A885F9F4F4}"/>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216A1C97-739D-4543-B230-04B4B9483B3C}"/>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A71FEF3A-0D5C-4F8E-97D8-CDC749797936}"/>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DEF9835E-5ED1-480F-88DF-E17215C987E0}"/>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894B268E-0471-4C68-BE35-D36D8435F745}"/>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00397ED8-94A5-4F91-B101-5FA2CE77AC7C}"/>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097A2FD9-DD2B-4A19-8BEA-9BB93CFE3BBA}"/>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007A5735-645A-4E97-BC90-767D0A6CE886}"/>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BB30AEEC-9150-48DB-8DBE-E4AAE5FAFEE5}"/>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0EFB453A-D230-49E8-8C18-87E34B9BC019}"/>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5D6DD91E-E1EC-4987-AF48-41837D83DBD9}"/>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C7BF8C8D-1F7D-432B-A773-AC6066783573}"/>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C8C6A188-1EFF-40D0-B35A-5C123B657A57}"/>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DEC85F6A-0E5F-49B3-B11E-24B7E2DCFF1E}"/>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B3C4454A-F74D-4C9B-8106-194D260602DA}"/>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DE0B8313-3BE8-4F59-92C3-E3FB3FEB8759}"/>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D1F15DAA-1472-4593-826E-E50843EB56D7}"/>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EBA68861-1242-41FB-9898-EA016EE9AE9C}"/>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523166AD-8A59-4FEC-9454-74D2AD525465}"/>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344EB56E-1087-47A3-95AE-B6E2C74E27BE}" type="slidenum">
              <a:rPr lang="en-US" altLang="zh-CN"/>
              <a:pPr/>
              <a:t>46</a:t>
            </a:fld>
            <a:endParaRPr lang="en-US" altLang="zh-CN"/>
          </a:p>
        </p:txBody>
      </p:sp>
      <p:sp>
        <p:nvSpPr>
          <p:cNvPr id="802819"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(11)</a:t>
            </a:r>
          </a:p>
        </p:txBody>
      </p:sp>
      <p:sp>
        <p:nvSpPr>
          <p:cNvPr id="802901" name="Text Box 85"/>
          <p:cNvSpPr txBox="1">
            <a:spLocks noChangeArrowheads="1"/>
          </p:cNvSpPr>
          <p:nvPr/>
        </p:nvSpPr>
        <p:spPr bwMode="auto">
          <a:xfrm>
            <a:off x="1244913" y="5859463"/>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终止</a:t>
            </a:r>
            <a:r>
              <a:rPr lang="en-US" altLang="zh-CN" dirty="0"/>
              <a:t>FIN</a:t>
            </a:r>
            <a:r>
              <a:rPr lang="zh-CN" altLang="en-US" dirty="0"/>
              <a:t>：用来释放一个连接。</a:t>
            </a:r>
            <a:r>
              <a:rPr lang="en-US" altLang="zh-CN" dirty="0"/>
              <a:t>FIN</a:t>
            </a:r>
            <a:r>
              <a:rPr lang="en-US" altLang="zh-CN" dirty="0">
                <a:sym typeface="Symbol" panose="05050102010706020507" pitchFamily="18" charset="2"/>
              </a:rPr>
              <a:t></a:t>
            </a:r>
            <a:r>
              <a:rPr lang="en-US" altLang="zh-CN" dirty="0"/>
              <a:t>1</a:t>
            </a:r>
            <a:r>
              <a:rPr lang="zh-CN" altLang="en-US" dirty="0"/>
              <a:t>表明此报文段的发送端的数据已发送完毕，并要求释放运输连接 </a:t>
            </a:r>
          </a:p>
        </p:txBody>
      </p:sp>
      <p:sp>
        <p:nvSpPr>
          <p:cNvPr id="802902" name="Rectangle 86"/>
          <p:cNvSpPr>
            <a:spLocks noChangeArrowheads="1"/>
          </p:cNvSpPr>
          <p:nvPr/>
        </p:nvSpPr>
        <p:spPr bwMode="auto">
          <a:xfrm>
            <a:off x="5767388" y="3692525"/>
            <a:ext cx="317500"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Tree>
    <p:extLst>
      <p:ext uri="{BB962C8B-B14F-4D97-AF65-F5344CB8AC3E}">
        <p14:creationId xmlns:p14="http://schemas.microsoft.com/office/powerpoint/2010/main" val="3889287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290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29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902" grpId="0" animBg="1"/>
      <p:bldP spid="80290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D5DCAE01-4A62-4BAD-B690-CB90F4E4D965}"/>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5250D85A-E629-4715-9521-A28136D11AF3}"/>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F6FEF0CF-9ED7-414E-AF3E-56F9BA071BA4}"/>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F557198C-67FA-4BBB-8FBC-F4C544F6F274}"/>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D402061D-F3DF-4BA9-9840-4953F7F5D417}"/>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2FAB4518-6774-4D96-A22A-6957D2A1D431}"/>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9FFEE2CE-8880-4B0C-9BEB-92036AECD58A}"/>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712AC4DD-8D71-4C9A-A5B4-22766833AC37}"/>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1D0AAC52-A57A-4F9C-8CEC-D5D02956910B}"/>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0D0D1CD0-2F56-427C-8139-4A1025A825DA}"/>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6801A8A3-3BA1-4431-8099-2B99A56D468C}"/>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E4576340-EF38-4DB0-913D-B939468A8394}"/>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F5E30FE3-424E-43F9-8CCE-C19BBDACB8E1}"/>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D0B83A78-0E0C-4CBD-95EA-A9B505305219}"/>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8DA30DAE-746A-4F1B-9452-868515E47ECC}"/>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B516EA2C-89B2-43FE-B42C-4834BC7A9058}"/>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0224FC3A-F9F4-4657-8FCD-B2F7D7FA2E7A}"/>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A9C0367E-1C63-4EF2-B201-B962211A938D}"/>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2B594AFB-DC0F-4FB2-86DC-F16E2E3A922C}"/>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0660113C-8711-4453-8CDA-763058E53859}"/>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CB4FC64C-973B-418C-AA3E-FB619464556A}"/>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CF93DA24-E4D5-4E17-A8EF-CD7CFBFA352B}"/>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08BABF54-2DF4-4309-8EBD-14C766ABA8B1}"/>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9469A48A-7B97-4A1B-BD67-5190F7F887D5}"/>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D1B7F0A5-6CAC-4648-94B0-0ADF5B6C9ABE}"/>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BB7B3FF8-D0F4-4565-9C1B-7A31C578DE73}"/>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BFEBF38F-67A0-4C8C-ADB3-46FB362208D7}"/>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B844797A-2507-47DE-9E80-BDD5D63419E9}"/>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FB0A6209-EDDA-40DB-9B83-EA3FB7090250}"/>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19CCAC83-821D-4953-8CF4-E8C874EEF6A4}"/>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C74921C3-53D1-4F49-8127-978F4C9783BC}"/>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7B852C6B-0EAF-449F-8980-1EEB3BBE20D7}"/>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98B3ED1C-F780-4173-9CDA-83DBFE65B0F9}"/>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765A709F-5C7E-43DC-8771-201F70C430D4}"/>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22916FAE-BC02-488E-BCF3-53AB49812EA1}"/>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E2E19FDE-8773-45F5-93B4-327838CCC698}"/>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BA3DC496-18B9-4F0A-9895-1ABAA40A1D37}"/>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AABA6545-F1B3-499D-BCB0-7CDB5D96CEBE}"/>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15F7D57D-23F0-42C7-8117-24D8891FCEE8}"/>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79A1FA7F-4F16-4247-B85F-5125FE54901B}"/>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F71380E6-64B7-49FB-B951-B91182887D3C}"/>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829AADFB-1A59-4045-8AA5-944466974EB0}"/>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58ED1E75-E9F3-48F4-843B-925ABD602EE0}"/>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2657B805-6CFD-402D-8C7F-6EDF1EDDC450}"/>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EC7BB1A3-5A84-4287-B6A0-657BEB77E992}"/>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61372D5E-40EB-4C12-85C9-FA8873FF8E3A}"/>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E13496AC-EB9C-4E86-8DCB-91B768884C91}"/>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129566BE-9F2A-4A88-B91F-4EB29D223A83}"/>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C5956FE6-0B06-4B0A-80AC-45B4DB32FA51}"/>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69B58520-CEA2-4CBE-8586-1A228053AA60}"/>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C00967F6-8D5A-43BA-B83C-42E1AEF1267F}"/>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76228773-3F8D-4AFE-BAAB-0F8A92269A4A}"/>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3B38E1FE-081F-4EF3-A672-860955F2500D}"/>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BD7F27B0-4BC0-421E-BF6E-C970C46AD309}"/>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98A6D818-3F1C-40CB-9DE0-FEA39954B226}"/>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0D9429B5-0961-4BA9-A834-008646A77058}"/>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AAAAEE77-9A30-4D7B-8709-E924AFBEB059}"/>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90AD7C09-6FD4-4046-9761-A09029A63BB3}"/>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EFF4F685-6C19-422C-B3DC-AC129A390A1A}"/>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06423375-D7A6-4C6A-8A93-9D45A666426D}"/>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E0C5C004-69AF-434F-BBC5-DC3A51022919}"/>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58513F7F-B061-44DE-B4BC-D737AA0A0F29}"/>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496D5170-B36F-4239-96E8-D4ED8DB93357}"/>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A59432D3-FC87-4803-BA46-080C33DFABE0}"/>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436FBCC7-5604-41E5-BAE2-6D6232FE1902}"/>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3D69CB19-A06B-46E1-9B72-1C69964DC4FE}"/>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0E9E8ACD-49E5-4C2E-8572-955FCBB5D33B}"/>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FFF133BD-27A9-427E-A688-05BE1CEF8F9C}"/>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E10F3BD2-3192-4365-87E5-97DD72EB67D5}"/>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E6C590BC-54D3-485B-B4BC-AFC0016B0F14}"/>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937177EF-66AF-4331-ADF3-24B10E4E0698}"/>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6DA2AC12-FFB8-44DD-88F5-3B25F2866DD5}"/>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27608ADF-3E52-4035-836D-0B1865DB0168}"/>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FD1D02A6-D02F-4A05-82C2-12D9C783D79B}"/>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7A80C8D2-2951-4BDC-8DF2-94D0AC13E526}"/>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BCDCE9B8-37B6-46D4-9E30-082D8DA53EB4}"/>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10E1355F-C11F-4AC9-8B9F-C2ABA17681CB}"/>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0759811A-6168-42DF-BB40-3C3C86384D24}"/>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E763B258-935E-46A4-B290-CB5F6F30B695}"/>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5F8F578B-6431-4F54-BF7E-EE2101950732}"/>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8190D66C-5CA6-463B-ABD4-AF0EF924202C}"/>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4995AC1E-92D6-4843-A9C6-E30A7383F63F}" type="slidenum">
              <a:rPr lang="en-US" altLang="zh-CN"/>
              <a:pPr/>
              <a:t>47</a:t>
            </a:fld>
            <a:endParaRPr lang="en-US" altLang="zh-CN"/>
          </a:p>
        </p:txBody>
      </p:sp>
      <p:sp>
        <p:nvSpPr>
          <p:cNvPr id="803843"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(12)</a:t>
            </a:r>
          </a:p>
        </p:txBody>
      </p:sp>
      <p:sp>
        <p:nvSpPr>
          <p:cNvPr id="803925" name="Rectangle 85"/>
          <p:cNvSpPr>
            <a:spLocks noChangeArrowheads="1"/>
          </p:cNvSpPr>
          <p:nvPr/>
        </p:nvSpPr>
        <p:spPr bwMode="auto">
          <a:xfrm>
            <a:off x="6056313" y="3692525"/>
            <a:ext cx="38528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03926" name="Rectangle 86"/>
          <p:cNvSpPr>
            <a:spLocks noChangeArrowheads="1"/>
          </p:cNvSpPr>
          <p:nvPr/>
        </p:nvSpPr>
        <p:spPr bwMode="auto">
          <a:xfrm>
            <a:off x="1056000" y="5908170"/>
            <a:ext cx="10080000" cy="40011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微软雅黑 Light" panose="020B0502040204020203" pitchFamily="34" charset="-122"/>
                <a:ea typeface="微软雅黑 Light" panose="020B0502040204020203" pitchFamily="34" charset="-122"/>
              </a:rPr>
              <a:t>窗口：占</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字节，用来让对方设置发送窗口的依据，单位为字节</a:t>
            </a:r>
          </a:p>
        </p:txBody>
      </p:sp>
    </p:spTree>
    <p:extLst>
      <p:ext uri="{BB962C8B-B14F-4D97-AF65-F5344CB8AC3E}">
        <p14:creationId xmlns:p14="http://schemas.microsoft.com/office/powerpoint/2010/main" val="3485838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392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39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925" grpId="0" animBg="1"/>
      <p:bldP spid="80392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33190DD0-717B-430A-B40A-C384FFF47EE9}"/>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5249B29E-392A-41AA-B5B1-FB5311C18272}"/>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39F1D014-A3BE-4D4D-BFEB-972056931610}"/>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81804FE7-1CF4-4176-A72C-E797B28C569F}"/>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A6367CED-1FA8-4317-94A8-5CB8C5C0B1CF}"/>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58BB243E-070D-4017-B883-DF44C65D5B5E}"/>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BF319914-DBB2-4D8F-95E2-90C0E09F6906}"/>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6D06E54C-93F5-4E28-A97B-F1046EF60297}"/>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C22DE636-5A36-4B0B-AB42-03C3A629C5EB}"/>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3C038747-BFDF-47CC-87F5-F218A15484C1}"/>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0BB24185-E936-4C69-927B-5477E4ED2FDF}"/>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1765ADA5-1121-4621-AFFE-C804A5E4D997}"/>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6A19A48C-6BFE-4753-9F6A-2936B80DFEB9}"/>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42600ABE-39D6-4B80-ADCD-60625774857E}"/>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1BEAE191-79BB-4EF7-8CF2-BCD6C909C176}"/>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F79FB9F7-57D8-44C0-A527-0389F68B745F}"/>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E0CBF7F7-4C03-42A1-9B56-5513D76D51A0}"/>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F4AD9F1E-F552-462F-BB32-EC7B3D9F6733}"/>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DCEFD0EB-EA91-4D83-89F0-6240ECD05788}"/>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5C8BB5D3-A3DE-431A-8967-9ED657781783}"/>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E63171BE-3176-4AA6-AAF7-46B026D7A6EC}"/>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10839003-37A7-4A12-975E-055047D7F12B}"/>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4A0CC068-6D5B-45E7-99CB-C7EFAE0E2918}"/>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FCC7546A-BC0A-4744-A01F-2906DEF9F241}"/>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1E0EDE2A-E724-4AF4-B8A7-7E5092858FFF}"/>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EBE7EF6E-DD51-4155-9CCF-ECAEABE63469}"/>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1745BFAA-3163-4BA1-8A5E-E313B52E7B04}"/>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7C87EE6D-D2E6-48C4-9EF7-72E705C9217B}"/>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C98332EC-7EE0-40EA-A3AB-ABC6DBB1EA67}"/>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66026A70-566A-4AE2-8E3D-B77EDCA5D99D}"/>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5309FEB3-F870-4CA0-8A60-A91C6A13421E}"/>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6DCAB1E1-146C-4BF0-BACF-3C094B60E6EC}"/>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05452F28-844E-4143-85A4-2DAD20CB0DE0}"/>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35EE8D21-6C10-4703-886B-5AB516337A69}"/>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C9459C8D-D2E4-4BB3-A5A8-FE3FE48CE65D}"/>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4BB8C87F-A7BD-4609-9B00-6C9A2C06C26E}"/>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9CFC4413-A3C9-4850-AEDB-026684918A4E}"/>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DFAB9712-E3F8-410B-A18D-A51BCBFD960C}"/>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74359502-357D-40E8-BD4D-D7D56A00BA18}"/>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B0A77F95-A4AE-4664-A15C-3572F9C99A40}"/>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F2258A4A-D683-4034-9514-C7529C61FF9B}"/>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AB9F5109-4B01-4D4D-B7F6-5088F74239EE}"/>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A8ACB562-9C1B-4C6A-A46B-53492106F438}"/>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0460A1EE-1460-4B16-9B72-8B06433B1FBA}"/>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005C5E3D-303C-4B32-B792-FB23E6C35F52}"/>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91443877-5AF1-487B-9BAC-0C0B65E2BC7B}"/>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CE99F853-42F9-4E48-B421-BBDA1002EB49}"/>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C04A1956-24BA-4DEA-ABF8-0C3868971B57}"/>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605F8FB2-0D75-45E3-8DE3-C5FFB59CF0E2}"/>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FF398FBA-4FCF-4F53-BB59-FAAFF38F9A0A}"/>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D7C03B3A-25F5-459B-9147-3BA2285EE8B6}"/>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F493548F-AA0F-48F4-8295-1F8D004E9136}"/>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CF3A234B-9601-40C3-92EB-3D836FE4FE47}"/>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6EA44BDE-3859-4BBE-9890-8D8B925EADF2}"/>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59CD6829-1946-4BC9-AF46-3F4F4FAB768E}"/>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A74E6189-0784-4106-9DCB-586DBD8CFDE9}"/>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E841D84F-2402-4980-B98A-937D3830C29C}"/>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3CA86857-5C0C-4C2A-A2F1-2B11A75783AE}"/>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8134159A-E6EC-466B-AC49-36FC1791E54B}"/>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FA20F0AA-B692-4FFD-BB0A-0E97883A5AD9}"/>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C682D367-BC63-4337-A8C0-C7AD8574A6F2}"/>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7BCFD1D3-E213-4AAF-8116-E4CC1D681BE0}"/>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CBCBCAFF-BAAA-4099-9F20-A53BB2CACDD5}"/>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2FECB345-EA0E-4674-A000-BAB0811C8184}"/>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9C1C33D2-8E5D-4551-B43B-56615EB7385A}"/>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1612D73E-B1DA-4CEE-BE7F-8099CCE74E07}"/>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5E024B5F-E19C-4E84-A1F9-7DB74D69D1F5}"/>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93CE39C3-AED4-40D5-A84F-948B56B962A6}"/>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294C243B-4D4C-497C-A56F-886184054BA6}"/>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D2993E3B-7790-40C2-8B22-0CF529DCF38A}"/>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9CFDB13E-EF0B-4114-B2BE-F9FCD58E8399}"/>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E4DF5CBB-4572-40AA-94A3-1C2E3D119065}"/>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C1D1EC0D-CF61-4EFF-9760-1BC16A295AF1}"/>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31260373-C85B-43EC-A466-209677E09186}"/>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7E307C42-1AEB-419F-9B86-F14CA32712ED}"/>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395F4604-61D5-49C6-9B37-A3A68E2E46FE}"/>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7BBD8F31-293C-428F-AFF5-8372E49BE9A5}"/>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46A9356D-743D-4327-B663-A2108C8A41B2}"/>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3D74B223-C71E-4FCC-94D5-5E98E6C9D10C}"/>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2AFF2F72-A3F3-4ADC-9A32-711FA90D36B6}"/>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5A7D3F4D-7D79-46EF-96D1-5291F4938BFE}"/>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CD24DF0C-5D95-4571-BB4F-815F6B1CD470}" type="slidenum">
              <a:rPr lang="en-US" altLang="zh-CN"/>
              <a:pPr/>
              <a:t>48</a:t>
            </a:fld>
            <a:endParaRPr lang="en-US" altLang="zh-CN"/>
          </a:p>
        </p:txBody>
      </p:sp>
      <p:sp>
        <p:nvSpPr>
          <p:cNvPr id="804867"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(13)</a:t>
            </a:r>
          </a:p>
        </p:txBody>
      </p:sp>
      <p:sp>
        <p:nvSpPr>
          <p:cNvPr id="804949" name="Rectangle 85"/>
          <p:cNvSpPr>
            <a:spLocks noChangeArrowheads="1"/>
          </p:cNvSpPr>
          <p:nvPr/>
        </p:nvSpPr>
        <p:spPr bwMode="auto">
          <a:xfrm>
            <a:off x="2166938" y="4413250"/>
            <a:ext cx="38528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04950" name="Text Box 86"/>
          <p:cNvSpPr txBox="1">
            <a:spLocks noChangeArrowheads="1"/>
          </p:cNvSpPr>
          <p:nvPr/>
        </p:nvSpPr>
        <p:spPr bwMode="auto">
          <a:xfrm>
            <a:off x="1260787" y="5871583"/>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检验和：占</a:t>
            </a:r>
            <a:r>
              <a:rPr lang="en-US" altLang="zh-CN" dirty="0"/>
              <a:t>2</a:t>
            </a:r>
            <a:r>
              <a:rPr lang="zh-CN" altLang="en-US" dirty="0"/>
              <a:t>字节。检验和字段检验的范围包括首部和数据这两部分。在计算检验和时，要在</a:t>
            </a:r>
            <a:r>
              <a:rPr lang="en-US" altLang="zh-CN" dirty="0"/>
              <a:t>TCP</a:t>
            </a:r>
            <a:r>
              <a:rPr lang="zh-CN" altLang="en-US" dirty="0"/>
              <a:t>报文段的前面加上</a:t>
            </a:r>
            <a:r>
              <a:rPr lang="en-US" altLang="zh-CN" dirty="0"/>
              <a:t>12</a:t>
            </a:r>
            <a:r>
              <a:rPr lang="zh-CN" altLang="en-US" dirty="0"/>
              <a:t>字节的伪首部</a:t>
            </a:r>
          </a:p>
        </p:txBody>
      </p:sp>
    </p:spTree>
    <p:extLst>
      <p:ext uri="{BB962C8B-B14F-4D97-AF65-F5344CB8AC3E}">
        <p14:creationId xmlns:p14="http://schemas.microsoft.com/office/powerpoint/2010/main" val="1410477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94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49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949" grpId="0" animBg="1"/>
      <p:bldP spid="80494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D50A3EC8-DC93-4C0F-8CC4-E54F9C393B37}"/>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33FCBBEB-8C69-4B7E-ABAA-F9067711EB01}"/>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55BA80B5-3C74-434D-810D-CAA0D9BC0134}"/>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A6ED14E1-DB37-4A87-9E68-30AC1893C3F7}"/>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A383C8AB-1EE8-448B-B3C0-EC57B025CD9A}"/>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3FEC34F7-6E26-482E-AFDA-AF8F2BFFD287}"/>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ABF015A1-BAFF-48FD-97F5-6B8D964D7E94}"/>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49EF892D-6194-49DD-8354-861C1079B67E}"/>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DC4E46FC-2253-4C41-8E1B-5ACF3BED653C}"/>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AFFD2B1A-562C-4EB8-A59D-C95E547FC9CD}"/>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C2F0AE50-C7D5-4D14-97D8-2433CA4BD7CD}"/>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9E2158A3-6F22-4943-A0DB-0C8C367D421C}"/>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C01CFC12-3188-402C-A8C5-FC081720BCCA}"/>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B50E6E46-2411-48DA-BA69-4E2C907C1491}"/>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204A62C7-9118-4B91-926C-53DE616AF892}"/>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CAC79DC1-B18C-4BDE-B9AC-EBB93A0E4470}"/>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EA46E2DA-22B3-4E54-B0AD-B2C8A4402776}"/>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ADE41669-7316-4FB0-A9BE-0625F27EFA2D}"/>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C453EE77-FA18-4F6A-AE61-B2B4BABD2AB4}"/>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25E84121-D513-43B4-B2DB-42367D1D4131}"/>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5ED1541C-04D4-4B73-9CEA-8620B49D1C5D}"/>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17DFC115-31F0-47CB-B58D-D3CEB0E78C6E}"/>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BFB0E5D6-B80C-4950-86EC-3B16EF324C45}"/>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D73BD1B0-BA01-4F8E-8717-FB6AC0D090FE}"/>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01A44F6E-3D2C-4E67-9471-8C645528CEA5}"/>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65D99A1E-4729-451A-84A2-1C8128BC26C6}"/>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E3738FA7-7E18-47C1-B9B4-4FDE5D2F6AD1}"/>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0146562A-9784-455B-A596-51C24A42AF78}"/>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511FFF6C-A4E6-4441-8879-6E5277CE86E1}"/>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867E16FE-8B63-4484-BB12-8D01D7C415AB}"/>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B9E1E5F3-B3F3-4D69-885E-6279F7F094B7}"/>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BB9BC235-8068-4028-979A-A21F2A2BD836}"/>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191C9F8A-F1F0-4DB6-B5C5-77502EEADBF1}"/>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41D1CAE2-030C-4534-9C49-8D9002D1BEF9}"/>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ED6EB96D-A71C-41FF-B0E8-D186874A0C5F}"/>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70497B56-C888-484F-A907-6BFEBD2A432E}"/>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0212E05E-491C-44D9-9AC3-27C63B54F83A}"/>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5CC2D02C-6651-4062-9C4F-3C06199B5F58}"/>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8DA98DDA-EB3F-40D8-9500-33B0E45C2269}"/>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D502F1B1-EB6D-4BAD-9471-F2A29BE8E9A9}"/>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5F1F9D08-EC0C-430B-935C-3D4A28D7049F}"/>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C64431A3-D93D-4DA5-B68C-5F96A6FD3781}"/>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1154B711-BCDA-48E0-B70B-3D211B496626}"/>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6A45F975-E841-4413-84ED-FB3D4420F8BA}"/>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FCA3B103-0268-4A7D-AA2C-694B4286CE4A}"/>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95F72107-3DAA-4F9E-A777-BD96DF7269CB}"/>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96DF42CA-D423-45E6-9C0C-C71DA9FC6DB7}"/>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CA1C423D-6986-41EA-9BAB-5B2EB90A4728}"/>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738D5A05-42C8-49FF-B428-2DE3C71DE554}"/>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14699465-E9C5-4702-95B3-5C5A94D5E101}"/>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02CB0BB1-22D6-4C58-9AF5-2915FA6AD8AD}"/>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A6AC61B8-C0C2-438E-A2C0-4694B5896170}"/>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77DAF98F-6E11-48C7-8033-5243772B523A}"/>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AE42B7A8-FA97-488D-A03E-A14796FDC74F}"/>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6F22382F-6574-4F72-8D0B-1591EBC921AB}"/>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D1380466-F92E-4DB5-ACB7-D0DBD6897B7E}"/>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C1D34BE3-B4C2-487E-8039-4B803FEEF72F}"/>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7A80CF8F-5DD4-4862-8420-578C67EB9C54}"/>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B9F8C6C0-5C21-439A-9843-F75595942ACD}"/>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FCAB377E-A673-4AE4-9205-C9004B9DC7A5}"/>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4454E0B4-941F-48C1-BC44-95FB92E2D4F5}"/>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FF8E7F93-3694-4239-BDE0-167B8119A3F0}"/>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1449C499-6C61-4A5E-9BC3-E89AF0C77629}"/>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0AF3DB3C-D50B-4607-A344-20CE61980462}"/>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5A8453EF-AF3F-4A88-9EB5-46D4F626403C}"/>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91DA5188-C494-4C6B-8629-2DE4450D099E}"/>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2961A339-C15F-496D-B85F-8E048E41D83A}"/>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83713394-3917-44E2-A3B6-6F9B168DA647}"/>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39E4792B-9273-40A0-8D49-E70CC225718C}"/>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0DBCEC15-3BDA-4F7E-BC14-7D93F288FC7A}"/>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AAAA5270-0AA8-48F2-8AFE-94DA5D989F6A}"/>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414A6C5B-DE01-476E-B9CF-7D61349B6D07}"/>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2B6E315E-253E-4B60-93AA-03955CE94AAA}"/>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8D775F1F-5629-4C98-982E-86256D564CF7}"/>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0DDD5549-1B48-404B-8724-7B5FA464C14C}"/>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4C6C06FB-9DFE-472F-9163-4CBF8F5BDA06}"/>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12875AD3-DD27-4302-A719-85876E2609C2}"/>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3D0161C8-1C78-4106-A57C-EC26CED08C98}"/>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BA2D2090-681A-4446-9C48-D91859DAE028}"/>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3ECD6F06-43C2-4231-B0B6-4FAF67D0EDB3}"/>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DAFC5924-4EC2-4346-A8FF-B51811722B0C}"/>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69B54E8D-5A8A-4D73-B5FB-091076508C02}" type="slidenum">
              <a:rPr lang="en-US" altLang="zh-CN"/>
              <a:pPr/>
              <a:t>49</a:t>
            </a:fld>
            <a:endParaRPr lang="en-US" altLang="zh-CN"/>
          </a:p>
        </p:txBody>
      </p:sp>
      <p:sp>
        <p:nvSpPr>
          <p:cNvPr id="805891"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(14)</a:t>
            </a:r>
          </a:p>
        </p:txBody>
      </p:sp>
      <p:sp>
        <p:nvSpPr>
          <p:cNvPr id="805973" name="Rectangle 85"/>
          <p:cNvSpPr>
            <a:spLocks noChangeArrowheads="1"/>
          </p:cNvSpPr>
          <p:nvPr/>
        </p:nvSpPr>
        <p:spPr bwMode="auto">
          <a:xfrm>
            <a:off x="6056313" y="4413250"/>
            <a:ext cx="38528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05974" name="Text Box 86"/>
          <p:cNvSpPr txBox="1">
            <a:spLocks noChangeArrowheads="1"/>
          </p:cNvSpPr>
          <p:nvPr/>
        </p:nvSpPr>
        <p:spPr bwMode="auto">
          <a:xfrm>
            <a:off x="1244913" y="5900738"/>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紧急指针：</a:t>
            </a:r>
            <a:r>
              <a:rPr lang="en-US" altLang="zh-CN" dirty="0"/>
              <a:t>16</a:t>
            </a:r>
            <a:r>
              <a:rPr lang="zh-CN" altLang="en-US" dirty="0"/>
              <a:t>位偏移量，指出在本报文段中紧急数据共有多少个字节</a:t>
            </a:r>
            <a:r>
              <a:rPr lang="en-US" altLang="zh-CN" dirty="0"/>
              <a:t>(</a:t>
            </a:r>
            <a:r>
              <a:rPr lang="zh-CN" altLang="en-US" dirty="0"/>
              <a:t>紧急数据放在本报文段数据的最前面</a:t>
            </a:r>
            <a:r>
              <a:rPr lang="en-US" altLang="zh-CN" dirty="0"/>
              <a:t>)</a:t>
            </a:r>
            <a:r>
              <a:rPr lang="zh-CN" altLang="en-US" dirty="0"/>
              <a:t>，和序号字段中的值相加表示紧急数据最后一个字节的序号</a:t>
            </a:r>
          </a:p>
        </p:txBody>
      </p:sp>
    </p:spTree>
    <p:extLst>
      <p:ext uri="{BB962C8B-B14F-4D97-AF65-F5344CB8AC3E}">
        <p14:creationId xmlns:p14="http://schemas.microsoft.com/office/powerpoint/2010/main" val="2686821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597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59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73" grpId="0" animBg="1"/>
      <p:bldP spid="80597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E3F4B58-8317-4AE0-ACFA-229E630F0522}" type="slidenum">
              <a:rPr lang="en-US" altLang="zh-CN"/>
              <a:pPr/>
              <a:t>5</a:t>
            </a:fld>
            <a:endParaRPr lang="en-US" altLang="zh-CN"/>
          </a:p>
        </p:txBody>
      </p:sp>
      <p:sp>
        <p:nvSpPr>
          <p:cNvPr id="249858" name="Rectangle 2"/>
          <p:cNvSpPr>
            <a:spLocks noGrp="1" noChangeArrowheads="1"/>
          </p:cNvSpPr>
          <p:nvPr>
            <p:ph type="title"/>
          </p:nvPr>
        </p:nvSpPr>
        <p:spPr/>
        <p:txBody>
          <a:bodyPr/>
          <a:lstStyle/>
          <a:p>
            <a:r>
              <a:rPr lang="zh-CN" altLang="en-US" dirty="0"/>
              <a:t>传输协议</a:t>
            </a:r>
          </a:p>
        </p:txBody>
      </p:sp>
      <p:sp>
        <p:nvSpPr>
          <p:cNvPr id="249859" name="Rectangle 3"/>
          <p:cNvSpPr>
            <a:spLocks noGrp="1" noChangeArrowheads="1"/>
          </p:cNvSpPr>
          <p:nvPr>
            <p:ph type="body" idx="1"/>
          </p:nvPr>
        </p:nvSpPr>
        <p:spPr/>
        <p:txBody>
          <a:bodyPr/>
          <a:lstStyle/>
          <a:p>
            <a:r>
              <a:rPr lang="zh-CN" altLang="en-US"/>
              <a:t>传输服务是通过传输层实体间使用传输协议来实现的。 </a:t>
            </a:r>
          </a:p>
          <a:p>
            <a:r>
              <a:rPr lang="zh-CN" altLang="en-US"/>
              <a:t>通信不仅仅是发生在从源计算机到目的计算机，而且是从端应用程序到端应用程序。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93">
            <a:extLst>
              <a:ext uri="{FF2B5EF4-FFF2-40B4-BE49-F238E27FC236}">
                <a16:creationId xmlns:a16="http://schemas.microsoft.com/office/drawing/2014/main" id="{4E2699C5-D2D2-4CE7-AD1A-5BBFF2529D8B}"/>
              </a:ext>
            </a:extLst>
          </p:cNvPr>
          <p:cNvGrpSpPr>
            <a:grpSpLocks/>
          </p:cNvGrpSpPr>
          <p:nvPr/>
        </p:nvGrpSpPr>
        <p:grpSpPr bwMode="auto">
          <a:xfrm>
            <a:off x="1524000" y="931864"/>
            <a:ext cx="9080500" cy="4873625"/>
            <a:chOff x="0" y="587"/>
            <a:chExt cx="5720" cy="3070"/>
          </a:xfrm>
        </p:grpSpPr>
        <p:sp>
          <p:nvSpPr>
            <p:cNvPr id="90" name="Line 9">
              <a:extLst>
                <a:ext uri="{FF2B5EF4-FFF2-40B4-BE49-F238E27FC236}">
                  <a16:creationId xmlns:a16="http://schemas.microsoft.com/office/drawing/2014/main" id="{DB04AE79-D0DF-4CAE-A27E-F1BF8D66A1E6}"/>
                </a:ext>
              </a:extLst>
            </p:cNvPr>
            <p:cNvSpPr>
              <a:spLocks noChangeShapeType="1"/>
            </p:cNvSpPr>
            <p:nvPr/>
          </p:nvSpPr>
          <p:spPr bwMode="auto">
            <a:xfrm flipH="1">
              <a:off x="207" y="1051"/>
              <a:ext cx="11" cy="259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1" name="Rectangle 10">
              <a:extLst>
                <a:ext uri="{FF2B5EF4-FFF2-40B4-BE49-F238E27FC236}">
                  <a16:creationId xmlns:a16="http://schemas.microsoft.com/office/drawing/2014/main" id="{33E070D9-7002-44E6-8BDD-EE66A5D59E13}"/>
                </a:ext>
              </a:extLst>
            </p:cNvPr>
            <p:cNvSpPr>
              <a:spLocks noChangeArrowheads="1"/>
            </p:cNvSpPr>
            <p:nvPr/>
          </p:nvSpPr>
          <p:spPr bwMode="auto">
            <a:xfrm>
              <a:off x="0" y="2059"/>
              <a:ext cx="439"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TCP</a:t>
              </a:r>
            </a:p>
            <a:p>
              <a:pP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2" name="Line 11">
              <a:extLst>
                <a:ext uri="{FF2B5EF4-FFF2-40B4-BE49-F238E27FC236}">
                  <a16:creationId xmlns:a16="http://schemas.microsoft.com/office/drawing/2014/main" id="{8CA306FF-45DE-4B18-838F-D265821975AE}"/>
                </a:ext>
              </a:extLst>
            </p:cNvPr>
            <p:cNvSpPr>
              <a:spLocks noChangeShapeType="1"/>
            </p:cNvSpPr>
            <p:nvPr/>
          </p:nvSpPr>
          <p:spPr bwMode="auto">
            <a:xfrm>
              <a:off x="5511" y="1045"/>
              <a:ext cx="0" cy="218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3" name="Rectangle 12">
              <a:extLst>
                <a:ext uri="{FF2B5EF4-FFF2-40B4-BE49-F238E27FC236}">
                  <a16:creationId xmlns:a16="http://schemas.microsoft.com/office/drawing/2014/main" id="{C9693288-E9F6-4D1C-9E69-03F757012B17}"/>
                </a:ext>
              </a:extLst>
            </p:cNvPr>
            <p:cNvSpPr>
              <a:spLocks noChangeArrowheads="1"/>
            </p:cNvSpPr>
            <p:nvPr/>
          </p:nvSpPr>
          <p:spPr bwMode="auto">
            <a:xfrm>
              <a:off x="5282" y="1724"/>
              <a:ext cx="438" cy="75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pPr>
              <a:r>
                <a:rPr lang="en-US" altLang="zh-CN" sz="2000">
                  <a:solidFill>
                    <a:srgbClr val="333399"/>
                  </a:solidFill>
                  <a:latin typeface="微软雅黑 Light" panose="020B0502040204020203" pitchFamily="34" charset="-122"/>
                  <a:ea typeface="微软雅黑 Light" panose="020B0502040204020203" pitchFamily="34" charset="-122"/>
                </a:rPr>
                <a:t>20</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字节</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固定</a:t>
              </a:r>
            </a:p>
            <a:p>
              <a:pPr algn="ctr" eaLnBrk="0" hangingPunct="0">
                <a:lnSpc>
                  <a:spcPct val="90000"/>
                </a:lnSpc>
              </a:pPr>
              <a:r>
                <a:rPr lang="zh-CN" altLang="en-US" sz="2000">
                  <a:solidFill>
                    <a:srgbClr val="333399"/>
                  </a:solidFill>
                  <a:latin typeface="微软雅黑 Light" panose="020B0502040204020203" pitchFamily="34" charset="-122"/>
                  <a:ea typeface="微软雅黑 Light" panose="020B0502040204020203" pitchFamily="34" charset="-122"/>
                </a:rPr>
                <a:t>首部</a:t>
              </a:r>
            </a:p>
          </p:txBody>
        </p:sp>
        <p:sp>
          <p:nvSpPr>
            <p:cNvPr id="94" name="Rectangle 13">
              <a:extLst>
                <a:ext uri="{FF2B5EF4-FFF2-40B4-BE49-F238E27FC236}">
                  <a16:creationId xmlns:a16="http://schemas.microsoft.com/office/drawing/2014/main" id="{8A45B521-7B5F-40DF-81F8-9D4EF9DBBFF9}"/>
                </a:ext>
              </a:extLst>
            </p:cNvPr>
            <p:cNvSpPr>
              <a:spLocks noChangeArrowheads="1"/>
            </p:cNvSpPr>
            <p:nvPr/>
          </p:nvSpPr>
          <p:spPr bwMode="auto">
            <a:xfrm>
              <a:off x="412" y="1049"/>
              <a:ext cx="4842" cy="260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95" name="Line 14">
              <a:extLst>
                <a:ext uri="{FF2B5EF4-FFF2-40B4-BE49-F238E27FC236}">
                  <a16:creationId xmlns:a16="http://schemas.microsoft.com/office/drawing/2014/main" id="{5D588485-60AA-4A1A-8155-8925AA0C6A62}"/>
                </a:ext>
              </a:extLst>
            </p:cNvPr>
            <p:cNvSpPr>
              <a:spLocks noChangeShapeType="1"/>
            </p:cNvSpPr>
            <p:nvPr/>
          </p:nvSpPr>
          <p:spPr bwMode="auto">
            <a:xfrm>
              <a:off x="407" y="1492"/>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6" name="Line 15">
              <a:extLst>
                <a:ext uri="{FF2B5EF4-FFF2-40B4-BE49-F238E27FC236}">
                  <a16:creationId xmlns:a16="http://schemas.microsoft.com/office/drawing/2014/main" id="{404918EC-0BE1-4034-9914-68D2E6DF64AA}"/>
                </a:ext>
              </a:extLst>
            </p:cNvPr>
            <p:cNvSpPr>
              <a:spLocks noChangeShapeType="1"/>
            </p:cNvSpPr>
            <p:nvPr/>
          </p:nvSpPr>
          <p:spPr bwMode="auto">
            <a:xfrm>
              <a:off x="416" y="1930"/>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7" name="Line 16">
              <a:extLst>
                <a:ext uri="{FF2B5EF4-FFF2-40B4-BE49-F238E27FC236}">
                  <a16:creationId xmlns:a16="http://schemas.microsoft.com/office/drawing/2014/main" id="{93C1CD41-6F11-4E7A-8A7F-2C6961745BDE}"/>
                </a:ext>
              </a:extLst>
            </p:cNvPr>
            <p:cNvSpPr>
              <a:spLocks noChangeShapeType="1"/>
            </p:cNvSpPr>
            <p:nvPr/>
          </p:nvSpPr>
          <p:spPr bwMode="auto">
            <a:xfrm>
              <a:off x="407" y="2367"/>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8" name="Line 17">
              <a:extLst>
                <a:ext uri="{FF2B5EF4-FFF2-40B4-BE49-F238E27FC236}">
                  <a16:creationId xmlns:a16="http://schemas.microsoft.com/office/drawing/2014/main" id="{2D49EDE4-A5A0-4CE6-BF12-5AEEA7D38F88}"/>
                </a:ext>
              </a:extLst>
            </p:cNvPr>
            <p:cNvSpPr>
              <a:spLocks noChangeShapeType="1"/>
            </p:cNvSpPr>
            <p:nvPr/>
          </p:nvSpPr>
          <p:spPr bwMode="auto">
            <a:xfrm>
              <a:off x="407" y="280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99" name="Line 18">
              <a:extLst>
                <a:ext uri="{FF2B5EF4-FFF2-40B4-BE49-F238E27FC236}">
                  <a16:creationId xmlns:a16="http://schemas.microsoft.com/office/drawing/2014/main" id="{AAFF8143-B2B7-463D-A9A0-D445DE4B9721}"/>
                </a:ext>
              </a:extLst>
            </p:cNvPr>
            <p:cNvSpPr>
              <a:spLocks noChangeShapeType="1"/>
            </p:cNvSpPr>
            <p:nvPr/>
          </p:nvSpPr>
          <p:spPr bwMode="auto">
            <a:xfrm>
              <a:off x="416" y="3241"/>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0" name="Line 19">
              <a:extLst>
                <a:ext uri="{FF2B5EF4-FFF2-40B4-BE49-F238E27FC236}">
                  <a16:creationId xmlns:a16="http://schemas.microsoft.com/office/drawing/2014/main" id="{56DA4872-8A68-4C36-A2AC-B3C2AB5B5002}"/>
                </a:ext>
              </a:extLst>
            </p:cNvPr>
            <p:cNvSpPr>
              <a:spLocks noChangeShapeType="1"/>
            </p:cNvSpPr>
            <p:nvPr/>
          </p:nvSpPr>
          <p:spPr bwMode="auto">
            <a:xfrm>
              <a:off x="2834" y="1054"/>
              <a:ext cx="0" cy="4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1" name="Rectangle 20">
              <a:extLst>
                <a:ext uri="{FF2B5EF4-FFF2-40B4-BE49-F238E27FC236}">
                  <a16:creationId xmlns:a16="http://schemas.microsoft.com/office/drawing/2014/main" id="{9D24DD81-827F-4BED-BD2A-A21FF6D1489D}"/>
                </a:ext>
              </a:extLst>
            </p:cNvPr>
            <p:cNvSpPr>
              <a:spLocks noChangeArrowheads="1"/>
            </p:cNvSpPr>
            <p:nvPr/>
          </p:nvSpPr>
          <p:spPr bwMode="auto">
            <a:xfrm>
              <a:off x="3590" y="1134"/>
              <a:ext cx="10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目  的  端  口</a:t>
              </a:r>
            </a:p>
          </p:txBody>
        </p:sp>
        <p:sp>
          <p:nvSpPr>
            <p:cNvPr id="102" name="Rectangle 21">
              <a:extLst>
                <a:ext uri="{FF2B5EF4-FFF2-40B4-BE49-F238E27FC236}">
                  <a16:creationId xmlns:a16="http://schemas.microsoft.com/office/drawing/2014/main" id="{3D516392-FEEA-478F-B7E7-53BE46194179}"/>
                </a:ext>
              </a:extLst>
            </p:cNvPr>
            <p:cNvSpPr>
              <a:spLocks noChangeArrowheads="1"/>
            </p:cNvSpPr>
            <p:nvPr/>
          </p:nvSpPr>
          <p:spPr bwMode="auto">
            <a:xfrm>
              <a:off x="509" y="2345"/>
              <a:ext cx="43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数据</a:t>
              </a:r>
            </a:p>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偏移</a:t>
              </a:r>
            </a:p>
          </p:txBody>
        </p:sp>
        <p:sp>
          <p:nvSpPr>
            <p:cNvPr id="103" name="Rectangle 22">
              <a:extLst>
                <a:ext uri="{FF2B5EF4-FFF2-40B4-BE49-F238E27FC236}">
                  <a16:creationId xmlns:a16="http://schemas.microsoft.com/office/drawing/2014/main" id="{B6756CB2-F9F0-4686-A63A-2B0E03617B51}"/>
                </a:ext>
              </a:extLst>
            </p:cNvPr>
            <p:cNvSpPr>
              <a:spLocks noChangeArrowheads="1"/>
            </p:cNvSpPr>
            <p:nvPr/>
          </p:nvSpPr>
          <p:spPr bwMode="auto">
            <a:xfrm>
              <a:off x="1189" y="2890"/>
              <a:ext cx="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检   验   和</a:t>
              </a:r>
            </a:p>
          </p:txBody>
        </p:sp>
        <p:sp>
          <p:nvSpPr>
            <p:cNvPr id="104" name="Rectangle 23">
              <a:extLst>
                <a:ext uri="{FF2B5EF4-FFF2-40B4-BE49-F238E27FC236}">
                  <a16:creationId xmlns:a16="http://schemas.microsoft.com/office/drawing/2014/main" id="{724A55D0-B7F4-4C91-ACC7-BCB7BE208AF8}"/>
                </a:ext>
              </a:extLst>
            </p:cNvPr>
            <p:cNvSpPr>
              <a:spLocks noChangeArrowheads="1"/>
            </p:cNvSpPr>
            <p:nvPr/>
          </p:nvSpPr>
          <p:spPr bwMode="auto">
            <a:xfrm>
              <a:off x="1367" y="3299"/>
              <a:ext cx="20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选    项 长  度  可  变）</a:t>
              </a:r>
            </a:p>
          </p:txBody>
        </p:sp>
        <p:sp>
          <p:nvSpPr>
            <p:cNvPr id="105" name="Rectangle 24">
              <a:extLst>
                <a:ext uri="{FF2B5EF4-FFF2-40B4-BE49-F238E27FC236}">
                  <a16:creationId xmlns:a16="http://schemas.microsoft.com/office/drawing/2014/main" id="{3223E7F7-F68A-4FEF-9C00-3FF05A05F50F}"/>
                </a:ext>
              </a:extLst>
            </p:cNvPr>
            <p:cNvSpPr>
              <a:spLocks noChangeArrowheads="1"/>
            </p:cNvSpPr>
            <p:nvPr/>
          </p:nvSpPr>
          <p:spPr bwMode="auto">
            <a:xfrm>
              <a:off x="1261" y="1134"/>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源  端  口</a:t>
              </a:r>
            </a:p>
          </p:txBody>
        </p:sp>
        <p:sp>
          <p:nvSpPr>
            <p:cNvPr id="106" name="Rectangle 25">
              <a:extLst>
                <a:ext uri="{FF2B5EF4-FFF2-40B4-BE49-F238E27FC236}">
                  <a16:creationId xmlns:a16="http://schemas.microsoft.com/office/drawing/2014/main" id="{5E63F24A-9DE9-43A0-8B74-D3B149FC9E3B}"/>
                </a:ext>
              </a:extLst>
            </p:cNvPr>
            <p:cNvSpPr>
              <a:spLocks noChangeArrowheads="1"/>
            </p:cNvSpPr>
            <p:nvPr/>
          </p:nvSpPr>
          <p:spPr bwMode="auto">
            <a:xfrm>
              <a:off x="2554" y="1567"/>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序   号</a:t>
              </a:r>
            </a:p>
          </p:txBody>
        </p:sp>
        <p:sp>
          <p:nvSpPr>
            <p:cNvPr id="107" name="Line 26">
              <a:extLst>
                <a:ext uri="{FF2B5EF4-FFF2-40B4-BE49-F238E27FC236}">
                  <a16:creationId xmlns:a16="http://schemas.microsoft.com/office/drawing/2014/main" id="{8E139BFF-034B-4C2C-8F53-68973E3B39CB}"/>
                </a:ext>
              </a:extLst>
            </p:cNvPr>
            <p:cNvSpPr>
              <a:spLocks noChangeShapeType="1"/>
            </p:cNvSpPr>
            <p:nvPr/>
          </p:nvSpPr>
          <p:spPr bwMode="auto">
            <a:xfrm>
              <a:off x="2838" y="2373"/>
              <a:ext cx="0" cy="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08" name="Rectangle 27">
              <a:extLst>
                <a:ext uri="{FF2B5EF4-FFF2-40B4-BE49-F238E27FC236}">
                  <a16:creationId xmlns:a16="http://schemas.microsoft.com/office/drawing/2014/main" id="{37400C49-E8D9-4D50-8DEB-C4F06D83053B}"/>
                </a:ext>
              </a:extLst>
            </p:cNvPr>
            <p:cNvSpPr>
              <a:spLocks noChangeArrowheads="1"/>
            </p:cNvSpPr>
            <p:nvPr/>
          </p:nvSpPr>
          <p:spPr bwMode="auto">
            <a:xfrm>
              <a:off x="3489" y="2890"/>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紧   急   指   针</a:t>
              </a:r>
            </a:p>
          </p:txBody>
        </p:sp>
        <p:sp>
          <p:nvSpPr>
            <p:cNvPr id="109" name="Rectangle 28">
              <a:extLst>
                <a:ext uri="{FF2B5EF4-FFF2-40B4-BE49-F238E27FC236}">
                  <a16:creationId xmlns:a16="http://schemas.microsoft.com/office/drawing/2014/main" id="{46C8E55A-47AB-40B9-B8B9-018CC9BC192C}"/>
                </a:ext>
              </a:extLst>
            </p:cNvPr>
            <p:cNvSpPr>
              <a:spLocks noChangeArrowheads="1"/>
            </p:cNvSpPr>
            <p:nvPr/>
          </p:nvSpPr>
          <p:spPr bwMode="auto">
            <a:xfrm>
              <a:off x="3772" y="2437"/>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窗   口</a:t>
              </a:r>
            </a:p>
          </p:txBody>
        </p:sp>
        <p:sp>
          <p:nvSpPr>
            <p:cNvPr id="110" name="Rectangle 29">
              <a:extLst>
                <a:ext uri="{FF2B5EF4-FFF2-40B4-BE49-F238E27FC236}">
                  <a16:creationId xmlns:a16="http://schemas.microsoft.com/office/drawing/2014/main" id="{51E73028-72D9-4AC4-B44C-7087A87ADF0D}"/>
                </a:ext>
              </a:extLst>
            </p:cNvPr>
            <p:cNvSpPr>
              <a:spLocks noChangeArrowheads="1"/>
            </p:cNvSpPr>
            <p:nvPr/>
          </p:nvSpPr>
          <p:spPr bwMode="auto">
            <a:xfrm>
              <a:off x="2400" y="2023"/>
              <a:ext cx="116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确    认    号</a:t>
              </a:r>
            </a:p>
          </p:txBody>
        </p:sp>
        <p:sp>
          <p:nvSpPr>
            <p:cNvPr id="111" name="Line 30">
              <a:extLst>
                <a:ext uri="{FF2B5EF4-FFF2-40B4-BE49-F238E27FC236}">
                  <a16:creationId xmlns:a16="http://schemas.microsoft.com/office/drawing/2014/main" id="{73078AAB-BEFB-4473-9B0B-62C0BF43A33B}"/>
                </a:ext>
              </a:extLst>
            </p:cNvPr>
            <p:cNvSpPr>
              <a:spLocks noChangeShapeType="1"/>
            </p:cNvSpPr>
            <p:nvPr/>
          </p:nvSpPr>
          <p:spPr bwMode="auto">
            <a:xfrm>
              <a:off x="1015"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2" name="Line 31">
              <a:extLst>
                <a:ext uri="{FF2B5EF4-FFF2-40B4-BE49-F238E27FC236}">
                  <a16:creationId xmlns:a16="http://schemas.microsoft.com/office/drawing/2014/main" id="{A2CCBE85-F15D-42F1-B581-F2E6FE111862}"/>
                </a:ext>
              </a:extLst>
            </p:cNvPr>
            <p:cNvSpPr>
              <a:spLocks noChangeShapeType="1"/>
            </p:cNvSpPr>
            <p:nvPr/>
          </p:nvSpPr>
          <p:spPr bwMode="auto">
            <a:xfrm>
              <a:off x="2229" y="2368"/>
              <a:ext cx="0" cy="4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3" name="Line 32">
              <a:extLst>
                <a:ext uri="{FF2B5EF4-FFF2-40B4-BE49-F238E27FC236}">
                  <a16:creationId xmlns:a16="http://schemas.microsoft.com/office/drawing/2014/main" id="{B6EAB62B-F22E-4F2A-91DD-EC7871B153CE}"/>
                </a:ext>
              </a:extLst>
            </p:cNvPr>
            <p:cNvSpPr>
              <a:spLocks noChangeShapeType="1"/>
            </p:cNvSpPr>
            <p:nvPr/>
          </p:nvSpPr>
          <p:spPr bwMode="auto">
            <a:xfrm>
              <a:off x="1918" y="2373"/>
              <a:ext cx="0" cy="4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4" name="Line 33">
              <a:extLst>
                <a:ext uri="{FF2B5EF4-FFF2-40B4-BE49-F238E27FC236}">
                  <a16:creationId xmlns:a16="http://schemas.microsoft.com/office/drawing/2014/main" id="{C8B727B9-1CCF-44A8-86D2-55CEEC44DD9E}"/>
                </a:ext>
              </a:extLst>
            </p:cNvPr>
            <p:cNvSpPr>
              <a:spLocks noChangeShapeType="1"/>
            </p:cNvSpPr>
            <p:nvPr/>
          </p:nvSpPr>
          <p:spPr bwMode="auto">
            <a:xfrm>
              <a:off x="207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5" name="Line 34">
              <a:extLst>
                <a:ext uri="{FF2B5EF4-FFF2-40B4-BE49-F238E27FC236}">
                  <a16:creationId xmlns:a16="http://schemas.microsoft.com/office/drawing/2014/main" id="{150AB268-3867-40B1-BCEB-C26D63D7B634}"/>
                </a:ext>
              </a:extLst>
            </p:cNvPr>
            <p:cNvSpPr>
              <a:spLocks noChangeShapeType="1"/>
            </p:cNvSpPr>
            <p:nvPr/>
          </p:nvSpPr>
          <p:spPr bwMode="auto">
            <a:xfrm>
              <a:off x="2532"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6" name="Line 35">
              <a:extLst>
                <a:ext uri="{FF2B5EF4-FFF2-40B4-BE49-F238E27FC236}">
                  <a16:creationId xmlns:a16="http://schemas.microsoft.com/office/drawing/2014/main" id="{B4553C5E-028D-4A22-B6A5-DCB143799FD2}"/>
                </a:ext>
              </a:extLst>
            </p:cNvPr>
            <p:cNvSpPr>
              <a:spLocks noChangeShapeType="1"/>
            </p:cNvSpPr>
            <p:nvPr/>
          </p:nvSpPr>
          <p:spPr bwMode="auto">
            <a:xfrm>
              <a:off x="2380"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7" name="Line 36">
              <a:extLst>
                <a:ext uri="{FF2B5EF4-FFF2-40B4-BE49-F238E27FC236}">
                  <a16:creationId xmlns:a16="http://schemas.microsoft.com/office/drawing/2014/main" id="{5AB47B66-ADE4-48A7-9E53-58978876C08A}"/>
                </a:ext>
              </a:extLst>
            </p:cNvPr>
            <p:cNvSpPr>
              <a:spLocks noChangeShapeType="1"/>
            </p:cNvSpPr>
            <p:nvPr/>
          </p:nvSpPr>
          <p:spPr bwMode="auto">
            <a:xfrm>
              <a:off x="2686" y="2373"/>
              <a:ext cx="0" cy="4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18" name="Rectangle 37">
              <a:extLst>
                <a:ext uri="{FF2B5EF4-FFF2-40B4-BE49-F238E27FC236}">
                  <a16:creationId xmlns:a16="http://schemas.microsoft.com/office/drawing/2014/main" id="{D0069437-B3C8-4037-AA54-395063C25A3B}"/>
                </a:ext>
              </a:extLst>
            </p:cNvPr>
            <p:cNvSpPr>
              <a:spLocks noChangeArrowheads="1"/>
            </p:cNvSpPr>
            <p:nvPr/>
          </p:nvSpPr>
          <p:spPr bwMode="auto">
            <a:xfrm>
              <a:off x="1204" y="2446"/>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保   留</a:t>
              </a:r>
            </a:p>
          </p:txBody>
        </p:sp>
        <p:sp>
          <p:nvSpPr>
            <p:cNvPr id="119" name="Rectangle 38">
              <a:extLst>
                <a:ext uri="{FF2B5EF4-FFF2-40B4-BE49-F238E27FC236}">
                  <a16:creationId xmlns:a16="http://schemas.microsoft.com/office/drawing/2014/main" id="{A677D6DF-EBA6-4B2C-AC6B-87AF2CD47C46}"/>
                </a:ext>
              </a:extLst>
            </p:cNvPr>
            <p:cNvSpPr>
              <a:spLocks noChangeArrowheads="1"/>
            </p:cNvSpPr>
            <p:nvPr/>
          </p:nvSpPr>
          <p:spPr bwMode="auto">
            <a:xfrm>
              <a:off x="266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F</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I</a:t>
              </a:r>
            </a:p>
            <a:p>
              <a:pPr algn="ct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20" name="Line 39">
              <a:extLst>
                <a:ext uri="{FF2B5EF4-FFF2-40B4-BE49-F238E27FC236}">
                  <a16:creationId xmlns:a16="http://schemas.microsoft.com/office/drawing/2014/main" id="{E5454845-D7A8-4606-B687-CBF00B964A76}"/>
                </a:ext>
              </a:extLst>
            </p:cNvPr>
            <p:cNvSpPr>
              <a:spLocks noChangeShapeType="1"/>
            </p:cNvSpPr>
            <p:nvPr/>
          </p:nvSpPr>
          <p:spPr bwMode="auto">
            <a:xfrm>
              <a:off x="410" y="950"/>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1" name="Line 40">
              <a:extLst>
                <a:ext uri="{FF2B5EF4-FFF2-40B4-BE49-F238E27FC236}">
                  <a16:creationId xmlns:a16="http://schemas.microsoft.com/office/drawing/2014/main" id="{DF88326F-FC6D-43EC-91A8-D334D52B2535}"/>
                </a:ext>
              </a:extLst>
            </p:cNvPr>
            <p:cNvSpPr>
              <a:spLocks noChangeShapeType="1"/>
            </p:cNvSpPr>
            <p:nvPr/>
          </p:nvSpPr>
          <p:spPr bwMode="auto">
            <a:xfrm>
              <a:off x="410"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2" name="Line 41">
              <a:extLst>
                <a:ext uri="{FF2B5EF4-FFF2-40B4-BE49-F238E27FC236}">
                  <a16:creationId xmlns:a16="http://schemas.microsoft.com/office/drawing/2014/main" id="{53F0C9A4-FCE9-46C8-A7CA-C8A35BD357C1}"/>
                </a:ext>
              </a:extLst>
            </p:cNvPr>
            <p:cNvSpPr>
              <a:spLocks noChangeShapeType="1"/>
            </p:cNvSpPr>
            <p:nvPr/>
          </p:nvSpPr>
          <p:spPr bwMode="auto">
            <a:xfrm>
              <a:off x="56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3" name="Line 42">
              <a:extLst>
                <a:ext uri="{FF2B5EF4-FFF2-40B4-BE49-F238E27FC236}">
                  <a16:creationId xmlns:a16="http://schemas.microsoft.com/office/drawing/2014/main" id="{95BF8AB1-6A8F-4CF0-93C1-F448D650BB60}"/>
                </a:ext>
              </a:extLst>
            </p:cNvPr>
            <p:cNvSpPr>
              <a:spLocks noChangeShapeType="1"/>
            </p:cNvSpPr>
            <p:nvPr/>
          </p:nvSpPr>
          <p:spPr bwMode="auto">
            <a:xfrm>
              <a:off x="71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4" name="Line 43">
              <a:extLst>
                <a:ext uri="{FF2B5EF4-FFF2-40B4-BE49-F238E27FC236}">
                  <a16:creationId xmlns:a16="http://schemas.microsoft.com/office/drawing/2014/main" id="{A069A860-D843-4333-AF56-57B02F9BC855}"/>
                </a:ext>
              </a:extLst>
            </p:cNvPr>
            <p:cNvSpPr>
              <a:spLocks noChangeShapeType="1"/>
            </p:cNvSpPr>
            <p:nvPr/>
          </p:nvSpPr>
          <p:spPr bwMode="auto">
            <a:xfrm>
              <a:off x="86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5" name="Line 44">
              <a:extLst>
                <a:ext uri="{FF2B5EF4-FFF2-40B4-BE49-F238E27FC236}">
                  <a16:creationId xmlns:a16="http://schemas.microsoft.com/office/drawing/2014/main" id="{DEF7E453-75CB-45B5-AF75-4F9AF7C2285F}"/>
                </a:ext>
              </a:extLst>
            </p:cNvPr>
            <p:cNvSpPr>
              <a:spLocks noChangeShapeType="1"/>
            </p:cNvSpPr>
            <p:nvPr/>
          </p:nvSpPr>
          <p:spPr bwMode="auto">
            <a:xfrm>
              <a:off x="101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6" name="Line 45">
              <a:extLst>
                <a:ext uri="{FF2B5EF4-FFF2-40B4-BE49-F238E27FC236}">
                  <a16:creationId xmlns:a16="http://schemas.microsoft.com/office/drawing/2014/main" id="{25B74015-74ED-45B2-A338-9AA41B0D2ADD}"/>
                </a:ext>
              </a:extLst>
            </p:cNvPr>
            <p:cNvSpPr>
              <a:spLocks noChangeShapeType="1"/>
            </p:cNvSpPr>
            <p:nvPr/>
          </p:nvSpPr>
          <p:spPr bwMode="auto">
            <a:xfrm>
              <a:off x="116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7" name="Line 46">
              <a:extLst>
                <a:ext uri="{FF2B5EF4-FFF2-40B4-BE49-F238E27FC236}">
                  <a16:creationId xmlns:a16="http://schemas.microsoft.com/office/drawing/2014/main" id="{606E9F03-5A42-42A9-820E-A6ED240A5308}"/>
                </a:ext>
              </a:extLst>
            </p:cNvPr>
            <p:cNvSpPr>
              <a:spLocks noChangeShapeType="1"/>
            </p:cNvSpPr>
            <p:nvPr/>
          </p:nvSpPr>
          <p:spPr bwMode="auto">
            <a:xfrm>
              <a:off x="131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8" name="Line 47">
              <a:extLst>
                <a:ext uri="{FF2B5EF4-FFF2-40B4-BE49-F238E27FC236}">
                  <a16:creationId xmlns:a16="http://schemas.microsoft.com/office/drawing/2014/main" id="{52665F15-C4AB-4008-9C18-DD11605C8FA6}"/>
                </a:ext>
              </a:extLst>
            </p:cNvPr>
            <p:cNvSpPr>
              <a:spLocks noChangeShapeType="1"/>
            </p:cNvSpPr>
            <p:nvPr/>
          </p:nvSpPr>
          <p:spPr bwMode="auto">
            <a:xfrm>
              <a:off x="146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29" name="Line 48">
              <a:extLst>
                <a:ext uri="{FF2B5EF4-FFF2-40B4-BE49-F238E27FC236}">
                  <a16:creationId xmlns:a16="http://schemas.microsoft.com/office/drawing/2014/main" id="{FAF2200E-C18C-4252-A3BD-927195D8CA56}"/>
                </a:ext>
              </a:extLst>
            </p:cNvPr>
            <p:cNvSpPr>
              <a:spLocks noChangeShapeType="1"/>
            </p:cNvSpPr>
            <p:nvPr/>
          </p:nvSpPr>
          <p:spPr bwMode="auto">
            <a:xfrm>
              <a:off x="1619"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0" name="Line 49">
              <a:extLst>
                <a:ext uri="{FF2B5EF4-FFF2-40B4-BE49-F238E27FC236}">
                  <a16:creationId xmlns:a16="http://schemas.microsoft.com/office/drawing/2014/main" id="{E6C268C5-DAFC-4D8A-A2DB-F5215E277DF8}"/>
                </a:ext>
              </a:extLst>
            </p:cNvPr>
            <p:cNvSpPr>
              <a:spLocks noChangeShapeType="1"/>
            </p:cNvSpPr>
            <p:nvPr/>
          </p:nvSpPr>
          <p:spPr bwMode="auto">
            <a:xfrm>
              <a:off x="177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1" name="Line 50">
              <a:extLst>
                <a:ext uri="{FF2B5EF4-FFF2-40B4-BE49-F238E27FC236}">
                  <a16:creationId xmlns:a16="http://schemas.microsoft.com/office/drawing/2014/main" id="{171DE59D-FC12-4E7A-9776-CB473ED81221}"/>
                </a:ext>
              </a:extLst>
            </p:cNvPr>
            <p:cNvSpPr>
              <a:spLocks noChangeShapeType="1"/>
            </p:cNvSpPr>
            <p:nvPr/>
          </p:nvSpPr>
          <p:spPr bwMode="auto">
            <a:xfrm>
              <a:off x="192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2" name="Line 51">
              <a:extLst>
                <a:ext uri="{FF2B5EF4-FFF2-40B4-BE49-F238E27FC236}">
                  <a16:creationId xmlns:a16="http://schemas.microsoft.com/office/drawing/2014/main" id="{82367BB0-10D7-4C7A-A953-E2CD30C1A948}"/>
                </a:ext>
              </a:extLst>
            </p:cNvPr>
            <p:cNvSpPr>
              <a:spLocks noChangeShapeType="1"/>
            </p:cNvSpPr>
            <p:nvPr/>
          </p:nvSpPr>
          <p:spPr bwMode="auto">
            <a:xfrm>
              <a:off x="207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3" name="Line 52">
              <a:extLst>
                <a:ext uri="{FF2B5EF4-FFF2-40B4-BE49-F238E27FC236}">
                  <a16:creationId xmlns:a16="http://schemas.microsoft.com/office/drawing/2014/main" id="{E906F1C6-9F0B-4D9C-B066-DEB748344AF1}"/>
                </a:ext>
              </a:extLst>
            </p:cNvPr>
            <p:cNvSpPr>
              <a:spLocks noChangeShapeType="1"/>
            </p:cNvSpPr>
            <p:nvPr/>
          </p:nvSpPr>
          <p:spPr bwMode="auto">
            <a:xfrm>
              <a:off x="222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4" name="Line 53">
              <a:extLst>
                <a:ext uri="{FF2B5EF4-FFF2-40B4-BE49-F238E27FC236}">
                  <a16:creationId xmlns:a16="http://schemas.microsoft.com/office/drawing/2014/main" id="{BC8A7A48-E9AD-444B-82F4-442C1FBE3EE8}"/>
                </a:ext>
              </a:extLst>
            </p:cNvPr>
            <p:cNvSpPr>
              <a:spLocks noChangeShapeType="1"/>
            </p:cNvSpPr>
            <p:nvPr/>
          </p:nvSpPr>
          <p:spPr bwMode="auto">
            <a:xfrm>
              <a:off x="237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5" name="Line 54">
              <a:extLst>
                <a:ext uri="{FF2B5EF4-FFF2-40B4-BE49-F238E27FC236}">
                  <a16:creationId xmlns:a16="http://schemas.microsoft.com/office/drawing/2014/main" id="{3332CC7A-9952-4791-B0EC-21F09644D690}"/>
                </a:ext>
              </a:extLst>
            </p:cNvPr>
            <p:cNvSpPr>
              <a:spLocks noChangeShapeType="1"/>
            </p:cNvSpPr>
            <p:nvPr/>
          </p:nvSpPr>
          <p:spPr bwMode="auto">
            <a:xfrm>
              <a:off x="252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6" name="Line 55">
              <a:extLst>
                <a:ext uri="{FF2B5EF4-FFF2-40B4-BE49-F238E27FC236}">
                  <a16:creationId xmlns:a16="http://schemas.microsoft.com/office/drawing/2014/main" id="{4412CA67-95DF-4771-B668-5533C51E8B6B}"/>
                </a:ext>
              </a:extLst>
            </p:cNvPr>
            <p:cNvSpPr>
              <a:spLocks noChangeShapeType="1"/>
            </p:cNvSpPr>
            <p:nvPr/>
          </p:nvSpPr>
          <p:spPr bwMode="auto">
            <a:xfrm>
              <a:off x="2676"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7" name="Line 56">
              <a:extLst>
                <a:ext uri="{FF2B5EF4-FFF2-40B4-BE49-F238E27FC236}">
                  <a16:creationId xmlns:a16="http://schemas.microsoft.com/office/drawing/2014/main" id="{492703D2-9CF5-48D2-A0DA-CF8ACCBBCAF5}"/>
                </a:ext>
              </a:extLst>
            </p:cNvPr>
            <p:cNvSpPr>
              <a:spLocks noChangeShapeType="1"/>
            </p:cNvSpPr>
            <p:nvPr/>
          </p:nvSpPr>
          <p:spPr bwMode="auto">
            <a:xfrm>
              <a:off x="2827"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8" name="Line 57">
              <a:extLst>
                <a:ext uri="{FF2B5EF4-FFF2-40B4-BE49-F238E27FC236}">
                  <a16:creationId xmlns:a16="http://schemas.microsoft.com/office/drawing/2014/main" id="{91636332-F1F1-4F9B-B2CF-A1E761FB1698}"/>
                </a:ext>
              </a:extLst>
            </p:cNvPr>
            <p:cNvSpPr>
              <a:spLocks noChangeShapeType="1"/>
            </p:cNvSpPr>
            <p:nvPr/>
          </p:nvSpPr>
          <p:spPr bwMode="auto">
            <a:xfrm>
              <a:off x="297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39" name="Line 58">
              <a:extLst>
                <a:ext uri="{FF2B5EF4-FFF2-40B4-BE49-F238E27FC236}">
                  <a16:creationId xmlns:a16="http://schemas.microsoft.com/office/drawing/2014/main" id="{E5A28906-0EE0-477B-B080-3FFCC7C81EFB}"/>
                </a:ext>
              </a:extLst>
            </p:cNvPr>
            <p:cNvSpPr>
              <a:spLocks noChangeShapeType="1"/>
            </p:cNvSpPr>
            <p:nvPr/>
          </p:nvSpPr>
          <p:spPr bwMode="auto">
            <a:xfrm>
              <a:off x="313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0" name="Line 59">
              <a:extLst>
                <a:ext uri="{FF2B5EF4-FFF2-40B4-BE49-F238E27FC236}">
                  <a16:creationId xmlns:a16="http://schemas.microsoft.com/office/drawing/2014/main" id="{4931FBF0-1263-433C-93C3-28873A97B7F3}"/>
                </a:ext>
              </a:extLst>
            </p:cNvPr>
            <p:cNvSpPr>
              <a:spLocks noChangeShapeType="1"/>
            </p:cNvSpPr>
            <p:nvPr/>
          </p:nvSpPr>
          <p:spPr bwMode="auto">
            <a:xfrm>
              <a:off x="328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1" name="Line 60">
              <a:extLst>
                <a:ext uri="{FF2B5EF4-FFF2-40B4-BE49-F238E27FC236}">
                  <a16:creationId xmlns:a16="http://schemas.microsoft.com/office/drawing/2014/main" id="{15DDB903-BD85-4A7F-AC6C-DCAEEBDFAC22}"/>
                </a:ext>
              </a:extLst>
            </p:cNvPr>
            <p:cNvSpPr>
              <a:spLocks noChangeShapeType="1"/>
            </p:cNvSpPr>
            <p:nvPr/>
          </p:nvSpPr>
          <p:spPr bwMode="auto">
            <a:xfrm>
              <a:off x="343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2" name="Line 61">
              <a:extLst>
                <a:ext uri="{FF2B5EF4-FFF2-40B4-BE49-F238E27FC236}">
                  <a16:creationId xmlns:a16="http://schemas.microsoft.com/office/drawing/2014/main" id="{E193B209-4C6E-4BDF-99D6-0BB3705CE646}"/>
                </a:ext>
              </a:extLst>
            </p:cNvPr>
            <p:cNvSpPr>
              <a:spLocks noChangeShapeType="1"/>
            </p:cNvSpPr>
            <p:nvPr/>
          </p:nvSpPr>
          <p:spPr bwMode="auto">
            <a:xfrm>
              <a:off x="358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3" name="Line 62">
              <a:extLst>
                <a:ext uri="{FF2B5EF4-FFF2-40B4-BE49-F238E27FC236}">
                  <a16:creationId xmlns:a16="http://schemas.microsoft.com/office/drawing/2014/main" id="{933ED122-440E-4E76-98D4-20650A27390E}"/>
                </a:ext>
              </a:extLst>
            </p:cNvPr>
            <p:cNvSpPr>
              <a:spLocks noChangeShapeType="1"/>
            </p:cNvSpPr>
            <p:nvPr/>
          </p:nvSpPr>
          <p:spPr bwMode="auto">
            <a:xfrm>
              <a:off x="373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4" name="Line 63">
              <a:extLst>
                <a:ext uri="{FF2B5EF4-FFF2-40B4-BE49-F238E27FC236}">
                  <a16:creationId xmlns:a16="http://schemas.microsoft.com/office/drawing/2014/main" id="{C5523EA1-F54F-4B10-BE28-1BB61D59127E}"/>
                </a:ext>
              </a:extLst>
            </p:cNvPr>
            <p:cNvSpPr>
              <a:spLocks noChangeShapeType="1"/>
            </p:cNvSpPr>
            <p:nvPr/>
          </p:nvSpPr>
          <p:spPr bwMode="auto">
            <a:xfrm>
              <a:off x="3885"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5" name="Line 64">
              <a:extLst>
                <a:ext uri="{FF2B5EF4-FFF2-40B4-BE49-F238E27FC236}">
                  <a16:creationId xmlns:a16="http://schemas.microsoft.com/office/drawing/2014/main" id="{52489212-A734-4994-A5BD-08A3438278B9}"/>
                </a:ext>
              </a:extLst>
            </p:cNvPr>
            <p:cNvSpPr>
              <a:spLocks noChangeShapeType="1"/>
            </p:cNvSpPr>
            <p:nvPr/>
          </p:nvSpPr>
          <p:spPr bwMode="auto">
            <a:xfrm>
              <a:off x="4036"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6" name="Line 65">
              <a:extLst>
                <a:ext uri="{FF2B5EF4-FFF2-40B4-BE49-F238E27FC236}">
                  <a16:creationId xmlns:a16="http://schemas.microsoft.com/office/drawing/2014/main" id="{717BCD11-C52B-43B1-87E8-7068C641F69C}"/>
                </a:ext>
              </a:extLst>
            </p:cNvPr>
            <p:cNvSpPr>
              <a:spLocks noChangeShapeType="1"/>
            </p:cNvSpPr>
            <p:nvPr/>
          </p:nvSpPr>
          <p:spPr bwMode="auto">
            <a:xfrm>
              <a:off x="4187"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7" name="Line 66">
              <a:extLst>
                <a:ext uri="{FF2B5EF4-FFF2-40B4-BE49-F238E27FC236}">
                  <a16:creationId xmlns:a16="http://schemas.microsoft.com/office/drawing/2014/main" id="{4389B0EA-673C-41CC-BBE0-C4EC0EC4592E}"/>
                </a:ext>
              </a:extLst>
            </p:cNvPr>
            <p:cNvSpPr>
              <a:spLocks noChangeShapeType="1"/>
            </p:cNvSpPr>
            <p:nvPr/>
          </p:nvSpPr>
          <p:spPr bwMode="auto">
            <a:xfrm>
              <a:off x="4339"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8" name="Line 67">
              <a:extLst>
                <a:ext uri="{FF2B5EF4-FFF2-40B4-BE49-F238E27FC236}">
                  <a16:creationId xmlns:a16="http://schemas.microsoft.com/office/drawing/2014/main" id="{2C59FB6A-AC50-4CB6-BC5F-0F8939807F7E}"/>
                </a:ext>
              </a:extLst>
            </p:cNvPr>
            <p:cNvSpPr>
              <a:spLocks noChangeShapeType="1"/>
            </p:cNvSpPr>
            <p:nvPr/>
          </p:nvSpPr>
          <p:spPr bwMode="auto">
            <a:xfrm>
              <a:off x="4490"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49" name="Line 68">
              <a:extLst>
                <a:ext uri="{FF2B5EF4-FFF2-40B4-BE49-F238E27FC236}">
                  <a16:creationId xmlns:a16="http://schemas.microsoft.com/office/drawing/2014/main" id="{1EE04909-F8F1-4309-9102-40EC5CF47FD4}"/>
                </a:ext>
              </a:extLst>
            </p:cNvPr>
            <p:cNvSpPr>
              <a:spLocks noChangeShapeType="1"/>
            </p:cNvSpPr>
            <p:nvPr/>
          </p:nvSpPr>
          <p:spPr bwMode="auto">
            <a:xfrm>
              <a:off x="4641"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0" name="Line 69">
              <a:extLst>
                <a:ext uri="{FF2B5EF4-FFF2-40B4-BE49-F238E27FC236}">
                  <a16:creationId xmlns:a16="http://schemas.microsoft.com/office/drawing/2014/main" id="{DFC7FACA-C485-4C83-BE54-35845152DEAB}"/>
                </a:ext>
              </a:extLst>
            </p:cNvPr>
            <p:cNvSpPr>
              <a:spLocks noChangeShapeType="1"/>
            </p:cNvSpPr>
            <p:nvPr/>
          </p:nvSpPr>
          <p:spPr bwMode="auto">
            <a:xfrm>
              <a:off x="4792"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1" name="Line 70">
              <a:extLst>
                <a:ext uri="{FF2B5EF4-FFF2-40B4-BE49-F238E27FC236}">
                  <a16:creationId xmlns:a16="http://schemas.microsoft.com/office/drawing/2014/main" id="{F0862963-CDD3-4697-83A8-B6D17174D0F4}"/>
                </a:ext>
              </a:extLst>
            </p:cNvPr>
            <p:cNvSpPr>
              <a:spLocks noChangeShapeType="1"/>
            </p:cNvSpPr>
            <p:nvPr/>
          </p:nvSpPr>
          <p:spPr bwMode="auto">
            <a:xfrm>
              <a:off x="4943"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2" name="Line 71">
              <a:extLst>
                <a:ext uri="{FF2B5EF4-FFF2-40B4-BE49-F238E27FC236}">
                  <a16:creationId xmlns:a16="http://schemas.microsoft.com/office/drawing/2014/main" id="{64ABC79A-B575-4966-9621-2BDC2144E706}"/>
                </a:ext>
              </a:extLst>
            </p:cNvPr>
            <p:cNvSpPr>
              <a:spLocks noChangeShapeType="1"/>
            </p:cNvSpPr>
            <p:nvPr/>
          </p:nvSpPr>
          <p:spPr bwMode="auto">
            <a:xfrm>
              <a:off x="5094" y="762"/>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3" name="Line 72">
              <a:extLst>
                <a:ext uri="{FF2B5EF4-FFF2-40B4-BE49-F238E27FC236}">
                  <a16:creationId xmlns:a16="http://schemas.microsoft.com/office/drawing/2014/main" id="{31AC05D9-872E-4B1B-8EC6-91079FDC0B32}"/>
                </a:ext>
              </a:extLst>
            </p:cNvPr>
            <p:cNvSpPr>
              <a:spLocks noChangeShapeType="1"/>
            </p:cNvSpPr>
            <p:nvPr/>
          </p:nvSpPr>
          <p:spPr bwMode="auto">
            <a:xfrm>
              <a:off x="5245" y="825"/>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154" name="Rectangle 73">
              <a:extLst>
                <a:ext uri="{FF2B5EF4-FFF2-40B4-BE49-F238E27FC236}">
                  <a16:creationId xmlns:a16="http://schemas.microsoft.com/office/drawing/2014/main" id="{449E3BF9-53ED-4698-8846-0D7CF49766B2}"/>
                </a:ext>
              </a:extLst>
            </p:cNvPr>
            <p:cNvSpPr>
              <a:spLocks noChangeArrowheads="1"/>
            </p:cNvSpPr>
            <p:nvPr/>
          </p:nvSpPr>
          <p:spPr bwMode="auto">
            <a:xfrm>
              <a:off x="510"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5" name="Rectangle 74">
              <a:extLst>
                <a:ext uri="{FF2B5EF4-FFF2-40B4-BE49-F238E27FC236}">
                  <a16:creationId xmlns:a16="http://schemas.microsoft.com/office/drawing/2014/main" id="{37AB9D79-79DC-4376-B32C-617DA1D513AA}"/>
                </a:ext>
              </a:extLst>
            </p:cNvPr>
            <p:cNvSpPr>
              <a:spLocks noChangeArrowheads="1"/>
            </p:cNvSpPr>
            <p:nvPr/>
          </p:nvSpPr>
          <p:spPr bwMode="auto">
            <a:xfrm>
              <a:off x="1719"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6" name="Rectangle 75">
              <a:extLst>
                <a:ext uri="{FF2B5EF4-FFF2-40B4-BE49-F238E27FC236}">
                  <a16:creationId xmlns:a16="http://schemas.microsoft.com/office/drawing/2014/main" id="{539C782F-A88C-4DD8-A6FC-9DA5B9E185B2}"/>
                </a:ext>
              </a:extLst>
            </p:cNvPr>
            <p:cNvSpPr>
              <a:spLocks noChangeArrowheads="1"/>
            </p:cNvSpPr>
            <p:nvPr/>
          </p:nvSpPr>
          <p:spPr bwMode="auto">
            <a:xfrm>
              <a:off x="2928"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7" name="Rectangle 76">
              <a:extLst>
                <a:ext uri="{FF2B5EF4-FFF2-40B4-BE49-F238E27FC236}">
                  <a16:creationId xmlns:a16="http://schemas.microsoft.com/office/drawing/2014/main" id="{8D7A5E62-E943-4F3E-99E1-B70657560FD7}"/>
                </a:ext>
              </a:extLst>
            </p:cNvPr>
            <p:cNvSpPr>
              <a:spLocks noChangeArrowheads="1"/>
            </p:cNvSpPr>
            <p:nvPr/>
          </p:nvSpPr>
          <p:spPr bwMode="auto">
            <a:xfrm>
              <a:off x="4137" y="699"/>
              <a:ext cx="1008" cy="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58" name="Rectangle 77">
              <a:extLst>
                <a:ext uri="{FF2B5EF4-FFF2-40B4-BE49-F238E27FC236}">
                  <a16:creationId xmlns:a16="http://schemas.microsoft.com/office/drawing/2014/main" id="{C1ED3AA1-CF7A-4B65-90AE-D43C9A7A5980}"/>
                </a:ext>
              </a:extLst>
            </p:cNvPr>
            <p:cNvSpPr>
              <a:spLocks noChangeArrowheads="1"/>
            </p:cNvSpPr>
            <p:nvPr/>
          </p:nvSpPr>
          <p:spPr bwMode="auto">
            <a:xfrm>
              <a:off x="2525" y="2385"/>
              <a:ext cx="21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Y</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N</a:t>
              </a:r>
            </a:p>
          </p:txBody>
        </p:sp>
        <p:sp>
          <p:nvSpPr>
            <p:cNvPr id="159" name="Rectangle 78">
              <a:extLst>
                <a:ext uri="{FF2B5EF4-FFF2-40B4-BE49-F238E27FC236}">
                  <a16:creationId xmlns:a16="http://schemas.microsoft.com/office/drawing/2014/main" id="{02FB9658-F3D3-4EC5-8899-9379B4EA11D5}"/>
                </a:ext>
              </a:extLst>
            </p:cNvPr>
            <p:cNvSpPr>
              <a:spLocks noChangeArrowheads="1"/>
            </p:cNvSpPr>
            <p:nvPr/>
          </p:nvSpPr>
          <p:spPr bwMode="auto">
            <a:xfrm>
              <a:off x="2375" y="2385"/>
              <a:ext cx="19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T</a:t>
              </a:r>
            </a:p>
          </p:txBody>
        </p:sp>
        <p:sp>
          <p:nvSpPr>
            <p:cNvPr id="160" name="Rectangle 79">
              <a:extLst>
                <a:ext uri="{FF2B5EF4-FFF2-40B4-BE49-F238E27FC236}">
                  <a16:creationId xmlns:a16="http://schemas.microsoft.com/office/drawing/2014/main" id="{2613EF21-EDF8-402B-9041-AF2A82456F3E}"/>
                </a:ext>
              </a:extLst>
            </p:cNvPr>
            <p:cNvSpPr>
              <a:spLocks noChangeArrowheads="1"/>
            </p:cNvSpPr>
            <p:nvPr/>
          </p:nvSpPr>
          <p:spPr bwMode="auto">
            <a:xfrm>
              <a:off x="2213" y="2385"/>
              <a:ext cx="21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P</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S</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H</a:t>
              </a:r>
            </a:p>
          </p:txBody>
        </p:sp>
        <p:sp>
          <p:nvSpPr>
            <p:cNvPr id="161" name="Rectangle 80">
              <a:extLst>
                <a:ext uri="{FF2B5EF4-FFF2-40B4-BE49-F238E27FC236}">
                  <a16:creationId xmlns:a16="http://schemas.microsoft.com/office/drawing/2014/main" id="{00749BB0-B6FC-4254-BD16-1144294AA4C2}"/>
                </a:ext>
              </a:extLst>
            </p:cNvPr>
            <p:cNvSpPr>
              <a:spLocks noChangeArrowheads="1"/>
            </p:cNvSpPr>
            <p:nvPr/>
          </p:nvSpPr>
          <p:spPr bwMode="auto">
            <a:xfrm>
              <a:off x="2062" y="2385"/>
              <a:ext cx="208"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A</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C</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K</a:t>
              </a:r>
            </a:p>
          </p:txBody>
        </p:sp>
        <p:sp>
          <p:nvSpPr>
            <p:cNvPr id="162" name="Rectangle 81">
              <a:extLst>
                <a:ext uri="{FF2B5EF4-FFF2-40B4-BE49-F238E27FC236}">
                  <a16:creationId xmlns:a16="http://schemas.microsoft.com/office/drawing/2014/main" id="{7C42E913-1054-4886-BB68-1D5F7BC4459C}"/>
                </a:ext>
              </a:extLst>
            </p:cNvPr>
            <p:cNvSpPr>
              <a:spLocks noChangeArrowheads="1"/>
            </p:cNvSpPr>
            <p:nvPr/>
          </p:nvSpPr>
          <p:spPr bwMode="auto">
            <a:xfrm>
              <a:off x="1897" y="2385"/>
              <a:ext cx="21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U</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R</a:t>
              </a:r>
            </a:p>
            <a:p>
              <a:pPr eaLnBrk="0" hangingPunct="0">
                <a:lnSpc>
                  <a:spcPct val="75000"/>
                </a:lnSpc>
              </a:pPr>
              <a:r>
                <a:rPr lang="en-US" altLang="zh-CN" sz="1600" b="1">
                  <a:solidFill>
                    <a:srgbClr val="333399"/>
                  </a:solidFill>
                  <a:latin typeface="微软雅黑 Light" panose="020B0502040204020203" pitchFamily="34" charset="-122"/>
                  <a:ea typeface="微软雅黑 Light" panose="020B0502040204020203" pitchFamily="34" charset="-122"/>
                </a:rPr>
                <a:t>G</a:t>
              </a:r>
            </a:p>
          </p:txBody>
        </p:sp>
        <p:sp>
          <p:nvSpPr>
            <p:cNvPr id="163" name="Rectangle 82">
              <a:extLst>
                <a:ext uri="{FF2B5EF4-FFF2-40B4-BE49-F238E27FC236}">
                  <a16:creationId xmlns:a16="http://schemas.microsoft.com/office/drawing/2014/main" id="{E46C6810-8DC9-4F53-B307-F6C527857C15}"/>
                </a:ext>
              </a:extLst>
            </p:cNvPr>
            <p:cNvSpPr>
              <a:spLocks noChangeArrowheads="1"/>
            </p:cNvSpPr>
            <p:nvPr/>
          </p:nvSpPr>
          <p:spPr bwMode="auto">
            <a:xfrm>
              <a:off x="162" y="587"/>
              <a:ext cx="540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a:solidFill>
                    <a:srgbClr val="333399"/>
                  </a:solidFill>
                  <a:latin typeface="微软雅黑 Light" panose="020B0502040204020203" pitchFamily="34" charset="-122"/>
                  <a:ea typeface="微软雅黑 Light" panose="020B0502040204020203" pitchFamily="34" charset="-122"/>
                </a:rPr>
                <a:t>位 </a:t>
              </a:r>
              <a:r>
                <a:rPr lang="en-US" altLang="zh-CN" sz="2000">
                  <a:solidFill>
                    <a:srgbClr val="333399"/>
                  </a:solidFill>
                  <a:latin typeface="微软雅黑 Light" panose="020B0502040204020203" pitchFamily="34" charset="-122"/>
                  <a:ea typeface="微软雅黑 Light" panose="020B0502040204020203" pitchFamily="34" charset="-122"/>
                </a:rPr>
                <a:t>0                         8                        16                        24                    31</a:t>
              </a:r>
            </a:p>
          </p:txBody>
        </p:sp>
        <p:sp>
          <p:nvSpPr>
            <p:cNvPr id="164" name="Line 83">
              <a:extLst>
                <a:ext uri="{FF2B5EF4-FFF2-40B4-BE49-F238E27FC236}">
                  <a16:creationId xmlns:a16="http://schemas.microsoft.com/office/drawing/2014/main" id="{134DEC86-2894-406D-943A-AE90E71DF0E7}"/>
                </a:ext>
              </a:extLst>
            </p:cNvPr>
            <p:cNvSpPr>
              <a:spLocks noChangeShapeType="1"/>
            </p:cNvSpPr>
            <p:nvPr/>
          </p:nvSpPr>
          <p:spPr bwMode="auto">
            <a:xfrm flipH="1">
              <a:off x="4035" y="3252"/>
              <a:ext cx="2"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5" name="Rectangle 84">
              <a:extLst>
                <a:ext uri="{FF2B5EF4-FFF2-40B4-BE49-F238E27FC236}">
                  <a16:creationId xmlns:a16="http://schemas.microsoft.com/office/drawing/2014/main" id="{F86B808F-A81B-402A-83F9-D345AD6B9212}"/>
                </a:ext>
              </a:extLst>
            </p:cNvPr>
            <p:cNvSpPr>
              <a:spLocks noChangeArrowheads="1"/>
            </p:cNvSpPr>
            <p:nvPr/>
          </p:nvSpPr>
          <p:spPr bwMode="auto">
            <a:xfrm>
              <a:off x="4358" y="3294"/>
              <a:ext cx="7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000" dirty="0">
                  <a:solidFill>
                    <a:srgbClr val="333399"/>
                  </a:solidFill>
                  <a:latin typeface="微软雅黑 Light" panose="020B0502040204020203" pitchFamily="34" charset="-122"/>
                  <a:ea typeface="微软雅黑 Light" panose="020B0502040204020203" pitchFamily="34" charset="-122"/>
                </a:rPr>
                <a:t>填    充</a:t>
              </a:r>
            </a:p>
          </p:txBody>
        </p:sp>
        <p:sp>
          <p:nvSpPr>
            <p:cNvPr id="166" name="Line 85">
              <a:extLst>
                <a:ext uri="{FF2B5EF4-FFF2-40B4-BE49-F238E27FC236}">
                  <a16:creationId xmlns:a16="http://schemas.microsoft.com/office/drawing/2014/main" id="{1A60B861-FD51-4FFA-8A8A-3E1D49F6CC8C}"/>
                </a:ext>
              </a:extLst>
            </p:cNvPr>
            <p:cNvSpPr>
              <a:spLocks noChangeShapeType="1"/>
            </p:cNvSpPr>
            <p:nvPr/>
          </p:nvSpPr>
          <p:spPr bwMode="auto">
            <a:xfrm>
              <a:off x="5321" y="1034"/>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7" name="Line 86">
              <a:extLst>
                <a:ext uri="{FF2B5EF4-FFF2-40B4-BE49-F238E27FC236}">
                  <a16:creationId xmlns:a16="http://schemas.microsoft.com/office/drawing/2014/main" id="{2C2DA686-2D0E-419A-B4F4-F32CE0BCCEB2}"/>
                </a:ext>
              </a:extLst>
            </p:cNvPr>
            <p:cNvSpPr>
              <a:spLocks noChangeShapeType="1"/>
            </p:cNvSpPr>
            <p:nvPr/>
          </p:nvSpPr>
          <p:spPr bwMode="auto">
            <a:xfrm>
              <a:off x="5321" y="3236"/>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8" name="Line 87">
              <a:extLst>
                <a:ext uri="{FF2B5EF4-FFF2-40B4-BE49-F238E27FC236}">
                  <a16:creationId xmlns:a16="http://schemas.microsoft.com/office/drawing/2014/main" id="{2CBECF1A-286A-49E0-BAE3-5325059FD22C}"/>
                </a:ext>
              </a:extLst>
            </p:cNvPr>
            <p:cNvSpPr>
              <a:spLocks noChangeShapeType="1"/>
            </p:cNvSpPr>
            <p:nvPr/>
          </p:nvSpPr>
          <p:spPr bwMode="auto">
            <a:xfrm>
              <a:off x="37" y="1058"/>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169" name="Line 88">
              <a:extLst>
                <a:ext uri="{FF2B5EF4-FFF2-40B4-BE49-F238E27FC236}">
                  <a16:creationId xmlns:a16="http://schemas.microsoft.com/office/drawing/2014/main" id="{62C3EE39-46F3-40CE-9AE6-6B1E73876E80}"/>
                </a:ext>
              </a:extLst>
            </p:cNvPr>
            <p:cNvSpPr>
              <a:spLocks noChangeShapeType="1"/>
            </p:cNvSpPr>
            <p:nvPr/>
          </p:nvSpPr>
          <p:spPr bwMode="auto">
            <a:xfrm>
              <a:off x="46" y="3641"/>
              <a:ext cx="3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89" name="灯片编号占位符 5"/>
          <p:cNvSpPr>
            <a:spLocks noGrp="1"/>
          </p:cNvSpPr>
          <p:nvPr>
            <p:ph type="sldNum" sz="quarter" idx="12"/>
          </p:nvPr>
        </p:nvSpPr>
        <p:spPr/>
        <p:txBody>
          <a:bodyPr/>
          <a:lstStyle/>
          <a:p>
            <a:fld id="{B1D7BC5A-D472-419C-9ECA-0F4CF6DD14CA}" type="slidenum">
              <a:rPr lang="en-US" altLang="zh-CN"/>
              <a:pPr/>
              <a:t>50</a:t>
            </a:fld>
            <a:endParaRPr lang="en-US" altLang="zh-CN"/>
          </a:p>
        </p:txBody>
      </p:sp>
      <p:sp>
        <p:nvSpPr>
          <p:cNvPr id="807939" name="Rectangle 3"/>
          <p:cNvSpPr>
            <a:spLocks noGrp="1" noChangeArrowheads="1"/>
          </p:cNvSpPr>
          <p:nvPr>
            <p:ph type="title"/>
          </p:nvPr>
        </p:nvSpPr>
        <p:spPr>
          <a:noFill/>
          <a:ln/>
        </p:spPr>
        <p:txBody>
          <a:bodyPr/>
          <a:lstStyle/>
          <a:p>
            <a:r>
              <a:rPr lang="en-US" altLang="zh-CN"/>
              <a:t>TCP</a:t>
            </a:r>
            <a:r>
              <a:rPr lang="zh-CN" altLang="en-US"/>
              <a:t>的报头字段</a:t>
            </a:r>
            <a:r>
              <a:rPr lang="en-US" altLang="zh-CN"/>
              <a:t>(15)</a:t>
            </a:r>
          </a:p>
        </p:txBody>
      </p:sp>
      <p:sp>
        <p:nvSpPr>
          <p:cNvPr id="808104" name="Rectangle 168"/>
          <p:cNvSpPr>
            <a:spLocks noChangeArrowheads="1"/>
          </p:cNvSpPr>
          <p:nvPr/>
        </p:nvSpPr>
        <p:spPr bwMode="auto">
          <a:xfrm>
            <a:off x="2166938" y="5060950"/>
            <a:ext cx="5770562" cy="7175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808105" name="Text Box 169"/>
          <p:cNvSpPr txBox="1">
            <a:spLocks noChangeArrowheads="1"/>
          </p:cNvSpPr>
          <p:nvPr/>
        </p:nvSpPr>
        <p:spPr bwMode="auto">
          <a:xfrm>
            <a:off x="1163950" y="5902396"/>
            <a:ext cx="10080000" cy="707886"/>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latin typeface="微软雅黑 Light" panose="020B0502040204020203" pitchFamily="34" charset="-122"/>
                <a:ea typeface="微软雅黑 Light" panose="020B0502040204020203" pitchFamily="34" charset="-122"/>
              </a:defRPr>
            </a:lvl1pPr>
          </a:lstStyle>
          <a:p>
            <a:r>
              <a:rPr lang="zh-CN" altLang="en-US" dirty="0"/>
              <a:t>选项：长度可变。</a:t>
            </a:r>
            <a:r>
              <a:rPr lang="en-US" altLang="zh-CN" dirty="0"/>
              <a:t>TCP</a:t>
            </a:r>
            <a:r>
              <a:rPr lang="zh-CN" altLang="en-US" dirty="0"/>
              <a:t>最初只规定了一种选项，即最大报文段长度 </a:t>
            </a:r>
            <a:r>
              <a:rPr lang="en-US" altLang="zh-CN" dirty="0"/>
              <a:t>MSS</a:t>
            </a:r>
            <a:r>
              <a:rPr lang="zh-CN" altLang="en-US" dirty="0"/>
              <a:t>。</a:t>
            </a:r>
            <a:r>
              <a:rPr lang="en-US" altLang="zh-CN" dirty="0"/>
              <a:t>MSS </a:t>
            </a:r>
            <a:r>
              <a:rPr lang="zh-CN" altLang="en-US" dirty="0"/>
              <a:t>告诉对方</a:t>
            </a:r>
            <a:r>
              <a:rPr lang="en-US" altLang="zh-CN" dirty="0"/>
              <a:t>TCP</a:t>
            </a:r>
            <a:r>
              <a:rPr lang="zh-CN" altLang="en-US" dirty="0"/>
              <a:t>：“我的缓存所能接收的报文段的数据字段的最大长度是</a:t>
            </a:r>
            <a:r>
              <a:rPr lang="en-US" altLang="zh-CN" dirty="0"/>
              <a:t>MSS</a:t>
            </a:r>
            <a:r>
              <a:rPr lang="zh-CN" altLang="en-US" dirty="0"/>
              <a:t>个字节。” </a:t>
            </a:r>
          </a:p>
        </p:txBody>
      </p:sp>
    </p:spTree>
    <p:extLst>
      <p:ext uri="{BB962C8B-B14F-4D97-AF65-F5344CB8AC3E}">
        <p14:creationId xmlns:p14="http://schemas.microsoft.com/office/powerpoint/2010/main" val="3258098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10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0810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104" grpId="0" animBg="1"/>
      <p:bldP spid="80810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6A2C2E8-1CFC-4F32-A0F3-0ACCA8498088}" type="slidenum">
              <a:rPr lang="en-US" altLang="zh-CN"/>
              <a:pPr/>
              <a:t>51</a:t>
            </a:fld>
            <a:endParaRPr lang="en-US" altLang="zh-CN"/>
          </a:p>
        </p:txBody>
      </p:sp>
      <p:sp>
        <p:nvSpPr>
          <p:cNvPr id="520194" name="Rectangle 2"/>
          <p:cNvSpPr>
            <a:spLocks noGrp="1" noChangeArrowheads="1"/>
          </p:cNvSpPr>
          <p:nvPr>
            <p:ph type="title"/>
          </p:nvPr>
        </p:nvSpPr>
        <p:spPr/>
        <p:txBody>
          <a:bodyPr/>
          <a:lstStyle/>
          <a:p>
            <a:r>
              <a:rPr lang="en-US" altLang="zh-CN"/>
              <a:t>TCP</a:t>
            </a:r>
            <a:r>
              <a:rPr lang="zh-CN" altLang="en-US"/>
              <a:t>特性</a:t>
            </a:r>
            <a:r>
              <a:rPr lang="en-US" altLang="zh-CN"/>
              <a:t>(1)</a:t>
            </a:r>
          </a:p>
        </p:txBody>
      </p:sp>
      <p:sp>
        <p:nvSpPr>
          <p:cNvPr id="520195" name="Rectangle 3"/>
          <p:cNvSpPr>
            <a:spLocks noGrp="1" noChangeArrowheads="1"/>
          </p:cNvSpPr>
          <p:nvPr>
            <p:ph type="body" idx="1"/>
          </p:nvPr>
        </p:nvSpPr>
        <p:spPr/>
        <p:txBody>
          <a:bodyPr/>
          <a:lstStyle/>
          <a:p>
            <a:r>
              <a:rPr lang="zh-CN" altLang="en-US"/>
              <a:t>在</a:t>
            </a:r>
            <a:r>
              <a:rPr lang="en-US" altLang="zh-CN"/>
              <a:t>TCP</a:t>
            </a:r>
            <a:r>
              <a:rPr lang="zh-CN" altLang="en-US"/>
              <a:t>连接中每个传输的字节都被计数，确认序号包含发送确认的一端所期望收到的下一个序号。因此，确认序号应当是上次已经成功收到数据字节序号加</a:t>
            </a:r>
            <a:r>
              <a:rPr lang="en-US" altLang="zh-CN"/>
              <a:t>1</a:t>
            </a:r>
            <a:r>
              <a:rPr lang="zh-CN" altLang="en-US"/>
              <a:t>。只有</a:t>
            </a:r>
            <a:r>
              <a:rPr lang="en-US" altLang="zh-CN"/>
              <a:t>ACK</a:t>
            </a:r>
            <a:r>
              <a:rPr lang="zh-CN" altLang="en-US"/>
              <a:t>标志为</a:t>
            </a:r>
            <a:r>
              <a:rPr lang="en-US" altLang="zh-CN"/>
              <a:t>1</a:t>
            </a:r>
            <a:r>
              <a:rPr lang="zh-CN" altLang="en-US"/>
              <a:t>时，确认序号字段才有效。</a:t>
            </a:r>
          </a:p>
          <a:p>
            <a:r>
              <a:rPr lang="zh-CN" altLang="en-US"/>
              <a:t>发送</a:t>
            </a:r>
            <a:r>
              <a:rPr lang="en-US" altLang="zh-CN"/>
              <a:t>ACK</a:t>
            </a:r>
            <a:r>
              <a:rPr lang="zh-CN" altLang="en-US"/>
              <a:t>无需任何代价，因为</a:t>
            </a:r>
            <a:r>
              <a:rPr lang="en-US" altLang="zh-CN"/>
              <a:t>32bit</a:t>
            </a:r>
            <a:r>
              <a:rPr lang="zh-CN" altLang="en-US"/>
              <a:t>的确认序号字段和</a:t>
            </a:r>
            <a:r>
              <a:rPr lang="en-US" altLang="zh-CN"/>
              <a:t>ACK</a:t>
            </a:r>
            <a:r>
              <a:rPr lang="zh-CN" altLang="en-US"/>
              <a:t>标志一样，总是</a:t>
            </a:r>
            <a:r>
              <a:rPr lang="en-US" altLang="zh-CN"/>
              <a:t>TCP</a:t>
            </a:r>
            <a:r>
              <a:rPr lang="zh-CN" altLang="en-US"/>
              <a:t>首部的一部分。因此，一旦一个 </a:t>
            </a:r>
            <a:r>
              <a:rPr lang="en-US" altLang="zh-CN"/>
              <a:t>TCP</a:t>
            </a:r>
            <a:r>
              <a:rPr lang="zh-CN" altLang="en-US"/>
              <a:t>连接建立起来，</a:t>
            </a:r>
            <a:r>
              <a:rPr lang="en-US" altLang="zh-CN"/>
              <a:t>ACK</a:t>
            </a:r>
            <a:r>
              <a:rPr lang="zh-CN" altLang="en-US"/>
              <a:t>标志总是被设置</a:t>
            </a:r>
            <a:r>
              <a:rPr lang="en-US" altLang="zh-CN"/>
              <a:t>1</a:t>
            </a:r>
            <a:r>
              <a:rPr lang="zh-CN" altLang="en-US"/>
              <a:t>。</a:t>
            </a:r>
          </a:p>
        </p:txBody>
      </p:sp>
    </p:spTree>
    <p:extLst>
      <p:ext uri="{BB962C8B-B14F-4D97-AF65-F5344CB8AC3E}">
        <p14:creationId xmlns:p14="http://schemas.microsoft.com/office/powerpoint/2010/main" val="224041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5"/>
          <p:cNvSpPr>
            <a:spLocks noGrp="1"/>
          </p:cNvSpPr>
          <p:nvPr>
            <p:ph type="sldNum" sz="quarter" idx="12"/>
          </p:nvPr>
        </p:nvSpPr>
        <p:spPr/>
        <p:txBody>
          <a:bodyPr/>
          <a:lstStyle/>
          <a:p>
            <a:fld id="{C586C21C-978A-44A4-9085-A06D9C1CEB57}" type="slidenum">
              <a:rPr lang="en-US" altLang="zh-CN"/>
              <a:pPr/>
              <a:t>52</a:t>
            </a:fld>
            <a:endParaRPr lang="en-US" altLang="zh-CN"/>
          </a:p>
        </p:txBody>
      </p:sp>
      <p:sp>
        <p:nvSpPr>
          <p:cNvPr id="840706" name="Rectangle 2"/>
          <p:cNvSpPr>
            <a:spLocks noGrp="1" noChangeArrowheads="1"/>
          </p:cNvSpPr>
          <p:nvPr>
            <p:ph type="title"/>
          </p:nvPr>
        </p:nvSpPr>
        <p:spPr/>
        <p:txBody>
          <a:bodyPr/>
          <a:lstStyle/>
          <a:p>
            <a:r>
              <a:rPr lang="en-US" altLang="zh-CN"/>
              <a:t>TCP</a:t>
            </a:r>
            <a:r>
              <a:rPr lang="zh-CN" altLang="en-US"/>
              <a:t>面向流的概念 </a:t>
            </a:r>
          </a:p>
        </p:txBody>
      </p:sp>
      <p:sp>
        <p:nvSpPr>
          <p:cNvPr id="840709" name="AutoShape 5"/>
          <p:cNvSpPr>
            <a:spLocks noChangeArrowheads="1"/>
          </p:cNvSpPr>
          <p:nvPr/>
        </p:nvSpPr>
        <p:spPr bwMode="auto">
          <a:xfrm>
            <a:off x="7850933" y="4813722"/>
            <a:ext cx="261937" cy="130175"/>
          </a:xfrm>
          <a:prstGeom prst="rightArrow">
            <a:avLst>
              <a:gd name="adj1" fmla="val 50000"/>
              <a:gd name="adj2" fmla="val 50305"/>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10" name="Rectangle 6"/>
          <p:cNvSpPr>
            <a:spLocks noChangeArrowheads="1"/>
          </p:cNvSpPr>
          <p:nvPr/>
        </p:nvSpPr>
        <p:spPr bwMode="auto">
          <a:xfrm>
            <a:off x="4585444" y="1484734"/>
            <a:ext cx="3240088" cy="1008062"/>
          </a:xfrm>
          <a:prstGeom prst="rect">
            <a:avLst/>
          </a:prstGeom>
          <a:solidFill>
            <a:srgbClr val="FFFFCC"/>
          </a:solidFill>
          <a:ln w="38100" cmpd="dbl">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grpSp>
        <p:nvGrpSpPr>
          <p:cNvPr id="840711" name="Group 7"/>
          <p:cNvGrpSpPr>
            <a:grpSpLocks/>
          </p:cNvGrpSpPr>
          <p:nvPr/>
        </p:nvGrpSpPr>
        <p:grpSpPr bwMode="auto">
          <a:xfrm>
            <a:off x="7033369" y="4724821"/>
            <a:ext cx="865188" cy="287338"/>
            <a:chOff x="2925" y="1570"/>
            <a:chExt cx="545" cy="181"/>
          </a:xfrm>
        </p:grpSpPr>
        <p:grpSp>
          <p:nvGrpSpPr>
            <p:cNvPr id="840712" name="Group 8"/>
            <p:cNvGrpSpPr>
              <a:grpSpLocks/>
            </p:cNvGrpSpPr>
            <p:nvPr/>
          </p:nvGrpSpPr>
          <p:grpSpPr bwMode="auto">
            <a:xfrm>
              <a:off x="3061" y="1570"/>
              <a:ext cx="272" cy="181"/>
              <a:chOff x="3061" y="1842"/>
              <a:chExt cx="272" cy="181"/>
            </a:xfrm>
          </p:grpSpPr>
          <p:sp>
            <p:nvSpPr>
              <p:cNvPr id="840713" name="Rectangle 9"/>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7</a:t>
                </a:r>
              </a:p>
            </p:txBody>
          </p:sp>
          <p:sp>
            <p:nvSpPr>
              <p:cNvPr id="840714" name="Rectangle 10"/>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6</a:t>
                </a:r>
              </a:p>
            </p:txBody>
          </p:sp>
        </p:grpSp>
        <p:sp>
          <p:nvSpPr>
            <p:cNvPr id="840715" name="Rectangle 11"/>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8</a:t>
              </a:r>
            </a:p>
          </p:txBody>
        </p:sp>
        <p:sp>
          <p:nvSpPr>
            <p:cNvPr id="840716" name="Rectangle 12"/>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H</a:t>
              </a:r>
            </a:p>
          </p:txBody>
        </p:sp>
      </p:grpSp>
      <p:sp>
        <p:nvSpPr>
          <p:cNvPr id="840717" name="Text Box 13"/>
          <p:cNvSpPr txBox="1">
            <a:spLocks noChangeArrowheads="1"/>
          </p:cNvSpPr>
          <p:nvPr/>
        </p:nvSpPr>
        <p:spPr bwMode="auto">
          <a:xfrm>
            <a:off x="8573244" y="1338684"/>
            <a:ext cx="7699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a:solidFill>
                  <a:schemeClr val="accent2"/>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6600">
              <a:solidFill>
                <a:schemeClr val="accent2"/>
              </a:solidFill>
              <a:latin typeface="微软雅黑 Light" panose="020B0502040204020203" pitchFamily="34" charset="-122"/>
              <a:ea typeface="微软雅黑 Light" panose="020B0502040204020203" pitchFamily="34" charset="-122"/>
            </a:endParaRPr>
          </a:p>
        </p:txBody>
      </p:sp>
      <p:sp>
        <p:nvSpPr>
          <p:cNvPr id="840718" name="Freeform 14"/>
          <p:cNvSpPr>
            <a:spLocks/>
          </p:cNvSpPr>
          <p:nvPr/>
        </p:nvSpPr>
        <p:spPr bwMode="auto">
          <a:xfrm>
            <a:off x="8547844" y="4364459"/>
            <a:ext cx="357188"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19" name="Text Box 15"/>
          <p:cNvSpPr txBox="1">
            <a:spLocks noChangeArrowheads="1"/>
          </p:cNvSpPr>
          <p:nvPr/>
        </p:nvSpPr>
        <p:spPr bwMode="auto">
          <a:xfrm>
            <a:off x="2307383" y="1338684"/>
            <a:ext cx="769937"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a:solidFill>
                  <a:schemeClr val="accent2"/>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6600">
              <a:solidFill>
                <a:schemeClr val="accent2"/>
              </a:solidFill>
              <a:latin typeface="微软雅黑 Light" panose="020B0502040204020203" pitchFamily="34" charset="-122"/>
              <a:ea typeface="微软雅黑 Light" panose="020B0502040204020203" pitchFamily="34" charset="-122"/>
            </a:endParaRPr>
          </a:p>
        </p:txBody>
      </p:sp>
      <p:sp>
        <p:nvSpPr>
          <p:cNvPr id="840720" name="AutoShape 16"/>
          <p:cNvSpPr>
            <a:spLocks noChangeArrowheads="1"/>
          </p:cNvSpPr>
          <p:nvPr/>
        </p:nvSpPr>
        <p:spPr bwMode="auto">
          <a:xfrm>
            <a:off x="5844333" y="4815310"/>
            <a:ext cx="263525" cy="130175"/>
          </a:xfrm>
          <a:prstGeom prst="rightArrow">
            <a:avLst>
              <a:gd name="adj1" fmla="val 50000"/>
              <a:gd name="adj2" fmla="val 50610"/>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21" name="AutoShape 17"/>
          <p:cNvSpPr>
            <a:spLocks noChangeArrowheads="1"/>
          </p:cNvSpPr>
          <p:nvPr/>
        </p:nvSpPr>
        <p:spPr bwMode="auto">
          <a:xfrm>
            <a:off x="4032995" y="4813722"/>
            <a:ext cx="263525" cy="130175"/>
          </a:xfrm>
          <a:prstGeom prst="rightArrow">
            <a:avLst>
              <a:gd name="adj1" fmla="val 50000"/>
              <a:gd name="adj2" fmla="val 50610"/>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22" name="Line 18"/>
          <p:cNvSpPr>
            <a:spLocks noChangeShapeType="1"/>
          </p:cNvSpPr>
          <p:nvPr/>
        </p:nvSpPr>
        <p:spPr bwMode="auto">
          <a:xfrm>
            <a:off x="2640758" y="2205460"/>
            <a:ext cx="3175" cy="1487487"/>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23" name="Text Box 19"/>
          <p:cNvSpPr txBox="1">
            <a:spLocks noChangeArrowheads="1"/>
          </p:cNvSpPr>
          <p:nvPr/>
        </p:nvSpPr>
        <p:spPr bwMode="auto">
          <a:xfrm>
            <a:off x="6349085" y="4340647"/>
            <a:ext cx="18797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发送 </a:t>
            </a: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报文段</a:t>
            </a:r>
          </a:p>
        </p:txBody>
      </p:sp>
      <p:sp>
        <p:nvSpPr>
          <p:cNvPr id="840724" name="Rectangle 20"/>
          <p:cNvSpPr>
            <a:spLocks noChangeArrowheads="1"/>
          </p:cNvSpPr>
          <p:nvPr/>
        </p:nvSpPr>
        <p:spPr bwMode="auto">
          <a:xfrm>
            <a:off x="1816844" y="3681835"/>
            <a:ext cx="1663700"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a:solidFill>
                <a:schemeClr val="accent2"/>
              </a:solidFill>
              <a:latin typeface="微软雅黑 Light" panose="020B0502040204020203" pitchFamily="34" charset="-122"/>
              <a:ea typeface="微软雅黑 Light" panose="020B0502040204020203" pitchFamily="34" charset="-122"/>
            </a:endParaRPr>
          </a:p>
          <a:p>
            <a:pPr algn="ctr"/>
            <a:endParaRPr kumimoji="1" lang="en-US" altLang="zh-CN" sz="900">
              <a:solidFill>
                <a:schemeClr val="accent2"/>
              </a:solidFill>
              <a:latin typeface="微软雅黑 Light" panose="020B0502040204020203" pitchFamily="34" charset="-122"/>
              <a:ea typeface="微软雅黑 Light" panose="020B0502040204020203" pitchFamily="34" charset="-122"/>
            </a:endParaRPr>
          </a:p>
          <a:p>
            <a:pPr algn="ctr"/>
            <a:endParaRPr kumimoji="1" lang="en-US" altLang="zh-CN" sz="1800">
              <a:solidFill>
                <a:schemeClr val="accent2"/>
              </a:solidFill>
              <a:latin typeface="微软雅黑 Light" panose="020B0502040204020203" pitchFamily="34" charset="-122"/>
              <a:ea typeface="微软雅黑 Light" panose="020B0502040204020203" pitchFamily="34" charset="-122"/>
            </a:endParaRPr>
          </a:p>
        </p:txBody>
      </p:sp>
      <p:sp>
        <p:nvSpPr>
          <p:cNvPr id="840725" name="Line 21"/>
          <p:cNvSpPr>
            <a:spLocks noChangeShapeType="1"/>
          </p:cNvSpPr>
          <p:nvPr/>
        </p:nvSpPr>
        <p:spPr bwMode="auto">
          <a:xfrm flipV="1">
            <a:off x="8932019" y="2205460"/>
            <a:ext cx="0" cy="1476375"/>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26" name="Rectangle 22"/>
          <p:cNvSpPr>
            <a:spLocks noChangeArrowheads="1"/>
          </p:cNvSpPr>
          <p:nvPr/>
        </p:nvSpPr>
        <p:spPr bwMode="auto">
          <a:xfrm>
            <a:off x="8100170" y="3681835"/>
            <a:ext cx="1662113"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a:solidFill>
                <a:schemeClr val="accent2"/>
              </a:solidFill>
              <a:latin typeface="微软雅黑 Light" panose="020B0502040204020203" pitchFamily="34" charset="-122"/>
              <a:ea typeface="微软雅黑 Light" panose="020B0502040204020203" pitchFamily="34" charset="-122"/>
            </a:endParaRPr>
          </a:p>
          <a:p>
            <a:pPr algn="ctr"/>
            <a:endParaRPr kumimoji="1" lang="en-US" altLang="zh-CN" sz="900">
              <a:solidFill>
                <a:schemeClr val="accent2"/>
              </a:solidFill>
              <a:latin typeface="微软雅黑 Light" panose="020B0502040204020203" pitchFamily="34" charset="-122"/>
              <a:ea typeface="微软雅黑 Light" panose="020B0502040204020203" pitchFamily="34" charset="-122"/>
            </a:endParaRPr>
          </a:p>
          <a:p>
            <a:pPr algn="ctr"/>
            <a:endParaRPr kumimoji="1" lang="en-US" altLang="zh-CN" sz="1800">
              <a:solidFill>
                <a:schemeClr val="accent2"/>
              </a:solidFill>
              <a:latin typeface="微软雅黑 Light" panose="020B0502040204020203" pitchFamily="34" charset="-122"/>
              <a:ea typeface="微软雅黑 Light" panose="020B0502040204020203" pitchFamily="34" charset="-122"/>
            </a:endParaRPr>
          </a:p>
        </p:txBody>
      </p:sp>
      <p:sp>
        <p:nvSpPr>
          <p:cNvPr id="840727" name="Text Box 23"/>
          <p:cNvSpPr txBox="1">
            <a:spLocks noChangeArrowheads="1"/>
          </p:cNvSpPr>
          <p:nvPr/>
        </p:nvSpPr>
        <p:spPr bwMode="auto">
          <a:xfrm>
            <a:off x="2089894" y="1119609"/>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chemeClr val="accent2"/>
                </a:solidFill>
                <a:latin typeface="微软雅黑 Light" panose="020B0502040204020203" pitchFamily="34" charset="-122"/>
                <a:ea typeface="微软雅黑 Light" panose="020B0502040204020203" pitchFamily="34" charset="-122"/>
              </a:rPr>
              <a:t>发送方</a:t>
            </a:r>
          </a:p>
        </p:txBody>
      </p:sp>
      <p:sp>
        <p:nvSpPr>
          <p:cNvPr id="840728" name="Text Box 24"/>
          <p:cNvSpPr txBox="1">
            <a:spLocks noChangeArrowheads="1"/>
          </p:cNvSpPr>
          <p:nvPr/>
        </p:nvSpPr>
        <p:spPr bwMode="auto">
          <a:xfrm>
            <a:off x="8366869" y="1119609"/>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chemeClr val="accent2"/>
                </a:solidFill>
                <a:latin typeface="微软雅黑 Light" panose="020B0502040204020203" pitchFamily="34" charset="-122"/>
                <a:ea typeface="微软雅黑 Light" panose="020B0502040204020203" pitchFamily="34" charset="-122"/>
              </a:rPr>
              <a:t>接收方</a:t>
            </a:r>
          </a:p>
        </p:txBody>
      </p:sp>
      <p:sp>
        <p:nvSpPr>
          <p:cNvPr id="840729" name="AutoShape 25"/>
          <p:cNvSpPr>
            <a:spLocks noChangeArrowheads="1"/>
          </p:cNvSpPr>
          <p:nvPr/>
        </p:nvSpPr>
        <p:spPr bwMode="auto">
          <a:xfrm>
            <a:off x="3359894" y="2924596"/>
            <a:ext cx="1206500" cy="609600"/>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30" name="Text Box 26"/>
          <p:cNvSpPr txBox="1">
            <a:spLocks noChangeArrowheads="1"/>
          </p:cNvSpPr>
          <p:nvPr/>
        </p:nvSpPr>
        <p:spPr bwMode="auto">
          <a:xfrm>
            <a:off x="3320207" y="2907134"/>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把字节写入</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发送缓存</a:t>
            </a:r>
          </a:p>
        </p:txBody>
      </p:sp>
      <p:sp>
        <p:nvSpPr>
          <p:cNvPr id="840731" name="AutoShape 27"/>
          <p:cNvSpPr>
            <a:spLocks noChangeArrowheads="1"/>
          </p:cNvSpPr>
          <p:nvPr/>
        </p:nvSpPr>
        <p:spPr bwMode="auto">
          <a:xfrm>
            <a:off x="7465169" y="2637259"/>
            <a:ext cx="1181100" cy="609600"/>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32" name="Text Box 28"/>
          <p:cNvSpPr txBox="1">
            <a:spLocks noChangeArrowheads="1"/>
          </p:cNvSpPr>
          <p:nvPr/>
        </p:nvSpPr>
        <p:spPr bwMode="auto">
          <a:xfrm>
            <a:off x="7393732" y="2637259"/>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从接收缓存</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读取字节</a:t>
            </a:r>
          </a:p>
        </p:txBody>
      </p:sp>
      <p:sp>
        <p:nvSpPr>
          <p:cNvPr id="840733" name="Text Box 29"/>
          <p:cNvSpPr txBox="1">
            <a:spLocks noChangeArrowheads="1"/>
          </p:cNvSpPr>
          <p:nvPr/>
        </p:nvSpPr>
        <p:spPr bwMode="auto">
          <a:xfrm>
            <a:off x="2856657" y="171968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chemeClr val="accent2"/>
                </a:solidFill>
                <a:latin typeface="微软雅黑 Light" panose="020B0502040204020203" pitchFamily="34" charset="-122"/>
                <a:ea typeface="微软雅黑 Light" panose="020B0502040204020203" pitchFamily="34" charset="-122"/>
              </a:rPr>
              <a:t>应用进程</a:t>
            </a:r>
          </a:p>
        </p:txBody>
      </p:sp>
      <p:sp>
        <p:nvSpPr>
          <p:cNvPr id="840734" name="Text Box 30"/>
          <p:cNvSpPr txBox="1">
            <a:spLocks noChangeArrowheads="1"/>
          </p:cNvSpPr>
          <p:nvPr/>
        </p:nvSpPr>
        <p:spPr bwMode="auto">
          <a:xfrm>
            <a:off x="9144744" y="1664122"/>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chemeClr val="accent2"/>
                </a:solidFill>
                <a:latin typeface="微软雅黑 Light" panose="020B0502040204020203" pitchFamily="34" charset="-122"/>
                <a:ea typeface="微软雅黑 Light" panose="020B0502040204020203" pitchFamily="34" charset="-122"/>
              </a:rPr>
              <a:t>应用进程</a:t>
            </a:r>
          </a:p>
        </p:txBody>
      </p:sp>
      <p:grpSp>
        <p:nvGrpSpPr>
          <p:cNvPr id="840735" name="Group 31"/>
          <p:cNvGrpSpPr>
            <a:grpSpLocks/>
          </p:cNvGrpSpPr>
          <p:nvPr/>
        </p:nvGrpSpPr>
        <p:grpSpPr bwMode="auto">
          <a:xfrm>
            <a:off x="9076482" y="2349921"/>
            <a:ext cx="215900" cy="1150938"/>
            <a:chOff x="3107" y="210"/>
            <a:chExt cx="136" cy="725"/>
          </a:xfrm>
        </p:grpSpPr>
        <p:sp>
          <p:nvSpPr>
            <p:cNvPr id="840736" name="Rectangle 32"/>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a:t>
              </a:r>
            </a:p>
          </p:txBody>
        </p:sp>
        <p:sp>
          <p:nvSpPr>
            <p:cNvPr id="840737" name="Rectangle 33"/>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2</a:t>
              </a:r>
            </a:p>
          </p:txBody>
        </p:sp>
        <p:sp>
          <p:nvSpPr>
            <p:cNvPr id="840738" name="Rectangle 34"/>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3</a:t>
              </a:r>
            </a:p>
          </p:txBody>
        </p:sp>
        <p:sp>
          <p:nvSpPr>
            <p:cNvPr id="840739" name="Rectangle 35"/>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0</a:t>
              </a:r>
            </a:p>
          </p:txBody>
        </p:sp>
      </p:grpSp>
      <p:sp>
        <p:nvSpPr>
          <p:cNvPr id="840740" name="Rectangle 36"/>
          <p:cNvSpPr>
            <a:spLocks noChangeArrowheads="1"/>
          </p:cNvSpPr>
          <p:nvPr/>
        </p:nvSpPr>
        <p:spPr bwMode="auto">
          <a:xfrm>
            <a:off x="2064494" y="4005685"/>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18</a:t>
            </a:r>
          </a:p>
        </p:txBody>
      </p:sp>
      <p:sp>
        <p:nvSpPr>
          <p:cNvPr id="840741" name="Rectangle 37"/>
          <p:cNvSpPr>
            <a:spLocks noChangeArrowheads="1"/>
          </p:cNvSpPr>
          <p:nvPr/>
        </p:nvSpPr>
        <p:spPr bwMode="auto">
          <a:xfrm>
            <a:off x="2280394" y="4005685"/>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17</a:t>
            </a:r>
          </a:p>
        </p:txBody>
      </p:sp>
      <p:sp>
        <p:nvSpPr>
          <p:cNvPr id="840742" name="Rectangle 38"/>
          <p:cNvSpPr>
            <a:spLocks noChangeArrowheads="1"/>
          </p:cNvSpPr>
          <p:nvPr/>
        </p:nvSpPr>
        <p:spPr bwMode="auto">
          <a:xfrm>
            <a:off x="2496294" y="4005685"/>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16</a:t>
            </a:r>
          </a:p>
        </p:txBody>
      </p:sp>
      <p:sp>
        <p:nvSpPr>
          <p:cNvPr id="840743" name="Rectangle 39"/>
          <p:cNvSpPr>
            <a:spLocks noChangeArrowheads="1"/>
          </p:cNvSpPr>
          <p:nvPr/>
        </p:nvSpPr>
        <p:spPr bwMode="auto">
          <a:xfrm>
            <a:off x="2712194" y="4005685"/>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15</a:t>
            </a:r>
          </a:p>
        </p:txBody>
      </p:sp>
      <p:sp>
        <p:nvSpPr>
          <p:cNvPr id="840744" name="Rectangle 40"/>
          <p:cNvSpPr>
            <a:spLocks noChangeArrowheads="1"/>
          </p:cNvSpPr>
          <p:nvPr/>
        </p:nvSpPr>
        <p:spPr bwMode="auto">
          <a:xfrm>
            <a:off x="2928094" y="4005685"/>
            <a:ext cx="215900" cy="287337"/>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14</a:t>
            </a:r>
          </a:p>
        </p:txBody>
      </p:sp>
      <p:grpSp>
        <p:nvGrpSpPr>
          <p:cNvPr id="840745" name="Group 41"/>
          <p:cNvGrpSpPr>
            <a:grpSpLocks/>
          </p:cNvGrpSpPr>
          <p:nvPr/>
        </p:nvGrpSpPr>
        <p:grpSpPr bwMode="auto">
          <a:xfrm>
            <a:off x="2783632" y="2421359"/>
            <a:ext cx="215900" cy="863600"/>
            <a:chOff x="1429" y="164"/>
            <a:chExt cx="136" cy="544"/>
          </a:xfrm>
        </p:grpSpPr>
        <p:sp>
          <p:nvSpPr>
            <p:cNvPr id="840746" name="Rectangle 42"/>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19</a:t>
              </a:r>
            </a:p>
          </p:txBody>
        </p:sp>
        <p:sp>
          <p:nvSpPr>
            <p:cNvPr id="840747" name="Rectangle 43"/>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20</a:t>
              </a:r>
            </a:p>
          </p:txBody>
        </p:sp>
        <p:sp>
          <p:nvSpPr>
            <p:cNvPr id="840748" name="Rectangle 44"/>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21</a:t>
              </a:r>
            </a:p>
          </p:txBody>
        </p:sp>
      </p:grpSp>
      <p:grpSp>
        <p:nvGrpSpPr>
          <p:cNvPr id="840749" name="Group 45"/>
          <p:cNvGrpSpPr>
            <a:grpSpLocks/>
          </p:cNvGrpSpPr>
          <p:nvPr/>
        </p:nvGrpSpPr>
        <p:grpSpPr bwMode="auto">
          <a:xfrm>
            <a:off x="8717707" y="4004096"/>
            <a:ext cx="431800" cy="287338"/>
            <a:chOff x="2789" y="1842"/>
            <a:chExt cx="272" cy="181"/>
          </a:xfrm>
        </p:grpSpPr>
        <p:sp>
          <p:nvSpPr>
            <p:cNvPr id="840750" name="Rectangle 46"/>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4</a:t>
              </a:r>
            </a:p>
          </p:txBody>
        </p:sp>
        <p:sp>
          <p:nvSpPr>
            <p:cNvPr id="840751" name="Rectangle 47"/>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5</a:t>
              </a:r>
            </a:p>
          </p:txBody>
        </p:sp>
      </p:grpSp>
      <p:grpSp>
        <p:nvGrpSpPr>
          <p:cNvPr id="840752" name="Group 48"/>
          <p:cNvGrpSpPr>
            <a:grpSpLocks/>
          </p:cNvGrpSpPr>
          <p:nvPr/>
        </p:nvGrpSpPr>
        <p:grpSpPr bwMode="auto">
          <a:xfrm>
            <a:off x="3217019" y="4724821"/>
            <a:ext cx="863600" cy="287338"/>
            <a:chOff x="2200" y="1298"/>
            <a:chExt cx="544" cy="181"/>
          </a:xfrm>
        </p:grpSpPr>
        <p:sp>
          <p:nvSpPr>
            <p:cNvPr id="840753" name="Rectangle 49"/>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13</a:t>
              </a:r>
            </a:p>
          </p:txBody>
        </p:sp>
        <p:sp>
          <p:nvSpPr>
            <p:cNvPr id="840754" name="Rectangle 50"/>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12</a:t>
              </a:r>
            </a:p>
          </p:txBody>
        </p:sp>
        <p:sp>
          <p:nvSpPr>
            <p:cNvPr id="840755" name="Rectangle 51"/>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11</a:t>
              </a:r>
            </a:p>
          </p:txBody>
        </p:sp>
        <p:sp>
          <p:nvSpPr>
            <p:cNvPr id="840756" name="Rectangle 52"/>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H</a:t>
              </a:r>
            </a:p>
          </p:txBody>
        </p:sp>
      </p:grpSp>
      <p:grpSp>
        <p:nvGrpSpPr>
          <p:cNvPr id="840757" name="Group 53"/>
          <p:cNvGrpSpPr>
            <a:grpSpLocks/>
          </p:cNvGrpSpPr>
          <p:nvPr/>
        </p:nvGrpSpPr>
        <p:grpSpPr bwMode="auto">
          <a:xfrm>
            <a:off x="5233144" y="4726410"/>
            <a:ext cx="431800" cy="287337"/>
            <a:chOff x="2290" y="482"/>
            <a:chExt cx="272" cy="181"/>
          </a:xfrm>
        </p:grpSpPr>
        <p:sp>
          <p:nvSpPr>
            <p:cNvPr id="840758" name="Rectangle 54"/>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10</a:t>
              </a:r>
            </a:p>
          </p:txBody>
        </p:sp>
        <p:sp>
          <p:nvSpPr>
            <p:cNvPr id="840759" name="Rectangle 55"/>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9</a:t>
              </a:r>
            </a:p>
          </p:txBody>
        </p:sp>
      </p:grpSp>
      <p:sp>
        <p:nvSpPr>
          <p:cNvPr id="840760" name="Rectangle 56"/>
          <p:cNvSpPr>
            <a:spLocks noChangeArrowheads="1"/>
          </p:cNvSpPr>
          <p:nvPr/>
        </p:nvSpPr>
        <p:spPr bwMode="auto">
          <a:xfrm>
            <a:off x="5664944" y="4726410"/>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H</a:t>
            </a:r>
          </a:p>
        </p:txBody>
      </p:sp>
      <p:sp>
        <p:nvSpPr>
          <p:cNvPr id="840761" name="AutoShape 57"/>
          <p:cNvSpPr>
            <a:spLocks noChangeArrowheads="1"/>
          </p:cNvSpPr>
          <p:nvPr/>
        </p:nvSpPr>
        <p:spPr bwMode="auto">
          <a:xfrm>
            <a:off x="4512419" y="3645321"/>
            <a:ext cx="1873250" cy="609600"/>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62" name="Text Box 58"/>
          <p:cNvSpPr txBox="1">
            <a:spLocks noChangeArrowheads="1"/>
          </p:cNvSpPr>
          <p:nvPr/>
        </p:nvSpPr>
        <p:spPr bwMode="auto">
          <a:xfrm>
            <a:off x="4464722" y="3626271"/>
            <a:ext cx="18797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加上 </a:t>
            </a: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首部</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构成 </a:t>
            </a: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报文段</a:t>
            </a:r>
          </a:p>
        </p:txBody>
      </p:sp>
      <p:sp>
        <p:nvSpPr>
          <p:cNvPr id="840763" name="Line 59"/>
          <p:cNvSpPr>
            <a:spLocks noChangeShapeType="1"/>
          </p:cNvSpPr>
          <p:nvPr/>
        </p:nvSpPr>
        <p:spPr bwMode="auto">
          <a:xfrm>
            <a:off x="3097957" y="2576934"/>
            <a:ext cx="0" cy="576262"/>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64" name="Line 60"/>
          <p:cNvSpPr>
            <a:spLocks noChangeShapeType="1"/>
          </p:cNvSpPr>
          <p:nvPr/>
        </p:nvSpPr>
        <p:spPr bwMode="auto">
          <a:xfrm flipV="1">
            <a:off x="9365407" y="2637259"/>
            <a:ext cx="0" cy="576262"/>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40765" name="Text Box 61"/>
          <p:cNvSpPr txBox="1">
            <a:spLocks noChangeArrowheads="1"/>
          </p:cNvSpPr>
          <p:nvPr/>
        </p:nvSpPr>
        <p:spPr bwMode="auto">
          <a:xfrm>
            <a:off x="1783507" y="3611984"/>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a:t>
            </a:r>
          </a:p>
        </p:txBody>
      </p:sp>
      <p:sp>
        <p:nvSpPr>
          <p:cNvPr id="840766" name="Text Box 62"/>
          <p:cNvSpPr txBox="1">
            <a:spLocks noChangeArrowheads="1"/>
          </p:cNvSpPr>
          <p:nvPr/>
        </p:nvSpPr>
        <p:spPr bwMode="auto">
          <a:xfrm>
            <a:off x="8065244" y="3621509"/>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a:t>
            </a:r>
          </a:p>
        </p:txBody>
      </p:sp>
      <p:sp>
        <p:nvSpPr>
          <p:cNvPr id="840767" name="Text Box 63"/>
          <p:cNvSpPr txBox="1">
            <a:spLocks noChangeArrowheads="1"/>
          </p:cNvSpPr>
          <p:nvPr/>
        </p:nvSpPr>
        <p:spPr bwMode="auto">
          <a:xfrm>
            <a:off x="3072557" y="2321347"/>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字节流</a:t>
            </a:r>
          </a:p>
        </p:txBody>
      </p:sp>
      <p:sp>
        <p:nvSpPr>
          <p:cNvPr id="840768" name="Text Box 64"/>
          <p:cNvSpPr txBox="1">
            <a:spLocks noChangeArrowheads="1"/>
          </p:cNvSpPr>
          <p:nvPr/>
        </p:nvSpPr>
        <p:spPr bwMode="auto">
          <a:xfrm>
            <a:off x="9290794" y="2321347"/>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字节流</a:t>
            </a:r>
          </a:p>
        </p:txBody>
      </p:sp>
      <p:sp>
        <p:nvSpPr>
          <p:cNvPr id="840769" name="Rectangle 65"/>
          <p:cNvSpPr>
            <a:spLocks noChangeArrowheads="1"/>
          </p:cNvSpPr>
          <p:nvPr/>
        </p:nvSpPr>
        <p:spPr bwMode="auto">
          <a:xfrm>
            <a:off x="4728319" y="1629196"/>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H</a:t>
            </a:r>
          </a:p>
        </p:txBody>
      </p:sp>
      <p:sp>
        <p:nvSpPr>
          <p:cNvPr id="840770" name="Text Box 66"/>
          <p:cNvSpPr txBox="1">
            <a:spLocks noChangeArrowheads="1"/>
          </p:cNvSpPr>
          <p:nvPr/>
        </p:nvSpPr>
        <p:spPr bwMode="auto">
          <a:xfrm>
            <a:off x="5017244" y="1605384"/>
            <a:ext cx="25722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表示 </a:t>
            </a: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报文段的首部</a:t>
            </a:r>
          </a:p>
        </p:txBody>
      </p:sp>
      <p:sp>
        <p:nvSpPr>
          <p:cNvPr id="840771" name="Rectangle 67"/>
          <p:cNvSpPr>
            <a:spLocks noChangeArrowheads="1"/>
          </p:cNvSpPr>
          <p:nvPr/>
        </p:nvSpPr>
        <p:spPr bwMode="auto">
          <a:xfrm>
            <a:off x="4728319" y="2060996"/>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x</a:t>
            </a:r>
          </a:p>
        </p:txBody>
      </p:sp>
      <p:sp>
        <p:nvSpPr>
          <p:cNvPr id="840772" name="Text Box 68"/>
          <p:cNvSpPr txBox="1">
            <a:spLocks noChangeArrowheads="1"/>
          </p:cNvSpPr>
          <p:nvPr/>
        </p:nvSpPr>
        <p:spPr bwMode="auto">
          <a:xfrm>
            <a:off x="5017244" y="2037184"/>
            <a:ext cx="2735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表示序号为 </a:t>
            </a:r>
            <a:r>
              <a:rPr kumimoji="1" lang="en-US" altLang="zh-CN" sz="1800">
                <a:solidFill>
                  <a:schemeClr val="accent2"/>
                </a:solidFill>
                <a:latin typeface="微软雅黑 Light" panose="020B0502040204020203" pitchFamily="34" charset="-122"/>
                <a:ea typeface="微软雅黑 Light" panose="020B0502040204020203" pitchFamily="34" charset="-122"/>
              </a:rPr>
              <a:t>x </a:t>
            </a:r>
            <a:r>
              <a:rPr kumimoji="1" lang="zh-CN" altLang="en-US" sz="1800">
                <a:solidFill>
                  <a:schemeClr val="accent2"/>
                </a:solidFill>
                <a:latin typeface="微软雅黑 Light" panose="020B0502040204020203" pitchFamily="34" charset="-122"/>
                <a:ea typeface="微软雅黑 Light" panose="020B0502040204020203" pitchFamily="34" charset="-122"/>
              </a:rPr>
              <a:t>的数据字节</a:t>
            </a:r>
          </a:p>
        </p:txBody>
      </p:sp>
      <p:sp>
        <p:nvSpPr>
          <p:cNvPr id="840773" name="AutoShape 69"/>
          <p:cNvSpPr>
            <a:spLocks noChangeArrowheads="1"/>
          </p:cNvSpPr>
          <p:nvPr/>
        </p:nvSpPr>
        <p:spPr bwMode="auto">
          <a:xfrm rot="-5400000">
            <a:off x="5628432" y="2240384"/>
            <a:ext cx="360362" cy="6049962"/>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840774" name="Text Box 70"/>
          <p:cNvSpPr txBox="1">
            <a:spLocks noChangeArrowheads="1"/>
          </p:cNvSpPr>
          <p:nvPr/>
        </p:nvSpPr>
        <p:spPr bwMode="auto">
          <a:xfrm>
            <a:off x="5107732" y="5061372"/>
            <a:ext cx="111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 </a:t>
            </a:r>
            <a:r>
              <a:rPr kumimoji="1" lang="zh-CN" altLang="en-US" sz="1800">
                <a:solidFill>
                  <a:schemeClr val="accent2"/>
                </a:solidFill>
                <a:latin typeface="微软雅黑 Light" panose="020B0502040204020203" pitchFamily="34" charset="-122"/>
                <a:ea typeface="微软雅黑 Light" panose="020B0502040204020203" pitchFamily="34" charset="-122"/>
              </a:rPr>
              <a:t>连接</a:t>
            </a:r>
          </a:p>
        </p:txBody>
      </p:sp>
      <p:sp>
        <p:nvSpPr>
          <p:cNvPr id="840775" name="Freeform 71"/>
          <p:cNvSpPr>
            <a:spLocks/>
          </p:cNvSpPr>
          <p:nvPr/>
        </p:nvSpPr>
        <p:spPr bwMode="auto">
          <a:xfrm>
            <a:off x="2648695" y="4364460"/>
            <a:ext cx="200025"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29656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BCD4319-2AD5-4117-ACC8-D3091A8B294E}" type="slidenum">
              <a:rPr lang="en-US" altLang="zh-CN"/>
              <a:pPr/>
              <a:t>53</a:t>
            </a:fld>
            <a:endParaRPr lang="en-US" altLang="zh-CN"/>
          </a:p>
        </p:txBody>
      </p:sp>
      <p:sp>
        <p:nvSpPr>
          <p:cNvPr id="521218" name="Rectangle 2"/>
          <p:cNvSpPr>
            <a:spLocks noGrp="1" noChangeArrowheads="1"/>
          </p:cNvSpPr>
          <p:nvPr>
            <p:ph type="title"/>
          </p:nvPr>
        </p:nvSpPr>
        <p:spPr/>
        <p:txBody>
          <a:bodyPr/>
          <a:lstStyle/>
          <a:p>
            <a:r>
              <a:rPr lang="en-US" altLang="zh-CN"/>
              <a:t>TCP</a:t>
            </a:r>
            <a:r>
              <a:rPr lang="zh-CN" altLang="en-US"/>
              <a:t>特性</a:t>
            </a:r>
            <a:r>
              <a:rPr lang="en-US" altLang="zh-CN"/>
              <a:t>(2)</a:t>
            </a:r>
          </a:p>
        </p:txBody>
      </p:sp>
      <p:sp>
        <p:nvSpPr>
          <p:cNvPr id="521219" name="Rectangle 3"/>
          <p:cNvSpPr>
            <a:spLocks noGrp="1" noChangeArrowheads="1"/>
          </p:cNvSpPr>
          <p:nvPr>
            <p:ph type="body" idx="1"/>
          </p:nvPr>
        </p:nvSpPr>
        <p:spPr/>
        <p:txBody>
          <a:bodyPr/>
          <a:lstStyle/>
          <a:p>
            <a:r>
              <a:rPr lang="en-US" altLang="zh-CN"/>
              <a:t>TCP </a:t>
            </a:r>
            <a:r>
              <a:rPr lang="zh-CN" altLang="en-US"/>
              <a:t>可以描述为一个没有选择确认或否定的滑动窗口协议。</a:t>
            </a:r>
            <a:r>
              <a:rPr lang="en-US" altLang="zh-CN"/>
              <a:t>TCP </a:t>
            </a:r>
            <a:r>
              <a:rPr lang="zh-CN" altLang="en-US"/>
              <a:t>缺少选择确认是因为</a:t>
            </a:r>
            <a:r>
              <a:rPr lang="en-US" altLang="zh-CN"/>
              <a:t>TCP</a:t>
            </a:r>
            <a:r>
              <a:rPr lang="zh-CN" altLang="en-US"/>
              <a:t>首部中的确认序号表示发方已成功收到字节，但还不包含确认序号所指的字节。当前还无法对数据流中选定的部分进行确认。</a:t>
            </a:r>
          </a:p>
          <a:p>
            <a:r>
              <a:rPr lang="zh-CN" altLang="en-US"/>
              <a:t>例如，如果</a:t>
            </a:r>
            <a:r>
              <a:rPr lang="en-US" altLang="zh-CN"/>
              <a:t>1</a:t>
            </a:r>
            <a:r>
              <a:rPr lang="zh-CN" altLang="en-US"/>
              <a:t>～</a:t>
            </a:r>
            <a:r>
              <a:rPr lang="en-US" altLang="zh-CN"/>
              <a:t>1024</a:t>
            </a:r>
            <a:r>
              <a:rPr lang="zh-CN" altLang="en-US"/>
              <a:t>字节已经成功收到，下一个报文段中包含序号从</a:t>
            </a:r>
            <a:r>
              <a:rPr lang="en-US" altLang="zh-CN"/>
              <a:t>2049 </a:t>
            </a:r>
            <a:r>
              <a:rPr lang="zh-CN" altLang="en-US"/>
              <a:t>～ </a:t>
            </a:r>
            <a:r>
              <a:rPr lang="en-US" altLang="zh-CN"/>
              <a:t>3072</a:t>
            </a:r>
            <a:r>
              <a:rPr lang="zh-CN" altLang="en-US"/>
              <a:t>的字节，收端并不能确认这个新的报文段，它所能做的就是发回一个确认序号为</a:t>
            </a:r>
            <a:r>
              <a:rPr lang="en-US" altLang="zh-CN"/>
              <a:t>1025</a:t>
            </a:r>
            <a:r>
              <a:rPr lang="zh-CN" altLang="en-US"/>
              <a:t>的</a:t>
            </a:r>
            <a:r>
              <a:rPr lang="en-US" altLang="zh-CN"/>
              <a:t>ACK</a:t>
            </a:r>
            <a:r>
              <a:rPr lang="zh-CN" altLang="en-US"/>
              <a:t>。</a:t>
            </a:r>
          </a:p>
        </p:txBody>
      </p:sp>
    </p:spTree>
    <p:extLst>
      <p:ext uri="{BB962C8B-B14F-4D97-AF65-F5344CB8AC3E}">
        <p14:creationId xmlns:p14="http://schemas.microsoft.com/office/powerpoint/2010/main" val="960901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1A21C5F-79C0-4829-AEE9-03BC58D40828}" type="slidenum">
              <a:rPr lang="en-US" altLang="zh-CN"/>
              <a:pPr/>
              <a:t>54</a:t>
            </a:fld>
            <a:endParaRPr lang="en-US" altLang="zh-CN"/>
          </a:p>
        </p:txBody>
      </p:sp>
      <p:sp>
        <p:nvSpPr>
          <p:cNvPr id="828418" name="Rectangle 2"/>
          <p:cNvSpPr>
            <a:spLocks noGrp="1" noChangeArrowheads="1"/>
          </p:cNvSpPr>
          <p:nvPr>
            <p:ph type="title"/>
          </p:nvPr>
        </p:nvSpPr>
        <p:spPr/>
        <p:txBody>
          <a:bodyPr/>
          <a:lstStyle/>
          <a:p>
            <a:r>
              <a:rPr lang="en-US" altLang="zh-CN"/>
              <a:t>TCP</a:t>
            </a:r>
            <a:r>
              <a:rPr lang="zh-CN" altLang="en-US"/>
              <a:t>所采用的技术</a:t>
            </a:r>
          </a:p>
        </p:txBody>
      </p:sp>
      <p:sp>
        <p:nvSpPr>
          <p:cNvPr id="828419" name="Rectangle 3"/>
          <p:cNvSpPr>
            <a:spLocks noGrp="1" noChangeArrowheads="1"/>
          </p:cNvSpPr>
          <p:nvPr>
            <p:ph type="body" idx="1"/>
          </p:nvPr>
        </p:nvSpPr>
        <p:spPr/>
        <p:txBody>
          <a:bodyPr/>
          <a:lstStyle/>
          <a:p>
            <a:r>
              <a:rPr lang="zh-CN" altLang="en-US"/>
              <a:t>对付分组重复和乱序传递的排序技术</a:t>
            </a:r>
          </a:p>
          <a:p>
            <a:pPr lvl="1"/>
            <a:r>
              <a:rPr lang="zh-CN" altLang="en-US"/>
              <a:t>发送端为每个分组附加一个序号</a:t>
            </a:r>
          </a:p>
          <a:p>
            <a:r>
              <a:rPr lang="zh-CN" altLang="en-US"/>
              <a:t>对付分组丢失的重传技术</a:t>
            </a:r>
          </a:p>
          <a:p>
            <a:pPr lvl="1"/>
            <a:r>
              <a:rPr lang="zh-CN" altLang="en-US"/>
              <a:t>使用带重传的正向确认机制</a:t>
            </a:r>
          </a:p>
          <a:p>
            <a:r>
              <a:rPr lang="zh-CN" altLang="en-US"/>
              <a:t>避免分组重复的技术</a:t>
            </a:r>
          </a:p>
          <a:p>
            <a:r>
              <a:rPr lang="zh-CN" altLang="en-US"/>
              <a:t>防止数据过荷的流量控制技术</a:t>
            </a:r>
          </a:p>
        </p:txBody>
      </p:sp>
    </p:spTree>
    <p:extLst>
      <p:ext uri="{BB962C8B-B14F-4D97-AF65-F5344CB8AC3E}">
        <p14:creationId xmlns:p14="http://schemas.microsoft.com/office/powerpoint/2010/main" val="1778524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9B64BEE-3838-4400-8B70-5AAE7F4DF99C}" type="slidenum">
              <a:rPr lang="en-US" altLang="zh-CN"/>
              <a:pPr/>
              <a:t>55</a:t>
            </a:fld>
            <a:endParaRPr lang="en-US" altLang="zh-CN"/>
          </a:p>
        </p:txBody>
      </p:sp>
      <p:sp>
        <p:nvSpPr>
          <p:cNvPr id="829442" name="Rectangle 2"/>
          <p:cNvSpPr>
            <a:spLocks noGrp="1" noChangeArrowheads="1"/>
          </p:cNvSpPr>
          <p:nvPr>
            <p:ph type="title"/>
          </p:nvPr>
        </p:nvSpPr>
        <p:spPr/>
        <p:txBody>
          <a:bodyPr/>
          <a:lstStyle/>
          <a:p>
            <a:r>
              <a:rPr lang="zh-CN" altLang="en-US"/>
              <a:t>超时重传时间的选择</a:t>
            </a:r>
          </a:p>
        </p:txBody>
      </p:sp>
      <p:sp>
        <p:nvSpPr>
          <p:cNvPr id="829443" name="Rectangle 3"/>
          <p:cNvSpPr>
            <a:spLocks noGrp="1" noChangeArrowheads="1"/>
          </p:cNvSpPr>
          <p:nvPr>
            <p:ph type="body" idx="1"/>
          </p:nvPr>
        </p:nvSpPr>
        <p:spPr/>
        <p:txBody>
          <a:bodyPr/>
          <a:lstStyle/>
          <a:p>
            <a:r>
              <a:rPr lang="zh-CN" altLang="en-US" dirty="0"/>
              <a:t>重传机制是 </a:t>
            </a:r>
            <a:r>
              <a:rPr lang="en-US" altLang="zh-CN" dirty="0"/>
              <a:t>TCP </a:t>
            </a:r>
            <a:r>
              <a:rPr lang="zh-CN" altLang="en-US" dirty="0"/>
              <a:t>中最重要和最复杂的问题之一。</a:t>
            </a:r>
          </a:p>
          <a:p>
            <a:r>
              <a:rPr lang="en-US" altLang="zh-CN" dirty="0"/>
              <a:t>TCP </a:t>
            </a:r>
            <a:r>
              <a:rPr lang="zh-CN" altLang="en-US" dirty="0"/>
              <a:t>每发送一个报文段，就对这个报文段设置一次计时器。只要计时器设置的重传时间到但还没有收到确认，就要重传这一报文段。</a:t>
            </a:r>
          </a:p>
          <a:p>
            <a:r>
              <a:rPr lang="zh-CN" altLang="en-US" dirty="0"/>
              <a:t>往返时延的方差很大</a:t>
            </a:r>
          </a:p>
          <a:p>
            <a:pPr lvl="1"/>
            <a:r>
              <a:rPr lang="zh-CN" altLang="en-US" dirty="0"/>
              <a:t>由于 </a:t>
            </a:r>
            <a:r>
              <a:rPr lang="en-US" altLang="zh-CN" dirty="0"/>
              <a:t>TCP </a:t>
            </a:r>
            <a:r>
              <a:rPr lang="zh-CN" altLang="en-US" dirty="0"/>
              <a:t>的下层是一个互联网环境，</a:t>
            </a:r>
            <a:r>
              <a:rPr lang="en-US" altLang="zh-CN" dirty="0"/>
              <a:t>IP </a:t>
            </a:r>
            <a:r>
              <a:rPr lang="zh-CN" altLang="en-US" dirty="0"/>
              <a:t>数据报所选择的路由变化很大。因而传输层的往返时间的方差也很大。</a:t>
            </a:r>
          </a:p>
        </p:txBody>
      </p:sp>
    </p:spTree>
    <p:extLst>
      <p:ext uri="{BB962C8B-B14F-4D97-AF65-F5344CB8AC3E}">
        <p14:creationId xmlns:p14="http://schemas.microsoft.com/office/powerpoint/2010/main" val="4273783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2AB4DF2-E3EC-4293-A634-61D14A014B50}" type="slidenum">
              <a:rPr lang="en-US" altLang="zh-CN"/>
              <a:pPr/>
              <a:t>56</a:t>
            </a:fld>
            <a:endParaRPr lang="en-US" altLang="zh-CN"/>
          </a:p>
        </p:txBody>
      </p:sp>
      <p:sp>
        <p:nvSpPr>
          <p:cNvPr id="830466" name="Rectangle 2"/>
          <p:cNvSpPr>
            <a:spLocks noGrp="1" noChangeArrowheads="1"/>
          </p:cNvSpPr>
          <p:nvPr>
            <p:ph type="title"/>
          </p:nvPr>
        </p:nvSpPr>
        <p:spPr/>
        <p:txBody>
          <a:bodyPr/>
          <a:lstStyle/>
          <a:p>
            <a:r>
              <a:rPr lang="zh-CN" altLang="en-US"/>
              <a:t>加权平均往返时间</a:t>
            </a:r>
          </a:p>
        </p:txBody>
      </p:sp>
      <p:sp>
        <p:nvSpPr>
          <p:cNvPr id="830467" name="Rectangle 3"/>
          <p:cNvSpPr>
            <a:spLocks noGrp="1" noChangeArrowheads="1"/>
          </p:cNvSpPr>
          <p:nvPr>
            <p:ph type="body" idx="1"/>
          </p:nvPr>
        </p:nvSpPr>
        <p:spPr/>
        <p:txBody>
          <a:bodyPr/>
          <a:lstStyle/>
          <a:p>
            <a:pPr>
              <a:lnSpc>
                <a:spcPct val="90000"/>
              </a:lnSpc>
            </a:pPr>
            <a:r>
              <a:rPr lang="en-US" altLang="zh-CN"/>
              <a:t>TCP </a:t>
            </a:r>
            <a:r>
              <a:rPr lang="zh-CN" altLang="en-US"/>
              <a:t>保留了 </a:t>
            </a:r>
            <a:r>
              <a:rPr lang="en-US" altLang="zh-CN"/>
              <a:t>RTT </a:t>
            </a:r>
            <a:r>
              <a:rPr lang="zh-CN" altLang="en-US"/>
              <a:t>的一个加权平均往返时间 </a:t>
            </a:r>
            <a:r>
              <a:rPr lang="en-US" altLang="zh-CN"/>
              <a:t>RTTS</a:t>
            </a:r>
            <a:r>
              <a:rPr lang="zh-CN" altLang="en-US"/>
              <a:t>（又称为平滑的往返时间）</a:t>
            </a:r>
          </a:p>
          <a:p>
            <a:pPr>
              <a:lnSpc>
                <a:spcPct val="90000"/>
              </a:lnSpc>
            </a:pPr>
            <a:r>
              <a:rPr lang="zh-CN" altLang="en-US"/>
              <a:t>第一次测量到 </a:t>
            </a:r>
            <a:r>
              <a:rPr lang="en-US" altLang="zh-CN"/>
              <a:t>RTT </a:t>
            </a:r>
            <a:r>
              <a:rPr lang="zh-CN" altLang="en-US"/>
              <a:t>样本时，</a:t>
            </a:r>
            <a:r>
              <a:rPr lang="en-US" altLang="zh-CN"/>
              <a:t>RTT</a:t>
            </a:r>
            <a:r>
              <a:rPr lang="en-US" altLang="zh-CN" baseline="-25000"/>
              <a:t>S</a:t>
            </a:r>
            <a:r>
              <a:rPr lang="en-US" altLang="zh-CN"/>
              <a:t> </a:t>
            </a:r>
            <a:r>
              <a:rPr lang="zh-CN" altLang="en-US"/>
              <a:t>值就取为所测量到的 </a:t>
            </a:r>
            <a:r>
              <a:rPr lang="en-US" altLang="zh-CN"/>
              <a:t>RTT </a:t>
            </a:r>
            <a:r>
              <a:rPr lang="zh-CN" altLang="en-US"/>
              <a:t>样本值。以后每测量到一个新的 </a:t>
            </a:r>
            <a:r>
              <a:rPr lang="en-US" altLang="zh-CN"/>
              <a:t>RTT </a:t>
            </a:r>
            <a:r>
              <a:rPr lang="zh-CN" altLang="en-US"/>
              <a:t>样本，按下式重新计算一次 </a:t>
            </a:r>
            <a:r>
              <a:rPr lang="en-US" altLang="zh-CN"/>
              <a:t>RTT</a:t>
            </a:r>
            <a:r>
              <a:rPr lang="en-US" altLang="zh-CN" baseline="-25000"/>
              <a:t>S</a:t>
            </a:r>
            <a:r>
              <a:rPr lang="zh-CN" altLang="en-US"/>
              <a:t>：</a:t>
            </a:r>
          </a:p>
          <a:p>
            <a:pPr algn="ctr">
              <a:lnSpc>
                <a:spcPct val="90000"/>
              </a:lnSpc>
              <a:buFont typeface="Wingdings" panose="05000000000000000000" pitchFamily="2" charset="2"/>
              <a:buNone/>
            </a:pPr>
            <a:r>
              <a:rPr lang="zh-CN" altLang="en-US"/>
              <a:t>新的 </a:t>
            </a:r>
            <a:r>
              <a:rPr lang="en-US" altLang="zh-CN"/>
              <a:t>RTT</a:t>
            </a:r>
            <a:r>
              <a:rPr lang="en-US" altLang="zh-CN" baseline="-25000"/>
              <a:t>S</a:t>
            </a:r>
            <a:r>
              <a:rPr lang="en-US" altLang="zh-CN"/>
              <a:t> = (1-</a:t>
            </a:r>
            <a:r>
              <a:rPr lang="en-US" altLang="zh-CN">
                <a:sym typeface="Symbol" panose="05050102010706020507" pitchFamily="18" charset="2"/>
              </a:rPr>
              <a:t>)(</a:t>
            </a:r>
            <a:r>
              <a:rPr lang="zh-CN" altLang="en-US"/>
              <a:t>旧的 </a:t>
            </a:r>
            <a:r>
              <a:rPr lang="en-US" altLang="zh-CN"/>
              <a:t>RTT</a:t>
            </a:r>
            <a:r>
              <a:rPr lang="en-US" altLang="zh-CN" baseline="-25000"/>
              <a:t>S</a:t>
            </a:r>
            <a:r>
              <a:rPr lang="en-US" altLang="zh-CN"/>
              <a:t>) </a:t>
            </a:r>
          </a:p>
          <a:p>
            <a:pPr algn="ctr">
              <a:lnSpc>
                <a:spcPct val="90000"/>
              </a:lnSpc>
              <a:buFont typeface="Wingdings" panose="05000000000000000000" pitchFamily="2" charset="2"/>
              <a:buNone/>
            </a:pPr>
            <a:r>
              <a:rPr lang="en-US" altLang="zh-CN"/>
              <a:t>                          + </a:t>
            </a:r>
            <a:r>
              <a:rPr lang="en-US" altLang="zh-CN">
                <a:sym typeface="Symbol" panose="05050102010706020507" pitchFamily="18" charset="2"/>
              </a:rPr>
              <a:t> </a:t>
            </a:r>
            <a:r>
              <a:rPr lang="en-US" altLang="zh-CN"/>
              <a:t> (</a:t>
            </a:r>
            <a:r>
              <a:rPr lang="zh-CN" altLang="en-US"/>
              <a:t>新的 </a:t>
            </a:r>
            <a:r>
              <a:rPr lang="en-US" altLang="zh-CN"/>
              <a:t>RTT</a:t>
            </a:r>
            <a:r>
              <a:rPr lang="zh-CN" altLang="en-US"/>
              <a:t>样本</a:t>
            </a:r>
            <a:r>
              <a:rPr lang="en-US" altLang="zh-CN"/>
              <a:t>) </a:t>
            </a:r>
          </a:p>
          <a:p>
            <a:pPr>
              <a:lnSpc>
                <a:spcPct val="90000"/>
              </a:lnSpc>
              <a:buFont typeface="Wingdings" panose="05000000000000000000" pitchFamily="2" charset="2"/>
              <a:buNone/>
            </a:pPr>
            <a:r>
              <a:rPr lang="en-US" altLang="zh-CN"/>
              <a:t>	</a:t>
            </a:r>
            <a:r>
              <a:rPr lang="zh-CN" altLang="en-US"/>
              <a:t>式中，</a:t>
            </a:r>
            <a:r>
              <a:rPr lang="en-US" altLang="zh-CN"/>
              <a:t>0 </a:t>
            </a:r>
            <a:r>
              <a:rPr lang="en-US" altLang="zh-CN">
                <a:sym typeface="Symbol" panose="05050102010706020507" pitchFamily="18" charset="2"/>
              </a:rPr>
              <a:t>&lt;</a:t>
            </a:r>
            <a:r>
              <a:rPr lang="en-US" altLang="zh-CN"/>
              <a:t>1</a:t>
            </a:r>
            <a:r>
              <a:rPr lang="zh-CN" altLang="en-US"/>
              <a:t>。若</a:t>
            </a:r>
            <a:r>
              <a:rPr lang="zh-CN" altLang="en-US">
                <a:sym typeface="Symbol" panose="05050102010706020507" pitchFamily="18" charset="2"/>
              </a:rPr>
              <a:t></a:t>
            </a:r>
            <a:r>
              <a:rPr lang="zh-CN" altLang="en-US"/>
              <a:t>很接近于</a:t>
            </a:r>
            <a:r>
              <a:rPr lang="en-US" altLang="zh-CN"/>
              <a:t>0</a:t>
            </a:r>
            <a:r>
              <a:rPr lang="zh-CN" altLang="en-US"/>
              <a:t>，表示 </a:t>
            </a:r>
            <a:r>
              <a:rPr lang="en-US" altLang="zh-CN"/>
              <a:t>RTT </a:t>
            </a:r>
            <a:r>
              <a:rPr lang="zh-CN" altLang="en-US"/>
              <a:t>值更新较慢。若选择</a:t>
            </a:r>
            <a:r>
              <a:rPr lang="zh-CN" altLang="en-US">
                <a:sym typeface="Symbol" panose="05050102010706020507" pitchFamily="18" charset="2"/>
              </a:rPr>
              <a:t></a:t>
            </a:r>
            <a:r>
              <a:rPr lang="zh-CN" altLang="en-US"/>
              <a:t>接近于 </a:t>
            </a:r>
            <a:r>
              <a:rPr lang="en-US" altLang="zh-CN"/>
              <a:t>1</a:t>
            </a:r>
            <a:r>
              <a:rPr lang="zh-CN" altLang="en-US"/>
              <a:t>，则表示 </a:t>
            </a:r>
            <a:r>
              <a:rPr lang="en-US" altLang="zh-CN"/>
              <a:t>RTT </a:t>
            </a:r>
            <a:r>
              <a:rPr lang="zh-CN" altLang="en-US"/>
              <a:t>值更新较快。</a:t>
            </a:r>
          </a:p>
          <a:p>
            <a:pPr>
              <a:lnSpc>
                <a:spcPct val="90000"/>
              </a:lnSpc>
            </a:pPr>
            <a:r>
              <a:rPr lang="en-US" altLang="zh-CN"/>
              <a:t>RFC 2988 </a:t>
            </a:r>
            <a:r>
              <a:rPr lang="zh-CN" altLang="en-US"/>
              <a:t>推荐的</a:t>
            </a:r>
            <a:r>
              <a:rPr lang="zh-CN" altLang="en-US">
                <a:sym typeface="Symbol" panose="05050102010706020507" pitchFamily="18" charset="2"/>
              </a:rPr>
              <a:t></a:t>
            </a:r>
            <a:r>
              <a:rPr lang="zh-CN" altLang="en-US"/>
              <a:t>值为</a:t>
            </a:r>
            <a:r>
              <a:rPr lang="en-US" altLang="zh-CN"/>
              <a:t>1/8</a:t>
            </a:r>
            <a:r>
              <a:rPr lang="zh-CN" altLang="en-US"/>
              <a:t>，即</a:t>
            </a:r>
            <a:r>
              <a:rPr lang="en-US" altLang="zh-CN"/>
              <a:t>0.125</a:t>
            </a:r>
            <a:r>
              <a:rPr lang="zh-CN" altLang="en-US"/>
              <a:t>。 </a:t>
            </a:r>
          </a:p>
        </p:txBody>
      </p:sp>
    </p:spTree>
    <p:extLst>
      <p:ext uri="{BB962C8B-B14F-4D97-AF65-F5344CB8AC3E}">
        <p14:creationId xmlns:p14="http://schemas.microsoft.com/office/powerpoint/2010/main" val="822643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5CF8DDC-9A13-4305-A05F-388AFB245A9C}" type="slidenum">
              <a:rPr lang="en-US" altLang="zh-CN"/>
              <a:pPr/>
              <a:t>57</a:t>
            </a:fld>
            <a:endParaRPr lang="en-US" altLang="zh-CN"/>
          </a:p>
        </p:txBody>
      </p:sp>
      <p:sp>
        <p:nvSpPr>
          <p:cNvPr id="832514" name="Rectangle 2"/>
          <p:cNvSpPr>
            <a:spLocks noGrp="1" noChangeArrowheads="1"/>
          </p:cNvSpPr>
          <p:nvPr>
            <p:ph type="title"/>
          </p:nvPr>
        </p:nvSpPr>
        <p:spPr/>
        <p:txBody>
          <a:bodyPr/>
          <a:lstStyle/>
          <a:p>
            <a:r>
              <a:rPr lang="zh-CN" altLang="en-US" sz="4400"/>
              <a:t>超时重传时间 </a:t>
            </a:r>
            <a:r>
              <a:rPr lang="en-US" altLang="zh-CN" sz="4400"/>
              <a:t>RTO</a:t>
            </a:r>
          </a:p>
        </p:txBody>
      </p:sp>
      <p:sp>
        <p:nvSpPr>
          <p:cNvPr id="832515" name="Rectangle 3"/>
          <p:cNvSpPr>
            <a:spLocks noGrp="1" noChangeArrowheads="1"/>
          </p:cNvSpPr>
          <p:nvPr>
            <p:ph type="body" idx="1"/>
          </p:nvPr>
        </p:nvSpPr>
        <p:spPr/>
        <p:txBody>
          <a:bodyPr/>
          <a:lstStyle/>
          <a:p>
            <a:pPr>
              <a:lnSpc>
                <a:spcPct val="90000"/>
              </a:lnSpc>
            </a:pPr>
            <a:r>
              <a:rPr lang="en-US" altLang="zh-CN"/>
              <a:t>RTO </a:t>
            </a:r>
            <a:r>
              <a:rPr lang="zh-CN" altLang="en-US"/>
              <a:t>应略大于上面得出的加权平均往返时间 </a:t>
            </a:r>
            <a:r>
              <a:rPr lang="en-US" altLang="zh-CN"/>
              <a:t>RTT</a:t>
            </a:r>
            <a:r>
              <a:rPr lang="en-US" altLang="zh-CN" baseline="-25000"/>
              <a:t>S</a:t>
            </a:r>
            <a:r>
              <a:rPr lang="zh-CN" altLang="en-US"/>
              <a:t>。</a:t>
            </a:r>
          </a:p>
          <a:p>
            <a:pPr>
              <a:lnSpc>
                <a:spcPct val="90000"/>
              </a:lnSpc>
            </a:pPr>
            <a:r>
              <a:rPr lang="en-US" altLang="zh-CN"/>
              <a:t>RFC 2988 </a:t>
            </a:r>
            <a:r>
              <a:rPr lang="zh-CN" altLang="en-US"/>
              <a:t>建议使用下式计算 </a:t>
            </a:r>
            <a:r>
              <a:rPr lang="en-US" altLang="zh-CN"/>
              <a:t>RTO</a:t>
            </a:r>
            <a:r>
              <a:rPr lang="zh-CN" altLang="en-US"/>
              <a:t>：</a:t>
            </a:r>
          </a:p>
          <a:p>
            <a:pPr algn="ctr">
              <a:lnSpc>
                <a:spcPct val="90000"/>
              </a:lnSpc>
              <a:spcBef>
                <a:spcPct val="30000"/>
              </a:spcBef>
              <a:spcAft>
                <a:spcPct val="20000"/>
              </a:spcAft>
              <a:buFont typeface="Wingdings" panose="05000000000000000000" pitchFamily="2" charset="2"/>
              <a:buNone/>
            </a:pPr>
            <a:r>
              <a:rPr lang="en-US" altLang="zh-CN"/>
              <a:t>RTO </a:t>
            </a:r>
            <a:r>
              <a:rPr lang="en-US" altLang="zh-CN">
                <a:sym typeface="Symbol" panose="05050102010706020507" pitchFamily="18" charset="2"/>
              </a:rPr>
              <a:t></a:t>
            </a:r>
            <a:r>
              <a:rPr lang="en-US" altLang="zh-CN"/>
              <a:t> RTT</a:t>
            </a:r>
            <a:r>
              <a:rPr lang="en-US" altLang="zh-CN" baseline="-25000"/>
              <a:t>S</a:t>
            </a:r>
            <a:r>
              <a:rPr lang="en-US" altLang="zh-CN"/>
              <a:t> + 4 </a:t>
            </a:r>
            <a:r>
              <a:rPr lang="en-US" altLang="zh-CN">
                <a:sym typeface="Symbol" panose="05050102010706020507" pitchFamily="18" charset="2"/>
              </a:rPr>
              <a:t></a:t>
            </a:r>
            <a:r>
              <a:rPr lang="en-US" altLang="zh-CN"/>
              <a:t> RTT</a:t>
            </a:r>
            <a:r>
              <a:rPr lang="en-US" altLang="zh-CN" baseline="-25000"/>
              <a:t>D</a:t>
            </a:r>
            <a:r>
              <a:rPr lang="en-US" altLang="zh-CN"/>
              <a:t>                  </a:t>
            </a:r>
          </a:p>
          <a:p>
            <a:pPr>
              <a:lnSpc>
                <a:spcPct val="90000"/>
              </a:lnSpc>
              <a:spcBef>
                <a:spcPct val="30000"/>
              </a:spcBef>
              <a:spcAft>
                <a:spcPct val="20000"/>
              </a:spcAft>
              <a:buFont typeface="Wingdings" panose="05000000000000000000" pitchFamily="2" charset="2"/>
              <a:buNone/>
            </a:pPr>
            <a:r>
              <a:rPr lang="en-US" altLang="zh-CN"/>
              <a:t>	RTT</a:t>
            </a:r>
            <a:r>
              <a:rPr lang="en-US" altLang="zh-CN" baseline="-25000"/>
              <a:t>D </a:t>
            </a:r>
            <a:r>
              <a:rPr lang="zh-CN" altLang="en-US"/>
              <a:t>是 </a:t>
            </a:r>
            <a:r>
              <a:rPr lang="en-US" altLang="zh-CN"/>
              <a:t>RTT </a:t>
            </a:r>
            <a:r>
              <a:rPr lang="zh-CN" altLang="en-US"/>
              <a:t>的偏差的加权平均值：</a:t>
            </a:r>
          </a:p>
          <a:p>
            <a:pPr>
              <a:lnSpc>
                <a:spcPct val="110000"/>
              </a:lnSpc>
            </a:pPr>
            <a:r>
              <a:rPr lang="en-US" altLang="zh-CN"/>
              <a:t>RFC 2988 </a:t>
            </a:r>
            <a:r>
              <a:rPr lang="zh-CN" altLang="en-US"/>
              <a:t>建议这样计算 </a:t>
            </a:r>
            <a:r>
              <a:rPr lang="en-US" altLang="zh-CN"/>
              <a:t>RTT</a:t>
            </a:r>
            <a:r>
              <a:rPr lang="en-US" altLang="zh-CN" baseline="-25000"/>
              <a:t>D</a:t>
            </a:r>
            <a:r>
              <a:rPr lang="zh-CN" altLang="en-US"/>
              <a:t>。第一次测量时，</a:t>
            </a:r>
            <a:r>
              <a:rPr lang="en-US" altLang="zh-CN"/>
              <a:t>RTT</a:t>
            </a:r>
            <a:r>
              <a:rPr lang="en-US" altLang="zh-CN" baseline="-25000"/>
              <a:t>D </a:t>
            </a:r>
            <a:r>
              <a:rPr lang="zh-CN" altLang="en-US"/>
              <a:t>值取为测量到的 </a:t>
            </a:r>
            <a:r>
              <a:rPr lang="en-US" altLang="zh-CN"/>
              <a:t>RTT </a:t>
            </a:r>
            <a:r>
              <a:rPr lang="zh-CN" altLang="en-US"/>
              <a:t>样本值的一半。在以后的测量中，则使用下式计算加权平均的 </a:t>
            </a:r>
            <a:r>
              <a:rPr lang="en-US" altLang="zh-CN"/>
              <a:t>RTT</a:t>
            </a:r>
            <a:r>
              <a:rPr lang="en-US" altLang="zh-CN" baseline="-25000"/>
              <a:t>D</a:t>
            </a:r>
            <a:r>
              <a:rPr lang="zh-CN" altLang="en-US"/>
              <a:t>：</a:t>
            </a:r>
          </a:p>
          <a:p>
            <a:pPr>
              <a:lnSpc>
                <a:spcPct val="90000"/>
              </a:lnSpc>
              <a:spcAft>
                <a:spcPct val="20000"/>
              </a:spcAft>
              <a:buFont typeface="Wingdings" panose="05000000000000000000" pitchFamily="2" charset="2"/>
              <a:buNone/>
            </a:pPr>
            <a:r>
              <a:rPr lang="zh-CN" altLang="en-US"/>
              <a:t>		新的</a:t>
            </a:r>
            <a:r>
              <a:rPr lang="en-US" altLang="zh-CN"/>
              <a:t>RTT</a:t>
            </a:r>
            <a:r>
              <a:rPr lang="en-US" altLang="zh-CN" baseline="-25000"/>
              <a:t>D</a:t>
            </a:r>
            <a:r>
              <a:rPr lang="en-US" altLang="zh-CN"/>
              <a:t> = (1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zh-CN" altLang="en-US"/>
              <a:t>旧的</a:t>
            </a:r>
            <a:r>
              <a:rPr lang="en-US" altLang="zh-CN"/>
              <a:t>RTT</a:t>
            </a:r>
            <a:r>
              <a:rPr lang="en-US" altLang="zh-CN" baseline="-25000"/>
              <a:t>D</a:t>
            </a:r>
            <a:r>
              <a:rPr lang="en-US" altLang="zh-CN"/>
              <a:t>) </a:t>
            </a:r>
          </a:p>
          <a:p>
            <a:pPr algn="ctr">
              <a:lnSpc>
                <a:spcPct val="90000"/>
              </a:lnSpc>
              <a:spcAft>
                <a:spcPct val="15000"/>
              </a:spcAft>
              <a:buFont typeface="Wingdings" panose="05000000000000000000" pitchFamily="2" charset="2"/>
              <a:buNone/>
            </a:pPr>
            <a:r>
              <a:rPr lang="en-US" altLang="zh-CN"/>
              <a:t>			+ </a:t>
            </a:r>
            <a:r>
              <a:rPr lang="en-US" altLang="zh-CN">
                <a:sym typeface="Symbol" panose="05050102010706020507" pitchFamily="18" charset="2"/>
              </a:rPr>
              <a:t></a:t>
            </a:r>
            <a:r>
              <a:rPr lang="en-US" altLang="zh-CN"/>
              <a:t>RTT</a:t>
            </a:r>
            <a:r>
              <a:rPr lang="en-US" altLang="zh-CN" baseline="-25000"/>
              <a:t>S</a:t>
            </a:r>
            <a:r>
              <a:rPr lang="en-US" altLang="zh-CN"/>
              <a:t> </a:t>
            </a:r>
            <a:r>
              <a:rPr lang="en-US" altLang="zh-CN">
                <a:sym typeface="Symbol" panose="05050102010706020507" pitchFamily="18" charset="2"/>
              </a:rPr>
              <a:t></a:t>
            </a:r>
            <a:r>
              <a:rPr lang="en-US" altLang="zh-CN"/>
              <a:t> </a:t>
            </a:r>
            <a:r>
              <a:rPr lang="zh-CN" altLang="en-US"/>
              <a:t>新的 </a:t>
            </a:r>
            <a:r>
              <a:rPr lang="en-US" altLang="zh-CN"/>
              <a:t>RTT </a:t>
            </a:r>
            <a:r>
              <a:rPr lang="zh-CN" altLang="en-US"/>
              <a:t>样本</a:t>
            </a:r>
            <a:r>
              <a:rPr lang="zh-CN" altLang="en-US">
                <a:sym typeface="Symbol" panose="05050102010706020507" pitchFamily="18" charset="2"/>
              </a:rPr>
              <a:t></a:t>
            </a:r>
            <a:endParaRPr lang="zh-CN" altLang="en-US"/>
          </a:p>
          <a:p>
            <a:pPr>
              <a:lnSpc>
                <a:spcPct val="90000"/>
              </a:lnSpc>
              <a:spcBef>
                <a:spcPct val="40000"/>
              </a:spcBef>
              <a:buFont typeface="Wingdings" panose="05000000000000000000" pitchFamily="2" charset="2"/>
              <a:buNone/>
            </a:pPr>
            <a:r>
              <a:rPr lang="zh-CN" altLang="en-US">
                <a:sym typeface="Symbol" panose="05050102010706020507" pitchFamily="18" charset="2"/>
              </a:rPr>
              <a:t>	 </a:t>
            </a:r>
            <a:r>
              <a:rPr lang="zh-CN" altLang="en-US"/>
              <a:t>是个小于 </a:t>
            </a:r>
            <a:r>
              <a:rPr lang="en-US" altLang="zh-CN"/>
              <a:t>1 </a:t>
            </a:r>
            <a:r>
              <a:rPr lang="zh-CN" altLang="en-US"/>
              <a:t>的系数，其推荐值是 </a:t>
            </a:r>
            <a:r>
              <a:rPr lang="en-US" altLang="zh-CN"/>
              <a:t>1/4</a:t>
            </a:r>
            <a:r>
              <a:rPr lang="zh-CN" altLang="en-US"/>
              <a:t>，即 </a:t>
            </a:r>
            <a:r>
              <a:rPr lang="en-US" altLang="zh-CN"/>
              <a:t>0.25</a:t>
            </a:r>
            <a:r>
              <a:rPr lang="zh-CN" altLang="en-US"/>
              <a:t>。</a:t>
            </a:r>
          </a:p>
        </p:txBody>
      </p:sp>
    </p:spTree>
    <p:extLst>
      <p:ext uri="{BB962C8B-B14F-4D97-AF65-F5344CB8AC3E}">
        <p14:creationId xmlns:p14="http://schemas.microsoft.com/office/powerpoint/2010/main" val="2288398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altLang="zh-CN"/>
              <a:t>Karn</a:t>
            </a:r>
            <a:r>
              <a:rPr lang="zh-CN" altLang="en-US"/>
              <a:t>算法及其修正</a:t>
            </a:r>
          </a:p>
        </p:txBody>
      </p:sp>
      <p:sp>
        <p:nvSpPr>
          <p:cNvPr id="833539" name="Rectangle 3"/>
          <p:cNvSpPr>
            <a:spLocks noGrp="1" noChangeArrowheads="1"/>
          </p:cNvSpPr>
          <p:nvPr>
            <p:ph idx="1"/>
          </p:nvPr>
        </p:nvSpPr>
        <p:spPr>
          <a:xfrm>
            <a:off x="334434" y="3629026"/>
            <a:ext cx="11523133" cy="2860675"/>
          </a:xfrm>
        </p:spPr>
        <p:txBody>
          <a:bodyPr/>
          <a:lstStyle/>
          <a:p>
            <a:r>
              <a:rPr lang="en-US" altLang="zh-CN" dirty="0" err="1"/>
              <a:t>Karn</a:t>
            </a:r>
            <a:r>
              <a:rPr lang="zh-CN" altLang="en-US" dirty="0"/>
              <a:t>：重传报文</a:t>
            </a:r>
            <a:r>
              <a:rPr lang="en-US" altLang="zh-CN" dirty="0"/>
              <a:t>RTT</a:t>
            </a:r>
            <a:r>
              <a:rPr lang="zh-CN" altLang="en-US" dirty="0"/>
              <a:t>不取样</a:t>
            </a:r>
            <a:endParaRPr lang="en-US" altLang="zh-CN" dirty="0"/>
          </a:p>
          <a:p>
            <a:pPr lvl="1"/>
            <a:r>
              <a:rPr lang="zh-CN" altLang="en-US" dirty="0"/>
              <a:t>问题：超时重传时间无法更新</a:t>
            </a:r>
            <a:endParaRPr lang="en-US" altLang="zh-CN" dirty="0"/>
          </a:p>
          <a:p>
            <a:r>
              <a:rPr lang="zh-CN" altLang="en-US" dirty="0"/>
              <a:t>修正：报文段每重传一次，把 </a:t>
            </a:r>
            <a:r>
              <a:rPr lang="en-US" altLang="zh-CN" dirty="0"/>
              <a:t>RTO </a:t>
            </a:r>
            <a:r>
              <a:rPr lang="zh-CN" altLang="en-US" dirty="0"/>
              <a:t>增大</a:t>
            </a:r>
          </a:p>
          <a:p>
            <a:pPr algn="ctr">
              <a:buFont typeface="Wingdings" panose="05000000000000000000" pitchFamily="2" charset="2"/>
              <a:buNone/>
            </a:pPr>
            <a:r>
              <a:rPr lang="zh-CN" altLang="en-US" dirty="0"/>
              <a:t>新的 </a:t>
            </a:r>
            <a:r>
              <a:rPr lang="en-US" altLang="zh-CN" dirty="0"/>
              <a:t>RTO =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r>
              <a:rPr lang="zh-CN" altLang="en-US" dirty="0"/>
              <a:t>旧的 </a:t>
            </a:r>
            <a:r>
              <a:rPr lang="en-US" altLang="zh-CN" dirty="0"/>
              <a:t>RTO)      </a:t>
            </a:r>
          </a:p>
          <a:p>
            <a:pPr>
              <a:buFont typeface="Wingdings" panose="05000000000000000000" pitchFamily="2" charset="2"/>
              <a:buNone/>
            </a:pPr>
            <a:r>
              <a:rPr lang="en-US" altLang="zh-CN" dirty="0"/>
              <a:t>	</a:t>
            </a:r>
            <a:r>
              <a:rPr lang="zh-CN" altLang="en-US" dirty="0"/>
              <a:t>系数</a:t>
            </a:r>
            <a:r>
              <a:rPr lang="zh-CN" altLang="en-US" dirty="0">
                <a:sym typeface="Symbol" panose="05050102010706020507" pitchFamily="18" charset="2"/>
              </a:rPr>
              <a:t></a:t>
            </a:r>
            <a:r>
              <a:rPr lang="zh-CN" altLang="en-US" dirty="0"/>
              <a:t> 的典型值是 </a:t>
            </a:r>
            <a:r>
              <a:rPr lang="en-US" altLang="zh-CN" dirty="0"/>
              <a:t>2 </a:t>
            </a:r>
            <a:r>
              <a:rPr lang="zh-CN" altLang="en-US" dirty="0"/>
              <a:t>。不超时恢复计算方式。</a:t>
            </a:r>
          </a:p>
        </p:txBody>
      </p:sp>
      <p:sp>
        <p:nvSpPr>
          <p:cNvPr id="27" name="灯片编号占位符 5"/>
          <p:cNvSpPr>
            <a:spLocks noGrp="1"/>
          </p:cNvSpPr>
          <p:nvPr>
            <p:ph type="sldNum" sz="quarter" idx="12"/>
          </p:nvPr>
        </p:nvSpPr>
        <p:spPr/>
        <p:txBody>
          <a:bodyPr/>
          <a:lstStyle/>
          <a:p>
            <a:fld id="{A2FD93CE-F2E7-4E12-BEAE-2D9A57A8CD24}" type="slidenum">
              <a:rPr lang="en-US" altLang="zh-CN"/>
              <a:pPr/>
              <a:t>58</a:t>
            </a:fld>
            <a:endParaRPr lang="en-US" altLang="zh-CN"/>
          </a:p>
        </p:txBody>
      </p:sp>
      <p:sp>
        <p:nvSpPr>
          <p:cNvPr id="833541" name="Line 5"/>
          <p:cNvSpPr>
            <a:spLocks noChangeShapeType="1"/>
          </p:cNvSpPr>
          <p:nvPr/>
        </p:nvSpPr>
        <p:spPr bwMode="auto">
          <a:xfrm>
            <a:off x="5135564" y="2921000"/>
            <a:ext cx="349408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2" name="Text Box 6"/>
          <p:cNvSpPr txBox="1">
            <a:spLocks noChangeArrowheads="1"/>
          </p:cNvSpPr>
          <p:nvPr/>
        </p:nvSpPr>
        <p:spPr bwMode="auto">
          <a:xfrm>
            <a:off x="6011864" y="2686051"/>
            <a:ext cx="190658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往返时间 </a:t>
            </a:r>
            <a:r>
              <a:rPr kumimoji="1" lang="en-US" altLang="zh-CN">
                <a:solidFill>
                  <a:srgbClr val="333399"/>
                </a:solidFill>
                <a:latin typeface="微软雅黑 Light" panose="020B0502040204020203" pitchFamily="34" charset="-122"/>
                <a:ea typeface="微软雅黑 Light" panose="020B0502040204020203" pitchFamily="34" charset="-122"/>
              </a:rPr>
              <a:t>RTT?</a:t>
            </a:r>
          </a:p>
        </p:txBody>
      </p:sp>
      <p:sp>
        <p:nvSpPr>
          <p:cNvPr id="833543" name="Line 7"/>
          <p:cNvSpPr>
            <a:spLocks noChangeShapeType="1"/>
          </p:cNvSpPr>
          <p:nvPr/>
        </p:nvSpPr>
        <p:spPr bwMode="auto">
          <a:xfrm>
            <a:off x="2224088" y="2620963"/>
            <a:ext cx="7861300" cy="0"/>
          </a:xfrm>
          <a:prstGeom prst="line">
            <a:avLst/>
          </a:prstGeom>
          <a:noFill/>
          <a:ln w="28575">
            <a:solidFill>
              <a:srgbClr val="333399"/>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4" name="Line 8"/>
          <p:cNvSpPr>
            <a:spLocks noChangeShapeType="1"/>
          </p:cNvSpPr>
          <p:nvPr/>
        </p:nvSpPr>
        <p:spPr bwMode="auto">
          <a:xfrm rot="-5400000">
            <a:off x="2224882" y="2329657"/>
            <a:ext cx="582613" cy="0"/>
          </a:xfrm>
          <a:prstGeom prst="line">
            <a:avLst/>
          </a:prstGeom>
          <a:noFill/>
          <a:ln w="762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5" name="Text Box 9"/>
          <p:cNvSpPr txBox="1">
            <a:spLocks noChangeArrowheads="1"/>
          </p:cNvSpPr>
          <p:nvPr/>
        </p:nvSpPr>
        <p:spPr bwMode="auto">
          <a:xfrm>
            <a:off x="1812561" y="1428750"/>
            <a:ext cx="14739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发送一个</a:t>
            </a:r>
          </a:p>
          <a:p>
            <a:pPr algn="ctr"/>
            <a:r>
              <a:rPr kumimoji="1" lang="en-US" altLang="zh-CN">
                <a:solidFill>
                  <a:srgbClr val="333399"/>
                </a:solidFill>
                <a:latin typeface="微软雅黑 Light" panose="020B0502040204020203" pitchFamily="34" charset="-122"/>
                <a:ea typeface="微软雅黑 Light" panose="020B0502040204020203" pitchFamily="34" charset="-122"/>
              </a:rPr>
              <a:t>TCP </a:t>
            </a:r>
            <a:r>
              <a:rPr kumimoji="1" lang="zh-CN" altLang="en-US">
                <a:solidFill>
                  <a:srgbClr val="333399"/>
                </a:solidFill>
                <a:latin typeface="微软雅黑 Light" panose="020B0502040204020203" pitchFamily="34" charset="-122"/>
                <a:ea typeface="微软雅黑 Light" panose="020B0502040204020203" pitchFamily="34" charset="-122"/>
              </a:rPr>
              <a:t>报文段</a:t>
            </a:r>
          </a:p>
        </p:txBody>
      </p:sp>
      <p:sp>
        <p:nvSpPr>
          <p:cNvPr id="833546" name="Line 10"/>
          <p:cNvSpPr>
            <a:spLocks noChangeShapeType="1"/>
          </p:cNvSpPr>
          <p:nvPr/>
        </p:nvSpPr>
        <p:spPr bwMode="auto">
          <a:xfrm rot="-5400000">
            <a:off x="4844257" y="2329657"/>
            <a:ext cx="582613"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7" name="Text Box 11"/>
          <p:cNvSpPr txBox="1">
            <a:spLocks noChangeArrowheads="1"/>
          </p:cNvSpPr>
          <p:nvPr/>
        </p:nvSpPr>
        <p:spPr bwMode="auto">
          <a:xfrm>
            <a:off x="4365260" y="1428750"/>
            <a:ext cx="14739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超时重传</a:t>
            </a:r>
          </a:p>
          <a:p>
            <a:pPr algn="ctr"/>
            <a:r>
              <a:rPr kumimoji="1" lang="en-US" altLang="zh-CN">
                <a:solidFill>
                  <a:srgbClr val="333399"/>
                </a:solidFill>
                <a:latin typeface="微软雅黑 Light" panose="020B0502040204020203" pitchFamily="34" charset="-122"/>
                <a:ea typeface="微软雅黑 Light" panose="020B0502040204020203" pitchFamily="34" charset="-122"/>
              </a:rPr>
              <a:t>TCP </a:t>
            </a:r>
            <a:r>
              <a:rPr kumimoji="1" lang="zh-CN" altLang="en-US">
                <a:solidFill>
                  <a:srgbClr val="333399"/>
                </a:solidFill>
                <a:latin typeface="微软雅黑 Light" panose="020B0502040204020203" pitchFamily="34" charset="-122"/>
                <a:ea typeface="微软雅黑 Light" panose="020B0502040204020203" pitchFamily="34" charset="-122"/>
              </a:rPr>
              <a:t>报文段</a:t>
            </a:r>
          </a:p>
        </p:txBody>
      </p:sp>
      <p:sp>
        <p:nvSpPr>
          <p:cNvPr id="833548" name="Line 12"/>
          <p:cNvSpPr>
            <a:spLocks noChangeShapeType="1"/>
          </p:cNvSpPr>
          <p:nvPr/>
        </p:nvSpPr>
        <p:spPr bwMode="auto">
          <a:xfrm rot="-5400000">
            <a:off x="8338344" y="2329657"/>
            <a:ext cx="582613"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49" name="Text Box 13"/>
          <p:cNvSpPr txBox="1">
            <a:spLocks noChangeArrowheads="1"/>
          </p:cNvSpPr>
          <p:nvPr/>
        </p:nvSpPr>
        <p:spPr bwMode="auto">
          <a:xfrm>
            <a:off x="7986714" y="1690689"/>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收到 </a:t>
            </a:r>
            <a:r>
              <a:rPr kumimoji="1" lang="en-US" altLang="zh-CN">
                <a:solidFill>
                  <a:srgbClr val="333399"/>
                </a:solidFill>
                <a:latin typeface="微软雅黑 Light" panose="020B0502040204020203" pitchFamily="34" charset="-122"/>
                <a:ea typeface="微软雅黑 Light" panose="020B0502040204020203" pitchFamily="34" charset="-122"/>
              </a:rPr>
              <a:t>ACK</a:t>
            </a:r>
          </a:p>
        </p:txBody>
      </p:sp>
      <p:sp>
        <p:nvSpPr>
          <p:cNvPr id="833550" name="Text Box 14"/>
          <p:cNvSpPr txBox="1">
            <a:spLocks noChangeArrowheads="1"/>
          </p:cNvSpPr>
          <p:nvPr/>
        </p:nvSpPr>
        <p:spPr bwMode="auto">
          <a:xfrm>
            <a:off x="9650414" y="2195514"/>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时间</a:t>
            </a:r>
          </a:p>
        </p:txBody>
      </p:sp>
      <p:sp>
        <p:nvSpPr>
          <p:cNvPr id="833551" name="Text Box 15"/>
          <p:cNvSpPr txBox="1">
            <a:spLocks noChangeArrowheads="1"/>
          </p:cNvSpPr>
          <p:nvPr/>
        </p:nvSpPr>
        <p:spPr bwMode="auto">
          <a:xfrm>
            <a:off x="2174931" y="2174876"/>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a:solidFill>
                  <a:srgbClr val="333399"/>
                </a:solidFill>
                <a:latin typeface="微软雅黑 Light" panose="020B0502040204020203" pitchFamily="34" charset="-122"/>
                <a:ea typeface="微软雅黑 Light" panose="020B0502040204020203" pitchFamily="34" charset="-122"/>
              </a:rPr>
              <a:t>1</a:t>
            </a:r>
          </a:p>
        </p:txBody>
      </p:sp>
      <p:sp>
        <p:nvSpPr>
          <p:cNvPr id="833552" name="Text Box 16"/>
          <p:cNvSpPr txBox="1">
            <a:spLocks noChangeArrowheads="1"/>
          </p:cNvSpPr>
          <p:nvPr/>
        </p:nvSpPr>
        <p:spPr bwMode="auto">
          <a:xfrm>
            <a:off x="4784725" y="21748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a:solidFill>
                  <a:srgbClr val="333399"/>
                </a:solidFill>
                <a:latin typeface="微软雅黑 Light" panose="020B0502040204020203" pitchFamily="34" charset="-122"/>
                <a:ea typeface="微软雅黑 Light" panose="020B0502040204020203" pitchFamily="34" charset="-122"/>
              </a:rPr>
              <a:t>2</a:t>
            </a:r>
          </a:p>
        </p:txBody>
      </p:sp>
      <p:sp>
        <p:nvSpPr>
          <p:cNvPr id="833553" name="Line 17"/>
          <p:cNvSpPr>
            <a:spLocks noChangeShapeType="1"/>
          </p:cNvSpPr>
          <p:nvPr/>
        </p:nvSpPr>
        <p:spPr bwMode="auto">
          <a:xfrm>
            <a:off x="5135563" y="2703514"/>
            <a:ext cx="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4" name="Line 18"/>
          <p:cNvSpPr>
            <a:spLocks noChangeShapeType="1"/>
          </p:cNvSpPr>
          <p:nvPr/>
        </p:nvSpPr>
        <p:spPr bwMode="auto">
          <a:xfrm>
            <a:off x="8629650" y="2703514"/>
            <a:ext cx="0" cy="739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5" name="Line 19"/>
          <p:cNvSpPr>
            <a:spLocks noChangeShapeType="1"/>
          </p:cNvSpPr>
          <p:nvPr/>
        </p:nvSpPr>
        <p:spPr bwMode="auto">
          <a:xfrm>
            <a:off x="2516188" y="2703514"/>
            <a:ext cx="0" cy="739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6" name="Line 20"/>
          <p:cNvSpPr>
            <a:spLocks noChangeShapeType="1"/>
          </p:cNvSpPr>
          <p:nvPr/>
        </p:nvSpPr>
        <p:spPr bwMode="auto">
          <a:xfrm>
            <a:off x="2516188" y="3275013"/>
            <a:ext cx="611346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7" name="Text Box 21"/>
          <p:cNvSpPr txBox="1">
            <a:spLocks noChangeArrowheads="1"/>
          </p:cNvSpPr>
          <p:nvPr/>
        </p:nvSpPr>
        <p:spPr bwMode="auto">
          <a:xfrm>
            <a:off x="4478339" y="3046414"/>
            <a:ext cx="190658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往返时间 </a:t>
            </a:r>
            <a:r>
              <a:rPr kumimoji="1" lang="en-US" altLang="zh-CN">
                <a:solidFill>
                  <a:srgbClr val="333399"/>
                </a:solidFill>
                <a:latin typeface="微软雅黑 Light" panose="020B0502040204020203" pitchFamily="34" charset="-122"/>
                <a:ea typeface="微软雅黑 Light" panose="020B0502040204020203" pitchFamily="34" charset="-122"/>
              </a:rPr>
              <a:t>RTT?</a:t>
            </a:r>
          </a:p>
        </p:txBody>
      </p:sp>
      <p:sp>
        <p:nvSpPr>
          <p:cNvPr id="833558" name="Freeform 22"/>
          <p:cNvSpPr>
            <a:spLocks/>
          </p:cNvSpPr>
          <p:nvPr/>
        </p:nvSpPr>
        <p:spPr bwMode="auto">
          <a:xfrm>
            <a:off x="5718175" y="1417638"/>
            <a:ext cx="2717800" cy="32861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59" name="Freeform 23"/>
          <p:cNvSpPr>
            <a:spLocks/>
          </p:cNvSpPr>
          <p:nvPr/>
        </p:nvSpPr>
        <p:spPr bwMode="auto">
          <a:xfrm>
            <a:off x="3098801" y="1127125"/>
            <a:ext cx="5337175"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3560" name="Text Box 24"/>
          <p:cNvSpPr txBox="1">
            <a:spLocks noChangeArrowheads="1"/>
          </p:cNvSpPr>
          <p:nvPr/>
        </p:nvSpPr>
        <p:spPr bwMode="auto">
          <a:xfrm>
            <a:off x="7800975" y="981076"/>
            <a:ext cx="221615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333399"/>
                </a:solidFill>
                <a:latin typeface="微软雅黑 Light" panose="020B0502040204020203" pitchFamily="34" charset="-122"/>
                <a:ea typeface="微软雅黑 Light" panose="020B0502040204020203" pitchFamily="34" charset="-122"/>
              </a:rPr>
              <a:t>是对哪一个报文段</a:t>
            </a:r>
          </a:p>
          <a:p>
            <a:pPr algn="ctr"/>
            <a:r>
              <a:rPr kumimoji="1" lang="zh-CN" altLang="en-US">
                <a:solidFill>
                  <a:srgbClr val="333399"/>
                </a:solidFill>
                <a:latin typeface="微软雅黑 Light" panose="020B0502040204020203" pitchFamily="34" charset="-122"/>
                <a:ea typeface="微软雅黑 Light" panose="020B0502040204020203" pitchFamily="34" charset="-122"/>
              </a:rPr>
              <a:t>的确认？</a:t>
            </a:r>
          </a:p>
        </p:txBody>
      </p:sp>
    </p:spTree>
    <p:extLst>
      <p:ext uri="{BB962C8B-B14F-4D97-AF65-F5344CB8AC3E}">
        <p14:creationId xmlns:p14="http://schemas.microsoft.com/office/powerpoint/2010/main" val="15420674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35827-0800-43F8-BBF3-60289E445C41}"/>
              </a:ext>
            </a:extLst>
          </p:cNvPr>
          <p:cNvSpPr>
            <a:spLocks noGrp="1"/>
          </p:cNvSpPr>
          <p:nvPr>
            <p:ph type="title"/>
          </p:nvPr>
        </p:nvSpPr>
        <p:spPr/>
        <p:txBody>
          <a:bodyPr/>
          <a:lstStyle/>
          <a:p>
            <a:r>
              <a:rPr lang="en-US" altLang="zh-CN" dirty="0"/>
              <a:t>TCP</a:t>
            </a:r>
            <a:r>
              <a:rPr lang="zh-CN" altLang="en-US" dirty="0"/>
              <a:t>计时器管理</a:t>
            </a:r>
          </a:p>
        </p:txBody>
      </p:sp>
      <p:sp>
        <p:nvSpPr>
          <p:cNvPr id="7" name="内容占位符 6">
            <a:extLst>
              <a:ext uri="{FF2B5EF4-FFF2-40B4-BE49-F238E27FC236}">
                <a16:creationId xmlns:a16="http://schemas.microsoft.com/office/drawing/2014/main" id="{A1B997DA-B116-48A9-87AE-44408CB6751E}"/>
              </a:ext>
            </a:extLst>
          </p:cNvPr>
          <p:cNvSpPr>
            <a:spLocks noGrp="1"/>
          </p:cNvSpPr>
          <p:nvPr>
            <p:ph idx="1"/>
          </p:nvPr>
        </p:nvSpPr>
        <p:spPr>
          <a:xfrm>
            <a:off x="334434" y="4581128"/>
            <a:ext cx="11523133" cy="1908573"/>
          </a:xfrm>
        </p:spPr>
        <p:txBody>
          <a:bodyPr>
            <a:normAutofit fontScale="92500" lnSpcReduction="10000"/>
          </a:bodyPr>
          <a:lstStyle/>
          <a:p>
            <a:r>
              <a:rPr lang="zh-CN" altLang="en-US" dirty="0"/>
              <a:t>重传计时器：数据包超时未被确认时，到时重复数据包</a:t>
            </a:r>
            <a:endParaRPr lang="en-US" altLang="zh-CN" dirty="0"/>
          </a:p>
          <a:p>
            <a:r>
              <a:rPr lang="zh-CN" altLang="en-US" dirty="0"/>
              <a:t>持久计时器：解决阻止死锁问题，例如通告窗口包丢失</a:t>
            </a:r>
            <a:endParaRPr lang="en-US" altLang="zh-CN" dirty="0"/>
          </a:p>
          <a:p>
            <a:r>
              <a:rPr lang="zh-CN" altLang="en-US" dirty="0"/>
              <a:t>保活计时器：长连接场景，例如无数据传输时发送探测报文</a:t>
            </a:r>
            <a:endParaRPr lang="en-US" altLang="zh-CN" dirty="0"/>
          </a:p>
          <a:p>
            <a:r>
              <a:rPr lang="zh-CN" altLang="en-US" dirty="0"/>
              <a:t>关闭状态计时器：关闭连接时使用</a:t>
            </a:r>
            <a:endParaRPr lang="en-US" altLang="zh-CN" dirty="0"/>
          </a:p>
          <a:p>
            <a:endParaRPr lang="zh-CN" altLang="en-US" dirty="0"/>
          </a:p>
        </p:txBody>
      </p:sp>
      <p:sp>
        <p:nvSpPr>
          <p:cNvPr id="4" name="灯片编号占位符 3">
            <a:extLst>
              <a:ext uri="{FF2B5EF4-FFF2-40B4-BE49-F238E27FC236}">
                <a16:creationId xmlns:a16="http://schemas.microsoft.com/office/drawing/2014/main" id="{DC8E8C49-8A7A-4FB8-8987-7D09345F4AA3}"/>
              </a:ext>
            </a:extLst>
          </p:cNvPr>
          <p:cNvSpPr>
            <a:spLocks noGrp="1"/>
          </p:cNvSpPr>
          <p:nvPr>
            <p:ph type="sldNum" sz="quarter" idx="12"/>
          </p:nvPr>
        </p:nvSpPr>
        <p:spPr/>
        <p:txBody>
          <a:bodyPr/>
          <a:lstStyle/>
          <a:p>
            <a:pPr>
              <a:defRPr/>
            </a:pPr>
            <a:fld id="{816960B2-2B11-492C-B588-5290E1274F96}" type="slidenum">
              <a:rPr lang="en-US" altLang="zh-CN" smtClean="0"/>
              <a:pPr>
                <a:defRPr/>
              </a:pPr>
              <a:t>59</a:t>
            </a:fld>
            <a:endParaRPr lang="en-US" altLang="zh-CN" dirty="0"/>
          </a:p>
        </p:txBody>
      </p:sp>
      <p:pic>
        <p:nvPicPr>
          <p:cNvPr id="6" name="图片 5">
            <a:extLst>
              <a:ext uri="{FF2B5EF4-FFF2-40B4-BE49-F238E27FC236}">
                <a16:creationId xmlns:a16="http://schemas.microsoft.com/office/drawing/2014/main" id="{1D3C6B8D-AE61-4DB4-8C33-DE411A60D40B}"/>
              </a:ext>
            </a:extLst>
          </p:cNvPr>
          <p:cNvPicPr>
            <a:picLocks noChangeAspect="1"/>
          </p:cNvPicPr>
          <p:nvPr/>
        </p:nvPicPr>
        <p:blipFill>
          <a:blip r:embed="rId2"/>
          <a:stretch>
            <a:fillRect/>
          </a:stretch>
        </p:blipFill>
        <p:spPr>
          <a:xfrm>
            <a:off x="967457" y="1124744"/>
            <a:ext cx="10257085" cy="3384376"/>
          </a:xfrm>
          <a:prstGeom prst="rect">
            <a:avLst/>
          </a:prstGeom>
        </p:spPr>
      </p:pic>
    </p:spTree>
    <p:extLst>
      <p:ext uri="{BB962C8B-B14F-4D97-AF65-F5344CB8AC3E}">
        <p14:creationId xmlns:p14="http://schemas.microsoft.com/office/powerpoint/2010/main" val="135064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722CD9D4-CC73-4FF0-87A1-E9183ED17828}" type="slidenum">
              <a:rPr lang="en-US" altLang="zh-CN"/>
              <a:pPr/>
              <a:t>6</a:t>
            </a:fld>
            <a:endParaRPr lang="en-US" altLang="zh-CN"/>
          </a:p>
        </p:txBody>
      </p:sp>
      <p:sp>
        <p:nvSpPr>
          <p:cNvPr id="308226" name="Rectangle 2"/>
          <p:cNvSpPr>
            <a:spLocks noGrp="1" noChangeArrowheads="1"/>
          </p:cNvSpPr>
          <p:nvPr>
            <p:ph type="title"/>
          </p:nvPr>
        </p:nvSpPr>
        <p:spPr/>
        <p:txBody>
          <a:bodyPr/>
          <a:lstStyle/>
          <a:p>
            <a:r>
              <a:rPr lang="zh-CN" altLang="en-US"/>
              <a:t>传输层和网络层协议的区别</a:t>
            </a:r>
          </a:p>
        </p:txBody>
      </p:sp>
      <p:sp>
        <p:nvSpPr>
          <p:cNvPr id="308227" name="Line 3"/>
          <p:cNvSpPr>
            <a:spLocks noChangeShapeType="1"/>
          </p:cNvSpPr>
          <p:nvPr/>
        </p:nvSpPr>
        <p:spPr bwMode="auto">
          <a:xfrm>
            <a:off x="3741738" y="3781425"/>
            <a:ext cx="4926012"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28" name="Rectangle 4"/>
          <p:cNvSpPr>
            <a:spLocks noChangeArrowheads="1"/>
          </p:cNvSpPr>
          <p:nvPr/>
        </p:nvSpPr>
        <p:spPr bwMode="auto">
          <a:xfrm>
            <a:off x="2730501" y="2084388"/>
            <a:ext cx="1781175" cy="1033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8229" name="Rectangle 5"/>
          <p:cNvSpPr>
            <a:spLocks noChangeArrowheads="1"/>
          </p:cNvSpPr>
          <p:nvPr/>
        </p:nvSpPr>
        <p:spPr bwMode="auto">
          <a:xfrm>
            <a:off x="7826376" y="2084388"/>
            <a:ext cx="1781175" cy="10334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8230" name="Text Box 6"/>
          <p:cNvSpPr txBox="1">
            <a:spLocks noChangeArrowheads="1"/>
          </p:cNvSpPr>
          <p:nvPr/>
        </p:nvSpPr>
        <p:spPr bwMode="auto">
          <a:xfrm>
            <a:off x="2730501" y="1981200"/>
            <a:ext cx="8223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a:solidFill>
                  <a:srgbClr val="333399"/>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7200">
              <a:solidFill>
                <a:srgbClr val="333399"/>
              </a:solidFill>
              <a:latin typeface="微软雅黑 Light" panose="020B0502040204020203" pitchFamily="34" charset="-122"/>
              <a:ea typeface="微软雅黑 Light" panose="020B0502040204020203" pitchFamily="34" charset="-122"/>
            </a:endParaRPr>
          </a:p>
        </p:txBody>
      </p:sp>
      <p:sp>
        <p:nvSpPr>
          <p:cNvPr id="308231" name="Rectangle 7"/>
          <p:cNvSpPr>
            <a:spLocks noChangeArrowheads="1"/>
          </p:cNvSpPr>
          <p:nvPr/>
        </p:nvSpPr>
        <p:spPr bwMode="auto">
          <a:xfrm>
            <a:off x="3000375" y="1628775"/>
            <a:ext cx="1413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a:solidFill>
                  <a:srgbClr val="333399"/>
                </a:solidFill>
                <a:latin typeface="微软雅黑 Light" panose="020B0502040204020203" pitchFamily="34" charset="-122"/>
                <a:ea typeface="微软雅黑 Light" panose="020B0502040204020203" pitchFamily="34" charset="-122"/>
              </a:rPr>
              <a:t>应用进程</a:t>
            </a:r>
          </a:p>
        </p:txBody>
      </p:sp>
      <p:sp>
        <p:nvSpPr>
          <p:cNvPr id="308232" name="Rectangle 8"/>
          <p:cNvSpPr>
            <a:spLocks noChangeArrowheads="1"/>
          </p:cNvSpPr>
          <p:nvPr/>
        </p:nvSpPr>
        <p:spPr bwMode="auto">
          <a:xfrm>
            <a:off x="3413125" y="2554289"/>
            <a:ext cx="36708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b="1">
                <a:solidFill>
                  <a:srgbClr val="333399"/>
                </a:solidFill>
                <a:latin typeface="微软雅黑 Light" panose="020B0502040204020203" pitchFamily="34" charset="-122"/>
                <a:ea typeface="微软雅黑 Light" panose="020B0502040204020203" pitchFamily="34" charset="-122"/>
              </a:rPr>
              <a:t>…</a:t>
            </a:r>
          </a:p>
        </p:txBody>
      </p:sp>
      <p:sp>
        <p:nvSpPr>
          <p:cNvPr id="308233" name="Text Box 9"/>
          <p:cNvSpPr txBox="1">
            <a:spLocks noChangeArrowheads="1"/>
          </p:cNvSpPr>
          <p:nvPr/>
        </p:nvSpPr>
        <p:spPr bwMode="auto">
          <a:xfrm>
            <a:off x="3709989" y="1981200"/>
            <a:ext cx="8223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a:solidFill>
                  <a:srgbClr val="333399"/>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7200">
              <a:solidFill>
                <a:srgbClr val="333399"/>
              </a:solidFill>
              <a:latin typeface="微软雅黑 Light" panose="020B0502040204020203" pitchFamily="34" charset="-122"/>
              <a:ea typeface="微软雅黑 Light" panose="020B0502040204020203" pitchFamily="34" charset="-122"/>
            </a:endParaRPr>
          </a:p>
        </p:txBody>
      </p:sp>
      <p:sp>
        <p:nvSpPr>
          <p:cNvPr id="308234" name="Text Box 10"/>
          <p:cNvSpPr txBox="1">
            <a:spLocks noChangeArrowheads="1"/>
          </p:cNvSpPr>
          <p:nvPr/>
        </p:nvSpPr>
        <p:spPr bwMode="auto">
          <a:xfrm>
            <a:off x="7826376" y="1981200"/>
            <a:ext cx="8223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a:solidFill>
                  <a:srgbClr val="333399"/>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7200">
              <a:solidFill>
                <a:srgbClr val="333399"/>
              </a:solidFill>
              <a:latin typeface="微软雅黑 Light" panose="020B0502040204020203" pitchFamily="34" charset="-122"/>
              <a:ea typeface="微软雅黑 Light" panose="020B0502040204020203" pitchFamily="34" charset="-122"/>
            </a:endParaRPr>
          </a:p>
        </p:txBody>
      </p:sp>
      <p:sp>
        <p:nvSpPr>
          <p:cNvPr id="308235" name="Rectangle 11"/>
          <p:cNvSpPr>
            <a:spLocks noChangeArrowheads="1"/>
          </p:cNvSpPr>
          <p:nvPr/>
        </p:nvSpPr>
        <p:spPr bwMode="auto">
          <a:xfrm>
            <a:off x="8096250" y="1628775"/>
            <a:ext cx="1413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a:solidFill>
                  <a:srgbClr val="333399"/>
                </a:solidFill>
                <a:latin typeface="微软雅黑 Light" panose="020B0502040204020203" pitchFamily="34" charset="-122"/>
                <a:ea typeface="微软雅黑 Light" panose="020B0502040204020203" pitchFamily="34" charset="-122"/>
              </a:rPr>
              <a:t>应用进程</a:t>
            </a:r>
          </a:p>
        </p:txBody>
      </p:sp>
      <p:sp>
        <p:nvSpPr>
          <p:cNvPr id="308236" name="Rectangle 12"/>
          <p:cNvSpPr>
            <a:spLocks noChangeArrowheads="1"/>
          </p:cNvSpPr>
          <p:nvPr/>
        </p:nvSpPr>
        <p:spPr bwMode="auto">
          <a:xfrm>
            <a:off x="8509000" y="2554289"/>
            <a:ext cx="36708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b="1">
                <a:solidFill>
                  <a:srgbClr val="333399"/>
                </a:solidFill>
                <a:latin typeface="微软雅黑 Light" panose="020B0502040204020203" pitchFamily="34" charset="-122"/>
                <a:ea typeface="微软雅黑 Light" panose="020B0502040204020203" pitchFamily="34" charset="-122"/>
              </a:rPr>
              <a:t>…</a:t>
            </a:r>
          </a:p>
        </p:txBody>
      </p:sp>
      <p:sp>
        <p:nvSpPr>
          <p:cNvPr id="308237" name="Text Box 13"/>
          <p:cNvSpPr txBox="1">
            <a:spLocks noChangeArrowheads="1"/>
          </p:cNvSpPr>
          <p:nvPr/>
        </p:nvSpPr>
        <p:spPr bwMode="auto">
          <a:xfrm>
            <a:off x="8805864" y="1981200"/>
            <a:ext cx="8223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a:solidFill>
                  <a:srgbClr val="333399"/>
                </a:solidFill>
                <a:latin typeface="微软雅黑 Light" panose="020B0502040204020203" pitchFamily="34" charset="-122"/>
                <a:ea typeface="微软雅黑 Light" panose="020B0502040204020203" pitchFamily="34" charset="-122"/>
                <a:sym typeface="Wingdings" panose="05000000000000000000" pitchFamily="2" charset="2"/>
              </a:rPr>
              <a:t></a:t>
            </a:r>
            <a:endParaRPr kumimoji="1" lang="en-US" altLang="zh-CN" sz="7200">
              <a:solidFill>
                <a:srgbClr val="333399"/>
              </a:solidFill>
              <a:latin typeface="微软雅黑 Light" panose="020B0502040204020203" pitchFamily="34" charset="-122"/>
              <a:ea typeface="微软雅黑 Light" panose="020B0502040204020203" pitchFamily="34" charset="-122"/>
            </a:endParaRPr>
          </a:p>
        </p:txBody>
      </p:sp>
      <p:pic>
        <p:nvPicPr>
          <p:cNvPr id="308238"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4550" y="3355975"/>
            <a:ext cx="533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39"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8364" y="3355975"/>
            <a:ext cx="5349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240" name="AutoShape 16"/>
          <p:cNvSpPr>
            <a:spLocks noChangeArrowheads="1"/>
          </p:cNvSpPr>
          <p:nvPr/>
        </p:nvSpPr>
        <p:spPr bwMode="auto">
          <a:xfrm>
            <a:off x="8597900" y="2967039"/>
            <a:ext cx="255588" cy="573087"/>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sp>
        <p:nvSpPr>
          <p:cNvPr id="308241" name="Line 17"/>
          <p:cNvSpPr>
            <a:spLocks noChangeShapeType="1"/>
          </p:cNvSpPr>
          <p:nvPr/>
        </p:nvSpPr>
        <p:spPr bwMode="auto">
          <a:xfrm>
            <a:off x="3656013" y="3865563"/>
            <a:ext cx="0" cy="11096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2" name="Line 18"/>
          <p:cNvSpPr>
            <a:spLocks noChangeShapeType="1"/>
          </p:cNvSpPr>
          <p:nvPr/>
        </p:nvSpPr>
        <p:spPr bwMode="auto">
          <a:xfrm>
            <a:off x="8753475" y="3865563"/>
            <a:ext cx="0" cy="11096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3" name="Line 19"/>
          <p:cNvSpPr>
            <a:spLocks noChangeShapeType="1"/>
          </p:cNvSpPr>
          <p:nvPr/>
        </p:nvSpPr>
        <p:spPr bwMode="auto">
          <a:xfrm>
            <a:off x="3656013" y="4719638"/>
            <a:ext cx="509746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4" name="Rectangle 20"/>
          <p:cNvSpPr>
            <a:spLocks noChangeArrowheads="1"/>
          </p:cNvSpPr>
          <p:nvPr/>
        </p:nvSpPr>
        <p:spPr bwMode="auto">
          <a:xfrm>
            <a:off x="4108857" y="4262438"/>
            <a:ext cx="4183839" cy="82843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a:solidFill>
                  <a:srgbClr val="333399"/>
                </a:solidFill>
                <a:latin typeface="微软雅黑 Light" panose="020B0502040204020203" pitchFamily="34" charset="-122"/>
                <a:ea typeface="微软雅黑 Light" panose="020B0502040204020203" pitchFamily="34" charset="-122"/>
              </a:rPr>
              <a:t>IP </a:t>
            </a:r>
            <a:r>
              <a:rPr lang="zh-CN" altLang="en-US">
                <a:solidFill>
                  <a:srgbClr val="333399"/>
                </a:solidFill>
                <a:latin typeface="微软雅黑 Light" panose="020B0502040204020203" pitchFamily="34" charset="-122"/>
                <a:ea typeface="微软雅黑 Light" panose="020B0502040204020203" pitchFamily="34" charset="-122"/>
              </a:rPr>
              <a:t>协议的作用范围</a:t>
            </a:r>
          </a:p>
          <a:p>
            <a:pPr algn="ctr" eaLnBrk="0" hangingPunct="0"/>
            <a:r>
              <a:rPr lang="zh-CN" altLang="en-US">
                <a:solidFill>
                  <a:srgbClr val="333399"/>
                </a:solidFill>
                <a:latin typeface="微软雅黑 Light" panose="020B0502040204020203" pitchFamily="34" charset="-122"/>
                <a:ea typeface="微软雅黑 Light" panose="020B0502040204020203" pitchFamily="34" charset="-122"/>
              </a:rPr>
              <a:t>（提供主机之间的逻辑通信）</a:t>
            </a:r>
          </a:p>
        </p:txBody>
      </p:sp>
      <p:sp>
        <p:nvSpPr>
          <p:cNvPr id="308245" name="Line 21"/>
          <p:cNvSpPr>
            <a:spLocks noChangeShapeType="1"/>
          </p:cNvSpPr>
          <p:nvPr/>
        </p:nvSpPr>
        <p:spPr bwMode="auto">
          <a:xfrm>
            <a:off x="3059114" y="2967038"/>
            <a:ext cx="3175" cy="28622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6" name="Line 22"/>
          <p:cNvSpPr>
            <a:spLocks noChangeShapeType="1"/>
          </p:cNvSpPr>
          <p:nvPr/>
        </p:nvSpPr>
        <p:spPr bwMode="auto">
          <a:xfrm>
            <a:off x="9323388" y="3013075"/>
            <a:ext cx="6350" cy="27701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7" name="Line 23"/>
          <p:cNvSpPr>
            <a:spLocks noChangeShapeType="1"/>
          </p:cNvSpPr>
          <p:nvPr/>
        </p:nvSpPr>
        <p:spPr bwMode="auto">
          <a:xfrm>
            <a:off x="3062288" y="5486400"/>
            <a:ext cx="628491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8248" name="Rectangle 24"/>
          <p:cNvSpPr>
            <a:spLocks noChangeArrowheads="1"/>
          </p:cNvSpPr>
          <p:nvPr/>
        </p:nvSpPr>
        <p:spPr bwMode="auto">
          <a:xfrm>
            <a:off x="4188232" y="5122863"/>
            <a:ext cx="4183839" cy="82843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a:solidFill>
                  <a:srgbClr val="333399"/>
                </a:solidFill>
                <a:latin typeface="微软雅黑 Light" panose="020B0502040204020203" pitchFamily="34" charset="-122"/>
                <a:ea typeface="微软雅黑 Light" panose="020B0502040204020203" pitchFamily="34" charset="-122"/>
              </a:rPr>
              <a:t>TCP </a:t>
            </a:r>
            <a:r>
              <a:rPr lang="zh-CN" altLang="en-US">
                <a:solidFill>
                  <a:srgbClr val="333399"/>
                </a:solidFill>
                <a:latin typeface="微软雅黑 Light" panose="020B0502040204020203" pitchFamily="34" charset="-122"/>
                <a:ea typeface="微软雅黑 Light" panose="020B0502040204020203" pitchFamily="34" charset="-122"/>
              </a:rPr>
              <a:t>和 </a:t>
            </a:r>
            <a:r>
              <a:rPr lang="en-US" altLang="zh-CN">
                <a:solidFill>
                  <a:srgbClr val="333399"/>
                </a:solidFill>
                <a:latin typeface="微软雅黑 Light" panose="020B0502040204020203" pitchFamily="34" charset="-122"/>
                <a:ea typeface="微软雅黑 Light" panose="020B0502040204020203" pitchFamily="34" charset="-122"/>
              </a:rPr>
              <a:t>UDP </a:t>
            </a:r>
            <a:r>
              <a:rPr lang="zh-CN" altLang="en-US">
                <a:solidFill>
                  <a:srgbClr val="333399"/>
                </a:solidFill>
                <a:latin typeface="微软雅黑 Light" panose="020B0502040204020203" pitchFamily="34" charset="-122"/>
                <a:ea typeface="微软雅黑 Light" panose="020B0502040204020203" pitchFamily="34" charset="-122"/>
              </a:rPr>
              <a:t>协议的作用范围</a:t>
            </a:r>
          </a:p>
          <a:p>
            <a:pPr algn="ctr" eaLnBrk="0" hangingPunct="0"/>
            <a:r>
              <a:rPr lang="zh-CN" altLang="en-US">
                <a:solidFill>
                  <a:srgbClr val="333399"/>
                </a:solidFill>
                <a:latin typeface="微软雅黑 Light" panose="020B0502040204020203" pitchFamily="34" charset="-122"/>
                <a:ea typeface="微软雅黑 Light" panose="020B0502040204020203" pitchFamily="34" charset="-122"/>
              </a:rPr>
              <a:t>（提供进程之间的逻辑通信）</a:t>
            </a:r>
          </a:p>
        </p:txBody>
      </p:sp>
      <p:sp>
        <p:nvSpPr>
          <p:cNvPr id="308249" name="AutoShape 25"/>
          <p:cNvSpPr>
            <a:spLocks noChangeArrowheads="1"/>
          </p:cNvSpPr>
          <p:nvPr/>
        </p:nvSpPr>
        <p:spPr bwMode="auto">
          <a:xfrm>
            <a:off x="3508375" y="29845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微软雅黑 Light" panose="020B0502040204020203" pitchFamily="34" charset="-122"/>
              <a:ea typeface="微软雅黑 Light" panose="020B0502040204020203" pitchFamily="34" charset="-122"/>
            </a:endParaRPr>
          </a:p>
        </p:txBody>
      </p:sp>
      <p:graphicFrame>
        <p:nvGraphicFramePr>
          <p:cNvPr id="308250" name="Object 26"/>
          <p:cNvGraphicFramePr>
            <a:graphicFrameLocks noChangeAspect="1"/>
          </p:cNvGraphicFramePr>
          <p:nvPr>
            <p:extLst>
              <p:ext uri="{D42A27DB-BD31-4B8C-83A1-F6EECF244321}">
                <p14:modId xmlns:p14="http://schemas.microsoft.com/office/powerpoint/2010/main" val="1012476690"/>
              </p:ext>
            </p:extLst>
          </p:nvPr>
        </p:nvGraphicFramePr>
        <p:xfrm>
          <a:off x="4560888" y="2786064"/>
          <a:ext cx="3200400" cy="1525587"/>
        </p:xfrm>
        <a:graphic>
          <a:graphicData uri="http://schemas.openxmlformats.org/presentationml/2006/ole">
            <mc:AlternateContent xmlns:mc="http://schemas.openxmlformats.org/markup-compatibility/2006">
              <mc:Choice xmlns:v="urn:schemas-microsoft-com:vml" Requires="v">
                <p:oleObj name="VISIO" r:id="rId3" imgW="1689840" imgH="964440" progId="Visio.Drawing.6">
                  <p:embed/>
                </p:oleObj>
              </mc:Choice>
              <mc:Fallback>
                <p:oleObj name="VISIO" r:id="rId3" imgW="1689840" imgH="964440" progId="Visio.Drawing.6">
                  <p:embed/>
                  <p:pic>
                    <p:nvPicPr>
                      <p:cNvPr id="30825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8" y="2786064"/>
                        <a:ext cx="3200400" cy="15255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8251" name="Rectangle 27"/>
          <p:cNvSpPr>
            <a:spLocks noChangeArrowheads="1"/>
          </p:cNvSpPr>
          <p:nvPr/>
        </p:nvSpPr>
        <p:spPr bwMode="auto">
          <a:xfrm>
            <a:off x="5375275" y="3298826"/>
            <a:ext cx="168315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a:solidFill>
                  <a:srgbClr val="333399"/>
                </a:solidFill>
                <a:latin typeface="微软雅黑 Light" panose="020B0502040204020203" pitchFamily="34" charset="-122"/>
                <a:ea typeface="微软雅黑 Light" panose="020B0502040204020203" pitchFamily="34" charset="-122"/>
              </a:rPr>
              <a:t>因  特  网</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9943D-F7B0-497E-9475-47C36601699E}"/>
              </a:ext>
            </a:extLst>
          </p:cNvPr>
          <p:cNvSpPr>
            <a:spLocks noGrp="1"/>
          </p:cNvSpPr>
          <p:nvPr>
            <p:ph type="title"/>
          </p:nvPr>
        </p:nvSpPr>
        <p:spPr/>
        <p:txBody>
          <a:bodyPr/>
          <a:lstStyle/>
          <a:p>
            <a:r>
              <a:rPr lang="zh-CN" altLang="en-US" dirty="0"/>
              <a:t>确认到达时间分布</a:t>
            </a:r>
          </a:p>
        </p:txBody>
      </p:sp>
      <p:sp>
        <p:nvSpPr>
          <p:cNvPr id="3" name="灯片编号占位符 2">
            <a:extLst>
              <a:ext uri="{FF2B5EF4-FFF2-40B4-BE49-F238E27FC236}">
                <a16:creationId xmlns:a16="http://schemas.microsoft.com/office/drawing/2014/main" id="{B11A0EB5-E681-4885-8DE0-F0E099EB93E5}"/>
              </a:ext>
            </a:extLst>
          </p:cNvPr>
          <p:cNvSpPr>
            <a:spLocks noGrp="1"/>
          </p:cNvSpPr>
          <p:nvPr>
            <p:ph type="sldNum" sz="quarter" idx="12"/>
          </p:nvPr>
        </p:nvSpPr>
        <p:spPr/>
        <p:txBody>
          <a:bodyPr/>
          <a:lstStyle/>
          <a:p>
            <a:pPr>
              <a:defRPr/>
            </a:pPr>
            <a:fld id="{A48A0D3F-54C8-4397-8424-A82B96940146}" type="slidenum">
              <a:rPr lang="en-US" altLang="zh-CN" smtClean="0"/>
              <a:pPr>
                <a:defRPr/>
              </a:pPr>
              <a:t>60</a:t>
            </a:fld>
            <a:endParaRPr lang="en-US" altLang="zh-CN"/>
          </a:p>
        </p:txBody>
      </p:sp>
      <p:pic>
        <p:nvPicPr>
          <p:cNvPr id="5" name="图片 4">
            <a:extLst>
              <a:ext uri="{FF2B5EF4-FFF2-40B4-BE49-F238E27FC236}">
                <a16:creationId xmlns:a16="http://schemas.microsoft.com/office/drawing/2014/main" id="{2ADC9810-3261-4340-8372-0BFCD92715C5}"/>
              </a:ext>
            </a:extLst>
          </p:cNvPr>
          <p:cNvPicPr>
            <a:picLocks noChangeAspect="1"/>
          </p:cNvPicPr>
          <p:nvPr/>
        </p:nvPicPr>
        <p:blipFill>
          <a:blip r:embed="rId2"/>
          <a:stretch>
            <a:fillRect/>
          </a:stretch>
        </p:blipFill>
        <p:spPr>
          <a:xfrm>
            <a:off x="839415" y="1268760"/>
            <a:ext cx="10448820" cy="4464496"/>
          </a:xfrm>
          <a:prstGeom prst="rect">
            <a:avLst/>
          </a:prstGeom>
        </p:spPr>
      </p:pic>
    </p:spTree>
    <p:extLst>
      <p:ext uri="{BB962C8B-B14F-4D97-AF65-F5344CB8AC3E}">
        <p14:creationId xmlns:p14="http://schemas.microsoft.com/office/powerpoint/2010/main" val="1632453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fld id="{5C4EAC17-E6BA-4398-B0A7-3F22E34B42CC}" type="slidenum">
              <a:rPr lang="en-US" altLang="zh-CN"/>
              <a:pPr/>
              <a:t>61</a:t>
            </a:fld>
            <a:endParaRPr lang="en-US" altLang="zh-CN"/>
          </a:p>
        </p:txBody>
      </p:sp>
      <p:sp>
        <p:nvSpPr>
          <p:cNvPr id="834562" name="Rectangle 2"/>
          <p:cNvSpPr>
            <a:spLocks noGrp="1" noChangeArrowheads="1"/>
          </p:cNvSpPr>
          <p:nvPr>
            <p:ph type="title"/>
          </p:nvPr>
        </p:nvSpPr>
        <p:spPr/>
        <p:txBody>
          <a:bodyPr/>
          <a:lstStyle/>
          <a:p>
            <a:r>
              <a:rPr lang="en-US" altLang="zh-CN"/>
              <a:t>TCP SACK</a:t>
            </a:r>
          </a:p>
        </p:txBody>
      </p:sp>
      <p:sp>
        <p:nvSpPr>
          <p:cNvPr id="834563" name="Rectangle 3"/>
          <p:cNvSpPr>
            <a:spLocks noGrp="1" noChangeArrowheads="1"/>
          </p:cNvSpPr>
          <p:nvPr>
            <p:ph type="body" idx="1"/>
          </p:nvPr>
        </p:nvSpPr>
        <p:spPr>
          <a:xfrm>
            <a:off x="334434" y="1052515"/>
            <a:ext cx="11523133" cy="2088454"/>
          </a:xfrm>
        </p:spPr>
        <p:txBody>
          <a:bodyPr/>
          <a:lstStyle/>
          <a:p>
            <a:r>
              <a:rPr lang="en-US" altLang="zh-CN" dirty="0"/>
              <a:t>TCP</a:t>
            </a:r>
            <a:r>
              <a:rPr lang="zh-CN" altLang="en-US" dirty="0"/>
              <a:t>无法对一个报文段进行否认。</a:t>
            </a:r>
          </a:p>
          <a:p>
            <a:pPr>
              <a:buFont typeface="Wingdings" panose="05000000000000000000" pitchFamily="2" charset="2"/>
              <a:buNone/>
            </a:pPr>
            <a:r>
              <a:rPr lang="zh-CN" altLang="en-US" dirty="0"/>
              <a:t>	例如，如果收到包含</a:t>
            </a:r>
            <a:r>
              <a:rPr lang="en-US" altLang="zh-CN" dirty="0"/>
              <a:t>1025~2048</a:t>
            </a:r>
            <a:r>
              <a:rPr lang="zh-CN" altLang="en-US" dirty="0"/>
              <a:t>字节的报文段，但它的检查和有错误，</a:t>
            </a:r>
            <a:r>
              <a:rPr lang="en-US" altLang="zh-CN" dirty="0"/>
              <a:t>TCP</a:t>
            </a:r>
            <a:r>
              <a:rPr lang="zh-CN" altLang="en-US" dirty="0"/>
              <a:t>接收端所能做的就是发回一个确认序号为</a:t>
            </a:r>
            <a:r>
              <a:rPr lang="en-US" altLang="zh-CN" dirty="0"/>
              <a:t>1025</a:t>
            </a:r>
            <a:r>
              <a:rPr lang="zh-CN" altLang="en-US" dirty="0"/>
              <a:t>的</a:t>
            </a:r>
            <a:r>
              <a:rPr lang="en-US" altLang="zh-CN" dirty="0"/>
              <a:t>ACK</a:t>
            </a:r>
            <a:r>
              <a:rPr lang="zh-CN" altLang="en-US" dirty="0"/>
              <a:t>。</a:t>
            </a:r>
          </a:p>
          <a:p>
            <a:r>
              <a:rPr lang="zh-CN" altLang="en-US" dirty="0"/>
              <a:t>解决办法：选择确认</a:t>
            </a:r>
            <a:r>
              <a:rPr lang="en-US" altLang="zh-CN" dirty="0"/>
              <a:t>SACK (Selective ACK, RFC2018)</a:t>
            </a:r>
          </a:p>
        </p:txBody>
      </p:sp>
      <p:sp>
        <p:nvSpPr>
          <p:cNvPr id="834565" name="Rectangle 5"/>
          <p:cNvSpPr>
            <a:spLocks noChangeArrowheads="1"/>
          </p:cNvSpPr>
          <p:nvPr/>
        </p:nvSpPr>
        <p:spPr bwMode="auto">
          <a:xfrm>
            <a:off x="1768077" y="4010562"/>
            <a:ext cx="2089150" cy="431800"/>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834566" name="Rectangle 6"/>
          <p:cNvSpPr>
            <a:spLocks noChangeArrowheads="1"/>
          </p:cNvSpPr>
          <p:nvPr/>
        </p:nvSpPr>
        <p:spPr bwMode="auto">
          <a:xfrm>
            <a:off x="4720828" y="4010562"/>
            <a:ext cx="1944687" cy="431800"/>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834567" name="Rectangle 7"/>
          <p:cNvSpPr>
            <a:spLocks noChangeArrowheads="1"/>
          </p:cNvSpPr>
          <p:nvPr/>
        </p:nvSpPr>
        <p:spPr bwMode="auto">
          <a:xfrm>
            <a:off x="7456089" y="4010562"/>
            <a:ext cx="2736850" cy="431800"/>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834568" name="Text Box 8"/>
          <p:cNvSpPr txBox="1">
            <a:spLocks noChangeArrowheads="1"/>
          </p:cNvSpPr>
          <p:nvPr/>
        </p:nvSpPr>
        <p:spPr bwMode="auto">
          <a:xfrm>
            <a:off x="1804589" y="4058187"/>
            <a:ext cx="84137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Times New Roman" panose="02020603050405020304" pitchFamily="18" charset="0"/>
              </a:rPr>
              <a:t>1                            1000                  1501                     3000                 3501                                    4500</a:t>
            </a:r>
          </a:p>
        </p:txBody>
      </p:sp>
      <p:sp>
        <p:nvSpPr>
          <p:cNvPr id="834569" name="Text Box 9"/>
          <p:cNvSpPr txBox="1">
            <a:spLocks noChangeArrowheads="1"/>
          </p:cNvSpPr>
          <p:nvPr/>
        </p:nvSpPr>
        <p:spPr bwMode="auto">
          <a:xfrm>
            <a:off x="2992039" y="4658262"/>
            <a:ext cx="145103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tx2"/>
                </a:solidFill>
                <a:latin typeface="微软雅黑 Light" panose="020B0502040204020203" pitchFamily="34" charset="-122"/>
                <a:ea typeface="微软雅黑 Light" panose="020B0502040204020203" pitchFamily="34" charset="-122"/>
              </a:rPr>
              <a:t>确认号 </a:t>
            </a:r>
            <a:r>
              <a:rPr lang="en-US" altLang="zh-CN" sz="1600">
                <a:solidFill>
                  <a:schemeClr val="tx2"/>
                </a:solidFill>
                <a:latin typeface="微软雅黑 Light" panose="020B0502040204020203" pitchFamily="34" charset="-122"/>
                <a:ea typeface="微软雅黑 Light" panose="020B0502040204020203" pitchFamily="34" charset="-122"/>
              </a:rPr>
              <a:t>= 1001</a:t>
            </a:r>
          </a:p>
        </p:txBody>
      </p:sp>
      <p:sp>
        <p:nvSpPr>
          <p:cNvPr id="834570" name="Text Box 10"/>
          <p:cNvSpPr txBox="1">
            <a:spLocks noChangeArrowheads="1"/>
          </p:cNvSpPr>
          <p:nvPr/>
        </p:nvSpPr>
        <p:spPr bwMode="auto">
          <a:xfrm>
            <a:off x="4512865" y="4658262"/>
            <a:ext cx="10001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微软雅黑 Light" panose="020B0502040204020203" pitchFamily="34" charset="-122"/>
                <a:ea typeface="微软雅黑 Light" panose="020B0502040204020203" pitchFamily="34" charset="-122"/>
              </a:rPr>
              <a:t>L</a:t>
            </a:r>
            <a:r>
              <a:rPr lang="en-US" altLang="zh-CN" sz="1600" baseline="-25000">
                <a:solidFill>
                  <a:schemeClr val="tx2"/>
                </a:solidFill>
                <a:latin typeface="微软雅黑 Light" panose="020B0502040204020203" pitchFamily="34" charset="-122"/>
                <a:ea typeface="微软雅黑 Light" panose="020B0502040204020203" pitchFamily="34" charset="-122"/>
              </a:rPr>
              <a:t>1</a:t>
            </a:r>
            <a:r>
              <a:rPr lang="en-US" altLang="zh-CN" sz="1600">
                <a:solidFill>
                  <a:schemeClr val="tx2"/>
                </a:solidFill>
                <a:latin typeface="微软雅黑 Light" panose="020B0502040204020203" pitchFamily="34" charset="-122"/>
                <a:ea typeface="微软雅黑 Light" panose="020B0502040204020203" pitchFamily="34" charset="-122"/>
              </a:rPr>
              <a:t> = 1501</a:t>
            </a:r>
          </a:p>
        </p:txBody>
      </p:sp>
      <p:sp>
        <p:nvSpPr>
          <p:cNvPr id="834571" name="Text Box 11"/>
          <p:cNvSpPr txBox="1">
            <a:spLocks noChangeArrowheads="1"/>
          </p:cNvSpPr>
          <p:nvPr/>
        </p:nvSpPr>
        <p:spPr bwMode="auto">
          <a:xfrm>
            <a:off x="7248128" y="4658262"/>
            <a:ext cx="104708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微软雅黑 Light" panose="020B0502040204020203" pitchFamily="34" charset="-122"/>
                <a:ea typeface="微软雅黑 Light" panose="020B0502040204020203" pitchFamily="34" charset="-122"/>
              </a:rPr>
              <a:t>L</a:t>
            </a:r>
            <a:r>
              <a:rPr lang="en-US" altLang="zh-CN" sz="1600" baseline="-25000">
                <a:solidFill>
                  <a:schemeClr val="tx2"/>
                </a:solidFill>
                <a:latin typeface="微软雅黑 Light" panose="020B0502040204020203" pitchFamily="34" charset="-122"/>
                <a:ea typeface="微软雅黑 Light" panose="020B0502040204020203" pitchFamily="34" charset="-122"/>
              </a:rPr>
              <a:t>2</a:t>
            </a:r>
            <a:r>
              <a:rPr lang="en-US" altLang="zh-CN" sz="1600">
                <a:solidFill>
                  <a:schemeClr val="tx2"/>
                </a:solidFill>
                <a:latin typeface="微软雅黑 Light" panose="020B0502040204020203" pitchFamily="34" charset="-122"/>
                <a:ea typeface="微软雅黑 Light" panose="020B0502040204020203" pitchFamily="34" charset="-122"/>
              </a:rPr>
              <a:t> = 3501</a:t>
            </a:r>
          </a:p>
        </p:txBody>
      </p:sp>
      <p:sp>
        <p:nvSpPr>
          <p:cNvPr id="834572" name="Text Box 12"/>
          <p:cNvSpPr txBox="1">
            <a:spLocks noChangeArrowheads="1"/>
          </p:cNvSpPr>
          <p:nvPr/>
        </p:nvSpPr>
        <p:spPr bwMode="auto">
          <a:xfrm>
            <a:off x="6232128" y="4658262"/>
            <a:ext cx="104708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微软雅黑 Light" panose="020B0502040204020203" pitchFamily="34" charset="-122"/>
                <a:ea typeface="微软雅黑 Light" panose="020B0502040204020203" pitchFamily="34" charset="-122"/>
              </a:rPr>
              <a:t>R</a:t>
            </a:r>
            <a:r>
              <a:rPr lang="en-US" altLang="zh-CN" sz="1600" baseline="-25000">
                <a:solidFill>
                  <a:schemeClr val="tx2"/>
                </a:solidFill>
                <a:latin typeface="微软雅黑 Light" panose="020B0502040204020203" pitchFamily="34" charset="-122"/>
                <a:ea typeface="微软雅黑 Light" panose="020B0502040204020203" pitchFamily="34" charset="-122"/>
              </a:rPr>
              <a:t>1</a:t>
            </a:r>
            <a:r>
              <a:rPr lang="en-US" altLang="zh-CN" sz="1600">
                <a:solidFill>
                  <a:schemeClr val="tx2"/>
                </a:solidFill>
                <a:latin typeface="微软雅黑 Light" panose="020B0502040204020203" pitchFamily="34" charset="-122"/>
                <a:ea typeface="微软雅黑 Light" panose="020B0502040204020203" pitchFamily="34" charset="-122"/>
              </a:rPr>
              <a:t> = 3001</a:t>
            </a:r>
          </a:p>
        </p:txBody>
      </p:sp>
      <p:sp>
        <p:nvSpPr>
          <p:cNvPr id="834573" name="Text Box 13"/>
          <p:cNvSpPr txBox="1">
            <a:spLocks noChangeArrowheads="1"/>
          </p:cNvSpPr>
          <p:nvPr/>
        </p:nvSpPr>
        <p:spPr bwMode="auto">
          <a:xfrm>
            <a:off x="9686528" y="4658262"/>
            <a:ext cx="105028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tx2"/>
                </a:solidFill>
                <a:latin typeface="微软雅黑 Light" panose="020B0502040204020203" pitchFamily="34" charset="-122"/>
                <a:ea typeface="微软雅黑 Light" panose="020B0502040204020203" pitchFamily="34" charset="-122"/>
              </a:rPr>
              <a:t>R</a:t>
            </a:r>
            <a:r>
              <a:rPr lang="en-US" altLang="zh-CN" sz="1600" baseline="-25000">
                <a:solidFill>
                  <a:schemeClr val="tx2"/>
                </a:solidFill>
                <a:latin typeface="微软雅黑 Light" panose="020B0502040204020203" pitchFamily="34" charset="-122"/>
                <a:ea typeface="微软雅黑 Light" panose="020B0502040204020203" pitchFamily="34" charset="-122"/>
              </a:rPr>
              <a:t>1</a:t>
            </a:r>
            <a:r>
              <a:rPr lang="en-US" altLang="zh-CN" sz="1600">
                <a:solidFill>
                  <a:schemeClr val="tx2"/>
                </a:solidFill>
                <a:latin typeface="微软雅黑 Light" panose="020B0502040204020203" pitchFamily="34" charset="-122"/>
                <a:ea typeface="微软雅黑 Light" panose="020B0502040204020203" pitchFamily="34" charset="-122"/>
              </a:rPr>
              <a:t> = 4501</a:t>
            </a:r>
          </a:p>
        </p:txBody>
      </p:sp>
      <p:sp>
        <p:nvSpPr>
          <p:cNvPr id="834574" name="Line 14"/>
          <p:cNvSpPr>
            <a:spLocks noChangeShapeType="1"/>
          </p:cNvSpPr>
          <p:nvPr/>
        </p:nvSpPr>
        <p:spPr bwMode="auto">
          <a:xfrm>
            <a:off x="1768077" y="3818475"/>
            <a:ext cx="20891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4575" name="Text Box 15"/>
          <p:cNvSpPr txBox="1">
            <a:spLocks noChangeArrowheads="1"/>
          </p:cNvSpPr>
          <p:nvPr/>
        </p:nvSpPr>
        <p:spPr bwMode="auto">
          <a:xfrm>
            <a:off x="3857227" y="3748625"/>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chemeClr val="tx2"/>
                </a:solidFill>
                <a:latin typeface="Times New Roman" panose="02020603050405020304" pitchFamily="18" charset="0"/>
              </a:rPr>
              <a:t>…</a:t>
            </a:r>
          </a:p>
        </p:txBody>
      </p:sp>
      <p:sp>
        <p:nvSpPr>
          <p:cNvPr id="834576" name="Text Box 16"/>
          <p:cNvSpPr txBox="1">
            <a:spLocks noChangeArrowheads="1"/>
          </p:cNvSpPr>
          <p:nvPr/>
        </p:nvSpPr>
        <p:spPr bwMode="auto">
          <a:xfrm>
            <a:off x="6665514" y="3653375"/>
            <a:ext cx="742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chemeClr val="tx2"/>
                </a:solidFill>
                <a:latin typeface="Times New Roman" panose="02020603050405020304" pitchFamily="18" charset="0"/>
              </a:rPr>
              <a:t>…</a:t>
            </a:r>
          </a:p>
        </p:txBody>
      </p:sp>
      <p:sp>
        <p:nvSpPr>
          <p:cNvPr id="834577" name="Line 17"/>
          <p:cNvSpPr>
            <a:spLocks noChangeShapeType="1"/>
          </p:cNvSpPr>
          <p:nvPr/>
        </p:nvSpPr>
        <p:spPr bwMode="auto">
          <a:xfrm flipH="1">
            <a:off x="1760139" y="3721638"/>
            <a:ext cx="7938" cy="265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4578" name="Text Box 18"/>
          <p:cNvSpPr txBox="1">
            <a:spLocks noChangeArrowheads="1"/>
          </p:cNvSpPr>
          <p:nvPr/>
        </p:nvSpPr>
        <p:spPr bwMode="auto">
          <a:xfrm>
            <a:off x="2128439" y="3623212"/>
            <a:ext cx="14033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2"/>
                </a:solidFill>
                <a:latin typeface="微软雅黑 Light" panose="020B0502040204020203" pitchFamily="34" charset="-122"/>
                <a:ea typeface="微软雅黑 Light" panose="020B0502040204020203" pitchFamily="34" charset="-122"/>
              </a:rPr>
              <a:t>连续的字节流</a:t>
            </a:r>
          </a:p>
        </p:txBody>
      </p:sp>
      <p:sp>
        <p:nvSpPr>
          <p:cNvPr id="834579" name="Line 19"/>
          <p:cNvSpPr>
            <a:spLocks noChangeShapeType="1"/>
          </p:cNvSpPr>
          <p:nvPr/>
        </p:nvSpPr>
        <p:spPr bwMode="auto">
          <a:xfrm flipH="1">
            <a:off x="3849289" y="3721638"/>
            <a:ext cx="7938" cy="265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834580" name="Line 20"/>
          <p:cNvSpPr>
            <a:spLocks noChangeShapeType="1"/>
          </p:cNvSpPr>
          <p:nvPr/>
        </p:nvSpPr>
        <p:spPr bwMode="auto">
          <a:xfrm flipV="1">
            <a:off x="3903264"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1" name="Text Box 21"/>
          <p:cNvSpPr txBox="1">
            <a:spLocks noChangeArrowheads="1"/>
          </p:cNvSpPr>
          <p:nvPr/>
        </p:nvSpPr>
        <p:spPr bwMode="auto">
          <a:xfrm>
            <a:off x="2576114" y="3912137"/>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tx2"/>
                </a:solidFill>
                <a:latin typeface="Times New Roman" panose="02020603050405020304" pitchFamily="18" charset="0"/>
              </a:rPr>
              <a:t>…</a:t>
            </a:r>
          </a:p>
        </p:txBody>
      </p:sp>
      <p:sp>
        <p:nvSpPr>
          <p:cNvPr id="834582" name="Text Box 22"/>
          <p:cNvSpPr txBox="1">
            <a:spLocks noChangeArrowheads="1"/>
          </p:cNvSpPr>
          <p:nvPr/>
        </p:nvSpPr>
        <p:spPr bwMode="auto">
          <a:xfrm>
            <a:off x="5455839" y="3912137"/>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tx2"/>
                </a:solidFill>
                <a:latin typeface="Times New Roman" panose="02020603050405020304" pitchFamily="18" charset="0"/>
              </a:rPr>
              <a:t>…</a:t>
            </a:r>
          </a:p>
        </p:txBody>
      </p:sp>
      <p:sp>
        <p:nvSpPr>
          <p:cNvPr id="834583" name="Text Box 23"/>
          <p:cNvSpPr txBox="1">
            <a:spLocks noChangeArrowheads="1"/>
          </p:cNvSpPr>
          <p:nvPr/>
        </p:nvSpPr>
        <p:spPr bwMode="auto">
          <a:xfrm>
            <a:off x="8695927" y="3912137"/>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tx2"/>
                </a:solidFill>
                <a:latin typeface="Times New Roman" panose="02020603050405020304" pitchFamily="18" charset="0"/>
              </a:rPr>
              <a:t>…</a:t>
            </a:r>
          </a:p>
        </p:txBody>
      </p:sp>
      <p:sp>
        <p:nvSpPr>
          <p:cNvPr id="834584" name="Line 24"/>
          <p:cNvSpPr>
            <a:spLocks noChangeShapeType="1"/>
          </p:cNvSpPr>
          <p:nvPr/>
        </p:nvSpPr>
        <p:spPr bwMode="auto">
          <a:xfrm flipV="1">
            <a:off x="4936727"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5" name="Line 25"/>
          <p:cNvSpPr>
            <a:spLocks noChangeShapeType="1"/>
          </p:cNvSpPr>
          <p:nvPr/>
        </p:nvSpPr>
        <p:spPr bwMode="auto">
          <a:xfrm flipV="1">
            <a:off x="6736952"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6" name="Line 26"/>
          <p:cNvSpPr>
            <a:spLocks noChangeShapeType="1"/>
          </p:cNvSpPr>
          <p:nvPr/>
        </p:nvSpPr>
        <p:spPr bwMode="auto">
          <a:xfrm flipV="1">
            <a:off x="7673577"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7" name="Line 27"/>
          <p:cNvSpPr>
            <a:spLocks noChangeShapeType="1"/>
          </p:cNvSpPr>
          <p:nvPr/>
        </p:nvSpPr>
        <p:spPr bwMode="auto">
          <a:xfrm flipV="1">
            <a:off x="10264377" y="4297900"/>
            <a:ext cx="0" cy="431800"/>
          </a:xfrm>
          <a:prstGeom prst="line">
            <a:avLst/>
          </a:prstGeom>
          <a:noFill/>
          <a:ln w="2857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88" name="Text Box 28"/>
          <p:cNvSpPr txBox="1">
            <a:spLocks noChangeArrowheads="1"/>
          </p:cNvSpPr>
          <p:nvPr/>
        </p:nvSpPr>
        <p:spPr bwMode="auto">
          <a:xfrm>
            <a:off x="5008164" y="3610512"/>
            <a:ext cx="14033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tx2"/>
                </a:solidFill>
                <a:latin typeface="微软雅黑 Light" panose="020B0502040204020203" pitchFamily="34" charset="-122"/>
                <a:ea typeface="微软雅黑 Light" panose="020B0502040204020203" pitchFamily="34" charset="-122"/>
              </a:rPr>
              <a:t>第一个字节块</a:t>
            </a:r>
          </a:p>
        </p:txBody>
      </p:sp>
      <p:sp>
        <p:nvSpPr>
          <p:cNvPr id="834589" name="Text Box 29"/>
          <p:cNvSpPr txBox="1">
            <a:spLocks noChangeArrowheads="1"/>
          </p:cNvSpPr>
          <p:nvPr/>
        </p:nvSpPr>
        <p:spPr bwMode="auto">
          <a:xfrm>
            <a:off x="8213327" y="3600987"/>
            <a:ext cx="14033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solidFill>
                  <a:schemeClr val="tx2"/>
                </a:solidFill>
                <a:latin typeface="微软雅黑 Light" panose="020B0502040204020203" pitchFamily="34" charset="-122"/>
                <a:ea typeface="微软雅黑 Light" panose="020B0502040204020203" pitchFamily="34" charset="-122"/>
              </a:rPr>
              <a:t>第二个字节块</a:t>
            </a:r>
          </a:p>
        </p:txBody>
      </p:sp>
    </p:spTree>
    <p:extLst>
      <p:ext uri="{BB962C8B-B14F-4D97-AF65-F5344CB8AC3E}">
        <p14:creationId xmlns:p14="http://schemas.microsoft.com/office/powerpoint/2010/main" val="3226840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3C97274-3278-4D12-95F0-EA55C2596726}" type="slidenum">
              <a:rPr lang="en-US" altLang="zh-CN"/>
              <a:pPr/>
              <a:t>62</a:t>
            </a:fld>
            <a:endParaRPr lang="en-US" altLang="zh-CN"/>
          </a:p>
        </p:txBody>
      </p:sp>
      <p:sp>
        <p:nvSpPr>
          <p:cNvPr id="835586" name="Rectangle 2"/>
          <p:cNvSpPr>
            <a:spLocks noGrp="1" noChangeArrowheads="1"/>
          </p:cNvSpPr>
          <p:nvPr>
            <p:ph type="title"/>
          </p:nvPr>
        </p:nvSpPr>
        <p:spPr/>
        <p:txBody>
          <a:bodyPr/>
          <a:lstStyle/>
          <a:p>
            <a:r>
              <a:rPr lang="en-US" altLang="zh-CN"/>
              <a:t>RFC 2018</a:t>
            </a:r>
            <a:r>
              <a:rPr lang="zh-CN" altLang="en-US"/>
              <a:t>的一些规定</a:t>
            </a:r>
          </a:p>
        </p:txBody>
      </p:sp>
      <p:sp>
        <p:nvSpPr>
          <p:cNvPr id="835587" name="Rectangle 3"/>
          <p:cNvSpPr>
            <a:spLocks noGrp="1" noChangeArrowheads="1"/>
          </p:cNvSpPr>
          <p:nvPr>
            <p:ph type="body" idx="1"/>
          </p:nvPr>
        </p:nvSpPr>
        <p:spPr/>
        <p:txBody>
          <a:bodyPr/>
          <a:lstStyle/>
          <a:p>
            <a:pPr>
              <a:lnSpc>
                <a:spcPct val="90000"/>
              </a:lnSpc>
            </a:pPr>
            <a:r>
              <a:rPr lang="zh-CN" altLang="en-US"/>
              <a:t>如果要使用选择确认，那么在建立 </a:t>
            </a:r>
            <a:r>
              <a:rPr lang="en-US" altLang="zh-CN"/>
              <a:t>TCP </a:t>
            </a:r>
            <a:r>
              <a:rPr lang="zh-CN" altLang="en-US"/>
              <a:t>连接时，就要在 </a:t>
            </a:r>
            <a:r>
              <a:rPr lang="en-US" altLang="zh-CN"/>
              <a:t>TCP </a:t>
            </a:r>
            <a:r>
              <a:rPr lang="zh-CN" altLang="en-US"/>
              <a:t>首部的选项中加上“允许 </a:t>
            </a:r>
            <a:r>
              <a:rPr lang="en-US" altLang="zh-CN"/>
              <a:t>SACK”</a:t>
            </a:r>
            <a:r>
              <a:rPr lang="zh-CN" altLang="en-US"/>
              <a:t>的选项，而双方必须都事先商定好。原来首部中的“确认号字段”的用法仍然不变。</a:t>
            </a:r>
          </a:p>
          <a:p>
            <a:pPr>
              <a:lnSpc>
                <a:spcPct val="90000"/>
              </a:lnSpc>
            </a:pPr>
            <a:r>
              <a:rPr lang="zh-CN" altLang="en-US"/>
              <a:t>如果使用选择确认，那么需要</a:t>
            </a:r>
            <a:r>
              <a:rPr lang="en-US" altLang="zh-CN"/>
              <a:t>2</a:t>
            </a:r>
            <a:r>
              <a:rPr lang="zh-CN" altLang="en-US"/>
              <a:t>个字节用来指明该选项：</a:t>
            </a:r>
          </a:p>
          <a:p>
            <a:pPr lvl="1">
              <a:lnSpc>
                <a:spcPct val="90000"/>
              </a:lnSpc>
            </a:pPr>
            <a:r>
              <a:rPr lang="en-US" altLang="zh-CN"/>
              <a:t>1</a:t>
            </a:r>
            <a:r>
              <a:rPr lang="zh-CN" altLang="en-US"/>
              <a:t>个字节用于</a:t>
            </a:r>
            <a:r>
              <a:rPr lang="en-US" altLang="zh-CN"/>
              <a:t>SACK</a:t>
            </a:r>
            <a:r>
              <a:rPr lang="zh-CN" altLang="en-US"/>
              <a:t>选项</a:t>
            </a:r>
          </a:p>
          <a:p>
            <a:pPr lvl="1">
              <a:lnSpc>
                <a:spcPct val="90000"/>
              </a:lnSpc>
            </a:pPr>
            <a:r>
              <a:rPr lang="en-US" altLang="zh-CN"/>
              <a:t>1</a:t>
            </a:r>
            <a:r>
              <a:rPr lang="zh-CN" altLang="en-US"/>
              <a:t>个字节用于指明选项的长度</a:t>
            </a:r>
          </a:p>
          <a:p>
            <a:pPr>
              <a:lnSpc>
                <a:spcPct val="90000"/>
              </a:lnSpc>
            </a:pPr>
            <a:r>
              <a:rPr lang="zh-CN" altLang="en-US"/>
              <a:t>由于首部选项的长度最多只有 </a:t>
            </a:r>
            <a:r>
              <a:rPr lang="en-US" altLang="zh-CN"/>
              <a:t>40 </a:t>
            </a:r>
            <a:r>
              <a:rPr lang="zh-CN" altLang="en-US"/>
              <a:t>字节，而指明一个边界就要用掉 </a:t>
            </a:r>
            <a:r>
              <a:rPr lang="en-US" altLang="zh-CN"/>
              <a:t>4 </a:t>
            </a:r>
            <a:r>
              <a:rPr lang="zh-CN" altLang="en-US"/>
              <a:t>字节，因此在选项中最多只能指明 </a:t>
            </a:r>
            <a:r>
              <a:rPr lang="en-US" altLang="zh-CN"/>
              <a:t>4 </a:t>
            </a:r>
            <a:r>
              <a:rPr lang="zh-CN" altLang="en-US"/>
              <a:t>个字节块的边界信息。</a:t>
            </a:r>
          </a:p>
        </p:txBody>
      </p:sp>
    </p:spTree>
    <p:extLst>
      <p:ext uri="{BB962C8B-B14F-4D97-AF65-F5344CB8AC3E}">
        <p14:creationId xmlns:p14="http://schemas.microsoft.com/office/powerpoint/2010/main" val="34522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何时发送数据</a:t>
            </a:r>
          </a:p>
        </p:txBody>
      </p:sp>
      <p:sp>
        <p:nvSpPr>
          <p:cNvPr id="3" name="内容占位符 2"/>
          <p:cNvSpPr>
            <a:spLocks noGrp="1"/>
          </p:cNvSpPr>
          <p:nvPr>
            <p:ph idx="1"/>
          </p:nvPr>
        </p:nvSpPr>
        <p:spPr/>
        <p:txBody>
          <a:bodyPr/>
          <a:lstStyle/>
          <a:p>
            <a:r>
              <a:rPr lang="zh-CN" altLang="en-US" dirty="0"/>
              <a:t>用不同的机制来控制 </a:t>
            </a:r>
            <a:r>
              <a:rPr lang="en-US" altLang="zh-CN" dirty="0"/>
              <a:t>TCP </a:t>
            </a:r>
            <a:r>
              <a:rPr lang="zh-CN" altLang="en-US" dirty="0"/>
              <a:t>报文段的发送时机</a:t>
            </a:r>
            <a:r>
              <a:rPr lang="en-US" altLang="zh-CN" dirty="0"/>
              <a:t>:</a:t>
            </a:r>
          </a:p>
          <a:p>
            <a:pPr lvl="1"/>
            <a:r>
              <a:rPr lang="zh-CN" altLang="en-US" dirty="0"/>
              <a:t> </a:t>
            </a:r>
            <a:r>
              <a:rPr lang="en-US" altLang="zh-CN" dirty="0"/>
              <a:t>TCP </a:t>
            </a:r>
            <a:r>
              <a:rPr lang="zh-CN" altLang="en-US" dirty="0"/>
              <a:t>维持一个变量，它等于最大报文段长度 </a:t>
            </a:r>
            <a:r>
              <a:rPr lang="en-US" altLang="zh-CN" dirty="0"/>
              <a:t>MSS</a:t>
            </a:r>
            <a:r>
              <a:rPr lang="zh-CN" altLang="en-US" dirty="0"/>
              <a:t>。只要缓存中存放的数据达到 </a:t>
            </a:r>
            <a:r>
              <a:rPr lang="en-US" altLang="zh-CN" dirty="0"/>
              <a:t>MSS </a:t>
            </a:r>
            <a:r>
              <a:rPr lang="zh-CN" altLang="en-US" dirty="0"/>
              <a:t>字节时，就组装成一个 </a:t>
            </a:r>
            <a:r>
              <a:rPr lang="en-US" altLang="zh-CN" dirty="0"/>
              <a:t>TCP </a:t>
            </a:r>
            <a:r>
              <a:rPr lang="zh-CN" altLang="en-US" dirty="0"/>
              <a:t>报文段发送出去。</a:t>
            </a:r>
          </a:p>
          <a:p>
            <a:pPr lvl="1"/>
            <a:r>
              <a:rPr lang="zh-CN" altLang="en-US" dirty="0"/>
              <a:t>由发送方的应用进程指明要求发送报文段，即 </a:t>
            </a:r>
            <a:r>
              <a:rPr lang="en-US" altLang="zh-CN" dirty="0"/>
              <a:t>TCP </a:t>
            </a:r>
            <a:r>
              <a:rPr lang="zh-CN" altLang="en-US" dirty="0"/>
              <a:t>支持的推送</a:t>
            </a:r>
            <a:r>
              <a:rPr lang="en-US" altLang="zh-CN" dirty="0"/>
              <a:t>(push)</a:t>
            </a:r>
            <a:r>
              <a:rPr lang="zh-CN" altLang="en-US" dirty="0"/>
              <a:t>操作。</a:t>
            </a:r>
          </a:p>
          <a:p>
            <a:pPr lvl="1"/>
            <a:r>
              <a:rPr lang="zh-CN" altLang="en-US" dirty="0"/>
              <a:t>发送方的一个计时器期限到了，这时就把当前已有的缓存数据装入报文段（但长度不能超过 </a:t>
            </a:r>
            <a:r>
              <a:rPr lang="en-US" altLang="zh-CN" dirty="0"/>
              <a:t>MSS</a:t>
            </a:r>
            <a:r>
              <a:rPr lang="zh-CN" altLang="en-US" dirty="0"/>
              <a:t>）发送出去。</a:t>
            </a:r>
            <a:endParaRPr lang="en-US" altLang="zh-CN" dirty="0"/>
          </a:p>
          <a:p>
            <a:r>
              <a:rPr lang="zh-CN" altLang="en-US" dirty="0"/>
              <a:t>但不同的应用，发送时机仍然较为复杂</a:t>
            </a:r>
          </a:p>
        </p:txBody>
      </p:sp>
      <p:sp>
        <p:nvSpPr>
          <p:cNvPr id="4" name="灯片编号占位符 3"/>
          <p:cNvSpPr>
            <a:spLocks noGrp="1"/>
          </p:cNvSpPr>
          <p:nvPr>
            <p:ph type="sldNum" sz="quarter" idx="12"/>
          </p:nvPr>
        </p:nvSpPr>
        <p:spPr/>
        <p:txBody>
          <a:bodyPr/>
          <a:lstStyle/>
          <a:p>
            <a:fld id="{C5115649-70A0-44B3-983D-302858AA6FDF}" type="slidenum">
              <a:rPr lang="en-US" altLang="zh-CN" smtClean="0"/>
              <a:pPr/>
              <a:t>63</a:t>
            </a:fld>
            <a:endParaRPr lang="en-US" altLang="zh-CN"/>
          </a:p>
        </p:txBody>
      </p:sp>
    </p:spTree>
    <p:extLst>
      <p:ext uri="{BB962C8B-B14F-4D97-AF65-F5344CB8AC3E}">
        <p14:creationId xmlns:p14="http://schemas.microsoft.com/office/powerpoint/2010/main" val="2591846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A0E76C-320D-4567-A37E-F7D72CF403DB}" type="slidenum">
              <a:rPr lang="en-US" altLang="zh-CN"/>
              <a:pPr/>
              <a:t>64</a:t>
            </a:fld>
            <a:endParaRPr lang="en-US" altLang="zh-CN"/>
          </a:p>
        </p:txBody>
      </p:sp>
      <p:sp>
        <p:nvSpPr>
          <p:cNvPr id="842754" name="Rectangle 2"/>
          <p:cNvSpPr>
            <a:spLocks noGrp="1" noChangeArrowheads="1"/>
          </p:cNvSpPr>
          <p:nvPr>
            <p:ph type="title"/>
          </p:nvPr>
        </p:nvSpPr>
        <p:spPr/>
        <p:txBody>
          <a:bodyPr/>
          <a:lstStyle/>
          <a:p>
            <a:r>
              <a:rPr lang="zh-CN" altLang="en-US" dirty="0"/>
              <a:t>提高性能的措施</a:t>
            </a:r>
          </a:p>
        </p:txBody>
      </p:sp>
      <p:sp>
        <p:nvSpPr>
          <p:cNvPr id="842755" name="Rectangle 3"/>
          <p:cNvSpPr>
            <a:spLocks noGrp="1" noChangeArrowheads="1"/>
          </p:cNvSpPr>
          <p:nvPr>
            <p:ph type="body" idx="1"/>
          </p:nvPr>
        </p:nvSpPr>
        <p:spPr/>
        <p:txBody>
          <a:bodyPr/>
          <a:lstStyle/>
          <a:p>
            <a:r>
              <a:rPr lang="en-US" altLang="zh-CN" dirty="0"/>
              <a:t>Nagle</a:t>
            </a:r>
            <a:r>
              <a:rPr lang="zh-CN" altLang="en-US" dirty="0"/>
              <a:t>算法：</a:t>
            </a:r>
          </a:p>
          <a:p>
            <a:pPr lvl="1"/>
            <a:r>
              <a:rPr lang="zh-CN" altLang="en-US" dirty="0"/>
              <a:t>若发送进程把要发送的数据逐个字节第送到</a:t>
            </a:r>
            <a:r>
              <a:rPr lang="en-US" altLang="zh-CN" dirty="0"/>
              <a:t>TCP</a:t>
            </a:r>
            <a:r>
              <a:rPr lang="zh-CN" altLang="en-US" dirty="0"/>
              <a:t>的发送缓存，则发送方把第</a:t>
            </a:r>
            <a:r>
              <a:rPr lang="en-US" altLang="zh-CN" dirty="0"/>
              <a:t>1</a:t>
            </a:r>
            <a:r>
              <a:rPr lang="zh-CN" altLang="en-US" dirty="0"/>
              <a:t>个字节发送出去，把后续的字节缓存起来。</a:t>
            </a:r>
          </a:p>
          <a:p>
            <a:pPr lvl="1"/>
            <a:r>
              <a:rPr lang="zh-CN" altLang="en-US" dirty="0"/>
              <a:t>当收到对第</a:t>
            </a:r>
            <a:r>
              <a:rPr lang="en-US" altLang="zh-CN" dirty="0"/>
              <a:t>1</a:t>
            </a:r>
            <a:r>
              <a:rPr lang="zh-CN" altLang="en-US" dirty="0"/>
              <a:t>个字节的确认后，在将缓存中的数据组装成一个报文段发送出去，同时继续对后续数据进行缓存</a:t>
            </a:r>
          </a:p>
          <a:p>
            <a:pPr lvl="1"/>
            <a:r>
              <a:rPr lang="zh-CN" altLang="en-US" dirty="0"/>
              <a:t>当到达的数据已达到发送窗口大小的一半或者已达到最大报文段时，立即发送一个报文段。</a:t>
            </a:r>
          </a:p>
        </p:txBody>
      </p:sp>
    </p:spTree>
    <p:extLst>
      <p:ext uri="{BB962C8B-B14F-4D97-AF65-F5344CB8AC3E}">
        <p14:creationId xmlns:p14="http://schemas.microsoft.com/office/powerpoint/2010/main" val="4147779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A0E76C-320D-4567-A37E-F7D72CF403DB}" type="slidenum">
              <a:rPr lang="en-US" altLang="zh-CN"/>
              <a:pPr/>
              <a:t>65</a:t>
            </a:fld>
            <a:endParaRPr lang="en-US" altLang="zh-CN"/>
          </a:p>
        </p:txBody>
      </p:sp>
      <p:sp>
        <p:nvSpPr>
          <p:cNvPr id="842754" name="Rectangle 2"/>
          <p:cNvSpPr>
            <a:spLocks noGrp="1" noChangeArrowheads="1"/>
          </p:cNvSpPr>
          <p:nvPr>
            <p:ph type="title"/>
          </p:nvPr>
        </p:nvSpPr>
        <p:spPr/>
        <p:txBody>
          <a:bodyPr/>
          <a:lstStyle/>
          <a:p>
            <a:r>
              <a:rPr lang="zh-CN" altLang="en-US" dirty="0"/>
              <a:t>提高性能的措施</a:t>
            </a:r>
          </a:p>
        </p:txBody>
      </p:sp>
      <p:sp>
        <p:nvSpPr>
          <p:cNvPr id="842755" name="Rectangle 3"/>
          <p:cNvSpPr>
            <a:spLocks noGrp="1" noChangeArrowheads="1"/>
          </p:cNvSpPr>
          <p:nvPr>
            <p:ph type="body" idx="1"/>
          </p:nvPr>
        </p:nvSpPr>
        <p:spPr/>
        <p:txBody>
          <a:bodyPr/>
          <a:lstStyle/>
          <a:p>
            <a:r>
              <a:rPr lang="zh-CN" altLang="en-US" dirty="0"/>
              <a:t>糊涂窗口综合症：</a:t>
            </a:r>
            <a:r>
              <a:rPr lang="en-US" altLang="zh-CN" dirty="0"/>
              <a:t>TCP</a:t>
            </a:r>
            <a:r>
              <a:rPr lang="zh-CN" altLang="en-US" dirty="0"/>
              <a:t>接收缓存已满，而应用进程一次只从缓存中读取一个字节。</a:t>
            </a:r>
            <a:endParaRPr lang="en-US" altLang="zh-CN" dirty="0"/>
          </a:p>
          <a:p>
            <a:pPr lvl="1"/>
            <a:r>
              <a:rPr lang="zh-CN" altLang="en-US" dirty="0"/>
              <a:t>让接收方等待一段时间，使得</a:t>
            </a:r>
            <a:endParaRPr lang="en-US" altLang="zh-CN" dirty="0"/>
          </a:p>
          <a:p>
            <a:pPr marL="914400" lvl="2" indent="0">
              <a:buNone/>
            </a:pPr>
            <a:r>
              <a:rPr lang="zh-CN" altLang="en-US" dirty="0"/>
              <a:t>或者接收缓存可容纳一个</a:t>
            </a:r>
            <a:r>
              <a:rPr lang="en-US" altLang="zh-CN" dirty="0"/>
              <a:t>MSS</a:t>
            </a:r>
          </a:p>
          <a:p>
            <a:pPr marL="914400" lvl="2" indent="0">
              <a:buNone/>
            </a:pPr>
            <a:r>
              <a:rPr lang="zh-CN" altLang="en-US" dirty="0"/>
              <a:t>或者接受缓冲一半空间空闲</a:t>
            </a:r>
            <a:endParaRPr lang="en-US" altLang="zh-CN" dirty="0"/>
          </a:p>
          <a:p>
            <a:pPr lvl="1"/>
            <a:r>
              <a:rPr lang="zh-CN" altLang="en-US" dirty="0"/>
              <a:t>发送方不要发送太小的报文</a:t>
            </a:r>
            <a:endParaRPr lang="en-US" altLang="zh-CN" dirty="0"/>
          </a:p>
        </p:txBody>
      </p:sp>
    </p:spTree>
    <p:extLst>
      <p:ext uri="{BB962C8B-B14F-4D97-AF65-F5344CB8AC3E}">
        <p14:creationId xmlns:p14="http://schemas.microsoft.com/office/powerpoint/2010/main" val="17688227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570BBB1-06D5-491E-93FA-F01887A177D0}" type="slidenum">
              <a:rPr lang="en-US" altLang="zh-CN"/>
              <a:pPr/>
              <a:t>66</a:t>
            </a:fld>
            <a:endParaRPr lang="en-US" altLang="zh-CN"/>
          </a:p>
        </p:txBody>
      </p:sp>
      <p:sp>
        <p:nvSpPr>
          <p:cNvPr id="509954" name="Rectangle 2"/>
          <p:cNvSpPr>
            <a:spLocks noGrp="1" noChangeArrowheads="1"/>
          </p:cNvSpPr>
          <p:nvPr>
            <p:ph type="title"/>
          </p:nvPr>
        </p:nvSpPr>
        <p:spPr/>
        <p:txBody>
          <a:bodyPr/>
          <a:lstStyle/>
          <a:p>
            <a:r>
              <a:rPr lang="zh-CN" altLang="en-US" dirty="0"/>
              <a:t>连接建立</a:t>
            </a:r>
          </a:p>
        </p:txBody>
      </p:sp>
      <p:sp>
        <p:nvSpPr>
          <p:cNvPr id="509955" name="Rectangle 3"/>
          <p:cNvSpPr>
            <a:spLocks noGrp="1" noChangeArrowheads="1"/>
          </p:cNvSpPr>
          <p:nvPr>
            <p:ph type="body" idx="1"/>
          </p:nvPr>
        </p:nvSpPr>
        <p:spPr/>
        <p:txBody>
          <a:bodyPr/>
          <a:lstStyle/>
          <a:p>
            <a:r>
              <a:rPr lang="en-US" altLang="zh-CN" dirty="0"/>
              <a:t>TCP</a:t>
            </a:r>
            <a:r>
              <a:rPr lang="zh-CN" altLang="en-US" dirty="0"/>
              <a:t>是一个面向连接的协议，通信双方在发送数据之前都必须建立一个</a:t>
            </a:r>
            <a:r>
              <a:rPr lang="en-US" altLang="zh-CN" dirty="0"/>
              <a:t>TCP</a:t>
            </a:r>
            <a:r>
              <a:rPr lang="zh-CN" altLang="en-US" dirty="0"/>
              <a:t>连接。 </a:t>
            </a:r>
            <a:endParaRPr lang="en-US" altLang="zh-CN" dirty="0"/>
          </a:p>
          <a:p>
            <a:r>
              <a:rPr lang="zh-CN" altLang="en-US" dirty="0"/>
              <a:t>连接建立过程中要解决的问题：</a:t>
            </a:r>
          </a:p>
          <a:p>
            <a:pPr lvl="1"/>
            <a:r>
              <a:rPr lang="zh-CN" altLang="en-US" dirty="0"/>
              <a:t>要使每一方能够确知对方的存在。</a:t>
            </a:r>
          </a:p>
          <a:p>
            <a:pPr lvl="1"/>
            <a:r>
              <a:rPr lang="zh-CN" altLang="en-US" dirty="0"/>
              <a:t>要允许双方协商一些参数（如最大报文段长度，最大窗口大小，服务质量等）。</a:t>
            </a:r>
          </a:p>
          <a:p>
            <a:pPr lvl="1"/>
            <a:r>
              <a:rPr lang="zh-CN" altLang="en-US" dirty="0"/>
              <a:t>能够对运输实体资源（如缓存大小，连接表中的项目等）进行分配。 </a:t>
            </a:r>
            <a:endParaRPr lang="en-US" altLang="zh-CN" dirty="0"/>
          </a:p>
          <a:p>
            <a:r>
              <a:rPr lang="en-US" altLang="zh-CN" dirty="0"/>
              <a:t>TCP</a:t>
            </a:r>
            <a:r>
              <a:rPr lang="zh-CN" altLang="en-US" dirty="0"/>
              <a:t>连接的建立过程称为三次握手</a:t>
            </a:r>
            <a:r>
              <a:rPr lang="en-US" altLang="zh-CN" dirty="0"/>
              <a:t>(3-way handshake)</a:t>
            </a:r>
            <a:r>
              <a:rPr lang="zh-CN" altLang="en-US" dirty="0"/>
              <a:t>。</a:t>
            </a:r>
            <a:endParaRPr lang="en-US" altLang="zh-CN" dirty="0"/>
          </a:p>
          <a:p>
            <a:pPr lvl="1"/>
            <a:r>
              <a:rPr lang="zh-CN" altLang="en-US" dirty="0"/>
              <a:t>避免已失效的连接请求报文</a:t>
            </a:r>
            <a:endParaRPr lang="en-US" altLang="zh-CN" dirty="0"/>
          </a:p>
          <a:p>
            <a:pPr marL="0" indent="0">
              <a:buNone/>
            </a:pPr>
            <a:endParaRPr lang="zh-CN" altLang="en-US" dirty="0"/>
          </a:p>
        </p:txBody>
      </p:sp>
    </p:spTree>
    <p:extLst>
      <p:ext uri="{BB962C8B-B14F-4D97-AF65-F5344CB8AC3E}">
        <p14:creationId xmlns:p14="http://schemas.microsoft.com/office/powerpoint/2010/main" val="947333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5"/>
          <p:cNvSpPr>
            <a:spLocks noGrp="1"/>
          </p:cNvSpPr>
          <p:nvPr>
            <p:ph type="sldNum" sz="quarter" idx="12"/>
          </p:nvPr>
        </p:nvSpPr>
        <p:spPr/>
        <p:txBody>
          <a:bodyPr/>
          <a:lstStyle/>
          <a:p>
            <a:fld id="{BBC1CDD3-9F33-4EF7-9B4C-CBB6663AF8FB}" type="slidenum">
              <a:rPr lang="en-US" altLang="zh-CN"/>
              <a:pPr/>
              <a:t>67</a:t>
            </a:fld>
            <a:endParaRPr lang="en-US" altLang="zh-CN"/>
          </a:p>
        </p:txBody>
      </p:sp>
      <p:sp>
        <p:nvSpPr>
          <p:cNvPr id="317466" name="Text Box 26"/>
          <p:cNvSpPr txBox="1">
            <a:spLocks noChangeArrowheads="1"/>
          </p:cNvSpPr>
          <p:nvPr/>
        </p:nvSpPr>
        <p:spPr bwMode="auto">
          <a:xfrm>
            <a:off x="1647328" y="1173164"/>
            <a:ext cx="14959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solidFill>
                  <a:schemeClr val="accent2"/>
                </a:solidFill>
                <a:latin typeface="微软雅黑 Light" panose="020B0502040204020203" pitchFamily="34" charset="-122"/>
                <a:ea typeface="微软雅黑 Light" panose="020B0502040204020203" pitchFamily="34" charset="-122"/>
              </a:rPr>
              <a:t>主机</a:t>
            </a:r>
            <a:r>
              <a:rPr lang="en-US" altLang="zh-CN">
                <a:solidFill>
                  <a:schemeClr val="accent2"/>
                </a:solidFill>
                <a:latin typeface="微软雅黑 Light" panose="020B0502040204020203" pitchFamily="34" charset="-122"/>
                <a:ea typeface="微软雅黑 Light" panose="020B0502040204020203" pitchFamily="34" charset="-122"/>
              </a:rPr>
              <a:t>A-</a:t>
            </a:r>
            <a:r>
              <a:rPr lang="zh-CN" altLang="en-US">
                <a:solidFill>
                  <a:schemeClr val="accent2"/>
                </a:solidFill>
                <a:latin typeface="微软雅黑 Light" panose="020B0502040204020203" pitchFamily="34" charset="-122"/>
                <a:ea typeface="微软雅黑 Light" panose="020B0502040204020203" pitchFamily="34" charset="-122"/>
              </a:rPr>
              <a:t>客户</a:t>
            </a:r>
          </a:p>
        </p:txBody>
      </p:sp>
      <p:sp>
        <p:nvSpPr>
          <p:cNvPr id="317467" name="Text Box 27"/>
          <p:cNvSpPr txBox="1">
            <a:spLocks noChangeArrowheads="1"/>
          </p:cNvSpPr>
          <p:nvPr/>
        </p:nvSpPr>
        <p:spPr bwMode="auto">
          <a:xfrm>
            <a:off x="8832850" y="1196976"/>
            <a:ext cx="1728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latin typeface="微软雅黑 Light" panose="020B0502040204020203" pitchFamily="34" charset="-122"/>
                <a:ea typeface="微软雅黑 Light" panose="020B0502040204020203" pitchFamily="34" charset="-122"/>
              </a:rPr>
              <a:t>主机</a:t>
            </a:r>
            <a:r>
              <a:rPr lang="en-US" altLang="zh-CN">
                <a:solidFill>
                  <a:schemeClr val="accent2"/>
                </a:solidFill>
                <a:latin typeface="微软雅黑 Light" panose="020B0502040204020203" pitchFamily="34" charset="-122"/>
                <a:ea typeface="微软雅黑 Light" panose="020B0502040204020203" pitchFamily="34" charset="-122"/>
              </a:rPr>
              <a:t>B-</a:t>
            </a:r>
            <a:r>
              <a:rPr lang="zh-CN" altLang="en-US">
                <a:solidFill>
                  <a:schemeClr val="accent2"/>
                </a:solidFill>
                <a:latin typeface="微软雅黑 Light" panose="020B0502040204020203" pitchFamily="34" charset="-122"/>
                <a:ea typeface="微软雅黑 Light" panose="020B0502040204020203" pitchFamily="34" charset="-122"/>
              </a:rPr>
              <a:t>服务器</a:t>
            </a:r>
          </a:p>
        </p:txBody>
      </p:sp>
      <p:sp>
        <p:nvSpPr>
          <p:cNvPr id="317475" name="Rectangle 35"/>
          <p:cNvSpPr>
            <a:spLocks noGrp="1" noChangeArrowheads="1"/>
          </p:cNvSpPr>
          <p:nvPr>
            <p:ph type="title"/>
          </p:nvPr>
        </p:nvSpPr>
        <p:spPr>
          <a:noFill/>
          <a:ln/>
        </p:spPr>
        <p:txBody>
          <a:bodyPr/>
          <a:lstStyle/>
          <a:p>
            <a:r>
              <a:rPr lang="zh-CN" altLang="en-US"/>
              <a:t>连接建立报文序列</a:t>
            </a:r>
          </a:p>
        </p:txBody>
      </p:sp>
      <p:grpSp>
        <p:nvGrpSpPr>
          <p:cNvPr id="317480" name="Group 40"/>
          <p:cNvGrpSpPr>
            <a:grpSpLocks/>
          </p:cNvGrpSpPr>
          <p:nvPr/>
        </p:nvGrpSpPr>
        <p:grpSpPr bwMode="auto">
          <a:xfrm>
            <a:off x="2914650" y="2789238"/>
            <a:ext cx="6086475" cy="3765550"/>
            <a:chOff x="898" y="1893"/>
            <a:chExt cx="3834" cy="2372"/>
          </a:xfrm>
        </p:grpSpPr>
        <p:grpSp>
          <p:nvGrpSpPr>
            <p:cNvPr id="317481" name="Group 41"/>
            <p:cNvGrpSpPr>
              <a:grpSpLocks/>
            </p:cNvGrpSpPr>
            <p:nvPr/>
          </p:nvGrpSpPr>
          <p:grpSpPr bwMode="auto">
            <a:xfrm>
              <a:off x="899" y="1916"/>
              <a:ext cx="622" cy="1048"/>
              <a:chOff x="899" y="1916"/>
              <a:chExt cx="622" cy="1048"/>
            </a:xfrm>
          </p:grpSpPr>
          <p:sp>
            <p:nvSpPr>
              <p:cNvPr id="317482" name="Rectangle 42"/>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83" name="Rectangle 43"/>
              <p:cNvSpPr>
                <a:spLocks noChangeArrowheads="1"/>
              </p:cNvSpPr>
              <p:nvPr/>
            </p:nvSpPr>
            <p:spPr bwMode="auto">
              <a:xfrm>
                <a:off x="970" y="2169"/>
                <a:ext cx="47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SYN-</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SENT</a:t>
                </a:r>
              </a:p>
            </p:txBody>
          </p:sp>
        </p:grpSp>
        <p:grpSp>
          <p:nvGrpSpPr>
            <p:cNvPr id="317484" name="Group 44"/>
            <p:cNvGrpSpPr>
              <a:grpSpLocks/>
            </p:cNvGrpSpPr>
            <p:nvPr/>
          </p:nvGrpSpPr>
          <p:grpSpPr bwMode="auto">
            <a:xfrm>
              <a:off x="898" y="3013"/>
              <a:ext cx="616" cy="1252"/>
              <a:chOff x="898" y="3013"/>
              <a:chExt cx="616" cy="1252"/>
            </a:xfrm>
          </p:grpSpPr>
          <p:sp>
            <p:nvSpPr>
              <p:cNvPr id="317485" name="Rectangle 45"/>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86" name="Rectangle 46"/>
              <p:cNvSpPr>
                <a:spLocks noChangeArrowheads="1"/>
              </p:cNvSpPr>
              <p:nvPr/>
            </p:nvSpPr>
            <p:spPr bwMode="auto">
              <a:xfrm>
                <a:off x="898" y="3383"/>
                <a:ext cx="59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ESTAB-</a:t>
                </a:r>
              </a:p>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LISHED</a:t>
                </a:r>
              </a:p>
            </p:txBody>
          </p:sp>
        </p:grpSp>
        <p:grpSp>
          <p:nvGrpSpPr>
            <p:cNvPr id="317487" name="Group 47"/>
            <p:cNvGrpSpPr>
              <a:grpSpLocks/>
            </p:cNvGrpSpPr>
            <p:nvPr/>
          </p:nvGrpSpPr>
          <p:grpSpPr bwMode="auto">
            <a:xfrm>
              <a:off x="4111" y="2445"/>
              <a:ext cx="621" cy="1064"/>
              <a:chOff x="4111" y="2445"/>
              <a:chExt cx="621" cy="1064"/>
            </a:xfrm>
          </p:grpSpPr>
          <p:sp>
            <p:nvSpPr>
              <p:cNvPr id="317488" name="Rectangle 48"/>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89" name="Rectangle 49"/>
              <p:cNvSpPr>
                <a:spLocks noChangeArrowheads="1"/>
              </p:cNvSpPr>
              <p:nvPr/>
            </p:nvSpPr>
            <p:spPr bwMode="auto">
              <a:xfrm>
                <a:off x="4161" y="2721"/>
                <a:ext cx="51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SYN-</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RCVD</a:t>
                </a:r>
              </a:p>
            </p:txBody>
          </p:sp>
        </p:grpSp>
        <p:grpSp>
          <p:nvGrpSpPr>
            <p:cNvPr id="317490" name="Group 50"/>
            <p:cNvGrpSpPr>
              <a:grpSpLocks/>
            </p:cNvGrpSpPr>
            <p:nvPr/>
          </p:nvGrpSpPr>
          <p:grpSpPr bwMode="auto">
            <a:xfrm>
              <a:off x="4111" y="1893"/>
              <a:ext cx="621" cy="519"/>
              <a:chOff x="4111" y="1893"/>
              <a:chExt cx="621" cy="519"/>
            </a:xfrm>
          </p:grpSpPr>
          <p:sp>
            <p:nvSpPr>
              <p:cNvPr id="317491" name="Rectangle 51"/>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92" name="Rectangle 52"/>
              <p:cNvSpPr>
                <a:spLocks noChangeArrowheads="1"/>
              </p:cNvSpPr>
              <p:nvPr/>
            </p:nvSpPr>
            <p:spPr bwMode="auto">
              <a:xfrm>
                <a:off x="4118" y="2004"/>
                <a:ext cx="5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LISTEN</a:t>
                </a:r>
              </a:p>
            </p:txBody>
          </p:sp>
        </p:grpSp>
        <p:grpSp>
          <p:nvGrpSpPr>
            <p:cNvPr id="317493" name="Group 53"/>
            <p:cNvGrpSpPr>
              <a:grpSpLocks/>
            </p:cNvGrpSpPr>
            <p:nvPr/>
          </p:nvGrpSpPr>
          <p:grpSpPr bwMode="auto">
            <a:xfrm>
              <a:off x="4110" y="3564"/>
              <a:ext cx="622" cy="701"/>
              <a:chOff x="4110" y="3564"/>
              <a:chExt cx="622" cy="701"/>
            </a:xfrm>
          </p:grpSpPr>
          <p:sp>
            <p:nvSpPr>
              <p:cNvPr id="317494" name="Rectangle 54"/>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495" name="Rectangle 55"/>
              <p:cNvSpPr>
                <a:spLocks noChangeArrowheads="1"/>
              </p:cNvSpPr>
              <p:nvPr/>
            </p:nvSpPr>
            <p:spPr bwMode="auto">
              <a:xfrm>
                <a:off x="4110" y="3708"/>
                <a:ext cx="59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ESTAB-</a:t>
                </a:r>
              </a:p>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LISHED</a:t>
                </a:r>
              </a:p>
            </p:txBody>
          </p:sp>
        </p:grpSp>
      </p:grpSp>
      <p:grpSp>
        <p:nvGrpSpPr>
          <p:cNvPr id="317496" name="Group 56"/>
          <p:cNvGrpSpPr>
            <a:grpSpLocks/>
          </p:cNvGrpSpPr>
          <p:nvPr/>
        </p:nvGrpSpPr>
        <p:grpSpPr bwMode="auto">
          <a:xfrm>
            <a:off x="3902076" y="2767013"/>
            <a:ext cx="4111625" cy="823912"/>
            <a:chOff x="1520" y="1879"/>
            <a:chExt cx="2590" cy="519"/>
          </a:xfrm>
        </p:grpSpPr>
        <p:sp>
          <p:nvSpPr>
            <p:cNvPr id="317497" name="Rectangle 57"/>
            <p:cNvSpPr>
              <a:spLocks noChangeArrowheads="1"/>
            </p:cNvSpPr>
            <p:nvPr/>
          </p:nvSpPr>
          <p:spPr bwMode="auto">
            <a:xfrm rot="665985">
              <a:off x="2097" y="1879"/>
              <a:ext cx="13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chemeClr val="accent2"/>
                  </a:solidFill>
                  <a:latin typeface="微软雅黑 Light" panose="020B0502040204020203" pitchFamily="34" charset="-122"/>
                  <a:ea typeface="微软雅黑 Light" panose="020B0502040204020203" pitchFamily="34" charset="-122"/>
                </a:rPr>
                <a:t>SYN = 1, seq = x</a:t>
              </a:r>
            </a:p>
          </p:txBody>
        </p:sp>
        <p:sp>
          <p:nvSpPr>
            <p:cNvPr id="317498" name="Line 58"/>
            <p:cNvSpPr>
              <a:spLocks noChangeShapeType="1"/>
            </p:cNvSpPr>
            <p:nvPr/>
          </p:nvSpPr>
          <p:spPr bwMode="auto">
            <a:xfrm>
              <a:off x="1520" y="1893"/>
              <a:ext cx="2590" cy="505"/>
            </a:xfrm>
            <a:prstGeom prst="line">
              <a:avLst/>
            </a:prstGeom>
            <a:noFill/>
            <a:ln w="5715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317499" name="Group 59"/>
          <p:cNvGrpSpPr>
            <a:grpSpLocks/>
          </p:cNvGrpSpPr>
          <p:nvPr/>
        </p:nvGrpSpPr>
        <p:grpSpPr bwMode="auto">
          <a:xfrm>
            <a:off x="3902076" y="4540250"/>
            <a:ext cx="4129088" cy="800100"/>
            <a:chOff x="1520" y="2996"/>
            <a:chExt cx="2601" cy="504"/>
          </a:xfrm>
        </p:grpSpPr>
        <p:sp>
          <p:nvSpPr>
            <p:cNvPr id="317500" name="Rectangle 60"/>
            <p:cNvSpPr>
              <a:spLocks noChangeArrowheads="1"/>
            </p:cNvSpPr>
            <p:nvPr/>
          </p:nvSpPr>
          <p:spPr bwMode="auto">
            <a:xfrm rot="649536">
              <a:off x="1902" y="3064"/>
              <a:ext cx="221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ACK = 1, seq = x + 1, ack = y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p>
          </p:txBody>
        </p:sp>
        <p:sp>
          <p:nvSpPr>
            <p:cNvPr id="317501" name="Line 61"/>
            <p:cNvSpPr>
              <a:spLocks noChangeShapeType="1"/>
            </p:cNvSpPr>
            <p:nvPr/>
          </p:nvSpPr>
          <p:spPr bwMode="auto">
            <a:xfrm>
              <a:off x="1520" y="2996"/>
              <a:ext cx="2590" cy="504"/>
            </a:xfrm>
            <a:prstGeom prst="line">
              <a:avLst/>
            </a:prstGeom>
            <a:noFill/>
            <a:ln w="5715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317502" name="Rectangle 62"/>
          <p:cNvSpPr>
            <a:spLocks noChangeArrowheads="1"/>
          </p:cNvSpPr>
          <p:nvPr/>
        </p:nvSpPr>
        <p:spPr bwMode="auto">
          <a:xfrm>
            <a:off x="2925764" y="2178051"/>
            <a:ext cx="966787" cy="549275"/>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317503" name="Text Box 63"/>
          <p:cNvSpPr txBox="1">
            <a:spLocks noChangeArrowheads="1"/>
          </p:cNvSpPr>
          <p:nvPr/>
        </p:nvSpPr>
        <p:spPr bwMode="auto">
          <a:xfrm>
            <a:off x="2876550" y="2239963"/>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CLOSED</a:t>
            </a:r>
          </a:p>
        </p:txBody>
      </p:sp>
      <p:sp>
        <p:nvSpPr>
          <p:cNvPr id="317504" name="Rectangle 64"/>
          <p:cNvSpPr>
            <a:spLocks noChangeArrowheads="1"/>
          </p:cNvSpPr>
          <p:nvPr/>
        </p:nvSpPr>
        <p:spPr bwMode="auto">
          <a:xfrm>
            <a:off x="8015289" y="2178051"/>
            <a:ext cx="985837" cy="549275"/>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317505" name="Text Box 65"/>
          <p:cNvSpPr txBox="1">
            <a:spLocks noChangeArrowheads="1"/>
          </p:cNvSpPr>
          <p:nvPr/>
        </p:nvSpPr>
        <p:spPr bwMode="auto">
          <a:xfrm>
            <a:off x="7975600" y="2239963"/>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CLOSED</a:t>
            </a:r>
          </a:p>
        </p:txBody>
      </p:sp>
      <p:grpSp>
        <p:nvGrpSpPr>
          <p:cNvPr id="317506" name="Group 66"/>
          <p:cNvGrpSpPr>
            <a:grpSpLocks/>
          </p:cNvGrpSpPr>
          <p:nvPr/>
        </p:nvGrpSpPr>
        <p:grpSpPr bwMode="auto">
          <a:xfrm>
            <a:off x="4803776" y="5624512"/>
            <a:ext cx="2371725" cy="366712"/>
            <a:chOff x="2088" y="3679"/>
            <a:chExt cx="1494" cy="231"/>
          </a:xfrm>
        </p:grpSpPr>
        <p:sp>
          <p:nvSpPr>
            <p:cNvPr id="317507" name="AutoShape 67"/>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508" name="Rectangle 68"/>
            <p:cNvSpPr>
              <a:spLocks noChangeArrowheads="1"/>
            </p:cNvSpPr>
            <p:nvPr/>
          </p:nvSpPr>
          <p:spPr bwMode="auto">
            <a:xfrm>
              <a:off x="2462" y="3679"/>
              <a:ext cx="697" cy="231"/>
            </a:xfrm>
            <a:prstGeom prst="rect">
              <a:avLst/>
            </a:prstGeom>
            <a:solidFill>
              <a:srgbClr val="CCECFF"/>
            </a:solidFill>
            <a:ln w="38100" cmpd="dbl">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数据传送</a:t>
              </a:r>
            </a:p>
          </p:txBody>
        </p:sp>
      </p:grpSp>
      <p:grpSp>
        <p:nvGrpSpPr>
          <p:cNvPr id="317509" name="Group 69"/>
          <p:cNvGrpSpPr>
            <a:grpSpLocks/>
          </p:cNvGrpSpPr>
          <p:nvPr/>
        </p:nvGrpSpPr>
        <p:grpSpPr bwMode="auto">
          <a:xfrm>
            <a:off x="1884363" y="1841500"/>
            <a:ext cx="1320800" cy="947738"/>
            <a:chOff x="249" y="1296"/>
            <a:chExt cx="832" cy="597"/>
          </a:xfrm>
        </p:grpSpPr>
        <p:sp>
          <p:nvSpPr>
            <p:cNvPr id="317510" name="Rectangle 70"/>
            <p:cNvSpPr>
              <a:spLocks noChangeArrowheads="1"/>
            </p:cNvSpPr>
            <p:nvPr/>
          </p:nvSpPr>
          <p:spPr bwMode="auto">
            <a:xfrm>
              <a:off x="251" y="1638"/>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主动打开</a:t>
              </a:r>
            </a:p>
          </p:txBody>
        </p:sp>
        <p:sp>
          <p:nvSpPr>
            <p:cNvPr id="317511" name="Freeform 71"/>
            <p:cNvSpPr>
              <a:spLocks/>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Lst>
              <a:ahLst/>
              <a:cxnLst>
                <a:cxn ang="0">
                  <a:pos x="T0" y="T1"/>
                </a:cxn>
                <a:cxn ang="0">
                  <a:pos x="T2" y="T3"/>
                </a:cxn>
                <a:cxn ang="0">
                  <a:pos x="T4" y="T5"/>
                </a:cxn>
                <a:cxn ang="0">
                  <a:pos x="T6" y="T7"/>
                </a:cxn>
              </a:cxnLst>
              <a:rect l="0" t="0" r="r" b="b"/>
              <a:pathLst>
                <a:path w="758" h="491">
                  <a:moveTo>
                    <a:pt x="758" y="4"/>
                  </a:moveTo>
                  <a:lnTo>
                    <a:pt x="0" y="0"/>
                  </a:lnTo>
                  <a:lnTo>
                    <a:pt x="0" y="491"/>
                  </a:lnTo>
                  <a:lnTo>
                    <a:pt x="592" y="491"/>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17512" name="Group 72"/>
          <p:cNvGrpSpPr>
            <a:grpSpLocks/>
          </p:cNvGrpSpPr>
          <p:nvPr/>
        </p:nvGrpSpPr>
        <p:grpSpPr bwMode="auto">
          <a:xfrm>
            <a:off x="8712200" y="1849438"/>
            <a:ext cx="1385888" cy="939800"/>
            <a:chOff x="4550" y="1301"/>
            <a:chExt cx="873" cy="592"/>
          </a:xfrm>
        </p:grpSpPr>
        <p:sp>
          <p:nvSpPr>
            <p:cNvPr id="317513" name="Rectangle 73"/>
            <p:cNvSpPr>
              <a:spLocks noChangeArrowheads="1"/>
            </p:cNvSpPr>
            <p:nvPr/>
          </p:nvSpPr>
          <p:spPr bwMode="auto">
            <a:xfrm>
              <a:off x="4732" y="1617"/>
              <a:ext cx="69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被动打开</a:t>
              </a:r>
            </a:p>
          </p:txBody>
        </p:sp>
        <p:sp>
          <p:nvSpPr>
            <p:cNvPr id="317514" name="Freeform 74"/>
            <p:cNvSpPr>
              <a:spLocks/>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Lst>
              <a:ahLst/>
              <a:cxnLst>
                <a:cxn ang="0">
                  <a:pos x="T0" y="T1"/>
                </a:cxn>
                <a:cxn ang="0">
                  <a:pos x="T2" y="T3"/>
                </a:cxn>
                <a:cxn ang="0">
                  <a:pos x="T4" y="T5"/>
                </a:cxn>
                <a:cxn ang="0">
                  <a:pos x="T6" y="T7"/>
                </a:cxn>
              </a:cxnLst>
              <a:rect l="0" t="0" r="r" b="b"/>
              <a:pathLst>
                <a:path w="792" h="487">
                  <a:moveTo>
                    <a:pt x="0" y="0"/>
                  </a:moveTo>
                  <a:lnTo>
                    <a:pt x="792" y="4"/>
                  </a:lnTo>
                  <a:lnTo>
                    <a:pt x="792" y="487"/>
                  </a:lnTo>
                  <a:lnTo>
                    <a:pt x="183" y="480"/>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grpSp>
        <p:nvGrpSpPr>
          <p:cNvPr id="317521" name="Group 81"/>
          <p:cNvGrpSpPr>
            <a:grpSpLocks/>
          </p:cNvGrpSpPr>
          <p:nvPr/>
        </p:nvGrpSpPr>
        <p:grpSpPr bwMode="auto">
          <a:xfrm>
            <a:off x="3741739" y="3665539"/>
            <a:ext cx="4271962" cy="801687"/>
            <a:chOff x="1419" y="2445"/>
            <a:chExt cx="2691" cy="505"/>
          </a:xfrm>
        </p:grpSpPr>
        <p:sp>
          <p:nvSpPr>
            <p:cNvPr id="317522" name="Line 82"/>
            <p:cNvSpPr>
              <a:spLocks noChangeShapeType="1"/>
            </p:cNvSpPr>
            <p:nvPr/>
          </p:nvSpPr>
          <p:spPr bwMode="auto">
            <a:xfrm flipH="1">
              <a:off x="1520" y="2445"/>
              <a:ext cx="2590" cy="505"/>
            </a:xfrm>
            <a:prstGeom prst="line">
              <a:avLst/>
            </a:prstGeom>
            <a:noFill/>
            <a:ln w="5715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17523" name="Rectangle 83"/>
            <p:cNvSpPr>
              <a:spLocks noChangeArrowheads="1"/>
            </p:cNvSpPr>
            <p:nvPr/>
          </p:nvSpPr>
          <p:spPr bwMode="auto">
            <a:xfrm rot="20990024" flipH="1">
              <a:off x="1419" y="2474"/>
              <a:ext cx="2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SYN = 1, ACK = 1, seq = y, ack= x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endParaRPr lang="en-US" altLang="zh-CN" sz="1800">
                <a:solidFill>
                  <a:schemeClr val="accent2"/>
                </a:solidFill>
                <a:latin typeface="微软雅黑 Light" panose="020B0502040204020203" pitchFamily="34" charset="-122"/>
                <a:ea typeface="微软雅黑 Light" panose="020B0502040204020203" pitchFamily="34" charset="-122"/>
              </a:endParaRPr>
            </a:p>
          </p:txBody>
        </p:sp>
      </p:grpSp>
      <p:pic>
        <p:nvPicPr>
          <p:cNvPr id="51" name="图形 50">
            <a:extLst>
              <a:ext uri="{FF2B5EF4-FFF2-40B4-BE49-F238E27FC236}">
                <a16:creationId xmlns:a16="http://schemas.microsoft.com/office/drawing/2014/main" id="{C95C3D06-405A-42B0-A74A-89EB63EB55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5163" y="1565939"/>
            <a:ext cx="600874" cy="454948"/>
          </a:xfrm>
          <a:prstGeom prst="rect">
            <a:avLst/>
          </a:prstGeom>
        </p:spPr>
      </p:pic>
      <p:pic>
        <p:nvPicPr>
          <p:cNvPr id="52" name="图形 51">
            <a:extLst>
              <a:ext uri="{FF2B5EF4-FFF2-40B4-BE49-F238E27FC236}">
                <a16:creationId xmlns:a16="http://schemas.microsoft.com/office/drawing/2014/main" id="{04F11C42-55C5-43D7-B85E-31E10C1DB8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9413" y="1440191"/>
            <a:ext cx="704549" cy="617209"/>
          </a:xfrm>
          <a:prstGeom prst="rect">
            <a:avLst/>
          </a:prstGeom>
        </p:spPr>
      </p:pic>
    </p:spTree>
    <p:extLst>
      <p:ext uri="{BB962C8B-B14F-4D97-AF65-F5344CB8AC3E}">
        <p14:creationId xmlns:p14="http://schemas.microsoft.com/office/powerpoint/2010/main" val="3060347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12"/>
          </p:nvPr>
        </p:nvSpPr>
        <p:spPr/>
        <p:txBody>
          <a:bodyPr/>
          <a:lstStyle/>
          <a:p>
            <a:fld id="{56EB5943-2A68-42A8-9E11-FC8AB7E925C6}" type="slidenum">
              <a:rPr lang="en-US" altLang="zh-CN"/>
              <a:pPr/>
              <a:t>68</a:t>
            </a:fld>
            <a:endParaRPr lang="en-US" altLang="zh-CN"/>
          </a:p>
        </p:txBody>
      </p:sp>
      <p:sp>
        <p:nvSpPr>
          <p:cNvPr id="569346" name="Rectangle 2"/>
          <p:cNvSpPr>
            <a:spLocks noGrp="1" noChangeArrowheads="1"/>
          </p:cNvSpPr>
          <p:nvPr>
            <p:ph type="title"/>
          </p:nvPr>
        </p:nvSpPr>
        <p:spPr/>
        <p:txBody>
          <a:bodyPr/>
          <a:lstStyle/>
          <a:p>
            <a:r>
              <a:rPr lang="en-US" altLang="zh-CN"/>
              <a:t>TCP</a:t>
            </a:r>
            <a:r>
              <a:rPr lang="zh-CN" altLang="en-US"/>
              <a:t>连接的释放</a:t>
            </a:r>
          </a:p>
        </p:txBody>
      </p:sp>
      <p:grpSp>
        <p:nvGrpSpPr>
          <p:cNvPr id="569383" name="Group 39"/>
          <p:cNvGrpSpPr>
            <a:grpSpLocks/>
          </p:cNvGrpSpPr>
          <p:nvPr/>
        </p:nvGrpSpPr>
        <p:grpSpPr bwMode="auto">
          <a:xfrm>
            <a:off x="3216276" y="6256339"/>
            <a:ext cx="1012825" cy="528637"/>
            <a:chOff x="975" y="3914"/>
            <a:chExt cx="638" cy="333"/>
          </a:xfrm>
        </p:grpSpPr>
        <p:sp>
          <p:nvSpPr>
            <p:cNvPr id="569384" name="Rectangle 40"/>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9385" name="Text Box 41"/>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CLOSED</a:t>
              </a:r>
            </a:p>
          </p:txBody>
        </p:sp>
      </p:grpSp>
      <p:sp>
        <p:nvSpPr>
          <p:cNvPr id="569386" name="AutoShape 42"/>
          <p:cNvSpPr>
            <a:spLocks noChangeArrowheads="1"/>
          </p:cNvSpPr>
          <p:nvPr/>
        </p:nvSpPr>
        <p:spPr bwMode="auto">
          <a:xfrm rot="-651552">
            <a:off x="5454651" y="3938589"/>
            <a:ext cx="676275" cy="236537"/>
          </a:xfrm>
          <a:prstGeom prst="leftArrow">
            <a:avLst>
              <a:gd name="adj1" fmla="val 53620"/>
              <a:gd name="adj2" fmla="val 119816"/>
            </a:avLst>
          </a:prstGeom>
          <a:solidFill>
            <a:schemeClr val="hlink"/>
          </a:soli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387" name="AutoShape 43"/>
          <p:cNvSpPr>
            <a:spLocks noChangeArrowheads="1"/>
          </p:cNvSpPr>
          <p:nvPr/>
        </p:nvSpPr>
        <p:spPr bwMode="auto">
          <a:xfrm>
            <a:off x="5164139" y="1906588"/>
            <a:ext cx="2384425" cy="252412"/>
          </a:xfrm>
          <a:prstGeom prst="leftRightArrow">
            <a:avLst>
              <a:gd name="adj1" fmla="val 55880"/>
              <a:gd name="adj2" fmla="val 108286"/>
            </a:avLst>
          </a:prstGeom>
          <a:solidFill>
            <a:schemeClr val="hlink"/>
          </a:solidFill>
          <a:ln w="127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388" name="Rectangle 44"/>
          <p:cNvSpPr>
            <a:spLocks noChangeArrowheads="1"/>
          </p:cNvSpPr>
          <p:nvPr/>
        </p:nvSpPr>
        <p:spPr bwMode="auto">
          <a:xfrm rot="610931">
            <a:off x="4749879" y="4997424"/>
            <a:ext cx="360823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ACK = 1, seq = u + 1, ack = w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p>
        </p:txBody>
      </p:sp>
      <p:grpSp>
        <p:nvGrpSpPr>
          <p:cNvPr id="569389" name="Group 45"/>
          <p:cNvGrpSpPr>
            <a:grpSpLocks/>
          </p:cNvGrpSpPr>
          <p:nvPr/>
        </p:nvGrpSpPr>
        <p:grpSpPr bwMode="auto">
          <a:xfrm>
            <a:off x="4230688" y="2398713"/>
            <a:ext cx="4133850" cy="768350"/>
            <a:chOff x="1614" y="1484"/>
            <a:chExt cx="2604" cy="484"/>
          </a:xfrm>
        </p:grpSpPr>
        <p:sp>
          <p:nvSpPr>
            <p:cNvPr id="569390" name="Rectangle 46"/>
            <p:cNvSpPr>
              <a:spLocks noChangeArrowheads="1"/>
            </p:cNvSpPr>
            <p:nvPr/>
          </p:nvSpPr>
          <p:spPr bwMode="auto">
            <a:xfrm rot="597975">
              <a:off x="2443" y="1517"/>
              <a:ext cx="12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chemeClr val="accent2"/>
                  </a:solidFill>
                  <a:latin typeface="微软雅黑 Light" panose="020B0502040204020203" pitchFamily="34" charset="-122"/>
                  <a:ea typeface="微软雅黑 Light" panose="020B0502040204020203" pitchFamily="34" charset="-122"/>
                </a:rPr>
                <a:t>FIN = 1, seq = u</a:t>
              </a:r>
            </a:p>
          </p:txBody>
        </p:sp>
        <p:sp>
          <p:nvSpPr>
            <p:cNvPr id="569391" name="Line 47"/>
            <p:cNvSpPr>
              <a:spLocks noChangeShapeType="1"/>
            </p:cNvSpPr>
            <p:nvPr/>
          </p:nvSpPr>
          <p:spPr bwMode="auto">
            <a:xfrm>
              <a:off x="1614" y="1484"/>
              <a:ext cx="2604" cy="484"/>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grpSp>
        <p:nvGrpSpPr>
          <p:cNvPr id="569392" name="Group 48"/>
          <p:cNvGrpSpPr>
            <a:grpSpLocks/>
          </p:cNvGrpSpPr>
          <p:nvPr/>
        </p:nvGrpSpPr>
        <p:grpSpPr bwMode="auto">
          <a:xfrm>
            <a:off x="4244975" y="3209925"/>
            <a:ext cx="4133850" cy="769938"/>
            <a:chOff x="1623" y="1995"/>
            <a:chExt cx="2604" cy="485"/>
          </a:xfrm>
        </p:grpSpPr>
        <p:sp>
          <p:nvSpPr>
            <p:cNvPr id="569393" name="Rectangle 49"/>
            <p:cNvSpPr>
              <a:spLocks noChangeArrowheads="1"/>
            </p:cNvSpPr>
            <p:nvPr/>
          </p:nvSpPr>
          <p:spPr bwMode="auto">
            <a:xfrm rot="20990024" flipH="1">
              <a:off x="1876" y="2020"/>
              <a:ext cx="19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ACK = 1, seq = v, ack= u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endParaRPr lang="en-US" altLang="zh-CN" sz="1800">
                <a:solidFill>
                  <a:schemeClr val="accent2"/>
                </a:solidFill>
                <a:latin typeface="微软雅黑 Light" panose="020B0502040204020203" pitchFamily="34" charset="-122"/>
                <a:ea typeface="微软雅黑 Light" panose="020B0502040204020203" pitchFamily="34" charset="-122"/>
              </a:endParaRPr>
            </a:p>
          </p:txBody>
        </p:sp>
        <p:sp>
          <p:nvSpPr>
            <p:cNvPr id="569394" name="Line 50"/>
            <p:cNvSpPr>
              <a:spLocks noChangeShapeType="1"/>
            </p:cNvSpPr>
            <p:nvPr/>
          </p:nvSpPr>
          <p:spPr bwMode="auto">
            <a:xfrm flipH="1">
              <a:off x="1623" y="1995"/>
              <a:ext cx="2604" cy="485"/>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569395" name="Line 51"/>
          <p:cNvSpPr>
            <a:spLocks noChangeShapeType="1"/>
          </p:cNvSpPr>
          <p:nvPr/>
        </p:nvSpPr>
        <p:spPr bwMode="auto">
          <a:xfrm>
            <a:off x="4230688" y="4933950"/>
            <a:ext cx="4133850" cy="769938"/>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9396" name="Line 52"/>
          <p:cNvSpPr>
            <a:spLocks noChangeShapeType="1"/>
          </p:cNvSpPr>
          <p:nvPr/>
        </p:nvSpPr>
        <p:spPr bwMode="auto">
          <a:xfrm flipH="1">
            <a:off x="4210050" y="4146550"/>
            <a:ext cx="4133850" cy="769938"/>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9397" name="Rectangle 53"/>
          <p:cNvSpPr>
            <a:spLocks noChangeArrowheads="1"/>
          </p:cNvSpPr>
          <p:nvPr/>
        </p:nvSpPr>
        <p:spPr bwMode="auto">
          <a:xfrm rot="20943314" flipH="1">
            <a:off x="4427649" y="4130649"/>
            <a:ext cx="39955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FIN = 1, ACK = 1, seq = w, ack= u </a:t>
            </a:r>
            <a:r>
              <a:rPr lang="en-US" altLang="zh-CN" sz="1800" b="1">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a:t>
            </a:r>
            <a:r>
              <a:rPr lang="en-US" altLang="zh-CN" sz="1800">
                <a:solidFill>
                  <a:schemeClr val="accent2"/>
                </a:solidFill>
                <a:latin typeface="微软雅黑 Light" panose="020B0502040204020203" pitchFamily="34" charset="-122"/>
                <a:ea typeface="微软雅黑 Light" panose="020B0502040204020203" pitchFamily="34" charset="-122"/>
                <a:sym typeface="Symbol" panose="05050102010706020507" pitchFamily="18" charset="2"/>
              </a:rPr>
              <a:t> 1</a:t>
            </a:r>
            <a:endParaRPr lang="en-US" altLang="zh-CN" sz="1800">
              <a:solidFill>
                <a:schemeClr val="accent2"/>
              </a:solidFill>
              <a:latin typeface="微软雅黑 Light" panose="020B0502040204020203" pitchFamily="34" charset="-122"/>
              <a:ea typeface="微软雅黑 Light" panose="020B0502040204020203" pitchFamily="34" charset="-122"/>
            </a:endParaRPr>
          </a:p>
        </p:txBody>
      </p:sp>
      <p:sp>
        <p:nvSpPr>
          <p:cNvPr id="569398" name="Rectangle 54"/>
          <p:cNvSpPr>
            <a:spLocks noChangeArrowheads="1"/>
          </p:cNvSpPr>
          <p:nvPr/>
        </p:nvSpPr>
        <p:spPr bwMode="auto">
          <a:xfrm>
            <a:off x="3275014" y="1654175"/>
            <a:ext cx="954087" cy="673100"/>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399" name="Rectangle 55"/>
          <p:cNvSpPr>
            <a:spLocks noChangeArrowheads="1"/>
          </p:cNvSpPr>
          <p:nvPr/>
        </p:nvSpPr>
        <p:spPr bwMode="auto">
          <a:xfrm>
            <a:off x="3275014" y="2411413"/>
            <a:ext cx="954087" cy="1554162"/>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400" name="Rectangle 56"/>
          <p:cNvSpPr>
            <a:spLocks noChangeArrowheads="1"/>
          </p:cNvSpPr>
          <p:nvPr/>
        </p:nvSpPr>
        <p:spPr bwMode="auto">
          <a:xfrm>
            <a:off x="8361364" y="1654175"/>
            <a:ext cx="955675" cy="1479550"/>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grpSp>
        <p:nvGrpSpPr>
          <p:cNvPr id="569401" name="Group 57"/>
          <p:cNvGrpSpPr>
            <a:grpSpLocks/>
          </p:cNvGrpSpPr>
          <p:nvPr/>
        </p:nvGrpSpPr>
        <p:grpSpPr bwMode="auto">
          <a:xfrm>
            <a:off x="3176588" y="1571625"/>
            <a:ext cx="6278562" cy="82550"/>
            <a:chOff x="1020" y="481"/>
            <a:chExt cx="4037" cy="46"/>
          </a:xfrm>
        </p:grpSpPr>
        <p:sp>
          <p:nvSpPr>
            <p:cNvPr id="569402" name="Line 58"/>
            <p:cNvSpPr>
              <a:spLocks noChangeShapeType="1"/>
            </p:cNvSpPr>
            <p:nvPr/>
          </p:nvSpPr>
          <p:spPr bwMode="auto">
            <a:xfrm>
              <a:off x="1020" y="527"/>
              <a:ext cx="4037" cy="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03" name="Line 59"/>
            <p:cNvSpPr>
              <a:spLocks noChangeShapeType="1"/>
            </p:cNvSpPr>
            <p:nvPr/>
          </p:nvSpPr>
          <p:spPr bwMode="auto">
            <a:xfrm>
              <a:off x="1020" y="481"/>
              <a:ext cx="4037" cy="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569404" name="Rectangle 60"/>
          <p:cNvSpPr>
            <a:spLocks noChangeArrowheads="1"/>
          </p:cNvSpPr>
          <p:nvPr/>
        </p:nvSpPr>
        <p:spPr bwMode="auto">
          <a:xfrm>
            <a:off x="3285717" y="2746375"/>
            <a:ext cx="93109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FIN-</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WAIT-1</a:t>
            </a:r>
          </a:p>
        </p:txBody>
      </p:sp>
      <p:sp>
        <p:nvSpPr>
          <p:cNvPr id="569405" name="Rectangle 61"/>
          <p:cNvSpPr>
            <a:spLocks noChangeArrowheads="1"/>
          </p:cNvSpPr>
          <p:nvPr/>
        </p:nvSpPr>
        <p:spPr bwMode="auto">
          <a:xfrm>
            <a:off x="8361364" y="3221039"/>
            <a:ext cx="955675" cy="877887"/>
          </a:xfrm>
          <a:prstGeom prst="rect">
            <a:avLst/>
          </a:prstGeom>
          <a:solidFill>
            <a:srgbClr val="FF66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406" name="Rectangle 62"/>
          <p:cNvSpPr>
            <a:spLocks noChangeArrowheads="1"/>
          </p:cNvSpPr>
          <p:nvPr/>
        </p:nvSpPr>
        <p:spPr bwMode="auto">
          <a:xfrm>
            <a:off x="8323235" y="3333750"/>
            <a:ext cx="99065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WAIT</a:t>
            </a:r>
          </a:p>
        </p:txBody>
      </p:sp>
      <p:sp>
        <p:nvSpPr>
          <p:cNvPr id="569407" name="Rectangle 63"/>
          <p:cNvSpPr>
            <a:spLocks noChangeArrowheads="1"/>
          </p:cNvSpPr>
          <p:nvPr/>
        </p:nvSpPr>
        <p:spPr bwMode="auto">
          <a:xfrm>
            <a:off x="3275014" y="4038600"/>
            <a:ext cx="954087" cy="87153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408" name="Rectangle 64"/>
          <p:cNvSpPr>
            <a:spLocks noChangeArrowheads="1"/>
          </p:cNvSpPr>
          <p:nvPr/>
        </p:nvSpPr>
        <p:spPr bwMode="auto">
          <a:xfrm>
            <a:off x="3270810" y="4092575"/>
            <a:ext cx="96090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FIN-</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WAIT-2</a:t>
            </a:r>
          </a:p>
        </p:txBody>
      </p:sp>
      <p:sp>
        <p:nvSpPr>
          <p:cNvPr id="569409" name="Rectangle 65"/>
          <p:cNvSpPr>
            <a:spLocks noChangeArrowheads="1"/>
          </p:cNvSpPr>
          <p:nvPr/>
        </p:nvSpPr>
        <p:spPr bwMode="auto">
          <a:xfrm>
            <a:off x="8361364" y="4178301"/>
            <a:ext cx="955675" cy="1482725"/>
          </a:xfrm>
          <a:prstGeom prst="rect">
            <a:avLst/>
          </a:prstGeom>
          <a:solidFill>
            <a:srgbClr val="00FF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569410" name="Rectangle 66"/>
          <p:cNvSpPr>
            <a:spLocks noChangeArrowheads="1"/>
          </p:cNvSpPr>
          <p:nvPr/>
        </p:nvSpPr>
        <p:spPr bwMode="auto">
          <a:xfrm>
            <a:off x="8402639" y="4598989"/>
            <a:ext cx="828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LAST-</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ACK</a:t>
            </a:r>
          </a:p>
        </p:txBody>
      </p:sp>
      <p:grpSp>
        <p:nvGrpSpPr>
          <p:cNvPr id="569411" name="Group 67"/>
          <p:cNvGrpSpPr>
            <a:grpSpLocks/>
          </p:cNvGrpSpPr>
          <p:nvPr/>
        </p:nvGrpSpPr>
        <p:grpSpPr bwMode="auto">
          <a:xfrm>
            <a:off x="2063750" y="4933951"/>
            <a:ext cx="2165350" cy="1268413"/>
            <a:chOff x="249" y="3081"/>
            <a:chExt cx="1364" cy="799"/>
          </a:xfrm>
        </p:grpSpPr>
        <p:sp>
          <p:nvSpPr>
            <p:cNvPr id="569412" name="Rectangle 68"/>
            <p:cNvSpPr>
              <a:spLocks noChangeArrowheads="1"/>
            </p:cNvSpPr>
            <p:nvPr/>
          </p:nvSpPr>
          <p:spPr bwMode="auto">
            <a:xfrm>
              <a:off x="249" y="3081"/>
              <a:ext cx="8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等待 </a:t>
              </a:r>
              <a:r>
                <a:rPr lang="en-US" altLang="zh-CN" sz="1800">
                  <a:solidFill>
                    <a:schemeClr val="accent2"/>
                  </a:solidFill>
                  <a:latin typeface="微软雅黑 Light" panose="020B0502040204020203" pitchFamily="34" charset="-122"/>
                  <a:ea typeface="微软雅黑 Light" panose="020B0502040204020203" pitchFamily="34" charset="-122"/>
                </a:rPr>
                <a:t>2MSL</a:t>
              </a:r>
            </a:p>
          </p:txBody>
        </p:sp>
        <p:sp>
          <p:nvSpPr>
            <p:cNvPr id="569413" name="Rectangle 69"/>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569414" name="Rectangle 70"/>
            <p:cNvSpPr>
              <a:spLocks noChangeArrowheads="1"/>
            </p:cNvSpPr>
            <p:nvPr/>
          </p:nvSpPr>
          <p:spPr bwMode="auto">
            <a:xfrm>
              <a:off x="1052" y="3292"/>
              <a:ext cx="51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TIME-</a:t>
              </a:r>
            </a:p>
            <a:p>
              <a:pPr algn="ct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WAIT</a:t>
              </a:r>
            </a:p>
          </p:txBody>
        </p:sp>
        <p:sp>
          <p:nvSpPr>
            <p:cNvPr id="569415" name="Freeform 71"/>
            <p:cNvSpPr>
              <a:spLocks/>
            </p:cNvSpPr>
            <p:nvPr/>
          </p:nvSpPr>
          <p:spPr bwMode="auto">
            <a:xfrm>
              <a:off x="255" y="3081"/>
              <a:ext cx="749" cy="799"/>
            </a:xfrm>
            <a:custGeom>
              <a:avLst/>
              <a:gdLst>
                <a:gd name="T0" fmla="*/ 635 w 635"/>
                <a:gd name="T1" fmla="*/ 0 h 499"/>
                <a:gd name="T2" fmla="*/ 0 w 635"/>
                <a:gd name="T3" fmla="*/ 0 h 499"/>
                <a:gd name="T4" fmla="*/ 0 w 635"/>
                <a:gd name="T5" fmla="*/ 499 h 499"/>
                <a:gd name="T6" fmla="*/ 635 w 635"/>
                <a:gd name="T7" fmla="*/ 499 h 499"/>
              </a:gdLst>
              <a:ahLst/>
              <a:cxnLst>
                <a:cxn ang="0">
                  <a:pos x="T0" y="T1"/>
                </a:cxn>
                <a:cxn ang="0">
                  <a:pos x="T2" y="T3"/>
                </a:cxn>
                <a:cxn ang="0">
                  <a:pos x="T4" y="T5"/>
                </a:cxn>
                <a:cxn ang="0">
                  <a:pos x="T6" y="T7"/>
                </a:cxn>
              </a:cxnLst>
              <a:rect l="0" t="0" r="r" b="b"/>
              <a:pathLst>
                <a:path w="635" h="499">
                  <a:moveTo>
                    <a:pt x="635" y="0"/>
                  </a:moveTo>
                  <a:lnTo>
                    <a:pt x="0" y="0"/>
                  </a:lnTo>
                  <a:lnTo>
                    <a:pt x="0" y="499"/>
                  </a:lnTo>
                  <a:lnTo>
                    <a:pt x="635" y="499"/>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16" name="Text Box 72"/>
            <p:cNvSpPr txBox="1">
              <a:spLocks noChangeArrowheads="1"/>
            </p:cNvSpPr>
            <p:nvPr/>
          </p:nvSpPr>
          <p:spPr bwMode="auto">
            <a:xfrm>
              <a:off x="476" y="3208"/>
              <a:ext cx="3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accent2"/>
                  </a:solidFill>
                  <a:latin typeface="微软雅黑 Light" panose="020B0502040204020203" pitchFamily="34" charset="-122"/>
                  <a:ea typeface="微软雅黑 Light" panose="020B0502040204020203" pitchFamily="34" charset="-122"/>
                  <a:sym typeface="Wingdings" panose="05000000000000000000" pitchFamily="2" charset="2"/>
                </a:rPr>
                <a:t></a:t>
              </a:r>
            </a:p>
          </p:txBody>
        </p:sp>
      </p:grpSp>
      <p:sp>
        <p:nvSpPr>
          <p:cNvPr id="569417" name="Rectangle 73"/>
          <p:cNvSpPr>
            <a:spLocks noChangeArrowheads="1"/>
          </p:cNvSpPr>
          <p:nvPr/>
        </p:nvSpPr>
        <p:spPr bwMode="auto">
          <a:xfrm>
            <a:off x="8361364" y="5751514"/>
            <a:ext cx="955675" cy="528637"/>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grpSp>
        <p:nvGrpSpPr>
          <p:cNvPr id="569418" name="Group 74"/>
          <p:cNvGrpSpPr>
            <a:grpSpLocks/>
          </p:cNvGrpSpPr>
          <p:nvPr/>
        </p:nvGrpSpPr>
        <p:grpSpPr bwMode="auto">
          <a:xfrm>
            <a:off x="2166938" y="1300164"/>
            <a:ext cx="1403350" cy="1082675"/>
            <a:chOff x="314" y="792"/>
            <a:chExt cx="884" cy="682"/>
          </a:xfrm>
        </p:grpSpPr>
        <p:sp>
          <p:nvSpPr>
            <p:cNvPr id="569419" name="Freeform 75"/>
            <p:cNvSpPr>
              <a:spLocks/>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Lst>
              <a:ahLst/>
              <a:cxnLst>
                <a:cxn ang="0">
                  <a:pos x="T0" y="T1"/>
                </a:cxn>
                <a:cxn ang="0">
                  <a:pos x="T2" y="T3"/>
                </a:cxn>
                <a:cxn ang="0">
                  <a:pos x="T4" y="T5"/>
                </a:cxn>
                <a:cxn ang="0">
                  <a:pos x="T6" y="T7"/>
                </a:cxn>
              </a:cxnLst>
              <a:rect l="0" t="0" r="r" b="b"/>
              <a:pathLst>
                <a:path w="769" h="584">
                  <a:moveTo>
                    <a:pt x="769" y="0"/>
                  </a:moveTo>
                  <a:lnTo>
                    <a:pt x="0" y="9"/>
                  </a:lnTo>
                  <a:lnTo>
                    <a:pt x="0" y="584"/>
                  </a:lnTo>
                  <a:lnTo>
                    <a:pt x="603" y="584"/>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20" name="Rectangle 76"/>
            <p:cNvSpPr>
              <a:spLocks noChangeArrowheads="1"/>
            </p:cNvSpPr>
            <p:nvPr/>
          </p:nvSpPr>
          <p:spPr bwMode="auto">
            <a:xfrm>
              <a:off x="314" y="1227"/>
              <a:ext cx="6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主动关闭</a:t>
              </a:r>
            </a:p>
          </p:txBody>
        </p:sp>
      </p:grpSp>
      <p:sp>
        <p:nvSpPr>
          <p:cNvPr id="569421" name="Freeform 77"/>
          <p:cNvSpPr>
            <a:spLocks/>
          </p:cNvSpPr>
          <p:nvPr/>
        </p:nvSpPr>
        <p:spPr bwMode="auto">
          <a:xfrm>
            <a:off x="9080501" y="1233489"/>
            <a:ext cx="1408113" cy="2905125"/>
          </a:xfrm>
          <a:custGeom>
            <a:avLst/>
            <a:gdLst>
              <a:gd name="T0" fmla="*/ 0 w 868"/>
              <a:gd name="T1" fmla="*/ 0 h 1493"/>
              <a:gd name="T2" fmla="*/ 868 w 868"/>
              <a:gd name="T3" fmla="*/ 7 h 1493"/>
              <a:gd name="T4" fmla="*/ 868 w 868"/>
              <a:gd name="T5" fmla="*/ 1493 h 1493"/>
              <a:gd name="T6" fmla="*/ 124 w 868"/>
              <a:gd name="T7" fmla="*/ 1493 h 1493"/>
            </a:gdLst>
            <a:ahLst/>
            <a:cxnLst>
              <a:cxn ang="0">
                <a:pos x="T0" y="T1"/>
              </a:cxn>
              <a:cxn ang="0">
                <a:pos x="T2" y="T3"/>
              </a:cxn>
              <a:cxn ang="0">
                <a:pos x="T4" y="T5"/>
              </a:cxn>
              <a:cxn ang="0">
                <a:pos x="T6" y="T7"/>
              </a:cxn>
            </a:cxnLst>
            <a:rect l="0" t="0" r="r" b="b"/>
            <a:pathLst>
              <a:path w="868" h="1493">
                <a:moveTo>
                  <a:pt x="0" y="0"/>
                </a:moveTo>
                <a:lnTo>
                  <a:pt x="868" y="7"/>
                </a:lnTo>
                <a:lnTo>
                  <a:pt x="868" y="1493"/>
                </a:lnTo>
                <a:lnTo>
                  <a:pt x="124" y="1493"/>
                </a:ln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22" name="Rectangle 78"/>
          <p:cNvSpPr>
            <a:spLocks noChangeArrowheads="1"/>
          </p:cNvSpPr>
          <p:nvPr/>
        </p:nvSpPr>
        <p:spPr bwMode="auto">
          <a:xfrm>
            <a:off x="9375776" y="3703639"/>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被动关闭</a:t>
            </a:r>
          </a:p>
        </p:txBody>
      </p:sp>
      <p:sp>
        <p:nvSpPr>
          <p:cNvPr id="569423" name="Rectangle 79"/>
          <p:cNvSpPr>
            <a:spLocks noChangeArrowheads="1"/>
          </p:cNvSpPr>
          <p:nvPr/>
        </p:nvSpPr>
        <p:spPr bwMode="auto">
          <a:xfrm>
            <a:off x="5799139" y="1820864"/>
            <a:ext cx="1106073" cy="366767"/>
          </a:xfrm>
          <a:prstGeom prst="rect">
            <a:avLst/>
          </a:prstGeom>
          <a:solidFill>
            <a:srgbClr val="CCECFF"/>
          </a:solidFill>
          <a:ln w="38100" cmpd="dbl"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数据传送</a:t>
            </a:r>
          </a:p>
        </p:txBody>
      </p:sp>
      <p:grpSp>
        <p:nvGrpSpPr>
          <p:cNvPr id="569424" name="Group 80"/>
          <p:cNvGrpSpPr>
            <a:grpSpLocks/>
          </p:cNvGrpSpPr>
          <p:nvPr/>
        </p:nvGrpSpPr>
        <p:grpSpPr bwMode="auto">
          <a:xfrm>
            <a:off x="9121776" y="1419226"/>
            <a:ext cx="1203325" cy="1789113"/>
            <a:chOff x="4695" y="867"/>
            <a:chExt cx="758" cy="1127"/>
          </a:xfrm>
        </p:grpSpPr>
        <p:sp>
          <p:nvSpPr>
            <p:cNvPr id="569425" name="Freeform 81"/>
            <p:cNvSpPr>
              <a:spLocks/>
            </p:cNvSpPr>
            <p:nvPr/>
          </p:nvSpPr>
          <p:spPr bwMode="auto">
            <a:xfrm>
              <a:off x="4695" y="867"/>
              <a:ext cx="361" cy="1127"/>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Lst>
              <a:ahLst/>
              <a:cxnLst>
                <a:cxn ang="0">
                  <a:pos x="T0" y="T1"/>
                </a:cxn>
                <a:cxn ang="0">
                  <a:pos x="T2" y="T3"/>
                </a:cxn>
                <a:cxn ang="0">
                  <a:pos x="T4" y="T5"/>
                </a:cxn>
                <a:cxn ang="0">
                  <a:pos x="T6" y="T7"/>
                </a:cxn>
                <a:cxn ang="0">
                  <a:pos x="T8" y="T9"/>
                </a:cxn>
                <a:cxn ang="0">
                  <a:pos x="T10" y="T11"/>
                </a:cxn>
                <a:cxn ang="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6600"/>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569426" name="Rectangle 82"/>
            <p:cNvSpPr>
              <a:spLocks noChangeArrowheads="1"/>
            </p:cNvSpPr>
            <p:nvPr/>
          </p:nvSpPr>
          <p:spPr bwMode="auto">
            <a:xfrm>
              <a:off x="5047" y="1120"/>
              <a:ext cx="406"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通知</a:t>
              </a:r>
            </a:p>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应用</a:t>
              </a:r>
            </a:p>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进程</a:t>
              </a:r>
            </a:p>
          </p:txBody>
        </p:sp>
      </p:grpSp>
      <p:sp>
        <p:nvSpPr>
          <p:cNvPr id="569427" name="Rectangle 83"/>
          <p:cNvSpPr>
            <a:spLocks noChangeArrowheads="1"/>
          </p:cNvSpPr>
          <p:nvPr/>
        </p:nvSpPr>
        <p:spPr bwMode="auto">
          <a:xfrm>
            <a:off x="3255964" y="1665288"/>
            <a:ext cx="93775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ESTAB-</a:t>
            </a:r>
          </a:p>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LISHED</a:t>
            </a:r>
          </a:p>
        </p:txBody>
      </p:sp>
      <p:sp>
        <p:nvSpPr>
          <p:cNvPr id="569428" name="Rectangle 84"/>
          <p:cNvSpPr>
            <a:spLocks noChangeArrowheads="1"/>
          </p:cNvSpPr>
          <p:nvPr/>
        </p:nvSpPr>
        <p:spPr bwMode="auto">
          <a:xfrm>
            <a:off x="8342314" y="2101850"/>
            <a:ext cx="93775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ESTAB-</a:t>
            </a:r>
          </a:p>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LISHED</a:t>
            </a:r>
          </a:p>
        </p:txBody>
      </p:sp>
      <p:sp>
        <p:nvSpPr>
          <p:cNvPr id="569431" name="Rectangle 87"/>
          <p:cNvSpPr>
            <a:spLocks noChangeArrowheads="1"/>
          </p:cNvSpPr>
          <p:nvPr/>
        </p:nvSpPr>
        <p:spPr bwMode="auto">
          <a:xfrm>
            <a:off x="4042079" y="1050076"/>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dirty="0">
                <a:solidFill>
                  <a:srgbClr val="C00000"/>
                </a:solidFill>
                <a:latin typeface="微软雅黑 Light" panose="020B0502040204020203" pitchFamily="34" charset="-122"/>
                <a:ea typeface="微软雅黑 Light" panose="020B0502040204020203" pitchFamily="34" charset="-122"/>
              </a:rPr>
              <a:t>A</a:t>
            </a:r>
          </a:p>
        </p:txBody>
      </p:sp>
      <p:sp>
        <p:nvSpPr>
          <p:cNvPr id="569432" name="Rectangle 88"/>
          <p:cNvSpPr>
            <a:spLocks noChangeArrowheads="1"/>
          </p:cNvSpPr>
          <p:nvPr/>
        </p:nvSpPr>
        <p:spPr bwMode="auto">
          <a:xfrm>
            <a:off x="8036253" y="1063571"/>
            <a:ext cx="31899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800" dirty="0">
                <a:solidFill>
                  <a:srgbClr val="C00000"/>
                </a:solidFill>
                <a:latin typeface="微软雅黑 Light" panose="020B0502040204020203" pitchFamily="34" charset="-122"/>
                <a:ea typeface="微软雅黑 Light" panose="020B0502040204020203" pitchFamily="34" charset="-122"/>
              </a:rPr>
              <a:t>B</a:t>
            </a:r>
          </a:p>
        </p:txBody>
      </p:sp>
      <p:sp>
        <p:nvSpPr>
          <p:cNvPr id="569433" name="Rectangle 89"/>
          <p:cNvSpPr>
            <a:spLocks noChangeArrowheads="1"/>
          </p:cNvSpPr>
          <p:nvPr/>
        </p:nvSpPr>
        <p:spPr bwMode="auto">
          <a:xfrm rot="-628888">
            <a:off x="6022390" y="3687736"/>
            <a:ext cx="1106073" cy="366767"/>
          </a:xfrm>
          <a:prstGeom prst="rect">
            <a:avLst/>
          </a:prstGeom>
          <a:solidFill>
            <a:srgbClr val="CCECFF"/>
          </a:solidFill>
          <a:ln w="38100" cmpd="dbl"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800">
                <a:solidFill>
                  <a:schemeClr val="accent2"/>
                </a:solidFill>
                <a:latin typeface="微软雅黑 Light" panose="020B0502040204020203" pitchFamily="34" charset="-122"/>
                <a:ea typeface="微软雅黑 Light" panose="020B0502040204020203" pitchFamily="34" charset="-122"/>
              </a:rPr>
              <a:t>数据传送</a:t>
            </a:r>
          </a:p>
        </p:txBody>
      </p:sp>
      <p:sp>
        <p:nvSpPr>
          <p:cNvPr id="569434" name="Text Box 90"/>
          <p:cNvSpPr txBox="1">
            <a:spLocks noChangeArrowheads="1"/>
          </p:cNvSpPr>
          <p:nvPr/>
        </p:nvSpPr>
        <p:spPr bwMode="auto">
          <a:xfrm>
            <a:off x="8313738" y="5846763"/>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chemeClr val="accent2"/>
                </a:solidFill>
                <a:latin typeface="微软雅黑 Light" panose="020B0502040204020203" pitchFamily="34" charset="-122"/>
                <a:ea typeface="微软雅黑 Light" panose="020B0502040204020203" pitchFamily="34" charset="-122"/>
              </a:rPr>
              <a:t>CLOSED</a:t>
            </a:r>
          </a:p>
        </p:txBody>
      </p:sp>
      <p:sp>
        <p:nvSpPr>
          <p:cNvPr id="569347" name="Rectangle 3"/>
          <p:cNvSpPr>
            <a:spLocks noGrp="1" noChangeArrowheads="1"/>
          </p:cNvSpPr>
          <p:nvPr>
            <p:ph type="body" idx="1"/>
          </p:nvPr>
        </p:nvSpPr>
        <p:spPr>
          <a:xfrm>
            <a:off x="1631504" y="6263674"/>
            <a:ext cx="10080000" cy="529908"/>
          </a:xfrm>
          <a:solidFill>
            <a:srgbClr val="C0C0C0"/>
          </a:solidFill>
        </p:spPr>
        <p:txBody>
          <a:bodyPr>
            <a:normAutofit/>
          </a:bodyPr>
          <a:lstStyle/>
          <a:p>
            <a:pPr marL="0" indent="0">
              <a:buNone/>
            </a:pPr>
            <a:r>
              <a:rPr lang="zh-CN" altLang="en-US" sz="2400" dirty="0"/>
              <a:t>建立一个</a:t>
            </a:r>
            <a:r>
              <a:rPr lang="en-US" altLang="zh-CN" sz="2400" dirty="0"/>
              <a:t>TCP</a:t>
            </a:r>
            <a:r>
              <a:rPr lang="zh-CN" altLang="en-US" sz="2400" dirty="0"/>
              <a:t>连接需要三次握手，而释放一个</a:t>
            </a:r>
            <a:r>
              <a:rPr lang="en-US" altLang="zh-CN" sz="2400" dirty="0"/>
              <a:t>TCP</a:t>
            </a:r>
            <a:r>
              <a:rPr lang="zh-CN" altLang="en-US" sz="2400" dirty="0"/>
              <a:t>连接需要经过</a:t>
            </a:r>
            <a:r>
              <a:rPr lang="en-US" altLang="zh-CN" sz="2400" dirty="0"/>
              <a:t>4</a:t>
            </a:r>
            <a:r>
              <a:rPr lang="zh-CN" altLang="en-US" sz="2400" dirty="0"/>
              <a:t>次握手</a:t>
            </a:r>
          </a:p>
        </p:txBody>
      </p:sp>
      <p:pic>
        <p:nvPicPr>
          <p:cNvPr id="58" name="图形 57">
            <a:extLst>
              <a:ext uri="{FF2B5EF4-FFF2-40B4-BE49-F238E27FC236}">
                <a16:creationId xmlns:a16="http://schemas.microsoft.com/office/drawing/2014/main" id="{447B0743-0E56-4F85-B84B-9B8F6E3A2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1663" y="1032539"/>
            <a:ext cx="600874" cy="454948"/>
          </a:xfrm>
          <a:prstGeom prst="rect">
            <a:avLst/>
          </a:prstGeom>
        </p:spPr>
      </p:pic>
      <p:pic>
        <p:nvPicPr>
          <p:cNvPr id="60" name="图形 59">
            <a:extLst>
              <a:ext uri="{FF2B5EF4-FFF2-40B4-BE49-F238E27FC236}">
                <a16:creationId xmlns:a16="http://schemas.microsoft.com/office/drawing/2014/main" id="{1C3A361E-4679-4FB6-B06C-73F26257D8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1912" y="936436"/>
            <a:ext cx="704549" cy="617209"/>
          </a:xfrm>
          <a:prstGeom prst="rect">
            <a:avLst/>
          </a:prstGeom>
        </p:spPr>
      </p:pic>
    </p:spTree>
    <p:extLst>
      <p:ext uri="{BB962C8B-B14F-4D97-AF65-F5344CB8AC3E}">
        <p14:creationId xmlns:p14="http://schemas.microsoft.com/office/powerpoint/2010/main" val="1882141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569411"/>
                                        </p:tgtEl>
                                        <p:attrNameLst>
                                          <p:attrName>style.visibility</p:attrName>
                                        </p:attrNameLst>
                                      </p:cBhvr>
                                      <p:to>
                                        <p:strVal val="visible"/>
                                      </p:to>
                                    </p:set>
                                    <p:animEffect transition="in" filter="wipe(up)">
                                      <p:cBhvr>
                                        <p:cTn id="7" dur="1000"/>
                                        <p:tgtEl>
                                          <p:spTgt spid="569411"/>
                                        </p:tgtEl>
                                      </p:cBhvr>
                                    </p:animEffect>
                                  </p:childTnLst>
                                </p:cTn>
                              </p:par>
                            </p:childTnLst>
                          </p:cTn>
                        </p:par>
                        <p:par>
                          <p:cTn id="8" fill="hold" nodeType="afterGroup">
                            <p:stCondLst>
                              <p:cond delay="1500"/>
                            </p:stCondLst>
                            <p:childTnLst>
                              <p:par>
                                <p:cTn id="9" presetID="22" presetClass="entr" presetSubtype="1" fill="hold" nodeType="afterEffect">
                                  <p:stCondLst>
                                    <p:cond delay="500"/>
                                  </p:stCondLst>
                                  <p:childTnLst>
                                    <p:set>
                                      <p:cBhvr>
                                        <p:cTn id="10" dur="1" fill="hold">
                                          <p:stCondLst>
                                            <p:cond delay="0"/>
                                          </p:stCondLst>
                                        </p:cTn>
                                        <p:tgtEl>
                                          <p:spTgt spid="569383"/>
                                        </p:tgtEl>
                                        <p:attrNameLst>
                                          <p:attrName>style.visibility</p:attrName>
                                        </p:attrNameLst>
                                      </p:cBhvr>
                                      <p:to>
                                        <p:strVal val="visible"/>
                                      </p:to>
                                    </p:set>
                                    <p:animEffect transition="in" filter="wipe(up)">
                                      <p:cBhvr>
                                        <p:cTn id="11" dur="500"/>
                                        <p:tgtEl>
                                          <p:spTgt spid="5693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69347">
                                            <p:bg/>
                                          </p:spTgt>
                                        </p:tgtEl>
                                        <p:attrNameLst>
                                          <p:attrName>style.visibility</p:attrName>
                                        </p:attrNameLst>
                                      </p:cBhvr>
                                      <p:to>
                                        <p:strVal val="visible"/>
                                      </p:to>
                                    </p:set>
                                    <p:animEffect transition="in" filter="wipe(up)">
                                      <p:cBhvr>
                                        <p:cTn id="16" dur="500"/>
                                        <p:tgtEl>
                                          <p:spTgt spid="569347">
                                            <p:bg/>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69347">
                                            <p:txEl>
                                              <p:pRg st="0" end="0"/>
                                            </p:txEl>
                                          </p:spTgt>
                                        </p:tgtEl>
                                        <p:attrNameLst>
                                          <p:attrName>style.visibility</p:attrName>
                                        </p:attrNameLst>
                                      </p:cBhvr>
                                      <p:to>
                                        <p:strVal val="visible"/>
                                      </p:to>
                                    </p:set>
                                    <p:animEffect transition="in" filter="wipe(up)">
                                      <p:cBhvr>
                                        <p:cTn id="19" dur="500"/>
                                        <p:tgtEl>
                                          <p:spTgt spid="569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CDF7A6D-DFEE-48DB-8D2C-18A069BCFB3C}" type="slidenum">
              <a:rPr lang="en-US" altLang="zh-CN"/>
              <a:pPr/>
              <a:t>69</a:t>
            </a:fld>
            <a:endParaRPr lang="en-US" altLang="zh-CN"/>
          </a:p>
        </p:txBody>
      </p:sp>
      <p:sp>
        <p:nvSpPr>
          <p:cNvPr id="841730" name="Rectangle 2"/>
          <p:cNvSpPr>
            <a:spLocks noGrp="1" noChangeArrowheads="1"/>
          </p:cNvSpPr>
          <p:nvPr>
            <p:ph type="title"/>
          </p:nvPr>
        </p:nvSpPr>
        <p:spPr/>
        <p:txBody>
          <a:bodyPr/>
          <a:lstStyle/>
          <a:p>
            <a:r>
              <a:rPr lang="en-US" altLang="zh-CN"/>
              <a:t>A</a:t>
            </a:r>
            <a:r>
              <a:rPr lang="zh-CN" altLang="en-US"/>
              <a:t>必须等待</a:t>
            </a:r>
            <a:r>
              <a:rPr lang="en-US" altLang="zh-CN"/>
              <a:t>2MSL</a:t>
            </a:r>
            <a:r>
              <a:rPr lang="zh-CN" altLang="en-US"/>
              <a:t>的时间</a:t>
            </a:r>
          </a:p>
        </p:txBody>
      </p:sp>
      <p:sp>
        <p:nvSpPr>
          <p:cNvPr id="841731" name="Rectangle 3"/>
          <p:cNvSpPr>
            <a:spLocks noGrp="1" noChangeArrowheads="1"/>
          </p:cNvSpPr>
          <p:nvPr>
            <p:ph type="body" idx="1"/>
          </p:nvPr>
        </p:nvSpPr>
        <p:spPr/>
        <p:txBody>
          <a:bodyPr/>
          <a:lstStyle/>
          <a:p>
            <a:r>
              <a:rPr lang="en-US" altLang="zh-CN" dirty="0"/>
              <a:t>MSL</a:t>
            </a:r>
            <a:r>
              <a:rPr lang="zh-CN" altLang="en-US" dirty="0"/>
              <a:t>：最长报文寿命</a:t>
            </a:r>
            <a:r>
              <a:rPr lang="en-US" altLang="zh-CN" dirty="0"/>
              <a:t>Maximum Segment Lifetime</a:t>
            </a:r>
          </a:p>
          <a:p>
            <a:r>
              <a:rPr lang="zh-CN" altLang="en-US" dirty="0"/>
              <a:t>第一，为了保证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，使</a:t>
            </a:r>
            <a:r>
              <a:rPr lang="en-US" altLang="zh-CN" dirty="0"/>
              <a:t>B</a:t>
            </a:r>
            <a:r>
              <a:rPr lang="zh-CN" altLang="en-US" dirty="0"/>
              <a:t>按正常步骤关闭。</a:t>
            </a:r>
          </a:p>
          <a:p>
            <a:r>
              <a:rPr lang="zh-CN" altLang="en-US" dirty="0"/>
              <a:t>第二，防止 “已失效的连接请求报文段”出现在本连接中。</a:t>
            </a:r>
            <a:endParaRPr lang="en-US" altLang="zh-CN" dirty="0"/>
          </a:p>
          <a:p>
            <a:pPr lvl="1"/>
            <a:r>
              <a:rPr lang="en-US" altLang="zh-CN" dirty="0"/>
              <a:t>A </a:t>
            </a:r>
            <a:r>
              <a:rPr lang="zh-CN" altLang="en-US" dirty="0"/>
              <a:t>在发送完最后一个 </a:t>
            </a:r>
            <a:r>
              <a:rPr lang="en-US" altLang="zh-CN" dirty="0"/>
              <a:t>ACK </a:t>
            </a:r>
            <a:r>
              <a:rPr lang="zh-CN" altLang="en-US" dirty="0"/>
              <a:t>报文段后，再经过时间 </a:t>
            </a:r>
            <a:r>
              <a:rPr lang="en-US" altLang="zh-CN" dirty="0"/>
              <a:t>2MSL</a:t>
            </a:r>
            <a:r>
              <a:rPr lang="zh-CN" altLang="en-US"/>
              <a:t>，可使</a:t>
            </a:r>
            <a:r>
              <a:rPr lang="zh-CN" altLang="en-US" dirty="0"/>
              <a:t>本连接持续的时间内所产生的所有报文段，都从网络中消失。这样就可以使下一个新的连接中不会出现这种旧的连接请求报文段。</a:t>
            </a:r>
          </a:p>
        </p:txBody>
      </p:sp>
    </p:spTree>
    <p:extLst>
      <p:ext uri="{BB962C8B-B14F-4D97-AF65-F5344CB8AC3E}">
        <p14:creationId xmlns:p14="http://schemas.microsoft.com/office/powerpoint/2010/main" val="395865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18E75E5-99D6-4D92-9A49-BD81E277FABC}" type="slidenum">
              <a:rPr lang="en-US" altLang="zh-CN"/>
              <a:pPr/>
              <a:t>7</a:t>
            </a:fld>
            <a:endParaRPr lang="en-US" altLang="zh-CN"/>
          </a:p>
        </p:txBody>
      </p:sp>
      <p:sp>
        <p:nvSpPr>
          <p:cNvPr id="243714" name="Rectangle 2"/>
          <p:cNvSpPr>
            <a:spLocks noGrp="1" noChangeArrowheads="1"/>
          </p:cNvSpPr>
          <p:nvPr>
            <p:ph type="title"/>
          </p:nvPr>
        </p:nvSpPr>
        <p:spPr/>
        <p:txBody>
          <a:bodyPr/>
          <a:lstStyle/>
          <a:p>
            <a:r>
              <a:rPr lang="zh-CN" altLang="en-US"/>
              <a:t>传输层功能</a:t>
            </a:r>
          </a:p>
        </p:txBody>
      </p:sp>
      <p:sp>
        <p:nvSpPr>
          <p:cNvPr id="243715" name="Rectangle 3"/>
          <p:cNvSpPr>
            <a:spLocks noGrp="1" noChangeArrowheads="1"/>
          </p:cNvSpPr>
          <p:nvPr>
            <p:ph type="body" idx="1"/>
          </p:nvPr>
        </p:nvSpPr>
        <p:spPr/>
        <p:txBody>
          <a:bodyPr/>
          <a:lstStyle/>
          <a:p>
            <a:r>
              <a:rPr lang="zh-CN" altLang="en-US" dirty="0"/>
              <a:t>具体功能包括：</a:t>
            </a:r>
          </a:p>
          <a:p>
            <a:pPr lvl="1"/>
            <a:r>
              <a:rPr lang="zh-CN" altLang="en-US" dirty="0"/>
              <a:t>端到端的报文传递</a:t>
            </a:r>
          </a:p>
          <a:p>
            <a:pPr lvl="1"/>
            <a:r>
              <a:rPr lang="zh-CN" altLang="en-US" dirty="0"/>
              <a:t>服务点的寻址</a:t>
            </a:r>
          </a:p>
          <a:p>
            <a:pPr lvl="1"/>
            <a:r>
              <a:rPr lang="zh-CN" altLang="en-US" dirty="0"/>
              <a:t>拆分和组装</a:t>
            </a:r>
          </a:p>
          <a:p>
            <a:pPr lvl="1"/>
            <a:r>
              <a:rPr lang="zh-CN" altLang="en-US" dirty="0"/>
              <a:t>连接控制</a:t>
            </a:r>
          </a:p>
          <a:p>
            <a:r>
              <a:rPr lang="zh-CN" altLang="en-US" dirty="0"/>
              <a:t>传输层为上层提供两种类型服务：</a:t>
            </a:r>
          </a:p>
          <a:p>
            <a:pPr lvl="1"/>
            <a:r>
              <a:rPr lang="zh-CN" altLang="en-US"/>
              <a:t>面向连接的传输服务</a:t>
            </a:r>
          </a:p>
          <a:p>
            <a:pPr lvl="1"/>
            <a:r>
              <a:rPr lang="zh-CN" altLang="en-US"/>
              <a:t>无连接的传输服务</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12"/>
          </p:nvPr>
        </p:nvSpPr>
        <p:spPr/>
        <p:txBody>
          <a:bodyPr/>
          <a:lstStyle/>
          <a:p>
            <a:fld id="{7687C18A-9096-48DF-AA9A-942CFA5B69FA}" type="slidenum">
              <a:rPr lang="en-US" altLang="zh-CN"/>
              <a:pPr/>
              <a:t>70</a:t>
            </a:fld>
            <a:endParaRPr lang="en-US" altLang="zh-CN"/>
          </a:p>
        </p:txBody>
      </p:sp>
      <p:sp>
        <p:nvSpPr>
          <p:cNvPr id="345264" name="Line 176"/>
          <p:cNvSpPr>
            <a:spLocks noChangeShapeType="1"/>
          </p:cNvSpPr>
          <p:nvPr/>
        </p:nvSpPr>
        <p:spPr bwMode="auto">
          <a:xfrm>
            <a:off x="4513263" y="2317750"/>
            <a:ext cx="3022600" cy="247650"/>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66" name="Line 178"/>
          <p:cNvSpPr>
            <a:spLocks noChangeShapeType="1"/>
          </p:cNvSpPr>
          <p:nvPr/>
        </p:nvSpPr>
        <p:spPr bwMode="auto">
          <a:xfrm flipH="1">
            <a:off x="4511675" y="2833688"/>
            <a:ext cx="3049588" cy="234950"/>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68" name="Line 180"/>
          <p:cNvSpPr>
            <a:spLocks noChangeShapeType="1"/>
          </p:cNvSpPr>
          <p:nvPr/>
        </p:nvSpPr>
        <p:spPr bwMode="auto">
          <a:xfrm>
            <a:off x="4513263" y="3351214"/>
            <a:ext cx="3022600" cy="293687"/>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0" name="Line 182"/>
          <p:cNvSpPr>
            <a:spLocks noChangeShapeType="1"/>
          </p:cNvSpPr>
          <p:nvPr/>
        </p:nvSpPr>
        <p:spPr bwMode="auto">
          <a:xfrm>
            <a:off x="4513263" y="4384675"/>
            <a:ext cx="3022600" cy="268288"/>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2" name="Line 184"/>
          <p:cNvSpPr>
            <a:spLocks noChangeShapeType="1"/>
          </p:cNvSpPr>
          <p:nvPr/>
        </p:nvSpPr>
        <p:spPr bwMode="auto">
          <a:xfrm flipH="1">
            <a:off x="4511675" y="4902200"/>
            <a:ext cx="3049588" cy="255588"/>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4" name="Line 186"/>
          <p:cNvSpPr>
            <a:spLocks noChangeShapeType="1"/>
          </p:cNvSpPr>
          <p:nvPr/>
        </p:nvSpPr>
        <p:spPr bwMode="auto">
          <a:xfrm flipH="1">
            <a:off x="4511675" y="5419725"/>
            <a:ext cx="3049588" cy="241300"/>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6" name="Line 188"/>
          <p:cNvSpPr>
            <a:spLocks noChangeShapeType="1"/>
          </p:cNvSpPr>
          <p:nvPr/>
        </p:nvSpPr>
        <p:spPr bwMode="auto">
          <a:xfrm>
            <a:off x="4513263" y="5949950"/>
            <a:ext cx="3022600" cy="241300"/>
          </a:xfrm>
          <a:prstGeom prst="line">
            <a:avLst/>
          </a:prstGeom>
          <a:noFill/>
          <a:ln w="47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8" name="Line 190"/>
          <p:cNvSpPr>
            <a:spLocks noChangeShapeType="1"/>
          </p:cNvSpPr>
          <p:nvPr/>
        </p:nvSpPr>
        <p:spPr bwMode="auto">
          <a:xfrm>
            <a:off x="4513263" y="1954213"/>
            <a:ext cx="0" cy="2043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79" name="Line 191"/>
          <p:cNvSpPr>
            <a:spLocks noChangeShapeType="1"/>
          </p:cNvSpPr>
          <p:nvPr/>
        </p:nvSpPr>
        <p:spPr bwMode="auto">
          <a:xfrm>
            <a:off x="4513263" y="4125913"/>
            <a:ext cx="0" cy="2328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0" name="Line 192"/>
          <p:cNvSpPr>
            <a:spLocks noChangeShapeType="1"/>
          </p:cNvSpPr>
          <p:nvPr/>
        </p:nvSpPr>
        <p:spPr bwMode="auto">
          <a:xfrm>
            <a:off x="4462463" y="3997325"/>
            <a:ext cx="1079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1" name="Line 193"/>
          <p:cNvSpPr>
            <a:spLocks noChangeShapeType="1"/>
          </p:cNvSpPr>
          <p:nvPr/>
        </p:nvSpPr>
        <p:spPr bwMode="auto">
          <a:xfrm>
            <a:off x="4462463" y="4125913"/>
            <a:ext cx="1079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2" name="Line 194"/>
          <p:cNvSpPr>
            <a:spLocks noChangeShapeType="1"/>
          </p:cNvSpPr>
          <p:nvPr/>
        </p:nvSpPr>
        <p:spPr bwMode="auto">
          <a:xfrm>
            <a:off x="7556500" y="4125913"/>
            <a:ext cx="0" cy="2328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3" name="Line 195"/>
          <p:cNvSpPr>
            <a:spLocks noChangeShapeType="1"/>
          </p:cNvSpPr>
          <p:nvPr/>
        </p:nvSpPr>
        <p:spPr bwMode="auto">
          <a:xfrm flipV="1">
            <a:off x="7561263" y="1954213"/>
            <a:ext cx="0" cy="2043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4" name="Line 196"/>
          <p:cNvSpPr>
            <a:spLocks noChangeShapeType="1"/>
          </p:cNvSpPr>
          <p:nvPr/>
        </p:nvSpPr>
        <p:spPr bwMode="auto">
          <a:xfrm>
            <a:off x="7512050" y="3997325"/>
            <a:ext cx="1143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85" name="Line 197"/>
          <p:cNvSpPr>
            <a:spLocks noChangeShapeType="1"/>
          </p:cNvSpPr>
          <p:nvPr/>
        </p:nvSpPr>
        <p:spPr bwMode="auto">
          <a:xfrm>
            <a:off x="7512050" y="4125913"/>
            <a:ext cx="1079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45297" name="Rectangle 209"/>
          <p:cNvSpPr>
            <a:spLocks noChangeArrowheads="1"/>
          </p:cNvSpPr>
          <p:nvPr/>
        </p:nvSpPr>
        <p:spPr bwMode="auto">
          <a:xfrm>
            <a:off x="7650164" y="2133600"/>
            <a:ext cx="13898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LISTEN(</a:t>
            </a:r>
            <a:r>
              <a:rPr lang="zh-CN" altLang="en-US" sz="1400">
                <a:solidFill>
                  <a:srgbClr val="000000"/>
                </a:solidFill>
                <a:latin typeface="微软雅黑 Light" panose="020B0502040204020203" pitchFamily="34" charset="-122"/>
                <a:ea typeface="微软雅黑 Light" panose="020B0502040204020203" pitchFamily="34" charset="-122"/>
              </a:rPr>
              <a:t>被动打开</a:t>
            </a:r>
            <a:r>
              <a:rPr lang="en-US" altLang="zh-CN" sz="1400">
                <a:solidFill>
                  <a:srgbClr val="000000"/>
                </a:solidFill>
                <a:latin typeface="微软雅黑 Light" panose="020B0502040204020203" pitchFamily="34" charset="-122"/>
                <a:ea typeface="微软雅黑 Light" panose="020B0502040204020203" pitchFamily="34" charset="-122"/>
              </a:rPr>
              <a:t>)</a:t>
            </a:r>
            <a:endParaRPr lang="en-US" altLang="zh-CN" sz="1400">
              <a:latin typeface="微软雅黑 Light" panose="020B0502040204020203" pitchFamily="34" charset="-122"/>
              <a:ea typeface="微软雅黑 Light" panose="020B0502040204020203" pitchFamily="34" charset="-122"/>
            </a:endParaRPr>
          </a:p>
        </p:txBody>
      </p:sp>
      <p:sp>
        <p:nvSpPr>
          <p:cNvPr id="345323" name="Rectangle 235"/>
          <p:cNvSpPr>
            <a:spLocks noChangeArrowheads="1"/>
          </p:cNvSpPr>
          <p:nvPr/>
        </p:nvSpPr>
        <p:spPr bwMode="auto">
          <a:xfrm>
            <a:off x="4957763" y="3933825"/>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800">
                <a:solidFill>
                  <a:srgbClr val="000000"/>
                </a:solidFill>
                <a:latin typeface="微软雅黑 Light" panose="020B0502040204020203" pitchFamily="34" charset="-122"/>
                <a:ea typeface="微软雅黑 Light" panose="020B0502040204020203" pitchFamily="34" charset="-122"/>
              </a:rPr>
              <a:t>(</a:t>
            </a:r>
            <a:r>
              <a:rPr lang="zh-CN" altLang="en-US" sz="1800">
                <a:solidFill>
                  <a:srgbClr val="000000"/>
                </a:solidFill>
                <a:latin typeface="微软雅黑 Light" panose="020B0502040204020203" pitchFamily="34" charset="-122"/>
                <a:ea typeface="微软雅黑 Light" panose="020B0502040204020203" pitchFamily="34" charset="-122"/>
              </a:rPr>
              <a:t>全双工数据传送阶段</a:t>
            </a:r>
            <a:r>
              <a:rPr lang="en-US" altLang="zh-CN" sz="1800">
                <a:solidFill>
                  <a:srgbClr val="000000"/>
                </a:solidFill>
                <a:latin typeface="微软雅黑 Light" panose="020B0502040204020203" pitchFamily="34" charset="-122"/>
                <a:ea typeface="微软雅黑 Light" panose="020B0502040204020203" pitchFamily="34" charset="-122"/>
              </a:rPr>
              <a:t>)</a:t>
            </a:r>
            <a:endParaRPr lang="en-US" altLang="zh-CN" sz="1800">
              <a:latin typeface="微软雅黑 Light" panose="020B0502040204020203" pitchFamily="34" charset="-122"/>
              <a:ea typeface="微软雅黑 Light" panose="020B0502040204020203" pitchFamily="34" charset="-122"/>
            </a:endParaRPr>
          </a:p>
        </p:txBody>
      </p:sp>
      <p:sp>
        <p:nvSpPr>
          <p:cNvPr id="345328" name="Rectangle 240"/>
          <p:cNvSpPr>
            <a:spLocks noChangeArrowheads="1"/>
          </p:cNvSpPr>
          <p:nvPr/>
        </p:nvSpPr>
        <p:spPr bwMode="auto">
          <a:xfrm>
            <a:off x="2660097" y="4221163"/>
            <a:ext cx="18103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a:t>
            </a:r>
            <a:r>
              <a:rPr lang="zh-CN" altLang="en-US" sz="1400">
                <a:solidFill>
                  <a:srgbClr val="000000"/>
                </a:solidFill>
                <a:latin typeface="微软雅黑 Light" panose="020B0502040204020203" pitchFamily="34" charset="-122"/>
                <a:ea typeface="微软雅黑 Light" panose="020B0502040204020203" pitchFamily="34" charset="-122"/>
              </a:rPr>
              <a:t>主动关闭</a:t>
            </a:r>
            <a:r>
              <a:rPr lang="en-US" altLang="zh-CN" sz="1400">
                <a:solidFill>
                  <a:srgbClr val="000000"/>
                </a:solidFill>
                <a:latin typeface="微软雅黑 Light" panose="020B0502040204020203" pitchFamily="34" charset="-122"/>
                <a:ea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rPr>
              <a:t> </a:t>
            </a:r>
            <a:r>
              <a:rPr lang="en-US" altLang="zh-CN" sz="1400">
                <a:solidFill>
                  <a:srgbClr val="000000"/>
                </a:solidFill>
                <a:latin typeface="微软雅黑 Light" panose="020B0502040204020203" pitchFamily="34" charset="-122"/>
                <a:ea typeface="微软雅黑 Light" panose="020B0502040204020203" pitchFamily="34" charset="-122"/>
              </a:rPr>
              <a:t>FIN_WAIT_1</a:t>
            </a:r>
          </a:p>
        </p:txBody>
      </p:sp>
      <p:sp>
        <p:nvSpPr>
          <p:cNvPr id="345377" name="Rectangle 289"/>
          <p:cNvSpPr>
            <a:spLocks noChangeArrowheads="1"/>
          </p:cNvSpPr>
          <p:nvPr/>
        </p:nvSpPr>
        <p:spPr bwMode="auto">
          <a:xfrm>
            <a:off x="4147842" y="1125538"/>
            <a:ext cx="7181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400">
                <a:solidFill>
                  <a:srgbClr val="000000"/>
                </a:solidFill>
                <a:latin typeface="微软雅黑 Light" panose="020B0502040204020203" pitchFamily="34" charset="-122"/>
                <a:ea typeface="微软雅黑 Light" panose="020B0502040204020203" pitchFamily="34" charset="-122"/>
              </a:rPr>
              <a:t>客户进程</a:t>
            </a:r>
            <a:endParaRPr lang="zh-CN" altLang="en-US" sz="1400">
              <a:latin typeface="微软雅黑 Light" panose="020B0502040204020203" pitchFamily="34" charset="-122"/>
              <a:ea typeface="微软雅黑 Light" panose="020B0502040204020203" pitchFamily="34" charset="-122"/>
            </a:endParaRPr>
          </a:p>
        </p:txBody>
      </p:sp>
      <p:sp>
        <p:nvSpPr>
          <p:cNvPr id="345378" name="Rectangle 290"/>
          <p:cNvSpPr>
            <a:spLocks noChangeArrowheads="1"/>
          </p:cNvSpPr>
          <p:nvPr/>
        </p:nvSpPr>
        <p:spPr bwMode="auto">
          <a:xfrm>
            <a:off x="7099722" y="1125538"/>
            <a:ext cx="8976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400">
                <a:solidFill>
                  <a:srgbClr val="000000"/>
                </a:solidFill>
                <a:latin typeface="微软雅黑 Light" panose="020B0502040204020203" pitchFamily="34" charset="-122"/>
                <a:ea typeface="微软雅黑 Light" panose="020B0502040204020203" pitchFamily="34" charset="-122"/>
              </a:rPr>
              <a:t>服务器进程</a:t>
            </a:r>
            <a:endParaRPr lang="zh-CN" altLang="en-US" sz="1400">
              <a:latin typeface="微软雅黑 Light" panose="020B0502040204020203" pitchFamily="34" charset="-122"/>
              <a:ea typeface="微软雅黑 Light" panose="020B0502040204020203" pitchFamily="34" charset="-122"/>
            </a:endParaRPr>
          </a:p>
        </p:txBody>
      </p:sp>
      <p:sp>
        <p:nvSpPr>
          <p:cNvPr id="345381" name="Rectangle 293"/>
          <p:cNvSpPr>
            <a:spLocks noChangeArrowheads="1"/>
          </p:cNvSpPr>
          <p:nvPr/>
        </p:nvSpPr>
        <p:spPr bwMode="auto">
          <a:xfrm>
            <a:off x="7650164" y="2420938"/>
            <a:ext cx="8928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SYN_RCVD</a:t>
            </a:r>
            <a:endParaRPr lang="en-US" altLang="zh-CN" sz="1400">
              <a:latin typeface="微软雅黑 Light" panose="020B0502040204020203" pitchFamily="34" charset="-122"/>
              <a:ea typeface="微软雅黑 Light" panose="020B0502040204020203" pitchFamily="34" charset="-122"/>
            </a:endParaRPr>
          </a:p>
        </p:txBody>
      </p:sp>
      <p:sp>
        <p:nvSpPr>
          <p:cNvPr id="345382" name="Rectangle 294"/>
          <p:cNvSpPr>
            <a:spLocks noChangeArrowheads="1"/>
          </p:cNvSpPr>
          <p:nvPr/>
        </p:nvSpPr>
        <p:spPr bwMode="auto">
          <a:xfrm>
            <a:off x="7650164" y="3503613"/>
            <a:ext cx="10839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ESTABLISHED</a:t>
            </a:r>
            <a:endParaRPr lang="en-US" altLang="zh-CN" sz="1400">
              <a:latin typeface="微软雅黑 Light" panose="020B0502040204020203" pitchFamily="34" charset="-122"/>
              <a:ea typeface="微软雅黑 Light" panose="020B0502040204020203" pitchFamily="34" charset="-122"/>
            </a:endParaRPr>
          </a:p>
        </p:txBody>
      </p:sp>
      <p:sp>
        <p:nvSpPr>
          <p:cNvPr id="345383" name="Rectangle 295"/>
          <p:cNvSpPr>
            <a:spLocks noChangeArrowheads="1"/>
          </p:cNvSpPr>
          <p:nvPr/>
        </p:nvSpPr>
        <p:spPr bwMode="auto">
          <a:xfrm>
            <a:off x="3386450" y="2997200"/>
            <a:ext cx="1083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ESTABLISHED</a:t>
            </a:r>
            <a:endParaRPr lang="en-US" altLang="zh-CN" sz="1400">
              <a:latin typeface="微软雅黑 Light" panose="020B0502040204020203" pitchFamily="34" charset="-122"/>
              <a:ea typeface="微软雅黑 Light" panose="020B0502040204020203" pitchFamily="34" charset="-122"/>
            </a:endParaRPr>
          </a:p>
        </p:txBody>
      </p:sp>
      <p:sp>
        <p:nvSpPr>
          <p:cNvPr id="345384" name="Rectangle 296"/>
          <p:cNvSpPr>
            <a:spLocks noChangeArrowheads="1"/>
          </p:cNvSpPr>
          <p:nvPr/>
        </p:nvSpPr>
        <p:spPr bwMode="auto">
          <a:xfrm>
            <a:off x="2795263" y="2205038"/>
            <a:ext cx="16751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a:t>
            </a:r>
            <a:r>
              <a:rPr lang="zh-CN" altLang="en-US" sz="1400">
                <a:solidFill>
                  <a:srgbClr val="000000"/>
                </a:solidFill>
                <a:latin typeface="微软雅黑 Light" panose="020B0502040204020203" pitchFamily="34" charset="-122"/>
                <a:ea typeface="微软雅黑 Light" panose="020B0502040204020203" pitchFamily="34" charset="-122"/>
              </a:rPr>
              <a:t>主动打开</a:t>
            </a:r>
            <a:r>
              <a:rPr lang="en-US" altLang="zh-CN" sz="1400">
                <a:solidFill>
                  <a:srgbClr val="000000"/>
                </a:solidFill>
                <a:latin typeface="微软雅黑 Light" panose="020B0502040204020203" pitchFamily="34" charset="-122"/>
                <a:ea typeface="微软雅黑 Light" panose="020B0502040204020203" pitchFamily="34" charset="-122"/>
              </a:rPr>
              <a:t>)SYN_SENT</a:t>
            </a:r>
            <a:endParaRPr lang="en-US" altLang="zh-CN" sz="1400">
              <a:latin typeface="微软雅黑 Light" panose="020B0502040204020203" pitchFamily="34" charset="-122"/>
              <a:ea typeface="微软雅黑 Light" panose="020B0502040204020203" pitchFamily="34" charset="-122"/>
            </a:endParaRPr>
          </a:p>
        </p:txBody>
      </p:sp>
      <p:sp>
        <p:nvSpPr>
          <p:cNvPr id="345385" name="Rectangle 297"/>
          <p:cNvSpPr>
            <a:spLocks noChangeArrowheads="1"/>
          </p:cNvSpPr>
          <p:nvPr/>
        </p:nvSpPr>
        <p:spPr bwMode="auto">
          <a:xfrm>
            <a:off x="3509690" y="5013325"/>
            <a:ext cx="9607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FIN_WAIT_2</a:t>
            </a:r>
          </a:p>
        </p:txBody>
      </p:sp>
      <p:sp>
        <p:nvSpPr>
          <p:cNvPr id="345386" name="Rectangle 298"/>
          <p:cNvSpPr>
            <a:spLocks noChangeArrowheads="1"/>
          </p:cNvSpPr>
          <p:nvPr/>
        </p:nvSpPr>
        <p:spPr bwMode="auto">
          <a:xfrm>
            <a:off x="3559381" y="5516563"/>
            <a:ext cx="9110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sz="1400">
                <a:solidFill>
                  <a:srgbClr val="000000"/>
                </a:solidFill>
                <a:latin typeface="微软雅黑 Light" panose="020B0502040204020203" pitchFamily="34" charset="-122"/>
                <a:ea typeface="微软雅黑 Light" panose="020B0502040204020203" pitchFamily="34" charset="-122"/>
              </a:rPr>
              <a:t>TIME_WAIT</a:t>
            </a:r>
          </a:p>
        </p:txBody>
      </p:sp>
      <p:sp>
        <p:nvSpPr>
          <p:cNvPr id="345388" name="Rectangle 300"/>
          <p:cNvSpPr>
            <a:spLocks noChangeArrowheads="1"/>
          </p:cNvSpPr>
          <p:nvPr/>
        </p:nvSpPr>
        <p:spPr bwMode="auto">
          <a:xfrm>
            <a:off x="7650164" y="4437063"/>
            <a:ext cx="18740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CLOSE_WAIT(</a:t>
            </a:r>
            <a:r>
              <a:rPr lang="zh-CN" altLang="en-US" sz="1400">
                <a:solidFill>
                  <a:srgbClr val="000000"/>
                </a:solidFill>
                <a:latin typeface="微软雅黑 Light" panose="020B0502040204020203" pitchFamily="34" charset="-122"/>
                <a:ea typeface="微软雅黑 Light" panose="020B0502040204020203" pitchFamily="34" charset="-122"/>
              </a:rPr>
              <a:t>被动关闭</a:t>
            </a:r>
            <a:r>
              <a:rPr lang="en-US" altLang="zh-CN" sz="1400">
                <a:solidFill>
                  <a:srgbClr val="000000"/>
                </a:solidFill>
                <a:latin typeface="微软雅黑 Light" panose="020B0502040204020203" pitchFamily="34" charset="-122"/>
                <a:ea typeface="微软雅黑 Light" panose="020B0502040204020203" pitchFamily="34" charset="-122"/>
              </a:rPr>
              <a:t>)</a:t>
            </a:r>
            <a:endParaRPr lang="en-US" altLang="zh-CN" sz="1400">
              <a:latin typeface="微软雅黑 Light" panose="020B0502040204020203" pitchFamily="34" charset="-122"/>
              <a:ea typeface="微软雅黑 Light" panose="020B0502040204020203" pitchFamily="34" charset="-122"/>
            </a:endParaRPr>
          </a:p>
        </p:txBody>
      </p:sp>
      <p:sp>
        <p:nvSpPr>
          <p:cNvPr id="345389" name="Rectangle 301"/>
          <p:cNvSpPr>
            <a:spLocks noChangeArrowheads="1"/>
          </p:cNvSpPr>
          <p:nvPr/>
        </p:nvSpPr>
        <p:spPr bwMode="auto">
          <a:xfrm>
            <a:off x="7650164" y="5303838"/>
            <a:ext cx="8350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LAST_ACK</a:t>
            </a:r>
            <a:endParaRPr lang="en-US" altLang="zh-CN" sz="1400">
              <a:latin typeface="微软雅黑 Light" panose="020B0502040204020203" pitchFamily="34" charset="-122"/>
              <a:ea typeface="微软雅黑 Light" panose="020B0502040204020203" pitchFamily="34" charset="-122"/>
            </a:endParaRPr>
          </a:p>
        </p:txBody>
      </p:sp>
      <p:sp>
        <p:nvSpPr>
          <p:cNvPr id="345390" name="Rectangle 302"/>
          <p:cNvSpPr>
            <a:spLocks noChangeArrowheads="1"/>
          </p:cNvSpPr>
          <p:nvPr/>
        </p:nvSpPr>
        <p:spPr bwMode="auto">
          <a:xfrm>
            <a:off x="7650164" y="6096000"/>
            <a:ext cx="6680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微软雅黑 Light" panose="020B0502040204020203" pitchFamily="34" charset="-122"/>
                <a:ea typeface="微软雅黑 Light" panose="020B0502040204020203" pitchFamily="34" charset="-122"/>
              </a:rPr>
              <a:t>CLOSED</a:t>
            </a:r>
            <a:endParaRPr lang="en-US" altLang="zh-CN" sz="1400">
              <a:latin typeface="微软雅黑 Light" panose="020B0502040204020203" pitchFamily="34" charset="-122"/>
              <a:ea typeface="微软雅黑 Light" panose="020B0502040204020203" pitchFamily="34" charset="-122"/>
            </a:endParaRPr>
          </a:p>
        </p:txBody>
      </p:sp>
      <p:sp>
        <p:nvSpPr>
          <p:cNvPr id="345391" name="Rectangle 303"/>
          <p:cNvSpPr>
            <a:spLocks noChangeArrowheads="1"/>
          </p:cNvSpPr>
          <p:nvPr/>
        </p:nvSpPr>
        <p:spPr bwMode="auto">
          <a:xfrm>
            <a:off x="5598594" y="2205038"/>
            <a:ext cx="9281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SYN.SEQ=x</a:t>
            </a:r>
            <a:endParaRPr lang="en-US" altLang="zh-CN" sz="1400">
              <a:latin typeface="微软雅黑 Light" panose="020B0502040204020203" pitchFamily="34" charset="-122"/>
              <a:ea typeface="微软雅黑 Light" panose="020B0502040204020203" pitchFamily="34" charset="-122"/>
            </a:endParaRPr>
          </a:p>
        </p:txBody>
      </p:sp>
      <p:sp>
        <p:nvSpPr>
          <p:cNvPr id="345392" name="Rectangle 304"/>
          <p:cNvSpPr>
            <a:spLocks noChangeArrowheads="1"/>
          </p:cNvSpPr>
          <p:nvPr/>
        </p:nvSpPr>
        <p:spPr bwMode="auto">
          <a:xfrm>
            <a:off x="5183088" y="2636838"/>
            <a:ext cx="17607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SYN.SEQ=y, ACK=x+1</a:t>
            </a:r>
            <a:endParaRPr lang="en-US" altLang="zh-CN" sz="1400">
              <a:latin typeface="微软雅黑 Light" panose="020B0502040204020203" pitchFamily="34" charset="-122"/>
              <a:ea typeface="微软雅黑 Light" panose="020B0502040204020203" pitchFamily="34" charset="-122"/>
            </a:endParaRPr>
          </a:p>
        </p:txBody>
      </p:sp>
      <p:sp>
        <p:nvSpPr>
          <p:cNvPr id="345393" name="Rectangle 305"/>
          <p:cNvSpPr>
            <a:spLocks noChangeArrowheads="1"/>
          </p:cNvSpPr>
          <p:nvPr/>
        </p:nvSpPr>
        <p:spPr bwMode="auto">
          <a:xfrm>
            <a:off x="5679538" y="3216275"/>
            <a:ext cx="7678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ACK=y+1</a:t>
            </a:r>
            <a:endParaRPr lang="en-US" altLang="zh-CN" sz="1400">
              <a:latin typeface="微软雅黑 Light" panose="020B0502040204020203" pitchFamily="34" charset="-122"/>
              <a:ea typeface="微软雅黑 Light" panose="020B0502040204020203" pitchFamily="34" charset="-122"/>
            </a:endParaRPr>
          </a:p>
        </p:txBody>
      </p:sp>
      <p:sp>
        <p:nvSpPr>
          <p:cNvPr id="345394" name="Rectangle 306"/>
          <p:cNvSpPr>
            <a:spLocks noChangeArrowheads="1"/>
          </p:cNvSpPr>
          <p:nvPr/>
        </p:nvSpPr>
        <p:spPr bwMode="auto">
          <a:xfrm>
            <a:off x="5621028" y="4292600"/>
            <a:ext cx="8848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FIN.SEQ=u</a:t>
            </a:r>
            <a:endParaRPr lang="en-US" altLang="zh-CN" sz="1400">
              <a:latin typeface="微软雅黑 Light" panose="020B0502040204020203" pitchFamily="34" charset="-122"/>
              <a:ea typeface="微软雅黑 Light" panose="020B0502040204020203" pitchFamily="34" charset="-122"/>
            </a:endParaRPr>
          </a:p>
        </p:txBody>
      </p:sp>
      <p:sp>
        <p:nvSpPr>
          <p:cNvPr id="345395" name="Rectangle 307"/>
          <p:cNvSpPr>
            <a:spLocks noChangeArrowheads="1"/>
          </p:cNvSpPr>
          <p:nvPr/>
        </p:nvSpPr>
        <p:spPr bwMode="auto">
          <a:xfrm>
            <a:off x="5674729" y="4797425"/>
            <a:ext cx="7774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ACK=u+1</a:t>
            </a:r>
            <a:endParaRPr lang="en-US" altLang="zh-CN" sz="1400">
              <a:latin typeface="微软雅黑 Light" panose="020B0502040204020203" pitchFamily="34" charset="-122"/>
              <a:ea typeface="微软雅黑 Light" panose="020B0502040204020203" pitchFamily="34" charset="-122"/>
            </a:endParaRPr>
          </a:p>
        </p:txBody>
      </p:sp>
      <p:sp>
        <p:nvSpPr>
          <p:cNvPr id="345396" name="Rectangle 308"/>
          <p:cNvSpPr>
            <a:spLocks noChangeArrowheads="1"/>
          </p:cNvSpPr>
          <p:nvPr/>
        </p:nvSpPr>
        <p:spPr bwMode="auto">
          <a:xfrm>
            <a:off x="5179793" y="5229225"/>
            <a:ext cx="17657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FIN.SEQ=v, ACK=u+1</a:t>
            </a:r>
            <a:endParaRPr lang="en-US" altLang="zh-CN" sz="1400">
              <a:latin typeface="微软雅黑 Light" panose="020B0502040204020203" pitchFamily="34" charset="-122"/>
              <a:ea typeface="微软雅黑 Light" panose="020B0502040204020203" pitchFamily="34" charset="-122"/>
            </a:endParaRPr>
          </a:p>
        </p:txBody>
      </p:sp>
      <p:sp>
        <p:nvSpPr>
          <p:cNvPr id="345397" name="Rectangle 309"/>
          <p:cNvSpPr>
            <a:spLocks noChangeArrowheads="1"/>
          </p:cNvSpPr>
          <p:nvPr/>
        </p:nvSpPr>
        <p:spPr bwMode="auto">
          <a:xfrm>
            <a:off x="5679538" y="5876925"/>
            <a:ext cx="7678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微软雅黑 Light" panose="020B0502040204020203" pitchFamily="34" charset="-122"/>
                <a:ea typeface="微软雅黑 Light" panose="020B0502040204020203" pitchFamily="34" charset="-122"/>
              </a:rPr>
              <a:t>ACK=v+1</a:t>
            </a:r>
            <a:endParaRPr lang="en-US" altLang="zh-CN" sz="1400">
              <a:latin typeface="微软雅黑 Light" panose="020B0502040204020203" pitchFamily="34" charset="-122"/>
              <a:ea typeface="微软雅黑 Light" panose="020B0502040204020203" pitchFamily="34" charset="-122"/>
            </a:endParaRPr>
          </a:p>
        </p:txBody>
      </p:sp>
      <p:sp>
        <p:nvSpPr>
          <p:cNvPr id="345398" name="Rectangle 310"/>
          <p:cNvSpPr>
            <a:spLocks noGrp="1" noChangeArrowheads="1"/>
          </p:cNvSpPr>
          <p:nvPr>
            <p:ph type="title"/>
          </p:nvPr>
        </p:nvSpPr>
        <p:spPr>
          <a:noFill/>
          <a:ln/>
        </p:spPr>
        <p:txBody>
          <a:bodyPr/>
          <a:lstStyle/>
          <a:p>
            <a:r>
              <a:rPr lang="en-US" altLang="zh-CN"/>
              <a:t>TCP</a:t>
            </a:r>
            <a:r>
              <a:rPr lang="zh-CN" altLang="en-US"/>
              <a:t>正常的连接建立和关闭</a:t>
            </a:r>
          </a:p>
        </p:txBody>
      </p:sp>
      <p:pic>
        <p:nvPicPr>
          <p:cNvPr id="65" name="图形 64">
            <a:extLst>
              <a:ext uri="{FF2B5EF4-FFF2-40B4-BE49-F238E27FC236}">
                <a16:creationId xmlns:a16="http://schemas.microsoft.com/office/drawing/2014/main" id="{4B67F598-D1CD-4204-B456-007B65A982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0634" y="1474391"/>
            <a:ext cx="600874" cy="454948"/>
          </a:xfrm>
          <a:prstGeom prst="rect">
            <a:avLst/>
          </a:prstGeom>
        </p:spPr>
      </p:pic>
      <p:pic>
        <p:nvPicPr>
          <p:cNvPr id="67" name="图形 66">
            <a:extLst>
              <a:ext uri="{FF2B5EF4-FFF2-40B4-BE49-F238E27FC236}">
                <a16:creationId xmlns:a16="http://schemas.microsoft.com/office/drawing/2014/main" id="{04B41DD9-EAE3-4188-9EB2-1AD6535323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3588" y="1332877"/>
            <a:ext cx="704549" cy="617209"/>
          </a:xfrm>
          <a:prstGeom prst="rect">
            <a:avLst/>
          </a:prstGeom>
        </p:spPr>
      </p:pic>
    </p:spTree>
    <p:extLst>
      <p:ext uri="{BB962C8B-B14F-4D97-AF65-F5344CB8AC3E}">
        <p14:creationId xmlns:p14="http://schemas.microsoft.com/office/powerpoint/2010/main" val="26634209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F078A-86D3-4A16-8295-DCEBBC3CEEC3}"/>
              </a:ext>
            </a:extLst>
          </p:cNvPr>
          <p:cNvSpPr>
            <a:spLocks noGrp="1"/>
          </p:cNvSpPr>
          <p:nvPr>
            <p:ph type="title"/>
          </p:nvPr>
        </p:nvSpPr>
        <p:spPr/>
        <p:txBody>
          <a:bodyPr/>
          <a:lstStyle/>
          <a:p>
            <a:r>
              <a:rPr lang="en-US" altLang="zh-CN" dirty="0"/>
              <a:t>TCP</a:t>
            </a:r>
            <a:r>
              <a:rPr lang="zh-CN" altLang="en-US" dirty="0"/>
              <a:t>拥塞控制原理</a:t>
            </a:r>
          </a:p>
        </p:txBody>
      </p:sp>
      <p:sp>
        <p:nvSpPr>
          <p:cNvPr id="3" name="内容占位符 2">
            <a:extLst>
              <a:ext uri="{FF2B5EF4-FFF2-40B4-BE49-F238E27FC236}">
                <a16:creationId xmlns:a16="http://schemas.microsoft.com/office/drawing/2014/main" id="{326CCA29-B349-4D2A-A4E9-8C7EEE4DEC6A}"/>
              </a:ext>
            </a:extLst>
          </p:cNvPr>
          <p:cNvSpPr>
            <a:spLocks noGrp="1"/>
          </p:cNvSpPr>
          <p:nvPr>
            <p:ph idx="1"/>
          </p:nvPr>
        </p:nvSpPr>
        <p:spPr>
          <a:xfrm>
            <a:off x="334433" y="3501009"/>
            <a:ext cx="11523133" cy="3019534"/>
          </a:xfrm>
        </p:spPr>
        <p:txBody>
          <a:bodyPr>
            <a:normAutofit/>
          </a:bodyPr>
          <a:lstStyle/>
          <a:p>
            <a:r>
              <a:rPr lang="zh-CN" altLang="en-US" dirty="0">
                <a:latin typeface="微软雅黑 Light" panose="020B0502040204020203" pitchFamily="34" charset="-122"/>
                <a:ea typeface="微软雅黑 Light" panose="020B0502040204020203" pitchFamily="34" charset="-122"/>
              </a:rPr>
              <a:t>报文段守恒原则</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每个用户都能确定网络中有多少可用容量，以便知道可以有效传输多少报文段</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防止过多的报文段注入网络，使网络中的路由器或者链路不至于过载</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在网络中发生拥塞时，减少向网络中发送数据的速率，以防止造成恶性循环</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在网络空闲时，提高发送数据的速率，以最大限度地利用网络资源</a:t>
            </a:r>
          </a:p>
        </p:txBody>
      </p:sp>
      <p:sp>
        <p:nvSpPr>
          <p:cNvPr id="4" name="灯片编号占位符 3">
            <a:extLst>
              <a:ext uri="{FF2B5EF4-FFF2-40B4-BE49-F238E27FC236}">
                <a16:creationId xmlns:a16="http://schemas.microsoft.com/office/drawing/2014/main" id="{3F2CE764-3D49-4761-BB0E-92FBE342B0D4}"/>
              </a:ext>
            </a:extLst>
          </p:cNvPr>
          <p:cNvSpPr>
            <a:spLocks noGrp="1"/>
          </p:cNvSpPr>
          <p:nvPr>
            <p:ph type="sldNum" sz="quarter" idx="12"/>
          </p:nvPr>
        </p:nvSpPr>
        <p:spPr/>
        <p:txBody>
          <a:bodyPr/>
          <a:lstStyle/>
          <a:p>
            <a:pPr>
              <a:defRPr/>
            </a:pPr>
            <a:fld id="{816960B2-2B11-492C-B588-5290E1274F96}" type="slidenum">
              <a:rPr lang="en-US" altLang="zh-CN" smtClean="0"/>
              <a:pPr>
                <a:defRPr/>
              </a:pPr>
              <a:t>71</a:t>
            </a:fld>
            <a:endParaRPr lang="en-US" altLang="zh-CN" dirty="0"/>
          </a:p>
        </p:txBody>
      </p:sp>
      <p:pic>
        <p:nvPicPr>
          <p:cNvPr id="6" name="图片 5">
            <a:extLst>
              <a:ext uri="{FF2B5EF4-FFF2-40B4-BE49-F238E27FC236}">
                <a16:creationId xmlns:a16="http://schemas.microsoft.com/office/drawing/2014/main" id="{D740BB3E-0526-43E8-8A9A-7254CB137624}"/>
              </a:ext>
            </a:extLst>
          </p:cNvPr>
          <p:cNvPicPr>
            <a:picLocks noChangeAspect="1"/>
          </p:cNvPicPr>
          <p:nvPr/>
        </p:nvPicPr>
        <p:blipFill>
          <a:blip r:embed="rId2"/>
          <a:stretch>
            <a:fillRect/>
          </a:stretch>
        </p:blipFill>
        <p:spPr>
          <a:xfrm>
            <a:off x="2159397" y="1002732"/>
            <a:ext cx="7873205" cy="2339053"/>
          </a:xfrm>
          <a:prstGeom prst="rect">
            <a:avLst/>
          </a:prstGeom>
        </p:spPr>
      </p:pic>
    </p:spTree>
    <p:extLst>
      <p:ext uri="{BB962C8B-B14F-4D97-AF65-F5344CB8AC3E}">
        <p14:creationId xmlns:p14="http://schemas.microsoft.com/office/powerpoint/2010/main" val="2080015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A0CF1-2B56-41FE-A6C7-2653A8332B76}"/>
              </a:ext>
            </a:extLst>
          </p:cNvPr>
          <p:cNvSpPr>
            <a:spLocks noGrp="1"/>
          </p:cNvSpPr>
          <p:nvPr>
            <p:ph type="title"/>
          </p:nvPr>
        </p:nvSpPr>
        <p:spPr/>
        <p:txBody>
          <a:bodyPr/>
          <a:lstStyle/>
          <a:p>
            <a:r>
              <a:rPr lang="zh-CN" altLang="en-US" dirty="0"/>
              <a:t>拥塞控制方式</a:t>
            </a:r>
          </a:p>
        </p:txBody>
      </p:sp>
      <p:sp>
        <p:nvSpPr>
          <p:cNvPr id="3" name="内容占位符 2">
            <a:extLst>
              <a:ext uri="{FF2B5EF4-FFF2-40B4-BE49-F238E27FC236}">
                <a16:creationId xmlns:a16="http://schemas.microsoft.com/office/drawing/2014/main" id="{6C7A00DC-532A-4831-949A-918F1D200492}"/>
              </a:ext>
            </a:extLst>
          </p:cNvPr>
          <p:cNvSpPr>
            <a:spLocks noGrp="1"/>
          </p:cNvSpPr>
          <p:nvPr>
            <p:ph idx="1"/>
          </p:nvPr>
        </p:nvSpPr>
        <p:spPr/>
        <p:txBody>
          <a:bodyPr/>
          <a:lstStyle/>
          <a:p>
            <a:r>
              <a:rPr lang="zh-CN" altLang="en-US" dirty="0"/>
              <a:t>端到端的拥塞控制</a:t>
            </a:r>
            <a:endParaRPr lang="en-US" altLang="zh-CN" dirty="0"/>
          </a:p>
          <a:p>
            <a:pPr lvl="1"/>
            <a:r>
              <a:rPr lang="zh-CN" altLang="en-US" dirty="0"/>
              <a:t>端到端拥塞控制由发送方自己来判断是否拥塞，然后调整数据发送速率</a:t>
            </a:r>
            <a:endParaRPr lang="en-US" altLang="zh-CN" dirty="0"/>
          </a:p>
          <a:p>
            <a:r>
              <a:rPr lang="zh-CN" altLang="en-US" dirty="0"/>
              <a:t>网络辅助的拥塞控制</a:t>
            </a:r>
            <a:endParaRPr lang="en-US" altLang="zh-CN" dirty="0"/>
          </a:p>
          <a:p>
            <a:pPr lvl="1"/>
            <a:r>
              <a:rPr lang="zh-CN" altLang="en-US" dirty="0"/>
              <a:t>由网络中的路由器来告诉发送方网络的拥塞情况。</a:t>
            </a:r>
            <a:endParaRPr lang="en-US" altLang="zh-CN" dirty="0"/>
          </a:p>
          <a:p>
            <a:pPr lvl="1"/>
            <a:r>
              <a:rPr lang="zh-CN" altLang="en-US" dirty="0"/>
              <a:t>通过网络层反馈的拥塞信息来实现拥塞控制的方法</a:t>
            </a:r>
            <a:endParaRPr lang="en-US" altLang="zh-CN" dirty="0"/>
          </a:p>
          <a:p>
            <a:pPr lvl="2"/>
            <a:r>
              <a:rPr lang="zh-CN" altLang="en-US" dirty="0"/>
              <a:t>需要改造底层硬件，以得到网络设备的支持。</a:t>
            </a:r>
          </a:p>
          <a:p>
            <a:endParaRPr lang="zh-CN" altLang="en-US" dirty="0"/>
          </a:p>
        </p:txBody>
      </p:sp>
      <p:sp>
        <p:nvSpPr>
          <p:cNvPr id="4" name="灯片编号占位符 3">
            <a:extLst>
              <a:ext uri="{FF2B5EF4-FFF2-40B4-BE49-F238E27FC236}">
                <a16:creationId xmlns:a16="http://schemas.microsoft.com/office/drawing/2014/main" id="{93EBF60B-EC4A-453D-9420-582A6A6B91AD}"/>
              </a:ext>
            </a:extLst>
          </p:cNvPr>
          <p:cNvSpPr>
            <a:spLocks noGrp="1"/>
          </p:cNvSpPr>
          <p:nvPr>
            <p:ph type="sldNum" sz="quarter" idx="12"/>
          </p:nvPr>
        </p:nvSpPr>
        <p:spPr/>
        <p:txBody>
          <a:bodyPr/>
          <a:lstStyle/>
          <a:p>
            <a:pPr>
              <a:defRPr/>
            </a:pPr>
            <a:fld id="{816960B2-2B11-492C-B588-5290E1274F96}" type="slidenum">
              <a:rPr lang="en-US" altLang="zh-CN" smtClean="0"/>
              <a:pPr>
                <a:defRPr/>
              </a:pPr>
              <a:t>72</a:t>
            </a:fld>
            <a:endParaRPr lang="en-US" altLang="zh-CN" dirty="0"/>
          </a:p>
        </p:txBody>
      </p:sp>
    </p:spTree>
    <p:extLst>
      <p:ext uri="{BB962C8B-B14F-4D97-AF65-F5344CB8AC3E}">
        <p14:creationId xmlns:p14="http://schemas.microsoft.com/office/powerpoint/2010/main" val="2869488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11CD09-8BC4-4B61-81C0-1DF6AFC79410}" type="slidenum">
              <a:rPr lang="en-US" altLang="zh-CN"/>
              <a:pPr/>
              <a:t>73</a:t>
            </a:fld>
            <a:endParaRPr lang="en-US" altLang="zh-CN"/>
          </a:p>
        </p:txBody>
      </p:sp>
      <p:sp>
        <p:nvSpPr>
          <p:cNvPr id="260098" name="Rectangle 2"/>
          <p:cNvSpPr>
            <a:spLocks noGrp="1" noChangeArrowheads="1"/>
          </p:cNvSpPr>
          <p:nvPr>
            <p:ph type="title"/>
          </p:nvPr>
        </p:nvSpPr>
        <p:spPr/>
        <p:txBody>
          <a:bodyPr/>
          <a:lstStyle/>
          <a:p>
            <a:r>
              <a:rPr lang="zh-CN" altLang="en-US" dirty="0"/>
              <a:t>传输层拥塞控制</a:t>
            </a:r>
          </a:p>
        </p:txBody>
      </p:sp>
      <p:sp>
        <p:nvSpPr>
          <p:cNvPr id="260099" name="Rectangle 3"/>
          <p:cNvSpPr>
            <a:spLocks noGrp="1" noChangeArrowheads="1"/>
          </p:cNvSpPr>
          <p:nvPr>
            <p:ph type="body" idx="1"/>
          </p:nvPr>
        </p:nvSpPr>
        <p:spPr/>
        <p:txBody>
          <a:bodyPr/>
          <a:lstStyle/>
          <a:p>
            <a:r>
              <a:rPr lang="en-US" altLang="zh-CN" dirty="0"/>
              <a:t>TCP</a:t>
            </a:r>
            <a:r>
              <a:rPr lang="zh-CN" altLang="en-US" dirty="0"/>
              <a:t>拥塞控制有</a:t>
            </a:r>
            <a:r>
              <a:rPr lang="en-US" altLang="zh-CN" dirty="0"/>
              <a:t>4</a:t>
            </a:r>
            <a:r>
              <a:rPr lang="zh-CN" altLang="en-US" dirty="0"/>
              <a:t>种算法：</a:t>
            </a:r>
          </a:p>
          <a:p>
            <a:pPr lvl="1"/>
            <a:r>
              <a:rPr lang="zh-CN" altLang="en-US" dirty="0"/>
              <a:t>慢启动</a:t>
            </a:r>
          </a:p>
          <a:p>
            <a:pPr lvl="1"/>
            <a:r>
              <a:rPr lang="zh-CN" altLang="en-US" dirty="0"/>
              <a:t>拥塞避免</a:t>
            </a:r>
          </a:p>
          <a:p>
            <a:pPr lvl="1"/>
            <a:r>
              <a:rPr lang="zh-CN" altLang="en-US" dirty="0"/>
              <a:t>快速重传</a:t>
            </a:r>
          </a:p>
          <a:p>
            <a:pPr lvl="1"/>
            <a:r>
              <a:rPr lang="zh-CN" altLang="en-US" dirty="0"/>
              <a:t>快速恢复</a:t>
            </a:r>
          </a:p>
          <a:p>
            <a:r>
              <a:rPr lang="zh-CN" altLang="en-US" dirty="0"/>
              <a:t>几个术语</a:t>
            </a:r>
          </a:p>
          <a:p>
            <a:pPr lvl="1"/>
            <a:r>
              <a:rPr lang="zh-CN" altLang="en-US" dirty="0"/>
              <a:t>拥塞窗口</a:t>
            </a:r>
            <a:r>
              <a:rPr lang="en-US" altLang="zh-CN" dirty="0" err="1"/>
              <a:t>cwnd</a:t>
            </a:r>
            <a:r>
              <a:rPr lang="zh-CN" altLang="en-US" dirty="0"/>
              <a:t>：</a:t>
            </a:r>
            <a:r>
              <a:rPr lang="en-US" altLang="zh-CN" dirty="0"/>
              <a:t>TCP</a:t>
            </a:r>
            <a:r>
              <a:rPr lang="zh-CN" altLang="en-US" dirty="0"/>
              <a:t>允许发送的最大数据量</a:t>
            </a:r>
            <a:endParaRPr lang="en-US" altLang="zh-CN" dirty="0"/>
          </a:p>
          <a:p>
            <a:pPr lvl="1"/>
            <a:r>
              <a:rPr lang="zh-CN" altLang="en-US" dirty="0"/>
              <a:t>接收端窗口</a:t>
            </a:r>
            <a:r>
              <a:rPr lang="en-US" altLang="zh-CN" dirty="0" err="1"/>
              <a:t>rwnd</a:t>
            </a:r>
            <a:endParaRPr lang="en-US" altLang="zh-CN" dirty="0"/>
          </a:p>
          <a:p>
            <a:pPr lvl="1"/>
            <a:r>
              <a:rPr lang="zh-CN" altLang="en-US" dirty="0"/>
              <a:t>发送端最大数据段尺寸</a:t>
            </a:r>
            <a:r>
              <a:rPr lang="en-US" altLang="zh-CN" dirty="0"/>
              <a:t>SMSS</a:t>
            </a:r>
          </a:p>
          <a:p>
            <a:pPr lvl="1"/>
            <a:r>
              <a:rPr lang="zh-CN" altLang="en-US" dirty="0"/>
              <a:t>慢启动阀值</a:t>
            </a:r>
            <a:r>
              <a:rPr lang="en-US" altLang="zh-CN" dirty="0" err="1"/>
              <a:t>ssthresh</a:t>
            </a:r>
            <a:endParaRPr lang="en-US" altLang="zh-CN" dirty="0"/>
          </a:p>
        </p:txBody>
      </p:sp>
    </p:spTree>
    <p:extLst>
      <p:ext uri="{BB962C8B-B14F-4D97-AF65-F5344CB8AC3E}">
        <p14:creationId xmlns:p14="http://schemas.microsoft.com/office/powerpoint/2010/main" val="1732007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CWND</a:t>
            </a:r>
            <a:endParaRPr lang="zh-CN" altLang="en-US" dirty="0"/>
          </a:p>
        </p:txBody>
      </p:sp>
      <p:sp>
        <p:nvSpPr>
          <p:cNvPr id="3" name="内容占位符 2"/>
          <p:cNvSpPr>
            <a:spLocks noGrp="1"/>
          </p:cNvSpPr>
          <p:nvPr>
            <p:ph idx="1"/>
          </p:nvPr>
        </p:nvSpPr>
        <p:spPr/>
        <p:txBody>
          <a:bodyPr/>
          <a:lstStyle/>
          <a:p>
            <a:r>
              <a:rPr lang="en-US" altLang="zh-CN" dirty="0"/>
              <a:t>CONGESTION WINDOW (</a:t>
            </a:r>
            <a:r>
              <a:rPr lang="en-US" altLang="zh-CN" dirty="0" err="1"/>
              <a:t>cwnd</a:t>
            </a:r>
            <a:r>
              <a:rPr lang="en-US" altLang="zh-CN" dirty="0"/>
              <a:t>): </a:t>
            </a:r>
          </a:p>
          <a:p>
            <a:pPr lvl="1"/>
            <a:r>
              <a:rPr lang="en-US" altLang="zh-CN" dirty="0"/>
              <a:t>A TCP state variable that limits the amount of data a TCP can send. At any given time, a TCP MUST NOT send data with a sequence number higher than the sum of the highest acknowledged sequence number and the minimum of </a:t>
            </a:r>
            <a:r>
              <a:rPr lang="en-US" altLang="zh-CN" dirty="0" err="1"/>
              <a:t>cwnd</a:t>
            </a:r>
            <a:r>
              <a:rPr lang="en-US" altLang="zh-CN" dirty="0"/>
              <a:t> and </a:t>
            </a:r>
            <a:r>
              <a:rPr lang="en-US" altLang="zh-CN" dirty="0" err="1"/>
              <a:t>rwnd</a:t>
            </a:r>
            <a:r>
              <a:rPr lang="en-US" altLang="zh-CN" dirty="0"/>
              <a:t>.</a:t>
            </a:r>
          </a:p>
          <a:p>
            <a:pPr marL="0" indent="0" algn="ctr">
              <a:buNone/>
            </a:pPr>
            <a:r>
              <a:rPr lang="en-US" altLang="zh-CN" dirty="0" err="1"/>
              <a:t>SEQmax</a:t>
            </a:r>
            <a:r>
              <a:rPr lang="en-US" altLang="zh-CN" dirty="0"/>
              <a:t> &lt;= max(ACK) + min(</a:t>
            </a:r>
            <a:r>
              <a:rPr lang="en-US" altLang="zh-CN" dirty="0" err="1"/>
              <a:t>cwnd+rwnd</a:t>
            </a:r>
            <a:r>
              <a:rPr lang="en-US" altLang="zh-CN" dirty="0"/>
              <a:t>)</a:t>
            </a:r>
          </a:p>
        </p:txBody>
      </p:sp>
      <p:sp>
        <p:nvSpPr>
          <p:cNvPr id="4" name="灯片编号占位符 3"/>
          <p:cNvSpPr>
            <a:spLocks noGrp="1"/>
          </p:cNvSpPr>
          <p:nvPr>
            <p:ph type="sldNum" sz="quarter" idx="12"/>
          </p:nvPr>
        </p:nvSpPr>
        <p:spPr/>
        <p:txBody>
          <a:bodyPr/>
          <a:lstStyle/>
          <a:p>
            <a:fld id="{C5115649-70A0-44B3-983D-302858AA6FDF}" type="slidenum">
              <a:rPr lang="en-US" altLang="zh-CN" smtClean="0"/>
              <a:pPr/>
              <a:t>74</a:t>
            </a:fld>
            <a:endParaRPr lang="en-US" altLang="zh-CN"/>
          </a:p>
        </p:txBody>
      </p:sp>
    </p:spTree>
    <p:extLst>
      <p:ext uri="{BB962C8B-B14F-4D97-AF65-F5344CB8AC3E}">
        <p14:creationId xmlns:p14="http://schemas.microsoft.com/office/powerpoint/2010/main" val="2497401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837F8BB-3C5F-4D48-9E24-22BD3379AF2D}" type="slidenum">
              <a:rPr lang="en-US" altLang="zh-CN"/>
              <a:pPr/>
              <a:t>75</a:t>
            </a:fld>
            <a:endParaRPr lang="en-US" altLang="zh-CN"/>
          </a:p>
        </p:txBody>
      </p:sp>
      <p:sp>
        <p:nvSpPr>
          <p:cNvPr id="262146" name="Rectangle 2"/>
          <p:cNvSpPr>
            <a:spLocks noGrp="1" noChangeArrowheads="1"/>
          </p:cNvSpPr>
          <p:nvPr>
            <p:ph type="title"/>
          </p:nvPr>
        </p:nvSpPr>
        <p:spPr/>
        <p:txBody>
          <a:bodyPr/>
          <a:lstStyle/>
          <a:p>
            <a:r>
              <a:rPr lang="zh-CN" altLang="en-US"/>
              <a:t>慢启动</a:t>
            </a:r>
          </a:p>
        </p:txBody>
      </p:sp>
      <p:sp>
        <p:nvSpPr>
          <p:cNvPr id="262147" name="Rectangle 3"/>
          <p:cNvSpPr>
            <a:spLocks noGrp="1" noChangeArrowheads="1"/>
          </p:cNvSpPr>
          <p:nvPr>
            <p:ph type="body" idx="1"/>
          </p:nvPr>
        </p:nvSpPr>
        <p:spPr/>
        <p:txBody>
          <a:bodyPr/>
          <a:lstStyle/>
          <a:p>
            <a:r>
              <a:rPr lang="zh-CN" altLang="en-US" dirty="0"/>
              <a:t>在慢启动期间，发送方将初始的</a:t>
            </a:r>
            <a:r>
              <a:rPr lang="en-US" altLang="zh-CN" dirty="0" err="1"/>
              <a:t>cwnd</a:t>
            </a:r>
            <a:r>
              <a:rPr lang="zh-CN" altLang="en-US" dirty="0"/>
              <a:t>设置为</a:t>
            </a:r>
            <a:r>
              <a:rPr lang="en-US" altLang="zh-CN" dirty="0"/>
              <a:t>1</a:t>
            </a:r>
            <a:r>
              <a:rPr lang="zh-CN" altLang="en-US" dirty="0"/>
              <a:t>个</a:t>
            </a:r>
            <a:r>
              <a:rPr lang="en-US" altLang="zh-CN" dirty="0"/>
              <a:t>SMSS</a:t>
            </a:r>
            <a:r>
              <a:rPr lang="zh-CN" altLang="en-US" dirty="0"/>
              <a:t>字节</a:t>
            </a:r>
            <a:endParaRPr lang="en-US" altLang="zh-CN" dirty="0"/>
          </a:p>
          <a:p>
            <a:r>
              <a:rPr lang="zh-CN" altLang="en-US" dirty="0"/>
              <a:t>在第</a:t>
            </a:r>
            <a:r>
              <a:rPr lang="en-US" altLang="zh-CN" dirty="0"/>
              <a:t>1</a:t>
            </a:r>
            <a:r>
              <a:rPr lang="zh-CN" altLang="en-US" dirty="0"/>
              <a:t>个超时周期内没有丢失报文的情况下，</a:t>
            </a:r>
            <a:r>
              <a:rPr lang="en-US" altLang="zh-CN" dirty="0" err="1"/>
              <a:t>cwnd</a:t>
            </a:r>
            <a:r>
              <a:rPr lang="zh-CN" altLang="en-US" dirty="0"/>
              <a:t>设置为</a:t>
            </a:r>
            <a:r>
              <a:rPr lang="en-US" altLang="zh-CN" dirty="0"/>
              <a:t>2</a:t>
            </a:r>
            <a:r>
              <a:rPr lang="zh-CN" altLang="en-US" dirty="0"/>
              <a:t>个</a:t>
            </a:r>
            <a:r>
              <a:rPr lang="en-US" altLang="zh-CN" dirty="0"/>
              <a:t>SMSS</a:t>
            </a:r>
            <a:r>
              <a:rPr lang="zh-CN" altLang="en-US" dirty="0"/>
              <a:t>字节</a:t>
            </a:r>
            <a:endParaRPr lang="en-US" altLang="zh-CN" dirty="0"/>
          </a:p>
          <a:p>
            <a:r>
              <a:rPr lang="zh-CN" altLang="en-US" dirty="0"/>
              <a:t>在第</a:t>
            </a:r>
            <a:r>
              <a:rPr lang="en-US" altLang="zh-CN" dirty="0"/>
              <a:t>2</a:t>
            </a:r>
            <a:r>
              <a:rPr lang="zh-CN" altLang="en-US" dirty="0"/>
              <a:t>个超时周期内没有丢失报文的情况下，</a:t>
            </a:r>
            <a:r>
              <a:rPr lang="en-US" altLang="zh-CN" dirty="0" err="1"/>
              <a:t>cwnd</a:t>
            </a:r>
            <a:r>
              <a:rPr lang="zh-CN" altLang="en-US" dirty="0"/>
              <a:t>设置为</a:t>
            </a:r>
            <a:r>
              <a:rPr lang="en-US" altLang="zh-CN" dirty="0"/>
              <a:t>4</a:t>
            </a:r>
            <a:r>
              <a:rPr lang="zh-CN" altLang="en-US" dirty="0"/>
              <a:t>个</a:t>
            </a:r>
            <a:r>
              <a:rPr lang="en-US" altLang="zh-CN" dirty="0"/>
              <a:t>SMSS</a:t>
            </a:r>
            <a:r>
              <a:rPr lang="zh-CN" altLang="en-US" dirty="0"/>
              <a:t>字节</a:t>
            </a:r>
            <a:endParaRPr lang="en-US" altLang="zh-CN" dirty="0"/>
          </a:p>
          <a:p>
            <a:r>
              <a:rPr lang="zh-CN" altLang="en-US" dirty="0"/>
              <a:t>在第</a:t>
            </a:r>
            <a:r>
              <a:rPr lang="en-US" altLang="zh-CN" dirty="0"/>
              <a:t>3</a:t>
            </a:r>
            <a:r>
              <a:rPr lang="zh-CN" altLang="en-US" dirty="0"/>
              <a:t>个超时周期内没有丢失报文的情况下，</a:t>
            </a:r>
            <a:r>
              <a:rPr lang="en-US" altLang="zh-CN" dirty="0" err="1"/>
              <a:t>cwnd</a:t>
            </a:r>
            <a:r>
              <a:rPr lang="zh-CN" altLang="en-US" dirty="0"/>
              <a:t>设置为</a:t>
            </a:r>
            <a:r>
              <a:rPr lang="en-US" altLang="zh-CN" dirty="0"/>
              <a:t>8</a:t>
            </a:r>
            <a:r>
              <a:rPr lang="zh-CN" altLang="en-US" dirty="0"/>
              <a:t>个</a:t>
            </a:r>
            <a:r>
              <a:rPr lang="en-US" altLang="zh-CN" dirty="0"/>
              <a:t>SMSS</a:t>
            </a:r>
            <a:r>
              <a:rPr lang="zh-CN" altLang="en-US" dirty="0"/>
              <a:t>字节</a:t>
            </a:r>
            <a:endParaRPr lang="en-US" altLang="zh-CN" dirty="0"/>
          </a:p>
          <a:p>
            <a:r>
              <a:rPr lang="zh-CN" altLang="en-US" dirty="0"/>
              <a:t>依此方式，</a:t>
            </a:r>
            <a:r>
              <a:rPr lang="en-US" altLang="zh-CN" dirty="0" err="1"/>
              <a:t>cwnd</a:t>
            </a:r>
            <a:r>
              <a:rPr lang="zh-CN" altLang="en-US" dirty="0"/>
              <a:t>按指数方式增长，直到</a:t>
            </a:r>
            <a:r>
              <a:rPr lang="en-US" altLang="zh-CN" dirty="0" err="1"/>
              <a:t>cwnd</a:t>
            </a:r>
            <a:r>
              <a:rPr lang="zh-CN" altLang="en-US" dirty="0"/>
              <a:t>超过</a:t>
            </a:r>
            <a:r>
              <a:rPr lang="en-US" altLang="zh-CN" dirty="0" err="1"/>
              <a:t>ssthresh</a:t>
            </a:r>
            <a:endParaRPr lang="zh-CN" altLang="en-US" dirty="0"/>
          </a:p>
        </p:txBody>
      </p:sp>
    </p:spTree>
    <p:extLst>
      <p:ext uri="{BB962C8B-B14F-4D97-AF65-F5344CB8AC3E}">
        <p14:creationId xmlns:p14="http://schemas.microsoft.com/office/powerpoint/2010/main" val="779368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96CA3B7-471D-45DF-A3DF-550C81AB1605}" type="slidenum">
              <a:rPr lang="en-US" altLang="zh-CN"/>
              <a:pPr/>
              <a:t>76</a:t>
            </a:fld>
            <a:endParaRPr lang="en-US" altLang="zh-CN"/>
          </a:p>
        </p:txBody>
      </p:sp>
      <p:sp>
        <p:nvSpPr>
          <p:cNvPr id="263170" name="Rectangle 2"/>
          <p:cNvSpPr>
            <a:spLocks noGrp="1" noChangeArrowheads="1"/>
          </p:cNvSpPr>
          <p:nvPr>
            <p:ph type="title"/>
          </p:nvPr>
        </p:nvSpPr>
        <p:spPr/>
        <p:txBody>
          <a:bodyPr/>
          <a:lstStyle/>
          <a:p>
            <a:r>
              <a:rPr lang="zh-CN" altLang="en-US"/>
              <a:t>拥塞避免</a:t>
            </a:r>
          </a:p>
        </p:txBody>
      </p:sp>
      <p:sp>
        <p:nvSpPr>
          <p:cNvPr id="263171" name="Rectangle 3"/>
          <p:cNvSpPr>
            <a:spLocks noGrp="1" noChangeArrowheads="1"/>
          </p:cNvSpPr>
          <p:nvPr>
            <p:ph type="body" idx="1"/>
          </p:nvPr>
        </p:nvSpPr>
        <p:spPr/>
        <p:txBody>
          <a:bodyPr/>
          <a:lstStyle/>
          <a:p>
            <a:r>
              <a:rPr lang="zh-CN" altLang="en-US"/>
              <a:t>当</a:t>
            </a:r>
            <a:r>
              <a:rPr lang="en-US" altLang="zh-CN"/>
              <a:t>cwnd</a:t>
            </a:r>
            <a:r>
              <a:rPr lang="zh-CN" altLang="en-US"/>
              <a:t>超过</a:t>
            </a:r>
            <a:r>
              <a:rPr lang="en-US" altLang="zh-CN"/>
              <a:t>ssthresh</a:t>
            </a:r>
            <a:r>
              <a:rPr lang="zh-CN" altLang="en-US"/>
              <a:t>或者当</a:t>
            </a:r>
            <a:r>
              <a:rPr lang="en-US" altLang="zh-CN"/>
              <a:t>cwnd</a:t>
            </a:r>
            <a:r>
              <a:rPr lang="zh-CN" altLang="en-US"/>
              <a:t>大小达到</a:t>
            </a:r>
            <a:r>
              <a:rPr lang="en-US" altLang="zh-CN"/>
              <a:t>ssthresh</a:t>
            </a:r>
            <a:r>
              <a:rPr lang="zh-CN" altLang="en-US"/>
              <a:t>的大小，进入拥塞避免期间。</a:t>
            </a:r>
          </a:p>
          <a:p>
            <a:r>
              <a:rPr lang="zh-CN" altLang="en-US"/>
              <a:t>在拥塞避免期间，在没有丢失报文的情况下，</a:t>
            </a:r>
            <a:r>
              <a:rPr lang="en-US" altLang="zh-CN"/>
              <a:t>cwnd</a:t>
            </a:r>
            <a:r>
              <a:rPr lang="zh-CN" altLang="en-US"/>
              <a:t>按线性方式增长，即每收到一个</a:t>
            </a:r>
            <a:r>
              <a:rPr lang="en-US" altLang="zh-CN"/>
              <a:t>ACK</a:t>
            </a:r>
            <a:r>
              <a:rPr lang="zh-CN" altLang="en-US"/>
              <a:t>，</a:t>
            </a:r>
            <a:r>
              <a:rPr lang="en-US" altLang="zh-CN"/>
              <a:t>cwnd</a:t>
            </a:r>
            <a:r>
              <a:rPr lang="zh-CN" altLang="en-US"/>
              <a:t>的大小增加</a:t>
            </a:r>
            <a:r>
              <a:rPr lang="en-US" altLang="zh-CN"/>
              <a:t>1</a:t>
            </a:r>
            <a:r>
              <a:rPr lang="zh-CN" altLang="en-US"/>
              <a:t>个</a:t>
            </a:r>
            <a:r>
              <a:rPr lang="en-US" altLang="zh-CN"/>
              <a:t>SMSS</a:t>
            </a:r>
            <a:r>
              <a:rPr lang="zh-CN" altLang="en-US"/>
              <a:t>字节。</a:t>
            </a:r>
          </a:p>
          <a:p>
            <a:r>
              <a:rPr lang="zh-CN" altLang="en-US"/>
              <a:t>当检测到数据段丢失时，则将</a:t>
            </a:r>
            <a:r>
              <a:rPr lang="en-US" altLang="zh-CN"/>
              <a:t>ssthresh</a:t>
            </a:r>
            <a:r>
              <a:rPr lang="zh-CN" altLang="en-US"/>
              <a:t>设置为当前</a:t>
            </a:r>
            <a:r>
              <a:rPr lang="en-US" altLang="zh-CN"/>
              <a:t>cwnd</a:t>
            </a:r>
            <a:r>
              <a:rPr lang="zh-CN" altLang="en-US"/>
              <a:t>的一半，并重新开始慢启动算法。 </a:t>
            </a:r>
          </a:p>
        </p:txBody>
      </p:sp>
    </p:spTree>
    <p:extLst>
      <p:ext uri="{BB962C8B-B14F-4D97-AF65-F5344CB8AC3E}">
        <p14:creationId xmlns:p14="http://schemas.microsoft.com/office/powerpoint/2010/main" val="2889045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 name="灯片编号占位符 5"/>
          <p:cNvSpPr>
            <a:spLocks noGrp="1"/>
          </p:cNvSpPr>
          <p:nvPr>
            <p:ph type="sldNum" sz="quarter" idx="12"/>
          </p:nvPr>
        </p:nvSpPr>
        <p:spPr/>
        <p:txBody>
          <a:bodyPr/>
          <a:lstStyle/>
          <a:p>
            <a:fld id="{EA01E5FB-27BE-4706-9218-C88836219907}" type="slidenum">
              <a:rPr lang="en-US" altLang="zh-CN"/>
              <a:pPr/>
              <a:t>77</a:t>
            </a:fld>
            <a:endParaRPr lang="en-US" altLang="zh-CN"/>
          </a:p>
        </p:txBody>
      </p:sp>
      <p:sp>
        <p:nvSpPr>
          <p:cNvPr id="261122" name="Rectangle 2"/>
          <p:cNvSpPr>
            <a:spLocks noGrp="1" noChangeArrowheads="1"/>
          </p:cNvSpPr>
          <p:nvPr>
            <p:ph type="title"/>
          </p:nvPr>
        </p:nvSpPr>
        <p:spPr/>
        <p:txBody>
          <a:bodyPr/>
          <a:lstStyle/>
          <a:p>
            <a:r>
              <a:rPr lang="zh-CN" altLang="en-US"/>
              <a:t>慢启动和拥塞避免工作过程</a:t>
            </a:r>
          </a:p>
        </p:txBody>
      </p:sp>
      <p:sp>
        <p:nvSpPr>
          <p:cNvPr id="261143" name="Text Box 23"/>
          <p:cNvSpPr txBox="1">
            <a:spLocks noChangeArrowheads="1"/>
          </p:cNvSpPr>
          <p:nvPr/>
        </p:nvSpPr>
        <p:spPr bwMode="auto">
          <a:xfrm>
            <a:off x="2455863" y="5600701"/>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0</a:t>
            </a:r>
          </a:p>
        </p:txBody>
      </p:sp>
      <p:sp>
        <p:nvSpPr>
          <p:cNvPr id="261144" name="Text Box 24"/>
          <p:cNvSpPr txBox="1">
            <a:spLocks noChangeArrowheads="1"/>
          </p:cNvSpPr>
          <p:nvPr/>
        </p:nvSpPr>
        <p:spPr bwMode="auto">
          <a:xfrm>
            <a:off x="2455863" y="5346701"/>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a:t>
            </a:r>
          </a:p>
        </p:txBody>
      </p:sp>
      <p:sp>
        <p:nvSpPr>
          <p:cNvPr id="261145" name="Text Box 25"/>
          <p:cNvSpPr txBox="1">
            <a:spLocks noChangeArrowheads="1"/>
          </p:cNvSpPr>
          <p:nvPr/>
        </p:nvSpPr>
        <p:spPr bwMode="auto">
          <a:xfrm>
            <a:off x="2455863" y="5094288"/>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4</a:t>
            </a:r>
          </a:p>
        </p:txBody>
      </p:sp>
      <p:sp>
        <p:nvSpPr>
          <p:cNvPr id="261146" name="Text Box 26"/>
          <p:cNvSpPr txBox="1">
            <a:spLocks noChangeArrowheads="1"/>
          </p:cNvSpPr>
          <p:nvPr/>
        </p:nvSpPr>
        <p:spPr bwMode="auto">
          <a:xfrm>
            <a:off x="2455863" y="4841876"/>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6</a:t>
            </a:r>
          </a:p>
        </p:txBody>
      </p:sp>
      <p:sp>
        <p:nvSpPr>
          <p:cNvPr id="261147" name="Text Box 27"/>
          <p:cNvSpPr txBox="1">
            <a:spLocks noChangeArrowheads="1"/>
          </p:cNvSpPr>
          <p:nvPr/>
        </p:nvSpPr>
        <p:spPr bwMode="auto">
          <a:xfrm>
            <a:off x="2455863" y="4589464"/>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8</a:t>
            </a:r>
          </a:p>
        </p:txBody>
      </p:sp>
      <p:sp>
        <p:nvSpPr>
          <p:cNvPr id="261148" name="Text Box 28"/>
          <p:cNvSpPr txBox="1">
            <a:spLocks noChangeArrowheads="1"/>
          </p:cNvSpPr>
          <p:nvPr/>
        </p:nvSpPr>
        <p:spPr bwMode="auto">
          <a:xfrm>
            <a:off x="2455863" y="4335463"/>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10</a:t>
            </a:r>
          </a:p>
        </p:txBody>
      </p:sp>
      <p:sp>
        <p:nvSpPr>
          <p:cNvPr id="261149" name="Text Box 29"/>
          <p:cNvSpPr txBox="1">
            <a:spLocks noChangeArrowheads="1"/>
          </p:cNvSpPr>
          <p:nvPr/>
        </p:nvSpPr>
        <p:spPr bwMode="auto">
          <a:xfrm>
            <a:off x="2455863" y="4083051"/>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12</a:t>
            </a:r>
          </a:p>
        </p:txBody>
      </p:sp>
      <p:sp>
        <p:nvSpPr>
          <p:cNvPr id="261150" name="Text Box 30"/>
          <p:cNvSpPr txBox="1">
            <a:spLocks noChangeArrowheads="1"/>
          </p:cNvSpPr>
          <p:nvPr/>
        </p:nvSpPr>
        <p:spPr bwMode="auto">
          <a:xfrm>
            <a:off x="2455863" y="3830639"/>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14</a:t>
            </a:r>
          </a:p>
        </p:txBody>
      </p:sp>
      <p:sp>
        <p:nvSpPr>
          <p:cNvPr id="261151" name="Text Box 31"/>
          <p:cNvSpPr txBox="1">
            <a:spLocks noChangeArrowheads="1"/>
          </p:cNvSpPr>
          <p:nvPr/>
        </p:nvSpPr>
        <p:spPr bwMode="auto">
          <a:xfrm>
            <a:off x="2455863" y="3576638"/>
            <a:ext cx="550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16</a:t>
            </a:r>
          </a:p>
        </p:txBody>
      </p:sp>
      <p:sp>
        <p:nvSpPr>
          <p:cNvPr id="261152" name="Text Box 32"/>
          <p:cNvSpPr txBox="1">
            <a:spLocks noChangeArrowheads="1"/>
          </p:cNvSpPr>
          <p:nvPr/>
        </p:nvSpPr>
        <p:spPr bwMode="auto">
          <a:xfrm>
            <a:off x="2455863" y="3324226"/>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18</a:t>
            </a:r>
          </a:p>
        </p:txBody>
      </p:sp>
      <p:sp>
        <p:nvSpPr>
          <p:cNvPr id="261153" name="Text Box 33"/>
          <p:cNvSpPr txBox="1">
            <a:spLocks noChangeArrowheads="1"/>
          </p:cNvSpPr>
          <p:nvPr/>
        </p:nvSpPr>
        <p:spPr bwMode="auto">
          <a:xfrm>
            <a:off x="2455863" y="3071813"/>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20</a:t>
            </a:r>
          </a:p>
        </p:txBody>
      </p:sp>
      <p:sp>
        <p:nvSpPr>
          <p:cNvPr id="261154" name="Text Box 34"/>
          <p:cNvSpPr txBox="1">
            <a:spLocks noChangeArrowheads="1"/>
          </p:cNvSpPr>
          <p:nvPr/>
        </p:nvSpPr>
        <p:spPr bwMode="auto">
          <a:xfrm>
            <a:off x="2455863" y="2819401"/>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22</a:t>
            </a:r>
          </a:p>
        </p:txBody>
      </p:sp>
      <p:sp>
        <p:nvSpPr>
          <p:cNvPr id="261155" name="Text Box 35"/>
          <p:cNvSpPr txBox="1">
            <a:spLocks noChangeArrowheads="1"/>
          </p:cNvSpPr>
          <p:nvPr/>
        </p:nvSpPr>
        <p:spPr bwMode="auto">
          <a:xfrm>
            <a:off x="2455863" y="2565400"/>
            <a:ext cx="550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24</a:t>
            </a:r>
          </a:p>
        </p:txBody>
      </p:sp>
      <p:sp>
        <p:nvSpPr>
          <p:cNvPr id="261156" name="Text Box 36"/>
          <p:cNvSpPr txBox="1">
            <a:spLocks noChangeArrowheads="1"/>
          </p:cNvSpPr>
          <p:nvPr/>
        </p:nvSpPr>
        <p:spPr bwMode="auto">
          <a:xfrm>
            <a:off x="2455863" y="2312988"/>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26</a:t>
            </a:r>
          </a:p>
        </p:txBody>
      </p:sp>
      <p:sp>
        <p:nvSpPr>
          <p:cNvPr id="261157" name="Text Box 37"/>
          <p:cNvSpPr txBox="1">
            <a:spLocks noChangeArrowheads="1"/>
          </p:cNvSpPr>
          <p:nvPr/>
        </p:nvSpPr>
        <p:spPr bwMode="auto">
          <a:xfrm>
            <a:off x="2455863" y="2060576"/>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28</a:t>
            </a:r>
          </a:p>
        </p:txBody>
      </p:sp>
      <p:grpSp>
        <p:nvGrpSpPr>
          <p:cNvPr id="261224" name="Group 104"/>
          <p:cNvGrpSpPr>
            <a:grpSpLocks/>
          </p:cNvGrpSpPr>
          <p:nvPr/>
        </p:nvGrpSpPr>
        <p:grpSpPr bwMode="auto">
          <a:xfrm>
            <a:off x="2995613" y="1484314"/>
            <a:ext cx="184150" cy="4295775"/>
            <a:chOff x="944" y="857"/>
            <a:chExt cx="116" cy="2706"/>
          </a:xfrm>
        </p:grpSpPr>
        <p:sp>
          <p:nvSpPr>
            <p:cNvPr id="261126" name="Line 6"/>
            <p:cNvSpPr>
              <a:spLocks noChangeShapeType="1"/>
            </p:cNvSpPr>
            <p:nvPr/>
          </p:nvSpPr>
          <p:spPr bwMode="auto">
            <a:xfrm>
              <a:off x="944" y="857"/>
              <a:ext cx="1" cy="27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28" name="Line 8"/>
            <p:cNvSpPr>
              <a:spLocks noChangeShapeType="1"/>
            </p:cNvSpPr>
            <p:nvPr/>
          </p:nvSpPr>
          <p:spPr bwMode="auto">
            <a:xfrm>
              <a:off x="944" y="3405"/>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29" name="Line 9"/>
            <p:cNvSpPr>
              <a:spLocks noChangeShapeType="1"/>
            </p:cNvSpPr>
            <p:nvPr/>
          </p:nvSpPr>
          <p:spPr bwMode="auto">
            <a:xfrm>
              <a:off x="944" y="3245"/>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0" name="Line 10"/>
            <p:cNvSpPr>
              <a:spLocks noChangeShapeType="1"/>
            </p:cNvSpPr>
            <p:nvPr/>
          </p:nvSpPr>
          <p:spPr bwMode="auto">
            <a:xfrm>
              <a:off x="944" y="3086"/>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1" name="Line 11"/>
            <p:cNvSpPr>
              <a:spLocks noChangeShapeType="1"/>
            </p:cNvSpPr>
            <p:nvPr/>
          </p:nvSpPr>
          <p:spPr bwMode="auto">
            <a:xfrm>
              <a:off x="944" y="2927"/>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2" name="Line 12"/>
            <p:cNvSpPr>
              <a:spLocks noChangeShapeType="1"/>
            </p:cNvSpPr>
            <p:nvPr/>
          </p:nvSpPr>
          <p:spPr bwMode="auto">
            <a:xfrm>
              <a:off x="944" y="2768"/>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3" name="Line 13"/>
            <p:cNvSpPr>
              <a:spLocks noChangeShapeType="1"/>
            </p:cNvSpPr>
            <p:nvPr/>
          </p:nvSpPr>
          <p:spPr bwMode="auto">
            <a:xfrm>
              <a:off x="944" y="2608"/>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4" name="Line 14"/>
            <p:cNvSpPr>
              <a:spLocks noChangeShapeType="1"/>
            </p:cNvSpPr>
            <p:nvPr/>
          </p:nvSpPr>
          <p:spPr bwMode="auto">
            <a:xfrm>
              <a:off x="944" y="2449"/>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5" name="Line 15"/>
            <p:cNvSpPr>
              <a:spLocks noChangeShapeType="1"/>
            </p:cNvSpPr>
            <p:nvPr/>
          </p:nvSpPr>
          <p:spPr bwMode="auto">
            <a:xfrm>
              <a:off x="944" y="2290"/>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6" name="Line 16"/>
            <p:cNvSpPr>
              <a:spLocks noChangeShapeType="1"/>
            </p:cNvSpPr>
            <p:nvPr/>
          </p:nvSpPr>
          <p:spPr bwMode="auto">
            <a:xfrm>
              <a:off x="944" y="2130"/>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7" name="Line 17"/>
            <p:cNvSpPr>
              <a:spLocks noChangeShapeType="1"/>
            </p:cNvSpPr>
            <p:nvPr/>
          </p:nvSpPr>
          <p:spPr bwMode="auto">
            <a:xfrm>
              <a:off x="944" y="1971"/>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8" name="Line 18"/>
            <p:cNvSpPr>
              <a:spLocks noChangeShapeType="1"/>
            </p:cNvSpPr>
            <p:nvPr/>
          </p:nvSpPr>
          <p:spPr bwMode="auto">
            <a:xfrm>
              <a:off x="944" y="1812"/>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39" name="Line 19"/>
            <p:cNvSpPr>
              <a:spLocks noChangeShapeType="1"/>
            </p:cNvSpPr>
            <p:nvPr/>
          </p:nvSpPr>
          <p:spPr bwMode="auto">
            <a:xfrm>
              <a:off x="944" y="1653"/>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40" name="Line 20"/>
            <p:cNvSpPr>
              <a:spLocks noChangeShapeType="1"/>
            </p:cNvSpPr>
            <p:nvPr/>
          </p:nvSpPr>
          <p:spPr bwMode="auto">
            <a:xfrm>
              <a:off x="944" y="1493"/>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41" name="Line 21"/>
            <p:cNvSpPr>
              <a:spLocks noChangeShapeType="1"/>
            </p:cNvSpPr>
            <p:nvPr/>
          </p:nvSpPr>
          <p:spPr bwMode="auto">
            <a:xfrm>
              <a:off x="944" y="1334"/>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42" name="Line 22"/>
            <p:cNvSpPr>
              <a:spLocks noChangeShapeType="1"/>
            </p:cNvSpPr>
            <p:nvPr/>
          </p:nvSpPr>
          <p:spPr bwMode="auto">
            <a:xfrm>
              <a:off x="944" y="1175"/>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58" name="Line 38"/>
            <p:cNvSpPr>
              <a:spLocks noChangeShapeType="1"/>
            </p:cNvSpPr>
            <p:nvPr/>
          </p:nvSpPr>
          <p:spPr bwMode="auto">
            <a:xfrm>
              <a:off x="944" y="1016"/>
              <a:ext cx="1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59" name="Line 39"/>
            <p:cNvSpPr>
              <a:spLocks noChangeShapeType="1"/>
            </p:cNvSpPr>
            <p:nvPr/>
          </p:nvSpPr>
          <p:spPr bwMode="auto">
            <a:xfrm>
              <a:off x="944" y="857"/>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61160" name="Text Box 40"/>
          <p:cNvSpPr txBox="1">
            <a:spLocks noChangeArrowheads="1"/>
          </p:cNvSpPr>
          <p:nvPr/>
        </p:nvSpPr>
        <p:spPr bwMode="auto">
          <a:xfrm>
            <a:off x="2455863" y="1808163"/>
            <a:ext cx="5508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30</a:t>
            </a:r>
          </a:p>
        </p:txBody>
      </p:sp>
      <p:sp>
        <p:nvSpPr>
          <p:cNvPr id="261161" name="Text Box 41"/>
          <p:cNvSpPr txBox="1">
            <a:spLocks noChangeArrowheads="1"/>
          </p:cNvSpPr>
          <p:nvPr/>
        </p:nvSpPr>
        <p:spPr bwMode="auto">
          <a:xfrm>
            <a:off x="2455863" y="1555751"/>
            <a:ext cx="550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400">
                <a:latin typeface="微软雅黑 Light" panose="020B0502040204020203" pitchFamily="34" charset="-122"/>
                <a:ea typeface="微软雅黑 Light" panose="020B0502040204020203" pitchFamily="34" charset="-122"/>
              </a:rPr>
              <a:t>32</a:t>
            </a:r>
          </a:p>
        </p:txBody>
      </p:sp>
      <p:sp>
        <p:nvSpPr>
          <p:cNvPr id="261162" name="Text Box 42"/>
          <p:cNvSpPr txBox="1">
            <a:spLocks noChangeArrowheads="1"/>
          </p:cNvSpPr>
          <p:nvPr/>
        </p:nvSpPr>
        <p:spPr bwMode="auto">
          <a:xfrm>
            <a:off x="2063751" y="1104901"/>
            <a:ext cx="2024063"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a:latin typeface="微软雅黑 Light" panose="020B0502040204020203" pitchFamily="34" charset="-122"/>
                <a:ea typeface="微软雅黑 Light" panose="020B0502040204020203" pitchFamily="34" charset="-122"/>
              </a:rPr>
              <a:t>cwnd(SMSS</a:t>
            </a:r>
            <a:r>
              <a:rPr lang="zh-CN" altLang="en-US" sz="1800">
                <a:latin typeface="微软雅黑 Light" panose="020B0502040204020203" pitchFamily="34" charset="-122"/>
                <a:ea typeface="微软雅黑 Light" panose="020B0502040204020203" pitchFamily="34" charset="-122"/>
              </a:rPr>
              <a:t>字节</a:t>
            </a:r>
            <a:r>
              <a:rPr lang="en-US" altLang="zh-CN" sz="1800">
                <a:latin typeface="微软雅黑 Light" panose="020B0502040204020203" pitchFamily="34" charset="-122"/>
                <a:ea typeface="微软雅黑 Light" panose="020B0502040204020203" pitchFamily="34" charset="-122"/>
              </a:rPr>
              <a:t>)</a:t>
            </a:r>
          </a:p>
        </p:txBody>
      </p:sp>
      <p:grpSp>
        <p:nvGrpSpPr>
          <p:cNvPr id="261225" name="Group 105"/>
          <p:cNvGrpSpPr>
            <a:grpSpLocks/>
          </p:cNvGrpSpPr>
          <p:nvPr/>
        </p:nvGrpSpPr>
        <p:grpSpPr bwMode="auto">
          <a:xfrm>
            <a:off x="3000375" y="5654676"/>
            <a:ext cx="6440488" cy="125413"/>
            <a:chOff x="944" y="3484"/>
            <a:chExt cx="4057" cy="79"/>
          </a:xfrm>
        </p:grpSpPr>
        <p:sp>
          <p:nvSpPr>
            <p:cNvPr id="261127" name="Line 7"/>
            <p:cNvSpPr>
              <a:spLocks noChangeShapeType="1"/>
            </p:cNvSpPr>
            <p:nvPr/>
          </p:nvSpPr>
          <p:spPr bwMode="auto">
            <a:xfrm>
              <a:off x="944" y="3563"/>
              <a:ext cx="40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3" name="Line 43"/>
            <p:cNvSpPr>
              <a:spLocks noChangeShapeType="1"/>
            </p:cNvSpPr>
            <p:nvPr/>
          </p:nvSpPr>
          <p:spPr bwMode="auto">
            <a:xfrm flipV="1">
              <a:off x="1176"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4" name="Line 44"/>
            <p:cNvSpPr>
              <a:spLocks noChangeShapeType="1"/>
            </p:cNvSpPr>
            <p:nvPr/>
          </p:nvSpPr>
          <p:spPr bwMode="auto">
            <a:xfrm flipV="1">
              <a:off x="1408"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5" name="Line 45"/>
            <p:cNvSpPr>
              <a:spLocks noChangeShapeType="1"/>
            </p:cNvSpPr>
            <p:nvPr/>
          </p:nvSpPr>
          <p:spPr bwMode="auto">
            <a:xfrm flipV="1">
              <a:off x="1640"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6" name="Line 46"/>
            <p:cNvSpPr>
              <a:spLocks noChangeShapeType="1"/>
            </p:cNvSpPr>
            <p:nvPr/>
          </p:nvSpPr>
          <p:spPr bwMode="auto">
            <a:xfrm flipV="1">
              <a:off x="1872"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7" name="Line 47"/>
            <p:cNvSpPr>
              <a:spLocks noChangeShapeType="1"/>
            </p:cNvSpPr>
            <p:nvPr/>
          </p:nvSpPr>
          <p:spPr bwMode="auto">
            <a:xfrm flipV="1">
              <a:off x="2104"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8" name="Line 48"/>
            <p:cNvSpPr>
              <a:spLocks noChangeShapeType="1"/>
            </p:cNvSpPr>
            <p:nvPr/>
          </p:nvSpPr>
          <p:spPr bwMode="auto">
            <a:xfrm flipV="1">
              <a:off x="2335"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69" name="Line 49"/>
            <p:cNvSpPr>
              <a:spLocks noChangeShapeType="1"/>
            </p:cNvSpPr>
            <p:nvPr/>
          </p:nvSpPr>
          <p:spPr bwMode="auto">
            <a:xfrm flipV="1">
              <a:off x="2567"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0" name="Line 50"/>
            <p:cNvSpPr>
              <a:spLocks noChangeShapeType="1"/>
            </p:cNvSpPr>
            <p:nvPr/>
          </p:nvSpPr>
          <p:spPr bwMode="auto">
            <a:xfrm flipV="1">
              <a:off x="2799"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1" name="Line 51"/>
            <p:cNvSpPr>
              <a:spLocks noChangeShapeType="1"/>
            </p:cNvSpPr>
            <p:nvPr/>
          </p:nvSpPr>
          <p:spPr bwMode="auto">
            <a:xfrm flipV="1">
              <a:off x="3031"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2" name="Line 52"/>
            <p:cNvSpPr>
              <a:spLocks noChangeShapeType="1"/>
            </p:cNvSpPr>
            <p:nvPr/>
          </p:nvSpPr>
          <p:spPr bwMode="auto">
            <a:xfrm flipV="1">
              <a:off x="3263"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3" name="Line 53"/>
            <p:cNvSpPr>
              <a:spLocks noChangeShapeType="1"/>
            </p:cNvSpPr>
            <p:nvPr/>
          </p:nvSpPr>
          <p:spPr bwMode="auto">
            <a:xfrm flipV="1">
              <a:off x="3495"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4" name="Line 54"/>
            <p:cNvSpPr>
              <a:spLocks noChangeShapeType="1"/>
            </p:cNvSpPr>
            <p:nvPr/>
          </p:nvSpPr>
          <p:spPr bwMode="auto">
            <a:xfrm flipV="1">
              <a:off x="3726"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5" name="Line 55"/>
            <p:cNvSpPr>
              <a:spLocks noChangeShapeType="1"/>
            </p:cNvSpPr>
            <p:nvPr/>
          </p:nvSpPr>
          <p:spPr bwMode="auto">
            <a:xfrm flipV="1">
              <a:off x="3958"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6" name="Line 56"/>
            <p:cNvSpPr>
              <a:spLocks noChangeShapeType="1"/>
            </p:cNvSpPr>
            <p:nvPr/>
          </p:nvSpPr>
          <p:spPr bwMode="auto">
            <a:xfrm flipV="1">
              <a:off x="4190"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7" name="Line 57"/>
            <p:cNvSpPr>
              <a:spLocks noChangeShapeType="1"/>
            </p:cNvSpPr>
            <p:nvPr/>
          </p:nvSpPr>
          <p:spPr bwMode="auto">
            <a:xfrm flipV="1">
              <a:off x="4422"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8" name="Line 58"/>
            <p:cNvSpPr>
              <a:spLocks noChangeShapeType="1"/>
            </p:cNvSpPr>
            <p:nvPr/>
          </p:nvSpPr>
          <p:spPr bwMode="auto">
            <a:xfrm flipV="1">
              <a:off x="4654" y="3484"/>
              <a:ext cx="0"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179" name="Line 59"/>
            <p:cNvSpPr>
              <a:spLocks noChangeShapeType="1"/>
            </p:cNvSpPr>
            <p:nvPr/>
          </p:nvSpPr>
          <p:spPr bwMode="auto">
            <a:xfrm flipV="1">
              <a:off x="4885" y="3484"/>
              <a:ext cx="1"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61180" name="Text Box 60"/>
          <p:cNvSpPr txBox="1">
            <a:spLocks noChangeArrowheads="1"/>
          </p:cNvSpPr>
          <p:nvPr/>
        </p:nvSpPr>
        <p:spPr bwMode="auto">
          <a:xfrm>
            <a:off x="2800351" y="5780088"/>
            <a:ext cx="55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0</a:t>
            </a:r>
          </a:p>
        </p:txBody>
      </p:sp>
      <p:sp>
        <p:nvSpPr>
          <p:cNvPr id="261181" name="Text Box 61"/>
          <p:cNvSpPr txBox="1">
            <a:spLocks noChangeArrowheads="1"/>
          </p:cNvSpPr>
          <p:nvPr/>
        </p:nvSpPr>
        <p:spPr bwMode="auto">
          <a:xfrm>
            <a:off x="32162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a:t>
            </a:r>
          </a:p>
        </p:txBody>
      </p:sp>
      <p:sp>
        <p:nvSpPr>
          <p:cNvPr id="261182" name="Text Box 62"/>
          <p:cNvSpPr txBox="1">
            <a:spLocks noChangeArrowheads="1"/>
          </p:cNvSpPr>
          <p:nvPr/>
        </p:nvSpPr>
        <p:spPr bwMode="auto">
          <a:xfrm>
            <a:off x="3944938"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3</a:t>
            </a:r>
          </a:p>
        </p:txBody>
      </p:sp>
      <p:sp>
        <p:nvSpPr>
          <p:cNvPr id="261183" name="Text Box 63"/>
          <p:cNvSpPr txBox="1">
            <a:spLocks noChangeArrowheads="1"/>
          </p:cNvSpPr>
          <p:nvPr/>
        </p:nvSpPr>
        <p:spPr bwMode="auto">
          <a:xfrm>
            <a:off x="4313238"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4</a:t>
            </a:r>
          </a:p>
        </p:txBody>
      </p:sp>
      <p:sp>
        <p:nvSpPr>
          <p:cNvPr id="261184" name="Text Box 64"/>
          <p:cNvSpPr txBox="1">
            <a:spLocks noChangeArrowheads="1"/>
          </p:cNvSpPr>
          <p:nvPr/>
        </p:nvSpPr>
        <p:spPr bwMode="auto">
          <a:xfrm>
            <a:off x="4681538"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5</a:t>
            </a:r>
          </a:p>
        </p:txBody>
      </p:sp>
      <p:sp>
        <p:nvSpPr>
          <p:cNvPr id="261185" name="Text Box 65"/>
          <p:cNvSpPr txBox="1">
            <a:spLocks noChangeArrowheads="1"/>
          </p:cNvSpPr>
          <p:nvPr/>
        </p:nvSpPr>
        <p:spPr bwMode="auto">
          <a:xfrm>
            <a:off x="5049838" y="5780088"/>
            <a:ext cx="550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6</a:t>
            </a:r>
          </a:p>
        </p:txBody>
      </p:sp>
      <p:sp>
        <p:nvSpPr>
          <p:cNvPr id="261186" name="Text Box 66"/>
          <p:cNvSpPr txBox="1">
            <a:spLocks noChangeArrowheads="1"/>
          </p:cNvSpPr>
          <p:nvPr/>
        </p:nvSpPr>
        <p:spPr bwMode="auto">
          <a:xfrm>
            <a:off x="5416550"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7</a:t>
            </a:r>
          </a:p>
        </p:txBody>
      </p:sp>
      <p:sp>
        <p:nvSpPr>
          <p:cNvPr id="261187" name="Text Box 67"/>
          <p:cNvSpPr txBox="1">
            <a:spLocks noChangeArrowheads="1"/>
          </p:cNvSpPr>
          <p:nvPr/>
        </p:nvSpPr>
        <p:spPr bwMode="auto">
          <a:xfrm>
            <a:off x="5784850"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8</a:t>
            </a:r>
          </a:p>
        </p:txBody>
      </p:sp>
      <p:sp>
        <p:nvSpPr>
          <p:cNvPr id="261188" name="Text Box 68"/>
          <p:cNvSpPr txBox="1">
            <a:spLocks noChangeArrowheads="1"/>
          </p:cNvSpPr>
          <p:nvPr/>
        </p:nvSpPr>
        <p:spPr bwMode="auto">
          <a:xfrm>
            <a:off x="6153150"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9</a:t>
            </a:r>
          </a:p>
        </p:txBody>
      </p:sp>
      <p:sp>
        <p:nvSpPr>
          <p:cNvPr id="261189" name="Text Box 69"/>
          <p:cNvSpPr txBox="1">
            <a:spLocks noChangeArrowheads="1"/>
          </p:cNvSpPr>
          <p:nvPr/>
        </p:nvSpPr>
        <p:spPr bwMode="auto">
          <a:xfrm>
            <a:off x="6456363"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10</a:t>
            </a:r>
          </a:p>
        </p:txBody>
      </p:sp>
      <p:sp>
        <p:nvSpPr>
          <p:cNvPr id="261190" name="Text Box 70"/>
          <p:cNvSpPr txBox="1">
            <a:spLocks noChangeArrowheads="1"/>
          </p:cNvSpPr>
          <p:nvPr/>
        </p:nvSpPr>
        <p:spPr bwMode="auto">
          <a:xfrm>
            <a:off x="6824663"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11</a:t>
            </a:r>
          </a:p>
        </p:txBody>
      </p:sp>
      <p:sp>
        <p:nvSpPr>
          <p:cNvPr id="261191" name="Text Box 71"/>
          <p:cNvSpPr txBox="1">
            <a:spLocks noChangeArrowheads="1"/>
          </p:cNvSpPr>
          <p:nvPr/>
        </p:nvSpPr>
        <p:spPr bwMode="auto">
          <a:xfrm>
            <a:off x="7192963" y="5780088"/>
            <a:ext cx="550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12</a:t>
            </a:r>
          </a:p>
        </p:txBody>
      </p:sp>
      <p:sp>
        <p:nvSpPr>
          <p:cNvPr id="261192" name="Text Box 72"/>
          <p:cNvSpPr txBox="1">
            <a:spLocks noChangeArrowheads="1"/>
          </p:cNvSpPr>
          <p:nvPr/>
        </p:nvSpPr>
        <p:spPr bwMode="auto">
          <a:xfrm>
            <a:off x="75596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13</a:t>
            </a:r>
          </a:p>
        </p:txBody>
      </p:sp>
      <p:sp>
        <p:nvSpPr>
          <p:cNvPr id="261193" name="Text Box 73"/>
          <p:cNvSpPr txBox="1">
            <a:spLocks noChangeArrowheads="1"/>
          </p:cNvSpPr>
          <p:nvPr/>
        </p:nvSpPr>
        <p:spPr bwMode="auto">
          <a:xfrm>
            <a:off x="79279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14</a:t>
            </a:r>
          </a:p>
        </p:txBody>
      </p:sp>
      <p:sp>
        <p:nvSpPr>
          <p:cNvPr id="261194" name="Text Box 74"/>
          <p:cNvSpPr txBox="1">
            <a:spLocks noChangeArrowheads="1"/>
          </p:cNvSpPr>
          <p:nvPr/>
        </p:nvSpPr>
        <p:spPr bwMode="auto">
          <a:xfrm>
            <a:off x="82962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15</a:t>
            </a:r>
          </a:p>
        </p:txBody>
      </p:sp>
      <p:sp>
        <p:nvSpPr>
          <p:cNvPr id="261195" name="Text Box 75"/>
          <p:cNvSpPr txBox="1">
            <a:spLocks noChangeArrowheads="1"/>
          </p:cNvSpPr>
          <p:nvPr/>
        </p:nvSpPr>
        <p:spPr bwMode="auto">
          <a:xfrm>
            <a:off x="8664575" y="578008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16</a:t>
            </a:r>
          </a:p>
        </p:txBody>
      </p:sp>
      <p:sp>
        <p:nvSpPr>
          <p:cNvPr id="261196" name="Text Box 76"/>
          <p:cNvSpPr txBox="1">
            <a:spLocks noChangeArrowheads="1"/>
          </p:cNvSpPr>
          <p:nvPr/>
        </p:nvSpPr>
        <p:spPr bwMode="auto">
          <a:xfrm>
            <a:off x="9032876" y="5780088"/>
            <a:ext cx="55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17</a:t>
            </a:r>
          </a:p>
        </p:txBody>
      </p:sp>
      <p:sp>
        <p:nvSpPr>
          <p:cNvPr id="261198" name="Line 78"/>
          <p:cNvSpPr>
            <a:spLocks noChangeShapeType="1"/>
          </p:cNvSpPr>
          <p:nvPr/>
        </p:nvSpPr>
        <p:spPr bwMode="auto">
          <a:xfrm>
            <a:off x="3167063" y="1990725"/>
            <a:ext cx="331311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6" name="Line 86"/>
          <p:cNvSpPr>
            <a:spLocks noChangeShapeType="1"/>
          </p:cNvSpPr>
          <p:nvPr/>
        </p:nvSpPr>
        <p:spPr bwMode="auto">
          <a:xfrm>
            <a:off x="2982914" y="3759200"/>
            <a:ext cx="6440487" cy="15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1" name="Line 91"/>
          <p:cNvSpPr>
            <a:spLocks noChangeShapeType="1"/>
          </p:cNvSpPr>
          <p:nvPr/>
        </p:nvSpPr>
        <p:spPr bwMode="auto">
          <a:xfrm>
            <a:off x="5559425" y="1736725"/>
            <a:ext cx="1588" cy="39179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2" name="Line 92"/>
          <p:cNvSpPr>
            <a:spLocks noChangeShapeType="1"/>
          </p:cNvSpPr>
          <p:nvPr/>
        </p:nvSpPr>
        <p:spPr bwMode="auto">
          <a:xfrm flipH="1">
            <a:off x="5648325" y="1428751"/>
            <a:ext cx="552450" cy="252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3" name="Text Box 93"/>
          <p:cNvSpPr txBox="1">
            <a:spLocks noChangeArrowheads="1"/>
          </p:cNvSpPr>
          <p:nvPr/>
        </p:nvSpPr>
        <p:spPr bwMode="auto">
          <a:xfrm>
            <a:off x="6456363" y="1916113"/>
            <a:ext cx="14732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800">
                <a:solidFill>
                  <a:srgbClr val="FF0000"/>
                </a:solidFill>
                <a:latin typeface="微软雅黑 Light" panose="020B0502040204020203" pitchFamily="34" charset="-122"/>
                <a:ea typeface="微软雅黑 Light" panose="020B0502040204020203" pitchFamily="34" charset="-122"/>
              </a:rPr>
              <a:t>初始</a:t>
            </a:r>
            <a:r>
              <a:rPr lang="en-US" altLang="zh-CN" sz="1800">
                <a:solidFill>
                  <a:srgbClr val="FF0000"/>
                </a:solidFill>
                <a:latin typeface="微软雅黑 Light" panose="020B0502040204020203" pitchFamily="34" charset="-122"/>
                <a:ea typeface="微软雅黑 Light" panose="020B0502040204020203" pitchFamily="34" charset="-122"/>
              </a:rPr>
              <a:t>ssthresh</a:t>
            </a:r>
          </a:p>
        </p:txBody>
      </p:sp>
      <p:sp>
        <p:nvSpPr>
          <p:cNvPr id="261219" name="Text Box 99"/>
          <p:cNvSpPr txBox="1">
            <a:spLocks noChangeArrowheads="1"/>
          </p:cNvSpPr>
          <p:nvPr/>
        </p:nvSpPr>
        <p:spPr bwMode="auto">
          <a:xfrm>
            <a:off x="8112126" y="3789363"/>
            <a:ext cx="1839913"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800">
                <a:solidFill>
                  <a:srgbClr val="FF0000"/>
                </a:solidFill>
                <a:latin typeface="微软雅黑 Light" panose="020B0502040204020203" pitchFamily="34" charset="-122"/>
                <a:ea typeface="微软雅黑 Light" panose="020B0502040204020203" pitchFamily="34" charset="-122"/>
              </a:rPr>
              <a:t>超时后</a:t>
            </a:r>
            <a:r>
              <a:rPr lang="en-US" altLang="zh-CN" sz="1800">
                <a:solidFill>
                  <a:srgbClr val="FF0000"/>
                </a:solidFill>
                <a:latin typeface="微软雅黑 Light" panose="020B0502040204020203" pitchFamily="34" charset="-122"/>
                <a:ea typeface="微软雅黑 Light" panose="020B0502040204020203" pitchFamily="34" charset="-122"/>
              </a:rPr>
              <a:t>ssthresh</a:t>
            </a:r>
          </a:p>
        </p:txBody>
      </p:sp>
      <p:sp>
        <p:nvSpPr>
          <p:cNvPr id="261220" name="Text Box 100"/>
          <p:cNvSpPr txBox="1">
            <a:spLocks noChangeArrowheads="1"/>
          </p:cNvSpPr>
          <p:nvPr/>
        </p:nvSpPr>
        <p:spPr bwMode="auto">
          <a:xfrm>
            <a:off x="9080501" y="5929313"/>
            <a:ext cx="12414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latin typeface="微软雅黑 Light" panose="020B0502040204020203" pitchFamily="34" charset="-122"/>
                <a:ea typeface="微软雅黑 Light" panose="020B0502040204020203" pitchFamily="34" charset="-122"/>
              </a:rPr>
              <a:t>传输轮次</a:t>
            </a:r>
          </a:p>
        </p:txBody>
      </p:sp>
      <p:sp>
        <p:nvSpPr>
          <p:cNvPr id="261222" name="Text Box 102"/>
          <p:cNvSpPr txBox="1">
            <a:spLocks noChangeArrowheads="1"/>
          </p:cNvSpPr>
          <p:nvPr/>
        </p:nvSpPr>
        <p:spPr bwMode="auto">
          <a:xfrm>
            <a:off x="6111875" y="1230313"/>
            <a:ext cx="736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800">
                <a:latin typeface="微软雅黑 Light" panose="020B0502040204020203" pitchFamily="34" charset="-122"/>
                <a:ea typeface="微软雅黑 Light" panose="020B0502040204020203" pitchFamily="34" charset="-122"/>
              </a:rPr>
              <a:t>超时</a:t>
            </a:r>
          </a:p>
        </p:txBody>
      </p:sp>
      <p:grpSp>
        <p:nvGrpSpPr>
          <p:cNvPr id="261227" name="Group 107"/>
          <p:cNvGrpSpPr>
            <a:grpSpLocks/>
          </p:cNvGrpSpPr>
          <p:nvPr/>
        </p:nvGrpSpPr>
        <p:grpSpPr bwMode="auto">
          <a:xfrm>
            <a:off x="2995614" y="1736725"/>
            <a:ext cx="6243637" cy="3919538"/>
            <a:chOff x="927" y="1094"/>
            <a:chExt cx="3933" cy="2469"/>
          </a:xfrm>
        </p:grpSpPr>
        <p:sp>
          <p:nvSpPr>
            <p:cNvPr id="261199" name="Line 79"/>
            <p:cNvSpPr>
              <a:spLocks noChangeShapeType="1"/>
            </p:cNvSpPr>
            <p:nvPr/>
          </p:nvSpPr>
          <p:spPr bwMode="auto">
            <a:xfrm flipV="1">
              <a:off x="927" y="3483"/>
              <a:ext cx="232" cy="79"/>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0" name="Line 80"/>
            <p:cNvSpPr>
              <a:spLocks noChangeShapeType="1"/>
            </p:cNvSpPr>
            <p:nvPr/>
          </p:nvSpPr>
          <p:spPr bwMode="auto">
            <a:xfrm flipV="1">
              <a:off x="1151" y="3323"/>
              <a:ext cx="232" cy="16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1" name="Line 81"/>
            <p:cNvSpPr>
              <a:spLocks noChangeShapeType="1"/>
            </p:cNvSpPr>
            <p:nvPr/>
          </p:nvSpPr>
          <p:spPr bwMode="auto">
            <a:xfrm flipV="1">
              <a:off x="1383" y="3005"/>
              <a:ext cx="232" cy="318"/>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2" name="Line 82"/>
            <p:cNvSpPr>
              <a:spLocks noChangeShapeType="1"/>
            </p:cNvSpPr>
            <p:nvPr/>
          </p:nvSpPr>
          <p:spPr bwMode="auto">
            <a:xfrm flipV="1">
              <a:off x="1615" y="2368"/>
              <a:ext cx="232" cy="637"/>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3" name="Line 83"/>
            <p:cNvSpPr>
              <a:spLocks noChangeShapeType="1"/>
            </p:cNvSpPr>
            <p:nvPr/>
          </p:nvSpPr>
          <p:spPr bwMode="auto">
            <a:xfrm flipV="1">
              <a:off x="1847" y="1254"/>
              <a:ext cx="232" cy="1114"/>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4" name="Line 84"/>
            <p:cNvSpPr>
              <a:spLocks noChangeShapeType="1"/>
            </p:cNvSpPr>
            <p:nvPr/>
          </p:nvSpPr>
          <p:spPr bwMode="auto">
            <a:xfrm flipV="1">
              <a:off x="2079" y="1174"/>
              <a:ext cx="231"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5" name="Line 85"/>
            <p:cNvSpPr>
              <a:spLocks noChangeShapeType="1"/>
            </p:cNvSpPr>
            <p:nvPr/>
          </p:nvSpPr>
          <p:spPr bwMode="auto">
            <a:xfrm>
              <a:off x="2542" y="1094"/>
              <a:ext cx="232" cy="2469"/>
            </a:xfrm>
            <a:prstGeom prst="line">
              <a:avLst/>
            </a:prstGeom>
            <a:noFill/>
            <a:ln w="19050">
              <a:solidFill>
                <a:srgbClr val="0066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7" name="Line 87"/>
            <p:cNvSpPr>
              <a:spLocks noChangeShapeType="1"/>
            </p:cNvSpPr>
            <p:nvPr/>
          </p:nvSpPr>
          <p:spPr bwMode="auto">
            <a:xfrm flipV="1">
              <a:off x="2785" y="3483"/>
              <a:ext cx="232" cy="79"/>
            </a:xfrm>
            <a:prstGeom prst="line">
              <a:avLst/>
            </a:prstGeom>
            <a:noFill/>
            <a:ln w="1905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8" name="Line 88"/>
            <p:cNvSpPr>
              <a:spLocks noChangeShapeType="1"/>
            </p:cNvSpPr>
            <p:nvPr/>
          </p:nvSpPr>
          <p:spPr bwMode="auto">
            <a:xfrm flipV="1">
              <a:off x="3006" y="3323"/>
              <a:ext cx="232" cy="16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09" name="Line 89"/>
            <p:cNvSpPr>
              <a:spLocks noChangeShapeType="1"/>
            </p:cNvSpPr>
            <p:nvPr/>
          </p:nvSpPr>
          <p:spPr bwMode="auto">
            <a:xfrm flipV="1">
              <a:off x="3238" y="3005"/>
              <a:ext cx="232" cy="318"/>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0" name="Line 90"/>
            <p:cNvSpPr>
              <a:spLocks noChangeShapeType="1"/>
            </p:cNvSpPr>
            <p:nvPr/>
          </p:nvSpPr>
          <p:spPr bwMode="auto">
            <a:xfrm flipV="1">
              <a:off x="3470" y="2368"/>
              <a:ext cx="231" cy="637"/>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4" name="Line 94"/>
            <p:cNvSpPr>
              <a:spLocks noChangeShapeType="1"/>
            </p:cNvSpPr>
            <p:nvPr/>
          </p:nvSpPr>
          <p:spPr bwMode="auto">
            <a:xfrm flipV="1">
              <a:off x="3701" y="2289"/>
              <a:ext cx="232"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5" name="Line 95"/>
            <p:cNvSpPr>
              <a:spLocks noChangeShapeType="1"/>
            </p:cNvSpPr>
            <p:nvPr/>
          </p:nvSpPr>
          <p:spPr bwMode="auto">
            <a:xfrm flipV="1">
              <a:off x="3933" y="2209"/>
              <a:ext cx="232"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6" name="Line 96"/>
            <p:cNvSpPr>
              <a:spLocks noChangeShapeType="1"/>
            </p:cNvSpPr>
            <p:nvPr/>
          </p:nvSpPr>
          <p:spPr bwMode="auto">
            <a:xfrm flipV="1">
              <a:off x="4165" y="2129"/>
              <a:ext cx="232"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7" name="Line 97"/>
            <p:cNvSpPr>
              <a:spLocks noChangeShapeType="1"/>
            </p:cNvSpPr>
            <p:nvPr/>
          </p:nvSpPr>
          <p:spPr bwMode="auto">
            <a:xfrm flipV="1">
              <a:off x="4397" y="2050"/>
              <a:ext cx="232" cy="79"/>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18" name="Line 98"/>
            <p:cNvSpPr>
              <a:spLocks noChangeShapeType="1"/>
            </p:cNvSpPr>
            <p:nvPr/>
          </p:nvSpPr>
          <p:spPr bwMode="auto">
            <a:xfrm flipV="1">
              <a:off x="4629" y="1970"/>
              <a:ext cx="231" cy="80"/>
            </a:xfrm>
            <a:prstGeom prst="line">
              <a:avLst/>
            </a:prstGeom>
            <a:noFill/>
            <a:ln w="19050">
              <a:solidFill>
                <a:srgbClr val="0066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61223" name="Line 103"/>
            <p:cNvSpPr>
              <a:spLocks noChangeShapeType="1"/>
            </p:cNvSpPr>
            <p:nvPr/>
          </p:nvSpPr>
          <p:spPr bwMode="auto">
            <a:xfrm flipV="1">
              <a:off x="2310" y="1094"/>
              <a:ext cx="232" cy="80"/>
            </a:xfrm>
            <a:prstGeom prst="line">
              <a:avLst/>
            </a:prstGeom>
            <a:noFill/>
            <a:ln w="19050">
              <a:solidFill>
                <a:srgbClr val="0066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61226" name="Text Box 106"/>
          <p:cNvSpPr txBox="1">
            <a:spLocks noChangeArrowheads="1"/>
          </p:cNvSpPr>
          <p:nvPr/>
        </p:nvSpPr>
        <p:spPr bwMode="auto">
          <a:xfrm>
            <a:off x="3559175" y="5784850"/>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latin typeface="微软雅黑 Light" panose="020B0502040204020203" pitchFamily="34" charset="-122"/>
                <a:ea typeface="微软雅黑 Light" panose="020B0502040204020203" pitchFamily="34" charset="-122"/>
              </a:rPr>
              <a:t>2</a:t>
            </a:r>
          </a:p>
        </p:txBody>
      </p:sp>
    </p:spTree>
    <p:extLst>
      <p:ext uri="{BB962C8B-B14F-4D97-AF65-F5344CB8AC3E}">
        <p14:creationId xmlns:p14="http://schemas.microsoft.com/office/powerpoint/2010/main" val="160913970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灯片编号占位符 5"/>
          <p:cNvSpPr>
            <a:spLocks noGrp="1"/>
          </p:cNvSpPr>
          <p:nvPr>
            <p:ph type="sldNum" sz="quarter" idx="12"/>
          </p:nvPr>
        </p:nvSpPr>
        <p:spPr/>
        <p:txBody>
          <a:bodyPr/>
          <a:lstStyle/>
          <a:p>
            <a:fld id="{A54906DA-9272-40A8-90A7-4E9D62A6D572}" type="slidenum">
              <a:rPr lang="en-US" altLang="zh-CN"/>
              <a:pPr/>
              <a:t>78</a:t>
            </a:fld>
            <a:endParaRPr lang="en-US" altLang="zh-CN"/>
          </a:p>
        </p:txBody>
      </p:sp>
      <p:sp>
        <p:nvSpPr>
          <p:cNvPr id="281602" name="Rectangle 2"/>
          <p:cNvSpPr>
            <a:spLocks noGrp="1" noChangeArrowheads="1"/>
          </p:cNvSpPr>
          <p:nvPr>
            <p:ph type="title"/>
          </p:nvPr>
        </p:nvSpPr>
        <p:spPr/>
        <p:txBody>
          <a:bodyPr/>
          <a:lstStyle/>
          <a:p>
            <a:r>
              <a:rPr lang="zh-CN" altLang="en-US"/>
              <a:t>慢启动和拥塞避免工作过程</a:t>
            </a:r>
          </a:p>
        </p:txBody>
      </p:sp>
      <p:sp>
        <p:nvSpPr>
          <p:cNvPr id="281703" name="Line 103"/>
          <p:cNvSpPr>
            <a:spLocks noChangeShapeType="1"/>
          </p:cNvSpPr>
          <p:nvPr/>
        </p:nvSpPr>
        <p:spPr bwMode="auto">
          <a:xfrm>
            <a:off x="3941763" y="1608138"/>
            <a:ext cx="0" cy="2703512"/>
          </a:xfrm>
          <a:prstGeom prst="line">
            <a:avLst/>
          </a:prstGeom>
          <a:noFill/>
          <a:ln w="12700">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04" name="Text Box 104"/>
          <p:cNvSpPr txBox="1">
            <a:spLocks noChangeArrowheads="1"/>
          </p:cNvSpPr>
          <p:nvPr/>
        </p:nvSpPr>
        <p:spPr bwMode="auto">
          <a:xfrm>
            <a:off x="9505951" y="4333875"/>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22</a:t>
            </a:r>
          </a:p>
        </p:txBody>
      </p:sp>
      <p:sp>
        <p:nvSpPr>
          <p:cNvPr id="281705" name="Text Box 105"/>
          <p:cNvSpPr txBox="1">
            <a:spLocks noChangeArrowheads="1"/>
          </p:cNvSpPr>
          <p:nvPr/>
        </p:nvSpPr>
        <p:spPr bwMode="auto">
          <a:xfrm>
            <a:off x="3503614" y="2595563"/>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16</a:t>
            </a:r>
          </a:p>
        </p:txBody>
      </p:sp>
      <p:sp>
        <p:nvSpPr>
          <p:cNvPr id="281706" name="Line 106"/>
          <p:cNvSpPr>
            <a:spLocks noChangeShapeType="1"/>
          </p:cNvSpPr>
          <p:nvPr/>
        </p:nvSpPr>
        <p:spPr bwMode="auto">
          <a:xfrm rot="-21600000">
            <a:off x="7808913" y="2003426"/>
            <a:ext cx="0" cy="1158875"/>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07" name="Text Box 107"/>
          <p:cNvSpPr txBox="1">
            <a:spLocks noChangeArrowheads="1"/>
          </p:cNvSpPr>
          <p:nvPr/>
        </p:nvSpPr>
        <p:spPr bwMode="auto">
          <a:xfrm>
            <a:off x="7092950" y="2351089"/>
            <a:ext cx="137795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a:t>
            </a:r>
            <a:r>
              <a:rPr kumimoji="1" lang="zh-CN" altLang="en-US" sz="1800">
                <a:solidFill>
                  <a:schemeClr val="accent2"/>
                </a:solidFill>
                <a:latin typeface="微软雅黑 Light" panose="020B0502040204020203" pitchFamily="34" charset="-122"/>
                <a:ea typeface="微软雅黑 Light" panose="020B0502040204020203" pitchFamily="34" charset="-122"/>
              </a:rPr>
              <a:t>乘法减小”</a:t>
            </a:r>
          </a:p>
        </p:txBody>
      </p:sp>
      <p:sp>
        <p:nvSpPr>
          <p:cNvPr id="281708" name="Rectangle 108"/>
          <p:cNvSpPr>
            <a:spLocks noChangeArrowheads="1"/>
          </p:cNvSpPr>
          <p:nvPr/>
        </p:nvSpPr>
        <p:spPr bwMode="auto">
          <a:xfrm>
            <a:off x="8401051" y="1724025"/>
            <a:ext cx="1558925" cy="1519238"/>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09" name="Rectangle 109"/>
          <p:cNvSpPr>
            <a:spLocks noChangeArrowheads="1"/>
          </p:cNvSpPr>
          <p:nvPr/>
        </p:nvSpPr>
        <p:spPr bwMode="auto">
          <a:xfrm>
            <a:off x="4970464" y="1441450"/>
            <a:ext cx="2174875" cy="15176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10" name="Rectangle 110"/>
          <p:cNvSpPr>
            <a:spLocks noChangeArrowheads="1"/>
          </p:cNvSpPr>
          <p:nvPr/>
        </p:nvSpPr>
        <p:spPr bwMode="auto">
          <a:xfrm>
            <a:off x="7362825" y="4329114"/>
            <a:ext cx="1073150" cy="828675"/>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11" name="Rectangle 111"/>
          <p:cNvSpPr>
            <a:spLocks noChangeArrowheads="1"/>
          </p:cNvSpPr>
          <p:nvPr/>
        </p:nvSpPr>
        <p:spPr bwMode="auto">
          <a:xfrm>
            <a:off x="3949700" y="4319589"/>
            <a:ext cx="1073150" cy="828675"/>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12" name="Line 112"/>
          <p:cNvSpPr>
            <a:spLocks noChangeShapeType="1"/>
          </p:cNvSpPr>
          <p:nvPr/>
        </p:nvSpPr>
        <p:spPr bwMode="auto">
          <a:xfrm>
            <a:off x="3941763" y="4311650"/>
            <a:ext cx="6221412"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3" name="Line 113"/>
          <p:cNvSpPr>
            <a:spLocks noChangeShapeType="1"/>
          </p:cNvSpPr>
          <p:nvPr/>
        </p:nvSpPr>
        <p:spPr bwMode="auto">
          <a:xfrm>
            <a:off x="4205288" y="4233864"/>
            <a:ext cx="0" cy="77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4" name="Line 114"/>
          <p:cNvSpPr>
            <a:spLocks noChangeShapeType="1"/>
          </p:cNvSpPr>
          <p:nvPr/>
        </p:nvSpPr>
        <p:spPr bwMode="auto">
          <a:xfrm>
            <a:off x="446722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5" name="Line 115"/>
          <p:cNvSpPr>
            <a:spLocks noChangeShapeType="1"/>
          </p:cNvSpPr>
          <p:nvPr/>
        </p:nvSpPr>
        <p:spPr bwMode="auto">
          <a:xfrm>
            <a:off x="4730750"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6" name="Line 116"/>
          <p:cNvSpPr>
            <a:spLocks noChangeShapeType="1"/>
          </p:cNvSpPr>
          <p:nvPr/>
        </p:nvSpPr>
        <p:spPr bwMode="auto">
          <a:xfrm>
            <a:off x="499268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7" name="Line 117"/>
          <p:cNvSpPr>
            <a:spLocks noChangeShapeType="1"/>
          </p:cNvSpPr>
          <p:nvPr/>
        </p:nvSpPr>
        <p:spPr bwMode="auto">
          <a:xfrm>
            <a:off x="5256213"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8" name="Line 118"/>
          <p:cNvSpPr>
            <a:spLocks noChangeShapeType="1"/>
          </p:cNvSpPr>
          <p:nvPr/>
        </p:nvSpPr>
        <p:spPr bwMode="auto">
          <a:xfrm>
            <a:off x="551973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19" name="Line 119"/>
          <p:cNvSpPr>
            <a:spLocks noChangeShapeType="1"/>
          </p:cNvSpPr>
          <p:nvPr/>
        </p:nvSpPr>
        <p:spPr bwMode="auto">
          <a:xfrm>
            <a:off x="578167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0" name="Line 120"/>
          <p:cNvSpPr>
            <a:spLocks noChangeShapeType="1"/>
          </p:cNvSpPr>
          <p:nvPr/>
        </p:nvSpPr>
        <p:spPr bwMode="auto">
          <a:xfrm>
            <a:off x="6045200"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1" name="Line 121"/>
          <p:cNvSpPr>
            <a:spLocks noChangeShapeType="1"/>
          </p:cNvSpPr>
          <p:nvPr/>
        </p:nvSpPr>
        <p:spPr bwMode="auto">
          <a:xfrm>
            <a:off x="630713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2" name="Line 122"/>
          <p:cNvSpPr>
            <a:spLocks noChangeShapeType="1"/>
          </p:cNvSpPr>
          <p:nvPr/>
        </p:nvSpPr>
        <p:spPr bwMode="auto">
          <a:xfrm>
            <a:off x="6570663"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3" name="Line 123"/>
          <p:cNvSpPr>
            <a:spLocks noChangeShapeType="1"/>
          </p:cNvSpPr>
          <p:nvPr/>
        </p:nvSpPr>
        <p:spPr bwMode="auto">
          <a:xfrm>
            <a:off x="683418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4" name="Line 124"/>
          <p:cNvSpPr>
            <a:spLocks noChangeShapeType="1"/>
          </p:cNvSpPr>
          <p:nvPr/>
        </p:nvSpPr>
        <p:spPr bwMode="auto">
          <a:xfrm>
            <a:off x="709612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5" name="Line 125"/>
          <p:cNvSpPr>
            <a:spLocks noChangeShapeType="1"/>
          </p:cNvSpPr>
          <p:nvPr/>
        </p:nvSpPr>
        <p:spPr bwMode="auto">
          <a:xfrm>
            <a:off x="7359650"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6" name="Line 126"/>
          <p:cNvSpPr>
            <a:spLocks noChangeShapeType="1"/>
          </p:cNvSpPr>
          <p:nvPr/>
        </p:nvSpPr>
        <p:spPr bwMode="auto">
          <a:xfrm>
            <a:off x="7621588" y="4233864"/>
            <a:ext cx="0" cy="77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7" name="Line 127"/>
          <p:cNvSpPr>
            <a:spLocks noChangeShapeType="1"/>
          </p:cNvSpPr>
          <p:nvPr/>
        </p:nvSpPr>
        <p:spPr bwMode="auto">
          <a:xfrm>
            <a:off x="7885113"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8" name="Line 128"/>
          <p:cNvSpPr>
            <a:spLocks noChangeShapeType="1"/>
          </p:cNvSpPr>
          <p:nvPr/>
        </p:nvSpPr>
        <p:spPr bwMode="auto">
          <a:xfrm>
            <a:off x="814863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29" name="Line 129"/>
          <p:cNvSpPr>
            <a:spLocks noChangeShapeType="1"/>
          </p:cNvSpPr>
          <p:nvPr/>
        </p:nvSpPr>
        <p:spPr bwMode="auto">
          <a:xfrm>
            <a:off x="841057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0" name="Line 130"/>
          <p:cNvSpPr>
            <a:spLocks noChangeShapeType="1"/>
          </p:cNvSpPr>
          <p:nvPr/>
        </p:nvSpPr>
        <p:spPr bwMode="auto">
          <a:xfrm>
            <a:off x="8674100"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1" name="Line 131"/>
          <p:cNvSpPr>
            <a:spLocks noChangeShapeType="1"/>
          </p:cNvSpPr>
          <p:nvPr/>
        </p:nvSpPr>
        <p:spPr bwMode="auto">
          <a:xfrm>
            <a:off x="893603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2" name="Line 132"/>
          <p:cNvSpPr>
            <a:spLocks noChangeShapeType="1"/>
          </p:cNvSpPr>
          <p:nvPr/>
        </p:nvSpPr>
        <p:spPr bwMode="auto">
          <a:xfrm>
            <a:off x="9199563"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3" name="Line 133"/>
          <p:cNvSpPr>
            <a:spLocks noChangeShapeType="1"/>
          </p:cNvSpPr>
          <p:nvPr/>
        </p:nvSpPr>
        <p:spPr bwMode="auto">
          <a:xfrm>
            <a:off x="9463088"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4" name="Line 134"/>
          <p:cNvSpPr>
            <a:spLocks noChangeShapeType="1"/>
          </p:cNvSpPr>
          <p:nvPr/>
        </p:nvSpPr>
        <p:spPr bwMode="auto">
          <a:xfrm>
            <a:off x="9725025" y="4157664"/>
            <a:ext cx="0" cy="153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5" name="Line 135"/>
          <p:cNvSpPr>
            <a:spLocks noChangeShapeType="1"/>
          </p:cNvSpPr>
          <p:nvPr/>
        </p:nvSpPr>
        <p:spPr bwMode="auto">
          <a:xfrm>
            <a:off x="3941764" y="3925888"/>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6" name="Line 136"/>
          <p:cNvSpPr>
            <a:spLocks noChangeShapeType="1"/>
          </p:cNvSpPr>
          <p:nvPr/>
        </p:nvSpPr>
        <p:spPr bwMode="auto">
          <a:xfrm>
            <a:off x="3941764" y="3538538"/>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7" name="Line 137"/>
          <p:cNvSpPr>
            <a:spLocks noChangeShapeType="1"/>
          </p:cNvSpPr>
          <p:nvPr/>
        </p:nvSpPr>
        <p:spPr bwMode="auto">
          <a:xfrm>
            <a:off x="3941764" y="3152775"/>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8" name="Line 138"/>
          <p:cNvSpPr>
            <a:spLocks noChangeShapeType="1"/>
          </p:cNvSpPr>
          <p:nvPr/>
        </p:nvSpPr>
        <p:spPr bwMode="auto">
          <a:xfrm>
            <a:off x="3941764" y="2767013"/>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39" name="Line 139"/>
          <p:cNvSpPr>
            <a:spLocks noChangeShapeType="1"/>
          </p:cNvSpPr>
          <p:nvPr/>
        </p:nvSpPr>
        <p:spPr bwMode="auto">
          <a:xfrm>
            <a:off x="3941764" y="2381250"/>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40" name="Line 140"/>
          <p:cNvSpPr>
            <a:spLocks noChangeShapeType="1"/>
          </p:cNvSpPr>
          <p:nvPr/>
        </p:nvSpPr>
        <p:spPr bwMode="auto">
          <a:xfrm>
            <a:off x="3941764" y="1993900"/>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41" name="Text Box 141"/>
          <p:cNvSpPr txBox="1">
            <a:spLocks noChangeArrowheads="1"/>
          </p:cNvSpPr>
          <p:nvPr/>
        </p:nvSpPr>
        <p:spPr bwMode="auto">
          <a:xfrm>
            <a:off x="4292601" y="43338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a:t>
            </a:r>
          </a:p>
        </p:txBody>
      </p:sp>
      <p:sp>
        <p:nvSpPr>
          <p:cNvPr id="281742" name="Text Box 142"/>
          <p:cNvSpPr txBox="1">
            <a:spLocks noChangeArrowheads="1"/>
          </p:cNvSpPr>
          <p:nvPr/>
        </p:nvSpPr>
        <p:spPr bwMode="auto">
          <a:xfrm>
            <a:off x="4818063" y="4333875"/>
            <a:ext cx="3016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4</a:t>
            </a:r>
          </a:p>
        </p:txBody>
      </p:sp>
      <p:sp>
        <p:nvSpPr>
          <p:cNvPr id="281743" name="Text Box 143"/>
          <p:cNvSpPr txBox="1">
            <a:spLocks noChangeArrowheads="1"/>
          </p:cNvSpPr>
          <p:nvPr/>
        </p:nvSpPr>
        <p:spPr bwMode="auto">
          <a:xfrm>
            <a:off x="5343526" y="43338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6</a:t>
            </a:r>
          </a:p>
        </p:txBody>
      </p:sp>
      <p:sp>
        <p:nvSpPr>
          <p:cNvPr id="281744" name="Text Box 144"/>
          <p:cNvSpPr txBox="1">
            <a:spLocks noChangeArrowheads="1"/>
          </p:cNvSpPr>
          <p:nvPr/>
        </p:nvSpPr>
        <p:spPr bwMode="auto">
          <a:xfrm>
            <a:off x="5884863" y="433387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8</a:t>
            </a:r>
          </a:p>
        </p:txBody>
      </p:sp>
      <p:sp>
        <p:nvSpPr>
          <p:cNvPr id="281745" name="Text Box 145"/>
          <p:cNvSpPr txBox="1">
            <a:spLocks noChangeArrowheads="1"/>
          </p:cNvSpPr>
          <p:nvPr/>
        </p:nvSpPr>
        <p:spPr bwMode="auto">
          <a:xfrm>
            <a:off x="6323014" y="4333875"/>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10</a:t>
            </a:r>
          </a:p>
        </p:txBody>
      </p:sp>
      <p:sp>
        <p:nvSpPr>
          <p:cNvPr id="281746" name="Text Box 146"/>
          <p:cNvSpPr txBox="1">
            <a:spLocks noChangeArrowheads="1"/>
          </p:cNvSpPr>
          <p:nvPr/>
        </p:nvSpPr>
        <p:spPr bwMode="auto">
          <a:xfrm>
            <a:off x="6891339" y="4333875"/>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12</a:t>
            </a:r>
          </a:p>
        </p:txBody>
      </p:sp>
      <p:sp>
        <p:nvSpPr>
          <p:cNvPr id="281747" name="Text Box 147"/>
          <p:cNvSpPr txBox="1">
            <a:spLocks noChangeArrowheads="1"/>
          </p:cNvSpPr>
          <p:nvPr/>
        </p:nvSpPr>
        <p:spPr bwMode="auto">
          <a:xfrm>
            <a:off x="7388226" y="4333875"/>
            <a:ext cx="3802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14</a:t>
            </a:r>
          </a:p>
        </p:txBody>
      </p:sp>
      <p:sp>
        <p:nvSpPr>
          <p:cNvPr id="281748" name="Text Box 148"/>
          <p:cNvSpPr txBox="1">
            <a:spLocks noChangeArrowheads="1"/>
          </p:cNvSpPr>
          <p:nvPr/>
        </p:nvSpPr>
        <p:spPr bwMode="auto">
          <a:xfrm>
            <a:off x="7913689" y="4333875"/>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16</a:t>
            </a:r>
          </a:p>
        </p:txBody>
      </p:sp>
      <p:sp>
        <p:nvSpPr>
          <p:cNvPr id="281749" name="Text Box 149"/>
          <p:cNvSpPr txBox="1">
            <a:spLocks noChangeArrowheads="1"/>
          </p:cNvSpPr>
          <p:nvPr/>
        </p:nvSpPr>
        <p:spPr bwMode="auto">
          <a:xfrm>
            <a:off x="8469314" y="4333875"/>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18</a:t>
            </a:r>
          </a:p>
        </p:txBody>
      </p:sp>
      <p:sp>
        <p:nvSpPr>
          <p:cNvPr id="281750" name="Text Box 150"/>
          <p:cNvSpPr txBox="1">
            <a:spLocks noChangeArrowheads="1"/>
          </p:cNvSpPr>
          <p:nvPr/>
        </p:nvSpPr>
        <p:spPr bwMode="auto">
          <a:xfrm>
            <a:off x="8994776" y="4333875"/>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20</a:t>
            </a:r>
          </a:p>
        </p:txBody>
      </p:sp>
      <p:sp>
        <p:nvSpPr>
          <p:cNvPr id="281751" name="Text Box 151"/>
          <p:cNvSpPr txBox="1">
            <a:spLocks noChangeArrowheads="1"/>
          </p:cNvSpPr>
          <p:nvPr/>
        </p:nvSpPr>
        <p:spPr bwMode="auto">
          <a:xfrm>
            <a:off x="3810001" y="43338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0</a:t>
            </a:r>
          </a:p>
        </p:txBody>
      </p:sp>
      <p:sp>
        <p:nvSpPr>
          <p:cNvPr id="281752" name="Text Box 152"/>
          <p:cNvSpPr txBox="1">
            <a:spLocks noChangeArrowheads="1"/>
          </p:cNvSpPr>
          <p:nvPr/>
        </p:nvSpPr>
        <p:spPr bwMode="auto">
          <a:xfrm>
            <a:off x="3635376" y="41021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0</a:t>
            </a:r>
          </a:p>
        </p:txBody>
      </p:sp>
      <p:sp>
        <p:nvSpPr>
          <p:cNvPr id="281753" name="Text Box 153"/>
          <p:cNvSpPr txBox="1">
            <a:spLocks noChangeArrowheads="1"/>
          </p:cNvSpPr>
          <p:nvPr/>
        </p:nvSpPr>
        <p:spPr bwMode="auto">
          <a:xfrm>
            <a:off x="3635376" y="3716338"/>
            <a:ext cx="3016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4</a:t>
            </a:r>
          </a:p>
        </p:txBody>
      </p:sp>
      <p:sp>
        <p:nvSpPr>
          <p:cNvPr id="281754" name="Text Box 154"/>
          <p:cNvSpPr txBox="1">
            <a:spLocks noChangeArrowheads="1"/>
          </p:cNvSpPr>
          <p:nvPr/>
        </p:nvSpPr>
        <p:spPr bwMode="auto">
          <a:xfrm>
            <a:off x="3635376" y="33432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8</a:t>
            </a:r>
          </a:p>
        </p:txBody>
      </p:sp>
      <p:sp>
        <p:nvSpPr>
          <p:cNvPr id="281755" name="Text Box 155"/>
          <p:cNvSpPr txBox="1">
            <a:spLocks noChangeArrowheads="1"/>
          </p:cNvSpPr>
          <p:nvPr/>
        </p:nvSpPr>
        <p:spPr bwMode="auto">
          <a:xfrm>
            <a:off x="3503614" y="2970213"/>
            <a:ext cx="377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12</a:t>
            </a:r>
          </a:p>
        </p:txBody>
      </p:sp>
      <p:sp>
        <p:nvSpPr>
          <p:cNvPr id="281756" name="Text Box 156"/>
          <p:cNvSpPr txBox="1">
            <a:spLocks noChangeArrowheads="1"/>
          </p:cNvSpPr>
          <p:nvPr/>
        </p:nvSpPr>
        <p:spPr bwMode="auto">
          <a:xfrm>
            <a:off x="3503614" y="22098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20</a:t>
            </a:r>
          </a:p>
        </p:txBody>
      </p:sp>
      <p:sp>
        <p:nvSpPr>
          <p:cNvPr id="281757" name="Text Box 157"/>
          <p:cNvSpPr txBox="1">
            <a:spLocks noChangeArrowheads="1"/>
          </p:cNvSpPr>
          <p:nvPr/>
        </p:nvSpPr>
        <p:spPr bwMode="auto">
          <a:xfrm>
            <a:off x="3503614" y="1824038"/>
            <a:ext cx="4154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chemeClr val="accent2"/>
                </a:solidFill>
                <a:latin typeface="微软雅黑 Light" panose="020B0502040204020203" pitchFamily="34" charset="-122"/>
                <a:ea typeface="微软雅黑 Light" panose="020B0502040204020203" pitchFamily="34" charset="-122"/>
              </a:rPr>
              <a:t>24</a:t>
            </a:r>
          </a:p>
        </p:txBody>
      </p:sp>
      <p:sp>
        <p:nvSpPr>
          <p:cNvPr id="281758" name="Oval 158"/>
          <p:cNvSpPr>
            <a:spLocks noChangeArrowheads="1"/>
          </p:cNvSpPr>
          <p:nvPr/>
        </p:nvSpPr>
        <p:spPr bwMode="auto">
          <a:xfrm>
            <a:off x="4675189" y="3500439"/>
            <a:ext cx="103187"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59" name="Oval 159"/>
          <p:cNvSpPr>
            <a:spLocks noChangeArrowheads="1"/>
          </p:cNvSpPr>
          <p:nvPr/>
        </p:nvSpPr>
        <p:spPr bwMode="auto">
          <a:xfrm>
            <a:off x="4413250" y="388620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0" name="Oval 160"/>
          <p:cNvSpPr>
            <a:spLocks noChangeArrowheads="1"/>
          </p:cNvSpPr>
          <p:nvPr/>
        </p:nvSpPr>
        <p:spPr bwMode="auto">
          <a:xfrm>
            <a:off x="3898900" y="4137025"/>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1" name="Oval 161"/>
          <p:cNvSpPr>
            <a:spLocks noChangeArrowheads="1"/>
          </p:cNvSpPr>
          <p:nvPr/>
        </p:nvSpPr>
        <p:spPr bwMode="auto">
          <a:xfrm>
            <a:off x="4138614" y="4070350"/>
            <a:ext cx="103187"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2" name="Oval 162"/>
          <p:cNvSpPr>
            <a:spLocks noChangeArrowheads="1"/>
          </p:cNvSpPr>
          <p:nvPr/>
        </p:nvSpPr>
        <p:spPr bwMode="auto">
          <a:xfrm>
            <a:off x="4938713" y="272415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3" name="Oval 163"/>
          <p:cNvSpPr>
            <a:spLocks noChangeArrowheads="1"/>
          </p:cNvSpPr>
          <p:nvPr/>
        </p:nvSpPr>
        <p:spPr bwMode="auto">
          <a:xfrm>
            <a:off x="5202238" y="2622550"/>
            <a:ext cx="101600"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4" name="Oval 164"/>
          <p:cNvSpPr>
            <a:spLocks noChangeArrowheads="1"/>
          </p:cNvSpPr>
          <p:nvPr/>
        </p:nvSpPr>
        <p:spPr bwMode="auto">
          <a:xfrm>
            <a:off x="5464175" y="2530475"/>
            <a:ext cx="103188"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5" name="Oval 165"/>
          <p:cNvSpPr>
            <a:spLocks noChangeArrowheads="1"/>
          </p:cNvSpPr>
          <p:nvPr/>
        </p:nvSpPr>
        <p:spPr bwMode="auto">
          <a:xfrm>
            <a:off x="5995988" y="233680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6" name="Oval 166"/>
          <p:cNvSpPr>
            <a:spLocks noChangeArrowheads="1"/>
          </p:cNvSpPr>
          <p:nvPr/>
        </p:nvSpPr>
        <p:spPr bwMode="auto">
          <a:xfrm>
            <a:off x="5727700" y="2433639"/>
            <a:ext cx="101600"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7" name="Oval 167"/>
          <p:cNvSpPr>
            <a:spLocks noChangeArrowheads="1"/>
          </p:cNvSpPr>
          <p:nvPr/>
        </p:nvSpPr>
        <p:spPr bwMode="auto">
          <a:xfrm>
            <a:off x="6257925" y="2239964"/>
            <a:ext cx="103188"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8" name="Oval 168"/>
          <p:cNvSpPr>
            <a:spLocks noChangeArrowheads="1"/>
          </p:cNvSpPr>
          <p:nvPr/>
        </p:nvSpPr>
        <p:spPr bwMode="auto">
          <a:xfrm>
            <a:off x="6516688" y="2149475"/>
            <a:ext cx="101600"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69" name="Oval 169"/>
          <p:cNvSpPr>
            <a:spLocks noChangeArrowheads="1"/>
          </p:cNvSpPr>
          <p:nvPr/>
        </p:nvSpPr>
        <p:spPr bwMode="auto">
          <a:xfrm>
            <a:off x="7035800" y="1941514"/>
            <a:ext cx="103188"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0" name="Oval 170"/>
          <p:cNvSpPr>
            <a:spLocks noChangeArrowheads="1"/>
          </p:cNvSpPr>
          <p:nvPr/>
        </p:nvSpPr>
        <p:spPr bwMode="auto">
          <a:xfrm>
            <a:off x="6778625" y="2038350"/>
            <a:ext cx="103188"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1" name="Oval 171"/>
          <p:cNvSpPr>
            <a:spLocks noChangeArrowheads="1"/>
          </p:cNvSpPr>
          <p:nvPr/>
        </p:nvSpPr>
        <p:spPr bwMode="auto">
          <a:xfrm>
            <a:off x="8367713" y="3105150"/>
            <a:ext cx="101600"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2" name="Oval 172"/>
          <p:cNvSpPr>
            <a:spLocks noChangeArrowheads="1"/>
          </p:cNvSpPr>
          <p:nvPr/>
        </p:nvSpPr>
        <p:spPr bwMode="auto">
          <a:xfrm>
            <a:off x="7567613" y="4060825"/>
            <a:ext cx="101600" cy="889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3" name="Oval 173"/>
          <p:cNvSpPr>
            <a:spLocks noChangeArrowheads="1"/>
          </p:cNvSpPr>
          <p:nvPr/>
        </p:nvSpPr>
        <p:spPr bwMode="auto">
          <a:xfrm>
            <a:off x="7835900" y="3871914"/>
            <a:ext cx="101600"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4" name="Oval 174"/>
          <p:cNvSpPr>
            <a:spLocks noChangeArrowheads="1"/>
          </p:cNvSpPr>
          <p:nvPr/>
        </p:nvSpPr>
        <p:spPr bwMode="auto">
          <a:xfrm>
            <a:off x="7299325" y="4137025"/>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5" name="Oval 175"/>
          <p:cNvSpPr>
            <a:spLocks noChangeArrowheads="1"/>
          </p:cNvSpPr>
          <p:nvPr/>
        </p:nvSpPr>
        <p:spPr bwMode="auto">
          <a:xfrm>
            <a:off x="8088313" y="3490914"/>
            <a:ext cx="101600"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6" name="Oval 176"/>
          <p:cNvSpPr>
            <a:spLocks noChangeArrowheads="1"/>
          </p:cNvSpPr>
          <p:nvPr/>
        </p:nvSpPr>
        <p:spPr bwMode="auto">
          <a:xfrm>
            <a:off x="8624888" y="300355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7" name="Oval 177"/>
          <p:cNvSpPr>
            <a:spLocks noChangeArrowheads="1"/>
          </p:cNvSpPr>
          <p:nvPr/>
        </p:nvSpPr>
        <p:spPr bwMode="auto">
          <a:xfrm>
            <a:off x="9407525" y="2713039"/>
            <a:ext cx="101600" cy="90487"/>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8" name="Oval 178"/>
          <p:cNvSpPr>
            <a:spLocks noChangeArrowheads="1"/>
          </p:cNvSpPr>
          <p:nvPr/>
        </p:nvSpPr>
        <p:spPr bwMode="auto">
          <a:xfrm>
            <a:off x="8882063" y="2901950"/>
            <a:ext cx="101600"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79" name="Oval 179"/>
          <p:cNvSpPr>
            <a:spLocks noChangeArrowheads="1"/>
          </p:cNvSpPr>
          <p:nvPr/>
        </p:nvSpPr>
        <p:spPr bwMode="auto">
          <a:xfrm>
            <a:off x="9144000" y="2809875"/>
            <a:ext cx="103188" cy="90488"/>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80" name="Text Box 180"/>
          <p:cNvSpPr txBox="1">
            <a:spLocks noChangeArrowheads="1"/>
          </p:cNvSpPr>
          <p:nvPr/>
        </p:nvSpPr>
        <p:spPr bwMode="auto">
          <a:xfrm>
            <a:off x="2854325" y="1196976"/>
            <a:ext cx="178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拥塞窗口</a:t>
            </a:r>
            <a:r>
              <a:rPr kumimoji="1" lang="en-US" altLang="zh-CN" sz="1800">
                <a:solidFill>
                  <a:schemeClr val="accent2"/>
                </a:solidFill>
                <a:latin typeface="微软雅黑 Light" panose="020B0502040204020203" pitchFamily="34" charset="-122"/>
                <a:ea typeface="微软雅黑 Light" panose="020B0502040204020203" pitchFamily="34" charset="-122"/>
              </a:rPr>
              <a:t>(cwnd)</a:t>
            </a:r>
          </a:p>
        </p:txBody>
      </p:sp>
      <p:sp>
        <p:nvSpPr>
          <p:cNvPr id="281781" name="Text Box 181"/>
          <p:cNvSpPr txBox="1">
            <a:spLocks noChangeArrowheads="1"/>
          </p:cNvSpPr>
          <p:nvPr/>
        </p:nvSpPr>
        <p:spPr bwMode="auto">
          <a:xfrm>
            <a:off x="1830388" y="2916238"/>
            <a:ext cx="186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新的 </a:t>
            </a:r>
            <a:r>
              <a:rPr kumimoji="1" lang="en-US" altLang="zh-CN" sz="1800">
                <a:solidFill>
                  <a:schemeClr val="accent2"/>
                </a:solidFill>
                <a:latin typeface="微软雅黑 Light" panose="020B0502040204020203" pitchFamily="34" charset="-122"/>
                <a:ea typeface="微软雅黑 Light" panose="020B0502040204020203" pitchFamily="34" charset="-122"/>
              </a:rPr>
              <a:t>ssthresh </a:t>
            </a:r>
            <a:r>
              <a:rPr kumimoji="1" lang="zh-CN" altLang="en-US" sz="1800">
                <a:solidFill>
                  <a:schemeClr val="accent2"/>
                </a:solidFill>
                <a:latin typeface="微软雅黑 Light" panose="020B0502040204020203" pitchFamily="34" charset="-122"/>
                <a:ea typeface="微软雅黑 Light" panose="020B0502040204020203" pitchFamily="34" charset="-122"/>
              </a:rPr>
              <a:t>值</a:t>
            </a:r>
          </a:p>
        </p:txBody>
      </p:sp>
      <p:sp>
        <p:nvSpPr>
          <p:cNvPr id="281782" name="Text Box 182"/>
          <p:cNvSpPr txBox="1">
            <a:spLocks noChangeArrowheads="1"/>
          </p:cNvSpPr>
          <p:nvPr/>
        </p:nvSpPr>
        <p:spPr bwMode="auto">
          <a:xfrm>
            <a:off x="7535863" y="134143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网络拥塞</a:t>
            </a:r>
          </a:p>
        </p:txBody>
      </p:sp>
      <p:sp>
        <p:nvSpPr>
          <p:cNvPr id="281783" name="Line 183"/>
          <p:cNvSpPr>
            <a:spLocks noChangeShapeType="1"/>
          </p:cNvSpPr>
          <p:nvPr/>
        </p:nvSpPr>
        <p:spPr bwMode="auto">
          <a:xfrm flipH="1">
            <a:off x="7189789" y="1628775"/>
            <a:ext cx="346075" cy="2921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84" name="Text Box 184"/>
          <p:cNvSpPr txBox="1">
            <a:spLocks noChangeArrowheads="1"/>
          </p:cNvSpPr>
          <p:nvPr/>
        </p:nvSpPr>
        <p:spPr bwMode="auto">
          <a:xfrm>
            <a:off x="5168900" y="3667126"/>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指数规律增长</a:t>
            </a:r>
          </a:p>
        </p:txBody>
      </p:sp>
      <p:sp>
        <p:nvSpPr>
          <p:cNvPr id="281785" name="Line 185"/>
          <p:cNvSpPr>
            <a:spLocks noChangeShapeType="1"/>
          </p:cNvSpPr>
          <p:nvPr/>
        </p:nvSpPr>
        <p:spPr bwMode="auto">
          <a:xfrm flipH="1" flipV="1">
            <a:off x="4556125" y="3770314"/>
            <a:ext cx="700088" cy="777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86" name="Rectangle 186"/>
          <p:cNvSpPr>
            <a:spLocks noChangeArrowheads="1"/>
          </p:cNvSpPr>
          <p:nvPr/>
        </p:nvSpPr>
        <p:spPr bwMode="auto">
          <a:xfrm>
            <a:off x="4029076" y="1917700"/>
            <a:ext cx="219075" cy="2058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87" name="Line 187"/>
          <p:cNvSpPr>
            <a:spLocks noChangeShapeType="1"/>
          </p:cNvSpPr>
          <p:nvPr/>
        </p:nvSpPr>
        <p:spPr bwMode="auto">
          <a:xfrm>
            <a:off x="4029076" y="2767013"/>
            <a:ext cx="963613"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88" name="Rectangle 188"/>
          <p:cNvSpPr>
            <a:spLocks noChangeArrowheads="1"/>
          </p:cNvSpPr>
          <p:nvPr/>
        </p:nvSpPr>
        <p:spPr bwMode="auto">
          <a:xfrm>
            <a:off x="4379914" y="4079875"/>
            <a:ext cx="2803525" cy="153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89" name="Rectangle 189"/>
          <p:cNvSpPr>
            <a:spLocks noChangeArrowheads="1"/>
          </p:cNvSpPr>
          <p:nvPr/>
        </p:nvSpPr>
        <p:spPr bwMode="auto">
          <a:xfrm>
            <a:off x="7797800" y="4079875"/>
            <a:ext cx="2014538" cy="153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solidFill>
                <a:schemeClr val="accent2"/>
              </a:solidFill>
              <a:latin typeface="微软雅黑 Light" panose="020B0502040204020203" pitchFamily="34" charset="-122"/>
              <a:ea typeface="微软雅黑 Light" panose="020B0502040204020203" pitchFamily="34" charset="-122"/>
            </a:endParaRPr>
          </a:p>
        </p:txBody>
      </p:sp>
      <p:sp>
        <p:nvSpPr>
          <p:cNvPr id="281790" name="Text Box 190"/>
          <p:cNvSpPr txBox="1">
            <a:spLocks noChangeArrowheads="1"/>
          </p:cNvSpPr>
          <p:nvPr/>
        </p:nvSpPr>
        <p:spPr bwMode="auto">
          <a:xfrm>
            <a:off x="1671638" y="2574926"/>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ssthresh </a:t>
            </a:r>
            <a:r>
              <a:rPr kumimoji="1" lang="zh-CN" altLang="en-US" sz="1800">
                <a:solidFill>
                  <a:schemeClr val="accent2"/>
                </a:solidFill>
                <a:latin typeface="微软雅黑 Light" panose="020B0502040204020203" pitchFamily="34" charset="-122"/>
                <a:ea typeface="微软雅黑 Light" panose="020B0502040204020203" pitchFamily="34" charset="-122"/>
              </a:rPr>
              <a:t>的初始值</a:t>
            </a:r>
          </a:p>
        </p:txBody>
      </p:sp>
      <p:sp>
        <p:nvSpPr>
          <p:cNvPr id="281791" name="Text Box 191"/>
          <p:cNvSpPr txBox="1">
            <a:spLocks noChangeArrowheads="1"/>
          </p:cNvSpPr>
          <p:nvPr/>
        </p:nvSpPr>
        <p:spPr bwMode="auto">
          <a:xfrm>
            <a:off x="2430464" y="3800476"/>
            <a:ext cx="985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慢启动</a:t>
            </a:r>
          </a:p>
        </p:txBody>
      </p:sp>
      <p:sp>
        <p:nvSpPr>
          <p:cNvPr id="281792" name="Line 192"/>
          <p:cNvSpPr>
            <a:spLocks noChangeShapeType="1"/>
          </p:cNvSpPr>
          <p:nvPr/>
        </p:nvSpPr>
        <p:spPr bwMode="auto">
          <a:xfrm rot="-21600000">
            <a:off x="3284538" y="4021139"/>
            <a:ext cx="614362" cy="15557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93" name="Text Box 193"/>
          <p:cNvSpPr txBox="1">
            <a:spLocks noChangeArrowheads="1"/>
          </p:cNvSpPr>
          <p:nvPr/>
        </p:nvSpPr>
        <p:spPr bwMode="auto">
          <a:xfrm>
            <a:off x="4054475" y="4692651"/>
            <a:ext cx="985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慢启动</a:t>
            </a:r>
          </a:p>
        </p:txBody>
      </p:sp>
      <p:sp>
        <p:nvSpPr>
          <p:cNvPr id="281794" name="Text Box 194"/>
          <p:cNvSpPr txBox="1">
            <a:spLocks noChangeArrowheads="1"/>
          </p:cNvSpPr>
          <p:nvPr/>
        </p:nvSpPr>
        <p:spPr bwMode="auto">
          <a:xfrm>
            <a:off x="7450139" y="4716463"/>
            <a:ext cx="985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慢启动</a:t>
            </a:r>
          </a:p>
        </p:txBody>
      </p:sp>
      <p:sp>
        <p:nvSpPr>
          <p:cNvPr id="281795" name="Text Box 195"/>
          <p:cNvSpPr txBox="1">
            <a:spLocks noChangeArrowheads="1"/>
          </p:cNvSpPr>
          <p:nvPr/>
        </p:nvSpPr>
        <p:spPr bwMode="auto">
          <a:xfrm>
            <a:off x="5344346" y="1408114"/>
            <a:ext cx="1274708" cy="6463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拥塞避免</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“加法增大”</a:t>
            </a:r>
          </a:p>
        </p:txBody>
      </p:sp>
      <p:sp>
        <p:nvSpPr>
          <p:cNvPr id="281796" name="Text Box 196"/>
          <p:cNvSpPr txBox="1">
            <a:spLocks noChangeArrowheads="1"/>
          </p:cNvSpPr>
          <p:nvPr/>
        </p:nvSpPr>
        <p:spPr bwMode="auto">
          <a:xfrm>
            <a:off x="8506646" y="1814514"/>
            <a:ext cx="1274708" cy="6463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拥塞避免</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“加法增大”</a:t>
            </a:r>
          </a:p>
        </p:txBody>
      </p:sp>
      <p:sp>
        <p:nvSpPr>
          <p:cNvPr id="281797" name="Line 197"/>
          <p:cNvSpPr>
            <a:spLocks noChangeShapeType="1"/>
          </p:cNvSpPr>
          <p:nvPr/>
        </p:nvSpPr>
        <p:spPr bwMode="auto">
          <a:xfrm rot="10800000">
            <a:off x="4029076" y="3152775"/>
            <a:ext cx="4645025"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98" name="Line 198"/>
          <p:cNvSpPr>
            <a:spLocks noChangeShapeType="1"/>
          </p:cNvSpPr>
          <p:nvPr/>
        </p:nvSpPr>
        <p:spPr bwMode="auto">
          <a:xfrm flipV="1">
            <a:off x="4029076" y="1992314"/>
            <a:ext cx="4194175" cy="1587"/>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799" name="Freeform 199"/>
          <p:cNvSpPr>
            <a:spLocks/>
          </p:cNvSpPr>
          <p:nvPr/>
        </p:nvSpPr>
        <p:spPr bwMode="auto">
          <a:xfrm>
            <a:off x="3854450" y="1993900"/>
            <a:ext cx="5772150" cy="2205038"/>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281800" name="Text Box 200"/>
          <p:cNvSpPr txBox="1">
            <a:spLocks noChangeArrowheads="1"/>
          </p:cNvSpPr>
          <p:nvPr/>
        </p:nvSpPr>
        <p:spPr bwMode="auto">
          <a:xfrm>
            <a:off x="9318625" y="4581526"/>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传输轮次</a:t>
            </a:r>
          </a:p>
        </p:txBody>
      </p:sp>
    </p:spTree>
    <p:extLst>
      <p:ext uri="{BB962C8B-B14F-4D97-AF65-F5344CB8AC3E}">
        <p14:creationId xmlns:p14="http://schemas.microsoft.com/office/powerpoint/2010/main" val="185029170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EDCAB55-93D3-41D2-806A-4D639956B0E0}" type="slidenum">
              <a:rPr lang="en-US" altLang="zh-CN"/>
              <a:pPr/>
              <a:t>79</a:t>
            </a:fld>
            <a:endParaRPr lang="en-US" altLang="zh-CN"/>
          </a:p>
        </p:txBody>
      </p:sp>
      <p:sp>
        <p:nvSpPr>
          <p:cNvPr id="299010" name="Rectangle 2"/>
          <p:cNvSpPr>
            <a:spLocks noGrp="1" noChangeArrowheads="1"/>
          </p:cNvSpPr>
          <p:nvPr>
            <p:ph type="title"/>
          </p:nvPr>
        </p:nvSpPr>
        <p:spPr/>
        <p:txBody>
          <a:bodyPr/>
          <a:lstStyle/>
          <a:p>
            <a:r>
              <a:rPr lang="zh-CN" altLang="en-US" sz="4400"/>
              <a:t>乘法减小</a:t>
            </a:r>
            <a:r>
              <a:rPr lang="en-US" altLang="zh-CN"/>
              <a:t>(multiplicative decrease)</a:t>
            </a:r>
          </a:p>
        </p:txBody>
      </p:sp>
      <p:sp>
        <p:nvSpPr>
          <p:cNvPr id="299011" name="Rectangle 3"/>
          <p:cNvSpPr>
            <a:spLocks noGrp="1" noChangeArrowheads="1"/>
          </p:cNvSpPr>
          <p:nvPr>
            <p:ph type="body" idx="1"/>
          </p:nvPr>
        </p:nvSpPr>
        <p:spPr/>
        <p:txBody>
          <a:bodyPr/>
          <a:lstStyle/>
          <a:p>
            <a:pPr algn="just">
              <a:lnSpc>
                <a:spcPct val="105000"/>
              </a:lnSpc>
            </a:pPr>
            <a:r>
              <a:rPr lang="en-US" altLang="zh-CN" dirty="0"/>
              <a:t>“</a:t>
            </a:r>
            <a:r>
              <a:rPr lang="zh-CN" altLang="en-US" dirty="0"/>
              <a:t>乘法减小“是指不论在慢开始阶段还是拥塞避免阶段，只要出现一次超时（即出现一次网络拥塞），就把慢开始门限值 </a:t>
            </a:r>
            <a:r>
              <a:rPr lang="en-US" altLang="zh-CN" dirty="0" err="1"/>
              <a:t>ssthresh</a:t>
            </a:r>
            <a:r>
              <a:rPr lang="en-US" altLang="zh-CN" dirty="0"/>
              <a:t> </a:t>
            </a:r>
            <a:r>
              <a:rPr lang="zh-CN" altLang="en-US" dirty="0"/>
              <a:t>设置为当前的拥塞窗口值乘以</a:t>
            </a:r>
            <a:r>
              <a:rPr lang="en-US" altLang="zh-CN" dirty="0"/>
              <a:t>1/2</a:t>
            </a:r>
            <a:endParaRPr lang="zh-CN" altLang="en-US" dirty="0"/>
          </a:p>
          <a:p>
            <a:pPr algn="just">
              <a:lnSpc>
                <a:spcPct val="105000"/>
              </a:lnSpc>
            </a:pPr>
            <a:r>
              <a:rPr lang="zh-CN" altLang="en-US" dirty="0"/>
              <a:t>当网络频繁出现拥塞时，</a:t>
            </a:r>
            <a:r>
              <a:rPr lang="en-US" altLang="zh-CN" dirty="0" err="1"/>
              <a:t>ssthresh</a:t>
            </a:r>
            <a:r>
              <a:rPr lang="en-US" altLang="zh-CN" dirty="0"/>
              <a:t> </a:t>
            </a:r>
            <a:r>
              <a:rPr lang="zh-CN" altLang="en-US" dirty="0"/>
              <a:t>值就下降得很快，以大大减少注入到网络中的分组数</a:t>
            </a:r>
          </a:p>
        </p:txBody>
      </p:sp>
    </p:spTree>
    <p:extLst>
      <p:ext uri="{BB962C8B-B14F-4D97-AF65-F5344CB8AC3E}">
        <p14:creationId xmlns:p14="http://schemas.microsoft.com/office/powerpoint/2010/main" val="348936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4D75A6-5644-4983-BE2E-C89628611538}" type="slidenum">
              <a:rPr lang="en-US" altLang="zh-CN"/>
              <a:pPr/>
              <a:t>8</a:t>
            </a:fld>
            <a:endParaRPr lang="en-US" altLang="zh-CN"/>
          </a:p>
        </p:txBody>
      </p:sp>
      <p:sp>
        <p:nvSpPr>
          <p:cNvPr id="250882" name="Rectangle 2"/>
          <p:cNvSpPr>
            <a:spLocks noGrp="1" noChangeArrowheads="1"/>
          </p:cNvSpPr>
          <p:nvPr>
            <p:ph type="title"/>
          </p:nvPr>
        </p:nvSpPr>
        <p:spPr/>
        <p:txBody>
          <a:bodyPr/>
          <a:lstStyle/>
          <a:p>
            <a:r>
              <a:rPr lang="zh-CN" altLang="en-US" dirty="0"/>
              <a:t>传输层地址</a:t>
            </a:r>
          </a:p>
        </p:txBody>
      </p:sp>
      <p:sp>
        <p:nvSpPr>
          <p:cNvPr id="250883" name="Rectangle 3"/>
          <p:cNvSpPr>
            <a:spLocks noGrp="1" noChangeArrowheads="1"/>
          </p:cNvSpPr>
          <p:nvPr>
            <p:ph type="body" idx="1"/>
          </p:nvPr>
        </p:nvSpPr>
        <p:spPr/>
        <p:txBody>
          <a:bodyPr/>
          <a:lstStyle/>
          <a:p>
            <a:r>
              <a:rPr lang="zh-CN" altLang="en-US" dirty="0"/>
              <a:t>由一台计算机上的应用程序所产生的数据不仅必须被另外一台计算机所接收，而且必须被这台计算机上正确的应用程序所接收。</a:t>
            </a:r>
          </a:p>
          <a:p>
            <a:r>
              <a:rPr lang="zh-CN" altLang="en-US" dirty="0"/>
              <a:t>一个应用程序同一个远程应用程序通信时，它必须知道两个地址：</a:t>
            </a:r>
          </a:p>
          <a:p>
            <a:pPr lvl="1"/>
            <a:r>
              <a:rPr lang="en-US" altLang="zh-CN" dirty="0"/>
              <a:t>TSAP</a:t>
            </a:r>
            <a:r>
              <a:rPr lang="zh-CN" altLang="en-US" dirty="0"/>
              <a:t>地址</a:t>
            </a:r>
            <a:r>
              <a:rPr lang="en-US" altLang="zh-CN" dirty="0"/>
              <a:t>(</a:t>
            </a:r>
            <a:r>
              <a:rPr lang="zh-CN" altLang="en-US" dirty="0"/>
              <a:t>传输访问服务点，称为端口号</a:t>
            </a:r>
            <a:r>
              <a:rPr lang="en-US" altLang="zh-CN" dirty="0"/>
              <a:t>)</a:t>
            </a:r>
          </a:p>
          <a:p>
            <a:pPr lvl="1"/>
            <a:r>
              <a:rPr lang="en-US" altLang="zh-CN" dirty="0"/>
              <a:t>NSAP</a:t>
            </a:r>
            <a:r>
              <a:rPr lang="zh-CN" altLang="en-US" dirty="0"/>
              <a:t>地址</a:t>
            </a:r>
            <a:r>
              <a:rPr lang="en-US" altLang="zh-CN" dirty="0"/>
              <a:t>(</a:t>
            </a:r>
            <a:r>
              <a:rPr lang="zh-CN" altLang="en-US" dirty="0"/>
              <a:t>网络服务访问点</a:t>
            </a:r>
            <a:r>
              <a:rPr lang="en-US" altLang="zh-CN"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AFCE1B3-8B59-4C1E-BA59-EB4DCADDFBD7}" type="slidenum">
              <a:rPr lang="en-US" altLang="zh-CN"/>
              <a:pPr/>
              <a:t>80</a:t>
            </a:fld>
            <a:endParaRPr lang="en-US" altLang="zh-CN"/>
          </a:p>
        </p:txBody>
      </p:sp>
      <p:sp>
        <p:nvSpPr>
          <p:cNvPr id="300034" name="Rectangle 2"/>
          <p:cNvSpPr>
            <a:spLocks noGrp="1" noChangeArrowheads="1"/>
          </p:cNvSpPr>
          <p:nvPr>
            <p:ph type="title"/>
          </p:nvPr>
        </p:nvSpPr>
        <p:spPr/>
        <p:txBody>
          <a:bodyPr/>
          <a:lstStyle/>
          <a:p>
            <a:r>
              <a:rPr lang="zh-CN" altLang="en-US" sz="4400"/>
              <a:t>加法增大</a:t>
            </a:r>
            <a:r>
              <a:rPr lang="en-US" altLang="zh-CN"/>
              <a:t>(additive increase)</a:t>
            </a:r>
          </a:p>
        </p:txBody>
      </p:sp>
      <p:sp>
        <p:nvSpPr>
          <p:cNvPr id="300035" name="Rectangle 3"/>
          <p:cNvSpPr>
            <a:spLocks noGrp="1" noChangeArrowheads="1"/>
          </p:cNvSpPr>
          <p:nvPr>
            <p:ph type="body" idx="1"/>
          </p:nvPr>
        </p:nvSpPr>
        <p:spPr/>
        <p:txBody>
          <a:bodyPr/>
          <a:lstStyle/>
          <a:p>
            <a:r>
              <a:rPr lang="en-US" altLang="zh-CN"/>
              <a:t>“</a:t>
            </a:r>
            <a:r>
              <a:rPr lang="zh-CN" altLang="en-US"/>
              <a:t>加法增大”是指执行拥塞避免算法后，在收到对所有报文段的确认后（即经过一个往返时间），就把拥塞窗口 </a:t>
            </a:r>
            <a:r>
              <a:rPr lang="en-US" altLang="zh-CN"/>
              <a:t>cwnd</a:t>
            </a:r>
            <a:r>
              <a:rPr lang="zh-CN" altLang="en-US"/>
              <a:t>增加一个 </a:t>
            </a:r>
            <a:r>
              <a:rPr lang="en-US" altLang="zh-CN"/>
              <a:t>MSS </a:t>
            </a:r>
            <a:r>
              <a:rPr lang="zh-CN" altLang="en-US"/>
              <a:t>大小，使拥塞窗口缓慢增大，以防止网络过早出现拥塞。</a:t>
            </a:r>
          </a:p>
        </p:txBody>
      </p:sp>
    </p:spTree>
    <p:extLst>
      <p:ext uri="{BB962C8B-B14F-4D97-AF65-F5344CB8AC3E}">
        <p14:creationId xmlns:p14="http://schemas.microsoft.com/office/powerpoint/2010/main" val="24389684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9A384C-454B-4305-A912-E74179FB3F48}" type="slidenum">
              <a:rPr lang="en-US" altLang="zh-CN"/>
              <a:pPr/>
              <a:t>81</a:t>
            </a:fld>
            <a:endParaRPr lang="en-US" altLang="zh-CN"/>
          </a:p>
        </p:txBody>
      </p:sp>
      <p:sp>
        <p:nvSpPr>
          <p:cNvPr id="301058" name="Rectangle 2"/>
          <p:cNvSpPr>
            <a:spLocks noGrp="1" noChangeArrowheads="1"/>
          </p:cNvSpPr>
          <p:nvPr>
            <p:ph type="title"/>
          </p:nvPr>
        </p:nvSpPr>
        <p:spPr/>
        <p:txBody>
          <a:bodyPr/>
          <a:lstStyle/>
          <a:p>
            <a:r>
              <a:rPr lang="zh-CN" altLang="en-US"/>
              <a:t>注意！！！</a:t>
            </a:r>
          </a:p>
        </p:txBody>
      </p:sp>
      <p:sp>
        <p:nvSpPr>
          <p:cNvPr id="301059" name="Rectangle 3"/>
          <p:cNvSpPr>
            <a:spLocks noGrp="1" noChangeArrowheads="1"/>
          </p:cNvSpPr>
          <p:nvPr>
            <p:ph type="body" idx="1"/>
          </p:nvPr>
        </p:nvSpPr>
        <p:spPr/>
        <p:txBody>
          <a:bodyPr/>
          <a:lstStyle/>
          <a:p>
            <a:pPr algn="just"/>
            <a:r>
              <a:rPr lang="en-US" altLang="zh-CN" sz="3600" dirty="0"/>
              <a:t>“</a:t>
            </a:r>
            <a:r>
              <a:rPr lang="zh-CN" altLang="en-US" sz="3600" dirty="0"/>
              <a:t>拥塞避免”并非指完全能够避免了拥塞。利用以上的措施要完全避免网络拥塞还是不可能的。</a:t>
            </a:r>
          </a:p>
          <a:p>
            <a:pPr algn="just"/>
            <a:r>
              <a:rPr lang="zh-CN" altLang="en-US" sz="3600" dirty="0"/>
              <a:t>“拥塞避免” 在拥塞避免阶段把拥塞窗口控制为按线性规律增长，使网络比较不容易出现拥塞。</a:t>
            </a:r>
          </a:p>
        </p:txBody>
      </p:sp>
    </p:spTree>
    <p:extLst>
      <p:ext uri="{BB962C8B-B14F-4D97-AF65-F5344CB8AC3E}">
        <p14:creationId xmlns:p14="http://schemas.microsoft.com/office/powerpoint/2010/main" val="1902597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zh-CN" altLang="en-US"/>
              <a:t>例题</a:t>
            </a:r>
          </a:p>
        </p:txBody>
      </p:sp>
      <p:sp>
        <p:nvSpPr>
          <p:cNvPr id="264195" name="Rectangle 3"/>
          <p:cNvSpPr>
            <a:spLocks noGrp="1" noChangeArrowheads="1"/>
          </p:cNvSpPr>
          <p:nvPr>
            <p:ph idx="1"/>
          </p:nvPr>
        </p:nvSpPr>
        <p:spPr>
          <a:xfrm>
            <a:off x="334434" y="1052514"/>
            <a:ext cx="11523133" cy="1253331"/>
          </a:xfrm>
        </p:spPr>
        <p:txBody>
          <a:bodyPr/>
          <a:lstStyle/>
          <a:p>
            <a:r>
              <a:rPr lang="zh-CN" altLang="en-US" dirty="0"/>
              <a:t>假定最大报文段长度是</a:t>
            </a:r>
            <a:r>
              <a:rPr lang="en-US" altLang="zh-CN" dirty="0"/>
              <a:t>1KB</a:t>
            </a:r>
            <a:r>
              <a:rPr lang="zh-CN" altLang="en-US" dirty="0"/>
              <a:t>，</a:t>
            </a:r>
            <a:r>
              <a:rPr lang="en-US" altLang="zh-CN" dirty="0"/>
              <a:t>TCP</a:t>
            </a:r>
            <a:r>
              <a:rPr lang="zh-CN" altLang="en-US" dirty="0"/>
              <a:t>拥塞窗口是</a:t>
            </a:r>
            <a:r>
              <a:rPr lang="en-US" altLang="zh-CN" dirty="0"/>
              <a:t>16KB</a:t>
            </a:r>
            <a:r>
              <a:rPr lang="zh-CN" altLang="en-US" dirty="0"/>
              <a:t>，并发生了超时事件。如果接着</a:t>
            </a:r>
            <a:r>
              <a:rPr lang="en-US" altLang="zh-CN" dirty="0"/>
              <a:t>4</a:t>
            </a:r>
            <a:r>
              <a:rPr lang="zh-CN" altLang="en-US" dirty="0"/>
              <a:t>个轮次传输都是成功的，那么该窗口将是多大？</a:t>
            </a:r>
          </a:p>
        </p:txBody>
      </p:sp>
      <p:sp>
        <p:nvSpPr>
          <p:cNvPr id="10" name="灯片编号占位符 5"/>
          <p:cNvSpPr>
            <a:spLocks noGrp="1"/>
          </p:cNvSpPr>
          <p:nvPr>
            <p:ph type="sldNum" sz="quarter" idx="12"/>
          </p:nvPr>
        </p:nvSpPr>
        <p:spPr/>
        <p:txBody>
          <a:bodyPr/>
          <a:lstStyle/>
          <a:p>
            <a:fld id="{28553282-41C9-437D-8087-0FAFCF51944C}" type="slidenum">
              <a:rPr lang="en-US" altLang="zh-CN"/>
              <a:pPr/>
              <a:t>82</a:t>
            </a:fld>
            <a:endParaRPr lang="en-US" altLang="zh-CN"/>
          </a:p>
        </p:txBody>
      </p:sp>
      <p:sp>
        <p:nvSpPr>
          <p:cNvPr id="264197" name="Rectangle 5"/>
          <p:cNvSpPr>
            <a:spLocks noChangeArrowheads="1"/>
          </p:cNvSpPr>
          <p:nvPr/>
        </p:nvSpPr>
        <p:spPr bwMode="auto">
          <a:xfrm>
            <a:off x="431800" y="2305845"/>
            <a:ext cx="11136808" cy="105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80000"/>
              </a:buClr>
              <a:buSzPct val="80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C8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C8"/>
              </a:buClr>
              <a:buSzPct val="80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7F00"/>
              </a:buClr>
              <a:buSzPct val="80000"/>
              <a:buFont typeface="Wingdings" panose="05000000000000000000" pitchFamily="2" charset="2"/>
              <a:buChar char="u"/>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8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9pPr>
          </a:lstStyle>
          <a:p>
            <a:pPr marL="0" indent="0">
              <a:buFont typeface="Wingdings" panose="05000000000000000000" pitchFamily="2" charset="2"/>
              <a:buNone/>
            </a:pPr>
            <a:r>
              <a:rPr lang="zh-CN" altLang="en-US" sz="2800" dirty="0">
                <a:latin typeface="微软雅黑 Light" panose="020B0502040204020203" pitchFamily="34" charset="-122"/>
                <a:ea typeface="微软雅黑 Light" panose="020B0502040204020203" pitchFamily="34" charset="-122"/>
              </a:rPr>
              <a:t>发生超时后，下一次传输的是</a:t>
            </a:r>
            <a:r>
              <a:rPr lang="en-US" altLang="zh-CN" sz="2800" dirty="0">
                <a:latin typeface="微软雅黑 Light" panose="020B0502040204020203" pitchFamily="34" charset="-122"/>
                <a:ea typeface="微软雅黑 Light" panose="020B0502040204020203" pitchFamily="34" charset="-122"/>
              </a:rPr>
              <a:t>1</a:t>
            </a:r>
            <a:r>
              <a:rPr lang="zh-CN" altLang="en-US" sz="2800" dirty="0">
                <a:latin typeface="微软雅黑 Light" panose="020B0502040204020203" pitchFamily="34" charset="-122"/>
                <a:ea typeface="微软雅黑 Light" panose="020B0502040204020203" pitchFamily="34" charset="-122"/>
              </a:rPr>
              <a:t>，接着是</a:t>
            </a:r>
            <a:r>
              <a:rPr lang="en-US" altLang="zh-CN" sz="2800" dirty="0">
                <a:latin typeface="微软雅黑 Light" panose="020B0502040204020203" pitchFamily="34" charset="-122"/>
                <a:ea typeface="微软雅黑 Light" panose="020B0502040204020203" pitchFamily="34" charset="-122"/>
              </a:rPr>
              <a:t>2</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4</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8</a:t>
            </a:r>
            <a:r>
              <a:rPr lang="zh-CN" altLang="en-US" sz="2800" dirty="0">
                <a:latin typeface="微软雅黑 Light" panose="020B0502040204020203" pitchFamily="34" charset="-122"/>
                <a:ea typeface="微软雅黑 Light" panose="020B0502040204020203" pitchFamily="34" charset="-122"/>
              </a:rPr>
              <a:t>个报文段。所以</a:t>
            </a:r>
            <a:r>
              <a:rPr lang="en-US" altLang="zh-CN" sz="2800" dirty="0">
                <a:latin typeface="微软雅黑 Light" panose="020B0502040204020203" pitchFamily="34" charset="-122"/>
                <a:ea typeface="微软雅黑 Light" panose="020B0502040204020203" pitchFamily="34" charset="-122"/>
              </a:rPr>
              <a:t>4</a:t>
            </a:r>
            <a:r>
              <a:rPr lang="zh-CN" altLang="en-US" sz="2800" dirty="0">
                <a:latin typeface="微软雅黑 Light" panose="020B0502040204020203" pitchFamily="34" charset="-122"/>
                <a:ea typeface="微软雅黑 Light" panose="020B0502040204020203" pitchFamily="34" charset="-122"/>
              </a:rPr>
              <a:t>个轮次后的拥塞窗口是</a:t>
            </a:r>
            <a:r>
              <a:rPr lang="en-US" altLang="zh-CN" sz="2800" dirty="0">
                <a:latin typeface="微软雅黑 Light" panose="020B0502040204020203" pitchFamily="34" charset="-122"/>
                <a:ea typeface="微软雅黑 Light" panose="020B0502040204020203" pitchFamily="34" charset="-122"/>
              </a:rPr>
              <a:t>8KB</a:t>
            </a:r>
            <a:r>
              <a:rPr lang="zh-CN" altLang="en-US" sz="2800" dirty="0">
                <a:latin typeface="微软雅黑 Light" panose="020B0502040204020203" pitchFamily="34" charset="-122"/>
                <a:ea typeface="微软雅黑 Light" panose="020B0502040204020203" pitchFamily="34" charset="-122"/>
              </a:rPr>
              <a:t>。</a:t>
            </a:r>
          </a:p>
        </p:txBody>
      </p:sp>
      <p:pic>
        <p:nvPicPr>
          <p:cNvPr id="264203" name="Picture 11" descr="ANd9GcRpGBGwZuDO2Fn3NcVHNPob0LgKsrS-cerhTAG_exqzIxqzbJzbH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24" y="3650054"/>
            <a:ext cx="1708140" cy="920750"/>
          </a:xfrm>
          <a:prstGeom prst="rect">
            <a:avLst/>
          </a:prstGeom>
          <a:noFill/>
          <a:extLst>
            <a:ext uri="{909E8E84-426E-40DD-AFC4-6F175D3DCCD1}">
              <a14:hiddenFill xmlns:a14="http://schemas.microsoft.com/office/drawing/2010/main">
                <a:solidFill>
                  <a:srgbClr val="FFFFFF"/>
                </a:solidFill>
              </a14:hiddenFill>
            </a:ext>
          </a:extLst>
        </p:spPr>
      </p:pic>
      <p:sp>
        <p:nvSpPr>
          <p:cNvPr id="264200" name="Text Box 8"/>
          <p:cNvSpPr txBox="1">
            <a:spLocks noChangeArrowheads="1"/>
          </p:cNvSpPr>
          <p:nvPr/>
        </p:nvSpPr>
        <p:spPr bwMode="auto">
          <a:xfrm>
            <a:off x="1896288" y="3752381"/>
            <a:ext cx="94949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6600"/>
                </a:solidFill>
                <a:latin typeface="微软雅黑 Light" panose="020B0502040204020203" pitchFamily="34" charset="-122"/>
                <a:ea typeface="微软雅黑 Light" panose="020B0502040204020203" pitchFamily="34" charset="-122"/>
              </a:rPr>
              <a:t>如果接着</a:t>
            </a:r>
            <a:r>
              <a:rPr lang="en-US" altLang="zh-CN" sz="3200" dirty="0">
                <a:solidFill>
                  <a:srgbClr val="006600"/>
                </a:solidFill>
                <a:latin typeface="微软雅黑 Light" panose="020B0502040204020203" pitchFamily="34" charset="-122"/>
                <a:ea typeface="微软雅黑 Light" panose="020B0502040204020203" pitchFamily="34" charset="-122"/>
              </a:rPr>
              <a:t>6</a:t>
            </a:r>
            <a:r>
              <a:rPr lang="zh-CN" altLang="en-US" sz="3200" dirty="0">
                <a:solidFill>
                  <a:srgbClr val="006600"/>
                </a:solidFill>
                <a:latin typeface="微软雅黑 Light" panose="020B0502040204020203" pitchFamily="34" charset="-122"/>
                <a:ea typeface="微软雅黑 Light" panose="020B0502040204020203" pitchFamily="34" charset="-122"/>
              </a:rPr>
              <a:t>个轮次都成功，</a:t>
            </a:r>
            <a:r>
              <a:rPr lang="en-US" altLang="zh-CN" sz="3200" dirty="0">
                <a:solidFill>
                  <a:srgbClr val="006600"/>
                </a:solidFill>
                <a:latin typeface="微软雅黑 Light" panose="020B0502040204020203" pitchFamily="34" charset="-122"/>
                <a:ea typeface="微软雅黑 Light" panose="020B0502040204020203" pitchFamily="34" charset="-122"/>
              </a:rPr>
              <a:t>CWND</a:t>
            </a:r>
            <a:r>
              <a:rPr lang="zh-CN" altLang="en-US" sz="3200" dirty="0">
                <a:solidFill>
                  <a:srgbClr val="006600"/>
                </a:solidFill>
                <a:latin typeface="微软雅黑 Light" panose="020B0502040204020203" pitchFamily="34" charset="-122"/>
                <a:ea typeface="微软雅黑 Light" panose="020B0502040204020203" pitchFamily="34" charset="-122"/>
              </a:rPr>
              <a:t>的值应该是多大？</a:t>
            </a:r>
          </a:p>
        </p:txBody>
      </p:sp>
    </p:spTree>
    <p:extLst>
      <p:ext uri="{BB962C8B-B14F-4D97-AF65-F5344CB8AC3E}">
        <p14:creationId xmlns:p14="http://schemas.microsoft.com/office/powerpoint/2010/main" val="3681099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Effect transition="in" filter="wipe(up)">
                                      <p:cBhvr>
                                        <p:cTn id="7" dur="500"/>
                                        <p:tgtEl>
                                          <p:spTgt spid="264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CA05935-FD0F-4EEC-A350-A70041DD57D9}" type="slidenum">
              <a:rPr lang="en-US" altLang="zh-CN"/>
              <a:pPr/>
              <a:t>83</a:t>
            </a:fld>
            <a:endParaRPr lang="en-US" altLang="zh-CN"/>
          </a:p>
        </p:txBody>
      </p:sp>
      <p:sp>
        <p:nvSpPr>
          <p:cNvPr id="274434" name="Rectangle 2"/>
          <p:cNvSpPr>
            <a:spLocks noGrp="1" noChangeArrowheads="1"/>
          </p:cNvSpPr>
          <p:nvPr>
            <p:ph type="title"/>
          </p:nvPr>
        </p:nvSpPr>
        <p:spPr/>
        <p:txBody>
          <a:bodyPr/>
          <a:lstStyle/>
          <a:p>
            <a:r>
              <a:rPr lang="zh-CN" altLang="en-US"/>
              <a:t>快速重传</a:t>
            </a:r>
            <a:r>
              <a:rPr lang="en-US" altLang="zh-CN"/>
              <a:t>/</a:t>
            </a:r>
            <a:r>
              <a:rPr lang="zh-CN" altLang="en-US"/>
              <a:t>快速恢复</a:t>
            </a:r>
          </a:p>
        </p:txBody>
      </p:sp>
      <p:sp>
        <p:nvSpPr>
          <p:cNvPr id="274435" name="Rectangle 3"/>
          <p:cNvSpPr>
            <a:spLocks noGrp="1" noChangeArrowheads="1"/>
          </p:cNvSpPr>
          <p:nvPr>
            <p:ph type="body" idx="1"/>
          </p:nvPr>
        </p:nvSpPr>
        <p:spPr/>
        <p:txBody>
          <a:bodyPr/>
          <a:lstStyle/>
          <a:p>
            <a:pPr algn="just">
              <a:lnSpc>
                <a:spcPct val="110000"/>
              </a:lnSpc>
            </a:pPr>
            <a:r>
              <a:rPr lang="zh-CN" altLang="en-US"/>
              <a:t>快重传算法首先要求接收方每收到一个失序的报文段后就立即发出重复确认。这样做可以让发送方及早知道有报文段没有到达接收方。 </a:t>
            </a:r>
          </a:p>
          <a:p>
            <a:pPr algn="just">
              <a:lnSpc>
                <a:spcPct val="110000"/>
              </a:lnSpc>
            </a:pPr>
            <a:r>
              <a:rPr lang="zh-CN" altLang="en-US"/>
              <a:t>发送方只要一连收到三个重复确认就应当立即重传对方尚未收到的报文段。 </a:t>
            </a:r>
          </a:p>
          <a:p>
            <a:pPr algn="just">
              <a:lnSpc>
                <a:spcPct val="110000"/>
              </a:lnSpc>
            </a:pPr>
            <a:r>
              <a:rPr lang="zh-CN" altLang="en-US"/>
              <a:t>不难看出，快重传并非取消重传计时器，而是在某些情况下可更早地重传丢失的报文段。</a:t>
            </a:r>
          </a:p>
        </p:txBody>
      </p:sp>
    </p:spTree>
    <p:extLst>
      <p:ext uri="{BB962C8B-B14F-4D97-AF65-F5344CB8AC3E}">
        <p14:creationId xmlns:p14="http://schemas.microsoft.com/office/powerpoint/2010/main" val="13965938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2"/>
          </p:nvPr>
        </p:nvSpPr>
        <p:spPr/>
        <p:txBody>
          <a:bodyPr/>
          <a:lstStyle/>
          <a:p>
            <a:fld id="{2C7A8943-9A27-4FAF-9A09-93A5FBD86D13}" type="slidenum">
              <a:rPr lang="en-US" altLang="zh-CN"/>
              <a:pPr/>
              <a:t>84</a:t>
            </a:fld>
            <a:endParaRPr lang="en-US" altLang="zh-CN"/>
          </a:p>
        </p:txBody>
      </p:sp>
      <p:sp>
        <p:nvSpPr>
          <p:cNvPr id="290819" name="Text Box 3"/>
          <p:cNvSpPr txBox="1">
            <a:spLocks noChangeArrowheads="1"/>
          </p:cNvSpPr>
          <p:nvPr/>
        </p:nvSpPr>
        <p:spPr bwMode="auto">
          <a:xfrm>
            <a:off x="4768353" y="1166331"/>
            <a:ext cx="869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发送方</a:t>
            </a:r>
          </a:p>
        </p:txBody>
      </p:sp>
      <p:sp>
        <p:nvSpPr>
          <p:cNvPr id="290820" name="Text Box 4"/>
          <p:cNvSpPr txBox="1">
            <a:spLocks noChangeArrowheads="1"/>
          </p:cNvSpPr>
          <p:nvPr/>
        </p:nvSpPr>
        <p:spPr bwMode="auto">
          <a:xfrm>
            <a:off x="8059241" y="122824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接收方</a:t>
            </a:r>
          </a:p>
        </p:txBody>
      </p:sp>
      <p:sp>
        <p:nvSpPr>
          <p:cNvPr id="290821" name="Text Box 5"/>
          <p:cNvSpPr txBox="1">
            <a:spLocks noChangeArrowheads="1"/>
          </p:cNvSpPr>
          <p:nvPr/>
        </p:nvSpPr>
        <p:spPr bwMode="auto">
          <a:xfrm>
            <a:off x="4254004" y="1593369"/>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1</a:t>
            </a:r>
          </a:p>
        </p:txBody>
      </p:sp>
      <p:sp>
        <p:nvSpPr>
          <p:cNvPr id="290822" name="Line 6"/>
          <p:cNvSpPr>
            <a:spLocks noChangeShapeType="1"/>
          </p:cNvSpPr>
          <p:nvPr/>
        </p:nvSpPr>
        <p:spPr bwMode="auto">
          <a:xfrm>
            <a:off x="5231904" y="1837844"/>
            <a:ext cx="3400425"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23" name="Line 7"/>
          <p:cNvSpPr>
            <a:spLocks noChangeShapeType="1"/>
          </p:cNvSpPr>
          <p:nvPr/>
        </p:nvSpPr>
        <p:spPr bwMode="auto">
          <a:xfrm flipH="1">
            <a:off x="5231904" y="2274407"/>
            <a:ext cx="3400425" cy="314325"/>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24" name="Text Box 8"/>
          <p:cNvSpPr txBox="1">
            <a:spLocks noChangeArrowheads="1"/>
          </p:cNvSpPr>
          <p:nvPr/>
        </p:nvSpPr>
        <p:spPr bwMode="auto">
          <a:xfrm>
            <a:off x="8530729" y="2098194"/>
            <a:ext cx="1044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1</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sp>
        <p:nvSpPr>
          <p:cNvPr id="290825" name="Text Box 9"/>
          <p:cNvSpPr txBox="1">
            <a:spLocks noChangeArrowheads="1"/>
          </p:cNvSpPr>
          <p:nvPr/>
        </p:nvSpPr>
        <p:spPr bwMode="auto">
          <a:xfrm>
            <a:off x="5238253" y="5717693"/>
            <a:ext cx="2584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latin typeface="微软雅黑 Light" panose="020B0502040204020203" pitchFamily="34" charset="-122"/>
                <a:ea typeface="微软雅黑 Light" panose="020B0502040204020203" pitchFamily="34" charset="-122"/>
              </a:rPr>
              <a:t>t</a:t>
            </a:r>
          </a:p>
        </p:txBody>
      </p:sp>
      <p:grpSp>
        <p:nvGrpSpPr>
          <p:cNvPr id="290826" name="Group 10"/>
          <p:cNvGrpSpPr>
            <a:grpSpLocks/>
          </p:cNvGrpSpPr>
          <p:nvPr/>
        </p:nvGrpSpPr>
        <p:grpSpPr bwMode="auto">
          <a:xfrm>
            <a:off x="5231904" y="1683857"/>
            <a:ext cx="3400425" cy="4346575"/>
            <a:chOff x="1607" y="677"/>
            <a:chExt cx="1640" cy="2728"/>
          </a:xfrm>
        </p:grpSpPr>
        <p:sp>
          <p:nvSpPr>
            <p:cNvPr id="290827" name="Line 11"/>
            <p:cNvSpPr>
              <a:spLocks noChangeShapeType="1"/>
            </p:cNvSpPr>
            <p:nvPr/>
          </p:nvSpPr>
          <p:spPr bwMode="auto">
            <a:xfrm>
              <a:off x="1607" y="677"/>
              <a:ext cx="0" cy="2728"/>
            </a:xfrm>
            <a:prstGeom prst="line">
              <a:avLst/>
            </a:prstGeom>
            <a:noFill/>
            <a:ln w="127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28" name="Line 12"/>
            <p:cNvSpPr>
              <a:spLocks noChangeShapeType="1"/>
            </p:cNvSpPr>
            <p:nvPr/>
          </p:nvSpPr>
          <p:spPr bwMode="auto">
            <a:xfrm>
              <a:off x="3247" y="677"/>
              <a:ext cx="0" cy="2728"/>
            </a:xfrm>
            <a:prstGeom prst="line">
              <a:avLst/>
            </a:prstGeom>
            <a:noFill/>
            <a:ln w="127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90829" name="Text Box 13"/>
          <p:cNvSpPr txBox="1">
            <a:spLocks noChangeArrowheads="1"/>
          </p:cNvSpPr>
          <p:nvPr/>
        </p:nvSpPr>
        <p:spPr bwMode="auto">
          <a:xfrm>
            <a:off x="8530729" y="2585556"/>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 </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sp>
        <p:nvSpPr>
          <p:cNvPr id="290830" name="Line 14"/>
          <p:cNvSpPr>
            <a:spLocks noChangeShapeType="1"/>
          </p:cNvSpPr>
          <p:nvPr/>
        </p:nvSpPr>
        <p:spPr bwMode="auto">
          <a:xfrm flipH="1">
            <a:off x="5231904" y="2798282"/>
            <a:ext cx="3400425" cy="312737"/>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1" name="Line 15"/>
          <p:cNvSpPr>
            <a:spLocks noChangeShapeType="1"/>
          </p:cNvSpPr>
          <p:nvPr/>
        </p:nvSpPr>
        <p:spPr bwMode="auto">
          <a:xfrm flipH="1">
            <a:off x="5231904" y="3842856"/>
            <a:ext cx="3400425" cy="311150"/>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2" name="Line 16"/>
          <p:cNvSpPr>
            <a:spLocks noChangeShapeType="1"/>
          </p:cNvSpPr>
          <p:nvPr/>
        </p:nvSpPr>
        <p:spPr bwMode="auto">
          <a:xfrm flipH="1">
            <a:off x="5231904" y="4361969"/>
            <a:ext cx="3400425" cy="314325"/>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3" name="Line 17"/>
          <p:cNvSpPr>
            <a:spLocks noChangeShapeType="1"/>
          </p:cNvSpPr>
          <p:nvPr/>
        </p:nvSpPr>
        <p:spPr bwMode="auto">
          <a:xfrm flipH="1">
            <a:off x="5231904" y="4881081"/>
            <a:ext cx="3400425" cy="315912"/>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4" name="Text Box 18"/>
          <p:cNvSpPr txBox="1">
            <a:spLocks noChangeArrowheads="1"/>
          </p:cNvSpPr>
          <p:nvPr/>
        </p:nvSpPr>
        <p:spPr bwMode="auto">
          <a:xfrm>
            <a:off x="4254004" y="2096606"/>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a:t>
            </a:r>
          </a:p>
        </p:txBody>
      </p:sp>
      <p:sp>
        <p:nvSpPr>
          <p:cNvPr id="290835" name="Text Box 19"/>
          <p:cNvSpPr txBox="1">
            <a:spLocks noChangeArrowheads="1"/>
          </p:cNvSpPr>
          <p:nvPr/>
        </p:nvSpPr>
        <p:spPr bwMode="auto">
          <a:xfrm>
            <a:off x="4254004" y="2606194"/>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3</a:t>
            </a:r>
          </a:p>
        </p:txBody>
      </p:sp>
      <p:sp>
        <p:nvSpPr>
          <p:cNvPr id="290836" name="Text Box 20"/>
          <p:cNvSpPr txBox="1">
            <a:spLocks noChangeArrowheads="1"/>
          </p:cNvSpPr>
          <p:nvPr/>
        </p:nvSpPr>
        <p:spPr bwMode="auto">
          <a:xfrm>
            <a:off x="4254004" y="3112606"/>
            <a:ext cx="1011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4</a:t>
            </a:r>
          </a:p>
        </p:txBody>
      </p:sp>
      <p:sp>
        <p:nvSpPr>
          <p:cNvPr id="290837" name="Line 21"/>
          <p:cNvSpPr>
            <a:spLocks noChangeShapeType="1"/>
          </p:cNvSpPr>
          <p:nvPr/>
        </p:nvSpPr>
        <p:spPr bwMode="auto">
          <a:xfrm>
            <a:off x="5231904" y="3422169"/>
            <a:ext cx="3400425"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39" name="Text Box 23"/>
          <p:cNvSpPr txBox="1">
            <a:spLocks noChangeArrowheads="1"/>
          </p:cNvSpPr>
          <p:nvPr/>
        </p:nvSpPr>
        <p:spPr bwMode="auto">
          <a:xfrm>
            <a:off x="4254004" y="3660294"/>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5</a:t>
            </a:r>
          </a:p>
        </p:txBody>
      </p:sp>
      <p:sp>
        <p:nvSpPr>
          <p:cNvPr id="290840" name="Text Box 24"/>
          <p:cNvSpPr txBox="1">
            <a:spLocks noChangeArrowheads="1"/>
          </p:cNvSpPr>
          <p:nvPr/>
        </p:nvSpPr>
        <p:spPr bwMode="auto">
          <a:xfrm>
            <a:off x="4254004" y="4180994"/>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6</a:t>
            </a:r>
          </a:p>
        </p:txBody>
      </p:sp>
      <p:sp>
        <p:nvSpPr>
          <p:cNvPr id="290841" name="Text Box 25"/>
          <p:cNvSpPr txBox="1">
            <a:spLocks noChangeArrowheads="1"/>
          </p:cNvSpPr>
          <p:nvPr/>
        </p:nvSpPr>
        <p:spPr bwMode="auto">
          <a:xfrm>
            <a:off x="8530728" y="3557106"/>
            <a:ext cx="1584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重复确认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 </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grpSp>
        <p:nvGrpSpPr>
          <p:cNvPr id="290842" name="Group 26"/>
          <p:cNvGrpSpPr>
            <a:grpSpLocks/>
          </p:cNvGrpSpPr>
          <p:nvPr/>
        </p:nvGrpSpPr>
        <p:grpSpPr bwMode="auto">
          <a:xfrm>
            <a:off x="5231904" y="5192235"/>
            <a:ext cx="3400425" cy="528638"/>
            <a:chOff x="2471" y="3293"/>
            <a:chExt cx="2142" cy="333"/>
          </a:xfrm>
        </p:grpSpPr>
        <p:sp>
          <p:nvSpPr>
            <p:cNvPr id="290843" name="Line 27"/>
            <p:cNvSpPr>
              <a:spLocks noChangeShapeType="1"/>
            </p:cNvSpPr>
            <p:nvPr/>
          </p:nvSpPr>
          <p:spPr bwMode="auto">
            <a:xfrm>
              <a:off x="2471" y="3427"/>
              <a:ext cx="2142" cy="199"/>
            </a:xfrm>
            <a:prstGeom prst="line">
              <a:avLst/>
            </a:prstGeom>
            <a:noFill/>
            <a:ln w="28575">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44" name="Text Box 28"/>
            <p:cNvSpPr txBox="1">
              <a:spLocks noChangeArrowheads="1"/>
            </p:cNvSpPr>
            <p:nvPr/>
          </p:nvSpPr>
          <p:spPr bwMode="auto">
            <a:xfrm rot="275181">
              <a:off x="3175" y="3293"/>
              <a:ext cx="10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3399"/>
                  </a:solidFill>
                  <a:latin typeface="微软雅黑 Light" panose="020B0502040204020203" pitchFamily="34" charset="-122"/>
                  <a:ea typeface="微软雅黑 Light" panose="020B0502040204020203" pitchFamily="34" charset="-122"/>
                </a:rPr>
                <a:t>立即重传 </a:t>
              </a:r>
              <a:r>
                <a:rPr lang="en-US" altLang="zh-CN">
                  <a:solidFill>
                    <a:srgbClr val="CC3399"/>
                  </a:solidFill>
                  <a:latin typeface="微软雅黑 Light" panose="020B0502040204020203" pitchFamily="34" charset="-122"/>
                  <a:ea typeface="微软雅黑 Light" panose="020B0502040204020203" pitchFamily="34" charset="-122"/>
                </a:rPr>
                <a:t>M</a:t>
              </a:r>
              <a:r>
                <a:rPr lang="en-US" altLang="zh-CN" baseline="-25000">
                  <a:solidFill>
                    <a:srgbClr val="CC3399"/>
                  </a:solidFill>
                  <a:latin typeface="微软雅黑 Light" panose="020B0502040204020203" pitchFamily="34" charset="-122"/>
                  <a:ea typeface="微软雅黑 Light" panose="020B0502040204020203" pitchFamily="34" charset="-122"/>
                </a:rPr>
                <a:t>3</a:t>
              </a:r>
            </a:p>
          </p:txBody>
        </p:sp>
      </p:grpSp>
      <p:sp>
        <p:nvSpPr>
          <p:cNvPr id="290845" name="Text Box 29"/>
          <p:cNvSpPr txBox="1">
            <a:spLocks noChangeArrowheads="1"/>
          </p:cNvSpPr>
          <p:nvPr/>
        </p:nvSpPr>
        <p:spPr bwMode="auto">
          <a:xfrm>
            <a:off x="8530728" y="4111143"/>
            <a:ext cx="1584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重复确认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 </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sp>
        <p:nvSpPr>
          <p:cNvPr id="290846" name="Text Box 30"/>
          <p:cNvSpPr txBox="1">
            <a:spLocks noChangeArrowheads="1"/>
          </p:cNvSpPr>
          <p:nvPr/>
        </p:nvSpPr>
        <p:spPr bwMode="auto">
          <a:xfrm>
            <a:off x="8530728" y="4633431"/>
            <a:ext cx="1584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rgbClr val="006600"/>
                </a:solidFill>
                <a:latin typeface="微软雅黑 Light" panose="020B0502040204020203" pitchFamily="34" charset="-122"/>
                <a:ea typeface="微软雅黑 Light" panose="020B0502040204020203" pitchFamily="34" charset="-122"/>
              </a:rPr>
              <a:t> </a:t>
            </a:r>
            <a:r>
              <a:rPr lang="zh-CN" altLang="en-US" sz="1800">
                <a:solidFill>
                  <a:srgbClr val="006600"/>
                </a:solidFill>
                <a:latin typeface="微软雅黑 Light" panose="020B0502040204020203" pitchFamily="34" charset="-122"/>
                <a:ea typeface="微软雅黑 Light" panose="020B0502040204020203" pitchFamily="34" charset="-122"/>
              </a:rPr>
              <a:t>重复确认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2 </a:t>
            </a:r>
            <a:endParaRPr lang="en-US" altLang="zh-CN" sz="1800">
              <a:solidFill>
                <a:srgbClr val="006600"/>
              </a:solidFill>
              <a:latin typeface="微软雅黑 Light" panose="020B0502040204020203" pitchFamily="34" charset="-122"/>
              <a:ea typeface="微软雅黑 Light" panose="020B0502040204020203" pitchFamily="34" charset="-122"/>
            </a:endParaRPr>
          </a:p>
        </p:txBody>
      </p:sp>
      <p:sp>
        <p:nvSpPr>
          <p:cNvPr id="290847" name="Text Box 31"/>
          <p:cNvSpPr txBox="1">
            <a:spLocks noChangeArrowheads="1"/>
          </p:cNvSpPr>
          <p:nvPr/>
        </p:nvSpPr>
        <p:spPr bwMode="auto">
          <a:xfrm>
            <a:off x="8622803" y="5717693"/>
            <a:ext cx="2584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latin typeface="微软雅黑 Light" panose="020B0502040204020203" pitchFamily="34" charset="-122"/>
                <a:ea typeface="微软雅黑 Light" panose="020B0502040204020203" pitchFamily="34" charset="-122"/>
              </a:rPr>
              <a:t>t</a:t>
            </a:r>
          </a:p>
        </p:txBody>
      </p:sp>
      <p:sp>
        <p:nvSpPr>
          <p:cNvPr id="290848" name="Line 32"/>
          <p:cNvSpPr>
            <a:spLocks noChangeShapeType="1"/>
          </p:cNvSpPr>
          <p:nvPr/>
        </p:nvSpPr>
        <p:spPr bwMode="auto">
          <a:xfrm>
            <a:off x="5238254" y="4987444"/>
            <a:ext cx="3398837"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49" name="Text Box 33"/>
          <p:cNvSpPr txBox="1">
            <a:spLocks noChangeArrowheads="1"/>
          </p:cNvSpPr>
          <p:nvPr/>
        </p:nvSpPr>
        <p:spPr bwMode="auto">
          <a:xfrm>
            <a:off x="4254004" y="4735031"/>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6600"/>
                </a:solidFill>
                <a:latin typeface="微软雅黑 Light" panose="020B0502040204020203" pitchFamily="34" charset="-122"/>
                <a:ea typeface="微软雅黑 Light" panose="020B0502040204020203" pitchFamily="34" charset="-122"/>
              </a:rPr>
              <a:t>发送 </a:t>
            </a:r>
            <a:r>
              <a:rPr lang="en-US" altLang="zh-CN" sz="1800">
                <a:solidFill>
                  <a:srgbClr val="006600"/>
                </a:solidFill>
                <a:latin typeface="微软雅黑 Light" panose="020B0502040204020203" pitchFamily="34" charset="-122"/>
                <a:ea typeface="微软雅黑 Light" panose="020B0502040204020203" pitchFamily="34" charset="-122"/>
              </a:rPr>
              <a:t>M</a:t>
            </a:r>
            <a:r>
              <a:rPr lang="en-US" altLang="zh-CN" sz="1800" baseline="-25000">
                <a:solidFill>
                  <a:srgbClr val="006600"/>
                </a:solidFill>
                <a:latin typeface="微软雅黑 Light" panose="020B0502040204020203" pitchFamily="34" charset="-122"/>
                <a:ea typeface="微软雅黑 Light" panose="020B0502040204020203" pitchFamily="34" charset="-122"/>
              </a:rPr>
              <a:t>7</a:t>
            </a:r>
          </a:p>
        </p:txBody>
      </p:sp>
      <p:grpSp>
        <p:nvGrpSpPr>
          <p:cNvPr id="290850" name="Group 34"/>
          <p:cNvGrpSpPr>
            <a:grpSpLocks/>
          </p:cNvGrpSpPr>
          <p:nvPr/>
        </p:nvGrpSpPr>
        <p:grpSpPr bwMode="auto">
          <a:xfrm>
            <a:off x="1848941" y="3946044"/>
            <a:ext cx="3355975" cy="1349375"/>
            <a:chOff x="340" y="2508"/>
            <a:chExt cx="2114" cy="850"/>
          </a:xfrm>
        </p:grpSpPr>
        <p:grpSp>
          <p:nvGrpSpPr>
            <p:cNvPr id="290851" name="Group 35"/>
            <p:cNvGrpSpPr>
              <a:grpSpLocks/>
            </p:cNvGrpSpPr>
            <p:nvPr/>
          </p:nvGrpSpPr>
          <p:grpSpPr bwMode="auto">
            <a:xfrm>
              <a:off x="1729" y="2635"/>
              <a:ext cx="725" cy="666"/>
              <a:chOff x="1257" y="1749"/>
              <a:chExt cx="817" cy="460"/>
            </a:xfrm>
          </p:grpSpPr>
          <p:sp>
            <p:nvSpPr>
              <p:cNvPr id="290852" name="Line 36"/>
              <p:cNvSpPr>
                <a:spLocks noChangeShapeType="1"/>
              </p:cNvSpPr>
              <p:nvPr/>
            </p:nvSpPr>
            <p:spPr bwMode="auto">
              <a:xfrm>
                <a:off x="1257" y="1749"/>
                <a:ext cx="817" cy="0"/>
              </a:xfrm>
              <a:prstGeom prst="line">
                <a:avLst/>
              </a:prstGeom>
              <a:noFill/>
              <a:ln w="28575">
                <a:solidFill>
                  <a:srgbClr val="006600"/>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53" name="Line 37"/>
              <p:cNvSpPr>
                <a:spLocks noChangeShapeType="1"/>
              </p:cNvSpPr>
              <p:nvPr/>
            </p:nvSpPr>
            <p:spPr bwMode="auto">
              <a:xfrm>
                <a:off x="1257" y="1979"/>
                <a:ext cx="817" cy="0"/>
              </a:xfrm>
              <a:prstGeom prst="line">
                <a:avLst/>
              </a:prstGeom>
              <a:noFill/>
              <a:ln w="28575">
                <a:solidFill>
                  <a:srgbClr val="006600"/>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54" name="Line 38"/>
              <p:cNvSpPr>
                <a:spLocks noChangeShapeType="1"/>
              </p:cNvSpPr>
              <p:nvPr/>
            </p:nvSpPr>
            <p:spPr bwMode="auto">
              <a:xfrm>
                <a:off x="1257" y="2209"/>
                <a:ext cx="817" cy="0"/>
              </a:xfrm>
              <a:prstGeom prst="line">
                <a:avLst/>
              </a:prstGeom>
              <a:noFill/>
              <a:ln w="28575">
                <a:solidFill>
                  <a:srgbClr val="006600"/>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grpSp>
        <p:sp>
          <p:nvSpPr>
            <p:cNvPr id="290855" name="Text Box 39"/>
            <p:cNvSpPr txBox="1">
              <a:spLocks noChangeArrowheads="1"/>
            </p:cNvSpPr>
            <p:nvPr/>
          </p:nvSpPr>
          <p:spPr bwMode="auto">
            <a:xfrm>
              <a:off x="340" y="2508"/>
              <a:ext cx="1389" cy="85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zh-CN" sz="900">
                <a:solidFill>
                  <a:srgbClr val="006600"/>
                </a:solidFill>
                <a:latin typeface="微软雅黑 Light" panose="020B0502040204020203" pitchFamily="34" charset="-122"/>
                <a:ea typeface="微软雅黑 Light" panose="020B0502040204020203" pitchFamily="34" charset="-122"/>
              </a:endParaRPr>
            </a:p>
            <a:p>
              <a:pPr algn="ctr"/>
              <a:r>
                <a:rPr lang="zh-CN" altLang="en-US">
                  <a:solidFill>
                    <a:srgbClr val="006600"/>
                  </a:solidFill>
                  <a:latin typeface="微软雅黑 Light" panose="020B0502040204020203" pitchFamily="34" charset="-122"/>
                  <a:ea typeface="微软雅黑 Light" panose="020B0502040204020203" pitchFamily="34" charset="-122"/>
                </a:rPr>
                <a:t>收到三个连续的</a:t>
              </a:r>
            </a:p>
            <a:p>
              <a:pPr algn="ctr"/>
              <a:r>
                <a:rPr lang="zh-CN" altLang="en-US">
                  <a:solidFill>
                    <a:srgbClr val="006600"/>
                  </a:solidFill>
                  <a:latin typeface="微软雅黑 Light" panose="020B0502040204020203" pitchFamily="34" charset="-122"/>
                  <a:ea typeface="微软雅黑 Light" panose="020B0502040204020203" pitchFamily="34" charset="-122"/>
                </a:rPr>
                <a:t>对 </a:t>
              </a:r>
              <a:r>
                <a:rPr lang="en-US" altLang="zh-CN">
                  <a:solidFill>
                    <a:srgbClr val="006600"/>
                  </a:solidFill>
                  <a:latin typeface="微软雅黑 Light" panose="020B0502040204020203" pitchFamily="34" charset="-122"/>
                  <a:ea typeface="微软雅黑 Light" panose="020B0502040204020203" pitchFamily="34" charset="-122"/>
                </a:rPr>
                <a:t>M</a:t>
              </a:r>
              <a:r>
                <a:rPr lang="en-US" altLang="zh-CN" baseline="-25000">
                  <a:solidFill>
                    <a:srgbClr val="006600"/>
                  </a:solidFill>
                  <a:latin typeface="微软雅黑 Light" panose="020B0502040204020203" pitchFamily="34" charset="-122"/>
                  <a:ea typeface="微软雅黑 Light" panose="020B0502040204020203" pitchFamily="34" charset="-122"/>
                </a:rPr>
                <a:t>2</a:t>
              </a:r>
              <a:r>
                <a:rPr lang="en-US" altLang="zh-CN">
                  <a:solidFill>
                    <a:srgbClr val="006600"/>
                  </a:solidFill>
                  <a:latin typeface="微软雅黑 Light" panose="020B0502040204020203" pitchFamily="34" charset="-122"/>
                  <a:ea typeface="微软雅黑 Light" panose="020B0502040204020203" pitchFamily="34" charset="-122"/>
                </a:rPr>
                <a:t> </a:t>
              </a:r>
              <a:r>
                <a:rPr lang="zh-CN" altLang="en-US">
                  <a:solidFill>
                    <a:srgbClr val="006600"/>
                  </a:solidFill>
                  <a:latin typeface="微软雅黑 Light" panose="020B0502040204020203" pitchFamily="34" charset="-122"/>
                  <a:ea typeface="微软雅黑 Light" panose="020B0502040204020203" pitchFamily="34" charset="-122"/>
                </a:rPr>
                <a:t>的重复确认</a:t>
              </a:r>
            </a:p>
            <a:p>
              <a:pPr algn="ctr">
                <a:spcBef>
                  <a:spcPct val="20000"/>
                </a:spcBef>
              </a:pPr>
              <a:r>
                <a:rPr lang="zh-CN" altLang="en-US">
                  <a:solidFill>
                    <a:srgbClr val="006600"/>
                  </a:solidFill>
                  <a:latin typeface="微软雅黑 Light" panose="020B0502040204020203" pitchFamily="34" charset="-122"/>
                  <a:ea typeface="微软雅黑 Light" panose="020B0502040204020203" pitchFamily="34" charset="-122"/>
                </a:rPr>
                <a:t>立即重传 </a:t>
              </a:r>
              <a:r>
                <a:rPr lang="en-US" altLang="zh-CN">
                  <a:solidFill>
                    <a:srgbClr val="006600"/>
                  </a:solidFill>
                  <a:latin typeface="微软雅黑 Light" panose="020B0502040204020203" pitchFamily="34" charset="-122"/>
                  <a:ea typeface="微软雅黑 Light" panose="020B0502040204020203" pitchFamily="34" charset="-122"/>
                </a:rPr>
                <a:t>M</a:t>
              </a:r>
              <a:r>
                <a:rPr lang="en-US" altLang="zh-CN" baseline="-25000">
                  <a:solidFill>
                    <a:srgbClr val="006600"/>
                  </a:solidFill>
                  <a:latin typeface="微软雅黑 Light" panose="020B0502040204020203" pitchFamily="34" charset="-122"/>
                  <a:ea typeface="微软雅黑 Light" panose="020B0502040204020203" pitchFamily="34" charset="-122"/>
                </a:rPr>
                <a:t>3</a:t>
              </a:r>
            </a:p>
            <a:p>
              <a:pPr algn="ctr"/>
              <a:endParaRPr lang="en-US" altLang="zh-CN" sz="900">
                <a:solidFill>
                  <a:srgbClr val="006600"/>
                </a:solidFill>
                <a:latin typeface="微软雅黑 Light" panose="020B0502040204020203" pitchFamily="34" charset="-122"/>
                <a:ea typeface="微软雅黑 Light" panose="020B0502040204020203" pitchFamily="34" charset="-122"/>
              </a:endParaRPr>
            </a:p>
          </p:txBody>
        </p:sp>
      </p:grpSp>
      <p:sp>
        <p:nvSpPr>
          <p:cNvPr id="290856" name="AutoShape 40"/>
          <p:cNvSpPr>
            <a:spLocks noChangeArrowheads="1"/>
          </p:cNvSpPr>
          <p:nvPr/>
        </p:nvSpPr>
        <p:spPr bwMode="auto">
          <a:xfrm>
            <a:off x="6974979" y="2888768"/>
            <a:ext cx="871537" cy="738188"/>
          </a:xfrm>
          <a:prstGeom prst="irregularSeal1">
            <a:avLst/>
          </a:prstGeom>
          <a:solidFill>
            <a:srgbClr val="FF00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Light" panose="020B0502040204020203" pitchFamily="34" charset="-122"/>
                <a:ea typeface="微软雅黑 Light" panose="020B0502040204020203" pitchFamily="34" charset="-122"/>
              </a:rPr>
              <a:t>丢失</a:t>
            </a:r>
          </a:p>
        </p:txBody>
      </p:sp>
      <p:sp>
        <p:nvSpPr>
          <p:cNvPr id="290858" name="Line 42"/>
          <p:cNvSpPr>
            <a:spLocks noChangeShapeType="1"/>
          </p:cNvSpPr>
          <p:nvPr/>
        </p:nvSpPr>
        <p:spPr bwMode="auto">
          <a:xfrm>
            <a:off x="5231904" y="2382357"/>
            <a:ext cx="3400425"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59" name="Line 43"/>
          <p:cNvSpPr>
            <a:spLocks noChangeShapeType="1"/>
          </p:cNvSpPr>
          <p:nvPr/>
        </p:nvSpPr>
        <p:spPr bwMode="auto">
          <a:xfrm>
            <a:off x="5231904" y="2901468"/>
            <a:ext cx="1830387" cy="15875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60" name="Line 44"/>
          <p:cNvSpPr>
            <a:spLocks noChangeShapeType="1"/>
          </p:cNvSpPr>
          <p:nvPr/>
        </p:nvSpPr>
        <p:spPr bwMode="auto">
          <a:xfrm>
            <a:off x="5238254" y="3942869"/>
            <a:ext cx="3398837" cy="315913"/>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61" name="Line 45"/>
          <p:cNvSpPr>
            <a:spLocks noChangeShapeType="1"/>
          </p:cNvSpPr>
          <p:nvPr/>
        </p:nvSpPr>
        <p:spPr bwMode="auto">
          <a:xfrm>
            <a:off x="5238254" y="4465157"/>
            <a:ext cx="3398837" cy="3143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290862" name="Rectangle 46"/>
          <p:cNvSpPr>
            <a:spLocks noGrp="1" noChangeArrowheads="1"/>
          </p:cNvSpPr>
          <p:nvPr>
            <p:ph type="title"/>
          </p:nvPr>
        </p:nvSpPr>
        <p:spPr/>
        <p:txBody>
          <a:bodyPr/>
          <a:lstStyle/>
          <a:p>
            <a:r>
              <a:rPr lang="zh-CN" altLang="en-US"/>
              <a:t>快速重传示例</a:t>
            </a:r>
          </a:p>
        </p:txBody>
      </p:sp>
    </p:spTree>
    <p:extLst>
      <p:ext uri="{BB962C8B-B14F-4D97-AF65-F5344CB8AC3E}">
        <p14:creationId xmlns:p14="http://schemas.microsoft.com/office/powerpoint/2010/main" val="2243972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90850"/>
                                        </p:tgtEl>
                                        <p:attrNameLst>
                                          <p:attrName>style.visibility</p:attrName>
                                        </p:attrNameLst>
                                      </p:cBhvr>
                                      <p:to>
                                        <p:strVal val="visible"/>
                                      </p:to>
                                    </p:set>
                                    <p:animEffect transition="in" filter="wipe(right)">
                                      <p:cBhvr>
                                        <p:cTn id="7" dur="1000"/>
                                        <p:tgtEl>
                                          <p:spTgt spid="290850"/>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90842"/>
                                        </p:tgtEl>
                                        <p:attrNameLst>
                                          <p:attrName>style.visibility</p:attrName>
                                        </p:attrNameLst>
                                      </p:cBhvr>
                                      <p:to>
                                        <p:strVal val="visible"/>
                                      </p:to>
                                    </p:set>
                                    <p:animEffect transition="in" filter="wipe(left)">
                                      <p:cBhvr>
                                        <p:cTn id="11" dur="1000"/>
                                        <p:tgtEl>
                                          <p:spTgt spid="290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708DF87-373A-47AE-89DB-7798E4E6C1EC}" type="slidenum">
              <a:rPr lang="en-US" altLang="zh-CN"/>
              <a:pPr/>
              <a:t>85</a:t>
            </a:fld>
            <a:endParaRPr lang="en-US" altLang="zh-CN"/>
          </a:p>
        </p:txBody>
      </p:sp>
      <p:sp>
        <p:nvSpPr>
          <p:cNvPr id="302082" name="Rectangle 2"/>
          <p:cNvSpPr>
            <a:spLocks noGrp="1" noChangeArrowheads="1"/>
          </p:cNvSpPr>
          <p:nvPr>
            <p:ph type="title"/>
          </p:nvPr>
        </p:nvSpPr>
        <p:spPr/>
        <p:txBody>
          <a:bodyPr/>
          <a:lstStyle/>
          <a:p>
            <a:r>
              <a:rPr lang="zh-CN" altLang="en-US" dirty="0"/>
              <a:t>快速恢复算法</a:t>
            </a:r>
          </a:p>
        </p:txBody>
      </p:sp>
      <p:sp>
        <p:nvSpPr>
          <p:cNvPr id="302083" name="Rectangle 3"/>
          <p:cNvSpPr>
            <a:spLocks noGrp="1" noChangeArrowheads="1"/>
          </p:cNvSpPr>
          <p:nvPr>
            <p:ph type="body" idx="1"/>
          </p:nvPr>
        </p:nvSpPr>
        <p:spPr/>
        <p:txBody>
          <a:bodyPr/>
          <a:lstStyle/>
          <a:p>
            <a:r>
              <a:rPr lang="zh-CN" altLang="en-US"/>
              <a:t>当发送端收到连续三个重复的确认时，就执行“乘法减小”算法，把慢开始门限 </a:t>
            </a:r>
            <a:r>
              <a:rPr lang="en-US" altLang="zh-CN"/>
              <a:t>ssthresh </a:t>
            </a:r>
            <a:r>
              <a:rPr lang="zh-CN" altLang="en-US"/>
              <a:t>减半。但接下去不执行慢开始算法。 </a:t>
            </a:r>
          </a:p>
          <a:p>
            <a:r>
              <a:rPr lang="zh-CN" altLang="en-US"/>
              <a:t>由于发送方现在认为网络很可能没有发生拥塞，因此现在不执行慢开始算法，即拥塞窗口 </a:t>
            </a:r>
            <a:r>
              <a:rPr lang="en-US" altLang="zh-CN"/>
              <a:t>cwnd </a:t>
            </a:r>
            <a:r>
              <a:rPr lang="zh-CN" altLang="en-US"/>
              <a:t>现在不设置为 </a:t>
            </a:r>
            <a:r>
              <a:rPr lang="en-US" altLang="zh-CN"/>
              <a:t>1</a:t>
            </a:r>
            <a:r>
              <a:rPr lang="zh-CN" altLang="en-US"/>
              <a:t>，而是设置为慢开始门限 </a:t>
            </a:r>
            <a:r>
              <a:rPr lang="en-US" altLang="zh-CN"/>
              <a:t>ssthresh </a:t>
            </a:r>
            <a:r>
              <a:rPr lang="zh-CN" altLang="en-US"/>
              <a:t>减半后的数值，然后开始执行拥塞避免算法（“加法增大”），使拥塞窗口缓慢地线性增大。 </a:t>
            </a:r>
          </a:p>
          <a:p>
            <a:endParaRPr lang="en-US" altLang="zh-CN"/>
          </a:p>
        </p:txBody>
      </p:sp>
    </p:spTree>
    <p:extLst>
      <p:ext uri="{BB962C8B-B14F-4D97-AF65-F5344CB8AC3E}">
        <p14:creationId xmlns:p14="http://schemas.microsoft.com/office/powerpoint/2010/main" val="3114722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灯片编号占位符 5"/>
          <p:cNvSpPr>
            <a:spLocks noGrp="1"/>
          </p:cNvSpPr>
          <p:nvPr>
            <p:ph type="sldNum" sz="quarter" idx="12"/>
          </p:nvPr>
        </p:nvSpPr>
        <p:spPr/>
        <p:txBody>
          <a:bodyPr/>
          <a:lstStyle/>
          <a:p>
            <a:fld id="{70EC9E04-0888-4018-AA0D-4AFEED3E7235}" type="slidenum">
              <a:rPr lang="en-US" altLang="zh-CN"/>
              <a:pPr/>
              <a:t>86</a:t>
            </a:fld>
            <a:endParaRPr lang="en-US" altLang="zh-CN"/>
          </a:p>
        </p:txBody>
      </p:sp>
      <p:sp>
        <p:nvSpPr>
          <p:cNvPr id="303106" name="Rectangle 2"/>
          <p:cNvSpPr>
            <a:spLocks noGrp="1" noChangeArrowheads="1"/>
          </p:cNvSpPr>
          <p:nvPr>
            <p:ph type="title"/>
          </p:nvPr>
        </p:nvSpPr>
        <p:spPr/>
        <p:txBody>
          <a:bodyPr/>
          <a:lstStyle/>
          <a:p>
            <a:r>
              <a:rPr lang="zh-CN" altLang="en-US" sz="3600"/>
              <a:t>连续收到三个重复的确认转入拥塞避免</a:t>
            </a:r>
          </a:p>
        </p:txBody>
      </p:sp>
      <p:sp>
        <p:nvSpPr>
          <p:cNvPr id="303116" name="Line 12"/>
          <p:cNvSpPr>
            <a:spLocks noChangeShapeType="1"/>
          </p:cNvSpPr>
          <p:nvPr/>
        </p:nvSpPr>
        <p:spPr bwMode="auto">
          <a:xfrm>
            <a:off x="4057650" y="3481388"/>
            <a:ext cx="8778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26" name="Freeform 22"/>
          <p:cNvSpPr>
            <a:spLocks/>
          </p:cNvSpPr>
          <p:nvPr/>
        </p:nvSpPr>
        <p:spPr bwMode="auto">
          <a:xfrm>
            <a:off x="3897314" y="2611438"/>
            <a:ext cx="2947987" cy="2482850"/>
          </a:xfrm>
          <a:custGeom>
            <a:avLst/>
            <a:gdLst>
              <a:gd name="T0" fmla="*/ 1773 w 1773"/>
              <a:gd name="T1" fmla="*/ 0 h 1370"/>
              <a:gd name="T2" fmla="*/ 618 w 1773"/>
              <a:gd name="T3" fmla="*/ 487 h 1370"/>
              <a:gd name="T4" fmla="*/ 480 w 1773"/>
              <a:gd name="T5" fmla="*/ 961 h 1370"/>
              <a:gd name="T6" fmla="*/ 331 w 1773"/>
              <a:gd name="T7" fmla="*/ 1201 h 1370"/>
              <a:gd name="T8" fmla="*/ 187 w 1773"/>
              <a:gd name="T9" fmla="*/ 1321 h 1370"/>
              <a:gd name="T10" fmla="*/ 55 w 1773"/>
              <a:gd name="T11" fmla="*/ 1369 h 1370"/>
            </a:gdLst>
            <a:ahLst/>
            <a:cxnLst>
              <a:cxn ang="0">
                <a:pos x="T0" y="T1"/>
              </a:cxn>
              <a:cxn ang="0">
                <a:pos x="T2" y="T3"/>
              </a:cxn>
              <a:cxn ang="0">
                <a:pos x="T4" y="T5"/>
              </a:cxn>
              <a:cxn ang="0">
                <a:pos x="T6" y="T7"/>
              </a:cxn>
              <a:cxn ang="0">
                <a:pos x="T8" y="T9"/>
              </a:cxn>
              <a:cxn ang="0">
                <a:pos x="T10" y="T11"/>
              </a:cxn>
            </a:cxnLst>
            <a:rect l="0" t="0" r="r" b="b"/>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27" name="Text Box 23"/>
          <p:cNvSpPr txBox="1">
            <a:spLocks noChangeArrowheads="1"/>
          </p:cNvSpPr>
          <p:nvPr/>
        </p:nvSpPr>
        <p:spPr bwMode="auto">
          <a:xfrm>
            <a:off x="3578225" y="2395538"/>
            <a:ext cx="4459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24</a:t>
            </a:r>
          </a:p>
        </p:txBody>
      </p:sp>
      <p:sp>
        <p:nvSpPr>
          <p:cNvPr id="303128" name="Line 24"/>
          <p:cNvSpPr>
            <a:spLocks noChangeShapeType="1"/>
          </p:cNvSpPr>
          <p:nvPr/>
        </p:nvSpPr>
        <p:spPr bwMode="auto">
          <a:xfrm>
            <a:off x="3976689" y="5221288"/>
            <a:ext cx="5665787"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29" name="Line 25"/>
          <p:cNvSpPr>
            <a:spLocks noChangeShapeType="1"/>
          </p:cNvSpPr>
          <p:nvPr/>
        </p:nvSpPr>
        <p:spPr bwMode="auto">
          <a:xfrm>
            <a:off x="3976688" y="2176464"/>
            <a:ext cx="0" cy="3044825"/>
          </a:xfrm>
          <a:prstGeom prst="line">
            <a:avLst/>
          </a:prstGeom>
          <a:noFill/>
          <a:ln w="12700">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0" name="Line 26"/>
          <p:cNvSpPr>
            <a:spLocks noChangeShapeType="1"/>
          </p:cNvSpPr>
          <p:nvPr/>
        </p:nvSpPr>
        <p:spPr bwMode="auto">
          <a:xfrm>
            <a:off x="4216400" y="5133976"/>
            <a:ext cx="0"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1" name="Line 27"/>
          <p:cNvSpPr>
            <a:spLocks noChangeShapeType="1"/>
          </p:cNvSpPr>
          <p:nvPr/>
        </p:nvSpPr>
        <p:spPr bwMode="auto">
          <a:xfrm>
            <a:off x="445611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2" name="Line 28"/>
          <p:cNvSpPr>
            <a:spLocks noChangeShapeType="1"/>
          </p:cNvSpPr>
          <p:nvPr/>
        </p:nvSpPr>
        <p:spPr bwMode="auto">
          <a:xfrm>
            <a:off x="469582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3" name="Line 29"/>
          <p:cNvSpPr>
            <a:spLocks noChangeShapeType="1"/>
          </p:cNvSpPr>
          <p:nvPr/>
        </p:nvSpPr>
        <p:spPr bwMode="auto">
          <a:xfrm>
            <a:off x="493553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4" name="Line 30"/>
          <p:cNvSpPr>
            <a:spLocks noChangeShapeType="1"/>
          </p:cNvSpPr>
          <p:nvPr/>
        </p:nvSpPr>
        <p:spPr bwMode="auto">
          <a:xfrm>
            <a:off x="517366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5" name="Line 31"/>
          <p:cNvSpPr>
            <a:spLocks noChangeShapeType="1"/>
          </p:cNvSpPr>
          <p:nvPr/>
        </p:nvSpPr>
        <p:spPr bwMode="auto">
          <a:xfrm>
            <a:off x="541337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6" name="Line 32"/>
          <p:cNvSpPr>
            <a:spLocks noChangeShapeType="1"/>
          </p:cNvSpPr>
          <p:nvPr/>
        </p:nvSpPr>
        <p:spPr bwMode="auto">
          <a:xfrm>
            <a:off x="565308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7" name="Line 33"/>
          <p:cNvSpPr>
            <a:spLocks noChangeShapeType="1"/>
          </p:cNvSpPr>
          <p:nvPr/>
        </p:nvSpPr>
        <p:spPr bwMode="auto">
          <a:xfrm>
            <a:off x="5892800"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8" name="Line 34"/>
          <p:cNvSpPr>
            <a:spLocks noChangeShapeType="1"/>
          </p:cNvSpPr>
          <p:nvPr/>
        </p:nvSpPr>
        <p:spPr bwMode="auto">
          <a:xfrm>
            <a:off x="613092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39" name="Line 35"/>
          <p:cNvSpPr>
            <a:spLocks noChangeShapeType="1"/>
          </p:cNvSpPr>
          <p:nvPr/>
        </p:nvSpPr>
        <p:spPr bwMode="auto">
          <a:xfrm>
            <a:off x="637063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0" name="Line 36"/>
          <p:cNvSpPr>
            <a:spLocks noChangeShapeType="1"/>
          </p:cNvSpPr>
          <p:nvPr/>
        </p:nvSpPr>
        <p:spPr bwMode="auto">
          <a:xfrm>
            <a:off x="6610350"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1" name="Line 37"/>
          <p:cNvSpPr>
            <a:spLocks noChangeShapeType="1"/>
          </p:cNvSpPr>
          <p:nvPr/>
        </p:nvSpPr>
        <p:spPr bwMode="auto">
          <a:xfrm>
            <a:off x="685006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2" name="Line 38"/>
          <p:cNvSpPr>
            <a:spLocks noChangeShapeType="1"/>
          </p:cNvSpPr>
          <p:nvPr/>
        </p:nvSpPr>
        <p:spPr bwMode="auto">
          <a:xfrm>
            <a:off x="708818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3" name="Line 39"/>
          <p:cNvSpPr>
            <a:spLocks noChangeShapeType="1"/>
          </p:cNvSpPr>
          <p:nvPr/>
        </p:nvSpPr>
        <p:spPr bwMode="auto">
          <a:xfrm>
            <a:off x="7327900" y="5133976"/>
            <a:ext cx="0"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4" name="Line 40"/>
          <p:cNvSpPr>
            <a:spLocks noChangeShapeType="1"/>
          </p:cNvSpPr>
          <p:nvPr/>
        </p:nvSpPr>
        <p:spPr bwMode="auto">
          <a:xfrm>
            <a:off x="756761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5" name="Line 41"/>
          <p:cNvSpPr>
            <a:spLocks noChangeShapeType="1"/>
          </p:cNvSpPr>
          <p:nvPr/>
        </p:nvSpPr>
        <p:spPr bwMode="auto">
          <a:xfrm>
            <a:off x="780732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6" name="Line 42"/>
          <p:cNvSpPr>
            <a:spLocks noChangeShapeType="1"/>
          </p:cNvSpPr>
          <p:nvPr/>
        </p:nvSpPr>
        <p:spPr bwMode="auto">
          <a:xfrm>
            <a:off x="804703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7" name="Line 43"/>
          <p:cNvSpPr>
            <a:spLocks noChangeShapeType="1"/>
          </p:cNvSpPr>
          <p:nvPr/>
        </p:nvSpPr>
        <p:spPr bwMode="auto">
          <a:xfrm>
            <a:off x="8285163"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8" name="Line 44"/>
          <p:cNvSpPr>
            <a:spLocks noChangeShapeType="1"/>
          </p:cNvSpPr>
          <p:nvPr/>
        </p:nvSpPr>
        <p:spPr bwMode="auto">
          <a:xfrm>
            <a:off x="852487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49" name="Line 45"/>
          <p:cNvSpPr>
            <a:spLocks noChangeShapeType="1"/>
          </p:cNvSpPr>
          <p:nvPr/>
        </p:nvSpPr>
        <p:spPr bwMode="auto">
          <a:xfrm>
            <a:off x="8764588"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0" name="Line 46"/>
          <p:cNvSpPr>
            <a:spLocks noChangeShapeType="1"/>
          </p:cNvSpPr>
          <p:nvPr/>
        </p:nvSpPr>
        <p:spPr bwMode="auto">
          <a:xfrm>
            <a:off x="9004300"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1" name="Line 47"/>
          <p:cNvSpPr>
            <a:spLocks noChangeShapeType="1"/>
          </p:cNvSpPr>
          <p:nvPr/>
        </p:nvSpPr>
        <p:spPr bwMode="auto">
          <a:xfrm>
            <a:off x="9242425" y="5048250"/>
            <a:ext cx="0" cy="173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2" name="Line 48"/>
          <p:cNvSpPr>
            <a:spLocks noChangeShapeType="1"/>
          </p:cNvSpPr>
          <p:nvPr/>
        </p:nvSpPr>
        <p:spPr bwMode="auto">
          <a:xfrm>
            <a:off x="3976688" y="4786313"/>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3" name="Line 49"/>
          <p:cNvSpPr>
            <a:spLocks noChangeShapeType="1"/>
          </p:cNvSpPr>
          <p:nvPr/>
        </p:nvSpPr>
        <p:spPr bwMode="auto">
          <a:xfrm>
            <a:off x="3976688" y="4351338"/>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4" name="Line 50"/>
          <p:cNvSpPr>
            <a:spLocks noChangeShapeType="1"/>
          </p:cNvSpPr>
          <p:nvPr/>
        </p:nvSpPr>
        <p:spPr bwMode="auto">
          <a:xfrm>
            <a:off x="3976688" y="3916363"/>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5" name="Line 51"/>
          <p:cNvSpPr>
            <a:spLocks noChangeShapeType="1"/>
          </p:cNvSpPr>
          <p:nvPr/>
        </p:nvSpPr>
        <p:spPr bwMode="auto">
          <a:xfrm>
            <a:off x="3976688" y="3481388"/>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6" name="Line 52"/>
          <p:cNvSpPr>
            <a:spLocks noChangeShapeType="1"/>
          </p:cNvSpPr>
          <p:nvPr/>
        </p:nvSpPr>
        <p:spPr bwMode="auto">
          <a:xfrm>
            <a:off x="3976688" y="3046413"/>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7" name="Line 53"/>
          <p:cNvSpPr>
            <a:spLocks noChangeShapeType="1"/>
          </p:cNvSpPr>
          <p:nvPr/>
        </p:nvSpPr>
        <p:spPr bwMode="auto">
          <a:xfrm>
            <a:off x="3976688" y="2611438"/>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58" name="Text Box 54"/>
          <p:cNvSpPr txBox="1">
            <a:spLocks noChangeArrowheads="1"/>
          </p:cNvSpPr>
          <p:nvPr/>
        </p:nvSpPr>
        <p:spPr bwMode="auto">
          <a:xfrm>
            <a:off x="4295775" y="522287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a:t>
            </a:r>
          </a:p>
        </p:txBody>
      </p:sp>
      <p:sp>
        <p:nvSpPr>
          <p:cNvPr id="303159" name="Text Box 55"/>
          <p:cNvSpPr txBox="1">
            <a:spLocks noChangeArrowheads="1"/>
          </p:cNvSpPr>
          <p:nvPr/>
        </p:nvSpPr>
        <p:spPr bwMode="auto">
          <a:xfrm>
            <a:off x="4775200" y="5222876"/>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4</a:t>
            </a:r>
          </a:p>
        </p:txBody>
      </p:sp>
      <p:sp>
        <p:nvSpPr>
          <p:cNvPr id="303160" name="Text Box 56"/>
          <p:cNvSpPr txBox="1">
            <a:spLocks noChangeArrowheads="1"/>
          </p:cNvSpPr>
          <p:nvPr/>
        </p:nvSpPr>
        <p:spPr bwMode="auto">
          <a:xfrm>
            <a:off x="5254625" y="522287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6</a:t>
            </a:r>
          </a:p>
        </p:txBody>
      </p:sp>
      <p:sp>
        <p:nvSpPr>
          <p:cNvPr id="303161" name="Text Box 57"/>
          <p:cNvSpPr txBox="1">
            <a:spLocks noChangeArrowheads="1"/>
          </p:cNvSpPr>
          <p:nvPr/>
        </p:nvSpPr>
        <p:spPr bwMode="auto">
          <a:xfrm>
            <a:off x="5745164" y="5222876"/>
            <a:ext cx="312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8</a:t>
            </a:r>
          </a:p>
        </p:txBody>
      </p:sp>
      <p:sp>
        <p:nvSpPr>
          <p:cNvPr id="303162" name="Text Box 58"/>
          <p:cNvSpPr txBox="1">
            <a:spLocks noChangeArrowheads="1"/>
          </p:cNvSpPr>
          <p:nvPr/>
        </p:nvSpPr>
        <p:spPr bwMode="auto">
          <a:xfrm>
            <a:off x="6145213" y="52228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10</a:t>
            </a:r>
          </a:p>
        </p:txBody>
      </p:sp>
      <p:sp>
        <p:nvSpPr>
          <p:cNvPr id="303163" name="Text Box 59"/>
          <p:cNvSpPr txBox="1">
            <a:spLocks noChangeArrowheads="1"/>
          </p:cNvSpPr>
          <p:nvPr/>
        </p:nvSpPr>
        <p:spPr bwMode="auto">
          <a:xfrm>
            <a:off x="6662739" y="52228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12</a:t>
            </a:r>
          </a:p>
        </p:txBody>
      </p:sp>
      <p:sp>
        <p:nvSpPr>
          <p:cNvPr id="303164" name="Text Box 60"/>
          <p:cNvSpPr txBox="1">
            <a:spLocks noChangeArrowheads="1"/>
          </p:cNvSpPr>
          <p:nvPr/>
        </p:nvSpPr>
        <p:spPr bwMode="auto">
          <a:xfrm>
            <a:off x="7115175" y="5222876"/>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14</a:t>
            </a:r>
          </a:p>
        </p:txBody>
      </p:sp>
      <p:sp>
        <p:nvSpPr>
          <p:cNvPr id="303165" name="Text Box 61"/>
          <p:cNvSpPr txBox="1">
            <a:spLocks noChangeArrowheads="1"/>
          </p:cNvSpPr>
          <p:nvPr/>
        </p:nvSpPr>
        <p:spPr bwMode="auto">
          <a:xfrm>
            <a:off x="7594600" y="52228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16</a:t>
            </a:r>
          </a:p>
        </p:txBody>
      </p:sp>
      <p:sp>
        <p:nvSpPr>
          <p:cNvPr id="303166" name="Text Box 62"/>
          <p:cNvSpPr txBox="1">
            <a:spLocks noChangeArrowheads="1"/>
          </p:cNvSpPr>
          <p:nvPr/>
        </p:nvSpPr>
        <p:spPr bwMode="auto">
          <a:xfrm>
            <a:off x="8099425" y="52228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18</a:t>
            </a:r>
          </a:p>
        </p:txBody>
      </p:sp>
      <p:sp>
        <p:nvSpPr>
          <p:cNvPr id="303167" name="Text Box 63"/>
          <p:cNvSpPr txBox="1">
            <a:spLocks noChangeArrowheads="1"/>
          </p:cNvSpPr>
          <p:nvPr/>
        </p:nvSpPr>
        <p:spPr bwMode="auto">
          <a:xfrm>
            <a:off x="8578850" y="522287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20</a:t>
            </a:r>
          </a:p>
        </p:txBody>
      </p:sp>
      <p:sp>
        <p:nvSpPr>
          <p:cNvPr id="303168" name="Text Box 64"/>
          <p:cNvSpPr txBox="1">
            <a:spLocks noChangeArrowheads="1"/>
          </p:cNvSpPr>
          <p:nvPr/>
        </p:nvSpPr>
        <p:spPr bwMode="auto">
          <a:xfrm>
            <a:off x="9043988" y="522287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22</a:t>
            </a:r>
          </a:p>
        </p:txBody>
      </p:sp>
      <p:sp>
        <p:nvSpPr>
          <p:cNvPr id="303169" name="Text Box 65"/>
          <p:cNvSpPr txBox="1">
            <a:spLocks noChangeArrowheads="1"/>
          </p:cNvSpPr>
          <p:nvPr/>
        </p:nvSpPr>
        <p:spPr bwMode="auto">
          <a:xfrm>
            <a:off x="3857625" y="522287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0</a:t>
            </a:r>
          </a:p>
        </p:txBody>
      </p:sp>
      <p:sp>
        <p:nvSpPr>
          <p:cNvPr id="303170" name="Text Box 66"/>
          <p:cNvSpPr txBox="1">
            <a:spLocks noChangeArrowheads="1"/>
          </p:cNvSpPr>
          <p:nvPr/>
        </p:nvSpPr>
        <p:spPr bwMode="auto">
          <a:xfrm>
            <a:off x="3698875" y="496252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0</a:t>
            </a:r>
          </a:p>
        </p:txBody>
      </p:sp>
      <p:sp>
        <p:nvSpPr>
          <p:cNvPr id="303171" name="Text Box 67"/>
          <p:cNvSpPr txBox="1">
            <a:spLocks noChangeArrowheads="1"/>
          </p:cNvSpPr>
          <p:nvPr/>
        </p:nvSpPr>
        <p:spPr bwMode="auto">
          <a:xfrm>
            <a:off x="3698875" y="4527550"/>
            <a:ext cx="317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4</a:t>
            </a:r>
          </a:p>
        </p:txBody>
      </p:sp>
      <p:sp>
        <p:nvSpPr>
          <p:cNvPr id="303172" name="Text Box 68"/>
          <p:cNvSpPr txBox="1">
            <a:spLocks noChangeArrowheads="1"/>
          </p:cNvSpPr>
          <p:nvPr/>
        </p:nvSpPr>
        <p:spPr bwMode="auto">
          <a:xfrm>
            <a:off x="3698875" y="410686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8</a:t>
            </a:r>
          </a:p>
        </p:txBody>
      </p:sp>
      <p:sp>
        <p:nvSpPr>
          <p:cNvPr id="303173" name="Text Box 69"/>
          <p:cNvSpPr txBox="1">
            <a:spLocks noChangeArrowheads="1"/>
          </p:cNvSpPr>
          <p:nvPr/>
        </p:nvSpPr>
        <p:spPr bwMode="auto">
          <a:xfrm>
            <a:off x="3578225" y="3686176"/>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12</a:t>
            </a:r>
          </a:p>
        </p:txBody>
      </p:sp>
      <p:sp>
        <p:nvSpPr>
          <p:cNvPr id="303174" name="Text Box 70"/>
          <p:cNvSpPr txBox="1">
            <a:spLocks noChangeArrowheads="1"/>
          </p:cNvSpPr>
          <p:nvPr/>
        </p:nvSpPr>
        <p:spPr bwMode="auto">
          <a:xfrm>
            <a:off x="3578225" y="3265488"/>
            <a:ext cx="4010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16</a:t>
            </a:r>
          </a:p>
        </p:txBody>
      </p:sp>
      <p:sp>
        <p:nvSpPr>
          <p:cNvPr id="303175" name="Text Box 71"/>
          <p:cNvSpPr txBox="1">
            <a:spLocks noChangeArrowheads="1"/>
          </p:cNvSpPr>
          <p:nvPr/>
        </p:nvSpPr>
        <p:spPr bwMode="auto">
          <a:xfrm>
            <a:off x="3578225" y="28305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20</a:t>
            </a:r>
          </a:p>
        </p:txBody>
      </p:sp>
      <p:grpSp>
        <p:nvGrpSpPr>
          <p:cNvPr id="303218" name="Group 114"/>
          <p:cNvGrpSpPr>
            <a:grpSpLocks/>
          </p:cNvGrpSpPr>
          <p:nvPr/>
        </p:nvGrpSpPr>
        <p:grpSpPr bwMode="auto">
          <a:xfrm>
            <a:off x="3937001" y="2551113"/>
            <a:ext cx="5110163" cy="2576512"/>
            <a:chOff x="1520" y="1607"/>
            <a:chExt cx="3219" cy="1623"/>
          </a:xfrm>
        </p:grpSpPr>
        <p:sp>
          <p:nvSpPr>
            <p:cNvPr id="303108" name="Oval 4"/>
            <p:cNvSpPr>
              <a:spLocks noChangeArrowheads="1"/>
            </p:cNvSpPr>
            <p:nvPr/>
          </p:nvSpPr>
          <p:spPr bwMode="auto">
            <a:xfrm>
              <a:off x="1966" y="2714"/>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09" name="Oval 5"/>
            <p:cNvSpPr>
              <a:spLocks noChangeArrowheads="1"/>
            </p:cNvSpPr>
            <p:nvPr/>
          </p:nvSpPr>
          <p:spPr bwMode="auto">
            <a:xfrm>
              <a:off x="2268" y="2090"/>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0" name="Oval 6"/>
            <p:cNvSpPr>
              <a:spLocks noChangeArrowheads="1"/>
            </p:cNvSpPr>
            <p:nvPr/>
          </p:nvSpPr>
          <p:spPr bwMode="auto">
            <a:xfrm>
              <a:off x="2419" y="2025"/>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1" name="Oval 7"/>
            <p:cNvSpPr>
              <a:spLocks noChangeArrowheads="1"/>
            </p:cNvSpPr>
            <p:nvPr/>
          </p:nvSpPr>
          <p:spPr bwMode="auto">
            <a:xfrm>
              <a:off x="2723" y="1888"/>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2" name="Oval 8"/>
            <p:cNvSpPr>
              <a:spLocks noChangeArrowheads="1"/>
            </p:cNvSpPr>
            <p:nvPr/>
          </p:nvSpPr>
          <p:spPr bwMode="auto">
            <a:xfrm>
              <a:off x="2569" y="1957"/>
              <a:ext cx="59" cy="63"/>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3" name="Oval 9"/>
            <p:cNvSpPr>
              <a:spLocks noChangeArrowheads="1"/>
            </p:cNvSpPr>
            <p:nvPr/>
          </p:nvSpPr>
          <p:spPr bwMode="auto">
            <a:xfrm>
              <a:off x="2874" y="1819"/>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4" name="Oval 10"/>
            <p:cNvSpPr>
              <a:spLocks noChangeArrowheads="1"/>
            </p:cNvSpPr>
            <p:nvPr/>
          </p:nvSpPr>
          <p:spPr bwMode="auto">
            <a:xfrm>
              <a:off x="3022" y="1754"/>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5" name="Oval 11"/>
            <p:cNvSpPr>
              <a:spLocks noChangeArrowheads="1"/>
            </p:cNvSpPr>
            <p:nvPr/>
          </p:nvSpPr>
          <p:spPr bwMode="auto">
            <a:xfrm>
              <a:off x="3172" y="1676"/>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7" name="Oval 13"/>
            <p:cNvSpPr>
              <a:spLocks noChangeArrowheads="1"/>
            </p:cNvSpPr>
            <p:nvPr/>
          </p:nvSpPr>
          <p:spPr bwMode="auto">
            <a:xfrm>
              <a:off x="3475" y="2433"/>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8" name="Oval 14"/>
            <p:cNvSpPr>
              <a:spLocks noChangeArrowheads="1"/>
            </p:cNvSpPr>
            <p:nvPr/>
          </p:nvSpPr>
          <p:spPr bwMode="auto">
            <a:xfrm>
              <a:off x="3630" y="2369"/>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19" name="Oval 15"/>
            <p:cNvSpPr>
              <a:spLocks noChangeArrowheads="1"/>
            </p:cNvSpPr>
            <p:nvPr/>
          </p:nvSpPr>
          <p:spPr bwMode="auto">
            <a:xfrm>
              <a:off x="3777" y="2298"/>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0" name="Oval 16"/>
            <p:cNvSpPr>
              <a:spLocks noChangeArrowheads="1"/>
            </p:cNvSpPr>
            <p:nvPr/>
          </p:nvSpPr>
          <p:spPr bwMode="auto">
            <a:xfrm>
              <a:off x="3927" y="2236"/>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1" name="Oval 17"/>
            <p:cNvSpPr>
              <a:spLocks noChangeArrowheads="1"/>
            </p:cNvSpPr>
            <p:nvPr/>
          </p:nvSpPr>
          <p:spPr bwMode="auto">
            <a:xfrm>
              <a:off x="4080" y="2164"/>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2" name="Oval 18"/>
            <p:cNvSpPr>
              <a:spLocks noChangeArrowheads="1"/>
            </p:cNvSpPr>
            <p:nvPr/>
          </p:nvSpPr>
          <p:spPr bwMode="auto">
            <a:xfrm>
              <a:off x="4231" y="2102"/>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3" name="Oval 19"/>
            <p:cNvSpPr>
              <a:spLocks noChangeArrowheads="1"/>
            </p:cNvSpPr>
            <p:nvPr/>
          </p:nvSpPr>
          <p:spPr bwMode="auto">
            <a:xfrm>
              <a:off x="4382" y="2027"/>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4" name="Oval 20"/>
            <p:cNvSpPr>
              <a:spLocks noChangeArrowheads="1"/>
            </p:cNvSpPr>
            <p:nvPr/>
          </p:nvSpPr>
          <p:spPr bwMode="auto">
            <a:xfrm>
              <a:off x="4533" y="1954"/>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25" name="Oval 21"/>
            <p:cNvSpPr>
              <a:spLocks noChangeArrowheads="1"/>
            </p:cNvSpPr>
            <p:nvPr/>
          </p:nvSpPr>
          <p:spPr bwMode="auto">
            <a:xfrm>
              <a:off x="4680" y="1893"/>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76" name="Oval 72"/>
            <p:cNvSpPr>
              <a:spLocks noChangeArrowheads="1"/>
            </p:cNvSpPr>
            <p:nvPr/>
          </p:nvSpPr>
          <p:spPr bwMode="auto">
            <a:xfrm>
              <a:off x="1816" y="2988"/>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77" name="Oval 73"/>
            <p:cNvSpPr>
              <a:spLocks noChangeArrowheads="1"/>
            </p:cNvSpPr>
            <p:nvPr/>
          </p:nvSpPr>
          <p:spPr bwMode="auto">
            <a:xfrm>
              <a:off x="1520" y="3166"/>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78" name="Oval 74"/>
            <p:cNvSpPr>
              <a:spLocks noChangeArrowheads="1"/>
            </p:cNvSpPr>
            <p:nvPr/>
          </p:nvSpPr>
          <p:spPr bwMode="auto">
            <a:xfrm>
              <a:off x="1659" y="3118"/>
              <a:ext cx="58"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79" name="Oval 75"/>
            <p:cNvSpPr>
              <a:spLocks noChangeArrowheads="1"/>
            </p:cNvSpPr>
            <p:nvPr/>
          </p:nvSpPr>
          <p:spPr bwMode="auto">
            <a:xfrm>
              <a:off x="2117" y="2163"/>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0" name="Oval 76"/>
            <p:cNvSpPr>
              <a:spLocks noChangeArrowheads="1"/>
            </p:cNvSpPr>
            <p:nvPr/>
          </p:nvSpPr>
          <p:spPr bwMode="auto">
            <a:xfrm>
              <a:off x="3320" y="1607"/>
              <a:ext cx="59" cy="64"/>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grpSp>
      <p:sp>
        <p:nvSpPr>
          <p:cNvPr id="303181" name="Oval 77"/>
          <p:cNvSpPr>
            <a:spLocks noChangeArrowheads="1"/>
          </p:cNvSpPr>
          <p:nvPr/>
        </p:nvSpPr>
        <p:spPr bwMode="auto">
          <a:xfrm>
            <a:off x="8005763" y="3862388"/>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2" name="Oval 78"/>
          <p:cNvSpPr>
            <a:spLocks noChangeArrowheads="1"/>
          </p:cNvSpPr>
          <p:nvPr/>
        </p:nvSpPr>
        <p:spPr bwMode="auto">
          <a:xfrm>
            <a:off x="7278689" y="4938713"/>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3" name="Oval 79"/>
          <p:cNvSpPr>
            <a:spLocks noChangeArrowheads="1"/>
          </p:cNvSpPr>
          <p:nvPr/>
        </p:nvSpPr>
        <p:spPr bwMode="auto">
          <a:xfrm>
            <a:off x="7523164" y="4725988"/>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4" name="Oval 80"/>
          <p:cNvSpPr>
            <a:spLocks noChangeArrowheads="1"/>
          </p:cNvSpPr>
          <p:nvPr/>
        </p:nvSpPr>
        <p:spPr bwMode="auto">
          <a:xfrm>
            <a:off x="7034213" y="5026025"/>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5" name="Oval 81"/>
          <p:cNvSpPr>
            <a:spLocks noChangeArrowheads="1"/>
          </p:cNvSpPr>
          <p:nvPr/>
        </p:nvSpPr>
        <p:spPr bwMode="auto">
          <a:xfrm>
            <a:off x="7751763" y="4297363"/>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6" name="Oval 82"/>
          <p:cNvSpPr>
            <a:spLocks noChangeArrowheads="1"/>
          </p:cNvSpPr>
          <p:nvPr/>
        </p:nvSpPr>
        <p:spPr bwMode="auto">
          <a:xfrm>
            <a:off x="8240713" y="3748088"/>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7" name="Oval 83"/>
          <p:cNvSpPr>
            <a:spLocks noChangeArrowheads="1"/>
          </p:cNvSpPr>
          <p:nvPr/>
        </p:nvSpPr>
        <p:spPr bwMode="auto">
          <a:xfrm>
            <a:off x="8953501" y="3421063"/>
            <a:ext cx="93663"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8" name="Oval 84"/>
          <p:cNvSpPr>
            <a:spLocks noChangeArrowheads="1"/>
          </p:cNvSpPr>
          <p:nvPr/>
        </p:nvSpPr>
        <p:spPr bwMode="auto">
          <a:xfrm>
            <a:off x="8475664" y="3633788"/>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89" name="Oval 85"/>
          <p:cNvSpPr>
            <a:spLocks noChangeArrowheads="1"/>
          </p:cNvSpPr>
          <p:nvPr/>
        </p:nvSpPr>
        <p:spPr bwMode="auto">
          <a:xfrm>
            <a:off x="8713788" y="3530600"/>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90" name="Text Box 86"/>
          <p:cNvSpPr txBox="1">
            <a:spLocks noChangeArrowheads="1"/>
          </p:cNvSpPr>
          <p:nvPr/>
        </p:nvSpPr>
        <p:spPr bwMode="auto">
          <a:xfrm>
            <a:off x="9191625" y="55895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传输轮次</a:t>
            </a:r>
          </a:p>
        </p:txBody>
      </p:sp>
      <p:sp>
        <p:nvSpPr>
          <p:cNvPr id="303191" name="Text Box 87"/>
          <p:cNvSpPr txBox="1">
            <a:spLocks noChangeArrowheads="1"/>
          </p:cNvSpPr>
          <p:nvPr/>
        </p:nvSpPr>
        <p:spPr bwMode="auto">
          <a:xfrm>
            <a:off x="3000375" y="177323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拥塞窗口</a:t>
            </a:r>
            <a:r>
              <a:rPr kumimoji="1" lang="en-US" altLang="zh-CN" sz="1800">
                <a:solidFill>
                  <a:schemeClr val="accent2"/>
                </a:solidFill>
                <a:latin typeface="微软雅黑 Light" panose="020B0502040204020203" pitchFamily="34" charset="-122"/>
                <a:ea typeface="微软雅黑 Light" panose="020B0502040204020203" pitchFamily="34" charset="-122"/>
              </a:rPr>
              <a:t>(cwnd)</a:t>
            </a:r>
          </a:p>
        </p:txBody>
      </p:sp>
      <p:sp>
        <p:nvSpPr>
          <p:cNvPr id="303192" name="Text Box 88"/>
          <p:cNvSpPr txBox="1">
            <a:spLocks noChangeArrowheads="1"/>
          </p:cNvSpPr>
          <p:nvPr/>
        </p:nvSpPr>
        <p:spPr bwMode="auto">
          <a:xfrm>
            <a:off x="7131688" y="1925638"/>
            <a:ext cx="22974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收到 </a:t>
            </a:r>
            <a:r>
              <a:rPr kumimoji="1" lang="en-US" altLang="zh-CN" sz="1800">
                <a:solidFill>
                  <a:schemeClr val="accent2"/>
                </a:solidFill>
                <a:latin typeface="微软雅黑 Light" panose="020B0502040204020203" pitchFamily="34" charset="-122"/>
                <a:ea typeface="微软雅黑 Light" panose="020B0502040204020203" pitchFamily="34" charset="-122"/>
              </a:rPr>
              <a:t>3 </a:t>
            </a:r>
            <a:r>
              <a:rPr kumimoji="1" lang="zh-CN" altLang="en-US" sz="1800">
                <a:solidFill>
                  <a:schemeClr val="accent2"/>
                </a:solidFill>
                <a:latin typeface="微软雅黑 Light" panose="020B0502040204020203" pitchFamily="34" charset="-122"/>
                <a:ea typeface="微软雅黑 Light" panose="020B0502040204020203" pitchFamily="34" charset="-122"/>
              </a:rPr>
              <a:t>个重复的确认</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执行快重传算法</a:t>
            </a:r>
          </a:p>
        </p:txBody>
      </p:sp>
      <p:sp>
        <p:nvSpPr>
          <p:cNvPr id="303193" name="Line 89"/>
          <p:cNvSpPr>
            <a:spLocks noChangeShapeType="1"/>
          </p:cNvSpPr>
          <p:nvPr/>
        </p:nvSpPr>
        <p:spPr bwMode="auto">
          <a:xfrm flipH="1">
            <a:off x="6956425" y="2276476"/>
            <a:ext cx="508000" cy="238125"/>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94" name="Line 90"/>
          <p:cNvSpPr>
            <a:spLocks noChangeShapeType="1"/>
          </p:cNvSpPr>
          <p:nvPr/>
        </p:nvSpPr>
        <p:spPr bwMode="auto">
          <a:xfrm rot="-21600000">
            <a:off x="5192713" y="2855913"/>
            <a:ext cx="601662" cy="246062"/>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95" name="Rectangle 91"/>
          <p:cNvSpPr>
            <a:spLocks noChangeArrowheads="1"/>
          </p:cNvSpPr>
          <p:nvPr/>
        </p:nvSpPr>
        <p:spPr bwMode="auto">
          <a:xfrm>
            <a:off x="4057650" y="2524126"/>
            <a:ext cx="198438" cy="2320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96" name="Line 92"/>
          <p:cNvSpPr>
            <a:spLocks noChangeShapeType="1"/>
          </p:cNvSpPr>
          <p:nvPr/>
        </p:nvSpPr>
        <p:spPr bwMode="auto">
          <a:xfrm rot="10800000">
            <a:off x="4057650" y="3916364"/>
            <a:ext cx="3030538" cy="9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197" name="Rectangle 93"/>
          <p:cNvSpPr>
            <a:spLocks noChangeArrowheads="1"/>
          </p:cNvSpPr>
          <p:nvPr/>
        </p:nvSpPr>
        <p:spPr bwMode="auto">
          <a:xfrm>
            <a:off x="4376738" y="4960939"/>
            <a:ext cx="2552700" cy="173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98" name="Rectangle 94"/>
          <p:cNvSpPr>
            <a:spLocks noChangeArrowheads="1"/>
          </p:cNvSpPr>
          <p:nvPr/>
        </p:nvSpPr>
        <p:spPr bwMode="auto">
          <a:xfrm>
            <a:off x="7488238" y="4960939"/>
            <a:ext cx="1835150" cy="173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accent2"/>
              </a:solidFill>
              <a:latin typeface="微软雅黑 Light" panose="020B0502040204020203" pitchFamily="34" charset="-122"/>
              <a:ea typeface="微软雅黑 Light" panose="020B0502040204020203" pitchFamily="34" charset="-122"/>
            </a:endParaRPr>
          </a:p>
        </p:txBody>
      </p:sp>
      <p:sp>
        <p:nvSpPr>
          <p:cNvPr id="303199" name="Line 95"/>
          <p:cNvSpPr>
            <a:spLocks noChangeShapeType="1"/>
          </p:cNvSpPr>
          <p:nvPr/>
        </p:nvSpPr>
        <p:spPr bwMode="auto">
          <a:xfrm rot="-21600000">
            <a:off x="6410325" y="2622551"/>
            <a:ext cx="0" cy="1304925"/>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200" name="Text Box 96"/>
          <p:cNvSpPr txBox="1">
            <a:spLocks noChangeArrowheads="1"/>
          </p:cNvSpPr>
          <p:nvPr/>
        </p:nvSpPr>
        <p:spPr bwMode="auto">
          <a:xfrm>
            <a:off x="2495551" y="4645026"/>
            <a:ext cx="898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慢开始</a:t>
            </a:r>
          </a:p>
        </p:txBody>
      </p:sp>
      <p:sp>
        <p:nvSpPr>
          <p:cNvPr id="303201" name="Line 97"/>
          <p:cNvSpPr>
            <a:spLocks noChangeShapeType="1"/>
          </p:cNvSpPr>
          <p:nvPr/>
        </p:nvSpPr>
        <p:spPr bwMode="auto">
          <a:xfrm rot="-21600000">
            <a:off x="3378200" y="4895850"/>
            <a:ext cx="558800" cy="173038"/>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202" name="Text Box 98"/>
          <p:cNvSpPr txBox="1">
            <a:spLocks noChangeArrowheads="1"/>
          </p:cNvSpPr>
          <p:nvPr/>
        </p:nvSpPr>
        <p:spPr bwMode="auto">
          <a:xfrm>
            <a:off x="5807076" y="3128964"/>
            <a:ext cx="1255713" cy="6463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800">
                <a:solidFill>
                  <a:schemeClr val="accent2"/>
                </a:solidFill>
                <a:latin typeface="微软雅黑 Light" panose="020B0502040204020203" pitchFamily="34" charset="-122"/>
                <a:ea typeface="微软雅黑 Light" panose="020B0502040204020203" pitchFamily="34" charset="-122"/>
              </a:rPr>
              <a:t>“</a:t>
            </a:r>
            <a:r>
              <a:rPr kumimoji="1" lang="zh-CN" altLang="en-US" sz="1800">
                <a:solidFill>
                  <a:schemeClr val="accent2"/>
                </a:solidFill>
                <a:latin typeface="微软雅黑 Light" panose="020B0502040204020203" pitchFamily="34" charset="-122"/>
                <a:ea typeface="微软雅黑 Light" panose="020B0502040204020203" pitchFamily="34" charset="-122"/>
              </a:rPr>
              <a:t>乘法减小”</a:t>
            </a:r>
          </a:p>
        </p:txBody>
      </p:sp>
      <p:sp>
        <p:nvSpPr>
          <p:cNvPr id="303203" name="Text Box 99"/>
          <p:cNvSpPr txBox="1">
            <a:spLocks noChangeArrowheads="1"/>
          </p:cNvSpPr>
          <p:nvPr/>
        </p:nvSpPr>
        <p:spPr bwMode="auto">
          <a:xfrm>
            <a:off x="7131871" y="2741614"/>
            <a:ext cx="1274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FF0000"/>
                </a:solidFill>
                <a:latin typeface="微软雅黑 Light" panose="020B0502040204020203" pitchFamily="34" charset="-122"/>
                <a:ea typeface="微软雅黑 Light" panose="020B0502040204020203" pitchFamily="34" charset="-122"/>
              </a:rPr>
              <a:t>拥塞避免</a:t>
            </a:r>
          </a:p>
          <a:p>
            <a:pPr algn="ctr"/>
            <a:r>
              <a:rPr kumimoji="1" lang="zh-CN" altLang="en-US" sz="1800">
                <a:solidFill>
                  <a:srgbClr val="FF0000"/>
                </a:solidFill>
                <a:latin typeface="微软雅黑 Light" panose="020B0502040204020203" pitchFamily="34" charset="-122"/>
                <a:ea typeface="微软雅黑 Light" panose="020B0502040204020203" pitchFamily="34" charset="-122"/>
              </a:rPr>
              <a:t>“加法增大”</a:t>
            </a:r>
          </a:p>
        </p:txBody>
      </p:sp>
      <p:sp>
        <p:nvSpPr>
          <p:cNvPr id="303204" name="Freeform 100"/>
          <p:cNvSpPr>
            <a:spLocks/>
          </p:cNvSpPr>
          <p:nvPr/>
        </p:nvSpPr>
        <p:spPr bwMode="auto">
          <a:xfrm>
            <a:off x="6835776" y="2625725"/>
            <a:ext cx="2314575" cy="2457450"/>
          </a:xfrm>
          <a:custGeom>
            <a:avLst/>
            <a:gdLst>
              <a:gd name="T0" fmla="*/ 0 w 1392"/>
              <a:gd name="T1" fmla="*/ 0 h 1356"/>
              <a:gd name="T2" fmla="*/ 152 w 1392"/>
              <a:gd name="T3" fmla="*/ 1356 h 1356"/>
              <a:gd name="T4" fmla="*/ 300 w 1392"/>
              <a:gd name="T5" fmla="*/ 1300 h 1356"/>
              <a:gd name="T6" fmla="*/ 448 w 1392"/>
              <a:gd name="T7" fmla="*/ 1188 h 1356"/>
              <a:gd name="T8" fmla="*/ 576 w 1392"/>
              <a:gd name="T9" fmla="*/ 952 h 1356"/>
              <a:gd name="T10" fmla="*/ 728 w 1392"/>
              <a:gd name="T11" fmla="*/ 708 h 1356"/>
              <a:gd name="T12" fmla="*/ 1392 w 1392"/>
              <a:gd name="T13" fmla="*/ 428 h 1356"/>
            </a:gdLst>
            <a:ahLst/>
            <a:cxnLst>
              <a:cxn ang="0">
                <a:pos x="T0" y="T1"/>
              </a:cxn>
              <a:cxn ang="0">
                <a:pos x="T2" y="T3"/>
              </a:cxn>
              <a:cxn ang="0">
                <a:pos x="T4" y="T5"/>
              </a:cxn>
              <a:cxn ang="0">
                <a:pos x="T6" y="T7"/>
              </a:cxn>
              <a:cxn ang="0">
                <a:pos x="T8" y="T9"/>
              </a:cxn>
              <a:cxn ang="0">
                <a:pos x="T10" y="T11"/>
              </a:cxn>
              <a:cxn ang="0">
                <a:pos x="T12" y="T13"/>
              </a:cxn>
            </a:cxnLst>
            <a:rect l="0" t="0" r="r" b="b"/>
            <a:pathLst>
              <a:path w="1392" h="1356">
                <a:moveTo>
                  <a:pt x="0" y="0"/>
                </a:moveTo>
                <a:lnTo>
                  <a:pt x="152" y="1356"/>
                </a:lnTo>
                <a:lnTo>
                  <a:pt x="300" y="1300"/>
                </a:lnTo>
                <a:lnTo>
                  <a:pt x="448" y="1188"/>
                </a:lnTo>
                <a:lnTo>
                  <a:pt x="576" y="952"/>
                </a:lnTo>
                <a:lnTo>
                  <a:pt x="728" y="708"/>
                </a:lnTo>
                <a:lnTo>
                  <a:pt x="1392" y="428"/>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3205" name="Text Box 101"/>
          <p:cNvSpPr txBox="1">
            <a:spLocks noChangeArrowheads="1"/>
          </p:cNvSpPr>
          <p:nvPr/>
        </p:nvSpPr>
        <p:spPr bwMode="auto">
          <a:xfrm>
            <a:off x="9194870" y="2657475"/>
            <a:ext cx="1193660" cy="646331"/>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 Reno</a:t>
            </a:r>
          </a:p>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版本</a:t>
            </a:r>
          </a:p>
        </p:txBody>
      </p:sp>
      <p:sp>
        <p:nvSpPr>
          <p:cNvPr id="303206" name="Text Box 102"/>
          <p:cNvSpPr txBox="1">
            <a:spLocks noChangeArrowheads="1"/>
          </p:cNvSpPr>
          <p:nvPr/>
        </p:nvSpPr>
        <p:spPr bwMode="auto">
          <a:xfrm>
            <a:off x="8438711" y="3894138"/>
            <a:ext cx="1797928" cy="646331"/>
          </a:xfrm>
          <a:prstGeom prst="rect">
            <a:avLst/>
          </a:prstGeom>
          <a:solidFill>
            <a:srgbClr val="CCECFF"/>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TCP Tahoe </a:t>
            </a:r>
            <a:r>
              <a:rPr kumimoji="1" lang="zh-CN" altLang="en-US" sz="1800">
                <a:solidFill>
                  <a:schemeClr val="accent2"/>
                </a:solidFill>
                <a:latin typeface="微软雅黑 Light" panose="020B0502040204020203" pitchFamily="34" charset="-122"/>
                <a:ea typeface="微软雅黑 Light" panose="020B0502040204020203" pitchFamily="34" charset="-122"/>
              </a:rPr>
              <a:t>版本</a:t>
            </a:r>
          </a:p>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a:t>
            </a:r>
            <a:r>
              <a:rPr kumimoji="1" lang="zh-CN" altLang="en-US" sz="1800">
                <a:solidFill>
                  <a:schemeClr val="accent2"/>
                </a:solidFill>
                <a:latin typeface="微软雅黑 Light" panose="020B0502040204020203" pitchFamily="34" charset="-122"/>
                <a:ea typeface="微软雅黑 Light" panose="020B0502040204020203" pitchFamily="34" charset="-122"/>
              </a:rPr>
              <a:t>已废弃不用）</a:t>
            </a:r>
          </a:p>
        </p:txBody>
      </p:sp>
      <p:sp>
        <p:nvSpPr>
          <p:cNvPr id="303207" name="Text Box 103"/>
          <p:cNvSpPr txBox="1">
            <a:spLocks noChangeArrowheads="1"/>
          </p:cNvSpPr>
          <p:nvPr/>
        </p:nvSpPr>
        <p:spPr bwMode="auto">
          <a:xfrm>
            <a:off x="1686996" y="3282950"/>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a:solidFill>
                  <a:schemeClr val="accent2"/>
                </a:solidFill>
                <a:latin typeface="微软雅黑 Light" panose="020B0502040204020203" pitchFamily="34" charset="-122"/>
                <a:ea typeface="微软雅黑 Light" panose="020B0502040204020203" pitchFamily="34" charset="-122"/>
              </a:rPr>
              <a:t>ssthresh </a:t>
            </a:r>
            <a:r>
              <a:rPr kumimoji="1" lang="zh-CN" altLang="en-US" sz="1800">
                <a:solidFill>
                  <a:schemeClr val="accent2"/>
                </a:solidFill>
                <a:latin typeface="微软雅黑 Light" panose="020B0502040204020203" pitchFamily="34" charset="-122"/>
                <a:ea typeface="微软雅黑 Light" panose="020B0502040204020203" pitchFamily="34" charset="-122"/>
              </a:rPr>
              <a:t>的初始值</a:t>
            </a:r>
          </a:p>
        </p:txBody>
      </p:sp>
      <p:sp>
        <p:nvSpPr>
          <p:cNvPr id="303208" name="Text Box 104"/>
          <p:cNvSpPr txBox="1">
            <a:spLocks noChangeArrowheads="1"/>
          </p:cNvSpPr>
          <p:nvPr/>
        </p:nvSpPr>
        <p:spPr bwMode="auto">
          <a:xfrm>
            <a:off x="4117209" y="2576514"/>
            <a:ext cx="1274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rgbClr val="FF0000"/>
                </a:solidFill>
                <a:latin typeface="微软雅黑 Light" panose="020B0502040204020203" pitchFamily="34" charset="-122"/>
                <a:ea typeface="微软雅黑 Light" panose="020B0502040204020203" pitchFamily="34" charset="-122"/>
              </a:rPr>
              <a:t>拥塞避免</a:t>
            </a:r>
          </a:p>
          <a:p>
            <a:pPr algn="ctr"/>
            <a:r>
              <a:rPr kumimoji="1" lang="zh-CN" altLang="en-US" sz="1800">
                <a:solidFill>
                  <a:srgbClr val="FF0000"/>
                </a:solidFill>
                <a:latin typeface="微软雅黑 Light" panose="020B0502040204020203" pitchFamily="34" charset="-122"/>
                <a:ea typeface="微软雅黑 Light" panose="020B0502040204020203" pitchFamily="34" charset="-122"/>
              </a:rPr>
              <a:t>“加法增大”</a:t>
            </a:r>
          </a:p>
        </p:txBody>
      </p:sp>
      <p:sp>
        <p:nvSpPr>
          <p:cNvPr id="303209" name="Text Box 105"/>
          <p:cNvSpPr txBox="1">
            <a:spLocks noChangeArrowheads="1"/>
          </p:cNvSpPr>
          <p:nvPr/>
        </p:nvSpPr>
        <p:spPr bwMode="auto">
          <a:xfrm>
            <a:off x="1860550" y="3695701"/>
            <a:ext cx="186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a:solidFill>
                  <a:schemeClr val="accent2"/>
                </a:solidFill>
                <a:latin typeface="微软雅黑 Light" panose="020B0502040204020203" pitchFamily="34" charset="-122"/>
                <a:ea typeface="微软雅黑 Light" panose="020B0502040204020203" pitchFamily="34" charset="-122"/>
              </a:rPr>
              <a:t>新的 </a:t>
            </a:r>
            <a:r>
              <a:rPr kumimoji="1" lang="en-US" altLang="zh-CN" sz="1800">
                <a:solidFill>
                  <a:schemeClr val="accent2"/>
                </a:solidFill>
                <a:latin typeface="微软雅黑 Light" panose="020B0502040204020203" pitchFamily="34" charset="-122"/>
                <a:ea typeface="微软雅黑 Light" panose="020B0502040204020203" pitchFamily="34" charset="-122"/>
              </a:rPr>
              <a:t>ssthresh </a:t>
            </a:r>
            <a:r>
              <a:rPr kumimoji="1" lang="zh-CN" altLang="en-US" sz="1800">
                <a:solidFill>
                  <a:schemeClr val="accent2"/>
                </a:solidFill>
                <a:latin typeface="微软雅黑 Light" panose="020B0502040204020203" pitchFamily="34" charset="-122"/>
                <a:ea typeface="微软雅黑 Light" panose="020B0502040204020203" pitchFamily="34" charset="-122"/>
              </a:rPr>
              <a:t>值</a:t>
            </a:r>
          </a:p>
        </p:txBody>
      </p:sp>
      <p:sp>
        <p:nvSpPr>
          <p:cNvPr id="303210" name="Line 106"/>
          <p:cNvSpPr>
            <a:spLocks noChangeShapeType="1"/>
          </p:cNvSpPr>
          <p:nvPr/>
        </p:nvSpPr>
        <p:spPr bwMode="auto">
          <a:xfrm>
            <a:off x="7907338" y="4171950"/>
            <a:ext cx="60166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3211" name="Line 107"/>
          <p:cNvSpPr>
            <a:spLocks noChangeShapeType="1"/>
          </p:cNvSpPr>
          <p:nvPr/>
        </p:nvSpPr>
        <p:spPr bwMode="auto">
          <a:xfrm rot="-21600000">
            <a:off x="6442075" y="4902201"/>
            <a:ext cx="558800" cy="174625"/>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212" name="Text Box 108"/>
          <p:cNvSpPr txBox="1">
            <a:spLocks noChangeArrowheads="1"/>
          </p:cNvSpPr>
          <p:nvPr/>
        </p:nvSpPr>
        <p:spPr bwMode="auto">
          <a:xfrm>
            <a:off x="5592764" y="4667251"/>
            <a:ext cx="10493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慢开始</a:t>
            </a:r>
          </a:p>
        </p:txBody>
      </p:sp>
      <p:sp>
        <p:nvSpPr>
          <p:cNvPr id="303213" name="Text Box 109"/>
          <p:cNvSpPr txBox="1">
            <a:spLocks noChangeArrowheads="1"/>
          </p:cNvSpPr>
          <p:nvPr/>
        </p:nvSpPr>
        <p:spPr bwMode="auto">
          <a:xfrm>
            <a:off x="5719764" y="3952875"/>
            <a:ext cx="8969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a:solidFill>
                  <a:schemeClr val="accent2"/>
                </a:solidFill>
                <a:latin typeface="微软雅黑 Light" panose="020B0502040204020203" pitchFamily="34" charset="-122"/>
                <a:ea typeface="微软雅黑 Light" panose="020B0502040204020203" pitchFamily="34" charset="-122"/>
              </a:rPr>
              <a:t>快恢复</a:t>
            </a:r>
          </a:p>
        </p:txBody>
      </p:sp>
      <p:sp>
        <p:nvSpPr>
          <p:cNvPr id="303214" name="Line 110"/>
          <p:cNvSpPr>
            <a:spLocks noChangeShapeType="1"/>
          </p:cNvSpPr>
          <p:nvPr/>
        </p:nvSpPr>
        <p:spPr bwMode="auto">
          <a:xfrm flipV="1">
            <a:off x="6473825" y="3954464"/>
            <a:ext cx="585788" cy="217487"/>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
        <p:nvSpPr>
          <p:cNvPr id="303215" name="Freeform 111"/>
          <p:cNvSpPr>
            <a:spLocks/>
          </p:cNvSpPr>
          <p:nvPr/>
        </p:nvSpPr>
        <p:spPr bwMode="auto">
          <a:xfrm>
            <a:off x="6850064" y="2600325"/>
            <a:ext cx="2224087" cy="1327150"/>
          </a:xfrm>
          <a:custGeom>
            <a:avLst/>
            <a:gdLst>
              <a:gd name="T0" fmla="*/ 0 w 1338"/>
              <a:gd name="T1" fmla="*/ 0 h 732"/>
              <a:gd name="T2" fmla="*/ 138 w 1338"/>
              <a:gd name="T3" fmla="*/ 732 h 732"/>
              <a:gd name="T4" fmla="*/ 1338 w 1338"/>
              <a:gd name="T5" fmla="*/ 234 h 732"/>
            </a:gdLst>
            <a:ahLst/>
            <a:cxnLst>
              <a:cxn ang="0">
                <a:pos x="T0" y="T1"/>
              </a:cxn>
              <a:cxn ang="0">
                <a:pos x="T2" y="T3"/>
              </a:cxn>
              <a:cxn ang="0">
                <a:pos x="T4" y="T5"/>
              </a:cxn>
            </a:cxnLst>
            <a:rect l="0" t="0" r="r" b="b"/>
            <a:pathLst>
              <a:path w="1338" h="732">
                <a:moveTo>
                  <a:pt x="0" y="0"/>
                </a:moveTo>
                <a:lnTo>
                  <a:pt x="138" y="732"/>
                </a:lnTo>
                <a:lnTo>
                  <a:pt x="1338" y="234"/>
                </a:lnTo>
              </a:path>
            </a:pathLst>
          </a:custGeom>
          <a:noFill/>
          <a:ln w="28575" cmpd="sng">
            <a:solidFill>
              <a:srgbClr val="0066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Light" panose="020B0502040204020203" pitchFamily="34" charset="-122"/>
              <a:ea typeface="微软雅黑 Light" panose="020B0502040204020203" pitchFamily="34" charset="-122"/>
            </a:endParaRPr>
          </a:p>
        </p:txBody>
      </p:sp>
      <p:sp>
        <p:nvSpPr>
          <p:cNvPr id="303216" name="Line 112"/>
          <p:cNvSpPr>
            <a:spLocks noChangeShapeType="1"/>
          </p:cNvSpPr>
          <p:nvPr/>
        </p:nvSpPr>
        <p:spPr bwMode="auto">
          <a:xfrm>
            <a:off x="4057650" y="2611438"/>
            <a:ext cx="43878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00722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mph" presetSubtype="0" repeatCount="4000" fill="hold" grpId="0" nodeType="afterEffect">
                                  <p:stCondLst>
                                    <p:cond delay="0"/>
                                  </p:stCondLst>
                                  <p:childTnLst>
                                    <p:anim calcmode="discrete" valueType="str">
                                      <p:cBhvr override="childStyle">
                                        <p:cTn id="6" dur="1000" fill="hold"/>
                                        <p:tgtEl>
                                          <p:spTgt spid="303206">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0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89B19ED-1F94-4A98-9950-0E3AD702093C}" type="slidenum">
              <a:rPr lang="en-US" altLang="zh-CN"/>
              <a:pPr/>
              <a:t>87</a:t>
            </a:fld>
            <a:endParaRPr lang="en-US" altLang="zh-CN"/>
          </a:p>
        </p:txBody>
      </p:sp>
      <p:sp>
        <p:nvSpPr>
          <p:cNvPr id="304130" name="Rectangle 2"/>
          <p:cNvSpPr>
            <a:spLocks noGrp="1" noChangeArrowheads="1"/>
          </p:cNvSpPr>
          <p:nvPr>
            <p:ph type="title"/>
          </p:nvPr>
        </p:nvSpPr>
        <p:spPr/>
        <p:txBody>
          <a:bodyPr/>
          <a:lstStyle/>
          <a:p>
            <a:r>
              <a:rPr lang="zh-CN" altLang="en-US"/>
              <a:t>发送窗口的上限值</a:t>
            </a:r>
          </a:p>
        </p:txBody>
      </p:sp>
      <p:sp>
        <p:nvSpPr>
          <p:cNvPr id="304131" name="Rectangle 3"/>
          <p:cNvSpPr>
            <a:spLocks noGrp="1" noChangeArrowheads="1"/>
          </p:cNvSpPr>
          <p:nvPr>
            <p:ph type="body" idx="1"/>
          </p:nvPr>
        </p:nvSpPr>
        <p:spPr/>
        <p:txBody>
          <a:bodyPr/>
          <a:lstStyle/>
          <a:p>
            <a:r>
              <a:rPr lang="zh-CN" altLang="en-US"/>
              <a:t>发送方的发送窗口的上限值应当取为接收方窗口 </a:t>
            </a:r>
            <a:r>
              <a:rPr lang="en-US" altLang="zh-CN"/>
              <a:t>rwnd </a:t>
            </a:r>
            <a:r>
              <a:rPr lang="zh-CN" altLang="en-US"/>
              <a:t>和拥塞窗口 </a:t>
            </a:r>
            <a:r>
              <a:rPr lang="en-US" altLang="zh-CN"/>
              <a:t>cwnd </a:t>
            </a:r>
            <a:r>
              <a:rPr lang="zh-CN" altLang="en-US"/>
              <a:t>这两个变量中较小的一个，即应按以下公式确定：</a:t>
            </a:r>
          </a:p>
          <a:p>
            <a:pPr algn="ctr">
              <a:buFont typeface="Wingdings" panose="05000000000000000000" pitchFamily="2" charset="2"/>
              <a:buNone/>
            </a:pPr>
            <a:r>
              <a:rPr lang="zh-CN" altLang="en-US"/>
              <a:t>发送窗口的上限值</a:t>
            </a:r>
            <a:r>
              <a:rPr lang="en-US" altLang="zh-CN"/>
              <a:t>=min(rwnd,cwnd)</a:t>
            </a:r>
          </a:p>
          <a:p>
            <a:r>
              <a:rPr lang="zh-CN" altLang="en-US"/>
              <a:t>当 </a:t>
            </a:r>
            <a:r>
              <a:rPr lang="en-US" altLang="zh-CN"/>
              <a:t>rwnd &lt; cwnd </a:t>
            </a:r>
            <a:r>
              <a:rPr lang="zh-CN" altLang="en-US"/>
              <a:t>时，是接收方的接收能力限制发送窗口的最大值。</a:t>
            </a:r>
          </a:p>
          <a:p>
            <a:r>
              <a:rPr lang="zh-CN" altLang="en-US"/>
              <a:t>当 </a:t>
            </a:r>
            <a:r>
              <a:rPr lang="en-US" altLang="zh-CN"/>
              <a:t>cwnd &lt; rwnd </a:t>
            </a:r>
            <a:r>
              <a:rPr lang="zh-CN" altLang="en-US"/>
              <a:t>时，则是网络的拥塞限制发送窗口的最大值。 </a:t>
            </a:r>
          </a:p>
        </p:txBody>
      </p:sp>
    </p:spTree>
    <p:extLst>
      <p:ext uri="{BB962C8B-B14F-4D97-AF65-F5344CB8AC3E}">
        <p14:creationId xmlns:p14="http://schemas.microsoft.com/office/powerpoint/2010/main" val="34509630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2AE24AC-1BF1-4002-BAF0-EB30BE9C3945}"/>
              </a:ext>
            </a:extLst>
          </p:cNvPr>
          <p:cNvPicPr>
            <a:picLocks noChangeAspect="1"/>
          </p:cNvPicPr>
          <p:nvPr/>
        </p:nvPicPr>
        <p:blipFill>
          <a:blip r:embed="rId3"/>
          <a:stretch>
            <a:fillRect/>
          </a:stretch>
        </p:blipFill>
        <p:spPr>
          <a:xfrm>
            <a:off x="2781300" y="2093938"/>
            <a:ext cx="7562850" cy="4143375"/>
          </a:xfrm>
          <a:prstGeom prst="rect">
            <a:avLst/>
          </a:prstGeom>
        </p:spPr>
      </p:pic>
      <p:sp>
        <p:nvSpPr>
          <p:cNvPr id="2" name="标题 1">
            <a:extLst>
              <a:ext uri="{FF2B5EF4-FFF2-40B4-BE49-F238E27FC236}">
                <a16:creationId xmlns:a16="http://schemas.microsoft.com/office/drawing/2014/main" id="{39CDA27C-7D39-4174-ABE7-A65CEEC58C4E}"/>
              </a:ext>
            </a:extLst>
          </p:cNvPr>
          <p:cNvSpPr>
            <a:spLocks noGrp="1"/>
          </p:cNvSpPr>
          <p:nvPr>
            <p:ph type="title"/>
          </p:nvPr>
        </p:nvSpPr>
        <p:spPr/>
        <p:txBody>
          <a:bodyPr/>
          <a:lstStyle/>
          <a:p>
            <a:r>
              <a:rPr lang="en-US" altLang="zh-CN" dirty="0"/>
              <a:t>TCP</a:t>
            </a:r>
            <a:r>
              <a:rPr lang="zh-CN" altLang="en-US" dirty="0"/>
              <a:t>选项</a:t>
            </a:r>
          </a:p>
        </p:txBody>
      </p:sp>
      <p:sp>
        <p:nvSpPr>
          <p:cNvPr id="4" name="灯片编号占位符 3">
            <a:extLst>
              <a:ext uri="{FF2B5EF4-FFF2-40B4-BE49-F238E27FC236}">
                <a16:creationId xmlns:a16="http://schemas.microsoft.com/office/drawing/2014/main" id="{D06F0377-EA3B-48A5-B775-168BF908FABE}"/>
              </a:ext>
            </a:extLst>
          </p:cNvPr>
          <p:cNvSpPr>
            <a:spLocks noGrp="1"/>
          </p:cNvSpPr>
          <p:nvPr>
            <p:ph type="sldNum" sz="quarter" idx="12"/>
          </p:nvPr>
        </p:nvSpPr>
        <p:spPr/>
        <p:txBody>
          <a:bodyPr/>
          <a:lstStyle/>
          <a:p>
            <a:fld id="{C5115649-70A0-44B3-983D-302858AA6FDF}" type="slidenum">
              <a:rPr lang="en-US" altLang="zh-CN" smtClean="0"/>
              <a:pPr/>
              <a:t>88</a:t>
            </a:fld>
            <a:endParaRPr lang="en-US" altLang="zh-CN"/>
          </a:p>
        </p:txBody>
      </p:sp>
      <p:sp>
        <p:nvSpPr>
          <p:cNvPr id="7" name="文本框 6">
            <a:extLst>
              <a:ext uri="{FF2B5EF4-FFF2-40B4-BE49-F238E27FC236}">
                <a16:creationId xmlns:a16="http://schemas.microsoft.com/office/drawing/2014/main" id="{4633F516-B6EF-4F60-9F23-C98FB4E16841}"/>
              </a:ext>
            </a:extLst>
          </p:cNvPr>
          <p:cNvSpPr txBox="1"/>
          <p:nvPr/>
        </p:nvSpPr>
        <p:spPr>
          <a:xfrm>
            <a:off x="2086427" y="3398004"/>
            <a:ext cx="740908" cy="400110"/>
          </a:xfrm>
          <a:prstGeom prst="rect">
            <a:avLst/>
          </a:prstGeom>
          <a:noFill/>
        </p:spPr>
        <p:txBody>
          <a:bodyPr wrap="none" rtlCol="0">
            <a:spAutoFit/>
          </a:bodyPr>
          <a:lstStyle/>
          <a:p>
            <a:pPr algn="r"/>
            <a:r>
              <a:rPr lang="en-US" altLang="zh-CN" dirty="0"/>
              <a:t>MSS</a:t>
            </a:r>
            <a:endParaRPr lang="zh-CN" altLang="en-US" dirty="0"/>
          </a:p>
        </p:txBody>
      </p:sp>
      <p:sp>
        <p:nvSpPr>
          <p:cNvPr id="8" name="文本框 7">
            <a:extLst>
              <a:ext uri="{FF2B5EF4-FFF2-40B4-BE49-F238E27FC236}">
                <a16:creationId xmlns:a16="http://schemas.microsoft.com/office/drawing/2014/main" id="{CAFD1AE5-44A6-4A56-A231-2A4E957B6726}"/>
              </a:ext>
            </a:extLst>
          </p:cNvPr>
          <p:cNvSpPr txBox="1"/>
          <p:nvPr/>
        </p:nvSpPr>
        <p:spPr>
          <a:xfrm>
            <a:off x="1616747" y="3975922"/>
            <a:ext cx="1210588" cy="400110"/>
          </a:xfrm>
          <a:prstGeom prst="rect">
            <a:avLst/>
          </a:prstGeom>
          <a:noFill/>
        </p:spPr>
        <p:txBody>
          <a:bodyPr wrap="none" rtlCol="0">
            <a:spAutoFit/>
          </a:bodyPr>
          <a:lstStyle/>
          <a:p>
            <a:pPr algn="r"/>
            <a:r>
              <a:rPr lang="zh-CN" altLang="en-US" dirty="0"/>
              <a:t>窗口扩大</a:t>
            </a:r>
          </a:p>
        </p:txBody>
      </p:sp>
      <p:sp>
        <p:nvSpPr>
          <p:cNvPr id="9" name="文本框 8">
            <a:extLst>
              <a:ext uri="{FF2B5EF4-FFF2-40B4-BE49-F238E27FC236}">
                <a16:creationId xmlns:a16="http://schemas.microsoft.com/office/drawing/2014/main" id="{3F08CBAE-7148-4E98-8376-68EB1C097594}"/>
              </a:ext>
            </a:extLst>
          </p:cNvPr>
          <p:cNvSpPr txBox="1"/>
          <p:nvPr/>
        </p:nvSpPr>
        <p:spPr>
          <a:xfrm>
            <a:off x="1942157" y="4553840"/>
            <a:ext cx="885179" cy="400110"/>
          </a:xfrm>
          <a:prstGeom prst="rect">
            <a:avLst/>
          </a:prstGeom>
          <a:noFill/>
        </p:spPr>
        <p:txBody>
          <a:bodyPr wrap="none" rtlCol="0">
            <a:spAutoFit/>
          </a:bodyPr>
          <a:lstStyle/>
          <a:p>
            <a:pPr algn="r"/>
            <a:r>
              <a:rPr lang="en-US" altLang="zh-CN" dirty="0"/>
              <a:t>SACK</a:t>
            </a:r>
            <a:endParaRPr lang="zh-CN" altLang="en-US" dirty="0"/>
          </a:p>
        </p:txBody>
      </p:sp>
      <p:sp>
        <p:nvSpPr>
          <p:cNvPr id="11" name="文本框 10">
            <a:extLst>
              <a:ext uri="{FF2B5EF4-FFF2-40B4-BE49-F238E27FC236}">
                <a16:creationId xmlns:a16="http://schemas.microsoft.com/office/drawing/2014/main" id="{B8C75308-3484-4794-849E-863DFB0E640C}"/>
              </a:ext>
            </a:extLst>
          </p:cNvPr>
          <p:cNvSpPr txBox="1"/>
          <p:nvPr/>
        </p:nvSpPr>
        <p:spPr>
          <a:xfrm>
            <a:off x="1942157" y="5143092"/>
            <a:ext cx="885179" cy="400110"/>
          </a:xfrm>
          <a:prstGeom prst="rect">
            <a:avLst/>
          </a:prstGeom>
          <a:noFill/>
        </p:spPr>
        <p:txBody>
          <a:bodyPr wrap="none" rtlCol="0">
            <a:spAutoFit/>
          </a:bodyPr>
          <a:lstStyle/>
          <a:p>
            <a:pPr algn="r"/>
            <a:r>
              <a:rPr lang="en-US" altLang="zh-CN" dirty="0"/>
              <a:t>SACK</a:t>
            </a:r>
            <a:endParaRPr lang="zh-CN" altLang="en-US" dirty="0"/>
          </a:p>
        </p:txBody>
      </p:sp>
      <p:sp>
        <p:nvSpPr>
          <p:cNvPr id="12" name="文本框 11">
            <a:extLst>
              <a:ext uri="{FF2B5EF4-FFF2-40B4-BE49-F238E27FC236}">
                <a16:creationId xmlns:a16="http://schemas.microsoft.com/office/drawing/2014/main" id="{9932DCC4-D28B-4BC7-8992-579F761E7A51}"/>
              </a:ext>
            </a:extLst>
          </p:cNvPr>
          <p:cNvSpPr txBox="1"/>
          <p:nvPr/>
        </p:nvSpPr>
        <p:spPr>
          <a:xfrm>
            <a:off x="1873229" y="5687218"/>
            <a:ext cx="954107" cy="400110"/>
          </a:xfrm>
          <a:prstGeom prst="rect">
            <a:avLst/>
          </a:prstGeom>
          <a:noFill/>
        </p:spPr>
        <p:txBody>
          <a:bodyPr wrap="none" rtlCol="0">
            <a:spAutoFit/>
          </a:bodyPr>
          <a:lstStyle/>
          <a:p>
            <a:pPr algn="r"/>
            <a:r>
              <a:rPr lang="zh-CN" altLang="en-US" dirty="0"/>
              <a:t>时间戳</a:t>
            </a:r>
          </a:p>
        </p:txBody>
      </p:sp>
      <p:pic>
        <p:nvPicPr>
          <p:cNvPr id="13" name="图片 12">
            <a:extLst>
              <a:ext uri="{FF2B5EF4-FFF2-40B4-BE49-F238E27FC236}">
                <a16:creationId xmlns:a16="http://schemas.microsoft.com/office/drawing/2014/main" id="{D520C25E-2EC2-40B9-9A71-1BB935258D67}"/>
              </a:ext>
            </a:extLst>
          </p:cNvPr>
          <p:cNvPicPr>
            <a:picLocks noChangeAspect="1"/>
          </p:cNvPicPr>
          <p:nvPr/>
        </p:nvPicPr>
        <p:blipFill>
          <a:blip r:embed="rId4"/>
          <a:stretch>
            <a:fillRect/>
          </a:stretch>
        </p:blipFill>
        <p:spPr>
          <a:xfrm>
            <a:off x="2794968" y="1268760"/>
            <a:ext cx="6829425" cy="704850"/>
          </a:xfrm>
          <a:prstGeom prst="rect">
            <a:avLst/>
          </a:prstGeom>
        </p:spPr>
      </p:pic>
      <p:sp>
        <p:nvSpPr>
          <p:cNvPr id="14" name="文本框 13">
            <a:extLst>
              <a:ext uri="{FF2B5EF4-FFF2-40B4-BE49-F238E27FC236}">
                <a16:creationId xmlns:a16="http://schemas.microsoft.com/office/drawing/2014/main" id="{BCF26998-7176-4B7D-917F-532956D7155F}"/>
              </a:ext>
            </a:extLst>
          </p:cNvPr>
          <p:cNvSpPr txBox="1"/>
          <p:nvPr/>
        </p:nvSpPr>
        <p:spPr>
          <a:xfrm>
            <a:off x="2100855" y="2230834"/>
            <a:ext cx="726481" cy="400110"/>
          </a:xfrm>
          <a:prstGeom prst="rect">
            <a:avLst/>
          </a:prstGeom>
          <a:noFill/>
        </p:spPr>
        <p:txBody>
          <a:bodyPr wrap="none" rtlCol="0">
            <a:spAutoFit/>
          </a:bodyPr>
          <a:lstStyle/>
          <a:p>
            <a:pPr algn="r"/>
            <a:r>
              <a:rPr lang="en-US" altLang="zh-CN" dirty="0"/>
              <a:t>EOP</a:t>
            </a:r>
            <a:endParaRPr lang="zh-CN" altLang="en-US" dirty="0"/>
          </a:p>
        </p:txBody>
      </p:sp>
      <p:sp>
        <p:nvSpPr>
          <p:cNvPr id="15" name="文本框 14">
            <a:extLst>
              <a:ext uri="{FF2B5EF4-FFF2-40B4-BE49-F238E27FC236}">
                <a16:creationId xmlns:a16="http://schemas.microsoft.com/office/drawing/2014/main" id="{0E5A3652-1808-4B9E-9B98-9E488CD55359}"/>
              </a:ext>
            </a:extLst>
          </p:cNvPr>
          <p:cNvSpPr txBox="1"/>
          <p:nvPr/>
        </p:nvSpPr>
        <p:spPr>
          <a:xfrm>
            <a:off x="2086427" y="2808752"/>
            <a:ext cx="740908" cy="400110"/>
          </a:xfrm>
          <a:prstGeom prst="rect">
            <a:avLst/>
          </a:prstGeom>
          <a:noFill/>
        </p:spPr>
        <p:txBody>
          <a:bodyPr wrap="none" rtlCol="0">
            <a:spAutoFit/>
          </a:bodyPr>
          <a:lstStyle/>
          <a:p>
            <a:pPr algn="r"/>
            <a:r>
              <a:rPr lang="en-US" altLang="zh-CN" dirty="0"/>
              <a:t>NOP</a:t>
            </a:r>
            <a:endParaRPr lang="zh-CN" altLang="en-US" dirty="0"/>
          </a:p>
        </p:txBody>
      </p:sp>
    </p:spTree>
    <p:extLst>
      <p:ext uri="{BB962C8B-B14F-4D97-AF65-F5344CB8AC3E}">
        <p14:creationId xmlns:p14="http://schemas.microsoft.com/office/powerpoint/2010/main" val="11768268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426D6-E111-4FA3-B90B-6C7C20266406}"/>
              </a:ext>
            </a:extLst>
          </p:cNvPr>
          <p:cNvSpPr>
            <a:spLocks noGrp="1"/>
          </p:cNvSpPr>
          <p:nvPr>
            <p:ph type="title"/>
          </p:nvPr>
        </p:nvSpPr>
        <p:spPr/>
        <p:txBody>
          <a:bodyPr/>
          <a:lstStyle/>
          <a:p>
            <a:r>
              <a:rPr lang="en-US" altLang="zh-CN" dirty="0"/>
              <a:t>TCP</a:t>
            </a:r>
            <a:r>
              <a:rPr lang="zh-CN" altLang="en-US" dirty="0"/>
              <a:t>选项</a:t>
            </a:r>
          </a:p>
        </p:txBody>
      </p:sp>
      <p:sp>
        <p:nvSpPr>
          <p:cNvPr id="3" name="内容占位符 2">
            <a:extLst>
              <a:ext uri="{FF2B5EF4-FFF2-40B4-BE49-F238E27FC236}">
                <a16:creationId xmlns:a16="http://schemas.microsoft.com/office/drawing/2014/main" id="{532B093C-13D5-454A-B94D-B2F2168E20A5}"/>
              </a:ext>
            </a:extLst>
          </p:cNvPr>
          <p:cNvSpPr>
            <a:spLocks noGrp="1"/>
          </p:cNvSpPr>
          <p:nvPr>
            <p:ph idx="1"/>
          </p:nvPr>
        </p:nvSpPr>
        <p:spPr/>
        <p:txBody>
          <a:bodyPr/>
          <a:lstStyle/>
          <a:p>
            <a:r>
              <a:rPr lang="en-US" altLang="zh-CN" dirty="0"/>
              <a:t>kind=0</a:t>
            </a:r>
            <a:r>
              <a:rPr lang="zh-CN" altLang="en-US" dirty="0"/>
              <a:t>，选项表结束（</a:t>
            </a:r>
            <a:r>
              <a:rPr lang="en-US" altLang="zh-CN" dirty="0"/>
              <a:t>EOP</a:t>
            </a:r>
            <a:r>
              <a:rPr lang="zh-CN" altLang="en-US" dirty="0"/>
              <a:t>）选项</a:t>
            </a:r>
          </a:p>
          <a:p>
            <a:r>
              <a:rPr lang="en-US" altLang="zh-CN" dirty="0"/>
              <a:t>kind=1</a:t>
            </a:r>
            <a:r>
              <a:rPr lang="zh-CN" altLang="en-US" dirty="0"/>
              <a:t>，空操作（</a:t>
            </a:r>
            <a:r>
              <a:rPr lang="en-US" altLang="zh-CN" dirty="0"/>
              <a:t>NOP</a:t>
            </a:r>
            <a:r>
              <a:rPr lang="zh-CN" altLang="en-US" dirty="0"/>
              <a:t>）选项</a:t>
            </a:r>
          </a:p>
          <a:p>
            <a:r>
              <a:rPr lang="en-US" altLang="zh-CN" dirty="0"/>
              <a:t>kind=2</a:t>
            </a:r>
            <a:r>
              <a:rPr lang="zh-CN" altLang="en-US" dirty="0"/>
              <a:t>，最大报文段长度（</a:t>
            </a:r>
            <a:r>
              <a:rPr lang="en-US" altLang="zh-CN" dirty="0"/>
              <a:t>MSS</a:t>
            </a:r>
            <a:r>
              <a:rPr lang="zh-CN" altLang="en-US" dirty="0"/>
              <a:t>）选项</a:t>
            </a:r>
          </a:p>
          <a:p>
            <a:r>
              <a:rPr lang="en-US" altLang="zh-CN" dirty="0"/>
              <a:t>kind=3</a:t>
            </a:r>
            <a:r>
              <a:rPr lang="zh-CN" altLang="en-US" dirty="0"/>
              <a:t>，窗口扩大因子选项</a:t>
            </a:r>
          </a:p>
          <a:p>
            <a:r>
              <a:rPr lang="en-US" altLang="zh-CN" dirty="0"/>
              <a:t>kind=4</a:t>
            </a:r>
            <a:r>
              <a:rPr lang="zh-CN" altLang="en-US" dirty="0"/>
              <a:t>，选择性确认（</a:t>
            </a:r>
            <a:r>
              <a:rPr lang="en-US" altLang="zh-CN" dirty="0"/>
              <a:t>Selective Acknowledgment</a:t>
            </a:r>
            <a:r>
              <a:rPr lang="zh-CN" altLang="en-US" dirty="0"/>
              <a:t>，</a:t>
            </a:r>
            <a:r>
              <a:rPr lang="en-US" altLang="zh-CN" dirty="0"/>
              <a:t>SACK</a:t>
            </a:r>
            <a:r>
              <a:rPr lang="zh-CN" altLang="en-US" dirty="0"/>
              <a:t>）选项</a:t>
            </a:r>
          </a:p>
          <a:p>
            <a:r>
              <a:rPr lang="en-US" altLang="zh-CN" dirty="0"/>
              <a:t>kind=5</a:t>
            </a:r>
            <a:r>
              <a:rPr lang="zh-CN" altLang="en-US" dirty="0"/>
              <a:t>，</a:t>
            </a:r>
            <a:r>
              <a:rPr lang="en-US" altLang="zh-CN" dirty="0"/>
              <a:t>SACK</a:t>
            </a:r>
            <a:r>
              <a:rPr lang="zh-CN" altLang="en-US" dirty="0"/>
              <a:t>实际工作的选项</a:t>
            </a:r>
          </a:p>
          <a:p>
            <a:r>
              <a:rPr lang="en-US" altLang="zh-CN" dirty="0"/>
              <a:t>kind=8</a:t>
            </a:r>
            <a:r>
              <a:rPr lang="zh-CN" altLang="en-US" dirty="0"/>
              <a:t>，时间戳选项。</a:t>
            </a:r>
          </a:p>
          <a:p>
            <a:endParaRPr lang="zh-CN" altLang="en-US" dirty="0"/>
          </a:p>
        </p:txBody>
      </p:sp>
      <p:sp>
        <p:nvSpPr>
          <p:cNvPr id="4" name="灯片编号占位符 3">
            <a:extLst>
              <a:ext uri="{FF2B5EF4-FFF2-40B4-BE49-F238E27FC236}">
                <a16:creationId xmlns:a16="http://schemas.microsoft.com/office/drawing/2014/main" id="{8D47A108-0FE8-4DC7-B398-A638B30795D9}"/>
              </a:ext>
            </a:extLst>
          </p:cNvPr>
          <p:cNvSpPr>
            <a:spLocks noGrp="1"/>
          </p:cNvSpPr>
          <p:nvPr>
            <p:ph type="sldNum" sz="quarter" idx="12"/>
          </p:nvPr>
        </p:nvSpPr>
        <p:spPr/>
        <p:txBody>
          <a:bodyPr/>
          <a:lstStyle/>
          <a:p>
            <a:fld id="{C5115649-70A0-44B3-983D-302858AA6FDF}" type="slidenum">
              <a:rPr lang="en-US" altLang="zh-CN" smtClean="0"/>
              <a:pPr/>
              <a:t>89</a:t>
            </a:fld>
            <a:endParaRPr lang="en-US" altLang="zh-CN"/>
          </a:p>
        </p:txBody>
      </p:sp>
    </p:spTree>
    <p:extLst>
      <p:ext uri="{BB962C8B-B14F-4D97-AF65-F5344CB8AC3E}">
        <p14:creationId xmlns:p14="http://schemas.microsoft.com/office/powerpoint/2010/main" val="120364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5"/>
          <p:cNvSpPr>
            <a:spLocks noGrp="1"/>
          </p:cNvSpPr>
          <p:nvPr>
            <p:ph type="sldNum" sz="quarter" idx="12"/>
          </p:nvPr>
        </p:nvSpPr>
        <p:spPr/>
        <p:txBody>
          <a:bodyPr/>
          <a:lstStyle/>
          <a:p>
            <a:fld id="{E86C9F3F-47E1-4432-8585-26163AF13CDC}" type="slidenum">
              <a:rPr lang="en-US" altLang="zh-CN"/>
              <a:pPr/>
              <a:t>9</a:t>
            </a:fld>
            <a:endParaRPr lang="en-US" altLang="zh-CN"/>
          </a:p>
        </p:txBody>
      </p:sp>
      <p:sp>
        <p:nvSpPr>
          <p:cNvPr id="198661" name="Rectangle 5"/>
          <p:cNvSpPr>
            <a:spLocks noGrp="1" noChangeArrowheads="1"/>
          </p:cNvSpPr>
          <p:nvPr>
            <p:ph type="title"/>
          </p:nvPr>
        </p:nvSpPr>
        <p:spPr>
          <a:noFill/>
          <a:ln/>
        </p:spPr>
        <p:txBody>
          <a:bodyPr/>
          <a:lstStyle/>
          <a:p>
            <a:r>
              <a:rPr lang="zh-CN" altLang="en-US"/>
              <a:t>访问点通信</a:t>
            </a:r>
          </a:p>
        </p:txBody>
      </p:sp>
      <p:sp>
        <p:nvSpPr>
          <p:cNvPr id="198662" name="Rectangle 6"/>
          <p:cNvSpPr>
            <a:spLocks noChangeArrowheads="1"/>
          </p:cNvSpPr>
          <p:nvPr/>
        </p:nvSpPr>
        <p:spPr bwMode="auto">
          <a:xfrm>
            <a:off x="2136776" y="1196976"/>
            <a:ext cx="2879725" cy="4824413"/>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98663" name="Line 7"/>
          <p:cNvSpPr>
            <a:spLocks noChangeShapeType="1"/>
          </p:cNvSpPr>
          <p:nvPr/>
        </p:nvSpPr>
        <p:spPr bwMode="auto">
          <a:xfrm>
            <a:off x="2136776" y="4076700"/>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64" name="Line 8"/>
          <p:cNvSpPr>
            <a:spLocks noChangeShapeType="1"/>
          </p:cNvSpPr>
          <p:nvPr/>
        </p:nvSpPr>
        <p:spPr bwMode="auto">
          <a:xfrm>
            <a:off x="2136776" y="4581525"/>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65" name="Line 9"/>
          <p:cNvSpPr>
            <a:spLocks noChangeShapeType="1"/>
          </p:cNvSpPr>
          <p:nvPr/>
        </p:nvSpPr>
        <p:spPr bwMode="auto">
          <a:xfrm>
            <a:off x="2136776" y="5084763"/>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66" name="Line 10"/>
          <p:cNvSpPr>
            <a:spLocks noChangeShapeType="1"/>
          </p:cNvSpPr>
          <p:nvPr/>
        </p:nvSpPr>
        <p:spPr bwMode="auto">
          <a:xfrm>
            <a:off x="2135189" y="2708275"/>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68" name="Text Box 12"/>
          <p:cNvSpPr txBox="1">
            <a:spLocks noChangeArrowheads="1"/>
          </p:cNvSpPr>
          <p:nvPr/>
        </p:nvSpPr>
        <p:spPr bwMode="auto">
          <a:xfrm>
            <a:off x="2351088" y="1484313"/>
            <a:ext cx="576262" cy="519112"/>
          </a:xfrm>
          <a:prstGeom prst="rect">
            <a:avLst/>
          </a:prstGeom>
          <a:solidFill>
            <a:srgbClr val="0066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1</a:t>
            </a:r>
          </a:p>
        </p:txBody>
      </p:sp>
      <p:sp>
        <p:nvSpPr>
          <p:cNvPr id="198669" name="Text Box 13"/>
          <p:cNvSpPr txBox="1">
            <a:spLocks noChangeArrowheads="1"/>
          </p:cNvSpPr>
          <p:nvPr/>
        </p:nvSpPr>
        <p:spPr bwMode="auto">
          <a:xfrm>
            <a:off x="3287713" y="1484313"/>
            <a:ext cx="576262" cy="519112"/>
          </a:xfrm>
          <a:prstGeom prst="rect">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2</a:t>
            </a:r>
          </a:p>
        </p:txBody>
      </p:sp>
      <p:sp>
        <p:nvSpPr>
          <p:cNvPr id="198670" name="Text Box 14"/>
          <p:cNvSpPr txBox="1">
            <a:spLocks noChangeArrowheads="1"/>
          </p:cNvSpPr>
          <p:nvPr/>
        </p:nvSpPr>
        <p:spPr bwMode="auto">
          <a:xfrm>
            <a:off x="4224338" y="1484313"/>
            <a:ext cx="576262" cy="519112"/>
          </a:xfrm>
          <a:prstGeom prst="rect">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3</a:t>
            </a:r>
          </a:p>
        </p:txBody>
      </p:sp>
      <p:sp>
        <p:nvSpPr>
          <p:cNvPr id="198671" name="Text Box 15"/>
          <p:cNvSpPr txBox="1">
            <a:spLocks noChangeArrowheads="1"/>
          </p:cNvSpPr>
          <p:nvPr/>
        </p:nvSpPr>
        <p:spPr bwMode="auto">
          <a:xfrm>
            <a:off x="2424113"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1</a:t>
            </a:r>
          </a:p>
        </p:txBody>
      </p:sp>
      <p:sp>
        <p:nvSpPr>
          <p:cNvPr id="198672" name="Text Box 16"/>
          <p:cNvSpPr txBox="1">
            <a:spLocks noChangeArrowheads="1"/>
          </p:cNvSpPr>
          <p:nvPr/>
        </p:nvSpPr>
        <p:spPr bwMode="auto">
          <a:xfrm>
            <a:off x="3359150"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2</a:t>
            </a:r>
          </a:p>
        </p:txBody>
      </p:sp>
      <p:sp>
        <p:nvSpPr>
          <p:cNvPr id="198673" name="Text Box 17"/>
          <p:cNvSpPr txBox="1">
            <a:spLocks noChangeArrowheads="1"/>
          </p:cNvSpPr>
          <p:nvPr/>
        </p:nvSpPr>
        <p:spPr bwMode="auto">
          <a:xfrm>
            <a:off x="4295775"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3</a:t>
            </a:r>
          </a:p>
        </p:txBody>
      </p:sp>
      <p:sp>
        <p:nvSpPr>
          <p:cNvPr id="198674" name="Line 18"/>
          <p:cNvSpPr>
            <a:spLocks noChangeShapeType="1"/>
          </p:cNvSpPr>
          <p:nvPr/>
        </p:nvSpPr>
        <p:spPr bwMode="auto">
          <a:xfrm>
            <a:off x="2640013" y="1916114"/>
            <a:ext cx="0" cy="649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75" name="Line 19"/>
          <p:cNvSpPr>
            <a:spLocks noChangeShapeType="1"/>
          </p:cNvSpPr>
          <p:nvPr/>
        </p:nvSpPr>
        <p:spPr bwMode="auto">
          <a:xfrm>
            <a:off x="2640013" y="2008189"/>
            <a:ext cx="0" cy="465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76" name="Line 20"/>
          <p:cNvSpPr>
            <a:spLocks noChangeShapeType="1"/>
          </p:cNvSpPr>
          <p:nvPr/>
        </p:nvSpPr>
        <p:spPr bwMode="auto">
          <a:xfrm>
            <a:off x="3575050" y="2008189"/>
            <a:ext cx="0" cy="465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77" name="Line 21"/>
          <p:cNvSpPr>
            <a:spLocks noChangeShapeType="1"/>
          </p:cNvSpPr>
          <p:nvPr/>
        </p:nvSpPr>
        <p:spPr bwMode="auto">
          <a:xfrm>
            <a:off x="4511675" y="2008189"/>
            <a:ext cx="0" cy="46513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79" name="Text Box 23"/>
          <p:cNvSpPr txBox="1">
            <a:spLocks noChangeArrowheads="1"/>
          </p:cNvSpPr>
          <p:nvPr/>
        </p:nvSpPr>
        <p:spPr bwMode="auto">
          <a:xfrm>
            <a:off x="4083050" y="3644901"/>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传输层</a:t>
            </a:r>
          </a:p>
        </p:txBody>
      </p:sp>
      <p:sp>
        <p:nvSpPr>
          <p:cNvPr id="198680" name="Text Box 24"/>
          <p:cNvSpPr txBox="1">
            <a:spLocks noChangeArrowheads="1"/>
          </p:cNvSpPr>
          <p:nvPr/>
        </p:nvSpPr>
        <p:spPr bwMode="auto">
          <a:xfrm>
            <a:off x="4083050" y="414972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网络层</a:t>
            </a:r>
          </a:p>
        </p:txBody>
      </p:sp>
      <p:sp>
        <p:nvSpPr>
          <p:cNvPr id="198681" name="Text Box 25"/>
          <p:cNvSpPr txBox="1">
            <a:spLocks noChangeArrowheads="1"/>
          </p:cNvSpPr>
          <p:nvPr/>
        </p:nvSpPr>
        <p:spPr bwMode="auto">
          <a:xfrm>
            <a:off x="3575050" y="4652964"/>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数据链路层</a:t>
            </a:r>
          </a:p>
        </p:txBody>
      </p:sp>
      <p:sp>
        <p:nvSpPr>
          <p:cNvPr id="198682" name="Text Box 26"/>
          <p:cNvSpPr txBox="1">
            <a:spLocks noChangeArrowheads="1"/>
          </p:cNvSpPr>
          <p:nvPr/>
        </p:nvSpPr>
        <p:spPr bwMode="auto">
          <a:xfrm>
            <a:off x="4083050" y="5589589"/>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a:latin typeface="微软雅黑 Light" panose="020B0502040204020203" pitchFamily="34" charset="-122"/>
                <a:ea typeface="微软雅黑 Light" panose="020B0502040204020203" pitchFamily="34" charset="-122"/>
              </a:rPr>
              <a:t>物理层</a:t>
            </a:r>
          </a:p>
        </p:txBody>
      </p:sp>
      <p:sp>
        <p:nvSpPr>
          <p:cNvPr id="198683" name="Rectangle 27"/>
          <p:cNvSpPr>
            <a:spLocks noChangeArrowheads="1"/>
          </p:cNvSpPr>
          <p:nvPr/>
        </p:nvSpPr>
        <p:spPr bwMode="auto">
          <a:xfrm>
            <a:off x="7032626" y="1196976"/>
            <a:ext cx="2879725" cy="4824413"/>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微软雅黑 Light" panose="020B0502040204020203" pitchFamily="34" charset="-122"/>
              <a:ea typeface="微软雅黑 Light" panose="020B0502040204020203" pitchFamily="34" charset="-122"/>
            </a:endParaRPr>
          </a:p>
        </p:txBody>
      </p:sp>
      <p:sp>
        <p:nvSpPr>
          <p:cNvPr id="198684" name="Line 28"/>
          <p:cNvSpPr>
            <a:spLocks noChangeShapeType="1"/>
          </p:cNvSpPr>
          <p:nvPr/>
        </p:nvSpPr>
        <p:spPr bwMode="auto">
          <a:xfrm>
            <a:off x="7032626" y="4076700"/>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85" name="Line 29"/>
          <p:cNvSpPr>
            <a:spLocks noChangeShapeType="1"/>
          </p:cNvSpPr>
          <p:nvPr/>
        </p:nvSpPr>
        <p:spPr bwMode="auto">
          <a:xfrm>
            <a:off x="7032626" y="4581525"/>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86" name="Line 30"/>
          <p:cNvSpPr>
            <a:spLocks noChangeShapeType="1"/>
          </p:cNvSpPr>
          <p:nvPr/>
        </p:nvSpPr>
        <p:spPr bwMode="auto">
          <a:xfrm>
            <a:off x="7032626" y="5084763"/>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87" name="Line 31"/>
          <p:cNvSpPr>
            <a:spLocks noChangeShapeType="1"/>
          </p:cNvSpPr>
          <p:nvPr/>
        </p:nvSpPr>
        <p:spPr bwMode="auto">
          <a:xfrm>
            <a:off x="7031039" y="2708275"/>
            <a:ext cx="2879725"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88" name="Text Box 32"/>
          <p:cNvSpPr txBox="1">
            <a:spLocks noChangeArrowheads="1"/>
          </p:cNvSpPr>
          <p:nvPr/>
        </p:nvSpPr>
        <p:spPr bwMode="auto">
          <a:xfrm>
            <a:off x="7246938" y="1484313"/>
            <a:ext cx="576262" cy="519112"/>
          </a:xfrm>
          <a:prstGeom prst="rect">
            <a:avLst/>
          </a:prstGeom>
          <a:solidFill>
            <a:srgbClr val="0066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4</a:t>
            </a:r>
          </a:p>
        </p:txBody>
      </p:sp>
      <p:sp>
        <p:nvSpPr>
          <p:cNvPr id="198689" name="Text Box 33"/>
          <p:cNvSpPr txBox="1">
            <a:spLocks noChangeArrowheads="1"/>
          </p:cNvSpPr>
          <p:nvPr/>
        </p:nvSpPr>
        <p:spPr bwMode="auto">
          <a:xfrm>
            <a:off x="8183563" y="1484313"/>
            <a:ext cx="576262" cy="519112"/>
          </a:xfrm>
          <a:prstGeom prst="rect">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5</a:t>
            </a:r>
          </a:p>
        </p:txBody>
      </p:sp>
      <p:sp>
        <p:nvSpPr>
          <p:cNvPr id="198690" name="Text Box 34"/>
          <p:cNvSpPr txBox="1">
            <a:spLocks noChangeArrowheads="1"/>
          </p:cNvSpPr>
          <p:nvPr/>
        </p:nvSpPr>
        <p:spPr bwMode="auto">
          <a:xfrm>
            <a:off x="9120188" y="1484313"/>
            <a:ext cx="576262" cy="519112"/>
          </a:xfrm>
          <a:prstGeom prst="rect">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P</a:t>
            </a:r>
            <a:r>
              <a:rPr lang="en-US" altLang="zh-CN" sz="2800" baseline="-25000">
                <a:latin typeface="微软雅黑 Light" panose="020B0502040204020203" pitchFamily="34" charset="-122"/>
                <a:ea typeface="微软雅黑 Light" panose="020B0502040204020203" pitchFamily="34" charset="-122"/>
              </a:rPr>
              <a:t>6</a:t>
            </a:r>
          </a:p>
        </p:txBody>
      </p:sp>
      <p:sp>
        <p:nvSpPr>
          <p:cNvPr id="198691" name="Text Box 35"/>
          <p:cNvSpPr txBox="1">
            <a:spLocks noChangeArrowheads="1"/>
          </p:cNvSpPr>
          <p:nvPr/>
        </p:nvSpPr>
        <p:spPr bwMode="auto">
          <a:xfrm>
            <a:off x="7319963"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8</a:t>
            </a:r>
          </a:p>
        </p:txBody>
      </p:sp>
      <p:sp>
        <p:nvSpPr>
          <p:cNvPr id="198692" name="Text Box 36"/>
          <p:cNvSpPr txBox="1">
            <a:spLocks noChangeArrowheads="1"/>
          </p:cNvSpPr>
          <p:nvPr/>
        </p:nvSpPr>
        <p:spPr bwMode="auto">
          <a:xfrm>
            <a:off x="8255000"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7</a:t>
            </a:r>
          </a:p>
        </p:txBody>
      </p:sp>
      <p:sp>
        <p:nvSpPr>
          <p:cNvPr id="198693" name="Text Box 37"/>
          <p:cNvSpPr txBox="1">
            <a:spLocks noChangeArrowheads="1"/>
          </p:cNvSpPr>
          <p:nvPr/>
        </p:nvSpPr>
        <p:spPr bwMode="auto">
          <a:xfrm>
            <a:off x="9191625" y="2492375"/>
            <a:ext cx="431800" cy="528638"/>
          </a:xfrm>
          <a:prstGeom prst="rect">
            <a:avLst/>
          </a:prstGeom>
          <a:solidFill>
            <a:schemeClr val="bg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微软雅黑 Light" panose="020B0502040204020203" pitchFamily="34" charset="-122"/>
                <a:ea typeface="微软雅黑 Light" panose="020B0502040204020203" pitchFamily="34" charset="-122"/>
              </a:rPr>
              <a:t>6</a:t>
            </a:r>
          </a:p>
        </p:txBody>
      </p:sp>
      <p:grpSp>
        <p:nvGrpSpPr>
          <p:cNvPr id="198694" name="Group 38"/>
          <p:cNvGrpSpPr>
            <a:grpSpLocks/>
          </p:cNvGrpSpPr>
          <p:nvPr/>
        </p:nvGrpSpPr>
        <p:grpSpPr bwMode="auto">
          <a:xfrm>
            <a:off x="7535863" y="1916114"/>
            <a:ext cx="1871662" cy="649287"/>
            <a:chOff x="703" y="1253"/>
            <a:chExt cx="1179" cy="317"/>
          </a:xfrm>
        </p:grpSpPr>
        <p:sp>
          <p:nvSpPr>
            <p:cNvPr id="198695" name="Line 39"/>
            <p:cNvSpPr>
              <a:spLocks noChangeShapeType="1"/>
            </p:cNvSpPr>
            <p:nvPr/>
          </p:nvSpPr>
          <p:spPr bwMode="auto">
            <a:xfrm>
              <a:off x="703" y="1253"/>
              <a:ext cx="0" cy="31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96" name="Line 40"/>
            <p:cNvSpPr>
              <a:spLocks noChangeShapeType="1"/>
            </p:cNvSpPr>
            <p:nvPr/>
          </p:nvSpPr>
          <p:spPr bwMode="auto">
            <a:xfrm>
              <a:off x="703" y="1298"/>
              <a:ext cx="0" cy="22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97" name="Line 41"/>
            <p:cNvSpPr>
              <a:spLocks noChangeShapeType="1"/>
            </p:cNvSpPr>
            <p:nvPr/>
          </p:nvSpPr>
          <p:spPr bwMode="auto">
            <a:xfrm>
              <a:off x="1292" y="1298"/>
              <a:ext cx="0" cy="22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698" name="Line 42"/>
            <p:cNvSpPr>
              <a:spLocks noChangeShapeType="1"/>
            </p:cNvSpPr>
            <p:nvPr/>
          </p:nvSpPr>
          <p:spPr bwMode="auto">
            <a:xfrm>
              <a:off x="1882" y="1298"/>
              <a:ext cx="0" cy="227"/>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grpSp>
      <p:sp>
        <p:nvSpPr>
          <p:cNvPr id="198699" name="Text Box 43"/>
          <p:cNvSpPr txBox="1">
            <a:spLocks noChangeArrowheads="1"/>
          </p:cNvSpPr>
          <p:nvPr/>
        </p:nvSpPr>
        <p:spPr bwMode="auto">
          <a:xfrm>
            <a:off x="7104063" y="3644901"/>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传输层</a:t>
            </a:r>
          </a:p>
        </p:txBody>
      </p:sp>
      <p:sp>
        <p:nvSpPr>
          <p:cNvPr id="198700" name="Text Box 44"/>
          <p:cNvSpPr txBox="1">
            <a:spLocks noChangeArrowheads="1"/>
          </p:cNvSpPr>
          <p:nvPr/>
        </p:nvSpPr>
        <p:spPr bwMode="auto">
          <a:xfrm>
            <a:off x="7104063" y="414972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网络层</a:t>
            </a:r>
          </a:p>
        </p:txBody>
      </p:sp>
      <p:sp>
        <p:nvSpPr>
          <p:cNvPr id="198701" name="Text Box 45"/>
          <p:cNvSpPr txBox="1">
            <a:spLocks noChangeArrowheads="1"/>
          </p:cNvSpPr>
          <p:nvPr/>
        </p:nvSpPr>
        <p:spPr bwMode="auto">
          <a:xfrm>
            <a:off x="7104063" y="4652964"/>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数据链路层</a:t>
            </a:r>
          </a:p>
        </p:txBody>
      </p:sp>
      <p:sp>
        <p:nvSpPr>
          <p:cNvPr id="198702" name="Text Box 46"/>
          <p:cNvSpPr txBox="1">
            <a:spLocks noChangeArrowheads="1"/>
          </p:cNvSpPr>
          <p:nvPr/>
        </p:nvSpPr>
        <p:spPr bwMode="auto">
          <a:xfrm>
            <a:off x="7104063" y="5589589"/>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微软雅黑 Light" panose="020B0502040204020203" pitchFamily="34" charset="-122"/>
                <a:ea typeface="微软雅黑 Light" panose="020B0502040204020203" pitchFamily="34" charset="-122"/>
              </a:rPr>
              <a:t>物理层</a:t>
            </a:r>
          </a:p>
        </p:txBody>
      </p:sp>
      <p:sp>
        <p:nvSpPr>
          <p:cNvPr id="198703" name="Freeform 47"/>
          <p:cNvSpPr>
            <a:spLocks/>
          </p:cNvSpPr>
          <p:nvPr/>
        </p:nvSpPr>
        <p:spPr bwMode="auto">
          <a:xfrm>
            <a:off x="2640013" y="3068639"/>
            <a:ext cx="6769100" cy="2447925"/>
          </a:xfrm>
          <a:custGeom>
            <a:avLst/>
            <a:gdLst>
              <a:gd name="T0" fmla="*/ 0 w 4264"/>
              <a:gd name="T1" fmla="*/ 0 h 1619"/>
              <a:gd name="T2" fmla="*/ 278 w 4264"/>
              <a:gd name="T3" fmla="*/ 638 h 1619"/>
              <a:gd name="T4" fmla="*/ 278 w 4264"/>
              <a:gd name="T5" fmla="*/ 1619 h 1619"/>
              <a:gd name="T6" fmla="*/ 3990 w 4264"/>
              <a:gd name="T7" fmla="*/ 1598 h 1619"/>
              <a:gd name="T8" fmla="*/ 3985 w 4264"/>
              <a:gd name="T9" fmla="*/ 627 h 1619"/>
              <a:gd name="T10" fmla="*/ 4264 w 4264"/>
              <a:gd name="T11" fmla="*/ 1 h 1619"/>
            </a:gdLst>
            <a:ahLst/>
            <a:cxnLst>
              <a:cxn ang="0">
                <a:pos x="T0" y="T1"/>
              </a:cxn>
              <a:cxn ang="0">
                <a:pos x="T2" y="T3"/>
              </a:cxn>
              <a:cxn ang="0">
                <a:pos x="T4" y="T5"/>
              </a:cxn>
              <a:cxn ang="0">
                <a:pos x="T6" y="T7"/>
              </a:cxn>
              <a:cxn ang="0">
                <a:pos x="T8" y="T9"/>
              </a:cxn>
              <a:cxn ang="0">
                <a:pos x="T10" y="T11"/>
              </a:cxn>
            </a:cxnLst>
            <a:rect l="0" t="0" r="r" b="b"/>
            <a:pathLst>
              <a:path w="4264" h="1619">
                <a:moveTo>
                  <a:pt x="0" y="0"/>
                </a:moveTo>
                <a:lnTo>
                  <a:pt x="278" y="638"/>
                </a:lnTo>
                <a:lnTo>
                  <a:pt x="278" y="1619"/>
                </a:lnTo>
                <a:lnTo>
                  <a:pt x="3990" y="1598"/>
                </a:lnTo>
                <a:lnTo>
                  <a:pt x="3985" y="627"/>
                </a:lnTo>
                <a:lnTo>
                  <a:pt x="4264" y="1"/>
                </a:lnTo>
              </a:path>
            </a:pathLst>
          </a:custGeom>
          <a:noFill/>
          <a:ln w="57150"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atin typeface="微软雅黑 Light" panose="020B0502040204020203" pitchFamily="34" charset="-122"/>
              <a:ea typeface="微软雅黑 Light" panose="020B0502040204020203" pitchFamily="34" charset="-122"/>
            </a:endParaRPr>
          </a:p>
        </p:txBody>
      </p:sp>
      <p:sp>
        <p:nvSpPr>
          <p:cNvPr id="198704" name="Text Box 48"/>
          <p:cNvSpPr txBox="1">
            <a:spLocks noChangeArrowheads="1"/>
          </p:cNvSpPr>
          <p:nvPr/>
        </p:nvSpPr>
        <p:spPr bwMode="auto">
          <a:xfrm>
            <a:off x="4224338" y="6165850"/>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微软雅黑 Light" panose="020B0502040204020203" pitchFamily="34" charset="-122"/>
                <a:ea typeface="微软雅黑 Light" panose="020B0502040204020203" pitchFamily="34" charset="-122"/>
              </a:rPr>
              <a:t>应用程序使用服务访问点通信</a:t>
            </a:r>
          </a:p>
        </p:txBody>
      </p:sp>
      <p:sp>
        <p:nvSpPr>
          <p:cNvPr id="198706" name="AutoShape 50"/>
          <p:cNvSpPr>
            <a:spLocks noChangeArrowheads="1"/>
          </p:cNvSpPr>
          <p:nvPr/>
        </p:nvSpPr>
        <p:spPr bwMode="auto">
          <a:xfrm>
            <a:off x="5159375" y="2349501"/>
            <a:ext cx="1728788" cy="720725"/>
          </a:xfrm>
          <a:prstGeom prst="leftRightArrow">
            <a:avLst>
              <a:gd name="adj1" fmla="val 63722"/>
              <a:gd name="adj2" fmla="val 54759"/>
            </a:avLst>
          </a:prstGeom>
          <a:solidFill>
            <a:srgbClr val="00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微软雅黑 Light" panose="020B0502040204020203" pitchFamily="34" charset="-122"/>
                <a:ea typeface="微软雅黑 Light" panose="020B0502040204020203" pitchFamily="34" charset="-122"/>
              </a:rPr>
              <a:t>TSAP</a:t>
            </a:r>
            <a:r>
              <a:rPr lang="zh-CN" altLang="en-US" sz="1800">
                <a:latin typeface="微软雅黑 Light" panose="020B0502040204020203" pitchFamily="34" charset="-122"/>
                <a:ea typeface="微软雅黑 Light" panose="020B0502040204020203" pitchFamily="34" charset="-122"/>
              </a:rPr>
              <a:t>地址</a:t>
            </a:r>
          </a:p>
        </p:txBody>
      </p:sp>
      <p:sp>
        <p:nvSpPr>
          <p:cNvPr id="198707" name="AutoShape 51"/>
          <p:cNvSpPr>
            <a:spLocks noChangeArrowheads="1"/>
          </p:cNvSpPr>
          <p:nvPr/>
        </p:nvSpPr>
        <p:spPr bwMode="auto">
          <a:xfrm>
            <a:off x="5159375" y="3716339"/>
            <a:ext cx="1728788" cy="720725"/>
          </a:xfrm>
          <a:prstGeom prst="leftRightArrow">
            <a:avLst>
              <a:gd name="adj1" fmla="val 63722"/>
              <a:gd name="adj2" fmla="val 54759"/>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latin typeface="微软雅黑 Light" panose="020B0502040204020203" pitchFamily="34" charset="-122"/>
                <a:ea typeface="微软雅黑 Light" panose="020B0502040204020203" pitchFamily="34" charset="-122"/>
              </a:rPr>
              <a:t>NSAP</a:t>
            </a:r>
            <a:r>
              <a:rPr lang="zh-CN" altLang="en-US" sz="1800">
                <a:latin typeface="微软雅黑 Light" panose="020B0502040204020203" pitchFamily="34" charset="-122"/>
                <a:ea typeface="微软雅黑 Light" panose="020B0502040204020203" pitchFamily="34" charset="-122"/>
              </a:rPr>
              <a:t>地址</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右箭头 9"/>
          <p:cNvSpPr/>
          <p:nvPr/>
        </p:nvSpPr>
        <p:spPr>
          <a:xfrm>
            <a:off x="991902" y="1327027"/>
            <a:ext cx="10132080" cy="277051"/>
          </a:xfrm>
          <a:prstGeom prst="rightArrow">
            <a:avLst>
              <a:gd name="adj1" fmla="val 50000"/>
              <a:gd name="adj2" fmla="val 1198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lnSpc>
                <a:spcPct val="120000"/>
              </a:lnSpc>
            </a:pPr>
            <a:endParaRPr lang="zh-CN" altLang="en-US" sz="1799">
              <a:solidFill>
                <a:prstClr val="white"/>
              </a:solidFill>
              <a:latin typeface="微软雅黑 Light" panose="020B0502040204020203" pitchFamily="34" charset="-122"/>
              <a:ea typeface="微软雅黑 Light" panose="020B0502040204020203" pitchFamily="34" charset="-122"/>
              <a:cs typeface="+mn-ea"/>
              <a:sym typeface="+mn-lt"/>
            </a:endParaRPr>
          </a:p>
        </p:txBody>
      </p:sp>
      <p:cxnSp>
        <p:nvCxnSpPr>
          <p:cNvPr id="12" name="直接连接符 11"/>
          <p:cNvCxnSpPr/>
          <p:nvPr/>
        </p:nvCxnSpPr>
        <p:spPr>
          <a:xfrm>
            <a:off x="1224724" y="1327027"/>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2488" y="1842979"/>
            <a:ext cx="1224472" cy="293607"/>
          </a:xfrm>
          <a:prstGeom prst="rect">
            <a:avLst/>
          </a:prstGeom>
          <a:noFill/>
        </p:spPr>
        <p:txBody>
          <a:bodyPr wrap="square" rtlCol="0" anchor="ctr">
            <a:spAutoFit/>
          </a:bodyPr>
          <a:lstStyle/>
          <a:p>
            <a:pPr algn="ct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 1.1</a:t>
            </a:r>
            <a:endParaRPr lang="zh-CN" altLang="en-US" sz="1200" b="1"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14" name="文本框 13"/>
          <p:cNvSpPr txBox="1"/>
          <p:nvPr/>
        </p:nvSpPr>
        <p:spPr>
          <a:xfrm>
            <a:off x="612488" y="980544"/>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1997</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15" name="文本框 14"/>
          <p:cNvSpPr txBox="1"/>
          <p:nvPr/>
        </p:nvSpPr>
        <p:spPr>
          <a:xfrm>
            <a:off x="1840689" y="1844028"/>
            <a:ext cx="1543944" cy="516423"/>
          </a:xfrm>
          <a:prstGeom prst="rect">
            <a:avLst/>
          </a:prstGeom>
          <a:noFill/>
        </p:spPr>
        <p:txBody>
          <a:bodyPr wrap="square" rtlCol="0" anchor="ctr">
            <a:spAutoFit/>
          </a:bodyPr>
          <a:lstStyle/>
          <a:p>
            <a:pP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HTTPS</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开始广泛使用</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(over TLS/SSL)</a:t>
            </a:r>
            <a:endPar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16" name="直接连接符 15"/>
          <p:cNvCxnSpPr/>
          <p:nvPr/>
        </p:nvCxnSpPr>
        <p:spPr>
          <a:xfrm>
            <a:off x="2546925" y="1327027"/>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968421" y="999312"/>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2000~2010</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18" name="文本框 17"/>
          <p:cNvSpPr txBox="1"/>
          <p:nvPr/>
        </p:nvSpPr>
        <p:spPr>
          <a:xfrm>
            <a:off x="3593187" y="1013056"/>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2010</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20" name="矩形 19"/>
          <p:cNvSpPr/>
          <p:nvPr/>
        </p:nvSpPr>
        <p:spPr>
          <a:xfrm>
            <a:off x="2598663" y="2369734"/>
            <a:ext cx="3781805" cy="959622"/>
          </a:xfrm>
          <a:prstGeom prst="rect">
            <a:avLst/>
          </a:prstGeom>
        </p:spPr>
        <p:txBody>
          <a:bodyPr wrap="none">
            <a:spAutoFit/>
          </a:bodyPr>
          <a:lstStyle/>
          <a:p>
            <a:pP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SPDY</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Google</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对</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HTTP</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的优化</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a:p>
            <a:pPr defTabSz="914034">
              <a:lnSpc>
                <a:spcPct val="120000"/>
              </a:lnSpc>
            </a:pP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主要特性</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 </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在一个</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TCP</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连接内多路复用</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a:p>
            <a:pPr defTabSz="914034">
              <a:lnSpc>
                <a:spcPct val="120000"/>
              </a:lnSpc>
            </a:pP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其它特性包括优先级请求、</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Server push</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、头部压缩等</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a:p>
            <a:pPr defTabSz="914034">
              <a:lnSpc>
                <a:spcPct val="120000"/>
              </a:lnSpc>
            </a:pP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2012</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年中转向标准化</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HTTP/2</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2016</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年终止</a:t>
            </a:r>
          </a:p>
        </p:txBody>
      </p:sp>
      <p:cxnSp>
        <p:nvCxnSpPr>
          <p:cNvPr id="21" name="直接连接符 20"/>
          <p:cNvCxnSpPr/>
          <p:nvPr/>
        </p:nvCxnSpPr>
        <p:spPr>
          <a:xfrm>
            <a:off x="4191053" y="1299512"/>
            <a:ext cx="0" cy="1007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760085" y="1008057"/>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2015</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23" name="直接连接符 22"/>
          <p:cNvCxnSpPr/>
          <p:nvPr/>
        </p:nvCxnSpPr>
        <p:spPr>
          <a:xfrm>
            <a:off x="7394680" y="1316329"/>
            <a:ext cx="0" cy="878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56040" y="2281148"/>
            <a:ext cx="3280898" cy="517962"/>
          </a:xfrm>
          <a:prstGeom prst="rect">
            <a:avLst/>
          </a:prstGeom>
          <a:noFill/>
        </p:spPr>
        <p:txBody>
          <a:bodyPr wrap="square" rtlCol="0" anchor="ctr">
            <a:spAutoFit/>
          </a:bodyPr>
          <a:lstStyle/>
          <a:p>
            <a:pP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HTTP/2</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标准发布：继承了很多</a:t>
            </a: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SPDY</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的特性，区别在于不强制加密。</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25" name="直接连接符 24"/>
          <p:cNvCxnSpPr/>
          <p:nvPr/>
        </p:nvCxnSpPr>
        <p:spPr>
          <a:xfrm>
            <a:off x="6404301" y="1293305"/>
            <a:ext cx="0" cy="19009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19519" y="1014974"/>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2012</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27" name="文本框 26"/>
          <p:cNvSpPr txBox="1"/>
          <p:nvPr/>
        </p:nvSpPr>
        <p:spPr>
          <a:xfrm>
            <a:off x="5301965" y="3279482"/>
            <a:ext cx="2204672" cy="294824"/>
          </a:xfrm>
          <a:prstGeom prst="rect">
            <a:avLst/>
          </a:prstGeom>
          <a:noFill/>
        </p:spPr>
        <p:txBody>
          <a:bodyPr wrap="square" rtlCol="0" anchor="ctr">
            <a:spAutoFit/>
          </a:bodyPr>
          <a:lstStyle/>
          <a:p>
            <a:pPr defTabSz="914034">
              <a:lnSpc>
                <a:spcPct val="120000"/>
              </a:lnSpc>
            </a:pP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QUIC</a:t>
            </a:r>
            <a:r>
              <a:rPr lang="zh-CN" altLang="en-US" sz="1200" b="1" dirty="0">
                <a:solidFill>
                  <a:srgbClr val="C00000"/>
                </a:solidFill>
                <a:latin typeface="微软雅黑 Light" panose="020B0502040204020203" pitchFamily="34" charset="-122"/>
                <a:ea typeface="微软雅黑 Light" panose="020B0502040204020203" pitchFamily="34" charset="-122"/>
                <a:cs typeface="+mn-ea"/>
                <a:sym typeface="+mn-lt"/>
              </a:rPr>
              <a:t>开始在</a:t>
            </a: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Google</a:t>
            </a:r>
            <a:r>
              <a:rPr lang="zh-CN" altLang="en-US" sz="1200" b="1" dirty="0">
                <a:solidFill>
                  <a:srgbClr val="C00000"/>
                </a:solidFill>
                <a:latin typeface="微软雅黑 Light" panose="020B0502040204020203" pitchFamily="34" charset="-122"/>
                <a:ea typeface="微软雅黑 Light" panose="020B0502040204020203" pitchFamily="34" charset="-122"/>
                <a:cs typeface="+mn-ea"/>
                <a:sym typeface="+mn-lt"/>
              </a:rPr>
              <a:t>内部部署</a:t>
            </a:r>
          </a:p>
        </p:txBody>
      </p:sp>
      <p:sp>
        <p:nvSpPr>
          <p:cNvPr id="28" name="文本框 27"/>
          <p:cNvSpPr txBox="1"/>
          <p:nvPr/>
        </p:nvSpPr>
        <p:spPr>
          <a:xfrm>
            <a:off x="8018393" y="1013055"/>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2016</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29" name="直接连接符 28"/>
          <p:cNvCxnSpPr/>
          <p:nvPr/>
        </p:nvCxnSpPr>
        <p:spPr>
          <a:xfrm>
            <a:off x="8666192" y="1302443"/>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963496" y="1788769"/>
            <a:ext cx="1460474" cy="517962"/>
          </a:xfrm>
          <a:prstGeom prst="rect">
            <a:avLst/>
          </a:prstGeom>
          <a:noFill/>
        </p:spPr>
        <p:txBody>
          <a:bodyPr wrap="square" rtlCol="0" anchor="ctr">
            <a:spAutoFit/>
          </a:bodyPr>
          <a:lstStyle/>
          <a:p>
            <a:pPr algn="ctr" defTabSz="914034">
              <a:lnSpc>
                <a:spcPct val="120000"/>
              </a:lnSpc>
            </a:pP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QUIC</a:t>
            </a:r>
            <a:r>
              <a:rPr lang="zh-CN" altLang="en-US" sz="1200" b="1" dirty="0">
                <a:solidFill>
                  <a:srgbClr val="C00000"/>
                </a:solidFill>
                <a:latin typeface="微软雅黑 Light" panose="020B0502040204020203" pitchFamily="34" charset="-122"/>
                <a:ea typeface="微软雅黑 Light" panose="020B0502040204020203" pitchFamily="34" charset="-122"/>
                <a:cs typeface="+mn-ea"/>
                <a:sym typeface="+mn-lt"/>
              </a:rPr>
              <a:t>在</a:t>
            </a: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IETF BOF</a:t>
            </a:r>
          </a:p>
          <a:p>
            <a:pPr algn="ctr" defTabSz="914034">
              <a:lnSpc>
                <a:spcPct val="120000"/>
              </a:lnSpc>
            </a:pPr>
            <a:r>
              <a:rPr lang="en-US" altLang="zh-CN" sz="1200" b="1" dirty="0">
                <a:solidFill>
                  <a:srgbClr val="C00000"/>
                </a:solidFill>
                <a:latin typeface="微软雅黑 Light" panose="020B0502040204020203" pitchFamily="34" charset="-122"/>
                <a:ea typeface="微软雅黑 Light" panose="020B0502040204020203" pitchFamily="34" charset="-122"/>
                <a:cs typeface="+mn-ea"/>
                <a:sym typeface="+mn-lt"/>
              </a:rPr>
              <a:t>(Breath of Feather)</a:t>
            </a:r>
            <a:endParaRPr lang="zh-CN" altLang="en-US" sz="1200" b="1" dirty="0">
              <a:solidFill>
                <a:srgbClr val="C00000"/>
              </a:solidFill>
              <a:latin typeface="微软雅黑 Light" panose="020B0502040204020203" pitchFamily="34" charset="-122"/>
              <a:ea typeface="微软雅黑 Light" panose="020B0502040204020203" pitchFamily="34" charset="-122"/>
              <a:cs typeface="+mn-ea"/>
              <a:sym typeface="+mn-lt"/>
            </a:endParaRPr>
          </a:p>
        </p:txBody>
      </p:sp>
      <p:sp>
        <p:nvSpPr>
          <p:cNvPr id="31" name="文本框 30"/>
          <p:cNvSpPr txBox="1"/>
          <p:nvPr/>
        </p:nvSpPr>
        <p:spPr>
          <a:xfrm>
            <a:off x="9395910" y="997359"/>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2018</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32" name="文本框 31"/>
          <p:cNvSpPr txBox="1"/>
          <p:nvPr/>
        </p:nvSpPr>
        <p:spPr>
          <a:xfrm>
            <a:off x="9445032" y="1819207"/>
            <a:ext cx="1563430" cy="515206"/>
          </a:xfrm>
          <a:prstGeom prst="rect">
            <a:avLst/>
          </a:prstGeom>
          <a:noFill/>
        </p:spPr>
        <p:txBody>
          <a:bodyPr wrap="square" rtlCol="0" anchor="ctr">
            <a:spAutoFit/>
          </a:bodyPr>
          <a:lstStyle/>
          <a:p>
            <a:pP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HTTP/3</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标准化启动</a:t>
            </a:r>
            <a:endPar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endParaRPr>
          </a:p>
          <a:p>
            <a:pPr defTabSz="914034">
              <a:lnSpc>
                <a:spcPct val="120000"/>
              </a:lnSpc>
            </a:pPr>
            <a:r>
              <a:rPr lang="en-US" altLang="zh-CN" sz="1200" dirty="0">
                <a:solidFill>
                  <a:prstClr val="black"/>
                </a:solidFill>
                <a:latin typeface="微软雅黑 Light" panose="020B0502040204020203" pitchFamily="34" charset="-122"/>
                <a:ea typeface="微软雅黑 Light" panose="020B0502040204020203" pitchFamily="34" charset="-122"/>
                <a:cs typeface="+mn-ea"/>
                <a:sym typeface="+mn-lt"/>
              </a:rPr>
              <a:t>HTTP over QUIC</a:t>
            </a:r>
            <a:endPar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sp>
        <p:nvSpPr>
          <p:cNvPr id="35" name="文本框 34"/>
          <p:cNvSpPr txBox="1"/>
          <p:nvPr/>
        </p:nvSpPr>
        <p:spPr>
          <a:xfrm>
            <a:off x="4841178" y="1013514"/>
            <a:ext cx="1224472" cy="330283"/>
          </a:xfrm>
          <a:prstGeom prst="rect">
            <a:avLst/>
          </a:prstGeom>
          <a:noFill/>
        </p:spPr>
        <p:txBody>
          <a:bodyPr wrap="square" rtlCol="0" anchor="ctr">
            <a:spAutoFit/>
          </a:bodyPr>
          <a:lstStyle/>
          <a:p>
            <a:pPr algn="ctr" defTabSz="914034">
              <a:lnSpc>
                <a:spcPct val="120000"/>
              </a:lnSpc>
            </a:pPr>
            <a:r>
              <a:rPr lang="en-US" altLang="zh-CN" sz="1399" dirty="0">
                <a:solidFill>
                  <a:prstClr val="black"/>
                </a:solidFill>
                <a:latin typeface="微软雅黑 Light" panose="020B0502040204020203" pitchFamily="34" charset="-122"/>
                <a:ea typeface="微软雅黑 Light" panose="020B0502040204020203" pitchFamily="34" charset="-122"/>
                <a:cs typeface="+mn-ea"/>
                <a:sym typeface="+mn-lt"/>
              </a:rPr>
              <a:t>2012</a:t>
            </a:r>
            <a:endParaRPr lang="zh-CN" altLang="en-US" sz="1399" dirty="0">
              <a:solidFill>
                <a:prstClr val="black"/>
              </a:solidFill>
              <a:latin typeface="微软雅黑 Light" panose="020B0502040204020203" pitchFamily="34" charset="-122"/>
              <a:ea typeface="微软雅黑 Light" panose="020B0502040204020203" pitchFamily="34" charset="-122"/>
              <a:cs typeface="+mn-ea"/>
              <a:sym typeface="+mn-lt"/>
            </a:endParaRPr>
          </a:p>
        </p:txBody>
      </p:sp>
      <p:cxnSp>
        <p:nvCxnSpPr>
          <p:cNvPr id="36" name="直接连接符 35"/>
          <p:cNvCxnSpPr/>
          <p:nvPr/>
        </p:nvCxnSpPr>
        <p:spPr>
          <a:xfrm>
            <a:off x="5429898" y="1316329"/>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600146" y="1803320"/>
            <a:ext cx="1588579" cy="294824"/>
          </a:xfrm>
          <a:prstGeom prst="rect">
            <a:avLst/>
          </a:prstGeom>
          <a:noFill/>
        </p:spPr>
        <p:txBody>
          <a:bodyPr wrap="square" rtlCol="0" anchor="ctr">
            <a:spAutoFit/>
          </a:bodyPr>
          <a:lstStyle/>
          <a:p>
            <a:pPr algn="ctr" defTabSz="914034">
              <a:lnSpc>
                <a:spcPct val="120000"/>
              </a:lnSpc>
            </a:pPr>
            <a:r>
              <a:rPr lang="en-US" altLang="zh-CN" sz="1200" b="1" dirty="0">
                <a:solidFill>
                  <a:prstClr val="black"/>
                </a:solidFill>
                <a:latin typeface="微软雅黑 Light" panose="020B0502040204020203" pitchFamily="34" charset="-122"/>
                <a:ea typeface="微软雅黑 Light" panose="020B0502040204020203" pitchFamily="34" charset="-122"/>
                <a:cs typeface="+mn-ea"/>
                <a:sym typeface="+mn-lt"/>
              </a:rPr>
              <a:t>HTTP/2</a:t>
            </a:r>
            <a:r>
              <a:rPr lang="zh-CN" altLang="en-US" sz="1200" dirty="0">
                <a:solidFill>
                  <a:prstClr val="black"/>
                </a:solidFill>
                <a:latin typeface="微软雅黑 Light" panose="020B0502040204020203" pitchFamily="34" charset="-122"/>
                <a:ea typeface="微软雅黑 Light" panose="020B0502040204020203" pitchFamily="34" charset="-122"/>
                <a:cs typeface="+mn-ea"/>
                <a:sym typeface="+mn-lt"/>
              </a:rPr>
              <a:t>开始标准化</a:t>
            </a:r>
          </a:p>
        </p:txBody>
      </p:sp>
      <p:cxnSp>
        <p:nvCxnSpPr>
          <p:cNvPr id="38" name="直接连接符 37"/>
          <p:cNvCxnSpPr/>
          <p:nvPr/>
        </p:nvCxnSpPr>
        <p:spPr>
          <a:xfrm>
            <a:off x="10071547" y="1284688"/>
            <a:ext cx="0" cy="48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3"/>
          <a:stretch>
            <a:fillRect/>
          </a:stretch>
        </p:blipFill>
        <p:spPr>
          <a:xfrm>
            <a:off x="6888088" y="3870480"/>
            <a:ext cx="4798411" cy="2147926"/>
          </a:xfrm>
          <a:prstGeom prst="rect">
            <a:avLst/>
          </a:prstGeom>
        </p:spPr>
      </p:pic>
      <p:sp>
        <p:nvSpPr>
          <p:cNvPr id="7" name="标题 6">
            <a:extLst>
              <a:ext uri="{FF2B5EF4-FFF2-40B4-BE49-F238E27FC236}">
                <a16:creationId xmlns:a16="http://schemas.microsoft.com/office/drawing/2014/main" id="{BFEE7D77-7788-4196-8D64-A0536E3CEF93}"/>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简介</a:t>
            </a:r>
            <a:endParaRPr lang="zh-CN" altLang="en-US" dirty="0">
              <a:latin typeface="微软雅黑" panose="020B0503020204020204" pitchFamily="34" charset="-122"/>
            </a:endParaRPr>
          </a:p>
        </p:txBody>
      </p:sp>
      <p:sp>
        <p:nvSpPr>
          <p:cNvPr id="4" name="灯片编号占位符 3">
            <a:extLst>
              <a:ext uri="{FF2B5EF4-FFF2-40B4-BE49-F238E27FC236}">
                <a16:creationId xmlns:a16="http://schemas.microsoft.com/office/drawing/2014/main" id="{F14ED298-DE9A-45A3-A911-55F3CD1522F7}"/>
              </a:ext>
            </a:extLst>
          </p:cNvPr>
          <p:cNvSpPr>
            <a:spLocks noGrp="1"/>
          </p:cNvSpPr>
          <p:nvPr>
            <p:ph type="sldNum" sz="quarter" idx="12"/>
          </p:nvPr>
        </p:nvSpPr>
        <p:spPr/>
        <p:txBody>
          <a:bodyPr/>
          <a:lstStyle/>
          <a:p>
            <a:fld id="{C8BB1146-E542-4D4E-B8E9-6919A11DDD48}" type="slidenum">
              <a:rPr lang="en-US" smtClean="0"/>
              <a:pPr/>
              <a:t>90</a:t>
            </a:fld>
            <a:endParaRPr lang="en-US"/>
          </a:p>
        </p:txBody>
      </p:sp>
      <p:sp>
        <p:nvSpPr>
          <p:cNvPr id="34" name="内容占位符 1">
            <a:extLst>
              <a:ext uri="{FF2B5EF4-FFF2-40B4-BE49-F238E27FC236}">
                <a16:creationId xmlns:a16="http://schemas.microsoft.com/office/drawing/2014/main" id="{6C56CC0C-6452-425F-8CE5-03A6D5002AEE}"/>
              </a:ext>
            </a:extLst>
          </p:cNvPr>
          <p:cNvSpPr>
            <a:spLocks noGrp="1"/>
          </p:cNvSpPr>
          <p:nvPr>
            <p:ph idx="1"/>
          </p:nvPr>
        </p:nvSpPr>
        <p:spPr>
          <a:xfrm>
            <a:off x="409233" y="3528645"/>
            <a:ext cx="6265622" cy="2856752"/>
          </a:xfrm>
        </p:spPr>
        <p:txBody>
          <a:bodyPr>
            <a:noAutofit/>
          </a:bodyPr>
          <a:lstStyle/>
          <a:p>
            <a:r>
              <a:rPr lang="en-US" altLang="zh-CN" sz="2000" dirty="0"/>
              <a:t>QUIC</a:t>
            </a:r>
            <a:r>
              <a:rPr lang="zh-CN" altLang="en-US" sz="2000" dirty="0"/>
              <a:t>：基于</a:t>
            </a:r>
            <a:r>
              <a:rPr lang="en-US" altLang="zh-CN" sz="2000" dirty="0"/>
              <a:t>HTTP</a:t>
            </a:r>
            <a:r>
              <a:rPr lang="zh-CN" altLang="en-US" sz="2000" dirty="0"/>
              <a:t>协议族而来，正转变为通用的传输层协议</a:t>
            </a:r>
          </a:p>
          <a:p>
            <a:pPr lvl="1"/>
            <a:r>
              <a:rPr lang="en-US" altLang="zh-CN" sz="1800" dirty="0"/>
              <a:t>Google</a:t>
            </a:r>
            <a:r>
              <a:rPr lang="zh-CN" altLang="en-US" sz="1800" dirty="0"/>
              <a:t>研究</a:t>
            </a:r>
            <a:r>
              <a:rPr lang="en-US" altLang="zh-CN" sz="1800" dirty="0"/>
              <a:t>QUIC</a:t>
            </a:r>
            <a:r>
              <a:rPr lang="zh-CN" altLang="en-US" sz="1800" dirty="0"/>
              <a:t>，是为了解决</a:t>
            </a:r>
            <a:r>
              <a:rPr lang="en-US" altLang="zh-CN" sz="1800" dirty="0"/>
              <a:t>HTTPS over TCP</a:t>
            </a:r>
            <a:r>
              <a:rPr lang="zh-CN" altLang="en-US" sz="1800" dirty="0"/>
              <a:t>性能不佳的问题</a:t>
            </a:r>
            <a:endParaRPr lang="en-US" altLang="zh-CN" sz="1800" dirty="0"/>
          </a:p>
          <a:p>
            <a:pPr lvl="1"/>
            <a:r>
              <a:rPr lang="zh-CN" altLang="en-US" sz="1800" dirty="0"/>
              <a:t>在协议栈中，主要替代</a:t>
            </a:r>
            <a:r>
              <a:rPr lang="en-US" altLang="zh-CN" sz="1800" dirty="0"/>
              <a:t>HTTP2 + TCP + TLS</a:t>
            </a:r>
            <a:r>
              <a:rPr lang="zh-CN" altLang="en-US" sz="1800" dirty="0"/>
              <a:t>的部分</a:t>
            </a:r>
          </a:p>
          <a:p>
            <a:pPr lvl="1"/>
            <a:r>
              <a:rPr lang="zh-CN" altLang="en-US" sz="1800" dirty="0"/>
              <a:t>解决的核心问题：低时延建立连接、多路复用避免</a:t>
            </a:r>
            <a:r>
              <a:rPr lang="en-US" altLang="zh-CN" sz="1800" dirty="0"/>
              <a:t>TCP</a:t>
            </a:r>
            <a:r>
              <a:rPr lang="zh-CN" altLang="en-US" sz="1800" dirty="0"/>
              <a:t>头阻塞</a:t>
            </a:r>
          </a:p>
          <a:p>
            <a:pPr lvl="1"/>
            <a:r>
              <a:rPr lang="zh-CN" altLang="en-US" sz="1800" dirty="0"/>
              <a:t>随着</a:t>
            </a:r>
            <a:r>
              <a:rPr lang="en-US" altLang="zh-CN" sz="1800" dirty="0"/>
              <a:t>QUIC</a:t>
            </a:r>
            <a:r>
              <a:rPr lang="zh-CN" altLang="en-US" sz="1800" dirty="0"/>
              <a:t>在</a:t>
            </a:r>
            <a:r>
              <a:rPr lang="en-US" altLang="zh-CN" sz="1800" dirty="0"/>
              <a:t>IETF</a:t>
            </a:r>
            <a:r>
              <a:rPr lang="zh-CN" altLang="en-US" sz="1800" dirty="0"/>
              <a:t>标准化的推动，当前的</a:t>
            </a:r>
            <a:r>
              <a:rPr lang="en-US" altLang="zh-CN" sz="1800" dirty="0"/>
              <a:t>QUIC</a:t>
            </a:r>
            <a:r>
              <a:rPr lang="zh-CN" altLang="en-US" sz="1800" dirty="0"/>
              <a:t>已经逐步变为通用的传输协议，不再局限于</a:t>
            </a:r>
            <a:r>
              <a:rPr lang="en-US" altLang="zh-CN" sz="1800" dirty="0"/>
              <a:t>HTTP</a:t>
            </a:r>
            <a:r>
              <a:rPr lang="zh-CN" altLang="en-US" sz="1800" dirty="0"/>
              <a:t>的场景</a:t>
            </a:r>
            <a:endParaRPr lang="zh-CN" altLang="en-US" sz="2000" dirty="0"/>
          </a:p>
        </p:txBody>
      </p:sp>
    </p:spTree>
    <p:extLst>
      <p:ext uri="{BB962C8B-B14F-4D97-AF65-F5344CB8AC3E}">
        <p14:creationId xmlns:p14="http://schemas.microsoft.com/office/powerpoint/2010/main" val="37590381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latin typeface="微软雅黑" panose="020B0503020204020204" pitchFamily="34" charset="-122"/>
                <a:sym typeface="+mn-lt"/>
              </a:rPr>
              <a:t>QUIC</a:t>
            </a:r>
            <a:r>
              <a:rPr lang="zh-CN" altLang="en-US" dirty="0">
                <a:latin typeface="微软雅黑" panose="020B0503020204020204" pitchFamily="34" charset="-122"/>
                <a:sym typeface="+mn-lt"/>
              </a:rPr>
              <a:t>特性：多子流并发复用</a:t>
            </a:r>
          </a:p>
        </p:txBody>
      </p:sp>
      <p:sp>
        <p:nvSpPr>
          <p:cNvPr id="5" name="内容占位符 4">
            <a:extLst>
              <a:ext uri="{FF2B5EF4-FFF2-40B4-BE49-F238E27FC236}">
                <a16:creationId xmlns:a16="http://schemas.microsoft.com/office/drawing/2014/main" id="{1D49079D-DFD2-4790-8792-67322CAA8CCC}"/>
              </a:ext>
            </a:extLst>
          </p:cNvPr>
          <p:cNvSpPr>
            <a:spLocks noGrp="1"/>
          </p:cNvSpPr>
          <p:nvPr>
            <p:ph idx="1"/>
          </p:nvPr>
        </p:nvSpPr>
        <p:spPr>
          <a:xfrm>
            <a:off x="334434" y="1052515"/>
            <a:ext cx="7520417" cy="3637347"/>
          </a:xfrm>
        </p:spPr>
        <p:txBody>
          <a:bodyPr>
            <a:normAutofit fontScale="92500" lnSpcReduction="10000"/>
          </a:bodyPr>
          <a:lstStyle/>
          <a:p>
            <a:r>
              <a:rPr lang="en-US" altLang="zh-CN" sz="2000" dirty="0"/>
              <a:t>QUIC</a:t>
            </a:r>
            <a:r>
              <a:rPr lang="zh-CN" altLang="en-US" sz="2000" dirty="0"/>
              <a:t>通过多子流复用一个连接，减少了建立连接的次数，并降低了服务器的开销</a:t>
            </a:r>
            <a:endParaRPr lang="en-US" altLang="zh-CN" sz="2000" dirty="0"/>
          </a:p>
          <a:p>
            <a:r>
              <a:rPr lang="en-US" altLang="zh-CN" sz="2000" dirty="0"/>
              <a:t>HTTP</a:t>
            </a:r>
            <a:r>
              <a:rPr lang="zh-CN" altLang="en-US" sz="2000" dirty="0"/>
              <a:t>的特性决定了业务</a:t>
            </a:r>
            <a:r>
              <a:rPr lang="en-US" altLang="zh-CN" sz="2000" dirty="0"/>
              <a:t>(HTTP</a:t>
            </a:r>
            <a:r>
              <a:rPr lang="zh-CN" altLang="en-US" sz="2000" dirty="0"/>
              <a:t>请求</a:t>
            </a:r>
            <a:r>
              <a:rPr lang="en-US" altLang="zh-CN" sz="2000" dirty="0"/>
              <a:t>/</a:t>
            </a:r>
            <a:r>
              <a:rPr lang="zh-CN" altLang="en-US" sz="2000" dirty="0"/>
              <a:t>响应</a:t>
            </a:r>
            <a:r>
              <a:rPr lang="en-US" altLang="zh-CN" sz="2000" dirty="0"/>
              <a:t>)</a:t>
            </a:r>
            <a:r>
              <a:rPr lang="zh-CN" altLang="en-US" sz="2000" dirty="0"/>
              <a:t>通常是并行的</a:t>
            </a:r>
            <a:endParaRPr lang="en-US" altLang="zh-CN" sz="2000" dirty="0"/>
          </a:p>
          <a:p>
            <a:pPr lvl="1"/>
            <a:r>
              <a:rPr lang="zh-CN" altLang="en-US" sz="1800" dirty="0"/>
              <a:t>例如，打开一个网页，会同时加载很多元素。</a:t>
            </a:r>
          </a:p>
          <a:p>
            <a:r>
              <a:rPr lang="en-US" altLang="zh-CN" sz="2000" dirty="0"/>
              <a:t>HTTP/1.1</a:t>
            </a:r>
            <a:r>
              <a:rPr lang="zh-CN" altLang="en-US" sz="2000" dirty="0"/>
              <a:t>中，每个</a:t>
            </a:r>
            <a:r>
              <a:rPr lang="en-US" altLang="zh-CN" sz="2000" dirty="0"/>
              <a:t>HTTP</a:t>
            </a:r>
            <a:r>
              <a:rPr lang="zh-CN" altLang="en-US" sz="2000" dirty="0"/>
              <a:t>消息使用独立的</a:t>
            </a:r>
            <a:r>
              <a:rPr lang="en-US" altLang="zh-CN" sz="2000" dirty="0"/>
              <a:t>TCP</a:t>
            </a:r>
            <a:r>
              <a:rPr lang="zh-CN" altLang="en-US" sz="2000" dirty="0"/>
              <a:t>连接，导致一个</a:t>
            </a:r>
            <a:r>
              <a:rPr lang="en-US" altLang="zh-CN" sz="2000" dirty="0"/>
              <a:t>HTTP</a:t>
            </a:r>
            <a:r>
              <a:rPr lang="zh-CN" altLang="en-US" sz="2000" dirty="0"/>
              <a:t>会话需建立大量的</a:t>
            </a:r>
            <a:r>
              <a:rPr lang="en-US" altLang="zh-CN" sz="2000" dirty="0"/>
              <a:t>TCP</a:t>
            </a:r>
            <a:r>
              <a:rPr lang="zh-CN" altLang="en-US" sz="2000" dirty="0"/>
              <a:t>连接，消耗服务器大量的连接资源；同时，</a:t>
            </a:r>
            <a:r>
              <a:rPr lang="en-US" altLang="zh-CN" sz="2000" dirty="0"/>
              <a:t>TCP</a:t>
            </a:r>
            <a:r>
              <a:rPr lang="zh-CN" altLang="en-US" sz="2000" dirty="0"/>
              <a:t>都需三次握手建立连接，增加时延。</a:t>
            </a:r>
          </a:p>
          <a:p>
            <a:r>
              <a:rPr lang="en-US" altLang="zh-CN" sz="2000" dirty="0"/>
              <a:t>HTTP/2</a:t>
            </a:r>
            <a:r>
              <a:rPr lang="zh-CN" altLang="en-US" sz="2000" dirty="0"/>
              <a:t>中，多个</a:t>
            </a:r>
            <a:r>
              <a:rPr lang="en-US" altLang="zh-CN" sz="2000" dirty="0"/>
              <a:t>HTTP</a:t>
            </a:r>
            <a:r>
              <a:rPr lang="zh-CN" altLang="en-US" sz="2000" dirty="0"/>
              <a:t>消息并发复用一条</a:t>
            </a:r>
            <a:r>
              <a:rPr lang="en-US" altLang="zh-CN" sz="2000" dirty="0"/>
              <a:t>TCP</a:t>
            </a:r>
            <a:r>
              <a:rPr lang="zh-CN" altLang="en-US" sz="2000" dirty="0"/>
              <a:t>连接，一个</a:t>
            </a:r>
            <a:r>
              <a:rPr lang="en-US" altLang="zh-CN" sz="2000" dirty="0"/>
              <a:t>HTTP</a:t>
            </a:r>
            <a:r>
              <a:rPr lang="zh-CN" altLang="en-US" sz="2000" dirty="0"/>
              <a:t>会话仅需一条</a:t>
            </a:r>
            <a:r>
              <a:rPr lang="en-US" altLang="zh-CN" sz="2000" dirty="0"/>
              <a:t>TCP</a:t>
            </a:r>
            <a:r>
              <a:rPr lang="zh-CN" altLang="en-US" sz="2000" dirty="0"/>
              <a:t>连接。和</a:t>
            </a:r>
            <a:r>
              <a:rPr lang="en-US" altLang="zh-CN" sz="2000" dirty="0"/>
              <a:t>HTTP/1.1</a:t>
            </a:r>
            <a:r>
              <a:rPr lang="zh-CN" altLang="en-US" sz="2000" dirty="0"/>
              <a:t>相比，节省服务器资源、减少时延。但丢包时会面临</a:t>
            </a:r>
            <a:r>
              <a:rPr lang="en-US" altLang="zh-CN" sz="2000" dirty="0"/>
              <a:t>TCP</a:t>
            </a:r>
            <a:r>
              <a:rPr lang="zh-CN" altLang="en-US" sz="2000" dirty="0"/>
              <a:t>的头阻塞问题</a:t>
            </a:r>
          </a:p>
          <a:p>
            <a:r>
              <a:rPr lang="en-US" altLang="zh-CN" sz="2000" dirty="0"/>
              <a:t>QUIC</a:t>
            </a:r>
            <a:r>
              <a:rPr lang="zh-CN" altLang="en-US" sz="2000" dirty="0"/>
              <a:t>中，多个</a:t>
            </a:r>
            <a:r>
              <a:rPr lang="en-US" altLang="zh-CN" sz="2000" dirty="0"/>
              <a:t>HTTP</a:t>
            </a:r>
            <a:r>
              <a:rPr lang="zh-CN" altLang="en-US" sz="2000" dirty="0"/>
              <a:t>消息并发复用一条</a:t>
            </a:r>
            <a:r>
              <a:rPr lang="en-US" altLang="zh-CN" sz="2000" dirty="0"/>
              <a:t>UDP</a:t>
            </a:r>
            <a:r>
              <a:rPr lang="zh-CN" altLang="en-US" sz="2000" dirty="0"/>
              <a:t>连接。在接收端，基于子流</a:t>
            </a:r>
            <a:r>
              <a:rPr lang="en-US" altLang="zh-CN" sz="2000" dirty="0"/>
              <a:t>Stream</a:t>
            </a:r>
            <a:r>
              <a:rPr lang="zh-CN" altLang="en-US" sz="2000" dirty="0"/>
              <a:t>进行管理，避免头阻塞问题</a:t>
            </a:r>
          </a:p>
          <a:p>
            <a:endParaRPr lang="zh-CN" altLang="en-US" sz="2000" dirty="0"/>
          </a:p>
        </p:txBody>
      </p:sp>
      <p:sp>
        <p:nvSpPr>
          <p:cNvPr id="4" name="灯片编号占位符 3">
            <a:extLst>
              <a:ext uri="{FF2B5EF4-FFF2-40B4-BE49-F238E27FC236}">
                <a16:creationId xmlns:a16="http://schemas.microsoft.com/office/drawing/2014/main" id="{0CB98245-212F-4C82-BBE5-86DF60EA9639}"/>
              </a:ext>
            </a:extLst>
          </p:cNvPr>
          <p:cNvSpPr>
            <a:spLocks noGrp="1"/>
          </p:cNvSpPr>
          <p:nvPr>
            <p:ph type="sldNum" sz="quarter" idx="12"/>
          </p:nvPr>
        </p:nvSpPr>
        <p:spPr/>
        <p:txBody>
          <a:bodyPr/>
          <a:lstStyle/>
          <a:p>
            <a:fld id="{C8BB1146-E542-4D4E-B8E9-6919A11DDD48}" type="slidenum">
              <a:rPr lang="en-US" smtClean="0"/>
              <a:pPr/>
              <a:t>91</a:t>
            </a:fld>
            <a:endParaRPr lang="en-US"/>
          </a:p>
        </p:txBody>
      </p:sp>
      <p:grpSp>
        <p:nvGrpSpPr>
          <p:cNvPr id="115" name="组合 114"/>
          <p:cNvGrpSpPr/>
          <p:nvPr/>
        </p:nvGrpSpPr>
        <p:grpSpPr>
          <a:xfrm>
            <a:off x="1775520" y="4934457"/>
            <a:ext cx="8806927" cy="1579651"/>
            <a:chOff x="1362973" y="4598858"/>
            <a:chExt cx="9264544" cy="1977573"/>
          </a:xfrm>
        </p:grpSpPr>
        <p:sp>
          <p:nvSpPr>
            <p:cNvPr id="65" name="圆角矩形 64"/>
            <p:cNvSpPr/>
            <p:nvPr/>
          </p:nvSpPr>
          <p:spPr bwMode="auto">
            <a:xfrm>
              <a:off x="1362973" y="4598858"/>
              <a:ext cx="1522800" cy="44857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Application</a:t>
              </a: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66" name="矩形 65"/>
            <p:cNvSpPr/>
            <p:nvPr/>
          </p:nvSpPr>
          <p:spPr bwMode="auto">
            <a:xfrm>
              <a:off x="3708062" y="5942428"/>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67" name="圆角矩形 66"/>
            <p:cNvSpPr/>
            <p:nvPr/>
          </p:nvSpPr>
          <p:spPr bwMode="auto">
            <a:xfrm>
              <a:off x="1362973" y="5444252"/>
              <a:ext cx="1522800" cy="629677"/>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TCP</a:t>
              </a:r>
            </a:p>
            <a:p>
              <a:pPr algn="ctr" defTabSz="914034" fontAlgn="base">
                <a:lnSpc>
                  <a:spcPct val="120000"/>
                </a:lnSpc>
                <a:spcBef>
                  <a:spcPct val="0"/>
                </a:spcBef>
                <a:spcAft>
                  <a:spcPct val="0"/>
                </a:spcAft>
                <a:buClr>
                  <a:srgbClr val="CC9900"/>
                </a:buClr>
              </a:pP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68" name="矩形 67"/>
            <p:cNvSpPr/>
            <p:nvPr/>
          </p:nvSpPr>
          <p:spPr bwMode="auto">
            <a:xfrm>
              <a:off x="3427851" y="5942428"/>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69" name="矩形 68"/>
            <p:cNvSpPr/>
            <p:nvPr/>
          </p:nvSpPr>
          <p:spPr bwMode="auto">
            <a:xfrm>
              <a:off x="3101630" y="5940271"/>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0" name="圆角矩形 69"/>
            <p:cNvSpPr/>
            <p:nvPr/>
          </p:nvSpPr>
          <p:spPr bwMode="auto">
            <a:xfrm>
              <a:off x="4094669" y="4598858"/>
              <a:ext cx="1522800" cy="44857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Application</a:t>
              </a: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1" name="矩形 70"/>
            <p:cNvSpPr/>
            <p:nvPr/>
          </p:nvSpPr>
          <p:spPr bwMode="auto">
            <a:xfrm>
              <a:off x="5287989" y="592733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2" name="圆角矩形 71"/>
            <p:cNvSpPr/>
            <p:nvPr/>
          </p:nvSpPr>
          <p:spPr bwMode="auto">
            <a:xfrm>
              <a:off x="4094669" y="5444252"/>
              <a:ext cx="1522800" cy="629677"/>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TCP</a:t>
              </a:r>
            </a:p>
            <a:p>
              <a:pPr algn="ctr" defTabSz="914034" fontAlgn="base">
                <a:lnSpc>
                  <a:spcPct val="120000"/>
                </a:lnSpc>
                <a:spcBef>
                  <a:spcPct val="0"/>
                </a:spcBef>
                <a:spcAft>
                  <a:spcPct val="0"/>
                </a:spcAft>
                <a:buClr>
                  <a:srgbClr val="CC9900"/>
                </a:buClr>
              </a:pP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3" name="矩形 72"/>
            <p:cNvSpPr/>
            <p:nvPr/>
          </p:nvSpPr>
          <p:spPr bwMode="auto">
            <a:xfrm>
              <a:off x="5135590" y="5927332"/>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4" name="矩形 73"/>
            <p:cNvSpPr/>
            <p:nvPr/>
          </p:nvSpPr>
          <p:spPr bwMode="auto">
            <a:xfrm>
              <a:off x="4994692" y="592733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5" name="矩形 74"/>
            <p:cNvSpPr/>
            <p:nvPr/>
          </p:nvSpPr>
          <p:spPr bwMode="auto">
            <a:xfrm>
              <a:off x="4675516" y="592733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6" name="矩形 75"/>
            <p:cNvSpPr/>
            <p:nvPr/>
          </p:nvSpPr>
          <p:spPr bwMode="auto">
            <a:xfrm>
              <a:off x="4500113" y="5927332"/>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7" name="矩形 76"/>
            <p:cNvSpPr/>
            <p:nvPr/>
          </p:nvSpPr>
          <p:spPr bwMode="auto">
            <a:xfrm>
              <a:off x="4359215" y="592733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78" name="矩形 77"/>
            <p:cNvSpPr/>
            <p:nvPr/>
          </p:nvSpPr>
          <p:spPr bwMode="auto">
            <a:xfrm>
              <a:off x="4850919" y="5931645"/>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cxnSp>
          <p:nvCxnSpPr>
            <p:cNvPr id="79" name="直接箭头连接符 78"/>
            <p:cNvCxnSpPr>
              <a:stCxn id="67" idx="3"/>
              <a:endCxn id="72" idx="1"/>
            </p:cNvCxnSpPr>
            <p:nvPr/>
          </p:nvCxnSpPr>
          <p:spPr bwMode="auto">
            <a:xfrm>
              <a:off x="2885773" y="5759091"/>
              <a:ext cx="1208896" cy="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0" name="图片 79"/>
            <p:cNvPicPr>
              <a:picLocks noChangeAspect="1"/>
            </p:cNvPicPr>
            <p:nvPr/>
          </p:nvPicPr>
          <p:blipFill>
            <a:blip r:embed="rId2"/>
            <a:stretch>
              <a:fillRect/>
            </a:stretch>
          </p:blipFill>
          <p:spPr>
            <a:xfrm>
              <a:off x="5284173" y="5874299"/>
              <a:ext cx="125229" cy="203944"/>
            </a:xfrm>
            <a:prstGeom prst="rect">
              <a:avLst/>
            </a:prstGeom>
          </p:spPr>
        </p:pic>
        <p:sp>
          <p:nvSpPr>
            <p:cNvPr id="81" name="矩形 80"/>
            <p:cNvSpPr/>
            <p:nvPr/>
          </p:nvSpPr>
          <p:spPr bwMode="auto">
            <a:xfrm>
              <a:off x="2638746" y="591439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2" name="矩形 81"/>
            <p:cNvSpPr/>
            <p:nvPr/>
          </p:nvSpPr>
          <p:spPr bwMode="auto">
            <a:xfrm>
              <a:off x="2286649" y="591439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3" name="矩形 82"/>
            <p:cNvSpPr/>
            <p:nvPr/>
          </p:nvSpPr>
          <p:spPr bwMode="auto">
            <a:xfrm>
              <a:off x="2077394" y="5914392"/>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4" name="矩形 83"/>
            <p:cNvSpPr/>
            <p:nvPr/>
          </p:nvSpPr>
          <p:spPr bwMode="auto">
            <a:xfrm>
              <a:off x="1882793" y="591439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5" name="矩形 84"/>
            <p:cNvSpPr/>
            <p:nvPr/>
          </p:nvSpPr>
          <p:spPr bwMode="auto">
            <a:xfrm>
              <a:off x="2462052" y="5918705"/>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6" name="圆角矩形 85"/>
            <p:cNvSpPr/>
            <p:nvPr/>
          </p:nvSpPr>
          <p:spPr bwMode="auto">
            <a:xfrm>
              <a:off x="6354795" y="4607485"/>
              <a:ext cx="1522800" cy="44857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Application</a:t>
              </a: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7" name="矩形 86"/>
            <p:cNvSpPr/>
            <p:nvPr/>
          </p:nvSpPr>
          <p:spPr bwMode="auto">
            <a:xfrm>
              <a:off x="8494149" y="5830950"/>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8" name="圆角矩形 87"/>
            <p:cNvSpPr/>
            <p:nvPr/>
          </p:nvSpPr>
          <p:spPr bwMode="auto">
            <a:xfrm>
              <a:off x="6354795" y="5444252"/>
              <a:ext cx="1522800" cy="640019"/>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QUIC</a:t>
              </a:r>
            </a:p>
            <a:p>
              <a:pPr algn="ctr" defTabSz="914034" fontAlgn="base">
                <a:lnSpc>
                  <a:spcPct val="120000"/>
                </a:lnSpc>
                <a:spcBef>
                  <a:spcPct val="0"/>
                </a:spcBef>
                <a:spcAft>
                  <a:spcPct val="0"/>
                </a:spcAft>
                <a:buClr>
                  <a:srgbClr val="CC9900"/>
                </a:buClr>
              </a:pP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89" name="矩形 88"/>
            <p:cNvSpPr/>
            <p:nvPr/>
          </p:nvSpPr>
          <p:spPr bwMode="auto">
            <a:xfrm>
              <a:off x="8438545" y="5631049"/>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0" name="矩形 89"/>
            <p:cNvSpPr/>
            <p:nvPr/>
          </p:nvSpPr>
          <p:spPr bwMode="auto">
            <a:xfrm>
              <a:off x="8190940" y="5548435"/>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1" name="圆角矩形 90"/>
            <p:cNvSpPr/>
            <p:nvPr/>
          </p:nvSpPr>
          <p:spPr bwMode="auto">
            <a:xfrm>
              <a:off x="9104717" y="4607485"/>
              <a:ext cx="1522800" cy="44857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Application</a:t>
              </a: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2" name="矩形 91"/>
            <p:cNvSpPr/>
            <p:nvPr/>
          </p:nvSpPr>
          <p:spPr bwMode="auto">
            <a:xfrm>
              <a:off x="10298037" y="592733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3" name="圆角矩形 92"/>
            <p:cNvSpPr/>
            <p:nvPr/>
          </p:nvSpPr>
          <p:spPr bwMode="auto">
            <a:xfrm>
              <a:off x="9104717" y="5444252"/>
              <a:ext cx="1522800" cy="640019"/>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4" tIns="45702" rIns="91404" bIns="45702" numCol="1" rtlCol="0" anchor="ctr" anchorCtr="0" compatLnSpc="1">
              <a:prstTxWarp prst="textNoShape">
                <a:avLst/>
              </a:prstTxWarp>
            </a:bodyPr>
            <a:lstStyle/>
            <a:p>
              <a:pPr algn="ctr" defTabSz="914034" fontAlgn="base">
                <a:lnSpc>
                  <a:spcPct val="120000"/>
                </a:lnSpc>
                <a:spcBef>
                  <a:spcPct val="0"/>
                </a:spcBef>
                <a:spcAft>
                  <a:spcPct val="0"/>
                </a:spcAft>
                <a:buClr>
                  <a:srgbClr val="CC9900"/>
                </a:buClr>
              </a:pPr>
              <a:r>
                <a:rPr lang="en-US" altLang="zh-CN" sz="1399" dirty="0">
                  <a:solidFill>
                    <a:srgbClr val="000000"/>
                  </a:solidFill>
                  <a:latin typeface="微软雅黑 Light" panose="020B0502040204020203" pitchFamily="34" charset="-122"/>
                  <a:ea typeface="微软雅黑 Light" panose="020B0502040204020203" pitchFamily="34" charset="-122"/>
                  <a:cs typeface="+mn-ea"/>
                  <a:sym typeface="+mn-lt"/>
                </a:rPr>
                <a:t>QUIC</a:t>
              </a:r>
            </a:p>
            <a:p>
              <a:pPr algn="ctr" defTabSz="914034" fontAlgn="base">
                <a:lnSpc>
                  <a:spcPct val="120000"/>
                </a:lnSpc>
                <a:spcBef>
                  <a:spcPct val="0"/>
                </a:spcBef>
                <a:spcAft>
                  <a:spcPct val="0"/>
                </a:spcAft>
                <a:buClr>
                  <a:srgbClr val="CC9900"/>
                </a:buClr>
              </a:pPr>
              <a:endParaRPr lang="zh-CN" altLang="en-US" sz="1399" dirty="0">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4" name="矩形 93"/>
            <p:cNvSpPr/>
            <p:nvPr/>
          </p:nvSpPr>
          <p:spPr bwMode="auto">
            <a:xfrm>
              <a:off x="9660335" y="5098849"/>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5" name="矩形 94"/>
            <p:cNvSpPr/>
            <p:nvPr/>
          </p:nvSpPr>
          <p:spPr bwMode="auto">
            <a:xfrm>
              <a:off x="10017936" y="515112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6" name="矩形 95"/>
            <p:cNvSpPr/>
            <p:nvPr/>
          </p:nvSpPr>
          <p:spPr bwMode="auto">
            <a:xfrm>
              <a:off x="10061798" y="5927332"/>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7" name="矩形 96"/>
            <p:cNvSpPr/>
            <p:nvPr/>
          </p:nvSpPr>
          <p:spPr bwMode="auto">
            <a:xfrm>
              <a:off x="9672163" y="5213983"/>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8" name="矩形 97"/>
            <p:cNvSpPr/>
            <p:nvPr/>
          </p:nvSpPr>
          <p:spPr bwMode="auto">
            <a:xfrm>
              <a:off x="10017936" y="5264932"/>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99" name="矩形 98"/>
            <p:cNvSpPr/>
            <p:nvPr/>
          </p:nvSpPr>
          <p:spPr bwMode="auto">
            <a:xfrm>
              <a:off x="9670553" y="5320489"/>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cxnSp>
          <p:nvCxnSpPr>
            <p:cNvPr id="100" name="直接箭头连接符 99"/>
            <p:cNvCxnSpPr>
              <a:stCxn id="88" idx="3"/>
              <a:endCxn id="93" idx="1"/>
            </p:cNvCxnSpPr>
            <p:nvPr/>
          </p:nvCxnSpPr>
          <p:spPr bwMode="auto">
            <a:xfrm>
              <a:off x="7877595" y="5764262"/>
              <a:ext cx="1227122" cy="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1" name="图片 100"/>
            <p:cNvPicPr>
              <a:picLocks noChangeAspect="1"/>
            </p:cNvPicPr>
            <p:nvPr/>
          </p:nvPicPr>
          <p:blipFill>
            <a:blip r:embed="rId2"/>
            <a:stretch>
              <a:fillRect/>
            </a:stretch>
          </p:blipFill>
          <p:spPr>
            <a:xfrm>
              <a:off x="10289422" y="5844327"/>
              <a:ext cx="125229" cy="203944"/>
            </a:xfrm>
            <a:prstGeom prst="rect">
              <a:avLst/>
            </a:prstGeom>
          </p:spPr>
        </p:pic>
        <p:sp>
          <p:nvSpPr>
            <p:cNvPr id="102" name="矩形 101"/>
            <p:cNvSpPr/>
            <p:nvPr/>
          </p:nvSpPr>
          <p:spPr bwMode="auto">
            <a:xfrm>
              <a:off x="7656447" y="5891507"/>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3" name="矩形 102"/>
            <p:cNvSpPr/>
            <p:nvPr/>
          </p:nvSpPr>
          <p:spPr bwMode="auto">
            <a:xfrm>
              <a:off x="7268742" y="5967820"/>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4" name="矩形 103"/>
            <p:cNvSpPr/>
            <p:nvPr/>
          </p:nvSpPr>
          <p:spPr bwMode="auto">
            <a:xfrm>
              <a:off x="7069216" y="5793628"/>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5" name="矩形 104"/>
            <p:cNvSpPr/>
            <p:nvPr/>
          </p:nvSpPr>
          <p:spPr bwMode="auto">
            <a:xfrm>
              <a:off x="6881037" y="5881165"/>
              <a:ext cx="108000" cy="72000"/>
            </a:xfrm>
            <a:prstGeom prst="rect">
              <a:avLst/>
            </a:prstGeom>
            <a:solidFill>
              <a:srgbClr val="00B05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6" name="矩形 105"/>
            <p:cNvSpPr/>
            <p:nvPr/>
          </p:nvSpPr>
          <p:spPr bwMode="auto">
            <a:xfrm>
              <a:off x="7453874" y="5797941"/>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7" name="矩形 106"/>
            <p:cNvSpPr/>
            <p:nvPr/>
          </p:nvSpPr>
          <p:spPr bwMode="auto">
            <a:xfrm>
              <a:off x="8603090" y="5548435"/>
              <a:ext cx="108000" cy="72000"/>
            </a:xfrm>
            <a:prstGeom prst="rect">
              <a:avLst/>
            </a:prstGeom>
            <a:solidFill>
              <a:srgbClr val="FF000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sp>
          <p:nvSpPr>
            <p:cNvPr id="108" name="矩形 107"/>
            <p:cNvSpPr/>
            <p:nvPr/>
          </p:nvSpPr>
          <p:spPr bwMode="auto">
            <a:xfrm>
              <a:off x="8136940" y="5823817"/>
              <a:ext cx="108000" cy="72000"/>
            </a:xfrm>
            <a:prstGeom prst="rect">
              <a:avLst/>
            </a:prstGeom>
            <a:solidFill>
              <a:srgbClr val="00B0F0"/>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lnSpc>
                  <a:spcPct val="120000"/>
                </a:lnSpc>
                <a:spcBef>
                  <a:spcPct val="0"/>
                </a:spcBef>
                <a:spcAft>
                  <a:spcPct val="0"/>
                </a:spcAft>
                <a:buClr>
                  <a:srgbClr val="CC9900"/>
                </a:buClr>
                <a:buFont typeface="Wingdings" pitchFamily="2" charset="2"/>
                <a:buChar char="n"/>
              </a:pPr>
              <a:endParaRPr lang="zh-CN" altLang="en-US" sz="1399">
                <a:solidFill>
                  <a:srgbClr val="000000"/>
                </a:solidFill>
                <a:latin typeface="微软雅黑 Light" panose="020B0502040204020203" pitchFamily="34" charset="-122"/>
                <a:ea typeface="微软雅黑 Light" panose="020B0502040204020203" pitchFamily="34" charset="-122"/>
                <a:cs typeface="+mn-ea"/>
                <a:sym typeface="+mn-lt"/>
              </a:endParaRPr>
            </a:p>
          </p:txBody>
        </p:sp>
        <p:cxnSp>
          <p:nvCxnSpPr>
            <p:cNvPr id="109" name="直接箭头连接符 108"/>
            <p:cNvCxnSpPr>
              <a:stCxn id="65" idx="2"/>
              <a:endCxn id="67" idx="0"/>
            </p:cNvCxnSpPr>
            <p:nvPr/>
          </p:nvCxnSpPr>
          <p:spPr bwMode="auto">
            <a:xfrm>
              <a:off x="2124373" y="5047432"/>
              <a:ext cx="0" cy="39682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箭头连接符 109"/>
            <p:cNvCxnSpPr>
              <a:stCxn id="72" idx="0"/>
              <a:endCxn id="70" idx="2"/>
            </p:cNvCxnSpPr>
            <p:nvPr/>
          </p:nvCxnSpPr>
          <p:spPr bwMode="auto">
            <a:xfrm flipV="1">
              <a:off x="4856069" y="5047432"/>
              <a:ext cx="0" cy="39682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接箭头连接符 110"/>
            <p:cNvCxnSpPr>
              <a:stCxn id="86" idx="2"/>
              <a:endCxn id="88" idx="0"/>
            </p:cNvCxnSpPr>
            <p:nvPr/>
          </p:nvCxnSpPr>
          <p:spPr bwMode="auto">
            <a:xfrm>
              <a:off x="7116195" y="5056059"/>
              <a:ext cx="0" cy="388193"/>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直接箭头连接符 111"/>
            <p:cNvCxnSpPr>
              <a:stCxn id="93" idx="0"/>
              <a:endCxn id="91" idx="2"/>
            </p:cNvCxnSpPr>
            <p:nvPr/>
          </p:nvCxnSpPr>
          <p:spPr bwMode="auto">
            <a:xfrm flipV="1">
              <a:off x="9866117" y="5056059"/>
              <a:ext cx="0" cy="388193"/>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矩形 112"/>
            <p:cNvSpPr/>
            <p:nvPr/>
          </p:nvSpPr>
          <p:spPr>
            <a:xfrm>
              <a:off x="2108170" y="6205413"/>
              <a:ext cx="3064271" cy="371018"/>
            </a:xfrm>
            <a:prstGeom prst="rect">
              <a:avLst/>
            </a:prstGeom>
          </p:spPr>
          <p:txBody>
            <a:bodyPr wrap="none">
              <a:spAutoFit/>
            </a:bodyPr>
            <a:lstStyle/>
            <a:p>
              <a:pPr algn="ctr" defTabSz="914034" fontAlgn="base">
                <a:lnSpc>
                  <a:spcPct val="120000"/>
                </a:lnSpc>
                <a:spcBef>
                  <a:spcPct val="0"/>
                </a:spcBef>
                <a:spcAft>
                  <a:spcPct val="0"/>
                </a:spcAft>
                <a:buClr>
                  <a:srgbClr val="CC9900"/>
                </a:buClr>
              </a:pPr>
              <a:r>
                <a:rPr lang="en-US" altLang="zh-CN" sz="1200" dirty="0">
                  <a:solidFill>
                    <a:srgbClr val="000000"/>
                  </a:solidFill>
                  <a:latin typeface="微软雅黑 Light" panose="020B0502040204020203" pitchFamily="34" charset="-122"/>
                  <a:ea typeface="微软雅黑 Light" panose="020B0502040204020203" pitchFamily="34" charset="-122"/>
                  <a:cs typeface="+mn-ea"/>
                  <a:sym typeface="+mn-lt"/>
                </a:rPr>
                <a:t>TCP</a:t>
              </a:r>
              <a:r>
                <a:rPr lang="zh-CN" altLang="en-US" sz="1200" dirty="0">
                  <a:solidFill>
                    <a:srgbClr val="000000"/>
                  </a:solidFill>
                  <a:latin typeface="微软雅黑 Light" panose="020B0502040204020203" pitchFamily="34" charset="-122"/>
                  <a:ea typeface="微软雅黑 Light" panose="020B0502040204020203" pitchFamily="34" charset="-122"/>
                  <a:cs typeface="+mn-ea"/>
                  <a:sym typeface="+mn-lt"/>
                </a:rPr>
                <a:t>头阻塞：丢包后，后续报文都受影响</a:t>
              </a:r>
            </a:p>
          </p:txBody>
        </p:sp>
        <p:sp>
          <p:nvSpPr>
            <p:cNvPr id="114" name="矩形 113"/>
            <p:cNvSpPr/>
            <p:nvPr/>
          </p:nvSpPr>
          <p:spPr>
            <a:xfrm>
              <a:off x="7337256" y="6204571"/>
              <a:ext cx="2529783" cy="371018"/>
            </a:xfrm>
            <a:prstGeom prst="rect">
              <a:avLst/>
            </a:prstGeom>
          </p:spPr>
          <p:txBody>
            <a:bodyPr wrap="none">
              <a:spAutoFit/>
            </a:bodyPr>
            <a:lstStyle/>
            <a:p>
              <a:pPr algn="ctr" defTabSz="914034" fontAlgn="base">
                <a:lnSpc>
                  <a:spcPct val="120000"/>
                </a:lnSpc>
                <a:spcBef>
                  <a:spcPct val="0"/>
                </a:spcBef>
                <a:spcAft>
                  <a:spcPct val="0"/>
                </a:spcAft>
                <a:buClr>
                  <a:srgbClr val="CC9900"/>
                </a:buClr>
              </a:pPr>
              <a:r>
                <a:rPr lang="en-US" altLang="zh-CN" sz="1200" dirty="0">
                  <a:solidFill>
                    <a:srgbClr val="000000"/>
                  </a:solidFill>
                  <a:latin typeface="微软雅黑 Light" panose="020B0502040204020203" pitchFamily="34" charset="-122"/>
                  <a:ea typeface="微软雅黑 Light" panose="020B0502040204020203" pitchFamily="34" charset="-122"/>
                  <a:cs typeface="+mn-ea"/>
                  <a:sym typeface="+mn-lt"/>
                </a:rPr>
                <a:t>QUIC</a:t>
              </a:r>
              <a:r>
                <a:rPr lang="zh-CN" altLang="en-US" sz="1200" dirty="0">
                  <a:solidFill>
                    <a:srgbClr val="000000"/>
                  </a:solidFill>
                  <a:latin typeface="微软雅黑 Light" panose="020B0502040204020203" pitchFamily="34" charset="-122"/>
                  <a:ea typeface="微软雅黑 Light" panose="020B0502040204020203" pitchFamily="34" charset="-122"/>
                  <a:cs typeface="+mn-ea"/>
                  <a:sym typeface="+mn-lt"/>
                </a:rPr>
                <a:t>：仅丢包的子流需等待重传</a:t>
              </a:r>
            </a:p>
          </p:txBody>
        </p:sp>
      </p:grpSp>
      <p:pic>
        <p:nvPicPr>
          <p:cNvPr id="60" name="內容版面配置區 4">
            <a:extLst>
              <a:ext uri="{FF2B5EF4-FFF2-40B4-BE49-F238E27FC236}">
                <a16:creationId xmlns:a16="http://schemas.microsoft.com/office/drawing/2014/main" id="{40670081-C686-4AD7-B00C-ACA76CC14C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20" t="1588" r="4223" b="3981"/>
          <a:stretch/>
        </p:blipFill>
        <p:spPr bwMode="auto">
          <a:xfrm>
            <a:off x="8265143" y="1457127"/>
            <a:ext cx="3411329" cy="2319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3147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8B948-1F52-4E7B-A4D1-3C3C974A1E02}"/>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340DE942-D3E2-43F7-8977-BC4F3D4739F2}"/>
              </a:ext>
            </a:extLst>
          </p:cNvPr>
          <p:cNvSpPr>
            <a:spLocks noGrp="1"/>
          </p:cNvSpPr>
          <p:nvPr>
            <p:ph idx="1"/>
          </p:nvPr>
        </p:nvSpPr>
        <p:spPr/>
        <p:txBody>
          <a:bodyPr/>
          <a:lstStyle/>
          <a:p>
            <a:r>
              <a:rPr lang="zh-CN" altLang="en-US" dirty="0"/>
              <a:t>传输层介于通信子网和资源子网之间</a:t>
            </a:r>
          </a:p>
          <a:p>
            <a:r>
              <a:rPr lang="zh-CN" altLang="en-US" dirty="0"/>
              <a:t>两个主要的传输协议</a:t>
            </a:r>
            <a:r>
              <a:rPr lang="en-US" altLang="zh-CN" dirty="0"/>
              <a:t>UDP</a:t>
            </a:r>
            <a:r>
              <a:rPr lang="zh-CN" altLang="en-US" dirty="0"/>
              <a:t>和</a:t>
            </a:r>
            <a:r>
              <a:rPr lang="en-US" altLang="zh-CN" dirty="0"/>
              <a:t>TCP</a:t>
            </a:r>
          </a:p>
          <a:p>
            <a:pPr lvl="1"/>
            <a:r>
              <a:rPr lang="en-US" altLang="zh-CN" dirty="0"/>
              <a:t>UDP</a:t>
            </a:r>
            <a:r>
              <a:rPr lang="zh-CN" altLang="en-US" dirty="0"/>
              <a:t>是一个无连接的协议</a:t>
            </a:r>
            <a:endParaRPr lang="en-US" altLang="zh-CN" dirty="0"/>
          </a:p>
          <a:p>
            <a:pPr lvl="1"/>
            <a:r>
              <a:rPr lang="en-US" altLang="zh-CN" dirty="0"/>
              <a:t>TCP</a:t>
            </a:r>
            <a:r>
              <a:rPr lang="zh-CN" altLang="en-US" dirty="0"/>
              <a:t>协议提供了一个可靠的、双向的、拥塞可控的字节流服务</a:t>
            </a:r>
          </a:p>
          <a:p>
            <a:r>
              <a:rPr lang="en-US" altLang="zh-CN" dirty="0"/>
              <a:t>TCP</a:t>
            </a:r>
            <a:r>
              <a:rPr lang="zh-CN" altLang="en-US" dirty="0"/>
              <a:t>拥塞控制遵循</a:t>
            </a:r>
            <a:r>
              <a:rPr lang="en-US" altLang="zh-CN" dirty="0"/>
              <a:t>AIMD</a:t>
            </a:r>
            <a:r>
              <a:rPr lang="zh-CN" altLang="en-US" dirty="0"/>
              <a:t>控制法则，</a:t>
            </a:r>
            <a:r>
              <a:rPr lang="en-US" altLang="zh-CN" dirty="0"/>
              <a:t>AIMD</a:t>
            </a:r>
            <a:r>
              <a:rPr lang="zh-CN" altLang="en-US" dirty="0"/>
              <a:t>控制法则能将传输速率收敛到一个相对公平和有效的分配方案上</a:t>
            </a:r>
          </a:p>
          <a:p>
            <a:r>
              <a:rPr lang="zh-CN" altLang="en-US" dirty="0"/>
              <a:t>慢启动、拥塞避免、快速重传和快速恢复四个算法构成了</a:t>
            </a:r>
            <a:r>
              <a:rPr lang="en-US" altLang="zh-CN" dirty="0"/>
              <a:t>TCP</a:t>
            </a:r>
            <a:r>
              <a:rPr lang="zh-CN" altLang="en-US" dirty="0"/>
              <a:t>拥塞控制的基础</a:t>
            </a:r>
          </a:p>
          <a:p>
            <a:r>
              <a:rPr lang="en-US" altLang="zh-CN" dirty="0"/>
              <a:t>QUIC</a:t>
            </a:r>
            <a:r>
              <a:rPr lang="zh-CN" altLang="en-US" dirty="0"/>
              <a:t>运行在</a:t>
            </a:r>
            <a:r>
              <a:rPr lang="en-US" altLang="zh-CN" dirty="0"/>
              <a:t>UDP</a:t>
            </a:r>
            <a:r>
              <a:rPr lang="zh-CN" altLang="en-US" dirty="0"/>
              <a:t>之上，它的主要目标是让</a:t>
            </a:r>
            <a:r>
              <a:rPr lang="en-US" altLang="zh-CN" dirty="0"/>
              <a:t>HTTP</a:t>
            </a:r>
            <a:r>
              <a:rPr lang="zh-CN" altLang="en-US" dirty="0"/>
              <a:t>等应用层协议运行得更加快速</a:t>
            </a:r>
          </a:p>
        </p:txBody>
      </p:sp>
      <p:sp>
        <p:nvSpPr>
          <p:cNvPr id="4" name="灯片编号占位符 3">
            <a:extLst>
              <a:ext uri="{FF2B5EF4-FFF2-40B4-BE49-F238E27FC236}">
                <a16:creationId xmlns:a16="http://schemas.microsoft.com/office/drawing/2014/main" id="{6C7FEAA7-4CE2-4B73-AE61-EBDE06ED5212}"/>
              </a:ext>
            </a:extLst>
          </p:cNvPr>
          <p:cNvSpPr>
            <a:spLocks noGrp="1"/>
          </p:cNvSpPr>
          <p:nvPr>
            <p:ph type="sldNum" sz="quarter" idx="12"/>
          </p:nvPr>
        </p:nvSpPr>
        <p:spPr/>
        <p:txBody>
          <a:bodyPr/>
          <a:lstStyle/>
          <a:p>
            <a:pPr>
              <a:defRPr/>
            </a:pPr>
            <a:fld id="{816960B2-2B11-492C-B588-5290E1274F96}" type="slidenum">
              <a:rPr lang="en-US" altLang="zh-CN" smtClean="0"/>
              <a:pPr>
                <a:defRPr/>
              </a:pPr>
              <a:t>92</a:t>
            </a:fld>
            <a:endParaRPr lang="en-US" altLang="zh-CN" dirty="0"/>
          </a:p>
        </p:txBody>
      </p:sp>
    </p:spTree>
    <p:extLst>
      <p:ext uri="{BB962C8B-B14F-4D97-AF65-F5344CB8AC3E}">
        <p14:creationId xmlns:p14="http://schemas.microsoft.com/office/powerpoint/2010/main" val="189209975"/>
      </p:ext>
    </p:extLst>
  </p:cSld>
  <p:clrMapOvr>
    <a:masterClrMapping/>
  </p:clrMapOvr>
</p:sld>
</file>

<file path=ppt/theme/theme1.xml><?xml version="1.0" encoding="utf-8"?>
<a:theme xmlns:a="http://schemas.openxmlformats.org/drawingml/2006/main" name="my-network">
  <a:themeElements>
    <a:clrScheme name="my-netwo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tx1"/>
            </a:solidFill>
            <a:effectLst/>
            <a:latin typeface="微软雅黑 Light" panose="020B0502040204020203" pitchFamily="34" charset="-122"/>
            <a:ea typeface="微软雅黑 Light" panose="020B0502040204020203" pitchFamily="34"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黑体" pitchFamily="2" charset="-122"/>
          </a:defRPr>
        </a:defPPr>
      </a:lstStyle>
    </a:lnDef>
    <a:txDef>
      <a:spPr bwMode="auto">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spAutoFit/>
      </a:bodyPr>
      <a:lstStyle>
        <a:defPPr algn="l">
          <a:defRPr dirty="0">
            <a:latin typeface="微软雅黑 Light" panose="020B0502040204020203" pitchFamily="34" charset="-122"/>
            <a:ea typeface="微软雅黑 Light" panose="020B0502040204020203" pitchFamily="34" charset="-122"/>
          </a:defRPr>
        </a:defPPr>
      </a:lstStyle>
    </a:txDef>
  </a:objectDefaults>
  <a:extraClrSchemeLst>
    <a:extraClrScheme>
      <a:clrScheme name="my-netwo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y-networ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y-networ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y-networ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y-networ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y-networ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y-networ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y-networ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y-networ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y-networ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y-networ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y-networ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36512</TotalTime>
  <Words>7533</Words>
  <Application>Microsoft Office PowerPoint</Application>
  <PresentationFormat>宽屏</PresentationFormat>
  <Paragraphs>1808</Paragraphs>
  <Slides>92</Slides>
  <Notes>9</Notes>
  <HiddenSlides>1</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0" baseType="lpstr">
      <vt:lpstr>微软雅黑</vt:lpstr>
      <vt:lpstr>微软雅黑 Light</vt:lpstr>
      <vt:lpstr>Arial</vt:lpstr>
      <vt:lpstr>Tahoma</vt:lpstr>
      <vt:lpstr>Times New Roman</vt:lpstr>
      <vt:lpstr>Wingdings</vt:lpstr>
      <vt:lpstr>my-network</vt:lpstr>
      <vt:lpstr>VISIO</vt:lpstr>
      <vt:lpstr>第六章 传输层</vt:lpstr>
      <vt:lpstr>6.1 传输层服务</vt:lpstr>
      <vt:lpstr>传输层功能与服务概述</vt:lpstr>
      <vt:lpstr>传输层提供逻辑通信</vt:lpstr>
      <vt:lpstr>传输协议</vt:lpstr>
      <vt:lpstr>传输层和网络层协议的区别</vt:lpstr>
      <vt:lpstr>传输层功能</vt:lpstr>
      <vt:lpstr>传输层地址</vt:lpstr>
      <vt:lpstr>访问点通信</vt:lpstr>
      <vt:lpstr>传输层复用—向上复用、向下复用</vt:lpstr>
      <vt:lpstr>可靠传输</vt:lpstr>
      <vt:lpstr>差错控制</vt:lpstr>
      <vt:lpstr>次序控制—分段和组合</vt:lpstr>
      <vt:lpstr>次序控制—连接和分割</vt:lpstr>
      <vt:lpstr>丢失控制与重复控制</vt:lpstr>
      <vt:lpstr>传输层流量控制</vt:lpstr>
      <vt:lpstr>滑动窗口</vt:lpstr>
      <vt:lpstr>传输层的流量控制</vt:lpstr>
      <vt:lpstr>传输连接</vt:lpstr>
      <vt:lpstr>连接建立</vt:lpstr>
      <vt:lpstr>连接终止</vt:lpstr>
      <vt:lpstr>三次握手方法的连接释放</vt:lpstr>
      <vt:lpstr>6.2 用户数据报协议UDP</vt:lpstr>
      <vt:lpstr>UDP特征</vt:lpstr>
      <vt:lpstr>采用的通讯方式</vt:lpstr>
      <vt:lpstr>UDP报头格式</vt:lpstr>
      <vt:lpstr>UDP报头格式(1)</vt:lpstr>
      <vt:lpstr>UDP报头格式(2)</vt:lpstr>
      <vt:lpstr>UDP校验和</vt:lpstr>
      <vt:lpstr>计算 UDP 检验和的例子 </vt:lpstr>
      <vt:lpstr>6.3 传输控制协议TCP</vt:lpstr>
      <vt:lpstr>TCP的主要特点</vt:lpstr>
      <vt:lpstr>TCP提供的服务</vt:lpstr>
      <vt:lpstr>TCP的报头格式</vt:lpstr>
      <vt:lpstr>TCP的报头字段(1)</vt:lpstr>
      <vt:lpstr>PowerPoint 演示文稿</vt:lpstr>
      <vt:lpstr>TCP的报头字段(2)</vt:lpstr>
      <vt:lpstr>TCP的报头字段(3)</vt:lpstr>
      <vt:lpstr>TCP的报头字段(4)</vt:lpstr>
      <vt:lpstr>TCP的报头字段(5)</vt:lpstr>
      <vt:lpstr>TCP的报头字段(6)</vt:lpstr>
      <vt:lpstr>TCP的报头字段(7)</vt:lpstr>
      <vt:lpstr>TCP的报头字段(8)</vt:lpstr>
      <vt:lpstr>TCP的报头字段(9)</vt:lpstr>
      <vt:lpstr>TCP的报头字段(10)</vt:lpstr>
      <vt:lpstr>TCP的报头字段(11)</vt:lpstr>
      <vt:lpstr>TCP的报头字段(12)</vt:lpstr>
      <vt:lpstr>TCP的报头字段(13)</vt:lpstr>
      <vt:lpstr>TCP的报头字段(14)</vt:lpstr>
      <vt:lpstr>TCP的报头字段(15)</vt:lpstr>
      <vt:lpstr>TCP特性(1)</vt:lpstr>
      <vt:lpstr>TCP面向流的概念 </vt:lpstr>
      <vt:lpstr>TCP特性(2)</vt:lpstr>
      <vt:lpstr>TCP所采用的技术</vt:lpstr>
      <vt:lpstr>超时重传时间的选择</vt:lpstr>
      <vt:lpstr>加权平均往返时间</vt:lpstr>
      <vt:lpstr>超时重传时间 RTO</vt:lpstr>
      <vt:lpstr>Karn算法及其修正</vt:lpstr>
      <vt:lpstr>TCP计时器管理</vt:lpstr>
      <vt:lpstr>确认到达时间分布</vt:lpstr>
      <vt:lpstr>TCP SACK</vt:lpstr>
      <vt:lpstr>RFC 2018的一些规定</vt:lpstr>
      <vt:lpstr>TCP何时发送数据</vt:lpstr>
      <vt:lpstr>提高性能的措施</vt:lpstr>
      <vt:lpstr>提高性能的措施</vt:lpstr>
      <vt:lpstr>连接建立</vt:lpstr>
      <vt:lpstr>连接建立报文序列</vt:lpstr>
      <vt:lpstr>TCP连接的释放</vt:lpstr>
      <vt:lpstr>A必须等待2MSL的时间</vt:lpstr>
      <vt:lpstr>TCP正常的连接建立和关闭</vt:lpstr>
      <vt:lpstr>TCP拥塞控制原理</vt:lpstr>
      <vt:lpstr>拥塞控制方式</vt:lpstr>
      <vt:lpstr>传输层拥塞控制</vt:lpstr>
      <vt:lpstr>CWND</vt:lpstr>
      <vt:lpstr>慢启动</vt:lpstr>
      <vt:lpstr>拥塞避免</vt:lpstr>
      <vt:lpstr>慢启动和拥塞避免工作过程</vt:lpstr>
      <vt:lpstr>慢启动和拥塞避免工作过程</vt:lpstr>
      <vt:lpstr>乘法减小(multiplicative decrease)</vt:lpstr>
      <vt:lpstr>加法增大(additive increase)</vt:lpstr>
      <vt:lpstr>注意！！！</vt:lpstr>
      <vt:lpstr>例题</vt:lpstr>
      <vt:lpstr>快速重传/快速恢复</vt:lpstr>
      <vt:lpstr>快速重传示例</vt:lpstr>
      <vt:lpstr>快速恢复算法</vt:lpstr>
      <vt:lpstr>连续收到三个重复的确认转入拥塞避免</vt:lpstr>
      <vt:lpstr>发送窗口的上限值</vt:lpstr>
      <vt:lpstr>TCP选项</vt:lpstr>
      <vt:lpstr>TCP选项</vt:lpstr>
      <vt:lpstr>QUIC简介</vt:lpstr>
      <vt:lpstr>QUIC特性：多子流并发复用</vt:lpstr>
      <vt:lpstr>小结</vt:lpstr>
    </vt:vector>
  </TitlesOfParts>
  <Company>Jilin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传输层</dc:title>
  <dc:creator>Zhang Zongsheng</dc:creator>
  <cp:lastModifiedBy>Huo yanmei</cp:lastModifiedBy>
  <cp:revision>20231014</cp:revision>
  <cp:lastPrinted>1601-01-01T00:00:00Z</cp:lastPrinted>
  <dcterms:created xsi:type="dcterms:W3CDTF">2003-06-07T12:50:50Z</dcterms:created>
  <dcterms:modified xsi:type="dcterms:W3CDTF">2023-10-30T02:36:06Z</dcterms:modified>
</cp:coreProperties>
</file>