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936" r:id="rId3"/>
    <p:sldId id="3135" r:id="rId4"/>
    <p:sldId id="3130" r:id="rId5"/>
    <p:sldId id="499" r:id="rId6"/>
    <p:sldId id="3127" r:id="rId7"/>
    <p:sldId id="434" r:id="rId8"/>
    <p:sldId id="481" r:id="rId9"/>
    <p:sldId id="435" r:id="rId10"/>
    <p:sldId id="440" r:id="rId11"/>
    <p:sldId id="442" r:id="rId12"/>
    <p:sldId id="438" r:id="rId13"/>
    <p:sldId id="445" r:id="rId14"/>
    <p:sldId id="441" r:id="rId15"/>
    <p:sldId id="437" r:id="rId16"/>
    <p:sldId id="443" r:id="rId17"/>
    <p:sldId id="454" r:id="rId18"/>
    <p:sldId id="452" r:id="rId19"/>
    <p:sldId id="449" r:id="rId20"/>
    <p:sldId id="500" r:id="rId21"/>
    <p:sldId id="3131" r:id="rId22"/>
    <p:sldId id="407" r:id="rId23"/>
    <p:sldId id="446" r:id="rId24"/>
    <p:sldId id="451" r:id="rId25"/>
    <p:sldId id="459" r:id="rId26"/>
    <p:sldId id="3133" r:id="rId27"/>
    <p:sldId id="456" r:id="rId28"/>
    <p:sldId id="3128" r:id="rId29"/>
    <p:sldId id="492" r:id="rId30"/>
    <p:sldId id="493" r:id="rId31"/>
    <p:sldId id="463" r:id="rId32"/>
    <p:sldId id="464" r:id="rId33"/>
    <p:sldId id="465" r:id="rId34"/>
    <p:sldId id="482" r:id="rId35"/>
    <p:sldId id="490" r:id="rId36"/>
    <p:sldId id="466" r:id="rId37"/>
    <p:sldId id="468" r:id="rId38"/>
    <p:sldId id="469" r:id="rId39"/>
    <p:sldId id="3134" r:id="rId40"/>
    <p:sldId id="474" r:id="rId41"/>
    <p:sldId id="494" r:id="rId42"/>
    <p:sldId id="3132" r:id="rId43"/>
    <p:sldId id="496" r:id="rId44"/>
    <p:sldId id="497" r:id="rId45"/>
    <p:sldId id="498" r:id="rId46"/>
    <p:sldId id="485" r:id="rId47"/>
    <p:sldId id="486" r:id="rId48"/>
    <p:sldId id="487" r:id="rId49"/>
    <p:sldId id="488" r:id="rId50"/>
    <p:sldId id="3129" r:id="rId51"/>
    <p:sldId id="478" r:id="rId52"/>
    <p:sldId id="480" r:id="rId53"/>
    <p:sldId id="479" r:id="rId54"/>
    <p:sldId id="2147474995" r:id="rId55"/>
    <p:sldId id="2147474994" r:id="rId56"/>
  </p:sldIdLst>
  <p:sldSz cx="12192000" cy="6858000"/>
  <p:notesSz cx="6858000" cy="9144000"/>
  <p:custDataLst>
    <p:tags r:id="rId5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FBAA"/>
    <a:srgbClr val="C2C2C2"/>
    <a:srgbClr val="BAE8C5"/>
    <a:srgbClr val="0836BF"/>
    <a:srgbClr val="FFFFCC"/>
    <a:srgbClr val="7FD3FF"/>
    <a:srgbClr val="CBCBCB"/>
    <a:srgbClr val="7F7F7F"/>
    <a:srgbClr val="00365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0844" autoAdjust="0"/>
  </p:normalViewPr>
  <p:slideViewPr>
    <p:cSldViewPr snapToGrid="0" showGuides="1">
      <p:cViewPr varScale="1">
        <p:scale>
          <a:sx n="93" d="100"/>
          <a:sy n="93" d="100"/>
        </p:scale>
        <p:origin x="54" y="54"/>
      </p:cViewPr>
      <p:guideLst>
        <p:guide pos="416"/>
        <p:guide pos="7256"/>
        <p:guide orient="horz" pos="648"/>
        <p:guide orient="horz" pos="712"/>
        <p:guide orient="horz" pos="3928"/>
        <p:guide orient="horz" pos="38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1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4916D56-B34C-48E0-94A5-A318A876D7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C0EEBC-8D23-4B3A-BD5E-A81F9343DB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3785B-EA9D-4ECC-8D78-9CB3DD263E07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C98705-62AA-417E-A5F2-3387DFCC50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11FB48-8697-4A0F-80B5-D341836804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58AB-0C22-4EBA-8BD0-2B470D05F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383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08345-5BC1-4279-8A0C-53C64F9A5A9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B845C-6718-4222-B43C-226B0389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2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0916C-5599-4F26-ABD9-E4B746CCB4B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7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EFBE82-3FD8-406E-A5CF-A531019AEC57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0944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7A3DC-9245-471D-B853-A18DCED3D957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5893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F50E3-084E-4775-B5E6-2302C62D0098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259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85CE1-A885-4B9B-8418-10BF998E8703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3097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85CE1-A885-4B9B-8418-10BF998E8703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156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85CE1-A885-4B9B-8418-10BF998E8703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09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41BCE0-9290-4ED0-8C41-57525FA04F4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684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44766-9F63-4387-BF02-70015CAF5E6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099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3F355-5F63-40A0-B113-61B723E4AFC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3615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2A2AC-162E-4695-B29F-B06614473A7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22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87448-3DF9-4615-B8B4-2DDCE06BD4F5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551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ABAC60-BE5E-4292-9EC4-C474B5E0525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946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438424-B220-4577-B384-93160E001A0F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2863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4908D5-3053-4C71-A743-180B26B3C4C2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71489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85CE1-A885-4B9B-8418-10BF998E8703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14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78285" y="2243897"/>
            <a:ext cx="6340615" cy="2370206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 altLang="zh-CN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78285" y="4614103"/>
            <a:ext cx="5914513" cy="508703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add subtitle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5586374"/>
            <a:ext cx="4517887" cy="27432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en-US" dirty="0"/>
          </a:p>
        </p:txBody>
      </p:sp>
      <p:sp>
        <p:nvSpPr>
          <p:cNvPr id="6" name="Text Placeholder 4294967294"/>
          <p:cNvSpPr>
            <a:spLocks noGrp="1"/>
          </p:cNvSpPr>
          <p:nvPr>
            <p:ph type="body" sz="quarter" idx="14" hasCustomPrompt="1"/>
          </p:nvPr>
        </p:nvSpPr>
        <p:spPr>
          <a:xfrm>
            <a:off x="660398" y="5859780"/>
            <a:ext cx="4517887" cy="27432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www.islide.cc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1438"/>
            <a:ext cx="11328400" cy="76517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34434" y="1052514"/>
            <a:ext cx="11523133" cy="543718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A58DBD2-DAF7-4686-908D-FBE4A4C7898C}" type="datetime1">
              <a:rPr lang="zh-CN" altLang="en-US" smtClean="0"/>
              <a:pPr>
                <a:defRPr/>
              </a:pPr>
              <a:t>2023/8/28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E6425F8-8564-4543-A15C-E4EDED80C1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498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1438"/>
            <a:ext cx="113284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34434" y="1052514"/>
            <a:ext cx="5659967" cy="5437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052514"/>
            <a:ext cx="5659967" cy="5437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54517" y="6578601"/>
            <a:ext cx="2844800" cy="2063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578601"/>
            <a:ext cx="3860800" cy="2063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192684" y="6578601"/>
            <a:ext cx="2844800" cy="206375"/>
          </a:xfrm>
        </p:spPr>
        <p:txBody>
          <a:bodyPr/>
          <a:lstStyle>
            <a:lvl1pPr>
              <a:defRPr/>
            </a:lvl1pPr>
          </a:lstStyle>
          <a:p>
            <a:fld id="{F50F8B47-7820-40EE-81B9-8AA43B804D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29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1438"/>
            <a:ext cx="113284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4434" y="1052514"/>
            <a:ext cx="5659967" cy="5437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1" y="1052513"/>
            <a:ext cx="5659967" cy="264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1" y="3846514"/>
            <a:ext cx="5659967" cy="264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54517" y="6578601"/>
            <a:ext cx="2844800" cy="2063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578601"/>
            <a:ext cx="3860800" cy="2063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192684" y="6578601"/>
            <a:ext cx="2844800" cy="206375"/>
          </a:xfrm>
        </p:spPr>
        <p:txBody>
          <a:bodyPr/>
          <a:lstStyle>
            <a:lvl1pPr>
              <a:defRPr/>
            </a:lvl1pPr>
          </a:lstStyle>
          <a:p>
            <a:fld id="{94229076-6A5A-4582-9C2A-470B8CF4E8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49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/>
              <a:t>Click to add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0400" y="1500187"/>
            <a:ext cx="2836562" cy="915667"/>
          </a:xfrm>
        </p:spPr>
        <p:txBody>
          <a:bodyPr anchor="t">
            <a:normAutofit/>
          </a:bodyPr>
          <a:lstStyle>
            <a:lvl1pPr algn="r">
              <a:defRPr sz="2400"/>
            </a:lvl1pPr>
          </a:lstStyle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3745078" y="1500188"/>
            <a:ext cx="7773821" cy="463391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altLang="zh-CN"/>
              <a:t>Click to add text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Freeform: Shape 8"/>
          <p:cNvSpPr>
            <a:spLocks noChangeAspect="1"/>
          </p:cNvSpPr>
          <p:nvPr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6950" y="2441601"/>
            <a:ext cx="5435600" cy="98739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altLang="zh-CN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83300" y="3429000"/>
            <a:ext cx="5435600" cy="270510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add text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Click to add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preserve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877" y="2134685"/>
            <a:ext cx="6711244" cy="2689548"/>
          </a:xfrm>
        </p:spPr>
        <p:txBody>
          <a:bodyPr anchor="ctr">
            <a:normAutofit/>
          </a:bodyPr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 altLang="zh-CN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01013" y="5570220"/>
            <a:ext cx="4517887" cy="274320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001013" y="5844540"/>
            <a:ext cx="4517887" cy="274320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www.islide.cc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09954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3983029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add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5592-9C3F-48AB-9A3F-F2A64B129A6F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75073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8168" y="6409690"/>
            <a:ext cx="375073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57" r:id="rId7"/>
    <p:sldLayoutId id="2147483660" r:id="rId8"/>
    <p:sldLayoutId id="2147483661" r:id="rId9"/>
    <p:sldLayoutId id="2147483663" r:id="rId10"/>
    <p:sldLayoutId id="2147483664" r:id="rId11"/>
    <p:sldLayoutId id="2147483665" r:id="rId12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C29581-8E49-3187-0831-CA722CECB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1210" y="2072447"/>
            <a:ext cx="6340615" cy="2370206"/>
          </a:xfrm>
        </p:spPr>
        <p:txBody>
          <a:bodyPr/>
          <a:lstStyle/>
          <a:p>
            <a:r>
              <a:rPr lang="zh-CN" altLang="en-US" dirty="0"/>
              <a:t>计算机网络</a:t>
            </a:r>
            <a:br>
              <a:rPr lang="en-US" altLang="zh-CN" dirty="0"/>
            </a:br>
            <a:r>
              <a:rPr lang="zh-CN" altLang="en-US" sz="4000" dirty="0"/>
              <a:t>第三章 物理层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C47266-BDC5-AE9B-BF2E-B62F6C53A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1210" y="4398083"/>
            <a:ext cx="6229196" cy="508703"/>
          </a:xfrm>
        </p:spPr>
        <p:txBody>
          <a:bodyPr/>
          <a:lstStyle/>
          <a:p>
            <a:r>
              <a:rPr lang="en-US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4597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48DA-7F03-4F07-B125-12145D42FEB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双绞线类型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UTP</a:t>
            </a:r>
            <a:r>
              <a:rPr lang="zh-CN" altLang="en-US" dirty="0"/>
              <a:t>非屏蔽双绞线</a:t>
            </a:r>
          </a:p>
          <a:p>
            <a:r>
              <a:rPr lang="zh-CN" altLang="en-US" dirty="0"/>
              <a:t>屏蔽双绞线</a:t>
            </a:r>
          </a:p>
          <a:p>
            <a:pPr lvl="1"/>
            <a:r>
              <a:rPr lang="en-US" altLang="zh-CN" dirty="0"/>
              <a:t>STP</a:t>
            </a:r>
          </a:p>
          <a:p>
            <a:pPr lvl="1"/>
            <a:r>
              <a:rPr lang="en-US" altLang="zh-CN" dirty="0"/>
              <a:t>S/UTP</a:t>
            </a:r>
          </a:p>
          <a:p>
            <a:pPr lvl="1"/>
            <a:r>
              <a:rPr lang="en-US" altLang="zh-CN" dirty="0"/>
              <a:t>S/STP</a:t>
            </a:r>
          </a:p>
          <a:p>
            <a:pPr lvl="1"/>
            <a:endParaRPr lang="en-US" altLang="zh-CN" dirty="0"/>
          </a:p>
        </p:txBody>
      </p:sp>
      <p:pic>
        <p:nvPicPr>
          <p:cNvPr id="308229" name="Picture 5" descr="220px-STP-c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824" y="3429000"/>
            <a:ext cx="2095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31" name="Picture 7" descr="220px-S-UTP-cab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674" y="3429000"/>
            <a:ext cx="2095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33" name="Picture 9" descr="220px-S-STP-cab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499" y="3429000"/>
            <a:ext cx="2095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35" name="Picture 11" descr="220px-UTP-cab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162" y="3429000"/>
            <a:ext cx="2095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F081-5A1C-4B19-A6C5-45EED61ECF14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71438"/>
            <a:ext cx="11099800" cy="957262"/>
          </a:xfrm>
        </p:spPr>
        <p:txBody>
          <a:bodyPr/>
          <a:lstStyle/>
          <a:p>
            <a:r>
              <a:rPr lang="zh-CN" altLang="en-US" dirty="0"/>
              <a:t>连线标准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0400" y="1130299"/>
            <a:ext cx="10858500" cy="9302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EIA/TIA</a:t>
            </a:r>
            <a:r>
              <a:rPr lang="zh-CN" altLang="en-US" dirty="0"/>
              <a:t>布线标准中规定了双绞线的两种线序</a:t>
            </a:r>
            <a:r>
              <a:rPr lang="en-US" altLang="zh-CN" dirty="0"/>
              <a:t>568A</a:t>
            </a:r>
            <a:r>
              <a:rPr lang="zh-CN" altLang="en-US" dirty="0"/>
              <a:t>与</a:t>
            </a:r>
            <a:r>
              <a:rPr lang="en-US" altLang="zh-CN" dirty="0"/>
              <a:t>568B</a:t>
            </a:r>
          </a:p>
        </p:txBody>
      </p:sp>
      <p:pic>
        <p:nvPicPr>
          <p:cNvPr id="310277" name="Picture 5" descr="568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160588"/>
            <a:ext cx="1096962" cy="327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79" name="Picture 7" descr="568-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1" y="2162174"/>
            <a:ext cx="1144587" cy="328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0469" name="Group 19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30587144"/>
              </p:ext>
            </p:extLst>
          </p:nvPr>
        </p:nvGraphicFramePr>
        <p:xfrm>
          <a:off x="3071813" y="1981199"/>
          <a:ext cx="2665413" cy="3565528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568A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White/Blue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8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White/Orange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White/Green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Green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60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White/Brown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10470" name="Group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351697"/>
              </p:ext>
            </p:extLst>
          </p:nvPr>
        </p:nvGraphicFramePr>
        <p:xfrm>
          <a:off x="6096000" y="1981199"/>
          <a:ext cx="2665412" cy="3565528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568B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White/Blue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8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White/Green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Green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White/Orange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60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White/Brown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87A4-83D4-4A07-8D05-CE84E8248B5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UTP</a:t>
            </a:r>
            <a:r>
              <a:rPr lang="zh-CN" altLang="en-US"/>
              <a:t>插座</a:t>
            </a:r>
          </a:p>
        </p:txBody>
      </p:sp>
      <p:pic>
        <p:nvPicPr>
          <p:cNvPr id="306180" name="Picture 4" descr="ethernet_stand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57" y="1391770"/>
            <a:ext cx="6668086" cy="456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2F84-03F0-47D5-9B3E-EF77DD1CF580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双绞线连接器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8P8C</a:t>
            </a:r>
            <a:r>
              <a:rPr lang="zh-CN" altLang="en-US"/>
              <a:t>，也称之为</a:t>
            </a:r>
            <a:r>
              <a:rPr lang="en-US" altLang="zh-CN"/>
              <a:t>RJ45</a:t>
            </a:r>
            <a:r>
              <a:rPr lang="zh-CN" altLang="en-US"/>
              <a:t>，是以太网使用双绞线连接时常用的连接器插头。</a:t>
            </a:r>
          </a:p>
          <a:p>
            <a:r>
              <a:rPr lang="zh-CN" altLang="en-US"/>
              <a:t> </a:t>
            </a:r>
            <a:r>
              <a:rPr lang="en-US" altLang="zh-CN"/>
              <a:t>8P8C</a:t>
            </a:r>
            <a:r>
              <a:rPr lang="zh-CN" altLang="en-US"/>
              <a:t>：</a:t>
            </a:r>
          </a:p>
          <a:p>
            <a:pPr lvl="1"/>
            <a:r>
              <a:rPr lang="en-US" altLang="zh-CN"/>
              <a:t>8</a:t>
            </a:r>
            <a:r>
              <a:rPr lang="zh-CN" altLang="en-US"/>
              <a:t>个位置</a:t>
            </a:r>
            <a:r>
              <a:rPr lang="en-US" altLang="zh-CN"/>
              <a:t>(Position)</a:t>
            </a:r>
          </a:p>
          <a:p>
            <a:pPr lvl="1"/>
            <a:r>
              <a:rPr lang="en-US" altLang="zh-CN"/>
              <a:t>8</a:t>
            </a:r>
            <a:r>
              <a:rPr lang="zh-CN" altLang="en-US"/>
              <a:t>个触点</a:t>
            </a:r>
            <a:r>
              <a:rPr lang="en-US" altLang="zh-CN"/>
              <a:t>(Contact)</a:t>
            </a:r>
          </a:p>
          <a:p>
            <a:r>
              <a:rPr lang="zh-CN" altLang="en-US"/>
              <a:t>在百兆以太网中，仅使用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6</a:t>
            </a:r>
            <a:r>
              <a:rPr lang="zh-CN" altLang="en-US"/>
              <a:t>四根线。</a:t>
            </a:r>
          </a:p>
          <a:p>
            <a:r>
              <a:rPr lang="zh-CN" altLang="en-US"/>
              <a:t>差分信号传输方式，减少电磁干扰，其中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为</a:t>
            </a:r>
            <a:r>
              <a:rPr lang="en-US" altLang="zh-CN"/>
              <a:t>TX(</a:t>
            </a:r>
            <a:r>
              <a:rPr lang="zh-CN" altLang="en-US"/>
              <a:t>发送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6</a:t>
            </a:r>
            <a:r>
              <a:rPr lang="zh-CN" altLang="en-US"/>
              <a:t>为</a:t>
            </a:r>
            <a:r>
              <a:rPr lang="en-US" altLang="zh-CN"/>
              <a:t>RX(</a:t>
            </a:r>
            <a:r>
              <a:rPr lang="zh-CN" altLang="en-US"/>
              <a:t>接收</a:t>
            </a:r>
            <a:r>
              <a:rPr lang="en-US" altLang="zh-CN"/>
              <a:t>)</a:t>
            </a:r>
            <a:r>
              <a:rPr lang="zh-CN" altLang="en-US"/>
              <a:t>。</a:t>
            </a:r>
          </a:p>
          <a:p>
            <a:r>
              <a:rPr lang="zh-CN" altLang="en-US"/>
              <a:t>在千兆以太网或者以太网供电中，全部的四对都被使用。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5B59-0A44-48E4-B0F2-1F794E745A6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直连线与交叉线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直连线就是两端相同，同为</a:t>
            </a:r>
            <a:r>
              <a:rPr lang="en-US" altLang="zh-CN" dirty="0"/>
              <a:t>EIA-568-A</a:t>
            </a:r>
            <a:r>
              <a:rPr lang="zh-CN" altLang="en-US" dirty="0"/>
              <a:t>或者同为</a:t>
            </a:r>
            <a:r>
              <a:rPr lang="en-US" altLang="zh-CN" dirty="0"/>
              <a:t>EIA-568-B</a:t>
            </a:r>
          </a:p>
          <a:p>
            <a:r>
              <a:rPr lang="zh-CN" altLang="en-US" dirty="0"/>
              <a:t>交叉线就是一端使用</a:t>
            </a:r>
            <a:r>
              <a:rPr lang="en-US" altLang="zh-CN" dirty="0"/>
              <a:t>EIA-568-A</a:t>
            </a:r>
            <a:r>
              <a:rPr lang="zh-CN" altLang="en-US" dirty="0"/>
              <a:t>，另一端使用</a:t>
            </a:r>
            <a:r>
              <a:rPr lang="en-US" altLang="zh-CN" dirty="0"/>
              <a:t>EIA-568-B</a:t>
            </a:r>
            <a:r>
              <a:rPr lang="zh-CN" altLang="en-US" dirty="0"/>
              <a:t>的连接方法。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4738-9F58-47FB-B1BC-8D07B8B11179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双绞线参数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56729"/>
              </p:ext>
            </p:extLst>
          </p:nvPr>
        </p:nvGraphicFramePr>
        <p:xfrm>
          <a:off x="1811336" y="1272749"/>
          <a:ext cx="8642350" cy="32592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7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0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42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15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5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28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91267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 dirty="0">
                          <a:effectLst/>
                        </a:rPr>
                        <a:t>Name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194009" marT="29563" marB="29563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Standard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194009" marT="29563" marB="29563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00" kern="0">
                          <a:effectLst/>
                        </a:rPr>
                        <a:t>Speed</a:t>
                      </a:r>
                      <a:br>
                        <a:rPr lang="en-US" sz="900" kern="0">
                          <a:effectLst/>
                        </a:rPr>
                      </a:br>
                      <a:r>
                        <a:rPr lang="en-US" sz="900" kern="0">
                          <a:effectLst/>
                        </a:rPr>
                        <a:t>(Mbit/s)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194009" marT="29563" marB="29563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00" kern="0">
                          <a:effectLst/>
                        </a:rPr>
                        <a:t>Pairs</a:t>
                      </a:r>
                      <a:br>
                        <a:rPr lang="en-US" sz="900" kern="0">
                          <a:effectLst/>
                        </a:rPr>
                      </a:br>
                      <a:r>
                        <a:rPr lang="en-US" sz="900" kern="0">
                          <a:effectLst/>
                        </a:rPr>
                        <a:t>required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194009" marT="29563" marB="29563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00" kern="0">
                          <a:effectLst/>
                        </a:rPr>
                        <a:t>Lanes</a:t>
                      </a:r>
                      <a:br>
                        <a:rPr lang="en-US" sz="900" kern="0">
                          <a:effectLst/>
                        </a:rPr>
                      </a:br>
                      <a:r>
                        <a:rPr lang="en-US" sz="900" kern="0">
                          <a:effectLst/>
                        </a:rPr>
                        <a:t>per</a:t>
                      </a:r>
                      <a:br>
                        <a:rPr lang="en-US" sz="900" kern="0">
                          <a:effectLst/>
                        </a:rPr>
                      </a:br>
                      <a:r>
                        <a:rPr lang="en-US" sz="900" kern="0">
                          <a:effectLst/>
                        </a:rPr>
                        <a:t>direction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194009" marT="29563" marB="29563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00" kern="0">
                          <a:effectLst/>
                        </a:rPr>
                        <a:t>Bits</a:t>
                      </a:r>
                      <a:br>
                        <a:rPr lang="en-US" sz="900" kern="0">
                          <a:effectLst/>
                        </a:rPr>
                      </a:br>
                      <a:r>
                        <a:rPr lang="en-US" sz="900" kern="0">
                          <a:effectLst/>
                        </a:rPr>
                        <a:t>per</a:t>
                      </a:r>
                      <a:br>
                        <a:rPr lang="en-US" sz="900" kern="0">
                          <a:effectLst/>
                        </a:rPr>
                      </a:br>
                      <a:r>
                        <a:rPr lang="en-US" sz="900" kern="0">
                          <a:effectLst/>
                        </a:rPr>
                        <a:t>hertz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194009" marT="29563" marB="29563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u="none" strike="noStrike" kern="0" dirty="0">
                          <a:effectLst/>
                        </a:rPr>
                        <a:t>Line code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194009" marT="29563" marB="29563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00" u="none" strike="noStrike" kern="0" dirty="0">
                          <a:effectLst/>
                        </a:rPr>
                        <a:t>Symbol</a:t>
                      </a:r>
                      <a:br>
                        <a:rPr lang="en-US" sz="900" u="none" strike="noStrike" kern="0" dirty="0">
                          <a:effectLst/>
                        </a:rPr>
                      </a:br>
                      <a:r>
                        <a:rPr lang="en-US" sz="900" u="none" strike="noStrike" kern="0" dirty="0">
                          <a:effectLst/>
                        </a:rPr>
                        <a:t>rate</a:t>
                      </a:r>
                      <a:r>
                        <a:rPr lang="en-US" sz="900" kern="0" dirty="0">
                          <a:effectLst/>
                        </a:rPr>
                        <a:t> per</a:t>
                      </a:r>
                      <a:br>
                        <a:rPr lang="en-US" sz="900" kern="0" dirty="0">
                          <a:effectLst/>
                        </a:rPr>
                      </a:br>
                      <a:r>
                        <a:rPr lang="en-US" sz="900" kern="0" dirty="0">
                          <a:effectLst/>
                        </a:rPr>
                        <a:t>lane</a:t>
                      </a:r>
                      <a:br>
                        <a:rPr lang="en-US" sz="900" kern="0" dirty="0">
                          <a:effectLst/>
                        </a:rPr>
                      </a:br>
                      <a:r>
                        <a:rPr lang="en-US" sz="900" kern="0" dirty="0">
                          <a:effectLst/>
                        </a:rPr>
                        <a:t>(</a:t>
                      </a:r>
                      <a:r>
                        <a:rPr lang="en-US" sz="900" kern="0" dirty="0" err="1">
                          <a:effectLst/>
                        </a:rPr>
                        <a:t>MBd</a:t>
                      </a:r>
                      <a:r>
                        <a:rPr lang="en-US" sz="900" kern="0" dirty="0">
                          <a:effectLst/>
                        </a:rPr>
                        <a:t>)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194009" marT="29563" marB="29563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00" kern="0">
                          <a:effectLst/>
                        </a:rPr>
                        <a:t>BW</a:t>
                      </a:r>
                      <a:br>
                        <a:rPr lang="en-US" sz="900" kern="0">
                          <a:effectLst/>
                        </a:rPr>
                      </a:br>
                      <a:r>
                        <a:rPr lang="en-US" sz="900" kern="0">
                          <a:effectLst/>
                        </a:rPr>
                        <a:t>(MHz)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194009" marT="29563" marB="29563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00" kern="0">
                          <a:effectLst/>
                        </a:rPr>
                        <a:t>Max</a:t>
                      </a:r>
                      <a:br>
                        <a:rPr lang="en-US" sz="900" kern="0">
                          <a:effectLst/>
                        </a:rPr>
                      </a:br>
                      <a:r>
                        <a:rPr lang="en-US" sz="900" kern="0">
                          <a:effectLst/>
                        </a:rPr>
                        <a:t>distance</a:t>
                      </a:r>
                      <a:br>
                        <a:rPr lang="en-US" sz="900" kern="0">
                          <a:effectLst/>
                        </a:rPr>
                      </a:br>
                      <a:r>
                        <a:rPr lang="en-US" sz="900" kern="0">
                          <a:effectLst/>
                        </a:rPr>
                        <a:t>(m)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194009" marT="29563" marB="29563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00" kern="0">
                          <a:effectLst/>
                        </a:rPr>
                        <a:t>Cable</a:t>
                      </a:r>
                      <a:br>
                        <a:rPr lang="en-US" sz="900" kern="0">
                          <a:effectLst/>
                        </a:rPr>
                      </a:br>
                      <a:r>
                        <a:rPr lang="en-US" sz="900" kern="0">
                          <a:effectLst/>
                        </a:rPr>
                        <a:t>req.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194009" marT="29563" marB="29563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900" kern="0">
                          <a:effectLst/>
                        </a:rPr>
                        <a:t>Cable</a:t>
                      </a:r>
                      <a:br>
                        <a:rPr lang="en-US" sz="900" kern="0">
                          <a:effectLst/>
                        </a:rPr>
                      </a:br>
                      <a:r>
                        <a:rPr lang="en-US" sz="900" kern="0">
                          <a:effectLst/>
                        </a:rPr>
                        <a:t>rating</a:t>
                      </a:r>
                      <a:br>
                        <a:rPr lang="en-US" sz="900" kern="0">
                          <a:effectLst/>
                        </a:rPr>
                      </a:br>
                      <a:r>
                        <a:rPr lang="en-US" sz="900" kern="0">
                          <a:effectLst/>
                        </a:rPr>
                        <a:t>(MHz)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194009" marT="29563" marB="295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37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10BASE-T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802.3i-1990</a:t>
                      </a:r>
                      <a:br>
                        <a:rPr lang="en-US" sz="1000" kern="0">
                          <a:effectLst/>
                        </a:rPr>
                      </a:br>
                      <a:r>
                        <a:rPr lang="en-US" sz="900" kern="0">
                          <a:effectLst/>
                        </a:rPr>
                        <a:t>(CL14)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u="none" strike="noStrike" kern="0" dirty="0">
                          <a:effectLst/>
                        </a:rPr>
                        <a:t>PE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u="none" strike="noStrike" kern="0" dirty="0">
                          <a:solidFill>
                            <a:schemeClr val="tx1"/>
                          </a:solidFill>
                          <a:effectLst/>
                        </a:rPr>
                        <a:t>Cat 3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16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749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u="none" strike="noStrike" kern="0" dirty="0">
                          <a:effectLst/>
                        </a:rPr>
                        <a:t>100BASE-TX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802.3u-1995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3.2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u="none" strike="noStrike" kern="0" dirty="0">
                          <a:effectLst/>
                        </a:rPr>
                        <a:t>4B5B</a:t>
                      </a:r>
                      <a:br>
                        <a:rPr lang="en-US" sz="1000" kern="0" dirty="0">
                          <a:effectLst/>
                        </a:rPr>
                      </a:br>
                      <a:r>
                        <a:rPr lang="en-US" sz="1000" kern="0" dirty="0">
                          <a:effectLst/>
                        </a:rPr>
                        <a:t>MLT-3</a:t>
                      </a:r>
                      <a:br>
                        <a:rPr lang="en-US" sz="1000" kern="0" dirty="0">
                          <a:effectLst/>
                        </a:rPr>
                      </a:br>
                      <a:r>
                        <a:rPr lang="en-US" sz="1000" u="none" strike="noStrike" kern="0" dirty="0">
                          <a:effectLst/>
                        </a:rPr>
                        <a:t>NRZ-I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125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31.25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u="none" strike="noStrike" kern="0" dirty="0">
                          <a:solidFill>
                            <a:schemeClr val="tx1"/>
                          </a:solidFill>
                          <a:effectLst/>
                        </a:rPr>
                        <a:t>Cat 5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577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u="none" strike="noStrike" kern="0" dirty="0">
                          <a:effectLst/>
                        </a:rPr>
                        <a:t>1000BASE‑T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802.3ab-1999</a:t>
                      </a:r>
                      <a:br>
                        <a:rPr lang="en-US" sz="1000" kern="0">
                          <a:effectLst/>
                        </a:rPr>
                      </a:br>
                      <a:r>
                        <a:rPr lang="en-US" sz="900" kern="0">
                          <a:effectLst/>
                        </a:rPr>
                        <a:t>(CL40)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1000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TCM</a:t>
                      </a:r>
                      <a:br>
                        <a:rPr lang="en-US" sz="1000" kern="0">
                          <a:effectLst/>
                        </a:rPr>
                      </a:br>
                      <a:r>
                        <a:rPr lang="en-US" sz="1000" kern="0">
                          <a:effectLst/>
                        </a:rPr>
                        <a:t>4D-PAM-5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125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62.5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u="none" strike="noStrike" kern="0" dirty="0">
                          <a:solidFill>
                            <a:schemeClr val="tx1"/>
                          </a:solidFill>
                          <a:effectLst/>
                        </a:rPr>
                        <a:t>Cat 5e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749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u="none" strike="noStrike" kern="0" dirty="0">
                          <a:effectLst/>
                        </a:rPr>
                        <a:t>2.5GBASE-T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802.3bz-2016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2500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6.25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64B65B</a:t>
                      </a:r>
                      <a:br>
                        <a:rPr lang="en-US" sz="1000" kern="0">
                          <a:effectLst/>
                        </a:rPr>
                      </a:br>
                      <a:r>
                        <a:rPr lang="en-US" sz="1000" kern="0">
                          <a:effectLst/>
                        </a:rPr>
                        <a:t>PAM-16</a:t>
                      </a:r>
                      <a:br>
                        <a:rPr lang="en-US" sz="1000" kern="0">
                          <a:effectLst/>
                        </a:rPr>
                      </a:br>
                      <a:r>
                        <a:rPr lang="en-US" sz="1000" kern="0">
                          <a:effectLst/>
                        </a:rPr>
                        <a:t>128-DSQ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800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u="none" strike="noStrike" kern="0" dirty="0">
                          <a:solidFill>
                            <a:schemeClr val="tx1"/>
                          </a:solidFill>
                          <a:effectLst/>
                        </a:rPr>
                        <a:t>Cat 5e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749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u="none" strike="noStrike" kern="0" dirty="0">
                          <a:effectLst/>
                        </a:rPr>
                        <a:t>5GBASE-T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802.3bz-2016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5000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6.25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64B65B</a:t>
                      </a:r>
                      <a:br>
                        <a:rPr lang="en-US" sz="1000" kern="0">
                          <a:effectLst/>
                        </a:rPr>
                      </a:br>
                      <a:r>
                        <a:rPr lang="en-US" sz="1000" kern="0">
                          <a:effectLst/>
                        </a:rPr>
                        <a:t>PAM-16</a:t>
                      </a:r>
                      <a:br>
                        <a:rPr lang="en-US" sz="1000" kern="0">
                          <a:effectLst/>
                        </a:rPr>
                      </a:br>
                      <a:r>
                        <a:rPr lang="en-US" sz="1000" kern="0">
                          <a:effectLst/>
                        </a:rPr>
                        <a:t>128-DSQ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800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200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100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u="none" strike="noStrike" kern="0" dirty="0">
                          <a:solidFill>
                            <a:schemeClr val="tx1"/>
                          </a:solidFill>
                          <a:effectLst/>
                        </a:rPr>
                        <a:t>Cat 6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 dirty="0">
                          <a:effectLst/>
                        </a:rPr>
                        <a:t>250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27" marR="59127" marT="29563" marB="2956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773000" y="4725144"/>
            <a:ext cx="8569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/>
              <a:t>传输速率 = lanes × bits per hertz × spectral bandwidth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EDD-8F09-4333-B011-0434B268A4C3}" type="slidenum">
              <a:rPr lang="en-US" altLang="zh-CN"/>
              <a:pPr/>
              <a:t>16</a:t>
            </a:fld>
            <a:endParaRPr lang="en-US" altLang="zh-CN"/>
          </a:p>
        </p:txBody>
      </p:sp>
      <p:pic>
        <p:nvPicPr>
          <p:cNvPr id="319542" name="Picture 54" descr="coax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6" y="3713443"/>
            <a:ext cx="5184775" cy="9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同轴电缆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130301"/>
            <a:ext cx="10858500" cy="1698624"/>
          </a:xfrm>
        </p:spPr>
        <p:txBody>
          <a:bodyPr/>
          <a:lstStyle/>
          <a:p>
            <a:r>
              <a:rPr lang="zh-CN" altLang="en-US" dirty="0"/>
              <a:t>用于总线网络的拓扑结构</a:t>
            </a:r>
          </a:p>
          <a:p>
            <a:r>
              <a:rPr lang="zh-CN" altLang="en-US" dirty="0"/>
              <a:t>有两种类型：</a:t>
            </a:r>
          </a:p>
          <a:p>
            <a:pPr lvl="1"/>
            <a:r>
              <a:rPr lang="zh-CN" altLang="en-US" dirty="0"/>
              <a:t>细缆</a:t>
            </a:r>
            <a:r>
              <a:rPr lang="en-US" altLang="zh-CN" dirty="0"/>
              <a:t>(10Base2)</a:t>
            </a:r>
          </a:p>
          <a:p>
            <a:pPr lvl="1"/>
            <a:r>
              <a:rPr lang="zh-CN" altLang="en-US" dirty="0"/>
              <a:t>粗缆</a:t>
            </a:r>
            <a:r>
              <a:rPr lang="en-US" altLang="zh-CN" dirty="0"/>
              <a:t>(10Base5)</a:t>
            </a:r>
          </a:p>
        </p:txBody>
      </p:sp>
      <p:sp>
        <p:nvSpPr>
          <p:cNvPr id="319531" name="AutoShape 43"/>
          <p:cNvSpPr>
            <a:spLocks noChangeArrowheads="1"/>
          </p:cNvSpPr>
          <p:nvPr/>
        </p:nvSpPr>
        <p:spPr bwMode="auto">
          <a:xfrm>
            <a:off x="2916239" y="2846669"/>
            <a:ext cx="1584325" cy="504825"/>
          </a:xfrm>
          <a:prstGeom prst="wedgeRoundRectCallout">
            <a:avLst>
              <a:gd name="adj1" fmla="val 45792"/>
              <a:gd name="adj2" fmla="val 186477"/>
              <a:gd name="adj3" fmla="val 16667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>
                <a:solidFill>
                  <a:schemeClr val="bg1"/>
                </a:solidFill>
              </a:rPr>
              <a:t>内层导体</a:t>
            </a:r>
          </a:p>
        </p:txBody>
      </p:sp>
      <p:sp>
        <p:nvSpPr>
          <p:cNvPr id="319533" name="AutoShape 45"/>
          <p:cNvSpPr>
            <a:spLocks noChangeArrowheads="1"/>
          </p:cNvSpPr>
          <p:nvPr/>
        </p:nvSpPr>
        <p:spPr bwMode="auto">
          <a:xfrm>
            <a:off x="6083301" y="2775232"/>
            <a:ext cx="2663825" cy="574675"/>
          </a:xfrm>
          <a:prstGeom prst="wedgeRoundRectCallout">
            <a:avLst>
              <a:gd name="adj1" fmla="val -44519"/>
              <a:gd name="adj2" fmla="val 128731"/>
              <a:gd name="adj3" fmla="val 16667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>
                <a:solidFill>
                  <a:schemeClr val="bg1"/>
                </a:solidFill>
              </a:rPr>
              <a:t>第三层网格导线</a:t>
            </a:r>
          </a:p>
        </p:txBody>
      </p:sp>
      <p:sp>
        <p:nvSpPr>
          <p:cNvPr id="319534" name="AutoShape 46"/>
          <p:cNvSpPr>
            <a:spLocks noChangeArrowheads="1"/>
          </p:cNvSpPr>
          <p:nvPr/>
        </p:nvSpPr>
        <p:spPr bwMode="auto">
          <a:xfrm>
            <a:off x="3059114" y="5151719"/>
            <a:ext cx="2232025" cy="504825"/>
          </a:xfrm>
          <a:prstGeom prst="wedgeRoundRectCallout">
            <a:avLst>
              <a:gd name="adj1" fmla="val 43671"/>
              <a:gd name="adj2" fmla="val -182389"/>
              <a:gd name="adj3" fmla="val 16667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>
                <a:solidFill>
                  <a:schemeClr val="bg1"/>
                </a:solidFill>
              </a:rPr>
              <a:t>第二层绝缘体</a:t>
            </a:r>
          </a:p>
        </p:txBody>
      </p:sp>
      <p:sp>
        <p:nvSpPr>
          <p:cNvPr id="319535" name="AutoShape 47"/>
          <p:cNvSpPr>
            <a:spLocks noChangeArrowheads="1"/>
          </p:cNvSpPr>
          <p:nvPr/>
        </p:nvSpPr>
        <p:spPr bwMode="auto">
          <a:xfrm>
            <a:off x="6948488" y="5224744"/>
            <a:ext cx="2519362" cy="504825"/>
          </a:xfrm>
          <a:prstGeom prst="wedgeRoundRectCallout">
            <a:avLst>
              <a:gd name="adj1" fmla="val -36579"/>
              <a:gd name="adj2" fmla="val -169495"/>
              <a:gd name="adj3" fmla="val 16667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>
                <a:solidFill>
                  <a:schemeClr val="bg1"/>
                </a:solidFill>
              </a:rPr>
              <a:t>最外层塑料外皮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6A9A-F628-4703-B864-00639D79186F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光纤</a:t>
            </a:r>
          </a:p>
        </p:txBody>
      </p:sp>
      <p:grpSp>
        <p:nvGrpSpPr>
          <p:cNvPr id="339973" name="Group 5"/>
          <p:cNvGrpSpPr>
            <a:grpSpLocks/>
          </p:cNvGrpSpPr>
          <p:nvPr/>
        </p:nvGrpSpPr>
        <p:grpSpPr bwMode="auto">
          <a:xfrm>
            <a:off x="2351088" y="4149726"/>
            <a:ext cx="3871912" cy="1108075"/>
            <a:chOff x="986" y="2779"/>
            <a:chExt cx="1379" cy="397"/>
          </a:xfrm>
        </p:grpSpPr>
        <p:grpSp>
          <p:nvGrpSpPr>
            <p:cNvPr id="339974" name="Group 6"/>
            <p:cNvGrpSpPr>
              <a:grpSpLocks/>
            </p:cNvGrpSpPr>
            <p:nvPr/>
          </p:nvGrpSpPr>
          <p:grpSpPr bwMode="auto">
            <a:xfrm>
              <a:off x="1582" y="2779"/>
              <a:ext cx="783" cy="397"/>
              <a:chOff x="1582" y="2779"/>
              <a:chExt cx="783" cy="397"/>
            </a:xfrm>
          </p:grpSpPr>
          <p:sp>
            <p:nvSpPr>
              <p:cNvPr id="339975" name="Freeform 7"/>
              <p:cNvSpPr>
                <a:spLocks/>
              </p:cNvSpPr>
              <p:nvPr/>
            </p:nvSpPr>
            <p:spPr bwMode="auto">
              <a:xfrm>
                <a:off x="1582" y="2779"/>
                <a:ext cx="783" cy="397"/>
              </a:xfrm>
              <a:custGeom>
                <a:avLst/>
                <a:gdLst>
                  <a:gd name="T0" fmla="*/ 0 w 134"/>
                  <a:gd name="T1" fmla="*/ 27 h 53"/>
                  <a:gd name="T2" fmla="*/ 21 w 134"/>
                  <a:gd name="T3" fmla="*/ 53 h 53"/>
                  <a:gd name="T4" fmla="*/ 113 w 134"/>
                  <a:gd name="T5" fmla="*/ 53 h 53"/>
                  <a:gd name="T6" fmla="*/ 134 w 134"/>
                  <a:gd name="T7" fmla="*/ 27 h 53"/>
                  <a:gd name="T8" fmla="*/ 113 w 134"/>
                  <a:gd name="T9" fmla="*/ 0 h 53"/>
                  <a:gd name="T10" fmla="*/ 21 w 134"/>
                  <a:gd name="T11" fmla="*/ 0 h 53"/>
                  <a:gd name="T12" fmla="*/ 0 w 134"/>
                  <a:gd name="T13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4" h="53">
                    <a:moveTo>
                      <a:pt x="0" y="27"/>
                    </a:moveTo>
                    <a:cubicBezTo>
                      <a:pt x="0" y="41"/>
                      <a:pt x="9" y="53"/>
                      <a:pt x="21" y="53"/>
                    </a:cubicBezTo>
                    <a:lnTo>
                      <a:pt x="113" y="53"/>
                    </a:lnTo>
                    <a:cubicBezTo>
                      <a:pt x="125" y="53"/>
                      <a:pt x="134" y="41"/>
                      <a:pt x="134" y="27"/>
                    </a:cubicBezTo>
                    <a:cubicBezTo>
                      <a:pt x="134" y="12"/>
                      <a:pt x="125" y="0"/>
                      <a:pt x="113" y="0"/>
                    </a:cubicBezTo>
                    <a:lnTo>
                      <a:pt x="21" y="0"/>
                    </a:lnTo>
                    <a:cubicBezTo>
                      <a:pt x="9" y="0"/>
                      <a:pt x="0" y="12"/>
                      <a:pt x="0" y="27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976" name="Freeform 8"/>
              <p:cNvSpPr>
                <a:spLocks/>
              </p:cNvSpPr>
              <p:nvPr/>
            </p:nvSpPr>
            <p:spPr bwMode="auto">
              <a:xfrm>
                <a:off x="1582" y="2779"/>
                <a:ext cx="783" cy="397"/>
              </a:xfrm>
              <a:custGeom>
                <a:avLst/>
                <a:gdLst>
                  <a:gd name="T0" fmla="*/ 0 w 134"/>
                  <a:gd name="T1" fmla="*/ 27 h 53"/>
                  <a:gd name="T2" fmla="*/ 21 w 134"/>
                  <a:gd name="T3" fmla="*/ 53 h 53"/>
                  <a:gd name="T4" fmla="*/ 113 w 134"/>
                  <a:gd name="T5" fmla="*/ 53 h 53"/>
                  <a:gd name="T6" fmla="*/ 134 w 134"/>
                  <a:gd name="T7" fmla="*/ 27 h 53"/>
                  <a:gd name="T8" fmla="*/ 113 w 134"/>
                  <a:gd name="T9" fmla="*/ 0 h 53"/>
                  <a:gd name="T10" fmla="*/ 21 w 134"/>
                  <a:gd name="T11" fmla="*/ 0 h 53"/>
                  <a:gd name="T12" fmla="*/ 0 w 134"/>
                  <a:gd name="T13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4" h="53">
                    <a:moveTo>
                      <a:pt x="0" y="27"/>
                    </a:moveTo>
                    <a:cubicBezTo>
                      <a:pt x="0" y="41"/>
                      <a:pt x="9" y="53"/>
                      <a:pt x="21" y="53"/>
                    </a:cubicBezTo>
                    <a:lnTo>
                      <a:pt x="113" y="53"/>
                    </a:lnTo>
                    <a:cubicBezTo>
                      <a:pt x="125" y="53"/>
                      <a:pt x="134" y="41"/>
                      <a:pt x="134" y="27"/>
                    </a:cubicBezTo>
                    <a:cubicBezTo>
                      <a:pt x="134" y="12"/>
                      <a:pt x="125" y="0"/>
                      <a:pt x="113" y="0"/>
                    </a:cubicBezTo>
                    <a:lnTo>
                      <a:pt x="21" y="0"/>
                    </a:lnTo>
                    <a:cubicBezTo>
                      <a:pt x="9" y="0"/>
                      <a:pt x="0" y="12"/>
                      <a:pt x="0" y="27"/>
                    </a:cubicBez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977" name="Freeform 9"/>
              <p:cNvSpPr>
                <a:spLocks/>
              </p:cNvSpPr>
              <p:nvPr/>
            </p:nvSpPr>
            <p:spPr bwMode="auto">
              <a:xfrm>
                <a:off x="1705" y="2779"/>
                <a:ext cx="123" cy="397"/>
              </a:xfrm>
              <a:custGeom>
                <a:avLst/>
                <a:gdLst>
                  <a:gd name="T0" fmla="*/ 0 w 21"/>
                  <a:gd name="T1" fmla="*/ 53 h 53"/>
                  <a:gd name="T2" fmla="*/ 21 w 21"/>
                  <a:gd name="T3" fmla="*/ 27 h 53"/>
                  <a:gd name="T4" fmla="*/ 0 w 21"/>
                  <a:gd name="T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53">
                    <a:moveTo>
                      <a:pt x="0" y="53"/>
                    </a:moveTo>
                    <a:cubicBezTo>
                      <a:pt x="12" y="53"/>
                      <a:pt x="21" y="41"/>
                      <a:pt x="21" y="27"/>
                    </a:cubicBezTo>
                    <a:cubicBezTo>
                      <a:pt x="21" y="12"/>
                      <a:pt x="12" y="0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9978" name="Oval 10"/>
            <p:cNvSpPr>
              <a:spLocks noChangeArrowheads="1"/>
            </p:cNvSpPr>
            <p:nvPr/>
          </p:nvSpPr>
          <p:spPr bwMode="auto">
            <a:xfrm>
              <a:off x="1582" y="2779"/>
              <a:ext cx="252" cy="3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chemeClr val="bg1"/>
                </a:solidFill>
              </a:endParaRPr>
            </a:p>
          </p:txBody>
        </p:sp>
        <p:grpSp>
          <p:nvGrpSpPr>
            <p:cNvPr id="339979" name="Group 11"/>
            <p:cNvGrpSpPr>
              <a:grpSpLocks/>
            </p:cNvGrpSpPr>
            <p:nvPr/>
          </p:nvGrpSpPr>
          <p:grpSpPr bwMode="auto">
            <a:xfrm>
              <a:off x="1167" y="2839"/>
              <a:ext cx="579" cy="270"/>
              <a:chOff x="1167" y="2839"/>
              <a:chExt cx="579" cy="270"/>
            </a:xfrm>
          </p:grpSpPr>
          <p:sp>
            <p:nvSpPr>
              <p:cNvPr id="339980" name="Freeform 12"/>
              <p:cNvSpPr>
                <a:spLocks/>
              </p:cNvSpPr>
              <p:nvPr/>
            </p:nvSpPr>
            <p:spPr bwMode="auto">
              <a:xfrm>
                <a:off x="1167" y="2839"/>
                <a:ext cx="579" cy="270"/>
              </a:xfrm>
              <a:custGeom>
                <a:avLst/>
                <a:gdLst>
                  <a:gd name="T0" fmla="*/ 0 w 99"/>
                  <a:gd name="T1" fmla="*/ 18 h 36"/>
                  <a:gd name="T2" fmla="*/ 16 w 99"/>
                  <a:gd name="T3" fmla="*/ 36 h 36"/>
                  <a:gd name="T4" fmla="*/ 83 w 99"/>
                  <a:gd name="T5" fmla="*/ 36 h 36"/>
                  <a:gd name="T6" fmla="*/ 99 w 99"/>
                  <a:gd name="T7" fmla="*/ 18 h 36"/>
                  <a:gd name="T8" fmla="*/ 83 w 99"/>
                  <a:gd name="T9" fmla="*/ 0 h 36"/>
                  <a:gd name="T10" fmla="*/ 16 w 99"/>
                  <a:gd name="T11" fmla="*/ 0 h 36"/>
                  <a:gd name="T12" fmla="*/ 0 w 99"/>
                  <a:gd name="T13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36">
                    <a:moveTo>
                      <a:pt x="0" y="18"/>
                    </a:moveTo>
                    <a:cubicBezTo>
                      <a:pt x="0" y="28"/>
                      <a:pt x="7" y="36"/>
                      <a:pt x="16" y="36"/>
                    </a:cubicBezTo>
                    <a:lnTo>
                      <a:pt x="83" y="36"/>
                    </a:lnTo>
                    <a:cubicBezTo>
                      <a:pt x="92" y="36"/>
                      <a:pt x="99" y="28"/>
                      <a:pt x="99" y="18"/>
                    </a:cubicBezTo>
                    <a:cubicBezTo>
                      <a:pt x="99" y="8"/>
                      <a:pt x="92" y="0"/>
                      <a:pt x="83" y="0"/>
                    </a:cubicBezTo>
                    <a:lnTo>
                      <a:pt x="16" y="0"/>
                    </a:lnTo>
                    <a:cubicBezTo>
                      <a:pt x="7" y="0"/>
                      <a:pt x="0" y="8"/>
                      <a:pt x="0" y="18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981" name="Freeform 13"/>
              <p:cNvSpPr>
                <a:spLocks/>
              </p:cNvSpPr>
              <p:nvPr/>
            </p:nvSpPr>
            <p:spPr bwMode="auto">
              <a:xfrm>
                <a:off x="1167" y="2839"/>
                <a:ext cx="579" cy="270"/>
              </a:xfrm>
              <a:custGeom>
                <a:avLst/>
                <a:gdLst>
                  <a:gd name="T0" fmla="*/ 0 w 99"/>
                  <a:gd name="T1" fmla="*/ 18 h 36"/>
                  <a:gd name="T2" fmla="*/ 16 w 99"/>
                  <a:gd name="T3" fmla="*/ 36 h 36"/>
                  <a:gd name="T4" fmla="*/ 83 w 99"/>
                  <a:gd name="T5" fmla="*/ 36 h 36"/>
                  <a:gd name="T6" fmla="*/ 99 w 99"/>
                  <a:gd name="T7" fmla="*/ 18 h 36"/>
                  <a:gd name="T8" fmla="*/ 83 w 99"/>
                  <a:gd name="T9" fmla="*/ 0 h 36"/>
                  <a:gd name="T10" fmla="*/ 16 w 99"/>
                  <a:gd name="T11" fmla="*/ 0 h 36"/>
                  <a:gd name="T12" fmla="*/ 0 w 99"/>
                  <a:gd name="T13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36">
                    <a:moveTo>
                      <a:pt x="0" y="18"/>
                    </a:moveTo>
                    <a:cubicBezTo>
                      <a:pt x="0" y="28"/>
                      <a:pt x="7" y="36"/>
                      <a:pt x="16" y="36"/>
                    </a:cubicBezTo>
                    <a:lnTo>
                      <a:pt x="83" y="36"/>
                    </a:lnTo>
                    <a:cubicBezTo>
                      <a:pt x="92" y="36"/>
                      <a:pt x="99" y="28"/>
                      <a:pt x="99" y="18"/>
                    </a:cubicBezTo>
                    <a:cubicBezTo>
                      <a:pt x="99" y="8"/>
                      <a:pt x="92" y="0"/>
                      <a:pt x="83" y="0"/>
                    </a:cubicBezTo>
                    <a:lnTo>
                      <a:pt x="16" y="0"/>
                    </a:lnTo>
                    <a:cubicBezTo>
                      <a:pt x="7" y="0"/>
                      <a:pt x="0" y="8"/>
                      <a:pt x="0" y="18"/>
                    </a:cubicBez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982" name="Freeform 14"/>
              <p:cNvSpPr>
                <a:spLocks/>
              </p:cNvSpPr>
              <p:nvPr/>
            </p:nvSpPr>
            <p:spPr bwMode="auto">
              <a:xfrm>
                <a:off x="1261" y="2839"/>
                <a:ext cx="88" cy="270"/>
              </a:xfrm>
              <a:custGeom>
                <a:avLst/>
                <a:gdLst>
                  <a:gd name="T0" fmla="*/ 0 w 15"/>
                  <a:gd name="T1" fmla="*/ 36 h 36"/>
                  <a:gd name="T2" fmla="*/ 15 w 15"/>
                  <a:gd name="T3" fmla="*/ 18 h 36"/>
                  <a:gd name="T4" fmla="*/ 0 w 1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36">
                    <a:moveTo>
                      <a:pt x="0" y="36"/>
                    </a:moveTo>
                    <a:cubicBezTo>
                      <a:pt x="8" y="36"/>
                      <a:pt x="15" y="28"/>
                      <a:pt x="15" y="18"/>
                    </a:cubicBezTo>
                    <a:cubicBezTo>
                      <a:pt x="15" y="8"/>
                      <a:pt x="8" y="0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9983" name="Group 15"/>
            <p:cNvGrpSpPr>
              <a:grpSpLocks/>
            </p:cNvGrpSpPr>
            <p:nvPr/>
          </p:nvGrpSpPr>
          <p:grpSpPr bwMode="auto">
            <a:xfrm>
              <a:off x="986" y="2907"/>
              <a:ext cx="275" cy="127"/>
              <a:chOff x="986" y="2907"/>
              <a:chExt cx="275" cy="127"/>
            </a:xfrm>
          </p:grpSpPr>
          <p:sp>
            <p:nvSpPr>
              <p:cNvPr id="339984" name="Freeform 16"/>
              <p:cNvSpPr>
                <a:spLocks/>
              </p:cNvSpPr>
              <p:nvPr/>
            </p:nvSpPr>
            <p:spPr bwMode="auto">
              <a:xfrm>
                <a:off x="986" y="2907"/>
                <a:ext cx="275" cy="127"/>
              </a:xfrm>
              <a:custGeom>
                <a:avLst/>
                <a:gdLst>
                  <a:gd name="T0" fmla="*/ 0 w 47"/>
                  <a:gd name="T1" fmla="*/ 9 h 17"/>
                  <a:gd name="T2" fmla="*/ 7 w 47"/>
                  <a:gd name="T3" fmla="*/ 17 h 17"/>
                  <a:gd name="T4" fmla="*/ 40 w 47"/>
                  <a:gd name="T5" fmla="*/ 17 h 17"/>
                  <a:gd name="T6" fmla="*/ 47 w 47"/>
                  <a:gd name="T7" fmla="*/ 9 h 17"/>
                  <a:gd name="T8" fmla="*/ 40 w 47"/>
                  <a:gd name="T9" fmla="*/ 0 h 17"/>
                  <a:gd name="T10" fmla="*/ 7 w 47"/>
                  <a:gd name="T11" fmla="*/ 0 h 17"/>
                  <a:gd name="T12" fmla="*/ 0 w 47"/>
                  <a:gd name="T13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17">
                    <a:moveTo>
                      <a:pt x="0" y="9"/>
                    </a:moveTo>
                    <a:cubicBezTo>
                      <a:pt x="0" y="14"/>
                      <a:pt x="3" y="17"/>
                      <a:pt x="7" y="17"/>
                    </a:cubicBezTo>
                    <a:lnTo>
                      <a:pt x="40" y="17"/>
                    </a:lnTo>
                    <a:cubicBezTo>
                      <a:pt x="44" y="17"/>
                      <a:pt x="47" y="14"/>
                      <a:pt x="47" y="9"/>
                    </a:cubicBezTo>
                    <a:cubicBezTo>
                      <a:pt x="47" y="4"/>
                      <a:pt x="44" y="0"/>
                      <a:pt x="40" y="0"/>
                    </a:cubicBezTo>
                    <a:lnTo>
                      <a:pt x="7" y="0"/>
                    </a:lnTo>
                    <a:cubicBezTo>
                      <a:pt x="3" y="0"/>
                      <a:pt x="0" y="4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985" name="Freeform 17"/>
              <p:cNvSpPr>
                <a:spLocks/>
              </p:cNvSpPr>
              <p:nvPr/>
            </p:nvSpPr>
            <p:spPr bwMode="auto">
              <a:xfrm>
                <a:off x="986" y="2907"/>
                <a:ext cx="275" cy="127"/>
              </a:xfrm>
              <a:custGeom>
                <a:avLst/>
                <a:gdLst>
                  <a:gd name="T0" fmla="*/ 0 w 47"/>
                  <a:gd name="T1" fmla="*/ 9 h 17"/>
                  <a:gd name="T2" fmla="*/ 7 w 47"/>
                  <a:gd name="T3" fmla="*/ 17 h 17"/>
                  <a:gd name="T4" fmla="*/ 40 w 47"/>
                  <a:gd name="T5" fmla="*/ 17 h 17"/>
                  <a:gd name="T6" fmla="*/ 47 w 47"/>
                  <a:gd name="T7" fmla="*/ 9 h 17"/>
                  <a:gd name="T8" fmla="*/ 40 w 47"/>
                  <a:gd name="T9" fmla="*/ 0 h 17"/>
                  <a:gd name="T10" fmla="*/ 7 w 47"/>
                  <a:gd name="T11" fmla="*/ 0 h 17"/>
                  <a:gd name="T12" fmla="*/ 0 w 47"/>
                  <a:gd name="T13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17">
                    <a:moveTo>
                      <a:pt x="0" y="9"/>
                    </a:moveTo>
                    <a:cubicBezTo>
                      <a:pt x="0" y="14"/>
                      <a:pt x="3" y="17"/>
                      <a:pt x="7" y="17"/>
                    </a:cubicBezTo>
                    <a:lnTo>
                      <a:pt x="40" y="17"/>
                    </a:lnTo>
                    <a:cubicBezTo>
                      <a:pt x="44" y="17"/>
                      <a:pt x="47" y="14"/>
                      <a:pt x="47" y="9"/>
                    </a:cubicBezTo>
                    <a:cubicBezTo>
                      <a:pt x="47" y="4"/>
                      <a:pt x="44" y="0"/>
                      <a:pt x="40" y="0"/>
                    </a:cubicBezTo>
                    <a:lnTo>
                      <a:pt x="7" y="0"/>
                    </a:lnTo>
                    <a:cubicBezTo>
                      <a:pt x="3" y="0"/>
                      <a:pt x="0" y="4"/>
                      <a:pt x="0" y="9"/>
                    </a:cubicBez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986" name="Freeform 18"/>
              <p:cNvSpPr>
                <a:spLocks/>
              </p:cNvSpPr>
              <p:nvPr/>
            </p:nvSpPr>
            <p:spPr bwMode="auto">
              <a:xfrm>
                <a:off x="1027" y="2907"/>
                <a:ext cx="47" cy="127"/>
              </a:xfrm>
              <a:custGeom>
                <a:avLst/>
                <a:gdLst>
                  <a:gd name="T0" fmla="*/ 0 w 8"/>
                  <a:gd name="T1" fmla="*/ 17 h 17"/>
                  <a:gd name="T2" fmla="*/ 8 w 8"/>
                  <a:gd name="T3" fmla="*/ 9 h 17"/>
                  <a:gd name="T4" fmla="*/ 0 w 8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7">
                    <a:moveTo>
                      <a:pt x="0" y="17"/>
                    </a:moveTo>
                    <a:cubicBezTo>
                      <a:pt x="4" y="17"/>
                      <a:pt x="8" y="14"/>
                      <a:pt x="8" y="9"/>
                    </a:cubicBezTo>
                    <a:cubicBezTo>
                      <a:pt x="8" y="4"/>
                      <a:pt x="4" y="0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9987" name="Oval 19"/>
            <p:cNvSpPr>
              <a:spLocks noChangeArrowheads="1"/>
            </p:cNvSpPr>
            <p:nvPr/>
          </p:nvSpPr>
          <p:spPr bwMode="auto">
            <a:xfrm>
              <a:off x="986" y="2907"/>
              <a:ext cx="94" cy="12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chemeClr val="bg1"/>
                </a:solidFill>
              </a:endParaRPr>
            </a:p>
          </p:txBody>
        </p:sp>
      </p:grpSp>
      <p:sp>
        <p:nvSpPr>
          <p:cNvPr id="339988" name="Rectangle 20"/>
          <p:cNvSpPr>
            <a:spLocks noChangeArrowheads="1"/>
          </p:cNvSpPr>
          <p:nvPr/>
        </p:nvSpPr>
        <p:spPr bwMode="auto">
          <a:xfrm>
            <a:off x="2292350" y="5661025"/>
            <a:ext cx="63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500">
                <a:solidFill>
                  <a:srgbClr val="000000"/>
                </a:solidFill>
                <a:latin typeface="宋体" panose="02010600030101010101" pitchFamily="2" charset="-122"/>
              </a:rPr>
              <a:t>纤芯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9989" name="Rectangle 21"/>
          <p:cNvSpPr>
            <a:spLocks noChangeArrowheads="1"/>
          </p:cNvSpPr>
          <p:nvPr/>
        </p:nvSpPr>
        <p:spPr bwMode="auto">
          <a:xfrm>
            <a:off x="4440238" y="5661025"/>
            <a:ext cx="9525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500">
                <a:solidFill>
                  <a:srgbClr val="000000"/>
                </a:solidFill>
                <a:latin typeface="宋体" panose="02010600030101010101" pitchFamily="2" charset="-122"/>
              </a:rPr>
              <a:t>保护层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9990" name="Rectangle 22"/>
          <p:cNvSpPr>
            <a:spLocks noChangeArrowheads="1"/>
          </p:cNvSpPr>
          <p:nvPr/>
        </p:nvSpPr>
        <p:spPr bwMode="auto">
          <a:xfrm>
            <a:off x="3359150" y="5661025"/>
            <a:ext cx="63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500">
                <a:solidFill>
                  <a:srgbClr val="000000"/>
                </a:solidFill>
                <a:latin typeface="宋体" panose="02010600030101010101" pitchFamily="2" charset="-122"/>
              </a:rPr>
              <a:t>包层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39991" name="Group 23"/>
          <p:cNvGrpSpPr>
            <a:grpSpLocks/>
          </p:cNvGrpSpPr>
          <p:nvPr/>
        </p:nvGrpSpPr>
        <p:grpSpPr bwMode="auto">
          <a:xfrm>
            <a:off x="7032626" y="4149725"/>
            <a:ext cx="1382713" cy="1373188"/>
            <a:chOff x="3207" y="2435"/>
            <a:chExt cx="1134" cy="1134"/>
          </a:xfrm>
        </p:grpSpPr>
        <p:sp>
          <p:nvSpPr>
            <p:cNvPr id="339992" name="Oval 24"/>
            <p:cNvSpPr>
              <a:spLocks noChangeArrowheads="1"/>
            </p:cNvSpPr>
            <p:nvPr/>
          </p:nvSpPr>
          <p:spPr bwMode="auto">
            <a:xfrm>
              <a:off x="3207" y="2435"/>
              <a:ext cx="1134" cy="1134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339993" name="Oval 25"/>
            <p:cNvSpPr>
              <a:spLocks noChangeArrowheads="1"/>
            </p:cNvSpPr>
            <p:nvPr/>
          </p:nvSpPr>
          <p:spPr bwMode="auto">
            <a:xfrm>
              <a:off x="3368" y="2610"/>
              <a:ext cx="812" cy="785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339994" name="Oval 26"/>
            <p:cNvSpPr>
              <a:spLocks noChangeArrowheads="1"/>
            </p:cNvSpPr>
            <p:nvPr/>
          </p:nvSpPr>
          <p:spPr bwMode="auto">
            <a:xfrm>
              <a:off x="3551" y="2753"/>
              <a:ext cx="446" cy="499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339995" name="Oval 27"/>
            <p:cNvSpPr>
              <a:spLocks noChangeArrowheads="1"/>
            </p:cNvSpPr>
            <p:nvPr/>
          </p:nvSpPr>
          <p:spPr bwMode="auto">
            <a:xfrm>
              <a:off x="3682" y="2915"/>
              <a:ext cx="183" cy="1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339996" name="Oval 28"/>
            <p:cNvSpPr>
              <a:spLocks noChangeArrowheads="1"/>
            </p:cNvSpPr>
            <p:nvPr/>
          </p:nvSpPr>
          <p:spPr bwMode="auto">
            <a:xfrm>
              <a:off x="3207" y="2435"/>
              <a:ext cx="1134" cy="1134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339997" name="Oval 29"/>
            <p:cNvSpPr>
              <a:spLocks noChangeArrowheads="1"/>
            </p:cNvSpPr>
            <p:nvPr/>
          </p:nvSpPr>
          <p:spPr bwMode="auto">
            <a:xfrm>
              <a:off x="3382" y="2610"/>
              <a:ext cx="784" cy="785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339998" name="Oval 30"/>
            <p:cNvSpPr>
              <a:spLocks noChangeArrowheads="1"/>
            </p:cNvSpPr>
            <p:nvPr/>
          </p:nvSpPr>
          <p:spPr bwMode="auto">
            <a:xfrm>
              <a:off x="3524" y="2752"/>
              <a:ext cx="499" cy="499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339999" name="Oval 31"/>
            <p:cNvSpPr>
              <a:spLocks noChangeArrowheads="1"/>
            </p:cNvSpPr>
            <p:nvPr/>
          </p:nvSpPr>
          <p:spPr bwMode="auto">
            <a:xfrm>
              <a:off x="3686" y="2915"/>
              <a:ext cx="175" cy="1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chemeClr val="bg1"/>
                </a:solidFill>
              </a:endParaRPr>
            </a:p>
          </p:txBody>
        </p:sp>
      </p:grpSp>
      <p:sp>
        <p:nvSpPr>
          <p:cNvPr id="340000" name="Rectangle 32"/>
          <p:cNvSpPr>
            <a:spLocks noChangeArrowheads="1"/>
          </p:cNvSpPr>
          <p:nvPr/>
        </p:nvSpPr>
        <p:spPr bwMode="auto">
          <a:xfrm>
            <a:off x="8474075" y="5878513"/>
            <a:ext cx="9525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500">
                <a:solidFill>
                  <a:srgbClr val="000000"/>
                </a:solidFill>
                <a:latin typeface="宋体" panose="02010600030101010101" pitchFamily="2" charset="-122"/>
              </a:rPr>
              <a:t>保护层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0001" name="Rectangle 33"/>
          <p:cNvSpPr>
            <a:spLocks noChangeArrowheads="1"/>
          </p:cNvSpPr>
          <p:nvPr/>
        </p:nvSpPr>
        <p:spPr bwMode="auto">
          <a:xfrm>
            <a:off x="9048750" y="4294188"/>
            <a:ext cx="63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500">
                <a:solidFill>
                  <a:srgbClr val="000000"/>
                </a:solidFill>
                <a:latin typeface="宋体" panose="02010600030101010101" pitchFamily="2" charset="-122"/>
              </a:rPr>
              <a:t>包层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0002" name="Rectangle 34"/>
          <p:cNvSpPr>
            <a:spLocks noChangeArrowheads="1"/>
          </p:cNvSpPr>
          <p:nvPr/>
        </p:nvSpPr>
        <p:spPr bwMode="auto">
          <a:xfrm>
            <a:off x="8905875" y="5086350"/>
            <a:ext cx="127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500">
                <a:solidFill>
                  <a:srgbClr val="000000"/>
                </a:solidFill>
                <a:latin typeface="宋体" panose="02010600030101010101" pitchFamily="2" charset="-122"/>
              </a:rPr>
              <a:t>填充材料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0003" name="Rectangle 35"/>
          <p:cNvSpPr>
            <a:spLocks noChangeArrowheads="1"/>
          </p:cNvSpPr>
          <p:nvPr/>
        </p:nvSpPr>
        <p:spPr bwMode="auto">
          <a:xfrm>
            <a:off x="8545513" y="3573463"/>
            <a:ext cx="63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500">
                <a:solidFill>
                  <a:srgbClr val="000000"/>
                </a:solidFill>
                <a:latin typeface="宋体" panose="02010600030101010101" pitchFamily="2" charset="-122"/>
              </a:rPr>
              <a:t>芯材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0004" name="Line 36"/>
          <p:cNvSpPr>
            <a:spLocks noChangeShapeType="1"/>
          </p:cNvSpPr>
          <p:nvPr/>
        </p:nvSpPr>
        <p:spPr bwMode="auto">
          <a:xfrm flipH="1">
            <a:off x="7934325" y="4581526"/>
            <a:ext cx="1042988" cy="2317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0008" name="Line 40"/>
          <p:cNvSpPr>
            <a:spLocks noChangeShapeType="1"/>
          </p:cNvSpPr>
          <p:nvPr/>
        </p:nvSpPr>
        <p:spPr bwMode="auto">
          <a:xfrm flipH="1">
            <a:off x="7753351" y="4006851"/>
            <a:ext cx="792163" cy="7905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0009" name="Line 41"/>
          <p:cNvSpPr>
            <a:spLocks noChangeShapeType="1"/>
          </p:cNvSpPr>
          <p:nvPr/>
        </p:nvSpPr>
        <p:spPr bwMode="auto">
          <a:xfrm flipH="1" flipV="1">
            <a:off x="8088314" y="5003800"/>
            <a:ext cx="744537" cy="2984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0010" name="Line 42"/>
          <p:cNvSpPr>
            <a:spLocks noChangeShapeType="1"/>
          </p:cNvSpPr>
          <p:nvPr/>
        </p:nvSpPr>
        <p:spPr bwMode="auto">
          <a:xfrm flipH="1" flipV="1">
            <a:off x="8045451" y="5326064"/>
            <a:ext cx="500063" cy="6238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0011" name="Line 43"/>
          <p:cNvSpPr>
            <a:spLocks noChangeShapeType="1"/>
          </p:cNvSpPr>
          <p:nvPr/>
        </p:nvSpPr>
        <p:spPr bwMode="auto">
          <a:xfrm flipH="1" flipV="1">
            <a:off x="4943475" y="5300663"/>
            <a:ext cx="0" cy="3603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0012" name="Line 44"/>
          <p:cNvSpPr>
            <a:spLocks noChangeShapeType="1"/>
          </p:cNvSpPr>
          <p:nvPr/>
        </p:nvSpPr>
        <p:spPr bwMode="auto">
          <a:xfrm flipH="1" flipV="1">
            <a:off x="3646488" y="5084763"/>
            <a:ext cx="0" cy="5762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0013" name="Line 45"/>
          <p:cNvSpPr>
            <a:spLocks noChangeShapeType="1"/>
          </p:cNvSpPr>
          <p:nvPr/>
        </p:nvSpPr>
        <p:spPr bwMode="auto">
          <a:xfrm flipV="1">
            <a:off x="2640013" y="4868863"/>
            <a:ext cx="0" cy="7921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340020" name="Picture 52" descr="RED - Rivera Engineering and Design FIBER CABLE LOOSE 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268414"/>
            <a:ext cx="3919537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0022" name="Picture 54" descr="RED - Rivera Engineering and Design FIBER CABL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4" y="1268413"/>
            <a:ext cx="4289425" cy="214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298-C6B8-4DFF-9625-6C4EF41752C1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光纤工作原理</a:t>
            </a:r>
          </a:p>
        </p:txBody>
      </p:sp>
      <p:sp>
        <p:nvSpPr>
          <p:cNvPr id="334869" name="Rectangle 21"/>
          <p:cNvSpPr>
            <a:spLocks noChangeArrowheads="1"/>
          </p:cNvSpPr>
          <p:nvPr/>
        </p:nvSpPr>
        <p:spPr bwMode="auto">
          <a:xfrm>
            <a:off x="4433150" y="5407457"/>
            <a:ext cx="4891088" cy="2444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Tahoma" panose="020B0604030504040204" pitchFamily="34" charset="0"/>
            </a:endParaRPr>
          </a:p>
        </p:txBody>
      </p:sp>
      <p:sp>
        <p:nvSpPr>
          <p:cNvPr id="334870" name="Rectangle 22"/>
          <p:cNvSpPr>
            <a:spLocks noChangeArrowheads="1"/>
          </p:cNvSpPr>
          <p:nvPr/>
        </p:nvSpPr>
        <p:spPr bwMode="auto">
          <a:xfrm>
            <a:off x="4433150" y="5651931"/>
            <a:ext cx="4891088" cy="3444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Tahoma" panose="020B0604030504040204" pitchFamily="34" charset="0"/>
            </a:endParaRPr>
          </a:p>
        </p:txBody>
      </p:sp>
      <p:sp>
        <p:nvSpPr>
          <p:cNvPr id="334871" name="Rectangle 23"/>
          <p:cNvSpPr>
            <a:spLocks noChangeArrowheads="1"/>
          </p:cNvSpPr>
          <p:nvPr/>
        </p:nvSpPr>
        <p:spPr bwMode="auto">
          <a:xfrm>
            <a:off x="4433150" y="5996419"/>
            <a:ext cx="4891088" cy="246062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Tahoma" panose="020B0604030504040204" pitchFamily="34" charset="0"/>
            </a:endParaRPr>
          </a:p>
        </p:txBody>
      </p:sp>
      <p:sp>
        <p:nvSpPr>
          <p:cNvPr id="334872" name="AutoShape 24"/>
          <p:cNvSpPr>
            <a:spLocks noChangeArrowheads="1"/>
          </p:cNvSpPr>
          <p:nvPr/>
        </p:nvSpPr>
        <p:spPr bwMode="auto">
          <a:xfrm rot="5400000">
            <a:off x="3145688" y="5389994"/>
            <a:ext cx="835025" cy="869950"/>
          </a:xfrm>
          <a:prstGeom prst="can">
            <a:avLst>
              <a:gd name="adj" fmla="val 26046"/>
            </a:avLst>
          </a:prstGeom>
          <a:gradFill rotWithShape="1">
            <a:gsLst>
              <a:gs pos="0">
                <a:srgbClr val="DDDDDD">
                  <a:gamma/>
                  <a:shade val="46275"/>
                  <a:invGamma/>
                </a:srgbClr>
              </a:gs>
              <a:gs pos="5000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endParaRPr lang="zh-CN" altLang="zh-CN">
              <a:latin typeface="Tahoma" panose="020B0604030504040204" pitchFamily="34" charset="0"/>
            </a:endParaRPr>
          </a:p>
        </p:txBody>
      </p:sp>
      <p:sp>
        <p:nvSpPr>
          <p:cNvPr id="334873" name="AutoShape 25"/>
          <p:cNvSpPr>
            <a:spLocks noChangeArrowheads="1"/>
          </p:cNvSpPr>
          <p:nvPr/>
        </p:nvSpPr>
        <p:spPr bwMode="auto">
          <a:xfrm rot="5400000">
            <a:off x="3879907" y="5606688"/>
            <a:ext cx="344488" cy="434975"/>
          </a:xfrm>
          <a:prstGeom prst="can">
            <a:avLst>
              <a:gd name="adj" fmla="val 2071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endParaRPr lang="zh-CN" altLang="zh-CN">
              <a:latin typeface="Tahoma" panose="020B0604030504040204" pitchFamily="34" charset="0"/>
            </a:endParaRPr>
          </a:p>
        </p:txBody>
      </p:sp>
      <p:grpSp>
        <p:nvGrpSpPr>
          <p:cNvPr id="334874" name="Group 26"/>
          <p:cNvGrpSpPr>
            <a:grpSpLocks/>
          </p:cNvGrpSpPr>
          <p:nvPr/>
        </p:nvGrpSpPr>
        <p:grpSpPr bwMode="auto">
          <a:xfrm>
            <a:off x="4433150" y="5407457"/>
            <a:ext cx="4891088" cy="835025"/>
            <a:chOff x="912" y="912"/>
            <a:chExt cx="4608" cy="816"/>
          </a:xfrm>
        </p:grpSpPr>
        <p:sp>
          <p:nvSpPr>
            <p:cNvPr id="334875" name="Line 27"/>
            <p:cNvSpPr>
              <a:spLocks noChangeShapeType="1"/>
            </p:cNvSpPr>
            <p:nvPr/>
          </p:nvSpPr>
          <p:spPr bwMode="auto">
            <a:xfrm>
              <a:off x="912" y="91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4876" name="Line 28"/>
            <p:cNvSpPr>
              <a:spLocks noChangeShapeType="1"/>
            </p:cNvSpPr>
            <p:nvPr/>
          </p:nvSpPr>
          <p:spPr bwMode="auto">
            <a:xfrm>
              <a:off x="912" y="115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4877" name="Line 29"/>
            <p:cNvSpPr>
              <a:spLocks noChangeShapeType="1"/>
            </p:cNvSpPr>
            <p:nvPr/>
          </p:nvSpPr>
          <p:spPr bwMode="auto">
            <a:xfrm>
              <a:off x="912" y="148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4878" name="Line 30"/>
            <p:cNvSpPr>
              <a:spLocks noChangeShapeType="1"/>
            </p:cNvSpPr>
            <p:nvPr/>
          </p:nvSpPr>
          <p:spPr bwMode="auto">
            <a:xfrm>
              <a:off x="912" y="172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4879" name="Line 31"/>
          <p:cNvSpPr>
            <a:spLocks noChangeShapeType="1"/>
          </p:cNvSpPr>
          <p:nvPr/>
        </p:nvSpPr>
        <p:spPr bwMode="auto">
          <a:xfrm>
            <a:off x="4334725" y="5821795"/>
            <a:ext cx="5176838" cy="3175"/>
          </a:xfrm>
          <a:prstGeom prst="line">
            <a:avLst/>
          </a:prstGeom>
          <a:noFill/>
          <a:ln w="19050">
            <a:solidFill>
              <a:srgbClr val="333399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4880" name="Text Box 32"/>
          <p:cNvSpPr txBox="1">
            <a:spLocks noChangeArrowheads="1"/>
          </p:cNvSpPr>
          <p:nvPr/>
        </p:nvSpPr>
        <p:spPr bwMode="auto">
          <a:xfrm>
            <a:off x="3750525" y="4226357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高折射率</a:t>
            </a:r>
          </a:p>
          <a:p>
            <a:r>
              <a:rPr kumimoji="1" lang="en-US" altLang="zh-CN" sz="20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0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纤芯</a:t>
            </a:r>
            <a:r>
              <a:rPr kumimoji="1" lang="en-US" altLang="zh-CN" sz="20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34881" name="Text Box 33"/>
          <p:cNvSpPr txBox="1">
            <a:spLocks noChangeArrowheads="1"/>
          </p:cNvSpPr>
          <p:nvPr/>
        </p:nvSpPr>
        <p:spPr bwMode="auto">
          <a:xfrm>
            <a:off x="2455125" y="4226357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低折射率</a:t>
            </a:r>
          </a:p>
          <a:p>
            <a:r>
              <a:rPr kumimoji="1" lang="en-US" altLang="zh-CN" sz="20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0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包层</a:t>
            </a:r>
            <a:r>
              <a:rPr kumimoji="1" lang="en-US" altLang="zh-CN" sz="20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34882" name="Line 34"/>
          <p:cNvSpPr>
            <a:spLocks noChangeShapeType="1"/>
          </p:cNvSpPr>
          <p:nvPr/>
        </p:nvSpPr>
        <p:spPr bwMode="auto">
          <a:xfrm flipH="1">
            <a:off x="4106126" y="4945495"/>
            <a:ext cx="220663" cy="706437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4883" name="Line 35"/>
          <p:cNvSpPr>
            <a:spLocks noChangeShapeType="1"/>
          </p:cNvSpPr>
          <p:nvPr/>
        </p:nvSpPr>
        <p:spPr bwMode="auto">
          <a:xfrm>
            <a:off x="3174264" y="4874056"/>
            <a:ext cx="388937" cy="5334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4884" name="Text Box 36"/>
          <p:cNvSpPr txBox="1">
            <a:spLocks noChangeArrowheads="1"/>
          </p:cNvSpPr>
          <p:nvPr/>
        </p:nvSpPr>
        <p:spPr bwMode="auto">
          <a:xfrm>
            <a:off x="4542688" y="4970895"/>
            <a:ext cx="475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光线在纤芯中传输的方式是不断地全反射</a:t>
            </a:r>
          </a:p>
        </p:txBody>
      </p:sp>
      <p:sp>
        <p:nvSpPr>
          <p:cNvPr id="334885" name="Freeform 37"/>
          <p:cNvSpPr>
            <a:spLocks/>
          </p:cNvSpPr>
          <p:nvPr/>
        </p:nvSpPr>
        <p:spPr bwMode="auto">
          <a:xfrm>
            <a:off x="4460138" y="5651931"/>
            <a:ext cx="4870450" cy="344488"/>
          </a:xfrm>
          <a:custGeom>
            <a:avLst/>
            <a:gdLst>
              <a:gd name="T0" fmla="*/ 0 w 4302"/>
              <a:gd name="T1" fmla="*/ 108 h 336"/>
              <a:gd name="T2" fmla="*/ 384 w 4302"/>
              <a:gd name="T3" fmla="*/ 0 h 336"/>
              <a:gd name="T4" fmla="*/ 1560 w 4302"/>
              <a:gd name="T5" fmla="*/ 336 h 336"/>
              <a:gd name="T6" fmla="*/ 2742 w 4302"/>
              <a:gd name="T7" fmla="*/ 0 h 336"/>
              <a:gd name="T8" fmla="*/ 3918 w 4302"/>
              <a:gd name="T9" fmla="*/ 330 h 336"/>
              <a:gd name="T10" fmla="*/ 4302 w 4302"/>
              <a:gd name="T11" fmla="*/ 204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02" h="336">
                <a:moveTo>
                  <a:pt x="0" y="108"/>
                </a:moveTo>
                <a:lnTo>
                  <a:pt x="384" y="0"/>
                </a:lnTo>
                <a:lnTo>
                  <a:pt x="1560" y="336"/>
                </a:lnTo>
                <a:lnTo>
                  <a:pt x="2742" y="0"/>
                </a:lnTo>
                <a:lnTo>
                  <a:pt x="3918" y="330"/>
                </a:lnTo>
                <a:lnTo>
                  <a:pt x="4302" y="204"/>
                </a:lnTo>
              </a:path>
            </a:pathLst>
          </a:custGeom>
          <a:noFill/>
          <a:ln w="57150" cmpd="sng">
            <a:solidFill>
              <a:schemeClr val="hlink"/>
            </a:solidFill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4886" name="Arc 38"/>
          <p:cNvSpPr>
            <a:spLocks/>
          </p:cNvSpPr>
          <p:nvPr/>
        </p:nvSpPr>
        <p:spPr bwMode="auto">
          <a:xfrm rot="9720000">
            <a:off x="4823997" y="2935035"/>
            <a:ext cx="96838" cy="79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>
              <a:latin typeface="Tahoma" panose="020B0604030504040204" pitchFamily="34" charset="0"/>
            </a:endParaRPr>
          </a:p>
        </p:txBody>
      </p:sp>
      <p:grpSp>
        <p:nvGrpSpPr>
          <p:cNvPr id="334887" name="Group 39"/>
          <p:cNvGrpSpPr>
            <a:grpSpLocks/>
          </p:cNvGrpSpPr>
          <p:nvPr/>
        </p:nvGrpSpPr>
        <p:grpSpPr bwMode="auto">
          <a:xfrm>
            <a:off x="4347748" y="2115884"/>
            <a:ext cx="2944813" cy="488950"/>
            <a:chOff x="292" y="1032"/>
            <a:chExt cx="1732" cy="216"/>
          </a:xfrm>
        </p:grpSpPr>
        <p:grpSp>
          <p:nvGrpSpPr>
            <p:cNvPr id="334888" name="Group 40"/>
            <p:cNvGrpSpPr>
              <a:grpSpLocks/>
            </p:cNvGrpSpPr>
            <p:nvPr/>
          </p:nvGrpSpPr>
          <p:grpSpPr bwMode="auto">
            <a:xfrm>
              <a:off x="292" y="1032"/>
              <a:ext cx="1732" cy="216"/>
              <a:chOff x="292" y="1032"/>
              <a:chExt cx="1732" cy="216"/>
            </a:xfrm>
          </p:grpSpPr>
          <p:sp>
            <p:nvSpPr>
              <p:cNvPr id="334889" name="Line 41"/>
              <p:cNvSpPr>
                <a:spLocks noChangeShapeType="1"/>
              </p:cNvSpPr>
              <p:nvPr/>
            </p:nvSpPr>
            <p:spPr bwMode="auto">
              <a:xfrm>
                <a:off x="292" y="1032"/>
                <a:ext cx="17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4890" name="Line 42"/>
              <p:cNvSpPr>
                <a:spLocks noChangeShapeType="1"/>
              </p:cNvSpPr>
              <p:nvPr/>
            </p:nvSpPr>
            <p:spPr bwMode="auto">
              <a:xfrm>
                <a:off x="292" y="1248"/>
                <a:ext cx="17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4891" name="Rectangle 43"/>
            <p:cNvSpPr>
              <a:spLocks noChangeArrowheads="1"/>
            </p:cNvSpPr>
            <p:nvPr/>
          </p:nvSpPr>
          <p:spPr bwMode="auto">
            <a:xfrm>
              <a:off x="296" y="1041"/>
              <a:ext cx="1716" cy="198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4892" name="Group 44"/>
          <p:cNvGrpSpPr>
            <a:grpSpLocks/>
          </p:cNvGrpSpPr>
          <p:nvPr/>
        </p:nvGrpSpPr>
        <p:grpSpPr bwMode="auto">
          <a:xfrm>
            <a:off x="4335048" y="3538285"/>
            <a:ext cx="2924175" cy="436563"/>
            <a:chOff x="284" y="1656"/>
            <a:chExt cx="1720" cy="192"/>
          </a:xfrm>
        </p:grpSpPr>
        <p:grpSp>
          <p:nvGrpSpPr>
            <p:cNvPr id="334893" name="Group 45"/>
            <p:cNvGrpSpPr>
              <a:grpSpLocks/>
            </p:cNvGrpSpPr>
            <p:nvPr/>
          </p:nvGrpSpPr>
          <p:grpSpPr bwMode="auto">
            <a:xfrm>
              <a:off x="284" y="1656"/>
              <a:ext cx="1720" cy="192"/>
              <a:chOff x="284" y="1656"/>
              <a:chExt cx="1720" cy="192"/>
            </a:xfrm>
          </p:grpSpPr>
          <p:sp>
            <p:nvSpPr>
              <p:cNvPr id="334894" name="Line 46"/>
              <p:cNvSpPr>
                <a:spLocks noChangeShapeType="1"/>
              </p:cNvSpPr>
              <p:nvPr/>
            </p:nvSpPr>
            <p:spPr bwMode="auto">
              <a:xfrm>
                <a:off x="284" y="1656"/>
                <a:ext cx="1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4895" name="Line 47"/>
              <p:cNvSpPr>
                <a:spLocks noChangeShapeType="1"/>
              </p:cNvSpPr>
              <p:nvPr/>
            </p:nvSpPr>
            <p:spPr bwMode="auto">
              <a:xfrm>
                <a:off x="284" y="1848"/>
                <a:ext cx="1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4896" name="Rectangle 48"/>
            <p:cNvSpPr>
              <a:spLocks noChangeArrowheads="1"/>
            </p:cNvSpPr>
            <p:nvPr/>
          </p:nvSpPr>
          <p:spPr bwMode="auto">
            <a:xfrm>
              <a:off x="288" y="1664"/>
              <a:ext cx="1704" cy="176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4897" name="Line 49"/>
          <p:cNvSpPr>
            <a:spLocks noChangeShapeType="1"/>
          </p:cNvSpPr>
          <p:nvPr/>
        </p:nvSpPr>
        <p:spPr bwMode="auto">
          <a:xfrm>
            <a:off x="4939885" y="1587248"/>
            <a:ext cx="0" cy="1931987"/>
          </a:xfrm>
          <a:prstGeom prst="line">
            <a:avLst/>
          </a:prstGeom>
          <a:noFill/>
          <a:ln w="12700">
            <a:solidFill>
              <a:srgbClr val="3333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898" name="Line 50"/>
          <p:cNvSpPr>
            <a:spLocks noChangeShapeType="1"/>
          </p:cNvSpPr>
          <p:nvPr/>
        </p:nvSpPr>
        <p:spPr bwMode="auto">
          <a:xfrm flipV="1">
            <a:off x="4946236" y="2252410"/>
            <a:ext cx="395287" cy="365125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899" name="Line 51"/>
          <p:cNvSpPr>
            <a:spLocks noChangeShapeType="1"/>
          </p:cNvSpPr>
          <p:nvPr/>
        </p:nvSpPr>
        <p:spPr bwMode="auto">
          <a:xfrm flipV="1">
            <a:off x="4647785" y="2608009"/>
            <a:ext cx="292100" cy="74930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900" name="Arc 52"/>
          <p:cNvSpPr>
            <a:spLocks/>
          </p:cNvSpPr>
          <p:nvPr/>
        </p:nvSpPr>
        <p:spPr bwMode="auto">
          <a:xfrm>
            <a:off x="4943061" y="2357185"/>
            <a:ext cx="142875" cy="1238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Tahoma" panose="020B0604030504040204" pitchFamily="34" charset="0"/>
            </a:endParaRPr>
          </a:p>
        </p:txBody>
      </p:sp>
      <p:sp>
        <p:nvSpPr>
          <p:cNvPr id="334901" name="Line 53"/>
          <p:cNvSpPr>
            <a:spLocks noChangeShapeType="1"/>
          </p:cNvSpPr>
          <p:nvPr/>
        </p:nvSpPr>
        <p:spPr bwMode="auto">
          <a:xfrm>
            <a:off x="6259097" y="1606298"/>
            <a:ext cx="0" cy="1931987"/>
          </a:xfrm>
          <a:prstGeom prst="line">
            <a:avLst/>
          </a:prstGeom>
          <a:noFill/>
          <a:ln w="12700">
            <a:solidFill>
              <a:srgbClr val="3333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902" name="Line 54"/>
          <p:cNvSpPr>
            <a:spLocks noChangeShapeType="1"/>
          </p:cNvSpPr>
          <p:nvPr/>
        </p:nvSpPr>
        <p:spPr bwMode="auto">
          <a:xfrm flipV="1">
            <a:off x="5490748" y="2608010"/>
            <a:ext cx="779463" cy="346075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903" name="Line 55"/>
          <p:cNvSpPr>
            <a:spLocks noChangeShapeType="1"/>
          </p:cNvSpPr>
          <p:nvPr/>
        </p:nvSpPr>
        <p:spPr bwMode="auto">
          <a:xfrm>
            <a:off x="6265448" y="2608009"/>
            <a:ext cx="892175" cy="35560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904" name="Arc 56"/>
          <p:cNvSpPr>
            <a:spLocks/>
          </p:cNvSpPr>
          <p:nvPr/>
        </p:nvSpPr>
        <p:spPr bwMode="auto">
          <a:xfrm rot="9840000">
            <a:off x="5981286" y="2711197"/>
            <a:ext cx="236537" cy="3286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 cap="rnd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>
              <a:latin typeface="Tahoma" panose="020B0604030504040204" pitchFamily="34" charset="0"/>
            </a:endParaRPr>
          </a:p>
        </p:txBody>
      </p:sp>
      <p:sp>
        <p:nvSpPr>
          <p:cNvPr id="334905" name="Freeform 57"/>
          <p:cNvSpPr>
            <a:spLocks/>
          </p:cNvSpPr>
          <p:nvPr/>
        </p:nvSpPr>
        <p:spPr bwMode="auto">
          <a:xfrm>
            <a:off x="4219161" y="2157160"/>
            <a:ext cx="153987" cy="1820863"/>
          </a:xfrm>
          <a:custGeom>
            <a:avLst/>
            <a:gdLst>
              <a:gd name="T0" fmla="*/ 78 w 91"/>
              <a:gd name="T1" fmla="*/ 0 h 799"/>
              <a:gd name="T2" fmla="*/ 78 w 91"/>
              <a:gd name="T3" fmla="*/ 18 h 799"/>
              <a:gd name="T4" fmla="*/ 78 w 91"/>
              <a:gd name="T5" fmla="*/ 36 h 799"/>
              <a:gd name="T6" fmla="*/ 60 w 91"/>
              <a:gd name="T7" fmla="*/ 54 h 799"/>
              <a:gd name="T8" fmla="*/ 60 w 91"/>
              <a:gd name="T9" fmla="*/ 72 h 799"/>
              <a:gd name="T10" fmla="*/ 54 w 91"/>
              <a:gd name="T11" fmla="*/ 90 h 799"/>
              <a:gd name="T12" fmla="*/ 54 w 91"/>
              <a:gd name="T13" fmla="*/ 108 h 799"/>
              <a:gd name="T14" fmla="*/ 72 w 91"/>
              <a:gd name="T15" fmla="*/ 126 h 799"/>
              <a:gd name="T16" fmla="*/ 90 w 91"/>
              <a:gd name="T17" fmla="*/ 144 h 799"/>
              <a:gd name="T18" fmla="*/ 90 w 91"/>
              <a:gd name="T19" fmla="*/ 162 h 799"/>
              <a:gd name="T20" fmla="*/ 90 w 91"/>
              <a:gd name="T21" fmla="*/ 180 h 799"/>
              <a:gd name="T22" fmla="*/ 90 w 91"/>
              <a:gd name="T23" fmla="*/ 198 h 799"/>
              <a:gd name="T24" fmla="*/ 84 w 91"/>
              <a:gd name="T25" fmla="*/ 198 h 799"/>
              <a:gd name="T26" fmla="*/ 66 w 91"/>
              <a:gd name="T27" fmla="*/ 210 h 799"/>
              <a:gd name="T28" fmla="*/ 48 w 91"/>
              <a:gd name="T29" fmla="*/ 228 h 799"/>
              <a:gd name="T30" fmla="*/ 36 w 91"/>
              <a:gd name="T31" fmla="*/ 246 h 799"/>
              <a:gd name="T32" fmla="*/ 18 w 91"/>
              <a:gd name="T33" fmla="*/ 258 h 799"/>
              <a:gd name="T34" fmla="*/ 12 w 91"/>
              <a:gd name="T35" fmla="*/ 276 h 799"/>
              <a:gd name="T36" fmla="*/ 12 w 91"/>
              <a:gd name="T37" fmla="*/ 294 h 799"/>
              <a:gd name="T38" fmla="*/ 12 w 91"/>
              <a:gd name="T39" fmla="*/ 312 h 799"/>
              <a:gd name="T40" fmla="*/ 12 w 91"/>
              <a:gd name="T41" fmla="*/ 330 h 799"/>
              <a:gd name="T42" fmla="*/ 0 w 91"/>
              <a:gd name="T43" fmla="*/ 348 h 799"/>
              <a:gd name="T44" fmla="*/ 0 w 91"/>
              <a:gd name="T45" fmla="*/ 366 h 799"/>
              <a:gd name="T46" fmla="*/ 0 w 91"/>
              <a:gd name="T47" fmla="*/ 384 h 799"/>
              <a:gd name="T48" fmla="*/ 0 w 91"/>
              <a:gd name="T49" fmla="*/ 402 h 799"/>
              <a:gd name="T50" fmla="*/ 0 w 91"/>
              <a:gd name="T51" fmla="*/ 420 h 799"/>
              <a:gd name="T52" fmla="*/ 0 w 91"/>
              <a:gd name="T53" fmla="*/ 438 h 799"/>
              <a:gd name="T54" fmla="*/ 18 w 91"/>
              <a:gd name="T55" fmla="*/ 450 h 799"/>
              <a:gd name="T56" fmla="*/ 36 w 91"/>
              <a:gd name="T57" fmla="*/ 462 h 799"/>
              <a:gd name="T58" fmla="*/ 54 w 91"/>
              <a:gd name="T59" fmla="*/ 474 h 799"/>
              <a:gd name="T60" fmla="*/ 60 w 91"/>
              <a:gd name="T61" fmla="*/ 492 h 799"/>
              <a:gd name="T62" fmla="*/ 78 w 91"/>
              <a:gd name="T63" fmla="*/ 510 h 799"/>
              <a:gd name="T64" fmla="*/ 84 w 91"/>
              <a:gd name="T65" fmla="*/ 528 h 799"/>
              <a:gd name="T66" fmla="*/ 90 w 91"/>
              <a:gd name="T67" fmla="*/ 546 h 799"/>
              <a:gd name="T68" fmla="*/ 90 w 91"/>
              <a:gd name="T69" fmla="*/ 564 h 799"/>
              <a:gd name="T70" fmla="*/ 90 w 91"/>
              <a:gd name="T71" fmla="*/ 582 h 799"/>
              <a:gd name="T72" fmla="*/ 90 w 91"/>
              <a:gd name="T73" fmla="*/ 600 h 799"/>
              <a:gd name="T74" fmla="*/ 72 w 91"/>
              <a:gd name="T75" fmla="*/ 600 h 799"/>
              <a:gd name="T76" fmla="*/ 66 w 91"/>
              <a:gd name="T77" fmla="*/ 618 h 799"/>
              <a:gd name="T78" fmla="*/ 60 w 91"/>
              <a:gd name="T79" fmla="*/ 636 h 799"/>
              <a:gd name="T80" fmla="*/ 54 w 91"/>
              <a:gd name="T81" fmla="*/ 654 h 799"/>
              <a:gd name="T82" fmla="*/ 48 w 91"/>
              <a:gd name="T83" fmla="*/ 672 h 799"/>
              <a:gd name="T84" fmla="*/ 48 w 91"/>
              <a:gd name="T85" fmla="*/ 690 h 799"/>
              <a:gd name="T86" fmla="*/ 48 w 91"/>
              <a:gd name="T87" fmla="*/ 708 h 799"/>
              <a:gd name="T88" fmla="*/ 48 w 91"/>
              <a:gd name="T89" fmla="*/ 726 h 799"/>
              <a:gd name="T90" fmla="*/ 48 w 91"/>
              <a:gd name="T91" fmla="*/ 744 h 799"/>
              <a:gd name="T92" fmla="*/ 54 w 91"/>
              <a:gd name="T93" fmla="*/ 762 h 799"/>
              <a:gd name="T94" fmla="*/ 60 w 91"/>
              <a:gd name="T95" fmla="*/ 780 h 799"/>
              <a:gd name="T96" fmla="*/ 72 w 91"/>
              <a:gd name="T97" fmla="*/ 798 h 799"/>
              <a:gd name="T98" fmla="*/ 72 w 91"/>
              <a:gd name="T99" fmla="*/ 792 h 799"/>
              <a:gd name="T100" fmla="*/ 72 w 91"/>
              <a:gd name="T101" fmla="*/ 786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1" h="799">
                <a:moveTo>
                  <a:pt x="78" y="0"/>
                </a:moveTo>
                <a:lnTo>
                  <a:pt x="78" y="18"/>
                </a:lnTo>
                <a:lnTo>
                  <a:pt x="78" y="36"/>
                </a:lnTo>
                <a:lnTo>
                  <a:pt x="60" y="54"/>
                </a:lnTo>
                <a:lnTo>
                  <a:pt x="60" y="72"/>
                </a:lnTo>
                <a:lnTo>
                  <a:pt x="54" y="90"/>
                </a:lnTo>
                <a:lnTo>
                  <a:pt x="54" y="108"/>
                </a:lnTo>
                <a:lnTo>
                  <a:pt x="72" y="126"/>
                </a:lnTo>
                <a:lnTo>
                  <a:pt x="90" y="144"/>
                </a:lnTo>
                <a:lnTo>
                  <a:pt x="90" y="162"/>
                </a:lnTo>
                <a:lnTo>
                  <a:pt x="90" y="180"/>
                </a:lnTo>
                <a:lnTo>
                  <a:pt x="90" y="198"/>
                </a:lnTo>
                <a:lnTo>
                  <a:pt x="84" y="198"/>
                </a:lnTo>
                <a:lnTo>
                  <a:pt x="66" y="210"/>
                </a:lnTo>
                <a:lnTo>
                  <a:pt x="48" y="228"/>
                </a:lnTo>
                <a:lnTo>
                  <a:pt x="36" y="246"/>
                </a:lnTo>
                <a:lnTo>
                  <a:pt x="18" y="258"/>
                </a:lnTo>
                <a:lnTo>
                  <a:pt x="12" y="276"/>
                </a:lnTo>
                <a:lnTo>
                  <a:pt x="12" y="294"/>
                </a:lnTo>
                <a:lnTo>
                  <a:pt x="12" y="312"/>
                </a:lnTo>
                <a:lnTo>
                  <a:pt x="12" y="330"/>
                </a:lnTo>
                <a:lnTo>
                  <a:pt x="0" y="348"/>
                </a:lnTo>
                <a:lnTo>
                  <a:pt x="0" y="366"/>
                </a:lnTo>
                <a:lnTo>
                  <a:pt x="0" y="384"/>
                </a:lnTo>
                <a:lnTo>
                  <a:pt x="0" y="402"/>
                </a:lnTo>
                <a:lnTo>
                  <a:pt x="0" y="420"/>
                </a:lnTo>
                <a:lnTo>
                  <a:pt x="0" y="438"/>
                </a:lnTo>
                <a:lnTo>
                  <a:pt x="18" y="450"/>
                </a:lnTo>
                <a:lnTo>
                  <a:pt x="36" y="462"/>
                </a:lnTo>
                <a:lnTo>
                  <a:pt x="54" y="474"/>
                </a:lnTo>
                <a:lnTo>
                  <a:pt x="60" y="492"/>
                </a:lnTo>
                <a:lnTo>
                  <a:pt x="78" y="510"/>
                </a:lnTo>
                <a:lnTo>
                  <a:pt x="84" y="528"/>
                </a:lnTo>
                <a:lnTo>
                  <a:pt x="90" y="546"/>
                </a:lnTo>
                <a:lnTo>
                  <a:pt x="90" y="564"/>
                </a:lnTo>
                <a:lnTo>
                  <a:pt x="90" y="582"/>
                </a:lnTo>
                <a:lnTo>
                  <a:pt x="90" y="600"/>
                </a:lnTo>
                <a:lnTo>
                  <a:pt x="72" y="600"/>
                </a:lnTo>
                <a:lnTo>
                  <a:pt x="66" y="618"/>
                </a:lnTo>
                <a:lnTo>
                  <a:pt x="60" y="636"/>
                </a:lnTo>
                <a:lnTo>
                  <a:pt x="54" y="654"/>
                </a:lnTo>
                <a:lnTo>
                  <a:pt x="48" y="672"/>
                </a:lnTo>
                <a:lnTo>
                  <a:pt x="48" y="690"/>
                </a:lnTo>
                <a:lnTo>
                  <a:pt x="48" y="708"/>
                </a:lnTo>
                <a:lnTo>
                  <a:pt x="48" y="726"/>
                </a:lnTo>
                <a:lnTo>
                  <a:pt x="48" y="744"/>
                </a:lnTo>
                <a:lnTo>
                  <a:pt x="54" y="762"/>
                </a:lnTo>
                <a:lnTo>
                  <a:pt x="60" y="780"/>
                </a:lnTo>
                <a:lnTo>
                  <a:pt x="72" y="798"/>
                </a:lnTo>
                <a:lnTo>
                  <a:pt x="72" y="792"/>
                </a:lnTo>
                <a:lnTo>
                  <a:pt x="72" y="78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4906" name="Rectangle 58"/>
          <p:cNvSpPr>
            <a:spLocks noChangeArrowheads="1"/>
          </p:cNvSpPr>
          <p:nvPr/>
        </p:nvSpPr>
        <p:spPr bwMode="auto">
          <a:xfrm>
            <a:off x="5887623" y="1141159"/>
            <a:ext cx="11060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折射角</a:t>
            </a:r>
          </a:p>
        </p:txBody>
      </p:sp>
      <p:sp>
        <p:nvSpPr>
          <p:cNvPr id="334907" name="Rectangle 59"/>
          <p:cNvSpPr>
            <a:spLocks noChangeArrowheads="1"/>
          </p:cNvSpPr>
          <p:nvPr/>
        </p:nvSpPr>
        <p:spPr bwMode="auto">
          <a:xfrm>
            <a:off x="5020848" y="3125534"/>
            <a:ext cx="109696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入射角</a:t>
            </a:r>
          </a:p>
        </p:txBody>
      </p:sp>
      <p:sp>
        <p:nvSpPr>
          <p:cNvPr id="334908" name="Line 60"/>
          <p:cNvSpPr>
            <a:spLocks noChangeShapeType="1"/>
          </p:cNvSpPr>
          <p:nvPr/>
        </p:nvSpPr>
        <p:spPr bwMode="auto">
          <a:xfrm>
            <a:off x="6347998" y="1660273"/>
            <a:ext cx="119063" cy="720725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909" name="Line 61"/>
          <p:cNvSpPr>
            <a:spLocks noChangeShapeType="1"/>
          </p:cNvSpPr>
          <p:nvPr/>
        </p:nvSpPr>
        <p:spPr bwMode="auto">
          <a:xfrm flipV="1">
            <a:off x="5020847" y="1615822"/>
            <a:ext cx="1047750" cy="76835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910" name="Line 62"/>
          <p:cNvSpPr>
            <a:spLocks noChangeShapeType="1"/>
          </p:cNvSpPr>
          <p:nvPr/>
        </p:nvSpPr>
        <p:spPr bwMode="auto">
          <a:xfrm>
            <a:off x="4858922" y="3009648"/>
            <a:ext cx="298450" cy="255587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911" name="Line 63"/>
          <p:cNvSpPr>
            <a:spLocks noChangeShapeType="1"/>
          </p:cNvSpPr>
          <p:nvPr/>
        </p:nvSpPr>
        <p:spPr bwMode="auto">
          <a:xfrm flipV="1">
            <a:off x="5914610" y="2954084"/>
            <a:ext cx="165100" cy="242888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912" name="Line 64"/>
          <p:cNvSpPr>
            <a:spLocks noChangeShapeType="1"/>
          </p:cNvSpPr>
          <p:nvPr/>
        </p:nvSpPr>
        <p:spPr bwMode="auto">
          <a:xfrm flipV="1">
            <a:off x="7202073" y="2717547"/>
            <a:ext cx="608013" cy="328612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913" name="Line 65"/>
          <p:cNvSpPr>
            <a:spLocks noChangeShapeType="1"/>
          </p:cNvSpPr>
          <p:nvPr/>
        </p:nvSpPr>
        <p:spPr bwMode="auto">
          <a:xfrm flipH="1">
            <a:off x="7059197" y="1685673"/>
            <a:ext cx="501650" cy="708025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914" name="Freeform 66"/>
          <p:cNvSpPr>
            <a:spLocks/>
          </p:cNvSpPr>
          <p:nvPr/>
        </p:nvSpPr>
        <p:spPr bwMode="auto">
          <a:xfrm>
            <a:off x="7279861" y="2130172"/>
            <a:ext cx="22225" cy="493712"/>
          </a:xfrm>
          <a:custGeom>
            <a:avLst/>
            <a:gdLst>
              <a:gd name="T0" fmla="*/ 0 w 13"/>
              <a:gd name="T1" fmla="*/ 0 h 217"/>
              <a:gd name="T2" fmla="*/ 6 w 13"/>
              <a:gd name="T3" fmla="*/ 18 h 217"/>
              <a:gd name="T4" fmla="*/ 6 w 13"/>
              <a:gd name="T5" fmla="*/ 36 h 217"/>
              <a:gd name="T6" fmla="*/ 6 w 13"/>
              <a:gd name="T7" fmla="*/ 54 h 217"/>
              <a:gd name="T8" fmla="*/ 6 w 13"/>
              <a:gd name="T9" fmla="*/ 72 h 217"/>
              <a:gd name="T10" fmla="*/ 6 w 13"/>
              <a:gd name="T11" fmla="*/ 90 h 217"/>
              <a:gd name="T12" fmla="*/ 0 w 13"/>
              <a:gd name="T13" fmla="*/ 108 h 217"/>
              <a:gd name="T14" fmla="*/ 0 w 13"/>
              <a:gd name="T15" fmla="*/ 126 h 217"/>
              <a:gd name="T16" fmla="*/ 0 w 13"/>
              <a:gd name="T17" fmla="*/ 144 h 217"/>
              <a:gd name="T18" fmla="*/ 0 w 13"/>
              <a:gd name="T19" fmla="*/ 162 h 217"/>
              <a:gd name="T20" fmla="*/ 0 w 13"/>
              <a:gd name="T21" fmla="*/ 180 h 217"/>
              <a:gd name="T22" fmla="*/ 6 w 13"/>
              <a:gd name="T23" fmla="*/ 198 h 217"/>
              <a:gd name="T24" fmla="*/ 12 w 13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" h="217">
                <a:moveTo>
                  <a:pt x="0" y="0"/>
                </a:moveTo>
                <a:lnTo>
                  <a:pt x="6" y="18"/>
                </a:lnTo>
                <a:lnTo>
                  <a:pt x="6" y="36"/>
                </a:lnTo>
                <a:lnTo>
                  <a:pt x="6" y="54"/>
                </a:lnTo>
                <a:lnTo>
                  <a:pt x="6" y="72"/>
                </a:lnTo>
                <a:lnTo>
                  <a:pt x="6" y="90"/>
                </a:lnTo>
                <a:lnTo>
                  <a:pt x="0" y="108"/>
                </a:lnTo>
                <a:lnTo>
                  <a:pt x="0" y="126"/>
                </a:lnTo>
                <a:lnTo>
                  <a:pt x="0" y="144"/>
                </a:lnTo>
                <a:lnTo>
                  <a:pt x="0" y="162"/>
                </a:lnTo>
                <a:lnTo>
                  <a:pt x="0" y="180"/>
                </a:lnTo>
                <a:lnTo>
                  <a:pt x="6" y="198"/>
                </a:lnTo>
                <a:lnTo>
                  <a:pt x="12" y="21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4915" name="Freeform 67"/>
          <p:cNvSpPr>
            <a:spLocks/>
          </p:cNvSpPr>
          <p:nvPr/>
        </p:nvSpPr>
        <p:spPr bwMode="auto">
          <a:xfrm>
            <a:off x="7249697" y="2608010"/>
            <a:ext cx="82550" cy="919163"/>
          </a:xfrm>
          <a:custGeom>
            <a:avLst/>
            <a:gdLst>
              <a:gd name="T0" fmla="*/ 18 w 49"/>
              <a:gd name="T1" fmla="*/ 0 h 403"/>
              <a:gd name="T2" fmla="*/ 12 w 49"/>
              <a:gd name="T3" fmla="*/ 18 h 403"/>
              <a:gd name="T4" fmla="*/ 12 w 49"/>
              <a:gd name="T5" fmla="*/ 36 h 403"/>
              <a:gd name="T6" fmla="*/ 12 w 49"/>
              <a:gd name="T7" fmla="*/ 54 h 403"/>
              <a:gd name="T8" fmla="*/ 12 w 49"/>
              <a:gd name="T9" fmla="*/ 72 h 403"/>
              <a:gd name="T10" fmla="*/ 24 w 49"/>
              <a:gd name="T11" fmla="*/ 90 h 403"/>
              <a:gd name="T12" fmla="*/ 24 w 49"/>
              <a:gd name="T13" fmla="*/ 108 h 403"/>
              <a:gd name="T14" fmla="*/ 30 w 49"/>
              <a:gd name="T15" fmla="*/ 126 h 403"/>
              <a:gd name="T16" fmla="*/ 36 w 49"/>
              <a:gd name="T17" fmla="*/ 144 h 403"/>
              <a:gd name="T18" fmla="*/ 36 w 49"/>
              <a:gd name="T19" fmla="*/ 162 h 403"/>
              <a:gd name="T20" fmla="*/ 48 w 49"/>
              <a:gd name="T21" fmla="*/ 180 h 403"/>
              <a:gd name="T22" fmla="*/ 48 w 49"/>
              <a:gd name="T23" fmla="*/ 198 h 403"/>
              <a:gd name="T24" fmla="*/ 48 w 49"/>
              <a:gd name="T25" fmla="*/ 216 h 403"/>
              <a:gd name="T26" fmla="*/ 48 w 49"/>
              <a:gd name="T27" fmla="*/ 234 h 403"/>
              <a:gd name="T28" fmla="*/ 48 w 49"/>
              <a:gd name="T29" fmla="*/ 252 h 403"/>
              <a:gd name="T30" fmla="*/ 48 w 49"/>
              <a:gd name="T31" fmla="*/ 270 h 403"/>
              <a:gd name="T32" fmla="*/ 42 w 49"/>
              <a:gd name="T33" fmla="*/ 288 h 403"/>
              <a:gd name="T34" fmla="*/ 36 w 49"/>
              <a:gd name="T35" fmla="*/ 306 h 403"/>
              <a:gd name="T36" fmla="*/ 30 w 49"/>
              <a:gd name="T37" fmla="*/ 324 h 403"/>
              <a:gd name="T38" fmla="*/ 18 w 49"/>
              <a:gd name="T39" fmla="*/ 342 h 403"/>
              <a:gd name="T40" fmla="*/ 12 w 49"/>
              <a:gd name="T41" fmla="*/ 366 h 403"/>
              <a:gd name="T42" fmla="*/ 12 w 49"/>
              <a:gd name="T43" fmla="*/ 384 h 403"/>
              <a:gd name="T44" fmla="*/ 0 w 49"/>
              <a:gd name="T45" fmla="*/ 402 h 403"/>
              <a:gd name="T46" fmla="*/ 0 w 49"/>
              <a:gd name="T47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9" h="403">
                <a:moveTo>
                  <a:pt x="18" y="0"/>
                </a:moveTo>
                <a:lnTo>
                  <a:pt x="12" y="18"/>
                </a:lnTo>
                <a:lnTo>
                  <a:pt x="12" y="36"/>
                </a:lnTo>
                <a:lnTo>
                  <a:pt x="12" y="54"/>
                </a:lnTo>
                <a:lnTo>
                  <a:pt x="12" y="72"/>
                </a:lnTo>
                <a:lnTo>
                  <a:pt x="24" y="90"/>
                </a:lnTo>
                <a:lnTo>
                  <a:pt x="24" y="108"/>
                </a:lnTo>
                <a:lnTo>
                  <a:pt x="30" y="126"/>
                </a:lnTo>
                <a:lnTo>
                  <a:pt x="36" y="144"/>
                </a:lnTo>
                <a:lnTo>
                  <a:pt x="36" y="162"/>
                </a:lnTo>
                <a:lnTo>
                  <a:pt x="48" y="180"/>
                </a:lnTo>
                <a:lnTo>
                  <a:pt x="48" y="198"/>
                </a:lnTo>
                <a:lnTo>
                  <a:pt x="48" y="216"/>
                </a:lnTo>
                <a:lnTo>
                  <a:pt x="48" y="234"/>
                </a:lnTo>
                <a:lnTo>
                  <a:pt x="48" y="252"/>
                </a:lnTo>
                <a:lnTo>
                  <a:pt x="48" y="270"/>
                </a:lnTo>
                <a:lnTo>
                  <a:pt x="42" y="288"/>
                </a:lnTo>
                <a:lnTo>
                  <a:pt x="36" y="306"/>
                </a:lnTo>
                <a:lnTo>
                  <a:pt x="30" y="324"/>
                </a:lnTo>
                <a:lnTo>
                  <a:pt x="18" y="342"/>
                </a:lnTo>
                <a:lnTo>
                  <a:pt x="12" y="366"/>
                </a:lnTo>
                <a:lnTo>
                  <a:pt x="12" y="384"/>
                </a:lnTo>
                <a:lnTo>
                  <a:pt x="0" y="402"/>
                </a:lnTo>
                <a:lnTo>
                  <a:pt x="0" y="40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4916" name="Freeform 68"/>
          <p:cNvSpPr>
            <a:spLocks/>
          </p:cNvSpPr>
          <p:nvPr/>
        </p:nvSpPr>
        <p:spPr bwMode="auto">
          <a:xfrm>
            <a:off x="7229061" y="3523998"/>
            <a:ext cx="22225" cy="454025"/>
          </a:xfrm>
          <a:custGeom>
            <a:avLst/>
            <a:gdLst>
              <a:gd name="T0" fmla="*/ 12 w 13"/>
              <a:gd name="T1" fmla="*/ 0 h 199"/>
              <a:gd name="T2" fmla="*/ 12 w 13"/>
              <a:gd name="T3" fmla="*/ 18 h 199"/>
              <a:gd name="T4" fmla="*/ 12 w 13"/>
              <a:gd name="T5" fmla="*/ 36 h 199"/>
              <a:gd name="T6" fmla="*/ 12 w 13"/>
              <a:gd name="T7" fmla="*/ 54 h 199"/>
              <a:gd name="T8" fmla="*/ 12 w 13"/>
              <a:gd name="T9" fmla="*/ 72 h 199"/>
              <a:gd name="T10" fmla="*/ 12 w 13"/>
              <a:gd name="T11" fmla="*/ 90 h 199"/>
              <a:gd name="T12" fmla="*/ 12 w 13"/>
              <a:gd name="T13" fmla="*/ 108 h 199"/>
              <a:gd name="T14" fmla="*/ 12 w 13"/>
              <a:gd name="T15" fmla="*/ 126 h 199"/>
              <a:gd name="T16" fmla="*/ 12 w 13"/>
              <a:gd name="T17" fmla="*/ 144 h 199"/>
              <a:gd name="T18" fmla="*/ 12 w 13"/>
              <a:gd name="T19" fmla="*/ 162 h 199"/>
              <a:gd name="T20" fmla="*/ 6 w 13"/>
              <a:gd name="T21" fmla="*/ 180 h 199"/>
              <a:gd name="T22" fmla="*/ 0 w 13"/>
              <a:gd name="T23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" h="199">
                <a:moveTo>
                  <a:pt x="12" y="0"/>
                </a:moveTo>
                <a:lnTo>
                  <a:pt x="12" y="18"/>
                </a:lnTo>
                <a:lnTo>
                  <a:pt x="12" y="36"/>
                </a:lnTo>
                <a:lnTo>
                  <a:pt x="12" y="54"/>
                </a:lnTo>
                <a:lnTo>
                  <a:pt x="12" y="72"/>
                </a:lnTo>
                <a:lnTo>
                  <a:pt x="12" y="90"/>
                </a:lnTo>
                <a:lnTo>
                  <a:pt x="12" y="108"/>
                </a:lnTo>
                <a:lnTo>
                  <a:pt x="12" y="126"/>
                </a:lnTo>
                <a:lnTo>
                  <a:pt x="12" y="144"/>
                </a:lnTo>
                <a:lnTo>
                  <a:pt x="12" y="162"/>
                </a:lnTo>
                <a:lnTo>
                  <a:pt x="6" y="180"/>
                </a:lnTo>
                <a:lnTo>
                  <a:pt x="0" y="19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4917" name="Arc 69"/>
          <p:cNvSpPr>
            <a:spLocks/>
          </p:cNvSpPr>
          <p:nvPr/>
        </p:nvSpPr>
        <p:spPr bwMode="auto">
          <a:xfrm rot="540000">
            <a:off x="6252748" y="2346073"/>
            <a:ext cx="354013" cy="3460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 cap="rnd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Tahoma" panose="020B0604030504040204" pitchFamily="34" charset="0"/>
            </a:endParaRPr>
          </a:p>
        </p:txBody>
      </p:sp>
      <p:sp>
        <p:nvSpPr>
          <p:cNvPr id="334918" name="Text Box 70"/>
          <p:cNvSpPr txBox="1">
            <a:spLocks noChangeArrowheads="1"/>
          </p:cNvSpPr>
          <p:nvPr/>
        </p:nvSpPr>
        <p:spPr bwMode="auto">
          <a:xfrm>
            <a:off x="7271922" y="1249110"/>
            <a:ext cx="22621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rgbClr val="333399"/>
                </a:solidFill>
                <a:ea typeface="黑体" panose="02010609060101010101" pitchFamily="49" charset="-122"/>
              </a:rPr>
              <a:t>  </a:t>
            </a:r>
            <a:r>
              <a:rPr kumimoji="1"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包层</a:t>
            </a:r>
          </a:p>
          <a:p>
            <a:pPr algn="l"/>
            <a:r>
              <a:rPr kumimoji="1"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（低折射率的媒体）</a:t>
            </a:r>
          </a:p>
        </p:txBody>
      </p:sp>
      <p:sp>
        <p:nvSpPr>
          <p:cNvPr id="334919" name="Line 71"/>
          <p:cNvSpPr>
            <a:spLocks noChangeShapeType="1"/>
          </p:cNvSpPr>
          <p:nvPr/>
        </p:nvSpPr>
        <p:spPr bwMode="auto">
          <a:xfrm flipH="1">
            <a:off x="7038560" y="3701798"/>
            <a:ext cx="652462" cy="109537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920" name="Text Box 72"/>
          <p:cNvSpPr txBox="1">
            <a:spLocks noChangeArrowheads="1"/>
          </p:cNvSpPr>
          <p:nvPr/>
        </p:nvSpPr>
        <p:spPr bwMode="auto">
          <a:xfrm>
            <a:off x="7560847" y="3408110"/>
            <a:ext cx="22621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rgbClr val="333399"/>
                </a:solidFill>
                <a:ea typeface="黑体" panose="02010609060101010101" pitchFamily="49" charset="-122"/>
              </a:rPr>
              <a:t>  </a:t>
            </a:r>
            <a:r>
              <a:rPr kumimoji="1"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包层</a:t>
            </a:r>
          </a:p>
          <a:p>
            <a:pPr algn="l"/>
            <a:r>
              <a:rPr kumimoji="1"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（低折射率的媒体）</a:t>
            </a:r>
          </a:p>
        </p:txBody>
      </p:sp>
      <p:sp>
        <p:nvSpPr>
          <p:cNvPr id="334921" name="Text Box 73"/>
          <p:cNvSpPr txBox="1">
            <a:spLocks noChangeArrowheads="1"/>
          </p:cNvSpPr>
          <p:nvPr/>
        </p:nvSpPr>
        <p:spPr bwMode="auto">
          <a:xfrm>
            <a:off x="7632285" y="2333373"/>
            <a:ext cx="2819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rgbClr val="333399"/>
                </a:solidFill>
                <a:ea typeface="黑体" panose="02010609060101010101" pitchFamily="49" charset="-122"/>
              </a:rPr>
              <a:t>   </a:t>
            </a:r>
            <a:r>
              <a:rPr kumimoji="1"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纤芯</a:t>
            </a:r>
          </a:p>
          <a:p>
            <a:pPr algn="l"/>
            <a:r>
              <a:rPr kumimoji="1"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（高折射率的媒体）            </a:t>
            </a:r>
          </a:p>
        </p:txBody>
      </p:sp>
      <p:sp>
        <p:nvSpPr>
          <p:cNvPr id="334922" name="AutoShape 74"/>
          <p:cNvSpPr>
            <a:spLocks noChangeArrowheads="1"/>
          </p:cNvSpPr>
          <p:nvPr/>
        </p:nvSpPr>
        <p:spPr bwMode="auto">
          <a:xfrm rot="5400000">
            <a:off x="1851404" y="2392903"/>
            <a:ext cx="1885950" cy="1306513"/>
          </a:xfrm>
          <a:prstGeom prst="can">
            <a:avLst>
              <a:gd name="adj" fmla="val 29815"/>
            </a:avLst>
          </a:prstGeom>
          <a:gradFill rotWithShape="1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endParaRPr lang="zh-CN" altLang="zh-CN">
              <a:latin typeface="Tahoma" panose="020B0604030504040204" pitchFamily="34" charset="0"/>
            </a:endParaRPr>
          </a:p>
        </p:txBody>
      </p:sp>
      <p:sp>
        <p:nvSpPr>
          <p:cNvPr id="334923" name="AutoShape 75"/>
          <p:cNvSpPr>
            <a:spLocks noChangeArrowheads="1"/>
          </p:cNvSpPr>
          <p:nvPr/>
        </p:nvSpPr>
        <p:spPr bwMode="auto">
          <a:xfrm rot="5400000">
            <a:off x="3077747" y="2746122"/>
            <a:ext cx="901700" cy="654050"/>
          </a:xfrm>
          <a:prstGeom prst="can">
            <a:avLst>
              <a:gd name="adj" fmla="val 27343"/>
            </a:avLst>
          </a:prstGeom>
          <a:solidFill>
            <a:srgbClr val="FFFFFF"/>
          </a:solidFill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endParaRPr lang="zh-CN" altLang="zh-CN">
              <a:latin typeface="Tahoma" panose="020B0604030504040204" pitchFamily="34" charset="0"/>
            </a:endParaRPr>
          </a:p>
        </p:txBody>
      </p:sp>
      <p:sp>
        <p:nvSpPr>
          <p:cNvPr id="334924" name="Text Box 76"/>
          <p:cNvSpPr txBox="1">
            <a:spLocks noChangeArrowheads="1"/>
          </p:cNvSpPr>
          <p:nvPr/>
        </p:nvSpPr>
        <p:spPr bwMode="auto">
          <a:xfrm>
            <a:off x="2532333" y="1360646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dirty="0">
                <a:solidFill>
                  <a:srgbClr val="333399"/>
                </a:solidFill>
                <a:ea typeface="黑体" panose="02010609060101010101" pitchFamily="49" charset="-122"/>
              </a:rPr>
              <a:t>包层</a:t>
            </a:r>
          </a:p>
        </p:txBody>
      </p:sp>
      <p:sp>
        <p:nvSpPr>
          <p:cNvPr id="334925" name="Line 77"/>
          <p:cNvSpPr>
            <a:spLocks noChangeShapeType="1"/>
          </p:cNvSpPr>
          <p:nvPr/>
        </p:nvSpPr>
        <p:spPr bwMode="auto">
          <a:xfrm flipH="1">
            <a:off x="2876136" y="1733298"/>
            <a:ext cx="3175" cy="655637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926" name="Text Box 78"/>
          <p:cNvSpPr txBox="1">
            <a:spLocks noChangeArrowheads="1"/>
          </p:cNvSpPr>
          <p:nvPr/>
        </p:nvSpPr>
        <p:spPr bwMode="auto">
          <a:xfrm>
            <a:off x="3447635" y="1514222"/>
            <a:ext cx="696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纤芯</a:t>
            </a:r>
          </a:p>
        </p:txBody>
      </p:sp>
      <p:sp>
        <p:nvSpPr>
          <p:cNvPr id="334927" name="Line 79"/>
          <p:cNvSpPr>
            <a:spLocks noChangeShapeType="1"/>
          </p:cNvSpPr>
          <p:nvPr/>
        </p:nvSpPr>
        <p:spPr bwMode="auto">
          <a:xfrm flipH="1">
            <a:off x="3442872" y="1952372"/>
            <a:ext cx="249238" cy="874712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3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69" grpId="0" animBg="1"/>
      <p:bldP spid="334870" grpId="0" animBg="1"/>
      <p:bldP spid="334871" grpId="0" animBg="1"/>
      <p:bldP spid="334872" grpId="0" animBg="1"/>
      <p:bldP spid="334873" grpId="0" animBg="1"/>
      <p:bldP spid="334879" grpId="0" animBg="1"/>
      <p:bldP spid="334880" grpId="0"/>
      <p:bldP spid="334881" grpId="0"/>
      <p:bldP spid="334882" grpId="0" animBg="1"/>
      <p:bldP spid="334883" grpId="0" animBg="1"/>
      <p:bldP spid="334884" grpId="0"/>
      <p:bldP spid="33488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9360-948C-4870-9E74-09A2DC9847A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光纤的特点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优点：抗干扰，传输速率高、距离长</a:t>
            </a:r>
          </a:p>
          <a:p>
            <a:r>
              <a:rPr lang="zh-CN" altLang="en-US"/>
              <a:t>缺点：价格贵，安装维护困难，费用高 </a:t>
            </a:r>
          </a:p>
          <a:p>
            <a:r>
              <a:rPr lang="zh-CN" altLang="en-US"/>
              <a:t>规格：单模，多模 </a:t>
            </a:r>
          </a:p>
          <a:p>
            <a:r>
              <a:rPr lang="zh-CN" altLang="en-US"/>
              <a:t>光缆组件</a:t>
            </a:r>
          </a:p>
          <a:p>
            <a:r>
              <a:rPr lang="zh-CN" altLang="en-US"/>
              <a:t>光电转换设备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824AA1-09D7-EC3A-301E-028F418A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7ACB6-4040-4F8E-DAE4-CD916FCA3B1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物理层功能</a:t>
            </a:r>
          </a:p>
          <a:p>
            <a:r>
              <a:rPr lang="zh-CN" altLang="en-US" sz="2400" dirty="0">
                <a:latin typeface="+mj-ea"/>
                <a:ea typeface="+mj-ea"/>
              </a:rPr>
              <a:t>传输介质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物理接口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物理层互连设备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小结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3359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光的模式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光学上把具有一定频率、一定的偏振状态和传播方向的光波称做光波的一种模式。</a:t>
            </a:r>
          </a:p>
          <a:p>
            <a:pPr lvl="1"/>
            <a:r>
              <a:rPr lang="zh-CN" altLang="en-US" dirty="0"/>
              <a:t>只允许传输一个模式光波的光导纤维称为单模光导纤维</a:t>
            </a:r>
            <a:endParaRPr lang="en-US" altLang="zh-CN" dirty="0"/>
          </a:p>
          <a:p>
            <a:pPr lvl="1"/>
            <a:r>
              <a:rPr lang="zh-CN" altLang="en-US" dirty="0"/>
              <a:t>允许同时传输多个模式光波的光导纤维称为多模光导纤维。</a:t>
            </a:r>
            <a:endParaRPr lang="en-US" altLang="zh-CN" dirty="0"/>
          </a:p>
          <a:p>
            <a:r>
              <a:rPr lang="zh-CN" altLang="en-US" dirty="0"/>
              <a:t>单模光纤芯径约在</a:t>
            </a:r>
            <a:r>
              <a:rPr lang="en-US" altLang="zh-CN" dirty="0"/>
              <a:t>1</a:t>
            </a:r>
            <a:r>
              <a:rPr lang="zh-CN" altLang="en-US" dirty="0"/>
              <a:t>～</a:t>
            </a:r>
            <a:r>
              <a:rPr lang="en-US" altLang="zh-CN" dirty="0"/>
              <a:t>10μm</a:t>
            </a:r>
            <a:r>
              <a:rPr lang="zh-CN" altLang="en-US" dirty="0"/>
              <a:t>之间，在给定的工作波长上，只传输单一基模，适于大容量长距离通信系统。</a:t>
            </a:r>
          </a:p>
          <a:p>
            <a:r>
              <a:rPr lang="zh-CN" altLang="en-US" dirty="0"/>
              <a:t>多模光纤能传输多个模式的光波，芯径约在</a:t>
            </a:r>
            <a:r>
              <a:rPr lang="en-US" altLang="zh-CN" dirty="0"/>
              <a:t>50</a:t>
            </a:r>
            <a:r>
              <a:rPr lang="zh-CN" altLang="en-US" dirty="0"/>
              <a:t>～</a:t>
            </a:r>
            <a:r>
              <a:rPr lang="en-US" altLang="zh-CN" dirty="0"/>
              <a:t>60μm</a:t>
            </a:r>
            <a:r>
              <a:rPr lang="zh-CN" altLang="en-US" dirty="0"/>
              <a:t>之间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AA52-BEB2-4886-B02E-82E62D663CAC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0043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DD35-C101-4712-ACDF-8F8F256CE9B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多模光纤与单模光纤</a:t>
            </a:r>
          </a:p>
        </p:txBody>
      </p:sp>
      <p:grpSp>
        <p:nvGrpSpPr>
          <p:cNvPr id="332804" name="Group 4"/>
          <p:cNvGrpSpPr>
            <a:grpSpLocks/>
          </p:cNvGrpSpPr>
          <p:nvPr/>
        </p:nvGrpSpPr>
        <p:grpSpPr bwMode="auto">
          <a:xfrm>
            <a:off x="1574800" y="3883028"/>
            <a:ext cx="9080500" cy="1457325"/>
            <a:chOff x="48" y="2768"/>
            <a:chExt cx="5720" cy="918"/>
          </a:xfrm>
        </p:grpSpPr>
        <p:grpSp>
          <p:nvGrpSpPr>
            <p:cNvPr id="332805" name="Group 5"/>
            <p:cNvGrpSpPr>
              <a:grpSpLocks/>
            </p:cNvGrpSpPr>
            <p:nvPr/>
          </p:nvGrpSpPr>
          <p:grpSpPr bwMode="auto">
            <a:xfrm>
              <a:off x="682" y="3158"/>
              <a:ext cx="4476" cy="528"/>
              <a:chOff x="682" y="3072"/>
              <a:chExt cx="4476" cy="528"/>
            </a:xfrm>
          </p:grpSpPr>
          <p:sp>
            <p:nvSpPr>
              <p:cNvPr id="332806" name="Rectangle 6"/>
              <p:cNvSpPr>
                <a:spLocks noChangeArrowheads="1"/>
              </p:cNvSpPr>
              <p:nvPr/>
            </p:nvSpPr>
            <p:spPr bwMode="auto">
              <a:xfrm>
                <a:off x="768" y="3168"/>
                <a:ext cx="4320" cy="33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32807" name="Group 7"/>
              <p:cNvGrpSpPr>
                <a:grpSpLocks/>
              </p:cNvGrpSpPr>
              <p:nvPr/>
            </p:nvGrpSpPr>
            <p:grpSpPr bwMode="auto">
              <a:xfrm>
                <a:off x="682" y="3072"/>
                <a:ext cx="4476" cy="528"/>
                <a:chOff x="682" y="3072"/>
                <a:chExt cx="4476" cy="528"/>
              </a:xfrm>
            </p:grpSpPr>
            <p:sp>
              <p:nvSpPr>
                <p:cNvPr id="332808" name="Rectangle 8"/>
                <p:cNvSpPr>
                  <a:spLocks noChangeArrowheads="1"/>
                </p:cNvSpPr>
                <p:nvPr/>
              </p:nvSpPr>
              <p:spPr bwMode="auto">
                <a:xfrm>
                  <a:off x="768" y="3072"/>
                  <a:ext cx="4320" cy="240"/>
                </a:xfrm>
                <a:prstGeom prst="rect">
                  <a:avLst/>
                </a:pr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2809" name="Rectangle 9"/>
                <p:cNvSpPr>
                  <a:spLocks noChangeArrowheads="1"/>
                </p:cNvSpPr>
                <p:nvPr/>
              </p:nvSpPr>
              <p:spPr bwMode="auto">
                <a:xfrm>
                  <a:off x="768" y="3360"/>
                  <a:ext cx="4320" cy="240"/>
                </a:xfrm>
                <a:prstGeom prst="rect">
                  <a:avLst/>
                </a:pr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2810" name="Line 10"/>
                <p:cNvSpPr>
                  <a:spLocks noChangeShapeType="1"/>
                </p:cNvSpPr>
                <p:nvPr/>
              </p:nvSpPr>
              <p:spPr bwMode="auto">
                <a:xfrm>
                  <a:off x="768" y="3072"/>
                  <a:ext cx="43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32811" name="Line 11"/>
                <p:cNvSpPr>
                  <a:spLocks noChangeShapeType="1"/>
                </p:cNvSpPr>
                <p:nvPr/>
              </p:nvSpPr>
              <p:spPr bwMode="auto">
                <a:xfrm>
                  <a:off x="768" y="3312"/>
                  <a:ext cx="43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32812" name="Line 12"/>
                <p:cNvSpPr>
                  <a:spLocks noChangeShapeType="1"/>
                </p:cNvSpPr>
                <p:nvPr/>
              </p:nvSpPr>
              <p:spPr bwMode="auto">
                <a:xfrm>
                  <a:off x="768" y="3360"/>
                  <a:ext cx="43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32813" name="Line 13"/>
                <p:cNvSpPr>
                  <a:spLocks noChangeShapeType="1"/>
                </p:cNvSpPr>
                <p:nvPr/>
              </p:nvSpPr>
              <p:spPr bwMode="auto">
                <a:xfrm>
                  <a:off x="768" y="3600"/>
                  <a:ext cx="43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32814" name="Line 14"/>
                <p:cNvSpPr>
                  <a:spLocks noChangeShapeType="1"/>
                </p:cNvSpPr>
                <p:nvPr/>
              </p:nvSpPr>
              <p:spPr bwMode="auto">
                <a:xfrm>
                  <a:off x="682" y="3333"/>
                  <a:ext cx="4476" cy="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32815" name="Group 15"/>
            <p:cNvGrpSpPr>
              <a:grpSpLocks/>
            </p:cNvGrpSpPr>
            <p:nvPr/>
          </p:nvGrpSpPr>
          <p:grpSpPr bwMode="auto">
            <a:xfrm>
              <a:off x="48" y="2840"/>
              <a:ext cx="5720" cy="818"/>
              <a:chOff x="48" y="2930"/>
              <a:chExt cx="5720" cy="818"/>
            </a:xfrm>
          </p:grpSpPr>
          <p:grpSp>
            <p:nvGrpSpPr>
              <p:cNvPr id="332816" name="Group 16"/>
              <p:cNvGrpSpPr>
                <a:grpSpLocks/>
              </p:cNvGrpSpPr>
              <p:nvPr/>
            </p:nvGrpSpPr>
            <p:grpSpPr bwMode="auto">
              <a:xfrm>
                <a:off x="48" y="2930"/>
                <a:ext cx="756" cy="818"/>
                <a:chOff x="48" y="2930"/>
                <a:chExt cx="756" cy="818"/>
              </a:xfrm>
            </p:grpSpPr>
            <p:grpSp>
              <p:nvGrpSpPr>
                <p:cNvPr id="332817" name="Group 17"/>
                <p:cNvGrpSpPr>
                  <a:grpSpLocks/>
                </p:cNvGrpSpPr>
                <p:nvPr/>
              </p:nvGrpSpPr>
              <p:grpSpPr bwMode="auto">
                <a:xfrm>
                  <a:off x="158" y="3220"/>
                  <a:ext cx="480" cy="528"/>
                  <a:chOff x="240" y="2448"/>
                  <a:chExt cx="480" cy="528"/>
                </a:xfrm>
              </p:grpSpPr>
              <p:grpSp>
                <p:nvGrpSpPr>
                  <p:cNvPr id="332818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240" y="2448"/>
                    <a:ext cx="480" cy="528"/>
                    <a:chOff x="240" y="2448"/>
                    <a:chExt cx="672" cy="672"/>
                  </a:xfrm>
                </p:grpSpPr>
                <p:sp>
                  <p:nvSpPr>
                    <p:cNvPr id="332819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2448"/>
                      <a:ext cx="672" cy="67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3333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2820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" y="2448"/>
                      <a:ext cx="0" cy="672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3333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32821" name="Freeform 21"/>
                  <p:cNvSpPr>
                    <a:spLocks/>
                  </p:cNvSpPr>
                  <p:nvPr/>
                </p:nvSpPr>
                <p:spPr bwMode="auto">
                  <a:xfrm>
                    <a:off x="240" y="2450"/>
                    <a:ext cx="480" cy="526"/>
                  </a:xfrm>
                  <a:custGeom>
                    <a:avLst/>
                    <a:gdLst>
                      <a:gd name="T0" fmla="*/ 0 w 672"/>
                      <a:gd name="T1" fmla="*/ 670 h 670"/>
                      <a:gd name="T2" fmla="*/ 126 w 672"/>
                      <a:gd name="T3" fmla="*/ 637 h 670"/>
                      <a:gd name="T4" fmla="*/ 192 w 672"/>
                      <a:gd name="T5" fmla="*/ 526 h 670"/>
                      <a:gd name="T6" fmla="*/ 240 w 672"/>
                      <a:gd name="T7" fmla="*/ 334 h 670"/>
                      <a:gd name="T8" fmla="*/ 279 w 672"/>
                      <a:gd name="T9" fmla="*/ 139 h 670"/>
                      <a:gd name="T10" fmla="*/ 303 w 672"/>
                      <a:gd name="T11" fmla="*/ 40 h 670"/>
                      <a:gd name="T12" fmla="*/ 339 w 672"/>
                      <a:gd name="T13" fmla="*/ 1 h 670"/>
                      <a:gd name="T14" fmla="*/ 369 w 672"/>
                      <a:gd name="T15" fmla="*/ 34 h 670"/>
                      <a:gd name="T16" fmla="*/ 396 w 672"/>
                      <a:gd name="T17" fmla="*/ 136 h 670"/>
                      <a:gd name="T18" fmla="*/ 432 w 672"/>
                      <a:gd name="T19" fmla="*/ 337 h 670"/>
                      <a:gd name="T20" fmla="*/ 456 w 672"/>
                      <a:gd name="T21" fmla="*/ 457 h 670"/>
                      <a:gd name="T22" fmla="*/ 504 w 672"/>
                      <a:gd name="T23" fmla="*/ 595 h 670"/>
                      <a:gd name="T24" fmla="*/ 573 w 672"/>
                      <a:gd name="T25" fmla="*/ 643 h 670"/>
                      <a:gd name="T26" fmla="*/ 612 w 672"/>
                      <a:gd name="T27" fmla="*/ 655 h 670"/>
                      <a:gd name="T28" fmla="*/ 672 w 672"/>
                      <a:gd name="T29" fmla="*/ 670 h 6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72" h="670">
                        <a:moveTo>
                          <a:pt x="0" y="670"/>
                        </a:moveTo>
                        <a:cubicBezTo>
                          <a:pt x="21" y="664"/>
                          <a:pt x="94" y="661"/>
                          <a:pt x="126" y="637"/>
                        </a:cubicBezTo>
                        <a:cubicBezTo>
                          <a:pt x="158" y="613"/>
                          <a:pt x="173" y="576"/>
                          <a:pt x="192" y="526"/>
                        </a:cubicBezTo>
                        <a:cubicBezTo>
                          <a:pt x="211" y="476"/>
                          <a:pt x="226" y="398"/>
                          <a:pt x="240" y="334"/>
                        </a:cubicBezTo>
                        <a:cubicBezTo>
                          <a:pt x="254" y="270"/>
                          <a:pt x="269" y="188"/>
                          <a:pt x="279" y="139"/>
                        </a:cubicBezTo>
                        <a:cubicBezTo>
                          <a:pt x="289" y="90"/>
                          <a:pt x="293" y="63"/>
                          <a:pt x="303" y="40"/>
                        </a:cubicBezTo>
                        <a:cubicBezTo>
                          <a:pt x="313" y="17"/>
                          <a:pt x="328" y="2"/>
                          <a:pt x="339" y="1"/>
                        </a:cubicBezTo>
                        <a:cubicBezTo>
                          <a:pt x="350" y="0"/>
                          <a:pt x="360" y="12"/>
                          <a:pt x="369" y="34"/>
                        </a:cubicBezTo>
                        <a:cubicBezTo>
                          <a:pt x="378" y="56"/>
                          <a:pt x="386" y="86"/>
                          <a:pt x="396" y="136"/>
                        </a:cubicBezTo>
                        <a:cubicBezTo>
                          <a:pt x="406" y="186"/>
                          <a:pt x="422" y="284"/>
                          <a:pt x="432" y="337"/>
                        </a:cubicBezTo>
                        <a:cubicBezTo>
                          <a:pt x="442" y="390"/>
                          <a:pt x="444" y="414"/>
                          <a:pt x="456" y="457"/>
                        </a:cubicBezTo>
                        <a:cubicBezTo>
                          <a:pt x="468" y="500"/>
                          <a:pt x="485" y="564"/>
                          <a:pt x="504" y="595"/>
                        </a:cubicBezTo>
                        <a:cubicBezTo>
                          <a:pt x="523" y="626"/>
                          <a:pt x="555" y="633"/>
                          <a:pt x="573" y="643"/>
                        </a:cubicBezTo>
                        <a:cubicBezTo>
                          <a:pt x="591" y="653"/>
                          <a:pt x="596" y="651"/>
                          <a:pt x="612" y="655"/>
                        </a:cubicBezTo>
                        <a:cubicBezTo>
                          <a:pt x="628" y="659"/>
                          <a:pt x="660" y="667"/>
                          <a:pt x="672" y="670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3333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3282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8" y="2930"/>
                  <a:ext cx="75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kumimoji="1" lang="zh-CN" altLang="en-US" sz="2000">
                      <a:solidFill>
                        <a:srgbClr val="333399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输入脉冲</a:t>
                  </a:r>
                </a:p>
              </p:txBody>
            </p:sp>
          </p:grpSp>
          <p:grpSp>
            <p:nvGrpSpPr>
              <p:cNvPr id="332823" name="Group 23"/>
              <p:cNvGrpSpPr>
                <a:grpSpLocks/>
              </p:cNvGrpSpPr>
              <p:nvPr/>
            </p:nvGrpSpPr>
            <p:grpSpPr bwMode="auto">
              <a:xfrm>
                <a:off x="5012" y="2947"/>
                <a:ext cx="756" cy="801"/>
                <a:chOff x="5012" y="2947"/>
                <a:chExt cx="756" cy="801"/>
              </a:xfrm>
            </p:grpSpPr>
            <p:sp>
              <p:nvSpPr>
                <p:cNvPr id="33282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5012" y="2947"/>
                  <a:ext cx="75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kumimoji="1" lang="zh-CN" altLang="en-US" sz="2000">
                      <a:solidFill>
                        <a:srgbClr val="333399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输出脉冲</a:t>
                  </a:r>
                </a:p>
              </p:txBody>
            </p:sp>
            <p:grpSp>
              <p:nvGrpSpPr>
                <p:cNvPr id="332825" name="Group 25"/>
                <p:cNvGrpSpPr>
                  <a:grpSpLocks/>
                </p:cNvGrpSpPr>
                <p:nvPr/>
              </p:nvGrpSpPr>
              <p:grpSpPr bwMode="auto">
                <a:xfrm>
                  <a:off x="5148" y="3220"/>
                  <a:ext cx="480" cy="528"/>
                  <a:chOff x="240" y="2448"/>
                  <a:chExt cx="480" cy="528"/>
                </a:xfrm>
              </p:grpSpPr>
              <p:grpSp>
                <p:nvGrpSpPr>
                  <p:cNvPr id="332826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240" y="2448"/>
                    <a:ext cx="480" cy="528"/>
                    <a:chOff x="240" y="2448"/>
                    <a:chExt cx="672" cy="672"/>
                  </a:xfrm>
                </p:grpSpPr>
                <p:sp>
                  <p:nvSpPr>
                    <p:cNvPr id="332827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2448"/>
                      <a:ext cx="672" cy="67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3333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2828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" y="2448"/>
                      <a:ext cx="0" cy="672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3333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32829" name="Freeform 29"/>
                  <p:cNvSpPr>
                    <a:spLocks/>
                  </p:cNvSpPr>
                  <p:nvPr/>
                </p:nvSpPr>
                <p:spPr bwMode="auto">
                  <a:xfrm>
                    <a:off x="240" y="2450"/>
                    <a:ext cx="480" cy="526"/>
                  </a:xfrm>
                  <a:custGeom>
                    <a:avLst/>
                    <a:gdLst>
                      <a:gd name="T0" fmla="*/ 0 w 672"/>
                      <a:gd name="T1" fmla="*/ 670 h 670"/>
                      <a:gd name="T2" fmla="*/ 126 w 672"/>
                      <a:gd name="T3" fmla="*/ 637 h 670"/>
                      <a:gd name="T4" fmla="*/ 192 w 672"/>
                      <a:gd name="T5" fmla="*/ 526 h 670"/>
                      <a:gd name="T6" fmla="*/ 240 w 672"/>
                      <a:gd name="T7" fmla="*/ 334 h 670"/>
                      <a:gd name="T8" fmla="*/ 279 w 672"/>
                      <a:gd name="T9" fmla="*/ 139 h 670"/>
                      <a:gd name="T10" fmla="*/ 303 w 672"/>
                      <a:gd name="T11" fmla="*/ 40 h 670"/>
                      <a:gd name="T12" fmla="*/ 339 w 672"/>
                      <a:gd name="T13" fmla="*/ 1 h 670"/>
                      <a:gd name="T14" fmla="*/ 369 w 672"/>
                      <a:gd name="T15" fmla="*/ 34 h 670"/>
                      <a:gd name="T16" fmla="*/ 396 w 672"/>
                      <a:gd name="T17" fmla="*/ 136 h 670"/>
                      <a:gd name="T18" fmla="*/ 432 w 672"/>
                      <a:gd name="T19" fmla="*/ 337 h 670"/>
                      <a:gd name="T20" fmla="*/ 456 w 672"/>
                      <a:gd name="T21" fmla="*/ 457 h 670"/>
                      <a:gd name="T22" fmla="*/ 504 w 672"/>
                      <a:gd name="T23" fmla="*/ 595 h 670"/>
                      <a:gd name="T24" fmla="*/ 573 w 672"/>
                      <a:gd name="T25" fmla="*/ 643 h 670"/>
                      <a:gd name="T26" fmla="*/ 612 w 672"/>
                      <a:gd name="T27" fmla="*/ 655 h 670"/>
                      <a:gd name="T28" fmla="*/ 672 w 672"/>
                      <a:gd name="T29" fmla="*/ 670 h 6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72" h="670">
                        <a:moveTo>
                          <a:pt x="0" y="670"/>
                        </a:moveTo>
                        <a:cubicBezTo>
                          <a:pt x="21" y="664"/>
                          <a:pt x="94" y="661"/>
                          <a:pt x="126" y="637"/>
                        </a:cubicBezTo>
                        <a:cubicBezTo>
                          <a:pt x="158" y="613"/>
                          <a:pt x="173" y="576"/>
                          <a:pt x="192" y="526"/>
                        </a:cubicBezTo>
                        <a:cubicBezTo>
                          <a:pt x="211" y="476"/>
                          <a:pt x="226" y="398"/>
                          <a:pt x="240" y="334"/>
                        </a:cubicBezTo>
                        <a:cubicBezTo>
                          <a:pt x="254" y="270"/>
                          <a:pt x="269" y="188"/>
                          <a:pt x="279" y="139"/>
                        </a:cubicBezTo>
                        <a:cubicBezTo>
                          <a:pt x="289" y="90"/>
                          <a:pt x="293" y="63"/>
                          <a:pt x="303" y="40"/>
                        </a:cubicBezTo>
                        <a:cubicBezTo>
                          <a:pt x="313" y="17"/>
                          <a:pt x="328" y="2"/>
                          <a:pt x="339" y="1"/>
                        </a:cubicBezTo>
                        <a:cubicBezTo>
                          <a:pt x="350" y="0"/>
                          <a:pt x="360" y="12"/>
                          <a:pt x="369" y="34"/>
                        </a:cubicBezTo>
                        <a:cubicBezTo>
                          <a:pt x="378" y="56"/>
                          <a:pt x="386" y="86"/>
                          <a:pt x="396" y="136"/>
                        </a:cubicBezTo>
                        <a:cubicBezTo>
                          <a:pt x="406" y="186"/>
                          <a:pt x="422" y="284"/>
                          <a:pt x="432" y="337"/>
                        </a:cubicBezTo>
                        <a:cubicBezTo>
                          <a:pt x="442" y="390"/>
                          <a:pt x="444" y="414"/>
                          <a:pt x="456" y="457"/>
                        </a:cubicBezTo>
                        <a:cubicBezTo>
                          <a:pt x="468" y="500"/>
                          <a:pt x="485" y="564"/>
                          <a:pt x="504" y="595"/>
                        </a:cubicBezTo>
                        <a:cubicBezTo>
                          <a:pt x="523" y="626"/>
                          <a:pt x="555" y="633"/>
                          <a:pt x="573" y="643"/>
                        </a:cubicBezTo>
                        <a:cubicBezTo>
                          <a:pt x="591" y="653"/>
                          <a:pt x="596" y="651"/>
                          <a:pt x="612" y="655"/>
                        </a:cubicBezTo>
                        <a:cubicBezTo>
                          <a:pt x="628" y="659"/>
                          <a:pt x="660" y="667"/>
                          <a:pt x="672" y="670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3333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32830" name="Text Box 30"/>
            <p:cNvSpPr txBox="1">
              <a:spLocks noChangeArrowheads="1"/>
            </p:cNvSpPr>
            <p:nvPr/>
          </p:nvSpPr>
          <p:spPr bwMode="auto">
            <a:xfrm>
              <a:off x="2510" y="2768"/>
              <a:ext cx="7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333399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单模光纤</a:t>
              </a:r>
            </a:p>
          </p:txBody>
        </p:sp>
      </p:grpSp>
      <p:sp>
        <p:nvSpPr>
          <p:cNvPr id="332831" name="Freeform 31"/>
          <p:cNvSpPr>
            <a:spLocks/>
          </p:cNvSpPr>
          <p:nvPr/>
        </p:nvSpPr>
        <p:spPr bwMode="auto">
          <a:xfrm>
            <a:off x="2794000" y="2514600"/>
            <a:ext cx="6762750" cy="533400"/>
          </a:xfrm>
          <a:custGeom>
            <a:avLst/>
            <a:gdLst>
              <a:gd name="T0" fmla="*/ 0 w 4260"/>
              <a:gd name="T1" fmla="*/ 150 h 336"/>
              <a:gd name="T2" fmla="*/ 666 w 4260"/>
              <a:gd name="T3" fmla="*/ 0 h 336"/>
              <a:gd name="T4" fmla="*/ 2310 w 4260"/>
              <a:gd name="T5" fmla="*/ 336 h 336"/>
              <a:gd name="T6" fmla="*/ 3936 w 4260"/>
              <a:gd name="T7" fmla="*/ 0 h 336"/>
              <a:gd name="T8" fmla="*/ 4260 w 4260"/>
              <a:gd name="T9" fmla="*/ 72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0" h="336">
                <a:moveTo>
                  <a:pt x="0" y="150"/>
                </a:moveTo>
                <a:lnTo>
                  <a:pt x="666" y="0"/>
                </a:lnTo>
                <a:lnTo>
                  <a:pt x="2310" y="336"/>
                </a:lnTo>
                <a:lnTo>
                  <a:pt x="3936" y="0"/>
                </a:lnTo>
                <a:lnTo>
                  <a:pt x="4260" y="72"/>
                </a:lnTo>
              </a:path>
            </a:pathLst>
          </a:custGeom>
          <a:noFill/>
          <a:ln w="38100" cmpd="sng">
            <a:solidFill>
              <a:srgbClr val="339933"/>
            </a:solidFill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2832" name="Rectangle 32"/>
          <p:cNvSpPr>
            <a:spLocks noChangeArrowheads="1"/>
          </p:cNvSpPr>
          <p:nvPr/>
        </p:nvSpPr>
        <p:spPr bwMode="auto">
          <a:xfrm>
            <a:off x="2686050" y="2143125"/>
            <a:ext cx="6858000" cy="381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332833" name="Rectangle 33"/>
          <p:cNvSpPr>
            <a:spLocks noChangeArrowheads="1"/>
          </p:cNvSpPr>
          <p:nvPr/>
        </p:nvSpPr>
        <p:spPr bwMode="auto">
          <a:xfrm>
            <a:off x="2701925" y="3055938"/>
            <a:ext cx="6858000" cy="381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1"/>
              </a:solidFill>
            </a:endParaRPr>
          </a:p>
        </p:txBody>
      </p:sp>
      <p:grpSp>
        <p:nvGrpSpPr>
          <p:cNvPr id="332834" name="Group 34"/>
          <p:cNvGrpSpPr>
            <a:grpSpLocks/>
          </p:cNvGrpSpPr>
          <p:nvPr/>
        </p:nvGrpSpPr>
        <p:grpSpPr bwMode="auto">
          <a:xfrm>
            <a:off x="2701925" y="2141538"/>
            <a:ext cx="6858000" cy="1295400"/>
            <a:chOff x="912" y="912"/>
            <a:chExt cx="4608" cy="816"/>
          </a:xfrm>
        </p:grpSpPr>
        <p:sp>
          <p:nvSpPr>
            <p:cNvPr id="332835" name="Line 35"/>
            <p:cNvSpPr>
              <a:spLocks noChangeShapeType="1"/>
            </p:cNvSpPr>
            <p:nvPr/>
          </p:nvSpPr>
          <p:spPr bwMode="auto">
            <a:xfrm>
              <a:off x="912" y="91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2836" name="Line 36"/>
            <p:cNvSpPr>
              <a:spLocks noChangeShapeType="1"/>
            </p:cNvSpPr>
            <p:nvPr/>
          </p:nvSpPr>
          <p:spPr bwMode="auto">
            <a:xfrm>
              <a:off x="912" y="115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2837" name="Line 37"/>
            <p:cNvSpPr>
              <a:spLocks noChangeShapeType="1"/>
            </p:cNvSpPr>
            <p:nvPr/>
          </p:nvSpPr>
          <p:spPr bwMode="auto">
            <a:xfrm>
              <a:off x="912" y="148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2838" name="Line 38"/>
            <p:cNvSpPr>
              <a:spLocks noChangeShapeType="1"/>
            </p:cNvSpPr>
            <p:nvPr/>
          </p:nvSpPr>
          <p:spPr bwMode="auto">
            <a:xfrm>
              <a:off x="912" y="172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2839" name="Line 39"/>
          <p:cNvSpPr>
            <a:spLocks noChangeShapeType="1"/>
          </p:cNvSpPr>
          <p:nvPr/>
        </p:nvSpPr>
        <p:spPr bwMode="auto">
          <a:xfrm>
            <a:off x="2565400" y="2784476"/>
            <a:ext cx="7105650" cy="476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32840" name="Group 40"/>
          <p:cNvGrpSpPr>
            <a:grpSpLocks/>
          </p:cNvGrpSpPr>
          <p:nvPr/>
        </p:nvGrpSpPr>
        <p:grpSpPr bwMode="auto">
          <a:xfrm>
            <a:off x="1558926" y="1909764"/>
            <a:ext cx="9096375" cy="1298575"/>
            <a:chOff x="38" y="1288"/>
            <a:chExt cx="5730" cy="818"/>
          </a:xfrm>
        </p:grpSpPr>
        <p:grpSp>
          <p:nvGrpSpPr>
            <p:cNvPr id="332841" name="Group 41"/>
            <p:cNvGrpSpPr>
              <a:grpSpLocks/>
            </p:cNvGrpSpPr>
            <p:nvPr/>
          </p:nvGrpSpPr>
          <p:grpSpPr bwMode="auto">
            <a:xfrm>
              <a:off x="38" y="1288"/>
              <a:ext cx="756" cy="818"/>
              <a:chOff x="38" y="1288"/>
              <a:chExt cx="756" cy="818"/>
            </a:xfrm>
          </p:grpSpPr>
          <p:sp>
            <p:nvSpPr>
              <p:cNvPr id="332842" name="Rectangle 42"/>
              <p:cNvSpPr>
                <a:spLocks noChangeArrowheads="1"/>
              </p:cNvSpPr>
              <p:nvPr/>
            </p:nvSpPr>
            <p:spPr bwMode="auto">
              <a:xfrm>
                <a:off x="177" y="1578"/>
                <a:ext cx="480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843" name="Line 43"/>
              <p:cNvSpPr>
                <a:spLocks noChangeShapeType="1"/>
              </p:cNvSpPr>
              <p:nvPr/>
            </p:nvSpPr>
            <p:spPr bwMode="auto">
              <a:xfrm>
                <a:off x="417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2844" name="Freeform 44"/>
              <p:cNvSpPr>
                <a:spLocks/>
              </p:cNvSpPr>
              <p:nvPr/>
            </p:nvSpPr>
            <p:spPr bwMode="auto">
              <a:xfrm>
                <a:off x="177" y="1580"/>
                <a:ext cx="480" cy="526"/>
              </a:xfrm>
              <a:custGeom>
                <a:avLst/>
                <a:gdLst>
                  <a:gd name="T0" fmla="*/ 0 w 672"/>
                  <a:gd name="T1" fmla="*/ 670 h 670"/>
                  <a:gd name="T2" fmla="*/ 126 w 672"/>
                  <a:gd name="T3" fmla="*/ 637 h 670"/>
                  <a:gd name="T4" fmla="*/ 192 w 672"/>
                  <a:gd name="T5" fmla="*/ 526 h 670"/>
                  <a:gd name="T6" fmla="*/ 240 w 672"/>
                  <a:gd name="T7" fmla="*/ 334 h 670"/>
                  <a:gd name="T8" fmla="*/ 279 w 672"/>
                  <a:gd name="T9" fmla="*/ 139 h 670"/>
                  <a:gd name="T10" fmla="*/ 303 w 672"/>
                  <a:gd name="T11" fmla="*/ 40 h 670"/>
                  <a:gd name="T12" fmla="*/ 339 w 672"/>
                  <a:gd name="T13" fmla="*/ 1 h 670"/>
                  <a:gd name="T14" fmla="*/ 369 w 672"/>
                  <a:gd name="T15" fmla="*/ 34 h 670"/>
                  <a:gd name="T16" fmla="*/ 396 w 672"/>
                  <a:gd name="T17" fmla="*/ 136 h 670"/>
                  <a:gd name="T18" fmla="*/ 432 w 672"/>
                  <a:gd name="T19" fmla="*/ 337 h 670"/>
                  <a:gd name="T20" fmla="*/ 456 w 672"/>
                  <a:gd name="T21" fmla="*/ 457 h 670"/>
                  <a:gd name="T22" fmla="*/ 504 w 672"/>
                  <a:gd name="T23" fmla="*/ 595 h 670"/>
                  <a:gd name="T24" fmla="*/ 573 w 672"/>
                  <a:gd name="T25" fmla="*/ 643 h 670"/>
                  <a:gd name="T26" fmla="*/ 612 w 672"/>
                  <a:gd name="T27" fmla="*/ 655 h 670"/>
                  <a:gd name="T28" fmla="*/ 672 w 672"/>
                  <a:gd name="T29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2" h="670">
                    <a:moveTo>
                      <a:pt x="0" y="670"/>
                    </a:moveTo>
                    <a:cubicBezTo>
                      <a:pt x="21" y="664"/>
                      <a:pt x="94" y="661"/>
                      <a:pt x="126" y="637"/>
                    </a:cubicBezTo>
                    <a:cubicBezTo>
                      <a:pt x="158" y="613"/>
                      <a:pt x="173" y="576"/>
                      <a:pt x="192" y="526"/>
                    </a:cubicBezTo>
                    <a:cubicBezTo>
                      <a:pt x="211" y="476"/>
                      <a:pt x="226" y="398"/>
                      <a:pt x="240" y="334"/>
                    </a:cubicBezTo>
                    <a:cubicBezTo>
                      <a:pt x="254" y="270"/>
                      <a:pt x="269" y="188"/>
                      <a:pt x="279" y="139"/>
                    </a:cubicBezTo>
                    <a:cubicBezTo>
                      <a:pt x="289" y="90"/>
                      <a:pt x="293" y="63"/>
                      <a:pt x="303" y="40"/>
                    </a:cubicBezTo>
                    <a:cubicBezTo>
                      <a:pt x="313" y="17"/>
                      <a:pt x="328" y="2"/>
                      <a:pt x="339" y="1"/>
                    </a:cubicBezTo>
                    <a:cubicBezTo>
                      <a:pt x="350" y="0"/>
                      <a:pt x="360" y="12"/>
                      <a:pt x="369" y="34"/>
                    </a:cubicBezTo>
                    <a:cubicBezTo>
                      <a:pt x="378" y="56"/>
                      <a:pt x="386" y="86"/>
                      <a:pt x="396" y="136"/>
                    </a:cubicBezTo>
                    <a:cubicBezTo>
                      <a:pt x="406" y="186"/>
                      <a:pt x="422" y="284"/>
                      <a:pt x="432" y="337"/>
                    </a:cubicBezTo>
                    <a:cubicBezTo>
                      <a:pt x="442" y="390"/>
                      <a:pt x="444" y="414"/>
                      <a:pt x="456" y="457"/>
                    </a:cubicBezTo>
                    <a:cubicBezTo>
                      <a:pt x="468" y="500"/>
                      <a:pt x="485" y="564"/>
                      <a:pt x="504" y="595"/>
                    </a:cubicBezTo>
                    <a:cubicBezTo>
                      <a:pt x="523" y="626"/>
                      <a:pt x="555" y="633"/>
                      <a:pt x="573" y="643"/>
                    </a:cubicBezTo>
                    <a:cubicBezTo>
                      <a:pt x="591" y="653"/>
                      <a:pt x="596" y="651"/>
                      <a:pt x="612" y="655"/>
                    </a:cubicBezTo>
                    <a:cubicBezTo>
                      <a:pt x="628" y="659"/>
                      <a:pt x="660" y="667"/>
                      <a:pt x="672" y="670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2845" name="Text Box 45"/>
              <p:cNvSpPr txBox="1">
                <a:spLocks noChangeArrowheads="1"/>
              </p:cNvSpPr>
              <p:nvPr/>
            </p:nvSpPr>
            <p:spPr bwMode="auto">
              <a:xfrm>
                <a:off x="38" y="1288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2000" dirty="0">
                    <a:solidFill>
                      <a:srgbClr val="33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输入脉冲</a:t>
                </a:r>
              </a:p>
            </p:txBody>
          </p:sp>
        </p:grpSp>
        <p:grpSp>
          <p:nvGrpSpPr>
            <p:cNvPr id="332846" name="Group 46"/>
            <p:cNvGrpSpPr>
              <a:grpSpLocks/>
            </p:cNvGrpSpPr>
            <p:nvPr/>
          </p:nvGrpSpPr>
          <p:grpSpPr bwMode="auto">
            <a:xfrm>
              <a:off x="5012" y="1305"/>
              <a:ext cx="756" cy="801"/>
              <a:chOff x="5012" y="1305"/>
              <a:chExt cx="756" cy="801"/>
            </a:xfrm>
          </p:grpSpPr>
          <p:sp>
            <p:nvSpPr>
              <p:cNvPr id="332847" name="Rectangle 47"/>
              <p:cNvSpPr>
                <a:spLocks noChangeArrowheads="1"/>
              </p:cNvSpPr>
              <p:nvPr/>
            </p:nvSpPr>
            <p:spPr bwMode="auto">
              <a:xfrm>
                <a:off x="5110" y="1578"/>
                <a:ext cx="476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848" name="Line 48"/>
              <p:cNvSpPr>
                <a:spLocks noChangeShapeType="1"/>
              </p:cNvSpPr>
              <p:nvPr/>
            </p:nvSpPr>
            <p:spPr bwMode="auto">
              <a:xfrm>
                <a:off x="5348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2849" name="Freeform 49"/>
              <p:cNvSpPr>
                <a:spLocks/>
              </p:cNvSpPr>
              <p:nvPr/>
            </p:nvSpPr>
            <p:spPr bwMode="auto">
              <a:xfrm>
                <a:off x="5108" y="1726"/>
                <a:ext cx="480" cy="222"/>
              </a:xfrm>
              <a:custGeom>
                <a:avLst/>
                <a:gdLst>
                  <a:gd name="T0" fmla="*/ 0 w 678"/>
                  <a:gd name="T1" fmla="*/ 280 h 283"/>
                  <a:gd name="T2" fmla="*/ 87 w 678"/>
                  <a:gd name="T3" fmla="*/ 244 h 283"/>
                  <a:gd name="T4" fmla="*/ 150 w 678"/>
                  <a:gd name="T5" fmla="*/ 193 h 283"/>
                  <a:gd name="T6" fmla="*/ 201 w 678"/>
                  <a:gd name="T7" fmla="*/ 130 h 283"/>
                  <a:gd name="T8" fmla="*/ 258 w 678"/>
                  <a:gd name="T9" fmla="*/ 43 h 283"/>
                  <a:gd name="T10" fmla="*/ 339 w 678"/>
                  <a:gd name="T11" fmla="*/ 1 h 283"/>
                  <a:gd name="T12" fmla="*/ 426 w 678"/>
                  <a:gd name="T13" fmla="*/ 37 h 283"/>
                  <a:gd name="T14" fmla="*/ 492 w 678"/>
                  <a:gd name="T15" fmla="*/ 139 h 283"/>
                  <a:gd name="T16" fmla="*/ 528 w 678"/>
                  <a:gd name="T17" fmla="*/ 190 h 283"/>
                  <a:gd name="T18" fmla="*/ 591 w 678"/>
                  <a:gd name="T19" fmla="*/ 238 h 283"/>
                  <a:gd name="T20" fmla="*/ 678 w 678"/>
                  <a:gd name="T2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8" h="283">
                    <a:moveTo>
                      <a:pt x="0" y="280"/>
                    </a:moveTo>
                    <a:cubicBezTo>
                      <a:pt x="14" y="274"/>
                      <a:pt x="62" y="258"/>
                      <a:pt x="87" y="244"/>
                    </a:cubicBezTo>
                    <a:cubicBezTo>
                      <a:pt x="112" y="230"/>
                      <a:pt x="131" y="212"/>
                      <a:pt x="150" y="193"/>
                    </a:cubicBezTo>
                    <a:cubicBezTo>
                      <a:pt x="169" y="174"/>
                      <a:pt x="183" y="155"/>
                      <a:pt x="201" y="130"/>
                    </a:cubicBezTo>
                    <a:cubicBezTo>
                      <a:pt x="219" y="105"/>
                      <a:pt x="235" y="64"/>
                      <a:pt x="258" y="43"/>
                    </a:cubicBezTo>
                    <a:cubicBezTo>
                      <a:pt x="281" y="22"/>
                      <a:pt x="311" y="2"/>
                      <a:pt x="339" y="1"/>
                    </a:cubicBezTo>
                    <a:cubicBezTo>
                      <a:pt x="367" y="0"/>
                      <a:pt x="401" y="14"/>
                      <a:pt x="426" y="37"/>
                    </a:cubicBezTo>
                    <a:cubicBezTo>
                      <a:pt x="451" y="60"/>
                      <a:pt x="475" y="113"/>
                      <a:pt x="492" y="139"/>
                    </a:cubicBezTo>
                    <a:cubicBezTo>
                      <a:pt x="509" y="165"/>
                      <a:pt x="512" y="174"/>
                      <a:pt x="528" y="190"/>
                    </a:cubicBezTo>
                    <a:cubicBezTo>
                      <a:pt x="544" y="206"/>
                      <a:pt x="566" y="222"/>
                      <a:pt x="591" y="238"/>
                    </a:cubicBezTo>
                    <a:cubicBezTo>
                      <a:pt x="616" y="254"/>
                      <a:pt x="660" y="274"/>
                      <a:pt x="678" y="283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2850" name="Text Box 50"/>
              <p:cNvSpPr txBox="1">
                <a:spLocks noChangeArrowheads="1"/>
              </p:cNvSpPr>
              <p:nvPr/>
            </p:nvSpPr>
            <p:spPr bwMode="auto">
              <a:xfrm>
                <a:off x="5012" y="1305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2000">
                    <a:solidFill>
                      <a:srgbClr val="33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输出脉冲</a:t>
                </a:r>
              </a:p>
            </p:txBody>
          </p:sp>
        </p:grpSp>
      </p:grpSp>
      <p:sp>
        <p:nvSpPr>
          <p:cNvPr id="332851" name="Line 51"/>
          <p:cNvSpPr>
            <a:spLocks noChangeShapeType="1"/>
          </p:cNvSpPr>
          <p:nvPr/>
        </p:nvSpPr>
        <p:spPr bwMode="auto">
          <a:xfrm flipV="1">
            <a:off x="2717801" y="4921251"/>
            <a:ext cx="6951663" cy="111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2852" name="Freeform 52"/>
          <p:cNvSpPr>
            <a:spLocks/>
          </p:cNvSpPr>
          <p:nvPr/>
        </p:nvSpPr>
        <p:spPr bwMode="auto">
          <a:xfrm>
            <a:off x="2686050" y="2514601"/>
            <a:ext cx="6851650" cy="523875"/>
          </a:xfrm>
          <a:custGeom>
            <a:avLst/>
            <a:gdLst>
              <a:gd name="T0" fmla="*/ 0 w 4316"/>
              <a:gd name="T1" fmla="*/ 128 h 330"/>
              <a:gd name="T2" fmla="*/ 434 w 4316"/>
              <a:gd name="T3" fmla="*/ 0 h 330"/>
              <a:gd name="T4" fmla="*/ 1586 w 4316"/>
              <a:gd name="T5" fmla="*/ 330 h 330"/>
              <a:gd name="T6" fmla="*/ 2738 w 4316"/>
              <a:gd name="T7" fmla="*/ 0 h 330"/>
              <a:gd name="T8" fmla="*/ 3944 w 4316"/>
              <a:gd name="T9" fmla="*/ 330 h 330"/>
              <a:gd name="T10" fmla="*/ 4316 w 4316"/>
              <a:gd name="T11" fmla="*/ 204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16" h="330">
                <a:moveTo>
                  <a:pt x="0" y="128"/>
                </a:moveTo>
                <a:lnTo>
                  <a:pt x="434" y="0"/>
                </a:lnTo>
                <a:lnTo>
                  <a:pt x="1586" y="330"/>
                </a:lnTo>
                <a:lnTo>
                  <a:pt x="2738" y="0"/>
                </a:lnTo>
                <a:lnTo>
                  <a:pt x="3944" y="330"/>
                </a:lnTo>
                <a:lnTo>
                  <a:pt x="4316" y="204"/>
                </a:lnTo>
              </a:path>
            </a:pathLst>
          </a:custGeom>
          <a:noFill/>
          <a:ln w="38100" cmpd="sng">
            <a:solidFill>
              <a:srgbClr val="339933"/>
            </a:solidFill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2853" name="Text Box 53"/>
          <p:cNvSpPr txBox="1">
            <a:spLocks noChangeArrowheads="1"/>
          </p:cNvSpPr>
          <p:nvPr/>
        </p:nvSpPr>
        <p:spPr bwMode="auto">
          <a:xfrm>
            <a:off x="5457650" y="1554101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000" dirty="0">
                <a:solidFill>
                  <a:srgbClr val="3333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多模光纤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3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3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3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31" grpId="0" animBg="1"/>
      <p:bldP spid="332851" grpId="0" animBg="1"/>
      <p:bldP spid="3328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9334-5230-42C7-9BBD-CE64EA0B3E2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26315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71438"/>
            <a:ext cx="10858500" cy="957262"/>
          </a:xfrm>
        </p:spPr>
        <p:txBody>
          <a:bodyPr/>
          <a:lstStyle/>
          <a:p>
            <a:r>
              <a:rPr lang="zh-CN" altLang="en-US" dirty="0"/>
              <a:t>光缆组件</a:t>
            </a:r>
          </a:p>
        </p:txBody>
      </p:sp>
      <p:graphicFrame>
        <p:nvGraphicFramePr>
          <p:cNvPr id="226308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351089" y="1412876"/>
          <a:ext cx="2592387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952381" imgH="3076190" progId="Paint.Picture">
                  <p:embed/>
                </p:oleObj>
              </mc:Choice>
              <mc:Fallback>
                <p:oleObj name="Bitmap Image" r:id="rId3" imgW="3952381" imgH="3076190" progId="Paint.Picture">
                  <p:embed/>
                  <p:pic>
                    <p:nvPicPr>
                      <p:cNvPr id="2263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1412876"/>
                        <a:ext cx="2592387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4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943475" y="4365625"/>
          <a:ext cx="2592388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5" imgW="3809524" imgH="2324424" progId="Paint.Picture">
                  <p:embed/>
                </p:oleObj>
              </mc:Choice>
              <mc:Fallback>
                <p:oleObj name="BMP 图象" r:id="rId5" imgW="3809524" imgH="2324424" progId="Paint.Picture">
                  <p:embed/>
                  <p:pic>
                    <p:nvPicPr>
                      <p:cNvPr id="2263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4365625"/>
                        <a:ext cx="2592388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631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4221163"/>
            <a:ext cx="2520950" cy="168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26311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824788" y="4221164"/>
          <a:ext cx="252095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3914286" imgH="2695951" progId="Paint.Picture">
                  <p:embed/>
                </p:oleObj>
              </mc:Choice>
              <mc:Fallback>
                <p:oleObj name="Bitmap Image" r:id="rId8" imgW="3914286" imgH="2695951" progId="Paint.Picture">
                  <p:embed/>
                  <p:pic>
                    <p:nvPicPr>
                      <p:cNvPr id="2263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4221164"/>
                        <a:ext cx="252095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6320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1341438"/>
            <a:ext cx="2736850" cy="234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BAD7-BBBC-49E5-9D7B-F667E312BCD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光电转换设备</a:t>
            </a:r>
          </a:p>
        </p:txBody>
      </p:sp>
      <p:pic>
        <p:nvPicPr>
          <p:cNvPr id="328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077" y="2585205"/>
            <a:ext cx="8408987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87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60400" y="1130300"/>
            <a:ext cx="10858500" cy="1470858"/>
          </a:xfrm>
          <a:noFill/>
          <a:ln/>
        </p:spPr>
        <p:txBody>
          <a:bodyPr/>
          <a:lstStyle/>
          <a:p>
            <a:r>
              <a:rPr lang="zh-CN" altLang="en-US" dirty="0"/>
              <a:t>设备必须与光纤匹配</a:t>
            </a:r>
          </a:p>
          <a:p>
            <a:pPr lvl="1"/>
            <a:r>
              <a:rPr lang="zh-CN" altLang="en-US" dirty="0"/>
              <a:t>传输：发光二极管</a:t>
            </a:r>
            <a:r>
              <a:rPr lang="en-US" altLang="zh-CN" dirty="0"/>
              <a:t>(LED)</a:t>
            </a:r>
            <a:r>
              <a:rPr lang="zh-CN" altLang="en-US" dirty="0"/>
              <a:t>或注入激光二极管</a:t>
            </a:r>
            <a:r>
              <a:rPr lang="en-US" altLang="zh-CN" dirty="0"/>
              <a:t>(ILD)</a:t>
            </a:r>
          </a:p>
          <a:p>
            <a:pPr lvl="1"/>
            <a:r>
              <a:rPr lang="zh-CN" altLang="en-US" dirty="0"/>
              <a:t>接收：光敏元件或光敏二极管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9A03-0A75-43AC-BC67-9985E1158FF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无线传输介质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无线传播的主要信号：</a:t>
            </a:r>
          </a:p>
          <a:p>
            <a:pPr lvl="1"/>
            <a:r>
              <a:rPr lang="zh-CN" altLang="en-US" dirty="0"/>
              <a:t>地面微波</a:t>
            </a:r>
          </a:p>
          <a:p>
            <a:pPr lvl="1"/>
            <a:r>
              <a:rPr lang="zh-CN" altLang="en-US" dirty="0"/>
              <a:t>卫星微波</a:t>
            </a:r>
          </a:p>
          <a:p>
            <a:pPr lvl="1"/>
            <a:r>
              <a:rPr lang="zh-CN" altLang="en-US" dirty="0"/>
              <a:t>红外线</a:t>
            </a:r>
          </a:p>
          <a:p>
            <a:r>
              <a:rPr lang="zh-CN" altLang="en-US" dirty="0"/>
              <a:t>无线传播的两种方法：</a:t>
            </a:r>
          </a:p>
          <a:p>
            <a:pPr lvl="1"/>
            <a:r>
              <a:rPr lang="zh-CN" altLang="en-US" dirty="0"/>
              <a:t>定向</a:t>
            </a:r>
          </a:p>
          <a:p>
            <a:pPr lvl="1"/>
            <a:r>
              <a:rPr lang="zh-CN" altLang="en-US" dirty="0"/>
              <a:t>全向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E11A-43ED-4E74-8D8D-398A8ACF2935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4612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微波通信</a:t>
            </a:r>
          </a:p>
        </p:txBody>
      </p:sp>
      <p:grpSp>
        <p:nvGrpSpPr>
          <p:cNvPr id="346139" name="Group 27"/>
          <p:cNvGrpSpPr>
            <a:grpSpLocks/>
          </p:cNvGrpSpPr>
          <p:nvPr/>
        </p:nvGrpSpPr>
        <p:grpSpPr bwMode="auto">
          <a:xfrm>
            <a:off x="3973515" y="1235551"/>
            <a:ext cx="3706812" cy="1754187"/>
            <a:chOff x="295" y="1389"/>
            <a:chExt cx="2335" cy="1105"/>
          </a:xfrm>
        </p:grpSpPr>
        <p:sp>
          <p:nvSpPr>
            <p:cNvPr id="346122" name="Freeform 10"/>
            <p:cNvSpPr>
              <a:spLocks/>
            </p:cNvSpPr>
            <p:nvPr/>
          </p:nvSpPr>
          <p:spPr bwMode="auto">
            <a:xfrm>
              <a:off x="295" y="2115"/>
              <a:ext cx="2335" cy="379"/>
            </a:xfrm>
            <a:custGeom>
              <a:avLst/>
              <a:gdLst>
                <a:gd name="T0" fmla="*/ 0 w 2335"/>
                <a:gd name="T1" fmla="*/ 379 h 379"/>
                <a:gd name="T2" fmla="*/ 2335 w 2335"/>
                <a:gd name="T3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35" h="379">
                  <a:moveTo>
                    <a:pt x="0" y="379"/>
                  </a:moveTo>
                  <a:cubicBezTo>
                    <a:pt x="602" y="0"/>
                    <a:pt x="1648" y="0"/>
                    <a:pt x="2335" y="379"/>
                  </a:cubicBezTo>
                </a:path>
              </a:pathLst>
            </a:custGeom>
            <a:noFill/>
            <a:ln w="381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123" name="Text Box 11"/>
            <p:cNvSpPr txBox="1">
              <a:spLocks noChangeArrowheads="1"/>
            </p:cNvSpPr>
            <p:nvPr/>
          </p:nvSpPr>
          <p:spPr bwMode="auto">
            <a:xfrm>
              <a:off x="1066" y="2205"/>
              <a:ext cx="6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黑体" panose="02010609060101010101" pitchFamily="49" charset="-122"/>
                </a:rPr>
                <a:t>地球表面</a:t>
              </a:r>
            </a:p>
          </p:txBody>
        </p:sp>
        <p:pic>
          <p:nvPicPr>
            <p:cNvPr id="346124" name="Picture 12" descr="天线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926587">
              <a:off x="295" y="1434"/>
              <a:ext cx="562" cy="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6125" name="Picture 13" descr="天线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95398">
              <a:off x="2018" y="1434"/>
              <a:ext cx="562" cy="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6130" name="Freeform 18"/>
            <p:cNvSpPr>
              <a:spLocks/>
            </p:cNvSpPr>
            <p:nvPr/>
          </p:nvSpPr>
          <p:spPr bwMode="auto">
            <a:xfrm>
              <a:off x="748" y="1389"/>
              <a:ext cx="1316" cy="106"/>
            </a:xfrm>
            <a:custGeom>
              <a:avLst/>
              <a:gdLst>
                <a:gd name="T0" fmla="*/ 0 w 2335"/>
                <a:gd name="T1" fmla="*/ 379 h 379"/>
                <a:gd name="T2" fmla="*/ 2335 w 2335"/>
                <a:gd name="T3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35" h="379">
                  <a:moveTo>
                    <a:pt x="0" y="379"/>
                  </a:moveTo>
                  <a:cubicBezTo>
                    <a:pt x="602" y="0"/>
                    <a:pt x="1648" y="0"/>
                    <a:pt x="2335" y="379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6140" name="Group 28"/>
          <p:cNvGrpSpPr>
            <a:grpSpLocks/>
          </p:cNvGrpSpPr>
          <p:nvPr/>
        </p:nvGrpSpPr>
        <p:grpSpPr bwMode="auto">
          <a:xfrm>
            <a:off x="3690941" y="3683475"/>
            <a:ext cx="4283075" cy="2519362"/>
            <a:chOff x="227" y="2478"/>
            <a:chExt cx="2698" cy="1587"/>
          </a:xfrm>
        </p:grpSpPr>
        <p:sp>
          <p:nvSpPr>
            <p:cNvPr id="346126" name="Freeform 14"/>
            <p:cNvSpPr>
              <a:spLocks/>
            </p:cNvSpPr>
            <p:nvPr/>
          </p:nvSpPr>
          <p:spPr bwMode="auto">
            <a:xfrm>
              <a:off x="578" y="3277"/>
              <a:ext cx="1904" cy="788"/>
            </a:xfrm>
            <a:custGeom>
              <a:avLst/>
              <a:gdLst>
                <a:gd name="T0" fmla="*/ 0 w 2335"/>
                <a:gd name="T1" fmla="*/ 379 h 379"/>
                <a:gd name="T2" fmla="*/ 2335 w 2335"/>
                <a:gd name="T3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35" h="379">
                  <a:moveTo>
                    <a:pt x="0" y="379"/>
                  </a:moveTo>
                  <a:cubicBezTo>
                    <a:pt x="602" y="0"/>
                    <a:pt x="1648" y="0"/>
                    <a:pt x="2335" y="379"/>
                  </a:cubicBezTo>
                </a:path>
              </a:pathLst>
            </a:custGeom>
            <a:noFill/>
            <a:ln w="381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127" name="Text Box 15"/>
            <p:cNvSpPr txBox="1">
              <a:spLocks noChangeArrowheads="1"/>
            </p:cNvSpPr>
            <p:nvPr/>
          </p:nvSpPr>
          <p:spPr bwMode="auto">
            <a:xfrm>
              <a:off x="1167" y="3549"/>
              <a:ext cx="6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黑体" panose="02010609060101010101" pitchFamily="49" charset="-122"/>
                </a:rPr>
                <a:t>地球表面</a:t>
              </a:r>
            </a:p>
          </p:txBody>
        </p:sp>
        <p:pic>
          <p:nvPicPr>
            <p:cNvPr id="346128" name="Picture 16" descr="天线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3052299">
              <a:off x="351" y="3413"/>
              <a:ext cx="318" cy="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6129" name="Picture 17" descr="天线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137896" flipH="1">
              <a:off x="2483" y="3504"/>
              <a:ext cx="318" cy="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46135" name="Group 23"/>
            <p:cNvGrpSpPr>
              <a:grpSpLocks/>
            </p:cNvGrpSpPr>
            <p:nvPr/>
          </p:nvGrpSpPr>
          <p:grpSpPr bwMode="auto">
            <a:xfrm>
              <a:off x="249" y="2478"/>
              <a:ext cx="2653" cy="713"/>
              <a:chOff x="431" y="2461"/>
              <a:chExt cx="2335" cy="713"/>
            </a:xfrm>
          </p:grpSpPr>
          <p:sp>
            <p:nvSpPr>
              <p:cNvPr id="346131" name="Freeform 19"/>
              <p:cNvSpPr>
                <a:spLocks/>
              </p:cNvSpPr>
              <p:nvPr/>
            </p:nvSpPr>
            <p:spPr bwMode="auto">
              <a:xfrm>
                <a:off x="431" y="2795"/>
                <a:ext cx="2335" cy="379"/>
              </a:xfrm>
              <a:custGeom>
                <a:avLst/>
                <a:gdLst>
                  <a:gd name="T0" fmla="*/ 0 w 2335"/>
                  <a:gd name="T1" fmla="*/ 379 h 379"/>
                  <a:gd name="T2" fmla="*/ 2335 w 2335"/>
                  <a:gd name="T3" fmla="*/ 379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335" h="379">
                    <a:moveTo>
                      <a:pt x="0" y="379"/>
                    </a:moveTo>
                    <a:cubicBezTo>
                      <a:pt x="602" y="0"/>
                      <a:pt x="1648" y="0"/>
                      <a:pt x="2335" y="379"/>
                    </a:cubicBezTo>
                  </a:path>
                </a:pathLst>
              </a:custGeom>
              <a:noFill/>
              <a:ln w="38100" cap="flat" cmpd="sng">
                <a:solidFill>
                  <a:srgbClr val="008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6132" name="Freeform 20"/>
              <p:cNvSpPr>
                <a:spLocks/>
              </p:cNvSpPr>
              <p:nvPr/>
            </p:nvSpPr>
            <p:spPr bwMode="auto">
              <a:xfrm>
                <a:off x="431" y="2461"/>
                <a:ext cx="2335" cy="379"/>
              </a:xfrm>
              <a:custGeom>
                <a:avLst/>
                <a:gdLst>
                  <a:gd name="T0" fmla="*/ 0 w 2335"/>
                  <a:gd name="T1" fmla="*/ 379 h 379"/>
                  <a:gd name="T2" fmla="*/ 2335 w 2335"/>
                  <a:gd name="T3" fmla="*/ 379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335" h="379">
                    <a:moveTo>
                      <a:pt x="0" y="379"/>
                    </a:moveTo>
                    <a:cubicBezTo>
                      <a:pt x="602" y="0"/>
                      <a:pt x="1648" y="0"/>
                      <a:pt x="2335" y="379"/>
                    </a:cubicBezTo>
                  </a:path>
                </a:pathLst>
              </a:custGeom>
              <a:noFill/>
              <a:ln w="38100" cap="flat" cmpd="sng">
                <a:solidFill>
                  <a:srgbClr val="008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6133" name="Freeform 21"/>
            <p:cNvSpPr>
              <a:spLocks/>
            </p:cNvSpPr>
            <p:nvPr/>
          </p:nvSpPr>
          <p:spPr bwMode="auto">
            <a:xfrm>
              <a:off x="476" y="2478"/>
              <a:ext cx="2222" cy="1014"/>
            </a:xfrm>
            <a:custGeom>
              <a:avLst/>
              <a:gdLst>
                <a:gd name="T0" fmla="*/ 0 w 2335"/>
                <a:gd name="T1" fmla="*/ 379 h 379"/>
                <a:gd name="T2" fmla="*/ 2335 w 2335"/>
                <a:gd name="T3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35" h="379">
                  <a:moveTo>
                    <a:pt x="0" y="379"/>
                  </a:moveTo>
                  <a:cubicBezTo>
                    <a:pt x="602" y="0"/>
                    <a:pt x="1648" y="0"/>
                    <a:pt x="2335" y="379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136" name="Text Box 24"/>
            <p:cNvSpPr txBox="1">
              <a:spLocks noChangeArrowheads="1"/>
            </p:cNvSpPr>
            <p:nvPr/>
          </p:nvSpPr>
          <p:spPr bwMode="auto">
            <a:xfrm>
              <a:off x="2245" y="2704"/>
              <a:ext cx="553" cy="233"/>
            </a:xfrm>
            <a:prstGeom prst="rect">
              <a:avLst/>
            </a:prstGeom>
            <a:solidFill>
              <a:srgbClr val="008000"/>
            </a:solidFill>
            <a:ln w="12700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</a:rPr>
                <a:t>电离层</a:t>
              </a:r>
            </a:p>
          </p:txBody>
        </p:sp>
      </p:grpSp>
      <p:sp>
        <p:nvSpPr>
          <p:cNvPr id="346138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660400" y="1130299"/>
            <a:ext cx="3851275" cy="714375"/>
          </a:xfrm>
        </p:spPr>
        <p:txBody>
          <a:bodyPr/>
          <a:lstStyle/>
          <a:p>
            <a:r>
              <a:rPr lang="zh-CN" altLang="en-US" dirty="0"/>
              <a:t>视距传播</a:t>
            </a:r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F1891B83-54B7-49B9-B7D4-93030709CF5E}"/>
              </a:ext>
            </a:extLst>
          </p:cNvPr>
          <p:cNvSpPr txBox="1">
            <a:spLocks noChangeArrowheads="1"/>
          </p:cNvSpPr>
          <p:nvPr/>
        </p:nvSpPr>
        <p:spPr>
          <a:xfrm>
            <a:off x="660399" y="3302794"/>
            <a:ext cx="3851275" cy="71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电离层反射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0E74B-8DC8-4A3A-823A-DE8BBFC8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卫星通信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0F296-FF14-4C4C-B0C3-EE08D6646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9AEEA-6FEA-4A45-9176-4C7BDEDE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6839-4619-453F-BC05-2914CE20094C}" type="datetime1">
              <a:rPr lang="en-US" altLang="zh-CN" smtClean="0"/>
              <a:t>8/28/2023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A817F-ECD1-4A74-AB72-E4747DB6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87FB8C-A748-4ECC-811A-8F126AE5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26</a:t>
            </a:fld>
            <a:endParaRPr lang="en-US"/>
          </a:p>
        </p:txBody>
      </p:sp>
      <p:sp>
        <p:nvSpPr>
          <p:cNvPr id="7" name="Freeform 956">
            <a:extLst>
              <a:ext uri="{FF2B5EF4-FFF2-40B4-BE49-F238E27FC236}">
                <a16:creationId xmlns:a16="http://schemas.microsoft.com/office/drawing/2014/main" id="{407E4113-7AA9-4F83-BFB7-90AB61BAED55}"/>
              </a:ext>
            </a:extLst>
          </p:cNvPr>
          <p:cNvSpPr>
            <a:spLocks/>
          </p:cNvSpPr>
          <p:nvPr/>
        </p:nvSpPr>
        <p:spPr bwMode="auto">
          <a:xfrm>
            <a:off x="2063751" y="4941888"/>
            <a:ext cx="3706813" cy="601662"/>
          </a:xfrm>
          <a:custGeom>
            <a:avLst/>
            <a:gdLst>
              <a:gd name="T0" fmla="*/ 0 w 2335"/>
              <a:gd name="T1" fmla="*/ 379 h 379"/>
              <a:gd name="T2" fmla="*/ 2335 w 2335"/>
              <a:gd name="T3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35" h="379">
                <a:moveTo>
                  <a:pt x="0" y="379"/>
                </a:moveTo>
                <a:cubicBezTo>
                  <a:pt x="602" y="0"/>
                  <a:pt x="1648" y="0"/>
                  <a:pt x="2335" y="379"/>
                </a:cubicBezTo>
              </a:path>
            </a:pathLst>
          </a:custGeom>
          <a:noFill/>
          <a:ln w="38100" cap="rnd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962">
            <a:extLst>
              <a:ext uri="{FF2B5EF4-FFF2-40B4-BE49-F238E27FC236}">
                <a16:creationId xmlns:a16="http://schemas.microsoft.com/office/drawing/2014/main" id="{F111380F-0C05-4A93-B867-35C6784C7982}"/>
              </a:ext>
            </a:extLst>
          </p:cNvPr>
          <p:cNvSpPr>
            <a:spLocks/>
          </p:cNvSpPr>
          <p:nvPr/>
        </p:nvSpPr>
        <p:spPr bwMode="auto">
          <a:xfrm>
            <a:off x="6384926" y="4941888"/>
            <a:ext cx="3706813" cy="601662"/>
          </a:xfrm>
          <a:custGeom>
            <a:avLst/>
            <a:gdLst>
              <a:gd name="T0" fmla="*/ 0 w 2335"/>
              <a:gd name="T1" fmla="*/ 379 h 379"/>
              <a:gd name="T2" fmla="*/ 2335 w 2335"/>
              <a:gd name="T3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35" h="379">
                <a:moveTo>
                  <a:pt x="0" y="379"/>
                </a:moveTo>
                <a:cubicBezTo>
                  <a:pt x="602" y="0"/>
                  <a:pt x="1648" y="0"/>
                  <a:pt x="2335" y="379"/>
                </a:cubicBezTo>
              </a:path>
            </a:pathLst>
          </a:custGeom>
          <a:noFill/>
          <a:ln w="38100" cap="rnd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" name="Picture 937" descr="接受器3">
            <a:extLst>
              <a:ext uri="{FF2B5EF4-FFF2-40B4-BE49-F238E27FC236}">
                <a16:creationId xmlns:a16="http://schemas.microsoft.com/office/drawing/2014/main" id="{D7978EC2-9E7A-4A3D-8639-C12DD1153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7606">
            <a:off x="4872039" y="4508500"/>
            <a:ext cx="611187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45" descr="接受器3">
            <a:extLst>
              <a:ext uri="{FF2B5EF4-FFF2-40B4-BE49-F238E27FC236}">
                <a16:creationId xmlns:a16="http://schemas.microsoft.com/office/drawing/2014/main" id="{71F1F793-7B4E-4C7A-B75F-2ACBA371D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69036" flipH="1">
            <a:off x="2317750" y="4508500"/>
            <a:ext cx="611188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946">
            <a:extLst>
              <a:ext uri="{FF2B5EF4-FFF2-40B4-BE49-F238E27FC236}">
                <a16:creationId xmlns:a16="http://schemas.microsoft.com/office/drawing/2014/main" id="{B075C719-C0AA-4DCB-9878-218B3E37B486}"/>
              </a:ext>
            </a:extLst>
          </p:cNvPr>
          <p:cNvSpPr>
            <a:spLocks/>
          </p:cNvSpPr>
          <p:nvPr/>
        </p:nvSpPr>
        <p:spPr bwMode="auto">
          <a:xfrm rot="969549" flipH="1">
            <a:off x="3109913" y="2420939"/>
            <a:ext cx="361950" cy="2225675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0066FF"/>
          </a:solidFill>
          <a:ln w="9525">
            <a:solidFill>
              <a:srgbClr val="ECF6A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2" name="Picture 947" descr="卫星">
            <a:extLst>
              <a:ext uri="{FF2B5EF4-FFF2-40B4-BE49-F238E27FC236}">
                <a16:creationId xmlns:a16="http://schemas.microsoft.com/office/drawing/2014/main" id="{D0C7396C-011B-47F3-A782-5B8DF8C26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341439"/>
            <a:ext cx="1619250" cy="122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957">
            <a:extLst>
              <a:ext uri="{FF2B5EF4-FFF2-40B4-BE49-F238E27FC236}">
                <a16:creationId xmlns:a16="http://schemas.microsoft.com/office/drawing/2014/main" id="{66A821E2-8043-4889-8D9C-E5121652C6E2}"/>
              </a:ext>
            </a:extLst>
          </p:cNvPr>
          <p:cNvSpPr>
            <a:spLocks/>
          </p:cNvSpPr>
          <p:nvPr/>
        </p:nvSpPr>
        <p:spPr bwMode="auto">
          <a:xfrm rot="-969549">
            <a:off x="4259263" y="2420939"/>
            <a:ext cx="361950" cy="2225675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0066FF"/>
          </a:solidFill>
          <a:ln w="9525">
            <a:solidFill>
              <a:srgbClr val="ECF6A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" name="Picture 958" descr="接受器3">
            <a:extLst>
              <a:ext uri="{FF2B5EF4-FFF2-40B4-BE49-F238E27FC236}">
                <a16:creationId xmlns:a16="http://schemas.microsoft.com/office/drawing/2014/main" id="{6D5E61D1-FDFF-4AAB-B83D-14B5CEF63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4252">
            <a:off x="9193214" y="4508500"/>
            <a:ext cx="611187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959" descr="接受器3">
            <a:extLst>
              <a:ext uri="{FF2B5EF4-FFF2-40B4-BE49-F238E27FC236}">
                <a16:creationId xmlns:a16="http://schemas.microsoft.com/office/drawing/2014/main" id="{DA60A278-ACB1-421D-A9AA-EF6C6501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02956" flipH="1">
            <a:off x="6638925" y="4508500"/>
            <a:ext cx="611188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 960">
            <a:extLst>
              <a:ext uri="{FF2B5EF4-FFF2-40B4-BE49-F238E27FC236}">
                <a16:creationId xmlns:a16="http://schemas.microsoft.com/office/drawing/2014/main" id="{FC55339D-0A8E-43F8-B7AC-AB2EC2759A99}"/>
              </a:ext>
            </a:extLst>
          </p:cNvPr>
          <p:cNvSpPr>
            <a:spLocks/>
          </p:cNvSpPr>
          <p:nvPr/>
        </p:nvSpPr>
        <p:spPr bwMode="auto">
          <a:xfrm rot="969549" flipH="1">
            <a:off x="7431088" y="2239964"/>
            <a:ext cx="361950" cy="2225675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0066FF"/>
          </a:solidFill>
          <a:ln w="9525">
            <a:solidFill>
              <a:srgbClr val="ECF6A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7" name="Picture 961" descr="卫星">
            <a:extLst>
              <a:ext uri="{FF2B5EF4-FFF2-40B4-BE49-F238E27FC236}">
                <a16:creationId xmlns:a16="http://schemas.microsoft.com/office/drawing/2014/main" id="{B16F49A8-9981-4914-A707-8255378A5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88" y="1341439"/>
            <a:ext cx="1619250" cy="122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963">
            <a:extLst>
              <a:ext uri="{FF2B5EF4-FFF2-40B4-BE49-F238E27FC236}">
                <a16:creationId xmlns:a16="http://schemas.microsoft.com/office/drawing/2014/main" id="{270941DE-298D-4C7A-A33A-B841F55D2709}"/>
              </a:ext>
            </a:extLst>
          </p:cNvPr>
          <p:cNvSpPr>
            <a:spLocks/>
          </p:cNvSpPr>
          <p:nvPr/>
        </p:nvSpPr>
        <p:spPr bwMode="auto">
          <a:xfrm rot="-969549">
            <a:off x="8580438" y="2239964"/>
            <a:ext cx="361950" cy="2225675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0066FF"/>
          </a:solidFill>
          <a:ln w="9525">
            <a:solidFill>
              <a:srgbClr val="ECF6A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9" name="Picture 964" descr="接受器3">
            <a:extLst>
              <a:ext uri="{FF2B5EF4-FFF2-40B4-BE49-F238E27FC236}">
                <a16:creationId xmlns:a16="http://schemas.microsoft.com/office/drawing/2014/main" id="{85CA03B6-2796-412B-8C61-25233B762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6604" flipH="1">
            <a:off x="7464425" y="4365625"/>
            <a:ext cx="611188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967" descr="接受器3">
            <a:extLst>
              <a:ext uri="{FF2B5EF4-FFF2-40B4-BE49-F238E27FC236}">
                <a16:creationId xmlns:a16="http://schemas.microsoft.com/office/drawing/2014/main" id="{9651D411-4298-4951-83B0-B620B5DC2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5247">
            <a:off x="8472489" y="4365625"/>
            <a:ext cx="611187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Box 968">
            <a:extLst>
              <a:ext uri="{FF2B5EF4-FFF2-40B4-BE49-F238E27FC236}">
                <a16:creationId xmlns:a16="http://schemas.microsoft.com/office/drawing/2014/main" id="{035A5577-98B8-4730-B0AE-C21B3A53C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557" y="5752587"/>
            <a:ext cx="18004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点对点通信线路</a:t>
            </a:r>
          </a:p>
        </p:txBody>
      </p:sp>
      <p:sp>
        <p:nvSpPr>
          <p:cNvPr id="22" name="Text Box 969">
            <a:extLst>
              <a:ext uri="{FF2B5EF4-FFF2-40B4-BE49-F238E27FC236}">
                <a16:creationId xmlns:a16="http://schemas.microsoft.com/office/drawing/2014/main" id="{4F9B3DB8-D8D2-430A-92F9-CFEB59227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351" y="5779417"/>
            <a:ext cx="18004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广播式通信线路</a:t>
            </a:r>
          </a:p>
        </p:txBody>
      </p:sp>
      <p:sp>
        <p:nvSpPr>
          <p:cNvPr id="23" name="Text Box 970">
            <a:extLst>
              <a:ext uri="{FF2B5EF4-FFF2-40B4-BE49-F238E27FC236}">
                <a16:creationId xmlns:a16="http://schemas.microsoft.com/office/drawing/2014/main" id="{6F2EE7D2-7811-4DE0-BC7A-F6CE02D36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5084763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地球表面</a:t>
            </a:r>
          </a:p>
        </p:txBody>
      </p:sp>
      <p:sp>
        <p:nvSpPr>
          <p:cNvPr id="24" name="Text Box 971">
            <a:extLst>
              <a:ext uri="{FF2B5EF4-FFF2-40B4-BE49-F238E27FC236}">
                <a16:creationId xmlns:a16="http://schemas.microsoft.com/office/drawing/2014/main" id="{BD1DCA9B-FF83-4244-86E2-3345287F3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5229226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地球表面</a:t>
            </a:r>
          </a:p>
        </p:txBody>
      </p:sp>
      <p:sp>
        <p:nvSpPr>
          <p:cNvPr id="25" name="Freeform 981">
            <a:extLst>
              <a:ext uri="{FF2B5EF4-FFF2-40B4-BE49-F238E27FC236}">
                <a16:creationId xmlns:a16="http://schemas.microsoft.com/office/drawing/2014/main" id="{80B25A8F-CFF1-473D-94FB-6EDABBB8109E}"/>
              </a:ext>
            </a:extLst>
          </p:cNvPr>
          <p:cNvSpPr>
            <a:spLocks/>
          </p:cNvSpPr>
          <p:nvPr/>
        </p:nvSpPr>
        <p:spPr bwMode="auto">
          <a:xfrm rot="-447762">
            <a:off x="8256588" y="2239964"/>
            <a:ext cx="361950" cy="2225675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0066FF"/>
          </a:solidFill>
          <a:ln w="9525">
            <a:solidFill>
              <a:srgbClr val="ECF6A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Freeform 982">
            <a:extLst>
              <a:ext uri="{FF2B5EF4-FFF2-40B4-BE49-F238E27FC236}">
                <a16:creationId xmlns:a16="http://schemas.microsoft.com/office/drawing/2014/main" id="{15846675-EE97-4643-82DD-9A7B8199FF8F}"/>
              </a:ext>
            </a:extLst>
          </p:cNvPr>
          <p:cNvSpPr>
            <a:spLocks/>
          </p:cNvSpPr>
          <p:nvPr/>
        </p:nvSpPr>
        <p:spPr bwMode="auto">
          <a:xfrm rot="447762" flipH="1">
            <a:off x="7753350" y="2241551"/>
            <a:ext cx="361950" cy="2225675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0066FF"/>
          </a:solidFill>
          <a:ln w="9525">
            <a:solidFill>
              <a:srgbClr val="ECF6A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799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2223-DCC0-4A97-B46A-A2FBC31E474E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WLan</a:t>
            </a:r>
            <a:r>
              <a:rPr lang="zh-CN" altLang="en-US"/>
              <a:t>组件</a:t>
            </a:r>
          </a:p>
        </p:txBody>
      </p:sp>
      <p:pic>
        <p:nvPicPr>
          <p:cNvPr id="342020" name="Picture 4" descr="adap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651" y="3128069"/>
            <a:ext cx="14478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2021" name="Picture 5" descr="wireless-network-new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629" y="1448593"/>
            <a:ext cx="1439862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2022" name="Picture 6" descr="xbox_360_wireless_network_adap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30" y="3144556"/>
            <a:ext cx="1223963" cy="122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2024" name="Picture 8" descr="Linksys%20WRT54G%20ba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101" y="1354137"/>
            <a:ext cx="1657350" cy="127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2025" name="Picture 9" descr="33-314-027_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572" y="3124676"/>
            <a:ext cx="1584325" cy="118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2026" name="Picture 10" descr="linksys%20wireless%20adapt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833" y="3232625"/>
            <a:ext cx="1008062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824AA1-09D7-EC3A-301E-028F418A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7ACB6-4040-4F8E-DAE4-CD916FCA3B1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物理层功能</a:t>
            </a:r>
          </a:p>
          <a:p>
            <a:r>
              <a:rPr lang="zh-CN" altLang="en-US" sz="2400" dirty="0"/>
              <a:t>传输介质</a:t>
            </a:r>
            <a:endParaRPr lang="en-US" altLang="zh-CN" sz="2400" dirty="0"/>
          </a:p>
          <a:p>
            <a:r>
              <a:rPr lang="zh-CN" altLang="en-US" sz="2400" b="1" dirty="0"/>
              <a:t>物理接口</a:t>
            </a:r>
            <a:endParaRPr lang="en-US" altLang="zh-CN" sz="2400" b="1" dirty="0"/>
          </a:p>
          <a:p>
            <a:r>
              <a:rPr lang="zh-CN" altLang="en-US" sz="2400" dirty="0"/>
              <a:t>物理层互连设备</a:t>
            </a:r>
            <a:endParaRPr lang="en-US" altLang="zh-CN" sz="2400" dirty="0"/>
          </a:p>
          <a:p>
            <a:r>
              <a:rPr lang="zh-CN" altLang="en-US" sz="2400" dirty="0"/>
              <a:t>小结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9344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A258-5E72-4942-B50D-4BD883430BFB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物理层接口</a:t>
            </a:r>
          </a:p>
        </p:txBody>
      </p:sp>
      <p:sp>
        <p:nvSpPr>
          <p:cNvPr id="347140" name="AutoShape 4"/>
          <p:cNvSpPr>
            <a:spLocks noChangeArrowheads="1"/>
          </p:cNvSpPr>
          <p:nvPr/>
        </p:nvSpPr>
        <p:spPr bwMode="auto">
          <a:xfrm>
            <a:off x="2208214" y="2205038"/>
            <a:ext cx="719137" cy="1295400"/>
          </a:xfrm>
          <a:prstGeom prst="roundRect">
            <a:avLst>
              <a:gd name="adj" fmla="val 16667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>
                <a:solidFill>
                  <a:schemeClr val="bg1"/>
                </a:solidFill>
              </a:rPr>
              <a:t>DTE</a:t>
            </a:r>
          </a:p>
        </p:txBody>
      </p:sp>
      <p:sp>
        <p:nvSpPr>
          <p:cNvPr id="347141" name="AutoShape 5"/>
          <p:cNvSpPr>
            <a:spLocks noChangeArrowheads="1"/>
          </p:cNvSpPr>
          <p:nvPr/>
        </p:nvSpPr>
        <p:spPr bwMode="auto">
          <a:xfrm>
            <a:off x="3505200" y="2205038"/>
            <a:ext cx="719138" cy="12954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>
                <a:solidFill>
                  <a:schemeClr val="bg1"/>
                </a:solidFill>
              </a:rPr>
              <a:t>DCE</a:t>
            </a:r>
          </a:p>
        </p:txBody>
      </p:sp>
      <p:sp>
        <p:nvSpPr>
          <p:cNvPr id="347142" name="AutoShape 6"/>
          <p:cNvSpPr>
            <a:spLocks noChangeArrowheads="1"/>
          </p:cNvSpPr>
          <p:nvPr/>
        </p:nvSpPr>
        <p:spPr bwMode="auto">
          <a:xfrm>
            <a:off x="8113714" y="2205038"/>
            <a:ext cx="719137" cy="12954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>
                <a:solidFill>
                  <a:schemeClr val="bg1"/>
                </a:solidFill>
              </a:rPr>
              <a:t>DCE</a:t>
            </a:r>
          </a:p>
        </p:txBody>
      </p:sp>
      <p:sp>
        <p:nvSpPr>
          <p:cNvPr id="347143" name="AutoShape 7"/>
          <p:cNvSpPr>
            <a:spLocks noChangeArrowheads="1"/>
          </p:cNvSpPr>
          <p:nvPr/>
        </p:nvSpPr>
        <p:spPr bwMode="auto">
          <a:xfrm>
            <a:off x="9409114" y="2205038"/>
            <a:ext cx="719137" cy="1295400"/>
          </a:xfrm>
          <a:prstGeom prst="roundRect">
            <a:avLst>
              <a:gd name="adj" fmla="val 16667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>
                <a:solidFill>
                  <a:schemeClr val="bg1"/>
                </a:solidFill>
              </a:rPr>
              <a:t>DTE</a:t>
            </a:r>
          </a:p>
        </p:txBody>
      </p:sp>
      <p:pic>
        <p:nvPicPr>
          <p:cNvPr id="347144" name="Picture 25"/>
          <p:cNvPicPr>
            <a:picLocks noGrp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87938" y="2205039"/>
            <a:ext cx="2159000" cy="1311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7145" name="Text Box 9"/>
          <p:cNvSpPr txBox="1">
            <a:spLocks noChangeArrowheads="1"/>
          </p:cNvSpPr>
          <p:nvPr/>
        </p:nvSpPr>
        <p:spPr bwMode="auto">
          <a:xfrm>
            <a:off x="5567363" y="2689226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通信网络</a:t>
            </a:r>
          </a:p>
        </p:txBody>
      </p:sp>
      <p:sp>
        <p:nvSpPr>
          <p:cNvPr id="347146" name="Line 10"/>
          <p:cNvSpPr>
            <a:spLocks noChangeShapeType="1"/>
          </p:cNvSpPr>
          <p:nvPr/>
        </p:nvSpPr>
        <p:spPr bwMode="auto">
          <a:xfrm>
            <a:off x="2927351" y="2852738"/>
            <a:ext cx="576263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7148" name="Line 12"/>
          <p:cNvSpPr>
            <a:spLocks noChangeShapeType="1"/>
          </p:cNvSpPr>
          <p:nvPr/>
        </p:nvSpPr>
        <p:spPr bwMode="auto">
          <a:xfrm>
            <a:off x="7248525" y="2852738"/>
            <a:ext cx="863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7149" name="Line 13"/>
          <p:cNvSpPr>
            <a:spLocks noChangeShapeType="1"/>
          </p:cNvSpPr>
          <p:nvPr/>
        </p:nvSpPr>
        <p:spPr bwMode="auto">
          <a:xfrm>
            <a:off x="8832851" y="2852738"/>
            <a:ext cx="576263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7150" name="Line 14"/>
          <p:cNvSpPr>
            <a:spLocks noChangeShapeType="1"/>
          </p:cNvSpPr>
          <p:nvPr/>
        </p:nvSpPr>
        <p:spPr bwMode="auto">
          <a:xfrm>
            <a:off x="4224338" y="2852738"/>
            <a:ext cx="863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7151" name="Text Box 15"/>
          <p:cNvSpPr txBox="1">
            <a:spLocks noChangeArrowheads="1"/>
          </p:cNvSpPr>
          <p:nvPr/>
        </p:nvSpPr>
        <p:spPr bwMode="auto">
          <a:xfrm>
            <a:off x="2216151" y="4221163"/>
            <a:ext cx="16722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DTE-DCE</a:t>
            </a:r>
            <a:r>
              <a:rPr lang="zh-CN" altLang="en-US"/>
              <a:t>接口</a:t>
            </a:r>
          </a:p>
        </p:txBody>
      </p:sp>
      <p:sp>
        <p:nvSpPr>
          <p:cNvPr id="347152" name="Line 16"/>
          <p:cNvSpPr>
            <a:spLocks noChangeShapeType="1"/>
          </p:cNvSpPr>
          <p:nvPr/>
        </p:nvSpPr>
        <p:spPr bwMode="auto">
          <a:xfrm flipV="1">
            <a:off x="3216275" y="2924175"/>
            <a:ext cx="0" cy="1296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47153" name="Text Box 17"/>
          <p:cNvSpPr txBox="1">
            <a:spLocks noChangeArrowheads="1"/>
          </p:cNvSpPr>
          <p:nvPr/>
        </p:nvSpPr>
        <p:spPr bwMode="auto">
          <a:xfrm>
            <a:off x="8120064" y="4221163"/>
            <a:ext cx="16722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DTE-DCE</a:t>
            </a:r>
            <a:r>
              <a:rPr lang="zh-CN" altLang="en-US"/>
              <a:t>接口</a:t>
            </a:r>
          </a:p>
        </p:txBody>
      </p:sp>
      <p:sp>
        <p:nvSpPr>
          <p:cNvPr id="347154" name="Line 18"/>
          <p:cNvSpPr>
            <a:spLocks noChangeShapeType="1"/>
          </p:cNvSpPr>
          <p:nvPr/>
        </p:nvSpPr>
        <p:spPr bwMode="auto">
          <a:xfrm flipV="1">
            <a:off x="9120188" y="2924175"/>
            <a:ext cx="0" cy="1296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4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8">
            <a:extLst>
              <a:ext uri="{FF2B5EF4-FFF2-40B4-BE49-F238E27FC236}">
                <a16:creationId xmlns:a16="http://schemas.microsoft.com/office/drawing/2014/main" id="{8BACBAAB-B4E8-401C-8CA4-4E4D6B6F570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875025" y="1386403"/>
            <a:ext cx="447125" cy="7336010"/>
          </a:xfrm>
          <a:prstGeom prst="can">
            <a:avLst>
              <a:gd name="adj" fmla="val 22418"/>
            </a:avLst>
          </a:prstGeom>
          <a:gradFill rotWithShape="1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BFFB-0796-4A04-9A6F-5CC81F35998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  <a:endParaRPr lang="en-US" altLang="zh-CN" dirty="0"/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负责如何将计算机连接到通信媒体上</a:t>
            </a:r>
          </a:p>
          <a:p>
            <a:r>
              <a:rPr lang="zh-CN" altLang="en-US" dirty="0"/>
              <a:t>数据传输的单位是比特</a:t>
            </a:r>
            <a:r>
              <a:rPr lang="en-US" altLang="zh-CN" dirty="0"/>
              <a:t>(Bit)</a:t>
            </a:r>
          </a:p>
          <a:p>
            <a:pPr marL="0" indent="0">
              <a:buNone/>
            </a:pPr>
            <a:endParaRPr lang="en-US" altLang="zh-CN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EFB8C91-BF29-E386-F2B9-3F3A22B24B7F}"/>
              </a:ext>
            </a:extLst>
          </p:cNvPr>
          <p:cNvGrpSpPr>
            <a:grpSpLocks/>
          </p:cNvGrpSpPr>
          <p:nvPr/>
        </p:nvGrpSpPr>
        <p:grpSpPr bwMode="auto">
          <a:xfrm>
            <a:off x="6267999" y="4953956"/>
            <a:ext cx="1512165" cy="205095"/>
            <a:chOff x="5004048" y="5681302"/>
            <a:chExt cx="2461177" cy="366712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4E9E4B6-420A-DA4E-CE31-A361F6866B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04048" y="6040526"/>
              <a:ext cx="359989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2EBBDD5-8F63-AB44-72F8-035DDA748F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5184425" y="5868401"/>
              <a:ext cx="359224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9DED912-1496-B583-DFD6-15EE2E3309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64037" y="5687037"/>
              <a:ext cx="359989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17F84FD-DD2C-A797-9860-C4C2F47101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5538667" y="5860914"/>
              <a:ext cx="359224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970677A-21F0-E608-BA22-271837F839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5891153" y="5860914"/>
              <a:ext cx="359224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26D3F7A-B7F1-13F7-E7CB-54C3AF7855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57515" y="5692772"/>
              <a:ext cx="359989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8F37989-8044-9943-38F6-A0AB1D9FEF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6232144" y="5866649"/>
              <a:ext cx="359224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CDEFC00-8815-29AD-D308-5024F8B4B6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10776" y="6040526"/>
              <a:ext cx="359989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BAEB6AD-7B6F-7B80-63D7-C0EF20BF1A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98506" y="6040526"/>
              <a:ext cx="359989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D14D5C9-10B7-6598-FB46-3203F86992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6578883" y="5868402"/>
              <a:ext cx="359224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6E734CB-1D23-7E9C-AEA2-014C9E3196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45245" y="5687038"/>
              <a:ext cx="359989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4071F5A-2D8F-36AE-EFCB-73108AAC9C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6933125" y="5860915"/>
              <a:ext cx="359224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47269A-A971-850B-A68B-652358C46DE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05236" y="6040526"/>
              <a:ext cx="359989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8D154184-0877-40FC-B217-60C1E2858A11}"/>
              </a:ext>
            </a:extLst>
          </p:cNvPr>
          <p:cNvSpPr/>
          <p:nvPr/>
        </p:nvSpPr>
        <p:spPr>
          <a:xfrm>
            <a:off x="2602006" y="3200400"/>
            <a:ext cx="2716306" cy="995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物理层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A718C45-C835-409D-A49A-6B2B7673EC75}"/>
              </a:ext>
            </a:extLst>
          </p:cNvPr>
          <p:cNvSpPr/>
          <p:nvPr/>
        </p:nvSpPr>
        <p:spPr>
          <a:xfrm>
            <a:off x="6788930" y="3200400"/>
            <a:ext cx="2716306" cy="995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/>
              <a:t>物理层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A6E0D-C497-4E51-AD00-1FFEF9FD0419}"/>
              </a:ext>
            </a:extLst>
          </p:cNvPr>
          <p:cNvSpPr txBox="1"/>
          <p:nvPr/>
        </p:nvSpPr>
        <p:spPr>
          <a:xfrm>
            <a:off x="3575193" y="3561449"/>
            <a:ext cx="1673269" cy="338554"/>
          </a:xfrm>
          <a:prstGeom prst="rect">
            <a:avLst/>
          </a:prstGeom>
          <a:noFill/>
          <a:ln w="158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101010 101010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79D21C81-9BD0-400A-8F58-C0F862F24BC6}"/>
              </a:ext>
            </a:extLst>
          </p:cNvPr>
          <p:cNvSpPr/>
          <p:nvPr/>
        </p:nvSpPr>
        <p:spPr>
          <a:xfrm>
            <a:off x="3779263" y="4259919"/>
            <a:ext cx="349623" cy="516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0B910C1E-9510-4C5B-B3E2-5C72BABB7362}"/>
              </a:ext>
            </a:extLst>
          </p:cNvPr>
          <p:cNvSpPr/>
          <p:nvPr/>
        </p:nvSpPr>
        <p:spPr>
          <a:xfrm flipV="1">
            <a:off x="8264556" y="4269773"/>
            <a:ext cx="349623" cy="516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30DC343-2FFA-4A64-BFEE-E67656A37AB7}"/>
              </a:ext>
            </a:extLst>
          </p:cNvPr>
          <p:cNvGrpSpPr>
            <a:grpSpLocks/>
          </p:cNvGrpSpPr>
          <p:nvPr/>
        </p:nvGrpSpPr>
        <p:grpSpPr bwMode="auto">
          <a:xfrm>
            <a:off x="4421193" y="4953956"/>
            <a:ext cx="1512165" cy="205095"/>
            <a:chOff x="5004048" y="5681302"/>
            <a:chExt cx="2461177" cy="366712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E185F0BC-FA94-4FC9-B887-B440F47A34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04048" y="6040526"/>
              <a:ext cx="359989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AB183C99-BB74-4280-A6D8-AA393FDB83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5184425" y="5868401"/>
              <a:ext cx="359224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8800DF0-C338-4840-AC88-BD34CB1E1C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64037" y="5687037"/>
              <a:ext cx="359989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10AEBDF-EDD9-4390-90F2-A8DD83D26A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5538667" y="5860914"/>
              <a:ext cx="359224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B30D40C-CBB2-4F43-9795-7F93DF1D3ED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5891153" y="5860914"/>
              <a:ext cx="359224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B7AB949-E042-48B9-B8C2-6B5A0120889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57515" y="5692772"/>
              <a:ext cx="359989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D64A15A-4990-4B0C-A3AE-B4586C69A0F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6232144" y="5866649"/>
              <a:ext cx="359224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E080413-57A2-4348-A98F-AFFCA2CB89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10776" y="6040526"/>
              <a:ext cx="359989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12FC8A81-29EE-43B0-91DB-B6530E0584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98506" y="6040526"/>
              <a:ext cx="359989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4E786C20-49A7-46D7-AC69-72020CAF64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6578883" y="5868402"/>
              <a:ext cx="359224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5FFA468-31EB-4477-8B3F-7ADAB12CB5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45245" y="5687038"/>
              <a:ext cx="359989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E0462EA-ED2C-419F-93BF-7638B140E5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6933125" y="5860915"/>
              <a:ext cx="359224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A2BC90AD-A0AF-4467-A21F-B0D951461A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05236" y="6040526"/>
              <a:ext cx="359989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E6C71054-8EF2-4A92-A9E6-48F8AD139FDC}"/>
              </a:ext>
            </a:extLst>
          </p:cNvPr>
          <p:cNvSpPr txBox="1"/>
          <p:nvPr/>
        </p:nvSpPr>
        <p:spPr>
          <a:xfrm>
            <a:off x="5544589" y="44031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传输介质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D4C95F0-6437-4843-A23F-5456D2DAA1D1}"/>
              </a:ext>
            </a:extLst>
          </p:cNvPr>
          <p:cNvCxnSpPr>
            <a:cxnSpLocks/>
            <a:stCxn id="26" idx="1"/>
            <a:endCxn id="6" idx="1"/>
          </p:cNvCxnSpPr>
          <p:nvPr/>
        </p:nvCxnSpPr>
        <p:spPr>
          <a:xfrm flipH="1">
            <a:off x="3575193" y="2692702"/>
            <a:ext cx="1724" cy="1038024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5F4C18B-D52F-42E5-8624-DE354EEB2195}"/>
              </a:ext>
            </a:extLst>
          </p:cNvPr>
          <p:cNvCxnSpPr>
            <a:cxnSpLocks/>
            <a:stCxn id="26" idx="3"/>
            <a:endCxn id="6" idx="3"/>
          </p:cNvCxnSpPr>
          <p:nvPr/>
        </p:nvCxnSpPr>
        <p:spPr>
          <a:xfrm flipH="1">
            <a:off x="5248462" y="2692702"/>
            <a:ext cx="1724" cy="1038024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5600F4D-8CD2-4D5E-8C72-588316EBCF5C}"/>
              </a:ext>
            </a:extLst>
          </p:cNvPr>
          <p:cNvSpPr txBox="1"/>
          <p:nvPr/>
        </p:nvSpPr>
        <p:spPr>
          <a:xfrm>
            <a:off x="6930081" y="3567654"/>
            <a:ext cx="1673269" cy="338554"/>
          </a:xfrm>
          <a:prstGeom prst="rect">
            <a:avLst/>
          </a:prstGeom>
          <a:noFill/>
          <a:ln w="158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101010 101010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4DD0D7E-F10F-43DA-8AD4-3B3E9405384C}"/>
              </a:ext>
            </a:extLst>
          </p:cNvPr>
          <p:cNvCxnSpPr>
            <a:cxnSpLocks/>
            <a:stCxn id="55" idx="1"/>
            <a:endCxn id="54" idx="1"/>
          </p:cNvCxnSpPr>
          <p:nvPr/>
        </p:nvCxnSpPr>
        <p:spPr>
          <a:xfrm>
            <a:off x="6923454" y="2692702"/>
            <a:ext cx="6627" cy="1044229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0978786-D6A6-431F-A9FE-EE264C56FA0F}"/>
              </a:ext>
            </a:extLst>
          </p:cNvPr>
          <p:cNvCxnSpPr>
            <a:cxnSpLocks/>
            <a:stCxn id="55" idx="3"/>
            <a:endCxn id="54" idx="3"/>
          </p:cNvCxnSpPr>
          <p:nvPr/>
        </p:nvCxnSpPr>
        <p:spPr>
          <a:xfrm>
            <a:off x="8596723" y="2692702"/>
            <a:ext cx="6627" cy="1044229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箭头: 下 49">
            <a:extLst>
              <a:ext uri="{FF2B5EF4-FFF2-40B4-BE49-F238E27FC236}">
                <a16:creationId xmlns:a16="http://schemas.microsoft.com/office/drawing/2014/main" id="{89CE9243-1F08-435E-9FA1-D4314007C487}"/>
              </a:ext>
            </a:extLst>
          </p:cNvPr>
          <p:cNvSpPr/>
          <p:nvPr/>
        </p:nvSpPr>
        <p:spPr>
          <a:xfrm>
            <a:off x="4260551" y="2997583"/>
            <a:ext cx="302554" cy="409125"/>
          </a:xfrm>
          <a:prstGeom prst="down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B8317E2-B6F2-4C6B-BA25-04D44916BFCA}"/>
              </a:ext>
            </a:extLst>
          </p:cNvPr>
          <p:cNvSpPr/>
          <p:nvPr/>
        </p:nvSpPr>
        <p:spPr>
          <a:xfrm>
            <a:off x="3576917" y="2453979"/>
            <a:ext cx="1673269" cy="4774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L2 </a:t>
            </a:r>
            <a:r>
              <a:rPr lang="zh-CN" altLang="en-US" dirty="0"/>
              <a:t>数据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BF50860-77F8-44D3-AAE7-462392EB04FD}"/>
              </a:ext>
            </a:extLst>
          </p:cNvPr>
          <p:cNvSpPr/>
          <p:nvPr/>
        </p:nvSpPr>
        <p:spPr>
          <a:xfrm>
            <a:off x="6923454" y="2453979"/>
            <a:ext cx="1673269" cy="4774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L2 </a:t>
            </a:r>
            <a:r>
              <a:rPr lang="zh-CN" altLang="en-US" dirty="0"/>
              <a:t>数据</a:t>
            </a:r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C2F7A312-A835-4DB4-85BE-B23B8E03EBD5}"/>
              </a:ext>
            </a:extLst>
          </p:cNvPr>
          <p:cNvSpPr/>
          <p:nvPr/>
        </p:nvSpPr>
        <p:spPr>
          <a:xfrm flipV="1">
            <a:off x="7619324" y="2997583"/>
            <a:ext cx="302554" cy="409125"/>
          </a:xfrm>
          <a:prstGeom prst="down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19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7ED0-FE8C-47F0-8E98-3D1CED0FE6E2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DTE</a:t>
            </a:r>
            <a:r>
              <a:rPr lang="zh-CN" altLang="en-US"/>
              <a:t>与</a:t>
            </a:r>
            <a:r>
              <a:rPr lang="en-US" altLang="zh-CN"/>
              <a:t>DCE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DTE(Data Terminal Equipment)</a:t>
            </a:r>
            <a:r>
              <a:rPr lang="zh-CN" altLang="en-US" sz="2000" dirty="0"/>
              <a:t>是具有数据处理能力及发送和接收数据信息能力的设备。</a:t>
            </a:r>
          </a:p>
          <a:p>
            <a:r>
              <a:rPr lang="en-US" altLang="zh-CN" sz="2000" dirty="0"/>
              <a:t>DCE(Data Circuit-Terminating Equipment)</a:t>
            </a:r>
            <a:r>
              <a:rPr lang="zh-CN" altLang="en-US" sz="2000" dirty="0"/>
              <a:t>是能够通过网络发送和接收模拟或数字信号形式数据的设备。 </a:t>
            </a:r>
          </a:p>
          <a:p>
            <a:r>
              <a:rPr lang="en-US" altLang="zh-CN" sz="2000" dirty="0"/>
              <a:t>DTE</a:t>
            </a:r>
            <a:r>
              <a:rPr lang="zh-CN" altLang="en-US" sz="2000" dirty="0"/>
              <a:t>一般不直接连接网络，它通过一台</a:t>
            </a:r>
            <a:r>
              <a:rPr lang="en-US" altLang="zh-CN" sz="2000" dirty="0"/>
              <a:t>DCE</a:t>
            </a:r>
            <a:r>
              <a:rPr lang="zh-CN" altLang="en-US" sz="2000" dirty="0"/>
              <a:t>通信，</a:t>
            </a:r>
            <a:r>
              <a:rPr lang="en-US" altLang="zh-CN" sz="2000" dirty="0"/>
              <a:t>DTE</a:t>
            </a:r>
            <a:r>
              <a:rPr lang="zh-CN" altLang="en-US" sz="2000" dirty="0"/>
              <a:t>和</a:t>
            </a:r>
            <a:r>
              <a:rPr lang="en-US" altLang="zh-CN" sz="2000" dirty="0"/>
              <a:t>DCE</a:t>
            </a:r>
            <a:r>
              <a:rPr lang="zh-CN" altLang="en-US" sz="2000" dirty="0"/>
              <a:t>的连接称为</a:t>
            </a:r>
            <a:r>
              <a:rPr lang="en-US" altLang="zh-CN" sz="2000" dirty="0"/>
              <a:t>DTE—DCE</a:t>
            </a:r>
            <a:r>
              <a:rPr lang="zh-CN" altLang="en-US" sz="2000" dirty="0"/>
              <a:t>接口。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DTE—DCE</a:t>
            </a:r>
            <a:r>
              <a:rPr lang="zh-CN" altLang="en-US" sz="2000" dirty="0"/>
              <a:t>接口上既有数据信息又有控制信息。</a:t>
            </a:r>
          </a:p>
          <a:p>
            <a:r>
              <a:rPr lang="zh-CN" altLang="en-US" sz="2000" dirty="0"/>
              <a:t>为了使各个计算机公司生产的</a:t>
            </a:r>
            <a:r>
              <a:rPr lang="en-US" altLang="zh-CN" sz="2000" dirty="0"/>
              <a:t>DTE</a:t>
            </a:r>
            <a:r>
              <a:rPr lang="zh-CN" altLang="en-US" sz="2000" dirty="0"/>
              <a:t>可以方便地和</a:t>
            </a:r>
            <a:r>
              <a:rPr lang="en-US" altLang="zh-CN" sz="2000" dirty="0"/>
              <a:t>DCE</a:t>
            </a:r>
            <a:r>
              <a:rPr lang="zh-CN" altLang="en-US" sz="2000" dirty="0"/>
              <a:t>相连，就必须对</a:t>
            </a:r>
            <a:r>
              <a:rPr lang="en-US" altLang="zh-CN" sz="2000" dirty="0"/>
              <a:t>DTE—DCE</a:t>
            </a:r>
            <a:r>
              <a:rPr lang="zh-CN" altLang="en-US" sz="2000" dirty="0"/>
              <a:t>接口进行标准化，这些标准就是我们通常所说的物理层协议。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35449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84C-A42F-4435-A70E-3DDF960180B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EIA-232</a:t>
            </a:r>
            <a:r>
              <a:rPr lang="zh-CN" altLang="en-US" dirty="0"/>
              <a:t>接口标准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EIA-232</a:t>
            </a:r>
            <a:r>
              <a:rPr lang="zh-CN" altLang="en-US" dirty="0"/>
              <a:t>接口标准是由电子工业协会</a:t>
            </a:r>
            <a:r>
              <a:rPr lang="en-US" altLang="zh-CN" dirty="0"/>
              <a:t>(EIA)1962</a:t>
            </a:r>
            <a:r>
              <a:rPr lang="zh-CN" altLang="en-US" dirty="0"/>
              <a:t>年制定的，早期称为</a:t>
            </a:r>
            <a:r>
              <a:rPr lang="en-US" altLang="zh-CN" dirty="0"/>
              <a:t>RS-232</a:t>
            </a:r>
            <a:r>
              <a:rPr lang="zh-CN" altLang="en-US" dirty="0"/>
              <a:t>标准</a:t>
            </a:r>
          </a:p>
        </p:txBody>
      </p:sp>
      <p:pic>
        <p:nvPicPr>
          <p:cNvPr id="350249" name="Picture 41" descr="Connecting a DTE device to a DCE devic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442" y="2331758"/>
            <a:ext cx="5779994" cy="242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6803-4D2A-4E56-B33D-88CED4FCE0F6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机械特性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130300"/>
            <a:ext cx="10858500" cy="1555753"/>
          </a:xfrm>
        </p:spPr>
        <p:txBody>
          <a:bodyPr/>
          <a:lstStyle/>
          <a:p>
            <a:r>
              <a:rPr lang="en-US" altLang="zh-CN" dirty="0"/>
              <a:t>DB25</a:t>
            </a:r>
            <a:r>
              <a:rPr lang="zh-CN" altLang="en-US" dirty="0"/>
              <a:t>连接器</a:t>
            </a:r>
          </a:p>
          <a:p>
            <a:r>
              <a:rPr lang="zh-CN" altLang="en-US" dirty="0"/>
              <a:t>数据</a:t>
            </a:r>
            <a:r>
              <a:rPr lang="en-US" altLang="zh-CN" dirty="0"/>
              <a:t>-4</a:t>
            </a:r>
            <a:r>
              <a:rPr lang="zh-CN" altLang="en-US" dirty="0"/>
              <a:t>，控制</a:t>
            </a:r>
            <a:r>
              <a:rPr lang="en-US" altLang="zh-CN" dirty="0"/>
              <a:t>-11</a:t>
            </a:r>
            <a:r>
              <a:rPr lang="zh-CN" altLang="en-US" dirty="0"/>
              <a:t>，定时</a:t>
            </a:r>
            <a:r>
              <a:rPr lang="en-US" altLang="zh-CN" dirty="0"/>
              <a:t>-3</a:t>
            </a:r>
            <a:r>
              <a:rPr lang="zh-CN" altLang="en-US" dirty="0"/>
              <a:t>，其它</a:t>
            </a:r>
            <a:r>
              <a:rPr lang="en-US" altLang="zh-CN" dirty="0"/>
              <a:t>-7</a:t>
            </a:r>
          </a:p>
          <a:p>
            <a:r>
              <a:rPr lang="zh-CN" altLang="en-US" dirty="0"/>
              <a:t>电缆长度不能超过</a:t>
            </a:r>
            <a:r>
              <a:rPr lang="en-US" altLang="zh-CN" dirty="0"/>
              <a:t>25</a:t>
            </a:r>
            <a:r>
              <a:rPr lang="zh-CN" altLang="en-US" dirty="0"/>
              <a:t>米</a:t>
            </a:r>
          </a:p>
          <a:p>
            <a:endParaRPr lang="en-US" altLang="zh-CN" dirty="0"/>
          </a:p>
        </p:txBody>
      </p:sp>
      <p:pic>
        <p:nvPicPr>
          <p:cNvPr id="352297" name="Picture 41" descr="db25 ma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316" y="2516001"/>
            <a:ext cx="42005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2300" name="Picture 44" descr="db25 fema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316" y="4370716"/>
            <a:ext cx="42005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2301" name="Rectangle 45"/>
          <p:cNvSpPr>
            <a:spLocks noChangeArrowheads="1"/>
          </p:cNvSpPr>
          <p:nvPr/>
        </p:nvSpPr>
        <p:spPr bwMode="auto">
          <a:xfrm>
            <a:off x="2925770" y="3238593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zh-CN" altLang="en-US" dirty="0"/>
              <a:t>阳型</a:t>
            </a:r>
            <a:endParaRPr kumimoji="1" lang="en-US" altLang="zh-CN" dirty="0"/>
          </a:p>
        </p:txBody>
      </p:sp>
      <p:sp>
        <p:nvSpPr>
          <p:cNvPr id="352302" name="Rectangle 46"/>
          <p:cNvSpPr>
            <a:spLocks noChangeArrowheads="1"/>
          </p:cNvSpPr>
          <p:nvPr/>
        </p:nvSpPr>
        <p:spPr bwMode="auto">
          <a:xfrm>
            <a:off x="2925769" y="4976625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zh-CN" altLang="en-US" dirty="0"/>
              <a:t>阴型</a:t>
            </a:r>
            <a:endParaRPr kumimoji="1" lang="en-US" altLang="zh-CN" dirty="0"/>
          </a:p>
        </p:txBody>
      </p:sp>
      <p:pic>
        <p:nvPicPr>
          <p:cNvPr id="352303" name="Picture 47" descr="DB25 Connector - Crimp - Female - 1-DB25FC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516" y="3452626"/>
            <a:ext cx="1908175" cy="119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C97-5F3B-41D0-9D74-E06C1EE82D97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电气特性</a:t>
            </a:r>
            <a:r>
              <a:rPr lang="en-US" altLang="zh-CN"/>
              <a:t>(1)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139826"/>
            <a:ext cx="9756775" cy="1042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数据以逻辑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的形式传输。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数据信号采用非归零电平编码</a:t>
            </a:r>
            <a:r>
              <a:rPr lang="en-US" altLang="zh-CN" dirty="0"/>
              <a:t>(NRZ-L)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0</a:t>
            </a:r>
            <a:r>
              <a:rPr lang="zh-CN" altLang="en-US" dirty="0"/>
              <a:t>对应正电平，</a:t>
            </a:r>
            <a:r>
              <a:rPr lang="en-US" altLang="zh-CN" dirty="0"/>
              <a:t>1</a:t>
            </a:r>
            <a:r>
              <a:rPr lang="zh-CN" altLang="en-US" dirty="0"/>
              <a:t>对应负电平。电压</a:t>
            </a:r>
            <a:r>
              <a:rPr lang="en-US" altLang="zh-CN" dirty="0"/>
              <a:t>-15</a:t>
            </a:r>
            <a:r>
              <a:rPr lang="zh-CN" altLang="en-US" dirty="0"/>
              <a:t>～</a:t>
            </a:r>
            <a:r>
              <a:rPr lang="en-US" altLang="zh-CN" dirty="0"/>
              <a:t>+15V</a:t>
            </a:r>
          </a:p>
        </p:txBody>
      </p:sp>
      <p:grpSp>
        <p:nvGrpSpPr>
          <p:cNvPr id="353284" name="Group 4"/>
          <p:cNvGrpSpPr>
            <a:grpSpLocks/>
          </p:cNvGrpSpPr>
          <p:nvPr/>
        </p:nvGrpSpPr>
        <p:grpSpPr bwMode="auto">
          <a:xfrm>
            <a:off x="2386012" y="2293941"/>
            <a:ext cx="7373938" cy="3870325"/>
            <a:chOff x="340" y="1434"/>
            <a:chExt cx="4645" cy="2438"/>
          </a:xfrm>
        </p:grpSpPr>
        <p:sp>
          <p:nvSpPr>
            <p:cNvPr id="353285" name="Line 5"/>
            <p:cNvSpPr>
              <a:spLocks noChangeShapeType="1"/>
            </p:cNvSpPr>
            <p:nvPr/>
          </p:nvSpPr>
          <p:spPr bwMode="auto">
            <a:xfrm flipH="1" flipV="1">
              <a:off x="936" y="1513"/>
              <a:ext cx="0" cy="23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286" name="Line 6"/>
            <p:cNvSpPr>
              <a:spLocks noChangeShapeType="1"/>
            </p:cNvSpPr>
            <p:nvPr/>
          </p:nvSpPr>
          <p:spPr bwMode="auto">
            <a:xfrm>
              <a:off x="942" y="2710"/>
              <a:ext cx="380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287" name="Rectangle 7"/>
            <p:cNvSpPr>
              <a:spLocks noChangeArrowheads="1"/>
            </p:cNvSpPr>
            <p:nvPr/>
          </p:nvSpPr>
          <p:spPr bwMode="auto">
            <a:xfrm>
              <a:off x="942" y="1701"/>
              <a:ext cx="3683" cy="77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53288" name="Rectangle 8"/>
            <p:cNvSpPr>
              <a:spLocks noChangeArrowheads="1"/>
            </p:cNvSpPr>
            <p:nvPr/>
          </p:nvSpPr>
          <p:spPr bwMode="auto">
            <a:xfrm>
              <a:off x="942" y="2931"/>
              <a:ext cx="3683" cy="78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53289" name="Line 9"/>
            <p:cNvSpPr>
              <a:spLocks noChangeShapeType="1"/>
            </p:cNvSpPr>
            <p:nvPr/>
          </p:nvSpPr>
          <p:spPr bwMode="auto">
            <a:xfrm>
              <a:off x="942" y="3455"/>
              <a:ext cx="4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290" name="Line 10"/>
            <p:cNvSpPr>
              <a:spLocks noChangeShapeType="1"/>
            </p:cNvSpPr>
            <p:nvPr/>
          </p:nvSpPr>
          <p:spPr bwMode="auto">
            <a:xfrm flipV="1">
              <a:off x="1441" y="1965"/>
              <a:ext cx="0" cy="14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291" name="Line 11"/>
            <p:cNvSpPr>
              <a:spLocks noChangeShapeType="1"/>
            </p:cNvSpPr>
            <p:nvPr/>
          </p:nvSpPr>
          <p:spPr bwMode="auto">
            <a:xfrm>
              <a:off x="1441" y="1965"/>
              <a:ext cx="4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292" name="Line 12"/>
            <p:cNvSpPr>
              <a:spLocks noChangeShapeType="1"/>
            </p:cNvSpPr>
            <p:nvPr/>
          </p:nvSpPr>
          <p:spPr bwMode="auto">
            <a:xfrm>
              <a:off x="1940" y="1965"/>
              <a:ext cx="0" cy="14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293" name="Line 13"/>
            <p:cNvSpPr>
              <a:spLocks noChangeShapeType="1"/>
            </p:cNvSpPr>
            <p:nvPr/>
          </p:nvSpPr>
          <p:spPr bwMode="auto">
            <a:xfrm>
              <a:off x="1940" y="3455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294" name="Line 14"/>
            <p:cNvSpPr>
              <a:spLocks noChangeShapeType="1"/>
            </p:cNvSpPr>
            <p:nvPr/>
          </p:nvSpPr>
          <p:spPr bwMode="auto">
            <a:xfrm flipV="1">
              <a:off x="2440" y="2315"/>
              <a:ext cx="0" cy="1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295" name="Freeform 15"/>
            <p:cNvSpPr>
              <a:spLocks/>
            </p:cNvSpPr>
            <p:nvPr/>
          </p:nvSpPr>
          <p:spPr bwMode="auto">
            <a:xfrm>
              <a:off x="2440" y="2184"/>
              <a:ext cx="624" cy="219"/>
            </a:xfrm>
            <a:custGeom>
              <a:avLst/>
              <a:gdLst>
                <a:gd name="T0" fmla="*/ 0 w 100"/>
                <a:gd name="T1" fmla="*/ 29 h 50"/>
                <a:gd name="T2" fmla="*/ 30 w 100"/>
                <a:gd name="T3" fmla="*/ 0 h 50"/>
                <a:gd name="T4" fmla="*/ 60 w 100"/>
                <a:gd name="T5" fmla="*/ 29 h 50"/>
                <a:gd name="T6" fmla="*/ 100 w 100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50">
                  <a:moveTo>
                    <a:pt x="0" y="29"/>
                  </a:moveTo>
                  <a:cubicBezTo>
                    <a:pt x="10" y="14"/>
                    <a:pt x="20" y="0"/>
                    <a:pt x="30" y="0"/>
                  </a:cubicBezTo>
                  <a:cubicBezTo>
                    <a:pt x="40" y="0"/>
                    <a:pt x="48" y="20"/>
                    <a:pt x="60" y="29"/>
                  </a:cubicBezTo>
                  <a:cubicBezTo>
                    <a:pt x="72" y="37"/>
                    <a:pt x="93" y="46"/>
                    <a:pt x="100" y="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296" name="Line 16"/>
            <p:cNvSpPr>
              <a:spLocks noChangeShapeType="1"/>
            </p:cNvSpPr>
            <p:nvPr/>
          </p:nvSpPr>
          <p:spPr bwMode="auto">
            <a:xfrm>
              <a:off x="3064" y="2403"/>
              <a:ext cx="0" cy="9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297" name="Rectangle 17"/>
            <p:cNvSpPr>
              <a:spLocks noChangeArrowheads="1"/>
            </p:cNvSpPr>
            <p:nvPr/>
          </p:nvSpPr>
          <p:spPr bwMode="auto">
            <a:xfrm>
              <a:off x="1126" y="1706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353298" name="Rectangle 18"/>
            <p:cNvSpPr>
              <a:spLocks noChangeArrowheads="1"/>
            </p:cNvSpPr>
            <p:nvPr/>
          </p:nvSpPr>
          <p:spPr bwMode="auto">
            <a:xfrm>
              <a:off x="1626" y="1706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353299" name="Rectangle 19"/>
            <p:cNvSpPr>
              <a:spLocks noChangeArrowheads="1"/>
            </p:cNvSpPr>
            <p:nvPr/>
          </p:nvSpPr>
          <p:spPr bwMode="auto">
            <a:xfrm>
              <a:off x="2125" y="1706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353300" name="Rectangle 20"/>
            <p:cNvSpPr>
              <a:spLocks noChangeArrowheads="1"/>
            </p:cNvSpPr>
            <p:nvPr/>
          </p:nvSpPr>
          <p:spPr bwMode="auto">
            <a:xfrm>
              <a:off x="2562" y="1706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353301" name="Rectangle 21"/>
            <p:cNvSpPr>
              <a:spLocks noChangeArrowheads="1"/>
            </p:cNvSpPr>
            <p:nvPr/>
          </p:nvSpPr>
          <p:spPr bwMode="auto">
            <a:xfrm>
              <a:off x="3738" y="3203"/>
              <a:ext cx="58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有效</a:t>
              </a:r>
              <a:r>
                <a:rPr lang="zh-CN" altLang="en-US" dirty="0">
                  <a:solidFill>
                    <a:srgbClr val="000000"/>
                  </a:solidFill>
                </a:rPr>
                <a:t>区域</a:t>
              </a:r>
            </a:p>
          </p:txBody>
        </p:sp>
        <p:sp>
          <p:nvSpPr>
            <p:cNvPr id="353302" name="Rectangle 22"/>
            <p:cNvSpPr>
              <a:spLocks noChangeArrowheads="1"/>
            </p:cNvSpPr>
            <p:nvPr/>
          </p:nvSpPr>
          <p:spPr bwMode="auto">
            <a:xfrm>
              <a:off x="3738" y="2474"/>
              <a:ext cx="58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无效</a:t>
              </a:r>
              <a:r>
                <a:rPr lang="zh-CN" altLang="en-US" dirty="0">
                  <a:solidFill>
                    <a:srgbClr val="000000"/>
                  </a:solidFill>
                </a:rPr>
                <a:t>区域</a:t>
              </a:r>
            </a:p>
          </p:txBody>
        </p:sp>
        <p:sp>
          <p:nvSpPr>
            <p:cNvPr id="353303" name="Rectangle 23"/>
            <p:cNvSpPr>
              <a:spLocks noChangeArrowheads="1"/>
            </p:cNvSpPr>
            <p:nvPr/>
          </p:nvSpPr>
          <p:spPr bwMode="auto">
            <a:xfrm>
              <a:off x="3738" y="2704"/>
              <a:ext cx="58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无效</a:t>
              </a:r>
              <a:r>
                <a:rPr lang="zh-CN" altLang="en-US" dirty="0">
                  <a:solidFill>
                    <a:srgbClr val="000000"/>
                  </a:solidFill>
                </a:rPr>
                <a:t>区域</a:t>
              </a:r>
            </a:p>
          </p:txBody>
        </p:sp>
        <p:sp>
          <p:nvSpPr>
            <p:cNvPr id="353304" name="Rectangle 24"/>
            <p:cNvSpPr>
              <a:spLocks noChangeArrowheads="1"/>
            </p:cNvSpPr>
            <p:nvPr/>
          </p:nvSpPr>
          <p:spPr bwMode="auto">
            <a:xfrm>
              <a:off x="3738" y="2024"/>
              <a:ext cx="58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有效</a:t>
              </a:r>
              <a:r>
                <a:rPr lang="zh-CN" altLang="en-US" dirty="0">
                  <a:solidFill>
                    <a:srgbClr val="000000"/>
                  </a:solidFill>
                </a:rPr>
                <a:t>区域</a:t>
              </a:r>
            </a:p>
          </p:txBody>
        </p:sp>
        <p:sp>
          <p:nvSpPr>
            <p:cNvPr id="353305" name="Rectangle 25"/>
            <p:cNvSpPr>
              <a:spLocks noChangeArrowheads="1"/>
            </p:cNvSpPr>
            <p:nvPr/>
          </p:nvSpPr>
          <p:spPr bwMode="auto">
            <a:xfrm>
              <a:off x="4694" y="2750"/>
              <a:ext cx="29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时间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53306" name="Rectangle 26"/>
            <p:cNvSpPr>
              <a:spLocks noChangeArrowheads="1"/>
            </p:cNvSpPr>
            <p:nvPr/>
          </p:nvSpPr>
          <p:spPr bwMode="auto">
            <a:xfrm>
              <a:off x="340" y="1434"/>
              <a:ext cx="50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电压</a:t>
              </a:r>
              <a:r>
                <a:rPr lang="en-US" altLang="zh-CN" dirty="0">
                  <a:solidFill>
                    <a:srgbClr val="000000"/>
                  </a:solidFill>
                  <a:latin typeface="宋体" panose="02010600030101010101" pitchFamily="2" charset="-122"/>
                </a:rPr>
                <a:t>(V)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353307" name="Rectangle 27"/>
            <p:cNvSpPr>
              <a:spLocks noChangeArrowheads="1"/>
            </p:cNvSpPr>
            <p:nvPr/>
          </p:nvSpPr>
          <p:spPr bwMode="auto">
            <a:xfrm>
              <a:off x="797" y="2614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353308" name="Rectangle 28"/>
            <p:cNvSpPr>
              <a:spLocks noChangeArrowheads="1"/>
            </p:cNvSpPr>
            <p:nvPr/>
          </p:nvSpPr>
          <p:spPr bwMode="auto">
            <a:xfrm>
              <a:off x="797" y="238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/>
            </a:p>
          </p:txBody>
        </p:sp>
        <p:sp>
          <p:nvSpPr>
            <p:cNvPr id="353309" name="Rectangle 29"/>
            <p:cNvSpPr>
              <a:spLocks noChangeArrowheads="1"/>
            </p:cNvSpPr>
            <p:nvPr/>
          </p:nvSpPr>
          <p:spPr bwMode="auto">
            <a:xfrm>
              <a:off x="713" y="1616"/>
              <a:ext cx="16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/>
            </a:p>
          </p:txBody>
        </p:sp>
        <p:sp>
          <p:nvSpPr>
            <p:cNvPr id="353310" name="Rectangle 30"/>
            <p:cNvSpPr>
              <a:spLocks noChangeArrowheads="1"/>
            </p:cNvSpPr>
            <p:nvPr/>
          </p:nvSpPr>
          <p:spPr bwMode="auto">
            <a:xfrm>
              <a:off x="741" y="2840"/>
              <a:ext cx="14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-3</a:t>
              </a:r>
              <a:endParaRPr lang="en-US" altLang="zh-CN"/>
            </a:p>
          </p:txBody>
        </p:sp>
        <p:sp>
          <p:nvSpPr>
            <p:cNvPr id="353311" name="Rectangle 31"/>
            <p:cNvSpPr>
              <a:spLocks noChangeArrowheads="1"/>
            </p:cNvSpPr>
            <p:nvPr/>
          </p:nvSpPr>
          <p:spPr bwMode="auto">
            <a:xfrm>
              <a:off x="657" y="3612"/>
              <a:ext cx="22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-15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4624-DEBB-4A7B-9E8D-1570CBE3B682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电气特性</a:t>
            </a:r>
            <a:r>
              <a:rPr lang="en-US" altLang="zh-CN"/>
              <a:t>(2)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139824"/>
            <a:ext cx="9756775" cy="1181102"/>
          </a:xfrm>
        </p:spPr>
        <p:txBody>
          <a:bodyPr/>
          <a:lstStyle/>
          <a:p>
            <a:r>
              <a:rPr lang="zh-CN" altLang="en-US" dirty="0"/>
              <a:t>控制信号的电气规范：电压</a:t>
            </a:r>
            <a:r>
              <a:rPr lang="en-US" altLang="zh-CN" dirty="0"/>
              <a:t>-15</a:t>
            </a:r>
            <a:r>
              <a:rPr lang="zh-CN" altLang="en-US" dirty="0"/>
              <a:t>～</a:t>
            </a:r>
            <a:r>
              <a:rPr lang="en-US" altLang="zh-CN" dirty="0"/>
              <a:t>+15V</a:t>
            </a:r>
          </a:p>
          <a:p>
            <a:pPr lvl="1"/>
            <a:r>
              <a:rPr lang="zh-CN" altLang="en-US" dirty="0"/>
              <a:t>正电平</a:t>
            </a:r>
            <a:r>
              <a:rPr lang="en-US" altLang="zh-CN" dirty="0"/>
              <a:t>—</a:t>
            </a:r>
            <a:r>
              <a:rPr lang="zh-CN" altLang="en-US" dirty="0"/>
              <a:t>开</a:t>
            </a:r>
          </a:p>
          <a:p>
            <a:pPr lvl="1"/>
            <a:r>
              <a:rPr lang="zh-CN" altLang="en-US" dirty="0"/>
              <a:t>负电平</a:t>
            </a:r>
            <a:r>
              <a:rPr lang="en-US" altLang="zh-CN" dirty="0"/>
              <a:t>—</a:t>
            </a:r>
            <a:r>
              <a:rPr lang="zh-CN" altLang="en-US" dirty="0"/>
              <a:t>关</a:t>
            </a:r>
          </a:p>
        </p:txBody>
      </p:sp>
      <p:sp>
        <p:nvSpPr>
          <p:cNvPr id="385029" name="Line 5"/>
          <p:cNvSpPr>
            <a:spLocks noChangeShapeType="1"/>
          </p:cNvSpPr>
          <p:nvPr/>
        </p:nvSpPr>
        <p:spPr bwMode="auto">
          <a:xfrm flipH="1" flipV="1">
            <a:off x="3417887" y="2434588"/>
            <a:ext cx="0" cy="37449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30" name="Line 6"/>
          <p:cNvSpPr>
            <a:spLocks noChangeShapeType="1"/>
          </p:cNvSpPr>
          <p:nvPr/>
        </p:nvSpPr>
        <p:spPr bwMode="auto">
          <a:xfrm>
            <a:off x="3427412" y="4334825"/>
            <a:ext cx="6034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31" name="Rectangle 7"/>
          <p:cNvSpPr>
            <a:spLocks noChangeArrowheads="1"/>
          </p:cNvSpPr>
          <p:nvPr/>
        </p:nvSpPr>
        <p:spPr bwMode="auto">
          <a:xfrm>
            <a:off x="3427413" y="2733039"/>
            <a:ext cx="5846763" cy="12334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385032" name="Rectangle 8"/>
          <p:cNvSpPr>
            <a:spLocks noChangeArrowheads="1"/>
          </p:cNvSpPr>
          <p:nvPr/>
        </p:nvSpPr>
        <p:spPr bwMode="auto">
          <a:xfrm>
            <a:off x="3427413" y="4685663"/>
            <a:ext cx="5846763" cy="12493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385033" name="Line 9"/>
          <p:cNvSpPr>
            <a:spLocks noChangeShapeType="1"/>
          </p:cNvSpPr>
          <p:nvPr/>
        </p:nvSpPr>
        <p:spPr bwMode="auto">
          <a:xfrm>
            <a:off x="3411538" y="3174363"/>
            <a:ext cx="1584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36" name="Line 12"/>
          <p:cNvSpPr>
            <a:spLocks noChangeShapeType="1"/>
          </p:cNvSpPr>
          <p:nvPr/>
        </p:nvSpPr>
        <p:spPr bwMode="auto">
          <a:xfrm flipH="1">
            <a:off x="4995862" y="3174364"/>
            <a:ext cx="0" cy="2376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37" name="Line 13"/>
          <p:cNvSpPr>
            <a:spLocks noChangeShapeType="1"/>
          </p:cNvSpPr>
          <p:nvPr/>
        </p:nvSpPr>
        <p:spPr bwMode="auto">
          <a:xfrm>
            <a:off x="4995862" y="5550850"/>
            <a:ext cx="2374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45" name="Rectangle 21"/>
          <p:cNvSpPr>
            <a:spLocks noChangeArrowheads="1"/>
          </p:cNvSpPr>
          <p:nvPr/>
        </p:nvSpPr>
        <p:spPr bwMode="auto">
          <a:xfrm>
            <a:off x="7866062" y="5117463"/>
            <a:ext cx="8207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有效</a:t>
            </a:r>
            <a:r>
              <a:rPr lang="zh-CN" altLang="en-US" sz="1600">
                <a:solidFill>
                  <a:srgbClr val="000000"/>
                </a:solidFill>
              </a:rPr>
              <a:t>区域</a:t>
            </a:r>
          </a:p>
        </p:txBody>
      </p:sp>
      <p:sp>
        <p:nvSpPr>
          <p:cNvPr id="385046" name="Rectangle 22"/>
          <p:cNvSpPr>
            <a:spLocks noChangeArrowheads="1"/>
          </p:cNvSpPr>
          <p:nvPr/>
        </p:nvSpPr>
        <p:spPr bwMode="auto">
          <a:xfrm>
            <a:off x="7866062" y="3960175"/>
            <a:ext cx="8207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无效</a:t>
            </a:r>
            <a:r>
              <a:rPr lang="zh-CN" altLang="en-US" sz="1600">
                <a:solidFill>
                  <a:srgbClr val="000000"/>
                </a:solidFill>
              </a:rPr>
              <a:t>区域</a:t>
            </a:r>
          </a:p>
        </p:txBody>
      </p:sp>
      <p:sp>
        <p:nvSpPr>
          <p:cNvPr id="385047" name="Rectangle 23"/>
          <p:cNvSpPr>
            <a:spLocks noChangeArrowheads="1"/>
          </p:cNvSpPr>
          <p:nvPr/>
        </p:nvSpPr>
        <p:spPr bwMode="auto">
          <a:xfrm>
            <a:off x="7866062" y="4325300"/>
            <a:ext cx="8207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无效</a:t>
            </a:r>
            <a:r>
              <a:rPr lang="zh-CN" altLang="en-US" sz="1600">
                <a:solidFill>
                  <a:srgbClr val="000000"/>
                </a:solidFill>
              </a:rPr>
              <a:t>区域</a:t>
            </a:r>
          </a:p>
        </p:txBody>
      </p:sp>
      <p:sp>
        <p:nvSpPr>
          <p:cNvPr id="385048" name="Rectangle 24"/>
          <p:cNvSpPr>
            <a:spLocks noChangeArrowheads="1"/>
          </p:cNvSpPr>
          <p:nvPr/>
        </p:nvSpPr>
        <p:spPr bwMode="auto">
          <a:xfrm>
            <a:off x="7866062" y="3245800"/>
            <a:ext cx="8207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有效</a:t>
            </a:r>
            <a:r>
              <a:rPr lang="zh-CN" altLang="en-US" sz="1600">
                <a:solidFill>
                  <a:srgbClr val="000000"/>
                </a:solidFill>
              </a:rPr>
              <a:t>区域</a:t>
            </a:r>
          </a:p>
        </p:txBody>
      </p:sp>
      <p:sp>
        <p:nvSpPr>
          <p:cNvPr id="385049" name="Rectangle 25"/>
          <p:cNvSpPr>
            <a:spLocks noChangeArrowheads="1"/>
          </p:cNvSpPr>
          <p:nvPr/>
        </p:nvSpPr>
        <p:spPr bwMode="auto">
          <a:xfrm>
            <a:off x="9383712" y="4398325"/>
            <a:ext cx="4103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时间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385050" name="Rectangle 26"/>
          <p:cNvSpPr>
            <a:spLocks noChangeArrowheads="1"/>
          </p:cNvSpPr>
          <p:nvPr/>
        </p:nvSpPr>
        <p:spPr bwMode="auto">
          <a:xfrm>
            <a:off x="2471737" y="2309175"/>
            <a:ext cx="8079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电压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(V)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85051" name="Rectangle 27"/>
          <p:cNvSpPr>
            <a:spLocks noChangeArrowheads="1"/>
          </p:cNvSpPr>
          <p:nvPr/>
        </p:nvSpPr>
        <p:spPr bwMode="auto">
          <a:xfrm>
            <a:off x="3197225" y="4182426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zh-CN"/>
          </a:p>
        </p:txBody>
      </p:sp>
      <p:sp>
        <p:nvSpPr>
          <p:cNvPr id="385052" name="Rectangle 28"/>
          <p:cNvSpPr>
            <a:spLocks noChangeArrowheads="1"/>
          </p:cNvSpPr>
          <p:nvPr/>
        </p:nvSpPr>
        <p:spPr bwMode="auto">
          <a:xfrm>
            <a:off x="3197225" y="3822064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/>
          </a:p>
        </p:txBody>
      </p:sp>
      <p:sp>
        <p:nvSpPr>
          <p:cNvPr id="385053" name="Rectangle 29"/>
          <p:cNvSpPr>
            <a:spLocks noChangeArrowheads="1"/>
          </p:cNvSpPr>
          <p:nvPr/>
        </p:nvSpPr>
        <p:spPr bwMode="auto">
          <a:xfrm>
            <a:off x="3063875" y="2598101"/>
            <a:ext cx="2667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18" charset="0"/>
              </a:rPr>
              <a:t>15</a:t>
            </a:r>
            <a:endParaRPr lang="en-US" altLang="zh-CN"/>
          </a:p>
        </p:txBody>
      </p:sp>
      <p:sp>
        <p:nvSpPr>
          <p:cNvPr id="385054" name="Rectangle 30"/>
          <p:cNvSpPr>
            <a:spLocks noChangeArrowheads="1"/>
          </p:cNvSpPr>
          <p:nvPr/>
        </p:nvSpPr>
        <p:spPr bwMode="auto">
          <a:xfrm>
            <a:off x="3108325" y="4541201"/>
            <a:ext cx="222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18" charset="0"/>
              </a:rPr>
              <a:t>-3</a:t>
            </a:r>
            <a:endParaRPr lang="en-US" altLang="zh-CN"/>
          </a:p>
        </p:txBody>
      </p:sp>
      <p:sp>
        <p:nvSpPr>
          <p:cNvPr id="385055" name="Rectangle 31"/>
          <p:cNvSpPr>
            <a:spLocks noChangeArrowheads="1"/>
          </p:cNvSpPr>
          <p:nvPr/>
        </p:nvSpPr>
        <p:spPr bwMode="auto">
          <a:xfrm>
            <a:off x="2974975" y="5766751"/>
            <a:ext cx="35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18" charset="0"/>
              </a:rPr>
              <a:t>-15</a:t>
            </a:r>
            <a:endParaRPr lang="en-US" altLang="zh-CN"/>
          </a:p>
        </p:txBody>
      </p:sp>
      <p:sp>
        <p:nvSpPr>
          <p:cNvPr id="385056" name="Rectangle 32"/>
          <p:cNvSpPr>
            <a:spLocks noChangeArrowheads="1"/>
          </p:cNvSpPr>
          <p:nvPr/>
        </p:nvSpPr>
        <p:spPr bwMode="auto">
          <a:xfrm>
            <a:off x="4224337" y="2814000"/>
            <a:ext cx="2051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开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385057" name="Rectangle 33"/>
          <p:cNvSpPr>
            <a:spLocks noChangeArrowheads="1"/>
          </p:cNvSpPr>
          <p:nvPr/>
        </p:nvSpPr>
        <p:spPr bwMode="auto">
          <a:xfrm>
            <a:off x="6096000" y="5117463"/>
            <a:ext cx="2051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关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4FA0-1094-4F93-A6C3-C26F17FE4922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RS-232</a:t>
            </a:r>
            <a:r>
              <a:rPr lang="zh-CN" altLang="en-US"/>
              <a:t>异步串行传输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130299"/>
            <a:ext cx="9756775" cy="1146175"/>
          </a:xfrm>
        </p:spPr>
        <p:txBody>
          <a:bodyPr/>
          <a:lstStyle/>
          <a:p>
            <a:r>
              <a:rPr lang="zh-CN" altLang="en-US" dirty="0"/>
              <a:t>每个数据包含有</a:t>
            </a:r>
            <a:r>
              <a:rPr lang="en-US" altLang="zh-CN" dirty="0"/>
              <a:t>7</a:t>
            </a:r>
            <a:r>
              <a:rPr lang="zh-CN" altLang="en-US" dirty="0"/>
              <a:t>或</a:t>
            </a:r>
            <a:r>
              <a:rPr lang="en-US" altLang="zh-CN" dirty="0"/>
              <a:t>8 bit</a:t>
            </a:r>
            <a:r>
              <a:rPr lang="zh-CN" altLang="en-US" dirty="0"/>
              <a:t>数据位、</a:t>
            </a:r>
            <a:r>
              <a:rPr lang="en-US" altLang="zh-CN" dirty="0"/>
              <a:t>1bit</a:t>
            </a:r>
            <a:r>
              <a:rPr lang="zh-CN" altLang="en-US" dirty="0"/>
              <a:t>起始位，</a:t>
            </a:r>
            <a:r>
              <a:rPr lang="en-US" altLang="zh-CN" dirty="0"/>
              <a:t>1bit</a:t>
            </a:r>
            <a:r>
              <a:rPr lang="zh-CN" altLang="en-US" dirty="0"/>
              <a:t>停止位，</a:t>
            </a:r>
            <a:r>
              <a:rPr lang="en-US" altLang="zh-CN" dirty="0"/>
              <a:t>1bit</a:t>
            </a:r>
            <a:r>
              <a:rPr lang="zh-CN" altLang="en-US" dirty="0"/>
              <a:t>校验位</a:t>
            </a:r>
          </a:p>
        </p:txBody>
      </p:sp>
      <p:pic>
        <p:nvPicPr>
          <p:cNvPr id="399365" name="Picture 5" descr="rs2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37" y="1814513"/>
            <a:ext cx="79470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A9DC-C902-4EB3-9510-7AE77E14C6BC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功能特性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130300"/>
            <a:ext cx="9756775" cy="64293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/>
              <a:t>2-TxD</a:t>
            </a:r>
            <a:r>
              <a:rPr lang="zh-CN" altLang="en-US" sz="2000" dirty="0"/>
              <a:t>、</a:t>
            </a:r>
            <a:r>
              <a:rPr lang="en-US" altLang="zh-CN" sz="2000" dirty="0"/>
              <a:t>3-RxD</a:t>
            </a:r>
            <a:r>
              <a:rPr lang="zh-CN" altLang="en-US" sz="2000" dirty="0"/>
              <a:t>、</a:t>
            </a:r>
            <a:r>
              <a:rPr lang="en-US" altLang="zh-CN" sz="2000" dirty="0"/>
              <a:t>4-RTS</a:t>
            </a:r>
            <a:r>
              <a:rPr lang="zh-CN" altLang="en-US" sz="2000" dirty="0"/>
              <a:t>、</a:t>
            </a:r>
            <a:r>
              <a:rPr lang="en-US" altLang="zh-CN" sz="2000" dirty="0"/>
              <a:t>5-CTS</a:t>
            </a:r>
            <a:r>
              <a:rPr lang="zh-CN" altLang="en-US" sz="2000" dirty="0"/>
              <a:t>、</a:t>
            </a:r>
            <a:r>
              <a:rPr lang="en-US" altLang="zh-CN" sz="2000" dirty="0"/>
              <a:t>6-DSR</a:t>
            </a:r>
            <a:r>
              <a:rPr lang="zh-CN" altLang="en-US" sz="2000" dirty="0"/>
              <a:t>、</a:t>
            </a:r>
            <a:r>
              <a:rPr lang="en-US" altLang="zh-CN" sz="2000" dirty="0"/>
              <a:t>7-SG</a:t>
            </a:r>
            <a:r>
              <a:rPr lang="zh-CN" altLang="en-US" sz="2000" dirty="0"/>
              <a:t>、</a:t>
            </a:r>
            <a:r>
              <a:rPr lang="en-US" altLang="zh-CN" sz="2000" dirty="0"/>
              <a:t>8-CD</a:t>
            </a:r>
            <a:r>
              <a:rPr lang="zh-CN" altLang="en-US" sz="2000" dirty="0"/>
              <a:t>、</a:t>
            </a:r>
            <a:r>
              <a:rPr lang="en-US" altLang="zh-CN" sz="2000" dirty="0"/>
              <a:t>20-DTR</a:t>
            </a:r>
            <a:r>
              <a:rPr lang="zh-CN" altLang="en-US" sz="2000" dirty="0"/>
              <a:t>、</a:t>
            </a:r>
            <a:r>
              <a:rPr lang="en-US" altLang="zh-CN" sz="2000" dirty="0"/>
              <a:t>22-RI</a:t>
            </a:r>
          </a:p>
        </p:txBody>
      </p:sp>
      <p:sp>
        <p:nvSpPr>
          <p:cNvPr id="92" name="Oval 4">
            <a:extLst>
              <a:ext uri="{FF2B5EF4-FFF2-40B4-BE49-F238E27FC236}">
                <a16:creationId xmlns:a16="http://schemas.microsoft.com/office/drawing/2014/main" id="{72F362B5-47C8-4291-9BC6-A5C7D28EF6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94800" y="3361393"/>
            <a:ext cx="258762" cy="260350"/>
          </a:xfrm>
          <a:prstGeom prst="ellipse">
            <a:avLst/>
          </a:prstGeom>
          <a:solidFill>
            <a:srgbClr val="00CC99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93" name="Oval 5">
            <a:extLst>
              <a:ext uri="{FF2B5EF4-FFF2-40B4-BE49-F238E27FC236}">
                <a16:creationId xmlns:a16="http://schemas.microsoft.com/office/drawing/2014/main" id="{57356FE6-72C4-4EA4-A682-95570DE31E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2825" y="3361393"/>
            <a:ext cx="260350" cy="260350"/>
          </a:xfrm>
          <a:prstGeom prst="ellipse">
            <a:avLst/>
          </a:prstGeom>
          <a:solidFill>
            <a:srgbClr val="00CC99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94" name="Oval 6">
            <a:extLst>
              <a:ext uri="{FF2B5EF4-FFF2-40B4-BE49-F238E27FC236}">
                <a16:creationId xmlns:a16="http://schemas.microsoft.com/office/drawing/2014/main" id="{5F471A00-DD5F-4F62-ABA4-153D012D0F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75612" y="3361393"/>
            <a:ext cx="258763" cy="260350"/>
          </a:xfrm>
          <a:prstGeom prst="ellipse">
            <a:avLst/>
          </a:prstGeom>
          <a:solidFill>
            <a:srgbClr val="00CC99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95" name="Oval 7">
            <a:extLst>
              <a:ext uri="{FF2B5EF4-FFF2-40B4-BE49-F238E27FC236}">
                <a16:creationId xmlns:a16="http://schemas.microsoft.com/office/drawing/2014/main" id="{B5365262-A470-4F80-81F8-25A4E621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13637" y="3361393"/>
            <a:ext cx="260350" cy="260350"/>
          </a:xfrm>
          <a:prstGeom prst="ellipse">
            <a:avLst/>
          </a:prstGeom>
          <a:solidFill>
            <a:srgbClr val="00CC99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id="{803FD4E0-E74C-40E8-AEE4-751389F044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56425" y="3361393"/>
            <a:ext cx="258762" cy="260350"/>
          </a:xfrm>
          <a:prstGeom prst="ellipse">
            <a:avLst/>
          </a:prstGeom>
          <a:solidFill>
            <a:srgbClr val="00CC99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97" name="Oval 9">
            <a:extLst>
              <a:ext uri="{FF2B5EF4-FFF2-40B4-BE49-F238E27FC236}">
                <a16:creationId xmlns:a16="http://schemas.microsoft.com/office/drawing/2014/main" id="{FCE59575-F8E5-4159-8655-BBD7ED4CC2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97625" y="3361393"/>
            <a:ext cx="258762" cy="260350"/>
          </a:xfrm>
          <a:prstGeom prst="ellipse">
            <a:avLst/>
          </a:prstGeom>
          <a:solidFill>
            <a:srgbClr val="FF33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98" name="Oval 10">
            <a:extLst>
              <a:ext uri="{FF2B5EF4-FFF2-40B4-BE49-F238E27FC236}">
                <a16:creationId xmlns:a16="http://schemas.microsoft.com/office/drawing/2014/main" id="{0A45CB15-617C-4EDE-BFB2-244909954F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5650" y="3361393"/>
            <a:ext cx="260350" cy="260350"/>
          </a:xfrm>
          <a:prstGeom prst="ellipse">
            <a:avLst/>
          </a:prstGeom>
          <a:solidFill>
            <a:srgbClr val="FF33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99" name="Oval 11">
            <a:extLst>
              <a:ext uri="{FF2B5EF4-FFF2-40B4-BE49-F238E27FC236}">
                <a16:creationId xmlns:a16="http://schemas.microsoft.com/office/drawing/2014/main" id="{F4D542B0-EB06-42D2-A261-8482B6D2C3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78437" y="3361393"/>
            <a:ext cx="258763" cy="260350"/>
          </a:xfrm>
          <a:prstGeom prst="ellipse">
            <a:avLst/>
          </a:prstGeom>
          <a:solidFill>
            <a:srgbClr val="FF33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00" name="Oval 12">
            <a:extLst>
              <a:ext uri="{FF2B5EF4-FFF2-40B4-BE49-F238E27FC236}">
                <a16:creationId xmlns:a16="http://schemas.microsoft.com/office/drawing/2014/main" id="{2148C152-82A3-4D20-A73D-F249578F46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16462" y="3361393"/>
            <a:ext cx="260350" cy="260350"/>
          </a:xfrm>
          <a:prstGeom prst="ellipse">
            <a:avLst/>
          </a:prstGeom>
          <a:solidFill>
            <a:srgbClr val="FF33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01" name="Oval 13">
            <a:extLst>
              <a:ext uri="{FF2B5EF4-FFF2-40B4-BE49-F238E27FC236}">
                <a16:creationId xmlns:a16="http://schemas.microsoft.com/office/drawing/2014/main" id="{15D2E1F0-452D-447C-9199-D90708B5F8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9250" y="3361393"/>
            <a:ext cx="258762" cy="260350"/>
          </a:xfrm>
          <a:prstGeom prst="ellipse">
            <a:avLst/>
          </a:prstGeom>
          <a:solidFill>
            <a:srgbClr val="FF33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02" name="Oval 14">
            <a:extLst>
              <a:ext uri="{FF2B5EF4-FFF2-40B4-BE49-F238E27FC236}">
                <a16:creationId xmlns:a16="http://schemas.microsoft.com/office/drawing/2014/main" id="{CE2A4479-E6FE-453B-B26A-D9D53C5D68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00450" y="3361393"/>
            <a:ext cx="258762" cy="260350"/>
          </a:xfrm>
          <a:prstGeom prst="ellipse">
            <a:avLst/>
          </a:prstGeom>
          <a:solidFill>
            <a:srgbClr val="FF33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03" name="Oval 15">
            <a:extLst>
              <a:ext uri="{FF2B5EF4-FFF2-40B4-BE49-F238E27FC236}">
                <a16:creationId xmlns:a16="http://schemas.microsoft.com/office/drawing/2014/main" id="{B4169033-0222-4124-82C9-F5AB4D868B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38475" y="3361393"/>
            <a:ext cx="260350" cy="260350"/>
          </a:xfrm>
          <a:prstGeom prst="ellipse">
            <a:avLst/>
          </a:prstGeom>
          <a:solidFill>
            <a:srgbClr val="FF33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04" name="Oval 16">
            <a:extLst>
              <a:ext uri="{FF2B5EF4-FFF2-40B4-BE49-F238E27FC236}">
                <a16:creationId xmlns:a16="http://schemas.microsoft.com/office/drawing/2014/main" id="{C7C24CEE-667F-40DE-8D71-30C821BD4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81262" y="3361393"/>
            <a:ext cx="258763" cy="260350"/>
          </a:xfrm>
          <a:prstGeom prst="ellipse">
            <a:avLst/>
          </a:prstGeom>
          <a:solidFill>
            <a:srgbClr val="00CC99"/>
          </a:solidFill>
          <a:ln w="11176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05" name="Oval 17">
            <a:extLst>
              <a:ext uri="{FF2B5EF4-FFF2-40B4-BE49-F238E27FC236}">
                <a16:creationId xmlns:a16="http://schemas.microsoft.com/office/drawing/2014/main" id="{53D2F030-7215-43BB-A82B-D4C06A68A4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3812" y="3882093"/>
            <a:ext cx="258763" cy="260350"/>
          </a:xfrm>
          <a:prstGeom prst="ellipse">
            <a:avLst/>
          </a:prstGeom>
          <a:solidFill>
            <a:srgbClr val="00CC99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06" name="Oval 18">
            <a:extLst>
              <a:ext uri="{FF2B5EF4-FFF2-40B4-BE49-F238E27FC236}">
                <a16:creationId xmlns:a16="http://schemas.microsoft.com/office/drawing/2014/main" id="{E28465CA-7FEB-47A1-97BE-4B0CCF730B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55012" y="3882093"/>
            <a:ext cx="258763" cy="260350"/>
          </a:xfrm>
          <a:prstGeom prst="ellipse">
            <a:avLst/>
          </a:prstGeom>
          <a:solidFill>
            <a:srgbClr val="00CC99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07" name="Oval 19">
            <a:extLst>
              <a:ext uri="{FF2B5EF4-FFF2-40B4-BE49-F238E27FC236}">
                <a16:creationId xmlns:a16="http://schemas.microsoft.com/office/drawing/2014/main" id="{7E09EA34-A2D0-49EF-BE2F-A1DA19DD74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94625" y="3882093"/>
            <a:ext cx="258762" cy="260350"/>
          </a:xfrm>
          <a:prstGeom prst="ellipse">
            <a:avLst/>
          </a:prstGeom>
          <a:solidFill>
            <a:srgbClr val="00CC99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08" name="Oval 20">
            <a:extLst>
              <a:ext uri="{FF2B5EF4-FFF2-40B4-BE49-F238E27FC236}">
                <a16:creationId xmlns:a16="http://schemas.microsoft.com/office/drawing/2014/main" id="{15195F17-BD60-4FA3-B5CF-01174B0581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5825" y="3882093"/>
            <a:ext cx="258762" cy="260350"/>
          </a:xfrm>
          <a:prstGeom prst="ellipse">
            <a:avLst/>
          </a:prstGeom>
          <a:solidFill>
            <a:srgbClr val="FF3300"/>
          </a:solidFill>
          <a:ln w="11176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09" name="Oval 21">
            <a:extLst>
              <a:ext uri="{FF2B5EF4-FFF2-40B4-BE49-F238E27FC236}">
                <a16:creationId xmlns:a16="http://schemas.microsoft.com/office/drawing/2014/main" id="{1D49B353-9F93-4959-908A-E59E925D0F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75437" y="3882093"/>
            <a:ext cx="258763" cy="260350"/>
          </a:xfrm>
          <a:prstGeom prst="ellipse">
            <a:avLst/>
          </a:prstGeom>
          <a:solidFill>
            <a:srgbClr val="00CC99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10" name="Oval 22">
            <a:extLst>
              <a:ext uri="{FF2B5EF4-FFF2-40B4-BE49-F238E27FC236}">
                <a16:creationId xmlns:a16="http://schemas.microsoft.com/office/drawing/2014/main" id="{19D5FA70-D6AD-4302-936F-1E1B188A8A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16637" y="3882093"/>
            <a:ext cx="258763" cy="260350"/>
          </a:xfrm>
          <a:prstGeom prst="ellipse">
            <a:avLst/>
          </a:prstGeom>
          <a:solidFill>
            <a:srgbClr val="FF33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11" name="Oval 23">
            <a:extLst>
              <a:ext uri="{FF2B5EF4-FFF2-40B4-BE49-F238E27FC236}">
                <a16:creationId xmlns:a16="http://schemas.microsoft.com/office/drawing/2014/main" id="{6075516A-F44A-4893-B102-8E3464CAF1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57837" y="3882093"/>
            <a:ext cx="258763" cy="260350"/>
          </a:xfrm>
          <a:prstGeom prst="ellipse">
            <a:avLst/>
          </a:prstGeom>
          <a:solidFill>
            <a:srgbClr val="00CC99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12" name="Oval 24">
            <a:extLst>
              <a:ext uri="{FF2B5EF4-FFF2-40B4-BE49-F238E27FC236}">
                <a16:creationId xmlns:a16="http://schemas.microsoft.com/office/drawing/2014/main" id="{E97BA5BB-7D22-4CC8-874D-D64ED9C742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7450" y="3882093"/>
            <a:ext cx="258762" cy="260350"/>
          </a:xfrm>
          <a:prstGeom prst="ellipse">
            <a:avLst/>
          </a:prstGeom>
          <a:solidFill>
            <a:srgbClr val="00CC99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13" name="Oval 25">
            <a:extLst>
              <a:ext uri="{FF2B5EF4-FFF2-40B4-BE49-F238E27FC236}">
                <a16:creationId xmlns:a16="http://schemas.microsoft.com/office/drawing/2014/main" id="{93930176-043C-40E1-8D89-1DC7EA9803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38650" y="3882093"/>
            <a:ext cx="258762" cy="260350"/>
          </a:xfrm>
          <a:prstGeom prst="ellipse">
            <a:avLst/>
          </a:prstGeom>
          <a:solidFill>
            <a:srgbClr val="00CC99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14" name="Oval 26">
            <a:extLst>
              <a:ext uri="{FF2B5EF4-FFF2-40B4-BE49-F238E27FC236}">
                <a16:creationId xmlns:a16="http://schemas.microsoft.com/office/drawing/2014/main" id="{82529C72-E7E4-4071-A922-187278B92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78262" y="3882093"/>
            <a:ext cx="258763" cy="260350"/>
          </a:xfrm>
          <a:prstGeom prst="ellipse">
            <a:avLst/>
          </a:prstGeom>
          <a:solidFill>
            <a:srgbClr val="00CC99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15" name="Oval 27">
            <a:extLst>
              <a:ext uri="{FF2B5EF4-FFF2-40B4-BE49-F238E27FC236}">
                <a16:creationId xmlns:a16="http://schemas.microsoft.com/office/drawing/2014/main" id="{CF948670-62CF-4DDD-9332-1BFDB5FC2D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19462" y="3882093"/>
            <a:ext cx="258763" cy="260350"/>
          </a:xfrm>
          <a:prstGeom prst="ellipse">
            <a:avLst/>
          </a:prstGeom>
          <a:solidFill>
            <a:srgbClr val="00CC99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16" name="Oval 28">
            <a:extLst>
              <a:ext uri="{FF2B5EF4-FFF2-40B4-BE49-F238E27FC236}">
                <a16:creationId xmlns:a16="http://schemas.microsoft.com/office/drawing/2014/main" id="{DE07FCFF-4BFE-486B-989D-1220E71759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60662" y="3882093"/>
            <a:ext cx="258763" cy="260350"/>
          </a:xfrm>
          <a:prstGeom prst="ellipse">
            <a:avLst/>
          </a:prstGeom>
          <a:solidFill>
            <a:srgbClr val="00CC99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1800"/>
          </a:p>
        </p:txBody>
      </p:sp>
      <p:sp>
        <p:nvSpPr>
          <p:cNvPr id="117" name="Rectangle 29">
            <a:extLst>
              <a:ext uri="{FF2B5EF4-FFF2-40B4-BE49-F238E27FC236}">
                <a16:creationId xmlns:a16="http://schemas.microsoft.com/office/drawing/2014/main" id="{2FF717BA-DFA7-4D3A-B274-C5678C2FAF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3812" y="2945468"/>
            <a:ext cx="6937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18" charset="0"/>
              </a:rPr>
              <a:t>1     2      3     4      5      6      7     8      9    10    11   12     13</a:t>
            </a:r>
            <a:endParaRPr lang="en-US" altLang="zh-CN" sz="1800"/>
          </a:p>
        </p:txBody>
      </p:sp>
      <p:sp>
        <p:nvSpPr>
          <p:cNvPr id="118" name="Rectangle 30">
            <a:extLst>
              <a:ext uri="{FF2B5EF4-FFF2-40B4-BE49-F238E27FC236}">
                <a16:creationId xmlns:a16="http://schemas.microsoft.com/office/drawing/2014/main" id="{31991CF0-7920-4AFE-A98B-6690CB196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6375" y="4117043"/>
            <a:ext cx="64262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18" charset="0"/>
              </a:rPr>
              <a:t>14   15    16    17    18   19    20    21    22   23    24   25</a:t>
            </a:r>
            <a:endParaRPr lang="en-US" altLang="zh-CN" sz="1800"/>
          </a:p>
        </p:txBody>
      </p:sp>
      <p:grpSp>
        <p:nvGrpSpPr>
          <p:cNvPr id="119" name="Group 31">
            <a:extLst>
              <a:ext uri="{FF2B5EF4-FFF2-40B4-BE49-F238E27FC236}">
                <a16:creationId xmlns:a16="http://schemas.microsoft.com/office/drawing/2014/main" id="{72BF0F97-3C5C-473F-946E-5136AE2C80A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58962" y="2796243"/>
            <a:ext cx="8078788" cy="1800225"/>
            <a:chOff x="762" y="1971"/>
            <a:chExt cx="4237" cy="1142"/>
          </a:xfrm>
        </p:grpSpPr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1FE206CF-05DB-417F-B08C-F1150B97CC2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23" y="3020"/>
              <a:ext cx="88" cy="93"/>
            </a:xfrm>
            <a:custGeom>
              <a:avLst/>
              <a:gdLst>
                <a:gd name="T0" fmla="*/ 0 w 88"/>
                <a:gd name="T1" fmla="*/ 0 h 93"/>
                <a:gd name="T2" fmla="*/ 33 w 88"/>
                <a:gd name="T3" fmla="*/ 76 h 93"/>
                <a:gd name="T4" fmla="*/ 88 w 88"/>
                <a:gd name="T5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93">
                  <a:moveTo>
                    <a:pt x="0" y="0"/>
                  </a:moveTo>
                  <a:cubicBezTo>
                    <a:pt x="6" y="13"/>
                    <a:pt x="18" y="61"/>
                    <a:pt x="33" y="76"/>
                  </a:cubicBezTo>
                  <a:cubicBezTo>
                    <a:pt x="48" y="91"/>
                    <a:pt x="77" y="90"/>
                    <a:pt x="88" y="93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" name="Freeform 33">
              <a:extLst>
                <a:ext uri="{FF2B5EF4-FFF2-40B4-BE49-F238E27FC236}">
                  <a16:creationId xmlns:a16="http://schemas.microsoft.com/office/drawing/2014/main" id="{9AE62527-3E11-4DCB-9B9F-9231F9C6FE2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649" y="3020"/>
              <a:ext cx="88" cy="93"/>
            </a:xfrm>
            <a:custGeom>
              <a:avLst/>
              <a:gdLst>
                <a:gd name="T0" fmla="*/ 0 w 88"/>
                <a:gd name="T1" fmla="*/ 0 h 93"/>
                <a:gd name="T2" fmla="*/ 33 w 88"/>
                <a:gd name="T3" fmla="*/ 76 h 93"/>
                <a:gd name="T4" fmla="*/ 88 w 88"/>
                <a:gd name="T5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93">
                  <a:moveTo>
                    <a:pt x="0" y="0"/>
                  </a:moveTo>
                  <a:cubicBezTo>
                    <a:pt x="6" y="13"/>
                    <a:pt x="18" y="61"/>
                    <a:pt x="33" y="76"/>
                  </a:cubicBezTo>
                  <a:cubicBezTo>
                    <a:pt x="48" y="91"/>
                    <a:pt x="77" y="90"/>
                    <a:pt x="88" y="93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" name="Line 34">
              <a:extLst>
                <a:ext uri="{FF2B5EF4-FFF2-40B4-BE49-F238E27FC236}">
                  <a16:creationId xmlns:a16="http://schemas.microsoft.com/office/drawing/2014/main" id="{C4EA4514-8633-4E1E-AEC7-97C292B829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733" y="2170"/>
              <a:ext cx="228" cy="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3" name="Line 35">
              <a:extLst>
                <a:ext uri="{FF2B5EF4-FFF2-40B4-BE49-F238E27FC236}">
                  <a16:creationId xmlns:a16="http://schemas.microsoft.com/office/drawing/2014/main" id="{6A53C74B-DD00-4197-A386-17081F647DC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111" y="3113"/>
              <a:ext cx="35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" name="Line 36">
              <a:extLst>
                <a:ext uri="{FF2B5EF4-FFF2-40B4-BE49-F238E27FC236}">
                  <a16:creationId xmlns:a16="http://schemas.microsoft.com/office/drawing/2014/main" id="{343381DB-74D8-4E08-BBAC-69E9A81F335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01" y="2169"/>
              <a:ext cx="223" cy="8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5" name="Freeform 37">
              <a:extLst>
                <a:ext uri="{FF2B5EF4-FFF2-40B4-BE49-F238E27FC236}">
                  <a16:creationId xmlns:a16="http://schemas.microsoft.com/office/drawing/2014/main" id="{C4E4C4E9-1D7B-405C-A47B-2F31FF97354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2" y="1971"/>
              <a:ext cx="78" cy="222"/>
            </a:xfrm>
            <a:custGeom>
              <a:avLst/>
              <a:gdLst>
                <a:gd name="T0" fmla="*/ 78 w 78"/>
                <a:gd name="T1" fmla="*/ 6 h 222"/>
                <a:gd name="T2" fmla="*/ 6 w 78"/>
                <a:gd name="T3" fmla="*/ 36 h 222"/>
                <a:gd name="T4" fmla="*/ 44 w 78"/>
                <a:gd name="T5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" h="222">
                  <a:moveTo>
                    <a:pt x="78" y="6"/>
                  </a:moveTo>
                  <a:cubicBezTo>
                    <a:pt x="66" y="11"/>
                    <a:pt x="12" y="0"/>
                    <a:pt x="6" y="36"/>
                  </a:cubicBezTo>
                  <a:cubicBezTo>
                    <a:pt x="0" y="72"/>
                    <a:pt x="36" y="183"/>
                    <a:pt x="44" y="22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6" name="Freeform 38">
              <a:extLst>
                <a:ext uri="{FF2B5EF4-FFF2-40B4-BE49-F238E27FC236}">
                  <a16:creationId xmlns:a16="http://schemas.microsoft.com/office/drawing/2014/main" id="{AD4BB61F-40EF-45FC-8A6B-55505493B676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921" y="1971"/>
              <a:ext cx="78" cy="222"/>
            </a:xfrm>
            <a:custGeom>
              <a:avLst/>
              <a:gdLst>
                <a:gd name="T0" fmla="*/ 78 w 78"/>
                <a:gd name="T1" fmla="*/ 6 h 222"/>
                <a:gd name="T2" fmla="*/ 6 w 78"/>
                <a:gd name="T3" fmla="*/ 36 h 222"/>
                <a:gd name="T4" fmla="*/ 44 w 78"/>
                <a:gd name="T5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" h="222">
                  <a:moveTo>
                    <a:pt x="78" y="6"/>
                  </a:moveTo>
                  <a:cubicBezTo>
                    <a:pt x="66" y="11"/>
                    <a:pt x="12" y="0"/>
                    <a:pt x="6" y="36"/>
                  </a:cubicBezTo>
                  <a:cubicBezTo>
                    <a:pt x="0" y="72"/>
                    <a:pt x="36" y="183"/>
                    <a:pt x="44" y="22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Line 39">
              <a:extLst>
                <a:ext uri="{FF2B5EF4-FFF2-40B4-BE49-F238E27FC236}">
                  <a16:creationId xmlns:a16="http://schemas.microsoft.com/office/drawing/2014/main" id="{F87AB5B6-B5CA-4B50-9EEC-504896CA0EC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839" y="1979"/>
              <a:ext cx="40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8" name="Line 40">
            <a:extLst>
              <a:ext uri="{FF2B5EF4-FFF2-40B4-BE49-F238E27FC236}">
                <a16:creationId xmlns:a16="http://schemas.microsoft.com/office/drawing/2014/main" id="{66502BFD-D09E-4D1C-BDFA-D3F245AB96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8100" y="2521606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29" name="Text Box 41">
            <a:extLst>
              <a:ext uri="{FF2B5EF4-FFF2-40B4-BE49-F238E27FC236}">
                <a16:creationId xmlns:a16="http://schemas.microsoft.com/office/drawing/2014/main" id="{491CA6D4-47C0-430C-B26E-4EFAE7E4E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2" y="1686581"/>
            <a:ext cx="539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保护</a:t>
            </a:r>
          </a:p>
          <a:p>
            <a:r>
              <a:rPr lang="zh-CN" altLang="en-US" sz="1400"/>
              <a:t>接地</a:t>
            </a:r>
          </a:p>
        </p:txBody>
      </p:sp>
      <p:sp>
        <p:nvSpPr>
          <p:cNvPr id="130" name="Line 42">
            <a:extLst>
              <a:ext uri="{FF2B5EF4-FFF2-40B4-BE49-F238E27FC236}">
                <a16:creationId xmlns:a16="http://schemas.microsoft.com/office/drawing/2014/main" id="{495E4B00-2E1F-4893-81A9-6A30C8BD4A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0075" y="2521606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1" name="Text Box 43">
            <a:extLst>
              <a:ext uri="{FF2B5EF4-FFF2-40B4-BE49-F238E27FC236}">
                <a16:creationId xmlns:a16="http://schemas.microsoft.com/office/drawing/2014/main" id="{0864A923-72D8-4523-A42B-4F5A05EFB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37" y="1686581"/>
            <a:ext cx="539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发送</a:t>
            </a:r>
          </a:p>
          <a:p>
            <a:r>
              <a:rPr lang="zh-CN" altLang="en-US" sz="1400"/>
              <a:t>数据</a:t>
            </a:r>
          </a:p>
        </p:txBody>
      </p:sp>
      <p:sp>
        <p:nvSpPr>
          <p:cNvPr id="132" name="Line 46">
            <a:extLst>
              <a:ext uri="{FF2B5EF4-FFF2-40B4-BE49-F238E27FC236}">
                <a16:creationId xmlns:a16="http://schemas.microsoft.com/office/drawing/2014/main" id="{475CBE3C-8455-48C4-9802-F32DDB9E43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0625" y="2521606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3" name="Text Box 47">
            <a:extLst>
              <a:ext uri="{FF2B5EF4-FFF2-40B4-BE49-F238E27FC236}">
                <a16:creationId xmlns:a16="http://schemas.microsoft.com/office/drawing/2014/main" id="{A1DF0BD7-29B6-49C8-A1E3-67101CC71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8687" y="1686581"/>
            <a:ext cx="539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接收</a:t>
            </a:r>
          </a:p>
          <a:p>
            <a:r>
              <a:rPr lang="zh-CN" altLang="en-US" sz="1400"/>
              <a:t>数据</a:t>
            </a:r>
          </a:p>
        </p:txBody>
      </p:sp>
      <p:sp>
        <p:nvSpPr>
          <p:cNvPr id="134" name="Line 48">
            <a:extLst>
              <a:ext uri="{FF2B5EF4-FFF2-40B4-BE49-F238E27FC236}">
                <a16:creationId xmlns:a16="http://schemas.microsoft.com/office/drawing/2014/main" id="{CF2003F0-C7AC-4C1B-93A8-91D64DDB74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2600" y="2521606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5" name="Text Box 49">
            <a:extLst>
              <a:ext uri="{FF2B5EF4-FFF2-40B4-BE49-F238E27FC236}">
                <a16:creationId xmlns:a16="http://schemas.microsoft.com/office/drawing/2014/main" id="{7D5E14CA-6154-453E-8548-914D01A7D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0662" y="1686581"/>
            <a:ext cx="539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请求</a:t>
            </a:r>
          </a:p>
          <a:p>
            <a:r>
              <a:rPr lang="zh-CN" altLang="en-US" sz="1400"/>
              <a:t>发送</a:t>
            </a:r>
          </a:p>
        </p:txBody>
      </p:sp>
      <p:sp>
        <p:nvSpPr>
          <p:cNvPr id="136" name="Line 50">
            <a:extLst>
              <a:ext uri="{FF2B5EF4-FFF2-40B4-BE49-F238E27FC236}">
                <a16:creationId xmlns:a16="http://schemas.microsoft.com/office/drawing/2014/main" id="{13B5A568-C231-4526-9808-998182D1D9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3150" y="2521606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7" name="Text Box 51">
            <a:extLst>
              <a:ext uri="{FF2B5EF4-FFF2-40B4-BE49-F238E27FC236}">
                <a16:creationId xmlns:a16="http://schemas.microsoft.com/office/drawing/2014/main" id="{5798AB78-6E59-4820-9472-A7D15CC48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212" y="1686581"/>
            <a:ext cx="539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清除</a:t>
            </a:r>
          </a:p>
          <a:p>
            <a:r>
              <a:rPr lang="zh-CN" altLang="en-US" sz="1400"/>
              <a:t>待发</a:t>
            </a:r>
          </a:p>
        </p:txBody>
      </p:sp>
      <p:sp>
        <p:nvSpPr>
          <p:cNvPr id="138" name="Line 52">
            <a:extLst>
              <a:ext uri="{FF2B5EF4-FFF2-40B4-BE49-F238E27FC236}">
                <a16:creationId xmlns:a16="http://schemas.microsoft.com/office/drawing/2014/main" id="{29EA9D74-CF32-43FD-8293-71BFFC61F5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86387" y="2521606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9" name="Text Box 53">
            <a:extLst>
              <a:ext uri="{FF2B5EF4-FFF2-40B4-BE49-F238E27FC236}">
                <a16:creationId xmlns:a16="http://schemas.microsoft.com/office/drawing/2014/main" id="{DC8B4B3E-BCB7-473F-A62C-7ABAA9EC3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925" y="1697693"/>
            <a:ext cx="56038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/>
              <a:t>DCE</a:t>
            </a:r>
          </a:p>
          <a:p>
            <a:r>
              <a:rPr lang="zh-CN" altLang="en-US" sz="1400"/>
              <a:t>设备</a:t>
            </a:r>
          </a:p>
          <a:p>
            <a:r>
              <a:rPr lang="zh-CN" altLang="en-US" sz="1400"/>
              <a:t>就需</a:t>
            </a:r>
          </a:p>
        </p:txBody>
      </p:sp>
      <p:sp>
        <p:nvSpPr>
          <p:cNvPr id="140" name="Line 54">
            <a:extLst>
              <a:ext uri="{FF2B5EF4-FFF2-40B4-BE49-F238E27FC236}">
                <a16:creationId xmlns:a16="http://schemas.microsoft.com/office/drawing/2014/main" id="{C2956D07-AB14-4E62-AD0D-55C9E1B073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62650" y="2521606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1" name="Text Box 55">
            <a:extLst>
              <a:ext uri="{FF2B5EF4-FFF2-40B4-BE49-F238E27FC236}">
                <a16:creationId xmlns:a16="http://schemas.microsoft.com/office/drawing/2014/main" id="{378C8E9B-745E-4126-8CAC-EC5A304EE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712" y="1686581"/>
            <a:ext cx="539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信号</a:t>
            </a:r>
          </a:p>
          <a:p>
            <a:r>
              <a:rPr lang="zh-CN" altLang="en-US" sz="1400"/>
              <a:t>地线</a:t>
            </a:r>
          </a:p>
        </p:txBody>
      </p:sp>
      <p:sp>
        <p:nvSpPr>
          <p:cNvPr id="142" name="Line 56">
            <a:extLst>
              <a:ext uri="{FF2B5EF4-FFF2-40B4-BE49-F238E27FC236}">
                <a16:creationId xmlns:a16="http://schemas.microsoft.com/office/drawing/2014/main" id="{BCF882AA-4A3D-453D-B26F-EBB315CAE6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4625" y="2521606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3" name="Text Box 57">
            <a:extLst>
              <a:ext uri="{FF2B5EF4-FFF2-40B4-BE49-F238E27FC236}">
                <a16:creationId xmlns:a16="http://schemas.microsoft.com/office/drawing/2014/main" id="{48E7783A-ECB6-4178-B921-B6D6E7CB6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2687" y="1686581"/>
            <a:ext cx="5397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数据</a:t>
            </a:r>
          </a:p>
          <a:p>
            <a:r>
              <a:rPr lang="zh-CN" altLang="en-US" sz="1400"/>
              <a:t>载波</a:t>
            </a:r>
          </a:p>
          <a:p>
            <a:r>
              <a:rPr lang="zh-CN" altLang="en-US" sz="1400"/>
              <a:t>检测</a:t>
            </a:r>
          </a:p>
        </p:txBody>
      </p:sp>
      <p:sp>
        <p:nvSpPr>
          <p:cNvPr id="144" name="Line 58">
            <a:extLst>
              <a:ext uri="{FF2B5EF4-FFF2-40B4-BE49-F238E27FC236}">
                <a16:creationId xmlns:a16="http://schemas.microsoft.com/office/drawing/2014/main" id="{219BB832-9BFE-4539-956C-3B5DF946EF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15175" y="2593043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" name="Line 60">
            <a:extLst>
              <a:ext uri="{FF2B5EF4-FFF2-40B4-BE49-F238E27FC236}">
                <a16:creationId xmlns:a16="http://schemas.microsoft.com/office/drawing/2014/main" id="{A917D6C9-C6A8-4315-92FF-81271C7A5C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1437" y="2593043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" name="Text Box 61">
            <a:extLst>
              <a:ext uri="{FF2B5EF4-FFF2-40B4-BE49-F238E27FC236}">
                <a16:creationId xmlns:a16="http://schemas.microsoft.com/office/drawing/2014/main" id="{8C241F77-CD1E-4DE8-8ABD-A72A8B25B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7" y="1686581"/>
            <a:ext cx="6572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保留</a:t>
            </a:r>
          </a:p>
          <a:p>
            <a:r>
              <a:rPr lang="en-US" altLang="zh-CN" sz="1400"/>
              <a:t>(</a:t>
            </a:r>
            <a:r>
              <a:rPr lang="zh-CN" altLang="en-US" sz="1400"/>
              <a:t>测试</a:t>
            </a:r>
            <a:r>
              <a:rPr lang="en-US" altLang="zh-CN" sz="1400"/>
              <a:t>)</a:t>
            </a:r>
          </a:p>
        </p:txBody>
      </p:sp>
      <p:sp>
        <p:nvSpPr>
          <p:cNvPr id="147" name="Line 62">
            <a:extLst>
              <a:ext uri="{FF2B5EF4-FFF2-40B4-BE49-F238E27FC236}">
                <a16:creationId xmlns:a16="http://schemas.microsoft.com/office/drawing/2014/main" id="{519B56C3-88AE-4CF4-B24B-14B787476F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96262" y="2521606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8" name="Text Box 63">
            <a:extLst>
              <a:ext uri="{FF2B5EF4-FFF2-40B4-BE49-F238E27FC236}">
                <a16:creationId xmlns:a16="http://schemas.microsoft.com/office/drawing/2014/main" id="{00EF6252-A208-49E2-9862-CD236E9E3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0362" y="1686581"/>
            <a:ext cx="3619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未</a:t>
            </a:r>
          </a:p>
          <a:p>
            <a:r>
              <a:rPr lang="zh-CN" altLang="en-US" sz="1400"/>
              <a:t>定</a:t>
            </a:r>
          </a:p>
          <a:p>
            <a:r>
              <a:rPr lang="zh-CN" altLang="en-US" sz="1400"/>
              <a:t>义</a:t>
            </a:r>
          </a:p>
        </p:txBody>
      </p:sp>
      <p:sp>
        <p:nvSpPr>
          <p:cNvPr id="149" name="Text Box 65">
            <a:extLst>
              <a:ext uri="{FF2B5EF4-FFF2-40B4-BE49-F238E27FC236}">
                <a16:creationId xmlns:a16="http://schemas.microsoft.com/office/drawing/2014/main" id="{AF751F48-722E-43CF-B2D8-ADEB95F6D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6262" y="1686581"/>
            <a:ext cx="100806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400"/>
              <a:t>辅助信道数据载波检测</a:t>
            </a:r>
          </a:p>
        </p:txBody>
      </p:sp>
      <p:sp>
        <p:nvSpPr>
          <p:cNvPr id="150" name="Line 66">
            <a:extLst>
              <a:ext uri="{FF2B5EF4-FFF2-40B4-BE49-F238E27FC236}">
                <a16:creationId xmlns:a16="http://schemas.microsoft.com/office/drawing/2014/main" id="{74FD108A-9C6A-4243-B09A-149200D72E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75762" y="2521606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1" name="Text Box 67">
            <a:extLst>
              <a:ext uri="{FF2B5EF4-FFF2-40B4-BE49-F238E27FC236}">
                <a16:creationId xmlns:a16="http://schemas.microsoft.com/office/drawing/2014/main" id="{44F6781A-E373-499F-853A-D0C63F3ED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2387" y="1686581"/>
            <a:ext cx="8382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400"/>
              <a:t>辅助信道清除</a:t>
            </a:r>
          </a:p>
          <a:p>
            <a:r>
              <a:rPr lang="zh-CN" altLang="en-US" sz="1400"/>
              <a:t>待发</a:t>
            </a:r>
          </a:p>
        </p:txBody>
      </p:sp>
      <p:sp>
        <p:nvSpPr>
          <p:cNvPr id="152" name="Line 68">
            <a:extLst>
              <a:ext uri="{FF2B5EF4-FFF2-40B4-BE49-F238E27FC236}">
                <a16:creationId xmlns:a16="http://schemas.microsoft.com/office/drawing/2014/main" id="{B8421DE8-C0E9-44C2-B7F0-2D27A4FF4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5175" y="2593043"/>
            <a:ext cx="576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" name="Line 69">
            <a:extLst>
              <a:ext uri="{FF2B5EF4-FFF2-40B4-BE49-F238E27FC236}">
                <a16:creationId xmlns:a16="http://schemas.microsoft.com/office/drawing/2014/main" id="{A1791BAF-9D17-4358-A2E9-D394736E10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04100" y="2521606"/>
            <a:ext cx="0" cy="71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4" name="Line 70">
            <a:extLst>
              <a:ext uri="{FF2B5EF4-FFF2-40B4-BE49-F238E27FC236}">
                <a16:creationId xmlns:a16="http://schemas.microsoft.com/office/drawing/2014/main" id="{F777AE12-5A81-4D47-910F-4B320B66B4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5437" y="459646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5" name="Line 71">
            <a:extLst>
              <a:ext uri="{FF2B5EF4-FFF2-40B4-BE49-F238E27FC236}">
                <a16:creationId xmlns:a16="http://schemas.microsoft.com/office/drawing/2014/main" id="{923B0F3F-B131-41C2-8D29-50C05CCAC8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3287" y="459646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6" name="Line 72">
            <a:extLst>
              <a:ext uri="{FF2B5EF4-FFF2-40B4-BE49-F238E27FC236}">
                <a16:creationId xmlns:a16="http://schemas.microsoft.com/office/drawing/2014/main" id="{6981708F-92FF-4AA9-ABD7-E9A17E7E2B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459646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7" name="Line 73">
            <a:extLst>
              <a:ext uri="{FF2B5EF4-FFF2-40B4-BE49-F238E27FC236}">
                <a16:creationId xmlns:a16="http://schemas.microsoft.com/office/drawing/2014/main" id="{8C30C0F8-8FF2-4FC4-B271-BC50E469BA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4375" y="459646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8" name="Line 74">
            <a:extLst>
              <a:ext uri="{FF2B5EF4-FFF2-40B4-BE49-F238E27FC236}">
                <a16:creationId xmlns:a16="http://schemas.microsoft.com/office/drawing/2014/main" id="{0C08C8AC-888A-4EBC-8C2C-38185EA140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4925" y="459646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9" name="Line 75">
            <a:extLst>
              <a:ext uri="{FF2B5EF4-FFF2-40B4-BE49-F238E27FC236}">
                <a16:creationId xmlns:a16="http://schemas.microsoft.com/office/drawing/2014/main" id="{4A90F437-184A-43DD-9AB9-D4B236494D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8162" y="459646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60" name="Line 76">
            <a:extLst>
              <a:ext uri="{FF2B5EF4-FFF2-40B4-BE49-F238E27FC236}">
                <a16:creationId xmlns:a16="http://schemas.microsoft.com/office/drawing/2014/main" id="{F96323E7-F950-4647-BE43-CCF3BF3F95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94425" y="459646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61" name="Line 77">
            <a:extLst>
              <a:ext uri="{FF2B5EF4-FFF2-40B4-BE49-F238E27FC236}">
                <a16:creationId xmlns:a16="http://schemas.microsoft.com/office/drawing/2014/main" id="{BD639201-55DB-4450-8B39-3311AE8D3F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6400" y="459646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62" name="Line 79">
            <a:extLst>
              <a:ext uri="{FF2B5EF4-FFF2-40B4-BE49-F238E27FC236}">
                <a16:creationId xmlns:a16="http://schemas.microsoft.com/office/drawing/2014/main" id="{5B0A16E4-1712-411B-B43A-03D1D6D35D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62825" y="459646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63" name="Line 80">
            <a:extLst>
              <a:ext uri="{FF2B5EF4-FFF2-40B4-BE49-F238E27FC236}">
                <a16:creationId xmlns:a16="http://schemas.microsoft.com/office/drawing/2014/main" id="{8CA99F03-673E-4258-9CEA-69C06E5122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39087" y="459646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64" name="Line 81">
            <a:extLst>
              <a:ext uri="{FF2B5EF4-FFF2-40B4-BE49-F238E27FC236}">
                <a16:creationId xmlns:a16="http://schemas.microsoft.com/office/drawing/2014/main" id="{209ACBE4-1F4D-4D27-AD06-95C3EDFF90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01062" y="459646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65" name="Line 82">
            <a:extLst>
              <a:ext uri="{FF2B5EF4-FFF2-40B4-BE49-F238E27FC236}">
                <a16:creationId xmlns:a16="http://schemas.microsoft.com/office/drawing/2014/main" id="{354533DA-4736-4FE7-9F8A-C4AD8039A4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88425" y="459646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66" name="Text Box 83">
            <a:extLst>
              <a:ext uri="{FF2B5EF4-FFF2-40B4-BE49-F238E27FC236}">
                <a16:creationId xmlns:a16="http://schemas.microsoft.com/office/drawing/2014/main" id="{B0832A80-F2C3-47C4-869E-E0BC17550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387" y="4852056"/>
            <a:ext cx="5397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辅助</a:t>
            </a:r>
          </a:p>
          <a:p>
            <a:r>
              <a:rPr lang="zh-CN" altLang="en-US" sz="1400"/>
              <a:t>信道</a:t>
            </a:r>
          </a:p>
          <a:p>
            <a:r>
              <a:rPr lang="zh-CN" altLang="en-US" sz="1400"/>
              <a:t>发送</a:t>
            </a:r>
          </a:p>
          <a:p>
            <a:r>
              <a:rPr lang="zh-CN" altLang="en-US" sz="1400"/>
              <a:t>数据</a:t>
            </a:r>
          </a:p>
        </p:txBody>
      </p:sp>
      <p:sp>
        <p:nvSpPr>
          <p:cNvPr id="167" name="Text Box 84">
            <a:extLst>
              <a:ext uri="{FF2B5EF4-FFF2-40B4-BE49-F238E27FC236}">
                <a16:creationId xmlns:a16="http://schemas.microsoft.com/office/drawing/2014/main" id="{13B5C604-02D7-470C-A295-6F74DCA23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4852056"/>
            <a:ext cx="7175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/>
              <a:t>DCE</a:t>
            </a:r>
          </a:p>
          <a:p>
            <a:r>
              <a:rPr lang="zh-CN" altLang="en-US" sz="1400"/>
              <a:t>到</a:t>
            </a:r>
          </a:p>
          <a:p>
            <a:r>
              <a:rPr lang="en-US" altLang="zh-CN" sz="1400"/>
              <a:t>DTE</a:t>
            </a:r>
          </a:p>
          <a:p>
            <a:r>
              <a:rPr lang="zh-CN" altLang="en-US" sz="1400"/>
              <a:t>发送方</a:t>
            </a:r>
          </a:p>
          <a:p>
            <a:r>
              <a:rPr lang="zh-CN" altLang="en-US" sz="1400"/>
              <a:t>时钟</a:t>
            </a:r>
          </a:p>
        </p:txBody>
      </p:sp>
      <p:sp>
        <p:nvSpPr>
          <p:cNvPr id="168" name="Text Box 85">
            <a:extLst>
              <a:ext uri="{FF2B5EF4-FFF2-40B4-BE49-F238E27FC236}">
                <a16:creationId xmlns:a16="http://schemas.microsoft.com/office/drawing/2014/main" id="{985B34B1-566A-473C-8A0B-7F39E22AF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4852056"/>
            <a:ext cx="5397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辅助</a:t>
            </a:r>
          </a:p>
          <a:p>
            <a:r>
              <a:rPr lang="zh-CN" altLang="en-US" sz="1400"/>
              <a:t>信道</a:t>
            </a:r>
          </a:p>
          <a:p>
            <a:r>
              <a:rPr lang="zh-CN" altLang="en-US" sz="1400"/>
              <a:t>接收</a:t>
            </a:r>
          </a:p>
          <a:p>
            <a:r>
              <a:rPr lang="zh-CN" altLang="en-US" sz="1400"/>
              <a:t>数据</a:t>
            </a:r>
          </a:p>
        </p:txBody>
      </p:sp>
      <p:sp>
        <p:nvSpPr>
          <p:cNvPr id="169" name="Text Box 87">
            <a:extLst>
              <a:ext uri="{FF2B5EF4-FFF2-40B4-BE49-F238E27FC236}">
                <a16:creationId xmlns:a16="http://schemas.microsoft.com/office/drawing/2014/main" id="{9FA8D81C-7C26-4195-BBAC-E607EAE9D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2" y="4852056"/>
            <a:ext cx="539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本地</a:t>
            </a:r>
          </a:p>
          <a:p>
            <a:r>
              <a:rPr lang="zh-CN" altLang="en-US" sz="1400"/>
              <a:t>回送</a:t>
            </a:r>
          </a:p>
        </p:txBody>
      </p:sp>
      <p:sp>
        <p:nvSpPr>
          <p:cNvPr id="170" name="Text Box 88">
            <a:extLst>
              <a:ext uri="{FF2B5EF4-FFF2-40B4-BE49-F238E27FC236}">
                <a16:creationId xmlns:a16="http://schemas.microsoft.com/office/drawing/2014/main" id="{CC8E4A45-CBD8-4E50-A6A9-8A1FFEAE5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0" y="4852056"/>
            <a:ext cx="5397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辅助</a:t>
            </a:r>
          </a:p>
          <a:p>
            <a:r>
              <a:rPr lang="zh-CN" altLang="en-US" sz="1400"/>
              <a:t>信道</a:t>
            </a:r>
          </a:p>
          <a:p>
            <a:r>
              <a:rPr lang="zh-CN" altLang="en-US" sz="1400"/>
              <a:t>请求</a:t>
            </a:r>
          </a:p>
          <a:p>
            <a:r>
              <a:rPr lang="zh-CN" altLang="en-US" sz="1400"/>
              <a:t>发送</a:t>
            </a:r>
          </a:p>
        </p:txBody>
      </p:sp>
      <p:sp>
        <p:nvSpPr>
          <p:cNvPr id="171" name="Text Box 89">
            <a:extLst>
              <a:ext uri="{FF2B5EF4-FFF2-40B4-BE49-F238E27FC236}">
                <a16:creationId xmlns:a16="http://schemas.microsoft.com/office/drawing/2014/main" id="{4ABD5505-E3A0-4784-BF65-80D522AC3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852056"/>
            <a:ext cx="539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/>
              <a:t>DTE</a:t>
            </a:r>
          </a:p>
          <a:p>
            <a:r>
              <a:rPr lang="zh-CN" altLang="en-US" sz="1400"/>
              <a:t>就绪</a:t>
            </a:r>
          </a:p>
        </p:txBody>
      </p:sp>
      <p:sp>
        <p:nvSpPr>
          <p:cNvPr id="172" name="Text Box 90">
            <a:extLst>
              <a:ext uri="{FF2B5EF4-FFF2-40B4-BE49-F238E27FC236}">
                <a16:creationId xmlns:a16="http://schemas.microsoft.com/office/drawing/2014/main" id="{A1290C95-1FA5-43F9-B5BE-8AA75964B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475" y="4852056"/>
            <a:ext cx="539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远程</a:t>
            </a:r>
          </a:p>
          <a:p>
            <a:r>
              <a:rPr lang="zh-CN" altLang="en-US" sz="1400"/>
              <a:t>回送</a:t>
            </a:r>
          </a:p>
        </p:txBody>
      </p:sp>
      <p:sp>
        <p:nvSpPr>
          <p:cNvPr id="173" name="Text Box 91">
            <a:extLst>
              <a:ext uri="{FF2B5EF4-FFF2-40B4-BE49-F238E27FC236}">
                <a16:creationId xmlns:a16="http://schemas.microsoft.com/office/drawing/2014/main" id="{D47D0FC7-DA99-4AB9-ADDC-1560847DC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0" y="4852056"/>
            <a:ext cx="539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振铃</a:t>
            </a:r>
          </a:p>
          <a:p>
            <a:r>
              <a:rPr lang="zh-CN" altLang="en-US" sz="1400"/>
              <a:t>指示</a:t>
            </a:r>
          </a:p>
        </p:txBody>
      </p:sp>
      <p:sp>
        <p:nvSpPr>
          <p:cNvPr id="174" name="Text Box 92">
            <a:extLst>
              <a:ext uri="{FF2B5EF4-FFF2-40B4-BE49-F238E27FC236}">
                <a16:creationId xmlns:a16="http://schemas.microsoft.com/office/drawing/2014/main" id="{7AA12283-CA74-4ACC-99AD-54E336929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852056"/>
            <a:ext cx="5397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速率</a:t>
            </a:r>
          </a:p>
          <a:p>
            <a:r>
              <a:rPr lang="zh-CN" altLang="en-US" sz="1400"/>
              <a:t>选择</a:t>
            </a:r>
          </a:p>
          <a:p>
            <a:r>
              <a:rPr lang="zh-CN" altLang="en-US" sz="1400"/>
              <a:t>或</a:t>
            </a:r>
          </a:p>
          <a:p>
            <a:r>
              <a:rPr lang="zh-CN" altLang="en-US" sz="1400"/>
              <a:t>指示</a:t>
            </a:r>
          </a:p>
        </p:txBody>
      </p:sp>
      <p:sp>
        <p:nvSpPr>
          <p:cNvPr id="175" name="Text Box 93">
            <a:extLst>
              <a:ext uri="{FF2B5EF4-FFF2-40B4-BE49-F238E27FC236}">
                <a16:creationId xmlns:a16="http://schemas.microsoft.com/office/drawing/2014/main" id="{57A31080-5D6C-4906-A01F-929799635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012" y="4852056"/>
            <a:ext cx="7175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/>
              <a:t>DCE</a:t>
            </a:r>
          </a:p>
          <a:p>
            <a:r>
              <a:rPr lang="zh-CN" altLang="en-US" sz="1400"/>
              <a:t>到</a:t>
            </a:r>
          </a:p>
          <a:p>
            <a:r>
              <a:rPr lang="en-US" altLang="zh-CN" sz="1400"/>
              <a:t>DTE</a:t>
            </a:r>
          </a:p>
          <a:p>
            <a:r>
              <a:rPr lang="zh-CN" altLang="en-US" sz="1400"/>
              <a:t>接收方</a:t>
            </a:r>
          </a:p>
          <a:p>
            <a:r>
              <a:rPr lang="zh-CN" altLang="en-US" sz="1400"/>
              <a:t>时钟</a:t>
            </a:r>
          </a:p>
        </p:txBody>
      </p:sp>
      <p:sp>
        <p:nvSpPr>
          <p:cNvPr id="176" name="Text Box 94">
            <a:extLst>
              <a:ext uri="{FF2B5EF4-FFF2-40B4-BE49-F238E27FC236}">
                <a16:creationId xmlns:a16="http://schemas.microsoft.com/office/drawing/2014/main" id="{A40B0BF3-BC82-4069-9DFE-B06B2227A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8162" y="4852056"/>
            <a:ext cx="7175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/>
              <a:t>DTE</a:t>
            </a:r>
          </a:p>
          <a:p>
            <a:r>
              <a:rPr lang="zh-CN" altLang="en-US" sz="1400"/>
              <a:t>到</a:t>
            </a:r>
          </a:p>
          <a:p>
            <a:r>
              <a:rPr lang="en-US" altLang="zh-CN" sz="1400"/>
              <a:t>DCE</a:t>
            </a:r>
          </a:p>
          <a:p>
            <a:r>
              <a:rPr lang="zh-CN" altLang="en-US" sz="1400"/>
              <a:t>发送方</a:t>
            </a:r>
          </a:p>
          <a:p>
            <a:r>
              <a:rPr lang="zh-CN" altLang="en-US" sz="1400"/>
              <a:t>时钟</a:t>
            </a:r>
          </a:p>
        </p:txBody>
      </p:sp>
      <p:sp>
        <p:nvSpPr>
          <p:cNvPr id="177" name="Text Box 95">
            <a:extLst>
              <a:ext uri="{FF2B5EF4-FFF2-40B4-BE49-F238E27FC236}">
                <a16:creationId xmlns:a16="http://schemas.microsoft.com/office/drawing/2014/main" id="{998740B8-14C4-43E9-80CD-778216BC9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2525" y="4852056"/>
            <a:ext cx="539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/>
              <a:t>测试</a:t>
            </a:r>
          </a:p>
          <a:p>
            <a:r>
              <a:rPr lang="zh-CN" altLang="en-US" sz="1400"/>
              <a:t>模式</a:t>
            </a:r>
          </a:p>
        </p:txBody>
      </p:sp>
      <p:sp>
        <p:nvSpPr>
          <p:cNvPr id="178" name="Line 96">
            <a:extLst>
              <a:ext uri="{FF2B5EF4-FFF2-40B4-BE49-F238E27FC236}">
                <a16:creationId xmlns:a16="http://schemas.microsoft.com/office/drawing/2014/main" id="{92B4D2D5-7457-4D03-A13E-FE205D9D28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28075" y="2521606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2ECE-083C-4CEB-82B8-99FE40637AF1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71438"/>
            <a:ext cx="10858500" cy="957262"/>
          </a:xfrm>
        </p:spPr>
        <p:txBody>
          <a:bodyPr/>
          <a:lstStyle/>
          <a:p>
            <a:r>
              <a:rPr lang="en-US" altLang="zh-CN" dirty="0"/>
              <a:t>EIA-232</a:t>
            </a:r>
            <a:r>
              <a:rPr lang="zh-CN" altLang="en-US" dirty="0"/>
              <a:t>引脚功能</a:t>
            </a:r>
            <a:r>
              <a:rPr lang="en-US" altLang="zh-CN" dirty="0"/>
              <a:t>(1)</a:t>
            </a:r>
          </a:p>
        </p:txBody>
      </p:sp>
      <p:graphicFrame>
        <p:nvGraphicFramePr>
          <p:cNvPr id="361552" name="Group 8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069654"/>
              </p:ext>
            </p:extLst>
          </p:nvPr>
        </p:nvGraphicFramePr>
        <p:xfrm>
          <a:off x="1774825" y="1130300"/>
          <a:ext cx="8642350" cy="5395278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线路代号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连线号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信号方向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AA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保护地。连接设备外壳或者地表。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AB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信号地。所有的信号电平以它为参考电平。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BA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发送数据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(TD)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。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在该线上传送数据给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BB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接收数据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(RD)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。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在该线上接收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传来的数据。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CA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请求发送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(RTS)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。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在发送数据之前使用该线路请求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的许可。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CB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清除待发送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(CTS)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。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使用该线路允许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发送数据。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 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准备好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(DSR)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。该线路上的信号表示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已经连上通信媒体，完成了操作准备。比如说，如果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是一台调制解调器，该线路就用来表示它是否在线。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CD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准备好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(DTR)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。该线路上的信号表示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已经准备好进行发送和接收。他可用来给一台调制解调器发信号，告诉它什么时候连接通信信道。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9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CE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振铃指示。表示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从通信信道上收到一个振铃信号（比如调制解调器收到一个呼叫）。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DCE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数据载波检测。表示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收到一个符合适当标准的载波信号。基本上，这表示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理解引入信号。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C057-F192-40E8-9C25-28DAD2B2F2A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71438"/>
            <a:ext cx="10858500" cy="957262"/>
          </a:xfrm>
        </p:spPr>
        <p:txBody>
          <a:bodyPr/>
          <a:lstStyle/>
          <a:p>
            <a:r>
              <a:rPr lang="en-US" altLang="zh-CN" dirty="0"/>
              <a:t>EIA-232</a:t>
            </a:r>
            <a:r>
              <a:rPr lang="zh-CN" altLang="en-US" dirty="0"/>
              <a:t>引脚功能</a:t>
            </a:r>
            <a:r>
              <a:rPr lang="en-US" altLang="zh-CN" dirty="0"/>
              <a:t>(2)</a:t>
            </a:r>
          </a:p>
        </p:txBody>
      </p:sp>
      <p:graphicFrame>
        <p:nvGraphicFramePr>
          <p:cNvPr id="362698" name="Group 20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357998"/>
              </p:ext>
            </p:extLst>
          </p:nvPr>
        </p:nvGraphicFramePr>
        <p:xfrm>
          <a:off x="1774825" y="1130300"/>
          <a:ext cx="8642350" cy="5426393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6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线路代号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连线号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信号方向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CH/CI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DCE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DTE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数据信号速率选择或指示。在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之间有两种信号速率可用时，该线路指明使用哪一种。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DTE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到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发送信号时钟。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用此时钟信号为信号的产生计时。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DCE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到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发送信号时钟。类似于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，但这里是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的信号发送提供定时信号。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DCE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到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接收信号时钟。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的信号接收提供定时信号。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DTE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远程回送。用于测试，指示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返回传输信号。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DTE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本地回送。指示本地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返回传输信号。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SBA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DTE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辅助信道发送数据。和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BA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一样，但它使用辅助信道。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SBB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DCE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辅助信道接收数据。和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BB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一样，但它使用辅助信道。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DTE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辅助信道请求发送。和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CA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一样，但它使用辅助信道。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DCE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辅助信道清除待发送。和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CB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一样，但它使用辅助信道。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0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DCE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辅助信道数据载波检测。和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CF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一样，但它使用辅助信道。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0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DCE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测试模式。表示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DCE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处于测试模式。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F6BFC-AC64-4C1F-A46A-062FC75E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规程特性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09151-A564-4239-AC70-F9F3E2103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描述</a:t>
            </a:r>
            <a:r>
              <a:rPr lang="en-US" altLang="zh-CN" dirty="0"/>
              <a:t>232</a:t>
            </a:r>
            <a:r>
              <a:rPr lang="zh-CN" altLang="en-US" dirty="0"/>
              <a:t>串行通信的规程，同步全双工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78408-7338-4C3D-94D0-EC321F60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604C-0906-492E-BAE7-593F01636159}" type="datetime1">
              <a:rPr lang="en-US" altLang="zh-CN" smtClean="0"/>
              <a:t>8/28/2023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49686-62D0-4CF6-9337-2420DB05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4673B-EDC9-4FA3-A7EE-4DB48303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39</a:t>
            </a:fld>
            <a:endParaRPr 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05BD69C-A1D4-4082-8F5F-553F8D8B4392}"/>
              </a:ext>
            </a:extLst>
          </p:cNvPr>
          <p:cNvSpPr txBox="1">
            <a:spLocks/>
          </p:cNvSpPr>
          <p:nvPr/>
        </p:nvSpPr>
        <p:spPr>
          <a:xfrm>
            <a:off x="8803995" y="6523038"/>
            <a:ext cx="2133600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F61019-9770-4A39-9881-94866D15F0DD}" type="slidenum">
              <a:rPr lang="en-US" altLang="zh-CN" smtClean="0"/>
              <a:pPr/>
              <a:t>39</a:t>
            </a:fld>
            <a:endParaRPr lang="en-US" altLang="zh-CN"/>
          </a:p>
        </p:txBody>
      </p:sp>
      <p:grpSp>
        <p:nvGrpSpPr>
          <p:cNvPr id="8" name="Group 135">
            <a:extLst>
              <a:ext uri="{FF2B5EF4-FFF2-40B4-BE49-F238E27FC236}">
                <a16:creationId xmlns:a16="http://schemas.microsoft.com/office/drawing/2014/main" id="{A06BF9AA-09C9-4644-996C-3C53572598E5}"/>
              </a:ext>
            </a:extLst>
          </p:cNvPr>
          <p:cNvGrpSpPr>
            <a:grpSpLocks/>
          </p:cNvGrpSpPr>
          <p:nvPr/>
        </p:nvGrpSpPr>
        <p:grpSpPr bwMode="auto">
          <a:xfrm>
            <a:off x="3252507" y="2374901"/>
            <a:ext cx="631825" cy="4148137"/>
            <a:chOff x="573" y="1537"/>
            <a:chExt cx="398" cy="2613"/>
          </a:xfrm>
        </p:grpSpPr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9E694632-2D5C-45F9-B098-DB32306F2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" y="1541"/>
              <a:ext cx="358" cy="2609"/>
            </a:xfrm>
            <a:custGeom>
              <a:avLst/>
              <a:gdLst>
                <a:gd name="T0" fmla="*/ 7 w 60"/>
                <a:gd name="T1" fmla="*/ 0 h 510"/>
                <a:gd name="T2" fmla="*/ 0 w 60"/>
                <a:gd name="T3" fmla="*/ 7 h 510"/>
                <a:gd name="T4" fmla="*/ 0 w 60"/>
                <a:gd name="T5" fmla="*/ 502 h 510"/>
                <a:gd name="T6" fmla="*/ 7 w 60"/>
                <a:gd name="T7" fmla="*/ 510 h 510"/>
                <a:gd name="T8" fmla="*/ 52 w 60"/>
                <a:gd name="T9" fmla="*/ 510 h 510"/>
                <a:gd name="T10" fmla="*/ 60 w 60"/>
                <a:gd name="T11" fmla="*/ 502 h 510"/>
                <a:gd name="T12" fmla="*/ 60 w 60"/>
                <a:gd name="T13" fmla="*/ 7 h 510"/>
                <a:gd name="T14" fmla="*/ 52 w 60"/>
                <a:gd name="T15" fmla="*/ 0 h 510"/>
                <a:gd name="T16" fmla="*/ 7 w 60"/>
                <a:gd name="T17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510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lnTo>
                    <a:pt x="0" y="502"/>
                  </a:lnTo>
                  <a:cubicBezTo>
                    <a:pt x="0" y="507"/>
                    <a:pt x="3" y="510"/>
                    <a:pt x="7" y="510"/>
                  </a:cubicBezTo>
                  <a:lnTo>
                    <a:pt x="52" y="510"/>
                  </a:lnTo>
                  <a:cubicBezTo>
                    <a:pt x="57" y="510"/>
                    <a:pt x="60" y="507"/>
                    <a:pt x="60" y="502"/>
                  </a:cubicBezTo>
                  <a:lnTo>
                    <a:pt x="60" y="7"/>
                  </a:lnTo>
                  <a:cubicBezTo>
                    <a:pt x="60" y="3"/>
                    <a:pt x="57" y="0"/>
                    <a:pt x="52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Oval 16">
              <a:extLst>
                <a:ext uri="{FF2B5EF4-FFF2-40B4-BE49-F238E27FC236}">
                  <a16:creationId xmlns:a16="http://schemas.microsoft.com/office/drawing/2014/main" id="{E680B390-4C6A-459C-8796-1C5EEA8E5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92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1" name="Oval 17">
              <a:extLst>
                <a:ext uri="{FF2B5EF4-FFF2-40B4-BE49-F238E27FC236}">
                  <a16:creationId xmlns:a16="http://schemas.microsoft.com/office/drawing/2014/main" id="{C1E7DA81-DBF4-457E-B52D-321E1CAEE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746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2" name="Oval 18">
              <a:extLst>
                <a:ext uri="{FF2B5EF4-FFF2-40B4-BE49-F238E27FC236}">
                  <a16:creationId xmlns:a16="http://schemas.microsoft.com/office/drawing/2014/main" id="{5991170D-24FB-4F01-8BCF-0E5B1E6CA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967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3" name="Oval 19">
              <a:extLst>
                <a:ext uri="{FF2B5EF4-FFF2-40B4-BE49-F238E27FC236}">
                  <a16:creationId xmlns:a16="http://schemas.microsoft.com/office/drawing/2014/main" id="{8C207F23-1C07-4FF8-8731-15C2288E5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2121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4" name="Oval 20">
              <a:extLst>
                <a:ext uri="{FF2B5EF4-FFF2-40B4-BE49-F238E27FC236}">
                  <a16:creationId xmlns:a16="http://schemas.microsoft.com/office/drawing/2014/main" id="{9CBD6550-74B2-4B1D-B56C-6A0D4DAC3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2370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5" name="Oval 21">
              <a:extLst>
                <a:ext uri="{FF2B5EF4-FFF2-40B4-BE49-F238E27FC236}">
                  <a16:creationId xmlns:a16="http://schemas.microsoft.com/office/drawing/2014/main" id="{382126C3-3909-4D4A-BCA4-7BCA8A9AD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2524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6" name="Oval 22">
              <a:extLst>
                <a:ext uri="{FF2B5EF4-FFF2-40B4-BE49-F238E27FC236}">
                  <a16:creationId xmlns:a16="http://schemas.microsoft.com/office/drawing/2014/main" id="{52D34F84-3CAC-4A01-A6D1-51B8C625A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2677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B9946C21-2A4F-4D44-83F1-215283393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2916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8" name="Oval 24">
              <a:extLst>
                <a:ext uri="{FF2B5EF4-FFF2-40B4-BE49-F238E27FC236}">
                  <a16:creationId xmlns:a16="http://schemas.microsoft.com/office/drawing/2014/main" id="{13DB8799-B1A5-4A48-89DA-064E7B282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3069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9" name="Oval 25">
              <a:extLst>
                <a:ext uri="{FF2B5EF4-FFF2-40B4-BE49-F238E27FC236}">
                  <a16:creationId xmlns:a16="http://schemas.microsoft.com/office/drawing/2014/main" id="{B2CBB736-E973-4302-A68B-BD91C5A18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3222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0" name="Oval 26">
              <a:extLst>
                <a:ext uri="{FF2B5EF4-FFF2-40B4-BE49-F238E27FC236}">
                  <a16:creationId xmlns:a16="http://schemas.microsoft.com/office/drawing/2014/main" id="{89FA852F-2E22-46C5-ACF9-D5D1ABE4A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3376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1" name="Oval 27">
              <a:extLst>
                <a:ext uri="{FF2B5EF4-FFF2-40B4-BE49-F238E27FC236}">
                  <a16:creationId xmlns:a16="http://schemas.microsoft.com/office/drawing/2014/main" id="{20649877-AFA7-498A-BE2D-CECF4331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3639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2" name="Oval 28">
              <a:extLst>
                <a:ext uri="{FF2B5EF4-FFF2-40B4-BE49-F238E27FC236}">
                  <a16:creationId xmlns:a16="http://schemas.microsoft.com/office/drawing/2014/main" id="{9799E1F1-6E14-4ED3-8C16-5EA83A97A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3792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3" name="Oval 29">
              <a:extLst>
                <a:ext uri="{FF2B5EF4-FFF2-40B4-BE49-F238E27FC236}">
                  <a16:creationId xmlns:a16="http://schemas.microsoft.com/office/drawing/2014/main" id="{F6D311E7-2091-4125-B6AD-562236367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3947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4" name="Text Box 31">
              <a:extLst>
                <a:ext uri="{FF2B5EF4-FFF2-40B4-BE49-F238E27FC236}">
                  <a16:creationId xmlns:a16="http://schemas.microsoft.com/office/drawing/2014/main" id="{F67A41E7-FAB3-430A-B5EA-83A228F4C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537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1</a:t>
              </a:r>
            </a:p>
          </p:txBody>
        </p:sp>
        <p:sp>
          <p:nvSpPr>
            <p:cNvPr id="25" name="Text Box 33">
              <a:extLst>
                <a:ext uri="{FF2B5EF4-FFF2-40B4-BE49-F238E27FC236}">
                  <a16:creationId xmlns:a16="http://schemas.microsoft.com/office/drawing/2014/main" id="{6AED23DF-7655-4842-A375-CA2E61277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" y="1706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7</a:t>
              </a:r>
            </a:p>
          </p:txBody>
        </p:sp>
        <p:sp>
          <p:nvSpPr>
            <p:cNvPr id="26" name="Text Box 34">
              <a:extLst>
                <a:ext uri="{FF2B5EF4-FFF2-40B4-BE49-F238E27FC236}">
                  <a16:creationId xmlns:a16="http://schemas.microsoft.com/office/drawing/2014/main" id="{58A986E5-2BE4-45C7-BE2B-3620C2F7A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" y="191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20</a:t>
              </a:r>
            </a:p>
          </p:txBody>
        </p:sp>
        <p:sp>
          <p:nvSpPr>
            <p:cNvPr id="27" name="Text Box 35">
              <a:extLst>
                <a:ext uri="{FF2B5EF4-FFF2-40B4-BE49-F238E27FC236}">
                  <a16:creationId xmlns:a16="http://schemas.microsoft.com/office/drawing/2014/main" id="{F36407D9-BAB3-4108-940C-433939CD6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" y="2069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6</a:t>
              </a:r>
            </a:p>
          </p:txBody>
        </p:sp>
        <p:sp>
          <p:nvSpPr>
            <p:cNvPr id="28" name="Text Box 36">
              <a:extLst>
                <a:ext uri="{FF2B5EF4-FFF2-40B4-BE49-F238E27FC236}">
                  <a16:creationId xmlns:a16="http://schemas.microsoft.com/office/drawing/2014/main" id="{DFC63DF0-E268-4D68-BB0F-F37327B25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" y="2317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4</a:t>
              </a:r>
            </a:p>
          </p:txBody>
        </p:sp>
        <p:sp>
          <p:nvSpPr>
            <p:cNvPr id="29" name="Text Box 37">
              <a:extLst>
                <a:ext uri="{FF2B5EF4-FFF2-40B4-BE49-F238E27FC236}">
                  <a16:creationId xmlns:a16="http://schemas.microsoft.com/office/drawing/2014/main" id="{E9F92BA7-00F4-4929-B380-1D04FA6FB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" y="247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5</a:t>
              </a:r>
            </a:p>
          </p:txBody>
        </p:sp>
        <p:sp>
          <p:nvSpPr>
            <p:cNvPr id="30" name="Text Box 38">
              <a:extLst>
                <a:ext uri="{FF2B5EF4-FFF2-40B4-BE49-F238E27FC236}">
                  <a16:creationId xmlns:a16="http://schemas.microsoft.com/office/drawing/2014/main" id="{CA4565E0-FF26-4F16-922E-ED7B707A5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" y="2626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8</a:t>
              </a:r>
            </a:p>
          </p:txBody>
        </p:sp>
        <p:sp>
          <p:nvSpPr>
            <p:cNvPr id="31" name="Text Box 39">
              <a:extLst>
                <a:ext uri="{FF2B5EF4-FFF2-40B4-BE49-F238E27FC236}">
                  <a16:creationId xmlns:a16="http://schemas.microsoft.com/office/drawing/2014/main" id="{5B643B2A-395C-441E-A758-D87EA8962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" y="2874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2</a:t>
              </a:r>
            </a:p>
          </p:txBody>
        </p:sp>
        <p:sp>
          <p:nvSpPr>
            <p:cNvPr id="32" name="Text Box 40">
              <a:extLst>
                <a:ext uri="{FF2B5EF4-FFF2-40B4-BE49-F238E27FC236}">
                  <a16:creationId xmlns:a16="http://schemas.microsoft.com/office/drawing/2014/main" id="{CED163D4-41DB-4BC3-A7D0-B483108A6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" y="3035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24</a:t>
              </a:r>
            </a:p>
          </p:txBody>
        </p:sp>
        <p:sp>
          <p:nvSpPr>
            <p:cNvPr id="33" name="Text Box 41">
              <a:extLst>
                <a:ext uri="{FF2B5EF4-FFF2-40B4-BE49-F238E27FC236}">
                  <a16:creationId xmlns:a16="http://schemas.microsoft.com/office/drawing/2014/main" id="{67AA7CB3-B416-418F-8CF2-5CC93D0C4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" y="318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3</a:t>
              </a:r>
            </a:p>
          </p:txBody>
        </p:sp>
        <p:sp>
          <p:nvSpPr>
            <p:cNvPr id="34" name="Text Box 42">
              <a:extLst>
                <a:ext uri="{FF2B5EF4-FFF2-40B4-BE49-F238E27FC236}">
                  <a16:creationId xmlns:a16="http://schemas.microsoft.com/office/drawing/2014/main" id="{4B4476D2-1DD5-4BD6-AB66-0AD38D486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" y="3319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17</a:t>
              </a:r>
            </a:p>
          </p:txBody>
        </p:sp>
        <p:sp>
          <p:nvSpPr>
            <p:cNvPr id="35" name="Text Box 45">
              <a:extLst>
                <a:ext uri="{FF2B5EF4-FFF2-40B4-BE49-F238E27FC236}">
                  <a16:creationId xmlns:a16="http://schemas.microsoft.com/office/drawing/2014/main" id="{61AC3510-3736-46C8-AECC-51FF1FD3B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" y="3584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4</a:t>
              </a:r>
            </a:p>
          </p:txBody>
        </p:sp>
        <p:sp>
          <p:nvSpPr>
            <p:cNvPr id="36" name="Text Box 46">
              <a:extLst>
                <a:ext uri="{FF2B5EF4-FFF2-40B4-BE49-F238E27FC236}">
                  <a16:creationId xmlns:a16="http://schemas.microsoft.com/office/drawing/2014/main" id="{D88A7BE7-2CFD-4AEE-AF2A-3DC236DF9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" y="3745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5</a:t>
              </a:r>
            </a:p>
          </p:txBody>
        </p:sp>
        <p:sp>
          <p:nvSpPr>
            <p:cNvPr id="37" name="Text Box 47">
              <a:extLst>
                <a:ext uri="{FF2B5EF4-FFF2-40B4-BE49-F238E27FC236}">
                  <a16:creationId xmlns:a16="http://schemas.microsoft.com/office/drawing/2014/main" id="{3CE291B0-3718-4078-92F2-87F1BDE47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" y="389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8</a:t>
              </a:r>
            </a:p>
          </p:txBody>
        </p:sp>
      </p:grpSp>
      <p:grpSp>
        <p:nvGrpSpPr>
          <p:cNvPr id="38" name="Group 136">
            <a:extLst>
              <a:ext uri="{FF2B5EF4-FFF2-40B4-BE49-F238E27FC236}">
                <a16:creationId xmlns:a16="http://schemas.microsoft.com/office/drawing/2014/main" id="{590FC6D2-C7B4-4D6F-828C-9758AD5C6723}"/>
              </a:ext>
            </a:extLst>
          </p:cNvPr>
          <p:cNvGrpSpPr>
            <a:grpSpLocks/>
          </p:cNvGrpSpPr>
          <p:nvPr/>
        </p:nvGrpSpPr>
        <p:grpSpPr bwMode="auto">
          <a:xfrm>
            <a:off x="4611407" y="2373313"/>
            <a:ext cx="655638" cy="4148138"/>
            <a:chOff x="1429" y="1519"/>
            <a:chExt cx="413" cy="2613"/>
          </a:xfrm>
        </p:grpSpPr>
        <p:sp>
          <p:nvSpPr>
            <p:cNvPr id="39" name="Freeform 48">
              <a:extLst>
                <a:ext uri="{FF2B5EF4-FFF2-40B4-BE49-F238E27FC236}">
                  <a16:creationId xmlns:a16="http://schemas.microsoft.com/office/drawing/2014/main" id="{2AD4A8C1-933D-49A0-9430-1038CBBA3B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29" y="1523"/>
              <a:ext cx="358" cy="2609"/>
            </a:xfrm>
            <a:custGeom>
              <a:avLst/>
              <a:gdLst>
                <a:gd name="T0" fmla="*/ 7 w 60"/>
                <a:gd name="T1" fmla="*/ 0 h 510"/>
                <a:gd name="T2" fmla="*/ 0 w 60"/>
                <a:gd name="T3" fmla="*/ 7 h 510"/>
                <a:gd name="T4" fmla="*/ 0 w 60"/>
                <a:gd name="T5" fmla="*/ 502 h 510"/>
                <a:gd name="T6" fmla="*/ 7 w 60"/>
                <a:gd name="T7" fmla="*/ 510 h 510"/>
                <a:gd name="T8" fmla="*/ 52 w 60"/>
                <a:gd name="T9" fmla="*/ 510 h 510"/>
                <a:gd name="T10" fmla="*/ 60 w 60"/>
                <a:gd name="T11" fmla="*/ 502 h 510"/>
                <a:gd name="T12" fmla="*/ 60 w 60"/>
                <a:gd name="T13" fmla="*/ 7 h 510"/>
                <a:gd name="T14" fmla="*/ 52 w 60"/>
                <a:gd name="T15" fmla="*/ 0 h 510"/>
                <a:gd name="T16" fmla="*/ 7 w 60"/>
                <a:gd name="T17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510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lnTo>
                    <a:pt x="0" y="502"/>
                  </a:lnTo>
                  <a:cubicBezTo>
                    <a:pt x="0" y="507"/>
                    <a:pt x="3" y="510"/>
                    <a:pt x="7" y="510"/>
                  </a:cubicBezTo>
                  <a:lnTo>
                    <a:pt x="52" y="510"/>
                  </a:lnTo>
                  <a:cubicBezTo>
                    <a:pt x="57" y="510"/>
                    <a:pt x="60" y="507"/>
                    <a:pt x="60" y="502"/>
                  </a:cubicBezTo>
                  <a:lnTo>
                    <a:pt x="60" y="7"/>
                  </a:lnTo>
                  <a:cubicBezTo>
                    <a:pt x="60" y="3"/>
                    <a:pt x="57" y="0"/>
                    <a:pt x="52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Oval 49">
              <a:extLst>
                <a:ext uri="{FF2B5EF4-FFF2-40B4-BE49-F238E27FC236}">
                  <a16:creationId xmlns:a16="http://schemas.microsoft.com/office/drawing/2014/main" id="{AD002730-CF68-4E13-A4AE-AFF920443A1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5" y="1574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1" name="Oval 50">
              <a:extLst>
                <a:ext uri="{FF2B5EF4-FFF2-40B4-BE49-F238E27FC236}">
                  <a16:creationId xmlns:a16="http://schemas.microsoft.com/office/drawing/2014/main" id="{188755C4-D546-4C9E-94B3-A8DC027A91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5" y="1728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2" name="Oval 51">
              <a:extLst>
                <a:ext uri="{FF2B5EF4-FFF2-40B4-BE49-F238E27FC236}">
                  <a16:creationId xmlns:a16="http://schemas.microsoft.com/office/drawing/2014/main" id="{292FE899-47C8-427E-BE77-1BB8E195582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5" y="1949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3" name="Oval 52">
              <a:extLst>
                <a:ext uri="{FF2B5EF4-FFF2-40B4-BE49-F238E27FC236}">
                  <a16:creationId xmlns:a16="http://schemas.microsoft.com/office/drawing/2014/main" id="{C2C6B8CE-4328-43F4-920E-6D9DA240AF5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5" y="2103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4" name="Oval 53">
              <a:extLst>
                <a:ext uri="{FF2B5EF4-FFF2-40B4-BE49-F238E27FC236}">
                  <a16:creationId xmlns:a16="http://schemas.microsoft.com/office/drawing/2014/main" id="{48DA2FC9-7CCA-418C-86E0-E132ECDAF57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5" y="2352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5" name="Oval 54">
              <a:extLst>
                <a:ext uri="{FF2B5EF4-FFF2-40B4-BE49-F238E27FC236}">
                  <a16:creationId xmlns:a16="http://schemas.microsoft.com/office/drawing/2014/main" id="{FEC74099-AF34-452C-A667-CF8B74039C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5" y="2506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6" name="Oval 55">
              <a:extLst>
                <a:ext uri="{FF2B5EF4-FFF2-40B4-BE49-F238E27FC236}">
                  <a16:creationId xmlns:a16="http://schemas.microsoft.com/office/drawing/2014/main" id="{A00FEFBA-A495-4B33-A0B0-157563B336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5" y="2659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7" name="Oval 56">
              <a:extLst>
                <a:ext uri="{FF2B5EF4-FFF2-40B4-BE49-F238E27FC236}">
                  <a16:creationId xmlns:a16="http://schemas.microsoft.com/office/drawing/2014/main" id="{D6F6F7B8-56D8-4B4D-B25B-BEFBCFD2A92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5" y="2898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8" name="Oval 57">
              <a:extLst>
                <a:ext uri="{FF2B5EF4-FFF2-40B4-BE49-F238E27FC236}">
                  <a16:creationId xmlns:a16="http://schemas.microsoft.com/office/drawing/2014/main" id="{A0951A9E-02F0-4EB5-8ABF-F2A67A2A75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5" y="3051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9" name="Oval 58">
              <a:extLst>
                <a:ext uri="{FF2B5EF4-FFF2-40B4-BE49-F238E27FC236}">
                  <a16:creationId xmlns:a16="http://schemas.microsoft.com/office/drawing/2014/main" id="{BF069631-D49C-48DB-9D26-94259059848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5" y="3204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0" name="Oval 59">
              <a:extLst>
                <a:ext uri="{FF2B5EF4-FFF2-40B4-BE49-F238E27FC236}">
                  <a16:creationId xmlns:a16="http://schemas.microsoft.com/office/drawing/2014/main" id="{7620CF51-9771-49B2-A198-1DE5123BA0E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5" y="3358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1" name="Oval 60">
              <a:extLst>
                <a:ext uri="{FF2B5EF4-FFF2-40B4-BE49-F238E27FC236}">
                  <a16:creationId xmlns:a16="http://schemas.microsoft.com/office/drawing/2014/main" id="{368CA9F3-BCBD-4B6C-8042-A05C91D2BB6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5" y="3621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2" name="Oval 61">
              <a:extLst>
                <a:ext uri="{FF2B5EF4-FFF2-40B4-BE49-F238E27FC236}">
                  <a16:creationId xmlns:a16="http://schemas.microsoft.com/office/drawing/2014/main" id="{9656CCCB-41D6-4151-BD83-BF13E6D3B0F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5" y="3774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3" name="Oval 62">
              <a:extLst>
                <a:ext uri="{FF2B5EF4-FFF2-40B4-BE49-F238E27FC236}">
                  <a16:creationId xmlns:a16="http://schemas.microsoft.com/office/drawing/2014/main" id="{A11E07F0-2C49-400C-A93E-808C9E65D2D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5" y="3929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4" name="Text Box 63">
              <a:extLst>
                <a:ext uri="{FF2B5EF4-FFF2-40B4-BE49-F238E27FC236}">
                  <a16:creationId xmlns:a16="http://schemas.microsoft.com/office/drawing/2014/main" id="{D014A08A-F63A-457F-A962-4872DAD6D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70" y="1519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1</a:t>
              </a:r>
            </a:p>
          </p:txBody>
        </p:sp>
        <p:sp>
          <p:nvSpPr>
            <p:cNvPr id="55" name="Text Box 64">
              <a:extLst>
                <a:ext uri="{FF2B5EF4-FFF2-40B4-BE49-F238E27FC236}">
                  <a16:creationId xmlns:a16="http://schemas.microsoft.com/office/drawing/2014/main" id="{46FEA629-B8C8-4BEB-805F-EA46F929B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70" y="1688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7</a:t>
              </a:r>
            </a:p>
          </p:txBody>
        </p:sp>
        <p:sp>
          <p:nvSpPr>
            <p:cNvPr id="56" name="Text Box 65">
              <a:extLst>
                <a:ext uri="{FF2B5EF4-FFF2-40B4-BE49-F238E27FC236}">
                  <a16:creationId xmlns:a16="http://schemas.microsoft.com/office/drawing/2014/main" id="{B8E18091-B7C2-4AEA-929C-EEBFE67FD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70" y="190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20</a:t>
              </a:r>
            </a:p>
          </p:txBody>
        </p:sp>
        <p:sp>
          <p:nvSpPr>
            <p:cNvPr id="57" name="Text Box 66">
              <a:extLst>
                <a:ext uri="{FF2B5EF4-FFF2-40B4-BE49-F238E27FC236}">
                  <a16:creationId xmlns:a16="http://schemas.microsoft.com/office/drawing/2014/main" id="{9971D89F-0C74-4820-997C-5EA6D87CF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70" y="2051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6</a:t>
              </a:r>
            </a:p>
          </p:txBody>
        </p:sp>
        <p:sp>
          <p:nvSpPr>
            <p:cNvPr id="58" name="Text Box 67">
              <a:extLst>
                <a:ext uri="{FF2B5EF4-FFF2-40B4-BE49-F238E27FC236}">
                  <a16:creationId xmlns:a16="http://schemas.microsoft.com/office/drawing/2014/main" id="{DE326B77-2EEB-4C1C-905C-76926FC1C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70" y="2299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4</a:t>
              </a:r>
            </a:p>
          </p:txBody>
        </p:sp>
        <p:sp>
          <p:nvSpPr>
            <p:cNvPr id="59" name="Text Box 68">
              <a:extLst>
                <a:ext uri="{FF2B5EF4-FFF2-40B4-BE49-F238E27FC236}">
                  <a16:creationId xmlns:a16="http://schemas.microsoft.com/office/drawing/2014/main" id="{B83D92D3-F709-4C3C-A9FE-5F74B2764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70" y="246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5</a:t>
              </a:r>
            </a:p>
          </p:txBody>
        </p:sp>
        <p:sp>
          <p:nvSpPr>
            <p:cNvPr id="60" name="Text Box 69">
              <a:extLst>
                <a:ext uri="{FF2B5EF4-FFF2-40B4-BE49-F238E27FC236}">
                  <a16:creationId xmlns:a16="http://schemas.microsoft.com/office/drawing/2014/main" id="{A4AEECAB-C2E9-47E6-BDAA-56BF7B270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70" y="260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8</a:t>
              </a:r>
            </a:p>
          </p:txBody>
        </p:sp>
        <p:sp>
          <p:nvSpPr>
            <p:cNvPr id="61" name="Text Box 70">
              <a:extLst>
                <a:ext uri="{FF2B5EF4-FFF2-40B4-BE49-F238E27FC236}">
                  <a16:creationId xmlns:a16="http://schemas.microsoft.com/office/drawing/2014/main" id="{CDD17949-A876-48FD-A61B-7ED310614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70" y="2856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2</a:t>
              </a:r>
            </a:p>
          </p:txBody>
        </p:sp>
        <p:sp>
          <p:nvSpPr>
            <p:cNvPr id="62" name="Text Box 71">
              <a:extLst>
                <a:ext uri="{FF2B5EF4-FFF2-40B4-BE49-F238E27FC236}">
                  <a16:creationId xmlns:a16="http://schemas.microsoft.com/office/drawing/2014/main" id="{A0EFEA4B-7BE1-4E60-A70E-20E6811E7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70" y="3017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24</a:t>
              </a:r>
            </a:p>
          </p:txBody>
        </p:sp>
        <p:sp>
          <p:nvSpPr>
            <p:cNvPr id="63" name="Text Box 72">
              <a:extLst>
                <a:ext uri="{FF2B5EF4-FFF2-40B4-BE49-F238E27FC236}">
                  <a16:creationId xmlns:a16="http://schemas.microsoft.com/office/drawing/2014/main" id="{E01A29A4-B052-429D-8A65-7C99BAD9C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70" y="3165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3</a:t>
              </a:r>
            </a:p>
          </p:txBody>
        </p:sp>
        <p:sp>
          <p:nvSpPr>
            <p:cNvPr id="64" name="Text Box 73">
              <a:extLst>
                <a:ext uri="{FF2B5EF4-FFF2-40B4-BE49-F238E27FC236}">
                  <a16:creationId xmlns:a16="http://schemas.microsoft.com/office/drawing/2014/main" id="{4F8640BF-B595-4B43-B097-4D0264CDA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70" y="3301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17</a:t>
              </a:r>
            </a:p>
          </p:txBody>
        </p:sp>
        <p:sp>
          <p:nvSpPr>
            <p:cNvPr id="65" name="Text Box 74">
              <a:extLst>
                <a:ext uri="{FF2B5EF4-FFF2-40B4-BE49-F238E27FC236}">
                  <a16:creationId xmlns:a16="http://schemas.microsoft.com/office/drawing/2014/main" id="{77188AB0-4765-4DC1-B7C7-893EA1335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70" y="3566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4</a:t>
              </a:r>
            </a:p>
          </p:txBody>
        </p:sp>
        <p:sp>
          <p:nvSpPr>
            <p:cNvPr id="66" name="Text Box 75">
              <a:extLst>
                <a:ext uri="{FF2B5EF4-FFF2-40B4-BE49-F238E27FC236}">
                  <a16:creationId xmlns:a16="http://schemas.microsoft.com/office/drawing/2014/main" id="{2202C64B-2B92-43CA-B365-338EFA528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70" y="3727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5</a:t>
              </a:r>
            </a:p>
          </p:txBody>
        </p:sp>
        <p:sp>
          <p:nvSpPr>
            <p:cNvPr id="67" name="Text Box 76">
              <a:extLst>
                <a:ext uri="{FF2B5EF4-FFF2-40B4-BE49-F238E27FC236}">
                  <a16:creationId xmlns:a16="http://schemas.microsoft.com/office/drawing/2014/main" id="{BD699365-9D96-49BC-9518-32B303F6D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70" y="3875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8</a:t>
              </a:r>
            </a:p>
          </p:txBody>
        </p:sp>
      </p:grpSp>
      <p:grpSp>
        <p:nvGrpSpPr>
          <p:cNvPr id="68" name="Group 137">
            <a:extLst>
              <a:ext uri="{FF2B5EF4-FFF2-40B4-BE49-F238E27FC236}">
                <a16:creationId xmlns:a16="http://schemas.microsoft.com/office/drawing/2014/main" id="{AFE3C127-0B94-478F-9131-BC2A77F2308B}"/>
              </a:ext>
            </a:extLst>
          </p:cNvPr>
          <p:cNvGrpSpPr>
            <a:grpSpLocks/>
          </p:cNvGrpSpPr>
          <p:nvPr/>
        </p:nvGrpSpPr>
        <p:grpSpPr bwMode="auto">
          <a:xfrm>
            <a:off x="7635595" y="2374901"/>
            <a:ext cx="631825" cy="4148137"/>
            <a:chOff x="4151" y="1542"/>
            <a:chExt cx="398" cy="2613"/>
          </a:xfrm>
        </p:grpSpPr>
        <p:sp>
          <p:nvSpPr>
            <p:cNvPr id="69" name="Freeform 77">
              <a:extLst>
                <a:ext uri="{FF2B5EF4-FFF2-40B4-BE49-F238E27FC236}">
                  <a16:creationId xmlns:a16="http://schemas.microsoft.com/office/drawing/2014/main" id="{A19CA8AD-F75D-4C4E-BBF9-35B6274E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" y="1546"/>
              <a:ext cx="358" cy="2609"/>
            </a:xfrm>
            <a:custGeom>
              <a:avLst/>
              <a:gdLst>
                <a:gd name="T0" fmla="*/ 7 w 60"/>
                <a:gd name="T1" fmla="*/ 0 h 510"/>
                <a:gd name="T2" fmla="*/ 0 w 60"/>
                <a:gd name="T3" fmla="*/ 7 h 510"/>
                <a:gd name="T4" fmla="*/ 0 w 60"/>
                <a:gd name="T5" fmla="*/ 502 h 510"/>
                <a:gd name="T6" fmla="*/ 7 w 60"/>
                <a:gd name="T7" fmla="*/ 510 h 510"/>
                <a:gd name="T8" fmla="*/ 52 w 60"/>
                <a:gd name="T9" fmla="*/ 510 h 510"/>
                <a:gd name="T10" fmla="*/ 60 w 60"/>
                <a:gd name="T11" fmla="*/ 502 h 510"/>
                <a:gd name="T12" fmla="*/ 60 w 60"/>
                <a:gd name="T13" fmla="*/ 7 h 510"/>
                <a:gd name="T14" fmla="*/ 52 w 60"/>
                <a:gd name="T15" fmla="*/ 0 h 510"/>
                <a:gd name="T16" fmla="*/ 7 w 60"/>
                <a:gd name="T17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510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lnTo>
                    <a:pt x="0" y="502"/>
                  </a:lnTo>
                  <a:cubicBezTo>
                    <a:pt x="0" y="507"/>
                    <a:pt x="3" y="510"/>
                    <a:pt x="7" y="510"/>
                  </a:cubicBezTo>
                  <a:lnTo>
                    <a:pt x="52" y="510"/>
                  </a:lnTo>
                  <a:cubicBezTo>
                    <a:pt x="57" y="510"/>
                    <a:pt x="60" y="507"/>
                    <a:pt x="60" y="502"/>
                  </a:cubicBezTo>
                  <a:lnTo>
                    <a:pt x="60" y="7"/>
                  </a:lnTo>
                  <a:cubicBezTo>
                    <a:pt x="60" y="3"/>
                    <a:pt x="57" y="0"/>
                    <a:pt x="52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78">
              <a:extLst>
                <a:ext uri="{FF2B5EF4-FFF2-40B4-BE49-F238E27FC236}">
                  <a16:creationId xmlns:a16="http://schemas.microsoft.com/office/drawing/2014/main" id="{FA314BEB-A153-4FC0-8D55-44A015F4E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1597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1" name="Oval 79">
              <a:extLst>
                <a:ext uri="{FF2B5EF4-FFF2-40B4-BE49-F238E27FC236}">
                  <a16:creationId xmlns:a16="http://schemas.microsoft.com/office/drawing/2014/main" id="{873A856C-80BE-402D-A7BC-1455F1DBE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1751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2" name="Oval 80">
              <a:extLst>
                <a:ext uri="{FF2B5EF4-FFF2-40B4-BE49-F238E27FC236}">
                  <a16:creationId xmlns:a16="http://schemas.microsoft.com/office/drawing/2014/main" id="{8F603E5B-91F5-4D5B-A1FB-4621D6D2F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1972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3" name="Oval 81">
              <a:extLst>
                <a:ext uri="{FF2B5EF4-FFF2-40B4-BE49-F238E27FC236}">
                  <a16:creationId xmlns:a16="http://schemas.microsoft.com/office/drawing/2014/main" id="{C322D80E-5950-4899-B689-FA87ABDE5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2126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4" name="Oval 82">
              <a:extLst>
                <a:ext uri="{FF2B5EF4-FFF2-40B4-BE49-F238E27FC236}">
                  <a16:creationId xmlns:a16="http://schemas.microsoft.com/office/drawing/2014/main" id="{EEA22BC5-6BD9-4EED-8F87-67F5FBCC5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2375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5" name="Oval 83">
              <a:extLst>
                <a:ext uri="{FF2B5EF4-FFF2-40B4-BE49-F238E27FC236}">
                  <a16:creationId xmlns:a16="http://schemas.microsoft.com/office/drawing/2014/main" id="{1FD7A2AE-9906-4A73-9FD5-9CD439930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2529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6" name="Oval 84">
              <a:extLst>
                <a:ext uri="{FF2B5EF4-FFF2-40B4-BE49-F238E27FC236}">
                  <a16:creationId xmlns:a16="http://schemas.microsoft.com/office/drawing/2014/main" id="{F842E1BD-B6ED-493F-A623-1178B3EA3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2682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7" name="Oval 85">
              <a:extLst>
                <a:ext uri="{FF2B5EF4-FFF2-40B4-BE49-F238E27FC236}">
                  <a16:creationId xmlns:a16="http://schemas.microsoft.com/office/drawing/2014/main" id="{CC9FBC1F-55F8-402E-972C-D63DD5906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2921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8" name="Oval 86">
              <a:extLst>
                <a:ext uri="{FF2B5EF4-FFF2-40B4-BE49-F238E27FC236}">
                  <a16:creationId xmlns:a16="http://schemas.microsoft.com/office/drawing/2014/main" id="{F18E57BD-10CD-4335-A8CE-36A128186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3074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9" name="Oval 87">
              <a:extLst>
                <a:ext uri="{FF2B5EF4-FFF2-40B4-BE49-F238E27FC236}">
                  <a16:creationId xmlns:a16="http://schemas.microsoft.com/office/drawing/2014/main" id="{550A3619-5218-4040-ACD4-0542A83F2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3227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80" name="Oval 88">
              <a:extLst>
                <a:ext uri="{FF2B5EF4-FFF2-40B4-BE49-F238E27FC236}">
                  <a16:creationId xmlns:a16="http://schemas.microsoft.com/office/drawing/2014/main" id="{0711A1CE-DBFD-4160-9BF1-1663406E2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3381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81" name="Oval 89">
              <a:extLst>
                <a:ext uri="{FF2B5EF4-FFF2-40B4-BE49-F238E27FC236}">
                  <a16:creationId xmlns:a16="http://schemas.microsoft.com/office/drawing/2014/main" id="{C79AFD90-411C-4BA0-A103-6EA476F62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3644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82" name="Oval 90">
              <a:extLst>
                <a:ext uri="{FF2B5EF4-FFF2-40B4-BE49-F238E27FC236}">
                  <a16:creationId xmlns:a16="http://schemas.microsoft.com/office/drawing/2014/main" id="{C66D568B-A9CE-487E-9796-ACC762354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3797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83" name="Oval 91">
              <a:extLst>
                <a:ext uri="{FF2B5EF4-FFF2-40B4-BE49-F238E27FC236}">
                  <a16:creationId xmlns:a16="http://schemas.microsoft.com/office/drawing/2014/main" id="{7965C767-3AF9-4428-932E-3230E0A61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3952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84" name="Text Box 92">
              <a:extLst>
                <a:ext uri="{FF2B5EF4-FFF2-40B4-BE49-F238E27FC236}">
                  <a16:creationId xmlns:a16="http://schemas.microsoft.com/office/drawing/2014/main" id="{68C63FA7-9AFF-4269-BF2A-022E5203B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0" y="154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1</a:t>
              </a:r>
            </a:p>
          </p:txBody>
        </p:sp>
        <p:sp>
          <p:nvSpPr>
            <p:cNvPr id="85" name="Text Box 93">
              <a:extLst>
                <a:ext uri="{FF2B5EF4-FFF2-40B4-BE49-F238E27FC236}">
                  <a16:creationId xmlns:a16="http://schemas.microsoft.com/office/drawing/2014/main" id="{35F1C04B-705B-4AFD-A56C-6562D25E2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1711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7</a:t>
              </a:r>
            </a:p>
          </p:txBody>
        </p:sp>
        <p:sp>
          <p:nvSpPr>
            <p:cNvPr id="86" name="Text Box 94">
              <a:extLst>
                <a:ext uri="{FF2B5EF4-FFF2-40B4-BE49-F238E27FC236}">
                  <a16:creationId xmlns:a16="http://schemas.microsoft.com/office/drawing/2014/main" id="{02F17757-63E6-4C1A-B261-25342CF88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192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20</a:t>
              </a:r>
            </a:p>
          </p:txBody>
        </p:sp>
        <p:sp>
          <p:nvSpPr>
            <p:cNvPr id="87" name="Text Box 95">
              <a:extLst>
                <a:ext uri="{FF2B5EF4-FFF2-40B4-BE49-F238E27FC236}">
                  <a16:creationId xmlns:a16="http://schemas.microsoft.com/office/drawing/2014/main" id="{0700ABB8-4A28-4308-8EB8-01C54F3FD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2074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6</a:t>
              </a:r>
            </a:p>
          </p:txBody>
        </p:sp>
        <p:sp>
          <p:nvSpPr>
            <p:cNvPr id="88" name="Text Box 96">
              <a:extLst>
                <a:ext uri="{FF2B5EF4-FFF2-40B4-BE49-F238E27FC236}">
                  <a16:creationId xmlns:a16="http://schemas.microsoft.com/office/drawing/2014/main" id="{B4053493-FB72-4D5F-970D-01EE497E0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232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8</a:t>
              </a:r>
            </a:p>
          </p:txBody>
        </p:sp>
        <p:sp>
          <p:nvSpPr>
            <p:cNvPr id="89" name="Text Box 97">
              <a:extLst>
                <a:ext uri="{FF2B5EF4-FFF2-40B4-BE49-F238E27FC236}">
                  <a16:creationId xmlns:a16="http://schemas.microsoft.com/office/drawing/2014/main" id="{5138F3D3-03FD-4A11-940D-803D65DC8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248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4</a:t>
              </a:r>
            </a:p>
          </p:txBody>
        </p:sp>
        <p:sp>
          <p:nvSpPr>
            <p:cNvPr id="90" name="Text Box 98">
              <a:extLst>
                <a:ext uri="{FF2B5EF4-FFF2-40B4-BE49-F238E27FC236}">
                  <a16:creationId xmlns:a16="http://schemas.microsoft.com/office/drawing/2014/main" id="{252F3BBC-21AA-4AD6-872D-02000D227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2631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5</a:t>
              </a:r>
            </a:p>
          </p:txBody>
        </p:sp>
        <p:sp>
          <p:nvSpPr>
            <p:cNvPr id="91" name="Text Box 99">
              <a:extLst>
                <a:ext uri="{FF2B5EF4-FFF2-40B4-BE49-F238E27FC236}">
                  <a16:creationId xmlns:a16="http://schemas.microsoft.com/office/drawing/2014/main" id="{1C27E053-95B7-45D5-B174-72765F126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2879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3</a:t>
              </a:r>
            </a:p>
          </p:txBody>
        </p:sp>
        <p:sp>
          <p:nvSpPr>
            <p:cNvPr id="92" name="Text Box 100">
              <a:extLst>
                <a:ext uri="{FF2B5EF4-FFF2-40B4-BE49-F238E27FC236}">
                  <a16:creationId xmlns:a16="http://schemas.microsoft.com/office/drawing/2014/main" id="{BDE8B237-427B-430D-B64E-B27C9A1A4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30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17</a:t>
              </a:r>
            </a:p>
          </p:txBody>
        </p:sp>
        <p:sp>
          <p:nvSpPr>
            <p:cNvPr id="93" name="Text Box 101">
              <a:extLst>
                <a:ext uri="{FF2B5EF4-FFF2-40B4-BE49-F238E27FC236}">
                  <a16:creationId xmlns:a16="http://schemas.microsoft.com/office/drawing/2014/main" id="{D2818A9E-E5D6-41B6-9362-972ED7E13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318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2</a:t>
              </a:r>
            </a:p>
          </p:txBody>
        </p:sp>
        <p:sp>
          <p:nvSpPr>
            <p:cNvPr id="94" name="Text Box 102">
              <a:extLst>
                <a:ext uri="{FF2B5EF4-FFF2-40B4-BE49-F238E27FC236}">
                  <a16:creationId xmlns:a16="http://schemas.microsoft.com/office/drawing/2014/main" id="{601E2A3A-0A31-4827-802F-EC993D9ED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3324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24</a:t>
              </a:r>
            </a:p>
          </p:txBody>
        </p:sp>
        <p:sp>
          <p:nvSpPr>
            <p:cNvPr id="95" name="Text Box 103">
              <a:extLst>
                <a:ext uri="{FF2B5EF4-FFF2-40B4-BE49-F238E27FC236}">
                  <a16:creationId xmlns:a16="http://schemas.microsoft.com/office/drawing/2014/main" id="{D7063F61-8469-45F2-BD5D-D36F8C498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3589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8</a:t>
              </a:r>
            </a:p>
          </p:txBody>
        </p:sp>
        <p:sp>
          <p:nvSpPr>
            <p:cNvPr id="96" name="Text Box 104">
              <a:extLst>
                <a:ext uri="{FF2B5EF4-FFF2-40B4-BE49-F238E27FC236}">
                  <a16:creationId xmlns:a16="http://schemas.microsoft.com/office/drawing/2014/main" id="{E239A6D0-1F41-40C6-B8B2-BC59D618E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375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4</a:t>
              </a:r>
            </a:p>
          </p:txBody>
        </p:sp>
        <p:sp>
          <p:nvSpPr>
            <p:cNvPr id="97" name="Text Box 105">
              <a:extLst>
                <a:ext uri="{FF2B5EF4-FFF2-40B4-BE49-F238E27FC236}">
                  <a16:creationId xmlns:a16="http://schemas.microsoft.com/office/drawing/2014/main" id="{B7BFDD7E-C5F4-491F-888C-741A04749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38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sz="1600"/>
                <a:t>5</a:t>
              </a:r>
            </a:p>
          </p:txBody>
        </p:sp>
      </p:grpSp>
      <p:grpSp>
        <p:nvGrpSpPr>
          <p:cNvPr id="98" name="Group 138">
            <a:extLst>
              <a:ext uri="{FF2B5EF4-FFF2-40B4-BE49-F238E27FC236}">
                <a16:creationId xmlns:a16="http://schemas.microsoft.com/office/drawing/2014/main" id="{04E5437A-3EF4-4E2B-9EED-24A3FEC7BFA7}"/>
              </a:ext>
            </a:extLst>
          </p:cNvPr>
          <p:cNvGrpSpPr>
            <a:grpSpLocks/>
          </p:cNvGrpSpPr>
          <p:nvPr/>
        </p:nvGrpSpPr>
        <p:grpSpPr bwMode="auto">
          <a:xfrm>
            <a:off x="8994495" y="2373313"/>
            <a:ext cx="655637" cy="4148138"/>
            <a:chOff x="5007" y="1524"/>
            <a:chExt cx="413" cy="2613"/>
          </a:xfrm>
        </p:grpSpPr>
        <p:sp>
          <p:nvSpPr>
            <p:cNvPr id="99" name="Freeform 106">
              <a:extLst>
                <a:ext uri="{FF2B5EF4-FFF2-40B4-BE49-F238E27FC236}">
                  <a16:creationId xmlns:a16="http://schemas.microsoft.com/office/drawing/2014/main" id="{9536726A-24DD-4674-A6D5-416A9A92E7F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07" y="1528"/>
              <a:ext cx="358" cy="2609"/>
            </a:xfrm>
            <a:custGeom>
              <a:avLst/>
              <a:gdLst>
                <a:gd name="T0" fmla="*/ 7 w 60"/>
                <a:gd name="T1" fmla="*/ 0 h 510"/>
                <a:gd name="T2" fmla="*/ 0 w 60"/>
                <a:gd name="T3" fmla="*/ 7 h 510"/>
                <a:gd name="T4" fmla="*/ 0 w 60"/>
                <a:gd name="T5" fmla="*/ 502 h 510"/>
                <a:gd name="T6" fmla="*/ 7 w 60"/>
                <a:gd name="T7" fmla="*/ 510 h 510"/>
                <a:gd name="T8" fmla="*/ 52 w 60"/>
                <a:gd name="T9" fmla="*/ 510 h 510"/>
                <a:gd name="T10" fmla="*/ 60 w 60"/>
                <a:gd name="T11" fmla="*/ 502 h 510"/>
                <a:gd name="T12" fmla="*/ 60 w 60"/>
                <a:gd name="T13" fmla="*/ 7 h 510"/>
                <a:gd name="T14" fmla="*/ 52 w 60"/>
                <a:gd name="T15" fmla="*/ 0 h 510"/>
                <a:gd name="T16" fmla="*/ 7 w 60"/>
                <a:gd name="T17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510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lnTo>
                    <a:pt x="0" y="502"/>
                  </a:lnTo>
                  <a:cubicBezTo>
                    <a:pt x="0" y="507"/>
                    <a:pt x="3" y="510"/>
                    <a:pt x="7" y="510"/>
                  </a:cubicBezTo>
                  <a:lnTo>
                    <a:pt x="52" y="510"/>
                  </a:lnTo>
                  <a:cubicBezTo>
                    <a:pt x="57" y="510"/>
                    <a:pt x="60" y="507"/>
                    <a:pt x="60" y="502"/>
                  </a:cubicBezTo>
                  <a:lnTo>
                    <a:pt x="60" y="7"/>
                  </a:lnTo>
                  <a:cubicBezTo>
                    <a:pt x="60" y="3"/>
                    <a:pt x="57" y="0"/>
                    <a:pt x="52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Oval 107">
              <a:extLst>
                <a:ext uri="{FF2B5EF4-FFF2-40B4-BE49-F238E27FC236}">
                  <a16:creationId xmlns:a16="http://schemas.microsoft.com/office/drawing/2014/main" id="{B4A07B05-58D1-419E-BA03-32CA2F8B002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63" y="1579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01" name="Oval 108">
              <a:extLst>
                <a:ext uri="{FF2B5EF4-FFF2-40B4-BE49-F238E27FC236}">
                  <a16:creationId xmlns:a16="http://schemas.microsoft.com/office/drawing/2014/main" id="{38A6DD68-4BCF-4472-A1E4-04D553837EA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63" y="1733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02" name="Oval 109">
              <a:extLst>
                <a:ext uri="{FF2B5EF4-FFF2-40B4-BE49-F238E27FC236}">
                  <a16:creationId xmlns:a16="http://schemas.microsoft.com/office/drawing/2014/main" id="{737C6119-3E96-4D61-AC90-77C03401368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63" y="1954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03" name="Oval 110">
              <a:extLst>
                <a:ext uri="{FF2B5EF4-FFF2-40B4-BE49-F238E27FC236}">
                  <a16:creationId xmlns:a16="http://schemas.microsoft.com/office/drawing/2014/main" id="{3617E82A-E2DC-4AE6-90D5-BECB523AF9D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63" y="2108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04" name="Oval 111">
              <a:extLst>
                <a:ext uri="{FF2B5EF4-FFF2-40B4-BE49-F238E27FC236}">
                  <a16:creationId xmlns:a16="http://schemas.microsoft.com/office/drawing/2014/main" id="{AC89EFF9-DD63-4610-BCB8-6800874F15A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63" y="2357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05" name="Oval 112">
              <a:extLst>
                <a:ext uri="{FF2B5EF4-FFF2-40B4-BE49-F238E27FC236}">
                  <a16:creationId xmlns:a16="http://schemas.microsoft.com/office/drawing/2014/main" id="{902018D8-9D86-47D1-A15E-4FF5D5CB5E0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63" y="2511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06" name="Oval 113">
              <a:extLst>
                <a:ext uri="{FF2B5EF4-FFF2-40B4-BE49-F238E27FC236}">
                  <a16:creationId xmlns:a16="http://schemas.microsoft.com/office/drawing/2014/main" id="{DFFD10D5-164F-4917-B9E0-B9D3EE17A9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63" y="2664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07" name="Oval 114">
              <a:extLst>
                <a:ext uri="{FF2B5EF4-FFF2-40B4-BE49-F238E27FC236}">
                  <a16:creationId xmlns:a16="http://schemas.microsoft.com/office/drawing/2014/main" id="{46390ACC-62E8-4CBA-B761-6DE92AFA360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63" y="2903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08" name="Oval 115">
              <a:extLst>
                <a:ext uri="{FF2B5EF4-FFF2-40B4-BE49-F238E27FC236}">
                  <a16:creationId xmlns:a16="http://schemas.microsoft.com/office/drawing/2014/main" id="{BC05964C-6FE4-4B73-9FD7-60087A25ACD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63" y="3056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09" name="Oval 116">
              <a:extLst>
                <a:ext uri="{FF2B5EF4-FFF2-40B4-BE49-F238E27FC236}">
                  <a16:creationId xmlns:a16="http://schemas.microsoft.com/office/drawing/2014/main" id="{6C258B5F-4512-45AE-931E-C7797D72B33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63" y="3209"/>
              <a:ext cx="103" cy="103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10" name="Oval 117">
              <a:extLst>
                <a:ext uri="{FF2B5EF4-FFF2-40B4-BE49-F238E27FC236}">
                  <a16:creationId xmlns:a16="http://schemas.microsoft.com/office/drawing/2014/main" id="{85865F80-FCEE-4B31-8DD9-FFF322D8F32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63" y="3363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11" name="Oval 118">
              <a:extLst>
                <a:ext uri="{FF2B5EF4-FFF2-40B4-BE49-F238E27FC236}">
                  <a16:creationId xmlns:a16="http://schemas.microsoft.com/office/drawing/2014/main" id="{8929254F-0CCD-414D-AB6A-F5315B4B38E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63" y="3626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12" name="Oval 119">
              <a:extLst>
                <a:ext uri="{FF2B5EF4-FFF2-40B4-BE49-F238E27FC236}">
                  <a16:creationId xmlns:a16="http://schemas.microsoft.com/office/drawing/2014/main" id="{0E4C508A-D7E8-443F-B24C-AF59721B82B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63" y="3779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13" name="Oval 120">
              <a:extLst>
                <a:ext uri="{FF2B5EF4-FFF2-40B4-BE49-F238E27FC236}">
                  <a16:creationId xmlns:a16="http://schemas.microsoft.com/office/drawing/2014/main" id="{A7924142-ED46-495B-AB63-4F0F95B3E2C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63" y="3934"/>
              <a:ext cx="103" cy="102"/>
            </a:xfrm>
            <a:prstGeom prst="ellipse">
              <a:avLst/>
            </a:pr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14" name="Text Box 121">
              <a:extLst>
                <a:ext uri="{FF2B5EF4-FFF2-40B4-BE49-F238E27FC236}">
                  <a16:creationId xmlns:a16="http://schemas.microsoft.com/office/drawing/2014/main" id="{EDC55B24-273D-43CD-8039-2C0929F8E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8" y="1524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1</a:t>
              </a:r>
            </a:p>
          </p:txBody>
        </p:sp>
        <p:sp>
          <p:nvSpPr>
            <p:cNvPr id="115" name="Text Box 122">
              <a:extLst>
                <a:ext uri="{FF2B5EF4-FFF2-40B4-BE49-F238E27FC236}">
                  <a16:creationId xmlns:a16="http://schemas.microsoft.com/office/drawing/2014/main" id="{66B047B8-4B62-45E9-8927-62D7C9A84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8" y="1693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7</a:t>
              </a:r>
            </a:p>
          </p:txBody>
        </p:sp>
        <p:sp>
          <p:nvSpPr>
            <p:cNvPr id="116" name="Text Box 123">
              <a:extLst>
                <a:ext uri="{FF2B5EF4-FFF2-40B4-BE49-F238E27FC236}">
                  <a16:creationId xmlns:a16="http://schemas.microsoft.com/office/drawing/2014/main" id="{681D7B28-C764-454C-A69B-6FA7105CC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8" y="1905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20</a:t>
              </a:r>
            </a:p>
          </p:txBody>
        </p:sp>
        <p:sp>
          <p:nvSpPr>
            <p:cNvPr id="117" name="Text Box 124">
              <a:extLst>
                <a:ext uri="{FF2B5EF4-FFF2-40B4-BE49-F238E27FC236}">
                  <a16:creationId xmlns:a16="http://schemas.microsoft.com/office/drawing/2014/main" id="{10861DC7-8523-4EB7-848F-9CCF6348A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8" y="2056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6</a:t>
              </a:r>
            </a:p>
          </p:txBody>
        </p:sp>
        <p:sp>
          <p:nvSpPr>
            <p:cNvPr id="118" name="Text Box 125">
              <a:extLst>
                <a:ext uri="{FF2B5EF4-FFF2-40B4-BE49-F238E27FC236}">
                  <a16:creationId xmlns:a16="http://schemas.microsoft.com/office/drawing/2014/main" id="{3CC7A78C-79E0-4D98-8C9D-70AB8E72C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8" y="2304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8</a:t>
              </a:r>
            </a:p>
          </p:txBody>
        </p:sp>
        <p:sp>
          <p:nvSpPr>
            <p:cNvPr id="119" name="Text Box 126">
              <a:extLst>
                <a:ext uri="{FF2B5EF4-FFF2-40B4-BE49-F238E27FC236}">
                  <a16:creationId xmlns:a16="http://schemas.microsoft.com/office/drawing/2014/main" id="{E60AB3A4-E386-49F5-81E7-DE6052CB3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8" y="2465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4</a:t>
              </a:r>
            </a:p>
          </p:txBody>
        </p:sp>
        <p:sp>
          <p:nvSpPr>
            <p:cNvPr id="120" name="Text Box 127">
              <a:extLst>
                <a:ext uri="{FF2B5EF4-FFF2-40B4-BE49-F238E27FC236}">
                  <a16:creationId xmlns:a16="http://schemas.microsoft.com/office/drawing/2014/main" id="{7815F409-6166-4E72-9F70-15A6C0CC1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8" y="261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5</a:t>
              </a:r>
            </a:p>
          </p:txBody>
        </p:sp>
        <p:sp>
          <p:nvSpPr>
            <p:cNvPr id="121" name="Text Box 128">
              <a:extLst>
                <a:ext uri="{FF2B5EF4-FFF2-40B4-BE49-F238E27FC236}">
                  <a16:creationId xmlns:a16="http://schemas.microsoft.com/office/drawing/2014/main" id="{87E1C562-367E-4E3F-B166-212024781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8" y="2861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3</a:t>
              </a:r>
            </a:p>
          </p:txBody>
        </p:sp>
        <p:sp>
          <p:nvSpPr>
            <p:cNvPr id="122" name="Text Box 129">
              <a:extLst>
                <a:ext uri="{FF2B5EF4-FFF2-40B4-BE49-F238E27FC236}">
                  <a16:creationId xmlns:a16="http://schemas.microsoft.com/office/drawing/2014/main" id="{F0154B4D-1C2E-4D68-8F1B-DC349EA64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8" y="302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17</a:t>
              </a:r>
            </a:p>
          </p:txBody>
        </p:sp>
        <p:sp>
          <p:nvSpPr>
            <p:cNvPr id="123" name="Text Box 130">
              <a:extLst>
                <a:ext uri="{FF2B5EF4-FFF2-40B4-BE49-F238E27FC236}">
                  <a16:creationId xmlns:a16="http://schemas.microsoft.com/office/drawing/2014/main" id="{14619D04-2C7A-48A4-8C60-99FF903BE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8" y="317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2</a:t>
              </a:r>
            </a:p>
          </p:txBody>
        </p:sp>
        <p:sp>
          <p:nvSpPr>
            <p:cNvPr id="124" name="Text Box 131">
              <a:extLst>
                <a:ext uri="{FF2B5EF4-FFF2-40B4-BE49-F238E27FC236}">
                  <a16:creationId xmlns:a16="http://schemas.microsoft.com/office/drawing/2014/main" id="{68CDE529-3F62-4F59-8587-57D4E5D76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8" y="3306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24</a:t>
              </a:r>
            </a:p>
          </p:txBody>
        </p:sp>
        <p:sp>
          <p:nvSpPr>
            <p:cNvPr id="125" name="Text Box 132">
              <a:extLst>
                <a:ext uri="{FF2B5EF4-FFF2-40B4-BE49-F238E27FC236}">
                  <a16:creationId xmlns:a16="http://schemas.microsoft.com/office/drawing/2014/main" id="{35BEDAD3-E439-486B-86EE-093492D0E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8" y="3571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8</a:t>
              </a:r>
            </a:p>
          </p:txBody>
        </p:sp>
        <p:sp>
          <p:nvSpPr>
            <p:cNvPr id="126" name="Text Box 133">
              <a:extLst>
                <a:ext uri="{FF2B5EF4-FFF2-40B4-BE49-F238E27FC236}">
                  <a16:creationId xmlns:a16="http://schemas.microsoft.com/office/drawing/2014/main" id="{3C164833-625C-417B-AB07-B6ECB590B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8" y="373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4</a:t>
              </a:r>
            </a:p>
          </p:txBody>
        </p:sp>
        <p:sp>
          <p:nvSpPr>
            <p:cNvPr id="127" name="Text Box 134">
              <a:extLst>
                <a:ext uri="{FF2B5EF4-FFF2-40B4-BE49-F238E27FC236}">
                  <a16:creationId xmlns:a16="http://schemas.microsoft.com/office/drawing/2014/main" id="{AD814295-A8FB-485E-AF8F-542F781F8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8" y="388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5</a:t>
              </a:r>
            </a:p>
          </p:txBody>
        </p:sp>
      </p:grpSp>
      <p:sp>
        <p:nvSpPr>
          <p:cNvPr id="128" name="Line 139">
            <a:extLst>
              <a:ext uri="{FF2B5EF4-FFF2-40B4-BE49-F238E27FC236}">
                <a16:creationId xmlns:a16="http://schemas.microsoft.com/office/drawing/2014/main" id="{7570378A-7967-4759-B0EB-B231B5DE4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6082" y="3805238"/>
            <a:ext cx="2519363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9" name="Line 140">
            <a:extLst>
              <a:ext uri="{FF2B5EF4-FFF2-40B4-BE49-F238E27FC236}">
                <a16:creationId xmlns:a16="http://schemas.microsoft.com/office/drawing/2014/main" id="{9E7DAB83-242D-4C69-878B-13E5998D3F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6082" y="4310063"/>
            <a:ext cx="2519363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0" name="Line 141">
            <a:extLst>
              <a:ext uri="{FF2B5EF4-FFF2-40B4-BE49-F238E27FC236}">
                <a16:creationId xmlns:a16="http://schemas.microsoft.com/office/drawing/2014/main" id="{6F98E551-5C3A-44CD-A757-13B1558D1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6082" y="4668838"/>
            <a:ext cx="2519363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1" name="Line 142">
            <a:extLst>
              <a:ext uri="{FF2B5EF4-FFF2-40B4-BE49-F238E27FC236}">
                <a16:creationId xmlns:a16="http://schemas.microsoft.com/office/drawing/2014/main" id="{FB7212A1-FF27-48C0-86E6-BD992ADD4C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6082" y="5173663"/>
            <a:ext cx="2519363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2" name="Line 143">
            <a:extLst>
              <a:ext uri="{FF2B5EF4-FFF2-40B4-BE49-F238E27FC236}">
                <a16:creationId xmlns:a16="http://schemas.microsoft.com/office/drawing/2014/main" id="{D32AF143-46E0-433D-B066-6BB95B2FC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6082" y="5821363"/>
            <a:ext cx="2519363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3" name="Line 144">
            <a:extLst>
              <a:ext uri="{FF2B5EF4-FFF2-40B4-BE49-F238E27FC236}">
                <a16:creationId xmlns:a16="http://schemas.microsoft.com/office/drawing/2014/main" id="{9D6F120A-AEAC-48EB-AA03-11685966FE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6082" y="6253163"/>
            <a:ext cx="2519363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4" name="Line 145">
            <a:extLst>
              <a:ext uri="{FF2B5EF4-FFF2-40B4-BE49-F238E27FC236}">
                <a16:creationId xmlns:a16="http://schemas.microsoft.com/office/drawing/2014/main" id="{6C9C7132-756A-4794-A502-32B20622A3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482" y="2543176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5" name="Line 146">
            <a:extLst>
              <a:ext uri="{FF2B5EF4-FFF2-40B4-BE49-F238E27FC236}">
                <a16:creationId xmlns:a16="http://schemas.microsoft.com/office/drawing/2014/main" id="{CAF81086-B39E-4453-BAD7-270113E0B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482" y="2797176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6" name="Line 147">
            <a:extLst>
              <a:ext uri="{FF2B5EF4-FFF2-40B4-BE49-F238E27FC236}">
                <a16:creationId xmlns:a16="http://schemas.microsoft.com/office/drawing/2014/main" id="{F2020412-2523-4391-BA85-3C7F8483B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482" y="3138488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7" name="Line 148">
            <a:extLst>
              <a:ext uri="{FF2B5EF4-FFF2-40B4-BE49-F238E27FC236}">
                <a16:creationId xmlns:a16="http://schemas.microsoft.com/office/drawing/2014/main" id="{4D56A87F-CCAD-455A-9370-9ECC00097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482" y="3373438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8" name="Line 149">
            <a:extLst>
              <a:ext uri="{FF2B5EF4-FFF2-40B4-BE49-F238E27FC236}">
                <a16:creationId xmlns:a16="http://schemas.microsoft.com/office/drawing/2014/main" id="{AEFC022D-4671-4F57-A176-297CBE7C1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482" y="3767138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9" name="Line 150">
            <a:extLst>
              <a:ext uri="{FF2B5EF4-FFF2-40B4-BE49-F238E27FC236}">
                <a16:creationId xmlns:a16="http://schemas.microsoft.com/office/drawing/2014/main" id="{04FC60B4-2921-4EE7-9F65-FD1DFEB26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482" y="4264026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0" name="Line 151">
            <a:extLst>
              <a:ext uri="{FF2B5EF4-FFF2-40B4-BE49-F238E27FC236}">
                <a16:creationId xmlns:a16="http://schemas.microsoft.com/office/drawing/2014/main" id="{F54B2626-59E3-4398-9EFC-07318B8B3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482" y="4632326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1" name="Line 152">
            <a:extLst>
              <a:ext uri="{FF2B5EF4-FFF2-40B4-BE49-F238E27FC236}">
                <a16:creationId xmlns:a16="http://schemas.microsoft.com/office/drawing/2014/main" id="{366AC8F0-C668-4EC0-89FD-2BA99E82D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482" y="4886326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2" name="Line 153">
            <a:extLst>
              <a:ext uri="{FF2B5EF4-FFF2-40B4-BE49-F238E27FC236}">
                <a16:creationId xmlns:a16="http://schemas.microsoft.com/office/drawing/2014/main" id="{6DB8C890-3040-4580-9D99-71BE9DEF0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482" y="5135563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3" name="Line 154">
            <a:extLst>
              <a:ext uri="{FF2B5EF4-FFF2-40B4-BE49-F238E27FC236}">
                <a16:creationId xmlns:a16="http://schemas.microsoft.com/office/drawing/2014/main" id="{DE5953CF-8C3F-45DE-A728-11B144BAE8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482" y="5389563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4" name="Line 155">
            <a:extLst>
              <a:ext uri="{FF2B5EF4-FFF2-40B4-BE49-F238E27FC236}">
                <a16:creationId xmlns:a16="http://schemas.microsoft.com/office/drawing/2014/main" id="{1E51B5CE-C683-4505-BAE8-6B063EECC0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482" y="5788026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5" name="Line 156">
            <a:extLst>
              <a:ext uri="{FF2B5EF4-FFF2-40B4-BE49-F238E27FC236}">
                <a16:creationId xmlns:a16="http://schemas.microsoft.com/office/drawing/2014/main" id="{55DA3CD8-4276-4AC8-8766-4548AD007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482" y="6037263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6" name="Line 157">
            <a:extLst>
              <a:ext uri="{FF2B5EF4-FFF2-40B4-BE49-F238E27FC236}">
                <a16:creationId xmlns:a16="http://schemas.microsoft.com/office/drawing/2014/main" id="{A66498A1-18D6-4D3D-B1FF-E152A7DA4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482" y="6291263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7" name="Line 158">
            <a:extLst>
              <a:ext uri="{FF2B5EF4-FFF2-40B4-BE49-F238E27FC236}">
                <a16:creationId xmlns:a16="http://schemas.microsoft.com/office/drawing/2014/main" id="{90B5C886-EAB9-442A-B4E4-5E2F6BE2C1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482" y="4021138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8" name="Line 159">
            <a:extLst>
              <a:ext uri="{FF2B5EF4-FFF2-40B4-BE49-F238E27FC236}">
                <a16:creationId xmlns:a16="http://schemas.microsoft.com/office/drawing/2014/main" id="{37A47C2D-0F83-439F-BF00-C5A1CE255D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70" y="2543176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9" name="Line 160">
            <a:extLst>
              <a:ext uri="{FF2B5EF4-FFF2-40B4-BE49-F238E27FC236}">
                <a16:creationId xmlns:a16="http://schemas.microsoft.com/office/drawing/2014/main" id="{D64E94D7-FE24-4823-AA03-A3EA68352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70" y="2797176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0" name="Line 161">
            <a:extLst>
              <a:ext uri="{FF2B5EF4-FFF2-40B4-BE49-F238E27FC236}">
                <a16:creationId xmlns:a16="http://schemas.microsoft.com/office/drawing/2014/main" id="{BA4DDB41-48E8-4E01-B1C5-3F7F559C0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70" y="3138488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1" name="Line 162">
            <a:extLst>
              <a:ext uri="{FF2B5EF4-FFF2-40B4-BE49-F238E27FC236}">
                <a16:creationId xmlns:a16="http://schemas.microsoft.com/office/drawing/2014/main" id="{F11DD1E5-27EC-44E8-A4FD-59EB16F30F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70" y="3373438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2" name="Line 163">
            <a:extLst>
              <a:ext uri="{FF2B5EF4-FFF2-40B4-BE49-F238E27FC236}">
                <a16:creationId xmlns:a16="http://schemas.microsoft.com/office/drawing/2014/main" id="{792BDCAF-990A-49FB-925E-4008F9BA8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70" y="3767138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" name="Line 164">
            <a:extLst>
              <a:ext uri="{FF2B5EF4-FFF2-40B4-BE49-F238E27FC236}">
                <a16:creationId xmlns:a16="http://schemas.microsoft.com/office/drawing/2014/main" id="{99CB4D18-1FA0-401B-AA81-526FCFE3B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70" y="4264026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4" name="Line 165">
            <a:extLst>
              <a:ext uri="{FF2B5EF4-FFF2-40B4-BE49-F238E27FC236}">
                <a16:creationId xmlns:a16="http://schemas.microsoft.com/office/drawing/2014/main" id="{A1B9605A-0C75-41E8-B05E-D40E86816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70" y="4632326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5" name="Line 166">
            <a:extLst>
              <a:ext uri="{FF2B5EF4-FFF2-40B4-BE49-F238E27FC236}">
                <a16:creationId xmlns:a16="http://schemas.microsoft.com/office/drawing/2014/main" id="{FF62E235-F107-43C2-AB88-32ED6166E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70" y="4886326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6" name="Line 167">
            <a:extLst>
              <a:ext uri="{FF2B5EF4-FFF2-40B4-BE49-F238E27FC236}">
                <a16:creationId xmlns:a16="http://schemas.microsoft.com/office/drawing/2014/main" id="{0E782731-784D-4846-802D-77BE92C29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70" y="5135563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7" name="Line 168">
            <a:extLst>
              <a:ext uri="{FF2B5EF4-FFF2-40B4-BE49-F238E27FC236}">
                <a16:creationId xmlns:a16="http://schemas.microsoft.com/office/drawing/2014/main" id="{8AAF7CC4-E7AD-4433-AC19-94FF2C047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70" y="5389563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8" name="Line 169">
            <a:extLst>
              <a:ext uri="{FF2B5EF4-FFF2-40B4-BE49-F238E27FC236}">
                <a16:creationId xmlns:a16="http://schemas.microsoft.com/office/drawing/2014/main" id="{84421A62-0B0E-4BD3-967F-7E4D0631A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70" y="5788026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9" name="Line 170">
            <a:extLst>
              <a:ext uri="{FF2B5EF4-FFF2-40B4-BE49-F238E27FC236}">
                <a16:creationId xmlns:a16="http://schemas.microsoft.com/office/drawing/2014/main" id="{BE21E5CB-0595-484F-A852-22F6C38F26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70" y="6037263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60" name="Line 171">
            <a:extLst>
              <a:ext uri="{FF2B5EF4-FFF2-40B4-BE49-F238E27FC236}">
                <a16:creationId xmlns:a16="http://schemas.microsoft.com/office/drawing/2014/main" id="{4F1DBA3B-57CB-4D01-8B9E-B62ECB9CD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70" y="6291263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61" name="Line 172">
            <a:extLst>
              <a:ext uri="{FF2B5EF4-FFF2-40B4-BE49-F238E27FC236}">
                <a16:creationId xmlns:a16="http://schemas.microsoft.com/office/drawing/2014/main" id="{5AF5EE39-0DDC-4FC3-B7F8-51356F1C50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70" y="4021138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62" name="Text Box 173">
            <a:extLst>
              <a:ext uri="{FF2B5EF4-FFF2-40B4-BE49-F238E27FC236}">
                <a16:creationId xmlns:a16="http://schemas.microsoft.com/office/drawing/2014/main" id="{0DFBD0AC-D3E0-42A7-8824-131F8B25E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5145" y="5480051"/>
            <a:ext cx="3873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/>
              <a:t>关</a:t>
            </a:r>
          </a:p>
          <a:p>
            <a:r>
              <a:rPr lang="zh-CN" altLang="en-US" sz="1600"/>
              <a:t>关</a:t>
            </a:r>
          </a:p>
          <a:p>
            <a:r>
              <a:rPr lang="zh-CN" altLang="en-US" sz="1600"/>
              <a:t>关</a:t>
            </a:r>
          </a:p>
        </p:txBody>
      </p:sp>
      <p:sp>
        <p:nvSpPr>
          <p:cNvPr id="163" name="Text Box 174">
            <a:extLst>
              <a:ext uri="{FF2B5EF4-FFF2-40B4-BE49-F238E27FC236}">
                <a16:creationId xmlns:a16="http://schemas.microsoft.com/office/drawing/2014/main" id="{D30F8A44-D7AA-4A92-8CC4-7FE180B28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170" y="5489576"/>
            <a:ext cx="3873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/>
              <a:t>关</a:t>
            </a:r>
          </a:p>
          <a:p>
            <a:r>
              <a:rPr lang="zh-CN" altLang="en-US" sz="1600"/>
              <a:t>关</a:t>
            </a:r>
          </a:p>
          <a:p>
            <a:r>
              <a:rPr lang="zh-CN" altLang="en-US" sz="1600"/>
              <a:t>关</a:t>
            </a:r>
          </a:p>
        </p:txBody>
      </p:sp>
      <p:pic>
        <p:nvPicPr>
          <p:cNvPr id="164" name="Picture 25">
            <a:extLst>
              <a:ext uri="{FF2B5EF4-FFF2-40B4-BE49-F238E27FC236}">
                <a16:creationId xmlns:a16="http://schemas.microsoft.com/office/drawing/2014/main" id="{FA2425BF-E71E-49A2-90E7-FC0527C09CC9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407" y="1428751"/>
            <a:ext cx="132238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" name="Text Box 9">
            <a:extLst>
              <a:ext uri="{FF2B5EF4-FFF2-40B4-BE49-F238E27FC236}">
                <a16:creationId xmlns:a16="http://schemas.microsoft.com/office/drawing/2014/main" id="{B42CD26A-158A-4BF4-96C2-3CC534CFD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1720" y="1644651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ea typeface="黑体" panose="02010609060101010101" pitchFamily="49" charset="-122"/>
              </a:rPr>
              <a:t>通信网络</a:t>
            </a:r>
          </a:p>
        </p:txBody>
      </p:sp>
      <p:grpSp>
        <p:nvGrpSpPr>
          <p:cNvPr id="166" name="Group 194">
            <a:extLst>
              <a:ext uri="{FF2B5EF4-FFF2-40B4-BE49-F238E27FC236}">
                <a16:creationId xmlns:a16="http://schemas.microsoft.com/office/drawing/2014/main" id="{15F6923C-6B26-4245-9486-39F7A93C3D6B}"/>
              </a:ext>
            </a:extLst>
          </p:cNvPr>
          <p:cNvGrpSpPr>
            <a:grpSpLocks/>
          </p:cNvGrpSpPr>
          <p:nvPr/>
        </p:nvGrpSpPr>
        <p:grpSpPr bwMode="auto">
          <a:xfrm>
            <a:off x="3312832" y="1500188"/>
            <a:ext cx="1863725" cy="711200"/>
            <a:chOff x="930" y="980"/>
            <a:chExt cx="1128" cy="448"/>
          </a:xfrm>
        </p:grpSpPr>
        <p:sp>
          <p:nvSpPr>
            <p:cNvPr id="167" name="AutoShape 4">
              <a:extLst>
                <a:ext uri="{FF2B5EF4-FFF2-40B4-BE49-F238E27FC236}">
                  <a16:creationId xmlns:a16="http://schemas.microsoft.com/office/drawing/2014/main" id="{09C6DA67-8285-4D0D-B208-80FE2E547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980"/>
              <a:ext cx="403" cy="448"/>
            </a:xfrm>
            <a:prstGeom prst="roundRect">
              <a:avLst>
                <a:gd name="adj" fmla="val 16667"/>
              </a:avLst>
            </a:prstGeom>
            <a:solidFill>
              <a:srgbClr val="0066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DTE</a:t>
              </a:r>
            </a:p>
          </p:txBody>
        </p:sp>
        <p:sp>
          <p:nvSpPr>
            <p:cNvPr id="168" name="AutoShape 5">
              <a:extLst>
                <a:ext uri="{FF2B5EF4-FFF2-40B4-BE49-F238E27FC236}">
                  <a16:creationId xmlns:a16="http://schemas.microsoft.com/office/drawing/2014/main" id="{8D76AEAC-33BB-443D-908B-EB60C39D3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980"/>
              <a:ext cx="402" cy="448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DCE</a:t>
              </a:r>
            </a:p>
          </p:txBody>
        </p:sp>
        <p:sp>
          <p:nvSpPr>
            <p:cNvPr id="169" name="Line 10">
              <a:extLst>
                <a:ext uri="{FF2B5EF4-FFF2-40B4-BE49-F238E27FC236}">
                  <a16:creationId xmlns:a16="http://schemas.microsoft.com/office/drawing/2014/main" id="{11EFD989-A40C-40FE-BA08-E627E37F4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3" y="1204"/>
              <a:ext cx="32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70" name="Group 193">
            <a:extLst>
              <a:ext uri="{FF2B5EF4-FFF2-40B4-BE49-F238E27FC236}">
                <a16:creationId xmlns:a16="http://schemas.microsoft.com/office/drawing/2014/main" id="{4E5913FB-325A-42BF-8F47-2D71277062C8}"/>
              </a:ext>
            </a:extLst>
          </p:cNvPr>
          <p:cNvGrpSpPr>
            <a:grpSpLocks/>
          </p:cNvGrpSpPr>
          <p:nvPr/>
        </p:nvGrpSpPr>
        <p:grpSpPr bwMode="auto">
          <a:xfrm>
            <a:off x="7660995" y="1500188"/>
            <a:ext cx="1916112" cy="711200"/>
            <a:chOff x="3623" y="980"/>
            <a:chExt cx="1127" cy="448"/>
          </a:xfrm>
        </p:grpSpPr>
        <p:sp>
          <p:nvSpPr>
            <p:cNvPr id="171" name="AutoShape 6">
              <a:extLst>
                <a:ext uri="{FF2B5EF4-FFF2-40B4-BE49-F238E27FC236}">
                  <a16:creationId xmlns:a16="http://schemas.microsoft.com/office/drawing/2014/main" id="{18051237-78FB-4877-B065-F7B91A0A7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3" y="980"/>
              <a:ext cx="402" cy="448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DCE</a:t>
              </a:r>
            </a:p>
          </p:txBody>
        </p:sp>
        <p:sp>
          <p:nvSpPr>
            <p:cNvPr id="172" name="AutoShape 7">
              <a:extLst>
                <a:ext uri="{FF2B5EF4-FFF2-40B4-BE49-F238E27FC236}">
                  <a16:creationId xmlns:a16="http://schemas.microsoft.com/office/drawing/2014/main" id="{5861C229-2979-4633-B354-18DAC9382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" y="980"/>
              <a:ext cx="403" cy="448"/>
            </a:xfrm>
            <a:prstGeom prst="roundRect">
              <a:avLst>
                <a:gd name="adj" fmla="val 16667"/>
              </a:avLst>
            </a:prstGeom>
            <a:solidFill>
              <a:srgbClr val="0066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DTE</a:t>
              </a:r>
            </a:p>
          </p:txBody>
        </p:sp>
        <p:sp>
          <p:nvSpPr>
            <p:cNvPr id="173" name="Line 12">
              <a:extLst>
                <a:ext uri="{FF2B5EF4-FFF2-40B4-BE49-F238E27FC236}">
                  <a16:creationId xmlns:a16="http://schemas.microsoft.com/office/drawing/2014/main" id="{81208B46-2DEE-4FA9-BFD9-F166CB26C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1204"/>
              <a:ext cx="32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74" name="Line 13">
            <a:extLst>
              <a:ext uri="{FF2B5EF4-FFF2-40B4-BE49-F238E27FC236}">
                <a16:creationId xmlns:a16="http://schemas.microsoft.com/office/drawing/2014/main" id="{C2533E6C-6A08-4ABE-9999-E1AC59004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6557" y="1855788"/>
            <a:ext cx="592138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5" name="Line 175">
            <a:extLst>
              <a:ext uri="{FF2B5EF4-FFF2-40B4-BE49-F238E27FC236}">
                <a16:creationId xmlns:a16="http://schemas.microsoft.com/office/drawing/2014/main" id="{59C5FC23-A646-46D4-ADAE-01361C637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8857" y="1860551"/>
            <a:ext cx="592138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6" name="Text Box 177">
            <a:extLst>
              <a:ext uri="{FF2B5EF4-FFF2-40B4-BE49-F238E27FC236}">
                <a16:creationId xmlns:a16="http://schemas.microsoft.com/office/drawing/2014/main" id="{72FF33B0-F1B3-44D0-86D5-382EFACF7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3782" y="2509838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800"/>
              <a:t>步骤</a:t>
            </a:r>
            <a:r>
              <a:rPr lang="en-US" altLang="zh-CN" sz="1800"/>
              <a:t>1:</a:t>
            </a:r>
            <a:r>
              <a:rPr lang="zh-CN" altLang="en-US" sz="1800"/>
              <a:t>准备</a:t>
            </a:r>
          </a:p>
        </p:txBody>
      </p:sp>
      <p:sp>
        <p:nvSpPr>
          <p:cNvPr id="177" name="Text Box 178">
            <a:extLst>
              <a:ext uri="{FF2B5EF4-FFF2-40B4-BE49-F238E27FC236}">
                <a16:creationId xmlns:a16="http://schemas.microsoft.com/office/drawing/2014/main" id="{0716FB5B-F717-4990-A49A-FCC014D4F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3782" y="3013076"/>
            <a:ext cx="1289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800"/>
              <a:t>步骤</a:t>
            </a:r>
            <a:r>
              <a:rPr lang="en-US" altLang="zh-CN" sz="1800"/>
              <a:t>2:</a:t>
            </a:r>
            <a:r>
              <a:rPr lang="zh-CN" altLang="en-US" sz="1800"/>
              <a:t>就绪</a:t>
            </a:r>
          </a:p>
        </p:txBody>
      </p:sp>
      <p:sp>
        <p:nvSpPr>
          <p:cNvPr id="178" name="Text Box 179">
            <a:extLst>
              <a:ext uri="{FF2B5EF4-FFF2-40B4-BE49-F238E27FC236}">
                <a16:creationId xmlns:a16="http://schemas.microsoft.com/office/drawing/2014/main" id="{3A9D7BD0-0477-4C53-A877-79C003CB9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3782" y="3805238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800"/>
              <a:t>步骤</a:t>
            </a:r>
            <a:r>
              <a:rPr lang="en-US" altLang="zh-CN" sz="1800"/>
              <a:t>3:</a:t>
            </a:r>
            <a:r>
              <a:rPr lang="zh-CN" altLang="en-US" sz="1800"/>
              <a:t>建立</a:t>
            </a:r>
          </a:p>
        </p:txBody>
      </p:sp>
      <p:sp>
        <p:nvSpPr>
          <p:cNvPr id="179" name="Text Box 180">
            <a:extLst>
              <a:ext uri="{FF2B5EF4-FFF2-40B4-BE49-F238E27FC236}">
                <a16:creationId xmlns:a16="http://schemas.microsoft.com/office/drawing/2014/main" id="{5B11FBFE-90D8-4CDF-8668-6A68CCF4A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3782" y="4668838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800" dirty="0"/>
              <a:t>步骤</a:t>
            </a:r>
            <a:r>
              <a:rPr lang="en-US" altLang="zh-CN" sz="1800" dirty="0"/>
              <a:t>4:</a:t>
            </a:r>
          </a:p>
          <a:p>
            <a:pPr algn="l"/>
            <a:r>
              <a:rPr lang="zh-CN" altLang="en-US" sz="1800" dirty="0"/>
              <a:t>数据传输</a:t>
            </a:r>
          </a:p>
        </p:txBody>
      </p:sp>
      <p:sp>
        <p:nvSpPr>
          <p:cNvPr id="180" name="Text Box 181">
            <a:extLst>
              <a:ext uri="{FF2B5EF4-FFF2-40B4-BE49-F238E27FC236}">
                <a16:creationId xmlns:a16="http://schemas.microsoft.com/office/drawing/2014/main" id="{088999E5-18B9-4BB5-9FB0-D8AF58847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3782" y="5749926"/>
            <a:ext cx="1289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800"/>
              <a:t>步骤</a:t>
            </a:r>
            <a:r>
              <a:rPr lang="en-US" altLang="zh-CN" sz="1800"/>
              <a:t>5:</a:t>
            </a:r>
            <a:r>
              <a:rPr lang="zh-CN" altLang="en-US" sz="1800"/>
              <a:t>清除</a:t>
            </a:r>
          </a:p>
        </p:txBody>
      </p:sp>
      <p:sp>
        <p:nvSpPr>
          <p:cNvPr id="181" name="Text Box 182">
            <a:extLst>
              <a:ext uri="{FF2B5EF4-FFF2-40B4-BE49-F238E27FC236}">
                <a16:creationId xmlns:a16="http://schemas.microsoft.com/office/drawing/2014/main" id="{22981483-45CF-4EE4-9F54-0A914F97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7107" y="2509838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800"/>
              <a:t>步骤</a:t>
            </a:r>
            <a:r>
              <a:rPr lang="en-US" altLang="zh-CN" sz="1800"/>
              <a:t>1:</a:t>
            </a:r>
            <a:r>
              <a:rPr lang="zh-CN" altLang="en-US" sz="1800"/>
              <a:t>准备</a:t>
            </a:r>
          </a:p>
        </p:txBody>
      </p:sp>
      <p:sp>
        <p:nvSpPr>
          <p:cNvPr id="182" name="Text Box 183">
            <a:extLst>
              <a:ext uri="{FF2B5EF4-FFF2-40B4-BE49-F238E27FC236}">
                <a16:creationId xmlns:a16="http://schemas.microsoft.com/office/drawing/2014/main" id="{FC97246B-C99F-41DD-9E16-5B168215C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7107" y="3013076"/>
            <a:ext cx="1289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800"/>
              <a:t>步骤</a:t>
            </a:r>
            <a:r>
              <a:rPr lang="en-US" altLang="zh-CN" sz="1800"/>
              <a:t>2:</a:t>
            </a:r>
            <a:r>
              <a:rPr lang="zh-CN" altLang="en-US" sz="1800"/>
              <a:t>就绪</a:t>
            </a:r>
          </a:p>
        </p:txBody>
      </p:sp>
      <p:sp>
        <p:nvSpPr>
          <p:cNvPr id="183" name="Text Box 184">
            <a:extLst>
              <a:ext uri="{FF2B5EF4-FFF2-40B4-BE49-F238E27FC236}">
                <a16:creationId xmlns:a16="http://schemas.microsoft.com/office/drawing/2014/main" id="{49BBBEEA-FB0D-4489-8251-293400BE6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7107" y="3805238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800"/>
              <a:t>步骤</a:t>
            </a:r>
            <a:r>
              <a:rPr lang="en-US" altLang="zh-CN" sz="1800"/>
              <a:t>3:</a:t>
            </a:r>
            <a:r>
              <a:rPr lang="zh-CN" altLang="en-US" sz="1800"/>
              <a:t>建立</a:t>
            </a:r>
          </a:p>
        </p:txBody>
      </p:sp>
      <p:sp>
        <p:nvSpPr>
          <p:cNvPr id="184" name="Text Box 185">
            <a:extLst>
              <a:ext uri="{FF2B5EF4-FFF2-40B4-BE49-F238E27FC236}">
                <a16:creationId xmlns:a16="http://schemas.microsoft.com/office/drawing/2014/main" id="{85E956E0-F3E1-4DA4-9BE7-2756456DE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7107" y="4668838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800"/>
              <a:t>步骤</a:t>
            </a:r>
            <a:r>
              <a:rPr lang="en-US" altLang="zh-CN" sz="1800"/>
              <a:t>4:</a:t>
            </a:r>
          </a:p>
          <a:p>
            <a:pPr algn="l"/>
            <a:r>
              <a:rPr lang="zh-CN" altLang="en-US" sz="1800"/>
              <a:t>数据传输</a:t>
            </a:r>
          </a:p>
        </p:txBody>
      </p:sp>
      <p:sp>
        <p:nvSpPr>
          <p:cNvPr id="185" name="Text Box 186">
            <a:extLst>
              <a:ext uri="{FF2B5EF4-FFF2-40B4-BE49-F238E27FC236}">
                <a16:creationId xmlns:a16="http://schemas.microsoft.com/office/drawing/2014/main" id="{0ED726BD-FBE0-4582-886B-8054A5001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7107" y="5749926"/>
            <a:ext cx="1289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800"/>
              <a:t>步骤</a:t>
            </a:r>
            <a:r>
              <a:rPr lang="en-US" altLang="zh-CN" sz="1800"/>
              <a:t>5:</a:t>
            </a:r>
            <a:r>
              <a:rPr lang="zh-CN" altLang="en-US" sz="1800"/>
              <a:t>清除</a:t>
            </a:r>
          </a:p>
        </p:txBody>
      </p:sp>
      <p:sp>
        <p:nvSpPr>
          <p:cNvPr id="186" name="Text Box 187">
            <a:extLst>
              <a:ext uri="{FF2B5EF4-FFF2-40B4-BE49-F238E27FC236}">
                <a16:creationId xmlns:a16="http://schemas.microsoft.com/office/drawing/2014/main" id="{AF3E02F6-7275-4000-968C-D71D31A33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145" y="3517901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/>
              <a:t>载波</a:t>
            </a:r>
          </a:p>
        </p:txBody>
      </p:sp>
      <p:sp>
        <p:nvSpPr>
          <p:cNvPr id="187" name="Text Box 188">
            <a:extLst>
              <a:ext uri="{FF2B5EF4-FFF2-40B4-BE49-F238E27FC236}">
                <a16:creationId xmlns:a16="http://schemas.microsoft.com/office/drawing/2014/main" id="{975D0CB2-3F1D-4288-970C-62FA0EDF1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145" y="4021138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/>
              <a:t>载波</a:t>
            </a:r>
          </a:p>
        </p:txBody>
      </p:sp>
      <p:sp>
        <p:nvSpPr>
          <p:cNvPr id="188" name="Text Box 189">
            <a:extLst>
              <a:ext uri="{FF2B5EF4-FFF2-40B4-BE49-F238E27FC236}">
                <a16:creationId xmlns:a16="http://schemas.microsoft.com/office/drawing/2014/main" id="{FD4124B4-553B-43AF-AC8E-0E8CB5C7B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145" y="4381501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/>
              <a:t>数据</a:t>
            </a:r>
          </a:p>
        </p:txBody>
      </p:sp>
      <p:sp>
        <p:nvSpPr>
          <p:cNvPr id="189" name="Text Box 190">
            <a:extLst>
              <a:ext uri="{FF2B5EF4-FFF2-40B4-BE49-F238E27FC236}">
                <a16:creationId xmlns:a16="http://schemas.microsoft.com/office/drawing/2014/main" id="{2EA410A3-F099-4880-9A32-D02438C76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145" y="4886326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/>
              <a:t>数据</a:t>
            </a:r>
          </a:p>
        </p:txBody>
      </p:sp>
      <p:sp>
        <p:nvSpPr>
          <p:cNvPr id="190" name="Text Box 191">
            <a:extLst>
              <a:ext uri="{FF2B5EF4-FFF2-40B4-BE49-F238E27FC236}">
                <a16:creationId xmlns:a16="http://schemas.microsoft.com/office/drawing/2014/main" id="{6A88D07B-018D-47ED-98A3-4037387C6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545" y="5484813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/>
              <a:t>载波关</a:t>
            </a:r>
          </a:p>
        </p:txBody>
      </p:sp>
      <p:sp>
        <p:nvSpPr>
          <p:cNvPr id="191" name="Text Box 192">
            <a:extLst>
              <a:ext uri="{FF2B5EF4-FFF2-40B4-BE49-F238E27FC236}">
                <a16:creationId xmlns:a16="http://schemas.microsoft.com/office/drawing/2014/main" id="{4AEC181E-D7E4-4415-96F6-5BEF5BC08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545" y="5916613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/>
              <a:t>载波关</a:t>
            </a:r>
          </a:p>
        </p:txBody>
      </p:sp>
    </p:spTree>
    <p:extLst>
      <p:ext uri="{BB962C8B-B14F-4D97-AF65-F5344CB8AC3E}">
        <p14:creationId xmlns:p14="http://schemas.microsoft.com/office/powerpoint/2010/main" val="424090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3E2C1-0632-409C-8EDA-C5EC4343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要解决的问题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C60567-2256-4537-99E8-C2780CDAD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线路配置</a:t>
            </a:r>
            <a:endParaRPr lang="en-US" altLang="zh-CN" dirty="0"/>
          </a:p>
          <a:p>
            <a:r>
              <a:rPr lang="zh-CN" altLang="en-US" dirty="0"/>
              <a:t>数据通信模式</a:t>
            </a:r>
            <a:endParaRPr lang="en-US" altLang="zh-CN" dirty="0"/>
          </a:p>
          <a:p>
            <a:r>
              <a:rPr lang="zh-CN" altLang="en-US" dirty="0"/>
              <a:t>拓扑结构</a:t>
            </a:r>
            <a:endParaRPr lang="en-US" altLang="zh-CN" dirty="0"/>
          </a:p>
          <a:p>
            <a:r>
              <a:rPr lang="zh-CN" altLang="en-US" dirty="0"/>
              <a:t>信号</a:t>
            </a:r>
            <a:endParaRPr lang="en-US" altLang="zh-CN" dirty="0"/>
          </a:p>
          <a:p>
            <a:r>
              <a:rPr lang="zh-CN" altLang="en-US" dirty="0"/>
              <a:t>编码</a:t>
            </a:r>
            <a:endParaRPr lang="en-US" altLang="zh-CN" dirty="0"/>
          </a:p>
          <a:p>
            <a:r>
              <a:rPr lang="zh-CN" altLang="en-US" dirty="0"/>
              <a:t>接口</a:t>
            </a:r>
            <a:endParaRPr lang="en-US" altLang="zh-CN" dirty="0"/>
          </a:p>
          <a:p>
            <a:r>
              <a:rPr lang="zh-CN" altLang="en-US" dirty="0"/>
              <a:t>介质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70D01-9EDB-4A42-A015-0F80DE91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5725-7C32-4F0C-901E-757FA6FDBC61}" type="datetime1">
              <a:rPr lang="en-US" altLang="zh-CN" smtClean="0"/>
              <a:t>8/28/2023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0FD8C-F1C6-4839-8345-DABC3003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DA457-9121-4460-874E-1230311A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2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C96D-E478-45DC-B550-0890E364BB86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EIA-232</a:t>
            </a:r>
            <a:r>
              <a:rPr lang="zh-CN" altLang="en-US"/>
              <a:t>子集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130300"/>
            <a:ext cx="7784353" cy="5003800"/>
          </a:xfrm>
        </p:spPr>
        <p:txBody>
          <a:bodyPr/>
          <a:lstStyle/>
          <a:p>
            <a:r>
              <a:rPr lang="zh-CN" altLang="en-US" dirty="0"/>
              <a:t>由于大多数用户并不需要</a:t>
            </a:r>
            <a:r>
              <a:rPr lang="en-US" altLang="zh-CN" dirty="0"/>
              <a:t>EIA-232</a:t>
            </a:r>
            <a:r>
              <a:rPr lang="zh-CN" altLang="en-US" dirty="0"/>
              <a:t>标准接口的所有功能。</a:t>
            </a:r>
          </a:p>
          <a:p>
            <a:pPr lvl="1"/>
            <a:r>
              <a:rPr lang="zh-CN" altLang="en-US" dirty="0"/>
              <a:t>例如：在异步串行通信中，不需要同步时钟信号线。只需要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20</a:t>
            </a:r>
            <a:r>
              <a:rPr lang="zh-CN" altLang="en-US" dirty="0"/>
              <a:t>和</a:t>
            </a:r>
            <a:r>
              <a:rPr lang="en-US" altLang="zh-CN" dirty="0"/>
              <a:t>22</a:t>
            </a:r>
            <a:r>
              <a:rPr lang="zh-CN" altLang="en-US" dirty="0"/>
              <a:t>号信号线，共</a:t>
            </a:r>
            <a:r>
              <a:rPr lang="en-US" altLang="zh-CN" dirty="0"/>
              <a:t>9</a:t>
            </a:r>
            <a:r>
              <a:rPr lang="zh-CN" altLang="en-US" dirty="0"/>
              <a:t>针。计算机的串行口实际上就是</a:t>
            </a:r>
            <a:r>
              <a:rPr lang="en-US" altLang="zh-CN" dirty="0"/>
              <a:t>EIA-232</a:t>
            </a:r>
            <a:r>
              <a:rPr lang="zh-CN" altLang="en-US" dirty="0"/>
              <a:t>标准接口的一个子集。</a:t>
            </a:r>
          </a:p>
          <a:p>
            <a:r>
              <a:rPr lang="zh-CN" altLang="en-US" dirty="0"/>
              <a:t>很多实际的</a:t>
            </a:r>
            <a:r>
              <a:rPr lang="en-US" altLang="zh-CN" dirty="0"/>
              <a:t>DTE—DCE</a:t>
            </a:r>
            <a:r>
              <a:rPr lang="zh-CN" altLang="en-US" dirty="0"/>
              <a:t>接口只用到</a:t>
            </a:r>
            <a:r>
              <a:rPr lang="en-US" altLang="zh-CN" dirty="0"/>
              <a:t>9</a:t>
            </a:r>
            <a:r>
              <a:rPr lang="zh-CN" altLang="en-US" dirty="0"/>
              <a:t>针的连接器，这是</a:t>
            </a:r>
            <a:r>
              <a:rPr lang="en-US" altLang="zh-CN" dirty="0"/>
              <a:t>EIA-232</a:t>
            </a:r>
            <a:r>
              <a:rPr lang="zh-CN" altLang="en-US" dirty="0"/>
              <a:t>标准接口的一个子集。</a:t>
            </a:r>
            <a:endParaRPr lang="en-US" altLang="zh-CN" dirty="0"/>
          </a:p>
        </p:txBody>
      </p:sp>
      <p:pic>
        <p:nvPicPr>
          <p:cNvPr id="367624" name="Picture 8" descr="150px-RS-2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697" y="2736401"/>
            <a:ext cx="2101850" cy="158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（</a:t>
            </a:r>
            <a:r>
              <a:rPr lang="en-US" altLang="zh-CN" dirty="0"/>
              <a:t>Universal Serial Bus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AA52-BEB2-4886-B02E-82E62D663CAC}" type="slidenum">
              <a:rPr lang="en-US" altLang="zh-CN" smtClean="0"/>
              <a:pPr/>
              <a:t>41</a:t>
            </a:fld>
            <a:endParaRPr lang="en-US" altLang="zh-CN"/>
          </a:p>
        </p:txBody>
      </p:sp>
      <p:pic>
        <p:nvPicPr>
          <p:cNvPr id="227332" name="Picture 4" descr="https://upload.wikimedia.org/wikipedia/commons/4/43/USB_2.0_and_3.0_connec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518" y="3587666"/>
            <a:ext cx="606883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877743"/>
              </p:ext>
            </p:extLst>
          </p:nvPr>
        </p:nvGraphicFramePr>
        <p:xfrm>
          <a:off x="1847850" y="1124744"/>
          <a:ext cx="8642352" cy="2520279"/>
        </p:xfrm>
        <a:graphic>
          <a:graphicData uri="http://schemas.openxmlformats.org/drawingml/2006/table">
            <a:tbl>
              <a:tblPr/>
              <a:tblGrid>
                <a:gridCol w="136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3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82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标准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USB 1.0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1996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USB 2.0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2001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USB 2.0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Revised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USB 3.0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2011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USB 3.1 &amp; 3.2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2014 &amp; 2017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34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速率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187.5 kB/s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</a:t>
                      </a:r>
                      <a:r>
                        <a:rPr lang="en-US" sz="1600" i="1">
                          <a:effectLst/>
                        </a:rPr>
                        <a:t>Low Speed</a:t>
                      </a:r>
                      <a:r>
                        <a:rPr lang="en-US" sz="1600"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60 MB/s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60 MB/s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625 MB/s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</a:t>
                      </a:r>
                      <a:r>
                        <a:rPr lang="en-US" sz="1600" i="1">
                          <a:effectLst/>
                        </a:rPr>
                        <a:t>SuperSpeed</a:t>
                      </a:r>
                      <a:r>
                        <a:rPr lang="en-US" sz="1600"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1.25 GB/s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0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1.5 MB/s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</a:t>
                      </a:r>
                      <a:r>
                        <a:rPr lang="en-US" sz="1600" i="1">
                          <a:effectLst/>
                        </a:rPr>
                        <a:t>Full Speed</a:t>
                      </a:r>
                      <a:r>
                        <a:rPr lang="en-US" sz="1600"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9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2.5 GB/s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i="1" dirty="0">
                          <a:effectLst/>
                        </a:rPr>
                        <a:t>SuperSpeed+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4536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 2.0/3.0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USB 2.0: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线用于供电</a:t>
            </a:r>
            <a:r>
              <a:rPr lang="en-US" altLang="zh-CN" dirty="0"/>
              <a:t>(VBUS and GND)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线用于差分信号传输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USB 3.0: </a:t>
            </a:r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线用于传输</a:t>
            </a:r>
            <a:r>
              <a:rPr lang="en-US" altLang="zh-CN" dirty="0"/>
              <a:t>: </a:t>
            </a:r>
            <a:r>
              <a:rPr lang="en-US" altLang="zh-CN" dirty="0" err="1"/>
              <a:t>SSTx</a:t>
            </a:r>
            <a:r>
              <a:rPr lang="en-US" altLang="zh-CN" dirty="0"/>
              <a:t>+, </a:t>
            </a:r>
            <a:r>
              <a:rPr lang="en-US" altLang="zh-CN" dirty="0" err="1"/>
              <a:t>SSTx</a:t>
            </a:r>
            <a:r>
              <a:rPr lang="en-US" altLang="zh-CN" dirty="0"/>
              <a:t>−, </a:t>
            </a:r>
            <a:r>
              <a:rPr lang="en-US" altLang="zh-CN" dirty="0" err="1"/>
              <a:t>SSRx</a:t>
            </a:r>
            <a:r>
              <a:rPr lang="en-US" altLang="zh-CN" dirty="0"/>
              <a:t>+ and </a:t>
            </a:r>
            <a:r>
              <a:rPr lang="en-US" altLang="zh-CN" dirty="0" err="1"/>
              <a:t>SSRx</a:t>
            </a:r>
            <a:r>
              <a:rPr lang="en-US" altLang="zh-CN" dirty="0"/>
              <a:t>−</a:t>
            </a:r>
          </a:p>
          <a:p>
            <a:pPr lvl="1"/>
            <a:r>
              <a:rPr lang="zh-CN" altLang="en-US" dirty="0"/>
              <a:t>全双工数据传输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AA52-BEB2-4886-B02E-82E62D663CAC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197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 2.0 </a:t>
            </a:r>
            <a:r>
              <a:rPr lang="zh-CN" altLang="en-US" dirty="0"/>
              <a:t>引脚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AA52-BEB2-4886-B02E-82E62D663CAC}" type="slidenum">
              <a:rPr lang="en-US" altLang="zh-CN" smtClean="0"/>
              <a:pPr/>
              <a:t>43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91750"/>
              </p:ext>
            </p:extLst>
          </p:nvPr>
        </p:nvGraphicFramePr>
        <p:xfrm>
          <a:off x="4069151" y="1600617"/>
          <a:ext cx="6049020" cy="2288178"/>
        </p:xfrm>
        <a:graphic>
          <a:graphicData uri="http://schemas.openxmlformats.org/drawingml/2006/table">
            <a:tbl>
              <a:tblPr/>
              <a:tblGrid>
                <a:gridCol w="792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9378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</a:rPr>
                        <a:t>Type-A and -B pinout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Pin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Wire color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</a:t>
                      </a:r>
                      <a:r>
                        <a:rPr lang="en-US" baseline="-25000" dirty="0">
                          <a:effectLst/>
                        </a:rPr>
                        <a:t>BUS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Red 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Orange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+5 V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D−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White 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Gold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Data−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Green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Data+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</a:rPr>
                        <a:t>GND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Black 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Blue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Ground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29378" name="Picture 2" descr="https://upload.wikimedia.org/wikipedia/commons/thumb/7/7f/USB_2.0_connectors.svg/250px-USB_2.0_connector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871" y="1364497"/>
            <a:ext cx="23812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75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差分信号</a:t>
            </a:r>
            <a:r>
              <a:rPr lang="en-US" altLang="zh-CN" dirty="0"/>
              <a:t>(Differential signaling)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AA52-BEB2-4886-B02E-82E62D663CAC}" type="slidenum">
              <a:rPr lang="en-US" altLang="zh-CN" smtClean="0"/>
              <a:pPr/>
              <a:t>44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FB9926-9461-41B0-A2CC-088860A2A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44" y="1223682"/>
            <a:ext cx="7758445" cy="453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08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差分信号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AA52-BEB2-4886-B02E-82E62D663CAC}" type="slidenum">
              <a:rPr lang="en-US" altLang="zh-CN" smtClean="0"/>
              <a:pPr/>
              <a:t>45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AE0799-8BCB-43BB-A5D7-8C083DF81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256" y="1524114"/>
            <a:ext cx="6530662" cy="402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300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BEF5-71EF-47D3-84C1-8AD883C80455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数字用户线路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DSL: Digital Subscriber Line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常规电话线路本地局端的滤波器将带宽限制为</a:t>
            </a:r>
            <a:r>
              <a:rPr lang="en-US" altLang="zh-CN" dirty="0"/>
              <a:t>4kHz</a:t>
            </a:r>
            <a:r>
              <a:rPr lang="zh-CN" altLang="en-US" dirty="0"/>
              <a:t>。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3</a:t>
            </a:r>
            <a:r>
              <a:rPr lang="zh-CN" altLang="en-US" dirty="0"/>
              <a:t>类</a:t>
            </a:r>
            <a:r>
              <a:rPr lang="en-US" altLang="zh-CN" dirty="0"/>
              <a:t>UTP</a:t>
            </a:r>
            <a:r>
              <a:rPr lang="zh-CN" altLang="en-US" dirty="0"/>
              <a:t>的带宽远远大于</a:t>
            </a:r>
            <a:r>
              <a:rPr lang="en-US" altLang="zh-CN" dirty="0"/>
              <a:t>4kHz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如果局端滤波器的限制策略为按需可调，则增加的带宽可用于宽带服务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不同类型</a:t>
            </a:r>
            <a:r>
              <a:rPr lang="en-US" altLang="zh-CN" dirty="0" err="1"/>
              <a:t>xDSL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ASDL:</a:t>
            </a:r>
            <a:r>
              <a:rPr lang="zh-CN" altLang="en-US" dirty="0"/>
              <a:t>上行</a:t>
            </a:r>
            <a:r>
              <a:rPr lang="en-US" altLang="zh-CN" dirty="0"/>
              <a:t>64k~1Mbps</a:t>
            </a:r>
            <a:r>
              <a:rPr lang="zh-CN" altLang="en-US" dirty="0"/>
              <a:t>，下行</a:t>
            </a:r>
            <a:r>
              <a:rPr lang="en-US" altLang="zh-CN" dirty="0"/>
              <a:t>1~8Mbps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VDSL: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HDSL: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SDSL: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915D-C0F0-4AE4-9F21-569BA47378B7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ADSL</a:t>
            </a:r>
            <a:r>
              <a:rPr lang="zh-CN" altLang="en-US"/>
              <a:t>接入模型</a:t>
            </a:r>
          </a:p>
        </p:txBody>
      </p:sp>
      <p:grpSp>
        <p:nvGrpSpPr>
          <p:cNvPr id="108" name="Group 4">
            <a:extLst>
              <a:ext uri="{FF2B5EF4-FFF2-40B4-BE49-F238E27FC236}">
                <a16:creationId xmlns:a16="http://schemas.microsoft.com/office/drawing/2014/main" id="{2D8246FF-5ABC-41D0-AB16-9377E65072C9}"/>
              </a:ext>
            </a:extLst>
          </p:cNvPr>
          <p:cNvGrpSpPr>
            <a:grpSpLocks/>
          </p:cNvGrpSpPr>
          <p:nvPr/>
        </p:nvGrpSpPr>
        <p:grpSpPr bwMode="auto">
          <a:xfrm>
            <a:off x="7529512" y="1168400"/>
            <a:ext cx="2041525" cy="1246187"/>
            <a:chOff x="2832" y="2832"/>
            <a:chExt cx="1680" cy="917"/>
          </a:xfrm>
        </p:grpSpPr>
        <p:sp>
          <p:nvSpPr>
            <p:cNvPr id="109" name="Oval 5">
              <a:extLst>
                <a:ext uri="{FF2B5EF4-FFF2-40B4-BE49-F238E27FC236}">
                  <a16:creationId xmlns:a16="http://schemas.microsoft.com/office/drawing/2014/main" id="{6064C49E-9C19-43AA-9B86-0B3E07727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976"/>
              <a:ext cx="1680" cy="773"/>
            </a:xfrm>
            <a:prstGeom prst="ellipse">
              <a:avLst/>
            </a:prstGeom>
            <a:gradFill rotWithShape="0">
              <a:gsLst>
                <a:gs pos="0">
                  <a:srgbClr val="336699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10" name="Picture 6" descr="图形1">
              <a:extLst>
                <a:ext uri="{FF2B5EF4-FFF2-40B4-BE49-F238E27FC236}">
                  <a16:creationId xmlns:a16="http://schemas.microsoft.com/office/drawing/2014/main" id="{16E47CE6-C018-43CD-BC78-E15E231293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2832"/>
              <a:ext cx="1367" cy="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1" name="Text Box 7">
            <a:extLst>
              <a:ext uri="{FF2B5EF4-FFF2-40B4-BE49-F238E27FC236}">
                <a16:creationId xmlns:a16="http://schemas.microsoft.com/office/drawing/2014/main" id="{C4A05221-2381-406C-9C4E-85E0AA198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8437" y="1384300"/>
            <a:ext cx="1217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Internet</a:t>
            </a:r>
          </a:p>
        </p:txBody>
      </p:sp>
      <p:grpSp>
        <p:nvGrpSpPr>
          <p:cNvPr id="112" name="Group 8">
            <a:extLst>
              <a:ext uri="{FF2B5EF4-FFF2-40B4-BE49-F238E27FC236}">
                <a16:creationId xmlns:a16="http://schemas.microsoft.com/office/drawing/2014/main" id="{39CF30F0-C31A-4C56-A165-DB6302A042F3}"/>
              </a:ext>
            </a:extLst>
          </p:cNvPr>
          <p:cNvGrpSpPr>
            <a:grpSpLocks/>
          </p:cNvGrpSpPr>
          <p:nvPr/>
        </p:nvGrpSpPr>
        <p:grpSpPr bwMode="auto">
          <a:xfrm>
            <a:off x="6089650" y="1312862"/>
            <a:ext cx="1119187" cy="1008063"/>
            <a:chOff x="992" y="247"/>
            <a:chExt cx="418" cy="801"/>
          </a:xfrm>
        </p:grpSpPr>
        <p:sp>
          <p:nvSpPr>
            <p:cNvPr id="113" name="Rectangle 9">
              <a:extLst>
                <a:ext uri="{FF2B5EF4-FFF2-40B4-BE49-F238E27FC236}">
                  <a16:creationId xmlns:a16="http://schemas.microsoft.com/office/drawing/2014/main" id="{F03ED547-F11C-47C0-9D1D-1650A65ED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" y="295"/>
              <a:ext cx="332" cy="752"/>
            </a:xfrm>
            <a:prstGeom prst="rect">
              <a:avLst/>
            </a:prstGeom>
            <a:solidFill>
              <a:srgbClr val="A3A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10">
              <a:extLst>
                <a:ext uri="{FF2B5EF4-FFF2-40B4-BE49-F238E27FC236}">
                  <a16:creationId xmlns:a16="http://schemas.microsoft.com/office/drawing/2014/main" id="{AD3473E0-9AB9-4B86-827E-D55996819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" y="247"/>
              <a:ext cx="86" cy="801"/>
            </a:xfrm>
            <a:custGeom>
              <a:avLst/>
              <a:gdLst>
                <a:gd name="T0" fmla="*/ 257 w 257"/>
                <a:gd name="T1" fmla="*/ 0 h 2401"/>
                <a:gd name="T2" fmla="*/ 0 w 257"/>
                <a:gd name="T3" fmla="*/ 143 h 2401"/>
                <a:gd name="T4" fmla="*/ 0 w 257"/>
                <a:gd name="T5" fmla="*/ 2401 h 2401"/>
                <a:gd name="T6" fmla="*/ 257 w 257"/>
                <a:gd name="T7" fmla="*/ 2257 h 2401"/>
                <a:gd name="T8" fmla="*/ 257 w 257"/>
                <a:gd name="T9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401">
                  <a:moveTo>
                    <a:pt x="257" y="0"/>
                  </a:moveTo>
                  <a:lnTo>
                    <a:pt x="0" y="143"/>
                  </a:lnTo>
                  <a:lnTo>
                    <a:pt x="0" y="2401"/>
                  </a:lnTo>
                  <a:lnTo>
                    <a:pt x="257" y="2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A3A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Freeform 11">
              <a:extLst>
                <a:ext uri="{FF2B5EF4-FFF2-40B4-BE49-F238E27FC236}">
                  <a16:creationId xmlns:a16="http://schemas.microsoft.com/office/drawing/2014/main" id="{24F231B6-7CA3-4B15-A216-D57499F7E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" y="247"/>
              <a:ext cx="418" cy="48"/>
            </a:xfrm>
            <a:custGeom>
              <a:avLst/>
              <a:gdLst>
                <a:gd name="T0" fmla="*/ 0 w 1252"/>
                <a:gd name="T1" fmla="*/ 144 h 144"/>
                <a:gd name="T2" fmla="*/ 995 w 1252"/>
                <a:gd name="T3" fmla="*/ 144 h 144"/>
                <a:gd name="T4" fmla="*/ 1252 w 1252"/>
                <a:gd name="T5" fmla="*/ 1 h 144"/>
                <a:gd name="T6" fmla="*/ 259 w 1252"/>
                <a:gd name="T7" fmla="*/ 0 h 144"/>
                <a:gd name="T8" fmla="*/ 0 w 1252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2" h="144">
                  <a:moveTo>
                    <a:pt x="0" y="144"/>
                  </a:moveTo>
                  <a:lnTo>
                    <a:pt x="995" y="144"/>
                  </a:lnTo>
                  <a:lnTo>
                    <a:pt x="1252" y="1"/>
                  </a:lnTo>
                  <a:lnTo>
                    <a:pt x="259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A3A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Rectangle 12">
              <a:extLst>
                <a:ext uri="{FF2B5EF4-FFF2-40B4-BE49-F238E27FC236}">
                  <a16:creationId xmlns:a16="http://schemas.microsoft.com/office/drawing/2014/main" id="{BC35FE23-E9F4-4D89-8FF3-80150854F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" y="295"/>
              <a:ext cx="332" cy="752"/>
            </a:xfrm>
            <a:prstGeom prst="rect">
              <a:avLst/>
            </a:prstGeom>
            <a:solidFill>
              <a:srgbClr val="D7D8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3">
              <a:extLst>
                <a:ext uri="{FF2B5EF4-FFF2-40B4-BE49-F238E27FC236}">
                  <a16:creationId xmlns:a16="http://schemas.microsoft.com/office/drawing/2014/main" id="{76BD3199-F317-4B8A-B063-33C3AF758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" y="247"/>
              <a:ext cx="86" cy="801"/>
            </a:xfrm>
            <a:custGeom>
              <a:avLst/>
              <a:gdLst>
                <a:gd name="T0" fmla="*/ 257 w 257"/>
                <a:gd name="T1" fmla="*/ 0 h 2401"/>
                <a:gd name="T2" fmla="*/ 0 w 257"/>
                <a:gd name="T3" fmla="*/ 143 h 2401"/>
                <a:gd name="T4" fmla="*/ 0 w 257"/>
                <a:gd name="T5" fmla="*/ 2401 h 2401"/>
                <a:gd name="T6" fmla="*/ 257 w 257"/>
                <a:gd name="T7" fmla="*/ 2257 h 2401"/>
                <a:gd name="T8" fmla="*/ 257 w 257"/>
                <a:gd name="T9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401">
                  <a:moveTo>
                    <a:pt x="257" y="0"/>
                  </a:moveTo>
                  <a:lnTo>
                    <a:pt x="0" y="143"/>
                  </a:lnTo>
                  <a:lnTo>
                    <a:pt x="0" y="2401"/>
                  </a:lnTo>
                  <a:lnTo>
                    <a:pt x="257" y="2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474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4">
              <a:extLst>
                <a:ext uri="{FF2B5EF4-FFF2-40B4-BE49-F238E27FC236}">
                  <a16:creationId xmlns:a16="http://schemas.microsoft.com/office/drawing/2014/main" id="{AF7FF133-61A4-4132-B454-4AB0AB7D3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" y="247"/>
              <a:ext cx="418" cy="48"/>
            </a:xfrm>
            <a:custGeom>
              <a:avLst/>
              <a:gdLst>
                <a:gd name="T0" fmla="*/ 0 w 1252"/>
                <a:gd name="T1" fmla="*/ 144 h 144"/>
                <a:gd name="T2" fmla="*/ 995 w 1252"/>
                <a:gd name="T3" fmla="*/ 144 h 144"/>
                <a:gd name="T4" fmla="*/ 1252 w 1252"/>
                <a:gd name="T5" fmla="*/ 1 h 144"/>
                <a:gd name="T6" fmla="*/ 259 w 1252"/>
                <a:gd name="T7" fmla="*/ 0 h 144"/>
                <a:gd name="T8" fmla="*/ 0 w 1252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2" h="144">
                  <a:moveTo>
                    <a:pt x="0" y="144"/>
                  </a:moveTo>
                  <a:lnTo>
                    <a:pt x="995" y="144"/>
                  </a:lnTo>
                  <a:lnTo>
                    <a:pt x="1252" y="1"/>
                  </a:lnTo>
                  <a:lnTo>
                    <a:pt x="259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999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Rectangle 15">
              <a:extLst>
                <a:ext uri="{FF2B5EF4-FFF2-40B4-BE49-F238E27FC236}">
                  <a16:creationId xmlns:a16="http://schemas.microsoft.com/office/drawing/2014/main" id="{1B7BDCAC-4770-4E73-868C-9D08BFA0B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379"/>
              <a:ext cx="50" cy="633"/>
            </a:xfrm>
            <a:prstGeom prst="rect">
              <a:avLst/>
            </a:prstGeom>
            <a:solidFill>
              <a:srgbClr val="008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Rectangle 16">
              <a:extLst>
                <a:ext uri="{FF2B5EF4-FFF2-40B4-BE49-F238E27FC236}">
                  <a16:creationId xmlns:a16="http://schemas.microsoft.com/office/drawing/2014/main" id="{659FD5F6-F188-488B-A22D-87C4147DE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" y="383"/>
              <a:ext cx="8" cy="627"/>
            </a:xfrm>
            <a:prstGeom prst="rect">
              <a:avLst/>
            </a:prstGeom>
            <a:solidFill>
              <a:srgbClr val="7B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Rectangle 17">
              <a:extLst>
                <a:ext uri="{FF2B5EF4-FFF2-40B4-BE49-F238E27FC236}">
                  <a16:creationId xmlns:a16="http://schemas.microsoft.com/office/drawing/2014/main" id="{977E8E4C-0F50-44A2-97CC-324E45B90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" y="384"/>
              <a:ext cx="5" cy="626"/>
            </a:xfrm>
            <a:prstGeom prst="rect">
              <a:avLst/>
            </a:prstGeom>
            <a:solidFill>
              <a:srgbClr val="BCBF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Rectangle 18">
              <a:extLst>
                <a:ext uri="{FF2B5EF4-FFF2-40B4-BE49-F238E27FC236}">
                  <a16:creationId xmlns:a16="http://schemas.microsoft.com/office/drawing/2014/main" id="{372AE92E-6715-46DD-9B88-935FFDD67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83"/>
              <a:ext cx="8" cy="627"/>
            </a:xfrm>
            <a:prstGeom prst="rect">
              <a:avLst/>
            </a:prstGeom>
            <a:solidFill>
              <a:srgbClr val="7B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Rectangle 19">
              <a:extLst>
                <a:ext uri="{FF2B5EF4-FFF2-40B4-BE49-F238E27FC236}">
                  <a16:creationId xmlns:a16="http://schemas.microsoft.com/office/drawing/2014/main" id="{D09ECA50-4385-46E3-B723-B31CFED74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384"/>
              <a:ext cx="5" cy="626"/>
            </a:xfrm>
            <a:prstGeom prst="rect">
              <a:avLst/>
            </a:prstGeom>
            <a:solidFill>
              <a:srgbClr val="BCBF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Rectangle 20">
              <a:extLst>
                <a:ext uri="{FF2B5EF4-FFF2-40B4-BE49-F238E27FC236}">
                  <a16:creationId xmlns:a16="http://schemas.microsoft.com/office/drawing/2014/main" id="{014B8BE8-F18B-4E7C-AC0F-21178FEBD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" y="383"/>
              <a:ext cx="8" cy="627"/>
            </a:xfrm>
            <a:prstGeom prst="rect">
              <a:avLst/>
            </a:prstGeom>
            <a:solidFill>
              <a:srgbClr val="7B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Rectangle 21">
              <a:extLst>
                <a:ext uri="{FF2B5EF4-FFF2-40B4-BE49-F238E27FC236}">
                  <a16:creationId xmlns:a16="http://schemas.microsoft.com/office/drawing/2014/main" id="{E18A3F18-FD5D-4D3C-B265-4041185D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384"/>
              <a:ext cx="5" cy="626"/>
            </a:xfrm>
            <a:prstGeom prst="rect">
              <a:avLst/>
            </a:prstGeom>
            <a:solidFill>
              <a:srgbClr val="BCBF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E8AE91B7-9118-4E8E-95B1-BC57B2380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383"/>
              <a:ext cx="8" cy="627"/>
            </a:xfrm>
            <a:prstGeom prst="rect">
              <a:avLst/>
            </a:prstGeom>
            <a:solidFill>
              <a:srgbClr val="7B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Rectangle 23">
              <a:extLst>
                <a:ext uri="{FF2B5EF4-FFF2-40B4-BE49-F238E27FC236}">
                  <a16:creationId xmlns:a16="http://schemas.microsoft.com/office/drawing/2014/main" id="{8386E1AD-AF1F-40C4-B8DD-06BC73A27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384"/>
              <a:ext cx="5" cy="626"/>
            </a:xfrm>
            <a:prstGeom prst="rect">
              <a:avLst/>
            </a:prstGeom>
            <a:solidFill>
              <a:srgbClr val="BCBF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Rectangle 24">
              <a:extLst>
                <a:ext uri="{FF2B5EF4-FFF2-40B4-BE49-F238E27FC236}">
                  <a16:creationId xmlns:a16="http://schemas.microsoft.com/office/drawing/2014/main" id="{419697BA-DF80-4516-9814-4F54FB49F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83"/>
              <a:ext cx="8" cy="627"/>
            </a:xfrm>
            <a:prstGeom prst="rect">
              <a:avLst/>
            </a:prstGeom>
            <a:solidFill>
              <a:srgbClr val="7B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Rectangle 25">
              <a:extLst>
                <a:ext uri="{FF2B5EF4-FFF2-40B4-BE49-F238E27FC236}">
                  <a16:creationId xmlns:a16="http://schemas.microsoft.com/office/drawing/2014/main" id="{A694A78B-600C-486E-8F02-42FD1CE7B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384"/>
              <a:ext cx="5" cy="626"/>
            </a:xfrm>
            <a:prstGeom prst="rect">
              <a:avLst/>
            </a:prstGeom>
            <a:solidFill>
              <a:srgbClr val="BCBF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Rectangle 26">
              <a:extLst>
                <a:ext uri="{FF2B5EF4-FFF2-40B4-BE49-F238E27FC236}">
                  <a16:creationId xmlns:a16="http://schemas.microsoft.com/office/drawing/2014/main" id="{5272713A-0071-47A2-AAD6-8429D2718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" y="383"/>
              <a:ext cx="8" cy="627"/>
            </a:xfrm>
            <a:prstGeom prst="rect">
              <a:avLst/>
            </a:prstGeom>
            <a:solidFill>
              <a:srgbClr val="7B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A9C88E33-88F5-48B7-BDFD-875B4DFC0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384"/>
              <a:ext cx="5" cy="626"/>
            </a:xfrm>
            <a:prstGeom prst="rect">
              <a:avLst/>
            </a:prstGeom>
            <a:solidFill>
              <a:srgbClr val="BCBF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Rectangle 28">
              <a:extLst>
                <a:ext uri="{FF2B5EF4-FFF2-40B4-BE49-F238E27FC236}">
                  <a16:creationId xmlns:a16="http://schemas.microsoft.com/office/drawing/2014/main" id="{5EE1B98B-EA70-4977-AD28-2A05E26B9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" y="1017"/>
              <a:ext cx="332" cy="4"/>
            </a:xfrm>
            <a:prstGeom prst="rect">
              <a:avLst/>
            </a:prstGeom>
            <a:solidFill>
              <a:srgbClr val="A3A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Rectangle 29">
              <a:extLst>
                <a:ext uri="{FF2B5EF4-FFF2-40B4-BE49-F238E27FC236}">
                  <a16:creationId xmlns:a16="http://schemas.microsoft.com/office/drawing/2014/main" id="{9043B257-A999-4DE0-A98E-D4D966926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" y="374"/>
              <a:ext cx="332" cy="5"/>
            </a:xfrm>
            <a:prstGeom prst="rect">
              <a:avLst/>
            </a:prstGeom>
            <a:solidFill>
              <a:srgbClr val="7B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Rectangle 30">
              <a:extLst>
                <a:ext uri="{FF2B5EF4-FFF2-40B4-BE49-F238E27FC236}">
                  <a16:creationId xmlns:a16="http://schemas.microsoft.com/office/drawing/2014/main" id="{F60E4995-3396-46E2-9247-9113D0189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" y="1003"/>
              <a:ext cx="332" cy="14"/>
            </a:xfrm>
            <a:prstGeom prst="rect">
              <a:avLst/>
            </a:prstGeom>
            <a:solidFill>
              <a:srgbClr val="7B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Rectangle 31">
              <a:extLst>
                <a:ext uri="{FF2B5EF4-FFF2-40B4-BE49-F238E27FC236}">
                  <a16:creationId xmlns:a16="http://schemas.microsoft.com/office/drawing/2014/main" id="{9AC2CE3C-175C-4383-95C0-5DE8400C7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" y="379"/>
              <a:ext cx="332" cy="14"/>
            </a:xfrm>
            <a:prstGeom prst="rect">
              <a:avLst/>
            </a:prstGeom>
            <a:solidFill>
              <a:srgbClr val="008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32">
              <a:extLst>
                <a:ext uri="{FF2B5EF4-FFF2-40B4-BE49-F238E27FC236}">
                  <a16:creationId xmlns:a16="http://schemas.microsoft.com/office/drawing/2014/main" id="{F367F452-F81E-40A8-A57E-EB8D317D6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" y="665"/>
              <a:ext cx="48" cy="49"/>
            </a:xfrm>
            <a:custGeom>
              <a:avLst/>
              <a:gdLst>
                <a:gd name="T0" fmla="*/ 80 w 145"/>
                <a:gd name="T1" fmla="*/ 145 h 146"/>
                <a:gd name="T2" fmla="*/ 94 w 145"/>
                <a:gd name="T3" fmla="*/ 142 h 146"/>
                <a:gd name="T4" fmla="*/ 107 w 145"/>
                <a:gd name="T5" fmla="*/ 136 h 146"/>
                <a:gd name="T6" fmla="*/ 119 w 145"/>
                <a:gd name="T7" fmla="*/ 128 h 146"/>
                <a:gd name="T8" fmla="*/ 129 w 145"/>
                <a:gd name="T9" fmla="*/ 118 h 146"/>
                <a:gd name="T10" fmla="*/ 136 w 145"/>
                <a:gd name="T11" fmla="*/ 108 h 146"/>
                <a:gd name="T12" fmla="*/ 142 w 145"/>
                <a:gd name="T13" fmla="*/ 95 h 146"/>
                <a:gd name="T14" fmla="*/ 145 w 145"/>
                <a:gd name="T15" fmla="*/ 80 h 146"/>
                <a:gd name="T16" fmla="*/ 145 w 145"/>
                <a:gd name="T17" fmla="*/ 65 h 146"/>
                <a:gd name="T18" fmla="*/ 142 w 145"/>
                <a:gd name="T19" fmla="*/ 51 h 146"/>
                <a:gd name="T20" fmla="*/ 136 w 145"/>
                <a:gd name="T21" fmla="*/ 38 h 146"/>
                <a:gd name="T22" fmla="*/ 129 w 145"/>
                <a:gd name="T23" fmla="*/ 26 h 146"/>
                <a:gd name="T24" fmla="*/ 119 w 145"/>
                <a:gd name="T25" fmla="*/ 16 h 146"/>
                <a:gd name="T26" fmla="*/ 107 w 145"/>
                <a:gd name="T27" fmla="*/ 9 h 146"/>
                <a:gd name="T28" fmla="*/ 94 w 145"/>
                <a:gd name="T29" fmla="*/ 3 h 146"/>
                <a:gd name="T30" fmla="*/ 80 w 145"/>
                <a:gd name="T31" fmla="*/ 0 h 146"/>
                <a:gd name="T32" fmla="*/ 65 w 145"/>
                <a:gd name="T33" fmla="*/ 0 h 146"/>
                <a:gd name="T34" fmla="*/ 50 w 145"/>
                <a:gd name="T35" fmla="*/ 3 h 146"/>
                <a:gd name="T36" fmla="*/ 38 w 145"/>
                <a:gd name="T37" fmla="*/ 9 h 146"/>
                <a:gd name="T38" fmla="*/ 26 w 145"/>
                <a:gd name="T39" fmla="*/ 16 h 146"/>
                <a:gd name="T40" fmla="*/ 16 w 145"/>
                <a:gd name="T41" fmla="*/ 26 h 146"/>
                <a:gd name="T42" fmla="*/ 9 w 145"/>
                <a:gd name="T43" fmla="*/ 38 h 146"/>
                <a:gd name="T44" fmla="*/ 3 w 145"/>
                <a:gd name="T45" fmla="*/ 51 h 146"/>
                <a:gd name="T46" fmla="*/ 0 w 145"/>
                <a:gd name="T47" fmla="*/ 65 h 146"/>
                <a:gd name="T48" fmla="*/ 0 w 145"/>
                <a:gd name="T49" fmla="*/ 80 h 146"/>
                <a:gd name="T50" fmla="*/ 3 w 145"/>
                <a:gd name="T51" fmla="*/ 95 h 146"/>
                <a:gd name="T52" fmla="*/ 9 w 145"/>
                <a:gd name="T53" fmla="*/ 108 h 146"/>
                <a:gd name="T54" fmla="*/ 16 w 145"/>
                <a:gd name="T55" fmla="*/ 118 h 146"/>
                <a:gd name="T56" fmla="*/ 26 w 145"/>
                <a:gd name="T57" fmla="*/ 128 h 146"/>
                <a:gd name="T58" fmla="*/ 38 w 145"/>
                <a:gd name="T59" fmla="*/ 136 h 146"/>
                <a:gd name="T60" fmla="*/ 50 w 145"/>
                <a:gd name="T61" fmla="*/ 142 h 146"/>
                <a:gd name="T62" fmla="*/ 65 w 145"/>
                <a:gd name="T63" fmla="*/ 14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6">
                  <a:moveTo>
                    <a:pt x="72" y="146"/>
                  </a:moveTo>
                  <a:lnTo>
                    <a:pt x="80" y="145"/>
                  </a:lnTo>
                  <a:lnTo>
                    <a:pt x="87" y="143"/>
                  </a:lnTo>
                  <a:lnTo>
                    <a:pt x="94" y="142"/>
                  </a:lnTo>
                  <a:lnTo>
                    <a:pt x="100" y="139"/>
                  </a:lnTo>
                  <a:lnTo>
                    <a:pt x="107" y="136"/>
                  </a:lnTo>
                  <a:lnTo>
                    <a:pt x="113" y="133"/>
                  </a:lnTo>
                  <a:lnTo>
                    <a:pt x="119" y="128"/>
                  </a:lnTo>
                  <a:lnTo>
                    <a:pt x="124" y="124"/>
                  </a:lnTo>
                  <a:lnTo>
                    <a:pt x="129" y="118"/>
                  </a:lnTo>
                  <a:lnTo>
                    <a:pt x="133" y="113"/>
                  </a:lnTo>
                  <a:lnTo>
                    <a:pt x="136" y="108"/>
                  </a:lnTo>
                  <a:lnTo>
                    <a:pt x="139" y="101"/>
                  </a:lnTo>
                  <a:lnTo>
                    <a:pt x="142" y="95"/>
                  </a:lnTo>
                  <a:lnTo>
                    <a:pt x="144" y="87"/>
                  </a:lnTo>
                  <a:lnTo>
                    <a:pt x="145" y="80"/>
                  </a:lnTo>
                  <a:lnTo>
                    <a:pt x="145" y="73"/>
                  </a:lnTo>
                  <a:lnTo>
                    <a:pt x="145" y="65"/>
                  </a:lnTo>
                  <a:lnTo>
                    <a:pt x="144" y="58"/>
                  </a:lnTo>
                  <a:lnTo>
                    <a:pt x="142" y="51"/>
                  </a:lnTo>
                  <a:lnTo>
                    <a:pt x="139" y="44"/>
                  </a:lnTo>
                  <a:lnTo>
                    <a:pt x="136" y="38"/>
                  </a:lnTo>
                  <a:lnTo>
                    <a:pt x="133" y="31"/>
                  </a:lnTo>
                  <a:lnTo>
                    <a:pt x="129" y="26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13" y="12"/>
                  </a:lnTo>
                  <a:lnTo>
                    <a:pt x="107" y="9"/>
                  </a:lnTo>
                  <a:lnTo>
                    <a:pt x="100" y="5"/>
                  </a:lnTo>
                  <a:lnTo>
                    <a:pt x="94" y="3"/>
                  </a:lnTo>
                  <a:lnTo>
                    <a:pt x="87" y="1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8" y="1"/>
                  </a:lnTo>
                  <a:lnTo>
                    <a:pt x="50" y="3"/>
                  </a:lnTo>
                  <a:lnTo>
                    <a:pt x="44" y="5"/>
                  </a:lnTo>
                  <a:lnTo>
                    <a:pt x="38" y="9"/>
                  </a:lnTo>
                  <a:lnTo>
                    <a:pt x="32" y="12"/>
                  </a:lnTo>
                  <a:lnTo>
                    <a:pt x="26" y="16"/>
                  </a:lnTo>
                  <a:lnTo>
                    <a:pt x="21" y="21"/>
                  </a:lnTo>
                  <a:lnTo>
                    <a:pt x="16" y="26"/>
                  </a:lnTo>
                  <a:lnTo>
                    <a:pt x="12" y="31"/>
                  </a:lnTo>
                  <a:lnTo>
                    <a:pt x="9" y="38"/>
                  </a:lnTo>
                  <a:lnTo>
                    <a:pt x="6" y="44"/>
                  </a:lnTo>
                  <a:lnTo>
                    <a:pt x="3" y="51"/>
                  </a:lnTo>
                  <a:lnTo>
                    <a:pt x="1" y="58"/>
                  </a:lnTo>
                  <a:lnTo>
                    <a:pt x="0" y="65"/>
                  </a:lnTo>
                  <a:lnTo>
                    <a:pt x="0" y="73"/>
                  </a:lnTo>
                  <a:lnTo>
                    <a:pt x="0" y="80"/>
                  </a:lnTo>
                  <a:lnTo>
                    <a:pt x="1" y="87"/>
                  </a:lnTo>
                  <a:lnTo>
                    <a:pt x="3" y="95"/>
                  </a:lnTo>
                  <a:lnTo>
                    <a:pt x="6" y="101"/>
                  </a:lnTo>
                  <a:lnTo>
                    <a:pt x="9" y="108"/>
                  </a:lnTo>
                  <a:lnTo>
                    <a:pt x="12" y="113"/>
                  </a:lnTo>
                  <a:lnTo>
                    <a:pt x="16" y="118"/>
                  </a:lnTo>
                  <a:lnTo>
                    <a:pt x="21" y="124"/>
                  </a:lnTo>
                  <a:lnTo>
                    <a:pt x="26" y="128"/>
                  </a:lnTo>
                  <a:lnTo>
                    <a:pt x="32" y="133"/>
                  </a:lnTo>
                  <a:lnTo>
                    <a:pt x="38" y="136"/>
                  </a:lnTo>
                  <a:lnTo>
                    <a:pt x="44" y="139"/>
                  </a:lnTo>
                  <a:lnTo>
                    <a:pt x="50" y="142"/>
                  </a:lnTo>
                  <a:lnTo>
                    <a:pt x="58" y="143"/>
                  </a:lnTo>
                  <a:lnTo>
                    <a:pt x="65" y="145"/>
                  </a:lnTo>
                  <a:lnTo>
                    <a:pt x="72" y="146"/>
                  </a:lnTo>
                  <a:close/>
                </a:path>
              </a:pathLst>
            </a:custGeom>
            <a:solidFill>
              <a:srgbClr val="AEB4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33">
              <a:extLst>
                <a:ext uri="{FF2B5EF4-FFF2-40B4-BE49-F238E27FC236}">
                  <a16:creationId xmlns:a16="http://schemas.microsoft.com/office/drawing/2014/main" id="{C74570BA-3F15-4C6D-BB6E-B49A93D84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4" y="665"/>
              <a:ext cx="48" cy="49"/>
            </a:xfrm>
            <a:custGeom>
              <a:avLst/>
              <a:gdLst>
                <a:gd name="T0" fmla="*/ 73 w 146"/>
                <a:gd name="T1" fmla="*/ 0 h 146"/>
                <a:gd name="T2" fmla="*/ 81 w 146"/>
                <a:gd name="T3" fmla="*/ 0 h 146"/>
                <a:gd name="T4" fmla="*/ 88 w 146"/>
                <a:gd name="T5" fmla="*/ 1 h 146"/>
                <a:gd name="T6" fmla="*/ 95 w 146"/>
                <a:gd name="T7" fmla="*/ 3 h 146"/>
                <a:gd name="T8" fmla="*/ 101 w 146"/>
                <a:gd name="T9" fmla="*/ 5 h 146"/>
                <a:gd name="T10" fmla="*/ 108 w 146"/>
                <a:gd name="T11" fmla="*/ 9 h 146"/>
                <a:gd name="T12" fmla="*/ 114 w 146"/>
                <a:gd name="T13" fmla="*/ 12 h 146"/>
                <a:gd name="T14" fmla="*/ 120 w 146"/>
                <a:gd name="T15" fmla="*/ 16 h 146"/>
                <a:gd name="T16" fmla="*/ 125 w 146"/>
                <a:gd name="T17" fmla="*/ 21 h 146"/>
                <a:gd name="T18" fmla="*/ 130 w 146"/>
                <a:gd name="T19" fmla="*/ 26 h 146"/>
                <a:gd name="T20" fmla="*/ 134 w 146"/>
                <a:gd name="T21" fmla="*/ 31 h 146"/>
                <a:gd name="T22" fmla="*/ 137 w 146"/>
                <a:gd name="T23" fmla="*/ 38 h 146"/>
                <a:gd name="T24" fmla="*/ 140 w 146"/>
                <a:gd name="T25" fmla="*/ 44 h 146"/>
                <a:gd name="T26" fmla="*/ 143 w 146"/>
                <a:gd name="T27" fmla="*/ 51 h 146"/>
                <a:gd name="T28" fmla="*/ 145 w 146"/>
                <a:gd name="T29" fmla="*/ 58 h 146"/>
                <a:gd name="T30" fmla="*/ 146 w 146"/>
                <a:gd name="T31" fmla="*/ 65 h 146"/>
                <a:gd name="T32" fmla="*/ 146 w 146"/>
                <a:gd name="T33" fmla="*/ 73 h 146"/>
                <a:gd name="T34" fmla="*/ 146 w 146"/>
                <a:gd name="T35" fmla="*/ 80 h 146"/>
                <a:gd name="T36" fmla="*/ 145 w 146"/>
                <a:gd name="T37" fmla="*/ 87 h 146"/>
                <a:gd name="T38" fmla="*/ 143 w 146"/>
                <a:gd name="T39" fmla="*/ 95 h 146"/>
                <a:gd name="T40" fmla="*/ 140 w 146"/>
                <a:gd name="T41" fmla="*/ 101 h 146"/>
                <a:gd name="T42" fmla="*/ 137 w 146"/>
                <a:gd name="T43" fmla="*/ 108 h 146"/>
                <a:gd name="T44" fmla="*/ 134 w 146"/>
                <a:gd name="T45" fmla="*/ 113 h 146"/>
                <a:gd name="T46" fmla="*/ 130 w 146"/>
                <a:gd name="T47" fmla="*/ 118 h 146"/>
                <a:gd name="T48" fmla="*/ 125 w 146"/>
                <a:gd name="T49" fmla="*/ 124 h 146"/>
                <a:gd name="T50" fmla="*/ 120 w 146"/>
                <a:gd name="T51" fmla="*/ 128 h 146"/>
                <a:gd name="T52" fmla="*/ 114 w 146"/>
                <a:gd name="T53" fmla="*/ 133 h 146"/>
                <a:gd name="T54" fmla="*/ 108 w 146"/>
                <a:gd name="T55" fmla="*/ 136 h 146"/>
                <a:gd name="T56" fmla="*/ 101 w 146"/>
                <a:gd name="T57" fmla="*/ 139 h 146"/>
                <a:gd name="T58" fmla="*/ 95 w 146"/>
                <a:gd name="T59" fmla="*/ 142 h 146"/>
                <a:gd name="T60" fmla="*/ 88 w 146"/>
                <a:gd name="T61" fmla="*/ 143 h 146"/>
                <a:gd name="T62" fmla="*/ 81 w 146"/>
                <a:gd name="T63" fmla="*/ 145 h 146"/>
                <a:gd name="T64" fmla="*/ 73 w 146"/>
                <a:gd name="T65" fmla="*/ 146 h 146"/>
                <a:gd name="T66" fmla="*/ 72 w 146"/>
                <a:gd name="T67" fmla="*/ 145 h 146"/>
                <a:gd name="T68" fmla="*/ 70 w 146"/>
                <a:gd name="T69" fmla="*/ 145 h 146"/>
                <a:gd name="T70" fmla="*/ 70 w 146"/>
                <a:gd name="T71" fmla="*/ 0 h 146"/>
                <a:gd name="T72" fmla="*/ 72 w 146"/>
                <a:gd name="T73" fmla="*/ 0 h 146"/>
                <a:gd name="T74" fmla="*/ 73 w 146"/>
                <a:gd name="T75" fmla="*/ 0 h 146"/>
                <a:gd name="T76" fmla="*/ 1 w 146"/>
                <a:gd name="T77" fmla="*/ 77 h 146"/>
                <a:gd name="T78" fmla="*/ 1 w 146"/>
                <a:gd name="T79" fmla="*/ 75 h 146"/>
                <a:gd name="T80" fmla="*/ 0 w 146"/>
                <a:gd name="T81" fmla="*/ 73 h 146"/>
                <a:gd name="T82" fmla="*/ 1 w 146"/>
                <a:gd name="T83" fmla="*/ 69 h 146"/>
                <a:gd name="T84" fmla="*/ 1 w 146"/>
                <a:gd name="T85" fmla="*/ 67 h 146"/>
                <a:gd name="T86" fmla="*/ 1 w 146"/>
                <a:gd name="T87" fmla="*/ 7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6" h="146">
                  <a:moveTo>
                    <a:pt x="73" y="0"/>
                  </a:moveTo>
                  <a:lnTo>
                    <a:pt x="81" y="0"/>
                  </a:lnTo>
                  <a:lnTo>
                    <a:pt x="88" y="1"/>
                  </a:lnTo>
                  <a:lnTo>
                    <a:pt x="95" y="3"/>
                  </a:lnTo>
                  <a:lnTo>
                    <a:pt x="101" y="5"/>
                  </a:lnTo>
                  <a:lnTo>
                    <a:pt x="108" y="9"/>
                  </a:lnTo>
                  <a:lnTo>
                    <a:pt x="114" y="12"/>
                  </a:lnTo>
                  <a:lnTo>
                    <a:pt x="120" y="16"/>
                  </a:lnTo>
                  <a:lnTo>
                    <a:pt x="125" y="21"/>
                  </a:lnTo>
                  <a:lnTo>
                    <a:pt x="130" y="26"/>
                  </a:lnTo>
                  <a:lnTo>
                    <a:pt x="134" y="31"/>
                  </a:lnTo>
                  <a:lnTo>
                    <a:pt x="137" y="38"/>
                  </a:lnTo>
                  <a:lnTo>
                    <a:pt x="140" y="44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3"/>
                  </a:lnTo>
                  <a:lnTo>
                    <a:pt x="146" y="80"/>
                  </a:lnTo>
                  <a:lnTo>
                    <a:pt x="145" y="87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3"/>
                  </a:lnTo>
                  <a:lnTo>
                    <a:pt x="130" y="118"/>
                  </a:lnTo>
                  <a:lnTo>
                    <a:pt x="125" y="124"/>
                  </a:lnTo>
                  <a:lnTo>
                    <a:pt x="120" y="128"/>
                  </a:lnTo>
                  <a:lnTo>
                    <a:pt x="114" y="133"/>
                  </a:lnTo>
                  <a:lnTo>
                    <a:pt x="108" y="136"/>
                  </a:lnTo>
                  <a:lnTo>
                    <a:pt x="101" y="139"/>
                  </a:lnTo>
                  <a:lnTo>
                    <a:pt x="95" y="142"/>
                  </a:lnTo>
                  <a:lnTo>
                    <a:pt x="88" y="143"/>
                  </a:lnTo>
                  <a:lnTo>
                    <a:pt x="81" y="145"/>
                  </a:lnTo>
                  <a:lnTo>
                    <a:pt x="73" y="146"/>
                  </a:lnTo>
                  <a:lnTo>
                    <a:pt x="72" y="145"/>
                  </a:lnTo>
                  <a:lnTo>
                    <a:pt x="70" y="145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3" y="0"/>
                  </a:lnTo>
                  <a:close/>
                  <a:moveTo>
                    <a:pt x="1" y="77"/>
                  </a:moveTo>
                  <a:lnTo>
                    <a:pt x="1" y="75"/>
                  </a:lnTo>
                  <a:lnTo>
                    <a:pt x="0" y="73"/>
                  </a:lnTo>
                  <a:lnTo>
                    <a:pt x="1" y="69"/>
                  </a:lnTo>
                  <a:lnTo>
                    <a:pt x="1" y="67"/>
                  </a:lnTo>
                  <a:lnTo>
                    <a:pt x="1" y="77"/>
                  </a:lnTo>
                  <a:close/>
                </a:path>
              </a:pathLst>
            </a:custGeom>
            <a:solidFill>
              <a:srgbClr val="AEB4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34">
              <a:extLst>
                <a:ext uri="{FF2B5EF4-FFF2-40B4-BE49-F238E27FC236}">
                  <a16:creationId xmlns:a16="http://schemas.microsoft.com/office/drawing/2014/main" id="{6DF4F155-6F8C-4E2F-A9D6-52421ECD0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" y="665"/>
              <a:ext cx="46" cy="47"/>
            </a:xfrm>
            <a:custGeom>
              <a:avLst/>
              <a:gdLst>
                <a:gd name="T0" fmla="*/ 77 w 140"/>
                <a:gd name="T1" fmla="*/ 139 h 139"/>
                <a:gd name="T2" fmla="*/ 91 w 140"/>
                <a:gd name="T3" fmla="*/ 136 h 139"/>
                <a:gd name="T4" fmla="*/ 103 w 140"/>
                <a:gd name="T5" fmla="*/ 130 h 139"/>
                <a:gd name="T6" fmla="*/ 114 w 140"/>
                <a:gd name="T7" fmla="*/ 124 h 139"/>
                <a:gd name="T8" fmla="*/ 124 w 140"/>
                <a:gd name="T9" fmla="*/ 114 h 139"/>
                <a:gd name="T10" fmla="*/ 132 w 140"/>
                <a:gd name="T11" fmla="*/ 103 h 139"/>
                <a:gd name="T12" fmla="*/ 137 w 140"/>
                <a:gd name="T13" fmla="*/ 90 h 139"/>
                <a:gd name="T14" fmla="*/ 140 w 140"/>
                <a:gd name="T15" fmla="*/ 77 h 139"/>
                <a:gd name="T16" fmla="*/ 140 w 140"/>
                <a:gd name="T17" fmla="*/ 63 h 139"/>
                <a:gd name="T18" fmla="*/ 137 w 140"/>
                <a:gd name="T19" fmla="*/ 49 h 139"/>
                <a:gd name="T20" fmla="*/ 132 w 140"/>
                <a:gd name="T21" fmla="*/ 37 h 139"/>
                <a:gd name="T22" fmla="*/ 124 w 140"/>
                <a:gd name="T23" fmla="*/ 25 h 139"/>
                <a:gd name="T24" fmla="*/ 114 w 140"/>
                <a:gd name="T25" fmla="*/ 16 h 139"/>
                <a:gd name="T26" fmla="*/ 103 w 140"/>
                <a:gd name="T27" fmla="*/ 9 h 139"/>
                <a:gd name="T28" fmla="*/ 91 w 140"/>
                <a:gd name="T29" fmla="*/ 3 h 139"/>
                <a:gd name="T30" fmla="*/ 77 w 140"/>
                <a:gd name="T31" fmla="*/ 0 h 139"/>
                <a:gd name="T32" fmla="*/ 63 w 140"/>
                <a:gd name="T33" fmla="*/ 0 h 139"/>
                <a:gd name="T34" fmla="*/ 50 w 140"/>
                <a:gd name="T35" fmla="*/ 3 h 139"/>
                <a:gd name="T36" fmla="*/ 37 w 140"/>
                <a:gd name="T37" fmla="*/ 9 h 139"/>
                <a:gd name="T38" fmla="*/ 26 w 140"/>
                <a:gd name="T39" fmla="*/ 16 h 139"/>
                <a:gd name="T40" fmla="*/ 16 w 140"/>
                <a:gd name="T41" fmla="*/ 25 h 139"/>
                <a:gd name="T42" fmla="*/ 9 w 140"/>
                <a:gd name="T43" fmla="*/ 37 h 139"/>
                <a:gd name="T44" fmla="*/ 3 w 140"/>
                <a:gd name="T45" fmla="*/ 49 h 139"/>
                <a:gd name="T46" fmla="*/ 1 w 140"/>
                <a:gd name="T47" fmla="*/ 63 h 139"/>
                <a:gd name="T48" fmla="*/ 1 w 140"/>
                <a:gd name="T49" fmla="*/ 77 h 139"/>
                <a:gd name="T50" fmla="*/ 3 w 140"/>
                <a:gd name="T51" fmla="*/ 90 h 139"/>
                <a:gd name="T52" fmla="*/ 9 w 140"/>
                <a:gd name="T53" fmla="*/ 103 h 139"/>
                <a:gd name="T54" fmla="*/ 16 w 140"/>
                <a:gd name="T55" fmla="*/ 114 h 139"/>
                <a:gd name="T56" fmla="*/ 26 w 140"/>
                <a:gd name="T57" fmla="*/ 124 h 139"/>
                <a:gd name="T58" fmla="*/ 37 w 140"/>
                <a:gd name="T59" fmla="*/ 130 h 139"/>
                <a:gd name="T60" fmla="*/ 50 w 140"/>
                <a:gd name="T61" fmla="*/ 136 h 139"/>
                <a:gd name="T62" fmla="*/ 63 w 140"/>
                <a:gd name="T63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0" h="139">
                  <a:moveTo>
                    <a:pt x="71" y="139"/>
                  </a:moveTo>
                  <a:lnTo>
                    <a:pt x="77" y="139"/>
                  </a:lnTo>
                  <a:lnTo>
                    <a:pt x="85" y="138"/>
                  </a:lnTo>
                  <a:lnTo>
                    <a:pt x="91" y="136"/>
                  </a:lnTo>
                  <a:lnTo>
                    <a:pt x="98" y="134"/>
                  </a:lnTo>
                  <a:lnTo>
                    <a:pt x="103" y="130"/>
                  </a:lnTo>
                  <a:lnTo>
                    <a:pt x="110" y="127"/>
                  </a:lnTo>
                  <a:lnTo>
                    <a:pt x="114" y="124"/>
                  </a:lnTo>
                  <a:lnTo>
                    <a:pt x="120" y="118"/>
                  </a:lnTo>
                  <a:lnTo>
                    <a:pt x="124" y="114"/>
                  </a:lnTo>
                  <a:lnTo>
                    <a:pt x="128" y="109"/>
                  </a:lnTo>
                  <a:lnTo>
                    <a:pt x="132" y="103"/>
                  </a:lnTo>
                  <a:lnTo>
                    <a:pt x="135" y="97"/>
                  </a:lnTo>
                  <a:lnTo>
                    <a:pt x="137" y="90"/>
                  </a:lnTo>
                  <a:lnTo>
                    <a:pt x="139" y="84"/>
                  </a:lnTo>
                  <a:lnTo>
                    <a:pt x="140" y="77"/>
                  </a:lnTo>
                  <a:lnTo>
                    <a:pt x="140" y="69"/>
                  </a:lnTo>
                  <a:lnTo>
                    <a:pt x="140" y="63"/>
                  </a:lnTo>
                  <a:lnTo>
                    <a:pt x="139" y="55"/>
                  </a:lnTo>
                  <a:lnTo>
                    <a:pt x="137" y="49"/>
                  </a:lnTo>
                  <a:lnTo>
                    <a:pt x="135" y="42"/>
                  </a:lnTo>
                  <a:lnTo>
                    <a:pt x="132" y="37"/>
                  </a:lnTo>
                  <a:lnTo>
                    <a:pt x="128" y="30"/>
                  </a:lnTo>
                  <a:lnTo>
                    <a:pt x="124" y="25"/>
                  </a:lnTo>
                  <a:lnTo>
                    <a:pt x="120" y="21"/>
                  </a:lnTo>
                  <a:lnTo>
                    <a:pt x="114" y="16"/>
                  </a:lnTo>
                  <a:lnTo>
                    <a:pt x="110" y="12"/>
                  </a:lnTo>
                  <a:lnTo>
                    <a:pt x="103" y="9"/>
                  </a:lnTo>
                  <a:lnTo>
                    <a:pt x="98" y="5"/>
                  </a:lnTo>
                  <a:lnTo>
                    <a:pt x="91" y="3"/>
                  </a:lnTo>
                  <a:lnTo>
                    <a:pt x="85" y="1"/>
                  </a:lnTo>
                  <a:lnTo>
                    <a:pt x="77" y="0"/>
                  </a:lnTo>
                  <a:lnTo>
                    <a:pt x="71" y="0"/>
                  </a:lnTo>
                  <a:lnTo>
                    <a:pt x="63" y="0"/>
                  </a:lnTo>
                  <a:lnTo>
                    <a:pt x="57" y="1"/>
                  </a:lnTo>
                  <a:lnTo>
                    <a:pt x="50" y="3"/>
                  </a:lnTo>
                  <a:lnTo>
                    <a:pt x="44" y="5"/>
                  </a:lnTo>
                  <a:lnTo>
                    <a:pt x="37" y="9"/>
                  </a:lnTo>
                  <a:lnTo>
                    <a:pt x="32" y="12"/>
                  </a:lnTo>
                  <a:lnTo>
                    <a:pt x="26" y="16"/>
                  </a:lnTo>
                  <a:lnTo>
                    <a:pt x="21" y="21"/>
                  </a:lnTo>
                  <a:lnTo>
                    <a:pt x="16" y="25"/>
                  </a:lnTo>
                  <a:lnTo>
                    <a:pt x="12" y="30"/>
                  </a:lnTo>
                  <a:lnTo>
                    <a:pt x="9" y="37"/>
                  </a:lnTo>
                  <a:lnTo>
                    <a:pt x="7" y="42"/>
                  </a:lnTo>
                  <a:lnTo>
                    <a:pt x="3" y="49"/>
                  </a:lnTo>
                  <a:lnTo>
                    <a:pt x="2" y="55"/>
                  </a:lnTo>
                  <a:lnTo>
                    <a:pt x="1" y="63"/>
                  </a:lnTo>
                  <a:lnTo>
                    <a:pt x="0" y="69"/>
                  </a:lnTo>
                  <a:lnTo>
                    <a:pt x="1" y="77"/>
                  </a:lnTo>
                  <a:lnTo>
                    <a:pt x="2" y="84"/>
                  </a:lnTo>
                  <a:lnTo>
                    <a:pt x="3" y="90"/>
                  </a:lnTo>
                  <a:lnTo>
                    <a:pt x="7" y="97"/>
                  </a:lnTo>
                  <a:lnTo>
                    <a:pt x="9" y="103"/>
                  </a:lnTo>
                  <a:lnTo>
                    <a:pt x="12" y="109"/>
                  </a:lnTo>
                  <a:lnTo>
                    <a:pt x="16" y="114"/>
                  </a:lnTo>
                  <a:lnTo>
                    <a:pt x="21" y="118"/>
                  </a:lnTo>
                  <a:lnTo>
                    <a:pt x="26" y="124"/>
                  </a:lnTo>
                  <a:lnTo>
                    <a:pt x="32" y="127"/>
                  </a:lnTo>
                  <a:lnTo>
                    <a:pt x="37" y="130"/>
                  </a:lnTo>
                  <a:lnTo>
                    <a:pt x="44" y="134"/>
                  </a:lnTo>
                  <a:lnTo>
                    <a:pt x="50" y="136"/>
                  </a:lnTo>
                  <a:lnTo>
                    <a:pt x="57" y="138"/>
                  </a:lnTo>
                  <a:lnTo>
                    <a:pt x="63" y="139"/>
                  </a:lnTo>
                  <a:lnTo>
                    <a:pt x="71" y="139"/>
                  </a:lnTo>
                  <a:close/>
                </a:path>
              </a:pathLst>
            </a:custGeom>
            <a:solidFill>
              <a:srgbClr val="939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Freeform 35">
              <a:extLst>
                <a:ext uri="{FF2B5EF4-FFF2-40B4-BE49-F238E27FC236}">
                  <a16:creationId xmlns:a16="http://schemas.microsoft.com/office/drawing/2014/main" id="{E25A16F7-E443-4613-9DDE-8D5F11E04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" y="665"/>
              <a:ext cx="24" cy="47"/>
            </a:xfrm>
            <a:custGeom>
              <a:avLst/>
              <a:gdLst>
                <a:gd name="T0" fmla="*/ 3 w 72"/>
                <a:gd name="T1" fmla="*/ 0 h 139"/>
                <a:gd name="T2" fmla="*/ 9 w 72"/>
                <a:gd name="T3" fmla="*/ 0 h 139"/>
                <a:gd name="T4" fmla="*/ 17 w 72"/>
                <a:gd name="T5" fmla="*/ 1 h 139"/>
                <a:gd name="T6" fmla="*/ 23 w 72"/>
                <a:gd name="T7" fmla="*/ 3 h 139"/>
                <a:gd name="T8" fmla="*/ 30 w 72"/>
                <a:gd name="T9" fmla="*/ 5 h 139"/>
                <a:gd name="T10" fmla="*/ 35 w 72"/>
                <a:gd name="T11" fmla="*/ 9 h 139"/>
                <a:gd name="T12" fmla="*/ 41 w 72"/>
                <a:gd name="T13" fmla="*/ 12 h 139"/>
                <a:gd name="T14" fmla="*/ 46 w 72"/>
                <a:gd name="T15" fmla="*/ 16 h 139"/>
                <a:gd name="T16" fmla="*/ 52 w 72"/>
                <a:gd name="T17" fmla="*/ 21 h 139"/>
                <a:gd name="T18" fmla="*/ 56 w 72"/>
                <a:gd name="T19" fmla="*/ 25 h 139"/>
                <a:gd name="T20" fmla="*/ 60 w 72"/>
                <a:gd name="T21" fmla="*/ 30 h 139"/>
                <a:gd name="T22" fmla="*/ 64 w 72"/>
                <a:gd name="T23" fmla="*/ 37 h 139"/>
                <a:gd name="T24" fmla="*/ 67 w 72"/>
                <a:gd name="T25" fmla="*/ 42 h 139"/>
                <a:gd name="T26" fmla="*/ 69 w 72"/>
                <a:gd name="T27" fmla="*/ 49 h 139"/>
                <a:gd name="T28" fmla="*/ 71 w 72"/>
                <a:gd name="T29" fmla="*/ 55 h 139"/>
                <a:gd name="T30" fmla="*/ 72 w 72"/>
                <a:gd name="T31" fmla="*/ 63 h 139"/>
                <a:gd name="T32" fmla="*/ 72 w 72"/>
                <a:gd name="T33" fmla="*/ 69 h 139"/>
                <a:gd name="T34" fmla="*/ 72 w 72"/>
                <a:gd name="T35" fmla="*/ 77 h 139"/>
                <a:gd name="T36" fmla="*/ 71 w 72"/>
                <a:gd name="T37" fmla="*/ 84 h 139"/>
                <a:gd name="T38" fmla="*/ 69 w 72"/>
                <a:gd name="T39" fmla="*/ 90 h 139"/>
                <a:gd name="T40" fmla="*/ 67 w 72"/>
                <a:gd name="T41" fmla="*/ 97 h 139"/>
                <a:gd name="T42" fmla="*/ 64 w 72"/>
                <a:gd name="T43" fmla="*/ 103 h 139"/>
                <a:gd name="T44" fmla="*/ 60 w 72"/>
                <a:gd name="T45" fmla="*/ 109 h 139"/>
                <a:gd name="T46" fmla="*/ 56 w 72"/>
                <a:gd name="T47" fmla="*/ 114 h 139"/>
                <a:gd name="T48" fmla="*/ 52 w 72"/>
                <a:gd name="T49" fmla="*/ 118 h 139"/>
                <a:gd name="T50" fmla="*/ 46 w 72"/>
                <a:gd name="T51" fmla="*/ 124 h 139"/>
                <a:gd name="T52" fmla="*/ 41 w 72"/>
                <a:gd name="T53" fmla="*/ 127 h 139"/>
                <a:gd name="T54" fmla="*/ 35 w 72"/>
                <a:gd name="T55" fmla="*/ 130 h 139"/>
                <a:gd name="T56" fmla="*/ 30 w 72"/>
                <a:gd name="T57" fmla="*/ 134 h 139"/>
                <a:gd name="T58" fmla="*/ 23 w 72"/>
                <a:gd name="T59" fmla="*/ 136 h 139"/>
                <a:gd name="T60" fmla="*/ 17 w 72"/>
                <a:gd name="T61" fmla="*/ 138 h 139"/>
                <a:gd name="T62" fmla="*/ 9 w 72"/>
                <a:gd name="T63" fmla="*/ 139 h 139"/>
                <a:gd name="T64" fmla="*/ 3 w 72"/>
                <a:gd name="T65" fmla="*/ 139 h 139"/>
                <a:gd name="T66" fmla="*/ 1 w 72"/>
                <a:gd name="T67" fmla="*/ 139 h 139"/>
                <a:gd name="T68" fmla="*/ 0 w 72"/>
                <a:gd name="T69" fmla="*/ 139 h 139"/>
                <a:gd name="T70" fmla="*/ 0 w 72"/>
                <a:gd name="T71" fmla="*/ 0 h 139"/>
                <a:gd name="T72" fmla="*/ 1 w 72"/>
                <a:gd name="T73" fmla="*/ 0 h 139"/>
                <a:gd name="T74" fmla="*/ 3 w 72"/>
                <a:gd name="T7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139">
                  <a:moveTo>
                    <a:pt x="3" y="0"/>
                  </a:moveTo>
                  <a:lnTo>
                    <a:pt x="9" y="0"/>
                  </a:lnTo>
                  <a:lnTo>
                    <a:pt x="17" y="1"/>
                  </a:lnTo>
                  <a:lnTo>
                    <a:pt x="23" y="3"/>
                  </a:lnTo>
                  <a:lnTo>
                    <a:pt x="30" y="5"/>
                  </a:lnTo>
                  <a:lnTo>
                    <a:pt x="35" y="9"/>
                  </a:lnTo>
                  <a:lnTo>
                    <a:pt x="41" y="12"/>
                  </a:lnTo>
                  <a:lnTo>
                    <a:pt x="46" y="16"/>
                  </a:lnTo>
                  <a:lnTo>
                    <a:pt x="52" y="21"/>
                  </a:lnTo>
                  <a:lnTo>
                    <a:pt x="56" y="25"/>
                  </a:lnTo>
                  <a:lnTo>
                    <a:pt x="60" y="30"/>
                  </a:lnTo>
                  <a:lnTo>
                    <a:pt x="64" y="37"/>
                  </a:lnTo>
                  <a:lnTo>
                    <a:pt x="67" y="42"/>
                  </a:lnTo>
                  <a:lnTo>
                    <a:pt x="69" y="49"/>
                  </a:lnTo>
                  <a:lnTo>
                    <a:pt x="71" y="55"/>
                  </a:lnTo>
                  <a:lnTo>
                    <a:pt x="72" y="63"/>
                  </a:lnTo>
                  <a:lnTo>
                    <a:pt x="72" y="69"/>
                  </a:lnTo>
                  <a:lnTo>
                    <a:pt x="72" y="77"/>
                  </a:lnTo>
                  <a:lnTo>
                    <a:pt x="71" y="84"/>
                  </a:lnTo>
                  <a:lnTo>
                    <a:pt x="69" y="90"/>
                  </a:lnTo>
                  <a:lnTo>
                    <a:pt x="67" y="97"/>
                  </a:lnTo>
                  <a:lnTo>
                    <a:pt x="64" y="103"/>
                  </a:lnTo>
                  <a:lnTo>
                    <a:pt x="60" y="109"/>
                  </a:lnTo>
                  <a:lnTo>
                    <a:pt x="56" y="114"/>
                  </a:lnTo>
                  <a:lnTo>
                    <a:pt x="52" y="118"/>
                  </a:lnTo>
                  <a:lnTo>
                    <a:pt x="46" y="124"/>
                  </a:lnTo>
                  <a:lnTo>
                    <a:pt x="41" y="127"/>
                  </a:lnTo>
                  <a:lnTo>
                    <a:pt x="35" y="130"/>
                  </a:lnTo>
                  <a:lnTo>
                    <a:pt x="30" y="134"/>
                  </a:lnTo>
                  <a:lnTo>
                    <a:pt x="23" y="136"/>
                  </a:lnTo>
                  <a:lnTo>
                    <a:pt x="17" y="138"/>
                  </a:lnTo>
                  <a:lnTo>
                    <a:pt x="9" y="139"/>
                  </a:lnTo>
                  <a:lnTo>
                    <a:pt x="3" y="139"/>
                  </a:lnTo>
                  <a:lnTo>
                    <a:pt x="1" y="139"/>
                  </a:lnTo>
                  <a:lnTo>
                    <a:pt x="0" y="139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1" name="Rectangle 39">
            <a:extLst>
              <a:ext uri="{FF2B5EF4-FFF2-40B4-BE49-F238E27FC236}">
                <a16:creationId xmlns:a16="http://schemas.microsoft.com/office/drawing/2014/main" id="{3B17F2C0-C1F8-4882-8879-1660DBBB6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2536825"/>
            <a:ext cx="2376487" cy="1439862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zh-CN"/>
          </a:p>
        </p:txBody>
      </p:sp>
      <p:sp>
        <p:nvSpPr>
          <p:cNvPr id="142" name="Text Box 40">
            <a:extLst>
              <a:ext uri="{FF2B5EF4-FFF2-40B4-BE49-F238E27FC236}">
                <a16:creationId xmlns:a16="http://schemas.microsoft.com/office/drawing/2014/main" id="{A969AF8B-F5F6-468C-9BE3-6017B7F6E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200" y="2608262"/>
            <a:ext cx="954107" cy="646331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ADSL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Modem</a:t>
            </a:r>
          </a:p>
        </p:txBody>
      </p:sp>
      <p:sp>
        <p:nvSpPr>
          <p:cNvPr id="143" name="Rectangle 41">
            <a:extLst>
              <a:ext uri="{FF2B5EF4-FFF2-40B4-BE49-F238E27FC236}">
                <a16:creationId xmlns:a16="http://schemas.microsoft.com/office/drawing/2014/main" id="{1DC3E9B9-ADC5-4F3A-BB38-9DFC86D08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387" y="3328987"/>
            <a:ext cx="1108075" cy="469900"/>
          </a:xfrm>
          <a:prstGeom prst="rect">
            <a:avLst/>
          </a:prstGeom>
          <a:solidFill>
            <a:srgbClr val="DDDDDD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DDDDDD"/>
            </a:extrusionClr>
            <a:contourClr>
              <a:srgbClr val="DDDDDD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endParaRPr lang="zh-CN" altLang="zh-CN"/>
          </a:p>
        </p:txBody>
      </p:sp>
      <p:sp>
        <p:nvSpPr>
          <p:cNvPr id="144" name="Freeform 43">
            <a:extLst>
              <a:ext uri="{FF2B5EF4-FFF2-40B4-BE49-F238E27FC236}">
                <a16:creationId xmlns:a16="http://schemas.microsoft.com/office/drawing/2014/main" id="{C4EAB933-D328-4B20-9506-82586FEE38B7}"/>
              </a:ext>
            </a:extLst>
          </p:cNvPr>
          <p:cNvSpPr>
            <a:spLocks/>
          </p:cNvSpPr>
          <p:nvPr/>
        </p:nvSpPr>
        <p:spPr bwMode="auto">
          <a:xfrm>
            <a:off x="3570287" y="3328987"/>
            <a:ext cx="790575" cy="474663"/>
          </a:xfrm>
          <a:custGeom>
            <a:avLst/>
            <a:gdLst>
              <a:gd name="T0" fmla="*/ 0 w 140"/>
              <a:gd name="T1" fmla="*/ 37 h 74"/>
              <a:gd name="T2" fmla="*/ 12 w 140"/>
              <a:gd name="T3" fmla="*/ 5 h 74"/>
              <a:gd name="T4" fmla="*/ 34 w 140"/>
              <a:gd name="T5" fmla="*/ 68 h 74"/>
              <a:gd name="T6" fmla="*/ 59 w 140"/>
              <a:gd name="T7" fmla="*/ 5 h 74"/>
              <a:gd name="T8" fmla="*/ 81 w 140"/>
              <a:gd name="T9" fmla="*/ 68 h 74"/>
              <a:gd name="T10" fmla="*/ 106 w 140"/>
              <a:gd name="T11" fmla="*/ 5 h 74"/>
              <a:gd name="T12" fmla="*/ 128 w 140"/>
              <a:gd name="T13" fmla="*/ 68 h 74"/>
              <a:gd name="T14" fmla="*/ 140 w 140"/>
              <a:gd name="T15" fmla="*/ 37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" h="74">
                <a:moveTo>
                  <a:pt x="0" y="37"/>
                </a:moveTo>
                <a:cubicBezTo>
                  <a:pt x="3" y="19"/>
                  <a:pt x="6" y="0"/>
                  <a:pt x="12" y="5"/>
                </a:cubicBezTo>
                <a:cubicBezTo>
                  <a:pt x="18" y="11"/>
                  <a:pt x="27" y="68"/>
                  <a:pt x="34" y="68"/>
                </a:cubicBezTo>
                <a:cubicBezTo>
                  <a:pt x="42" y="68"/>
                  <a:pt x="51" y="5"/>
                  <a:pt x="59" y="5"/>
                </a:cubicBezTo>
                <a:cubicBezTo>
                  <a:pt x="67" y="5"/>
                  <a:pt x="73" y="68"/>
                  <a:pt x="81" y="68"/>
                </a:cubicBezTo>
                <a:cubicBezTo>
                  <a:pt x="89" y="68"/>
                  <a:pt x="98" y="5"/>
                  <a:pt x="106" y="5"/>
                </a:cubicBezTo>
                <a:cubicBezTo>
                  <a:pt x="113" y="5"/>
                  <a:pt x="122" y="63"/>
                  <a:pt x="128" y="68"/>
                </a:cubicBezTo>
                <a:cubicBezTo>
                  <a:pt x="134" y="74"/>
                  <a:pt x="137" y="55"/>
                  <a:pt x="140" y="37"/>
                </a:cubicBezTo>
              </a:path>
            </a:pathLst>
          </a:custGeom>
          <a:noFill/>
          <a:ln w="28575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" name="Rectangle 44">
            <a:extLst>
              <a:ext uri="{FF2B5EF4-FFF2-40B4-BE49-F238E27FC236}">
                <a16:creationId xmlns:a16="http://schemas.microsoft.com/office/drawing/2014/main" id="{03FBAA2A-EB8E-438A-BD67-FA09BBB89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650" y="3184525"/>
            <a:ext cx="1108075" cy="719137"/>
          </a:xfrm>
          <a:prstGeom prst="rect">
            <a:avLst/>
          </a:prstGeom>
          <a:solidFill>
            <a:srgbClr val="DDDDDD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DDDDDD"/>
            </a:extrusionClr>
            <a:contourClr>
              <a:srgbClr val="DDDDDD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zh-CN" altLang="zh-CN"/>
          </a:p>
        </p:txBody>
      </p:sp>
      <p:sp>
        <p:nvSpPr>
          <p:cNvPr id="146" name="Freeform 45">
            <a:extLst>
              <a:ext uri="{FF2B5EF4-FFF2-40B4-BE49-F238E27FC236}">
                <a16:creationId xmlns:a16="http://schemas.microsoft.com/office/drawing/2014/main" id="{B54E10AC-8399-4580-AE0F-EAD12F37D05C}"/>
              </a:ext>
            </a:extLst>
          </p:cNvPr>
          <p:cNvSpPr>
            <a:spLocks/>
          </p:cNvSpPr>
          <p:nvPr/>
        </p:nvSpPr>
        <p:spPr bwMode="auto">
          <a:xfrm>
            <a:off x="6305550" y="3184525"/>
            <a:ext cx="790575" cy="690562"/>
          </a:xfrm>
          <a:custGeom>
            <a:avLst/>
            <a:gdLst>
              <a:gd name="T0" fmla="*/ 0 w 140"/>
              <a:gd name="T1" fmla="*/ 37 h 74"/>
              <a:gd name="T2" fmla="*/ 12 w 140"/>
              <a:gd name="T3" fmla="*/ 5 h 74"/>
              <a:gd name="T4" fmla="*/ 34 w 140"/>
              <a:gd name="T5" fmla="*/ 68 h 74"/>
              <a:gd name="T6" fmla="*/ 59 w 140"/>
              <a:gd name="T7" fmla="*/ 5 h 74"/>
              <a:gd name="T8" fmla="*/ 81 w 140"/>
              <a:gd name="T9" fmla="*/ 68 h 74"/>
              <a:gd name="T10" fmla="*/ 106 w 140"/>
              <a:gd name="T11" fmla="*/ 5 h 74"/>
              <a:gd name="T12" fmla="*/ 128 w 140"/>
              <a:gd name="T13" fmla="*/ 68 h 74"/>
              <a:gd name="T14" fmla="*/ 140 w 140"/>
              <a:gd name="T15" fmla="*/ 37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" h="74">
                <a:moveTo>
                  <a:pt x="0" y="37"/>
                </a:moveTo>
                <a:cubicBezTo>
                  <a:pt x="3" y="19"/>
                  <a:pt x="6" y="0"/>
                  <a:pt x="12" y="5"/>
                </a:cubicBezTo>
                <a:cubicBezTo>
                  <a:pt x="18" y="11"/>
                  <a:pt x="27" y="68"/>
                  <a:pt x="34" y="68"/>
                </a:cubicBezTo>
                <a:cubicBezTo>
                  <a:pt x="42" y="68"/>
                  <a:pt x="51" y="5"/>
                  <a:pt x="59" y="5"/>
                </a:cubicBezTo>
                <a:cubicBezTo>
                  <a:pt x="67" y="5"/>
                  <a:pt x="73" y="68"/>
                  <a:pt x="81" y="68"/>
                </a:cubicBezTo>
                <a:cubicBezTo>
                  <a:pt x="89" y="68"/>
                  <a:pt x="98" y="5"/>
                  <a:pt x="106" y="5"/>
                </a:cubicBezTo>
                <a:cubicBezTo>
                  <a:pt x="113" y="5"/>
                  <a:pt x="122" y="63"/>
                  <a:pt x="128" y="68"/>
                </a:cubicBezTo>
                <a:cubicBezTo>
                  <a:pt x="134" y="74"/>
                  <a:pt x="137" y="55"/>
                  <a:pt x="140" y="37"/>
                </a:cubicBezTo>
              </a:path>
            </a:pathLst>
          </a:custGeom>
          <a:noFill/>
          <a:ln w="28575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" name="Freeform 46">
            <a:extLst>
              <a:ext uri="{FF2B5EF4-FFF2-40B4-BE49-F238E27FC236}">
                <a16:creationId xmlns:a16="http://schemas.microsoft.com/office/drawing/2014/main" id="{294AB81B-071D-425D-88D1-0F636D341C31}"/>
              </a:ext>
            </a:extLst>
          </p:cNvPr>
          <p:cNvSpPr>
            <a:spLocks/>
          </p:cNvSpPr>
          <p:nvPr/>
        </p:nvSpPr>
        <p:spPr bwMode="auto">
          <a:xfrm>
            <a:off x="2925762" y="2035175"/>
            <a:ext cx="3595688" cy="1438275"/>
          </a:xfrm>
          <a:custGeom>
            <a:avLst/>
            <a:gdLst>
              <a:gd name="T0" fmla="*/ 2 w 2265"/>
              <a:gd name="T1" fmla="*/ 5 h 906"/>
              <a:gd name="T2" fmla="*/ 0 w 2265"/>
              <a:gd name="T3" fmla="*/ 758 h 906"/>
              <a:gd name="T4" fmla="*/ 137 w 2265"/>
              <a:gd name="T5" fmla="*/ 905 h 906"/>
              <a:gd name="T6" fmla="*/ 2162 w 2265"/>
              <a:gd name="T7" fmla="*/ 906 h 906"/>
              <a:gd name="T8" fmla="*/ 2264 w 2265"/>
              <a:gd name="T9" fmla="*/ 775 h 906"/>
              <a:gd name="T10" fmla="*/ 2265 w 2265"/>
              <a:gd name="T11" fmla="*/ 0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65" h="906">
                <a:moveTo>
                  <a:pt x="2" y="5"/>
                </a:moveTo>
                <a:lnTo>
                  <a:pt x="0" y="758"/>
                </a:lnTo>
                <a:lnTo>
                  <a:pt x="137" y="905"/>
                </a:lnTo>
                <a:lnTo>
                  <a:pt x="2162" y="906"/>
                </a:lnTo>
                <a:lnTo>
                  <a:pt x="2264" y="775"/>
                </a:lnTo>
                <a:lnTo>
                  <a:pt x="2265" y="0"/>
                </a:lnTo>
              </a:path>
            </a:pathLst>
          </a:custGeom>
          <a:noFill/>
          <a:ln w="28575" cap="flat" cmpd="sng">
            <a:solidFill>
              <a:srgbClr val="FF33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48" name="Group 47">
            <a:extLst>
              <a:ext uri="{FF2B5EF4-FFF2-40B4-BE49-F238E27FC236}">
                <a16:creationId xmlns:a16="http://schemas.microsoft.com/office/drawing/2014/main" id="{932324BA-5C73-4F3F-A28B-BB74D239776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13943" y="4213542"/>
            <a:ext cx="839554" cy="510540"/>
            <a:chOff x="3145" y="1063"/>
            <a:chExt cx="984" cy="598"/>
          </a:xfrm>
        </p:grpSpPr>
        <p:sp>
          <p:nvSpPr>
            <p:cNvPr id="149" name="AutoShape 48">
              <a:extLst>
                <a:ext uri="{FF2B5EF4-FFF2-40B4-BE49-F238E27FC236}">
                  <a16:creationId xmlns:a16="http://schemas.microsoft.com/office/drawing/2014/main" id="{D474C997-F08F-4D34-820E-B9C77372D47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145" y="1063"/>
              <a:ext cx="984" cy="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49">
              <a:extLst>
                <a:ext uri="{FF2B5EF4-FFF2-40B4-BE49-F238E27FC236}">
                  <a16:creationId xmlns:a16="http://schemas.microsoft.com/office/drawing/2014/main" id="{386D00D3-23CF-4206-8A06-080648A6E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1360"/>
              <a:ext cx="267" cy="276"/>
            </a:xfrm>
            <a:custGeom>
              <a:avLst/>
              <a:gdLst>
                <a:gd name="T0" fmla="*/ 3761 w 4537"/>
                <a:gd name="T1" fmla="*/ 548 h 4682"/>
                <a:gd name="T2" fmla="*/ 3118 w 4537"/>
                <a:gd name="T3" fmla="*/ 860 h 4682"/>
                <a:gd name="T4" fmla="*/ 2611 w 4537"/>
                <a:gd name="T5" fmla="*/ 1136 h 4682"/>
                <a:gd name="T6" fmla="*/ 2059 w 4537"/>
                <a:gd name="T7" fmla="*/ 1480 h 4682"/>
                <a:gd name="T8" fmla="*/ 1511 w 4537"/>
                <a:gd name="T9" fmla="*/ 1889 h 4682"/>
                <a:gd name="T10" fmla="*/ 1036 w 4537"/>
                <a:gd name="T11" fmla="*/ 2339 h 4682"/>
                <a:gd name="T12" fmla="*/ 733 w 4537"/>
                <a:gd name="T13" fmla="*/ 2742 h 4682"/>
                <a:gd name="T14" fmla="*/ 546 w 4537"/>
                <a:gd name="T15" fmla="*/ 3143 h 4682"/>
                <a:gd name="T16" fmla="*/ 492 w 4537"/>
                <a:gd name="T17" fmla="*/ 3512 h 4682"/>
                <a:gd name="T18" fmla="*/ 584 w 4537"/>
                <a:gd name="T19" fmla="*/ 3820 h 4682"/>
                <a:gd name="T20" fmla="*/ 837 w 4537"/>
                <a:gd name="T21" fmla="*/ 4041 h 4682"/>
                <a:gd name="T22" fmla="*/ 1265 w 4537"/>
                <a:gd name="T23" fmla="*/ 4144 h 4682"/>
                <a:gd name="T24" fmla="*/ 1855 w 4537"/>
                <a:gd name="T25" fmla="*/ 4114 h 4682"/>
                <a:gd name="T26" fmla="*/ 2373 w 4537"/>
                <a:gd name="T27" fmla="*/ 3966 h 4682"/>
                <a:gd name="T28" fmla="*/ 2792 w 4537"/>
                <a:gd name="T29" fmla="*/ 3725 h 4682"/>
                <a:gd name="T30" fmla="*/ 3108 w 4537"/>
                <a:gd name="T31" fmla="*/ 3412 h 4682"/>
                <a:gd name="T32" fmla="*/ 3317 w 4537"/>
                <a:gd name="T33" fmla="*/ 3053 h 4682"/>
                <a:gd name="T34" fmla="*/ 3414 w 4537"/>
                <a:gd name="T35" fmla="*/ 2668 h 4682"/>
                <a:gd name="T36" fmla="*/ 3192 w 4537"/>
                <a:gd name="T37" fmla="*/ 2317 h 4682"/>
                <a:gd name="T38" fmla="*/ 3389 w 4537"/>
                <a:gd name="T39" fmla="*/ 2151 h 4682"/>
                <a:gd name="T40" fmla="*/ 3700 w 4537"/>
                <a:gd name="T41" fmla="*/ 1866 h 4682"/>
                <a:gd name="T42" fmla="*/ 3886 w 4537"/>
                <a:gd name="T43" fmla="*/ 1669 h 4682"/>
                <a:gd name="T44" fmla="*/ 4021 w 4537"/>
                <a:gd name="T45" fmla="*/ 1489 h 4682"/>
                <a:gd name="T46" fmla="*/ 4077 w 4537"/>
                <a:gd name="T47" fmla="*/ 1373 h 4682"/>
                <a:gd name="T48" fmla="*/ 4204 w 4537"/>
                <a:gd name="T49" fmla="*/ 1407 h 4682"/>
                <a:gd name="T50" fmla="*/ 4266 w 4537"/>
                <a:gd name="T51" fmla="*/ 1444 h 4682"/>
                <a:gd name="T52" fmla="*/ 4316 w 4537"/>
                <a:gd name="T53" fmla="*/ 1499 h 4682"/>
                <a:gd name="T54" fmla="*/ 4339 w 4537"/>
                <a:gd name="T55" fmla="*/ 1577 h 4682"/>
                <a:gd name="T56" fmla="*/ 4228 w 4537"/>
                <a:gd name="T57" fmla="*/ 1775 h 4682"/>
                <a:gd name="T58" fmla="*/ 4061 w 4537"/>
                <a:gd name="T59" fmla="*/ 2009 h 4682"/>
                <a:gd name="T60" fmla="*/ 3969 w 4537"/>
                <a:gd name="T61" fmla="*/ 2114 h 4682"/>
                <a:gd name="T62" fmla="*/ 3891 w 4537"/>
                <a:gd name="T63" fmla="*/ 2168 h 4682"/>
                <a:gd name="T64" fmla="*/ 3918 w 4537"/>
                <a:gd name="T65" fmla="*/ 2272 h 4682"/>
                <a:gd name="T66" fmla="*/ 3967 w 4537"/>
                <a:gd name="T67" fmla="*/ 2491 h 4682"/>
                <a:gd name="T68" fmla="*/ 3975 w 4537"/>
                <a:gd name="T69" fmla="*/ 2808 h 4682"/>
                <a:gd name="T70" fmla="*/ 3885 w 4537"/>
                <a:gd name="T71" fmla="*/ 3196 h 4682"/>
                <a:gd name="T72" fmla="*/ 3643 w 4537"/>
                <a:gd name="T73" fmla="*/ 3632 h 4682"/>
                <a:gd name="T74" fmla="*/ 3196 w 4537"/>
                <a:gd name="T75" fmla="*/ 4090 h 4682"/>
                <a:gd name="T76" fmla="*/ 2559 w 4537"/>
                <a:gd name="T77" fmla="*/ 4478 h 4682"/>
                <a:gd name="T78" fmla="*/ 1866 w 4537"/>
                <a:gd name="T79" fmla="*/ 4664 h 4682"/>
                <a:gd name="T80" fmla="*/ 1192 w 4537"/>
                <a:gd name="T81" fmla="*/ 4654 h 4682"/>
                <a:gd name="T82" fmla="*/ 607 w 4537"/>
                <a:gd name="T83" fmla="*/ 4460 h 4682"/>
                <a:gd name="T84" fmla="*/ 187 w 4537"/>
                <a:gd name="T85" fmla="*/ 4091 h 4682"/>
                <a:gd name="T86" fmla="*/ 2 w 4537"/>
                <a:gd name="T87" fmla="*/ 3557 h 4682"/>
                <a:gd name="T88" fmla="*/ 112 w 4537"/>
                <a:gd name="T89" fmla="*/ 2911 h 4682"/>
                <a:gd name="T90" fmla="*/ 471 w 4537"/>
                <a:gd name="T91" fmla="*/ 2292 h 4682"/>
                <a:gd name="T92" fmla="*/ 1038 w 4537"/>
                <a:gd name="T93" fmla="*/ 1694 h 4682"/>
                <a:gd name="T94" fmla="*/ 1770 w 4537"/>
                <a:gd name="T95" fmla="*/ 1143 h 4682"/>
                <a:gd name="T96" fmla="*/ 2625 w 4537"/>
                <a:gd name="T97" fmla="*/ 662 h 4682"/>
                <a:gd name="T98" fmla="*/ 3562 w 4537"/>
                <a:gd name="T99" fmla="*/ 273 h 4682"/>
                <a:gd name="T100" fmla="*/ 4537 w 4537"/>
                <a:gd name="T101" fmla="*/ 0 h 4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37" h="4682">
                  <a:moveTo>
                    <a:pt x="3873" y="489"/>
                  </a:moveTo>
                  <a:lnTo>
                    <a:pt x="3858" y="500"/>
                  </a:lnTo>
                  <a:lnTo>
                    <a:pt x="3834" y="512"/>
                  </a:lnTo>
                  <a:lnTo>
                    <a:pt x="3801" y="529"/>
                  </a:lnTo>
                  <a:lnTo>
                    <a:pt x="3761" y="548"/>
                  </a:lnTo>
                  <a:lnTo>
                    <a:pt x="3660" y="597"/>
                  </a:lnTo>
                  <a:lnTo>
                    <a:pt x="3531" y="656"/>
                  </a:lnTo>
                  <a:lnTo>
                    <a:pt x="3381" y="730"/>
                  </a:lnTo>
                  <a:lnTo>
                    <a:pt x="3210" y="814"/>
                  </a:lnTo>
                  <a:lnTo>
                    <a:pt x="3118" y="860"/>
                  </a:lnTo>
                  <a:lnTo>
                    <a:pt x="3023" y="910"/>
                  </a:lnTo>
                  <a:lnTo>
                    <a:pt x="2925" y="963"/>
                  </a:lnTo>
                  <a:lnTo>
                    <a:pt x="2823" y="1018"/>
                  </a:lnTo>
                  <a:lnTo>
                    <a:pt x="2718" y="1076"/>
                  </a:lnTo>
                  <a:lnTo>
                    <a:pt x="2611" y="1136"/>
                  </a:lnTo>
                  <a:lnTo>
                    <a:pt x="2503" y="1200"/>
                  </a:lnTo>
                  <a:lnTo>
                    <a:pt x="2393" y="1266"/>
                  </a:lnTo>
                  <a:lnTo>
                    <a:pt x="2282" y="1335"/>
                  </a:lnTo>
                  <a:lnTo>
                    <a:pt x="2171" y="1406"/>
                  </a:lnTo>
                  <a:lnTo>
                    <a:pt x="2059" y="1480"/>
                  </a:lnTo>
                  <a:lnTo>
                    <a:pt x="1947" y="1557"/>
                  </a:lnTo>
                  <a:lnTo>
                    <a:pt x="1837" y="1636"/>
                  </a:lnTo>
                  <a:lnTo>
                    <a:pt x="1727" y="1718"/>
                  </a:lnTo>
                  <a:lnTo>
                    <a:pt x="1618" y="1802"/>
                  </a:lnTo>
                  <a:lnTo>
                    <a:pt x="1511" y="1889"/>
                  </a:lnTo>
                  <a:lnTo>
                    <a:pt x="1407" y="1978"/>
                  </a:lnTo>
                  <a:lnTo>
                    <a:pt x="1304" y="2070"/>
                  </a:lnTo>
                  <a:lnTo>
                    <a:pt x="1205" y="2163"/>
                  </a:lnTo>
                  <a:lnTo>
                    <a:pt x="1109" y="2259"/>
                  </a:lnTo>
                  <a:lnTo>
                    <a:pt x="1036" y="2339"/>
                  </a:lnTo>
                  <a:lnTo>
                    <a:pt x="967" y="2418"/>
                  </a:lnTo>
                  <a:lnTo>
                    <a:pt x="901" y="2499"/>
                  </a:lnTo>
                  <a:lnTo>
                    <a:pt x="840" y="2580"/>
                  </a:lnTo>
                  <a:lnTo>
                    <a:pt x="784" y="2661"/>
                  </a:lnTo>
                  <a:lnTo>
                    <a:pt x="733" y="2742"/>
                  </a:lnTo>
                  <a:lnTo>
                    <a:pt x="686" y="2824"/>
                  </a:lnTo>
                  <a:lnTo>
                    <a:pt x="644" y="2904"/>
                  </a:lnTo>
                  <a:lnTo>
                    <a:pt x="606" y="2985"/>
                  </a:lnTo>
                  <a:lnTo>
                    <a:pt x="574" y="3064"/>
                  </a:lnTo>
                  <a:lnTo>
                    <a:pt x="546" y="3143"/>
                  </a:lnTo>
                  <a:lnTo>
                    <a:pt x="525" y="3220"/>
                  </a:lnTo>
                  <a:lnTo>
                    <a:pt x="508" y="3296"/>
                  </a:lnTo>
                  <a:lnTo>
                    <a:pt x="497" y="3369"/>
                  </a:lnTo>
                  <a:lnTo>
                    <a:pt x="492" y="3442"/>
                  </a:lnTo>
                  <a:lnTo>
                    <a:pt x="492" y="3512"/>
                  </a:lnTo>
                  <a:lnTo>
                    <a:pt x="498" y="3578"/>
                  </a:lnTo>
                  <a:lnTo>
                    <a:pt x="511" y="3643"/>
                  </a:lnTo>
                  <a:lnTo>
                    <a:pt x="529" y="3706"/>
                  </a:lnTo>
                  <a:lnTo>
                    <a:pt x="554" y="3765"/>
                  </a:lnTo>
                  <a:lnTo>
                    <a:pt x="584" y="3820"/>
                  </a:lnTo>
                  <a:lnTo>
                    <a:pt x="622" y="3872"/>
                  </a:lnTo>
                  <a:lnTo>
                    <a:pt x="665" y="3920"/>
                  </a:lnTo>
                  <a:lnTo>
                    <a:pt x="716" y="3964"/>
                  </a:lnTo>
                  <a:lnTo>
                    <a:pt x="772" y="4005"/>
                  </a:lnTo>
                  <a:lnTo>
                    <a:pt x="837" y="4041"/>
                  </a:lnTo>
                  <a:lnTo>
                    <a:pt x="908" y="4072"/>
                  </a:lnTo>
                  <a:lnTo>
                    <a:pt x="987" y="4098"/>
                  </a:lnTo>
                  <a:lnTo>
                    <a:pt x="1071" y="4119"/>
                  </a:lnTo>
                  <a:lnTo>
                    <a:pt x="1164" y="4135"/>
                  </a:lnTo>
                  <a:lnTo>
                    <a:pt x="1265" y="4144"/>
                  </a:lnTo>
                  <a:lnTo>
                    <a:pt x="1372" y="4149"/>
                  </a:lnTo>
                  <a:lnTo>
                    <a:pt x="1499" y="4148"/>
                  </a:lnTo>
                  <a:lnTo>
                    <a:pt x="1621" y="4142"/>
                  </a:lnTo>
                  <a:lnTo>
                    <a:pt x="1740" y="4130"/>
                  </a:lnTo>
                  <a:lnTo>
                    <a:pt x="1855" y="4114"/>
                  </a:lnTo>
                  <a:lnTo>
                    <a:pt x="1966" y="4093"/>
                  </a:lnTo>
                  <a:lnTo>
                    <a:pt x="2074" y="4068"/>
                  </a:lnTo>
                  <a:lnTo>
                    <a:pt x="2177" y="4038"/>
                  </a:lnTo>
                  <a:lnTo>
                    <a:pt x="2277" y="4004"/>
                  </a:lnTo>
                  <a:lnTo>
                    <a:pt x="2373" y="3966"/>
                  </a:lnTo>
                  <a:lnTo>
                    <a:pt x="2465" y="3925"/>
                  </a:lnTo>
                  <a:lnTo>
                    <a:pt x="2553" y="3880"/>
                  </a:lnTo>
                  <a:lnTo>
                    <a:pt x="2636" y="3831"/>
                  </a:lnTo>
                  <a:lnTo>
                    <a:pt x="2716" y="3779"/>
                  </a:lnTo>
                  <a:lnTo>
                    <a:pt x="2792" y="3725"/>
                  </a:lnTo>
                  <a:lnTo>
                    <a:pt x="2863" y="3667"/>
                  </a:lnTo>
                  <a:lnTo>
                    <a:pt x="2931" y="3607"/>
                  </a:lnTo>
                  <a:lnTo>
                    <a:pt x="2994" y="3545"/>
                  </a:lnTo>
                  <a:lnTo>
                    <a:pt x="3054" y="3480"/>
                  </a:lnTo>
                  <a:lnTo>
                    <a:pt x="3108" y="3412"/>
                  </a:lnTo>
                  <a:lnTo>
                    <a:pt x="3158" y="3344"/>
                  </a:lnTo>
                  <a:lnTo>
                    <a:pt x="3204" y="3273"/>
                  </a:lnTo>
                  <a:lnTo>
                    <a:pt x="3246" y="3201"/>
                  </a:lnTo>
                  <a:lnTo>
                    <a:pt x="3284" y="3128"/>
                  </a:lnTo>
                  <a:lnTo>
                    <a:pt x="3317" y="3053"/>
                  </a:lnTo>
                  <a:lnTo>
                    <a:pt x="3345" y="2977"/>
                  </a:lnTo>
                  <a:lnTo>
                    <a:pt x="3369" y="2901"/>
                  </a:lnTo>
                  <a:lnTo>
                    <a:pt x="3389" y="2824"/>
                  </a:lnTo>
                  <a:lnTo>
                    <a:pt x="3404" y="2746"/>
                  </a:lnTo>
                  <a:lnTo>
                    <a:pt x="3414" y="2668"/>
                  </a:lnTo>
                  <a:lnTo>
                    <a:pt x="3420" y="2591"/>
                  </a:lnTo>
                  <a:lnTo>
                    <a:pt x="3421" y="2513"/>
                  </a:lnTo>
                  <a:lnTo>
                    <a:pt x="3417" y="2435"/>
                  </a:lnTo>
                  <a:lnTo>
                    <a:pt x="3215" y="2443"/>
                  </a:lnTo>
                  <a:lnTo>
                    <a:pt x="3192" y="2317"/>
                  </a:lnTo>
                  <a:lnTo>
                    <a:pt x="3201" y="2309"/>
                  </a:lnTo>
                  <a:lnTo>
                    <a:pt x="3228" y="2287"/>
                  </a:lnTo>
                  <a:lnTo>
                    <a:pt x="3270" y="2253"/>
                  </a:lnTo>
                  <a:lnTo>
                    <a:pt x="3324" y="2207"/>
                  </a:lnTo>
                  <a:lnTo>
                    <a:pt x="3389" y="2151"/>
                  </a:lnTo>
                  <a:lnTo>
                    <a:pt x="3461" y="2088"/>
                  </a:lnTo>
                  <a:lnTo>
                    <a:pt x="3539" y="2019"/>
                  </a:lnTo>
                  <a:lnTo>
                    <a:pt x="3619" y="1943"/>
                  </a:lnTo>
                  <a:lnTo>
                    <a:pt x="3660" y="1906"/>
                  </a:lnTo>
                  <a:lnTo>
                    <a:pt x="3700" y="1866"/>
                  </a:lnTo>
                  <a:lnTo>
                    <a:pt x="3739" y="1827"/>
                  </a:lnTo>
                  <a:lnTo>
                    <a:pt x="3778" y="1788"/>
                  </a:lnTo>
                  <a:lnTo>
                    <a:pt x="3816" y="1748"/>
                  </a:lnTo>
                  <a:lnTo>
                    <a:pt x="3852" y="1708"/>
                  </a:lnTo>
                  <a:lnTo>
                    <a:pt x="3886" y="1669"/>
                  </a:lnTo>
                  <a:lnTo>
                    <a:pt x="3918" y="1631"/>
                  </a:lnTo>
                  <a:lnTo>
                    <a:pt x="3949" y="1594"/>
                  </a:lnTo>
                  <a:lnTo>
                    <a:pt x="3976" y="1558"/>
                  </a:lnTo>
                  <a:lnTo>
                    <a:pt x="4000" y="1522"/>
                  </a:lnTo>
                  <a:lnTo>
                    <a:pt x="4021" y="1489"/>
                  </a:lnTo>
                  <a:lnTo>
                    <a:pt x="4038" y="1456"/>
                  </a:lnTo>
                  <a:lnTo>
                    <a:pt x="4051" y="1426"/>
                  </a:lnTo>
                  <a:lnTo>
                    <a:pt x="4060" y="1398"/>
                  </a:lnTo>
                  <a:lnTo>
                    <a:pt x="4066" y="1372"/>
                  </a:lnTo>
                  <a:lnTo>
                    <a:pt x="4077" y="1373"/>
                  </a:lnTo>
                  <a:lnTo>
                    <a:pt x="4109" y="1378"/>
                  </a:lnTo>
                  <a:lnTo>
                    <a:pt x="4129" y="1382"/>
                  </a:lnTo>
                  <a:lnTo>
                    <a:pt x="4153" y="1388"/>
                  </a:lnTo>
                  <a:lnTo>
                    <a:pt x="4179" y="1397"/>
                  </a:lnTo>
                  <a:lnTo>
                    <a:pt x="4204" y="1407"/>
                  </a:lnTo>
                  <a:lnTo>
                    <a:pt x="4217" y="1413"/>
                  </a:lnTo>
                  <a:lnTo>
                    <a:pt x="4230" y="1420"/>
                  </a:lnTo>
                  <a:lnTo>
                    <a:pt x="4242" y="1427"/>
                  </a:lnTo>
                  <a:lnTo>
                    <a:pt x="4255" y="1435"/>
                  </a:lnTo>
                  <a:lnTo>
                    <a:pt x="4266" y="1444"/>
                  </a:lnTo>
                  <a:lnTo>
                    <a:pt x="4278" y="1453"/>
                  </a:lnTo>
                  <a:lnTo>
                    <a:pt x="4288" y="1464"/>
                  </a:lnTo>
                  <a:lnTo>
                    <a:pt x="4299" y="1475"/>
                  </a:lnTo>
                  <a:lnTo>
                    <a:pt x="4307" y="1487"/>
                  </a:lnTo>
                  <a:lnTo>
                    <a:pt x="4316" y="1499"/>
                  </a:lnTo>
                  <a:lnTo>
                    <a:pt x="4323" y="1513"/>
                  </a:lnTo>
                  <a:lnTo>
                    <a:pt x="4329" y="1527"/>
                  </a:lnTo>
                  <a:lnTo>
                    <a:pt x="4333" y="1543"/>
                  </a:lnTo>
                  <a:lnTo>
                    <a:pt x="4336" y="1560"/>
                  </a:lnTo>
                  <a:lnTo>
                    <a:pt x="4339" y="1577"/>
                  </a:lnTo>
                  <a:lnTo>
                    <a:pt x="4339" y="1596"/>
                  </a:lnTo>
                  <a:lnTo>
                    <a:pt x="4324" y="1620"/>
                  </a:lnTo>
                  <a:lnTo>
                    <a:pt x="4285" y="1684"/>
                  </a:lnTo>
                  <a:lnTo>
                    <a:pt x="4258" y="1727"/>
                  </a:lnTo>
                  <a:lnTo>
                    <a:pt x="4228" y="1775"/>
                  </a:lnTo>
                  <a:lnTo>
                    <a:pt x="4193" y="1826"/>
                  </a:lnTo>
                  <a:lnTo>
                    <a:pt x="4158" y="1880"/>
                  </a:lnTo>
                  <a:lnTo>
                    <a:pt x="4120" y="1933"/>
                  </a:lnTo>
                  <a:lnTo>
                    <a:pt x="4081" y="1984"/>
                  </a:lnTo>
                  <a:lnTo>
                    <a:pt x="4061" y="2009"/>
                  </a:lnTo>
                  <a:lnTo>
                    <a:pt x="4043" y="2033"/>
                  </a:lnTo>
                  <a:lnTo>
                    <a:pt x="4024" y="2055"/>
                  </a:lnTo>
                  <a:lnTo>
                    <a:pt x="4005" y="2076"/>
                  </a:lnTo>
                  <a:lnTo>
                    <a:pt x="3987" y="2096"/>
                  </a:lnTo>
                  <a:lnTo>
                    <a:pt x="3969" y="2114"/>
                  </a:lnTo>
                  <a:lnTo>
                    <a:pt x="3952" y="2129"/>
                  </a:lnTo>
                  <a:lnTo>
                    <a:pt x="3936" y="2143"/>
                  </a:lnTo>
                  <a:lnTo>
                    <a:pt x="3920" y="2154"/>
                  </a:lnTo>
                  <a:lnTo>
                    <a:pt x="3906" y="2162"/>
                  </a:lnTo>
                  <a:lnTo>
                    <a:pt x="3891" y="2168"/>
                  </a:lnTo>
                  <a:lnTo>
                    <a:pt x="3878" y="2170"/>
                  </a:lnTo>
                  <a:lnTo>
                    <a:pt x="3885" y="2182"/>
                  </a:lnTo>
                  <a:lnTo>
                    <a:pt x="3898" y="2216"/>
                  </a:lnTo>
                  <a:lnTo>
                    <a:pt x="3908" y="2241"/>
                  </a:lnTo>
                  <a:lnTo>
                    <a:pt x="3918" y="2272"/>
                  </a:lnTo>
                  <a:lnTo>
                    <a:pt x="3929" y="2306"/>
                  </a:lnTo>
                  <a:lnTo>
                    <a:pt x="3940" y="2346"/>
                  </a:lnTo>
                  <a:lnTo>
                    <a:pt x="3950" y="2391"/>
                  </a:lnTo>
                  <a:lnTo>
                    <a:pt x="3960" y="2439"/>
                  </a:lnTo>
                  <a:lnTo>
                    <a:pt x="3967" y="2491"/>
                  </a:lnTo>
                  <a:lnTo>
                    <a:pt x="3975" y="2548"/>
                  </a:lnTo>
                  <a:lnTo>
                    <a:pt x="3979" y="2607"/>
                  </a:lnTo>
                  <a:lnTo>
                    <a:pt x="3980" y="2671"/>
                  </a:lnTo>
                  <a:lnTo>
                    <a:pt x="3979" y="2738"/>
                  </a:lnTo>
                  <a:lnTo>
                    <a:pt x="3975" y="2808"/>
                  </a:lnTo>
                  <a:lnTo>
                    <a:pt x="3966" y="2880"/>
                  </a:lnTo>
                  <a:lnTo>
                    <a:pt x="3953" y="2955"/>
                  </a:lnTo>
                  <a:lnTo>
                    <a:pt x="3935" y="3034"/>
                  </a:lnTo>
                  <a:lnTo>
                    <a:pt x="3913" y="3113"/>
                  </a:lnTo>
                  <a:lnTo>
                    <a:pt x="3885" y="3196"/>
                  </a:lnTo>
                  <a:lnTo>
                    <a:pt x="3850" y="3281"/>
                  </a:lnTo>
                  <a:lnTo>
                    <a:pt x="3808" y="3366"/>
                  </a:lnTo>
                  <a:lnTo>
                    <a:pt x="3761" y="3453"/>
                  </a:lnTo>
                  <a:lnTo>
                    <a:pt x="3706" y="3542"/>
                  </a:lnTo>
                  <a:lnTo>
                    <a:pt x="3643" y="3632"/>
                  </a:lnTo>
                  <a:lnTo>
                    <a:pt x="3572" y="3723"/>
                  </a:lnTo>
                  <a:lnTo>
                    <a:pt x="3492" y="3814"/>
                  </a:lnTo>
                  <a:lnTo>
                    <a:pt x="3403" y="3906"/>
                  </a:lnTo>
                  <a:lnTo>
                    <a:pt x="3305" y="3998"/>
                  </a:lnTo>
                  <a:lnTo>
                    <a:pt x="3196" y="4090"/>
                  </a:lnTo>
                  <a:lnTo>
                    <a:pt x="3078" y="4183"/>
                  </a:lnTo>
                  <a:lnTo>
                    <a:pt x="2953" y="4268"/>
                  </a:lnTo>
                  <a:lnTo>
                    <a:pt x="2825" y="4347"/>
                  </a:lnTo>
                  <a:lnTo>
                    <a:pt x="2693" y="4416"/>
                  </a:lnTo>
                  <a:lnTo>
                    <a:pt x="2559" y="4478"/>
                  </a:lnTo>
                  <a:lnTo>
                    <a:pt x="2422" y="4531"/>
                  </a:lnTo>
                  <a:lnTo>
                    <a:pt x="2284" y="4576"/>
                  </a:lnTo>
                  <a:lnTo>
                    <a:pt x="2145" y="4612"/>
                  </a:lnTo>
                  <a:lnTo>
                    <a:pt x="2006" y="4642"/>
                  </a:lnTo>
                  <a:lnTo>
                    <a:pt x="1866" y="4664"/>
                  </a:lnTo>
                  <a:lnTo>
                    <a:pt x="1728" y="4676"/>
                  </a:lnTo>
                  <a:lnTo>
                    <a:pt x="1590" y="4682"/>
                  </a:lnTo>
                  <a:lnTo>
                    <a:pt x="1455" y="4680"/>
                  </a:lnTo>
                  <a:lnTo>
                    <a:pt x="1321" y="4671"/>
                  </a:lnTo>
                  <a:lnTo>
                    <a:pt x="1192" y="4654"/>
                  </a:lnTo>
                  <a:lnTo>
                    <a:pt x="1065" y="4629"/>
                  </a:lnTo>
                  <a:lnTo>
                    <a:pt x="943" y="4598"/>
                  </a:lnTo>
                  <a:lnTo>
                    <a:pt x="826" y="4559"/>
                  </a:lnTo>
                  <a:lnTo>
                    <a:pt x="713" y="4513"/>
                  </a:lnTo>
                  <a:lnTo>
                    <a:pt x="607" y="4460"/>
                  </a:lnTo>
                  <a:lnTo>
                    <a:pt x="508" y="4399"/>
                  </a:lnTo>
                  <a:lnTo>
                    <a:pt x="415" y="4332"/>
                  </a:lnTo>
                  <a:lnTo>
                    <a:pt x="330" y="4259"/>
                  </a:lnTo>
                  <a:lnTo>
                    <a:pt x="254" y="4178"/>
                  </a:lnTo>
                  <a:lnTo>
                    <a:pt x="187" y="4091"/>
                  </a:lnTo>
                  <a:lnTo>
                    <a:pt x="128" y="3997"/>
                  </a:lnTo>
                  <a:lnTo>
                    <a:pt x="80" y="3896"/>
                  </a:lnTo>
                  <a:lnTo>
                    <a:pt x="43" y="3790"/>
                  </a:lnTo>
                  <a:lnTo>
                    <a:pt x="16" y="3676"/>
                  </a:lnTo>
                  <a:lnTo>
                    <a:pt x="2" y="3557"/>
                  </a:lnTo>
                  <a:lnTo>
                    <a:pt x="0" y="3431"/>
                  </a:lnTo>
                  <a:lnTo>
                    <a:pt x="11" y="3298"/>
                  </a:lnTo>
                  <a:lnTo>
                    <a:pt x="35" y="3160"/>
                  </a:lnTo>
                  <a:lnTo>
                    <a:pt x="69" y="3036"/>
                  </a:lnTo>
                  <a:lnTo>
                    <a:pt x="112" y="2911"/>
                  </a:lnTo>
                  <a:lnTo>
                    <a:pt x="165" y="2787"/>
                  </a:lnTo>
                  <a:lnTo>
                    <a:pt x="228" y="2662"/>
                  </a:lnTo>
                  <a:lnTo>
                    <a:pt x="300" y="2538"/>
                  </a:lnTo>
                  <a:lnTo>
                    <a:pt x="381" y="2414"/>
                  </a:lnTo>
                  <a:lnTo>
                    <a:pt x="471" y="2292"/>
                  </a:lnTo>
                  <a:lnTo>
                    <a:pt x="568" y="2169"/>
                  </a:lnTo>
                  <a:lnTo>
                    <a:pt x="675" y="2048"/>
                  </a:lnTo>
                  <a:lnTo>
                    <a:pt x="789" y="1929"/>
                  </a:lnTo>
                  <a:lnTo>
                    <a:pt x="909" y="1811"/>
                  </a:lnTo>
                  <a:lnTo>
                    <a:pt x="1038" y="1694"/>
                  </a:lnTo>
                  <a:lnTo>
                    <a:pt x="1172" y="1580"/>
                  </a:lnTo>
                  <a:lnTo>
                    <a:pt x="1313" y="1467"/>
                  </a:lnTo>
                  <a:lnTo>
                    <a:pt x="1459" y="1356"/>
                  </a:lnTo>
                  <a:lnTo>
                    <a:pt x="1612" y="1248"/>
                  </a:lnTo>
                  <a:lnTo>
                    <a:pt x="1770" y="1143"/>
                  </a:lnTo>
                  <a:lnTo>
                    <a:pt x="1932" y="1040"/>
                  </a:lnTo>
                  <a:lnTo>
                    <a:pt x="2099" y="941"/>
                  </a:lnTo>
                  <a:lnTo>
                    <a:pt x="2271" y="844"/>
                  </a:lnTo>
                  <a:lnTo>
                    <a:pt x="2446" y="751"/>
                  </a:lnTo>
                  <a:lnTo>
                    <a:pt x="2625" y="662"/>
                  </a:lnTo>
                  <a:lnTo>
                    <a:pt x="2807" y="575"/>
                  </a:lnTo>
                  <a:lnTo>
                    <a:pt x="2992" y="493"/>
                  </a:lnTo>
                  <a:lnTo>
                    <a:pt x="3180" y="415"/>
                  </a:lnTo>
                  <a:lnTo>
                    <a:pt x="3370" y="342"/>
                  </a:lnTo>
                  <a:lnTo>
                    <a:pt x="3562" y="273"/>
                  </a:lnTo>
                  <a:lnTo>
                    <a:pt x="3755" y="208"/>
                  </a:lnTo>
                  <a:lnTo>
                    <a:pt x="3950" y="148"/>
                  </a:lnTo>
                  <a:lnTo>
                    <a:pt x="4145" y="93"/>
                  </a:lnTo>
                  <a:lnTo>
                    <a:pt x="4342" y="44"/>
                  </a:lnTo>
                  <a:lnTo>
                    <a:pt x="4537" y="0"/>
                  </a:lnTo>
                  <a:lnTo>
                    <a:pt x="3873" y="489"/>
                  </a:lnTo>
                  <a:close/>
                </a:path>
              </a:pathLst>
            </a:custGeom>
            <a:solidFill>
              <a:srgbClr val="315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Freeform 50">
              <a:extLst>
                <a:ext uri="{FF2B5EF4-FFF2-40B4-BE49-F238E27FC236}">
                  <a16:creationId xmlns:a16="http://schemas.microsoft.com/office/drawing/2014/main" id="{8B419F38-D81A-493A-A385-1C3389123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5" y="1361"/>
              <a:ext cx="267" cy="276"/>
            </a:xfrm>
            <a:custGeom>
              <a:avLst/>
              <a:gdLst>
                <a:gd name="T0" fmla="*/ 3761 w 4537"/>
                <a:gd name="T1" fmla="*/ 547 h 4682"/>
                <a:gd name="T2" fmla="*/ 3119 w 4537"/>
                <a:gd name="T3" fmla="*/ 860 h 4682"/>
                <a:gd name="T4" fmla="*/ 2612 w 4537"/>
                <a:gd name="T5" fmla="*/ 1136 h 4682"/>
                <a:gd name="T6" fmla="*/ 2059 w 4537"/>
                <a:gd name="T7" fmla="*/ 1480 h 4682"/>
                <a:gd name="T8" fmla="*/ 1511 w 4537"/>
                <a:gd name="T9" fmla="*/ 1889 h 4682"/>
                <a:gd name="T10" fmla="*/ 1036 w 4537"/>
                <a:gd name="T11" fmla="*/ 2338 h 4682"/>
                <a:gd name="T12" fmla="*/ 733 w 4537"/>
                <a:gd name="T13" fmla="*/ 2742 h 4682"/>
                <a:gd name="T14" fmla="*/ 547 w 4537"/>
                <a:gd name="T15" fmla="*/ 3142 h 4682"/>
                <a:gd name="T16" fmla="*/ 492 w 4537"/>
                <a:gd name="T17" fmla="*/ 3511 h 4682"/>
                <a:gd name="T18" fmla="*/ 584 w 4537"/>
                <a:gd name="T19" fmla="*/ 3820 h 4682"/>
                <a:gd name="T20" fmla="*/ 836 w 4537"/>
                <a:gd name="T21" fmla="*/ 4040 h 4682"/>
                <a:gd name="T22" fmla="*/ 1265 w 4537"/>
                <a:gd name="T23" fmla="*/ 4144 h 4682"/>
                <a:gd name="T24" fmla="*/ 1855 w 4537"/>
                <a:gd name="T25" fmla="*/ 4113 h 4682"/>
                <a:gd name="T26" fmla="*/ 2373 w 4537"/>
                <a:gd name="T27" fmla="*/ 3966 h 4682"/>
                <a:gd name="T28" fmla="*/ 2791 w 4537"/>
                <a:gd name="T29" fmla="*/ 3725 h 4682"/>
                <a:gd name="T30" fmla="*/ 3108 w 4537"/>
                <a:gd name="T31" fmla="*/ 3412 h 4682"/>
                <a:gd name="T32" fmla="*/ 3316 w 4537"/>
                <a:gd name="T33" fmla="*/ 3052 h 4682"/>
                <a:gd name="T34" fmla="*/ 3414 w 4537"/>
                <a:gd name="T35" fmla="*/ 2668 h 4682"/>
                <a:gd name="T36" fmla="*/ 3192 w 4537"/>
                <a:gd name="T37" fmla="*/ 2316 h 4682"/>
                <a:gd name="T38" fmla="*/ 3390 w 4537"/>
                <a:gd name="T39" fmla="*/ 2151 h 4682"/>
                <a:gd name="T40" fmla="*/ 3700 w 4537"/>
                <a:gd name="T41" fmla="*/ 1866 h 4682"/>
                <a:gd name="T42" fmla="*/ 3886 w 4537"/>
                <a:gd name="T43" fmla="*/ 1669 h 4682"/>
                <a:gd name="T44" fmla="*/ 4021 w 4537"/>
                <a:gd name="T45" fmla="*/ 1488 h 4682"/>
                <a:gd name="T46" fmla="*/ 4077 w 4537"/>
                <a:gd name="T47" fmla="*/ 1372 h 4682"/>
                <a:gd name="T48" fmla="*/ 4204 w 4537"/>
                <a:gd name="T49" fmla="*/ 1407 h 4682"/>
                <a:gd name="T50" fmla="*/ 4267 w 4537"/>
                <a:gd name="T51" fmla="*/ 1443 h 4682"/>
                <a:gd name="T52" fmla="*/ 4316 w 4537"/>
                <a:gd name="T53" fmla="*/ 1499 h 4682"/>
                <a:gd name="T54" fmla="*/ 4339 w 4537"/>
                <a:gd name="T55" fmla="*/ 1577 h 4682"/>
                <a:gd name="T56" fmla="*/ 4227 w 4537"/>
                <a:gd name="T57" fmla="*/ 1775 h 4682"/>
                <a:gd name="T58" fmla="*/ 4062 w 4537"/>
                <a:gd name="T59" fmla="*/ 2009 h 4682"/>
                <a:gd name="T60" fmla="*/ 3969 w 4537"/>
                <a:gd name="T61" fmla="*/ 2113 h 4682"/>
                <a:gd name="T62" fmla="*/ 3891 w 4537"/>
                <a:gd name="T63" fmla="*/ 2168 h 4682"/>
                <a:gd name="T64" fmla="*/ 3919 w 4537"/>
                <a:gd name="T65" fmla="*/ 2271 h 4682"/>
                <a:gd name="T66" fmla="*/ 3968 w 4537"/>
                <a:gd name="T67" fmla="*/ 2491 h 4682"/>
                <a:gd name="T68" fmla="*/ 3975 w 4537"/>
                <a:gd name="T69" fmla="*/ 2808 h 4682"/>
                <a:gd name="T70" fmla="*/ 3884 w 4537"/>
                <a:gd name="T71" fmla="*/ 3196 h 4682"/>
                <a:gd name="T72" fmla="*/ 3643 w 4537"/>
                <a:gd name="T73" fmla="*/ 3631 h 4682"/>
                <a:gd name="T74" fmla="*/ 3196 w 4537"/>
                <a:gd name="T75" fmla="*/ 4089 h 4682"/>
                <a:gd name="T76" fmla="*/ 2559 w 4537"/>
                <a:gd name="T77" fmla="*/ 4477 h 4682"/>
                <a:gd name="T78" fmla="*/ 1866 w 4537"/>
                <a:gd name="T79" fmla="*/ 4663 h 4682"/>
                <a:gd name="T80" fmla="*/ 1191 w 4537"/>
                <a:gd name="T81" fmla="*/ 4654 h 4682"/>
                <a:gd name="T82" fmla="*/ 607 w 4537"/>
                <a:gd name="T83" fmla="*/ 4459 h 4682"/>
                <a:gd name="T84" fmla="*/ 186 w 4537"/>
                <a:gd name="T85" fmla="*/ 4090 h 4682"/>
                <a:gd name="T86" fmla="*/ 2 w 4537"/>
                <a:gd name="T87" fmla="*/ 3556 h 4682"/>
                <a:gd name="T88" fmla="*/ 112 w 4537"/>
                <a:gd name="T89" fmla="*/ 2911 h 4682"/>
                <a:gd name="T90" fmla="*/ 470 w 4537"/>
                <a:gd name="T91" fmla="*/ 2291 h 4682"/>
                <a:gd name="T92" fmla="*/ 1037 w 4537"/>
                <a:gd name="T93" fmla="*/ 1693 h 4682"/>
                <a:gd name="T94" fmla="*/ 1770 w 4537"/>
                <a:gd name="T95" fmla="*/ 1142 h 4682"/>
                <a:gd name="T96" fmla="*/ 2625 w 4537"/>
                <a:gd name="T97" fmla="*/ 661 h 4682"/>
                <a:gd name="T98" fmla="*/ 3562 w 4537"/>
                <a:gd name="T99" fmla="*/ 272 h 4682"/>
                <a:gd name="T100" fmla="*/ 4537 w 4537"/>
                <a:gd name="T101" fmla="*/ 0 h 4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37" h="4682">
                  <a:moveTo>
                    <a:pt x="3873" y="489"/>
                  </a:moveTo>
                  <a:lnTo>
                    <a:pt x="3857" y="499"/>
                  </a:lnTo>
                  <a:lnTo>
                    <a:pt x="3833" y="512"/>
                  </a:lnTo>
                  <a:lnTo>
                    <a:pt x="3800" y="529"/>
                  </a:lnTo>
                  <a:lnTo>
                    <a:pt x="3761" y="547"/>
                  </a:lnTo>
                  <a:lnTo>
                    <a:pt x="3659" y="597"/>
                  </a:lnTo>
                  <a:lnTo>
                    <a:pt x="3532" y="656"/>
                  </a:lnTo>
                  <a:lnTo>
                    <a:pt x="3381" y="729"/>
                  </a:lnTo>
                  <a:lnTo>
                    <a:pt x="3211" y="814"/>
                  </a:lnTo>
                  <a:lnTo>
                    <a:pt x="3119" y="860"/>
                  </a:lnTo>
                  <a:lnTo>
                    <a:pt x="3024" y="910"/>
                  </a:lnTo>
                  <a:lnTo>
                    <a:pt x="2924" y="962"/>
                  </a:lnTo>
                  <a:lnTo>
                    <a:pt x="2823" y="1018"/>
                  </a:lnTo>
                  <a:lnTo>
                    <a:pt x="2718" y="1075"/>
                  </a:lnTo>
                  <a:lnTo>
                    <a:pt x="2612" y="1136"/>
                  </a:lnTo>
                  <a:lnTo>
                    <a:pt x="2503" y="1200"/>
                  </a:lnTo>
                  <a:lnTo>
                    <a:pt x="2393" y="1266"/>
                  </a:lnTo>
                  <a:lnTo>
                    <a:pt x="2282" y="1335"/>
                  </a:lnTo>
                  <a:lnTo>
                    <a:pt x="2170" y="1406"/>
                  </a:lnTo>
                  <a:lnTo>
                    <a:pt x="2059" y="1480"/>
                  </a:lnTo>
                  <a:lnTo>
                    <a:pt x="1948" y="1556"/>
                  </a:lnTo>
                  <a:lnTo>
                    <a:pt x="1837" y="1636"/>
                  </a:lnTo>
                  <a:lnTo>
                    <a:pt x="1726" y="1717"/>
                  </a:lnTo>
                  <a:lnTo>
                    <a:pt x="1618" y="1802"/>
                  </a:lnTo>
                  <a:lnTo>
                    <a:pt x="1511" y="1889"/>
                  </a:lnTo>
                  <a:lnTo>
                    <a:pt x="1406" y="1978"/>
                  </a:lnTo>
                  <a:lnTo>
                    <a:pt x="1305" y="2070"/>
                  </a:lnTo>
                  <a:lnTo>
                    <a:pt x="1205" y="2163"/>
                  </a:lnTo>
                  <a:lnTo>
                    <a:pt x="1109" y="2259"/>
                  </a:lnTo>
                  <a:lnTo>
                    <a:pt x="1036" y="2338"/>
                  </a:lnTo>
                  <a:lnTo>
                    <a:pt x="966" y="2418"/>
                  </a:lnTo>
                  <a:lnTo>
                    <a:pt x="901" y="2498"/>
                  </a:lnTo>
                  <a:lnTo>
                    <a:pt x="841" y="2580"/>
                  </a:lnTo>
                  <a:lnTo>
                    <a:pt x="784" y="2661"/>
                  </a:lnTo>
                  <a:lnTo>
                    <a:pt x="733" y="2742"/>
                  </a:lnTo>
                  <a:lnTo>
                    <a:pt x="686" y="2823"/>
                  </a:lnTo>
                  <a:lnTo>
                    <a:pt x="643" y="2905"/>
                  </a:lnTo>
                  <a:lnTo>
                    <a:pt x="605" y="2984"/>
                  </a:lnTo>
                  <a:lnTo>
                    <a:pt x="574" y="3064"/>
                  </a:lnTo>
                  <a:lnTo>
                    <a:pt x="547" y="3142"/>
                  </a:lnTo>
                  <a:lnTo>
                    <a:pt x="525" y="3220"/>
                  </a:lnTo>
                  <a:lnTo>
                    <a:pt x="508" y="3296"/>
                  </a:lnTo>
                  <a:lnTo>
                    <a:pt x="497" y="3369"/>
                  </a:lnTo>
                  <a:lnTo>
                    <a:pt x="491" y="3441"/>
                  </a:lnTo>
                  <a:lnTo>
                    <a:pt x="492" y="3511"/>
                  </a:lnTo>
                  <a:lnTo>
                    <a:pt x="499" y="3578"/>
                  </a:lnTo>
                  <a:lnTo>
                    <a:pt x="510" y="3643"/>
                  </a:lnTo>
                  <a:lnTo>
                    <a:pt x="529" y="3706"/>
                  </a:lnTo>
                  <a:lnTo>
                    <a:pt x="553" y="3764"/>
                  </a:lnTo>
                  <a:lnTo>
                    <a:pt x="584" y="3820"/>
                  </a:lnTo>
                  <a:lnTo>
                    <a:pt x="621" y="3872"/>
                  </a:lnTo>
                  <a:lnTo>
                    <a:pt x="665" y="3920"/>
                  </a:lnTo>
                  <a:lnTo>
                    <a:pt x="715" y="3964"/>
                  </a:lnTo>
                  <a:lnTo>
                    <a:pt x="773" y="4005"/>
                  </a:lnTo>
                  <a:lnTo>
                    <a:pt x="836" y="4040"/>
                  </a:lnTo>
                  <a:lnTo>
                    <a:pt x="907" y="4072"/>
                  </a:lnTo>
                  <a:lnTo>
                    <a:pt x="986" y="4098"/>
                  </a:lnTo>
                  <a:lnTo>
                    <a:pt x="1072" y="4119"/>
                  </a:lnTo>
                  <a:lnTo>
                    <a:pt x="1165" y="4134"/>
                  </a:lnTo>
                  <a:lnTo>
                    <a:pt x="1265" y="4144"/>
                  </a:lnTo>
                  <a:lnTo>
                    <a:pt x="1373" y="4149"/>
                  </a:lnTo>
                  <a:lnTo>
                    <a:pt x="1499" y="4148"/>
                  </a:lnTo>
                  <a:lnTo>
                    <a:pt x="1622" y="4142"/>
                  </a:lnTo>
                  <a:lnTo>
                    <a:pt x="1740" y="4130"/>
                  </a:lnTo>
                  <a:lnTo>
                    <a:pt x="1855" y="4113"/>
                  </a:lnTo>
                  <a:lnTo>
                    <a:pt x="1967" y="4093"/>
                  </a:lnTo>
                  <a:lnTo>
                    <a:pt x="2074" y="4067"/>
                  </a:lnTo>
                  <a:lnTo>
                    <a:pt x="2178" y="4038"/>
                  </a:lnTo>
                  <a:lnTo>
                    <a:pt x="2277" y="4004"/>
                  </a:lnTo>
                  <a:lnTo>
                    <a:pt x="2373" y="3966"/>
                  </a:lnTo>
                  <a:lnTo>
                    <a:pt x="2464" y="3924"/>
                  </a:lnTo>
                  <a:lnTo>
                    <a:pt x="2552" y="3879"/>
                  </a:lnTo>
                  <a:lnTo>
                    <a:pt x="2637" y="3831"/>
                  </a:lnTo>
                  <a:lnTo>
                    <a:pt x="2716" y="3779"/>
                  </a:lnTo>
                  <a:lnTo>
                    <a:pt x="2791" y="3725"/>
                  </a:lnTo>
                  <a:lnTo>
                    <a:pt x="2864" y="3667"/>
                  </a:lnTo>
                  <a:lnTo>
                    <a:pt x="2931" y="3606"/>
                  </a:lnTo>
                  <a:lnTo>
                    <a:pt x="2994" y="3545"/>
                  </a:lnTo>
                  <a:lnTo>
                    <a:pt x="3053" y="3480"/>
                  </a:lnTo>
                  <a:lnTo>
                    <a:pt x="3108" y="3412"/>
                  </a:lnTo>
                  <a:lnTo>
                    <a:pt x="3158" y="3344"/>
                  </a:lnTo>
                  <a:lnTo>
                    <a:pt x="3204" y="3273"/>
                  </a:lnTo>
                  <a:lnTo>
                    <a:pt x="3246" y="3201"/>
                  </a:lnTo>
                  <a:lnTo>
                    <a:pt x="3284" y="3128"/>
                  </a:lnTo>
                  <a:lnTo>
                    <a:pt x="3316" y="3052"/>
                  </a:lnTo>
                  <a:lnTo>
                    <a:pt x="3346" y="2977"/>
                  </a:lnTo>
                  <a:lnTo>
                    <a:pt x="3370" y="2901"/>
                  </a:lnTo>
                  <a:lnTo>
                    <a:pt x="3388" y="2823"/>
                  </a:lnTo>
                  <a:lnTo>
                    <a:pt x="3403" y="2746"/>
                  </a:lnTo>
                  <a:lnTo>
                    <a:pt x="3414" y="2668"/>
                  </a:lnTo>
                  <a:lnTo>
                    <a:pt x="3420" y="2590"/>
                  </a:lnTo>
                  <a:lnTo>
                    <a:pt x="3421" y="2513"/>
                  </a:lnTo>
                  <a:lnTo>
                    <a:pt x="3417" y="2434"/>
                  </a:lnTo>
                  <a:lnTo>
                    <a:pt x="3215" y="2443"/>
                  </a:lnTo>
                  <a:lnTo>
                    <a:pt x="3192" y="2316"/>
                  </a:lnTo>
                  <a:lnTo>
                    <a:pt x="3201" y="2309"/>
                  </a:lnTo>
                  <a:lnTo>
                    <a:pt x="3229" y="2287"/>
                  </a:lnTo>
                  <a:lnTo>
                    <a:pt x="3270" y="2253"/>
                  </a:lnTo>
                  <a:lnTo>
                    <a:pt x="3325" y="2207"/>
                  </a:lnTo>
                  <a:lnTo>
                    <a:pt x="3390" y="2151"/>
                  </a:lnTo>
                  <a:lnTo>
                    <a:pt x="3462" y="2087"/>
                  </a:lnTo>
                  <a:lnTo>
                    <a:pt x="3539" y="2018"/>
                  </a:lnTo>
                  <a:lnTo>
                    <a:pt x="3620" y="1943"/>
                  </a:lnTo>
                  <a:lnTo>
                    <a:pt x="3659" y="1905"/>
                  </a:lnTo>
                  <a:lnTo>
                    <a:pt x="3700" y="1866"/>
                  </a:lnTo>
                  <a:lnTo>
                    <a:pt x="3740" y="1827"/>
                  </a:lnTo>
                  <a:lnTo>
                    <a:pt x="3778" y="1787"/>
                  </a:lnTo>
                  <a:lnTo>
                    <a:pt x="3816" y="1748"/>
                  </a:lnTo>
                  <a:lnTo>
                    <a:pt x="3852" y="1708"/>
                  </a:lnTo>
                  <a:lnTo>
                    <a:pt x="3886" y="1669"/>
                  </a:lnTo>
                  <a:lnTo>
                    <a:pt x="3919" y="1630"/>
                  </a:lnTo>
                  <a:lnTo>
                    <a:pt x="3949" y="1594"/>
                  </a:lnTo>
                  <a:lnTo>
                    <a:pt x="3976" y="1557"/>
                  </a:lnTo>
                  <a:lnTo>
                    <a:pt x="4000" y="1522"/>
                  </a:lnTo>
                  <a:lnTo>
                    <a:pt x="4021" y="1488"/>
                  </a:lnTo>
                  <a:lnTo>
                    <a:pt x="4038" y="1456"/>
                  </a:lnTo>
                  <a:lnTo>
                    <a:pt x="4051" y="1426"/>
                  </a:lnTo>
                  <a:lnTo>
                    <a:pt x="4061" y="1397"/>
                  </a:lnTo>
                  <a:lnTo>
                    <a:pt x="4065" y="1371"/>
                  </a:lnTo>
                  <a:lnTo>
                    <a:pt x="4077" y="1372"/>
                  </a:lnTo>
                  <a:lnTo>
                    <a:pt x="4109" y="1377"/>
                  </a:lnTo>
                  <a:lnTo>
                    <a:pt x="4130" y="1382"/>
                  </a:lnTo>
                  <a:lnTo>
                    <a:pt x="4153" y="1388"/>
                  </a:lnTo>
                  <a:lnTo>
                    <a:pt x="4178" y="1396"/>
                  </a:lnTo>
                  <a:lnTo>
                    <a:pt x="4204" y="1407"/>
                  </a:lnTo>
                  <a:lnTo>
                    <a:pt x="4217" y="1413"/>
                  </a:lnTo>
                  <a:lnTo>
                    <a:pt x="4230" y="1419"/>
                  </a:lnTo>
                  <a:lnTo>
                    <a:pt x="4243" y="1427"/>
                  </a:lnTo>
                  <a:lnTo>
                    <a:pt x="4254" y="1435"/>
                  </a:lnTo>
                  <a:lnTo>
                    <a:pt x="4267" y="1443"/>
                  </a:lnTo>
                  <a:lnTo>
                    <a:pt x="4278" y="1453"/>
                  </a:lnTo>
                  <a:lnTo>
                    <a:pt x="4289" y="1463"/>
                  </a:lnTo>
                  <a:lnTo>
                    <a:pt x="4298" y="1475"/>
                  </a:lnTo>
                  <a:lnTo>
                    <a:pt x="4307" y="1486"/>
                  </a:lnTo>
                  <a:lnTo>
                    <a:pt x="4316" y="1499"/>
                  </a:lnTo>
                  <a:lnTo>
                    <a:pt x="4322" y="1512"/>
                  </a:lnTo>
                  <a:lnTo>
                    <a:pt x="4328" y="1527"/>
                  </a:lnTo>
                  <a:lnTo>
                    <a:pt x="4334" y="1543"/>
                  </a:lnTo>
                  <a:lnTo>
                    <a:pt x="4337" y="1559"/>
                  </a:lnTo>
                  <a:lnTo>
                    <a:pt x="4339" y="1577"/>
                  </a:lnTo>
                  <a:lnTo>
                    <a:pt x="4339" y="1596"/>
                  </a:lnTo>
                  <a:lnTo>
                    <a:pt x="4324" y="1620"/>
                  </a:lnTo>
                  <a:lnTo>
                    <a:pt x="4284" y="1684"/>
                  </a:lnTo>
                  <a:lnTo>
                    <a:pt x="4258" y="1727"/>
                  </a:lnTo>
                  <a:lnTo>
                    <a:pt x="4227" y="1775"/>
                  </a:lnTo>
                  <a:lnTo>
                    <a:pt x="4194" y="1826"/>
                  </a:lnTo>
                  <a:lnTo>
                    <a:pt x="4157" y="1879"/>
                  </a:lnTo>
                  <a:lnTo>
                    <a:pt x="4119" y="1933"/>
                  </a:lnTo>
                  <a:lnTo>
                    <a:pt x="4081" y="1984"/>
                  </a:lnTo>
                  <a:lnTo>
                    <a:pt x="4062" y="2009"/>
                  </a:lnTo>
                  <a:lnTo>
                    <a:pt x="4043" y="2033"/>
                  </a:lnTo>
                  <a:lnTo>
                    <a:pt x="4023" y="2055"/>
                  </a:lnTo>
                  <a:lnTo>
                    <a:pt x="4005" y="2076"/>
                  </a:lnTo>
                  <a:lnTo>
                    <a:pt x="3986" y="2096"/>
                  </a:lnTo>
                  <a:lnTo>
                    <a:pt x="3969" y="2113"/>
                  </a:lnTo>
                  <a:lnTo>
                    <a:pt x="3952" y="2129"/>
                  </a:lnTo>
                  <a:lnTo>
                    <a:pt x="3935" y="2143"/>
                  </a:lnTo>
                  <a:lnTo>
                    <a:pt x="3920" y="2153"/>
                  </a:lnTo>
                  <a:lnTo>
                    <a:pt x="3905" y="2162"/>
                  </a:lnTo>
                  <a:lnTo>
                    <a:pt x="3891" y="2168"/>
                  </a:lnTo>
                  <a:lnTo>
                    <a:pt x="3879" y="2170"/>
                  </a:lnTo>
                  <a:lnTo>
                    <a:pt x="3884" y="2181"/>
                  </a:lnTo>
                  <a:lnTo>
                    <a:pt x="3899" y="2216"/>
                  </a:lnTo>
                  <a:lnTo>
                    <a:pt x="3908" y="2241"/>
                  </a:lnTo>
                  <a:lnTo>
                    <a:pt x="3919" y="2271"/>
                  </a:lnTo>
                  <a:lnTo>
                    <a:pt x="3929" y="2306"/>
                  </a:lnTo>
                  <a:lnTo>
                    <a:pt x="3939" y="2346"/>
                  </a:lnTo>
                  <a:lnTo>
                    <a:pt x="3950" y="2391"/>
                  </a:lnTo>
                  <a:lnTo>
                    <a:pt x="3959" y="2439"/>
                  </a:lnTo>
                  <a:lnTo>
                    <a:pt x="3968" y="2491"/>
                  </a:lnTo>
                  <a:lnTo>
                    <a:pt x="3974" y="2547"/>
                  </a:lnTo>
                  <a:lnTo>
                    <a:pt x="3978" y="2607"/>
                  </a:lnTo>
                  <a:lnTo>
                    <a:pt x="3980" y="2671"/>
                  </a:lnTo>
                  <a:lnTo>
                    <a:pt x="3979" y="2738"/>
                  </a:lnTo>
                  <a:lnTo>
                    <a:pt x="3975" y="2808"/>
                  </a:lnTo>
                  <a:lnTo>
                    <a:pt x="3966" y="2880"/>
                  </a:lnTo>
                  <a:lnTo>
                    <a:pt x="3953" y="2955"/>
                  </a:lnTo>
                  <a:lnTo>
                    <a:pt x="3935" y="3033"/>
                  </a:lnTo>
                  <a:lnTo>
                    <a:pt x="3912" y="3113"/>
                  </a:lnTo>
                  <a:lnTo>
                    <a:pt x="3884" y="3196"/>
                  </a:lnTo>
                  <a:lnTo>
                    <a:pt x="3850" y="3280"/>
                  </a:lnTo>
                  <a:lnTo>
                    <a:pt x="3809" y="3366"/>
                  </a:lnTo>
                  <a:lnTo>
                    <a:pt x="3761" y="3453"/>
                  </a:lnTo>
                  <a:lnTo>
                    <a:pt x="3705" y="3542"/>
                  </a:lnTo>
                  <a:lnTo>
                    <a:pt x="3643" y="3631"/>
                  </a:lnTo>
                  <a:lnTo>
                    <a:pt x="3571" y="3722"/>
                  </a:lnTo>
                  <a:lnTo>
                    <a:pt x="3492" y="3813"/>
                  </a:lnTo>
                  <a:lnTo>
                    <a:pt x="3403" y="3905"/>
                  </a:lnTo>
                  <a:lnTo>
                    <a:pt x="3305" y="3997"/>
                  </a:lnTo>
                  <a:lnTo>
                    <a:pt x="3196" y="4089"/>
                  </a:lnTo>
                  <a:lnTo>
                    <a:pt x="3077" y="4182"/>
                  </a:lnTo>
                  <a:lnTo>
                    <a:pt x="2952" y="4268"/>
                  </a:lnTo>
                  <a:lnTo>
                    <a:pt x="2825" y="4347"/>
                  </a:lnTo>
                  <a:lnTo>
                    <a:pt x="2693" y="4416"/>
                  </a:lnTo>
                  <a:lnTo>
                    <a:pt x="2559" y="4477"/>
                  </a:lnTo>
                  <a:lnTo>
                    <a:pt x="2422" y="4531"/>
                  </a:lnTo>
                  <a:lnTo>
                    <a:pt x="2284" y="4576"/>
                  </a:lnTo>
                  <a:lnTo>
                    <a:pt x="2145" y="4612"/>
                  </a:lnTo>
                  <a:lnTo>
                    <a:pt x="2005" y="4641"/>
                  </a:lnTo>
                  <a:lnTo>
                    <a:pt x="1866" y="4663"/>
                  </a:lnTo>
                  <a:lnTo>
                    <a:pt x="1727" y="4676"/>
                  </a:lnTo>
                  <a:lnTo>
                    <a:pt x="1590" y="4682"/>
                  </a:lnTo>
                  <a:lnTo>
                    <a:pt x="1454" y="4680"/>
                  </a:lnTo>
                  <a:lnTo>
                    <a:pt x="1322" y="4671"/>
                  </a:lnTo>
                  <a:lnTo>
                    <a:pt x="1191" y="4654"/>
                  </a:lnTo>
                  <a:lnTo>
                    <a:pt x="1065" y="4629"/>
                  </a:lnTo>
                  <a:lnTo>
                    <a:pt x="943" y="4597"/>
                  </a:lnTo>
                  <a:lnTo>
                    <a:pt x="825" y="4559"/>
                  </a:lnTo>
                  <a:lnTo>
                    <a:pt x="713" y="4513"/>
                  </a:lnTo>
                  <a:lnTo>
                    <a:pt x="607" y="4459"/>
                  </a:lnTo>
                  <a:lnTo>
                    <a:pt x="507" y="4399"/>
                  </a:lnTo>
                  <a:lnTo>
                    <a:pt x="415" y="4332"/>
                  </a:lnTo>
                  <a:lnTo>
                    <a:pt x="330" y="4259"/>
                  </a:lnTo>
                  <a:lnTo>
                    <a:pt x="254" y="4177"/>
                  </a:lnTo>
                  <a:lnTo>
                    <a:pt x="186" y="4090"/>
                  </a:lnTo>
                  <a:lnTo>
                    <a:pt x="129" y="3996"/>
                  </a:lnTo>
                  <a:lnTo>
                    <a:pt x="81" y="3896"/>
                  </a:lnTo>
                  <a:lnTo>
                    <a:pt x="43" y="3789"/>
                  </a:lnTo>
                  <a:lnTo>
                    <a:pt x="17" y="3675"/>
                  </a:lnTo>
                  <a:lnTo>
                    <a:pt x="2" y="3556"/>
                  </a:lnTo>
                  <a:lnTo>
                    <a:pt x="0" y="3431"/>
                  </a:lnTo>
                  <a:lnTo>
                    <a:pt x="10" y="3298"/>
                  </a:lnTo>
                  <a:lnTo>
                    <a:pt x="36" y="3160"/>
                  </a:lnTo>
                  <a:lnTo>
                    <a:pt x="68" y="3036"/>
                  </a:lnTo>
                  <a:lnTo>
                    <a:pt x="112" y="2911"/>
                  </a:lnTo>
                  <a:lnTo>
                    <a:pt x="165" y="2787"/>
                  </a:lnTo>
                  <a:lnTo>
                    <a:pt x="228" y="2661"/>
                  </a:lnTo>
                  <a:lnTo>
                    <a:pt x="300" y="2538"/>
                  </a:lnTo>
                  <a:lnTo>
                    <a:pt x="381" y="2414"/>
                  </a:lnTo>
                  <a:lnTo>
                    <a:pt x="470" y="2291"/>
                  </a:lnTo>
                  <a:lnTo>
                    <a:pt x="569" y="2169"/>
                  </a:lnTo>
                  <a:lnTo>
                    <a:pt x="675" y="2048"/>
                  </a:lnTo>
                  <a:lnTo>
                    <a:pt x="788" y="1928"/>
                  </a:lnTo>
                  <a:lnTo>
                    <a:pt x="910" y="1810"/>
                  </a:lnTo>
                  <a:lnTo>
                    <a:pt x="1037" y="1693"/>
                  </a:lnTo>
                  <a:lnTo>
                    <a:pt x="1172" y="1579"/>
                  </a:lnTo>
                  <a:lnTo>
                    <a:pt x="1313" y="1466"/>
                  </a:lnTo>
                  <a:lnTo>
                    <a:pt x="1460" y="1356"/>
                  </a:lnTo>
                  <a:lnTo>
                    <a:pt x="1612" y="1248"/>
                  </a:lnTo>
                  <a:lnTo>
                    <a:pt x="1770" y="1142"/>
                  </a:lnTo>
                  <a:lnTo>
                    <a:pt x="1932" y="1040"/>
                  </a:lnTo>
                  <a:lnTo>
                    <a:pt x="2099" y="940"/>
                  </a:lnTo>
                  <a:lnTo>
                    <a:pt x="2271" y="843"/>
                  </a:lnTo>
                  <a:lnTo>
                    <a:pt x="2446" y="750"/>
                  </a:lnTo>
                  <a:lnTo>
                    <a:pt x="2625" y="661"/>
                  </a:lnTo>
                  <a:lnTo>
                    <a:pt x="2807" y="575"/>
                  </a:lnTo>
                  <a:lnTo>
                    <a:pt x="2992" y="493"/>
                  </a:lnTo>
                  <a:lnTo>
                    <a:pt x="3180" y="415"/>
                  </a:lnTo>
                  <a:lnTo>
                    <a:pt x="3370" y="341"/>
                  </a:lnTo>
                  <a:lnTo>
                    <a:pt x="3562" y="272"/>
                  </a:lnTo>
                  <a:lnTo>
                    <a:pt x="3755" y="208"/>
                  </a:lnTo>
                  <a:lnTo>
                    <a:pt x="3950" y="148"/>
                  </a:lnTo>
                  <a:lnTo>
                    <a:pt x="4145" y="93"/>
                  </a:lnTo>
                  <a:lnTo>
                    <a:pt x="4341" y="43"/>
                  </a:lnTo>
                  <a:lnTo>
                    <a:pt x="4537" y="0"/>
                  </a:lnTo>
                  <a:lnTo>
                    <a:pt x="3873" y="489"/>
                  </a:lnTo>
                  <a:close/>
                </a:path>
              </a:pathLst>
            </a:custGeom>
            <a:solidFill>
              <a:srgbClr val="709C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51">
              <a:extLst>
                <a:ext uri="{FF2B5EF4-FFF2-40B4-BE49-F238E27FC236}">
                  <a16:creationId xmlns:a16="http://schemas.microsoft.com/office/drawing/2014/main" id="{71B2DF9C-0E58-4BAA-B7D7-7D71D0B42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" y="1072"/>
              <a:ext cx="470" cy="386"/>
            </a:xfrm>
            <a:custGeom>
              <a:avLst/>
              <a:gdLst>
                <a:gd name="T0" fmla="*/ 7877 w 7987"/>
                <a:gd name="T1" fmla="*/ 782 h 6568"/>
                <a:gd name="T2" fmla="*/ 7735 w 7987"/>
                <a:gd name="T3" fmla="*/ 997 h 6568"/>
                <a:gd name="T4" fmla="*/ 7642 w 7987"/>
                <a:gd name="T5" fmla="*/ 1122 h 6568"/>
                <a:gd name="T6" fmla="*/ 7537 w 7987"/>
                <a:gd name="T7" fmla="*/ 1239 h 6568"/>
                <a:gd name="T8" fmla="*/ 7264 w 7987"/>
                <a:gd name="T9" fmla="*/ 1502 h 6568"/>
                <a:gd name="T10" fmla="*/ 6909 w 7987"/>
                <a:gd name="T11" fmla="*/ 1863 h 6568"/>
                <a:gd name="T12" fmla="*/ 6552 w 7987"/>
                <a:gd name="T13" fmla="*/ 2237 h 6568"/>
                <a:gd name="T14" fmla="*/ 6200 w 7987"/>
                <a:gd name="T15" fmla="*/ 2612 h 6568"/>
                <a:gd name="T16" fmla="*/ 5856 w 7987"/>
                <a:gd name="T17" fmla="*/ 2973 h 6568"/>
                <a:gd name="T18" fmla="*/ 5536 w 7987"/>
                <a:gd name="T19" fmla="*/ 3298 h 6568"/>
                <a:gd name="T20" fmla="*/ 5258 w 7987"/>
                <a:gd name="T21" fmla="*/ 3590 h 6568"/>
                <a:gd name="T22" fmla="*/ 4992 w 7987"/>
                <a:gd name="T23" fmla="*/ 3871 h 6568"/>
                <a:gd name="T24" fmla="*/ 4728 w 7987"/>
                <a:gd name="T25" fmla="*/ 4136 h 6568"/>
                <a:gd name="T26" fmla="*/ 4592 w 7987"/>
                <a:gd name="T27" fmla="*/ 4263 h 6568"/>
                <a:gd name="T28" fmla="*/ 4451 w 7987"/>
                <a:gd name="T29" fmla="*/ 4384 h 6568"/>
                <a:gd name="T30" fmla="*/ 4303 w 7987"/>
                <a:gd name="T31" fmla="*/ 4499 h 6568"/>
                <a:gd name="T32" fmla="*/ 4148 w 7987"/>
                <a:gd name="T33" fmla="*/ 4609 h 6568"/>
                <a:gd name="T34" fmla="*/ 4076 w 7987"/>
                <a:gd name="T35" fmla="*/ 4651 h 6568"/>
                <a:gd name="T36" fmla="*/ 3995 w 7987"/>
                <a:gd name="T37" fmla="*/ 4686 h 6568"/>
                <a:gd name="T38" fmla="*/ 3879 w 7987"/>
                <a:gd name="T39" fmla="*/ 4727 h 6568"/>
                <a:gd name="T40" fmla="*/ 3694 w 7987"/>
                <a:gd name="T41" fmla="*/ 4783 h 6568"/>
                <a:gd name="T42" fmla="*/ 3510 w 7987"/>
                <a:gd name="T43" fmla="*/ 4840 h 6568"/>
                <a:gd name="T44" fmla="*/ 3394 w 7987"/>
                <a:gd name="T45" fmla="*/ 4885 h 6568"/>
                <a:gd name="T46" fmla="*/ 3314 w 7987"/>
                <a:gd name="T47" fmla="*/ 4926 h 6568"/>
                <a:gd name="T48" fmla="*/ 3243 w 7987"/>
                <a:gd name="T49" fmla="*/ 4973 h 6568"/>
                <a:gd name="T50" fmla="*/ 3084 w 7987"/>
                <a:gd name="T51" fmla="*/ 5100 h 6568"/>
                <a:gd name="T52" fmla="*/ 2927 w 7987"/>
                <a:gd name="T53" fmla="*/ 5236 h 6568"/>
                <a:gd name="T54" fmla="*/ 2718 w 7987"/>
                <a:gd name="T55" fmla="*/ 5430 h 6568"/>
                <a:gd name="T56" fmla="*/ 2409 w 7987"/>
                <a:gd name="T57" fmla="*/ 5736 h 6568"/>
                <a:gd name="T58" fmla="*/ 2100 w 7987"/>
                <a:gd name="T59" fmla="*/ 6053 h 6568"/>
                <a:gd name="T60" fmla="*/ 1788 w 7987"/>
                <a:gd name="T61" fmla="*/ 6366 h 6568"/>
                <a:gd name="T62" fmla="*/ 0 w 7987"/>
                <a:gd name="T63" fmla="*/ 5750 h 6568"/>
                <a:gd name="T64" fmla="*/ 2360 w 7987"/>
                <a:gd name="T65" fmla="*/ 3406 h 6568"/>
                <a:gd name="T66" fmla="*/ 2750 w 7987"/>
                <a:gd name="T67" fmla="*/ 2963 h 6568"/>
                <a:gd name="T68" fmla="*/ 3151 w 7987"/>
                <a:gd name="T69" fmla="*/ 2527 h 6568"/>
                <a:gd name="T70" fmla="*/ 3559 w 7987"/>
                <a:gd name="T71" fmla="*/ 2099 h 6568"/>
                <a:gd name="T72" fmla="*/ 3967 w 7987"/>
                <a:gd name="T73" fmla="*/ 1675 h 6568"/>
                <a:gd name="T74" fmla="*/ 4274 w 7987"/>
                <a:gd name="T75" fmla="*/ 1359 h 6568"/>
                <a:gd name="T76" fmla="*/ 4391 w 7987"/>
                <a:gd name="T77" fmla="*/ 1247 h 6568"/>
                <a:gd name="T78" fmla="*/ 4514 w 7987"/>
                <a:gd name="T79" fmla="*/ 1139 h 6568"/>
                <a:gd name="T80" fmla="*/ 4726 w 7987"/>
                <a:gd name="T81" fmla="*/ 966 h 6568"/>
                <a:gd name="T82" fmla="*/ 4988 w 7987"/>
                <a:gd name="T83" fmla="*/ 769 h 6568"/>
                <a:gd name="T84" fmla="*/ 5248 w 7987"/>
                <a:gd name="T85" fmla="*/ 587 h 6568"/>
                <a:gd name="T86" fmla="*/ 5494 w 7987"/>
                <a:gd name="T87" fmla="*/ 419 h 6568"/>
                <a:gd name="T88" fmla="*/ 5672 w 7987"/>
                <a:gd name="T89" fmla="*/ 296 h 6568"/>
                <a:gd name="T90" fmla="*/ 5807 w 7987"/>
                <a:gd name="T91" fmla="*/ 198 h 6568"/>
                <a:gd name="T92" fmla="*/ 5934 w 7987"/>
                <a:gd name="T93" fmla="*/ 114 h 6568"/>
                <a:gd name="T94" fmla="*/ 5998 w 7987"/>
                <a:gd name="T95" fmla="*/ 78 h 6568"/>
                <a:gd name="T96" fmla="*/ 6063 w 7987"/>
                <a:gd name="T97" fmla="*/ 49 h 6568"/>
                <a:gd name="T98" fmla="*/ 6131 w 7987"/>
                <a:gd name="T99" fmla="*/ 26 h 6568"/>
                <a:gd name="T100" fmla="*/ 6203 w 7987"/>
                <a:gd name="T101" fmla="*/ 9 h 6568"/>
                <a:gd name="T102" fmla="*/ 6280 w 7987"/>
                <a:gd name="T103" fmla="*/ 1 h 6568"/>
                <a:gd name="T104" fmla="*/ 6379 w 7987"/>
                <a:gd name="T105" fmla="*/ 2 h 6568"/>
                <a:gd name="T106" fmla="*/ 6489 w 7987"/>
                <a:gd name="T107" fmla="*/ 16 h 6568"/>
                <a:gd name="T108" fmla="*/ 6604 w 7987"/>
                <a:gd name="T109" fmla="*/ 42 h 6568"/>
                <a:gd name="T110" fmla="*/ 6726 w 7987"/>
                <a:gd name="T111" fmla="*/ 80 h 6568"/>
                <a:gd name="T112" fmla="*/ 6857 w 7987"/>
                <a:gd name="T113" fmla="*/ 128 h 6568"/>
                <a:gd name="T114" fmla="*/ 7052 w 7987"/>
                <a:gd name="T115" fmla="*/ 209 h 6568"/>
                <a:gd name="T116" fmla="*/ 7397 w 7987"/>
                <a:gd name="T117" fmla="*/ 360 h 6568"/>
                <a:gd name="T118" fmla="*/ 7824 w 7987"/>
                <a:gd name="T119" fmla="*/ 544 h 6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87" h="6568">
                  <a:moveTo>
                    <a:pt x="7987" y="611"/>
                  </a:moveTo>
                  <a:lnTo>
                    <a:pt x="7931" y="695"/>
                  </a:lnTo>
                  <a:lnTo>
                    <a:pt x="7877" y="782"/>
                  </a:lnTo>
                  <a:lnTo>
                    <a:pt x="7822" y="867"/>
                  </a:lnTo>
                  <a:lnTo>
                    <a:pt x="7764" y="954"/>
                  </a:lnTo>
                  <a:lnTo>
                    <a:pt x="7735" y="997"/>
                  </a:lnTo>
                  <a:lnTo>
                    <a:pt x="7704" y="1039"/>
                  </a:lnTo>
                  <a:lnTo>
                    <a:pt x="7673" y="1081"/>
                  </a:lnTo>
                  <a:lnTo>
                    <a:pt x="7642" y="1122"/>
                  </a:lnTo>
                  <a:lnTo>
                    <a:pt x="7608" y="1162"/>
                  </a:lnTo>
                  <a:lnTo>
                    <a:pt x="7573" y="1202"/>
                  </a:lnTo>
                  <a:lnTo>
                    <a:pt x="7537" y="1239"/>
                  </a:lnTo>
                  <a:lnTo>
                    <a:pt x="7498" y="1277"/>
                  </a:lnTo>
                  <a:lnTo>
                    <a:pt x="7382" y="1388"/>
                  </a:lnTo>
                  <a:lnTo>
                    <a:pt x="7264" y="1502"/>
                  </a:lnTo>
                  <a:lnTo>
                    <a:pt x="7147" y="1620"/>
                  </a:lnTo>
                  <a:lnTo>
                    <a:pt x="7028" y="1740"/>
                  </a:lnTo>
                  <a:lnTo>
                    <a:pt x="6909" y="1863"/>
                  </a:lnTo>
                  <a:lnTo>
                    <a:pt x="6791" y="1987"/>
                  </a:lnTo>
                  <a:lnTo>
                    <a:pt x="6671" y="2111"/>
                  </a:lnTo>
                  <a:lnTo>
                    <a:pt x="6552" y="2237"/>
                  </a:lnTo>
                  <a:lnTo>
                    <a:pt x="6434" y="2362"/>
                  </a:lnTo>
                  <a:lnTo>
                    <a:pt x="6317" y="2488"/>
                  </a:lnTo>
                  <a:lnTo>
                    <a:pt x="6200" y="2612"/>
                  </a:lnTo>
                  <a:lnTo>
                    <a:pt x="6084" y="2734"/>
                  </a:lnTo>
                  <a:lnTo>
                    <a:pt x="5970" y="2855"/>
                  </a:lnTo>
                  <a:lnTo>
                    <a:pt x="5856" y="2973"/>
                  </a:lnTo>
                  <a:lnTo>
                    <a:pt x="5744" y="3087"/>
                  </a:lnTo>
                  <a:lnTo>
                    <a:pt x="5634" y="3199"/>
                  </a:lnTo>
                  <a:lnTo>
                    <a:pt x="5536" y="3298"/>
                  </a:lnTo>
                  <a:lnTo>
                    <a:pt x="5441" y="3396"/>
                  </a:lnTo>
                  <a:lnTo>
                    <a:pt x="5348" y="3493"/>
                  </a:lnTo>
                  <a:lnTo>
                    <a:pt x="5258" y="3590"/>
                  </a:lnTo>
                  <a:lnTo>
                    <a:pt x="5168" y="3685"/>
                  </a:lnTo>
                  <a:lnTo>
                    <a:pt x="5080" y="3779"/>
                  </a:lnTo>
                  <a:lnTo>
                    <a:pt x="4992" y="3871"/>
                  </a:lnTo>
                  <a:lnTo>
                    <a:pt x="4905" y="3961"/>
                  </a:lnTo>
                  <a:lnTo>
                    <a:pt x="4817" y="4050"/>
                  </a:lnTo>
                  <a:lnTo>
                    <a:pt x="4728" y="4136"/>
                  </a:lnTo>
                  <a:lnTo>
                    <a:pt x="4683" y="4179"/>
                  </a:lnTo>
                  <a:lnTo>
                    <a:pt x="4638" y="4221"/>
                  </a:lnTo>
                  <a:lnTo>
                    <a:pt x="4592" y="4263"/>
                  </a:lnTo>
                  <a:lnTo>
                    <a:pt x="4545" y="4304"/>
                  </a:lnTo>
                  <a:lnTo>
                    <a:pt x="4498" y="4344"/>
                  </a:lnTo>
                  <a:lnTo>
                    <a:pt x="4451" y="4384"/>
                  </a:lnTo>
                  <a:lnTo>
                    <a:pt x="4403" y="4423"/>
                  </a:lnTo>
                  <a:lnTo>
                    <a:pt x="4354" y="4462"/>
                  </a:lnTo>
                  <a:lnTo>
                    <a:pt x="4303" y="4499"/>
                  </a:lnTo>
                  <a:lnTo>
                    <a:pt x="4252" y="4537"/>
                  </a:lnTo>
                  <a:lnTo>
                    <a:pt x="4200" y="4573"/>
                  </a:lnTo>
                  <a:lnTo>
                    <a:pt x="4148" y="4609"/>
                  </a:lnTo>
                  <a:lnTo>
                    <a:pt x="4125" y="4624"/>
                  </a:lnTo>
                  <a:lnTo>
                    <a:pt x="4101" y="4637"/>
                  </a:lnTo>
                  <a:lnTo>
                    <a:pt x="4076" y="4651"/>
                  </a:lnTo>
                  <a:lnTo>
                    <a:pt x="4049" y="4663"/>
                  </a:lnTo>
                  <a:lnTo>
                    <a:pt x="4022" y="4675"/>
                  </a:lnTo>
                  <a:lnTo>
                    <a:pt x="3995" y="4686"/>
                  </a:lnTo>
                  <a:lnTo>
                    <a:pt x="3967" y="4697"/>
                  </a:lnTo>
                  <a:lnTo>
                    <a:pt x="3939" y="4707"/>
                  </a:lnTo>
                  <a:lnTo>
                    <a:pt x="3879" y="4727"/>
                  </a:lnTo>
                  <a:lnTo>
                    <a:pt x="3818" y="4746"/>
                  </a:lnTo>
                  <a:lnTo>
                    <a:pt x="3757" y="4765"/>
                  </a:lnTo>
                  <a:lnTo>
                    <a:pt x="3694" y="4783"/>
                  </a:lnTo>
                  <a:lnTo>
                    <a:pt x="3632" y="4801"/>
                  </a:lnTo>
                  <a:lnTo>
                    <a:pt x="3571" y="4820"/>
                  </a:lnTo>
                  <a:lnTo>
                    <a:pt x="3510" y="4840"/>
                  </a:lnTo>
                  <a:lnTo>
                    <a:pt x="3450" y="4862"/>
                  </a:lnTo>
                  <a:lnTo>
                    <a:pt x="3422" y="4873"/>
                  </a:lnTo>
                  <a:lnTo>
                    <a:pt x="3394" y="4885"/>
                  </a:lnTo>
                  <a:lnTo>
                    <a:pt x="3367" y="4899"/>
                  </a:lnTo>
                  <a:lnTo>
                    <a:pt x="3341" y="4912"/>
                  </a:lnTo>
                  <a:lnTo>
                    <a:pt x="3314" y="4926"/>
                  </a:lnTo>
                  <a:lnTo>
                    <a:pt x="3289" y="4940"/>
                  </a:lnTo>
                  <a:lnTo>
                    <a:pt x="3265" y="4956"/>
                  </a:lnTo>
                  <a:lnTo>
                    <a:pt x="3243" y="4973"/>
                  </a:lnTo>
                  <a:lnTo>
                    <a:pt x="3190" y="5015"/>
                  </a:lnTo>
                  <a:lnTo>
                    <a:pt x="3137" y="5056"/>
                  </a:lnTo>
                  <a:lnTo>
                    <a:pt x="3084" y="5100"/>
                  </a:lnTo>
                  <a:lnTo>
                    <a:pt x="3031" y="5145"/>
                  </a:lnTo>
                  <a:lnTo>
                    <a:pt x="2979" y="5190"/>
                  </a:lnTo>
                  <a:lnTo>
                    <a:pt x="2927" y="5236"/>
                  </a:lnTo>
                  <a:lnTo>
                    <a:pt x="2874" y="5283"/>
                  </a:lnTo>
                  <a:lnTo>
                    <a:pt x="2822" y="5331"/>
                  </a:lnTo>
                  <a:lnTo>
                    <a:pt x="2718" y="5430"/>
                  </a:lnTo>
                  <a:lnTo>
                    <a:pt x="2615" y="5530"/>
                  </a:lnTo>
                  <a:lnTo>
                    <a:pt x="2511" y="5632"/>
                  </a:lnTo>
                  <a:lnTo>
                    <a:pt x="2409" y="5736"/>
                  </a:lnTo>
                  <a:lnTo>
                    <a:pt x="2305" y="5842"/>
                  </a:lnTo>
                  <a:lnTo>
                    <a:pt x="2202" y="5947"/>
                  </a:lnTo>
                  <a:lnTo>
                    <a:pt x="2100" y="6053"/>
                  </a:lnTo>
                  <a:lnTo>
                    <a:pt x="1996" y="6158"/>
                  </a:lnTo>
                  <a:lnTo>
                    <a:pt x="1893" y="6263"/>
                  </a:lnTo>
                  <a:lnTo>
                    <a:pt x="1788" y="6366"/>
                  </a:lnTo>
                  <a:lnTo>
                    <a:pt x="1683" y="6469"/>
                  </a:lnTo>
                  <a:lnTo>
                    <a:pt x="1579" y="6568"/>
                  </a:lnTo>
                  <a:lnTo>
                    <a:pt x="0" y="5750"/>
                  </a:lnTo>
                  <a:lnTo>
                    <a:pt x="2108" y="3705"/>
                  </a:lnTo>
                  <a:lnTo>
                    <a:pt x="2233" y="3554"/>
                  </a:lnTo>
                  <a:lnTo>
                    <a:pt x="2360" y="3406"/>
                  </a:lnTo>
                  <a:lnTo>
                    <a:pt x="2488" y="3257"/>
                  </a:lnTo>
                  <a:lnTo>
                    <a:pt x="2618" y="3110"/>
                  </a:lnTo>
                  <a:lnTo>
                    <a:pt x="2750" y="2963"/>
                  </a:lnTo>
                  <a:lnTo>
                    <a:pt x="2883" y="2817"/>
                  </a:lnTo>
                  <a:lnTo>
                    <a:pt x="3016" y="2672"/>
                  </a:lnTo>
                  <a:lnTo>
                    <a:pt x="3151" y="2527"/>
                  </a:lnTo>
                  <a:lnTo>
                    <a:pt x="3286" y="2384"/>
                  </a:lnTo>
                  <a:lnTo>
                    <a:pt x="3422" y="2241"/>
                  </a:lnTo>
                  <a:lnTo>
                    <a:pt x="3559" y="2099"/>
                  </a:lnTo>
                  <a:lnTo>
                    <a:pt x="3695" y="1957"/>
                  </a:lnTo>
                  <a:lnTo>
                    <a:pt x="3831" y="1816"/>
                  </a:lnTo>
                  <a:lnTo>
                    <a:pt x="3967" y="1675"/>
                  </a:lnTo>
                  <a:lnTo>
                    <a:pt x="4103" y="1536"/>
                  </a:lnTo>
                  <a:lnTo>
                    <a:pt x="4238" y="1397"/>
                  </a:lnTo>
                  <a:lnTo>
                    <a:pt x="4274" y="1359"/>
                  </a:lnTo>
                  <a:lnTo>
                    <a:pt x="4313" y="1321"/>
                  </a:lnTo>
                  <a:lnTo>
                    <a:pt x="4352" y="1284"/>
                  </a:lnTo>
                  <a:lnTo>
                    <a:pt x="4391" y="1247"/>
                  </a:lnTo>
                  <a:lnTo>
                    <a:pt x="4431" y="1210"/>
                  </a:lnTo>
                  <a:lnTo>
                    <a:pt x="4472" y="1175"/>
                  </a:lnTo>
                  <a:lnTo>
                    <a:pt x="4514" y="1139"/>
                  </a:lnTo>
                  <a:lnTo>
                    <a:pt x="4555" y="1104"/>
                  </a:lnTo>
                  <a:lnTo>
                    <a:pt x="4640" y="1034"/>
                  </a:lnTo>
                  <a:lnTo>
                    <a:pt x="4726" y="966"/>
                  </a:lnTo>
                  <a:lnTo>
                    <a:pt x="4813" y="899"/>
                  </a:lnTo>
                  <a:lnTo>
                    <a:pt x="4900" y="833"/>
                  </a:lnTo>
                  <a:lnTo>
                    <a:pt x="4988" y="769"/>
                  </a:lnTo>
                  <a:lnTo>
                    <a:pt x="5075" y="707"/>
                  </a:lnTo>
                  <a:lnTo>
                    <a:pt x="5162" y="647"/>
                  </a:lnTo>
                  <a:lnTo>
                    <a:pt x="5248" y="587"/>
                  </a:lnTo>
                  <a:lnTo>
                    <a:pt x="5332" y="530"/>
                  </a:lnTo>
                  <a:lnTo>
                    <a:pt x="5415" y="473"/>
                  </a:lnTo>
                  <a:lnTo>
                    <a:pt x="5494" y="419"/>
                  </a:lnTo>
                  <a:lnTo>
                    <a:pt x="5573" y="367"/>
                  </a:lnTo>
                  <a:lnTo>
                    <a:pt x="5623" y="331"/>
                  </a:lnTo>
                  <a:lnTo>
                    <a:pt x="5672" y="296"/>
                  </a:lnTo>
                  <a:lnTo>
                    <a:pt x="5718" y="263"/>
                  </a:lnTo>
                  <a:lnTo>
                    <a:pt x="5763" y="230"/>
                  </a:lnTo>
                  <a:lnTo>
                    <a:pt x="5807" y="198"/>
                  </a:lnTo>
                  <a:lnTo>
                    <a:pt x="5850" y="168"/>
                  </a:lnTo>
                  <a:lnTo>
                    <a:pt x="5893" y="140"/>
                  </a:lnTo>
                  <a:lnTo>
                    <a:pt x="5934" y="114"/>
                  </a:lnTo>
                  <a:lnTo>
                    <a:pt x="5955" y="101"/>
                  </a:lnTo>
                  <a:lnTo>
                    <a:pt x="5977" y="89"/>
                  </a:lnTo>
                  <a:lnTo>
                    <a:pt x="5998" y="78"/>
                  </a:lnTo>
                  <a:lnTo>
                    <a:pt x="6020" y="68"/>
                  </a:lnTo>
                  <a:lnTo>
                    <a:pt x="6041" y="58"/>
                  </a:lnTo>
                  <a:lnTo>
                    <a:pt x="6063" y="49"/>
                  </a:lnTo>
                  <a:lnTo>
                    <a:pt x="6086" y="40"/>
                  </a:lnTo>
                  <a:lnTo>
                    <a:pt x="6108" y="32"/>
                  </a:lnTo>
                  <a:lnTo>
                    <a:pt x="6131" y="26"/>
                  </a:lnTo>
                  <a:lnTo>
                    <a:pt x="6155" y="19"/>
                  </a:lnTo>
                  <a:lnTo>
                    <a:pt x="6179" y="13"/>
                  </a:lnTo>
                  <a:lnTo>
                    <a:pt x="6203" y="9"/>
                  </a:lnTo>
                  <a:lnTo>
                    <a:pt x="6228" y="6"/>
                  </a:lnTo>
                  <a:lnTo>
                    <a:pt x="6253" y="3"/>
                  </a:lnTo>
                  <a:lnTo>
                    <a:pt x="6280" y="1"/>
                  </a:lnTo>
                  <a:lnTo>
                    <a:pt x="6307" y="0"/>
                  </a:lnTo>
                  <a:lnTo>
                    <a:pt x="6343" y="1"/>
                  </a:lnTo>
                  <a:lnTo>
                    <a:pt x="6379" y="2"/>
                  </a:lnTo>
                  <a:lnTo>
                    <a:pt x="6415" y="6"/>
                  </a:lnTo>
                  <a:lnTo>
                    <a:pt x="6452" y="10"/>
                  </a:lnTo>
                  <a:lnTo>
                    <a:pt x="6489" y="16"/>
                  </a:lnTo>
                  <a:lnTo>
                    <a:pt x="6526" y="24"/>
                  </a:lnTo>
                  <a:lnTo>
                    <a:pt x="6565" y="32"/>
                  </a:lnTo>
                  <a:lnTo>
                    <a:pt x="6604" y="42"/>
                  </a:lnTo>
                  <a:lnTo>
                    <a:pt x="6643" y="54"/>
                  </a:lnTo>
                  <a:lnTo>
                    <a:pt x="6684" y="66"/>
                  </a:lnTo>
                  <a:lnTo>
                    <a:pt x="6726" y="80"/>
                  </a:lnTo>
                  <a:lnTo>
                    <a:pt x="6768" y="95"/>
                  </a:lnTo>
                  <a:lnTo>
                    <a:pt x="6812" y="111"/>
                  </a:lnTo>
                  <a:lnTo>
                    <a:pt x="6857" y="128"/>
                  </a:lnTo>
                  <a:lnTo>
                    <a:pt x="6904" y="147"/>
                  </a:lnTo>
                  <a:lnTo>
                    <a:pt x="6952" y="167"/>
                  </a:lnTo>
                  <a:lnTo>
                    <a:pt x="7052" y="209"/>
                  </a:lnTo>
                  <a:lnTo>
                    <a:pt x="7159" y="256"/>
                  </a:lnTo>
                  <a:lnTo>
                    <a:pt x="7274" y="306"/>
                  </a:lnTo>
                  <a:lnTo>
                    <a:pt x="7397" y="360"/>
                  </a:lnTo>
                  <a:lnTo>
                    <a:pt x="7529" y="419"/>
                  </a:lnTo>
                  <a:lnTo>
                    <a:pt x="7671" y="479"/>
                  </a:lnTo>
                  <a:lnTo>
                    <a:pt x="7824" y="544"/>
                  </a:lnTo>
                  <a:lnTo>
                    <a:pt x="7987" y="611"/>
                  </a:lnTo>
                  <a:close/>
                </a:path>
              </a:pathLst>
            </a:custGeom>
            <a:solidFill>
              <a:srgbClr val="215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52">
              <a:extLst>
                <a:ext uri="{FF2B5EF4-FFF2-40B4-BE49-F238E27FC236}">
                  <a16:creationId xmlns:a16="http://schemas.microsoft.com/office/drawing/2014/main" id="{027CC296-0675-49C9-BEA7-D6D2D8609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9" y="1068"/>
              <a:ext cx="775" cy="592"/>
            </a:xfrm>
            <a:custGeom>
              <a:avLst/>
              <a:gdLst>
                <a:gd name="T0" fmla="*/ 13007 w 13165"/>
                <a:gd name="T1" fmla="*/ 2688 h 10073"/>
                <a:gd name="T2" fmla="*/ 12754 w 13165"/>
                <a:gd name="T3" fmla="*/ 4828 h 10073"/>
                <a:gd name="T4" fmla="*/ 8179 w 13165"/>
                <a:gd name="T5" fmla="*/ 8685 h 10073"/>
                <a:gd name="T6" fmla="*/ 8128 w 13165"/>
                <a:gd name="T7" fmla="*/ 8809 h 10073"/>
                <a:gd name="T8" fmla="*/ 8068 w 13165"/>
                <a:gd name="T9" fmla="*/ 8935 h 10073"/>
                <a:gd name="T10" fmla="*/ 7988 w 13165"/>
                <a:gd name="T11" fmla="*/ 9085 h 10073"/>
                <a:gd name="T12" fmla="*/ 7885 w 13165"/>
                <a:gd name="T13" fmla="*/ 9251 h 10073"/>
                <a:gd name="T14" fmla="*/ 7759 w 13165"/>
                <a:gd name="T15" fmla="*/ 9422 h 10073"/>
                <a:gd name="T16" fmla="*/ 7609 w 13165"/>
                <a:gd name="T17" fmla="*/ 9590 h 10073"/>
                <a:gd name="T18" fmla="*/ 7436 w 13165"/>
                <a:gd name="T19" fmla="*/ 9747 h 10073"/>
                <a:gd name="T20" fmla="*/ 7237 w 13165"/>
                <a:gd name="T21" fmla="*/ 9883 h 10073"/>
                <a:gd name="T22" fmla="*/ 7013 w 13165"/>
                <a:gd name="T23" fmla="*/ 9989 h 10073"/>
                <a:gd name="T24" fmla="*/ 6762 w 13165"/>
                <a:gd name="T25" fmla="*/ 10055 h 10073"/>
                <a:gd name="T26" fmla="*/ 6484 w 13165"/>
                <a:gd name="T27" fmla="*/ 10073 h 10073"/>
                <a:gd name="T28" fmla="*/ 6178 w 13165"/>
                <a:gd name="T29" fmla="*/ 10036 h 10073"/>
                <a:gd name="T30" fmla="*/ 5842 w 13165"/>
                <a:gd name="T31" fmla="*/ 9931 h 10073"/>
                <a:gd name="T32" fmla="*/ 5478 w 13165"/>
                <a:gd name="T33" fmla="*/ 9752 h 10073"/>
                <a:gd name="T34" fmla="*/ 5141 w 13165"/>
                <a:gd name="T35" fmla="*/ 9467 h 10073"/>
                <a:gd name="T36" fmla="*/ 4846 w 13165"/>
                <a:gd name="T37" fmla="*/ 9160 h 10073"/>
                <a:gd name="T38" fmla="*/ 4544 w 13165"/>
                <a:gd name="T39" fmla="*/ 8880 h 10073"/>
                <a:gd name="T40" fmla="*/ 4234 w 13165"/>
                <a:gd name="T41" fmla="*/ 8623 h 10073"/>
                <a:gd name="T42" fmla="*/ 3919 w 13165"/>
                <a:gd name="T43" fmla="*/ 8389 h 10073"/>
                <a:gd name="T44" fmla="*/ 3597 w 13165"/>
                <a:gd name="T45" fmla="*/ 8173 h 10073"/>
                <a:gd name="T46" fmla="*/ 3271 w 13165"/>
                <a:gd name="T47" fmla="*/ 7972 h 10073"/>
                <a:gd name="T48" fmla="*/ 2942 w 13165"/>
                <a:gd name="T49" fmla="*/ 7785 h 10073"/>
                <a:gd name="T50" fmla="*/ 2610 w 13165"/>
                <a:gd name="T51" fmla="*/ 7606 h 10073"/>
                <a:gd name="T52" fmla="*/ 2275 w 13165"/>
                <a:gd name="T53" fmla="*/ 7435 h 10073"/>
                <a:gd name="T54" fmla="*/ 1771 w 13165"/>
                <a:gd name="T55" fmla="*/ 7184 h 10073"/>
                <a:gd name="T56" fmla="*/ 1267 w 13165"/>
                <a:gd name="T57" fmla="*/ 6933 h 10073"/>
                <a:gd name="T58" fmla="*/ 933 w 13165"/>
                <a:gd name="T59" fmla="*/ 6759 h 10073"/>
                <a:gd name="T60" fmla="*/ 600 w 13165"/>
                <a:gd name="T61" fmla="*/ 6578 h 10073"/>
                <a:gd name="T62" fmla="*/ 271 w 13165"/>
                <a:gd name="T63" fmla="*/ 6386 h 10073"/>
                <a:gd name="T64" fmla="*/ 0 w 13165"/>
                <a:gd name="T65" fmla="*/ 5770 h 10073"/>
                <a:gd name="T66" fmla="*/ 37 w 13165"/>
                <a:gd name="T67" fmla="*/ 5741 h 10073"/>
                <a:gd name="T68" fmla="*/ 143 w 13165"/>
                <a:gd name="T69" fmla="*/ 5656 h 10073"/>
                <a:gd name="T70" fmla="*/ 314 w 13165"/>
                <a:gd name="T71" fmla="*/ 5518 h 10073"/>
                <a:gd name="T72" fmla="*/ 538 w 13165"/>
                <a:gd name="T73" fmla="*/ 5328 h 10073"/>
                <a:gd name="T74" fmla="*/ 810 w 13165"/>
                <a:gd name="T75" fmla="*/ 5090 h 10073"/>
                <a:gd name="T76" fmla="*/ 963 w 13165"/>
                <a:gd name="T77" fmla="*/ 4952 h 10073"/>
                <a:gd name="T78" fmla="*/ 1124 w 13165"/>
                <a:gd name="T79" fmla="*/ 4802 h 10073"/>
                <a:gd name="T80" fmla="*/ 1294 w 13165"/>
                <a:gd name="T81" fmla="*/ 4642 h 10073"/>
                <a:gd name="T82" fmla="*/ 1471 w 13165"/>
                <a:gd name="T83" fmla="*/ 4471 h 10073"/>
                <a:gd name="T84" fmla="*/ 1655 w 13165"/>
                <a:gd name="T85" fmla="*/ 4289 h 10073"/>
                <a:gd name="T86" fmla="*/ 1845 w 13165"/>
                <a:gd name="T87" fmla="*/ 4097 h 10073"/>
                <a:gd name="T88" fmla="*/ 2117 w 13165"/>
                <a:gd name="T89" fmla="*/ 3812 h 10073"/>
                <a:gd name="T90" fmla="*/ 2390 w 13165"/>
                <a:gd name="T91" fmla="*/ 3521 h 10073"/>
                <a:gd name="T92" fmla="*/ 2937 w 13165"/>
                <a:gd name="T93" fmla="*/ 2927 h 10073"/>
                <a:gd name="T94" fmla="*/ 3484 w 13165"/>
                <a:gd name="T95" fmla="*/ 2334 h 10073"/>
                <a:gd name="T96" fmla="*/ 3756 w 13165"/>
                <a:gd name="T97" fmla="*/ 2045 h 10073"/>
                <a:gd name="T98" fmla="*/ 4028 w 13165"/>
                <a:gd name="T99" fmla="*/ 1765 h 10073"/>
                <a:gd name="T100" fmla="*/ 4300 w 13165"/>
                <a:gd name="T101" fmla="*/ 1495 h 10073"/>
                <a:gd name="T102" fmla="*/ 4572 w 13165"/>
                <a:gd name="T103" fmla="*/ 1238 h 10073"/>
                <a:gd name="T104" fmla="*/ 4843 w 13165"/>
                <a:gd name="T105" fmla="*/ 998 h 10073"/>
                <a:gd name="T106" fmla="*/ 5111 w 13165"/>
                <a:gd name="T107" fmla="*/ 775 h 10073"/>
                <a:gd name="T108" fmla="*/ 5380 w 13165"/>
                <a:gd name="T109" fmla="*/ 574 h 10073"/>
                <a:gd name="T110" fmla="*/ 5647 w 13165"/>
                <a:gd name="T111" fmla="*/ 397 h 10073"/>
                <a:gd name="T112" fmla="*/ 5912 w 13165"/>
                <a:gd name="T113" fmla="*/ 245 h 10073"/>
                <a:gd name="T114" fmla="*/ 6177 w 13165"/>
                <a:gd name="T115" fmla="*/ 123 h 10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165" h="10073">
                  <a:moveTo>
                    <a:pt x="6325" y="0"/>
                  </a:moveTo>
                  <a:lnTo>
                    <a:pt x="13007" y="2688"/>
                  </a:lnTo>
                  <a:lnTo>
                    <a:pt x="13165" y="3440"/>
                  </a:lnTo>
                  <a:lnTo>
                    <a:pt x="12754" y="4828"/>
                  </a:lnTo>
                  <a:lnTo>
                    <a:pt x="8188" y="8659"/>
                  </a:lnTo>
                  <a:lnTo>
                    <a:pt x="8179" y="8685"/>
                  </a:lnTo>
                  <a:lnTo>
                    <a:pt x="8150" y="8758"/>
                  </a:lnTo>
                  <a:lnTo>
                    <a:pt x="8128" y="8809"/>
                  </a:lnTo>
                  <a:lnTo>
                    <a:pt x="8101" y="8869"/>
                  </a:lnTo>
                  <a:lnTo>
                    <a:pt x="8068" y="8935"/>
                  </a:lnTo>
                  <a:lnTo>
                    <a:pt x="8031" y="9008"/>
                  </a:lnTo>
                  <a:lnTo>
                    <a:pt x="7988" y="9085"/>
                  </a:lnTo>
                  <a:lnTo>
                    <a:pt x="7938" y="9167"/>
                  </a:lnTo>
                  <a:lnTo>
                    <a:pt x="7885" y="9251"/>
                  </a:lnTo>
                  <a:lnTo>
                    <a:pt x="7825" y="9336"/>
                  </a:lnTo>
                  <a:lnTo>
                    <a:pt x="7759" y="9422"/>
                  </a:lnTo>
                  <a:lnTo>
                    <a:pt x="7688" y="9507"/>
                  </a:lnTo>
                  <a:lnTo>
                    <a:pt x="7609" y="9590"/>
                  </a:lnTo>
                  <a:lnTo>
                    <a:pt x="7526" y="9671"/>
                  </a:lnTo>
                  <a:lnTo>
                    <a:pt x="7436" y="9747"/>
                  </a:lnTo>
                  <a:lnTo>
                    <a:pt x="7339" y="9818"/>
                  </a:lnTo>
                  <a:lnTo>
                    <a:pt x="7237" y="9883"/>
                  </a:lnTo>
                  <a:lnTo>
                    <a:pt x="7128" y="9940"/>
                  </a:lnTo>
                  <a:lnTo>
                    <a:pt x="7013" y="9989"/>
                  </a:lnTo>
                  <a:lnTo>
                    <a:pt x="6891" y="10027"/>
                  </a:lnTo>
                  <a:lnTo>
                    <a:pt x="6762" y="10055"/>
                  </a:lnTo>
                  <a:lnTo>
                    <a:pt x="6626" y="10071"/>
                  </a:lnTo>
                  <a:lnTo>
                    <a:pt x="6484" y="10073"/>
                  </a:lnTo>
                  <a:lnTo>
                    <a:pt x="6335" y="10063"/>
                  </a:lnTo>
                  <a:lnTo>
                    <a:pt x="6178" y="10036"/>
                  </a:lnTo>
                  <a:lnTo>
                    <a:pt x="6014" y="9993"/>
                  </a:lnTo>
                  <a:lnTo>
                    <a:pt x="5842" y="9931"/>
                  </a:lnTo>
                  <a:lnTo>
                    <a:pt x="5665" y="9852"/>
                  </a:lnTo>
                  <a:lnTo>
                    <a:pt x="5478" y="9752"/>
                  </a:lnTo>
                  <a:lnTo>
                    <a:pt x="5285" y="9632"/>
                  </a:lnTo>
                  <a:lnTo>
                    <a:pt x="5141" y="9467"/>
                  </a:lnTo>
                  <a:lnTo>
                    <a:pt x="4994" y="9310"/>
                  </a:lnTo>
                  <a:lnTo>
                    <a:pt x="4846" y="9160"/>
                  </a:lnTo>
                  <a:lnTo>
                    <a:pt x="4695" y="9016"/>
                  </a:lnTo>
                  <a:lnTo>
                    <a:pt x="4544" y="8880"/>
                  </a:lnTo>
                  <a:lnTo>
                    <a:pt x="4390" y="8749"/>
                  </a:lnTo>
                  <a:lnTo>
                    <a:pt x="4234" y="8623"/>
                  </a:lnTo>
                  <a:lnTo>
                    <a:pt x="4076" y="8504"/>
                  </a:lnTo>
                  <a:lnTo>
                    <a:pt x="3919" y="8389"/>
                  </a:lnTo>
                  <a:lnTo>
                    <a:pt x="3759" y="8278"/>
                  </a:lnTo>
                  <a:lnTo>
                    <a:pt x="3597" y="8173"/>
                  </a:lnTo>
                  <a:lnTo>
                    <a:pt x="3434" y="8071"/>
                  </a:lnTo>
                  <a:lnTo>
                    <a:pt x="3271" y="7972"/>
                  </a:lnTo>
                  <a:lnTo>
                    <a:pt x="3107" y="7877"/>
                  </a:lnTo>
                  <a:lnTo>
                    <a:pt x="2942" y="7785"/>
                  </a:lnTo>
                  <a:lnTo>
                    <a:pt x="2776" y="7694"/>
                  </a:lnTo>
                  <a:lnTo>
                    <a:pt x="2610" y="7606"/>
                  </a:lnTo>
                  <a:lnTo>
                    <a:pt x="2442" y="7520"/>
                  </a:lnTo>
                  <a:lnTo>
                    <a:pt x="2275" y="7435"/>
                  </a:lnTo>
                  <a:lnTo>
                    <a:pt x="2107" y="7351"/>
                  </a:lnTo>
                  <a:lnTo>
                    <a:pt x="1771" y="7184"/>
                  </a:lnTo>
                  <a:lnTo>
                    <a:pt x="1434" y="7017"/>
                  </a:lnTo>
                  <a:lnTo>
                    <a:pt x="1267" y="6933"/>
                  </a:lnTo>
                  <a:lnTo>
                    <a:pt x="1100" y="6846"/>
                  </a:lnTo>
                  <a:lnTo>
                    <a:pt x="933" y="6759"/>
                  </a:lnTo>
                  <a:lnTo>
                    <a:pt x="766" y="6669"/>
                  </a:lnTo>
                  <a:lnTo>
                    <a:pt x="600" y="6578"/>
                  </a:lnTo>
                  <a:lnTo>
                    <a:pt x="435" y="6483"/>
                  </a:lnTo>
                  <a:lnTo>
                    <a:pt x="271" y="6386"/>
                  </a:lnTo>
                  <a:lnTo>
                    <a:pt x="108" y="6286"/>
                  </a:lnTo>
                  <a:lnTo>
                    <a:pt x="0" y="5770"/>
                  </a:lnTo>
                  <a:lnTo>
                    <a:pt x="9" y="5763"/>
                  </a:lnTo>
                  <a:lnTo>
                    <a:pt x="37" y="5741"/>
                  </a:lnTo>
                  <a:lnTo>
                    <a:pt x="82" y="5706"/>
                  </a:lnTo>
                  <a:lnTo>
                    <a:pt x="143" y="5656"/>
                  </a:lnTo>
                  <a:lnTo>
                    <a:pt x="221" y="5595"/>
                  </a:lnTo>
                  <a:lnTo>
                    <a:pt x="314" y="5518"/>
                  </a:lnTo>
                  <a:lnTo>
                    <a:pt x="419" y="5430"/>
                  </a:lnTo>
                  <a:lnTo>
                    <a:pt x="538" y="5328"/>
                  </a:lnTo>
                  <a:lnTo>
                    <a:pt x="669" y="5215"/>
                  </a:lnTo>
                  <a:lnTo>
                    <a:pt x="810" y="5090"/>
                  </a:lnTo>
                  <a:lnTo>
                    <a:pt x="886" y="5022"/>
                  </a:lnTo>
                  <a:lnTo>
                    <a:pt x="963" y="4952"/>
                  </a:lnTo>
                  <a:lnTo>
                    <a:pt x="1042" y="4879"/>
                  </a:lnTo>
                  <a:lnTo>
                    <a:pt x="1124" y="4802"/>
                  </a:lnTo>
                  <a:lnTo>
                    <a:pt x="1209" y="4724"/>
                  </a:lnTo>
                  <a:lnTo>
                    <a:pt x="1294" y="4642"/>
                  </a:lnTo>
                  <a:lnTo>
                    <a:pt x="1382" y="4558"/>
                  </a:lnTo>
                  <a:lnTo>
                    <a:pt x="1471" y="4471"/>
                  </a:lnTo>
                  <a:lnTo>
                    <a:pt x="1563" y="4381"/>
                  </a:lnTo>
                  <a:lnTo>
                    <a:pt x="1655" y="4289"/>
                  </a:lnTo>
                  <a:lnTo>
                    <a:pt x="1749" y="4194"/>
                  </a:lnTo>
                  <a:lnTo>
                    <a:pt x="1845" y="4097"/>
                  </a:lnTo>
                  <a:lnTo>
                    <a:pt x="1981" y="3955"/>
                  </a:lnTo>
                  <a:lnTo>
                    <a:pt x="2117" y="3812"/>
                  </a:lnTo>
                  <a:lnTo>
                    <a:pt x="2254" y="3667"/>
                  </a:lnTo>
                  <a:lnTo>
                    <a:pt x="2390" y="3521"/>
                  </a:lnTo>
                  <a:lnTo>
                    <a:pt x="2663" y="3225"/>
                  </a:lnTo>
                  <a:lnTo>
                    <a:pt x="2937" y="2927"/>
                  </a:lnTo>
                  <a:lnTo>
                    <a:pt x="3210" y="2629"/>
                  </a:lnTo>
                  <a:lnTo>
                    <a:pt x="3484" y="2334"/>
                  </a:lnTo>
                  <a:lnTo>
                    <a:pt x="3620" y="2189"/>
                  </a:lnTo>
                  <a:lnTo>
                    <a:pt x="3756" y="2045"/>
                  </a:lnTo>
                  <a:lnTo>
                    <a:pt x="3892" y="1904"/>
                  </a:lnTo>
                  <a:lnTo>
                    <a:pt x="4028" y="1765"/>
                  </a:lnTo>
                  <a:lnTo>
                    <a:pt x="4164" y="1628"/>
                  </a:lnTo>
                  <a:lnTo>
                    <a:pt x="4300" y="1495"/>
                  </a:lnTo>
                  <a:lnTo>
                    <a:pt x="4436" y="1365"/>
                  </a:lnTo>
                  <a:lnTo>
                    <a:pt x="4572" y="1238"/>
                  </a:lnTo>
                  <a:lnTo>
                    <a:pt x="4707" y="1116"/>
                  </a:lnTo>
                  <a:lnTo>
                    <a:pt x="4843" y="998"/>
                  </a:lnTo>
                  <a:lnTo>
                    <a:pt x="4978" y="884"/>
                  </a:lnTo>
                  <a:lnTo>
                    <a:pt x="5111" y="775"/>
                  </a:lnTo>
                  <a:lnTo>
                    <a:pt x="5246" y="673"/>
                  </a:lnTo>
                  <a:lnTo>
                    <a:pt x="5380" y="574"/>
                  </a:lnTo>
                  <a:lnTo>
                    <a:pt x="5514" y="482"/>
                  </a:lnTo>
                  <a:lnTo>
                    <a:pt x="5647" y="397"/>
                  </a:lnTo>
                  <a:lnTo>
                    <a:pt x="5780" y="317"/>
                  </a:lnTo>
                  <a:lnTo>
                    <a:pt x="5912" y="245"/>
                  </a:lnTo>
                  <a:lnTo>
                    <a:pt x="6045" y="180"/>
                  </a:lnTo>
                  <a:lnTo>
                    <a:pt x="6177" y="123"/>
                  </a:lnTo>
                  <a:lnTo>
                    <a:pt x="6325" y="0"/>
                  </a:lnTo>
                  <a:close/>
                </a:path>
              </a:pathLst>
            </a:custGeom>
            <a:solidFill>
              <a:srgbClr val="2D5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53">
              <a:extLst>
                <a:ext uri="{FF2B5EF4-FFF2-40B4-BE49-F238E27FC236}">
                  <a16:creationId xmlns:a16="http://schemas.microsoft.com/office/drawing/2014/main" id="{068241D3-28E4-4985-8579-8F4D8DA69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9" y="1063"/>
              <a:ext cx="780" cy="593"/>
            </a:xfrm>
            <a:custGeom>
              <a:avLst/>
              <a:gdLst>
                <a:gd name="T0" fmla="*/ 13258 w 13258"/>
                <a:gd name="T1" fmla="*/ 3440 h 10074"/>
                <a:gd name="T2" fmla="*/ 8273 w 13258"/>
                <a:gd name="T3" fmla="*/ 8685 h 10074"/>
                <a:gd name="T4" fmla="*/ 8195 w 13258"/>
                <a:gd name="T5" fmla="*/ 8869 h 10074"/>
                <a:gd name="T6" fmla="*/ 8082 w 13258"/>
                <a:gd name="T7" fmla="*/ 9085 h 10074"/>
                <a:gd name="T8" fmla="*/ 7919 w 13258"/>
                <a:gd name="T9" fmla="*/ 9336 h 10074"/>
                <a:gd name="T10" fmla="*/ 7703 w 13258"/>
                <a:gd name="T11" fmla="*/ 9590 h 10074"/>
                <a:gd name="T12" fmla="*/ 7433 w 13258"/>
                <a:gd name="T13" fmla="*/ 9818 h 10074"/>
                <a:gd name="T14" fmla="*/ 7106 w 13258"/>
                <a:gd name="T15" fmla="*/ 9988 h 10074"/>
                <a:gd name="T16" fmla="*/ 6720 w 13258"/>
                <a:gd name="T17" fmla="*/ 10071 h 10074"/>
                <a:gd name="T18" fmla="*/ 6271 w 13258"/>
                <a:gd name="T19" fmla="*/ 10035 h 10074"/>
                <a:gd name="T20" fmla="*/ 5757 w 13258"/>
                <a:gd name="T21" fmla="*/ 9852 h 10074"/>
                <a:gd name="T22" fmla="*/ 5235 w 13258"/>
                <a:gd name="T23" fmla="*/ 9467 h 10074"/>
                <a:gd name="T24" fmla="*/ 4788 w 13258"/>
                <a:gd name="T25" fmla="*/ 9016 h 10074"/>
                <a:gd name="T26" fmla="*/ 4324 w 13258"/>
                <a:gd name="T27" fmla="*/ 8624 h 10074"/>
                <a:gd name="T28" fmla="*/ 3845 w 13258"/>
                <a:gd name="T29" fmla="*/ 8280 h 10074"/>
                <a:gd name="T30" fmla="*/ 3355 w 13258"/>
                <a:gd name="T31" fmla="*/ 7974 h 10074"/>
                <a:gd name="T32" fmla="*/ 2856 w 13258"/>
                <a:gd name="T33" fmla="*/ 7697 h 10074"/>
                <a:gd name="T34" fmla="*/ 2351 w 13258"/>
                <a:gd name="T35" fmla="*/ 7437 h 10074"/>
                <a:gd name="T36" fmla="*/ 1506 w 13258"/>
                <a:gd name="T37" fmla="*/ 7021 h 10074"/>
                <a:gd name="T38" fmla="*/ 1002 w 13258"/>
                <a:gd name="T39" fmla="*/ 6763 h 10074"/>
                <a:gd name="T40" fmla="*/ 503 w 13258"/>
                <a:gd name="T41" fmla="*/ 6488 h 10074"/>
                <a:gd name="T42" fmla="*/ 86 w 13258"/>
                <a:gd name="T43" fmla="*/ 5891 h 10074"/>
                <a:gd name="T44" fmla="*/ 15 w 13258"/>
                <a:gd name="T45" fmla="*/ 5837 h 10074"/>
                <a:gd name="T46" fmla="*/ 88 w 13258"/>
                <a:gd name="T47" fmla="*/ 5778 h 10074"/>
                <a:gd name="T48" fmla="*/ 218 w 13258"/>
                <a:gd name="T49" fmla="*/ 5672 h 10074"/>
                <a:gd name="T50" fmla="*/ 397 w 13258"/>
                <a:gd name="T51" fmla="*/ 5522 h 10074"/>
                <a:gd name="T52" fmla="*/ 621 w 13258"/>
                <a:gd name="T53" fmla="*/ 5331 h 10074"/>
                <a:gd name="T54" fmla="*/ 852 w 13258"/>
                <a:gd name="T55" fmla="*/ 5128 h 10074"/>
                <a:gd name="T56" fmla="*/ 1049 w 13258"/>
                <a:gd name="T57" fmla="*/ 4951 h 10074"/>
                <a:gd name="T58" fmla="*/ 1258 w 13258"/>
                <a:gd name="T59" fmla="*/ 4760 h 10074"/>
                <a:gd name="T60" fmla="*/ 1477 w 13258"/>
                <a:gd name="T61" fmla="*/ 4553 h 10074"/>
                <a:gd name="T62" fmla="*/ 1705 w 13258"/>
                <a:gd name="T63" fmla="*/ 4331 h 10074"/>
                <a:gd name="T64" fmla="*/ 1939 w 13258"/>
                <a:gd name="T65" fmla="*/ 4096 h 10074"/>
                <a:gd name="T66" fmla="*/ 2347 w 13258"/>
                <a:gd name="T67" fmla="*/ 3666 h 10074"/>
                <a:gd name="T68" fmla="*/ 3031 w 13258"/>
                <a:gd name="T69" fmla="*/ 2926 h 10074"/>
                <a:gd name="T70" fmla="*/ 3714 w 13258"/>
                <a:gd name="T71" fmla="*/ 2189 h 10074"/>
                <a:gd name="T72" fmla="*/ 4122 w 13258"/>
                <a:gd name="T73" fmla="*/ 1765 h 10074"/>
                <a:gd name="T74" fmla="*/ 4530 w 13258"/>
                <a:gd name="T75" fmla="*/ 1364 h 10074"/>
                <a:gd name="T76" fmla="*/ 4936 w 13258"/>
                <a:gd name="T77" fmla="*/ 997 h 10074"/>
                <a:gd name="T78" fmla="*/ 5339 w 13258"/>
                <a:gd name="T79" fmla="*/ 672 h 10074"/>
                <a:gd name="T80" fmla="*/ 5741 w 13258"/>
                <a:gd name="T81" fmla="*/ 396 h 10074"/>
                <a:gd name="T82" fmla="*/ 6138 w 13258"/>
                <a:gd name="T83" fmla="*/ 180 h 10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258" h="10074">
                  <a:moveTo>
                    <a:pt x="6418" y="0"/>
                  </a:moveTo>
                  <a:lnTo>
                    <a:pt x="13100" y="2688"/>
                  </a:lnTo>
                  <a:lnTo>
                    <a:pt x="13258" y="3440"/>
                  </a:lnTo>
                  <a:lnTo>
                    <a:pt x="12848" y="4828"/>
                  </a:lnTo>
                  <a:lnTo>
                    <a:pt x="8282" y="8659"/>
                  </a:lnTo>
                  <a:lnTo>
                    <a:pt x="8273" y="8685"/>
                  </a:lnTo>
                  <a:lnTo>
                    <a:pt x="8244" y="8758"/>
                  </a:lnTo>
                  <a:lnTo>
                    <a:pt x="8222" y="8809"/>
                  </a:lnTo>
                  <a:lnTo>
                    <a:pt x="8195" y="8869"/>
                  </a:lnTo>
                  <a:lnTo>
                    <a:pt x="8162" y="8936"/>
                  </a:lnTo>
                  <a:lnTo>
                    <a:pt x="8125" y="9008"/>
                  </a:lnTo>
                  <a:lnTo>
                    <a:pt x="8082" y="9085"/>
                  </a:lnTo>
                  <a:lnTo>
                    <a:pt x="8033" y="9167"/>
                  </a:lnTo>
                  <a:lnTo>
                    <a:pt x="7978" y="9250"/>
                  </a:lnTo>
                  <a:lnTo>
                    <a:pt x="7919" y="9336"/>
                  </a:lnTo>
                  <a:lnTo>
                    <a:pt x="7853" y="9422"/>
                  </a:lnTo>
                  <a:lnTo>
                    <a:pt x="7781" y="9507"/>
                  </a:lnTo>
                  <a:lnTo>
                    <a:pt x="7703" y="9590"/>
                  </a:lnTo>
                  <a:lnTo>
                    <a:pt x="7620" y="9671"/>
                  </a:lnTo>
                  <a:lnTo>
                    <a:pt x="7530" y="9747"/>
                  </a:lnTo>
                  <a:lnTo>
                    <a:pt x="7433" y="9818"/>
                  </a:lnTo>
                  <a:lnTo>
                    <a:pt x="7331" y="9883"/>
                  </a:lnTo>
                  <a:lnTo>
                    <a:pt x="7222" y="9939"/>
                  </a:lnTo>
                  <a:lnTo>
                    <a:pt x="7106" y="9988"/>
                  </a:lnTo>
                  <a:lnTo>
                    <a:pt x="6985" y="10027"/>
                  </a:lnTo>
                  <a:lnTo>
                    <a:pt x="6855" y="10055"/>
                  </a:lnTo>
                  <a:lnTo>
                    <a:pt x="6720" y="10071"/>
                  </a:lnTo>
                  <a:lnTo>
                    <a:pt x="6577" y="10074"/>
                  </a:lnTo>
                  <a:lnTo>
                    <a:pt x="6428" y="10063"/>
                  </a:lnTo>
                  <a:lnTo>
                    <a:pt x="6271" y="10035"/>
                  </a:lnTo>
                  <a:lnTo>
                    <a:pt x="6108" y="9993"/>
                  </a:lnTo>
                  <a:lnTo>
                    <a:pt x="5936" y="9932"/>
                  </a:lnTo>
                  <a:lnTo>
                    <a:pt x="5757" y="9852"/>
                  </a:lnTo>
                  <a:lnTo>
                    <a:pt x="5571" y="9752"/>
                  </a:lnTo>
                  <a:lnTo>
                    <a:pt x="5378" y="9632"/>
                  </a:lnTo>
                  <a:lnTo>
                    <a:pt x="5235" y="9467"/>
                  </a:lnTo>
                  <a:lnTo>
                    <a:pt x="5087" y="9310"/>
                  </a:lnTo>
                  <a:lnTo>
                    <a:pt x="4939" y="9160"/>
                  </a:lnTo>
                  <a:lnTo>
                    <a:pt x="4788" y="9016"/>
                  </a:lnTo>
                  <a:lnTo>
                    <a:pt x="4636" y="8880"/>
                  </a:lnTo>
                  <a:lnTo>
                    <a:pt x="4481" y="8749"/>
                  </a:lnTo>
                  <a:lnTo>
                    <a:pt x="4324" y="8624"/>
                  </a:lnTo>
                  <a:lnTo>
                    <a:pt x="4166" y="8505"/>
                  </a:lnTo>
                  <a:lnTo>
                    <a:pt x="4006" y="8390"/>
                  </a:lnTo>
                  <a:lnTo>
                    <a:pt x="3845" y="8280"/>
                  </a:lnTo>
                  <a:lnTo>
                    <a:pt x="3683" y="8174"/>
                  </a:lnTo>
                  <a:lnTo>
                    <a:pt x="3520" y="8072"/>
                  </a:lnTo>
                  <a:lnTo>
                    <a:pt x="3355" y="7974"/>
                  </a:lnTo>
                  <a:lnTo>
                    <a:pt x="3190" y="7879"/>
                  </a:lnTo>
                  <a:lnTo>
                    <a:pt x="3024" y="7787"/>
                  </a:lnTo>
                  <a:lnTo>
                    <a:pt x="2856" y="7697"/>
                  </a:lnTo>
                  <a:lnTo>
                    <a:pt x="2689" y="7609"/>
                  </a:lnTo>
                  <a:lnTo>
                    <a:pt x="2521" y="7523"/>
                  </a:lnTo>
                  <a:lnTo>
                    <a:pt x="2351" y="7437"/>
                  </a:lnTo>
                  <a:lnTo>
                    <a:pt x="2183" y="7354"/>
                  </a:lnTo>
                  <a:lnTo>
                    <a:pt x="1844" y="7188"/>
                  </a:lnTo>
                  <a:lnTo>
                    <a:pt x="1506" y="7021"/>
                  </a:lnTo>
                  <a:lnTo>
                    <a:pt x="1338" y="6937"/>
                  </a:lnTo>
                  <a:lnTo>
                    <a:pt x="1170" y="6851"/>
                  </a:lnTo>
                  <a:lnTo>
                    <a:pt x="1002" y="6763"/>
                  </a:lnTo>
                  <a:lnTo>
                    <a:pt x="834" y="6674"/>
                  </a:lnTo>
                  <a:lnTo>
                    <a:pt x="668" y="6582"/>
                  </a:lnTo>
                  <a:lnTo>
                    <a:pt x="503" y="6488"/>
                  </a:lnTo>
                  <a:lnTo>
                    <a:pt x="339" y="6391"/>
                  </a:lnTo>
                  <a:lnTo>
                    <a:pt x="175" y="6291"/>
                  </a:lnTo>
                  <a:lnTo>
                    <a:pt x="86" y="5891"/>
                  </a:lnTo>
                  <a:lnTo>
                    <a:pt x="0" y="5848"/>
                  </a:lnTo>
                  <a:lnTo>
                    <a:pt x="4" y="5845"/>
                  </a:lnTo>
                  <a:lnTo>
                    <a:pt x="15" y="5837"/>
                  </a:lnTo>
                  <a:lnTo>
                    <a:pt x="32" y="5822"/>
                  </a:lnTo>
                  <a:lnTo>
                    <a:pt x="57" y="5803"/>
                  </a:lnTo>
                  <a:lnTo>
                    <a:pt x="88" y="5778"/>
                  </a:lnTo>
                  <a:lnTo>
                    <a:pt x="125" y="5748"/>
                  </a:lnTo>
                  <a:lnTo>
                    <a:pt x="169" y="5712"/>
                  </a:lnTo>
                  <a:lnTo>
                    <a:pt x="218" y="5672"/>
                  </a:lnTo>
                  <a:lnTo>
                    <a:pt x="273" y="5627"/>
                  </a:lnTo>
                  <a:lnTo>
                    <a:pt x="332" y="5577"/>
                  </a:lnTo>
                  <a:lnTo>
                    <a:pt x="397" y="5522"/>
                  </a:lnTo>
                  <a:lnTo>
                    <a:pt x="467" y="5463"/>
                  </a:lnTo>
                  <a:lnTo>
                    <a:pt x="541" y="5399"/>
                  </a:lnTo>
                  <a:lnTo>
                    <a:pt x="621" y="5331"/>
                  </a:lnTo>
                  <a:lnTo>
                    <a:pt x="704" y="5259"/>
                  </a:lnTo>
                  <a:lnTo>
                    <a:pt x="790" y="5182"/>
                  </a:lnTo>
                  <a:lnTo>
                    <a:pt x="852" y="5128"/>
                  </a:lnTo>
                  <a:lnTo>
                    <a:pt x="916" y="5071"/>
                  </a:lnTo>
                  <a:lnTo>
                    <a:pt x="982" y="5012"/>
                  </a:lnTo>
                  <a:lnTo>
                    <a:pt x="1049" y="4951"/>
                  </a:lnTo>
                  <a:lnTo>
                    <a:pt x="1117" y="4890"/>
                  </a:lnTo>
                  <a:lnTo>
                    <a:pt x="1187" y="4826"/>
                  </a:lnTo>
                  <a:lnTo>
                    <a:pt x="1258" y="4760"/>
                  </a:lnTo>
                  <a:lnTo>
                    <a:pt x="1330" y="4693"/>
                  </a:lnTo>
                  <a:lnTo>
                    <a:pt x="1403" y="4624"/>
                  </a:lnTo>
                  <a:lnTo>
                    <a:pt x="1477" y="4553"/>
                  </a:lnTo>
                  <a:lnTo>
                    <a:pt x="1552" y="4481"/>
                  </a:lnTo>
                  <a:lnTo>
                    <a:pt x="1629" y="4408"/>
                  </a:lnTo>
                  <a:lnTo>
                    <a:pt x="1705" y="4331"/>
                  </a:lnTo>
                  <a:lnTo>
                    <a:pt x="1783" y="4255"/>
                  </a:lnTo>
                  <a:lnTo>
                    <a:pt x="1861" y="4177"/>
                  </a:lnTo>
                  <a:lnTo>
                    <a:pt x="1939" y="4096"/>
                  </a:lnTo>
                  <a:lnTo>
                    <a:pt x="2075" y="3955"/>
                  </a:lnTo>
                  <a:lnTo>
                    <a:pt x="2211" y="3812"/>
                  </a:lnTo>
                  <a:lnTo>
                    <a:pt x="2347" y="3666"/>
                  </a:lnTo>
                  <a:lnTo>
                    <a:pt x="2484" y="3520"/>
                  </a:lnTo>
                  <a:lnTo>
                    <a:pt x="2757" y="3224"/>
                  </a:lnTo>
                  <a:lnTo>
                    <a:pt x="3031" y="2926"/>
                  </a:lnTo>
                  <a:lnTo>
                    <a:pt x="3304" y="2628"/>
                  </a:lnTo>
                  <a:lnTo>
                    <a:pt x="3577" y="2335"/>
                  </a:lnTo>
                  <a:lnTo>
                    <a:pt x="3714" y="2189"/>
                  </a:lnTo>
                  <a:lnTo>
                    <a:pt x="3849" y="2045"/>
                  </a:lnTo>
                  <a:lnTo>
                    <a:pt x="3986" y="1904"/>
                  </a:lnTo>
                  <a:lnTo>
                    <a:pt x="4122" y="1765"/>
                  </a:lnTo>
                  <a:lnTo>
                    <a:pt x="4258" y="1628"/>
                  </a:lnTo>
                  <a:lnTo>
                    <a:pt x="4394" y="1495"/>
                  </a:lnTo>
                  <a:lnTo>
                    <a:pt x="4530" y="1364"/>
                  </a:lnTo>
                  <a:lnTo>
                    <a:pt x="4666" y="1238"/>
                  </a:lnTo>
                  <a:lnTo>
                    <a:pt x="4801" y="1116"/>
                  </a:lnTo>
                  <a:lnTo>
                    <a:pt x="4936" y="997"/>
                  </a:lnTo>
                  <a:lnTo>
                    <a:pt x="5071" y="885"/>
                  </a:lnTo>
                  <a:lnTo>
                    <a:pt x="5205" y="776"/>
                  </a:lnTo>
                  <a:lnTo>
                    <a:pt x="5339" y="672"/>
                  </a:lnTo>
                  <a:lnTo>
                    <a:pt x="5474" y="574"/>
                  </a:lnTo>
                  <a:lnTo>
                    <a:pt x="5607" y="482"/>
                  </a:lnTo>
                  <a:lnTo>
                    <a:pt x="5741" y="396"/>
                  </a:lnTo>
                  <a:lnTo>
                    <a:pt x="5874" y="318"/>
                  </a:lnTo>
                  <a:lnTo>
                    <a:pt x="6006" y="246"/>
                  </a:lnTo>
                  <a:lnTo>
                    <a:pt x="6138" y="180"/>
                  </a:lnTo>
                  <a:lnTo>
                    <a:pt x="6270" y="122"/>
                  </a:lnTo>
                  <a:lnTo>
                    <a:pt x="6418" y="0"/>
                  </a:lnTo>
                  <a:close/>
                </a:path>
              </a:pathLst>
            </a:custGeom>
            <a:solidFill>
              <a:srgbClr val="709C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54">
              <a:extLst>
                <a:ext uri="{FF2B5EF4-FFF2-40B4-BE49-F238E27FC236}">
                  <a16:creationId xmlns:a16="http://schemas.microsoft.com/office/drawing/2014/main" id="{6C8FE6D6-0835-43A7-BE4F-A36097C64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" y="1094"/>
              <a:ext cx="337" cy="329"/>
            </a:xfrm>
            <a:custGeom>
              <a:avLst/>
              <a:gdLst>
                <a:gd name="T0" fmla="*/ 838 w 5731"/>
                <a:gd name="T1" fmla="*/ 4833 h 5595"/>
                <a:gd name="T2" fmla="*/ 765 w 5731"/>
                <a:gd name="T3" fmla="*/ 4921 h 5595"/>
                <a:gd name="T4" fmla="*/ 685 w 5731"/>
                <a:gd name="T5" fmla="*/ 5015 h 5595"/>
                <a:gd name="T6" fmla="*/ 599 w 5731"/>
                <a:gd name="T7" fmla="*/ 5115 h 5595"/>
                <a:gd name="T8" fmla="*/ 509 w 5731"/>
                <a:gd name="T9" fmla="*/ 5220 h 5595"/>
                <a:gd name="T10" fmla="*/ 416 w 5731"/>
                <a:gd name="T11" fmla="*/ 5328 h 5595"/>
                <a:gd name="T12" fmla="*/ 322 w 5731"/>
                <a:gd name="T13" fmla="*/ 5435 h 5595"/>
                <a:gd name="T14" fmla="*/ 228 w 5731"/>
                <a:gd name="T15" fmla="*/ 5542 h 5595"/>
                <a:gd name="T16" fmla="*/ 159 w 5731"/>
                <a:gd name="T17" fmla="*/ 5586 h 5595"/>
                <a:gd name="T18" fmla="*/ 114 w 5731"/>
                <a:gd name="T19" fmla="*/ 5567 h 5595"/>
                <a:gd name="T20" fmla="*/ 69 w 5731"/>
                <a:gd name="T21" fmla="*/ 5548 h 5595"/>
                <a:gd name="T22" fmla="*/ 23 w 5731"/>
                <a:gd name="T23" fmla="*/ 5529 h 5595"/>
                <a:gd name="T24" fmla="*/ 2663 w 5731"/>
                <a:gd name="T25" fmla="*/ 2150 h 5595"/>
                <a:gd name="T26" fmla="*/ 5724 w 5731"/>
                <a:gd name="T27" fmla="*/ 0 h 5595"/>
                <a:gd name="T28" fmla="*/ 5730 w 5731"/>
                <a:gd name="T29" fmla="*/ 62 h 5595"/>
                <a:gd name="T30" fmla="*/ 5708 w 5731"/>
                <a:gd name="T31" fmla="*/ 136 h 5595"/>
                <a:gd name="T32" fmla="*/ 5660 w 5731"/>
                <a:gd name="T33" fmla="*/ 225 h 5595"/>
                <a:gd name="T34" fmla="*/ 5590 w 5731"/>
                <a:gd name="T35" fmla="*/ 324 h 5595"/>
                <a:gd name="T36" fmla="*/ 5499 w 5731"/>
                <a:gd name="T37" fmla="*/ 436 h 5595"/>
                <a:gd name="T38" fmla="*/ 5392 w 5731"/>
                <a:gd name="T39" fmla="*/ 556 h 5595"/>
                <a:gd name="T40" fmla="*/ 5269 w 5731"/>
                <a:gd name="T41" fmla="*/ 686 h 5595"/>
                <a:gd name="T42" fmla="*/ 5136 w 5731"/>
                <a:gd name="T43" fmla="*/ 823 h 5595"/>
                <a:gd name="T44" fmla="*/ 4849 w 5731"/>
                <a:gd name="T45" fmla="*/ 1115 h 5595"/>
                <a:gd name="T46" fmla="*/ 4700 w 5731"/>
                <a:gd name="T47" fmla="*/ 1269 h 5595"/>
                <a:gd name="T48" fmla="*/ 4552 w 5731"/>
                <a:gd name="T49" fmla="*/ 1425 h 5595"/>
                <a:gd name="T50" fmla="*/ 4407 w 5731"/>
                <a:gd name="T51" fmla="*/ 1584 h 5595"/>
                <a:gd name="T52" fmla="*/ 4269 w 5731"/>
                <a:gd name="T53" fmla="*/ 1744 h 5595"/>
                <a:gd name="T54" fmla="*/ 4139 w 5731"/>
                <a:gd name="T55" fmla="*/ 1904 h 5595"/>
                <a:gd name="T56" fmla="*/ 4022 w 5731"/>
                <a:gd name="T57" fmla="*/ 2062 h 5595"/>
                <a:gd name="T58" fmla="*/ 3814 w 5731"/>
                <a:gd name="T59" fmla="*/ 2352 h 5595"/>
                <a:gd name="T60" fmla="*/ 3605 w 5731"/>
                <a:gd name="T61" fmla="*/ 2627 h 5595"/>
                <a:gd name="T62" fmla="*/ 3395 w 5731"/>
                <a:gd name="T63" fmla="*/ 2888 h 5595"/>
                <a:gd name="T64" fmla="*/ 3186 w 5731"/>
                <a:gd name="T65" fmla="*/ 3135 h 5595"/>
                <a:gd name="T66" fmla="*/ 2977 w 5731"/>
                <a:gd name="T67" fmla="*/ 3364 h 5595"/>
                <a:gd name="T68" fmla="*/ 2773 w 5731"/>
                <a:gd name="T69" fmla="*/ 3576 h 5595"/>
                <a:gd name="T70" fmla="*/ 2571 w 5731"/>
                <a:gd name="T71" fmla="*/ 3771 h 5595"/>
                <a:gd name="T72" fmla="*/ 2373 w 5731"/>
                <a:gd name="T73" fmla="*/ 3946 h 5595"/>
                <a:gd name="T74" fmla="*/ 2182 w 5731"/>
                <a:gd name="T75" fmla="*/ 4101 h 5595"/>
                <a:gd name="T76" fmla="*/ 1997 w 5731"/>
                <a:gd name="T77" fmla="*/ 4236 h 5595"/>
                <a:gd name="T78" fmla="*/ 1819 w 5731"/>
                <a:gd name="T79" fmla="*/ 4350 h 5595"/>
                <a:gd name="T80" fmla="*/ 1651 w 5731"/>
                <a:gd name="T81" fmla="*/ 4441 h 5595"/>
                <a:gd name="T82" fmla="*/ 1491 w 5731"/>
                <a:gd name="T83" fmla="*/ 4509 h 5595"/>
                <a:gd name="T84" fmla="*/ 1341 w 5731"/>
                <a:gd name="T85" fmla="*/ 4553 h 5595"/>
                <a:gd name="T86" fmla="*/ 1204 w 5731"/>
                <a:gd name="T87" fmla="*/ 4572 h 5595"/>
                <a:gd name="T88" fmla="*/ 1079 w 5731"/>
                <a:gd name="T89" fmla="*/ 4564 h 5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31" h="5595">
                  <a:moveTo>
                    <a:pt x="873" y="4793"/>
                  </a:moveTo>
                  <a:lnTo>
                    <a:pt x="838" y="4833"/>
                  </a:lnTo>
                  <a:lnTo>
                    <a:pt x="803" y="4876"/>
                  </a:lnTo>
                  <a:lnTo>
                    <a:pt x="765" y="4921"/>
                  </a:lnTo>
                  <a:lnTo>
                    <a:pt x="725" y="4967"/>
                  </a:lnTo>
                  <a:lnTo>
                    <a:pt x="685" y="5015"/>
                  </a:lnTo>
                  <a:lnTo>
                    <a:pt x="642" y="5065"/>
                  </a:lnTo>
                  <a:lnTo>
                    <a:pt x="599" y="5115"/>
                  </a:lnTo>
                  <a:lnTo>
                    <a:pt x="554" y="5168"/>
                  </a:lnTo>
                  <a:lnTo>
                    <a:pt x="509" y="5220"/>
                  </a:lnTo>
                  <a:lnTo>
                    <a:pt x="463" y="5273"/>
                  </a:lnTo>
                  <a:lnTo>
                    <a:pt x="416" y="5328"/>
                  </a:lnTo>
                  <a:lnTo>
                    <a:pt x="369" y="5381"/>
                  </a:lnTo>
                  <a:lnTo>
                    <a:pt x="322" y="5435"/>
                  </a:lnTo>
                  <a:lnTo>
                    <a:pt x="275" y="5489"/>
                  </a:lnTo>
                  <a:lnTo>
                    <a:pt x="228" y="5542"/>
                  </a:lnTo>
                  <a:lnTo>
                    <a:pt x="181" y="5595"/>
                  </a:lnTo>
                  <a:lnTo>
                    <a:pt x="159" y="5586"/>
                  </a:lnTo>
                  <a:lnTo>
                    <a:pt x="137" y="5576"/>
                  </a:lnTo>
                  <a:lnTo>
                    <a:pt x="114" y="5567"/>
                  </a:lnTo>
                  <a:lnTo>
                    <a:pt x="92" y="5558"/>
                  </a:lnTo>
                  <a:lnTo>
                    <a:pt x="69" y="5548"/>
                  </a:lnTo>
                  <a:lnTo>
                    <a:pt x="46" y="5539"/>
                  </a:lnTo>
                  <a:lnTo>
                    <a:pt x="23" y="5529"/>
                  </a:lnTo>
                  <a:lnTo>
                    <a:pt x="0" y="5520"/>
                  </a:lnTo>
                  <a:lnTo>
                    <a:pt x="2663" y="2150"/>
                  </a:lnTo>
                  <a:lnTo>
                    <a:pt x="4195" y="1179"/>
                  </a:lnTo>
                  <a:lnTo>
                    <a:pt x="5724" y="0"/>
                  </a:lnTo>
                  <a:lnTo>
                    <a:pt x="5731" y="29"/>
                  </a:lnTo>
                  <a:lnTo>
                    <a:pt x="5730" y="62"/>
                  </a:lnTo>
                  <a:lnTo>
                    <a:pt x="5723" y="97"/>
                  </a:lnTo>
                  <a:lnTo>
                    <a:pt x="5708" y="136"/>
                  </a:lnTo>
                  <a:lnTo>
                    <a:pt x="5687" y="179"/>
                  </a:lnTo>
                  <a:lnTo>
                    <a:pt x="5660" y="225"/>
                  </a:lnTo>
                  <a:lnTo>
                    <a:pt x="5628" y="273"/>
                  </a:lnTo>
                  <a:lnTo>
                    <a:pt x="5590" y="324"/>
                  </a:lnTo>
                  <a:lnTo>
                    <a:pt x="5546" y="378"/>
                  </a:lnTo>
                  <a:lnTo>
                    <a:pt x="5499" y="436"/>
                  </a:lnTo>
                  <a:lnTo>
                    <a:pt x="5447" y="494"/>
                  </a:lnTo>
                  <a:lnTo>
                    <a:pt x="5392" y="556"/>
                  </a:lnTo>
                  <a:lnTo>
                    <a:pt x="5332" y="620"/>
                  </a:lnTo>
                  <a:lnTo>
                    <a:pt x="5269" y="686"/>
                  </a:lnTo>
                  <a:lnTo>
                    <a:pt x="5204" y="754"/>
                  </a:lnTo>
                  <a:lnTo>
                    <a:pt x="5136" y="823"/>
                  </a:lnTo>
                  <a:lnTo>
                    <a:pt x="4995" y="967"/>
                  </a:lnTo>
                  <a:lnTo>
                    <a:pt x="4849" y="1115"/>
                  </a:lnTo>
                  <a:lnTo>
                    <a:pt x="4775" y="1192"/>
                  </a:lnTo>
                  <a:lnTo>
                    <a:pt x="4700" y="1269"/>
                  </a:lnTo>
                  <a:lnTo>
                    <a:pt x="4626" y="1346"/>
                  </a:lnTo>
                  <a:lnTo>
                    <a:pt x="4552" y="1425"/>
                  </a:lnTo>
                  <a:lnTo>
                    <a:pt x="4479" y="1504"/>
                  </a:lnTo>
                  <a:lnTo>
                    <a:pt x="4407" y="1584"/>
                  </a:lnTo>
                  <a:lnTo>
                    <a:pt x="4337" y="1664"/>
                  </a:lnTo>
                  <a:lnTo>
                    <a:pt x="4269" y="1744"/>
                  </a:lnTo>
                  <a:lnTo>
                    <a:pt x="4203" y="1823"/>
                  </a:lnTo>
                  <a:lnTo>
                    <a:pt x="4139" y="1904"/>
                  </a:lnTo>
                  <a:lnTo>
                    <a:pt x="4078" y="1983"/>
                  </a:lnTo>
                  <a:lnTo>
                    <a:pt x="4022" y="2062"/>
                  </a:lnTo>
                  <a:lnTo>
                    <a:pt x="3918" y="2209"/>
                  </a:lnTo>
                  <a:lnTo>
                    <a:pt x="3814" y="2352"/>
                  </a:lnTo>
                  <a:lnTo>
                    <a:pt x="3709" y="2491"/>
                  </a:lnTo>
                  <a:lnTo>
                    <a:pt x="3605" y="2627"/>
                  </a:lnTo>
                  <a:lnTo>
                    <a:pt x="3499" y="2760"/>
                  </a:lnTo>
                  <a:lnTo>
                    <a:pt x="3395" y="2888"/>
                  </a:lnTo>
                  <a:lnTo>
                    <a:pt x="3290" y="3014"/>
                  </a:lnTo>
                  <a:lnTo>
                    <a:pt x="3186" y="3135"/>
                  </a:lnTo>
                  <a:lnTo>
                    <a:pt x="3081" y="3251"/>
                  </a:lnTo>
                  <a:lnTo>
                    <a:pt x="2977" y="3364"/>
                  </a:lnTo>
                  <a:lnTo>
                    <a:pt x="2875" y="3473"/>
                  </a:lnTo>
                  <a:lnTo>
                    <a:pt x="2773" y="3576"/>
                  </a:lnTo>
                  <a:lnTo>
                    <a:pt x="2671" y="3676"/>
                  </a:lnTo>
                  <a:lnTo>
                    <a:pt x="2571" y="3771"/>
                  </a:lnTo>
                  <a:lnTo>
                    <a:pt x="2471" y="3861"/>
                  </a:lnTo>
                  <a:lnTo>
                    <a:pt x="2373" y="3946"/>
                  </a:lnTo>
                  <a:lnTo>
                    <a:pt x="2277" y="4026"/>
                  </a:lnTo>
                  <a:lnTo>
                    <a:pt x="2182" y="4101"/>
                  </a:lnTo>
                  <a:lnTo>
                    <a:pt x="2089" y="4171"/>
                  </a:lnTo>
                  <a:lnTo>
                    <a:pt x="1997" y="4236"/>
                  </a:lnTo>
                  <a:lnTo>
                    <a:pt x="1907" y="4296"/>
                  </a:lnTo>
                  <a:lnTo>
                    <a:pt x="1819" y="4350"/>
                  </a:lnTo>
                  <a:lnTo>
                    <a:pt x="1733" y="4398"/>
                  </a:lnTo>
                  <a:lnTo>
                    <a:pt x="1651" y="4441"/>
                  </a:lnTo>
                  <a:lnTo>
                    <a:pt x="1569" y="4478"/>
                  </a:lnTo>
                  <a:lnTo>
                    <a:pt x="1491" y="4509"/>
                  </a:lnTo>
                  <a:lnTo>
                    <a:pt x="1414" y="4534"/>
                  </a:lnTo>
                  <a:lnTo>
                    <a:pt x="1341" y="4553"/>
                  </a:lnTo>
                  <a:lnTo>
                    <a:pt x="1271" y="4565"/>
                  </a:lnTo>
                  <a:lnTo>
                    <a:pt x="1204" y="4572"/>
                  </a:lnTo>
                  <a:lnTo>
                    <a:pt x="1139" y="4571"/>
                  </a:lnTo>
                  <a:lnTo>
                    <a:pt x="1079" y="4564"/>
                  </a:lnTo>
                  <a:lnTo>
                    <a:pt x="873" y="4793"/>
                  </a:lnTo>
                  <a:close/>
                </a:path>
              </a:pathLst>
            </a:custGeom>
            <a:solidFill>
              <a:srgbClr val="315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55">
              <a:extLst>
                <a:ext uri="{FF2B5EF4-FFF2-40B4-BE49-F238E27FC236}">
                  <a16:creationId xmlns:a16="http://schemas.microsoft.com/office/drawing/2014/main" id="{F9098E5E-C407-439B-BBA8-11DFC6D3F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7" y="1334"/>
              <a:ext cx="145" cy="105"/>
            </a:xfrm>
            <a:custGeom>
              <a:avLst/>
              <a:gdLst>
                <a:gd name="T0" fmla="*/ 2469 w 2469"/>
                <a:gd name="T1" fmla="*/ 422 h 1790"/>
                <a:gd name="T2" fmla="*/ 2462 w 2469"/>
                <a:gd name="T3" fmla="*/ 431 h 1790"/>
                <a:gd name="T4" fmla="*/ 2441 w 2469"/>
                <a:gd name="T5" fmla="*/ 457 h 1790"/>
                <a:gd name="T6" fmla="*/ 2407 w 2469"/>
                <a:gd name="T7" fmla="*/ 498 h 1790"/>
                <a:gd name="T8" fmla="*/ 2361 w 2469"/>
                <a:gd name="T9" fmla="*/ 554 h 1790"/>
                <a:gd name="T10" fmla="*/ 2304 w 2469"/>
                <a:gd name="T11" fmla="*/ 622 h 1790"/>
                <a:gd name="T12" fmla="*/ 2238 w 2469"/>
                <a:gd name="T13" fmla="*/ 702 h 1790"/>
                <a:gd name="T14" fmla="*/ 2164 w 2469"/>
                <a:gd name="T15" fmla="*/ 791 h 1790"/>
                <a:gd name="T16" fmla="*/ 2083 w 2469"/>
                <a:gd name="T17" fmla="*/ 888 h 1790"/>
                <a:gd name="T18" fmla="*/ 1996 w 2469"/>
                <a:gd name="T19" fmla="*/ 992 h 1790"/>
                <a:gd name="T20" fmla="*/ 1903 w 2469"/>
                <a:gd name="T21" fmla="*/ 1101 h 1790"/>
                <a:gd name="T22" fmla="*/ 1807 w 2469"/>
                <a:gd name="T23" fmla="*/ 1215 h 1790"/>
                <a:gd name="T24" fmla="*/ 1707 w 2469"/>
                <a:gd name="T25" fmla="*/ 1331 h 1790"/>
                <a:gd name="T26" fmla="*/ 1606 w 2469"/>
                <a:gd name="T27" fmla="*/ 1447 h 1790"/>
                <a:gd name="T28" fmla="*/ 1504 w 2469"/>
                <a:gd name="T29" fmla="*/ 1564 h 1790"/>
                <a:gd name="T30" fmla="*/ 1403 w 2469"/>
                <a:gd name="T31" fmla="*/ 1678 h 1790"/>
                <a:gd name="T32" fmla="*/ 1305 w 2469"/>
                <a:gd name="T33" fmla="*/ 1790 h 1790"/>
                <a:gd name="T34" fmla="*/ 1280 w 2469"/>
                <a:gd name="T35" fmla="*/ 1779 h 1790"/>
                <a:gd name="T36" fmla="*/ 1252 w 2469"/>
                <a:gd name="T37" fmla="*/ 1766 h 1790"/>
                <a:gd name="T38" fmla="*/ 1223 w 2469"/>
                <a:gd name="T39" fmla="*/ 1752 h 1790"/>
                <a:gd name="T40" fmla="*/ 1192 w 2469"/>
                <a:gd name="T41" fmla="*/ 1736 h 1790"/>
                <a:gd name="T42" fmla="*/ 1123 w 2469"/>
                <a:gd name="T43" fmla="*/ 1699 h 1790"/>
                <a:gd name="T44" fmla="*/ 1047 w 2469"/>
                <a:gd name="T45" fmla="*/ 1657 h 1790"/>
                <a:gd name="T46" fmla="*/ 966 w 2469"/>
                <a:gd name="T47" fmla="*/ 1611 h 1790"/>
                <a:gd name="T48" fmla="*/ 879 w 2469"/>
                <a:gd name="T49" fmla="*/ 1562 h 1790"/>
                <a:gd name="T50" fmla="*/ 789 w 2469"/>
                <a:gd name="T51" fmla="*/ 1510 h 1790"/>
                <a:gd name="T52" fmla="*/ 697 w 2469"/>
                <a:gd name="T53" fmla="*/ 1457 h 1790"/>
                <a:gd name="T54" fmla="*/ 603 w 2469"/>
                <a:gd name="T55" fmla="*/ 1403 h 1790"/>
                <a:gd name="T56" fmla="*/ 509 w 2469"/>
                <a:gd name="T57" fmla="*/ 1350 h 1790"/>
                <a:gd name="T58" fmla="*/ 415 w 2469"/>
                <a:gd name="T59" fmla="*/ 1298 h 1790"/>
                <a:gd name="T60" fmla="*/ 324 w 2469"/>
                <a:gd name="T61" fmla="*/ 1247 h 1790"/>
                <a:gd name="T62" fmla="*/ 235 w 2469"/>
                <a:gd name="T63" fmla="*/ 1200 h 1790"/>
                <a:gd name="T64" fmla="*/ 151 w 2469"/>
                <a:gd name="T65" fmla="*/ 1159 h 1790"/>
                <a:gd name="T66" fmla="*/ 111 w 2469"/>
                <a:gd name="T67" fmla="*/ 1139 h 1790"/>
                <a:gd name="T68" fmla="*/ 72 w 2469"/>
                <a:gd name="T69" fmla="*/ 1120 h 1790"/>
                <a:gd name="T70" fmla="*/ 35 w 2469"/>
                <a:gd name="T71" fmla="*/ 1104 h 1790"/>
                <a:gd name="T72" fmla="*/ 0 w 2469"/>
                <a:gd name="T73" fmla="*/ 1089 h 1790"/>
                <a:gd name="T74" fmla="*/ 1 w 2469"/>
                <a:gd name="T75" fmla="*/ 614 h 1790"/>
                <a:gd name="T76" fmla="*/ 1897 w 2469"/>
                <a:gd name="T77" fmla="*/ 0 h 1790"/>
                <a:gd name="T78" fmla="*/ 2469 w 2469"/>
                <a:gd name="T79" fmla="*/ 422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69" h="1790">
                  <a:moveTo>
                    <a:pt x="2469" y="422"/>
                  </a:moveTo>
                  <a:lnTo>
                    <a:pt x="2462" y="431"/>
                  </a:lnTo>
                  <a:lnTo>
                    <a:pt x="2441" y="457"/>
                  </a:lnTo>
                  <a:lnTo>
                    <a:pt x="2407" y="498"/>
                  </a:lnTo>
                  <a:lnTo>
                    <a:pt x="2361" y="554"/>
                  </a:lnTo>
                  <a:lnTo>
                    <a:pt x="2304" y="622"/>
                  </a:lnTo>
                  <a:lnTo>
                    <a:pt x="2238" y="702"/>
                  </a:lnTo>
                  <a:lnTo>
                    <a:pt x="2164" y="791"/>
                  </a:lnTo>
                  <a:lnTo>
                    <a:pt x="2083" y="888"/>
                  </a:lnTo>
                  <a:lnTo>
                    <a:pt x="1996" y="992"/>
                  </a:lnTo>
                  <a:lnTo>
                    <a:pt x="1903" y="1101"/>
                  </a:lnTo>
                  <a:lnTo>
                    <a:pt x="1807" y="1215"/>
                  </a:lnTo>
                  <a:lnTo>
                    <a:pt x="1707" y="1331"/>
                  </a:lnTo>
                  <a:lnTo>
                    <a:pt x="1606" y="1447"/>
                  </a:lnTo>
                  <a:lnTo>
                    <a:pt x="1504" y="1564"/>
                  </a:lnTo>
                  <a:lnTo>
                    <a:pt x="1403" y="1678"/>
                  </a:lnTo>
                  <a:lnTo>
                    <a:pt x="1305" y="1790"/>
                  </a:lnTo>
                  <a:lnTo>
                    <a:pt x="1280" y="1779"/>
                  </a:lnTo>
                  <a:lnTo>
                    <a:pt x="1252" y="1766"/>
                  </a:lnTo>
                  <a:lnTo>
                    <a:pt x="1223" y="1752"/>
                  </a:lnTo>
                  <a:lnTo>
                    <a:pt x="1192" y="1736"/>
                  </a:lnTo>
                  <a:lnTo>
                    <a:pt x="1123" y="1699"/>
                  </a:lnTo>
                  <a:lnTo>
                    <a:pt x="1047" y="1657"/>
                  </a:lnTo>
                  <a:lnTo>
                    <a:pt x="966" y="1611"/>
                  </a:lnTo>
                  <a:lnTo>
                    <a:pt x="879" y="1562"/>
                  </a:lnTo>
                  <a:lnTo>
                    <a:pt x="789" y="1510"/>
                  </a:lnTo>
                  <a:lnTo>
                    <a:pt x="697" y="1457"/>
                  </a:lnTo>
                  <a:lnTo>
                    <a:pt x="603" y="1403"/>
                  </a:lnTo>
                  <a:lnTo>
                    <a:pt x="509" y="1350"/>
                  </a:lnTo>
                  <a:lnTo>
                    <a:pt x="415" y="1298"/>
                  </a:lnTo>
                  <a:lnTo>
                    <a:pt x="324" y="1247"/>
                  </a:lnTo>
                  <a:lnTo>
                    <a:pt x="235" y="1200"/>
                  </a:lnTo>
                  <a:lnTo>
                    <a:pt x="151" y="1159"/>
                  </a:lnTo>
                  <a:lnTo>
                    <a:pt x="111" y="1139"/>
                  </a:lnTo>
                  <a:lnTo>
                    <a:pt x="72" y="1120"/>
                  </a:lnTo>
                  <a:lnTo>
                    <a:pt x="35" y="1104"/>
                  </a:lnTo>
                  <a:lnTo>
                    <a:pt x="0" y="1089"/>
                  </a:lnTo>
                  <a:lnTo>
                    <a:pt x="1" y="614"/>
                  </a:lnTo>
                  <a:lnTo>
                    <a:pt x="1897" y="0"/>
                  </a:lnTo>
                  <a:lnTo>
                    <a:pt x="2469" y="422"/>
                  </a:lnTo>
                  <a:close/>
                </a:path>
              </a:pathLst>
            </a:custGeom>
            <a:solidFill>
              <a:srgbClr val="315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56">
              <a:extLst>
                <a:ext uri="{FF2B5EF4-FFF2-40B4-BE49-F238E27FC236}">
                  <a16:creationId xmlns:a16="http://schemas.microsoft.com/office/drawing/2014/main" id="{08EC74FC-C779-4B0B-A142-4A1BF1E2A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" y="1135"/>
              <a:ext cx="276" cy="156"/>
            </a:xfrm>
            <a:custGeom>
              <a:avLst/>
              <a:gdLst>
                <a:gd name="T0" fmla="*/ 1136 w 4677"/>
                <a:gd name="T1" fmla="*/ 0 h 2666"/>
                <a:gd name="T2" fmla="*/ 4677 w 4677"/>
                <a:gd name="T3" fmla="*/ 1445 h 2666"/>
                <a:gd name="T4" fmla="*/ 3598 w 4677"/>
                <a:gd name="T5" fmla="*/ 2666 h 2666"/>
                <a:gd name="T6" fmla="*/ 0 w 4677"/>
                <a:gd name="T7" fmla="*/ 1215 h 2666"/>
                <a:gd name="T8" fmla="*/ 1136 w 4677"/>
                <a:gd name="T9" fmla="*/ 0 h 2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7" h="2666">
                  <a:moveTo>
                    <a:pt x="1136" y="0"/>
                  </a:moveTo>
                  <a:lnTo>
                    <a:pt x="4677" y="1445"/>
                  </a:lnTo>
                  <a:lnTo>
                    <a:pt x="3598" y="2666"/>
                  </a:lnTo>
                  <a:lnTo>
                    <a:pt x="0" y="1215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rgbClr val="315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57">
              <a:extLst>
                <a:ext uri="{FF2B5EF4-FFF2-40B4-BE49-F238E27FC236}">
                  <a16:creationId xmlns:a16="http://schemas.microsoft.com/office/drawing/2014/main" id="{E6233A77-5EB0-45FB-A6A0-70319A4A0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9" y="1221"/>
              <a:ext cx="780" cy="440"/>
            </a:xfrm>
            <a:custGeom>
              <a:avLst/>
              <a:gdLst>
                <a:gd name="T0" fmla="*/ 8430 w 13259"/>
                <a:gd name="T1" fmla="*/ 4789 h 7476"/>
                <a:gd name="T2" fmla="*/ 8395 w 13259"/>
                <a:gd name="T3" fmla="*/ 4854 h 7476"/>
                <a:gd name="T4" fmla="*/ 8323 w 13259"/>
                <a:gd name="T5" fmla="*/ 4989 h 7476"/>
                <a:gd name="T6" fmla="*/ 8218 w 13259"/>
                <a:gd name="T7" fmla="*/ 5182 h 7476"/>
                <a:gd name="T8" fmla="*/ 8085 w 13259"/>
                <a:gd name="T9" fmla="*/ 5425 h 7476"/>
                <a:gd name="T10" fmla="*/ 7927 w 13259"/>
                <a:gd name="T11" fmla="*/ 5707 h 7476"/>
                <a:gd name="T12" fmla="*/ 7752 w 13259"/>
                <a:gd name="T13" fmla="*/ 5950 h 7476"/>
                <a:gd name="T14" fmla="*/ 7524 w 13259"/>
                <a:gd name="T15" fmla="*/ 6159 h 7476"/>
                <a:gd name="T16" fmla="*/ 7256 w 13259"/>
                <a:gd name="T17" fmla="*/ 6329 h 7476"/>
                <a:gd name="T18" fmla="*/ 6957 w 13259"/>
                <a:gd name="T19" fmla="*/ 6458 h 7476"/>
                <a:gd name="T20" fmla="*/ 6638 w 13259"/>
                <a:gd name="T21" fmla="*/ 6539 h 7476"/>
                <a:gd name="T22" fmla="*/ 6312 w 13259"/>
                <a:gd name="T23" fmla="*/ 6570 h 7476"/>
                <a:gd name="T24" fmla="*/ 5990 w 13259"/>
                <a:gd name="T25" fmla="*/ 6543 h 7476"/>
                <a:gd name="T26" fmla="*/ 5682 w 13259"/>
                <a:gd name="T27" fmla="*/ 6456 h 7476"/>
                <a:gd name="T28" fmla="*/ 5400 w 13259"/>
                <a:gd name="T29" fmla="*/ 6303 h 7476"/>
                <a:gd name="T30" fmla="*/ 5156 w 13259"/>
                <a:gd name="T31" fmla="*/ 6080 h 7476"/>
                <a:gd name="T32" fmla="*/ 4639 w 13259"/>
                <a:gd name="T33" fmla="*/ 5546 h 7476"/>
                <a:gd name="T34" fmla="*/ 155 w 13259"/>
                <a:gd name="T35" fmla="*/ 3699 h 7476"/>
                <a:gd name="T36" fmla="*/ 785 w 13259"/>
                <a:gd name="T37" fmla="*/ 4045 h 7476"/>
                <a:gd name="T38" fmla="*/ 1884 w 13259"/>
                <a:gd name="T39" fmla="*/ 4656 h 7476"/>
                <a:gd name="T40" fmla="*/ 2711 w 13259"/>
                <a:gd name="T41" fmla="*/ 5128 h 7476"/>
                <a:gd name="T42" fmla="*/ 3311 w 13259"/>
                <a:gd name="T43" fmla="*/ 5478 h 7476"/>
                <a:gd name="T44" fmla="*/ 3847 w 13259"/>
                <a:gd name="T45" fmla="*/ 5802 h 7476"/>
                <a:gd name="T46" fmla="*/ 4278 w 13259"/>
                <a:gd name="T47" fmla="*/ 6079 h 7476"/>
                <a:gd name="T48" fmla="*/ 4563 w 13259"/>
                <a:gd name="T49" fmla="*/ 6287 h 7476"/>
                <a:gd name="T50" fmla="*/ 4666 w 13259"/>
                <a:gd name="T51" fmla="*/ 6399 h 7476"/>
                <a:gd name="T52" fmla="*/ 4798 w 13259"/>
                <a:gd name="T53" fmla="*/ 6555 h 7476"/>
                <a:gd name="T54" fmla="*/ 4972 w 13259"/>
                <a:gd name="T55" fmla="*/ 6738 h 7476"/>
                <a:gd name="T56" fmla="*/ 5203 w 13259"/>
                <a:gd name="T57" fmla="*/ 6945 h 7476"/>
                <a:gd name="T58" fmla="*/ 5486 w 13259"/>
                <a:gd name="T59" fmla="*/ 7150 h 7476"/>
                <a:gd name="T60" fmla="*/ 5811 w 13259"/>
                <a:gd name="T61" fmla="*/ 7325 h 7476"/>
                <a:gd name="T62" fmla="*/ 6171 w 13259"/>
                <a:gd name="T63" fmla="*/ 7443 h 7476"/>
                <a:gd name="T64" fmla="*/ 6559 w 13259"/>
                <a:gd name="T65" fmla="*/ 7476 h 7476"/>
                <a:gd name="T66" fmla="*/ 6970 w 13259"/>
                <a:gd name="T67" fmla="*/ 7397 h 7476"/>
                <a:gd name="T68" fmla="*/ 7394 w 13259"/>
                <a:gd name="T69" fmla="*/ 7178 h 7476"/>
                <a:gd name="T70" fmla="*/ 7702 w 13259"/>
                <a:gd name="T71" fmla="*/ 6919 h 7476"/>
                <a:gd name="T72" fmla="*/ 7767 w 13259"/>
                <a:gd name="T73" fmla="*/ 6851 h 7476"/>
                <a:gd name="T74" fmla="*/ 7830 w 13259"/>
                <a:gd name="T75" fmla="*/ 6777 h 7476"/>
                <a:gd name="T76" fmla="*/ 7933 w 13259"/>
                <a:gd name="T77" fmla="*/ 6639 h 7476"/>
                <a:gd name="T78" fmla="*/ 8052 w 13259"/>
                <a:gd name="T79" fmla="*/ 6451 h 7476"/>
                <a:gd name="T80" fmla="*/ 8165 w 13259"/>
                <a:gd name="T81" fmla="*/ 6243 h 7476"/>
                <a:gd name="T82" fmla="*/ 8270 w 13259"/>
                <a:gd name="T83" fmla="*/ 6018 h 7476"/>
                <a:gd name="T84" fmla="*/ 13259 w 13259"/>
                <a:gd name="T85" fmla="*/ 755 h 7476"/>
                <a:gd name="T86" fmla="*/ 13246 w 13259"/>
                <a:gd name="T87" fmla="*/ 693 h 7476"/>
                <a:gd name="T88" fmla="*/ 13217 w 13259"/>
                <a:gd name="T89" fmla="*/ 540 h 7476"/>
                <a:gd name="T90" fmla="*/ 13177 w 13259"/>
                <a:gd name="T91" fmla="*/ 347 h 7476"/>
                <a:gd name="T92" fmla="*/ 13139 w 13259"/>
                <a:gd name="T93" fmla="*/ 160 h 7476"/>
                <a:gd name="T94" fmla="*/ 13108 w 13259"/>
                <a:gd name="T95" fmla="*/ 30 h 7476"/>
                <a:gd name="T96" fmla="*/ 13099 w 13259"/>
                <a:gd name="T97" fmla="*/ 0 h 7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59" h="7476">
                  <a:moveTo>
                    <a:pt x="13099" y="0"/>
                  </a:moveTo>
                  <a:lnTo>
                    <a:pt x="8433" y="4785"/>
                  </a:lnTo>
                  <a:lnTo>
                    <a:pt x="8430" y="4789"/>
                  </a:lnTo>
                  <a:lnTo>
                    <a:pt x="8424" y="4803"/>
                  </a:lnTo>
                  <a:lnTo>
                    <a:pt x="8411" y="4825"/>
                  </a:lnTo>
                  <a:lnTo>
                    <a:pt x="8395" y="4854"/>
                  </a:lnTo>
                  <a:lnTo>
                    <a:pt x="8375" y="4892"/>
                  </a:lnTo>
                  <a:lnTo>
                    <a:pt x="8351" y="4937"/>
                  </a:lnTo>
                  <a:lnTo>
                    <a:pt x="8323" y="4989"/>
                  </a:lnTo>
                  <a:lnTo>
                    <a:pt x="8292" y="5046"/>
                  </a:lnTo>
                  <a:lnTo>
                    <a:pt x="8256" y="5111"/>
                  </a:lnTo>
                  <a:lnTo>
                    <a:pt x="8218" y="5182"/>
                  </a:lnTo>
                  <a:lnTo>
                    <a:pt x="8177" y="5258"/>
                  </a:lnTo>
                  <a:lnTo>
                    <a:pt x="8132" y="5339"/>
                  </a:lnTo>
                  <a:lnTo>
                    <a:pt x="8085" y="5425"/>
                  </a:lnTo>
                  <a:lnTo>
                    <a:pt x="8035" y="5516"/>
                  </a:lnTo>
                  <a:lnTo>
                    <a:pt x="7981" y="5610"/>
                  </a:lnTo>
                  <a:lnTo>
                    <a:pt x="7927" y="5707"/>
                  </a:lnTo>
                  <a:lnTo>
                    <a:pt x="7875" y="5792"/>
                  </a:lnTo>
                  <a:lnTo>
                    <a:pt x="7817" y="5872"/>
                  </a:lnTo>
                  <a:lnTo>
                    <a:pt x="7752" y="5950"/>
                  </a:lnTo>
                  <a:lnTo>
                    <a:pt x="7681" y="6023"/>
                  </a:lnTo>
                  <a:lnTo>
                    <a:pt x="7606" y="6093"/>
                  </a:lnTo>
                  <a:lnTo>
                    <a:pt x="7524" y="6159"/>
                  </a:lnTo>
                  <a:lnTo>
                    <a:pt x="7439" y="6219"/>
                  </a:lnTo>
                  <a:lnTo>
                    <a:pt x="7349" y="6277"/>
                  </a:lnTo>
                  <a:lnTo>
                    <a:pt x="7256" y="6329"/>
                  </a:lnTo>
                  <a:lnTo>
                    <a:pt x="7159" y="6377"/>
                  </a:lnTo>
                  <a:lnTo>
                    <a:pt x="7059" y="6420"/>
                  </a:lnTo>
                  <a:lnTo>
                    <a:pt x="6957" y="6458"/>
                  </a:lnTo>
                  <a:lnTo>
                    <a:pt x="6852" y="6490"/>
                  </a:lnTo>
                  <a:lnTo>
                    <a:pt x="6746" y="6518"/>
                  </a:lnTo>
                  <a:lnTo>
                    <a:pt x="6638" y="6539"/>
                  </a:lnTo>
                  <a:lnTo>
                    <a:pt x="6530" y="6556"/>
                  </a:lnTo>
                  <a:lnTo>
                    <a:pt x="6420" y="6565"/>
                  </a:lnTo>
                  <a:lnTo>
                    <a:pt x="6312" y="6570"/>
                  </a:lnTo>
                  <a:lnTo>
                    <a:pt x="6204" y="6568"/>
                  </a:lnTo>
                  <a:lnTo>
                    <a:pt x="6096" y="6558"/>
                  </a:lnTo>
                  <a:lnTo>
                    <a:pt x="5990" y="6543"/>
                  </a:lnTo>
                  <a:lnTo>
                    <a:pt x="5885" y="6522"/>
                  </a:lnTo>
                  <a:lnTo>
                    <a:pt x="5782" y="6492"/>
                  </a:lnTo>
                  <a:lnTo>
                    <a:pt x="5682" y="6456"/>
                  </a:lnTo>
                  <a:lnTo>
                    <a:pt x="5585" y="6413"/>
                  </a:lnTo>
                  <a:lnTo>
                    <a:pt x="5491" y="6362"/>
                  </a:lnTo>
                  <a:lnTo>
                    <a:pt x="5400" y="6303"/>
                  </a:lnTo>
                  <a:lnTo>
                    <a:pt x="5314" y="6237"/>
                  </a:lnTo>
                  <a:lnTo>
                    <a:pt x="5233" y="6163"/>
                  </a:lnTo>
                  <a:lnTo>
                    <a:pt x="5156" y="6080"/>
                  </a:lnTo>
                  <a:lnTo>
                    <a:pt x="5085" y="5989"/>
                  </a:lnTo>
                  <a:lnTo>
                    <a:pt x="5020" y="5890"/>
                  </a:lnTo>
                  <a:lnTo>
                    <a:pt x="4639" y="5546"/>
                  </a:lnTo>
                  <a:lnTo>
                    <a:pt x="0" y="3159"/>
                  </a:lnTo>
                  <a:lnTo>
                    <a:pt x="107" y="3673"/>
                  </a:lnTo>
                  <a:lnTo>
                    <a:pt x="155" y="3699"/>
                  </a:lnTo>
                  <a:lnTo>
                    <a:pt x="293" y="3774"/>
                  </a:lnTo>
                  <a:lnTo>
                    <a:pt x="507" y="3891"/>
                  </a:lnTo>
                  <a:lnTo>
                    <a:pt x="785" y="4045"/>
                  </a:lnTo>
                  <a:lnTo>
                    <a:pt x="1116" y="4228"/>
                  </a:lnTo>
                  <a:lnTo>
                    <a:pt x="1486" y="4434"/>
                  </a:lnTo>
                  <a:lnTo>
                    <a:pt x="1884" y="4656"/>
                  </a:lnTo>
                  <a:lnTo>
                    <a:pt x="2296" y="4890"/>
                  </a:lnTo>
                  <a:lnTo>
                    <a:pt x="2504" y="5009"/>
                  </a:lnTo>
                  <a:lnTo>
                    <a:pt x="2711" y="5128"/>
                  </a:lnTo>
                  <a:lnTo>
                    <a:pt x="2915" y="5246"/>
                  </a:lnTo>
                  <a:lnTo>
                    <a:pt x="3116" y="5363"/>
                  </a:lnTo>
                  <a:lnTo>
                    <a:pt x="3311" y="5478"/>
                  </a:lnTo>
                  <a:lnTo>
                    <a:pt x="3499" y="5590"/>
                  </a:lnTo>
                  <a:lnTo>
                    <a:pt x="3678" y="5699"/>
                  </a:lnTo>
                  <a:lnTo>
                    <a:pt x="3847" y="5802"/>
                  </a:lnTo>
                  <a:lnTo>
                    <a:pt x="4004" y="5902"/>
                  </a:lnTo>
                  <a:lnTo>
                    <a:pt x="4149" y="5994"/>
                  </a:lnTo>
                  <a:lnTo>
                    <a:pt x="4278" y="6079"/>
                  </a:lnTo>
                  <a:lnTo>
                    <a:pt x="4391" y="6158"/>
                  </a:lnTo>
                  <a:lnTo>
                    <a:pt x="4486" y="6227"/>
                  </a:lnTo>
                  <a:lnTo>
                    <a:pt x="4563" y="6287"/>
                  </a:lnTo>
                  <a:lnTo>
                    <a:pt x="4617" y="6338"/>
                  </a:lnTo>
                  <a:lnTo>
                    <a:pt x="4649" y="6376"/>
                  </a:lnTo>
                  <a:lnTo>
                    <a:pt x="4666" y="6399"/>
                  </a:lnTo>
                  <a:lnTo>
                    <a:pt x="4716" y="6462"/>
                  </a:lnTo>
                  <a:lnTo>
                    <a:pt x="4754" y="6505"/>
                  </a:lnTo>
                  <a:lnTo>
                    <a:pt x="4798" y="6555"/>
                  </a:lnTo>
                  <a:lnTo>
                    <a:pt x="4849" y="6611"/>
                  </a:lnTo>
                  <a:lnTo>
                    <a:pt x="4908" y="6673"/>
                  </a:lnTo>
                  <a:lnTo>
                    <a:pt x="4972" y="6738"/>
                  </a:lnTo>
                  <a:lnTo>
                    <a:pt x="5043" y="6805"/>
                  </a:lnTo>
                  <a:lnTo>
                    <a:pt x="5121" y="6875"/>
                  </a:lnTo>
                  <a:lnTo>
                    <a:pt x="5203" y="6945"/>
                  </a:lnTo>
                  <a:lnTo>
                    <a:pt x="5292" y="7015"/>
                  </a:lnTo>
                  <a:lnTo>
                    <a:pt x="5386" y="7084"/>
                  </a:lnTo>
                  <a:lnTo>
                    <a:pt x="5486" y="7150"/>
                  </a:lnTo>
                  <a:lnTo>
                    <a:pt x="5589" y="7213"/>
                  </a:lnTo>
                  <a:lnTo>
                    <a:pt x="5698" y="7272"/>
                  </a:lnTo>
                  <a:lnTo>
                    <a:pt x="5811" y="7325"/>
                  </a:lnTo>
                  <a:lnTo>
                    <a:pt x="5927" y="7373"/>
                  </a:lnTo>
                  <a:lnTo>
                    <a:pt x="6047" y="7411"/>
                  </a:lnTo>
                  <a:lnTo>
                    <a:pt x="6171" y="7443"/>
                  </a:lnTo>
                  <a:lnTo>
                    <a:pt x="6298" y="7465"/>
                  </a:lnTo>
                  <a:lnTo>
                    <a:pt x="6428" y="7476"/>
                  </a:lnTo>
                  <a:lnTo>
                    <a:pt x="6559" y="7476"/>
                  </a:lnTo>
                  <a:lnTo>
                    <a:pt x="6694" y="7463"/>
                  </a:lnTo>
                  <a:lnTo>
                    <a:pt x="6831" y="7437"/>
                  </a:lnTo>
                  <a:lnTo>
                    <a:pt x="6970" y="7397"/>
                  </a:lnTo>
                  <a:lnTo>
                    <a:pt x="7110" y="7340"/>
                  </a:lnTo>
                  <a:lnTo>
                    <a:pt x="7252" y="7268"/>
                  </a:lnTo>
                  <a:lnTo>
                    <a:pt x="7394" y="7178"/>
                  </a:lnTo>
                  <a:lnTo>
                    <a:pt x="7537" y="7068"/>
                  </a:lnTo>
                  <a:lnTo>
                    <a:pt x="7681" y="6940"/>
                  </a:lnTo>
                  <a:lnTo>
                    <a:pt x="7702" y="6919"/>
                  </a:lnTo>
                  <a:lnTo>
                    <a:pt x="7724" y="6897"/>
                  </a:lnTo>
                  <a:lnTo>
                    <a:pt x="7745" y="6875"/>
                  </a:lnTo>
                  <a:lnTo>
                    <a:pt x="7767" y="6851"/>
                  </a:lnTo>
                  <a:lnTo>
                    <a:pt x="7788" y="6827"/>
                  </a:lnTo>
                  <a:lnTo>
                    <a:pt x="7809" y="6803"/>
                  </a:lnTo>
                  <a:lnTo>
                    <a:pt x="7830" y="6777"/>
                  </a:lnTo>
                  <a:lnTo>
                    <a:pt x="7851" y="6750"/>
                  </a:lnTo>
                  <a:lnTo>
                    <a:pt x="7891" y="6696"/>
                  </a:lnTo>
                  <a:lnTo>
                    <a:pt x="7933" y="6639"/>
                  </a:lnTo>
                  <a:lnTo>
                    <a:pt x="7973" y="6578"/>
                  </a:lnTo>
                  <a:lnTo>
                    <a:pt x="8013" y="6516"/>
                  </a:lnTo>
                  <a:lnTo>
                    <a:pt x="8052" y="6451"/>
                  </a:lnTo>
                  <a:lnTo>
                    <a:pt x="8090" y="6385"/>
                  </a:lnTo>
                  <a:lnTo>
                    <a:pt x="8128" y="6315"/>
                  </a:lnTo>
                  <a:lnTo>
                    <a:pt x="8165" y="6243"/>
                  </a:lnTo>
                  <a:lnTo>
                    <a:pt x="8201" y="6170"/>
                  </a:lnTo>
                  <a:lnTo>
                    <a:pt x="8235" y="6095"/>
                  </a:lnTo>
                  <a:lnTo>
                    <a:pt x="8270" y="6018"/>
                  </a:lnTo>
                  <a:lnTo>
                    <a:pt x="8303" y="5939"/>
                  </a:lnTo>
                  <a:lnTo>
                    <a:pt x="12849" y="2137"/>
                  </a:lnTo>
                  <a:lnTo>
                    <a:pt x="13259" y="755"/>
                  </a:lnTo>
                  <a:lnTo>
                    <a:pt x="13258" y="747"/>
                  </a:lnTo>
                  <a:lnTo>
                    <a:pt x="13254" y="727"/>
                  </a:lnTo>
                  <a:lnTo>
                    <a:pt x="13246" y="693"/>
                  </a:lnTo>
                  <a:lnTo>
                    <a:pt x="13238" y="650"/>
                  </a:lnTo>
                  <a:lnTo>
                    <a:pt x="13229" y="599"/>
                  </a:lnTo>
                  <a:lnTo>
                    <a:pt x="13217" y="540"/>
                  </a:lnTo>
                  <a:lnTo>
                    <a:pt x="13205" y="479"/>
                  </a:lnTo>
                  <a:lnTo>
                    <a:pt x="13191" y="413"/>
                  </a:lnTo>
                  <a:lnTo>
                    <a:pt x="13177" y="347"/>
                  </a:lnTo>
                  <a:lnTo>
                    <a:pt x="13164" y="281"/>
                  </a:lnTo>
                  <a:lnTo>
                    <a:pt x="13151" y="218"/>
                  </a:lnTo>
                  <a:lnTo>
                    <a:pt x="13139" y="160"/>
                  </a:lnTo>
                  <a:lnTo>
                    <a:pt x="13127" y="109"/>
                  </a:lnTo>
                  <a:lnTo>
                    <a:pt x="13117" y="65"/>
                  </a:lnTo>
                  <a:lnTo>
                    <a:pt x="13108" y="30"/>
                  </a:lnTo>
                  <a:lnTo>
                    <a:pt x="13102" y="8"/>
                  </a:lnTo>
                  <a:lnTo>
                    <a:pt x="13100" y="1"/>
                  </a:lnTo>
                  <a:lnTo>
                    <a:pt x="13099" y="0"/>
                  </a:lnTo>
                  <a:close/>
                </a:path>
              </a:pathLst>
            </a:custGeom>
            <a:solidFill>
              <a:srgbClr val="315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58">
              <a:extLst>
                <a:ext uri="{FF2B5EF4-FFF2-40B4-BE49-F238E27FC236}">
                  <a16:creationId xmlns:a16="http://schemas.microsoft.com/office/drawing/2014/main" id="{795454AE-F047-4FB8-A176-D420F8407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1063"/>
              <a:ext cx="409" cy="348"/>
            </a:xfrm>
            <a:custGeom>
              <a:avLst/>
              <a:gdLst>
                <a:gd name="T0" fmla="*/ 3918 w 6961"/>
                <a:gd name="T1" fmla="*/ 3125 h 5908"/>
                <a:gd name="T2" fmla="*/ 3707 w 6961"/>
                <a:gd name="T3" fmla="*/ 3347 h 5908"/>
                <a:gd name="T4" fmla="*/ 3527 w 6961"/>
                <a:gd name="T5" fmla="*/ 3549 h 5908"/>
                <a:gd name="T6" fmla="*/ 3369 w 6961"/>
                <a:gd name="T7" fmla="*/ 3738 h 5908"/>
                <a:gd name="T8" fmla="*/ 3230 w 6961"/>
                <a:gd name="T9" fmla="*/ 3912 h 5908"/>
                <a:gd name="T10" fmla="*/ 3106 w 6961"/>
                <a:gd name="T11" fmla="*/ 4077 h 5908"/>
                <a:gd name="T12" fmla="*/ 2938 w 6961"/>
                <a:gd name="T13" fmla="*/ 4313 h 5908"/>
                <a:gd name="T14" fmla="*/ 2779 w 6961"/>
                <a:gd name="T15" fmla="*/ 4540 h 5908"/>
                <a:gd name="T16" fmla="*/ 2670 w 6961"/>
                <a:gd name="T17" fmla="*/ 4694 h 5908"/>
                <a:gd name="T18" fmla="*/ 2554 w 6961"/>
                <a:gd name="T19" fmla="*/ 4851 h 5908"/>
                <a:gd name="T20" fmla="*/ 2426 w 6961"/>
                <a:gd name="T21" fmla="*/ 5014 h 5908"/>
                <a:gd name="T22" fmla="*/ 2281 w 6961"/>
                <a:gd name="T23" fmla="*/ 5188 h 5908"/>
                <a:gd name="T24" fmla="*/ 2116 w 6961"/>
                <a:gd name="T25" fmla="*/ 5373 h 5908"/>
                <a:gd name="T26" fmla="*/ 1926 w 6961"/>
                <a:gd name="T27" fmla="*/ 5573 h 5908"/>
                <a:gd name="T28" fmla="*/ 1705 w 6961"/>
                <a:gd name="T29" fmla="*/ 5791 h 5908"/>
                <a:gd name="T30" fmla="*/ 0 w 6961"/>
                <a:gd name="T31" fmla="*/ 5092 h 5908"/>
                <a:gd name="T32" fmla="*/ 1473 w 6961"/>
                <a:gd name="T33" fmla="*/ 3654 h 5908"/>
                <a:gd name="T34" fmla="*/ 1728 w 6961"/>
                <a:gd name="T35" fmla="*/ 3357 h 5908"/>
                <a:gd name="T36" fmla="*/ 1990 w 6961"/>
                <a:gd name="T37" fmla="*/ 3063 h 5908"/>
                <a:gd name="T38" fmla="*/ 2256 w 6961"/>
                <a:gd name="T39" fmla="*/ 2772 h 5908"/>
                <a:gd name="T40" fmla="*/ 2527 w 6961"/>
                <a:gd name="T41" fmla="*/ 2484 h 5908"/>
                <a:gd name="T42" fmla="*/ 2799 w 6961"/>
                <a:gd name="T43" fmla="*/ 2199 h 5908"/>
                <a:gd name="T44" fmla="*/ 3071 w 6961"/>
                <a:gd name="T45" fmla="*/ 1915 h 5908"/>
                <a:gd name="T46" fmla="*/ 3343 w 6961"/>
                <a:gd name="T47" fmla="*/ 1636 h 5908"/>
                <a:gd name="T48" fmla="*/ 3515 w 6961"/>
                <a:gd name="T49" fmla="*/ 1458 h 5908"/>
                <a:gd name="T50" fmla="*/ 3591 w 6961"/>
                <a:gd name="T51" fmla="*/ 1384 h 5908"/>
                <a:gd name="T52" fmla="*/ 3671 w 6961"/>
                <a:gd name="T53" fmla="*/ 1311 h 5908"/>
                <a:gd name="T54" fmla="*/ 3753 w 6961"/>
                <a:gd name="T55" fmla="*/ 1239 h 5908"/>
                <a:gd name="T56" fmla="*/ 3880 w 6961"/>
                <a:gd name="T57" fmla="*/ 1133 h 5908"/>
                <a:gd name="T58" fmla="*/ 4052 w 6961"/>
                <a:gd name="T59" fmla="*/ 998 h 5908"/>
                <a:gd name="T60" fmla="*/ 4228 w 6961"/>
                <a:gd name="T61" fmla="*/ 869 h 5908"/>
                <a:gd name="T62" fmla="*/ 4403 w 6961"/>
                <a:gd name="T63" fmla="*/ 746 h 5908"/>
                <a:gd name="T64" fmla="*/ 4572 w 6961"/>
                <a:gd name="T65" fmla="*/ 629 h 5908"/>
                <a:gd name="T66" fmla="*/ 4734 w 6961"/>
                <a:gd name="T67" fmla="*/ 519 h 5908"/>
                <a:gd name="T68" fmla="*/ 4860 w 6961"/>
                <a:gd name="T69" fmla="*/ 433 h 5908"/>
                <a:gd name="T70" fmla="*/ 4955 w 6961"/>
                <a:gd name="T71" fmla="*/ 360 h 5908"/>
                <a:gd name="T72" fmla="*/ 5052 w 6961"/>
                <a:gd name="T73" fmla="*/ 281 h 5908"/>
                <a:gd name="T74" fmla="*/ 5153 w 6961"/>
                <a:gd name="T75" fmla="*/ 204 h 5908"/>
                <a:gd name="T76" fmla="*/ 5231 w 6961"/>
                <a:gd name="T77" fmla="*/ 150 h 5908"/>
                <a:gd name="T78" fmla="*/ 5284 w 6961"/>
                <a:gd name="T79" fmla="*/ 116 h 5908"/>
                <a:gd name="T80" fmla="*/ 5337 w 6961"/>
                <a:gd name="T81" fmla="*/ 86 h 5908"/>
                <a:gd name="T82" fmla="*/ 5393 w 6961"/>
                <a:gd name="T83" fmla="*/ 59 h 5908"/>
                <a:gd name="T84" fmla="*/ 5449 w 6961"/>
                <a:gd name="T85" fmla="*/ 36 h 5908"/>
                <a:gd name="T86" fmla="*/ 5507 w 6961"/>
                <a:gd name="T87" fmla="*/ 18 h 5908"/>
                <a:gd name="T88" fmla="*/ 5565 w 6961"/>
                <a:gd name="T89" fmla="*/ 6 h 5908"/>
                <a:gd name="T90" fmla="*/ 5625 w 6961"/>
                <a:gd name="T91" fmla="*/ 0 h 5908"/>
                <a:gd name="T92" fmla="*/ 6961 w 6961"/>
                <a:gd name="T93" fmla="*/ 524 h 5908"/>
                <a:gd name="T94" fmla="*/ 6948 w 6961"/>
                <a:gd name="T95" fmla="*/ 553 h 5908"/>
                <a:gd name="T96" fmla="*/ 6880 w 6961"/>
                <a:gd name="T97" fmla="*/ 623 h 5908"/>
                <a:gd name="T98" fmla="*/ 6765 w 6961"/>
                <a:gd name="T99" fmla="*/ 727 h 5908"/>
                <a:gd name="T100" fmla="*/ 6610 w 6961"/>
                <a:gd name="T101" fmla="*/ 861 h 5908"/>
                <a:gd name="T102" fmla="*/ 6202 w 6961"/>
                <a:gd name="T103" fmla="*/ 1200 h 5908"/>
                <a:gd name="T104" fmla="*/ 5713 w 6961"/>
                <a:gd name="T105" fmla="*/ 1600 h 5908"/>
                <a:gd name="T106" fmla="*/ 5196 w 6961"/>
                <a:gd name="T107" fmla="*/ 2020 h 5908"/>
                <a:gd name="T108" fmla="*/ 4708 w 6961"/>
                <a:gd name="T109" fmla="*/ 2421 h 5908"/>
                <a:gd name="T110" fmla="*/ 4492 w 6961"/>
                <a:gd name="T111" fmla="*/ 2602 h 5908"/>
                <a:gd name="T112" fmla="*/ 4302 w 6961"/>
                <a:gd name="T113" fmla="*/ 2763 h 5908"/>
                <a:gd name="T114" fmla="*/ 4148 w 6961"/>
                <a:gd name="T115" fmla="*/ 2900 h 5908"/>
                <a:gd name="T116" fmla="*/ 4035 w 6961"/>
                <a:gd name="T117" fmla="*/ 3007 h 5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961" h="5908">
                  <a:moveTo>
                    <a:pt x="4035" y="3007"/>
                  </a:moveTo>
                  <a:lnTo>
                    <a:pt x="3918" y="3125"/>
                  </a:lnTo>
                  <a:lnTo>
                    <a:pt x="3809" y="3238"/>
                  </a:lnTo>
                  <a:lnTo>
                    <a:pt x="3707" y="3347"/>
                  </a:lnTo>
                  <a:lnTo>
                    <a:pt x="3614" y="3450"/>
                  </a:lnTo>
                  <a:lnTo>
                    <a:pt x="3527" y="3549"/>
                  </a:lnTo>
                  <a:lnTo>
                    <a:pt x="3445" y="3646"/>
                  </a:lnTo>
                  <a:lnTo>
                    <a:pt x="3369" y="3738"/>
                  </a:lnTo>
                  <a:lnTo>
                    <a:pt x="3297" y="3826"/>
                  </a:lnTo>
                  <a:lnTo>
                    <a:pt x="3230" y="3912"/>
                  </a:lnTo>
                  <a:lnTo>
                    <a:pt x="3166" y="3996"/>
                  </a:lnTo>
                  <a:lnTo>
                    <a:pt x="3106" y="4077"/>
                  </a:lnTo>
                  <a:lnTo>
                    <a:pt x="3049" y="4157"/>
                  </a:lnTo>
                  <a:lnTo>
                    <a:pt x="2938" y="4313"/>
                  </a:lnTo>
                  <a:lnTo>
                    <a:pt x="2832" y="4465"/>
                  </a:lnTo>
                  <a:lnTo>
                    <a:pt x="2779" y="4540"/>
                  </a:lnTo>
                  <a:lnTo>
                    <a:pt x="2726" y="4617"/>
                  </a:lnTo>
                  <a:lnTo>
                    <a:pt x="2670" y="4694"/>
                  </a:lnTo>
                  <a:lnTo>
                    <a:pt x="2614" y="4771"/>
                  </a:lnTo>
                  <a:lnTo>
                    <a:pt x="2554" y="4851"/>
                  </a:lnTo>
                  <a:lnTo>
                    <a:pt x="2491" y="4931"/>
                  </a:lnTo>
                  <a:lnTo>
                    <a:pt x="2426" y="5014"/>
                  </a:lnTo>
                  <a:lnTo>
                    <a:pt x="2356" y="5100"/>
                  </a:lnTo>
                  <a:lnTo>
                    <a:pt x="2281" y="5188"/>
                  </a:lnTo>
                  <a:lnTo>
                    <a:pt x="2202" y="5279"/>
                  </a:lnTo>
                  <a:lnTo>
                    <a:pt x="2116" y="5373"/>
                  </a:lnTo>
                  <a:lnTo>
                    <a:pt x="2024" y="5471"/>
                  </a:lnTo>
                  <a:lnTo>
                    <a:pt x="1926" y="5573"/>
                  </a:lnTo>
                  <a:lnTo>
                    <a:pt x="1819" y="5680"/>
                  </a:lnTo>
                  <a:lnTo>
                    <a:pt x="1705" y="5791"/>
                  </a:lnTo>
                  <a:lnTo>
                    <a:pt x="1583" y="5908"/>
                  </a:lnTo>
                  <a:lnTo>
                    <a:pt x="0" y="5092"/>
                  </a:lnTo>
                  <a:lnTo>
                    <a:pt x="1348" y="3804"/>
                  </a:lnTo>
                  <a:lnTo>
                    <a:pt x="1473" y="3654"/>
                  </a:lnTo>
                  <a:lnTo>
                    <a:pt x="1600" y="3505"/>
                  </a:lnTo>
                  <a:lnTo>
                    <a:pt x="1728" y="3357"/>
                  </a:lnTo>
                  <a:lnTo>
                    <a:pt x="1859" y="3210"/>
                  </a:lnTo>
                  <a:lnTo>
                    <a:pt x="1990" y="3063"/>
                  </a:lnTo>
                  <a:lnTo>
                    <a:pt x="2122" y="2917"/>
                  </a:lnTo>
                  <a:lnTo>
                    <a:pt x="2256" y="2772"/>
                  </a:lnTo>
                  <a:lnTo>
                    <a:pt x="2391" y="2627"/>
                  </a:lnTo>
                  <a:lnTo>
                    <a:pt x="2527" y="2484"/>
                  </a:lnTo>
                  <a:lnTo>
                    <a:pt x="2662" y="2341"/>
                  </a:lnTo>
                  <a:lnTo>
                    <a:pt x="2799" y="2199"/>
                  </a:lnTo>
                  <a:lnTo>
                    <a:pt x="2935" y="2056"/>
                  </a:lnTo>
                  <a:lnTo>
                    <a:pt x="3071" y="1915"/>
                  </a:lnTo>
                  <a:lnTo>
                    <a:pt x="3207" y="1775"/>
                  </a:lnTo>
                  <a:lnTo>
                    <a:pt x="3343" y="1636"/>
                  </a:lnTo>
                  <a:lnTo>
                    <a:pt x="3477" y="1497"/>
                  </a:lnTo>
                  <a:lnTo>
                    <a:pt x="3515" y="1458"/>
                  </a:lnTo>
                  <a:lnTo>
                    <a:pt x="3553" y="1421"/>
                  </a:lnTo>
                  <a:lnTo>
                    <a:pt x="3591" y="1384"/>
                  </a:lnTo>
                  <a:lnTo>
                    <a:pt x="3631" y="1347"/>
                  </a:lnTo>
                  <a:lnTo>
                    <a:pt x="3671" y="1311"/>
                  </a:lnTo>
                  <a:lnTo>
                    <a:pt x="3712" y="1274"/>
                  </a:lnTo>
                  <a:lnTo>
                    <a:pt x="3753" y="1239"/>
                  </a:lnTo>
                  <a:lnTo>
                    <a:pt x="3795" y="1203"/>
                  </a:lnTo>
                  <a:lnTo>
                    <a:pt x="3880" y="1133"/>
                  </a:lnTo>
                  <a:lnTo>
                    <a:pt x="3966" y="1065"/>
                  </a:lnTo>
                  <a:lnTo>
                    <a:pt x="4052" y="998"/>
                  </a:lnTo>
                  <a:lnTo>
                    <a:pt x="4140" y="933"/>
                  </a:lnTo>
                  <a:lnTo>
                    <a:pt x="4228" y="869"/>
                  </a:lnTo>
                  <a:lnTo>
                    <a:pt x="4316" y="807"/>
                  </a:lnTo>
                  <a:lnTo>
                    <a:pt x="4403" y="746"/>
                  </a:lnTo>
                  <a:lnTo>
                    <a:pt x="4487" y="687"/>
                  </a:lnTo>
                  <a:lnTo>
                    <a:pt x="4572" y="629"/>
                  </a:lnTo>
                  <a:lnTo>
                    <a:pt x="4655" y="573"/>
                  </a:lnTo>
                  <a:lnTo>
                    <a:pt x="4734" y="519"/>
                  </a:lnTo>
                  <a:lnTo>
                    <a:pt x="4812" y="466"/>
                  </a:lnTo>
                  <a:lnTo>
                    <a:pt x="4860" y="433"/>
                  </a:lnTo>
                  <a:lnTo>
                    <a:pt x="4907" y="397"/>
                  </a:lnTo>
                  <a:lnTo>
                    <a:pt x="4955" y="360"/>
                  </a:lnTo>
                  <a:lnTo>
                    <a:pt x="5003" y="321"/>
                  </a:lnTo>
                  <a:lnTo>
                    <a:pt x="5052" y="281"/>
                  </a:lnTo>
                  <a:lnTo>
                    <a:pt x="5102" y="243"/>
                  </a:lnTo>
                  <a:lnTo>
                    <a:pt x="5153" y="204"/>
                  </a:lnTo>
                  <a:lnTo>
                    <a:pt x="5205" y="167"/>
                  </a:lnTo>
                  <a:lnTo>
                    <a:pt x="5231" y="150"/>
                  </a:lnTo>
                  <a:lnTo>
                    <a:pt x="5257" y="133"/>
                  </a:lnTo>
                  <a:lnTo>
                    <a:pt x="5284" y="116"/>
                  </a:lnTo>
                  <a:lnTo>
                    <a:pt x="5310" y="100"/>
                  </a:lnTo>
                  <a:lnTo>
                    <a:pt x="5337" y="86"/>
                  </a:lnTo>
                  <a:lnTo>
                    <a:pt x="5366" y="71"/>
                  </a:lnTo>
                  <a:lnTo>
                    <a:pt x="5393" y="59"/>
                  </a:lnTo>
                  <a:lnTo>
                    <a:pt x="5421" y="46"/>
                  </a:lnTo>
                  <a:lnTo>
                    <a:pt x="5449" y="36"/>
                  </a:lnTo>
                  <a:lnTo>
                    <a:pt x="5477" y="26"/>
                  </a:lnTo>
                  <a:lnTo>
                    <a:pt x="5507" y="18"/>
                  </a:lnTo>
                  <a:lnTo>
                    <a:pt x="5536" y="12"/>
                  </a:lnTo>
                  <a:lnTo>
                    <a:pt x="5565" y="6"/>
                  </a:lnTo>
                  <a:lnTo>
                    <a:pt x="5595" y="2"/>
                  </a:lnTo>
                  <a:lnTo>
                    <a:pt x="5625" y="0"/>
                  </a:lnTo>
                  <a:lnTo>
                    <a:pt x="5656" y="0"/>
                  </a:lnTo>
                  <a:lnTo>
                    <a:pt x="6961" y="524"/>
                  </a:lnTo>
                  <a:lnTo>
                    <a:pt x="6961" y="533"/>
                  </a:lnTo>
                  <a:lnTo>
                    <a:pt x="6948" y="553"/>
                  </a:lnTo>
                  <a:lnTo>
                    <a:pt x="6920" y="583"/>
                  </a:lnTo>
                  <a:lnTo>
                    <a:pt x="6880" y="623"/>
                  </a:lnTo>
                  <a:lnTo>
                    <a:pt x="6828" y="671"/>
                  </a:lnTo>
                  <a:lnTo>
                    <a:pt x="6765" y="727"/>
                  </a:lnTo>
                  <a:lnTo>
                    <a:pt x="6692" y="790"/>
                  </a:lnTo>
                  <a:lnTo>
                    <a:pt x="6610" y="861"/>
                  </a:lnTo>
                  <a:lnTo>
                    <a:pt x="6419" y="1020"/>
                  </a:lnTo>
                  <a:lnTo>
                    <a:pt x="6202" y="1200"/>
                  </a:lnTo>
                  <a:lnTo>
                    <a:pt x="5964" y="1395"/>
                  </a:lnTo>
                  <a:lnTo>
                    <a:pt x="5713" y="1600"/>
                  </a:lnTo>
                  <a:lnTo>
                    <a:pt x="5454" y="1810"/>
                  </a:lnTo>
                  <a:lnTo>
                    <a:pt x="5196" y="2020"/>
                  </a:lnTo>
                  <a:lnTo>
                    <a:pt x="4945" y="2225"/>
                  </a:lnTo>
                  <a:lnTo>
                    <a:pt x="4708" y="2421"/>
                  </a:lnTo>
                  <a:lnTo>
                    <a:pt x="4597" y="2513"/>
                  </a:lnTo>
                  <a:lnTo>
                    <a:pt x="4492" y="2602"/>
                  </a:lnTo>
                  <a:lnTo>
                    <a:pt x="4393" y="2686"/>
                  </a:lnTo>
                  <a:lnTo>
                    <a:pt x="4302" y="2763"/>
                  </a:lnTo>
                  <a:lnTo>
                    <a:pt x="4221" y="2834"/>
                  </a:lnTo>
                  <a:lnTo>
                    <a:pt x="4148" y="2900"/>
                  </a:lnTo>
                  <a:lnTo>
                    <a:pt x="4086" y="2957"/>
                  </a:lnTo>
                  <a:lnTo>
                    <a:pt x="4035" y="3007"/>
                  </a:lnTo>
                  <a:close/>
                </a:path>
              </a:pathLst>
            </a:custGeom>
            <a:solidFill>
              <a:srgbClr val="9ABC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59">
              <a:extLst>
                <a:ext uri="{FF2B5EF4-FFF2-40B4-BE49-F238E27FC236}">
                  <a16:creationId xmlns:a16="http://schemas.microsoft.com/office/drawing/2014/main" id="{3B6F995C-480D-40AB-8BC6-D70A6611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0" y="1148"/>
              <a:ext cx="241" cy="127"/>
            </a:xfrm>
            <a:custGeom>
              <a:avLst/>
              <a:gdLst>
                <a:gd name="T0" fmla="*/ 619 w 4091"/>
                <a:gd name="T1" fmla="*/ 0 h 2166"/>
                <a:gd name="T2" fmla="*/ 0 w 4091"/>
                <a:gd name="T3" fmla="*/ 744 h 2166"/>
                <a:gd name="T4" fmla="*/ 3381 w 4091"/>
                <a:gd name="T5" fmla="*/ 2166 h 2166"/>
                <a:gd name="T6" fmla="*/ 4091 w 4091"/>
                <a:gd name="T7" fmla="*/ 1372 h 2166"/>
                <a:gd name="T8" fmla="*/ 619 w 4091"/>
                <a:gd name="T9" fmla="*/ 0 h 2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91" h="2166">
                  <a:moveTo>
                    <a:pt x="619" y="0"/>
                  </a:moveTo>
                  <a:lnTo>
                    <a:pt x="0" y="744"/>
                  </a:lnTo>
                  <a:lnTo>
                    <a:pt x="3381" y="2166"/>
                  </a:lnTo>
                  <a:lnTo>
                    <a:pt x="4091" y="1372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709C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60">
              <a:extLst>
                <a:ext uri="{FF2B5EF4-FFF2-40B4-BE49-F238E27FC236}">
                  <a16:creationId xmlns:a16="http://schemas.microsoft.com/office/drawing/2014/main" id="{53BFE8EC-940E-4CF1-AC29-4B377B1BF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" y="1094"/>
              <a:ext cx="315" cy="273"/>
            </a:xfrm>
            <a:custGeom>
              <a:avLst/>
              <a:gdLst>
                <a:gd name="T0" fmla="*/ 3862 w 5347"/>
                <a:gd name="T1" fmla="*/ 1909 h 4637"/>
                <a:gd name="T2" fmla="*/ 5241 w 5347"/>
                <a:gd name="T3" fmla="*/ 308 h 4637"/>
                <a:gd name="T4" fmla="*/ 5080 w 5347"/>
                <a:gd name="T5" fmla="*/ 242 h 4637"/>
                <a:gd name="T6" fmla="*/ 4918 w 5347"/>
                <a:gd name="T7" fmla="*/ 175 h 4637"/>
                <a:gd name="T8" fmla="*/ 4757 w 5347"/>
                <a:gd name="T9" fmla="*/ 110 h 4637"/>
                <a:gd name="T10" fmla="*/ 4596 w 5347"/>
                <a:gd name="T11" fmla="*/ 44 h 4637"/>
                <a:gd name="T12" fmla="*/ 4463 w 5347"/>
                <a:gd name="T13" fmla="*/ 42 h 4637"/>
                <a:gd name="T14" fmla="*/ 4368 w 5347"/>
                <a:gd name="T15" fmla="*/ 175 h 4637"/>
                <a:gd name="T16" fmla="*/ 4249 w 5347"/>
                <a:gd name="T17" fmla="*/ 321 h 4637"/>
                <a:gd name="T18" fmla="*/ 4112 w 5347"/>
                <a:gd name="T19" fmla="*/ 477 h 4637"/>
                <a:gd name="T20" fmla="*/ 3905 w 5347"/>
                <a:gd name="T21" fmla="*/ 698 h 4637"/>
                <a:gd name="T22" fmla="*/ 3567 w 5347"/>
                <a:gd name="T23" fmla="*/ 1047 h 4637"/>
                <a:gd name="T24" fmla="*/ 3224 w 5347"/>
                <a:gd name="T25" fmla="*/ 1407 h 4637"/>
                <a:gd name="T26" fmla="*/ 3009 w 5347"/>
                <a:gd name="T27" fmla="*/ 1645 h 4637"/>
                <a:gd name="T28" fmla="*/ 2840 w 5347"/>
                <a:gd name="T29" fmla="*/ 1844 h 4637"/>
                <a:gd name="T30" fmla="*/ 2641 w 5347"/>
                <a:gd name="T31" fmla="*/ 2091 h 4637"/>
                <a:gd name="T32" fmla="*/ 2256 w 5347"/>
                <a:gd name="T33" fmla="*/ 2580 h 4637"/>
                <a:gd name="T34" fmla="*/ 2003 w 5347"/>
                <a:gd name="T35" fmla="*/ 2897 h 4637"/>
                <a:gd name="T36" fmla="*/ 1813 w 5347"/>
                <a:gd name="T37" fmla="*/ 3127 h 4637"/>
                <a:gd name="T38" fmla="*/ 1618 w 5347"/>
                <a:gd name="T39" fmla="*/ 3348 h 4637"/>
                <a:gd name="T40" fmla="*/ 1419 w 5347"/>
                <a:gd name="T41" fmla="*/ 3560 h 4637"/>
                <a:gd name="T42" fmla="*/ 1212 w 5347"/>
                <a:gd name="T43" fmla="*/ 3759 h 4637"/>
                <a:gd name="T44" fmla="*/ 996 w 5347"/>
                <a:gd name="T45" fmla="*/ 3944 h 4637"/>
                <a:gd name="T46" fmla="*/ 769 w 5347"/>
                <a:gd name="T47" fmla="*/ 4114 h 4637"/>
                <a:gd name="T48" fmla="*/ 602 w 5347"/>
                <a:gd name="T49" fmla="*/ 4237 h 4637"/>
                <a:gd name="T50" fmla="*/ 462 w 5347"/>
                <a:gd name="T51" fmla="*/ 4352 h 4637"/>
                <a:gd name="T52" fmla="*/ 336 w 5347"/>
                <a:gd name="T53" fmla="*/ 4456 h 4637"/>
                <a:gd name="T54" fmla="*/ 211 w 5347"/>
                <a:gd name="T55" fmla="*/ 4544 h 4637"/>
                <a:gd name="T56" fmla="*/ 144 w 5347"/>
                <a:gd name="T57" fmla="*/ 4583 h 4637"/>
                <a:gd name="T58" fmla="*/ 74 w 5347"/>
                <a:gd name="T59" fmla="*/ 4618 h 4637"/>
                <a:gd name="T60" fmla="*/ 35 w 5347"/>
                <a:gd name="T61" fmla="*/ 4637 h 4637"/>
                <a:gd name="T62" fmla="*/ 46 w 5347"/>
                <a:gd name="T63" fmla="*/ 4634 h 4637"/>
                <a:gd name="T64" fmla="*/ 41 w 5347"/>
                <a:gd name="T65" fmla="*/ 4627 h 4637"/>
                <a:gd name="T66" fmla="*/ 22 w 5347"/>
                <a:gd name="T67" fmla="*/ 4612 h 4637"/>
                <a:gd name="T68" fmla="*/ 3 w 5347"/>
                <a:gd name="T69" fmla="*/ 4598 h 4637"/>
                <a:gd name="T70" fmla="*/ 0 w 5347"/>
                <a:gd name="T71" fmla="*/ 4593 h 4637"/>
                <a:gd name="T72" fmla="*/ 12 w 5347"/>
                <a:gd name="T73" fmla="*/ 4590 h 4637"/>
                <a:gd name="T74" fmla="*/ 829 w 5347"/>
                <a:gd name="T75" fmla="*/ 4626 h 4637"/>
                <a:gd name="T76" fmla="*/ 882 w 5347"/>
                <a:gd name="T77" fmla="*/ 4608 h 4637"/>
                <a:gd name="T78" fmla="*/ 932 w 5347"/>
                <a:gd name="T79" fmla="*/ 4586 h 4637"/>
                <a:gd name="T80" fmla="*/ 981 w 5347"/>
                <a:gd name="T81" fmla="*/ 4559 h 4637"/>
                <a:gd name="T82" fmla="*/ 1027 w 5347"/>
                <a:gd name="T83" fmla="*/ 4527 h 4637"/>
                <a:gd name="T84" fmla="*/ 1070 w 5347"/>
                <a:gd name="T85" fmla="*/ 4489 h 4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47" h="4637">
                  <a:moveTo>
                    <a:pt x="1084" y="4474"/>
                  </a:moveTo>
                  <a:lnTo>
                    <a:pt x="3527" y="1768"/>
                  </a:lnTo>
                  <a:lnTo>
                    <a:pt x="3862" y="1909"/>
                  </a:lnTo>
                  <a:lnTo>
                    <a:pt x="5347" y="352"/>
                  </a:lnTo>
                  <a:lnTo>
                    <a:pt x="5294" y="330"/>
                  </a:lnTo>
                  <a:lnTo>
                    <a:pt x="5241" y="308"/>
                  </a:lnTo>
                  <a:lnTo>
                    <a:pt x="5187" y="286"/>
                  </a:lnTo>
                  <a:lnTo>
                    <a:pt x="5134" y="264"/>
                  </a:lnTo>
                  <a:lnTo>
                    <a:pt x="5080" y="242"/>
                  </a:lnTo>
                  <a:lnTo>
                    <a:pt x="5026" y="220"/>
                  </a:lnTo>
                  <a:lnTo>
                    <a:pt x="4972" y="198"/>
                  </a:lnTo>
                  <a:lnTo>
                    <a:pt x="4918" y="175"/>
                  </a:lnTo>
                  <a:lnTo>
                    <a:pt x="4864" y="154"/>
                  </a:lnTo>
                  <a:lnTo>
                    <a:pt x="4810" y="132"/>
                  </a:lnTo>
                  <a:lnTo>
                    <a:pt x="4757" y="110"/>
                  </a:lnTo>
                  <a:lnTo>
                    <a:pt x="4702" y="88"/>
                  </a:lnTo>
                  <a:lnTo>
                    <a:pt x="4649" y="66"/>
                  </a:lnTo>
                  <a:lnTo>
                    <a:pt x="4596" y="44"/>
                  </a:lnTo>
                  <a:lnTo>
                    <a:pt x="4542" y="22"/>
                  </a:lnTo>
                  <a:lnTo>
                    <a:pt x="4489" y="0"/>
                  </a:lnTo>
                  <a:lnTo>
                    <a:pt x="4463" y="42"/>
                  </a:lnTo>
                  <a:lnTo>
                    <a:pt x="4435" y="85"/>
                  </a:lnTo>
                  <a:lnTo>
                    <a:pt x="4402" y="129"/>
                  </a:lnTo>
                  <a:lnTo>
                    <a:pt x="4368" y="175"/>
                  </a:lnTo>
                  <a:lnTo>
                    <a:pt x="4330" y="223"/>
                  </a:lnTo>
                  <a:lnTo>
                    <a:pt x="4291" y="272"/>
                  </a:lnTo>
                  <a:lnTo>
                    <a:pt x="4249" y="321"/>
                  </a:lnTo>
                  <a:lnTo>
                    <a:pt x="4205" y="372"/>
                  </a:lnTo>
                  <a:lnTo>
                    <a:pt x="4159" y="424"/>
                  </a:lnTo>
                  <a:lnTo>
                    <a:pt x="4112" y="477"/>
                  </a:lnTo>
                  <a:lnTo>
                    <a:pt x="4061" y="531"/>
                  </a:lnTo>
                  <a:lnTo>
                    <a:pt x="4011" y="585"/>
                  </a:lnTo>
                  <a:lnTo>
                    <a:pt x="3905" y="698"/>
                  </a:lnTo>
                  <a:lnTo>
                    <a:pt x="3795" y="812"/>
                  </a:lnTo>
                  <a:lnTo>
                    <a:pt x="3682" y="929"/>
                  </a:lnTo>
                  <a:lnTo>
                    <a:pt x="3567" y="1047"/>
                  </a:lnTo>
                  <a:lnTo>
                    <a:pt x="3451" y="1167"/>
                  </a:lnTo>
                  <a:lnTo>
                    <a:pt x="3337" y="1287"/>
                  </a:lnTo>
                  <a:lnTo>
                    <a:pt x="3224" y="1407"/>
                  </a:lnTo>
                  <a:lnTo>
                    <a:pt x="3114" y="1526"/>
                  </a:lnTo>
                  <a:lnTo>
                    <a:pt x="3060" y="1586"/>
                  </a:lnTo>
                  <a:lnTo>
                    <a:pt x="3009" y="1645"/>
                  </a:lnTo>
                  <a:lnTo>
                    <a:pt x="2957" y="1704"/>
                  </a:lnTo>
                  <a:lnTo>
                    <a:pt x="2908" y="1761"/>
                  </a:lnTo>
                  <a:lnTo>
                    <a:pt x="2840" y="1844"/>
                  </a:lnTo>
                  <a:lnTo>
                    <a:pt x="2773" y="1927"/>
                  </a:lnTo>
                  <a:lnTo>
                    <a:pt x="2706" y="2008"/>
                  </a:lnTo>
                  <a:lnTo>
                    <a:pt x="2641" y="2091"/>
                  </a:lnTo>
                  <a:lnTo>
                    <a:pt x="2511" y="2255"/>
                  </a:lnTo>
                  <a:lnTo>
                    <a:pt x="2382" y="2418"/>
                  </a:lnTo>
                  <a:lnTo>
                    <a:pt x="2256" y="2580"/>
                  </a:lnTo>
                  <a:lnTo>
                    <a:pt x="2129" y="2740"/>
                  </a:lnTo>
                  <a:lnTo>
                    <a:pt x="2067" y="2818"/>
                  </a:lnTo>
                  <a:lnTo>
                    <a:pt x="2003" y="2897"/>
                  </a:lnTo>
                  <a:lnTo>
                    <a:pt x="1940" y="2974"/>
                  </a:lnTo>
                  <a:lnTo>
                    <a:pt x="1876" y="3052"/>
                  </a:lnTo>
                  <a:lnTo>
                    <a:pt x="1813" y="3127"/>
                  </a:lnTo>
                  <a:lnTo>
                    <a:pt x="1749" y="3202"/>
                  </a:lnTo>
                  <a:lnTo>
                    <a:pt x="1684" y="3275"/>
                  </a:lnTo>
                  <a:lnTo>
                    <a:pt x="1618" y="3348"/>
                  </a:lnTo>
                  <a:lnTo>
                    <a:pt x="1552" y="3421"/>
                  </a:lnTo>
                  <a:lnTo>
                    <a:pt x="1486" y="3491"/>
                  </a:lnTo>
                  <a:lnTo>
                    <a:pt x="1419" y="3560"/>
                  </a:lnTo>
                  <a:lnTo>
                    <a:pt x="1351" y="3628"/>
                  </a:lnTo>
                  <a:lnTo>
                    <a:pt x="1282" y="3693"/>
                  </a:lnTo>
                  <a:lnTo>
                    <a:pt x="1212" y="3759"/>
                  </a:lnTo>
                  <a:lnTo>
                    <a:pt x="1141" y="3822"/>
                  </a:lnTo>
                  <a:lnTo>
                    <a:pt x="1069" y="3884"/>
                  </a:lnTo>
                  <a:lnTo>
                    <a:pt x="996" y="3944"/>
                  </a:lnTo>
                  <a:lnTo>
                    <a:pt x="922" y="4002"/>
                  </a:lnTo>
                  <a:lnTo>
                    <a:pt x="846" y="4059"/>
                  </a:lnTo>
                  <a:lnTo>
                    <a:pt x="769" y="4114"/>
                  </a:lnTo>
                  <a:lnTo>
                    <a:pt x="710" y="4156"/>
                  </a:lnTo>
                  <a:lnTo>
                    <a:pt x="654" y="4196"/>
                  </a:lnTo>
                  <a:lnTo>
                    <a:pt x="602" y="4237"/>
                  </a:lnTo>
                  <a:lnTo>
                    <a:pt x="554" y="4277"/>
                  </a:lnTo>
                  <a:lnTo>
                    <a:pt x="507" y="4314"/>
                  </a:lnTo>
                  <a:lnTo>
                    <a:pt x="462" y="4352"/>
                  </a:lnTo>
                  <a:lnTo>
                    <a:pt x="419" y="4388"/>
                  </a:lnTo>
                  <a:lnTo>
                    <a:pt x="377" y="4422"/>
                  </a:lnTo>
                  <a:lnTo>
                    <a:pt x="336" y="4456"/>
                  </a:lnTo>
                  <a:lnTo>
                    <a:pt x="294" y="4487"/>
                  </a:lnTo>
                  <a:lnTo>
                    <a:pt x="253" y="4517"/>
                  </a:lnTo>
                  <a:lnTo>
                    <a:pt x="211" y="4544"/>
                  </a:lnTo>
                  <a:lnTo>
                    <a:pt x="189" y="4558"/>
                  </a:lnTo>
                  <a:lnTo>
                    <a:pt x="167" y="4571"/>
                  </a:lnTo>
                  <a:lnTo>
                    <a:pt x="144" y="4583"/>
                  </a:lnTo>
                  <a:lnTo>
                    <a:pt x="121" y="4596"/>
                  </a:lnTo>
                  <a:lnTo>
                    <a:pt x="98" y="4606"/>
                  </a:lnTo>
                  <a:lnTo>
                    <a:pt x="74" y="4618"/>
                  </a:lnTo>
                  <a:lnTo>
                    <a:pt x="49" y="4628"/>
                  </a:lnTo>
                  <a:lnTo>
                    <a:pt x="23" y="4637"/>
                  </a:lnTo>
                  <a:lnTo>
                    <a:pt x="35" y="4637"/>
                  </a:lnTo>
                  <a:lnTo>
                    <a:pt x="42" y="4636"/>
                  </a:lnTo>
                  <a:lnTo>
                    <a:pt x="45" y="4635"/>
                  </a:lnTo>
                  <a:lnTo>
                    <a:pt x="46" y="4634"/>
                  </a:lnTo>
                  <a:lnTo>
                    <a:pt x="46" y="4633"/>
                  </a:lnTo>
                  <a:lnTo>
                    <a:pt x="45" y="4631"/>
                  </a:lnTo>
                  <a:lnTo>
                    <a:pt x="41" y="4627"/>
                  </a:lnTo>
                  <a:lnTo>
                    <a:pt x="36" y="4623"/>
                  </a:lnTo>
                  <a:lnTo>
                    <a:pt x="29" y="4618"/>
                  </a:lnTo>
                  <a:lnTo>
                    <a:pt x="22" y="4612"/>
                  </a:lnTo>
                  <a:lnTo>
                    <a:pt x="14" y="4607"/>
                  </a:lnTo>
                  <a:lnTo>
                    <a:pt x="8" y="4602"/>
                  </a:lnTo>
                  <a:lnTo>
                    <a:pt x="3" y="4598"/>
                  </a:lnTo>
                  <a:lnTo>
                    <a:pt x="0" y="4595"/>
                  </a:lnTo>
                  <a:lnTo>
                    <a:pt x="0" y="4594"/>
                  </a:lnTo>
                  <a:lnTo>
                    <a:pt x="0" y="4593"/>
                  </a:lnTo>
                  <a:lnTo>
                    <a:pt x="1" y="4591"/>
                  </a:lnTo>
                  <a:lnTo>
                    <a:pt x="4" y="4590"/>
                  </a:lnTo>
                  <a:lnTo>
                    <a:pt x="12" y="4590"/>
                  </a:lnTo>
                  <a:lnTo>
                    <a:pt x="25" y="4593"/>
                  </a:lnTo>
                  <a:lnTo>
                    <a:pt x="96" y="4483"/>
                  </a:lnTo>
                  <a:lnTo>
                    <a:pt x="829" y="4626"/>
                  </a:lnTo>
                  <a:lnTo>
                    <a:pt x="846" y="4621"/>
                  </a:lnTo>
                  <a:lnTo>
                    <a:pt x="864" y="4614"/>
                  </a:lnTo>
                  <a:lnTo>
                    <a:pt x="882" y="4608"/>
                  </a:lnTo>
                  <a:lnTo>
                    <a:pt x="899" y="4602"/>
                  </a:lnTo>
                  <a:lnTo>
                    <a:pt x="915" y="4595"/>
                  </a:lnTo>
                  <a:lnTo>
                    <a:pt x="932" y="4586"/>
                  </a:lnTo>
                  <a:lnTo>
                    <a:pt x="949" y="4578"/>
                  </a:lnTo>
                  <a:lnTo>
                    <a:pt x="966" y="4568"/>
                  </a:lnTo>
                  <a:lnTo>
                    <a:pt x="981" y="4559"/>
                  </a:lnTo>
                  <a:lnTo>
                    <a:pt x="997" y="4550"/>
                  </a:lnTo>
                  <a:lnTo>
                    <a:pt x="1012" y="4538"/>
                  </a:lnTo>
                  <a:lnTo>
                    <a:pt x="1027" y="4527"/>
                  </a:lnTo>
                  <a:lnTo>
                    <a:pt x="1042" y="4515"/>
                  </a:lnTo>
                  <a:lnTo>
                    <a:pt x="1056" y="4502"/>
                  </a:lnTo>
                  <a:lnTo>
                    <a:pt x="1070" y="4489"/>
                  </a:lnTo>
                  <a:lnTo>
                    <a:pt x="1084" y="4474"/>
                  </a:lnTo>
                  <a:close/>
                </a:path>
              </a:pathLst>
            </a:custGeom>
            <a:solidFill>
              <a:srgbClr val="315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61">
              <a:extLst>
                <a:ext uri="{FF2B5EF4-FFF2-40B4-BE49-F238E27FC236}">
                  <a16:creationId xmlns:a16="http://schemas.microsoft.com/office/drawing/2014/main" id="{6F625D07-D904-48E3-915E-2CAC52A85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1363"/>
              <a:ext cx="99" cy="76"/>
            </a:xfrm>
            <a:custGeom>
              <a:avLst/>
              <a:gdLst>
                <a:gd name="T0" fmla="*/ 1594 w 1680"/>
                <a:gd name="T1" fmla="*/ 820 h 1297"/>
                <a:gd name="T2" fmla="*/ 0 w 1680"/>
                <a:gd name="T3" fmla="*/ 0 h 1297"/>
                <a:gd name="T4" fmla="*/ 147 w 1680"/>
                <a:gd name="T5" fmla="*/ 518 h 1297"/>
                <a:gd name="T6" fmla="*/ 1680 w 1680"/>
                <a:gd name="T7" fmla="*/ 1297 h 1297"/>
                <a:gd name="T8" fmla="*/ 1680 w 1680"/>
                <a:gd name="T9" fmla="*/ 1287 h 1297"/>
                <a:gd name="T10" fmla="*/ 1594 w 1680"/>
                <a:gd name="T11" fmla="*/ 820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0" h="1297">
                  <a:moveTo>
                    <a:pt x="1594" y="820"/>
                  </a:moveTo>
                  <a:lnTo>
                    <a:pt x="0" y="0"/>
                  </a:lnTo>
                  <a:lnTo>
                    <a:pt x="147" y="518"/>
                  </a:lnTo>
                  <a:lnTo>
                    <a:pt x="1680" y="1297"/>
                  </a:lnTo>
                  <a:lnTo>
                    <a:pt x="1680" y="1287"/>
                  </a:lnTo>
                  <a:lnTo>
                    <a:pt x="1594" y="820"/>
                  </a:lnTo>
                  <a:close/>
                </a:path>
              </a:pathLst>
            </a:custGeom>
            <a:solidFill>
              <a:srgbClr val="315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Freeform 62">
              <a:extLst>
                <a:ext uri="{FF2B5EF4-FFF2-40B4-BE49-F238E27FC236}">
                  <a16:creationId xmlns:a16="http://schemas.microsoft.com/office/drawing/2014/main" id="{DB15BC2D-057D-4728-82BC-768D187C1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" y="1221"/>
              <a:ext cx="687" cy="407"/>
            </a:xfrm>
            <a:custGeom>
              <a:avLst/>
              <a:gdLst>
                <a:gd name="T0" fmla="*/ 7046 w 11674"/>
                <a:gd name="T1" fmla="*/ 5029 h 6922"/>
                <a:gd name="T2" fmla="*/ 6978 w 11674"/>
                <a:gd name="T3" fmla="*/ 5122 h 6922"/>
                <a:gd name="T4" fmla="*/ 6857 w 11674"/>
                <a:gd name="T5" fmla="*/ 5305 h 6922"/>
                <a:gd name="T6" fmla="*/ 6710 w 11674"/>
                <a:gd name="T7" fmla="*/ 5548 h 6922"/>
                <a:gd name="T8" fmla="*/ 6637 w 11674"/>
                <a:gd name="T9" fmla="*/ 5683 h 6922"/>
                <a:gd name="T10" fmla="*/ 6570 w 11674"/>
                <a:gd name="T11" fmla="*/ 5824 h 6922"/>
                <a:gd name="T12" fmla="*/ 6512 w 11674"/>
                <a:gd name="T13" fmla="*/ 5965 h 6922"/>
                <a:gd name="T14" fmla="*/ 6467 w 11674"/>
                <a:gd name="T15" fmla="*/ 6105 h 6922"/>
                <a:gd name="T16" fmla="*/ 6325 w 11674"/>
                <a:gd name="T17" fmla="*/ 6216 h 6922"/>
                <a:gd name="T18" fmla="*/ 6125 w 11674"/>
                <a:gd name="T19" fmla="*/ 6357 h 6922"/>
                <a:gd name="T20" fmla="*/ 5855 w 11674"/>
                <a:gd name="T21" fmla="*/ 6523 h 6922"/>
                <a:gd name="T22" fmla="*/ 5534 w 11674"/>
                <a:gd name="T23" fmla="*/ 6687 h 6922"/>
                <a:gd name="T24" fmla="*/ 5176 w 11674"/>
                <a:gd name="T25" fmla="*/ 6824 h 6922"/>
                <a:gd name="T26" fmla="*/ 4798 w 11674"/>
                <a:gd name="T27" fmla="*/ 6908 h 6922"/>
                <a:gd name="T28" fmla="*/ 4414 w 11674"/>
                <a:gd name="T29" fmla="*/ 6912 h 6922"/>
                <a:gd name="T30" fmla="*/ 4042 w 11674"/>
                <a:gd name="T31" fmla="*/ 6812 h 6922"/>
                <a:gd name="T32" fmla="*/ 3696 w 11674"/>
                <a:gd name="T33" fmla="*/ 6581 h 6922"/>
                <a:gd name="T34" fmla="*/ 3393 w 11674"/>
                <a:gd name="T35" fmla="*/ 6192 h 6922"/>
                <a:gd name="T36" fmla="*/ 3064 w 11674"/>
                <a:gd name="T37" fmla="*/ 5532 h 6922"/>
                <a:gd name="T38" fmla="*/ 3130 w 11674"/>
                <a:gd name="T39" fmla="*/ 5564 h 6922"/>
                <a:gd name="T40" fmla="*/ 3216 w 11674"/>
                <a:gd name="T41" fmla="*/ 5616 h 6922"/>
                <a:gd name="T42" fmla="*/ 3300 w 11674"/>
                <a:gd name="T43" fmla="*/ 5681 h 6922"/>
                <a:gd name="T44" fmla="*/ 3351 w 11674"/>
                <a:gd name="T45" fmla="*/ 5731 h 6922"/>
                <a:gd name="T46" fmla="*/ 3401 w 11674"/>
                <a:gd name="T47" fmla="*/ 5790 h 6922"/>
                <a:gd name="T48" fmla="*/ 3449 w 11674"/>
                <a:gd name="T49" fmla="*/ 5857 h 6922"/>
                <a:gd name="T50" fmla="*/ 3488 w 11674"/>
                <a:gd name="T51" fmla="*/ 5923 h 6922"/>
                <a:gd name="T52" fmla="*/ 3564 w 11674"/>
                <a:gd name="T53" fmla="*/ 6041 h 6922"/>
                <a:gd name="T54" fmla="*/ 3613 w 11674"/>
                <a:gd name="T55" fmla="*/ 6102 h 6922"/>
                <a:gd name="T56" fmla="*/ 3673 w 11674"/>
                <a:gd name="T57" fmla="*/ 6168 h 6922"/>
                <a:gd name="T58" fmla="*/ 3743 w 11674"/>
                <a:gd name="T59" fmla="*/ 6235 h 6922"/>
                <a:gd name="T60" fmla="*/ 3825 w 11674"/>
                <a:gd name="T61" fmla="*/ 6301 h 6922"/>
                <a:gd name="T62" fmla="*/ 3918 w 11674"/>
                <a:gd name="T63" fmla="*/ 6360 h 6922"/>
                <a:gd name="T64" fmla="*/ 4022 w 11674"/>
                <a:gd name="T65" fmla="*/ 6412 h 6922"/>
                <a:gd name="T66" fmla="*/ 4159 w 11674"/>
                <a:gd name="T67" fmla="*/ 6458 h 6922"/>
                <a:gd name="T68" fmla="*/ 4357 w 11674"/>
                <a:gd name="T69" fmla="*/ 6501 h 6922"/>
                <a:gd name="T70" fmla="*/ 4569 w 11674"/>
                <a:gd name="T71" fmla="*/ 6520 h 6922"/>
                <a:gd name="T72" fmla="*/ 4793 w 11674"/>
                <a:gd name="T73" fmla="*/ 6515 h 6922"/>
                <a:gd name="T74" fmla="*/ 5025 w 11674"/>
                <a:gd name="T75" fmla="*/ 6481 h 6922"/>
                <a:gd name="T76" fmla="*/ 5263 w 11674"/>
                <a:gd name="T77" fmla="*/ 6413 h 6922"/>
                <a:gd name="T78" fmla="*/ 5504 w 11674"/>
                <a:gd name="T79" fmla="*/ 6307 h 6922"/>
                <a:gd name="T80" fmla="*/ 5743 w 11674"/>
                <a:gd name="T81" fmla="*/ 6162 h 6922"/>
                <a:gd name="T82" fmla="*/ 5979 w 11674"/>
                <a:gd name="T83" fmla="*/ 5971 h 6922"/>
                <a:gd name="T84" fmla="*/ 6209 w 11674"/>
                <a:gd name="T85" fmla="*/ 5732 h 6922"/>
                <a:gd name="T86" fmla="*/ 6429 w 11674"/>
                <a:gd name="T87" fmla="*/ 5440 h 6922"/>
                <a:gd name="T88" fmla="*/ 6610 w 11674"/>
                <a:gd name="T89" fmla="*/ 5063 h 6922"/>
                <a:gd name="T90" fmla="*/ 6896 w 11674"/>
                <a:gd name="T91" fmla="*/ 4604 h 6922"/>
                <a:gd name="T92" fmla="*/ 7301 w 11674"/>
                <a:gd name="T93" fmla="*/ 4092 h 6922"/>
                <a:gd name="T94" fmla="*/ 7798 w 11674"/>
                <a:gd name="T95" fmla="*/ 3540 h 6922"/>
                <a:gd name="T96" fmla="*/ 8358 w 11674"/>
                <a:gd name="T97" fmla="*/ 2968 h 6922"/>
                <a:gd name="T98" fmla="*/ 8955 w 11674"/>
                <a:gd name="T99" fmla="*/ 2390 h 6922"/>
                <a:gd name="T100" fmla="*/ 9562 w 11674"/>
                <a:gd name="T101" fmla="*/ 1823 h 6922"/>
                <a:gd name="T102" fmla="*/ 10519 w 11674"/>
                <a:gd name="T103" fmla="*/ 949 h 6922"/>
                <a:gd name="T104" fmla="*/ 11016 w 11674"/>
                <a:gd name="T105" fmla="*/ 493 h 6922"/>
                <a:gd name="T106" fmla="*/ 11421 w 11674"/>
                <a:gd name="T107" fmla="*/ 110 h 6922"/>
                <a:gd name="T108" fmla="*/ 11537 w 11674"/>
                <a:gd name="T109" fmla="*/ 18 h 6922"/>
                <a:gd name="T110" fmla="*/ 11568 w 11674"/>
                <a:gd name="T111" fmla="*/ 135 h 6922"/>
                <a:gd name="T112" fmla="*/ 11633 w 11674"/>
                <a:gd name="T113" fmla="*/ 414 h 6922"/>
                <a:gd name="T114" fmla="*/ 11671 w 11674"/>
                <a:gd name="T115" fmla="*/ 609 h 6922"/>
                <a:gd name="T116" fmla="*/ 11673 w 11674"/>
                <a:gd name="T117" fmla="*/ 649 h 6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674" h="6922">
                  <a:moveTo>
                    <a:pt x="11671" y="658"/>
                  </a:moveTo>
                  <a:lnTo>
                    <a:pt x="7051" y="5021"/>
                  </a:lnTo>
                  <a:lnTo>
                    <a:pt x="7046" y="5029"/>
                  </a:lnTo>
                  <a:lnTo>
                    <a:pt x="7031" y="5048"/>
                  </a:lnTo>
                  <a:lnTo>
                    <a:pt x="7008" y="5080"/>
                  </a:lnTo>
                  <a:lnTo>
                    <a:pt x="6978" y="5122"/>
                  </a:lnTo>
                  <a:lnTo>
                    <a:pt x="6942" y="5175"/>
                  </a:lnTo>
                  <a:lnTo>
                    <a:pt x="6902" y="5236"/>
                  </a:lnTo>
                  <a:lnTo>
                    <a:pt x="6857" y="5305"/>
                  </a:lnTo>
                  <a:lnTo>
                    <a:pt x="6809" y="5380"/>
                  </a:lnTo>
                  <a:lnTo>
                    <a:pt x="6759" y="5461"/>
                  </a:lnTo>
                  <a:lnTo>
                    <a:pt x="6710" y="5548"/>
                  </a:lnTo>
                  <a:lnTo>
                    <a:pt x="6685" y="5592"/>
                  </a:lnTo>
                  <a:lnTo>
                    <a:pt x="6661" y="5637"/>
                  </a:lnTo>
                  <a:lnTo>
                    <a:pt x="6637" y="5683"/>
                  </a:lnTo>
                  <a:lnTo>
                    <a:pt x="6614" y="5730"/>
                  </a:lnTo>
                  <a:lnTo>
                    <a:pt x="6591" y="5777"/>
                  </a:lnTo>
                  <a:lnTo>
                    <a:pt x="6570" y="5824"/>
                  </a:lnTo>
                  <a:lnTo>
                    <a:pt x="6549" y="5871"/>
                  </a:lnTo>
                  <a:lnTo>
                    <a:pt x="6529" y="5918"/>
                  </a:lnTo>
                  <a:lnTo>
                    <a:pt x="6512" y="5965"/>
                  </a:lnTo>
                  <a:lnTo>
                    <a:pt x="6495" y="6012"/>
                  </a:lnTo>
                  <a:lnTo>
                    <a:pt x="6480" y="6059"/>
                  </a:lnTo>
                  <a:lnTo>
                    <a:pt x="6467" y="6105"/>
                  </a:lnTo>
                  <a:lnTo>
                    <a:pt x="6443" y="6125"/>
                  </a:lnTo>
                  <a:lnTo>
                    <a:pt x="6375" y="6179"/>
                  </a:lnTo>
                  <a:lnTo>
                    <a:pt x="6325" y="6216"/>
                  </a:lnTo>
                  <a:lnTo>
                    <a:pt x="6267" y="6258"/>
                  </a:lnTo>
                  <a:lnTo>
                    <a:pt x="6200" y="6306"/>
                  </a:lnTo>
                  <a:lnTo>
                    <a:pt x="6125" y="6357"/>
                  </a:lnTo>
                  <a:lnTo>
                    <a:pt x="6041" y="6411"/>
                  </a:lnTo>
                  <a:lnTo>
                    <a:pt x="5952" y="6466"/>
                  </a:lnTo>
                  <a:lnTo>
                    <a:pt x="5855" y="6523"/>
                  </a:lnTo>
                  <a:lnTo>
                    <a:pt x="5754" y="6579"/>
                  </a:lnTo>
                  <a:lnTo>
                    <a:pt x="5646" y="6634"/>
                  </a:lnTo>
                  <a:lnTo>
                    <a:pt x="5534" y="6687"/>
                  </a:lnTo>
                  <a:lnTo>
                    <a:pt x="5418" y="6737"/>
                  </a:lnTo>
                  <a:lnTo>
                    <a:pt x="5299" y="6783"/>
                  </a:lnTo>
                  <a:lnTo>
                    <a:pt x="5176" y="6824"/>
                  </a:lnTo>
                  <a:lnTo>
                    <a:pt x="5052" y="6859"/>
                  </a:lnTo>
                  <a:lnTo>
                    <a:pt x="4926" y="6887"/>
                  </a:lnTo>
                  <a:lnTo>
                    <a:pt x="4798" y="6908"/>
                  </a:lnTo>
                  <a:lnTo>
                    <a:pt x="4670" y="6920"/>
                  </a:lnTo>
                  <a:lnTo>
                    <a:pt x="4542" y="6922"/>
                  </a:lnTo>
                  <a:lnTo>
                    <a:pt x="4414" y="6912"/>
                  </a:lnTo>
                  <a:lnTo>
                    <a:pt x="4289" y="6892"/>
                  </a:lnTo>
                  <a:lnTo>
                    <a:pt x="4164" y="6859"/>
                  </a:lnTo>
                  <a:lnTo>
                    <a:pt x="4042" y="6812"/>
                  </a:lnTo>
                  <a:lnTo>
                    <a:pt x="3923" y="6750"/>
                  </a:lnTo>
                  <a:lnTo>
                    <a:pt x="3808" y="6674"/>
                  </a:lnTo>
                  <a:lnTo>
                    <a:pt x="3696" y="6581"/>
                  </a:lnTo>
                  <a:lnTo>
                    <a:pt x="3590" y="6470"/>
                  </a:lnTo>
                  <a:lnTo>
                    <a:pt x="3489" y="6341"/>
                  </a:lnTo>
                  <a:lnTo>
                    <a:pt x="3393" y="6192"/>
                  </a:lnTo>
                  <a:lnTo>
                    <a:pt x="0" y="4298"/>
                  </a:lnTo>
                  <a:lnTo>
                    <a:pt x="15" y="3975"/>
                  </a:lnTo>
                  <a:lnTo>
                    <a:pt x="3064" y="5532"/>
                  </a:lnTo>
                  <a:lnTo>
                    <a:pt x="3075" y="5538"/>
                  </a:lnTo>
                  <a:lnTo>
                    <a:pt x="3107" y="5552"/>
                  </a:lnTo>
                  <a:lnTo>
                    <a:pt x="3130" y="5564"/>
                  </a:lnTo>
                  <a:lnTo>
                    <a:pt x="3156" y="5578"/>
                  </a:lnTo>
                  <a:lnTo>
                    <a:pt x="3185" y="5595"/>
                  </a:lnTo>
                  <a:lnTo>
                    <a:pt x="3216" y="5616"/>
                  </a:lnTo>
                  <a:lnTo>
                    <a:pt x="3249" y="5639"/>
                  </a:lnTo>
                  <a:lnTo>
                    <a:pt x="3282" y="5666"/>
                  </a:lnTo>
                  <a:lnTo>
                    <a:pt x="3300" y="5681"/>
                  </a:lnTo>
                  <a:lnTo>
                    <a:pt x="3317" y="5697"/>
                  </a:lnTo>
                  <a:lnTo>
                    <a:pt x="3334" y="5713"/>
                  </a:lnTo>
                  <a:lnTo>
                    <a:pt x="3351" y="5731"/>
                  </a:lnTo>
                  <a:lnTo>
                    <a:pt x="3368" y="5750"/>
                  </a:lnTo>
                  <a:lnTo>
                    <a:pt x="3386" y="5769"/>
                  </a:lnTo>
                  <a:lnTo>
                    <a:pt x="3401" y="5790"/>
                  </a:lnTo>
                  <a:lnTo>
                    <a:pt x="3418" y="5811"/>
                  </a:lnTo>
                  <a:lnTo>
                    <a:pt x="3434" y="5834"/>
                  </a:lnTo>
                  <a:lnTo>
                    <a:pt x="3449" y="5857"/>
                  </a:lnTo>
                  <a:lnTo>
                    <a:pt x="3464" y="5881"/>
                  </a:lnTo>
                  <a:lnTo>
                    <a:pt x="3479" y="5907"/>
                  </a:lnTo>
                  <a:lnTo>
                    <a:pt x="3488" y="5923"/>
                  </a:lnTo>
                  <a:lnTo>
                    <a:pt x="3516" y="5972"/>
                  </a:lnTo>
                  <a:lnTo>
                    <a:pt x="3538" y="6004"/>
                  </a:lnTo>
                  <a:lnTo>
                    <a:pt x="3564" y="6041"/>
                  </a:lnTo>
                  <a:lnTo>
                    <a:pt x="3579" y="6060"/>
                  </a:lnTo>
                  <a:lnTo>
                    <a:pt x="3596" y="6080"/>
                  </a:lnTo>
                  <a:lnTo>
                    <a:pt x="3613" y="6102"/>
                  </a:lnTo>
                  <a:lnTo>
                    <a:pt x="3631" y="6123"/>
                  </a:lnTo>
                  <a:lnTo>
                    <a:pt x="3651" y="6146"/>
                  </a:lnTo>
                  <a:lnTo>
                    <a:pt x="3673" y="6168"/>
                  </a:lnTo>
                  <a:lnTo>
                    <a:pt x="3695" y="6190"/>
                  </a:lnTo>
                  <a:lnTo>
                    <a:pt x="3718" y="6213"/>
                  </a:lnTo>
                  <a:lnTo>
                    <a:pt x="3743" y="6235"/>
                  </a:lnTo>
                  <a:lnTo>
                    <a:pt x="3769" y="6258"/>
                  </a:lnTo>
                  <a:lnTo>
                    <a:pt x="3796" y="6279"/>
                  </a:lnTo>
                  <a:lnTo>
                    <a:pt x="3825" y="6301"/>
                  </a:lnTo>
                  <a:lnTo>
                    <a:pt x="3855" y="6322"/>
                  </a:lnTo>
                  <a:lnTo>
                    <a:pt x="3885" y="6342"/>
                  </a:lnTo>
                  <a:lnTo>
                    <a:pt x="3918" y="6360"/>
                  </a:lnTo>
                  <a:lnTo>
                    <a:pt x="3951" y="6379"/>
                  </a:lnTo>
                  <a:lnTo>
                    <a:pt x="3986" y="6396"/>
                  </a:lnTo>
                  <a:lnTo>
                    <a:pt x="4022" y="6412"/>
                  </a:lnTo>
                  <a:lnTo>
                    <a:pt x="4059" y="6426"/>
                  </a:lnTo>
                  <a:lnTo>
                    <a:pt x="4098" y="6440"/>
                  </a:lnTo>
                  <a:lnTo>
                    <a:pt x="4159" y="6458"/>
                  </a:lnTo>
                  <a:lnTo>
                    <a:pt x="4223" y="6474"/>
                  </a:lnTo>
                  <a:lnTo>
                    <a:pt x="4289" y="6488"/>
                  </a:lnTo>
                  <a:lnTo>
                    <a:pt x="4357" y="6501"/>
                  </a:lnTo>
                  <a:lnTo>
                    <a:pt x="4426" y="6510"/>
                  </a:lnTo>
                  <a:lnTo>
                    <a:pt x="4497" y="6516"/>
                  </a:lnTo>
                  <a:lnTo>
                    <a:pt x="4569" y="6520"/>
                  </a:lnTo>
                  <a:lnTo>
                    <a:pt x="4642" y="6521"/>
                  </a:lnTo>
                  <a:lnTo>
                    <a:pt x="4716" y="6520"/>
                  </a:lnTo>
                  <a:lnTo>
                    <a:pt x="4793" y="6515"/>
                  </a:lnTo>
                  <a:lnTo>
                    <a:pt x="4869" y="6507"/>
                  </a:lnTo>
                  <a:lnTo>
                    <a:pt x="4946" y="6495"/>
                  </a:lnTo>
                  <a:lnTo>
                    <a:pt x="5025" y="6481"/>
                  </a:lnTo>
                  <a:lnTo>
                    <a:pt x="5103" y="6462"/>
                  </a:lnTo>
                  <a:lnTo>
                    <a:pt x="5183" y="6439"/>
                  </a:lnTo>
                  <a:lnTo>
                    <a:pt x="5263" y="6413"/>
                  </a:lnTo>
                  <a:lnTo>
                    <a:pt x="5343" y="6381"/>
                  </a:lnTo>
                  <a:lnTo>
                    <a:pt x="5423" y="6347"/>
                  </a:lnTo>
                  <a:lnTo>
                    <a:pt x="5504" y="6307"/>
                  </a:lnTo>
                  <a:lnTo>
                    <a:pt x="5583" y="6263"/>
                  </a:lnTo>
                  <a:lnTo>
                    <a:pt x="5664" y="6215"/>
                  </a:lnTo>
                  <a:lnTo>
                    <a:pt x="5743" y="6162"/>
                  </a:lnTo>
                  <a:lnTo>
                    <a:pt x="5823" y="6103"/>
                  </a:lnTo>
                  <a:lnTo>
                    <a:pt x="5902" y="6040"/>
                  </a:lnTo>
                  <a:lnTo>
                    <a:pt x="5979" y="5971"/>
                  </a:lnTo>
                  <a:lnTo>
                    <a:pt x="6057" y="5896"/>
                  </a:lnTo>
                  <a:lnTo>
                    <a:pt x="6133" y="5817"/>
                  </a:lnTo>
                  <a:lnTo>
                    <a:pt x="6209" y="5732"/>
                  </a:lnTo>
                  <a:lnTo>
                    <a:pt x="6284" y="5641"/>
                  </a:lnTo>
                  <a:lnTo>
                    <a:pt x="6357" y="5544"/>
                  </a:lnTo>
                  <a:lnTo>
                    <a:pt x="6429" y="5440"/>
                  </a:lnTo>
                  <a:lnTo>
                    <a:pt x="6499" y="5331"/>
                  </a:lnTo>
                  <a:lnTo>
                    <a:pt x="6546" y="5202"/>
                  </a:lnTo>
                  <a:lnTo>
                    <a:pt x="6610" y="5063"/>
                  </a:lnTo>
                  <a:lnTo>
                    <a:pt x="6690" y="4918"/>
                  </a:lnTo>
                  <a:lnTo>
                    <a:pt x="6787" y="4764"/>
                  </a:lnTo>
                  <a:lnTo>
                    <a:pt x="6896" y="4604"/>
                  </a:lnTo>
                  <a:lnTo>
                    <a:pt x="7019" y="4439"/>
                  </a:lnTo>
                  <a:lnTo>
                    <a:pt x="7155" y="4267"/>
                  </a:lnTo>
                  <a:lnTo>
                    <a:pt x="7301" y="4092"/>
                  </a:lnTo>
                  <a:lnTo>
                    <a:pt x="7458" y="3911"/>
                  </a:lnTo>
                  <a:lnTo>
                    <a:pt x="7623" y="3727"/>
                  </a:lnTo>
                  <a:lnTo>
                    <a:pt x="7798" y="3540"/>
                  </a:lnTo>
                  <a:lnTo>
                    <a:pt x="7978" y="3351"/>
                  </a:lnTo>
                  <a:lnTo>
                    <a:pt x="8166" y="3160"/>
                  </a:lnTo>
                  <a:lnTo>
                    <a:pt x="8358" y="2968"/>
                  </a:lnTo>
                  <a:lnTo>
                    <a:pt x="8555" y="2775"/>
                  </a:lnTo>
                  <a:lnTo>
                    <a:pt x="8754" y="2582"/>
                  </a:lnTo>
                  <a:lnTo>
                    <a:pt x="8955" y="2390"/>
                  </a:lnTo>
                  <a:lnTo>
                    <a:pt x="9158" y="2200"/>
                  </a:lnTo>
                  <a:lnTo>
                    <a:pt x="9361" y="2010"/>
                  </a:lnTo>
                  <a:lnTo>
                    <a:pt x="9562" y="1823"/>
                  </a:lnTo>
                  <a:lnTo>
                    <a:pt x="9958" y="1460"/>
                  </a:lnTo>
                  <a:lnTo>
                    <a:pt x="10338" y="1114"/>
                  </a:lnTo>
                  <a:lnTo>
                    <a:pt x="10519" y="949"/>
                  </a:lnTo>
                  <a:lnTo>
                    <a:pt x="10693" y="790"/>
                  </a:lnTo>
                  <a:lnTo>
                    <a:pt x="10859" y="639"/>
                  </a:lnTo>
                  <a:lnTo>
                    <a:pt x="11016" y="493"/>
                  </a:lnTo>
                  <a:lnTo>
                    <a:pt x="11163" y="357"/>
                  </a:lnTo>
                  <a:lnTo>
                    <a:pt x="11298" y="229"/>
                  </a:lnTo>
                  <a:lnTo>
                    <a:pt x="11421" y="110"/>
                  </a:lnTo>
                  <a:lnTo>
                    <a:pt x="11531" y="0"/>
                  </a:lnTo>
                  <a:lnTo>
                    <a:pt x="11533" y="5"/>
                  </a:lnTo>
                  <a:lnTo>
                    <a:pt x="11537" y="18"/>
                  </a:lnTo>
                  <a:lnTo>
                    <a:pt x="11544" y="39"/>
                  </a:lnTo>
                  <a:lnTo>
                    <a:pt x="11551" y="65"/>
                  </a:lnTo>
                  <a:lnTo>
                    <a:pt x="11568" y="135"/>
                  </a:lnTo>
                  <a:lnTo>
                    <a:pt x="11589" y="222"/>
                  </a:lnTo>
                  <a:lnTo>
                    <a:pt x="11612" y="317"/>
                  </a:lnTo>
                  <a:lnTo>
                    <a:pt x="11633" y="414"/>
                  </a:lnTo>
                  <a:lnTo>
                    <a:pt x="11652" y="504"/>
                  </a:lnTo>
                  <a:lnTo>
                    <a:pt x="11667" y="579"/>
                  </a:lnTo>
                  <a:lnTo>
                    <a:pt x="11671" y="609"/>
                  </a:lnTo>
                  <a:lnTo>
                    <a:pt x="11673" y="633"/>
                  </a:lnTo>
                  <a:lnTo>
                    <a:pt x="11674" y="643"/>
                  </a:lnTo>
                  <a:lnTo>
                    <a:pt x="11673" y="649"/>
                  </a:lnTo>
                  <a:lnTo>
                    <a:pt x="11672" y="654"/>
                  </a:lnTo>
                  <a:lnTo>
                    <a:pt x="11671" y="658"/>
                  </a:lnTo>
                  <a:close/>
                </a:path>
              </a:pathLst>
            </a:custGeom>
            <a:solidFill>
              <a:srgbClr val="315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" name="Freeform 63">
            <a:extLst>
              <a:ext uri="{FF2B5EF4-FFF2-40B4-BE49-F238E27FC236}">
                <a16:creationId xmlns:a16="http://schemas.microsoft.com/office/drawing/2014/main" id="{74350687-843B-4B62-B6F8-635E4803B58F}"/>
              </a:ext>
            </a:extLst>
          </p:cNvPr>
          <p:cNvSpPr>
            <a:spLocks/>
          </p:cNvSpPr>
          <p:nvPr/>
        </p:nvSpPr>
        <p:spPr bwMode="auto">
          <a:xfrm>
            <a:off x="3929062" y="3621087"/>
            <a:ext cx="4897438" cy="642938"/>
          </a:xfrm>
          <a:custGeom>
            <a:avLst/>
            <a:gdLst>
              <a:gd name="T0" fmla="*/ 0 w 2605"/>
              <a:gd name="T1" fmla="*/ 719 h 719"/>
              <a:gd name="T2" fmla="*/ 3 w 2605"/>
              <a:gd name="T3" fmla="*/ 117 h 719"/>
              <a:gd name="T4" fmla="*/ 140 w 2605"/>
              <a:gd name="T5" fmla="*/ 0 h 719"/>
              <a:gd name="T6" fmla="*/ 2605 w 2605"/>
              <a:gd name="T7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5" h="719">
                <a:moveTo>
                  <a:pt x="0" y="719"/>
                </a:moveTo>
                <a:lnTo>
                  <a:pt x="3" y="117"/>
                </a:lnTo>
                <a:lnTo>
                  <a:pt x="140" y="0"/>
                </a:lnTo>
                <a:lnTo>
                  <a:pt x="2605" y="0"/>
                </a:lnTo>
              </a:path>
            </a:pathLst>
          </a:custGeom>
          <a:noFill/>
          <a:ln w="28575" cap="flat" cmpd="sng">
            <a:solidFill>
              <a:srgbClr val="0066FF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65" name="Group 64">
            <a:extLst>
              <a:ext uri="{FF2B5EF4-FFF2-40B4-BE49-F238E27FC236}">
                <a16:creationId xmlns:a16="http://schemas.microsoft.com/office/drawing/2014/main" id="{21DF199C-8B99-46EA-8057-68DB1667BD3D}"/>
              </a:ext>
            </a:extLst>
          </p:cNvPr>
          <p:cNvGrpSpPr>
            <a:grpSpLocks/>
          </p:cNvGrpSpPr>
          <p:nvPr/>
        </p:nvGrpSpPr>
        <p:grpSpPr bwMode="auto">
          <a:xfrm>
            <a:off x="8794750" y="2897187"/>
            <a:ext cx="865187" cy="1295400"/>
            <a:chOff x="3514" y="124"/>
            <a:chExt cx="774" cy="832"/>
          </a:xfrm>
        </p:grpSpPr>
        <p:sp>
          <p:nvSpPr>
            <p:cNvPr id="166" name="Rectangle 65">
              <a:extLst>
                <a:ext uri="{FF2B5EF4-FFF2-40B4-BE49-F238E27FC236}">
                  <a16:creationId xmlns:a16="http://schemas.microsoft.com/office/drawing/2014/main" id="{2AAA3905-0F2C-47AF-860F-A11CB131F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124"/>
              <a:ext cx="774" cy="832"/>
            </a:xfrm>
            <a:prstGeom prst="rect">
              <a:avLst/>
            </a:prstGeom>
            <a:solidFill>
              <a:srgbClr val="004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66">
              <a:extLst>
                <a:ext uri="{FF2B5EF4-FFF2-40B4-BE49-F238E27FC236}">
                  <a16:creationId xmlns:a16="http://schemas.microsoft.com/office/drawing/2014/main" id="{BD0C9AB9-3860-4D3C-81E7-8ECAF7AEA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" y="124"/>
              <a:ext cx="774" cy="832"/>
            </a:xfrm>
            <a:custGeom>
              <a:avLst/>
              <a:gdLst>
                <a:gd name="T0" fmla="*/ 12390 w 12390"/>
                <a:gd name="T1" fmla="*/ 0 h 13318"/>
                <a:gd name="T2" fmla="*/ 12390 w 12390"/>
                <a:gd name="T3" fmla="*/ 13318 h 13318"/>
                <a:gd name="T4" fmla="*/ 0 w 12390"/>
                <a:gd name="T5" fmla="*/ 13318 h 13318"/>
                <a:gd name="T6" fmla="*/ 12390 w 12390"/>
                <a:gd name="T7" fmla="*/ 0 h 13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90" h="13318">
                  <a:moveTo>
                    <a:pt x="12390" y="0"/>
                  </a:moveTo>
                  <a:lnTo>
                    <a:pt x="12390" y="13318"/>
                  </a:lnTo>
                  <a:lnTo>
                    <a:pt x="0" y="13318"/>
                  </a:lnTo>
                  <a:lnTo>
                    <a:pt x="12390" y="0"/>
                  </a:lnTo>
                  <a:close/>
                </a:path>
              </a:pathLst>
            </a:custGeom>
            <a:solidFill>
              <a:srgbClr val="C5D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Rectangle 67">
              <a:extLst>
                <a:ext uri="{FF2B5EF4-FFF2-40B4-BE49-F238E27FC236}">
                  <a16:creationId xmlns:a16="http://schemas.microsoft.com/office/drawing/2014/main" id="{29A984ED-B384-4EDF-9FA5-8F2902F0B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175"/>
              <a:ext cx="678" cy="729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Rectangle 68">
              <a:extLst>
                <a:ext uri="{FF2B5EF4-FFF2-40B4-BE49-F238E27FC236}">
                  <a16:creationId xmlns:a16="http://schemas.microsoft.com/office/drawing/2014/main" id="{E004D393-0B05-42B1-9054-46D74ACC1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9" y="215"/>
              <a:ext cx="604" cy="649"/>
            </a:xfrm>
            <a:prstGeom prst="rect">
              <a:avLst/>
            </a:prstGeom>
            <a:solidFill>
              <a:srgbClr val="7FA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Rectangle 69">
              <a:extLst>
                <a:ext uri="{FF2B5EF4-FFF2-40B4-BE49-F238E27FC236}">
                  <a16:creationId xmlns:a16="http://schemas.microsoft.com/office/drawing/2014/main" id="{4C29E6D5-7054-4370-8535-2B968E9D7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254"/>
              <a:ext cx="378" cy="80"/>
            </a:xfrm>
            <a:prstGeom prst="rect">
              <a:avLst/>
            </a:prstGeom>
            <a:solidFill>
              <a:srgbClr val="004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Rectangle 70">
              <a:extLst>
                <a:ext uri="{FF2B5EF4-FFF2-40B4-BE49-F238E27FC236}">
                  <a16:creationId xmlns:a16="http://schemas.microsoft.com/office/drawing/2014/main" id="{7835D819-1740-479D-BB94-07297AAA5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285"/>
              <a:ext cx="232" cy="19"/>
            </a:xfrm>
            <a:prstGeom prst="rect">
              <a:avLst/>
            </a:prstGeom>
            <a:solidFill>
              <a:srgbClr val="004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Rectangle 71">
              <a:extLst>
                <a:ext uri="{FF2B5EF4-FFF2-40B4-BE49-F238E27FC236}">
                  <a16:creationId xmlns:a16="http://schemas.microsoft.com/office/drawing/2014/main" id="{46F55E82-3E5E-4A12-B95A-749FFBD82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400"/>
              <a:ext cx="378" cy="81"/>
            </a:xfrm>
            <a:prstGeom prst="rect">
              <a:avLst/>
            </a:prstGeom>
            <a:solidFill>
              <a:srgbClr val="004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Rectangle 72">
              <a:extLst>
                <a:ext uri="{FF2B5EF4-FFF2-40B4-BE49-F238E27FC236}">
                  <a16:creationId xmlns:a16="http://schemas.microsoft.com/office/drawing/2014/main" id="{4C07ECCD-13B3-4BFF-9C66-9381C6F4E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431"/>
              <a:ext cx="232" cy="19"/>
            </a:xfrm>
            <a:prstGeom prst="rect">
              <a:avLst/>
            </a:prstGeom>
            <a:solidFill>
              <a:srgbClr val="004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Rectangle 73">
              <a:extLst>
                <a:ext uri="{FF2B5EF4-FFF2-40B4-BE49-F238E27FC236}">
                  <a16:creationId xmlns:a16="http://schemas.microsoft.com/office/drawing/2014/main" id="{E8730ED8-9B21-4FBA-B27A-5C98EE42D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669"/>
              <a:ext cx="378" cy="35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Rectangle 74">
              <a:extLst>
                <a:ext uri="{FF2B5EF4-FFF2-40B4-BE49-F238E27FC236}">
                  <a16:creationId xmlns:a16="http://schemas.microsoft.com/office/drawing/2014/main" id="{5AC3F90C-A16C-4679-A947-FF8927D3A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757"/>
              <a:ext cx="378" cy="35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6" name="Line 75">
            <a:extLst>
              <a:ext uri="{FF2B5EF4-FFF2-40B4-BE49-F238E27FC236}">
                <a16:creationId xmlns:a16="http://schemas.microsoft.com/office/drawing/2014/main" id="{7ECD3A91-7C73-4CDC-94BD-11B4DA0E1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5325" y="3544887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7" name="Line 76">
            <a:extLst>
              <a:ext uri="{FF2B5EF4-FFF2-40B4-BE49-F238E27FC236}">
                <a16:creationId xmlns:a16="http://schemas.microsoft.com/office/drawing/2014/main" id="{F053613B-300F-4D13-AFB2-723FA649D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9787" y="1384300"/>
            <a:ext cx="0" cy="374491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78" name="Line 77">
            <a:extLst>
              <a:ext uri="{FF2B5EF4-FFF2-40B4-BE49-F238E27FC236}">
                <a16:creationId xmlns:a16="http://schemas.microsoft.com/office/drawing/2014/main" id="{B71C2EE7-9B6E-40B6-9504-986787B6C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9287" y="1384300"/>
            <a:ext cx="0" cy="374491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179" name="Group 90">
            <a:extLst>
              <a:ext uri="{FF2B5EF4-FFF2-40B4-BE49-F238E27FC236}">
                <a16:creationId xmlns:a16="http://schemas.microsoft.com/office/drawing/2014/main" id="{8A3D2FA5-4311-4C21-8892-4A7A2D1935B2}"/>
              </a:ext>
            </a:extLst>
          </p:cNvPr>
          <p:cNvGrpSpPr>
            <a:grpSpLocks/>
          </p:cNvGrpSpPr>
          <p:nvPr/>
        </p:nvGrpSpPr>
        <p:grpSpPr bwMode="auto">
          <a:xfrm>
            <a:off x="5729287" y="3257550"/>
            <a:ext cx="287338" cy="581025"/>
            <a:chOff x="476" y="3158"/>
            <a:chExt cx="499" cy="820"/>
          </a:xfrm>
        </p:grpSpPr>
        <p:sp>
          <p:nvSpPr>
            <p:cNvPr id="180" name="Rectangle 78">
              <a:extLst>
                <a:ext uri="{FF2B5EF4-FFF2-40B4-BE49-F238E27FC236}">
                  <a16:creationId xmlns:a16="http://schemas.microsoft.com/office/drawing/2014/main" id="{22E15D25-7F0E-4962-826D-AA5B7E56D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158"/>
              <a:ext cx="499" cy="82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/>
            </a:p>
          </p:txBody>
        </p:sp>
        <p:sp>
          <p:nvSpPr>
            <p:cNvPr id="181" name="Rectangle 80">
              <a:extLst>
                <a:ext uri="{FF2B5EF4-FFF2-40B4-BE49-F238E27FC236}">
                  <a16:creationId xmlns:a16="http://schemas.microsoft.com/office/drawing/2014/main" id="{CC902131-1FDD-4661-B787-04C0C3810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158"/>
              <a:ext cx="499" cy="82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/>
            </a:p>
          </p:txBody>
        </p:sp>
        <p:sp>
          <p:nvSpPr>
            <p:cNvPr id="182" name="Freeform 81">
              <a:extLst>
                <a:ext uri="{FF2B5EF4-FFF2-40B4-BE49-F238E27FC236}">
                  <a16:creationId xmlns:a16="http://schemas.microsoft.com/office/drawing/2014/main" id="{2441158A-C889-461F-81CD-2B25DC4A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" y="3249"/>
              <a:ext cx="499" cy="228"/>
            </a:xfrm>
            <a:custGeom>
              <a:avLst/>
              <a:gdLst>
                <a:gd name="T0" fmla="*/ 0 w 499"/>
                <a:gd name="T1" fmla="*/ 0 h 228"/>
                <a:gd name="T2" fmla="*/ 136 w 499"/>
                <a:gd name="T3" fmla="*/ 0 h 228"/>
                <a:gd name="T4" fmla="*/ 373 w 499"/>
                <a:gd name="T5" fmla="*/ 228 h 228"/>
                <a:gd name="T6" fmla="*/ 499 w 499"/>
                <a:gd name="T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228">
                  <a:moveTo>
                    <a:pt x="0" y="0"/>
                  </a:moveTo>
                  <a:lnTo>
                    <a:pt x="136" y="0"/>
                  </a:lnTo>
                  <a:lnTo>
                    <a:pt x="373" y="228"/>
                  </a:lnTo>
                  <a:lnTo>
                    <a:pt x="499" y="22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" name="Freeform 83">
              <a:extLst>
                <a:ext uri="{FF2B5EF4-FFF2-40B4-BE49-F238E27FC236}">
                  <a16:creationId xmlns:a16="http://schemas.microsoft.com/office/drawing/2014/main" id="{C8BB7100-8C32-4D6E-A2FF-7297757D4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" y="3384"/>
              <a:ext cx="499" cy="228"/>
            </a:xfrm>
            <a:custGeom>
              <a:avLst/>
              <a:gdLst>
                <a:gd name="T0" fmla="*/ 0 w 499"/>
                <a:gd name="T1" fmla="*/ 0 h 228"/>
                <a:gd name="T2" fmla="*/ 136 w 499"/>
                <a:gd name="T3" fmla="*/ 0 h 228"/>
                <a:gd name="T4" fmla="*/ 373 w 499"/>
                <a:gd name="T5" fmla="*/ 228 h 228"/>
                <a:gd name="T6" fmla="*/ 499 w 499"/>
                <a:gd name="T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228">
                  <a:moveTo>
                    <a:pt x="0" y="0"/>
                  </a:moveTo>
                  <a:lnTo>
                    <a:pt x="136" y="0"/>
                  </a:lnTo>
                  <a:lnTo>
                    <a:pt x="373" y="228"/>
                  </a:lnTo>
                  <a:lnTo>
                    <a:pt x="499" y="22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" name="Freeform 84">
              <a:extLst>
                <a:ext uri="{FF2B5EF4-FFF2-40B4-BE49-F238E27FC236}">
                  <a16:creationId xmlns:a16="http://schemas.microsoft.com/office/drawing/2014/main" id="{9FDF3832-2CA1-4F52-890E-F5B64136C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" y="3521"/>
              <a:ext cx="499" cy="228"/>
            </a:xfrm>
            <a:custGeom>
              <a:avLst/>
              <a:gdLst>
                <a:gd name="T0" fmla="*/ 0 w 499"/>
                <a:gd name="T1" fmla="*/ 0 h 228"/>
                <a:gd name="T2" fmla="*/ 136 w 499"/>
                <a:gd name="T3" fmla="*/ 0 h 228"/>
                <a:gd name="T4" fmla="*/ 373 w 499"/>
                <a:gd name="T5" fmla="*/ 228 h 228"/>
                <a:gd name="T6" fmla="*/ 499 w 499"/>
                <a:gd name="T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228">
                  <a:moveTo>
                    <a:pt x="0" y="0"/>
                  </a:moveTo>
                  <a:lnTo>
                    <a:pt x="136" y="0"/>
                  </a:lnTo>
                  <a:lnTo>
                    <a:pt x="373" y="228"/>
                  </a:lnTo>
                  <a:lnTo>
                    <a:pt x="499" y="22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" name="Freeform 85">
              <a:extLst>
                <a:ext uri="{FF2B5EF4-FFF2-40B4-BE49-F238E27FC236}">
                  <a16:creationId xmlns:a16="http://schemas.microsoft.com/office/drawing/2014/main" id="{04B3CD0E-8C77-40FC-810E-C7968EC17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" y="3657"/>
              <a:ext cx="499" cy="228"/>
            </a:xfrm>
            <a:custGeom>
              <a:avLst/>
              <a:gdLst>
                <a:gd name="T0" fmla="*/ 0 w 499"/>
                <a:gd name="T1" fmla="*/ 0 h 228"/>
                <a:gd name="T2" fmla="*/ 136 w 499"/>
                <a:gd name="T3" fmla="*/ 0 h 228"/>
                <a:gd name="T4" fmla="*/ 373 w 499"/>
                <a:gd name="T5" fmla="*/ 228 h 228"/>
                <a:gd name="T6" fmla="*/ 499 w 499"/>
                <a:gd name="T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228">
                  <a:moveTo>
                    <a:pt x="0" y="0"/>
                  </a:moveTo>
                  <a:lnTo>
                    <a:pt x="136" y="0"/>
                  </a:lnTo>
                  <a:lnTo>
                    <a:pt x="373" y="228"/>
                  </a:lnTo>
                  <a:lnTo>
                    <a:pt x="499" y="22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6" name="Freeform 86">
              <a:extLst>
                <a:ext uri="{FF2B5EF4-FFF2-40B4-BE49-F238E27FC236}">
                  <a16:creationId xmlns:a16="http://schemas.microsoft.com/office/drawing/2014/main" id="{850BE6E8-0A69-4D0F-B981-32DCD022F7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6" y="3249"/>
              <a:ext cx="499" cy="228"/>
            </a:xfrm>
            <a:custGeom>
              <a:avLst/>
              <a:gdLst>
                <a:gd name="T0" fmla="*/ 0 w 499"/>
                <a:gd name="T1" fmla="*/ 0 h 228"/>
                <a:gd name="T2" fmla="*/ 136 w 499"/>
                <a:gd name="T3" fmla="*/ 0 h 228"/>
                <a:gd name="T4" fmla="*/ 373 w 499"/>
                <a:gd name="T5" fmla="*/ 228 h 228"/>
                <a:gd name="T6" fmla="*/ 499 w 499"/>
                <a:gd name="T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228">
                  <a:moveTo>
                    <a:pt x="0" y="0"/>
                  </a:moveTo>
                  <a:lnTo>
                    <a:pt x="136" y="0"/>
                  </a:lnTo>
                  <a:lnTo>
                    <a:pt x="373" y="228"/>
                  </a:lnTo>
                  <a:lnTo>
                    <a:pt x="499" y="22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" name="Freeform 87">
              <a:extLst>
                <a:ext uri="{FF2B5EF4-FFF2-40B4-BE49-F238E27FC236}">
                  <a16:creationId xmlns:a16="http://schemas.microsoft.com/office/drawing/2014/main" id="{AB693BF7-D24C-426C-942D-563A12D65B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6" y="3384"/>
              <a:ext cx="499" cy="228"/>
            </a:xfrm>
            <a:custGeom>
              <a:avLst/>
              <a:gdLst>
                <a:gd name="T0" fmla="*/ 0 w 499"/>
                <a:gd name="T1" fmla="*/ 0 h 228"/>
                <a:gd name="T2" fmla="*/ 136 w 499"/>
                <a:gd name="T3" fmla="*/ 0 h 228"/>
                <a:gd name="T4" fmla="*/ 373 w 499"/>
                <a:gd name="T5" fmla="*/ 228 h 228"/>
                <a:gd name="T6" fmla="*/ 499 w 499"/>
                <a:gd name="T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228">
                  <a:moveTo>
                    <a:pt x="0" y="0"/>
                  </a:moveTo>
                  <a:lnTo>
                    <a:pt x="136" y="0"/>
                  </a:lnTo>
                  <a:lnTo>
                    <a:pt x="373" y="228"/>
                  </a:lnTo>
                  <a:lnTo>
                    <a:pt x="499" y="22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8" name="Freeform 88">
              <a:extLst>
                <a:ext uri="{FF2B5EF4-FFF2-40B4-BE49-F238E27FC236}">
                  <a16:creationId xmlns:a16="http://schemas.microsoft.com/office/drawing/2014/main" id="{AE5552FC-6EE1-424B-B359-88295B14C6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6" y="3657"/>
              <a:ext cx="499" cy="228"/>
            </a:xfrm>
            <a:custGeom>
              <a:avLst/>
              <a:gdLst>
                <a:gd name="T0" fmla="*/ 0 w 499"/>
                <a:gd name="T1" fmla="*/ 0 h 228"/>
                <a:gd name="T2" fmla="*/ 136 w 499"/>
                <a:gd name="T3" fmla="*/ 0 h 228"/>
                <a:gd name="T4" fmla="*/ 373 w 499"/>
                <a:gd name="T5" fmla="*/ 228 h 228"/>
                <a:gd name="T6" fmla="*/ 499 w 499"/>
                <a:gd name="T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228">
                  <a:moveTo>
                    <a:pt x="0" y="0"/>
                  </a:moveTo>
                  <a:lnTo>
                    <a:pt x="136" y="0"/>
                  </a:lnTo>
                  <a:lnTo>
                    <a:pt x="373" y="228"/>
                  </a:lnTo>
                  <a:lnTo>
                    <a:pt x="499" y="22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" name="Freeform 89">
              <a:extLst>
                <a:ext uri="{FF2B5EF4-FFF2-40B4-BE49-F238E27FC236}">
                  <a16:creationId xmlns:a16="http://schemas.microsoft.com/office/drawing/2014/main" id="{FDEEE5B6-5C11-44B2-9DDF-9A50CC919A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6" y="3521"/>
              <a:ext cx="499" cy="228"/>
            </a:xfrm>
            <a:custGeom>
              <a:avLst/>
              <a:gdLst>
                <a:gd name="T0" fmla="*/ 0 w 499"/>
                <a:gd name="T1" fmla="*/ 0 h 228"/>
                <a:gd name="T2" fmla="*/ 136 w 499"/>
                <a:gd name="T3" fmla="*/ 0 h 228"/>
                <a:gd name="T4" fmla="*/ 373 w 499"/>
                <a:gd name="T5" fmla="*/ 228 h 228"/>
                <a:gd name="T6" fmla="*/ 499 w 499"/>
                <a:gd name="T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228">
                  <a:moveTo>
                    <a:pt x="0" y="0"/>
                  </a:moveTo>
                  <a:lnTo>
                    <a:pt x="136" y="0"/>
                  </a:lnTo>
                  <a:lnTo>
                    <a:pt x="373" y="228"/>
                  </a:lnTo>
                  <a:lnTo>
                    <a:pt x="499" y="22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0" name="Group 91">
            <a:extLst>
              <a:ext uri="{FF2B5EF4-FFF2-40B4-BE49-F238E27FC236}">
                <a16:creationId xmlns:a16="http://schemas.microsoft.com/office/drawing/2014/main" id="{E11BBB40-A142-4E6B-ADF3-D9D9DE741676}"/>
              </a:ext>
            </a:extLst>
          </p:cNvPr>
          <p:cNvGrpSpPr>
            <a:grpSpLocks/>
          </p:cNvGrpSpPr>
          <p:nvPr/>
        </p:nvGrpSpPr>
        <p:grpSpPr bwMode="auto">
          <a:xfrm>
            <a:off x="7602537" y="2897187"/>
            <a:ext cx="576263" cy="1301750"/>
            <a:chOff x="476" y="3158"/>
            <a:chExt cx="499" cy="820"/>
          </a:xfrm>
        </p:grpSpPr>
        <p:sp>
          <p:nvSpPr>
            <p:cNvPr id="191" name="Rectangle 92">
              <a:extLst>
                <a:ext uri="{FF2B5EF4-FFF2-40B4-BE49-F238E27FC236}">
                  <a16:creationId xmlns:a16="http://schemas.microsoft.com/office/drawing/2014/main" id="{CF29DCF3-FDCF-459C-A6E8-B4945D20B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158"/>
              <a:ext cx="499" cy="82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/>
            </a:p>
          </p:txBody>
        </p:sp>
        <p:sp>
          <p:nvSpPr>
            <p:cNvPr id="192" name="Rectangle 93">
              <a:extLst>
                <a:ext uri="{FF2B5EF4-FFF2-40B4-BE49-F238E27FC236}">
                  <a16:creationId xmlns:a16="http://schemas.microsoft.com/office/drawing/2014/main" id="{8D709332-4D9D-4403-89BC-6C7C8224A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158"/>
              <a:ext cx="499" cy="82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/>
            </a:p>
          </p:txBody>
        </p:sp>
        <p:sp>
          <p:nvSpPr>
            <p:cNvPr id="193" name="Freeform 94">
              <a:extLst>
                <a:ext uri="{FF2B5EF4-FFF2-40B4-BE49-F238E27FC236}">
                  <a16:creationId xmlns:a16="http://schemas.microsoft.com/office/drawing/2014/main" id="{AD826361-8E60-4D5B-8496-3BF17FC70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" y="3249"/>
              <a:ext cx="499" cy="228"/>
            </a:xfrm>
            <a:custGeom>
              <a:avLst/>
              <a:gdLst>
                <a:gd name="T0" fmla="*/ 0 w 499"/>
                <a:gd name="T1" fmla="*/ 0 h 228"/>
                <a:gd name="T2" fmla="*/ 136 w 499"/>
                <a:gd name="T3" fmla="*/ 0 h 228"/>
                <a:gd name="T4" fmla="*/ 373 w 499"/>
                <a:gd name="T5" fmla="*/ 228 h 228"/>
                <a:gd name="T6" fmla="*/ 499 w 499"/>
                <a:gd name="T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228">
                  <a:moveTo>
                    <a:pt x="0" y="0"/>
                  </a:moveTo>
                  <a:lnTo>
                    <a:pt x="136" y="0"/>
                  </a:lnTo>
                  <a:lnTo>
                    <a:pt x="373" y="228"/>
                  </a:lnTo>
                  <a:lnTo>
                    <a:pt x="499" y="22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" name="Freeform 95">
              <a:extLst>
                <a:ext uri="{FF2B5EF4-FFF2-40B4-BE49-F238E27FC236}">
                  <a16:creationId xmlns:a16="http://schemas.microsoft.com/office/drawing/2014/main" id="{3915984D-8B17-4107-9C94-EF0582563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" y="3384"/>
              <a:ext cx="499" cy="228"/>
            </a:xfrm>
            <a:custGeom>
              <a:avLst/>
              <a:gdLst>
                <a:gd name="T0" fmla="*/ 0 w 499"/>
                <a:gd name="T1" fmla="*/ 0 h 228"/>
                <a:gd name="T2" fmla="*/ 136 w 499"/>
                <a:gd name="T3" fmla="*/ 0 h 228"/>
                <a:gd name="T4" fmla="*/ 373 w 499"/>
                <a:gd name="T5" fmla="*/ 228 h 228"/>
                <a:gd name="T6" fmla="*/ 499 w 499"/>
                <a:gd name="T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228">
                  <a:moveTo>
                    <a:pt x="0" y="0"/>
                  </a:moveTo>
                  <a:lnTo>
                    <a:pt x="136" y="0"/>
                  </a:lnTo>
                  <a:lnTo>
                    <a:pt x="373" y="228"/>
                  </a:lnTo>
                  <a:lnTo>
                    <a:pt x="499" y="22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" name="Freeform 96">
              <a:extLst>
                <a:ext uri="{FF2B5EF4-FFF2-40B4-BE49-F238E27FC236}">
                  <a16:creationId xmlns:a16="http://schemas.microsoft.com/office/drawing/2014/main" id="{7ED426AA-1C77-4734-A1AC-06451FFD6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" y="3521"/>
              <a:ext cx="499" cy="228"/>
            </a:xfrm>
            <a:custGeom>
              <a:avLst/>
              <a:gdLst>
                <a:gd name="T0" fmla="*/ 0 w 499"/>
                <a:gd name="T1" fmla="*/ 0 h 228"/>
                <a:gd name="T2" fmla="*/ 136 w 499"/>
                <a:gd name="T3" fmla="*/ 0 h 228"/>
                <a:gd name="T4" fmla="*/ 373 w 499"/>
                <a:gd name="T5" fmla="*/ 228 h 228"/>
                <a:gd name="T6" fmla="*/ 499 w 499"/>
                <a:gd name="T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228">
                  <a:moveTo>
                    <a:pt x="0" y="0"/>
                  </a:moveTo>
                  <a:lnTo>
                    <a:pt x="136" y="0"/>
                  </a:lnTo>
                  <a:lnTo>
                    <a:pt x="373" y="228"/>
                  </a:lnTo>
                  <a:lnTo>
                    <a:pt x="499" y="22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" name="Freeform 97">
              <a:extLst>
                <a:ext uri="{FF2B5EF4-FFF2-40B4-BE49-F238E27FC236}">
                  <a16:creationId xmlns:a16="http://schemas.microsoft.com/office/drawing/2014/main" id="{169538A9-3FAC-4591-9FD3-41BDE9BA9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" y="3657"/>
              <a:ext cx="499" cy="228"/>
            </a:xfrm>
            <a:custGeom>
              <a:avLst/>
              <a:gdLst>
                <a:gd name="T0" fmla="*/ 0 w 499"/>
                <a:gd name="T1" fmla="*/ 0 h 228"/>
                <a:gd name="T2" fmla="*/ 136 w 499"/>
                <a:gd name="T3" fmla="*/ 0 h 228"/>
                <a:gd name="T4" fmla="*/ 373 w 499"/>
                <a:gd name="T5" fmla="*/ 228 h 228"/>
                <a:gd name="T6" fmla="*/ 499 w 499"/>
                <a:gd name="T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228">
                  <a:moveTo>
                    <a:pt x="0" y="0"/>
                  </a:moveTo>
                  <a:lnTo>
                    <a:pt x="136" y="0"/>
                  </a:lnTo>
                  <a:lnTo>
                    <a:pt x="373" y="228"/>
                  </a:lnTo>
                  <a:lnTo>
                    <a:pt x="499" y="22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" name="Freeform 98">
              <a:extLst>
                <a:ext uri="{FF2B5EF4-FFF2-40B4-BE49-F238E27FC236}">
                  <a16:creationId xmlns:a16="http://schemas.microsoft.com/office/drawing/2014/main" id="{1FE10445-92D4-4CE2-A889-02575F20A2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6" y="3249"/>
              <a:ext cx="499" cy="228"/>
            </a:xfrm>
            <a:custGeom>
              <a:avLst/>
              <a:gdLst>
                <a:gd name="T0" fmla="*/ 0 w 499"/>
                <a:gd name="T1" fmla="*/ 0 h 228"/>
                <a:gd name="T2" fmla="*/ 136 w 499"/>
                <a:gd name="T3" fmla="*/ 0 h 228"/>
                <a:gd name="T4" fmla="*/ 373 w 499"/>
                <a:gd name="T5" fmla="*/ 228 h 228"/>
                <a:gd name="T6" fmla="*/ 499 w 499"/>
                <a:gd name="T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228">
                  <a:moveTo>
                    <a:pt x="0" y="0"/>
                  </a:moveTo>
                  <a:lnTo>
                    <a:pt x="136" y="0"/>
                  </a:lnTo>
                  <a:lnTo>
                    <a:pt x="373" y="228"/>
                  </a:lnTo>
                  <a:lnTo>
                    <a:pt x="499" y="22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8" name="Freeform 99">
              <a:extLst>
                <a:ext uri="{FF2B5EF4-FFF2-40B4-BE49-F238E27FC236}">
                  <a16:creationId xmlns:a16="http://schemas.microsoft.com/office/drawing/2014/main" id="{046C468B-650A-4D05-BD73-D2670CC0EF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6" y="3384"/>
              <a:ext cx="499" cy="228"/>
            </a:xfrm>
            <a:custGeom>
              <a:avLst/>
              <a:gdLst>
                <a:gd name="T0" fmla="*/ 0 w 499"/>
                <a:gd name="T1" fmla="*/ 0 h 228"/>
                <a:gd name="T2" fmla="*/ 136 w 499"/>
                <a:gd name="T3" fmla="*/ 0 h 228"/>
                <a:gd name="T4" fmla="*/ 373 w 499"/>
                <a:gd name="T5" fmla="*/ 228 h 228"/>
                <a:gd name="T6" fmla="*/ 499 w 499"/>
                <a:gd name="T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228">
                  <a:moveTo>
                    <a:pt x="0" y="0"/>
                  </a:moveTo>
                  <a:lnTo>
                    <a:pt x="136" y="0"/>
                  </a:lnTo>
                  <a:lnTo>
                    <a:pt x="373" y="228"/>
                  </a:lnTo>
                  <a:lnTo>
                    <a:pt x="499" y="22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9" name="Freeform 100">
              <a:extLst>
                <a:ext uri="{FF2B5EF4-FFF2-40B4-BE49-F238E27FC236}">
                  <a16:creationId xmlns:a16="http://schemas.microsoft.com/office/drawing/2014/main" id="{2F74A041-6A8A-4AA0-9CB0-83C82974D0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6" y="3657"/>
              <a:ext cx="499" cy="228"/>
            </a:xfrm>
            <a:custGeom>
              <a:avLst/>
              <a:gdLst>
                <a:gd name="T0" fmla="*/ 0 w 499"/>
                <a:gd name="T1" fmla="*/ 0 h 228"/>
                <a:gd name="T2" fmla="*/ 136 w 499"/>
                <a:gd name="T3" fmla="*/ 0 h 228"/>
                <a:gd name="T4" fmla="*/ 373 w 499"/>
                <a:gd name="T5" fmla="*/ 228 h 228"/>
                <a:gd name="T6" fmla="*/ 499 w 499"/>
                <a:gd name="T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228">
                  <a:moveTo>
                    <a:pt x="0" y="0"/>
                  </a:moveTo>
                  <a:lnTo>
                    <a:pt x="136" y="0"/>
                  </a:lnTo>
                  <a:lnTo>
                    <a:pt x="373" y="228"/>
                  </a:lnTo>
                  <a:lnTo>
                    <a:pt x="499" y="22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0" name="Freeform 101">
              <a:extLst>
                <a:ext uri="{FF2B5EF4-FFF2-40B4-BE49-F238E27FC236}">
                  <a16:creationId xmlns:a16="http://schemas.microsoft.com/office/drawing/2014/main" id="{40042BDD-CF18-481F-BBF2-BCB2C38329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6" y="3521"/>
              <a:ext cx="499" cy="228"/>
            </a:xfrm>
            <a:custGeom>
              <a:avLst/>
              <a:gdLst>
                <a:gd name="T0" fmla="*/ 0 w 499"/>
                <a:gd name="T1" fmla="*/ 0 h 228"/>
                <a:gd name="T2" fmla="*/ 136 w 499"/>
                <a:gd name="T3" fmla="*/ 0 h 228"/>
                <a:gd name="T4" fmla="*/ 373 w 499"/>
                <a:gd name="T5" fmla="*/ 228 h 228"/>
                <a:gd name="T6" fmla="*/ 499 w 499"/>
                <a:gd name="T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228">
                  <a:moveTo>
                    <a:pt x="0" y="0"/>
                  </a:moveTo>
                  <a:lnTo>
                    <a:pt x="136" y="0"/>
                  </a:lnTo>
                  <a:lnTo>
                    <a:pt x="373" y="228"/>
                  </a:lnTo>
                  <a:lnTo>
                    <a:pt x="499" y="22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1" name="Text Box 102">
            <a:extLst>
              <a:ext uri="{FF2B5EF4-FFF2-40B4-BE49-F238E27FC236}">
                <a16:creationId xmlns:a16="http://schemas.microsoft.com/office/drawing/2014/main" id="{A9258DBA-B0CA-4919-B57F-15C2E6B1E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9512" y="5318131"/>
            <a:ext cx="403161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400" dirty="0">
                <a:latin typeface="Times New Roman" panose="02020603050405020304" pitchFamily="18" charset="0"/>
              </a:rPr>
              <a:t>ATU-C: ADSL Transmission Unit - Central</a:t>
            </a:r>
          </a:p>
          <a:p>
            <a:pPr algn="l"/>
            <a:r>
              <a:rPr lang="en-US" altLang="zh-CN" sz="1400" dirty="0">
                <a:latin typeface="Times New Roman" panose="02020603050405020304" pitchFamily="18" charset="0"/>
              </a:rPr>
              <a:t>ATU-R: ADSL Transmission Unit – Remote</a:t>
            </a:r>
          </a:p>
          <a:p>
            <a:pPr algn="l"/>
            <a:r>
              <a:rPr lang="en-US" altLang="zh-CN" sz="1400" dirty="0">
                <a:latin typeface="Times New Roman" panose="02020603050405020304" pitchFamily="18" charset="0"/>
              </a:rPr>
              <a:t>DSLAM: Digital Subscriber Line Access Multiplexer</a:t>
            </a:r>
          </a:p>
        </p:txBody>
      </p:sp>
      <p:sp>
        <p:nvSpPr>
          <p:cNvPr id="202" name="Text Box 103">
            <a:extLst>
              <a:ext uri="{FF2B5EF4-FFF2-40B4-BE49-F238E27FC236}">
                <a16:creationId xmlns:a16="http://schemas.microsoft.com/office/drawing/2014/main" id="{70230BFE-7197-416B-A1FC-DAFA57306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189" y="4805332"/>
            <a:ext cx="1715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用户侧</a:t>
            </a:r>
            <a:r>
              <a:rPr lang="en-US" altLang="zh-CN" dirty="0">
                <a:latin typeface="Times New Roman" panose="02020603050405020304" pitchFamily="18" charset="0"/>
              </a:rPr>
              <a:t>ATU-R</a:t>
            </a:r>
          </a:p>
        </p:txBody>
      </p:sp>
      <p:sp>
        <p:nvSpPr>
          <p:cNvPr id="203" name="Text Box 104">
            <a:extLst>
              <a:ext uri="{FF2B5EF4-FFF2-40B4-BE49-F238E27FC236}">
                <a16:creationId xmlns:a16="http://schemas.microsoft.com/office/drawing/2014/main" id="{91FF8937-630B-4805-873F-9CD267A3F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176" y="4825842"/>
            <a:ext cx="1715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本地局</a:t>
            </a:r>
            <a:r>
              <a:rPr lang="en-US" altLang="zh-CN" dirty="0">
                <a:latin typeface="Times New Roman" panose="02020603050405020304" pitchFamily="18" charset="0"/>
              </a:rPr>
              <a:t>ATU-C</a:t>
            </a:r>
          </a:p>
        </p:txBody>
      </p:sp>
      <p:sp>
        <p:nvSpPr>
          <p:cNvPr id="204" name="Text Box 105">
            <a:extLst>
              <a:ext uri="{FF2B5EF4-FFF2-40B4-BE49-F238E27FC236}">
                <a16:creationId xmlns:a16="http://schemas.microsoft.com/office/drawing/2014/main" id="{2172A880-F8D4-45BA-B4DF-E1CF3A6BA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2176462"/>
            <a:ext cx="12923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</a:rPr>
              <a:t>Ethernet</a:t>
            </a:r>
            <a:r>
              <a:rPr lang="zh-CN" altLang="en-US" sz="1600" dirty="0">
                <a:latin typeface="Times New Roman" panose="02020603050405020304" pitchFamily="18" charset="0"/>
              </a:rPr>
              <a:t>端口</a:t>
            </a:r>
          </a:p>
        </p:txBody>
      </p:sp>
      <p:sp>
        <p:nvSpPr>
          <p:cNvPr id="205" name="Text Box 106">
            <a:extLst>
              <a:ext uri="{FF2B5EF4-FFF2-40B4-BE49-F238E27FC236}">
                <a16:creationId xmlns:a16="http://schemas.microsoft.com/office/drawing/2014/main" id="{B8F3451C-E6DA-4129-8671-6B94FE1B4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381" y="2871756"/>
            <a:ext cx="12105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</a:rPr>
              <a:t>用户配线架</a:t>
            </a:r>
          </a:p>
        </p:txBody>
      </p:sp>
      <p:sp>
        <p:nvSpPr>
          <p:cNvPr id="206" name="Text Box 108">
            <a:extLst>
              <a:ext uri="{FF2B5EF4-FFF2-40B4-BE49-F238E27FC236}">
                <a16:creationId xmlns:a16="http://schemas.microsoft.com/office/drawing/2014/main" id="{146005F0-6668-4E99-BBFD-972745652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162" y="2895600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</a:rPr>
              <a:t>滤波器</a:t>
            </a:r>
          </a:p>
        </p:txBody>
      </p:sp>
      <p:sp>
        <p:nvSpPr>
          <p:cNvPr id="207" name="Text Box 109">
            <a:extLst>
              <a:ext uri="{FF2B5EF4-FFF2-40B4-BE49-F238E27FC236}">
                <a16:creationId xmlns:a16="http://schemas.microsoft.com/office/drawing/2014/main" id="{FE274FF5-E750-4079-A220-96EAC848B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5512" y="3976687"/>
            <a:ext cx="12105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</a:rPr>
              <a:t>局端滤波器</a:t>
            </a:r>
          </a:p>
        </p:txBody>
      </p:sp>
      <p:sp>
        <p:nvSpPr>
          <p:cNvPr id="208" name="Text Box 110">
            <a:extLst>
              <a:ext uri="{FF2B5EF4-FFF2-40B4-BE49-F238E27FC236}">
                <a16:creationId xmlns:a16="http://schemas.microsoft.com/office/drawing/2014/main" id="{539EA82A-964D-4C8C-8482-E5E7BEB28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705" y="4301575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</a:rPr>
              <a:t>交换机配线架</a:t>
            </a:r>
          </a:p>
        </p:txBody>
      </p:sp>
      <p:sp>
        <p:nvSpPr>
          <p:cNvPr id="209" name="Text Box 111">
            <a:extLst>
              <a:ext uri="{FF2B5EF4-FFF2-40B4-BE49-F238E27FC236}">
                <a16:creationId xmlns:a16="http://schemas.microsoft.com/office/drawing/2014/main" id="{C5C15A01-D6AC-43DF-90CC-2EACDF81E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8224" y="4301575"/>
            <a:ext cx="12105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</a:rPr>
              <a:t>程控交换机</a:t>
            </a:r>
          </a:p>
        </p:txBody>
      </p:sp>
      <p:sp>
        <p:nvSpPr>
          <p:cNvPr id="210" name="Line 112">
            <a:extLst>
              <a:ext uri="{FF2B5EF4-FFF2-40B4-BE49-F238E27FC236}">
                <a16:creationId xmlns:a16="http://schemas.microsoft.com/office/drawing/2014/main" id="{8D50676A-1424-445A-A5DD-FA2394237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0737" y="1671637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211" name="图形 210">
            <a:extLst>
              <a:ext uri="{FF2B5EF4-FFF2-40B4-BE49-F238E27FC236}">
                <a16:creationId xmlns:a16="http://schemas.microsoft.com/office/drawing/2014/main" id="{8CCE7924-A1AA-442F-89FB-928B0CAE2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5401" y="1511175"/>
            <a:ext cx="713207" cy="540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026A-C724-4412-937A-172133D9D58E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离散多音调调制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130300"/>
            <a:ext cx="10858484" cy="2438524"/>
          </a:xfrm>
        </p:spPr>
        <p:txBody>
          <a:bodyPr/>
          <a:lstStyle/>
          <a:p>
            <a:r>
              <a:rPr lang="en-US" altLang="zh-CN" dirty="0"/>
              <a:t>DMT</a:t>
            </a:r>
            <a:r>
              <a:rPr lang="zh-CN" altLang="en-US" dirty="0"/>
              <a:t>：</a:t>
            </a:r>
            <a:r>
              <a:rPr lang="en-US" altLang="zh-CN" dirty="0"/>
              <a:t>Discrete </a:t>
            </a:r>
            <a:r>
              <a:rPr lang="en-US" altLang="zh-CN" dirty="0" err="1"/>
              <a:t>MultiTone</a:t>
            </a:r>
            <a:r>
              <a:rPr lang="en-US" altLang="zh-CN" dirty="0"/>
              <a:t> modulation</a:t>
            </a:r>
          </a:p>
          <a:p>
            <a:r>
              <a:rPr lang="zh-CN" altLang="en-US" dirty="0"/>
              <a:t>将本地可用带宽（约</a:t>
            </a:r>
            <a:r>
              <a:rPr lang="en-US" altLang="zh-CN" dirty="0"/>
              <a:t>1.1MHz</a:t>
            </a:r>
            <a:r>
              <a:rPr lang="zh-CN" altLang="en-US" dirty="0"/>
              <a:t>）分成</a:t>
            </a:r>
            <a:r>
              <a:rPr lang="en-US" altLang="zh-CN" dirty="0"/>
              <a:t>256</a:t>
            </a:r>
            <a:r>
              <a:rPr lang="zh-CN" altLang="en-US" dirty="0"/>
              <a:t>个</a:t>
            </a:r>
            <a:r>
              <a:rPr lang="en-US" altLang="zh-CN" dirty="0"/>
              <a:t>4312.5Hz</a:t>
            </a:r>
            <a:r>
              <a:rPr lang="zh-CN" altLang="en-US" dirty="0"/>
              <a:t>的独立信道</a:t>
            </a:r>
          </a:p>
          <a:p>
            <a:pPr lvl="1"/>
            <a:r>
              <a:rPr lang="zh-CN" altLang="en-US" dirty="0"/>
              <a:t>信道</a:t>
            </a:r>
            <a:r>
              <a:rPr lang="en-US" altLang="zh-CN" dirty="0"/>
              <a:t>0</a:t>
            </a:r>
            <a:r>
              <a:rPr lang="zh-CN" altLang="en-US" dirty="0"/>
              <a:t>：传统电话</a:t>
            </a:r>
          </a:p>
          <a:p>
            <a:pPr lvl="1"/>
            <a:r>
              <a:rPr lang="zh-CN" altLang="en-US" dirty="0"/>
              <a:t>信道</a:t>
            </a:r>
            <a:r>
              <a:rPr lang="en-US" altLang="zh-CN" dirty="0"/>
              <a:t>1~5</a:t>
            </a:r>
            <a:r>
              <a:rPr lang="zh-CN" altLang="en-US" dirty="0"/>
              <a:t>：保留</a:t>
            </a:r>
          </a:p>
          <a:p>
            <a:pPr lvl="1"/>
            <a:r>
              <a:rPr lang="zh-CN" altLang="en-US" dirty="0"/>
              <a:t>信道</a:t>
            </a:r>
            <a:r>
              <a:rPr lang="en-US" altLang="zh-CN" dirty="0"/>
              <a:t>6~256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个上行控制，</a:t>
            </a:r>
            <a:r>
              <a:rPr lang="en-US" altLang="zh-CN" dirty="0"/>
              <a:t>1</a:t>
            </a:r>
            <a:r>
              <a:rPr lang="zh-CN" altLang="en-US" dirty="0"/>
              <a:t>个下行控制，其它用于数据传输</a:t>
            </a:r>
          </a:p>
        </p:txBody>
      </p:sp>
      <p:sp>
        <p:nvSpPr>
          <p:cNvPr id="30" name="Line 4">
            <a:extLst>
              <a:ext uri="{FF2B5EF4-FFF2-40B4-BE49-F238E27FC236}">
                <a16:creationId xmlns:a16="http://schemas.microsoft.com/office/drawing/2014/main" id="{F3F90293-D3DF-46D7-849E-8DAE76F85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6469" y="3886325"/>
            <a:ext cx="0" cy="1223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5">
            <a:extLst>
              <a:ext uri="{FF2B5EF4-FFF2-40B4-BE49-F238E27FC236}">
                <a16:creationId xmlns:a16="http://schemas.microsoft.com/office/drawing/2014/main" id="{8859D901-3E06-4F75-A417-BFF603DB3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6469" y="5110287"/>
            <a:ext cx="7991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5440F71B-1E80-4A1A-BA89-80AF2BA30BB5}"/>
              </a:ext>
            </a:extLst>
          </p:cNvPr>
          <p:cNvSpPr>
            <a:spLocks/>
          </p:cNvSpPr>
          <p:nvPr/>
        </p:nvSpPr>
        <p:spPr bwMode="auto">
          <a:xfrm>
            <a:off x="1536469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3" name="Freeform 8">
            <a:extLst>
              <a:ext uri="{FF2B5EF4-FFF2-40B4-BE49-F238E27FC236}">
                <a16:creationId xmlns:a16="http://schemas.microsoft.com/office/drawing/2014/main" id="{B3E0D373-5260-40E0-A6C4-2AC36F943EAF}"/>
              </a:ext>
            </a:extLst>
          </p:cNvPr>
          <p:cNvSpPr>
            <a:spLocks/>
          </p:cNvSpPr>
          <p:nvPr/>
        </p:nvSpPr>
        <p:spPr bwMode="auto">
          <a:xfrm>
            <a:off x="1895244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9BA59FB1-9AD5-4F3B-9889-38BEE78E7AC0}"/>
              </a:ext>
            </a:extLst>
          </p:cNvPr>
          <p:cNvSpPr>
            <a:spLocks/>
          </p:cNvSpPr>
          <p:nvPr/>
        </p:nvSpPr>
        <p:spPr bwMode="auto">
          <a:xfrm>
            <a:off x="2257194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5" name="Freeform 10">
            <a:extLst>
              <a:ext uri="{FF2B5EF4-FFF2-40B4-BE49-F238E27FC236}">
                <a16:creationId xmlns:a16="http://schemas.microsoft.com/office/drawing/2014/main" id="{CBAFBBD4-7996-4538-80D1-574DF1F4CC5F}"/>
              </a:ext>
            </a:extLst>
          </p:cNvPr>
          <p:cNvSpPr>
            <a:spLocks/>
          </p:cNvSpPr>
          <p:nvPr/>
        </p:nvSpPr>
        <p:spPr bwMode="auto">
          <a:xfrm>
            <a:off x="2615969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8166F2BD-BC5F-4EB4-AE76-7F46E5E5586A}"/>
              </a:ext>
            </a:extLst>
          </p:cNvPr>
          <p:cNvSpPr>
            <a:spLocks/>
          </p:cNvSpPr>
          <p:nvPr/>
        </p:nvSpPr>
        <p:spPr bwMode="auto">
          <a:xfrm>
            <a:off x="2977919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7" name="Freeform 12">
            <a:extLst>
              <a:ext uri="{FF2B5EF4-FFF2-40B4-BE49-F238E27FC236}">
                <a16:creationId xmlns:a16="http://schemas.microsoft.com/office/drawing/2014/main" id="{633A477A-6FB4-42B1-8D49-9607B980EF99}"/>
              </a:ext>
            </a:extLst>
          </p:cNvPr>
          <p:cNvSpPr>
            <a:spLocks/>
          </p:cNvSpPr>
          <p:nvPr/>
        </p:nvSpPr>
        <p:spPr bwMode="auto">
          <a:xfrm>
            <a:off x="3336694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968DBF6E-0E65-4C2C-BAD1-F74122F5A072}"/>
              </a:ext>
            </a:extLst>
          </p:cNvPr>
          <p:cNvSpPr>
            <a:spLocks/>
          </p:cNvSpPr>
          <p:nvPr/>
        </p:nvSpPr>
        <p:spPr bwMode="auto">
          <a:xfrm>
            <a:off x="3695469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9" name="Freeform 14">
            <a:extLst>
              <a:ext uri="{FF2B5EF4-FFF2-40B4-BE49-F238E27FC236}">
                <a16:creationId xmlns:a16="http://schemas.microsoft.com/office/drawing/2014/main" id="{1F54D73C-BE0F-465B-B871-0C6E57F7E093}"/>
              </a:ext>
            </a:extLst>
          </p:cNvPr>
          <p:cNvSpPr>
            <a:spLocks/>
          </p:cNvSpPr>
          <p:nvPr/>
        </p:nvSpPr>
        <p:spPr bwMode="auto">
          <a:xfrm>
            <a:off x="4055831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0" name="Freeform 15">
            <a:extLst>
              <a:ext uri="{FF2B5EF4-FFF2-40B4-BE49-F238E27FC236}">
                <a16:creationId xmlns:a16="http://schemas.microsoft.com/office/drawing/2014/main" id="{51B1B077-98CE-4EB2-B1C0-016306129D3D}"/>
              </a:ext>
            </a:extLst>
          </p:cNvPr>
          <p:cNvSpPr>
            <a:spLocks/>
          </p:cNvSpPr>
          <p:nvPr/>
        </p:nvSpPr>
        <p:spPr bwMode="auto">
          <a:xfrm>
            <a:off x="4416194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1" name="Freeform 16">
            <a:extLst>
              <a:ext uri="{FF2B5EF4-FFF2-40B4-BE49-F238E27FC236}">
                <a16:creationId xmlns:a16="http://schemas.microsoft.com/office/drawing/2014/main" id="{7332FD2E-2AAB-4D93-BEC5-D572D31FEE07}"/>
              </a:ext>
            </a:extLst>
          </p:cNvPr>
          <p:cNvSpPr>
            <a:spLocks/>
          </p:cNvSpPr>
          <p:nvPr/>
        </p:nvSpPr>
        <p:spPr bwMode="auto">
          <a:xfrm>
            <a:off x="4776556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2" name="Freeform 17">
            <a:extLst>
              <a:ext uri="{FF2B5EF4-FFF2-40B4-BE49-F238E27FC236}">
                <a16:creationId xmlns:a16="http://schemas.microsoft.com/office/drawing/2014/main" id="{F828EBB9-980E-4EA1-94B3-E07F2E141038}"/>
              </a:ext>
            </a:extLst>
          </p:cNvPr>
          <p:cNvSpPr>
            <a:spLocks/>
          </p:cNvSpPr>
          <p:nvPr/>
        </p:nvSpPr>
        <p:spPr bwMode="auto">
          <a:xfrm>
            <a:off x="5135331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3" name="Freeform 18">
            <a:extLst>
              <a:ext uri="{FF2B5EF4-FFF2-40B4-BE49-F238E27FC236}">
                <a16:creationId xmlns:a16="http://schemas.microsoft.com/office/drawing/2014/main" id="{D8196682-C74F-440D-8F70-E650604601D3}"/>
              </a:ext>
            </a:extLst>
          </p:cNvPr>
          <p:cNvSpPr>
            <a:spLocks/>
          </p:cNvSpPr>
          <p:nvPr/>
        </p:nvSpPr>
        <p:spPr bwMode="auto">
          <a:xfrm>
            <a:off x="5495694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4" name="Freeform 19">
            <a:extLst>
              <a:ext uri="{FF2B5EF4-FFF2-40B4-BE49-F238E27FC236}">
                <a16:creationId xmlns:a16="http://schemas.microsoft.com/office/drawing/2014/main" id="{0F951D56-94F9-4634-996A-33139C4A54DA}"/>
              </a:ext>
            </a:extLst>
          </p:cNvPr>
          <p:cNvSpPr>
            <a:spLocks/>
          </p:cNvSpPr>
          <p:nvPr/>
        </p:nvSpPr>
        <p:spPr bwMode="auto">
          <a:xfrm>
            <a:off x="5856056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5" name="Freeform 20">
            <a:extLst>
              <a:ext uri="{FF2B5EF4-FFF2-40B4-BE49-F238E27FC236}">
                <a16:creationId xmlns:a16="http://schemas.microsoft.com/office/drawing/2014/main" id="{E6B1AEB9-93B1-4D82-A1FA-609F330EDD5B}"/>
              </a:ext>
            </a:extLst>
          </p:cNvPr>
          <p:cNvSpPr>
            <a:spLocks/>
          </p:cNvSpPr>
          <p:nvPr/>
        </p:nvSpPr>
        <p:spPr bwMode="auto">
          <a:xfrm>
            <a:off x="8303981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6" name="Freeform 21">
            <a:extLst>
              <a:ext uri="{FF2B5EF4-FFF2-40B4-BE49-F238E27FC236}">
                <a16:creationId xmlns:a16="http://schemas.microsoft.com/office/drawing/2014/main" id="{498A9299-93DB-4E60-9752-5C8C2E4CEEC6}"/>
              </a:ext>
            </a:extLst>
          </p:cNvPr>
          <p:cNvSpPr>
            <a:spLocks/>
          </p:cNvSpPr>
          <p:nvPr/>
        </p:nvSpPr>
        <p:spPr bwMode="auto">
          <a:xfrm>
            <a:off x="8664344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7" name="Freeform 22">
            <a:extLst>
              <a:ext uri="{FF2B5EF4-FFF2-40B4-BE49-F238E27FC236}">
                <a16:creationId xmlns:a16="http://schemas.microsoft.com/office/drawing/2014/main" id="{BA8897C1-FAA2-451C-A377-5B2A1CB3C61C}"/>
              </a:ext>
            </a:extLst>
          </p:cNvPr>
          <p:cNvSpPr>
            <a:spLocks/>
          </p:cNvSpPr>
          <p:nvPr/>
        </p:nvSpPr>
        <p:spPr bwMode="auto">
          <a:xfrm>
            <a:off x="9024706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8" name="Freeform 23">
            <a:extLst>
              <a:ext uri="{FF2B5EF4-FFF2-40B4-BE49-F238E27FC236}">
                <a16:creationId xmlns:a16="http://schemas.microsoft.com/office/drawing/2014/main" id="{3AF25DCF-79BE-4D4C-AF83-45895C5AAB75}"/>
              </a:ext>
            </a:extLst>
          </p:cNvPr>
          <p:cNvSpPr>
            <a:spLocks/>
          </p:cNvSpPr>
          <p:nvPr/>
        </p:nvSpPr>
        <p:spPr bwMode="auto">
          <a:xfrm>
            <a:off x="6935556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9" name="Freeform 24">
            <a:extLst>
              <a:ext uri="{FF2B5EF4-FFF2-40B4-BE49-F238E27FC236}">
                <a16:creationId xmlns:a16="http://schemas.microsoft.com/office/drawing/2014/main" id="{96E3E525-EA46-4763-B81B-02EA285016DD}"/>
              </a:ext>
            </a:extLst>
          </p:cNvPr>
          <p:cNvSpPr>
            <a:spLocks/>
          </p:cNvSpPr>
          <p:nvPr/>
        </p:nvSpPr>
        <p:spPr bwMode="auto">
          <a:xfrm>
            <a:off x="7295919" y="4175250"/>
            <a:ext cx="358775" cy="935037"/>
          </a:xfrm>
          <a:custGeom>
            <a:avLst/>
            <a:gdLst>
              <a:gd name="T0" fmla="*/ 0 w 226"/>
              <a:gd name="T1" fmla="*/ 588 h 589"/>
              <a:gd name="T2" fmla="*/ 111 w 226"/>
              <a:gd name="T3" fmla="*/ 0 h 589"/>
              <a:gd name="T4" fmla="*/ 226 w 226"/>
              <a:gd name="T5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" h="589">
                <a:moveTo>
                  <a:pt x="0" y="588"/>
                </a:moveTo>
                <a:cubicBezTo>
                  <a:pt x="19" y="490"/>
                  <a:pt x="73" y="0"/>
                  <a:pt x="111" y="0"/>
                </a:cubicBezTo>
                <a:cubicBezTo>
                  <a:pt x="149" y="0"/>
                  <a:pt x="202" y="466"/>
                  <a:pt x="226" y="5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50" name="Group 102">
            <a:extLst>
              <a:ext uri="{FF2B5EF4-FFF2-40B4-BE49-F238E27FC236}">
                <a16:creationId xmlns:a16="http://schemas.microsoft.com/office/drawing/2014/main" id="{E20962BA-AEDC-4D03-BB44-656D127F4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480351"/>
              </p:ext>
            </p:extLst>
          </p:nvPr>
        </p:nvGraphicFramePr>
        <p:xfrm>
          <a:off x="1536469" y="5183312"/>
          <a:ext cx="2519362" cy="365760"/>
        </p:xfrm>
        <a:graphic>
          <a:graphicData uri="http://schemas.openxmlformats.org/drawingml/2006/table">
            <a:tbl>
              <a:tblPr/>
              <a:tblGrid>
                <a:gridCol w="360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Line 103">
            <a:extLst>
              <a:ext uri="{FF2B5EF4-FFF2-40B4-BE49-F238E27FC236}">
                <a16:creationId xmlns:a16="http://schemas.microsoft.com/office/drawing/2014/main" id="{0B4F2004-185E-446A-8169-CF77CAC77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469" y="4030787"/>
            <a:ext cx="0" cy="13684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" name="Text Box 104">
            <a:extLst>
              <a:ext uri="{FF2B5EF4-FFF2-40B4-BE49-F238E27FC236}">
                <a16:creationId xmlns:a16="http://schemas.microsoft.com/office/drawing/2014/main" id="{6C6F44E2-8028-4926-A9E8-3E37A5007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419" y="439115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</a:rPr>
              <a:t>……</a:t>
            </a:r>
            <a:endParaRPr lang="en-US" altLang="zh-CN"/>
          </a:p>
        </p:txBody>
      </p:sp>
      <p:sp>
        <p:nvSpPr>
          <p:cNvPr id="54" name="Text Box 105">
            <a:extLst>
              <a:ext uri="{FF2B5EF4-FFF2-40B4-BE49-F238E27FC236}">
                <a16:creationId xmlns:a16="http://schemas.microsoft.com/office/drawing/2014/main" id="{476B7FE7-4010-424B-92EC-4BF345F3B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4844" y="439115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</a:rPr>
              <a:t>……</a:t>
            </a:r>
            <a:endParaRPr lang="en-US" altLang="zh-CN"/>
          </a:p>
        </p:txBody>
      </p:sp>
      <p:sp>
        <p:nvSpPr>
          <p:cNvPr id="55" name="AutoShape 106">
            <a:extLst>
              <a:ext uri="{FF2B5EF4-FFF2-40B4-BE49-F238E27FC236}">
                <a16:creationId xmlns:a16="http://schemas.microsoft.com/office/drawing/2014/main" id="{B6B63F4F-C185-4F73-8922-0CA2FDAA5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981" y="3670425"/>
            <a:ext cx="1293813" cy="431800"/>
          </a:xfrm>
          <a:prstGeom prst="wedgeRoundRectCallout">
            <a:avLst>
              <a:gd name="adj1" fmla="val -54051"/>
              <a:gd name="adj2" fmla="val 118014"/>
              <a:gd name="adj3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4312.5Hz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5756-5638-4515-B0B8-76ADF7CB4613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常用的</a:t>
            </a:r>
            <a:r>
              <a:rPr lang="en-US" altLang="zh-CN"/>
              <a:t>ADSL</a:t>
            </a:r>
            <a:r>
              <a:rPr lang="zh-CN" altLang="en-US"/>
              <a:t>带宽分配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130300"/>
            <a:ext cx="10858500" cy="1257793"/>
          </a:xfrm>
        </p:spPr>
        <p:txBody>
          <a:bodyPr/>
          <a:lstStyle/>
          <a:p>
            <a:r>
              <a:rPr lang="zh-CN" altLang="en-US" dirty="0"/>
              <a:t>一般情况：</a:t>
            </a:r>
            <a:r>
              <a:rPr lang="en-US" altLang="zh-CN" dirty="0"/>
              <a:t>80~90%</a:t>
            </a:r>
            <a:r>
              <a:rPr lang="zh-CN" altLang="en-US" dirty="0"/>
              <a:t>的信道分配给下行，</a:t>
            </a:r>
            <a:r>
              <a:rPr lang="en-US" altLang="zh-CN" dirty="0"/>
              <a:t>10~20%</a:t>
            </a:r>
            <a:r>
              <a:rPr lang="zh-CN" altLang="en-US" dirty="0"/>
              <a:t>分配给上行</a:t>
            </a:r>
          </a:p>
        </p:txBody>
      </p:sp>
      <p:graphicFrame>
        <p:nvGraphicFramePr>
          <p:cNvPr id="395317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332055"/>
              </p:ext>
            </p:extLst>
          </p:nvPr>
        </p:nvGraphicFramePr>
        <p:xfrm>
          <a:off x="2370326" y="2128371"/>
          <a:ext cx="6816725" cy="1671639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5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7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语音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上行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512k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下行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512k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FCF1-6CBE-4A3A-B159-2E96E8AB3EB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特性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机械特性</a:t>
            </a:r>
            <a:endParaRPr lang="en-US" altLang="zh-CN" dirty="0"/>
          </a:p>
          <a:p>
            <a:pPr lvl="1"/>
            <a:r>
              <a:rPr lang="zh-CN" altLang="en-US" dirty="0"/>
              <a:t>说明接口的插头尺寸、插头各管脚的位置等</a:t>
            </a:r>
          </a:p>
          <a:p>
            <a:r>
              <a:rPr lang="zh-CN" altLang="en-US" dirty="0"/>
              <a:t>电气特性</a:t>
            </a:r>
            <a:endParaRPr lang="en-US" altLang="zh-CN" dirty="0"/>
          </a:p>
          <a:p>
            <a:pPr lvl="1"/>
            <a:r>
              <a:rPr lang="zh-CN" altLang="en-US" dirty="0"/>
              <a:t>说明传输线上出现的电压应在什么范围</a:t>
            </a:r>
          </a:p>
          <a:p>
            <a:r>
              <a:rPr lang="zh-CN" altLang="en-US" dirty="0"/>
              <a:t>功能特性</a:t>
            </a:r>
            <a:endParaRPr lang="en-US" altLang="zh-CN" dirty="0"/>
          </a:p>
          <a:p>
            <a:pPr lvl="1"/>
            <a:r>
              <a:rPr lang="zh-CN" altLang="en-US" dirty="0"/>
              <a:t>说明某根传输线上出现的某一电平代表何种意义</a:t>
            </a:r>
          </a:p>
          <a:p>
            <a:r>
              <a:rPr lang="zh-CN" altLang="en-US" dirty="0"/>
              <a:t>规程特性</a:t>
            </a:r>
            <a:endParaRPr lang="en-US" altLang="zh-CN" dirty="0"/>
          </a:p>
          <a:p>
            <a:pPr lvl="1"/>
            <a:r>
              <a:rPr lang="zh-CN" altLang="en-US" dirty="0"/>
              <a:t>说明对于不同的功能各种可能事件出现的先后顺序</a:t>
            </a:r>
          </a:p>
        </p:txBody>
      </p:sp>
    </p:spTree>
    <p:extLst>
      <p:ext uri="{BB962C8B-B14F-4D97-AF65-F5344CB8AC3E}">
        <p14:creationId xmlns:p14="http://schemas.microsoft.com/office/powerpoint/2010/main" val="12674093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824AA1-09D7-EC3A-301E-028F418A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7ACB6-4040-4F8E-DAE4-CD916FCA3B1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物理层功能</a:t>
            </a:r>
          </a:p>
          <a:p>
            <a:r>
              <a:rPr lang="zh-CN" altLang="en-US" sz="2400" dirty="0"/>
              <a:t>传输介质</a:t>
            </a:r>
            <a:endParaRPr lang="en-US" altLang="zh-CN" sz="2400" dirty="0"/>
          </a:p>
          <a:p>
            <a:r>
              <a:rPr lang="zh-CN" altLang="en-US" sz="2400" dirty="0"/>
              <a:t>物理接口</a:t>
            </a:r>
            <a:endParaRPr lang="en-US" altLang="zh-CN" sz="2400" dirty="0"/>
          </a:p>
          <a:p>
            <a:r>
              <a:rPr lang="zh-CN" altLang="en-US" sz="2400" b="1" dirty="0"/>
              <a:t>物理层互连设备</a:t>
            </a:r>
            <a:endParaRPr lang="en-US" altLang="zh-CN" sz="2400" b="1" dirty="0"/>
          </a:p>
          <a:p>
            <a:r>
              <a:rPr lang="zh-CN" altLang="en-US" sz="2400" dirty="0"/>
              <a:t>小结</a:t>
            </a: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05008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6AC8-2FAE-440C-85E2-32F2EB217B84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物理层互联设备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130299"/>
            <a:ext cx="10858500" cy="3235325"/>
          </a:xfrm>
        </p:spPr>
        <p:txBody>
          <a:bodyPr/>
          <a:lstStyle/>
          <a:p>
            <a:r>
              <a:rPr lang="zh-CN" altLang="en-US" dirty="0"/>
              <a:t>物理层的网络设备：中继器、集线器</a:t>
            </a:r>
          </a:p>
          <a:p>
            <a:r>
              <a:rPr lang="zh-CN" altLang="en-US" dirty="0"/>
              <a:t>中继器作用于信号的电气部分</a:t>
            </a:r>
            <a:endParaRPr lang="en-US" altLang="zh-CN" dirty="0"/>
          </a:p>
          <a:p>
            <a:pPr lvl="1"/>
            <a:r>
              <a:rPr lang="zh-CN" altLang="en-US" dirty="0"/>
              <a:t>重新产生信号，可以扩展局域网所覆盖的地理范围</a:t>
            </a:r>
          </a:p>
          <a:p>
            <a:r>
              <a:rPr lang="zh-CN" altLang="en-US" dirty="0"/>
              <a:t>对网络的要求：</a:t>
            </a:r>
          </a:p>
          <a:p>
            <a:pPr lvl="1"/>
            <a:r>
              <a:rPr lang="zh-CN" altLang="en-US" dirty="0"/>
              <a:t>所连接的局域网具有相同的物理层和媒体访问控制协议</a:t>
            </a:r>
          </a:p>
        </p:txBody>
      </p:sp>
      <p:sp>
        <p:nvSpPr>
          <p:cNvPr id="371716" name="AutoShape 4"/>
          <p:cNvSpPr>
            <a:spLocks noChangeAspect="1" noChangeArrowheads="1" noTextEdit="1"/>
          </p:cNvSpPr>
          <p:nvPr/>
        </p:nvSpPr>
        <p:spPr bwMode="auto">
          <a:xfrm>
            <a:off x="2093220" y="3550313"/>
            <a:ext cx="7921625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17" name="Line 5"/>
          <p:cNvSpPr>
            <a:spLocks noChangeShapeType="1"/>
          </p:cNvSpPr>
          <p:nvPr/>
        </p:nvSpPr>
        <p:spPr bwMode="auto">
          <a:xfrm>
            <a:off x="2209107" y="4263100"/>
            <a:ext cx="32686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22" name="Line 10"/>
          <p:cNvSpPr>
            <a:spLocks noChangeShapeType="1"/>
          </p:cNvSpPr>
          <p:nvPr/>
        </p:nvSpPr>
        <p:spPr bwMode="auto">
          <a:xfrm>
            <a:off x="6436312" y="4263100"/>
            <a:ext cx="338803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23" name="Line 11"/>
          <p:cNvSpPr>
            <a:spLocks noChangeShapeType="1"/>
          </p:cNvSpPr>
          <p:nvPr/>
        </p:nvSpPr>
        <p:spPr bwMode="auto">
          <a:xfrm>
            <a:off x="4447482" y="4029738"/>
            <a:ext cx="0" cy="233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24" name="Freeform 12"/>
          <p:cNvSpPr>
            <a:spLocks/>
          </p:cNvSpPr>
          <p:nvPr/>
        </p:nvSpPr>
        <p:spPr bwMode="auto">
          <a:xfrm>
            <a:off x="4447482" y="4029739"/>
            <a:ext cx="234950" cy="117475"/>
          </a:xfrm>
          <a:custGeom>
            <a:avLst/>
            <a:gdLst>
              <a:gd name="T0" fmla="*/ 0 w 20"/>
              <a:gd name="T1" fmla="*/ 0 h 10"/>
              <a:gd name="T2" fmla="*/ 20 w 20"/>
              <a:gd name="T3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10">
                <a:moveTo>
                  <a:pt x="0" y="0"/>
                </a:moveTo>
                <a:cubicBezTo>
                  <a:pt x="7" y="4"/>
                  <a:pt x="15" y="8"/>
                  <a:pt x="20" y="10"/>
                </a:cubicBezTo>
              </a:path>
            </a:pathLst>
          </a:custGeom>
          <a:noFill/>
          <a:ln w="1270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25" name="Line 13"/>
          <p:cNvSpPr>
            <a:spLocks noChangeShapeType="1"/>
          </p:cNvSpPr>
          <p:nvPr/>
        </p:nvSpPr>
        <p:spPr bwMode="auto">
          <a:xfrm>
            <a:off x="4915794" y="4147214"/>
            <a:ext cx="0" cy="1158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26" name="Line 14"/>
          <p:cNvSpPr>
            <a:spLocks noChangeShapeType="1"/>
          </p:cNvSpPr>
          <p:nvPr/>
        </p:nvSpPr>
        <p:spPr bwMode="auto">
          <a:xfrm>
            <a:off x="4682432" y="4147213"/>
            <a:ext cx="2333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27" name="Line 15"/>
          <p:cNvSpPr>
            <a:spLocks noChangeShapeType="1"/>
          </p:cNvSpPr>
          <p:nvPr/>
        </p:nvSpPr>
        <p:spPr bwMode="auto">
          <a:xfrm>
            <a:off x="7141469" y="3796376"/>
            <a:ext cx="0" cy="466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28" name="Line 16"/>
          <p:cNvSpPr>
            <a:spLocks noChangeShapeType="1"/>
          </p:cNvSpPr>
          <p:nvPr/>
        </p:nvSpPr>
        <p:spPr bwMode="auto">
          <a:xfrm>
            <a:off x="7609782" y="3796376"/>
            <a:ext cx="0" cy="466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29" name="Line 17"/>
          <p:cNvSpPr>
            <a:spLocks noChangeShapeType="1"/>
          </p:cNvSpPr>
          <p:nvPr/>
        </p:nvSpPr>
        <p:spPr bwMode="auto">
          <a:xfrm>
            <a:off x="8078094" y="3796376"/>
            <a:ext cx="0" cy="466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30" name="Line 18"/>
          <p:cNvSpPr>
            <a:spLocks noChangeShapeType="1"/>
          </p:cNvSpPr>
          <p:nvPr/>
        </p:nvSpPr>
        <p:spPr bwMode="auto">
          <a:xfrm>
            <a:off x="8546407" y="3796376"/>
            <a:ext cx="0" cy="466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31" name="Line 19"/>
          <p:cNvSpPr>
            <a:spLocks noChangeShapeType="1"/>
          </p:cNvSpPr>
          <p:nvPr/>
        </p:nvSpPr>
        <p:spPr bwMode="auto">
          <a:xfrm>
            <a:off x="9016307" y="3796376"/>
            <a:ext cx="0" cy="466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32" name="Line 20"/>
          <p:cNvSpPr>
            <a:spLocks noChangeShapeType="1"/>
          </p:cNvSpPr>
          <p:nvPr/>
        </p:nvSpPr>
        <p:spPr bwMode="auto">
          <a:xfrm>
            <a:off x="9484619" y="3796376"/>
            <a:ext cx="0" cy="466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33" name="Line 21"/>
          <p:cNvSpPr>
            <a:spLocks noChangeShapeType="1"/>
          </p:cNvSpPr>
          <p:nvPr/>
        </p:nvSpPr>
        <p:spPr bwMode="auto">
          <a:xfrm>
            <a:off x="7141470" y="3796375"/>
            <a:ext cx="468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34" name="Line 22"/>
          <p:cNvSpPr>
            <a:spLocks noChangeShapeType="1"/>
          </p:cNvSpPr>
          <p:nvPr/>
        </p:nvSpPr>
        <p:spPr bwMode="auto">
          <a:xfrm>
            <a:off x="8078095" y="3796375"/>
            <a:ext cx="468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35" name="Line 23"/>
          <p:cNvSpPr>
            <a:spLocks noChangeShapeType="1"/>
          </p:cNvSpPr>
          <p:nvPr/>
        </p:nvSpPr>
        <p:spPr bwMode="auto">
          <a:xfrm>
            <a:off x="9016307" y="3796375"/>
            <a:ext cx="4683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1737" name="Group 25"/>
          <p:cNvGrpSpPr>
            <a:grpSpLocks/>
          </p:cNvGrpSpPr>
          <p:nvPr/>
        </p:nvGrpSpPr>
        <p:grpSpPr bwMode="auto">
          <a:xfrm>
            <a:off x="2572644" y="3890038"/>
            <a:ext cx="469900" cy="373062"/>
            <a:chOff x="778" y="3236"/>
            <a:chExt cx="296" cy="235"/>
          </a:xfrm>
        </p:grpSpPr>
        <p:sp>
          <p:nvSpPr>
            <p:cNvPr id="371738" name="Line 26"/>
            <p:cNvSpPr>
              <a:spLocks noChangeShapeType="1"/>
            </p:cNvSpPr>
            <p:nvPr/>
          </p:nvSpPr>
          <p:spPr bwMode="auto">
            <a:xfrm>
              <a:off x="778" y="3250"/>
              <a:ext cx="0" cy="2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1739" name="Group 27"/>
            <p:cNvGrpSpPr>
              <a:grpSpLocks/>
            </p:cNvGrpSpPr>
            <p:nvPr/>
          </p:nvGrpSpPr>
          <p:grpSpPr bwMode="auto">
            <a:xfrm>
              <a:off x="778" y="3236"/>
              <a:ext cx="296" cy="162"/>
              <a:chOff x="778" y="3236"/>
              <a:chExt cx="296" cy="162"/>
            </a:xfrm>
          </p:grpSpPr>
          <p:sp>
            <p:nvSpPr>
              <p:cNvPr id="371740" name="Freeform 28"/>
              <p:cNvSpPr>
                <a:spLocks/>
              </p:cNvSpPr>
              <p:nvPr/>
            </p:nvSpPr>
            <p:spPr bwMode="auto">
              <a:xfrm>
                <a:off x="778" y="3236"/>
                <a:ext cx="296" cy="162"/>
              </a:xfrm>
              <a:custGeom>
                <a:avLst/>
                <a:gdLst>
                  <a:gd name="T0" fmla="*/ 0 w 40"/>
                  <a:gd name="T1" fmla="*/ 2 h 22"/>
                  <a:gd name="T2" fmla="*/ 20 w 40"/>
                  <a:gd name="T3" fmla="*/ 2 h 22"/>
                  <a:gd name="T4" fmla="*/ 30 w 40"/>
                  <a:gd name="T5" fmla="*/ 12 h 22"/>
                  <a:gd name="T6" fmla="*/ 40 w 40"/>
                  <a:gd name="T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2">
                    <a:moveTo>
                      <a:pt x="0" y="2"/>
                    </a:moveTo>
                    <a:cubicBezTo>
                      <a:pt x="7" y="1"/>
                      <a:pt x="15" y="0"/>
                      <a:pt x="20" y="2"/>
                    </a:cubicBezTo>
                    <a:cubicBezTo>
                      <a:pt x="25" y="4"/>
                      <a:pt x="27" y="9"/>
                      <a:pt x="30" y="12"/>
                    </a:cubicBezTo>
                    <a:cubicBezTo>
                      <a:pt x="33" y="15"/>
                      <a:pt x="38" y="20"/>
                      <a:pt x="40" y="22"/>
                    </a:cubicBez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2B2B2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1741" name="Freeform 29"/>
              <p:cNvSpPr>
                <a:spLocks/>
              </p:cNvSpPr>
              <p:nvPr/>
            </p:nvSpPr>
            <p:spPr bwMode="auto">
              <a:xfrm>
                <a:off x="778" y="3236"/>
                <a:ext cx="296" cy="162"/>
              </a:xfrm>
              <a:custGeom>
                <a:avLst/>
                <a:gdLst>
                  <a:gd name="T0" fmla="*/ 0 w 40"/>
                  <a:gd name="T1" fmla="*/ 2 h 22"/>
                  <a:gd name="T2" fmla="*/ 20 w 40"/>
                  <a:gd name="T3" fmla="*/ 2 h 22"/>
                  <a:gd name="T4" fmla="*/ 30 w 40"/>
                  <a:gd name="T5" fmla="*/ 12 h 22"/>
                  <a:gd name="T6" fmla="*/ 40 w 40"/>
                  <a:gd name="T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2">
                    <a:moveTo>
                      <a:pt x="0" y="2"/>
                    </a:moveTo>
                    <a:cubicBezTo>
                      <a:pt x="7" y="1"/>
                      <a:pt x="15" y="0"/>
                      <a:pt x="20" y="2"/>
                    </a:cubicBezTo>
                    <a:cubicBezTo>
                      <a:pt x="25" y="4"/>
                      <a:pt x="27" y="9"/>
                      <a:pt x="30" y="12"/>
                    </a:cubicBezTo>
                    <a:cubicBezTo>
                      <a:pt x="33" y="15"/>
                      <a:pt x="38" y="20"/>
                      <a:pt x="40" y="22"/>
                    </a:cubicBez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1742" name="Line 30"/>
            <p:cNvSpPr>
              <a:spLocks noChangeShapeType="1"/>
            </p:cNvSpPr>
            <p:nvPr/>
          </p:nvSpPr>
          <p:spPr bwMode="auto">
            <a:xfrm>
              <a:off x="1074" y="3398"/>
              <a:ext cx="0" cy="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1743" name="Line 31"/>
          <p:cNvSpPr>
            <a:spLocks noChangeShapeType="1"/>
          </p:cNvSpPr>
          <p:nvPr/>
        </p:nvSpPr>
        <p:spPr bwMode="auto">
          <a:xfrm>
            <a:off x="2572644" y="4263100"/>
            <a:ext cx="469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44" name="Line 32"/>
          <p:cNvSpPr>
            <a:spLocks noChangeShapeType="1"/>
          </p:cNvSpPr>
          <p:nvPr/>
        </p:nvSpPr>
        <p:spPr bwMode="auto">
          <a:xfrm>
            <a:off x="2572644" y="3912264"/>
            <a:ext cx="0" cy="350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1745" name="Group 33"/>
          <p:cNvGrpSpPr>
            <a:grpSpLocks/>
          </p:cNvGrpSpPr>
          <p:nvPr/>
        </p:nvGrpSpPr>
        <p:grpSpPr bwMode="auto">
          <a:xfrm>
            <a:off x="2572644" y="3890039"/>
            <a:ext cx="469900" cy="257175"/>
            <a:chOff x="778" y="3236"/>
            <a:chExt cx="296" cy="162"/>
          </a:xfrm>
        </p:grpSpPr>
        <p:sp>
          <p:nvSpPr>
            <p:cNvPr id="371746" name="Freeform 34"/>
            <p:cNvSpPr>
              <a:spLocks/>
            </p:cNvSpPr>
            <p:nvPr/>
          </p:nvSpPr>
          <p:spPr bwMode="auto">
            <a:xfrm>
              <a:off x="778" y="3236"/>
              <a:ext cx="296" cy="162"/>
            </a:xfrm>
            <a:custGeom>
              <a:avLst/>
              <a:gdLst>
                <a:gd name="T0" fmla="*/ 0 w 40"/>
                <a:gd name="T1" fmla="*/ 2 h 22"/>
                <a:gd name="T2" fmla="*/ 20 w 40"/>
                <a:gd name="T3" fmla="*/ 2 h 22"/>
                <a:gd name="T4" fmla="*/ 30 w 40"/>
                <a:gd name="T5" fmla="*/ 12 h 22"/>
                <a:gd name="T6" fmla="*/ 40 w 40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2">
                  <a:moveTo>
                    <a:pt x="0" y="2"/>
                  </a:moveTo>
                  <a:cubicBezTo>
                    <a:pt x="7" y="1"/>
                    <a:pt x="15" y="0"/>
                    <a:pt x="20" y="2"/>
                  </a:cubicBezTo>
                  <a:cubicBezTo>
                    <a:pt x="25" y="4"/>
                    <a:pt x="27" y="9"/>
                    <a:pt x="30" y="12"/>
                  </a:cubicBezTo>
                  <a:cubicBezTo>
                    <a:pt x="33" y="15"/>
                    <a:pt x="38" y="20"/>
                    <a:pt x="40" y="22"/>
                  </a:cubicBez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2B2B2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47" name="Freeform 35"/>
            <p:cNvSpPr>
              <a:spLocks/>
            </p:cNvSpPr>
            <p:nvPr/>
          </p:nvSpPr>
          <p:spPr bwMode="auto">
            <a:xfrm>
              <a:off x="778" y="3236"/>
              <a:ext cx="296" cy="162"/>
            </a:xfrm>
            <a:custGeom>
              <a:avLst/>
              <a:gdLst>
                <a:gd name="T0" fmla="*/ 0 w 40"/>
                <a:gd name="T1" fmla="*/ 2 h 22"/>
                <a:gd name="T2" fmla="*/ 20 w 40"/>
                <a:gd name="T3" fmla="*/ 2 h 22"/>
                <a:gd name="T4" fmla="*/ 30 w 40"/>
                <a:gd name="T5" fmla="*/ 12 h 22"/>
                <a:gd name="T6" fmla="*/ 40 w 40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2">
                  <a:moveTo>
                    <a:pt x="0" y="2"/>
                  </a:moveTo>
                  <a:cubicBezTo>
                    <a:pt x="7" y="1"/>
                    <a:pt x="15" y="0"/>
                    <a:pt x="20" y="2"/>
                  </a:cubicBezTo>
                  <a:cubicBezTo>
                    <a:pt x="25" y="4"/>
                    <a:pt x="27" y="9"/>
                    <a:pt x="30" y="12"/>
                  </a:cubicBezTo>
                  <a:cubicBezTo>
                    <a:pt x="33" y="15"/>
                    <a:pt x="38" y="20"/>
                    <a:pt x="40" y="22"/>
                  </a:cubicBezTo>
                </a:path>
              </a:pathLst>
            </a:custGeom>
            <a:noFill/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1748" name="Line 36"/>
          <p:cNvSpPr>
            <a:spLocks noChangeShapeType="1"/>
          </p:cNvSpPr>
          <p:nvPr/>
        </p:nvSpPr>
        <p:spPr bwMode="auto">
          <a:xfrm>
            <a:off x="3042544" y="4147214"/>
            <a:ext cx="0" cy="1158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49" name="Line 37"/>
          <p:cNvSpPr>
            <a:spLocks noChangeShapeType="1"/>
          </p:cNvSpPr>
          <p:nvPr/>
        </p:nvSpPr>
        <p:spPr bwMode="auto">
          <a:xfrm>
            <a:off x="2572644" y="3912264"/>
            <a:ext cx="0" cy="350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51" name="Freeform 39"/>
          <p:cNvSpPr>
            <a:spLocks/>
          </p:cNvSpPr>
          <p:nvPr/>
        </p:nvSpPr>
        <p:spPr bwMode="auto">
          <a:xfrm>
            <a:off x="2572644" y="3890039"/>
            <a:ext cx="469900" cy="257175"/>
          </a:xfrm>
          <a:custGeom>
            <a:avLst/>
            <a:gdLst>
              <a:gd name="T0" fmla="*/ 0 w 40"/>
              <a:gd name="T1" fmla="*/ 2 h 22"/>
              <a:gd name="T2" fmla="*/ 20 w 40"/>
              <a:gd name="T3" fmla="*/ 2 h 22"/>
              <a:gd name="T4" fmla="*/ 30 w 40"/>
              <a:gd name="T5" fmla="*/ 12 h 22"/>
              <a:gd name="T6" fmla="*/ 40 w 40"/>
              <a:gd name="T7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22">
                <a:moveTo>
                  <a:pt x="0" y="2"/>
                </a:moveTo>
                <a:cubicBezTo>
                  <a:pt x="7" y="1"/>
                  <a:pt x="15" y="0"/>
                  <a:pt x="20" y="2"/>
                </a:cubicBezTo>
                <a:cubicBezTo>
                  <a:pt x="25" y="4"/>
                  <a:pt x="27" y="9"/>
                  <a:pt x="30" y="12"/>
                </a:cubicBezTo>
                <a:cubicBezTo>
                  <a:pt x="33" y="15"/>
                  <a:pt x="38" y="20"/>
                  <a:pt x="40" y="22"/>
                </a:cubicBez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52" name="Freeform 40"/>
          <p:cNvSpPr>
            <a:spLocks/>
          </p:cNvSpPr>
          <p:nvPr/>
        </p:nvSpPr>
        <p:spPr bwMode="auto">
          <a:xfrm>
            <a:off x="2572644" y="3890039"/>
            <a:ext cx="469900" cy="257175"/>
          </a:xfrm>
          <a:custGeom>
            <a:avLst/>
            <a:gdLst>
              <a:gd name="T0" fmla="*/ 0 w 40"/>
              <a:gd name="T1" fmla="*/ 2 h 22"/>
              <a:gd name="T2" fmla="*/ 20 w 40"/>
              <a:gd name="T3" fmla="*/ 2 h 22"/>
              <a:gd name="T4" fmla="*/ 30 w 40"/>
              <a:gd name="T5" fmla="*/ 12 h 22"/>
              <a:gd name="T6" fmla="*/ 40 w 40"/>
              <a:gd name="T7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22">
                <a:moveTo>
                  <a:pt x="0" y="2"/>
                </a:moveTo>
                <a:cubicBezTo>
                  <a:pt x="7" y="1"/>
                  <a:pt x="15" y="0"/>
                  <a:pt x="20" y="2"/>
                </a:cubicBezTo>
                <a:cubicBezTo>
                  <a:pt x="25" y="4"/>
                  <a:pt x="27" y="9"/>
                  <a:pt x="30" y="12"/>
                </a:cubicBezTo>
                <a:cubicBezTo>
                  <a:pt x="33" y="15"/>
                  <a:pt x="38" y="20"/>
                  <a:pt x="40" y="22"/>
                </a:cubicBezTo>
              </a:path>
            </a:pathLst>
          </a:custGeom>
          <a:noFill/>
          <a:ln w="1270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53" name="Line 41"/>
          <p:cNvSpPr>
            <a:spLocks noChangeShapeType="1"/>
          </p:cNvSpPr>
          <p:nvPr/>
        </p:nvSpPr>
        <p:spPr bwMode="auto">
          <a:xfrm>
            <a:off x="3042544" y="4147214"/>
            <a:ext cx="0" cy="1158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54" name="Line 42"/>
          <p:cNvSpPr>
            <a:spLocks noChangeShapeType="1"/>
          </p:cNvSpPr>
          <p:nvPr/>
        </p:nvSpPr>
        <p:spPr bwMode="auto">
          <a:xfrm>
            <a:off x="2572644" y="4263100"/>
            <a:ext cx="469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55" name="Line 43"/>
          <p:cNvSpPr>
            <a:spLocks noChangeShapeType="1"/>
          </p:cNvSpPr>
          <p:nvPr/>
        </p:nvSpPr>
        <p:spPr bwMode="auto">
          <a:xfrm flipV="1">
            <a:off x="3510857" y="3561426"/>
            <a:ext cx="0" cy="701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1756" name="Group 44"/>
          <p:cNvGrpSpPr>
            <a:grpSpLocks/>
          </p:cNvGrpSpPr>
          <p:nvPr/>
        </p:nvGrpSpPr>
        <p:grpSpPr bwMode="auto">
          <a:xfrm>
            <a:off x="3510858" y="3678900"/>
            <a:ext cx="350837" cy="350838"/>
            <a:chOff x="1369" y="3103"/>
            <a:chExt cx="221" cy="221"/>
          </a:xfrm>
        </p:grpSpPr>
        <p:sp>
          <p:nvSpPr>
            <p:cNvPr id="371757" name="Freeform 45"/>
            <p:cNvSpPr>
              <a:spLocks/>
            </p:cNvSpPr>
            <p:nvPr/>
          </p:nvSpPr>
          <p:spPr bwMode="auto">
            <a:xfrm>
              <a:off x="1369" y="3103"/>
              <a:ext cx="221" cy="221"/>
            </a:xfrm>
            <a:custGeom>
              <a:avLst/>
              <a:gdLst>
                <a:gd name="T0" fmla="*/ 0 w 30"/>
                <a:gd name="T1" fmla="*/ 0 h 30"/>
                <a:gd name="T2" fmla="*/ 20 w 30"/>
                <a:gd name="T3" fmla="*/ 20 h 30"/>
                <a:gd name="T4" fmla="*/ 30 w 30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cubicBezTo>
                    <a:pt x="7" y="7"/>
                    <a:pt x="15" y="15"/>
                    <a:pt x="20" y="20"/>
                  </a:cubicBezTo>
                  <a:cubicBezTo>
                    <a:pt x="25" y="25"/>
                    <a:pt x="27" y="28"/>
                    <a:pt x="30" y="30"/>
                  </a:cubicBezTo>
                </a:path>
              </a:pathLst>
            </a:custGeom>
            <a:solidFill>
              <a:srgbClr val="B2B2B2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58" name="Freeform 46"/>
            <p:cNvSpPr>
              <a:spLocks/>
            </p:cNvSpPr>
            <p:nvPr/>
          </p:nvSpPr>
          <p:spPr bwMode="auto">
            <a:xfrm>
              <a:off x="1369" y="3103"/>
              <a:ext cx="221" cy="221"/>
            </a:xfrm>
            <a:custGeom>
              <a:avLst/>
              <a:gdLst>
                <a:gd name="T0" fmla="*/ 0 w 30"/>
                <a:gd name="T1" fmla="*/ 0 h 30"/>
                <a:gd name="T2" fmla="*/ 20 w 30"/>
                <a:gd name="T3" fmla="*/ 20 h 30"/>
                <a:gd name="T4" fmla="*/ 30 w 30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cubicBezTo>
                    <a:pt x="7" y="7"/>
                    <a:pt x="15" y="15"/>
                    <a:pt x="20" y="20"/>
                  </a:cubicBezTo>
                  <a:cubicBezTo>
                    <a:pt x="25" y="25"/>
                    <a:pt x="27" y="28"/>
                    <a:pt x="30" y="30"/>
                  </a:cubicBezTo>
                </a:path>
              </a:pathLst>
            </a:custGeom>
            <a:noFill/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1759" name="Line 47"/>
          <p:cNvSpPr>
            <a:spLocks noChangeShapeType="1"/>
          </p:cNvSpPr>
          <p:nvPr/>
        </p:nvSpPr>
        <p:spPr bwMode="auto">
          <a:xfrm>
            <a:off x="3979169" y="4029738"/>
            <a:ext cx="0" cy="233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60" name="Line 48"/>
          <p:cNvSpPr>
            <a:spLocks noChangeShapeType="1"/>
          </p:cNvSpPr>
          <p:nvPr/>
        </p:nvSpPr>
        <p:spPr bwMode="auto">
          <a:xfrm>
            <a:off x="3861695" y="4029738"/>
            <a:ext cx="1174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61" name="Line 49"/>
          <p:cNvSpPr>
            <a:spLocks noChangeShapeType="1"/>
          </p:cNvSpPr>
          <p:nvPr/>
        </p:nvSpPr>
        <p:spPr bwMode="auto">
          <a:xfrm flipV="1">
            <a:off x="3510857" y="3561426"/>
            <a:ext cx="0" cy="701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1762" name="Group 50"/>
          <p:cNvGrpSpPr>
            <a:grpSpLocks/>
          </p:cNvGrpSpPr>
          <p:nvPr/>
        </p:nvGrpSpPr>
        <p:grpSpPr bwMode="auto">
          <a:xfrm>
            <a:off x="3510858" y="3678900"/>
            <a:ext cx="350837" cy="350838"/>
            <a:chOff x="1369" y="3103"/>
            <a:chExt cx="221" cy="221"/>
          </a:xfrm>
        </p:grpSpPr>
        <p:sp>
          <p:nvSpPr>
            <p:cNvPr id="371763" name="Freeform 51"/>
            <p:cNvSpPr>
              <a:spLocks/>
            </p:cNvSpPr>
            <p:nvPr/>
          </p:nvSpPr>
          <p:spPr bwMode="auto">
            <a:xfrm>
              <a:off x="1369" y="3103"/>
              <a:ext cx="221" cy="221"/>
            </a:xfrm>
            <a:custGeom>
              <a:avLst/>
              <a:gdLst>
                <a:gd name="T0" fmla="*/ 0 w 30"/>
                <a:gd name="T1" fmla="*/ 0 h 30"/>
                <a:gd name="T2" fmla="*/ 20 w 30"/>
                <a:gd name="T3" fmla="*/ 20 h 30"/>
                <a:gd name="T4" fmla="*/ 30 w 30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cubicBezTo>
                    <a:pt x="7" y="7"/>
                    <a:pt x="15" y="15"/>
                    <a:pt x="20" y="20"/>
                  </a:cubicBezTo>
                  <a:cubicBezTo>
                    <a:pt x="25" y="25"/>
                    <a:pt x="27" y="28"/>
                    <a:pt x="30" y="30"/>
                  </a:cubicBezTo>
                </a:path>
              </a:pathLst>
            </a:custGeom>
            <a:solidFill>
              <a:srgbClr val="B2B2B2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64" name="Freeform 52"/>
            <p:cNvSpPr>
              <a:spLocks/>
            </p:cNvSpPr>
            <p:nvPr/>
          </p:nvSpPr>
          <p:spPr bwMode="auto">
            <a:xfrm>
              <a:off x="1369" y="3103"/>
              <a:ext cx="221" cy="221"/>
            </a:xfrm>
            <a:custGeom>
              <a:avLst/>
              <a:gdLst>
                <a:gd name="T0" fmla="*/ 0 w 30"/>
                <a:gd name="T1" fmla="*/ 0 h 30"/>
                <a:gd name="T2" fmla="*/ 20 w 30"/>
                <a:gd name="T3" fmla="*/ 20 h 30"/>
                <a:gd name="T4" fmla="*/ 30 w 30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cubicBezTo>
                    <a:pt x="7" y="7"/>
                    <a:pt x="15" y="15"/>
                    <a:pt x="20" y="20"/>
                  </a:cubicBezTo>
                  <a:cubicBezTo>
                    <a:pt x="25" y="25"/>
                    <a:pt x="27" y="28"/>
                    <a:pt x="30" y="30"/>
                  </a:cubicBezTo>
                </a:path>
              </a:pathLst>
            </a:custGeom>
            <a:noFill/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1765" name="Line 53"/>
          <p:cNvSpPr>
            <a:spLocks noChangeShapeType="1"/>
          </p:cNvSpPr>
          <p:nvPr/>
        </p:nvSpPr>
        <p:spPr bwMode="auto">
          <a:xfrm>
            <a:off x="3979169" y="4029738"/>
            <a:ext cx="0" cy="233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66" name="Line 54"/>
          <p:cNvSpPr>
            <a:spLocks noChangeShapeType="1"/>
          </p:cNvSpPr>
          <p:nvPr/>
        </p:nvSpPr>
        <p:spPr bwMode="auto">
          <a:xfrm>
            <a:off x="3861695" y="4029738"/>
            <a:ext cx="1174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67" name="Rectangle 55"/>
          <p:cNvSpPr>
            <a:spLocks noChangeArrowheads="1"/>
          </p:cNvSpPr>
          <p:nvPr/>
        </p:nvSpPr>
        <p:spPr bwMode="auto">
          <a:xfrm>
            <a:off x="5477770" y="4032397"/>
            <a:ext cx="877163" cy="369332"/>
          </a:xfrm>
          <a:prstGeom prst="rect">
            <a:avLst/>
          </a:prstGeom>
          <a:solidFill>
            <a:srgbClr val="0066FF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066FF"/>
            </a:extrusionClr>
            <a:contourClr>
              <a:srgbClr val="0066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中继器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C776-39C7-441E-8515-87DD37072ED4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用中继器连接局域网</a:t>
            </a:r>
          </a:p>
        </p:txBody>
      </p:sp>
      <p:sp>
        <p:nvSpPr>
          <p:cNvPr id="373767" name="Rectangle 7"/>
          <p:cNvSpPr>
            <a:spLocks noChangeArrowheads="1"/>
          </p:cNvSpPr>
          <p:nvPr/>
        </p:nvSpPr>
        <p:spPr bwMode="auto">
          <a:xfrm>
            <a:off x="2928939" y="1279526"/>
            <a:ext cx="111125" cy="4219575"/>
          </a:xfrm>
          <a:prstGeom prst="rect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373768" name="Rectangle 8"/>
          <p:cNvSpPr>
            <a:spLocks noChangeArrowheads="1"/>
          </p:cNvSpPr>
          <p:nvPr/>
        </p:nvSpPr>
        <p:spPr bwMode="auto">
          <a:xfrm>
            <a:off x="5259389" y="1279526"/>
            <a:ext cx="111125" cy="4219575"/>
          </a:xfrm>
          <a:prstGeom prst="rect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373769" name="Rectangle 9"/>
          <p:cNvSpPr>
            <a:spLocks noChangeArrowheads="1"/>
          </p:cNvSpPr>
          <p:nvPr/>
        </p:nvSpPr>
        <p:spPr bwMode="auto">
          <a:xfrm>
            <a:off x="7702551" y="1279526"/>
            <a:ext cx="111125" cy="4219575"/>
          </a:xfrm>
          <a:prstGeom prst="rect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373770" name="Rectangle 10"/>
          <p:cNvSpPr>
            <a:spLocks noChangeArrowheads="1"/>
          </p:cNvSpPr>
          <p:nvPr/>
        </p:nvSpPr>
        <p:spPr bwMode="auto">
          <a:xfrm>
            <a:off x="9699626" y="1279526"/>
            <a:ext cx="111125" cy="4219575"/>
          </a:xfrm>
          <a:prstGeom prst="rect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373771" name="Rectangle 11"/>
          <p:cNvSpPr>
            <a:spLocks noChangeArrowheads="1"/>
          </p:cNvSpPr>
          <p:nvPr/>
        </p:nvSpPr>
        <p:spPr bwMode="auto">
          <a:xfrm>
            <a:off x="3538539" y="1799709"/>
            <a:ext cx="877163" cy="369332"/>
          </a:xfrm>
          <a:prstGeom prst="rect">
            <a:avLst/>
          </a:prstGeom>
          <a:solidFill>
            <a:srgbClr val="0066FF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066FF"/>
            </a:extrusionClr>
            <a:contourClr>
              <a:srgbClr val="0066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中继器</a:t>
            </a:r>
          </a:p>
        </p:txBody>
      </p:sp>
      <p:sp>
        <p:nvSpPr>
          <p:cNvPr id="373773" name="Line 13"/>
          <p:cNvSpPr>
            <a:spLocks noChangeShapeType="1"/>
          </p:cNvSpPr>
          <p:nvPr/>
        </p:nvSpPr>
        <p:spPr bwMode="auto">
          <a:xfrm>
            <a:off x="3040063" y="1946275"/>
            <a:ext cx="498476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3774" name="Line 14"/>
          <p:cNvSpPr>
            <a:spLocks noChangeShapeType="1"/>
          </p:cNvSpPr>
          <p:nvPr/>
        </p:nvSpPr>
        <p:spPr bwMode="auto">
          <a:xfrm>
            <a:off x="4469028" y="1946275"/>
            <a:ext cx="79036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3775" name="Rectangle 15"/>
          <p:cNvSpPr>
            <a:spLocks noChangeArrowheads="1"/>
          </p:cNvSpPr>
          <p:nvPr/>
        </p:nvSpPr>
        <p:spPr bwMode="auto">
          <a:xfrm>
            <a:off x="6091239" y="2464872"/>
            <a:ext cx="877163" cy="369332"/>
          </a:xfrm>
          <a:prstGeom prst="rect">
            <a:avLst/>
          </a:prstGeom>
          <a:solidFill>
            <a:srgbClr val="0066FF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066FF"/>
            </a:extrusionClr>
            <a:contourClr>
              <a:srgbClr val="0066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中继器</a:t>
            </a:r>
          </a:p>
        </p:txBody>
      </p:sp>
      <p:sp>
        <p:nvSpPr>
          <p:cNvPr id="373777" name="Line 17"/>
          <p:cNvSpPr>
            <a:spLocks noChangeShapeType="1"/>
          </p:cNvSpPr>
          <p:nvPr/>
        </p:nvSpPr>
        <p:spPr bwMode="auto">
          <a:xfrm>
            <a:off x="5370513" y="2611438"/>
            <a:ext cx="6667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3778" name="Line 18"/>
          <p:cNvSpPr>
            <a:spLocks noChangeShapeType="1"/>
          </p:cNvSpPr>
          <p:nvPr/>
        </p:nvSpPr>
        <p:spPr bwMode="auto">
          <a:xfrm>
            <a:off x="7066625" y="2611438"/>
            <a:ext cx="6359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3779" name="Rectangle 19"/>
          <p:cNvSpPr>
            <a:spLocks noChangeArrowheads="1"/>
          </p:cNvSpPr>
          <p:nvPr/>
        </p:nvSpPr>
        <p:spPr bwMode="auto">
          <a:xfrm>
            <a:off x="8199439" y="1799709"/>
            <a:ext cx="877163" cy="369332"/>
          </a:xfrm>
          <a:prstGeom prst="rect">
            <a:avLst/>
          </a:prstGeom>
          <a:solidFill>
            <a:srgbClr val="0066FF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066FF"/>
            </a:extrusionClr>
            <a:contourClr>
              <a:srgbClr val="0066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中继器</a:t>
            </a:r>
          </a:p>
        </p:txBody>
      </p:sp>
      <p:sp>
        <p:nvSpPr>
          <p:cNvPr id="373781" name="Line 21"/>
          <p:cNvSpPr>
            <a:spLocks noChangeShapeType="1"/>
          </p:cNvSpPr>
          <p:nvPr/>
        </p:nvSpPr>
        <p:spPr bwMode="auto">
          <a:xfrm>
            <a:off x="7813675" y="1946275"/>
            <a:ext cx="3317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3782" name="Line 22"/>
          <p:cNvSpPr>
            <a:spLocks noChangeShapeType="1"/>
          </p:cNvSpPr>
          <p:nvPr/>
        </p:nvSpPr>
        <p:spPr bwMode="auto">
          <a:xfrm>
            <a:off x="9144001" y="1946275"/>
            <a:ext cx="555626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3785" name="Line 25"/>
          <p:cNvSpPr>
            <a:spLocks noChangeShapeType="1"/>
          </p:cNvSpPr>
          <p:nvPr/>
        </p:nvSpPr>
        <p:spPr bwMode="auto">
          <a:xfrm>
            <a:off x="2486025" y="2833688"/>
            <a:ext cx="5540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3786" name="Rectangle 26"/>
          <p:cNvSpPr>
            <a:spLocks noChangeArrowheads="1"/>
          </p:cNvSpPr>
          <p:nvPr/>
        </p:nvSpPr>
        <p:spPr bwMode="auto">
          <a:xfrm>
            <a:off x="1928814" y="4700605"/>
            <a:ext cx="5556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dirty="0"/>
              <a:t>E</a:t>
            </a:r>
          </a:p>
        </p:txBody>
      </p:sp>
      <p:sp>
        <p:nvSpPr>
          <p:cNvPr id="373788" name="Line 28"/>
          <p:cNvSpPr>
            <a:spLocks noChangeShapeType="1"/>
          </p:cNvSpPr>
          <p:nvPr/>
        </p:nvSpPr>
        <p:spPr bwMode="auto">
          <a:xfrm>
            <a:off x="2486026" y="4387850"/>
            <a:ext cx="4429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3789" name="Rectangle 29"/>
          <p:cNvSpPr>
            <a:spLocks noChangeArrowheads="1"/>
          </p:cNvSpPr>
          <p:nvPr/>
        </p:nvSpPr>
        <p:spPr bwMode="auto">
          <a:xfrm>
            <a:off x="4270007" y="4343508"/>
            <a:ext cx="5556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dirty="0"/>
              <a:t>D</a:t>
            </a:r>
          </a:p>
        </p:txBody>
      </p:sp>
      <p:sp>
        <p:nvSpPr>
          <p:cNvPr id="373791" name="Line 31"/>
          <p:cNvSpPr>
            <a:spLocks noChangeShapeType="1"/>
          </p:cNvSpPr>
          <p:nvPr/>
        </p:nvSpPr>
        <p:spPr bwMode="auto">
          <a:xfrm>
            <a:off x="4816475" y="4054475"/>
            <a:ext cx="5540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3792" name="Rectangle 32"/>
          <p:cNvSpPr>
            <a:spLocks noChangeArrowheads="1"/>
          </p:cNvSpPr>
          <p:nvPr/>
        </p:nvSpPr>
        <p:spPr bwMode="auto">
          <a:xfrm>
            <a:off x="6714388" y="5053066"/>
            <a:ext cx="5556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dirty="0"/>
              <a:t>C</a:t>
            </a:r>
          </a:p>
        </p:txBody>
      </p:sp>
      <p:sp>
        <p:nvSpPr>
          <p:cNvPr id="373794" name="Line 34"/>
          <p:cNvSpPr>
            <a:spLocks noChangeShapeType="1"/>
          </p:cNvSpPr>
          <p:nvPr/>
        </p:nvSpPr>
        <p:spPr bwMode="auto">
          <a:xfrm>
            <a:off x="7258051" y="4832350"/>
            <a:ext cx="5556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3795" name="Rectangle 35"/>
          <p:cNvSpPr>
            <a:spLocks noChangeArrowheads="1"/>
          </p:cNvSpPr>
          <p:nvPr/>
        </p:nvSpPr>
        <p:spPr bwMode="auto">
          <a:xfrm>
            <a:off x="8701088" y="3886321"/>
            <a:ext cx="55403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dirty="0"/>
              <a:t>B</a:t>
            </a:r>
          </a:p>
        </p:txBody>
      </p:sp>
      <p:sp>
        <p:nvSpPr>
          <p:cNvPr id="373797" name="Line 37"/>
          <p:cNvSpPr>
            <a:spLocks noChangeShapeType="1"/>
          </p:cNvSpPr>
          <p:nvPr/>
        </p:nvSpPr>
        <p:spPr bwMode="auto">
          <a:xfrm>
            <a:off x="9255125" y="3611563"/>
            <a:ext cx="444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3799" name="Rectangle 39"/>
          <p:cNvSpPr>
            <a:spLocks noChangeArrowheads="1"/>
          </p:cNvSpPr>
          <p:nvPr/>
        </p:nvSpPr>
        <p:spPr bwMode="auto">
          <a:xfrm>
            <a:off x="2605088" y="5608638"/>
            <a:ext cx="12123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局域网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L1</a:t>
            </a:r>
            <a:endParaRPr lang="en-US" altLang="zh-CN" dirty="0"/>
          </a:p>
        </p:txBody>
      </p:sp>
      <p:sp>
        <p:nvSpPr>
          <p:cNvPr id="373802" name="Rectangle 42"/>
          <p:cNvSpPr>
            <a:spLocks noChangeArrowheads="1"/>
          </p:cNvSpPr>
          <p:nvPr/>
        </p:nvSpPr>
        <p:spPr bwMode="auto">
          <a:xfrm>
            <a:off x="4935539" y="5608638"/>
            <a:ext cx="12123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局域网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L2</a:t>
            </a:r>
            <a:endParaRPr lang="en-US" altLang="zh-CN" dirty="0"/>
          </a:p>
        </p:txBody>
      </p:sp>
      <p:sp>
        <p:nvSpPr>
          <p:cNvPr id="373805" name="Rectangle 45"/>
          <p:cNvSpPr>
            <a:spLocks noChangeArrowheads="1"/>
          </p:cNvSpPr>
          <p:nvPr/>
        </p:nvSpPr>
        <p:spPr bwMode="auto">
          <a:xfrm>
            <a:off x="7377114" y="5608638"/>
            <a:ext cx="13239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局域网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L3</a:t>
            </a:r>
            <a:endParaRPr lang="en-US" altLang="zh-CN" dirty="0"/>
          </a:p>
        </p:txBody>
      </p:sp>
      <p:sp>
        <p:nvSpPr>
          <p:cNvPr id="373808" name="Rectangle 48"/>
          <p:cNvSpPr>
            <a:spLocks noChangeArrowheads="1"/>
          </p:cNvSpPr>
          <p:nvPr/>
        </p:nvSpPr>
        <p:spPr bwMode="auto">
          <a:xfrm>
            <a:off x="9374189" y="5608638"/>
            <a:ext cx="13239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局域网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L4</a:t>
            </a:r>
            <a:endParaRPr lang="en-US" altLang="zh-CN" dirty="0"/>
          </a:p>
        </p:txBody>
      </p:sp>
      <p:sp>
        <p:nvSpPr>
          <p:cNvPr id="373811" name="Rectangle 51"/>
          <p:cNvSpPr>
            <a:spLocks noChangeArrowheads="1"/>
          </p:cNvSpPr>
          <p:nvPr/>
        </p:nvSpPr>
        <p:spPr bwMode="auto">
          <a:xfrm>
            <a:off x="1887611" y="3083589"/>
            <a:ext cx="5556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dirty="0"/>
              <a:t>A</a:t>
            </a:r>
          </a:p>
        </p:txBody>
      </p:sp>
      <p:pic>
        <p:nvPicPr>
          <p:cNvPr id="36" name="图形 35">
            <a:extLst>
              <a:ext uri="{FF2B5EF4-FFF2-40B4-BE49-F238E27FC236}">
                <a16:creationId xmlns:a16="http://schemas.microsoft.com/office/drawing/2014/main" id="{7809BE96-FC70-48B5-B3D4-130C6CBF5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0388" y="2582860"/>
            <a:ext cx="713207" cy="540000"/>
          </a:xfrm>
          <a:prstGeom prst="rect">
            <a:avLst/>
          </a:prstGeom>
        </p:spPr>
      </p:pic>
      <p:pic>
        <p:nvPicPr>
          <p:cNvPr id="37" name="图形 36">
            <a:extLst>
              <a:ext uri="{FF2B5EF4-FFF2-40B4-BE49-F238E27FC236}">
                <a16:creationId xmlns:a16="http://schemas.microsoft.com/office/drawing/2014/main" id="{2DCEBE55-90AF-4074-B945-F2999AC56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0388" y="4137021"/>
            <a:ext cx="713207" cy="540000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F269C70E-8B85-4210-ADDD-DA77EF4B4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425" y="3798977"/>
            <a:ext cx="713207" cy="540000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CE7CEAF3-F436-4F12-8768-CDFB86694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9936" y="4555093"/>
            <a:ext cx="713207" cy="540000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0294C94F-5440-40B3-842C-9820808DA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4026" y="3367983"/>
            <a:ext cx="713207" cy="540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B57E-76C6-4DE8-916A-62727BF6C95B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使用中继器的问题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性能</a:t>
            </a:r>
          </a:p>
          <a:p>
            <a:pPr lvl="1"/>
            <a:r>
              <a:rPr lang="zh-CN" altLang="en-US" dirty="0"/>
              <a:t>有更多的站点访问媒体，会导致更多的流量，从而导致局域网性能的下降。</a:t>
            </a:r>
          </a:p>
          <a:p>
            <a:r>
              <a:rPr lang="zh-CN" altLang="en-US" dirty="0"/>
              <a:t>安全性</a:t>
            </a:r>
          </a:p>
          <a:p>
            <a:pPr lvl="1"/>
            <a:r>
              <a:rPr lang="zh-CN" altLang="en-US" dirty="0"/>
              <a:t>更多的站点访问同一媒体，安全保障更加困难。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824AA1-09D7-EC3A-301E-028F418A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7ACB6-4040-4F8E-DAE4-CD916FCA3B1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物理层功能</a:t>
            </a:r>
          </a:p>
          <a:p>
            <a:r>
              <a:rPr lang="zh-CN" altLang="en-US" sz="2400" dirty="0"/>
              <a:t>传输介质</a:t>
            </a:r>
            <a:endParaRPr lang="en-US" altLang="zh-CN" sz="2400" dirty="0"/>
          </a:p>
          <a:p>
            <a:r>
              <a:rPr lang="zh-CN" altLang="en-US" sz="2400" dirty="0"/>
              <a:t>物理接口</a:t>
            </a:r>
            <a:endParaRPr lang="en-US" altLang="zh-CN" sz="2400" dirty="0"/>
          </a:p>
          <a:p>
            <a:r>
              <a:rPr lang="zh-CN" altLang="en-US" sz="2400" dirty="0"/>
              <a:t>物理层互连设备</a:t>
            </a:r>
            <a:endParaRPr lang="en-US" altLang="zh-CN" sz="2400" dirty="0"/>
          </a:p>
          <a:p>
            <a:r>
              <a:rPr lang="zh-CN" altLang="en-US" sz="2400" b="1" dirty="0"/>
              <a:t>小结</a:t>
            </a:r>
            <a:endParaRPr lang="en-US" altLang="zh-CN" sz="2400" b="1" dirty="0"/>
          </a:p>
          <a:p>
            <a:pPr marL="0" indent="0">
              <a:buNone/>
            </a:pPr>
            <a:endParaRPr lang="zh-CN" alt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06882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59DC0-5A8A-48C7-B407-1F29C2A8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26874-1D75-4982-8F78-A5A5594E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物理层是分层体系结构中的最底层</a:t>
            </a:r>
            <a:endParaRPr lang="en-US" altLang="zh-CN" dirty="0"/>
          </a:p>
          <a:p>
            <a:r>
              <a:rPr lang="zh-CN" altLang="en-US" dirty="0"/>
              <a:t>为设备之间的数据通信提供一下服务</a:t>
            </a:r>
            <a:endParaRPr lang="en-US" altLang="zh-CN" dirty="0"/>
          </a:p>
          <a:p>
            <a:pPr lvl="1"/>
            <a:r>
              <a:rPr lang="zh-CN" altLang="en-US" dirty="0"/>
              <a:t>传输介质及互连设备，</a:t>
            </a:r>
            <a:endParaRPr lang="en-US" altLang="zh-CN" dirty="0"/>
          </a:p>
          <a:p>
            <a:pPr lvl="1"/>
            <a:r>
              <a:rPr lang="zh-CN" altLang="en-US" dirty="0"/>
              <a:t>尽可能地为上层提供透明服务</a:t>
            </a:r>
            <a:endParaRPr lang="en-US" altLang="zh-CN" dirty="0"/>
          </a:p>
          <a:p>
            <a:pPr lvl="1"/>
            <a:r>
              <a:rPr lang="zh-CN" altLang="en-US" dirty="0"/>
              <a:t>为数据传输提供可靠的环境</a:t>
            </a:r>
            <a:endParaRPr lang="en-US" altLang="zh-CN" dirty="0"/>
          </a:p>
          <a:p>
            <a:r>
              <a:rPr lang="zh-CN" altLang="zh-CN" dirty="0"/>
              <a:t>规定了</a:t>
            </a:r>
            <a:r>
              <a:rPr lang="zh-CN" altLang="en-US" dirty="0"/>
              <a:t>机械、</a:t>
            </a:r>
            <a:r>
              <a:rPr lang="zh-CN" altLang="zh-CN" dirty="0"/>
              <a:t>电气、</a:t>
            </a:r>
            <a:r>
              <a:rPr lang="zh-CN" altLang="en-US" dirty="0"/>
              <a:t>功能、规程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zh-CN" altLang="zh-CN" dirty="0"/>
              <a:t>特性</a:t>
            </a:r>
            <a:endParaRPr lang="en-US" altLang="zh-CN" dirty="0"/>
          </a:p>
          <a:p>
            <a:r>
              <a:rPr lang="zh-CN" altLang="en-US" dirty="0"/>
              <a:t>常用的传输介质</a:t>
            </a:r>
            <a:endParaRPr lang="en-US" altLang="zh-CN" dirty="0"/>
          </a:p>
          <a:p>
            <a:pPr lvl="1"/>
            <a:r>
              <a:rPr lang="zh-CN" altLang="en-US" dirty="0"/>
              <a:t>两大类：导向性传输介质、非导向性传输介质</a:t>
            </a:r>
            <a:endParaRPr lang="en-US" altLang="zh-CN" dirty="0"/>
          </a:p>
          <a:p>
            <a:pPr lvl="1"/>
            <a:r>
              <a:rPr lang="zh-CN" altLang="en-US" dirty="0"/>
              <a:t>双绞线、同轴电缆、光缆、短波、微波、可见光等</a:t>
            </a:r>
            <a:endParaRPr lang="en-US" altLang="zh-CN" dirty="0"/>
          </a:p>
          <a:p>
            <a:r>
              <a:rPr lang="zh-CN" altLang="en-US" dirty="0"/>
              <a:t>常用的互连设备</a:t>
            </a:r>
            <a:endParaRPr lang="en-US" altLang="zh-CN" dirty="0"/>
          </a:p>
          <a:p>
            <a:pPr lvl="1"/>
            <a:r>
              <a:rPr lang="zh-CN" altLang="en-US" dirty="0"/>
              <a:t>中继器、集线器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A3109-117C-4699-92B7-48A05207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3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824AA1-09D7-EC3A-301E-028F418A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7ACB6-4040-4F8E-DAE4-CD916FCA3B1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物理层功能</a:t>
            </a:r>
          </a:p>
          <a:p>
            <a:r>
              <a:rPr lang="zh-CN" altLang="en-US" sz="2400" b="1" dirty="0"/>
              <a:t>传输介质</a:t>
            </a:r>
            <a:endParaRPr lang="en-US" altLang="zh-CN" sz="2400" b="1" dirty="0"/>
          </a:p>
          <a:p>
            <a:r>
              <a:rPr lang="zh-CN" altLang="en-US" sz="2400" dirty="0"/>
              <a:t>物理接口</a:t>
            </a:r>
            <a:endParaRPr lang="en-US" altLang="zh-CN" sz="2400" dirty="0"/>
          </a:p>
          <a:p>
            <a:r>
              <a:rPr lang="zh-CN" altLang="en-US" sz="2400" dirty="0"/>
              <a:t>物理层互连设备</a:t>
            </a:r>
            <a:endParaRPr lang="en-US" altLang="zh-CN" sz="2400" dirty="0"/>
          </a:p>
          <a:p>
            <a:r>
              <a:rPr lang="zh-CN" altLang="en-US" sz="2400" dirty="0"/>
              <a:t>小结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34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348F-980A-457C-8B23-6BC1213B6A8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传输介质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信息最终要转变成信号才能传输。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用于传输信号的介质分为：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导向传输媒体（有线介质）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非导向传输媒体（无线介质）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各种类型：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双绞线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同轴电缆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光纤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微波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红外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ym typeface="Symbol" panose="05050102010706020507" pitchFamily="18" charset="2"/>
              </a:rPr>
              <a:t> 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2ED1-D6E7-4CDC-9012-164CB577929A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传输介质频谱</a:t>
            </a:r>
          </a:p>
        </p:txBody>
      </p:sp>
      <p:sp>
        <p:nvSpPr>
          <p:cNvPr id="101" name="Line 3">
            <a:extLst>
              <a:ext uri="{FF2B5EF4-FFF2-40B4-BE49-F238E27FC236}">
                <a16:creationId xmlns:a16="http://schemas.microsoft.com/office/drawing/2014/main" id="{7C6011A6-1CCB-4C3D-886F-5735495AA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3365" y="2522725"/>
            <a:ext cx="2349500" cy="838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Rectangle 4">
            <a:extLst>
              <a:ext uri="{FF2B5EF4-FFF2-40B4-BE49-F238E27FC236}">
                <a16:creationId xmlns:a16="http://schemas.microsoft.com/office/drawing/2014/main" id="{F25AD367-1954-4A61-84B0-A1969667B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2465" y="3048187"/>
            <a:ext cx="3619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800"/>
          </a:p>
        </p:txBody>
      </p:sp>
      <p:sp>
        <p:nvSpPr>
          <p:cNvPr id="103" name="Line 5">
            <a:extLst>
              <a:ext uri="{FF2B5EF4-FFF2-40B4-BE49-F238E27FC236}">
                <a16:creationId xmlns:a16="http://schemas.microsoft.com/office/drawing/2014/main" id="{F822DD3F-4EC8-4C9D-AF33-62A8CC48D5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5478" y="2522725"/>
            <a:ext cx="1171575" cy="838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95FEA8E9-3981-4CD1-8F76-71812C2AC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5465" y="3048187"/>
            <a:ext cx="3238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800"/>
          </a:p>
        </p:txBody>
      </p:sp>
      <p:sp>
        <p:nvSpPr>
          <p:cNvPr id="105" name="Line 7">
            <a:extLst>
              <a:ext uri="{FF2B5EF4-FFF2-40B4-BE49-F238E27FC236}">
                <a16:creationId xmlns:a16="http://schemas.microsoft.com/office/drawing/2014/main" id="{841B24FE-0D20-4578-977E-2502EF817C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5465" y="3341875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06" name="Rectangle 8">
            <a:extLst>
              <a:ext uri="{FF2B5EF4-FFF2-40B4-BE49-F238E27FC236}">
                <a16:creationId xmlns:a16="http://schemas.microsoft.com/office/drawing/2014/main" id="{49BC4F87-5160-46FA-A88D-4C384146B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403" y="4095937"/>
            <a:ext cx="3206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400"/>
          </a:p>
        </p:txBody>
      </p:sp>
      <p:sp>
        <p:nvSpPr>
          <p:cNvPr id="107" name="Line 9">
            <a:extLst>
              <a:ext uri="{FF2B5EF4-FFF2-40B4-BE49-F238E27FC236}">
                <a16:creationId xmlns:a16="http://schemas.microsoft.com/office/drawing/2014/main" id="{F90AFC6D-0AB9-4803-A72F-FFB74A0D1F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6028" y="334505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08" name="Rectangle 10">
            <a:extLst>
              <a:ext uri="{FF2B5EF4-FFF2-40B4-BE49-F238E27FC236}">
                <a16:creationId xmlns:a16="http://schemas.microsoft.com/office/drawing/2014/main" id="{53450FC6-51A9-494B-9865-89D602D1A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303" y="4114987"/>
            <a:ext cx="198437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400"/>
          </a:p>
        </p:txBody>
      </p:sp>
      <p:sp>
        <p:nvSpPr>
          <p:cNvPr id="109" name="Rectangle 11">
            <a:extLst>
              <a:ext uri="{FF2B5EF4-FFF2-40B4-BE49-F238E27FC236}">
                <a16:creationId xmlns:a16="http://schemas.microsoft.com/office/drawing/2014/main" id="{7347456C-F3E4-479A-A279-6A255D903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015" y="3384737"/>
            <a:ext cx="22383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400"/>
          </a:p>
        </p:txBody>
      </p:sp>
      <p:sp>
        <p:nvSpPr>
          <p:cNvPr id="110" name="Line 12">
            <a:extLst>
              <a:ext uri="{FF2B5EF4-FFF2-40B4-BE49-F238E27FC236}">
                <a16:creationId xmlns:a16="http://schemas.microsoft.com/office/drawing/2014/main" id="{F7CFAE90-55E9-4D88-B4E3-B666D45FB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4428" y="3348225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11" name="Rectangle 13">
            <a:extLst>
              <a:ext uri="{FF2B5EF4-FFF2-40B4-BE49-F238E27FC236}">
                <a16:creationId xmlns:a16="http://schemas.microsoft.com/office/drawing/2014/main" id="{0CB89B09-490D-4C04-8B90-0EEE5D14F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265" y="3737162"/>
            <a:ext cx="8334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400"/>
          </a:p>
        </p:txBody>
      </p:sp>
      <p:sp>
        <p:nvSpPr>
          <p:cNvPr id="112" name="Line 14">
            <a:extLst>
              <a:ext uri="{FF2B5EF4-FFF2-40B4-BE49-F238E27FC236}">
                <a16:creationId xmlns:a16="http://schemas.microsoft.com/office/drawing/2014/main" id="{C77ED076-123A-4301-9D5B-F0F848BED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8628" y="3354575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13" name="Rectangle 15">
            <a:extLst>
              <a:ext uri="{FF2B5EF4-FFF2-40B4-BE49-F238E27FC236}">
                <a16:creationId xmlns:a16="http://schemas.microsoft.com/office/drawing/2014/main" id="{19146825-13F4-4F92-95BA-C6969BD3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103" y="4122925"/>
            <a:ext cx="2667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400"/>
          </a:p>
        </p:txBody>
      </p:sp>
      <p:sp>
        <p:nvSpPr>
          <p:cNvPr id="114" name="Line 16">
            <a:extLst>
              <a:ext uri="{FF2B5EF4-FFF2-40B4-BE49-F238E27FC236}">
                <a16:creationId xmlns:a16="http://schemas.microsoft.com/office/drawing/2014/main" id="{7EB0C587-96BB-48EA-BBF3-E0772F28C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1790" y="3348225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15" name="Rectangle 17">
            <a:extLst>
              <a:ext uri="{FF2B5EF4-FFF2-40B4-BE49-F238E27FC236}">
                <a16:creationId xmlns:a16="http://schemas.microsoft.com/office/drawing/2014/main" id="{19D6384E-0D21-4CC0-B44E-9421A32F7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415" y="3810187"/>
            <a:ext cx="23018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400"/>
          </a:p>
        </p:txBody>
      </p:sp>
      <p:sp>
        <p:nvSpPr>
          <p:cNvPr id="116" name="Line 18">
            <a:extLst>
              <a:ext uri="{FF2B5EF4-FFF2-40B4-BE49-F238E27FC236}">
                <a16:creationId xmlns:a16="http://schemas.microsoft.com/office/drawing/2014/main" id="{09AAD35E-DA50-4C28-A807-F9233A4EB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7540" y="2141725"/>
            <a:ext cx="7543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Line 19">
            <a:extLst>
              <a:ext uri="{FF2B5EF4-FFF2-40B4-BE49-F238E27FC236}">
                <a16:creationId xmlns:a16="http://schemas.microsoft.com/office/drawing/2014/main" id="{8C8BB817-CB31-43A3-A78C-B87C9E476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6590" y="2522725"/>
            <a:ext cx="7543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Line 20">
            <a:extLst>
              <a:ext uri="{FF2B5EF4-FFF2-40B4-BE49-F238E27FC236}">
                <a16:creationId xmlns:a16="http://schemas.microsoft.com/office/drawing/2014/main" id="{3BA3C8AF-47F4-4805-A075-F74299C2C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4365" y="21417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Line 21">
            <a:extLst>
              <a:ext uri="{FF2B5EF4-FFF2-40B4-BE49-F238E27FC236}">
                <a16:creationId xmlns:a16="http://schemas.microsoft.com/office/drawing/2014/main" id="{C0A19706-FC52-46A8-9F10-4F050B13C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4165" y="2146487"/>
            <a:ext cx="0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Line 22">
            <a:extLst>
              <a:ext uri="{FF2B5EF4-FFF2-40B4-BE49-F238E27FC236}">
                <a16:creationId xmlns:a16="http://schemas.microsoft.com/office/drawing/2014/main" id="{322253C4-18C4-4F0D-88A6-6E37EB3EB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4990" y="215760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Line 23">
            <a:extLst>
              <a:ext uri="{FF2B5EF4-FFF2-40B4-BE49-F238E27FC236}">
                <a16:creationId xmlns:a16="http://schemas.microsoft.com/office/drawing/2014/main" id="{648C8F09-20EA-4EE4-9D41-24994353DA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8240" y="21417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Line 24">
            <a:extLst>
              <a:ext uri="{FF2B5EF4-FFF2-40B4-BE49-F238E27FC236}">
                <a16:creationId xmlns:a16="http://schemas.microsoft.com/office/drawing/2014/main" id="{5D7209CC-DA10-4F20-A3D8-C2FA29C51DE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8040" y="2151250"/>
            <a:ext cx="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Line 25">
            <a:extLst>
              <a:ext uri="{FF2B5EF4-FFF2-40B4-BE49-F238E27FC236}">
                <a16:creationId xmlns:a16="http://schemas.microsoft.com/office/drawing/2014/main" id="{256192E0-465A-48DB-80F4-9C994E2631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0715" y="3348225"/>
            <a:ext cx="7050088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24" name="Text Box 26">
            <a:extLst>
              <a:ext uri="{FF2B5EF4-FFF2-40B4-BE49-F238E27FC236}">
                <a16:creationId xmlns:a16="http://schemas.microsoft.com/office/drawing/2014/main" id="{7F9E2F24-E825-4888-BB40-076332341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2790" y="2160775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无线电</a:t>
            </a:r>
          </a:p>
        </p:txBody>
      </p:sp>
      <p:sp>
        <p:nvSpPr>
          <p:cNvPr id="125" name="Text Box 27">
            <a:extLst>
              <a:ext uri="{FF2B5EF4-FFF2-40B4-BE49-F238E27FC236}">
                <a16:creationId xmlns:a16="http://schemas.microsoft.com/office/drawing/2014/main" id="{179ED334-AD88-48A9-BFD5-880CF0774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3865" y="216077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微波</a:t>
            </a:r>
          </a:p>
        </p:txBody>
      </p:sp>
      <p:sp>
        <p:nvSpPr>
          <p:cNvPr id="126" name="Line 28">
            <a:extLst>
              <a:ext uri="{FF2B5EF4-FFF2-40B4-BE49-F238E27FC236}">
                <a16:creationId xmlns:a16="http://schemas.microsoft.com/office/drawing/2014/main" id="{21430B20-74E4-4374-8AF4-3537B3A34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8265" y="21417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Line 29">
            <a:extLst>
              <a:ext uri="{FF2B5EF4-FFF2-40B4-BE49-F238E27FC236}">
                <a16:creationId xmlns:a16="http://schemas.microsoft.com/office/drawing/2014/main" id="{F6579C7E-C952-44E2-A54E-999A9197A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9815" y="21417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Text Box 30">
            <a:extLst>
              <a:ext uri="{FF2B5EF4-FFF2-40B4-BE49-F238E27FC236}">
                <a16:creationId xmlns:a16="http://schemas.microsoft.com/office/drawing/2014/main" id="{F4D910E5-AD77-45E3-AEBB-E62CDFE1E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265" y="2160775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红外线</a:t>
            </a:r>
          </a:p>
        </p:txBody>
      </p:sp>
      <p:sp>
        <p:nvSpPr>
          <p:cNvPr id="129" name="Text Box 31">
            <a:extLst>
              <a:ext uri="{FF2B5EF4-FFF2-40B4-BE49-F238E27FC236}">
                <a16:creationId xmlns:a16="http://schemas.microsoft.com/office/drawing/2014/main" id="{28959570-8F2E-4E3F-8A44-6EFE931F6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1965" y="2675125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可见光</a:t>
            </a:r>
          </a:p>
        </p:txBody>
      </p:sp>
      <p:sp>
        <p:nvSpPr>
          <p:cNvPr id="130" name="Text Box 32">
            <a:extLst>
              <a:ext uri="{FF2B5EF4-FFF2-40B4-BE49-F238E27FC236}">
                <a16:creationId xmlns:a16="http://schemas.microsoft.com/office/drawing/2014/main" id="{0AE5C446-F7CA-4698-8A32-E0EB671AE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065" y="2675125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紫外线</a:t>
            </a:r>
          </a:p>
        </p:txBody>
      </p:sp>
      <p:sp>
        <p:nvSpPr>
          <p:cNvPr id="131" name="Line 33">
            <a:extLst>
              <a:ext uri="{FF2B5EF4-FFF2-40B4-BE49-F238E27FC236}">
                <a16:creationId xmlns:a16="http://schemas.microsoft.com/office/drawing/2014/main" id="{32F781F9-7398-4305-8A92-868FF85C71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065" y="2141725"/>
            <a:ext cx="0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Text Box 34">
            <a:extLst>
              <a:ext uri="{FF2B5EF4-FFF2-40B4-BE49-F238E27FC236}">
                <a16:creationId xmlns:a16="http://schemas.microsoft.com/office/drawing/2014/main" id="{E534D6A4-57FB-47C0-9665-5AAB8B19A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3265" y="2160775"/>
            <a:ext cx="73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6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射线</a:t>
            </a:r>
          </a:p>
        </p:txBody>
      </p:sp>
      <p:sp>
        <p:nvSpPr>
          <p:cNvPr id="133" name="Text Box 35">
            <a:extLst>
              <a:ext uri="{FF2B5EF4-FFF2-40B4-BE49-F238E27FC236}">
                <a16:creationId xmlns:a16="http://schemas.microsoft.com/office/drawing/2014/main" id="{E90273A4-42A0-4922-9CBE-14D513706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7265" y="2129025"/>
            <a:ext cx="268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6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</a:t>
            </a:r>
          </a:p>
        </p:txBody>
      </p:sp>
      <p:sp>
        <p:nvSpPr>
          <p:cNvPr id="134" name="Text Box 36">
            <a:extLst>
              <a:ext uri="{FF2B5EF4-FFF2-40B4-BE49-F238E27FC236}">
                <a16:creationId xmlns:a16="http://schemas.microsoft.com/office/drawing/2014/main" id="{E86F79F0-EBBD-4CB6-910C-8F74C26CB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6490" y="216077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射线</a:t>
            </a:r>
          </a:p>
        </p:txBody>
      </p:sp>
      <p:sp>
        <p:nvSpPr>
          <p:cNvPr id="135" name="Text Box 37">
            <a:extLst>
              <a:ext uri="{FF2B5EF4-FFF2-40B4-BE49-F238E27FC236}">
                <a16:creationId xmlns:a16="http://schemas.microsoft.com/office/drawing/2014/main" id="{9D5FE708-E916-480D-BEC5-0C3B44FD7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771" y="3374107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双绞线</a:t>
            </a:r>
          </a:p>
        </p:txBody>
      </p:sp>
      <p:sp>
        <p:nvSpPr>
          <p:cNvPr id="136" name="Line 38">
            <a:extLst>
              <a:ext uri="{FF2B5EF4-FFF2-40B4-BE49-F238E27FC236}">
                <a16:creationId xmlns:a16="http://schemas.microsoft.com/office/drawing/2014/main" id="{D9706B14-3EEB-485B-A302-E2201D5DA0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0715" y="3665725"/>
            <a:ext cx="1352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37" name="Text Box 39">
            <a:extLst>
              <a:ext uri="{FF2B5EF4-FFF2-40B4-BE49-F238E27FC236}">
                <a16:creationId xmlns:a16="http://schemas.microsoft.com/office/drawing/2014/main" id="{CBE38321-EE9F-4313-B42D-4E555D1EB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591" y="3744325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同轴电缆</a:t>
            </a:r>
          </a:p>
        </p:txBody>
      </p:sp>
      <p:sp>
        <p:nvSpPr>
          <p:cNvPr id="138" name="Line 40">
            <a:extLst>
              <a:ext uri="{FF2B5EF4-FFF2-40B4-BE49-F238E27FC236}">
                <a16:creationId xmlns:a16="http://schemas.microsoft.com/office/drawing/2014/main" id="{7E11BEE9-B724-4C3A-B226-9AAFDD47C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1265" y="403878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39" name="Text Box 41">
            <a:extLst>
              <a:ext uri="{FF2B5EF4-FFF2-40B4-BE49-F238E27FC236}">
                <a16:creationId xmlns:a16="http://schemas.microsoft.com/office/drawing/2014/main" id="{3275D17E-8A01-45FF-A283-848C19155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7273" y="3406550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卫星</a:t>
            </a:r>
          </a:p>
        </p:txBody>
      </p:sp>
      <p:sp>
        <p:nvSpPr>
          <p:cNvPr id="140" name="Line 42">
            <a:extLst>
              <a:ext uri="{FF2B5EF4-FFF2-40B4-BE49-F238E27FC236}">
                <a16:creationId xmlns:a16="http://schemas.microsoft.com/office/drawing/2014/main" id="{340A90E8-9E17-4D97-A62A-D161DA776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865" y="3695887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41" name="Text Box 43">
            <a:extLst>
              <a:ext uri="{FF2B5EF4-FFF2-40B4-BE49-F238E27FC236}">
                <a16:creationId xmlns:a16="http://schemas.microsoft.com/office/drawing/2014/main" id="{3020B0AE-D4FB-4F5B-BECA-0C5B6069F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180" y="3833587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地面微波</a:t>
            </a:r>
          </a:p>
        </p:txBody>
      </p:sp>
      <p:sp>
        <p:nvSpPr>
          <p:cNvPr id="142" name="Line 44">
            <a:extLst>
              <a:ext uri="{FF2B5EF4-FFF2-40B4-BE49-F238E27FC236}">
                <a16:creationId xmlns:a16="http://schemas.microsoft.com/office/drawing/2014/main" id="{E27BBD5B-67A8-427B-8070-B5E9B3EBB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3165" y="4122925"/>
            <a:ext cx="93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43" name="Text Box 45">
            <a:extLst>
              <a:ext uri="{FF2B5EF4-FFF2-40B4-BE49-F238E27FC236}">
                <a16:creationId xmlns:a16="http://schemas.microsoft.com/office/drawing/2014/main" id="{FC0E6D12-34B7-4FD5-A64D-78FDAFC9D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468" y="4249797"/>
            <a:ext cx="646331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kumimoji="1" lang="zh-CN" altLang="en-US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调幅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无线电</a:t>
            </a:r>
          </a:p>
        </p:txBody>
      </p:sp>
      <p:sp>
        <p:nvSpPr>
          <p:cNvPr id="145" name="Text Box 47">
            <a:extLst>
              <a:ext uri="{FF2B5EF4-FFF2-40B4-BE49-F238E27FC236}">
                <a16:creationId xmlns:a16="http://schemas.microsoft.com/office/drawing/2014/main" id="{5E8C6708-9C7F-4193-A261-622504420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281" y="4273663"/>
            <a:ext cx="646331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kumimoji="1" lang="zh-CN" altLang="en-US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海事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无线电</a:t>
            </a:r>
          </a:p>
        </p:txBody>
      </p:sp>
      <p:sp>
        <p:nvSpPr>
          <p:cNvPr id="146" name="Line 48">
            <a:extLst>
              <a:ext uri="{FF2B5EF4-FFF2-40B4-BE49-F238E27FC236}">
                <a16:creationId xmlns:a16="http://schemas.microsoft.com/office/drawing/2014/main" id="{E27A5698-FF45-4EDE-A71B-31BB6E52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3365" y="46563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47" name="Text Box 49">
            <a:extLst>
              <a:ext uri="{FF2B5EF4-FFF2-40B4-BE49-F238E27FC236}">
                <a16:creationId xmlns:a16="http://schemas.microsoft.com/office/drawing/2014/main" id="{5A0D7043-4BFB-4C53-8793-39EF55E32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8258" y="3429814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光纤</a:t>
            </a:r>
          </a:p>
        </p:txBody>
      </p:sp>
      <p:sp>
        <p:nvSpPr>
          <p:cNvPr id="148" name="Line 50">
            <a:extLst>
              <a:ext uri="{FF2B5EF4-FFF2-40B4-BE49-F238E27FC236}">
                <a16:creationId xmlns:a16="http://schemas.microsoft.com/office/drawing/2014/main" id="{A6063ABF-F539-4575-AE40-444BBEBFF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9065" y="3708587"/>
            <a:ext cx="596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49" name="Text Box 51">
            <a:extLst>
              <a:ext uri="{FF2B5EF4-FFF2-40B4-BE49-F238E27FC236}">
                <a16:creationId xmlns:a16="http://schemas.microsoft.com/office/drawing/2014/main" id="{10F40C84-6D92-4CE6-AFC4-F0464A671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911" y="4761099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电视</a:t>
            </a:r>
          </a:p>
        </p:txBody>
      </p:sp>
      <p:sp>
        <p:nvSpPr>
          <p:cNvPr id="150" name="Line 52">
            <a:extLst>
              <a:ext uri="{FF2B5EF4-FFF2-40B4-BE49-F238E27FC236}">
                <a16:creationId xmlns:a16="http://schemas.microsoft.com/office/drawing/2014/main" id="{B66F8C6B-0E44-4948-AE28-1697A6AA6E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6465" y="2294125"/>
            <a:ext cx="1905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Line 53">
            <a:extLst>
              <a:ext uri="{FF2B5EF4-FFF2-40B4-BE49-F238E27FC236}">
                <a16:creationId xmlns:a16="http://schemas.microsoft.com/office/drawing/2014/main" id="{F0E2A97F-E262-4D39-BCC2-63635365CF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8265" y="2294125"/>
            <a:ext cx="82550" cy="454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" name="Line 54">
            <a:extLst>
              <a:ext uri="{FF2B5EF4-FFF2-40B4-BE49-F238E27FC236}">
                <a16:creationId xmlns:a16="http://schemas.microsoft.com/office/drawing/2014/main" id="{67165302-89A3-4372-8E20-AF4647D54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4065" y="47325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53" name="Line 55">
            <a:extLst>
              <a:ext uri="{FF2B5EF4-FFF2-40B4-BE49-F238E27FC236}">
                <a16:creationId xmlns:a16="http://schemas.microsoft.com/office/drawing/2014/main" id="{A66512FF-AC3B-4276-8346-A2FA51E9D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2265" y="47325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54" name="Line 56">
            <a:extLst>
              <a:ext uri="{FF2B5EF4-FFF2-40B4-BE49-F238E27FC236}">
                <a16:creationId xmlns:a16="http://schemas.microsoft.com/office/drawing/2014/main" id="{936CE70D-C718-411B-B965-6150FE9BA9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1465" y="5037325"/>
            <a:ext cx="749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55" name="Line 57">
            <a:extLst>
              <a:ext uri="{FF2B5EF4-FFF2-40B4-BE49-F238E27FC236}">
                <a16:creationId xmlns:a16="http://schemas.microsoft.com/office/drawing/2014/main" id="{E595E3DC-1B96-4E00-8B04-106252E31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5953" y="5105587"/>
            <a:ext cx="7059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56" name="Line 58">
            <a:extLst>
              <a:ext uri="{FF2B5EF4-FFF2-40B4-BE49-F238E27FC236}">
                <a16:creationId xmlns:a16="http://schemas.microsoft.com/office/drawing/2014/main" id="{C45F0F9A-637E-4C20-8C0F-6E9016571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7065" y="3352987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57" name="Line 59">
            <a:extLst>
              <a:ext uri="{FF2B5EF4-FFF2-40B4-BE49-F238E27FC236}">
                <a16:creationId xmlns:a16="http://schemas.microsoft.com/office/drawing/2014/main" id="{6AB7E3C9-2E47-4E6A-A0D7-443BF8357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7590" y="3346637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58" name="Line 60">
            <a:extLst>
              <a:ext uri="{FF2B5EF4-FFF2-40B4-BE49-F238E27FC236}">
                <a16:creationId xmlns:a16="http://schemas.microsoft.com/office/drawing/2014/main" id="{B1C00DD3-9F39-48FA-97A1-3DA780F4E5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5990" y="3354575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59" name="Line 61">
            <a:extLst>
              <a:ext uri="{FF2B5EF4-FFF2-40B4-BE49-F238E27FC236}">
                <a16:creationId xmlns:a16="http://schemas.microsoft.com/office/drawing/2014/main" id="{72CED3C5-C101-4E4C-A00C-60FF4AB2A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0190" y="335140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60" name="Line 62">
            <a:extLst>
              <a:ext uri="{FF2B5EF4-FFF2-40B4-BE49-F238E27FC236}">
                <a16:creationId xmlns:a16="http://schemas.microsoft.com/office/drawing/2014/main" id="{7E98FADE-8E4E-4CE4-B8FA-D5ED6763F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9153" y="3352987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61" name="Line 63">
            <a:extLst>
              <a:ext uri="{FF2B5EF4-FFF2-40B4-BE49-F238E27FC236}">
                <a16:creationId xmlns:a16="http://schemas.microsoft.com/office/drawing/2014/main" id="{CF64F730-13D8-48C1-9226-891A840881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8115" y="336410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62" name="Line 64">
            <a:extLst>
              <a:ext uri="{FF2B5EF4-FFF2-40B4-BE49-F238E27FC236}">
                <a16:creationId xmlns:a16="http://schemas.microsoft.com/office/drawing/2014/main" id="{7B5D2F6E-675B-418B-B1A6-C57E01D59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2315" y="3356162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63" name="Line 65">
            <a:extLst>
              <a:ext uri="{FF2B5EF4-FFF2-40B4-BE49-F238E27FC236}">
                <a16:creationId xmlns:a16="http://schemas.microsoft.com/office/drawing/2014/main" id="{AB93D266-AD72-4491-AD2D-C524E86FB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1278" y="3352987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grpSp>
        <p:nvGrpSpPr>
          <p:cNvPr id="164" name="Group 66">
            <a:extLst>
              <a:ext uri="{FF2B5EF4-FFF2-40B4-BE49-F238E27FC236}">
                <a16:creationId xmlns:a16="http://schemas.microsoft.com/office/drawing/2014/main" id="{9223934C-8EB9-4F90-8895-99C96EC80D53}"/>
              </a:ext>
            </a:extLst>
          </p:cNvPr>
          <p:cNvGrpSpPr>
            <a:grpSpLocks/>
          </p:cNvGrpSpPr>
          <p:nvPr/>
        </p:nvGrpSpPr>
        <p:grpSpPr bwMode="auto">
          <a:xfrm>
            <a:off x="1723465" y="1836925"/>
            <a:ext cx="752475" cy="368300"/>
            <a:chOff x="6" y="352"/>
            <a:chExt cx="474" cy="232"/>
          </a:xfrm>
        </p:grpSpPr>
        <p:sp>
          <p:nvSpPr>
            <p:cNvPr id="165" name="Text Box 67">
              <a:extLst>
                <a:ext uri="{FF2B5EF4-FFF2-40B4-BE49-F238E27FC236}">
                  <a16:creationId xmlns:a16="http://schemas.microsoft.com/office/drawing/2014/main" id="{AC308FE3-0396-4242-BCD8-D5F76C580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" y="353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800" b="1">
                  <a:solidFill>
                    <a:srgbClr val="3333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(Hz)</a:t>
              </a:r>
            </a:p>
          </p:txBody>
        </p:sp>
        <p:sp>
          <p:nvSpPr>
            <p:cNvPr id="166" name="Text Box 68">
              <a:extLst>
                <a:ext uri="{FF2B5EF4-FFF2-40B4-BE49-F238E27FC236}">
                  <a16:creationId xmlns:a16="http://schemas.microsoft.com/office/drawing/2014/main" id="{38BE42CB-1141-4B73-BE3F-D6CEEABED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" y="352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800" b="1">
                  <a:solidFill>
                    <a:srgbClr val="3333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</a:t>
              </a:r>
            </a:p>
          </p:txBody>
        </p:sp>
      </p:grpSp>
      <p:grpSp>
        <p:nvGrpSpPr>
          <p:cNvPr id="167" name="Group 69">
            <a:extLst>
              <a:ext uri="{FF2B5EF4-FFF2-40B4-BE49-F238E27FC236}">
                <a16:creationId xmlns:a16="http://schemas.microsoft.com/office/drawing/2014/main" id="{C3F136B4-17D1-4DEB-94C9-16F0FC99AC88}"/>
              </a:ext>
            </a:extLst>
          </p:cNvPr>
          <p:cNvGrpSpPr>
            <a:grpSpLocks/>
          </p:cNvGrpSpPr>
          <p:nvPr/>
        </p:nvGrpSpPr>
        <p:grpSpPr bwMode="auto">
          <a:xfrm>
            <a:off x="1729815" y="3056125"/>
            <a:ext cx="746125" cy="371475"/>
            <a:chOff x="78" y="1589"/>
            <a:chExt cx="470" cy="234"/>
          </a:xfrm>
        </p:grpSpPr>
        <p:sp>
          <p:nvSpPr>
            <p:cNvPr id="168" name="Text Box 70">
              <a:extLst>
                <a:ext uri="{FF2B5EF4-FFF2-40B4-BE49-F238E27FC236}">
                  <a16:creationId xmlns:a16="http://schemas.microsoft.com/office/drawing/2014/main" id="{CACE9960-49F7-4AB6-A8D7-4BB7E4061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" y="1589"/>
              <a:ext cx="4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800" b="1">
                  <a:solidFill>
                    <a:srgbClr val="3333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(Hz)</a:t>
              </a:r>
            </a:p>
          </p:txBody>
        </p:sp>
        <p:sp>
          <p:nvSpPr>
            <p:cNvPr id="169" name="Text Box 71">
              <a:extLst>
                <a:ext uri="{FF2B5EF4-FFF2-40B4-BE49-F238E27FC236}">
                  <a16:creationId xmlns:a16="http://schemas.microsoft.com/office/drawing/2014/main" id="{0AD1C1A2-13F7-415A-B4B9-0976C3146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" y="1592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800" b="1">
                  <a:solidFill>
                    <a:srgbClr val="3333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</a:t>
              </a:r>
            </a:p>
          </p:txBody>
        </p:sp>
      </p:grpSp>
      <p:sp>
        <p:nvSpPr>
          <p:cNvPr id="170" name="Text Box 93">
            <a:extLst>
              <a:ext uri="{FF2B5EF4-FFF2-40B4-BE49-F238E27FC236}">
                <a16:creationId xmlns:a16="http://schemas.microsoft.com/office/drawing/2014/main" id="{1E01400F-9F9B-4390-8381-80AE6021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7515" y="3027550"/>
            <a:ext cx="7575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 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 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 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 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 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 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11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12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13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14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15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endParaRPr kumimoji="1" lang="en-US" altLang="zh-CN" sz="1600" b="1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1" name="Text Box 94">
            <a:extLst>
              <a:ext uri="{FF2B5EF4-FFF2-40B4-BE49-F238E27FC236}">
                <a16:creationId xmlns:a16="http://schemas.microsoft.com/office/drawing/2014/main" id="{597996F7-B853-4E71-AF2B-DD30266A8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265" y="1805175"/>
            <a:ext cx="764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 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 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 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 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12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14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18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22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24</a:t>
            </a:r>
            <a:endParaRPr kumimoji="1" lang="en-US" altLang="zh-CN" sz="1600" b="1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2" name="Line 95">
            <a:extLst>
              <a:ext uri="{FF2B5EF4-FFF2-40B4-BE49-F238E27FC236}">
                <a16:creationId xmlns:a16="http://schemas.microsoft.com/office/drawing/2014/main" id="{5BE224B8-350A-4215-9780-2147E48D7A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0265" y="4653150"/>
            <a:ext cx="3571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73" name="Rectangle 96">
            <a:extLst>
              <a:ext uri="{FF2B5EF4-FFF2-40B4-BE49-F238E27FC236}">
                <a16:creationId xmlns:a16="http://schemas.microsoft.com/office/drawing/2014/main" id="{58995715-EFB7-42CB-B0D9-FC56E73AE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265" y="4122925"/>
            <a:ext cx="84138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400"/>
          </a:p>
        </p:txBody>
      </p:sp>
      <p:sp>
        <p:nvSpPr>
          <p:cNvPr id="144" name="Text Box 46">
            <a:extLst>
              <a:ext uri="{FF2B5EF4-FFF2-40B4-BE49-F238E27FC236}">
                <a16:creationId xmlns:a16="http://schemas.microsoft.com/office/drawing/2014/main" id="{16990ECB-39C2-4047-AFFC-BDC506B26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7050" y="4201430"/>
            <a:ext cx="646331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kumimoji="1" lang="zh-CN" altLang="en-US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调频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无线电</a:t>
            </a:r>
          </a:p>
        </p:txBody>
      </p:sp>
      <p:sp>
        <p:nvSpPr>
          <p:cNvPr id="174" name="Text Box 97">
            <a:extLst>
              <a:ext uri="{FF2B5EF4-FFF2-40B4-BE49-F238E27FC236}">
                <a16:creationId xmlns:a16="http://schemas.microsoft.com/office/drawing/2014/main" id="{651FC19F-9BF9-47B2-9611-9E5789A7B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557" y="4193492"/>
            <a:ext cx="684803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kumimoji="1" lang="zh-CN" altLang="en-US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移动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无线电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8D1E-90F0-441B-AB34-7F2BA2C1E98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双绞线</a:t>
            </a:r>
          </a:p>
        </p:txBody>
      </p:sp>
      <p:pic>
        <p:nvPicPr>
          <p:cNvPr id="303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982" y="1461443"/>
            <a:ext cx="4727816" cy="20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3109" name="Picture 5" descr="Rj45plug-8p8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480" y="4138005"/>
            <a:ext cx="1665711" cy="179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3115" name="Picture 11" descr="File:UTP cab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044" y="4208231"/>
            <a:ext cx="2354864" cy="192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3117" name="Picture 13" descr="File:CAT-5E-Wall Outle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094" y="4138005"/>
            <a:ext cx="1958035" cy="179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  <p:tag name="ISLIDE.THEME" val="#26006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Designed by iSlide">
  <a:themeElements>
    <a:clrScheme name="iSlide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03659"/>
      </a:accent1>
      <a:accent2>
        <a:srgbClr val="47BEC6"/>
      </a:accent2>
      <a:accent3>
        <a:srgbClr val="00AEEF"/>
      </a:accent3>
      <a:accent4>
        <a:srgbClr val="00A7FF"/>
      </a:accent4>
      <a:accent5>
        <a:srgbClr val="7F7F7F"/>
      </a:accent5>
      <a:accent6>
        <a:srgbClr val="979797"/>
      </a:accent6>
      <a:hlink>
        <a:srgbClr val="4472C4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iSlide#a8708338-d13f-4ac7-8945-69282dfd7b90</Template>
  <TotalTime>8809</TotalTime>
  <Words>2808</Words>
  <Application>Microsoft Office PowerPoint</Application>
  <PresentationFormat>宽屏</PresentationFormat>
  <Paragraphs>855</Paragraphs>
  <Slides>55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68" baseType="lpstr">
      <vt:lpstr>Huawei Sans</vt:lpstr>
      <vt:lpstr>等线</vt:lpstr>
      <vt:lpstr>黑体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Designed by iSlide</vt:lpstr>
      <vt:lpstr>Bitmap Image</vt:lpstr>
      <vt:lpstr>BMP 图象</vt:lpstr>
      <vt:lpstr>计算机网络 第三章 物理层</vt:lpstr>
      <vt:lpstr>概要</vt:lpstr>
      <vt:lpstr>功能</vt:lpstr>
      <vt:lpstr>要解决的问题</vt:lpstr>
      <vt:lpstr>特性</vt:lpstr>
      <vt:lpstr>概要</vt:lpstr>
      <vt:lpstr>传输介质</vt:lpstr>
      <vt:lpstr>传输介质频谱</vt:lpstr>
      <vt:lpstr>双绞线</vt:lpstr>
      <vt:lpstr>双绞线类型</vt:lpstr>
      <vt:lpstr>连线标准</vt:lpstr>
      <vt:lpstr>UTP插座</vt:lpstr>
      <vt:lpstr>双绞线连接器</vt:lpstr>
      <vt:lpstr>直连线与交叉线</vt:lpstr>
      <vt:lpstr>双绞线参数</vt:lpstr>
      <vt:lpstr>同轴电缆</vt:lpstr>
      <vt:lpstr>光纤</vt:lpstr>
      <vt:lpstr>光纤工作原理</vt:lpstr>
      <vt:lpstr>光纤的特点</vt:lpstr>
      <vt:lpstr>光的模式</vt:lpstr>
      <vt:lpstr>多模光纤与单模光纤</vt:lpstr>
      <vt:lpstr>光缆组件</vt:lpstr>
      <vt:lpstr>光电转换设备</vt:lpstr>
      <vt:lpstr>无线传输介质</vt:lpstr>
      <vt:lpstr>微波通信</vt:lpstr>
      <vt:lpstr>卫星通信</vt:lpstr>
      <vt:lpstr>WLan组件</vt:lpstr>
      <vt:lpstr>概要</vt:lpstr>
      <vt:lpstr>物理层接口</vt:lpstr>
      <vt:lpstr>DTE与DCE</vt:lpstr>
      <vt:lpstr>EIA-232接口标准</vt:lpstr>
      <vt:lpstr>机械特性</vt:lpstr>
      <vt:lpstr>电气特性(1)</vt:lpstr>
      <vt:lpstr>电气特性(2)</vt:lpstr>
      <vt:lpstr>RS-232异步串行传输</vt:lpstr>
      <vt:lpstr>功能特性</vt:lpstr>
      <vt:lpstr>EIA-232引脚功能(1)</vt:lpstr>
      <vt:lpstr>EIA-232引脚功能(2)</vt:lpstr>
      <vt:lpstr>规程特性</vt:lpstr>
      <vt:lpstr>EIA-232子集</vt:lpstr>
      <vt:lpstr>USB（Universal Serial Bus）</vt:lpstr>
      <vt:lpstr>USB 2.0/3.0</vt:lpstr>
      <vt:lpstr>USB 2.0 引脚</vt:lpstr>
      <vt:lpstr>差分信号(Differential signaling)</vt:lpstr>
      <vt:lpstr>差分信号</vt:lpstr>
      <vt:lpstr>数字用户线路</vt:lpstr>
      <vt:lpstr>ADSL接入模型</vt:lpstr>
      <vt:lpstr>离散多音调调制</vt:lpstr>
      <vt:lpstr>常用的ADSL带宽分配</vt:lpstr>
      <vt:lpstr>概要</vt:lpstr>
      <vt:lpstr>物理层互联设备</vt:lpstr>
      <vt:lpstr>用中继器连接局域网</vt:lpstr>
      <vt:lpstr>使用中继器的问题</vt:lpstr>
      <vt:lpstr>概要</vt:lpstr>
      <vt:lpstr>本章小结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iSlide</dc:creator>
  <cp:lastModifiedBy>Huo yanmei</cp:lastModifiedBy>
  <cp:revision>330</cp:revision>
  <cp:lastPrinted>2023-06-15T16:00:00Z</cp:lastPrinted>
  <dcterms:created xsi:type="dcterms:W3CDTF">2023-06-15T16:00:00Z</dcterms:created>
  <dcterms:modified xsi:type="dcterms:W3CDTF">2023-08-28T07:16:06Z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a8708338-d13f-4ac7-8945-69282dfd7b90</vt:lpwstr>
  </property>
  <property fmtid="{D5CDD505-2E9C-101B-9397-08002B2CF9AE}" pid="3" name="_2015_ms_pID_725343">
    <vt:lpwstr>(2)Y9Vg+UVT5jOyD/soeDdC+0qMywCsrtgmmvl5BV3rBBmolZ7x45jx9BKK0AWeuSYM6akDy2Rw
Xivr5TGvFsvwFx+6dOc9r9XRNMex+AKSl8T0255UNpAu7bwEArRfG+XZexLkUms1gaPPCzzO
WjO40VbISjMjsTg4RLgxfU4BxGF6k88ThF4Cke3Qcise6DgM9c+g9BeYefOliBu3QhaII9LN
UHFwjh/WckkcZRoxa1</vt:lpwstr>
  </property>
  <property fmtid="{D5CDD505-2E9C-101B-9397-08002B2CF9AE}" pid="4" name="_2015_ms_pID_7253431">
    <vt:lpwstr>29r3wjvuRi3iGdQS68BViuWxPcwKZS7OfMFS8YRN7xiUPwLt/Xa43e
ksrf0fBb/5dn08GRwtUVfeJDnS1+NEJV40c5mDQQdmRQSTabGzjHYEQHz9riJCscinLgTEK+
BTiXBKOi7OAvX/qC89fdN4j8D+3Ll2A8Fipxno4Bg30iXNjV+t81HytLy6i5Usm+D0L2NMPk
keOXz0n8doYkVmwL</vt:lpwstr>
  </property>
</Properties>
</file>