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handoutMasterIdLst>
    <p:handoutMasterId r:id="rId21"/>
  </p:handoutMasterIdLst>
  <p:sldIdLst>
    <p:sldId id="256" r:id="rId3"/>
    <p:sldId id="258" r:id="rId4"/>
    <p:sldId id="257" r:id="rId5"/>
    <p:sldId id="260" r:id="rId6"/>
    <p:sldId id="295" r:id="rId7"/>
    <p:sldId id="261" r:id="rId8"/>
    <p:sldId id="289" r:id="rId9"/>
    <p:sldId id="288" r:id="rId10"/>
    <p:sldId id="290" r:id="rId11"/>
    <p:sldId id="296" r:id="rId12"/>
    <p:sldId id="291" r:id="rId13"/>
    <p:sldId id="292" r:id="rId14"/>
    <p:sldId id="297" r:id="rId15"/>
    <p:sldId id="293" r:id="rId16"/>
    <p:sldId id="294" r:id="rId17"/>
    <p:sldId id="298" r:id="rId18"/>
    <p:sldId id="299"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BD7"/>
    <a:srgbClr val="4A5A69"/>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0" y="189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2024/6/10</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1"/>
            <a:ext cx="12192000" cy="6858001"/>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11" name="图形 10">
            <a:extLst>
              <a:ext uri="{FF2B5EF4-FFF2-40B4-BE49-F238E27FC236}">
                <a16:creationId xmlns:a16="http://schemas.microsoft.com/office/drawing/2014/main" id="{92EA1398-ED99-401F-B813-6303D52E288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p:blipFill>
        <p:spPr>
          <a:xfrm>
            <a:off x="-1" y="1"/>
            <a:ext cx="12192001" cy="6858000"/>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p:blipFill>
        <p:spPr>
          <a:xfrm>
            <a:off x="0" y="6260123"/>
            <a:ext cx="2419684" cy="597878"/>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2024/6/10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40.svg"/></Relationships>
</file>

<file path=ppt/slides/_rels/slide12.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8.svg"/><Relationship Id="rId7" Type="http://schemas.openxmlformats.org/officeDocument/2006/relationships/image" Target="../media/image32.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50.svg"/><Relationship Id="rId5" Type="http://schemas.openxmlformats.org/officeDocument/2006/relationships/image" Target="../media/image30.svg"/><Relationship Id="rId10"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0.svg"/><Relationship Id="rId7" Type="http://schemas.openxmlformats.org/officeDocument/2006/relationships/image" Target="../media/image28.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54.svg"/><Relationship Id="rId5" Type="http://schemas.openxmlformats.org/officeDocument/2006/relationships/image" Target="../media/image32.svg"/><Relationship Id="rId10" Type="http://schemas.openxmlformats.org/officeDocument/2006/relationships/image" Target="../media/image53.png"/><Relationship Id="rId4" Type="http://schemas.openxmlformats.org/officeDocument/2006/relationships/image" Target="../media/image31.png"/><Relationship Id="rId9" Type="http://schemas.openxmlformats.org/officeDocument/2006/relationships/image" Target="../media/image5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28.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32.sv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28.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987683" y="2185964"/>
            <a:ext cx="8981113" cy="830997"/>
          </a:xfrm>
          <a:prstGeom prst="rect">
            <a:avLst/>
          </a:prstGeom>
          <a:noFill/>
        </p:spPr>
        <p:txBody>
          <a:bodyPr wrap="none" rtlCol="0">
            <a:spAutoFit/>
          </a:bodyPr>
          <a:lstStyle/>
          <a:p>
            <a:pPr algn="ctr"/>
            <a:r>
              <a:rPr lang="en-US" altLang="zh-CN" sz="4800" dirty="0">
                <a:solidFill>
                  <a:srgbClr val="4A5A69"/>
                </a:solidFill>
                <a:cs typeface="+mn-ea"/>
                <a:sym typeface="+mn-lt"/>
              </a:rPr>
              <a:t>Cloud Security &amp; Data Privacy</a:t>
            </a:r>
            <a:endParaRPr lang="zh-CN" altLang="en-US" sz="4800" dirty="0">
              <a:solidFill>
                <a:srgbClr val="4A5A69"/>
              </a:solidFill>
              <a:cs typeface="+mn-ea"/>
              <a:sym typeface="+mn-lt"/>
            </a:endParaRPr>
          </a:p>
        </p:txBody>
      </p:sp>
      <p:sp>
        <p:nvSpPr>
          <p:cNvPr id="4" name="文本框 3">
            <a:extLst>
              <a:ext uri="{FF2B5EF4-FFF2-40B4-BE49-F238E27FC236}">
                <a16:creationId xmlns:a16="http://schemas.microsoft.com/office/drawing/2014/main" id="{4D08CD19-BC77-489A-8FF2-FFC6B178C382}"/>
              </a:ext>
            </a:extLst>
          </p:cNvPr>
          <p:cNvSpPr txBox="1"/>
          <p:nvPr/>
        </p:nvSpPr>
        <p:spPr>
          <a:xfrm>
            <a:off x="9186530" y="3299025"/>
            <a:ext cx="2782267" cy="461665"/>
          </a:xfrm>
          <a:prstGeom prst="rect">
            <a:avLst/>
          </a:prstGeom>
          <a:noFill/>
        </p:spPr>
        <p:txBody>
          <a:bodyPr wrap="square" rtlCol="0">
            <a:spAutoFit/>
          </a:bodyPr>
          <a:lstStyle/>
          <a:p>
            <a:pPr algn="ctr"/>
            <a:r>
              <a:rPr lang="en-US" altLang="zh-CN" sz="2400" dirty="0">
                <a:solidFill>
                  <a:schemeClr val="tx2">
                    <a:lumMod val="75000"/>
                  </a:schemeClr>
                </a:solidFill>
                <a:cs typeface="+mn-ea"/>
                <a:sym typeface="+mn-lt"/>
              </a:rPr>
              <a:t>21210620 </a:t>
            </a:r>
            <a:r>
              <a:rPr lang="zh-CN" altLang="en-US" sz="2400" dirty="0">
                <a:solidFill>
                  <a:schemeClr val="tx2">
                    <a:lumMod val="75000"/>
                  </a:schemeClr>
                </a:solidFill>
                <a:cs typeface="+mn-ea"/>
                <a:sym typeface="+mn-lt"/>
              </a:rPr>
              <a:t>葛馨木</a:t>
            </a:r>
            <a:endParaRPr lang="en-US" altLang="zh-CN" sz="2400" dirty="0">
              <a:solidFill>
                <a:schemeClr val="tx2">
                  <a:lumMod val="75000"/>
                </a:schemeClr>
              </a:solidFill>
              <a:cs typeface="+mn-ea"/>
              <a:sym typeface="+mn-lt"/>
            </a:endParaRP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5078538" y="3124513"/>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6088698" y="3124513"/>
            <a:ext cx="5660716"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358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03</a:t>
            </a:r>
            <a:endParaRPr lang="zh-CN" altLang="en-US" sz="4400" dirty="0">
              <a:solidFill>
                <a:srgbClr val="92A3B8"/>
              </a:solidFill>
              <a:cs typeface="+mn-ea"/>
              <a:sym typeface="+mn-lt"/>
            </a:endParaRPr>
          </a:p>
        </p:txBody>
      </p:sp>
      <p:sp>
        <p:nvSpPr>
          <p:cNvPr id="2" name="文本框 1">
            <a:extLst>
              <a:ext uri="{FF2B5EF4-FFF2-40B4-BE49-F238E27FC236}">
                <a16:creationId xmlns:a16="http://schemas.microsoft.com/office/drawing/2014/main" id="{572AB58C-B972-7C93-C4CC-D29EB48332F2}"/>
              </a:ext>
            </a:extLst>
          </p:cNvPr>
          <p:cNvSpPr txBox="1"/>
          <p:nvPr/>
        </p:nvSpPr>
        <p:spPr>
          <a:xfrm>
            <a:off x="2243095" y="3173709"/>
            <a:ext cx="6359049" cy="707886"/>
          </a:xfrm>
          <a:prstGeom prst="rect">
            <a:avLst/>
          </a:prstGeom>
          <a:noFill/>
        </p:spPr>
        <p:txBody>
          <a:bodyPr wrap="none" rtlCol="0">
            <a:spAutoFit/>
          </a:bodyPr>
          <a:lstStyle/>
          <a:p>
            <a:r>
              <a:rPr lang="en-US" altLang="zh-CN" sz="4000" dirty="0">
                <a:solidFill>
                  <a:schemeClr val="tx2">
                    <a:lumMod val="40000"/>
                    <a:lumOff val="60000"/>
                  </a:schemeClr>
                </a:solidFill>
                <a:cs typeface="+mn-ea"/>
                <a:sym typeface="+mn-lt"/>
              </a:rPr>
              <a:t>Data Privacy in the Cloud</a:t>
            </a:r>
            <a:endParaRPr lang="zh-CN" altLang="en-US" sz="4000" dirty="0">
              <a:solidFill>
                <a:schemeClr val="tx2">
                  <a:lumMod val="40000"/>
                  <a:lumOff val="60000"/>
                </a:schemeClr>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5295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3B5986-BE08-8182-DCA0-9E4201EAE65D}"/>
              </a:ext>
            </a:extLst>
          </p:cNvPr>
          <p:cNvSpPr/>
          <p:nvPr/>
        </p:nvSpPr>
        <p:spPr>
          <a:xfrm>
            <a:off x="1020726" y="3208275"/>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03</a:t>
            </a:r>
            <a:endParaRPr lang="zh-CN" altLang="en-US" sz="2400" dirty="0">
              <a:solidFill>
                <a:schemeClr val="bg2">
                  <a:lumMod val="25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10172208"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Data Priv</a:t>
            </a:r>
            <a:r>
              <a:rPr lang="en-US" altLang="zh-CN" sz="4000" dirty="0">
                <a:solidFill>
                  <a:schemeClr val="tx2">
                    <a:lumMod val="75000"/>
                  </a:schemeClr>
                </a:solidFill>
                <a:cs typeface="+mn-ea"/>
                <a:sym typeface="+mn-lt"/>
              </a:rPr>
              <a:t>acy in the Cloud</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1</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 Understanding Data Privacy Concerns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A7D1907-FB5D-D2DA-1CE5-45E79CC5B0C5}"/>
              </a:ext>
            </a:extLst>
          </p:cNvPr>
          <p:cNvSpPr txBox="1"/>
          <p:nvPr/>
        </p:nvSpPr>
        <p:spPr>
          <a:xfrm>
            <a:off x="552449" y="2133094"/>
            <a:ext cx="9861551" cy="707886"/>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Data privacy in the cloud refers to the protection of personal and sensitive information from unauthorized access, use, or disclosure. Key concerns include: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9B8849C-4D84-1402-9435-3E887F225288}"/>
              </a:ext>
            </a:extLst>
          </p:cNvPr>
          <p:cNvSpPr txBox="1"/>
          <p:nvPr/>
        </p:nvSpPr>
        <p:spPr>
          <a:xfrm>
            <a:off x="2182775" y="2832494"/>
            <a:ext cx="9048111" cy="3785652"/>
          </a:xfrm>
          <a:prstGeom prst="rect">
            <a:avLst/>
          </a:prstGeom>
          <a:noFill/>
        </p:spPr>
        <p:txBody>
          <a:bodyPr wrap="square">
            <a:spAutoFit/>
          </a:bodyPr>
          <a:lstStyle/>
          <a:p>
            <a:pPr marL="342900" marR="180340" lvl="0" indent="-342900">
              <a:buFont typeface="+mj-lt"/>
              <a:buAutoNum type="arabicPeriod"/>
            </a:pPr>
            <a:r>
              <a:rPr lang="en-US" altLang="zh-CN" sz="2000" b="1" dirty="0">
                <a:effectLst/>
                <a:latin typeface="等线" panose="02010600030101010101" pitchFamily="2" charset="-122"/>
                <a:cs typeface="Times New Roman" panose="02020603050405020304" pitchFamily="18" charset="0"/>
              </a:rPr>
              <a:t>Data Sovereignty: </a:t>
            </a:r>
            <a:r>
              <a:rPr lang="en-US" altLang="zh-CN" sz="2000" dirty="0">
                <a:effectLst/>
                <a:latin typeface="等线" panose="02010600030101010101" pitchFamily="2" charset="-122"/>
                <a:cs typeface="Times New Roman" panose="02020603050405020304" pitchFamily="18" charset="0"/>
              </a:rPr>
              <a:t>The location of data storage can affect its legal status and privacy protections, as different countries have varying regulations regarding data privacy.</a:t>
            </a:r>
          </a:p>
          <a:p>
            <a:pPr marL="342900" marR="180340" lvl="0" indent="-342900">
              <a:buFont typeface="+mj-lt"/>
              <a:buAutoNum type="arabicPeriod"/>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180340" lvl="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Data Segregation: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In multi-tenant environments, ensuring that data from different users is effectively isolated to prevent unauthorized access.</a:t>
            </a:r>
          </a:p>
          <a:p>
            <a:pPr marL="342900" marR="180340" lvl="0" indent="-342900">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180340" lvl="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Data Retention and Deletion: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Ensuring that data is not retained longer than necessary and is securely deleted when no longer needed.</a:t>
            </a:r>
          </a:p>
          <a:p>
            <a:pPr marL="342900" marR="180340" lvl="0" indent="-342900">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180340" lvl="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Compliance with Regulations: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Adhering to laws and regulations such as GDPR and HIPAA which mandate specific data privacy standards.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5" name="图形 24">
            <a:extLst>
              <a:ext uri="{FF2B5EF4-FFF2-40B4-BE49-F238E27FC236}">
                <a16:creationId xmlns:a16="http://schemas.microsoft.com/office/drawing/2014/main" id="{B18C0B3F-EA45-3B0E-7154-F6400A622D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1299" y="2888971"/>
            <a:ext cx="806905" cy="806905"/>
          </a:xfrm>
          <a:prstGeom prst="rect">
            <a:avLst/>
          </a:prstGeom>
        </p:spPr>
      </p:pic>
      <p:pic>
        <p:nvPicPr>
          <p:cNvPr id="27" name="图形 26">
            <a:extLst>
              <a:ext uri="{FF2B5EF4-FFF2-40B4-BE49-F238E27FC236}">
                <a16:creationId xmlns:a16="http://schemas.microsoft.com/office/drawing/2014/main" id="{9F5BA781-97FE-4AC3-09B6-8AE1547FFD8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7597" y="3962957"/>
            <a:ext cx="705357" cy="705357"/>
          </a:xfrm>
          <a:prstGeom prst="rect">
            <a:avLst/>
          </a:prstGeom>
        </p:spPr>
      </p:pic>
      <p:pic>
        <p:nvPicPr>
          <p:cNvPr id="29" name="图形 28">
            <a:extLst>
              <a:ext uri="{FF2B5EF4-FFF2-40B4-BE49-F238E27FC236}">
                <a16:creationId xmlns:a16="http://schemas.microsoft.com/office/drawing/2014/main" id="{853592CC-7680-9684-89EC-FA829B1A17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7357" y="4786686"/>
            <a:ext cx="845838" cy="845838"/>
          </a:xfrm>
          <a:prstGeom prst="rect">
            <a:avLst/>
          </a:prstGeom>
        </p:spPr>
      </p:pic>
      <p:pic>
        <p:nvPicPr>
          <p:cNvPr id="31" name="图形 30">
            <a:extLst>
              <a:ext uri="{FF2B5EF4-FFF2-40B4-BE49-F238E27FC236}">
                <a16:creationId xmlns:a16="http://schemas.microsoft.com/office/drawing/2014/main" id="{F1865BD7-5B45-A3B6-A91E-79D85A8F62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97357" y="5730949"/>
            <a:ext cx="845838" cy="845838"/>
          </a:xfrm>
          <a:prstGeom prst="rect">
            <a:avLst/>
          </a:prstGeom>
        </p:spPr>
      </p:pic>
    </p:spTree>
    <p:extLst>
      <p:ext uri="{BB962C8B-B14F-4D97-AF65-F5344CB8AC3E}">
        <p14:creationId xmlns:p14="http://schemas.microsoft.com/office/powerpoint/2010/main" val="2200864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3B5986-BE08-8182-DCA0-9E4201EAE65D}"/>
              </a:ext>
            </a:extLst>
          </p:cNvPr>
          <p:cNvSpPr/>
          <p:nvPr/>
        </p:nvSpPr>
        <p:spPr>
          <a:xfrm>
            <a:off x="936169" y="33268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03</a:t>
            </a:r>
            <a:endParaRPr lang="zh-CN" altLang="en-US" sz="2400" dirty="0">
              <a:solidFill>
                <a:schemeClr val="bg2">
                  <a:lumMod val="25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10172208"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Data Priv</a:t>
            </a:r>
            <a:r>
              <a:rPr lang="en-US" altLang="zh-CN" sz="4000" dirty="0">
                <a:solidFill>
                  <a:schemeClr val="tx2">
                    <a:lumMod val="75000"/>
                  </a:schemeClr>
                </a:solidFill>
                <a:cs typeface="+mn-ea"/>
                <a:sym typeface="+mn-lt"/>
              </a:rPr>
              <a:t>acy in the Cloud</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2</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 Challenges in Ensuring Data Privacy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A7D1907-FB5D-D2DA-1CE5-45E79CC5B0C5}"/>
              </a:ext>
            </a:extLst>
          </p:cNvPr>
          <p:cNvSpPr txBox="1"/>
          <p:nvPr/>
        </p:nvSpPr>
        <p:spPr>
          <a:xfrm>
            <a:off x="552449" y="2133094"/>
            <a:ext cx="9861551" cy="400110"/>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challenges in maintaining data privacy in the cloud include: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9B8849C-4D84-1402-9435-3E887F225288}"/>
              </a:ext>
            </a:extLst>
          </p:cNvPr>
          <p:cNvSpPr txBox="1"/>
          <p:nvPr/>
        </p:nvSpPr>
        <p:spPr>
          <a:xfrm>
            <a:off x="2206544" y="2832494"/>
            <a:ext cx="9048111" cy="3785652"/>
          </a:xfrm>
          <a:prstGeom prst="rect">
            <a:avLst/>
          </a:prstGeom>
          <a:noFill/>
        </p:spPr>
        <p:txBody>
          <a:bodyPr wrap="square">
            <a:spAutoFit/>
          </a:bodyPr>
          <a:lstStyle/>
          <a:p>
            <a:pPr marL="342900" marR="180340" lvl="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Complexity of Cloud Environments: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dynamic and distributed nature of cloud environments makes it difficult to implement and enforce consistent privacy policies.</a:t>
            </a:r>
          </a:p>
          <a:p>
            <a:pPr marL="342900" marR="18034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Lack of Transparency: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Cloud providers often do not disclose detailed information about how they process and secure data, making it difficult for users to assess privacy risks. The lack of clear information about data handling practices can lead to uncertainty about how personal data is protected and used.</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180340" indent="-342900">
              <a:buFont typeface="+mj-lt"/>
              <a:buAutoNum type="arabicPeriod"/>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Third-Party Risks: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Dependence on third-party vendors for cloud services can introduce additional risks to data privacy if these vendors do not adhere to strict privacy standards.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180340" lvl="0" indent="-342900">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形 3">
            <a:extLst>
              <a:ext uri="{FF2B5EF4-FFF2-40B4-BE49-F238E27FC236}">
                <a16:creationId xmlns:a16="http://schemas.microsoft.com/office/drawing/2014/main" id="{7AD7200C-929A-C105-191C-6A30EEC49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6519" y="2913971"/>
            <a:ext cx="896854" cy="896854"/>
          </a:xfrm>
          <a:prstGeom prst="rect">
            <a:avLst/>
          </a:prstGeom>
        </p:spPr>
      </p:pic>
      <p:pic>
        <p:nvPicPr>
          <p:cNvPr id="7" name="图形 6">
            <a:extLst>
              <a:ext uri="{FF2B5EF4-FFF2-40B4-BE49-F238E27FC236}">
                <a16:creationId xmlns:a16="http://schemas.microsoft.com/office/drawing/2014/main" id="{8B1E3DB2-7719-8C8B-A944-E04B45098C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9653" y="4025777"/>
            <a:ext cx="1070585" cy="1070585"/>
          </a:xfrm>
          <a:prstGeom prst="rect">
            <a:avLst/>
          </a:prstGeom>
        </p:spPr>
      </p:pic>
      <p:pic>
        <p:nvPicPr>
          <p:cNvPr id="10" name="图形 9">
            <a:extLst>
              <a:ext uri="{FF2B5EF4-FFF2-40B4-BE49-F238E27FC236}">
                <a16:creationId xmlns:a16="http://schemas.microsoft.com/office/drawing/2014/main" id="{C8CC70F8-D366-8E54-A132-BF21B4F9D5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0873" y="5312342"/>
            <a:ext cx="952500" cy="952500"/>
          </a:xfrm>
          <a:prstGeom prst="rect">
            <a:avLst/>
          </a:prstGeom>
        </p:spPr>
      </p:pic>
    </p:spTree>
    <p:extLst>
      <p:ext uri="{BB962C8B-B14F-4D97-AF65-F5344CB8AC3E}">
        <p14:creationId xmlns:p14="http://schemas.microsoft.com/office/powerpoint/2010/main" val="2095872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04</a:t>
            </a:r>
            <a:endParaRPr lang="zh-CN" altLang="en-US" sz="4400" dirty="0">
              <a:solidFill>
                <a:srgbClr val="92A3B8"/>
              </a:solidFill>
              <a:cs typeface="+mn-ea"/>
              <a:sym typeface="+mn-lt"/>
            </a:endParaRPr>
          </a:p>
        </p:txBody>
      </p:sp>
      <p:sp>
        <p:nvSpPr>
          <p:cNvPr id="2" name="文本框 1">
            <a:extLst>
              <a:ext uri="{FF2B5EF4-FFF2-40B4-BE49-F238E27FC236}">
                <a16:creationId xmlns:a16="http://schemas.microsoft.com/office/drawing/2014/main" id="{572AB58C-B972-7C93-C4CC-D29EB48332F2}"/>
              </a:ext>
            </a:extLst>
          </p:cNvPr>
          <p:cNvSpPr txBox="1"/>
          <p:nvPr/>
        </p:nvSpPr>
        <p:spPr>
          <a:xfrm>
            <a:off x="2243095" y="3173709"/>
            <a:ext cx="5303503" cy="707886"/>
          </a:xfrm>
          <a:prstGeom prst="rect">
            <a:avLst/>
          </a:prstGeom>
          <a:noFill/>
        </p:spPr>
        <p:txBody>
          <a:bodyPr wrap="none" rtlCol="0">
            <a:spAutoFit/>
          </a:bodyPr>
          <a:lstStyle/>
          <a:p>
            <a:r>
              <a:rPr lang="en-US" altLang="zh-CN" sz="4000" dirty="0">
                <a:solidFill>
                  <a:schemeClr val="tx2">
                    <a:lumMod val="40000"/>
                    <a:lumOff val="60000"/>
                  </a:schemeClr>
                </a:solidFill>
                <a:cs typeface="+mn-ea"/>
                <a:sym typeface="+mn-lt"/>
              </a:rPr>
              <a:t>Mitigation Strategies</a:t>
            </a:r>
            <a:endParaRPr lang="zh-CN" altLang="en-US" sz="4000" dirty="0">
              <a:solidFill>
                <a:schemeClr val="tx2">
                  <a:lumMod val="40000"/>
                  <a:lumOff val="60000"/>
                </a:schemeClr>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9189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3B5986-BE08-8182-DCA0-9E4201EAE65D}"/>
              </a:ext>
            </a:extLst>
          </p:cNvPr>
          <p:cNvSpPr/>
          <p:nvPr/>
        </p:nvSpPr>
        <p:spPr>
          <a:xfrm>
            <a:off x="936169" y="33268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04</a:t>
            </a:r>
            <a:endParaRPr lang="zh-CN" altLang="en-US" sz="2400" dirty="0">
              <a:solidFill>
                <a:schemeClr val="bg2">
                  <a:lumMod val="25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ctr">
              <a:defRPr sz="2400">
                <a:solidFill>
                  <a:schemeClr val="bg2">
                    <a:lumMod val="90000"/>
                  </a:schemeClr>
                </a:solidFill>
                <a:cs typeface="+mn-ea"/>
              </a:defRPr>
            </a:lvl1pPr>
          </a:lstStyle>
          <a:p>
            <a:r>
              <a:rPr lang="en-US" altLang="zh-CN" dirty="0">
                <a:sym typeface="+mn-lt"/>
              </a:rPr>
              <a:t>05</a:t>
            </a:r>
            <a:endParaRPr lang="zh-CN" altLang="en-US" dirty="0">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10172208"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Mitigatio</a:t>
            </a:r>
            <a:r>
              <a:rPr lang="en-US" altLang="zh-CN" sz="4000" dirty="0">
                <a:solidFill>
                  <a:schemeClr val="tx2">
                    <a:lumMod val="75000"/>
                  </a:schemeClr>
                </a:solidFill>
                <a:cs typeface="+mn-ea"/>
                <a:sym typeface="+mn-lt"/>
              </a:rPr>
              <a:t>n Strategies</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04603" y="1649350"/>
            <a:ext cx="6152706" cy="400110"/>
          </a:xfrm>
          <a:prstGeom prst="rect">
            <a:avLst/>
          </a:prstGeom>
          <a:noFill/>
        </p:spPr>
        <p:txBody>
          <a:bodyPr wrap="square">
            <a:spAutoFit/>
          </a:bodyPr>
          <a:lstStyle/>
          <a:p>
            <a:pPr marR="180340" lvl="1"/>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 Encryption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A7D1907-FB5D-D2DA-1CE5-45E79CC5B0C5}"/>
              </a:ext>
            </a:extLst>
          </p:cNvPr>
          <p:cNvSpPr txBox="1"/>
          <p:nvPr/>
        </p:nvSpPr>
        <p:spPr>
          <a:xfrm>
            <a:off x="628649" y="2052159"/>
            <a:ext cx="6152707" cy="1631216"/>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Encrypting data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both at rest and in transit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is a fundamental practice for securing data in the cloud. Encryption ensures that even if data is intercepted or accessed without authorization, it remains unreadable without the correct keys.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形 5">
            <a:extLst>
              <a:ext uri="{FF2B5EF4-FFF2-40B4-BE49-F238E27FC236}">
                <a16:creationId xmlns:a16="http://schemas.microsoft.com/office/drawing/2014/main" id="{0BF404A9-90C0-0B08-10E4-209EC4815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770" y="2066788"/>
            <a:ext cx="1053016" cy="1053016"/>
          </a:xfrm>
          <a:prstGeom prst="rect">
            <a:avLst/>
          </a:prstGeom>
        </p:spPr>
      </p:pic>
      <p:sp>
        <p:nvSpPr>
          <p:cNvPr id="17" name="文本框 16">
            <a:extLst>
              <a:ext uri="{FF2B5EF4-FFF2-40B4-BE49-F238E27FC236}">
                <a16:creationId xmlns:a16="http://schemas.microsoft.com/office/drawing/2014/main" id="{927038D0-D61A-9E60-B309-68A5E847BD78}"/>
              </a:ext>
            </a:extLst>
          </p:cNvPr>
          <p:cNvSpPr txBox="1"/>
          <p:nvPr/>
        </p:nvSpPr>
        <p:spPr>
          <a:xfrm>
            <a:off x="304603" y="3759260"/>
            <a:ext cx="6152706" cy="400110"/>
          </a:xfrm>
          <a:prstGeom prst="rect">
            <a:avLst/>
          </a:prstGeom>
          <a:noFill/>
        </p:spPr>
        <p:txBody>
          <a:bodyPr wrap="square">
            <a:spAutoFit/>
          </a:bodyPr>
          <a:lstStyle/>
          <a:p>
            <a:pPr marR="180340" lvl="1"/>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2. Implementing Zero Trust Architecture</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1" name="图形 30">
            <a:extLst>
              <a:ext uri="{FF2B5EF4-FFF2-40B4-BE49-F238E27FC236}">
                <a16:creationId xmlns:a16="http://schemas.microsoft.com/office/drawing/2014/main" id="{3F7E1053-BF45-3F29-255D-BEA147C968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4563" y="3456120"/>
            <a:ext cx="1004463" cy="1004463"/>
          </a:xfrm>
          <a:prstGeom prst="rect">
            <a:avLst/>
          </a:prstGeom>
        </p:spPr>
      </p:pic>
      <p:pic>
        <p:nvPicPr>
          <p:cNvPr id="32" name="图形 31">
            <a:extLst>
              <a:ext uri="{FF2B5EF4-FFF2-40B4-BE49-F238E27FC236}">
                <a16:creationId xmlns:a16="http://schemas.microsoft.com/office/drawing/2014/main" id="{51E4529D-9ABD-3B28-95AE-0C2F3FEF31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26421" y="4824864"/>
            <a:ext cx="1094422" cy="1094422"/>
          </a:xfrm>
          <a:prstGeom prst="rect">
            <a:avLst/>
          </a:prstGeom>
        </p:spPr>
      </p:pic>
      <p:cxnSp>
        <p:nvCxnSpPr>
          <p:cNvPr id="33" name="直接箭头连接符 32">
            <a:extLst>
              <a:ext uri="{FF2B5EF4-FFF2-40B4-BE49-F238E27FC236}">
                <a16:creationId xmlns:a16="http://schemas.microsoft.com/office/drawing/2014/main" id="{9B26E3AB-18E2-5949-51CC-F493703AC453}"/>
              </a:ext>
            </a:extLst>
          </p:cNvPr>
          <p:cNvCxnSpPr>
            <a:cxnSpLocks/>
          </p:cNvCxnSpPr>
          <p:nvPr/>
        </p:nvCxnSpPr>
        <p:spPr>
          <a:xfrm>
            <a:off x="7747584" y="2820032"/>
            <a:ext cx="1091616" cy="0"/>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接箭头连接符 33">
            <a:extLst>
              <a:ext uri="{FF2B5EF4-FFF2-40B4-BE49-F238E27FC236}">
                <a16:creationId xmlns:a16="http://schemas.microsoft.com/office/drawing/2014/main" id="{1136AFCE-4421-1979-C41F-438C38E35DD8}"/>
              </a:ext>
            </a:extLst>
          </p:cNvPr>
          <p:cNvCxnSpPr>
            <a:cxnSpLocks/>
          </p:cNvCxnSpPr>
          <p:nvPr/>
        </p:nvCxnSpPr>
        <p:spPr>
          <a:xfrm>
            <a:off x="7736674" y="2808738"/>
            <a:ext cx="1210324" cy="1021667"/>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9" name="图形 38">
            <a:extLst>
              <a:ext uri="{FF2B5EF4-FFF2-40B4-BE49-F238E27FC236}">
                <a16:creationId xmlns:a16="http://schemas.microsoft.com/office/drawing/2014/main" id="{2B47F181-0805-9455-06C5-1BFDC1197B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9832" y="2082400"/>
            <a:ext cx="1004463" cy="1004463"/>
          </a:xfrm>
          <a:prstGeom prst="rect">
            <a:avLst/>
          </a:prstGeom>
        </p:spPr>
      </p:pic>
      <p:cxnSp>
        <p:nvCxnSpPr>
          <p:cNvPr id="43" name="直接箭头连接符 42">
            <a:extLst>
              <a:ext uri="{FF2B5EF4-FFF2-40B4-BE49-F238E27FC236}">
                <a16:creationId xmlns:a16="http://schemas.microsoft.com/office/drawing/2014/main" id="{223E6545-FDB4-6408-4B3B-2825A33661D0}"/>
              </a:ext>
            </a:extLst>
          </p:cNvPr>
          <p:cNvCxnSpPr>
            <a:cxnSpLocks/>
          </p:cNvCxnSpPr>
          <p:nvPr/>
        </p:nvCxnSpPr>
        <p:spPr>
          <a:xfrm>
            <a:off x="7747584" y="2808738"/>
            <a:ext cx="1199414" cy="2364395"/>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文本框 45">
            <a:extLst>
              <a:ext uri="{FF2B5EF4-FFF2-40B4-BE49-F238E27FC236}">
                <a16:creationId xmlns:a16="http://schemas.microsoft.com/office/drawing/2014/main" id="{C4E0B487-4F6F-6878-48AD-FA04A9B64A5B}"/>
              </a:ext>
            </a:extLst>
          </p:cNvPr>
          <p:cNvSpPr txBox="1"/>
          <p:nvPr/>
        </p:nvSpPr>
        <p:spPr>
          <a:xfrm>
            <a:off x="681079" y="4263655"/>
            <a:ext cx="5718744" cy="1631216"/>
          </a:xfrm>
          <a:prstGeom prst="rect">
            <a:avLst/>
          </a:prstGeom>
          <a:noFill/>
        </p:spPr>
        <p:txBody>
          <a:bodyPr wrap="square">
            <a:spAutoFit/>
          </a:bodyPr>
          <a:lstStyle/>
          <a:p>
            <a:pPr marL="180340" marR="180340"/>
            <a:r>
              <a:rPr lang="en-US" altLang="zh-CN" sz="2000" dirty="0">
                <a:effectLst/>
                <a:latin typeface="等线" panose="02010600030101010101" pitchFamily="2" charset="-122"/>
                <a:cs typeface="Times New Roman" panose="02020603050405020304" pitchFamily="18" charset="0"/>
              </a:rPr>
              <a:t>ZTA is a security model that operates on the principle of "never trust, always verify." Every access request is thoroughly authenticated, authorized, and encrypted. This approach minimizes the risk of unauthorized access.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8" name="图形 47">
            <a:extLst>
              <a:ext uri="{FF2B5EF4-FFF2-40B4-BE49-F238E27FC236}">
                <a16:creationId xmlns:a16="http://schemas.microsoft.com/office/drawing/2014/main" id="{4D13E0EE-0A08-3367-86EF-D6C240AAA7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43020" y="4494487"/>
            <a:ext cx="1134249" cy="990610"/>
          </a:xfrm>
          <a:prstGeom prst="rect">
            <a:avLst/>
          </a:prstGeom>
        </p:spPr>
      </p:pic>
      <p:cxnSp>
        <p:nvCxnSpPr>
          <p:cNvPr id="49" name="直接箭头连接符 48">
            <a:extLst>
              <a:ext uri="{FF2B5EF4-FFF2-40B4-BE49-F238E27FC236}">
                <a16:creationId xmlns:a16="http://schemas.microsoft.com/office/drawing/2014/main" id="{05954FCB-5544-1767-7C5E-F394CDEDD1FD}"/>
              </a:ext>
            </a:extLst>
          </p:cNvPr>
          <p:cNvCxnSpPr>
            <a:cxnSpLocks/>
          </p:cNvCxnSpPr>
          <p:nvPr/>
        </p:nvCxnSpPr>
        <p:spPr>
          <a:xfrm flipV="1">
            <a:off x="7746038" y="3841699"/>
            <a:ext cx="1192818" cy="1087533"/>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直接箭头连接符 50">
            <a:extLst>
              <a:ext uri="{FF2B5EF4-FFF2-40B4-BE49-F238E27FC236}">
                <a16:creationId xmlns:a16="http://schemas.microsoft.com/office/drawing/2014/main" id="{D302382D-98DD-4EC3-BEF5-61B051648AEC}"/>
              </a:ext>
            </a:extLst>
          </p:cNvPr>
          <p:cNvCxnSpPr>
            <a:cxnSpLocks/>
          </p:cNvCxnSpPr>
          <p:nvPr/>
        </p:nvCxnSpPr>
        <p:spPr>
          <a:xfrm>
            <a:off x="7746038" y="4929232"/>
            <a:ext cx="1210324" cy="310432"/>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63412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3B5986-BE08-8182-DCA0-9E4201EAE65D}"/>
              </a:ext>
            </a:extLst>
          </p:cNvPr>
          <p:cNvSpPr/>
          <p:nvPr/>
        </p:nvSpPr>
        <p:spPr>
          <a:xfrm>
            <a:off x="936169" y="33268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04</a:t>
            </a:r>
            <a:endParaRPr lang="zh-CN" altLang="en-US" sz="2400" dirty="0">
              <a:solidFill>
                <a:schemeClr val="bg2">
                  <a:lumMod val="25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ctr">
              <a:defRPr sz="2400">
                <a:solidFill>
                  <a:schemeClr val="bg2">
                    <a:lumMod val="90000"/>
                  </a:schemeClr>
                </a:solidFill>
                <a:cs typeface="+mn-ea"/>
              </a:defRPr>
            </a:lvl1pPr>
          </a:lstStyle>
          <a:p>
            <a:r>
              <a:rPr lang="en-US" altLang="zh-CN" dirty="0">
                <a:sym typeface="+mn-lt"/>
              </a:rPr>
              <a:t>05</a:t>
            </a:r>
            <a:endParaRPr lang="zh-CN" altLang="en-US" dirty="0">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10172208"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Mitigatio</a:t>
            </a:r>
            <a:r>
              <a:rPr lang="en-US" altLang="zh-CN" sz="4000" dirty="0">
                <a:solidFill>
                  <a:schemeClr val="tx2">
                    <a:lumMod val="75000"/>
                  </a:schemeClr>
                </a:solidFill>
                <a:cs typeface="+mn-ea"/>
                <a:sym typeface="+mn-lt"/>
              </a:rPr>
              <a:t>n Strategies</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04603" y="1649350"/>
            <a:ext cx="6152706" cy="400110"/>
          </a:xfrm>
          <a:prstGeom prst="rect">
            <a:avLst/>
          </a:prstGeom>
          <a:noFill/>
        </p:spPr>
        <p:txBody>
          <a:bodyPr wrap="square">
            <a:spAutoFit/>
          </a:bodyPr>
          <a:lstStyle/>
          <a:p>
            <a:pPr marR="180340" lvl="1"/>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3</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 Multi-Factor Authentication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A7D1907-FB5D-D2DA-1CE5-45E79CC5B0C5}"/>
              </a:ext>
            </a:extLst>
          </p:cNvPr>
          <p:cNvSpPr txBox="1"/>
          <p:nvPr/>
        </p:nvSpPr>
        <p:spPr>
          <a:xfrm>
            <a:off x="628649" y="2052159"/>
            <a:ext cx="6152707" cy="1015663"/>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Implementing MFA adds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an extra layer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of security by requiring users to provide multiple forms of verification before accessing cloud resources.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927038D0-D61A-9E60-B309-68A5E847BD78}"/>
              </a:ext>
            </a:extLst>
          </p:cNvPr>
          <p:cNvSpPr txBox="1"/>
          <p:nvPr/>
        </p:nvSpPr>
        <p:spPr>
          <a:xfrm>
            <a:off x="304603" y="3256065"/>
            <a:ext cx="6152706" cy="400110"/>
          </a:xfrm>
          <a:prstGeom prst="rect">
            <a:avLst/>
          </a:prstGeom>
          <a:noFill/>
        </p:spPr>
        <p:txBody>
          <a:bodyPr wrap="square">
            <a:spAutoFit/>
          </a:bodyPr>
          <a:lstStyle/>
          <a:p>
            <a:pPr marR="180340" lvl="1"/>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4. Regular Checks</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1" name="图形 30">
            <a:extLst>
              <a:ext uri="{FF2B5EF4-FFF2-40B4-BE49-F238E27FC236}">
                <a16:creationId xmlns:a16="http://schemas.microsoft.com/office/drawing/2014/main" id="{3F7E1053-BF45-3F29-255D-BEA147C968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34563" y="3456120"/>
            <a:ext cx="1004463" cy="1004463"/>
          </a:xfrm>
          <a:prstGeom prst="rect">
            <a:avLst/>
          </a:prstGeom>
        </p:spPr>
      </p:pic>
      <p:pic>
        <p:nvPicPr>
          <p:cNvPr id="32" name="图形 31">
            <a:extLst>
              <a:ext uri="{FF2B5EF4-FFF2-40B4-BE49-F238E27FC236}">
                <a16:creationId xmlns:a16="http://schemas.microsoft.com/office/drawing/2014/main" id="{51E4529D-9ABD-3B28-95AE-0C2F3FEF31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6421" y="4824864"/>
            <a:ext cx="1094422" cy="1094422"/>
          </a:xfrm>
          <a:prstGeom prst="rect">
            <a:avLst/>
          </a:prstGeom>
        </p:spPr>
      </p:pic>
      <p:cxnSp>
        <p:nvCxnSpPr>
          <p:cNvPr id="34" name="直接箭头连接符 33">
            <a:extLst>
              <a:ext uri="{FF2B5EF4-FFF2-40B4-BE49-F238E27FC236}">
                <a16:creationId xmlns:a16="http://schemas.microsoft.com/office/drawing/2014/main" id="{1136AFCE-4421-1979-C41F-438C38E35DD8}"/>
              </a:ext>
            </a:extLst>
          </p:cNvPr>
          <p:cNvCxnSpPr>
            <a:cxnSpLocks/>
          </p:cNvCxnSpPr>
          <p:nvPr/>
        </p:nvCxnSpPr>
        <p:spPr>
          <a:xfrm>
            <a:off x="7736674" y="2808738"/>
            <a:ext cx="1210324" cy="1021667"/>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9" name="图形 38">
            <a:extLst>
              <a:ext uri="{FF2B5EF4-FFF2-40B4-BE49-F238E27FC236}">
                <a16:creationId xmlns:a16="http://schemas.microsoft.com/office/drawing/2014/main" id="{2B47F181-0805-9455-06C5-1BFDC1197B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9832" y="2082400"/>
            <a:ext cx="1004463" cy="1004463"/>
          </a:xfrm>
          <a:prstGeom prst="rect">
            <a:avLst/>
          </a:prstGeom>
        </p:spPr>
      </p:pic>
      <p:cxnSp>
        <p:nvCxnSpPr>
          <p:cNvPr id="43" name="直接箭头连接符 42">
            <a:extLst>
              <a:ext uri="{FF2B5EF4-FFF2-40B4-BE49-F238E27FC236}">
                <a16:creationId xmlns:a16="http://schemas.microsoft.com/office/drawing/2014/main" id="{223E6545-FDB4-6408-4B3B-2825A33661D0}"/>
              </a:ext>
            </a:extLst>
          </p:cNvPr>
          <p:cNvCxnSpPr>
            <a:cxnSpLocks/>
          </p:cNvCxnSpPr>
          <p:nvPr/>
        </p:nvCxnSpPr>
        <p:spPr>
          <a:xfrm>
            <a:off x="7747584" y="2808738"/>
            <a:ext cx="1199414" cy="2364395"/>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文本框 45">
            <a:extLst>
              <a:ext uri="{FF2B5EF4-FFF2-40B4-BE49-F238E27FC236}">
                <a16:creationId xmlns:a16="http://schemas.microsoft.com/office/drawing/2014/main" id="{C4E0B487-4F6F-6878-48AD-FA04A9B64A5B}"/>
              </a:ext>
            </a:extLst>
          </p:cNvPr>
          <p:cNvSpPr txBox="1"/>
          <p:nvPr/>
        </p:nvSpPr>
        <p:spPr>
          <a:xfrm>
            <a:off x="628649" y="3695979"/>
            <a:ext cx="5780912" cy="2246769"/>
          </a:xfrm>
          <a:prstGeom prst="rect">
            <a:avLst/>
          </a:prstGeom>
          <a:noFill/>
        </p:spPr>
        <p:txBody>
          <a:bodyPr wrap="square">
            <a:spAutoFit/>
          </a:bodyPr>
          <a:lstStyle/>
          <a:p>
            <a:pPr marL="180340" marR="180340"/>
            <a:r>
              <a:rPr lang="en-US" altLang="zh-CN" sz="2000" dirty="0">
                <a:effectLst/>
                <a:latin typeface="等线" panose="02010600030101010101" pitchFamily="2" charset="-122"/>
                <a:cs typeface="Times New Roman" panose="02020603050405020304" pitchFamily="18" charset="0"/>
              </a:rPr>
              <a:t>Regular security audits and compliance checks are vital for ensuring that cloud environments adhere to security standards and regulatory requirements. These audits help identify vulnerabilities and areas for improvement, ensuring that security measures are </a:t>
            </a:r>
            <a:r>
              <a:rPr lang="en-US" altLang="zh-CN" sz="2000" b="1" dirty="0">
                <a:effectLst/>
                <a:latin typeface="等线" panose="02010600030101010101" pitchFamily="2" charset="-122"/>
                <a:cs typeface="Times New Roman" panose="02020603050405020304" pitchFamily="18" charset="0"/>
              </a:rPr>
              <a:t>up-to-date and effective.</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05954FCB-5544-1767-7C5E-F394CDEDD1FD}"/>
              </a:ext>
            </a:extLst>
          </p:cNvPr>
          <p:cNvCxnSpPr>
            <a:cxnSpLocks/>
          </p:cNvCxnSpPr>
          <p:nvPr/>
        </p:nvCxnSpPr>
        <p:spPr>
          <a:xfrm flipV="1">
            <a:off x="7746038" y="3841699"/>
            <a:ext cx="1192818" cy="1087533"/>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直接箭头连接符 50">
            <a:extLst>
              <a:ext uri="{FF2B5EF4-FFF2-40B4-BE49-F238E27FC236}">
                <a16:creationId xmlns:a16="http://schemas.microsoft.com/office/drawing/2014/main" id="{D302382D-98DD-4EC3-BEF5-61B051648AEC}"/>
              </a:ext>
            </a:extLst>
          </p:cNvPr>
          <p:cNvCxnSpPr>
            <a:cxnSpLocks/>
          </p:cNvCxnSpPr>
          <p:nvPr/>
        </p:nvCxnSpPr>
        <p:spPr>
          <a:xfrm>
            <a:off x="7746038" y="4929232"/>
            <a:ext cx="1210324" cy="310432"/>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图形 3">
            <a:extLst>
              <a:ext uri="{FF2B5EF4-FFF2-40B4-BE49-F238E27FC236}">
                <a16:creationId xmlns:a16="http://schemas.microsoft.com/office/drawing/2014/main" id="{94DC2EE8-450E-A0CF-D689-ACC15F7FB9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66673" y="2001372"/>
            <a:ext cx="1199413" cy="1199413"/>
          </a:xfrm>
          <a:prstGeom prst="rect">
            <a:avLst/>
          </a:prstGeom>
        </p:spPr>
      </p:pic>
      <p:cxnSp>
        <p:nvCxnSpPr>
          <p:cNvPr id="7" name="直接箭头连接符 6">
            <a:extLst>
              <a:ext uri="{FF2B5EF4-FFF2-40B4-BE49-F238E27FC236}">
                <a16:creationId xmlns:a16="http://schemas.microsoft.com/office/drawing/2014/main" id="{AAF98112-38D8-9D58-AFB5-59B0ACFD9681}"/>
              </a:ext>
            </a:extLst>
          </p:cNvPr>
          <p:cNvCxnSpPr>
            <a:cxnSpLocks/>
          </p:cNvCxnSpPr>
          <p:nvPr/>
        </p:nvCxnSpPr>
        <p:spPr>
          <a:xfrm flipV="1">
            <a:off x="7746038" y="2742207"/>
            <a:ext cx="1157468" cy="2187025"/>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0" name="图形 19">
            <a:extLst>
              <a:ext uri="{FF2B5EF4-FFF2-40B4-BE49-F238E27FC236}">
                <a16:creationId xmlns:a16="http://schemas.microsoft.com/office/drawing/2014/main" id="{1448275F-07A9-65F7-AB11-1817C2C223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54679" y="4648790"/>
            <a:ext cx="1011936" cy="1011936"/>
          </a:xfrm>
          <a:prstGeom prst="rect">
            <a:avLst/>
          </a:prstGeom>
        </p:spPr>
      </p:pic>
    </p:spTree>
    <p:extLst>
      <p:ext uri="{BB962C8B-B14F-4D97-AF65-F5344CB8AC3E}">
        <p14:creationId xmlns:p14="http://schemas.microsoft.com/office/powerpoint/2010/main" val="27517631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05</a:t>
            </a:r>
            <a:endParaRPr lang="zh-CN" altLang="en-US" sz="4400" dirty="0">
              <a:solidFill>
                <a:srgbClr val="92A3B8"/>
              </a:solidFill>
              <a:cs typeface="+mn-ea"/>
              <a:sym typeface="+mn-lt"/>
            </a:endParaRPr>
          </a:p>
        </p:txBody>
      </p:sp>
      <p:sp>
        <p:nvSpPr>
          <p:cNvPr id="2" name="文本框 1">
            <a:extLst>
              <a:ext uri="{FF2B5EF4-FFF2-40B4-BE49-F238E27FC236}">
                <a16:creationId xmlns:a16="http://schemas.microsoft.com/office/drawing/2014/main" id="{572AB58C-B972-7C93-C4CC-D29EB48332F2}"/>
              </a:ext>
            </a:extLst>
          </p:cNvPr>
          <p:cNvSpPr txBox="1"/>
          <p:nvPr/>
        </p:nvSpPr>
        <p:spPr>
          <a:xfrm>
            <a:off x="2243095" y="3173709"/>
            <a:ext cx="2892138" cy="707886"/>
          </a:xfrm>
          <a:prstGeom prst="rect">
            <a:avLst/>
          </a:prstGeom>
          <a:noFill/>
        </p:spPr>
        <p:txBody>
          <a:bodyPr wrap="none" rtlCol="0">
            <a:spAutoFit/>
          </a:bodyPr>
          <a:lstStyle/>
          <a:p>
            <a:r>
              <a:rPr lang="en-US" altLang="zh-CN" sz="4000" dirty="0">
                <a:solidFill>
                  <a:schemeClr val="tx2">
                    <a:lumMod val="40000"/>
                    <a:lumOff val="60000"/>
                  </a:schemeClr>
                </a:solidFill>
                <a:cs typeface="+mn-ea"/>
                <a:sym typeface="+mn-lt"/>
              </a:rPr>
              <a:t>Conclusion</a:t>
            </a:r>
            <a:endParaRPr lang="zh-CN" altLang="en-US" sz="4000" dirty="0">
              <a:solidFill>
                <a:schemeClr val="tx2">
                  <a:lumMod val="40000"/>
                  <a:lumOff val="60000"/>
                </a:schemeClr>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8420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220523" y="251611"/>
            <a:ext cx="2892138" cy="707886"/>
          </a:xfrm>
          <a:prstGeom prst="rect">
            <a:avLst/>
          </a:prstGeom>
          <a:noFill/>
        </p:spPr>
        <p:txBody>
          <a:bodyPr wrap="none" rtlCol="0">
            <a:spAutoFit/>
          </a:bodyPr>
          <a:lstStyle/>
          <a:p>
            <a:pPr algn="ctr"/>
            <a:r>
              <a:rPr lang="en-US" altLang="zh-CN" sz="4000" dirty="0">
                <a:solidFill>
                  <a:schemeClr val="tx2">
                    <a:lumMod val="40000"/>
                    <a:lumOff val="60000"/>
                  </a:schemeClr>
                </a:solidFill>
                <a:cs typeface="+mn-ea"/>
                <a:sym typeface="+mn-lt"/>
              </a:rPr>
              <a:t>Conclu</a:t>
            </a:r>
            <a:r>
              <a:rPr lang="en-US" altLang="zh-CN" sz="4000" dirty="0">
                <a:solidFill>
                  <a:srgbClr val="4A5A69"/>
                </a:solidFill>
                <a:cs typeface="+mn-ea"/>
                <a:sym typeface="+mn-lt"/>
              </a:rPr>
              <a:t>sion</a:t>
            </a:r>
            <a:endParaRPr lang="zh-CN" altLang="en-US" sz="4000" dirty="0">
              <a:solidFill>
                <a:srgbClr val="4A5A69"/>
              </a:solidFill>
              <a:cs typeface="+mn-ea"/>
              <a:sym typeface="+mn-lt"/>
            </a:endParaRPr>
          </a:p>
        </p:txBody>
      </p:sp>
      <p:sp>
        <p:nvSpPr>
          <p:cNvPr id="2" name="文本框 1">
            <a:extLst>
              <a:ext uri="{FF2B5EF4-FFF2-40B4-BE49-F238E27FC236}">
                <a16:creationId xmlns:a16="http://schemas.microsoft.com/office/drawing/2014/main" id="{0B56610B-2471-C7F8-7A5B-42494C3A0223}"/>
              </a:ext>
            </a:extLst>
          </p:cNvPr>
          <p:cNvSpPr txBox="1"/>
          <p:nvPr/>
        </p:nvSpPr>
        <p:spPr>
          <a:xfrm>
            <a:off x="0" y="17793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3" name="文本框 2">
            <a:extLst>
              <a:ext uri="{FF2B5EF4-FFF2-40B4-BE49-F238E27FC236}">
                <a16:creationId xmlns:a16="http://schemas.microsoft.com/office/drawing/2014/main" id="{D8810650-FC53-7CD2-A858-0BD148CF1129}"/>
              </a:ext>
            </a:extLst>
          </p:cNvPr>
          <p:cNvSpPr txBox="1"/>
          <p:nvPr/>
        </p:nvSpPr>
        <p:spPr>
          <a:xfrm>
            <a:off x="0" y="231452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38" name="文本框 37">
            <a:extLst>
              <a:ext uri="{FF2B5EF4-FFF2-40B4-BE49-F238E27FC236}">
                <a16:creationId xmlns:a16="http://schemas.microsoft.com/office/drawing/2014/main" id="{7D64146B-76B1-7E7D-9A6A-9B72F85C9054}"/>
              </a:ext>
            </a:extLst>
          </p:cNvPr>
          <p:cNvSpPr txBox="1"/>
          <p:nvPr/>
        </p:nvSpPr>
        <p:spPr>
          <a:xfrm>
            <a:off x="0" y="284969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39" name="文本框 38">
            <a:extLst>
              <a:ext uri="{FF2B5EF4-FFF2-40B4-BE49-F238E27FC236}">
                <a16:creationId xmlns:a16="http://schemas.microsoft.com/office/drawing/2014/main" id="{EE8BCCC6-5B26-34DB-C885-9CAA5052A38C}"/>
              </a:ext>
            </a:extLst>
          </p:cNvPr>
          <p:cNvSpPr txBox="1"/>
          <p:nvPr/>
        </p:nvSpPr>
        <p:spPr>
          <a:xfrm>
            <a:off x="0" y="338487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40" name="文本框 39">
            <a:extLst>
              <a:ext uri="{FF2B5EF4-FFF2-40B4-BE49-F238E27FC236}">
                <a16:creationId xmlns:a16="http://schemas.microsoft.com/office/drawing/2014/main" id="{73563CBD-E65E-71D4-A709-617B870180F4}"/>
              </a:ext>
            </a:extLst>
          </p:cNvPr>
          <p:cNvSpPr txBox="1"/>
          <p:nvPr/>
        </p:nvSpPr>
        <p:spPr>
          <a:xfrm>
            <a:off x="0" y="392004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05</a:t>
            </a:r>
            <a:endParaRPr lang="zh-CN" altLang="en-US" sz="2400" dirty="0">
              <a:solidFill>
                <a:schemeClr val="bg2">
                  <a:lumMod val="25000"/>
                </a:schemeClr>
              </a:solidFill>
              <a:cs typeface="+mn-ea"/>
              <a:sym typeface="+mn-lt"/>
            </a:endParaRPr>
          </a:p>
        </p:txBody>
      </p:sp>
      <p:sp>
        <p:nvSpPr>
          <p:cNvPr id="42" name="文本框 41">
            <a:extLst>
              <a:ext uri="{FF2B5EF4-FFF2-40B4-BE49-F238E27FC236}">
                <a16:creationId xmlns:a16="http://schemas.microsoft.com/office/drawing/2014/main" id="{8F4CDF8C-5361-ABAE-CD4E-525585C0DAAA}"/>
              </a:ext>
            </a:extLst>
          </p:cNvPr>
          <p:cNvSpPr txBox="1"/>
          <p:nvPr/>
        </p:nvSpPr>
        <p:spPr>
          <a:xfrm>
            <a:off x="768850" y="1115791"/>
            <a:ext cx="10381750" cy="4524315"/>
          </a:xfrm>
          <a:prstGeom prst="rect">
            <a:avLst/>
          </a:prstGeom>
          <a:noFill/>
        </p:spPr>
        <p:txBody>
          <a:bodyPr wrap="square">
            <a:spAutoFit/>
          </a:bodyPr>
          <a:lstStyle/>
          <a:p>
            <a:pPr marL="180340" marR="180340"/>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Cloud computing has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transformed</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how businesses store and manage data, offering efficiency and cost savings.</a:t>
            </a:r>
          </a:p>
          <a:p>
            <a:pPr marL="180340" marR="180340"/>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180340" marR="180340"/>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However, it also presents significant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security and privacy challenges</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such as data breaches and inadequate security measures by service providers.</a:t>
            </a:r>
          </a:p>
          <a:p>
            <a:pPr marL="180340" marR="180340"/>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180340" marR="180340"/>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To address these challenges, it's essential to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use strategies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like encryption, implementing ZTA, MFA, and regular security checks. These steps help keep data safe.</a:t>
            </a:r>
          </a:p>
          <a:p>
            <a:pPr marL="180340" marR="180340"/>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180340" marR="180340"/>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In summary, while cloud computing is beneficial, organizations must actively protect their data by using strong security measures.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7746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THE END</a:t>
            </a:r>
            <a:endParaRPr lang="zh-CN" altLang="en-US" sz="4400" dirty="0">
              <a:solidFill>
                <a:srgbClr val="92A3B8"/>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723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7B90FB96-CBBD-10E1-200C-014ECC581F45}"/>
              </a:ext>
            </a:extLst>
          </p:cNvPr>
          <p:cNvGrpSpPr/>
          <p:nvPr/>
        </p:nvGrpSpPr>
        <p:grpSpPr>
          <a:xfrm>
            <a:off x="1789104" y="2450370"/>
            <a:ext cx="5760425" cy="584775"/>
            <a:chOff x="1789104" y="2449397"/>
            <a:chExt cx="5760425" cy="584775"/>
          </a:xfrm>
        </p:grpSpPr>
        <p:sp>
          <p:nvSpPr>
            <p:cNvPr id="2" name="文本框 1">
              <a:extLst>
                <a:ext uri="{FF2B5EF4-FFF2-40B4-BE49-F238E27FC236}">
                  <a16:creationId xmlns:a16="http://schemas.microsoft.com/office/drawing/2014/main" id="{73EBAF07-0387-4482-800B-5492EEFB2B50}"/>
                </a:ext>
              </a:extLst>
            </p:cNvPr>
            <p:cNvSpPr txBox="1"/>
            <p:nvPr/>
          </p:nvSpPr>
          <p:spPr>
            <a:xfrm>
              <a:off x="2708267" y="2470661"/>
              <a:ext cx="4841262" cy="523220"/>
            </a:xfrm>
            <a:prstGeom prst="rect">
              <a:avLst/>
            </a:prstGeom>
            <a:noFill/>
          </p:spPr>
          <p:txBody>
            <a:bodyPr wrap="none" rtlCol="0">
              <a:spAutoFit/>
            </a:bodyPr>
            <a:lstStyle/>
            <a:p>
              <a:r>
                <a:rPr lang="en-US" altLang="zh-CN" sz="2800" dirty="0">
                  <a:solidFill>
                    <a:srgbClr val="92A3B8"/>
                  </a:solidFill>
                  <a:cs typeface="+mn-ea"/>
                  <a:sym typeface="+mn-lt"/>
                </a:rPr>
                <a:t>Overview of Cloud Security</a:t>
              </a:r>
              <a:endParaRPr lang="zh-CN" altLang="en-US" sz="2800" dirty="0">
                <a:solidFill>
                  <a:srgbClr val="92A3B8"/>
                </a:solidFill>
                <a:cs typeface="+mn-ea"/>
                <a:sym typeface="+mn-lt"/>
              </a:endParaRPr>
            </a:p>
          </p:txBody>
        </p:sp>
        <p:sp>
          <p:nvSpPr>
            <p:cNvPr id="4" name="文本框 3">
              <a:extLst>
                <a:ext uri="{FF2B5EF4-FFF2-40B4-BE49-F238E27FC236}">
                  <a16:creationId xmlns:a16="http://schemas.microsoft.com/office/drawing/2014/main" id="{8C5E9D3B-FFF9-4F7E-AA00-2325AC6EE4D9}"/>
                </a:ext>
              </a:extLst>
            </p:cNvPr>
            <p:cNvSpPr txBox="1"/>
            <p:nvPr/>
          </p:nvSpPr>
          <p:spPr>
            <a:xfrm>
              <a:off x="1789104" y="2449397"/>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2">
                      <a:lumMod val="60000"/>
                      <a:lumOff val="40000"/>
                    </a:schemeClr>
                  </a:solidFill>
                  <a:cs typeface="+mn-ea"/>
                  <a:sym typeface="+mn-lt"/>
                </a:rPr>
                <a:t>02</a:t>
              </a:r>
              <a:endParaRPr lang="zh-CN" altLang="en-US" sz="3200" dirty="0">
                <a:solidFill>
                  <a:schemeClr val="tx2">
                    <a:lumMod val="60000"/>
                    <a:lumOff val="40000"/>
                  </a:schemeClr>
                </a:solidFill>
                <a:cs typeface="+mn-ea"/>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2514410" y="2679750"/>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9" name="文本框 18">
            <a:extLst>
              <a:ext uri="{FF2B5EF4-FFF2-40B4-BE49-F238E27FC236}">
                <a16:creationId xmlns:a16="http://schemas.microsoft.com/office/drawing/2014/main" id="{471EC023-AA7B-4D19-ACDB-C2284FB6D57F}"/>
              </a:ext>
            </a:extLst>
          </p:cNvPr>
          <p:cNvSpPr txBox="1"/>
          <p:nvPr/>
        </p:nvSpPr>
        <p:spPr>
          <a:xfrm>
            <a:off x="3455581" y="828291"/>
            <a:ext cx="5280837"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85000"/>
                    <a:lumOff val="15000"/>
                  </a:schemeClr>
                </a:solidFill>
                <a:cs typeface="+mn-ea"/>
                <a:sym typeface="+mn-lt"/>
              </a:rPr>
              <a:t>CONTENTS</a:t>
            </a:r>
            <a:endParaRPr lang="zh-CN" altLang="en-US" sz="3200" dirty="0">
              <a:solidFill>
                <a:schemeClr val="tx1">
                  <a:lumMod val="85000"/>
                  <a:lumOff val="15000"/>
                </a:schemeClr>
              </a:solidFill>
              <a:cs typeface="+mn-ea"/>
              <a:sym typeface="+mn-lt"/>
            </a:endParaRPr>
          </a:p>
        </p:txBody>
      </p:sp>
      <p:grpSp>
        <p:nvGrpSpPr>
          <p:cNvPr id="37" name="组合 36">
            <a:extLst>
              <a:ext uri="{FF2B5EF4-FFF2-40B4-BE49-F238E27FC236}">
                <a16:creationId xmlns:a16="http://schemas.microsoft.com/office/drawing/2014/main" id="{77789EC7-8044-9143-D360-B0C860D9777F}"/>
              </a:ext>
            </a:extLst>
          </p:cNvPr>
          <p:cNvGrpSpPr/>
          <p:nvPr/>
        </p:nvGrpSpPr>
        <p:grpSpPr>
          <a:xfrm>
            <a:off x="1789104" y="3135564"/>
            <a:ext cx="5426551" cy="584775"/>
            <a:chOff x="1789104" y="3097983"/>
            <a:chExt cx="5426551" cy="584775"/>
          </a:xfrm>
        </p:grpSpPr>
        <p:sp>
          <p:nvSpPr>
            <p:cNvPr id="20" name="文本框 19">
              <a:extLst>
                <a:ext uri="{FF2B5EF4-FFF2-40B4-BE49-F238E27FC236}">
                  <a16:creationId xmlns:a16="http://schemas.microsoft.com/office/drawing/2014/main" id="{6216635B-B832-2A23-2D32-8961F4B6DC89}"/>
                </a:ext>
              </a:extLst>
            </p:cNvPr>
            <p:cNvSpPr txBox="1"/>
            <p:nvPr/>
          </p:nvSpPr>
          <p:spPr>
            <a:xfrm>
              <a:off x="2708267" y="3119247"/>
              <a:ext cx="4507388" cy="523220"/>
            </a:xfrm>
            <a:prstGeom prst="rect">
              <a:avLst/>
            </a:prstGeom>
            <a:noFill/>
          </p:spPr>
          <p:txBody>
            <a:bodyPr wrap="none" rtlCol="0">
              <a:spAutoFit/>
            </a:bodyPr>
            <a:lstStyle/>
            <a:p>
              <a:r>
                <a:rPr lang="en-US" altLang="zh-CN" sz="2800" dirty="0">
                  <a:solidFill>
                    <a:srgbClr val="92A3B8"/>
                  </a:solidFill>
                  <a:cs typeface="+mn-ea"/>
                  <a:sym typeface="+mn-lt"/>
                </a:rPr>
                <a:t>Data Privacy in the Cloud</a:t>
              </a:r>
              <a:endParaRPr lang="zh-CN" altLang="en-US" sz="2800" dirty="0">
                <a:solidFill>
                  <a:srgbClr val="92A3B8"/>
                </a:solidFill>
                <a:cs typeface="+mn-ea"/>
                <a:sym typeface="+mn-lt"/>
              </a:endParaRPr>
            </a:p>
          </p:txBody>
        </p:sp>
        <p:sp>
          <p:nvSpPr>
            <p:cNvPr id="21" name="文本框 20">
              <a:extLst>
                <a:ext uri="{FF2B5EF4-FFF2-40B4-BE49-F238E27FC236}">
                  <a16:creationId xmlns:a16="http://schemas.microsoft.com/office/drawing/2014/main" id="{286FCE93-6BE3-6D0B-25CA-BC7B2A713F84}"/>
                </a:ext>
              </a:extLst>
            </p:cNvPr>
            <p:cNvSpPr txBox="1"/>
            <p:nvPr/>
          </p:nvSpPr>
          <p:spPr>
            <a:xfrm>
              <a:off x="1789104" y="3097983"/>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2">
                      <a:lumMod val="60000"/>
                      <a:lumOff val="40000"/>
                    </a:schemeClr>
                  </a:solidFill>
                  <a:cs typeface="+mn-ea"/>
                  <a:sym typeface="+mn-lt"/>
                </a:rPr>
                <a:t>03</a:t>
              </a:r>
              <a:endParaRPr lang="zh-CN" altLang="en-US" sz="3200" dirty="0">
                <a:solidFill>
                  <a:schemeClr val="tx2">
                    <a:lumMod val="60000"/>
                    <a:lumOff val="40000"/>
                  </a:schemeClr>
                </a:solidFill>
                <a:cs typeface="+mn-ea"/>
                <a:sym typeface="+mn-lt"/>
              </a:endParaRPr>
            </a:p>
          </p:txBody>
        </p:sp>
        <p:sp>
          <p:nvSpPr>
            <p:cNvPr id="22" name="椭圆 21">
              <a:extLst>
                <a:ext uri="{FF2B5EF4-FFF2-40B4-BE49-F238E27FC236}">
                  <a16:creationId xmlns:a16="http://schemas.microsoft.com/office/drawing/2014/main" id="{6FA911A8-6541-CCBD-0A1A-F18DEC691F6C}"/>
                </a:ext>
              </a:extLst>
            </p:cNvPr>
            <p:cNvSpPr/>
            <p:nvPr/>
          </p:nvSpPr>
          <p:spPr>
            <a:xfrm>
              <a:off x="2514410" y="3328336"/>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8" name="组合 37">
            <a:extLst>
              <a:ext uri="{FF2B5EF4-FFF2-40B4-BE49-F238E27FC236}">
                <a16:creationId xmlns:a16="http://schemas.microsoft.com/office/drawing/2014/main" id="{A58D7EFC-A527-4B8E-B123-9643337C06D6}"/>
              </a:ext>
            </a:extLst>
          </p:cNvPr>
          <p:cNvGrpSpPr/>
          <p:nvPr/>
        </p:nvGrpSpPr>
        <p:grpSpPr>
          <a:xfrm>
            <a:off x="1789104" y="3855498"/>
            <a:ext cx="4685579" cy="584775"/>
            <a:chOff x="1789104" y="3736269"/>
            <a:chExt cx="4685579" cy="584775"/>
          </a:xfrm>
        </p:grpSpPr>
        <p:sp>
          <p:nvSpPr>
            <p:cNvPr id="23" name="文本框 22">
              <a:extLst>
                <a:ext uri="{FF2B5EF4-FFF2-40B4-BE49-F238E27FC236}">
                  <a16:creationId xmlns:a16="http://schemas.microsoft.com/office/drawing/2014/main" id="{8CEC8DAD-4E3F-2516-EA78-51EF2BF3A4F8}"/>
                </a:ext>
              </a:extLst>
            </p:cNvPr>
            <p:cNvSpPr txBox="1"/>
            <p:nvPr/>
          </p:nvSpPr>
          <p:spPr>
            <a:xfrm>
              <a:off x="2708267" y="3757533"/>
              <a:ext cx="3766416" cy="523220"/>
            </a:xfrm>
            <a:prstGeom prst="rect">
              <a:avLst/>
            </a:prstGeom>
            <a:noFill/>
          </p:spPr>
          <p:txBody>
            <a:bodyPr wrap="none" rtlCol="0">
              <a:spAutoFit/>
            </a:bodyPr>
            <a:lstStyle/>
            <a:p>
              <a:r>
                <a:rPr lang="en-US" altLang="zh-CN" sz="2800" dirty="0">
                  <a:solidFill>
                    <a:srgbClr val="92A3B8"/>
                  </a:solidFill>
                  <a:cs typeface="+mn-ea"/>
                  <a:sym typeface="+mn-lt"/>
                </a:rPr>
                <a:t>Mitigation Strategies</a:t>
              </a:r>
            </a:p>
          </p:txBody>
        </p:sp>
        <p:sp>
          <p:nvSpPr>
            <p:cNvPr id="24" name="文本框 23">
              <a:extLst>
                <a:ext uri="{FF2B5EF4-FFF2-40B4-BE49-F238E27FC236}">
                  <a16:creationId xmlns:a16="http://schemas.microsoft.com/office/drawing/2014/main" id="{9A0454A3-D551-A6D9-2E13-1F1EBC975563}"/>
                </a:ext>
              </a:extLst>
            </p:cNvPr>
            <p:cNvSpPr txBox="1"/>
            <p:nvPr/>
          </p:nvSpPr>
          <p:spPr>
            <a:xfrm>
              <a:off x="1789104" y="373626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2">
                      <a:lumMod val="60000"/>
                      <a:lumOff val="40000"/>
                    </a:schemeClr>
                  </a:solidFill>
                  <a:cs typeface="+mn-ea"/>
                  <a:sym typeface="+mn-lt"/>
                </a:rPr>
                <a:t>04</a:t>
              </a:r>
              <a:endParaRPr lang="zh-CN" altLang="en-US" sz="3200" dirty="0">
                <a:solidFill>
                  <a:schemeClr val="tx2">
                    <a:lumMod val="60000"/>
                    <a:lumOff val="40000"/>
                  </a:schemeClr>
                </a:solidFill>
                <a:cs typeface="+mn-ea"/>
                <a:sym typeface="+mn-lt"/>
              </a:endParaRPr>
            </a:p>
          </p:txBody>
        </p:sp>
        <p:sp>
          <p:nvSpPr>
            <p:cNvPr id="25" name="椭圆 24">
              <a:extLst>
                <a:ext uri="{FF2B5EF4-FFF2-40B4-BE49-F238E27FC236}">
                  <a16:creationId xmlns:a16="http://schemas.microsoft.com/office/drawing/2014/main" id="{8BAE6E97-A5C3-91F5-E54F-596A561AA9CA}"/>
                </a:ext>
              </a:extLst>
            </p:cNvPr>
            <p:cNvSpPr/>
            <p:nvPr/>
          </p:nvSpPr>
          <p:spPr>
            <a:xfrm>
              <a:off x="2514410" y="396662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5" name="组合 34">
            <a:extLst>
              <a:ext uri="{FF2B5EF4-FFF2-40B4-BE49-F238E27FC236}">
                <a16:creationId xmlns:a16="http://schemas.microsoft.com/office/drawing/2014/main" id="{76F5DB8C-5B64-033D-DB5C-69942CE3B8DC}"/>
              </a:ext>
            </a:extLst>
          </p:cNvPr>
          <p:cNvGrpSpPr/>
          <p:nvPr/>
        </p:nvGrpSpPr>
        <p:grpSpPr>
          <a:xfrm>
            <a:off x="1789104" y="1765176"/>
            <a:ext cx="3232360" cy="584775"/>
            <a:chOff x="1789104" y="1850387"/>
            <a:chExt cx="3232360" cy="584775"/>
          </a:xfrm>
        </p:grpSpPr>
        <p:sp>
          <p:nvSpPr>
            <p:cNvPr id="26" name="文本框 25">
              <a:extLst>
                <a:ext uri="{FF2B5EF4-FFF2-40B4-BE49-F238E27FC236}">
                  <a16:creationId xmlns:a16="http://schemas.microsoft.com/office/drawing/2014/main" id="{01235A67-AAD6-7866-7702-5B8AC536C326}"/>
                </a:ext>
              </a:extLst>
            </p:cNvPr>
            <p:cNvSpPr txBox="1"/>
            <p:nvPr/>
          </p:nvSpPr>
          <p:spPr>
            <a:xfrm>
              <a:off x="2708267" y="1871651"/>
              <a:ext cx="2313197" cy="523220"/>
            </a:xfrm>
            <a:prstGeom prst="rect">
              <a:avLst/>
            </a:prstGeom>
            <a:noFill/>
          </p:spPr>
          <p:txBody>
            <a:bodyPr wrap="none" rtlCol="0">
              <a:spAutoFit/>
            </a:bodyPr>
            <a:lstStyle/>
            <a:p>
              <a:r>
                <a:rPr lang="en-US" altLang="zh-CN" sz="2800" dirty="0">
                  <a:solidFill>
                    <a:srgbClr val="92A3B8"/>
                  </a:solidFill>
                  <a:cs typeface="+mn-ea"/>
                  <a:sym typeface="+mn-lt"/>
                </a:rPr>
                <a:t>Introduction</a:t>
              </a:r>
              <a:endParaRPr lang="zh-CN" altLang="en-US" sz="2800" dirty="0">
                <a:solidFill>
                  <a:srgbClr val="92A3B8"/>
                </a:solidFill>
                <a:cs typeface="+mn-ea"/>
                <a:sym typeface="+mn-lt"/>
              </a:endParaRPr>
            </a:p>
          </p:txBody>
        </p:sp>
        <p:sp>
          <p:nvSpPr>
            <p:cNvPr id="27" name="文本框 26">
              <a:extLst>
                <a:ext uri="{FF2B5EF4-FFF2-40B4-BE49-F238E27FC236}">
                  <a16:creationId xmlns:a16="http://schemas.microsoft.com/office/drawing/2014/main" id="{54FB0DB7-FF54-7950-4EF1-B8B88A2A2CCB}"/>
                </a:ext>
              </a:extLst>
            </p:cNvPr>
            <p:cNvSpPr txBox="1"/>
            <p:nvPr/>
          </p:nvSpPr>
          <p:spPr>
            <a:xfrm>
              <a:off x="1789104" y="1850387"/>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2">
                      <a:lumMod val="60000"/>
                      <a:lumOff val="40000"/>
                    </a:schemeClr>
                  </a:solidFill>
                  <a:cs typeface="+mn-ea"/>
                  <a:sym typeface="+mn-lt"/>
                </a:rPr>
                <a:t>01</a:t>
              </a:r>
              <a:endParaRPr lang="zh-CN" altLang="en-US" sz="3200" dirty="0">
                <a:solidFill>
                  <a:schemeClr val="tx2">
                    <a:lumMod val="60000"/>
                    <a:lumOff val="40000"/>
                  </a:schemeClr>
                </a:solidFill>
                <a:cs typeface="+mn-ea"/>
                <a:sym typeface="+mn-lt"/>
              </a:endParaRPr>
            </a:p>
          </p:txBody>
        </p:sp>
        <p:sp>
          <p:nvSpPr>
            <p:cNvPr id="28" name="椭圆 27">
              <a:extLst>
                <a:ext uri="{FF2B5EF4-FFF2-40B4-BE49-F238E27FC236}">
                  <a16:creationId xmlns:a16="http://schemas.microsoft.com/office/drawing/2014/main" id="{6858495D-3BA6-0C54-F53D-1BE7AD133412}"/>
                </a:ext>
              </a:extLst>
            </p:cNvPr>
            <p:cNvSpPr/>
            <p:nvPr/>
          </p:nvSpPr>
          <p:spPr>
            <a:xfrm>
              <a:off x="2514410" y="2080740"/>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9" name="组合 38">
            <a:extLst>
              <a:ext uri="{FF2B5EF4-FFF2-40B4-BE49-F238E27FC236}">
                <a16:creationId xmlns:a16="http://schemas.microsoft.com/office/drawing/2014/main" id="{0925ECED-55BB-E31E-0182-C3AE838F9DA4}"/>
              </a:ext>
            </a:extLst>
          </p:cNvPr>
          <p:cNvGrpSpPr/>
          <p:nvPr/>
        </p:nvGrpSpPr>
        <p:grpSpPr>
          <a:xfrm>
            <a:off x="1789104" y="4555450"/>
            <a:ext cx="3001784" cy="584775"/>
            <a:chOff x="1789104" y="4357474"/>
            <a:chExt cx="3001784" cy="584775"/>
          </a:xfrm>
        </p:grpSpPr>
        <p:sp>
          <p:nvSpPr>
            <p:cNvPr id="32" name="文本框 31">
              <a:extLst>
                <a:ext uri="{FF2B5EF4-FFF2-40B4-BE49-F238E27FC236}">
                  <a16:creationId xmlns:a16="http://schemas.microsoft.com/office/drawing/2014/main" id="{00C766BD-9879-3610-12DE-C8C210A8D6C9}"/>
                </a:ext>
              </a:extLst>
            </p:cNvPr>
            <p:cNvSpPr txBox="1"/>
            <p:nvPr/>
          </p:nvSpPr>
          <p:spPr>
            <a:xfrm>
              <a:off x="2708267" y="4378738"/>
              <a:ext cx="2082621" cy="523220"/>
            </a:xfrm>
            <a:prstGeom prst="rect">
              <a:avLst/>
            </a:prstGeom>
            <a:noFill/>
          </p:spPr>
          <p:txBody>
            <a:bodyPr wrap="none" rtlCol="0">
              <a:spAutoFit/>
            </a:bodyPr>
            <a:lstStyle/>
            <a:p>
              <a:r>
                <a:rPr lang="en-US" altLang="zh-CN" sz="2800" dirty="0">
                  <a:solidFill>
                    <a:srgbClr val="92A3B8"/>
                  </a:solidFill>
                  <a:cs typeface="+mn-ea"/>
                  <a:sym typeface="+mn-lt"/>
                </a:rPr>
                <a:t>Conclusion</a:t>
              </a:r>
            </a:p>
          </p:txBody>
        </p:sp>
        <p:sp>
          <p:nvSpPr>
            <p:cNvPr id="33" name="文本框 32">
              <a:extLst>
                <a:ext uri="{FF2B5EF4-FFF2-40B4-BE49-F238E27FC236}">
                  <a16:creationId xmlns:a16="http://schemas.microsoft.com/office/drawing/2014/main" id="{6531795C-BC5E-D314-91A5-6D45065DEB0F}"/>
                </a:ext>
              </a:extLst>
            </p:cNvPr>
            <p:cNvSpPr txBox="1"/>
            <p:nvPr/>
          </p:nvSpPr>
          <p:spPr>
            <a:xfrm>
              <a:off x="1789104" y="435747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2">
                      <a:lumMod val="60000"/>
                      <a:lumOff val="40000"/>
                    </a:schemeClr>
                  </a:solidFill>
                  <a:cs typeface="+mn-ea"/>
                  <a:sym typeface="+mn-lt"/>
                </a:rPr>
                <a:t>05</a:t>
              </a:r>
              <a:endParaRPr lang="zh-CN" altLang="en-US" sz="3200" dirty="0">
                <a:solidFill>
                  <a:schemeClr val="tx2">
                    <a:lumMod val="60000"/>
                    <a:lumOff val="40000"/>
                  </a:schemeClr>
                </a:solidFill>
                <a:cs typeface="+mn-ea"/>
                <a:sym typeface="+mn-lt"/>
              </a:endParaRPr>
            </a:p>
          </p:txBody>
        </p:sp>
        <p:sp>
          <p:nvSpPr>
            <p:cNvPr id="34" name="椭圆 33">
              <a:extLst>
                <a:ext uri="{FF2B5EF4-FFF2-40B4-BE49-F238E27FC236}">
                  <a16:creationId xmlns:a16="http://schemas.microsoft.com/office/drawing/2014/main" id="{EC8C2641-0E3C-F7EC-3886-81206520693D}"/>
                </a:ext>
              </a:extLst>
            </p:cNvPr>
            <p:cNvSpPr/>
            <p:nvPr/>
          </p:nvSpPr>
          <p:spPr>
            <a:xfrm>
              <a:off x="2514410" y="458782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2943651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01</a:t>
            </a:r>
            <a:endParaRPr lang="zh-CN" altLang="en-US" sz="4400" dirty="0">
              <a:solidFill>
                <a:srgbClr val="92A3B8"/>
              </a:solidFill>
              <a:cs typeface="+mn-ea"/>
              <a:sym typeface="+mn-lt"/>
            </a:endParaRPr>
          </a:p>
        </p:txBody>
      </p:sp>
      <p:sp>
        <p:nvSpPr>
          <p:cNvPr id="2" name="文本框 1">
            <a:extLst>
              <a:ext uri="{FF2B5EF4-FFF2-40B4-BE49-F238E27FC236}">
                <a16:creationId xmlns:a16="http://schemas.microsoft.com/office/drawing/2014/main" id="{572AB58C-B972-7C93-C4CC-D29EB48332F2}"/>
              </a:ext>
            </a:extLst>
          </p:cNvPr>
          <p:cNvSpPr txBox="1"/>
          <p:nvPr/>
        </p:nvSpPr>
        <p:spPr>
          <a:xfrm>
            <a:off x="2243095" y="3173709"/>
            <a:ext cx="3224729" cy="707886"/>
          </a:xfrm>
          <a:prstGeom prst="rect">
            <a:avLst/>
          </a:prstGeom>
          <a:noFill/>
        </p:spPr>
        <p:txBody>
          <a:bodyPr wrap="none" rtlCol="0">
            <a:spAutoFit/>
          </a:bodyPr>
          <a:lstStyle/>
          <a:p>
            <a:pPr algn="ctr"/>
            <a:r>
              <a:rPr lang="en-US" altLang="zh-CN" sz="4000" dirty="0">
                <a:solidFill>
                  <a:schemeClr val="tx2">
                    <a:lumMod val="40000"/>
                    <a:lumOff val="60000"/>
                  </a:schemeClr>
                </a:solidFill>
                <a:cs typeface="+mn-ea"/>
                <a:sym typeface="+mn-lt"/>
              </a:rPr>
              <a:t>Introduction</a:t>
            </a:r>
            <a:endParaRPr lang="zh-CN" altLang="en-US" sz="4000" dirty="0">
              <a:solidFill>
                <a:schemeClr val="tx2">
                  <a:lumMod val="40000"/>
                  <a:lumOff val="60000"/>
                </a:schemeClr>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9877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384425" y="296975"/>
            <a:ext cx="3224729" cy="707886"/>
          </a:xfrm>
          <a:prstGeom prst="rect">
            <a:avLst/>
          </a:prstGeom>
          <a:noFill/>
        </p:spPr>
        <p:txBody>
          <a:bodyPr wrap="none" rtlCol="0">
            <a:spAutoFit/>
          </a:bodyPr>
          <a:lstStyle/>
          <a:p>
            <a:pPr algn="ctr"/>
            <a:r>
              <a:rPr lang="en-US" altLang="zh-CN" sz="4000" dirty="0">
                <a:solidFill>
                  <a:schemeClr val="tx2">
                    <a:lumMod val="40000"/>
                    <a:lumOff val="60000"/>
                  </a:schemeClr>
                </a:solidFill>
                <a:cs typeface="+mn-ea"/>
                <a:sym typeface="+mn-lt"/>
              </a:rPr>
              <a:t>Introd</a:t>
            </a:r>
            <a:r>
              <a:rPr lang="en-US" altLang="zh-CN" sz="4000" dirty="0">
                <a:solidFill>
                  <a:srgbClr val="4A5A69"/>
                </a:solidFill>
                <a:cs typeface="+mn-ea"/>
                <a:sym typeface="+mn-lt"/>
              </a:rPr>
              <a:t>uction</a:t>
            </a:r>
            <a:endParaRPr lang="zh-CN" altLang="en-US" sz="4000" dirty="0">
              <a:solidFill>
                <a:srgbClr val="4A5A69"/>
              </a:solidFill>
              <a:cs typeface="+mn-ea"/>
              <a:sym typeface="+mn-lt"/>
            </a:endParaRPr>
          </a:p>
        </p:txBody>
      </p:sp>
      <p:sp>
        <p:nvSpPr>
          <p:cNvPr id="2" name="文本框 1">
            <a:extLst>
              <a:ext uri="{FF2B5EF4-FFF2-40B4-BE49-F238E27FC236}">
                <a16:creationId xmlns:a16="http://schemas.microsoft.com/office/drawing/2014/main" id="{0B56610B-2471-C7F8-7A5B-42494C3A0223}"/>
              </a:ext>
            </a:extLst>
          </p:cNvPr>
          <p:cNvSpPr txBox="1"/>
          <p:nvPr/>
        </p:nvSpPr>
        <p:spPr>
          <a:xfrm>
            <a:off x="0" y="17793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01</a:t>
            </a:r>
            <a:endParaRPr lang="zh-CN" altLang="en-US" sz="2400" dirty="0">
              <a:solidFill>
                <a:schemeClr val="bg2">
                  <a:lumMod val="25000"/>
                </a:schemeClr>
              </a:solidFill>
              <a:cs typeface="+mn-ea"/>
              <a:sym typeface="+mn-lt"/>
            </a:endParaRPr>
          </a:p>
        </p:txBody>
      </p:sp>
      <p:sp>
        <p:nvSpPr>
          <p:cNvPr id="3" name="文本框 2">
            <a:extLst>
              <a:ext uri="{FF2B5EF4-FFF2-40B4-BE49-F238E27FC236}">
                <a16:creationId xmlns:a16="http://schemas.microsoft.com/office/drawing/2014/main" id="{D8810650-FC53-7CD2-A858-0BD148CF1129}"/>
              </a:ext>
            </a:extLst>
          </p:cNvPr>
          <p:cNvSpPr txBox="1"/>
          <p:nvPr/>
        </p:nvSpPr>
        <p:spPr>
          <a:xfrm>
            <a:off x="0" y="231452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02</a:t>
            </a:r>
            <a:endParaRPr lang="zh-CN" altLang="en-US" sz="2400" dirty="0">
              <a:solidFill>
                <a:schemeClr val="bg2">
                  <a:lumMod val="90000"/>
                </a:schemeClr>
              </a:solidFill>
              <a:cs typeface="+mn-ea"/>
              <a:sym typeface="+mn-lt"/>
            </a:endParaRPr>
          </a:p>
        </p:txBody>
      </p:sp>
      <p:sp>
        <p:nvSpPr>
          <p:cNvPr id="38" name="文本框 37">
            <a:extLst>
              <a:ext uri="{FF2B5EF4-FFF2-40B4-BE49-F238E27FC236}">
                <a16:creationId xmlns:a16="http://schemas.microsoft.com/office/drawing/2014/main" id="{7D64146B-76B1-7E7D-9A6A-9B72F85C9054}"/>
              </a:ext>
            </a:extLst>
          </p:cNvPr>
          <p:cNvSpPr txBox="1"/>
          <p:nvPr/>
        </p:nvSpPr>
        <p:spPr>
          <a:xfrm>
            <a:off x="0" y="284969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39" name="文本框 38">
            <a:extLst>
              <a:ext uri="{FF2B5EF4-FFF2-40B4-BE49-F238E27FC236}">
                <a16:creationId xmlns:a16="http://schemas.microsoft.com/office/drawing/2014/main" id="{EE8BCCC6-5B26-34DB-C885-9CAA5052A38C}"/>
              </a:ext>
            </a:extLst>
          </p:cNvPr>
          <p:cNvSpPr txBox="1"/>
          <p:nvPr/>
        </p:nvSpPr>
        <p:spPr>
          <a:xfrm>
            <a:off x="0" y="338487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40" name="文本框 39">
            <a:extLst>
              <a:ext uri="{FF2B5EF4-FFF2-40B4-BE49-F238E27FC236}">
                <a16:creationId xmlns:a16="http://schemas.microsoft.com/office/drawing/2014/main" id="{73563CBD-E65E-71D4-A709-617B870180F4}"/>
              </a:ext>
            </a:extLst>
          </p:cNvPr>
          <p:cNvSpPr txBox="1"/>
          <p:nvPr/>
        </p:nvSpPr>
        <p:spPr>
          <a:xfrm>
            <a:off x="0" y="392004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42" name="文本框 41">
            <a:extLst>
              <a:ext uri="{FF2B5EF4-FFF2-40B4-BE49-F238E27FC236}">
                <a16:creationId xmlns:a16="http://schemas.microsoft.com/office/drawing/2014/main" id="{8F4CDF8C-5361-ABAE-CD4E-525585C0DAAA}"/>
              </a:ext>
            </a:extLst>
          </p:cNvPr>
          <p:cNvSpPr txBox="1"/>
          <p:nvPr/>
        </p:nvSpPr>
        <p:spPr>
          <a:xfrm>
            <a:off x="1096518" y="1041614"/>
            <a:ext cx="6985829" cy="1938992"/>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Cloud computing has improved the way businesses and individuals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manage and store data. </a:t>
            </a:r>
          </a:p>
          <a:p>
            <a:pPr marL="180340" marR="180340"/>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180340" marR="180340"/>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180340" marR="180340"/>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180340" marR="180340"/>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2" name="文本框 51">
            <a:extLst>
              <a:ext uri="{FF2B5EF4-FFF2-40B4-BE49-F238E27FC236}">
                <a16:creationId xmlns:a16="http://schemas.microsoft.com/office/drawing/2014/main" id="{E771350B-B7A9-AAC1-5C1E-1C6AFD3CF0B0}"/>
              </a:ext>
            </a:extLst>
          </p:cNvPr>
          <p:cNvSpPr txBox="1"/>
          <p:nvPr/>
        </p:nvSpPr>
        <p:spPr>
          <a:xfrm>
            <a:off x="5390945" y="2045218"/>
            <a:ext cx="6326922" cy="1015663"/>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By utilizing the power of the cloud, organizations can achieve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greater efficiency, scalability, and save costs. </a:t>
            </a:r>
          </a:p>
        </p:txBody>
      </p:sp>
      <p:sp>
        <p:nvSpPr>
          <p:cNvPr id="54" name="文本框 53">
            <a:extLst>
              <a:ext uri="{FF2B5EF4-FFF2-40B4-BE49-F238E27FC236}">
                <a16:creationId xmlns:a16="http://schemas.microsoft.com/office/drawing/2014/main" id="{B2EAF5D8-4900-1445-7EC0-CF9C37F657F3}"/>
              </a:ext>
            </a:extLst>
          </p:cNvPr>
          <p:cNvSpPr txBox="1"/>
          <p:nvPr/>
        </p:nvSpPr>
        <p:spPr>
          <a:xfrm>
            <a:off x="5390944" y="3062723"/>
            <a:ext cx="6326921" cy="1015663"/>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However, significant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challenges come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with these benefits, particularly in the realms of security and data privacy. </a:t>
            </a:r>
          </a:p>
        </p:txBody>
      </p:sp>
      <p:sp>
        <p:nvSpPr>
          <p:cNvPr id="56" name="文本框 55">
            <a:extLst>
              <a:ext uri="{FF2B5EF4-FFF2-40B4-BE49-F238E27FC236}">
                <a16:creationId xmlns:a16="http://schemas.microsoft.com/office/drawing/2014/main" id="{0BB039A6-3981-CEFB-7218-FD2E4DD6E1EB}"/>
              </a:ext>
            </a:extLst>
          </p:cNvPr>
          <p:cNvSpPr txBox="1"/>
          <p:nvPr/>
        </p:nvSpPr>
        <p:spPr>
          <a:xfrm>
            <a:off x="1096518" y="4309374"/>
            <a:ext cx="7260082" cy="2554545"/>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This report aims to explore the key considerations regarding cloud security and data privacy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providing insights into the potential risks and strategies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for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mitigation</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p>
          <a:p>
            <a:pPr marL="180340" marR="180340"/>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goal is to understand the primary security threats to cloud environments, comprehend data privacy concerns, and discuss some practices to protect sensitive information.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180340" marR="180340"/>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2" name="图形 61">
            <a:extLst>
              <a:ext uri="{FF2B5EF4-FFF2-40B4-BE49-F238E27FC236}">
                <a16:creationId xmlns:a16="http://schemas.microsoft.com/office/drawing/2014/main" id="{159E9E49-6080-AE0E-A85F-28D0BC4A5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290" y="2159030"/>
            <a:ext cx="1484884" cy="1484884"/>
          </a:xfrm>
          <a:prstGeom prst="rect">
            <a:avLst/>
          </a:prstGeom>
        </p:spPr>
      </p:pic>
      <p:pic>
        <p:nvPicPr>
          <p:cNvPr id="64" name="图形 63">
            <a:extLst>
              <a:ext uri="{FF2B5EF4-FFF2-40B4-BE49-F238E27FC236}">
                <a16:creationId xmlns:a16="http://schemas.microsoft.com/office/drawing/2014/main" id="{FFD8CB32-8242-FEB0-A7A1-1FC2078869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4404" y="4381708"/>
            <a:ext cx="1413244" cy="1413244"/>
          </a:xfrm>
          <a:prstGeom prst="rect">
            <a:avLst/>
          </a:prstGeom>
        </p:spPr>
      </p:pic>
      <p:pic>
        <p:nvPicPr>
          <p:cNvPr id="66" name="图形 65">
            <a:extLst>
              <a:ext uri="{FF2B5EF4-FFF2-40B4-BE49-F238E27FC236}">
                <a16:creationId xmlns:a16="http://schemas.microsoft.com/office/drawing/2014/main" id="{58B7C848-9439-BCB9-3D63-B1DDC3819C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6491" y="565650"/>
            <a:ext cx="1149069" cy="1149069"/>
          </a:xfrm>
          <a:prstGeom prst="rect">
            <a:avLst/>
          </a:prstGeom>
        </p:spPr>
      </p:pic>
    </p:spTree>
    <p:extLst>
      <p:ext uri="{BB962C8B-B14F-4D97-AF65-F5344CB8AC3E}">
        <p14:creationId xmlns:p14="http://schemas.microsoft.com/office/powerpoint/2010/main" val="365355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02</a:t>
            </a:r>
            <a:endParaRPr lang="zh-CN" altLang="en-US" sz="4400" dirty="0">
              <a:solidFill>
                <a:srgbClr val="92A3B8"/>
              </a:solidFill>
              <a:cs typeface="+mn-ea"/>
              <a:sym typeface="+mn-lt"/>
            </a:endParaRPr>
          </a:p>
        </p:txBody>
      </p:sp>
      <p:sp>
        <p:nvSpPr>
          <p:cNvPr id="2" name="文本框 1">
            <a:extLst>
              <a:ext uri="{FF2B5EF4-FFF2-40B4-BE49-F238E27FC236}">
                <a16:creationId xmlns:a16="http://schemas.microsoft.com/office/drawing/2014/main" id="{572AB58C-B972-7C93-C4CC-D29EB48332F2}"/>
              </a:ext>
            </a:extLst>
          </p:cNvPr>
          <p:cNvSpPr txBox="1"/>
          <p:nvPr/>
        </p:nvSpPr>
        <p:spPr>
          <a:xfrm>
            <a:off x="2243095" y="3173709"/>
            <a:ext cx="6834948" cy="707886"/>
          </a:xfrm>
          <a:prstGeom prst="rect">
            <a:avLst/>
          </a:prstGeom>
          <a:noFill/>
        </p:spPr>
        <p:txBody>
          <a:bodyPr wrap="none" rtlCol="0">
            <a:spAutoFit/>
          </a:bodyPr>
          <a:lstStyle/>
          <a:p>
            <a:r>
              <a:rPr lang="en-US" altLang="zh-CN" sz="4000" dirty="0">
                <a:solidFill>
                  <a:schemeClr val="tx2">
                    <a:lumMod val="40000"/>
                    <a:lumOff val="60000"/>
                  </a:schemeClr>
                </a:solidFill>
                <a:cs typeface="+mn-ea"/>
                <a:sym typeface="+mn-lt"/>
              </a:rPr>
              <a:t>Overview of Cloud Secu</a:t>
            </a:r>
            <a:r>
              <a:rPr lang="en-US" altLang="zh-CN" sz="4000" dirty="0">
                <a:solidFill>
                  <a:schemeClr val="bg2">
                    <a:lumMod val="50000"/>
                  </a:schemeClr>
                </a:solidFill>
                <a:cs typeface="+mn-ea"/>
                <a:sym typeface="+mn-lt"/>
              </a:rPr>
              <a:t>rity</a:t>
            </a:r>
            <a:endParaRPr lang="zh-CN" altLang="en-US" sz="4000" dirty="0">
              <a:solidFill>
                <a:schemeClr val="bg2">
                  <a:lumMod val="50000"/>
                </a:schemeClr>
              </a:solidFill>
              <a:cs typeface="+mn-ea"/>
              <a:sym typeface="+mn-lt"/>
            </a:endParaRPr>
          </a:p>
        </p:txBody>
      </p:sp>
      <p:sp>
        <p:nvSpPr>
          <p:cNvPr id="6" name="矩形 5">
            <a:extLst>
              <a:ext uri="{FF2B5EF4-FFF2-40B4-BE49-F238E27FC236}">
                <a16:creationId xmlns:a16="http://schemas.microsoft.com/office/drawing/2014/main" id="{CE80CAB1-875F-4C2C-3892-F8F9EE34EC12}"/>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843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AA0153F-0445-152F-0E75-FFF71B1F49CD}"/>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02</a:t>
            </a:r>
            <a:endParaRPr lang="zh-CN" altLang="en-US" sz="2400" dirty="0">
              <a:solidFill>
                <a:schemeClr val="bg2">
                  <a:lumMod val="25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6918252"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Overview</a:t>
            </a:r>
            <a:r>
              <a:rPr lang="en-US" altLang="zh-CN" sz="4000" dirty="0">
                <a:solidFill>
                  <a:schemeClr val="tx2">
                    <a:lumMod val="75000"/>
                  </a:schemeClr>
                </a:solidFill>
                <a:cs typeface="+mn-ea"/>
                <a:sym typeface="+mn-lt"/>
              </a:rPr>
              <a:t> of Cloud Security</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 What is Cloud Technology ?</a:t>
            </a:r>
          </a:p>
        </p:txBody>
      </p:sp>
      <p:sp>
        <p:nvSpPr>
          <p:cNvPr id="24" name="文本框 23">
            <a:extLst>
              <a:ext uri="{FF2B5EF4-FFF2-40B4-BE49-F238E27FC236}">
                <a16:creationId xmlns:a16="http://schemas.microsoft.com/office/drawing/2014/main" id="{DB94B749-E79B-9A74-D6FC-40F043633AC7}"/>
              </a:ext>
            </a:extLst>
          </p:cNvPr>
          <p:cNvSpPr txBox="1"/>
          <p:nvPr/>
        </p:nvSpPr>
        <p:spPr>
          <a:xfrm>
            <a:off x="768850" y="2317419"/>
            <a:ext cx="9906237" cy="1938992"/>
          </a:xfrm>
          <a:prstGeom prst="rect">
            <a:avLst/>
          </a:prstGeom>
          <a:noFill/>
        </p:spPr>
        <p:txBody>
          <a:bodyPr wrap="square">
            <a:spAutoFit/>
          </a:bodyPr>
          <a:lstStyle/>
          <a:p>
            <a:pPr marL="180340" marR="180340"/>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Cloud” technology, commonly referred to as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cloud computing</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is a service model that provides computing resources and data storage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over the internet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Users do not need to install and run software or store data on their own devices. Instead, they connect to remote data centers via the internet to use resources provided there. </a:t>
            </a:r>
          </a:p>
        </p:txBody>
      </p:sp>
    </p:spTree>
    <p:extLst>
      <p:ext uri="{BB962C8B-B14F-4D97-AF65-F5344CB8AC3E}">
        <p14:creationId xmlns:p14="http://schemas.microsoft.com/office/powerpoint/2010/main" val="1019164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AA0153F-0445-152F-0E75-FFF71B1F49CD}"/>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02</a:t>
            </a:r>
            <a:endParaRPr lang="zh-CN" altLang="en-US" sz="2400" dirty="0">
              <a:solidFill>
                <a:schemeClr val="bg2">
                  <a:lumMod val="25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6918252"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Overview</a:t>
            </a:r>
            <a:r>
              <a:rPr lang="en-US" altLang="zh-CN" sz="4000" dirty="0">
                <a:solidFill>
                  <a:schemeClr val="tx2">
                    <a:lumMod val="75000"/>
                  </a:schemeClr>
                </a:solidFill>
                <a:cs typeface="+mn-ea"/>
                <a:sym typeface="+mn-lt"/>
              </a:rPr>
              <a:t> of Cloud Security</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 What is Cloud Technology ?</a:t>
            </a:r>
          </a:p>
        </p:txBody>
      </p:sp>
      <p:sp>
        <p:nvSpPr>
          <p:cNvPr id="24" name="文本框 23">
            <a:extLst>
              <a:ext uri="{FF2B5EF4-FFF2-40B4-BE49-F238E27FC236}">
                <a16:creationId xmlns:a16="http://schemas.microsoft.com/office/drawing/2014/main" id="{DB94B749-E79B-9A74-D6FC-40F043633AC7}"/>
              </a:ext>
            </a:extLst>
          </p:cNvPr>
          <p:cNvSpPr txBox="1"/>
          <p:nvPr/>
        </p:nvSpPr>
        <p:spPr>
          <a:xfrm>
            <a:off x="768850" y="2122967"/>
            <a:ext cx="9906237" cy="707886"/>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Based on the definition of cloud technology, we can discern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several characteristics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of cloud technology:</a:t>
            </a:r>
          </a:p>
        </p:txBody>
      </p:sp>
      <p:sp>
        <p:nvSpPr>
          <p:cNvPr id="3" name="文本框 2">
            <a:extLst>
              <a:ext uri="{FF2B5EF4-FFF2-40B4-BE49-F238E27FC236}">
                <a16:creationId xmlns:a16="http://schemas.microsoft.com/office/drawing/2014/main" id="{4B0A2B22-40C1-6478-7CF4-95C264F0B86F}"/>
              </a:ext>
            </a:extLst>
          </p:cNvPr>
          <p:cNvSpPr txBox="1"/>
          <p:nvPr/>
        </p:nvSpPr>
        <p:spPr>
          <a:xfrm>
            <a:off x="768851" y="3109493"/>
            <a:ext cx="7129674" cy="707886"/>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1.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Data is stored in the cloud</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Data is not stored on the user's local machine but is managed by the service provider.</a:t>
            </a:r>
          </a:p>
        </p:txBody>
      </p:sp>
      <p:sp>
        <p:nvSpPr>
          <p:cNvPr id="17" name="文本框 16">
            <a:extLst>
              <a:ext uri="{FF2B5EF4-FFF2-40B4-BE49-F238E27FC236}">
                <a16:creationId xmlns:a16="http://schemas.microsoft.com/office/drawing/2014/main" id="{586DAE6B-6CEE-F1A3-AB3D-764594C33145}"/>
              </a:ext>
            </a:extLst>
          </p:cNvPr>
          <p:cNvSpPr txBox="1"/>
          <p:nvPr/>
        </p:nvSpPr>
        <p:spPr>
          <a:xfrm>
            <a:off x="4859866" y="4039358"/>
            <a:ext cx="7129674" cy="1015663"/>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2.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Multi-user environment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Service providers typically adopt a multi-user architecture where multiple users share the same set of infrastructure.</a:t>
            </a:r>
          </a:p>
        </p:txBody>
      </p:sp>
      <p:sp>
        <p:nvSpPr>
          <p:cNvPr id="20" name="文本框 19">
            <a:extLst>
              <a:ext uri="{FF2B5EF4-FFF2-40B4-BE49-F238E27FC236}">
                <a16:creationId xmlns:a16="http://schemas.microsoft.com/office/drawing/2014/main" id="{5A6B0088-54E3-6FB0-CEB6-0EFED6FCBE43}"/>
              </a:ext>
            </a:extLst>
          </p:cNvPr>
          <p:cNvSpPr txBox="1"/>
          <p:nvPr/>
        </p:nvSpPr>
        <p:spPr>
          <a:xfrm>
            <a:off x="768849" y="5499292"/>
            <a:ext cx="6842683" cy="1015663"/>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3.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Extensive network access</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Users can access cloud resources through various APIs specified by the service provider.</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3" name="图形 22">
            <a:extLst>
              <a:ext uri="{FF2B5EF4-FFF2-40B4-BE49-F238E27FC236}">
                <a16:creationId xmlns:a16="http://schemas.microsoft.com/office/drawing/2014/main" id="{1643C345-C3D1-2F3C-6B0F-257374F5FB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0155" y="3929541"/>
            <a:ext cx="1235296" cy="1235296"/>
          </a:xfrm>
          <a:prstGeom prst="rect">
            <a:avLst/>
          </a:prstGeom>
        </p:spPr>
      </p:pic>
      <p:pic>
        <p:nvPicPr>
          <p:cNvPr id="26" name="图形 25">
            <a:extLst>
              <a:ext uri="{FF2B5EF4-FFF2-40B4-BE49-F238E27FC236}">
                <a16:creationId xmlns:a16="http://schemas.microsoft.com/office/drawing/2014/main" id="{2EB0A9A1-E98F-4BAB-4696-2B256CFDF6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49653" y="5412042"/>
            <a:ext cx="1190162" cy="1190162"/>
          </a:xfrm>
          <a:prstGeom prst="rect">
            <a:avLst/>
          </a:prstGeom>
        </p:spPr>
      </p:pic>
      <p:pic>
        <p:nvPicPr>
          <p:cNvPr id="27" name="图形 26">
            <a:extLst>
              <a:ext uri="{FF2B5EF4-FFF2-40B4-BE49-F238E27FC236}">
                <a16:creationId xmlns:a16="http://schemas.microsoft.com/office/drawing/2014/main" id="{124CE2F6-3D54-D629-8FF4-FE2B3771CF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9653" y="2678682"/>
            <a:ext cx="1149069" cy="1149069"/>
          </a:xfrm>
          <a:prstGeom prst="rect">
            <a:avLst/>
          </a:prstGeom>
        </p:spPr>
      </p:pic>
    </p:spTree>
    <p:extLst>
      <p:ext uri="{BB962C8B-B14F-4D97-AF65-F5344CB8AC3E}">
        <p14:creationId xmlns:p14="http://schemas.microsoft.com/office/powerpoint/2010/main" val="758134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AA0153F-0445-152F-0E75-FFF71B1F49CD}"/>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02</a:t>
            </a:r>
            <a:endParaRPr lang="zh-CN" altLang="en-US" sz="2400" dirty="0">
              <a:solidFill>
                <a:schemeClr val="bg2">
                  <a:lumMod val="25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6918252"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Overview</a:t>
            </a:r>
            <a:r>
              <a:rPr lang="en-US" altLang="zh-CN" sz="4000" dirty="0">
                <a:solidFill>
                  <a:schemeClr val="tx2">
                    <a:lumMod val="75000"/>
                  </a:schemeClr>
                </a:solidFill>
                <a:cs typeface="+mn-ea"/>
                <a:sym typeface="+mn-lt"/>
              </a:rPr>
              <a:t> of Cloud Security</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 Security Threats in Cloud Computing</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DB94B749-E79B-9A74-D6FC-40F043633AC7}"/>
              </a:ext>
            </a:extLst>
          </p:cNvPr>
          <p:cNvSpPr txBox="1"/>
          <p:nvPr/>
        </p:nvSpPr>
        <p:spPr>
          <a:xfrm>
            <a:off x="607983" y="2106665"/>
            <a:ext cx="9906237" cy="400110"/>
          </a:xfrm>
          <a:prstGeom prst="rect">
            <a:avLst/>
          </a:prstGeom>
          <a:noFill/>
        </p:spPr>
        <p:txBody>
          <a:bodyPr wrap="square">
            <a:spAutoFit/>
          </a:bodyPr>
          <a:lstStyle/>
          <a:p>
            <a:pPr marL="180340" marR="180340"/>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Due to the nature of cloud technology, several security issues have arisen: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形 2">
            <a:extLst>
              <a:ext uri="{FF2B5EF4-FFF2-40B4-BE49-F238E27FC236}">
                <a16:creationId xmlns:a16="http://schemas.microsoft.com/office/drawing/2014/main" id="{C23A7CB1-6E93-F375-E597-B6CDC36AB7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415" y="4017036"/>
            <a:ext cx="1004463" cy="1004463"/>
          </a:xfrm>
          <a:prstGeom prst="rect">
            <a:avLst/>
          </a:prstGeom>
        </p:spPr>
      </p:pic>
      <p:pic>
        <p:nvPicPr>
          <p:cNvPr id="4" name="图形 3">
            <a:extLst>
              <a:ext uri="{FF2B5EF4-FFF2-40B4-BE49-F238E27FC236}">
                <a16:creationId xmlns:a16="http://schemas.microsoft.com/office/drawing/2014/main" id="{A2A8F423-CAEB-5026-F75E-75B345CFFF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8273" y="5385780"/>
            <a:ext cx="1094422" cy="1094422"/>
          </a:xfrm>
          <a:prstGeom prst="rect">
            <a:avLst/>
          </a:prstGeom>
        </p:spPr>
      </p:pic>
      <p:sp>
        <p:nvSpPr>
          <p:cNvPr id="6" name="文本框 5">
            <a:extLst>
              <a:ext uri="{FF2B5EF4-FFF2-40B4-BE49-F238E27FC236}">
                <a16:creationId xmlns:a16="http://schemas.microsoft.com/office/drawing/2014/main" id="{0C5DDF22-34D1-3040-A0F8-BDD5D555A1A7}"/>
              </a:ext>
            </a:extLst>
          </p:cNvPr>
          <p:cNvSpPr txBox="1"/>
          <p:nvPr/>
        </p:nvSpPr>
        <p:spPr>
          <a:xfrm>
            <a:off x="2729022" y="2584632"/>
            <a:ext cx="8548577" cy="1015663"/>
          </a:xfrm>
          <a:prstGeom prst="rect">
            <a:avLst/>
          </a:prstGeom>
          <a:noFill/>
        </p:spPr>
        <p:txBody>
          <a:bodyPr wrap="square">
            <a:spAutoFit/>
          </a:bodyPr>
          <a:lstStyle/>
          <a:p>
            <a:pPr marL="180340" marR="180340"/>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 Data Breach: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Users' data being stored on service providers' servers can weaken user control over their data, increasing the risk of data leakage.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244FD30-C995-D0A1-F629-CB124B3703ED}"/>
              </a:ext>
            </a:extLst>
          </p:cNvPr>
          <p:cNvSpPr txBox="1"/>
          <p:nvPr/>
        </p:nvSpPr>
        <p:spPr>
          <a:xfrm>
            <a:off x="2729022" y="3569152"/>
            <a:ext cx="8548577" cy="1015663"/>
          </a:xfrm>
          <a:prstGeom prst="rect">
            <a:avLst/>
          </a:prstGeom>
          <a:noFill/>
        </p:spPr>
        <p:txBody>
          <a:bodyPr wrap="square">
            <a:spAutoFit/>
          </a:bodyPr>
          <a:lstStyle/>
          <a:p>
            <a:pPr marL="180340" marR="180340"/>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 Provider Security Issue: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Users' high dependence on service providers may result in data loss, service interruption, or malicious attacks if the service provider has inadequate security measures.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7ED4370B-A269-A5BA-C3EB-E2217842BC2D}"/>
              </a:ext>
            </a:extLst>
          </p:cNvPr>
          <p:cNvSpPr txBox="1"/>
          <p:nvPr/>
        </p:nvSpPr>
        <p:spPr>
          <a:xfrm>
            <a:off x="2750289" y="4582369"/>
            <a:ext cx="8548576" cy="1015663"/>
          </a:xfrm>
          <a:prstGeom prst="rect">
            <a:avLst/>
          </a:prstGeom>
          <a:noFill/>
        </p:spPr>
        <p:txBody>
          <a:bodyPr wrap="square">
            <a:spAutoFit/>
          </a:bodyPr>
          <a:lstStyle/>
          <a:p>
            <a:pPr marL="180340" marR="180340"/>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3. Shared Infrastructure Risk: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Multiple users sharing the same infrastructure may lead to a security breach in one user’s environment being exploited to attack other users.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1F512E44-AE44-FF9C-32D7-8A614B8A9F0B}"/>
              </a:ext>
            </a:extLst>
          </p:cNvPr>
          <p:cNvSpPr txBox="1"/>
          <p:nvPr/>
        </p:nvSpPr>
        <p:spPr>
          <a:xfrm>
            <a:off x="2750289" y="5598032"/>
            <a:ext cx="8548575" cy="1015663"/>
          </a:xfrm>
          <a:prstGeom prst="rect">
            <a:avLst/>
          </a:prstGeom>
          <a:noFill/>
        </p:spPr>
        <p:txBody>
          <a:bodyPr wrap="square">
            <a:spAutoFit/>
          </a:bodyPr>
          <a:lstStyle/>
          <a:p>
            <a:pPr marL="180340" marR="180340"/>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4. Malicious Access: </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Since cloud services can be accessed from anywhere over the internet, it is essential to ensure that only authorized users can access the data and services.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846A9DD3-D416-5755-9974-179849E02B93}"/>
              </a:ext>
            </a:extLst>
          </p:cNvPr>
          <p:cNvCxnSpPr>
            <a:cxnSpLocks/>
          </p:cNvCxnSpPr>
          <p:nvPr/>
        </p:nvCxnSpPr>
        <p:spPr>
          <a:xfrm flipV="1">
            <a:off x="2042695" y="2878667"/>
            <a:ext cx="755999" cy="410181"/>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直接箭头连接符 26">
            <a:extLst>
              <a:ext uri="{FF2B5EF4-FFF2-40B4-BE49-F238E27FC236}">
                <a16:creationId xmlns:a16="http://schemas.microsoft.com/office/drawing/2014/main" id="{D91527F5-FEBF-4D2D-52D2-5F16A406A69D}"/>
              </a:ext>
            </a:extLst>
          </p:cNvPr>
          <p:cNvCxnSpPr>
            <a:cxnSpLocks/>
          </p:cNvCxnSpPr>
          <p:nvPr/>
        </p:nvCxnSpPr>
        <p:spPr>
          <a:xfrm>
            <a:off x="2038256" y="3288848"/>
            <a:ext cx="712033" cy="518071"/>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接箭头连接符 30">
            <a:extLst>
              <a:ext uri="{FF2B5EF4-FFF2-40B4-BE49-F238E27FC236}">
                <a16:creationId xmlns:a16="http://schemas.microsoft.com/office/drawing/2014/main" id="{F0A27281-B4B9-B774-50E1-F0A38FBABCDE}"/>
              </a:ext>
            </a:extLst>
          </p:cNvPr>
          <p:cNvCxnSpPr>
            <a:cxnSpLocks/>
          </p:cNvCxnSpPr>
          <p:nvPr/>
        </p:nvCxnSpPr>
        <p:spPr>
          <a:xfrm>
            <a:off x="2148443" y="4547190"/>
            <a:ext cx="713290" cy="255598"/>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6108C498-7862-2585-D724-81D9366BC7B4}"/>
              </a:ext>
            </a:extLst>
          </p:cNvPr>
          <p:cNvCxnSpPr>
            <a:cxnSpLocks/>
          </p:cNvCxnSpPr>
          <p:nvPr/>
        </p:nvCxnSpPr>
        <p:spPr>
          <a:xfrm flipV="1">
            <a:off x="2230260" y="6002867"/>
            <a:ext cx="631473" cy="35179"/>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B43BD6A2-24B3-5EB0-1C77-84051E702294}"/>
              </a:ext>
            </a:extLst>
          </p:cNvPr>
          <p:cNvCxnSpPr>
            <a:cxnSpLocks/>
          </p:cNvCxnSpPr>
          <p:nvPr/>
        </p:nvCxnSpPr>
        <p:spPr>
          <a:xfrm flipV="1">
            <a:off x="2212754" y="4802788"/>
            <a:ext cx="648979" cy="1235258"/>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56157235-C2B0-BC37-7AC1-6A00B883AE5E}"/>
              </a:ext>
            </a:extLst>
          </p:cNvPr>
          <p:cNvCxnSpPr>
            <a:cxnSpLocks/>
          </p:cNvCxnSpPr>
          <p:nvPr/>
        </p:nvCxnSpPr>
        <p:spPr>
          <a:xfrm flipV="1">
            <a:off x="2169041" y="3806919"/>
            <a:ext cx="581247" cy="740271"/>
          </a:xfrm>
          <a:prstGeom prst="straightConnector1">
            <a:avLst/>
          </a:prstGeom>
          <a:ln w="349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0" name="图形 49">
            <a:extLst>
              <a:ext uri="{FF2B5EF4-FFF2-40B4-BE49-F238E27FC236}">
                <a16:creationId xmlns:a16="http://schemas.microsoft.com/office/drawing/2014/main" id="{592C9BD5-70BE-406C-65C8-8CF5092A30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1684" y="2643316"/>
            <a:ext cx="1004463" cy="1004463"/>
          </a:xfrm>
          <a:prstGeom prst="rect">
            <a:avLst/>
          </a:prstGeom>
        </p:spPr>
      </p:pic>
    </p:spTree>
    <p:extLst>
      <p:ext uri="{BB962C8B-B14F-4D97-AF65-F5344CB8AC3E}">
        <p14:creationId xmlns:p14="http://schemas.microsoft.com/office/powerpoint/2010/main" val="24696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3B5986-BE08-8182-DCA0-9E4201EAE65D}"/>
              </a:ext>
            </a:extLst>
          </p:cNvPr>
          <p:cNvSpPr/>
          <p:nvPr/>
        </p:nvSpPr>
        <p:spPr>
          <a:xfrm>
            <a:off x="1020726" y="3225209"/>
            <a:ext cx="609600" cy="264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F5087E3-8329-0234-13B0-A0DC060A625A}"/>
              </a:ext>
            </a:extLst>
          </p:cNvPr>
          <p:cNvSpPr txBox="1"/>
          <p:nvPr/>
        </p:nvSpPr>
        <p:spPr>
          <a:xfrm>
            <a:off x="0" y="2122967"/>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01</a:t>
            </a:r>
            <a:endParaRPr lang="zh-CN" altLang="en-US" sz="2400" dirty="0">
              <a:solidFill>
                <a:schemeClr val="bg2">
                  <a:lumMod val="90000"/>
                </a:schemeClr>
              </a:solidFill>
              <a:cs typeface="+mn-ea"/>
              <a:sym typeface="+mn-lt"/>
            </a:endParaRPr>
          </a:p>
        </p:txBody>
      </p:sp>
      <p:sp>
        <p:nvSpPr>
          <p:cNvPr id="13" name="文本框 12">
            <a:extLst>
              <a:ext uri="{FF2B5EF4-FFF2-40B4-BE49-F238E27FC236}">
                <a16:creationId xmlns:a16="http://schemas.microsoft.com/office/drawing/2014/main" id="{88056DBD-1384-60AF-55FA-A92636EB877C}"/>
              </a:ext>
            </a:extLst>
          </p:cNvPr>
          <p:cNvSpPr txBox="1"/>
          <p:nvPr/>
        </p:nvSpPr>
        <p:spPr>
          <a:xfrm>
            <a:off x="0" y="2658139"/>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25000"/>
                  </a:schemeClr>
                </a:solidFill>
                <a:cs typeface="+mn-ea"/>
                <a:sym typeface="+mn-lt"/>
              </a:rPr>
              <a:t>02</a:t>
            </a:r>
            <a:endParaRPr lang="zh-CN" altLang="en-US" sz="2400" dirty="0">
              <a:solidFill>
                <a:schemeClr val="bg2">
                  <a:lumMod val="25000"/>
                </a:schemeClr>
              </a:solidFill>
              <a:cs typeface="+mn-ea"/>
              <a:sym typeface="+mn-lt"/>
            </a:endParaRPr>
          </a:p>
        </p:txBody>
      </p:sp>
      <p:sp>
        <p:nvSpPr>
          <p:cNvPr id="14" name="文本框 13">
            <a:extLst>
              <a:ext uri="{FF2B5EF4-FFF2-40B4-BE49-F238E27FC236}">
                <a16:creationId xmlns:a16="http://schemas.microsoft.com/office/drawing/2014/main" id="{42AE35FF-99EF-733D-BAFC-C345C3A8149F}"/>
              </a:ext>
            </a:extLst>
          </p:cNvPr>
          <p:cNvSpPr txBox="1"/>
          <p:nvPr/>
        </p:nvSpPr>
        <p:spPr>
          <a:xfrm>
            <a:off x="0" y="3193311"/>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03</a:t>
            </a:r>
            <a:endParaRPr lang="zh-CN" altLang="en-US" sz="2400" dirty="0">
              <a:solidFill>
                <a:schemeClr val="bg2">
                  <a:lumMod val="90000"/>
                </a:schemeClr>
              </a:solidFill>
              <a:cs typeface="+mn-ea"/>
              <a:sym typeface="+mn-lt"/>
            </a:endParaRPr>
          </a:p>
        </p:txBody>
      </p:sp>
      <p:sp>
        <p:nvSpPr>
          <p:cNvPr id="15" name="文本框 14">
            <a:extLst>
              <a:ext uri="{FF2B5EF4-FFF2-40B4-BE49-F238E27FC236}">
                <a16:creationId xmlns:a16="http://schemas.microsoft.com/office/drawing/2014/main" id="{E19CBEDD-1B4E-5373-E7E6-DC742068A39B}"/>
              </a:ext>
            </a:extLst>
          </p:cNvPr>
          <p:cNvSpPr txBox="1"/>
          <p:nvPr/>
        </p:nvSpPr>
        <p:spPr>
          <a:xfrm>
            <a:off x="0" y="3728483"/>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04</a:t>
            </a:r>
            <a:endParaRPr lang="zh-CN" altLang="en-US" sz="2400" dirty="0">
              <a:solidFill>
                <a:schemeClr val="bg2">
                  <a:lumMod val="90000"/>
                </a:schemeClr>
              </a:solidFill>
              <a:cs typeface="+mn-ea"/>
              <a:sym typeface="+mn-lt"/>
            </a:endParaRPr>
          </a:p>
        </p:txBody>
      </p:sp>
      <p:sp>
        <p:nvSpPr>
          <p:cNvPr id="16" name="文本框 15">
            <a:extLst>
              <a:ext uri="{FF2B5EF4-FFF2-40B4-BE49-F238E27FC236}">
                <a16:creationId xmlns:a16="http://schemas.microsoft.com/office/drawing/2014/main" id="{D9015FAE-1BE0-9638-4538-5C522CADFBAE}"/>
              </a:ext>
            </a:extLst>
          </p:cNvPr>
          <p:cNvSpPr txBox="1"/>
          <p:nvPr/>
        </p:nvSpPr>
        <p:spPr>
          <a:xfrm>
            <a:off x="0" y="4263655"/>
            <a:ext cx="768850" cy="461665"/>
          </a:xfrm>
          <a:prstGeom prst="rect">
            <a:avLst/>
          </a:prstGeom>
          <a:noFill/>
        </p:spPr>
        <p:txBody>
          <a:bodyPr wrap="square" rtlCol="0">
            <a:spAutoFit/>
          </a:bodyPr>
          <a:lstStyle>
            <a:defPPr>
              <a:defRPr lang="zh-CN"/>
            </a:defPPr>
            <a:lvl1pPr algn="r">
              <a:defRPr sz="4000"/>
            </a:lvl1pPr>
          </a:lstStyle>
          <a:p>
            <a:pPr algn="ctr"/>
            <a:r>
              <a:rPr lang="en-US" altLang="zh-CN" sz="2400" dirty="0">
                <a:solidFill>
                  <a:schemeClr val="bg2">
                    <a:lumMod val="90000"/>
                  </a:schemeClr>
                </a:solidFill>
                <a:cs typeface="+mn-ea"/>
                <a:sym typeface="+mn-lt"/>
              </a:rPr>
              <a:t>05</a:t>
            </a:r>
            <a:endParaRPr lang="zh-CN" altLang="en-US" sz="2400" dirty="0">
              <a:solidFill>
                <a:schemeClr val="bg2">
                  <a:lumMod val="90000"/>
                </a:schemeClr>
              </a:solidFill>
              <a:cs typeface="+mn-ea"/>
              <a:sym typeface="+mn-lt"/>
            </a:endParaRPr>
          </a:p>
        </p:txBody>
      </p:sp>
      <p:sp>
        <p:nvSpPr>
          <p:cNvPr id="18" name="文本框 17">
            <a:extLst>
              <a:ext uri="{FF2B5EF4-FFF2-40B4-BE49-F238E27FC236}">
                <a16:creationId xmlns:a16="http://schemas.microsoft.com/office/drawing/2014/main" id="{F0EF7DAF-1904-61C8-2D47-65A6E8935216}"/>
              </a:ext>
            </a:extLst>
          </p:cNvPr>
          <p:cNvSpPr txBox="1"/>
          <p:nvPr/>
        </p:nvSpPr>
        <p:spPr>
          <a:xfrm>
            <a:off x="106325" y="691593"/>
            <a:ext cx="6918252" cy="707886"/>
          </a:xfrm>
          <a:prstGeom prst="rect">
            <a:avLst/>
          </a:prstGeom>
          <a:noFill/>
        </p:spPr>
        <p:txBody>
          <a:bodyPr wrap="square" rtlCol="0">
            <a:spAutoFit/>
          </a:bodyPr>
          <a:lstStyle/>
          <a:p>
            <a:r>
              <a:rPr lang="en-US" altLang="zh-CN" sz="4000" dirty="0">
                <a:solidFill>
                  <a:schemeClr val="accent1">
                    <a:lumMod val="40000"/>
                    <a:lumOff val="60000"/>
                  </a:schemeClr>
                </a:solidFill>
                <a:cs typeface="+mn-ea"/>
                <a:sym typeface="+mn-lt"/>
              </a:rPr>
              <a:t>Overview</a:t>
            </a:r>
            <a:r>
              <a:rPr lang="en-US" altLang="zh-CN" sz="4000" dirty="0">
                <a:solidFill>
                  <a:schemeClr val="tx2">
                    <a:lumMod val="75000"/>
                  </a:schemeClr>
                </a:solidFill>
                <a:cs typeface="+mn-ea"/>
                <a:sym typeface="+mn-lt"/>
              </a:rPr>
              <a:t> of Cloud Security</a:t>
            </a:r>
            <a:endParaRPr lang="zh-CN" altLang="en-US" sz="4000" dirty="0">
              <a:solidFill>
                <a:schemeClr val="tx2">
                  <a:lumMod val="75000"/>
                </a:schemeClr>
              </a:solidFill>
              <a:cs typeface="+mn-ea"/>
              <a:sym typeface="+mn-lt"/>
            </a:endParaRPr>
          </a:p>
        </p:txBody>
      </p:sp>
      <p:sp>
        <p:nvSpPr>
          <p:cNvPr id="22" name="文本框 21">
            <a:extLst>
              <a:ext uri="{FF2B5EF4-FFF2-40B4-BE49-F238E27FC236}">
                <a16:creationId xmlns:a16="http://schemas.microsoft.com/office/drawing/2014/main" id="{D70F4E4C-44B4-7038-D204-0ED99ABB73CC}"/>
              </a:ext>
            </a:extLst>
          </p:cNvPr>
          <p:cNvSpPr txBox="1"/>
          <p:nvPr/>
        </p:nvSpPr>
        <p:spPr>
          <a:xfrm>
            <a:off x="-347330" y="1659477"/>
            <a:ext cx="6152706" cy="400110"/>
          </a:xfrm>
          <a:prstGeom prst="rect">
            <a:avLst/>
          </a:prstGeom>
          <a:noFill/>
        </p:spPr>
        <p:txBody>
          <a:bodyPr wrap="square">
            <a:spAutoFit/>
          </a:bodyPr>
          <a:lstStyle/>
          <a:p>
            <a:pPr marR="180340" lvl="1"/>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 Security Threats in Cloud Computing</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形 6">
            <a:extLst>
              <a:ext uri="{FF2B5EF4-FFF2-40B4-BE49-F238E27FC236}">
                <a16:creationId xmlns:a16="http://schemas.microsoft.com/office/drawing/2014/main" id="{1456DB9E-A216-4B81-B925-EFECD5042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939" y="2241342"/>
            <a:ext cx="2253145" cy="2253145"/>
          </a:xfrm>
          <a:prstGeom prst="rect">
            <a:avLst/>
          </a:prstGeom>
        </p:spPr>
      </p:pic>
      <p:sp>
        <p:nvSpPr>
          <p:cNvPr id="17" name="文本框 16">
            <a:extLst>
              <a:ext uri="{FF2B5EF4-FFF2-40B4-BE49-F238E27FC236}">
                <a16:creationId xmlns:a16="http://schemas.microsoft.com/office/drawing/2014/main" id="{51347012-2F8E-E47E-1175-C2C1817AA9B2}"/>
              </a:ext>
            </a:extLst>
          </p:cNvPr>
          <p:cNvSpPr txBox="1"/>
          <p:nvPr/>
        </p:nvSpPr>
        <p:spPr>
          <a:xfrm>
            <a:off x="3504960" y="2617050"/>
            <a:ext cx="6697134" cy="1877437"/>
          </a:xfrm>
          <a:prstGeom prst="rect">
            <a:avLst/>
          </a:prstGeom>
          <a:noFill/>
        </p:spPr>
        <p:txBody>
          <a:bodyPr wrap="square">
            <a:spAutoFit/>
          </a:bodyPr>
          <a:lstStyle/>
          <a:p>
            <a:pPr marL="180340" marR="180340"/>
            <a:r>
              <a:rPr lang="en-US" altLang="zh-CN" sz="2400" dirty="0">
                <a:effectLst/>
                <a:latin typeface="等线" panose="02010600030101010101" pitchFamily="2" charset="-122"/>
                <a:cs typeface="Times New Roman" panose="02020603050405020304" pitchFamily="18" charset="0"/>
              </a:rPr>
              <a:t>Among all the security problems, </a:t>
            </a:r>
            <a:r>
              <a:rPr lang="en-US" altLang="zh-CN" sz="2400" b="1" dirty="0">
                <a:effectLst/>
                <a:latin typeface="等线" panose="02010600030101010101" pitchFamily="2" charset="-122"/>
                <a:cs typeface="Times New Roman" panose="02020603050405020304" pitchFamily="18" charset="0"/>
              </a:rPr>
              <a:t>data breach</a:t>
            </a:r>
            <a:r>
              <a:rPr lang="en-US" altLang="zh-CN" sz="2400" dirty="0">
                <a:effectLst/>
                <a:latin typeface="等线" panose="02010600030101010101" pitchFamily="2" charset="-122"/>
                <a:cs typeface="Times New Roman" panose="02020603050405020304" pitchFamily="18" charset="0"/>
              </a:rPr>
              <a:t>, in particular, pose a significant risk as they can lead to the unauthorized access and theft of sensitive information. </a:t>
            </a:r>
          </a:p>
          <a:p>
            <a:pPr marL="180340" marR="180340"/>
            <a:endParaRPr lang="en-US" altLang="zh-CN" sz="20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8288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1078</Words>
  <Application>Microsoft Office PowerPoint</Application>
  <PresentationFormat>宽屏</PresentationFormat>
  <Paragraphs>136</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18</vt:i4>
      </vt:variant>
    </vt:vector>
  </HeadingPairs>
  <TitlesOfParts>
    <vt:vector size="23" baseType="lpstr">
      <vt:lpstr>包图简圆体</vt:lpstr>
      <vt:lpstr>等线</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馨木 葛</cp:lastModifiedBy>
  <cp:revision>47</cp:revision>
  <dcterms:created xsi:type="dcterms:W3CDTF">2020-01-03T06:53:11Z</dcterms:created>
  <dcterms:modified xsi:type="dcterms:W3CDTF">2024-06-10T12:25:17Z</dcterms:modified>
</cp:coreProperties>
</file>