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359" r:id="rId2"/>
    <p:sldId id="385" r:id="rId3"/>
    <p:sldId id="451" r:id="rId4"/>
    <p:sldId id="452" r:id="rId5"/>
    <p:sldId id="453" r:id="rId6"/>
    <p:sldId id="454" r:id="rId7"/>
    <p:sldId id="455" r:id="rId8"/>
    <p:sldId id="456" r:id="rId9"/>
    <p:sldId id="457" r:id="rId10"/>
    <p:sldId id="458" r:id="rId11"/>
    <p:sldId id="467" r:id="rId12"/>
    <p:sldId id="468" r:id="rId13"/>
    <p:sldId id="460" r:id="rId14"/>
    <p:sldId id="461" r:id="rId15"/>
    <p:sldId id="462" r:id="rId16"/>
    <p:sldId id="463" r:id="rId17"/>
    <p:sldId id="464" r:id="rId18"/>
    <p:sldId id="466"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E70D"/>
    <a:srgbClr val="00F2FC"/>
    <a:srgbClr val="FF9900"/>
    <a:srgbClr val="306AE4"/>
    <a:srgbClr val="0555F9"/>
    <a:srgbClr val="FFFF00"/>
    <a:srgbClr val="01FD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0"/>
    <p:restoredTop sz="94682"/>
  </p:normalViewPr>
  <p:slideViewPr>
    <p:cSldViewPr snapToGrid="0" snapToObjects="1">
      <p:cViewPr varScale="1">
        <p:scale>
          <a:sx n="102" d="100"/>
          <a:sy n="102" d="100"/>
        </p:scale>
        <p:origin x="62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2024/3/4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93131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2024/3/4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400058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chehy@</a:t>
            </a:r>
            <a:r>
              <a:rPr lang="en-US" altLang="zh-CN" err="1"/>
              <a:t>jlu</a:t>
            </a:r>
            <a:r>
              <a:rPr lang="en-US" altLang="zh-CN"/>
              <a:t>.edu.cn</a:t>
            </a:r>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descr="logo"/>
          <p:cNvPicPr>
            <a:picLocks noChangeAspect="1"/>
          </p:cNvPicPr>
          <p:nvPr userDrawn="1"/>
        </p:nvPicPr>
        <p:blipFill>
          <a:blip r:embed="rId3"/>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192123" y="2488565"/>
            <a:ext cx="7064611" cy="1200329"/>
          </a:xfrm>
          <a:prstGeom prst="rect">
            <a:avLst/>
          </a:prstGeom>
          <a:noFill/>
        </p:spPr>
        <p:txBody>
          <a:bodyPr wrap="square" rtlCol="0">
            <a:spAutoFit/>
          </a:bodyPr>
          <a:lstStyle/>
          <a:p>
            <a:pPr algn="ctr"/>
            <a:r>
              <a:rPr kumimoji="1" lang="zh-CN" altLang="en-US" sz="7200" b="1" dirty="0">
                <a:solidFill>
                  <a:schemeClr val="bg1"/>
                </a:solidFill>
                <a:latin typeface="黑体" panose="02010609060101010101" charset="-122"/>
                <a:ea typeface="黑体" panose="02010609060101010101" charset="-122"/>
              </a:rPr>
              <a:t>软件与软件危机</a:t>
            </a:r>
          </a:p>
        </p:txBody>
      </p:sp>
      <p:pic>
        <p:nvPicPr>
          <p:cNvPr id="2" name="图片 1" descr="吉大校标（白）"/>
          <p:cNvPicPr>
            <a:picLocks noChangeAspect="1"/>
          </p:cNvPicPr>
          <p:nvPr/>
        </p:nvPicPr>
        <p:blipFill>
          <a:blip r:embed="rId4"/>
          <a:stretch>
            <a:fillRect/>
          </a:stretch>
        </p:blipFill>
        <p:spPr>
          <a:xfrm>
            <a:off x="112395" y="170815"/>
            <a:ext cx="2358390" cy="719455"/>
          </a:xfrm>
          <a:prstGeom prst="rect">
            <a:avLst/>
          </a:prstGeom>
        </p:spPr>
      </p:pic>
      <p:pic>
        <p:nvPicPr>
          <p:cNvPr id="4" name="图片 3" descr="logo"/>
          <p:cNvPicPr>
            <a:picLocks noChangeAspect="1"/>
          </p:cNvPicPr>
          <p:nvPr/>
        </p:nvPicPr>
        <p:blipFill>
          <a:blip r:embed="rId5"/>
          <a:stretch>
            <a:fillRect/>
          </a:stretch>
        </p:blipFill>
        <p:spPr>
          <a:xfrm>
            <a:off x="10899775" y="0"/>
            <a:ext cx="1292225" cy="881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lgn="l">
              <a:buClrTx/>
              <a:buSzTx/>
              <a:buFontTx/>
            </a:pPr>
            <a:r>
              <a:rPr kumimoji="1" lang="zh-CN" altLang="en-US" sz="3200" b="1" dirty="0">
                <a:solidFill>
                  <a:srgbClr val="00F2FC"/>
                </a:solidFill>
                <a:latin typeface="黑体" panose="02010609060101010101" charset="-122"/>
                <a:ea typeface="黑体" panose="02010609060101010101" charset="-122"/>
                <a:sym typeface="+mn-ea"/>
              </a:rPr>
              <a:t>软件危机的主要表现</a:t>
            </a:r>
          </a:p>
        </p:txBody>
      </p:sp>
      <p:sp>
        <p:nvSpPr>
          <p:cNvPr id="22" name="文本框 21"/>
          <p:cNvSpPr txBox="1"/>
          <p:nvPr/>
        </p:nvSpPr>
        <p:spPr>
          <a:xfrm>
            <a:off x="984911" y="1456333"/>
            <a:ext cx="10388722" cy="4622804"/>
          </a:xfrm>
          <a:prstGeom prst="rect">
            <a:avLst/>
          </a:prstGeom>
          <a:noFill/>
        </p:spPr>
        <p:txBody>
          <a:bodyPr wrap="square" rtlCol="0" anchor="t">
            <a:spAutoFit/>
          </a:bodyPr>
          <a:lstStyle/>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对软件开发成本和进度的估计常常很不准确；</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用户对“已完成的”软件系统不满意的现象经常发生；</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软件产品的质量往往靠不住；</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软件常常是不可维护的；</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软件通常没有适当的文档资料；</a:t>
            </a:r>
            <a:endPar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软件成本在计算机系统总成本中所占的比例逐年上升；</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软件开发生产率提高的速度，远远跟不上计算机应用迅速普及深入的趋势。</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1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1000"/>
                                        <p:tgtEl>
                                          <p:spTgt spid="22">
                                            <p:txEl>
                                              <p:pRg st="1" end="1"/>
                                            </p:txEl>
                                          </p:spTgt>
                                        </p:tgtEl>
                                      </p:cBhvr>
                                    </p:animEffect>
                                    <p:anim calcmode="lin" valueType="num">
                                      <p:cBhvr>
                                        <p:cTn id="13"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1000"/>
                                        <p:tgtEl>
                                          <p:spTgt spid="22">
                                            <p:txEl>
                                              <p:pRg st="2" end="2"/>
                                            </p:txEl>
                                          </p:spTgt>
                                        </p:tgtEl>
                                      </p:cBhvr>
                                    </p:animEffect>
                                    <p:anim calcmode="lin" valueType="num">
                                      <p:cBhvr>
                                        <p:cTn id="18"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1000"/>
                                        <p:tgtEl>
                                          <p:spTgt spid="22">
                                            <p:txEl>
                                              <p:pRg st="3" end="3"/>
                                            </p:txEl>
                                          </p:spTgt>
                                        </p:tgtEl>
                                      </p:cBhvr>
                                    </p:animEffect>
                                    <p:anim calcmode="lin" valueType="num">
                                      <p:cBhvr>
                                        <p:cTn id="23" dur="1000" fill="hold"/>
                                        <p:tgtEl>
                                          <p:spTgt spid="2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1000"/>
                                        <p:tgtEl>
                                          <p:spTgt spid="22">
                                            <p:txEl>
                                              <p:pRg st="4" end="4"/>
                                            </p:txEl>
                                          </p:spTgt>
                                        </p:tgtEl>
                                      </p:cBhvr>
                                    </p:animEffect>
                                    <p:anim calcmode="lin" valueType="num">
                                      <p:cBhvr>
                                        <p:cTn id="28" dur="1000" fill="hold"/>
                                        <p:tgtEl>
                                          <p:spTgt spid="2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1000"/>
                                        <p:tgtEl>
                                          <p:spTgt spid="22">
                                            <p:txEl>
                                              <p:pRg st="5" end="5"/>
                                            </p:txEl>
                                          </p:spTgt>
                                        </p:tgtEl>
                                      </p:cBhvr>
                                    </p:animEffect>
                                    <p:anim calcmode="lin" valueType="num">
                                      <p:cBhvr>
                                        <p:cTn id="33" dur="1000" fill="hold"/>
                                        <p:tgtEl>
                                          <p:spTgt spid="2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xEl>
                                              <p:pRg st="6" end="6"/>
                                            </p:txEl>
                                          </p:spTgt>
                                        </p:tgtEl>
                                        <p:attrNameLst>
                                          <p:attrName>style.visibility</p:attrName>
                                        </p:attrNameLst>
                                      </p:cBhvr>
                                      <p:to>
                                        <p:strVal val="visible"/>
                                      </p:to>
                                    </p:set>
                                    <p:animEffect transition="in" filter="fade">
                                      <p:cBhvr>
                                        <p:cTn id="37" dur="1000"/>
                                        <p:tgtEl>
                                          <p:spTgt spid="22">
                                            <p:txEl>
                                              <p:pRg st="6" end="6"/>
                                            </p:txEl>
                                          </p:spTgt>
                                        </p:tgtEl>
                                      </p:cBhvr>
                                    </p:animEffect>
                                    <p:anim calcmode="lin" valueType="num">
                                      <p:cBhvr>
                                        <p:cTn id="38" dur="1000" fill="hold"/>
                                        <p:tgtEl>
                                          <p:spTgt spid="2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784230"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软件危机示例：</a:t>
            </a:r>
            <a:r>
              <a:rPr kumimoji="1" lang="en-US" altLang="zh-CN" sz="3200" b="1" dirty="0">
                <a:solidFill>
                  <a:srgbClr val="00F2FC"/>
                </a:solidFill>
                <a:latin typeface="黑体" panose="02010609060101010101" charset="-122"/>
                <a:ea typeface="黑体" panose="02010609060101010101" charset="-122"/>
              </a:rPr>
              <a:t>IBM 360 OS</a:t>
            </a:r>
            <a:r>
              <a:rPr kumimoji="1" lang="zh-CN" altLang="en-US" sz="3200" b="1" dirty="0">
                <a:solidFill>
                  <a:srgbClr val="00F2FC"/>
                </a:solidFill>
                <a:latin typeface="黑体" panose="02010609060101010101" charset="-122"/>
                <a:ea typeface="黑体" panose="02010609060101010101" charset="-122"/>
              </a:rPr>
              <a:t>软件开发</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546550" y="3961821"/>
            <a:ext cx="11205421" cy="2763834"/>
          </a:xfrm>
          <a:prstGeom prst="rect">
            <a:avLst/>
          </a:prstGeom>
          <a:noFill/>
        </p:spPr>
        <p:txBody>
          <a:bodyPr wrap="square" rtlCol="0" anchor="t">
            <a:spAutoFit/>
          </a:bodyPr>
          <a:lstStyle/>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美国</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IBM</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公司在</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1963</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年至</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1966</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年开发的</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IBM 360</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机的操作系统。这一项目花了</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5000</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人年的工作量，最多时有</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1000</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人投入开发工作，写出了近</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100</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万行源程序，花费超</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5</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亿美元。</a:t>
            </a:r>
            <a:endPar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尽管投入了这样多的人力和物力，得到的结果却是非常糟糕。据统计，这个操作系统每次发行的新版本都是从前一版本中找出</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1000</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个程序错误而修正的结果。</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内容占位符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50" y="1105476"/>
            <a:ext cx="3744416" cy="2673513"/>
          </a:xfrm>
          <a:prstGeom prst="rect">
            <a:avLst/>
          </a:prstGeom>
        </p:spPr>
      </p:pic>
      <p:pic>
        <p:nvPicPr>
          <p:cNvPr id="9" name="图片 8"/>
          <p:cNvPicPr>
            <a:picLocks noChangeAspect="1"/>
          </p:cNvPicPr>
          <p:nvPr/>
        </p:nvPicPr>
        <p:blipFill>
          <a:blip r:embed="rId4"/>
          <a:stretch>
            <a:fillRect/>
          </a:stretch>
        </p:blipFill>
        <p:spPr>
          <a:xfrm>
            <a:off x="4688553" y="1112383"/>
            <a:ext cx="3555475" cy="2666606"/>
          </a:xfrm>
          <a:prstGeom prst="rect">
            <a:avLst/>
          </a:prstGeom>
          <a:ln>
            <a:solidFill>
              <a:schemeClr val="accent1"/>
            </a:solidFill>
          </a:ln>
        </p:spPr>
      </p:pic>
      <p:pic>
        <p:nvPicPr>
          <p:cNvPr id="10" name="图片 9"/>
          <p:cNvPicPr>
            <a:picLocks noChangeAspect="1"/>
          </p:cNvPicPr>
          <p:nvPr/>
        </p:nvPicPr>
        <p:blipFill>
          <a:blip r:embed="rId5"/>
          <a:stretch>
            <a:fillRect/>
          </a:stretch>
        </p:blipFill>
        <p:spPr>
          <a:xfrm>
            <a:off x="8591792" y="1098569"/>
            <a:ext cx="2972841" cy="2666606"/>
          </a:xfrm>
          <a:prstGeom prst="rect">
            <a:avLst/>
          </a:prstGeom>
        </p:spPr>
      </p:pic>
    </p:spTree>
    <p:extLst>
      <p:ext uri="{BB962C8B-B14F-4D97-AF65-F5344CB8AC3E}">
        <p14:creationId xmlns:p14="http://schemas.microsoft.com/office/powerpoint/2010/main" val="369401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784230"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软件危机示例：</a:t>
            </a:r>
            <a:r>
              <a:rPr kumimoji="1" lang="en-US" altLang="zh-CN" sz="3200" b="1" dirty="0">
                <a:solidFill>
                  <a:srgbClr val="00F2FC"/>
                </a:solidFill>
                <a:latin typeface="黑体" panose="02010609060101010101" charset="-122"/>
                <a:ea typeface="黑体" panose="02010609060101010101" charset="-122"/>
              </a:rPr>
              <a:t>IBM 360 OS</a:t>
            </a:r>
            <a:r>
              <a:rPr kumimoji="1" lang="zh-CN" altLang="en-US" sz="3200" b="1" dirty="0">
                <a:solidFill>
                  <a:srgbClr val="00F2FC"/>
                </a:solidFill>
                <a:latin typeface="黑体" panose="02010609060101010101" charset="-122"/>
                <a:ea typeface="黑体" panose="02010609060101010101" charset="-122"/>
              </a:rPr>
              <a:t>软件开发</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115058" y="2015330"/>
            <a:ext cx="9083443" cy="3637919"/>
          </a:xfrm>
          <a:prstGeom prst="rect">
            <a:avLst/>
          </a:prstGeom>
          <a:noFill/>
        </p:spPr>
        <p:txBody>
          <a:bodyPr wrap="square" rtlCol="0" anchor="t">
            <a:spAutoFit/>
          </a:bodyPr>
          <a:lstStyle/>
          <a:p>
            <a:pPr marL="800100" lvl="1"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正像一只逃亡的野兽落到泥潭中做垂死的挣扎，越是挣扎，陷得越深。最后无法逃脱灭顶的灾难，</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程序设计工作正像这样一个泥潭，</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一批批程序员被迫在泥潭中拼命挣扎，</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谁也没有料到问题竟会陷入这样的困境</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lvl="1" algn="just" fontAlgn="base">
              <a:spcBef>
                <a:spcPct val="20000"/>
              </a:spcBef>
              <a:buClr>
                <a:srgbClr val="FFCC00"/>
              </a:buClr>
              <a:buSzPct val="70000"/>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en-US" altLang="zh-CN" sz="3200" kern="0" dirty="0" err="1">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F.D.Brooks</a:t>
            </a:r>
            <a:endPar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stretch>
            <a:fillRect/>
          </a:stretch>
        </p:blipFill>
        <p:spPr>
          <a:xfrm>
            <a:off x="9459947" y="1144515"/>
            <a:ext cx="2142638" cy="2645942"/>
          </a:xfrm>
          <a:prstGeom prst="rect">
            <a:avLst/>
          </a:prstGeom>
          <a:ln>
            <a:solidFill>
              <a:schemeClr val="accent1">
                <a:shade val="95000"/>
                <a:satMod val="105000"/>
              </a:schemeClr>
            </a:solidFill>
          </a:ln>
        </p:spPr>
      </p:pic>
      <p:sp>
        <p:nvSpPr>
          <p:cNvPr id="3" name="TextBox 2"/>
          <p:cNvSpPr txBox="1"/>
          <p:nvPr/>
        </p:nvSpPr>
        <p:spPr>
          <a:xfrm>
            <a:off x="9837908" y="6498575"/>
            <a:ext cx="1711231" cy="369332"/>
          </a:xfrm>
          <a:prstGeom prst="rect">
            <a:avLst/>
          </a:prstGeom>
          <a:noFill/>
        </p:spPr>
        <p:txBody>
          <a:bodyPr wrap="square" rtlCol="0">
            <a:spAutoFit/>
          </a:bodyPr>
          <a:lstStyle/>
          <a:p>
            <a:r>
              <a:rPr lang="en-US" altLang="zh-CN" dirty="0">
                <a:solidFill>
                  <a:schemeClr val="bg1"/>
                </a:solidFill>
              </a:rPr>
              <a:t>1931- 2022</a:t>
            </a:r>
            <a:endParaRPr lang="zh-CN" altLang="en-US" dirty="0">
              <a:solidFill>
                <a:schemeClr val="bg1"/>
              </a:solidFill>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9947" y="3834289"/>
            <a:ext cx="2089192" cy="2690832"/>
          </a:xfrm>
          <a:prstGeom prst="rect">
            <a:avLst/>
          </a:prstGeom>
        </p:spPr>
      </p:pic>
    </p:spTree>
    <p:extLst>
      <p:ext uri="{BB962C8B-B14F-4D97-AF65-F5344CB8AC3E}">
        <p14:creationId xmlns:p14="http://schemas.microsoft.com/office/powerpoint/2010/main" val="3435583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lgn="l">
              <a:buClrTx/>
              <a:buSzTx/>
              <a:buFontTx/>
            </a:pPr>
            <a:r>
              <a:rPr kumimoji="1" lang="zh-CN" altLang="en-US" sz="3200" b="1" dirty="0">
                <a:solidFill>
                  <a:srgbClr val="00F2FC"/>
                </a:solidFill>
                <a:latin typeface="黑体" panose="02010609060101010101" charset="-122"/>
                <a:ea typeface="黑体" panose="02010609060101010101" charset="-122"/>
                <a:sym typeface="+mn-ea"/>
              </a:rPr>
              <a:t>产生软件危机的原因</a:t>
            </a:r>
          </a:p>
        </p:txBody>
      </p:sp>
      <p:sp>
        <p:nvSpPr>
          <p:cNvPr id="22" name="文本框 21"/>
          <p:cNvSpPr txBox="1"/>
          <p:nvPr/>
        </p:nvSpPr>
        <p:spPr>
          <a:xfrm>
            <a:off x="984911" y="1456333"/>
            <a:ext cx="10039985" cy="5115246"/>
          </a:xfrm>
          <a:prstGeom prst="rect">
            <a:avLst/>
          </a:prstGeom>
          <a:noFill/>
        </p:spPr>
        <p:txBody>
          <a:bodyPr wrap="square" rtlCol="0" anchor="t">
            <a:spAutoFit/>
          </a:bodyPr>
          <a:lstStyle/>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一方面是由于软件本身的特点：</a:t>
            </a:r>
          </a:p>
          <a:p>
            <a:pPr marL="1257300" lvl="2"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软件的逻辑性</a:t>
            </a:r>
          </a:p>
          <a:p>
            <a:pPr marL="1257300" lvl="2"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程序的复杂性、规模庞大</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另一方面是由于软件开发与维护的方法不正确：</a:t>
            </a:r>
          </a:p>
          <a:p>
            <a:pPr marL="1257300" lvl="2"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忽视软件定义时期的工作</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特别是忽视了软件需求分析的重要性 </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在软件开发的不同阶段进行修改付出的代价是很不相同的</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1257300" lvl="2"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认为软件开发就是写程序并设法使之运行</a:t>
            </a:r>
          </a:p>
          <a:p>
            <a:pPr marL="1257300" lvl="2"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轻视软件维护</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1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circle(in)">
                                      <p:cBhvr>
                                        <p:cTn id="7" dur="2000"/>
                                        <p:tgtEl>
                                          <p:spTgt spid="22">
                                            <p:txEl>
                                              <p:pRg st="0" end="0"/>
                                            </p:txEl>
                                          </p:spTgt>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animEffect transition="in" filter="circle(in)">
                                      <p:cBhvr>
                                        <p:cTn id="11" dur="1500"/>
                                        <p:tgtEl>
                                          <p:spTgt spid="22">
                                            <p:txEl>
                                              <p:pRg st="1" end="1"/>
                                            </p:txEl>
                                          </p:spTgt>
                                        </p:tgtEl>
                                      </p:cBhvr>
                                    </p:animEffect>
                                  </p:childTnLst>
                                </p:cTn>
                              </p:par>
                            </p:childTnLst>
                          </p:cTn>
                        </p:par>
                        <p:par>
                          <p:cTn id="12" fill="hold">
                            <p:stCondLst>
                              <p:cond delay="3500"/>
                            </p:stCondLst>
                            <p:childTnLst>
                              <p:par>
                                <p:cTn id="13" presetID="6" presetClass="entr" presetSubtype="16" fill="hold" nodeType="after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circle(in)">
                                      <p:cBhvr>
                                        <p:cTn id="15" dur="1500"/>
                                        <p:tgtEl>
                                          <p:spTgt spid="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
                                            <p:txEl>
                                              <p:pRg st="3" end="3"/>
                                            </p:txEl>
                                          </p:spTgt>
                                        </p:tgtEl>
                                        <p:attrNameLst>
                                          <p:attrName>style.visibility</p:attrName>
                                        </p:attrNameLst>
                                      </p:cBhvr>
                                      <p:to>
                                        <p:strVal val="visible"/>
                                      </p:to>
                                    </p:set>
                                    <p:animEffect transition="in" filter="wipe(left)">
                                      <p:cBhvr>
                                        <p:cTn id="20" dur="1000"/>
                                        <p:tgtEl>
                                          <p:spTgt spid="22">
                                            <p:txEl>
                                              <p:pRg st="3" end="3"/>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2">
                                            <p:txEl>
                                              <p:pRg st="4" end="4"/>
                                            </p:txEl>
                                          </p:spTgt>
                                        </p:tgtEl>
                                        <p:attrNameLst>
                                          <p:attrName>style.visibility</p:attrName>
                                        </p:attrNameLst>
                                      </p:cBhvr>
                                      <p:to>
                                        <p:strVal val="visible"/>
                                      </p:to>
                                    </p:set>
                                    <p:animEffect transition="in" filter="wipe(left)">
                                      <p:cBhvr>
                                        <p:cTn id="24" dur="1000"/>
                                        <p:tgtEl>
                                          <p:spTgt spid="22">
                                            <p:txEl>
                                              <p:pRg st="4" end="4"/>
                                            </p:txEl>
                                          </p:spTgt>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2">
                                            <p:txEl>
                                              <p:pRg st="5" end="5"/>
                                            </p:txEl>
                                          </p:spTgt>
                                        </p:tgtEl>
                                        <p:attrNameLst>
                                          <p:attrName>style.visibility</p:attrName>
                                        </p:attrNameLst>
                                      </p:cBhvr>
                                      <p:to>
                                        <p:strVal val="visible"/>
                                      </p:to>
                                    </p:set>
                                    <p:animEffect transition="in" filter="wipe(left)">
                                      <p:cBhvr>
                                        <p:cTn id="28" dur="1000"/>
                                        <p:tgtEl>
                                          <p:spTgt spid="22">
                                            <p:txEl>
                                              <p:pRg st="5" end="5"/>
                                            </p:txEl>
                                          </p:spTgt>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22">
                                            <p:txEl>
                                              <p:pRg st="6" end="6"/>
                                            </p:txEl>
                                          </p:spTgt>
                                        </p:tgtEl>
                                        <p:attrNameLst>
                                          <p:attrName>style.visibility</p:attrName>
                                        </p:attrNameLst>
                                      </p:cBhvr>
                                      <p:to>
                                        <p:strVal val="visible"/>
                                      </p:to>
                                    </p:set>
                                    <p:animEffect transition="in" filter="wipe(left)">
                                      <p:cBhvr>
                                        <p:cTn id="32" dur="10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716356" cy="584775"/>
          </a:xfrm>
          <a:prstGeom prst="rect">
            <a:avLst/>
          </a:prstGeom>
          <a:noFill/>
        </p:spPr>
        <p:txBody>
          <a:bodyPr wrap="none" rtlCol="0">
            <a:spAutoFit/>
          </a:bodyPr>
          <a:lstStyle/>
          <a:p>
            <a:pPr lvl="0" algn="l">
              <a:buClrTx/>
              <a:buSzTx/>
              <a:buFontTx/>
            </a:pPr>
            <a:r>
              <a:rPr kumimoji="1" lang="zh-CN" altLang="en-US" sz="3200" b="1" dirty="0">
                <a:solidFill>
                  <a:srgbClr val="00F2FC"/>
                </a:solidFill>
                <a:latin typeface="黑体" panose="02010609060101010101" charset="-122"/>
                <a:ea typeface="黑体" panose="02010609060101010101" charset="-122"/>
                <a:sym typeface="+mn-ea"/>
              </a:rPr>
              <a:t>软件神话</a:t>
            </a:r>
            <a:r>
              <a:rPr kumimoji="1" lang="en-US" altLang="zh-CN" sz="3200" b="1" dirty="0">
                <a:solidFill>
                  <a:srgbClr val="00F2FC"/>
                </a:solidFill>
                <a:latin typeface="黑体" panose="02010609060101010101" charset="-122"/>
                <a:ea typeface="黑体" panose="02010609060101010101" charset="-122"/>
                <a:sym typeface="+mn-ea"/>
              </a:rPr>
              <a:t>……</a:t>
            </a:r>
            <a:r>
              <a:rPr kumimoji="1" lang="zh-CN" altLang="en-US" sz="3200" b="1" dirty="0">
                <a:solidFill>
                  <a:srgbClr val="00F2FC"/>
                </a:solidFill>
                <a:latin typeface="黑体" panose="02010609060101010101" charset="-122"/>
                <a:ea typeface="黑体" panose="02010609060101010101" charset="-122"/>
                <a:sym typeface="+mn-ea"/>
              </a:rPr>
              <a:t>错误的认识</a:t>
            </a:r>
          </a:p>
        </p:txBody>
      </p:sp>
      <p:sp>
        <p:nvSpPr>
          <p:cNvPr id="22" name="文本框 21"/>
          <p:cNvSpPr txBox="1"/>
          <p:nvPr/>
        </p:nvSpPr>
        <p:spPr>
          <a:xfrm>
            <a:off x="984911" y="1456333"/>
            <a:ext cx="10039985" cy="342863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管理者：</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我们已经有了关于建造软件的标准和规程的书籍，难道它们不能给人们提供所有其需要知道的信息吗？</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我们已经有了很多很好的软件开发工具，而且，我们为它们购买了最新的计算机。</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如果我们已经落后于计划，可以增加更多的程序员来赶上进度。</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1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par>
                          <p:cTn id="7" fill="hold">
                            <p:stCondLst>
                              <p:cond delay="0"/>
                            </p:stCondLst>
                            <p:childTnLst>
                              <p:par>
                                <p:cTn id="8" presetID="14" presetClass="entr" presetSubtype="10" fill="hold" nodeType="afterEffect">
                                  <p:stCondLst>
                                    <p:cond delay="50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randombar(horizontal)">
                                      <p:cBhvr>
                                        <p:cTn id="10" dur="1000"/>
                                        <p:tgtEl>
                                          <p:spTgt spid="22">
                                            <p:txEl>
                                              <p:pRg st="1" end="1"/>
                                            </p:txEl>
                                          </p:spTgt>
                                        </p:tgtEl>
                                      </p:cBhvr>
                                    </p:animEffect>
                                  </p:childTnLst>
                                </p:cTn>
                              </p:par>
                            </p:childTnLst>
                          </p:cTn>
                        </p:par>
                        <p:par>
                          <p:cTn id="11" fill="hold">
                            <p:stCondLst>
                              <p:cond delay="1500"/>
                            </p:stCondLst>
                            <p:childTnLst>
                              <p:par>
                                <p:cTn id="12" presetID="14" presetClass="entr" presetSubtype="10" fill="hold" nodeType="afterEffect">
                                  <p:stCondLst>
                                    <p:cond delay="0"/>
                                  </p:stCondLst>
                                  <p:childTnLst>
                                    <p:set>
                                      <p:cBhvr>
                                        <p:cTn id="13" dur="1" fill="hold">
                                          <p:stCondLst>
                                            <p:cond delay="0"/>
                                          </p:stCondLst>
                                        </p:cTn>
                                        <p:tgtEl>
                                          <p:spTgt spid="22">
                                            <p:txEl>
                                              <p:pRg st="2" end="2"/>
                                            </p:txEl>
                                          </p:spTgt>
                                        </p:tgtEl>
                                        <p:attrNameLst>
                                          <p:attrName>style.visibility</p:attrName>
                                        </p:attrNameLst>
                                      </p:cBhvr>
                                      <p:to>
                                        <p:strVal val="visible"/>
                                      </p:to>
                                    </p:set>
                                    <p:animEffect transition="in" filter="randombar(horizontal)">
                                      <p:cBhvr>
                                        <p:cTn id="14" dur="1000"/>
                                        <p:tgtEl>
                                          <p:spTgt spid="22">
                                            <p:txEl>
                                              <p:pRg st="2" end="2"/>
                                            </p:txEl>
                                          </p:spTgt>
                                        </p:tgtEl>
                                      </p:cBhvr>
                                    </p:animEffect>
                                  </p:childTnLst>
                                </p:cTn>
                              </p:par>
                            </p:childTnLst>
                          </p:cTn>
                        </p:par>
                        <p:par>
                          <p:cTn id="15" fill="hold">
                            <p:stCondLst>
                              <p:cond delay="2500"/>
                            </p:stCondLst>
                            <p:childTnLst>
                              <p:par>
                                <p:cTn id="16" presetID="14" presetClass="entr" presetSubtype="10" fill="hold" nodeType="after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randombar(horizontal)">
                                      <p:cBhvr>
                                        <p:cTn id="18" dur="10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716356"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软件神话</a:t>
            </a:r>
            <a:r>
              <a:rPr kumimoji="1" lang="en-US" altLang="zh-CN" sz="3200" b="1" dirty="0">
                <a:solidFill>
                  <a:srgbClr val="00F2FC"/>
                </a:solidFill>
                <a:latin typeface="黑体" panose="02010609060101010101" charset="-122"/>
                <a:ea typeface="黑体" panose="02010609060101010101" charset="-122"/>
                <a:sym typeface="+mn-ea"/>
              </a:rPr>
              <a:t>……</a:t>
            </a:r>
            <a:r>
              <a:rPr kumimoji="1" lang="zh-CN" altLang="en-US" sz="3200" b="1" dirty="0">
                <a:solidFill>
                  <a:srgbClr val="00F2FC"/>
                </a:solidFill>
                <a:latin typeface="黑体" panose="02010609060101010101" charset="-122"/>
                <a:ea typeface="黑体" panose="02010609060101010101" charset="-122"/>
                <a:sym typeface="+mn-ea"/>
              </a:rPr>
              <a:t>错误的认识</a:t>
            </a:r>
          </a:p>
        </p:txBody>
      </p:sp>
      <p:sp>
        <p:nvSpPr>
          <p:cNvPr id="22" name="文本框 21"/>
          <p:cNvSpPr txBox="1"/>
          <p:nvPr/>
        </p:nvSpPr>
        <p:spPr>
          <a:xfrm>
            <a:off x="984911" y="1456333"/>
            <a:ext cx="10039985" cy="2480679"/>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用户：</a:t>
            </a:r>
            <a:endParaRPr lang="en-US"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有了对目标的一般描述就可以开始写程序了</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我们可以以后再补充细节。</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项目需求总是在不断变化，但这些变化能够很容易的满足，因为软件是灵活的。</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1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par>
                          <p:cTn id="7" fill="hold">
                            <p:stCondLst>
                              <p:cond delay="0"/>
                            </p:stCondLst>
                            <p:childTnLst>
                              <p:par>
                                <p:cTn id="8" presetID="14" presetClass="entr" presetSubtype="10" fill="hold" nodeType="afterEffect">
                                  <p:stCondLst>
                                    <p:cond delay="50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randombar(horizontal)">
                                      <p:cBhvr>
                                        <p:cTn id="10" dur="500"/>
                                        <p:tgtEl>
                                          <p:spTgt spid="22">
                                            <p:txEl>
                                              <p:pRg st="1" end="1"/>
                                            </p:txEl>
                                          </p:spTgt>
                                        </p:tgtEl>
                                      </p:cBhvr>
                                    </p:animEffect>
                                  </p:childTnLst>
                                </p:cTn>
                              </p:par>
                            </p:childTnLst>
                          </p:cTn>
                        </p:par>
                        <p:par>
                          <p:cTn id="11" fill="hold">
                            <p:stCondLst>
                              <p:cond delay="1000"/>
                            </p:stCondLst>
                            <p:childTnLst>
                              <p:par>
                                <p:cTn id="12" presetID="14" presetClass="entr" presetSubtype="10" fill="hold" nodeType="afterEffect">
                                  <p:stCondLst>
                                    <p:cond delay="500"/>
                                  </p:stCondLst>
                                  <p:childTnLst>
                                    <p:set>
                                      <p:cBhvr>
                                        <p:cTn id="13" dur="1" fill="hold">
                                          <p:stCondLst>
                                            <p:cond delay="0"/>
                                          </p:stCondLst>
                                        </p:cTn>
                                        <p:tgtEl>
                                          <p:spTgt spid="22">
                                            <p:txEl>
                                              <p:pRg st="2" end="2"/>
                                            </p:txEl>
                                          </p:spTgt>
                                        </p:tgtEl>
                                        <p:attrNameLst>
                                          <p:attrName>style.visibility</p:attrName>
                                        </p:attrNameLst>
                                      </p:cBhvr>
                                      <p:to>
                                        <p:strVal val="visible"/>
                                      </p:to>
                                    </p:set>
                                    <p:animEffect transition="in" filter="randombar(horizontal)">
                                      <p:cBhvr>
                                        <p:cTn id="14"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716356"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软件神话</a:t>
            </a:r>
            <a:r>
              <a:rPr kumimoji="1" lang="en-US" altLang="zh-CN" sz="3200" b="1" dirty="0">
                <a:solidFill>
                  <a:srgbClr val="00F2FC"/>
                </a:solidFill>
                <a:latin typeface="黑体" panose="02010609060101010101" charset="-122"/>
                <a:ea typeface="黑体" panose="02010609060101010101" charset="-122"/>
                <a:sym typeface="+mn-ea"/>
              </a:rPr>
              <a:t>……</a:t>
            </a:r>
            <a:r>
              <a:rPr kumimoji="1" lang="zh-CN" altLang="en-US" sz="3200" b="1" dirty="0">
                <a:solidFill>
                  <a:srgbClr val="00F2FC"/>
                </a:solidFill>
                <a:latin typeface="黑体" panose="02010609060101010101" charset="-122"/>
                <a:ea typeface="黑体" panose="02010609060101010101" charset="-122"/>
                <a:sym typeface="+mn-ea"/>
              </a:rPr>
              <a:t>错误的认识</a:t>
            </a:r>
          </a:p>
        </p:txBody>
      </p:sp>
      <p:sp>
        <p:nvSpPr>
          <p:cNvPr id="22" name="文本框 21"/>
          <p:cNvSpPr txBox="1"/>
          <p:nvPr/>
        </p:nvSpPr>
        <p:spPr>
          <a:xfrm>
            <a:off x="984910" y="1888481"/>
            <a:ext cx="10864711" cy="2135969"/>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开发者</a:t>
            </a:r>
            <a:r>
              <a:rPr lang="en-US"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一旦我们写出了程序并使其正常运行，我们的工作就结束了。</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在程序真正运行之前，没有办法评估其质量。</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一个成功项目唯一应该提交</a:t>
            </a:r>
            <a:r>
              <a:rPr lang="zh-CN" altLang="en-US" sz="2800" ker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的就是可以运行的程序</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1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par>
                          <p:cTn id="7" fill="hold">
                            <p:stCondLst>
                              <p:cond delay="0"/>
                            </p:stCondLst>
                            <p:childTnLst>
                              <p:par>
                                <p:cTn id="8" presetID="14" presetClass="entr" presetSubtype="10" fill="hold" nodeType="afterEffect">
                                  <p:stCondLst>
                                    <p:cond delay="50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randombar(horizontal)">
                                      <p:cBhvr>
                                        <p:cTn id="10" dur="500"/>
                                        <p:tgtEl>
                                          <p:spTgt spid="22">
                                            <p:txEl>
                                              <p:pRg st="1" end="1"/>
                                            </p:txEl>
                                          </p:spTgt>
                                        </p:tgtEl>
                                      </p:cBhvr>
                                    </p:animEffect>
                                  </p:childTnLst>
                                </p:cTn>
                              </p:par>
                            </p:childTnLst>
                          </p:cTn>
                        </p:par>
                        <p:par>
                          <p:cTn id="11" fill="hold">
                            <p:stCondLst>
                              <p:cond delay="1000"/>
                            </p:stCondLst>
                            <p:childTnLst>
                              <p:par>
                                <p:cTn id="12" presetID="14" presetClass="entr" presetSubtype="10" fill="hold" nodeType="afterEffect">
                                  <p:stCondLst>
                                    <p:cond delay="500"/>
                                  </p:stCondLst>
                                  <p:childTnLst>
                                    <p:set>
                                      <p:cBhvr>
                                        <p:cTn id="13" dur="1" fill="hold">
                                          <p:stCondLst>
                                            <p:cond delay="0"/>
                                          </p:stCondLst>
                                        </p:cTn>
                                        <p:tgtEl>
                                          <p:spTgt spid="22">
                                            <p:txEl>
                                              <p:pRg st="2" end="2"/>
                                            </p:txEl>
                                          </p:spTgt>
                                        </p:tgtEl>
                                        <p:attrNameLst>
                                          <p:attrName>style.visibility</p:attrName>
                                        </p:attrNameLst>
                                      </p:cBhvr>
                                      <p:to>
                                        <p:strVal val="visible"/>
                                      </p:to>
                                    </p:set>
                                    <p:animEffect transition="in" filter="randombar(horizontal)">
                                      <p:cBhvr>
                                        <p:cTn id="14" dur="500"/>
                                        <p:tgtEl>
                                          <p:spTgt spid="22">
                                            <p:txEl>
                                              <p:pRg st="2" end="2"/>
                                            </p:txEl>
                                          </p:spTgt>
                                        </p:tgtEl>
                                      </p:cBhvr>
                                    </p:animEffect>
                                  </p:childTnLst>
                                </p:cTn>
                              </p:par>
                            </p:childTnLst>
                          </p:cTn>
                        </p:par>
                        <p:par>
                          <p:cTn id="15" fill="hold">
                            <p:stCondLst>
                              <p:cond delay="2000"/>
                            </p:stCondLst>
                            <p:childTnLst>
                              <p:par>
                                <p:cTn id="16" presetID="14" presetClass="entr" presetSubtype="10" fill="hold" nodeType="afterEffect">
                                  <p:stCondLst>
                                    <p:cond delay="50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randombar(horizontal)">
                                      <p:cBhvr>
                                        <p:cTn id="18"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消除软件危机的途径</a:t>
            </a:r>
          </a:p>
        </p:txBody>
      </p:sp>
      <p:sp>
        <p:nvSpPr>
          <p:cNvPr id="22" name="文本框 21"/>
          <p:cNvSpPr txBox="1"/>
          <p:nvPr/>
        </p:nvSpPr>
        <p:spPr>
          <a:xfrm>
            <a:off x="984911" y="1456333"/>
            <a:ext cx="10039985" cy="4721292"/>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首先应该对计算机软件有一个正确的认识：它是包括程序、数据及其相关文档的完整集合。</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必须充分认识到软件开发不是某种个体劳动的神秘技巧，而应该是一种组织良好、管理严密、各类人员协同配合、共同完成的工程项目。</a:t>
            </a:r>
            <a:endPar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必须充分吸取和借鉴人类长期以来从事各种工程项目所积累的行之有效的原理、概念、技术和方法，特别要吸取几十年来人类从事计算机硬件研究和开发的经验教训。</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1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arn(outVertical)">
                                      <p:cBhvr>
                                        <p:cTn id="7" dur="1000"/>
                                        <p:tgtEl>
                                          <p:spTgt spid="22">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barn(outVertical)">
                                      <p:cBhvr>
                                        <p:cTn id="10" dur="1000"/>
                                        <p:tgtEl>
                                          <p:spTgt spid="22">
                                            <p:txEl>
                                              <p:pRg st="1" end="1"/>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barn(outVertical)">
                                      <p:cBhvr>
                                        <p:cTn id="13" dur="10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消除软件危机的途径</a:t>
            </a:r>
          </a:p>
        </p:txBody>
      </p:sp>
      <p:sp>
        <p:nvSpPr>
          <p:cNvPr id="22" name="文本框 21"/>
          <p:cNvSpPr txBox="1"/>
          <p:nvPr/>
        </p:nvSpPr>
        <p:spPr>
          <a:xfrm>
            <a:off x="984911" y="1456333"/>
            <a:ext cx="10039985" cy="2653034"/>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应该推广使用在实践中总结出来的开发软件的成功的技术和方法，并且研究探索更有效的技术和方法，尽快消除在计算机系统早期发展阶段形成的一些错误观念和做法。</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应该开发和使用更好的软件工具。</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15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arn(outVertical)">
                                      <p:cBhvr>
                                        <p:cTn id="7" dur="1000"/>
                                        <p:tgtEl>
                                          <p:spTgt spid="22">
                                            <p:txEl>
                                              <p:pRg st="0" end="0"/>
                                            </p:txEl>
                                          </p:spTgt>
                                        </p:tgtEl>
                                      </p:cBhvr>
                                    </p:animEffect>
                                  </p:childTnLst>
                                </p:cTn>
                              </p:par>
                            </p:childTnLst>
                          </p:cTn>
                        </p:par>
                        <p:par>
                          <p:cTn id="8" fill="hold">
                            <p:stCondLst>
                              <p:cond delay="1000"/>
                            </p:stCondLst>
                            <p:childTnLst>
                              <p:par>
                                <p:cTn id="9" presetID="16" presetClass="entr" presetSubtype="37" fill="hold" nodeType="after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animEffect transition="in" filter="barn(outVertical)">
                                      <p:cBhvr>
                                        <p:cTn id="11" dur="10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656496" cy="584775"/>
          </a:xfrm>
          <a:prstGeom prst="rect">
            <a:avLst/>
          </a:prstGeom>
          <a:noFill/>
        </p:spPr>
        <p:txBody>
          <a:bodyPr wrap="none" rtlCol="0">
            <a:spAutoFit/>
          </a:bodyPr>
          <a:lstStyle/>
          <a:p>
            <a:pPr lvl="0" algn="l">
              <a:buClrTx/>
              <a:buSzTx/>
              <a:buFontTx/>
            </a:pPr>
            <a:r>
              <a:rPr kumimoji="1" lang="zh-CN" altLang="en-US" sz="3200" b="1" dirty="0">
                <a:solidFill>
                  <a:srgbClr val="00F2FC"/>
                </a:solidFill>
                <a:latin typeface="黑体" panose="02010609060101010101" charset="-122"/>
                <a:ea typeface="黑体" panose="02010609060101010101" charset="-122"/>
                <a:sym typeface="+mn-ea"/>
              </a:rPr>
              <a:t>什么是软件？</a:t>
            </a:r>
          </a:p>
        </p:txBody>
      </p:sp>
      <p:sp>
        <p:nvSpPr>
          <p:cNvPr id="22" name="文本框 21"/>
          <p:cNvSpPr txBox="1"/>
          <p:nvPr/>
        </p:nvSpPr>
        <p:spPr>
          <a:xfrm>
            <a:off x="941070" y="1750695"/>
            <a:ext cx="10039985" cy="285001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软件是计算机系统中与硬件相互依存的另一部分，它是包括程序、数据及其相关文档的完整集合。其中：</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程序</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是按事先设计的功能和性能要求执行的指令序列；</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数据</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是使程序能正常操纵信息的数据结构；</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文档</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是与程序开发、维护和使用有关的图文材料。</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wipe(left)">
                                      <p:cBhvr>
                                        <p:cTn id="12" dur="500"/>
                                        <p:tgtEl>
                                          <p:spTgt spid="22">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wipe(left)">
                                      <p:cBhvr>
                                        <p:cTn id="15" dur="500"/>
                                        <p:tgtEl>
                                          <p:spTgt spid="22">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wipe(left)">
                                      <p:cBhvr>
                                        <p:cTn id="18"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244525" cy="584775"/>
          </a:xfrm>
          <a:prstGeom prst="rect">
            <a:avLst/>
          </a:prstGeom>
          <a:noFill/>
        </p:spPr>
        <p:txBody>
          <a:bodyPr wrap="none" rtlCol="0">
            <a:spAutoFit/>
          </a:bodyPr>
          <a:lstStyle/>
          <a:p>
            <a:pPr lvl="0" algn="l">
              <a:buClrTx/>
              <a:buSzTx/>
              <a:buFontTx/>
            </a:pPr>
            <a:r>
              <a:rPr kumimoji="1" lang="zh-CN" altLang="en-US" sz="3200" b="1" dirty="0">
                <a:solidFill>
                  <a:srgbClr val="00F2FC"/>
                </a:solidFill>
                <a:latin typeface="黑体" panose="02010609060101010101" charset="-122"/>
                <a:ea typeface="黑体" panose="02010609060101010101" charset="-122"/>
                <a:sym typeface="+mn-ea"/>
              </a:rPr>
              <a:t>软件的特点</a:t>
            </a:r>
          </a:p>
        </p:txBody>
      </p:sp>
      <p:sp>
        <p:nvSpPr>
          <p:cNvPr id="22" name="文本框 21"/>
          <p:cNvSpPr txBox="1"/>
          <p:nvPr/>
        </p:nvSpPr>
        <p:spPr>
          <a:xfrm>
            <a:off x="941070" y="1750695"/>
            <a:ext cx="10039985" cy="3736407"/>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软件是一种逻辑实体，而不是具体的物理实体，因而它具有</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抽象性</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软件的生产与硬件不同，在它的开发中</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没有明显的制造过程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。对软件的质量控制，必须着重在软件开发方面下功夫；</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与硬件不同，软件在运行和使用期间，</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没有机械磨损、老化问题</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29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244525" cy="584775"/>
          </a:xfrm>
          <a:prstGeom prst="rect">
            <a:avLst/>
          </a:prstGeom>
          <a:noFill/>
        </p:spPr>
        <p:txBody>
          <a:bodyPr wrap="none" rtlCol="0">
            <a:spAutoFit/>
          </a:bodyPr>
          <a:lstStyle/>
          <a:p>
            <a:pPr lvl="0" algn="l">
              <a:buClrTx/>
              <a:buSzTx/>
              <a:buFontTx/>
            </a:pPr>
            <a:r>
              <a:rPr kumimoji="1" lang="zh-CN" altLang="en-US" sz="3200" b="1" dirty="0">
                <a:solidFill>
                  <a:srgbClr val="00F2FC"/>
                </a:solidFill>
                <a:latin typeface="黑体" panose="02010609060101010101" charset="-122"/>
                <a:ea typeface="黑体" panose="02010609060101010101" charset="-122"/>
                <a:sym typeface="+mn-ea"/>
              </a:rPr>
              <a:t>软件的特点</a:t>
            </a:r>
          </a:p>
        </p:txBody>
      </p:sp>
      <p:sp>
        <p:nvSpPr>
          <p:cNvPr id="22" name="文本框 21"/>
          <p:cNvSpPr txBox="1"/>
          <p:nvPr/>
        </p:nvSpPr>
        <p:spPr>
          <a:xfrm>
            <a:off x="984911" y="1456333"/>
            <a:ext cx="10039985" cy="2751522"/>
          </a:xfrm>
          <a:prstGeom prst="rect">
            <a:avLst/>
          </a:prstGeom>
          <a:noFill/>
        </p:spPr>
        <p:txBody>
          <a:bodyPr wrap="square" rtlCol="0" anchor="t">
            <a:spAutoFit/>
          </a:bodyPr>
          <a:lstStyle/>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硬件磨损：可以用备用零件替换；</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软件出故障：无法用备用零件替换来解决，是因为设计开发过程中存在错误；</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软件维护比硬件维护更复杂，它与硬件的维修有本质差别：</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68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244525" cy="584775"/>
          </a:xfrm>
          <a:prstGeom prst="rect">
            <a:avLst/>
          </a:prstGeom>
          <a:noFill/>
        </p:spPr>
        <p:txBody>
          <a:bodyPr wrap="none" rtlCol="0">
            <a:spAutoFit/>
          </a:bodyPr>
          <a:lstStyle/>
          <a:p>
            <a:pPr lvl="0" algn="l">
              <a:buClrTx/>
              <a:buSzTx/>
              <a:buFontTx/>
            </a:pPr>
            <a:r>
              <a:rPr kumimoji="1" lang="zh-CN" altLang="en-US" sz="3200" b="1" dirty="0">
                <a:solidFill>
                  <a:srgbClr val="00F2FC"/>
                </a:solidFill>
                <a:latin typeface="黑体" panose="02010609060101010101" charset="-122"/>
                <a:ea typeface="黑体" panose="02010609060101010101" charset="-122"/>
                <a:sym typeface="+mn-ea"/>
              </a:rPr>
              <a:t>软件的特点</a:t>
            </a:r>
          </a:p>
        </p:txBody>
      </p:sp>
      <p:sp>
        <p:nvSpPr>
          <p:cNvPr id="22" name="文本框 21"/>
          <p:cNvSpPr txBox="1"/>
          <p:nvPr/>
        </p:nvSpPr>
        <p:spPr>
          <a:xfrm>
            <a:off x="984911" y="5102358"/>
            <a:ext cx="10039985" cy="1077218"/>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虽然软件不存在磨损与老化，但它存在退化问题。软件退化缘于修改。</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1029"/>
          <p:cNvPicPr>
            <a:picLocks noChangeAspect="1" noChangeArrowheads="1"/>
          </p:cNvPicPr>
          <p:nvPr/>
        </p:nvPicPr>
        <p:blipFill>
          <a:blip r:embed="rId3" cstate="print"/>
          <a:srcRect/>
          <a:stretch>
            <a:fillRect/>
          </a:stretch>
        </p:blipFill>
        <p:spPr>
          <a:xfrm>
            <a:off x="1953851" y="1268244"/>
            <a:ext cx="7772400" cy="3429000"/>
          </a:xfrm>
          <a:prstGeom prst="rect">
            <a:avLst/>
          </a:prstGeom>
        </p:spPr>
      </p:pic>
    </p:spTree>
    <p:extLst>
      <p:ext uri="{BB962C8B-B14F-4D97-AF65-F5344CB8AC3E}">
        <p14:creationId xmlns:p14="http://schemas.microsoft.com/office/powerpoint/2010/main" val="54706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750"/>
                                        <p:tgtEl>
                                          <p:spTgt spid="8"/>
                                        </p:tgtEl>
                                      </p:cBhvr>
                                    </p:animEffect>
                                  </p:childTnLst>
                                </p:cTn>
                              </p:par>
                            </p:childTnLst>
                          </p:cTn>
                        </p:par>
                        <p:par>
                          <p:cTn id="8" fill="hold">
                            <p:stCondLst>
                              <p:cond delay="750"/>
                            </p:stCondLst>
                            <p:childTnLst>
                              <p:par>
                                <p:cTn id="9" presetID="6" presetClass="entr" presetSubtype="32" fill="hold" nodeType="after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animEffect transition="in" filter="circle(out)">
                                      <p:cBhvr>
                                        <p:cTn id="11" dur="2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lgn="l">
              <a:buClrTx/>
              <a:buSzTx/>
              <a:buFontTx/>
            </a:pPr>
            <a:r>
              <a:rPr kumimoji="1" lang="zh-CN" altLang="en-US" sz="3200" b="1" dirty="0">
                <a:solidFill>
                  <a:srgbClr val="00F2FC"/>
                </a:solidFill>
                <a:latin typeface="黑体" panose="02010609060101010101" charset="-122"/>
                <a:ea typeface="黑体" panose="02010609060101010101" charset="-122"/>
                <a:sym typeface="+mn-ea"/>
              </a:rPr>
              <a:t>软件发展的三个时期</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0" name="Group 202"/>
          <p:cNvGraphicFramePr>
            <a:graphicFrameLocks noGrp="1"/>
          </p:cNvGraphicFramePr>
          <p:nvPr>
            <p:extLst>
              <p:ext uri="{D42A27DB-BD31-4B8C-83A1-F6EECF244321}">
                <p14:modId xmlns:p14="http://schemas.microsoft.com/office/powerpoint/2010/main" val="3817720137"/>
              </p:ext>
            </p:extLst>
          </p:nvPr>
        </p:nvGraphicFramePr>
        <p:xfrm>
          <a:off x="592981" y="1196975"/>
          <a:ext cx="11196537" cy="5256213"/>
        </p:xfrm>
        <a:graphic>
          <a:graphicData uri="http://schemas.openxmlformats.org/drawingml/2006/table">
            <a:tbl>
              <a:tblPr/>
              <a:tblGrid>
                <a:gridCol w="2798624">
                  <a:extLst>
                    <a:ext uri="{9D8B030D-6E8A-4147-A177-3AD203B41FA5}">
                      <a16:colId xmlns:a16="http://schemas.microsoft.com/office/drawing/2014/main" val="20000"/>
                    </a:ext>
                  </a:extLst>
                </a:gridCol>
                <a:gridCol w="2800665">
                  <a:extLst>
                    <a:ext uri="{9D8B030D-6E8A-4147-A177-3AD203B41FA5}">
                      <a16:colId xmlns:a16="http://schemas.microsoft.com/office/drawing/2014/main" val="20001"/>
                    </a:ext>
                  </a:extLst>
                </a:gridCol>
                <a:gridCol w="2798624">
                  <a:extLst>
                    <a:ext uri="{9D8B030D-6E8A-4147-A177-3AD203B41FA5}">
                      <a16:colId xmlns:a16="http://schemas.microsoft.com/office/drawing/2014/main" val="20002"/>
                    </a:ext>
                  </a:extLst>
                </a:gridCol>
                <a:gridCol w="2798624">
                  <a:extLst>
                    <a:ext uri="{9D8B030D-6E8A-4147-A177-3AD203B41FA5}">
                      <a16:colId xmlns:a16="http://schemas.microsoft.com/office/drawing/2014/main" val="20003"/>
                    </a:ext>
                  </a:extLst>
                </a:gridCol>
              </a:tblGrid>
              <a:tr h="876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kern="1200"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cs typeface="+mn-cs"/>
                        </a:rPr>
                        <a:t>特点</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程序设计阶段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(50</a:t>
                      </a: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至</a:t>
                      </a:r>
                      <a:r>
                        <a:rPr kumimoji="0" lang="en-US" altLang="zh-CN"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60</a:t>
                      </a: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年代</a:t>
                      </a:r>
                      <a:r>
                        <a:rPr kumimoji="0" lang="en-US" altLang="zh-CN"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程序系统阶段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(60</a:t>
                      </a: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至</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70</a:t>
                      </a: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年代</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软件工程阶段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(70</a:t>
                      </a: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年代以后</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9900"/>
                          </a:solidFill>
                          <a:effectLst>
                            <a:outerShdw blurRad="38100" dist="38100" dir="2700000" algn="tl">
                              <a:srgbClr val="000000"/>
                            </a:outerShdw>
                          </a:effectLst>
                          <a:latin typeface="Garamond" pitchFamily="18" charset="0"/>
                          <a:ea typeface="宋体" pitchFamily="2" charset="-122"/>
                        </a:rPr>
                        <a:t>软件所指</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程序</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程序及说明书</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程序、文档、数据</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9900"/>
                          </a:solidFill>
                          <a:effectLst>
                            <a:outerShdw blurRad="38100" dist="38100" dir="2700000" algn="tl">
                              <a:srgbClr val="000000"/>
                            </a:outerShdw>
                          </a:effectLst>
                          <a:latin typeface="Garamond" pitchFamily="18" charset="0"/>
                          <a:ea typeface="宋体" pitchFamily="2" charset="-122"/>
                        </a:rPr>
                        <a:t>主要程序设计语言</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汇编及机器语言</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高级语言</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软件语言</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a:t>
                      </a: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如需求定义语言等</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4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9900"/>
                          </a:solidFill>
                          <a:effectLst>
                            <a:outerShdw blurRad="38100" dist="38100" dir="2700000" algn="tl">
                              <a:srgbClr val="000000"/>
                            </a:outerShdw>
                          </a:effectLst>
                          <a:latin typeface="Garamond" pitchFamily="18" charset="0"/>
                          <a:ea typeface="宋体" pitchFamily="2" charset="-122"/>
                        </a:rPr>
                        <a:t>软件工作范围</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程序编写</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包括设计和测试</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软件生命周期</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9900"/>
                          </a:solidFill>
                          <a:effectLst>
                            <a:outerShdw blurRad="38100" dist="38100" dir="2700000" algn="tl">
                              <a:srgbClr val="000000"/>
                            </a:outerShdw>
                          </a:effectLst>
                          <a:latin typeface="Garamond" pitchFamily="18" charset="0"/>
                          <a:ea typeface="宋体" pitchFamily="2" charset="-122"/>
                        </a:rPr>
                        <a:t>需求者</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程序设计者本人</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少数用户</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市场用户</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9900"/>
                          </a:solidFill>
                          <a:effectLst>
                            <a:outerShdw blurRad="38100" dist="38100" dir="2700000" algn="tl">
                              <a:srgbClr val="000000"/>
                            </a:outerShdw>
                          </a:effectLst>
                          <a:latin typeface="Garamond" pitchFamily="18" charset="0"/>
                          <a:ea typeface="宋体" pitchFamily="2" charset="-122"/>
                        </a:rPr>
                        <a:t>开发软件的组织</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个人</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开发小组</a:t>
                      </a:r>
                      <a:r>
                        <a:rPr kumimoji="0" lang="en-US" altLang="zh-CN"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a:t>
                      </a:r>
                      <a:r>
                        <a:rPr kumimoji="0" lang="en-US" altLang="zh-CN" sz="2000" b="1" i="0" u="none" strike="noStrike" cap="none" normalizeH="0" baseline="0" dirty="0">
                          <a:ln>
                            <a:noFill/>
                          </a:ln>
                          <a:solidFill>
                            <a:srgbClr val="FFFF00"/>
                          </a:solidFill>
                          <a:effectLst>
                            <a:outerShdw blurRad="38100" dist="38100" dir="2700000" algn="tl">
                              <a:srgbClr val="000000"/>
                            </a:outerShdw>
                          </a:effectLst>
                          <a:latin typeface="Arial"/>
                          <a:ea typeface="宋体" pitchFamily="2" charset="-122"/>
                        </a:rPr>
                        <a:t>“</a:t>
                      </a: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软件作坊</a:t>
                      </a:r>
                      <a:r>
                        <a:rPr kumimoji="0" lang="en-US" altLang="zh-CN" sz="2000" b="1" i="0" u="none" strike="noStrike" cap="none" normalizeH="0" baseline="0" dirty="0">
                          <a:ln>
                            <a:noFill/>
                          </a:ln>
                          <a:solidFill>
                            <a:srgbClr val="FFFF00"/>
                          </a:solidFill>
                          <a:effectLst>
                            <a:outerShdw blurRad="38100" dist="38100" dir="2700000" algn="tl">
                              <a:srgbClr val="000000"/>
                            </a:outerShdw>
                          </a:effectLst>
                          <a:latin typeface="Arial"/>
                          <a:ea typeface="宋体" pitchFamily="2" charset="-122"/>
                        </a:rPr>
                        <a:t>”</a:t>
                      </a:r>
                      <a:r>
                        <a:rPr kumimoji="0" lang="en-US" altLang="zh-CN"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开发小组及大中型软件开发机构</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3955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lgn="l">
              <a:buClrTx/>
              <a:buSzTx/>
              <a:buFontTx/>
            </a:pPr>
            <a:r>
              <a:rPr kumimoji="1" lang="zh-CN" altLang="en-US" sz="3200" b="1" dirty="0">
                <a:solidFill>
                  <a:srgbClr val="00F2FC"/>
                </a:solidFill>
                <a:latin typeface="黑体" panose="02010609060101010101" charset="-122"/>
                <a:ea typeface="黑体" panose="02010609060101010101" charset="-122"/>
                <a:sym typeface="+mn-ea"/>
              </a:rPr>
              <a:t>软件发展的三个时期</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8" name="Group 49"/>
          <p:cNvGraphicFramePr>
            <a:graphicFrameLocks noGrp="1"/>
          </p:cNvGraphicFramePr>
          <p:nvPr>
            <p:extLst>
              <p:ext uri="{D42A27DB-BD31-4B8C-83A1-F6EECF244321}">
                <p14:modId xmlns:p14="http://schemas.microsoft.com/office/powerpoint/2010/main" val="1633603907"/>
              </p:ext>
            </p:extLst>
          </p:nvPr>
        </p:nvGraphicFramePr>
        <p:xfrm>
          <a:off x="639280" y="1198189"/>
          <a:ext cx="11103940" cy="4244340"/>
        </p:xfrm>
        <a:graphic>
          <a:graphicData uri="http://schemas.openxmlformats.org/drawingml/2006/table">
            <a:tbl>
              <a:tblPr/>
              <a:tblGrid>
                <a:gridCol w="2775479">
                  <a:extLst>
                    <a:ext uri="{9D8B030D-6E8A-4147-A177-3AD203B41FA5}">
                      <a16:colId xmlns:a16="http://schemas.microsoft.com/office/drawing/2014/main" val="20000"/>
                    </a:ext>
                  </a:extLst>
                </a:gridCol>
                <a:gridCol w="2777503">
                  <a:extLst>
                    <a:ext uri="{9D8B030D-6E8A-4147-A177-3AD203B41FA5}">
                      <a16:colId xmlns:a16="http://schemas.microsoft.com/office/drawing/2014/main" val="20001"/>
                    </a:ext>
                  </a:extLst>
                </a:gridCol>
                <a:gridCol w="2775479">
                  <a:extLst>
                    <a:ext uri="{9D8B030D-6E8A-4147-A177-3AD203B41FA5}">
                      <a16:colId xmlns:a16="http://schemas.microsoft.com/office/drawing/2014/main" val="20002"/>
                    </a:ext>
                  </a:extLst>
                </a:gridCol>
                <a:gridCol w="2775479">
                  <a:extLst>
                    <a:ext uri="{9D8B030D-6E8A-4147-A177-3AD203B41FA5}">
                      <a16:colId xmlns:a16="http://schemas.microsoft.com/office/drawing/2014/main" val="20003"/>
                    </a:ext>
                  </a:extLst>
                </a:gridCol>
              </a:tblGrid>
              <a:tr h="876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特点</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程序设计阶段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(50</a:t>
                      </a: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至</a:t>
                      </a:r>
                      <a:r>
                        <a:rPr kumimoji="0" lang="en-US" altLang="zh-CN"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60</a:t>
                      </a: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年代</a:t>
                      </a:r>
                      <a:r>
                        <a:rPr kumimoji="0" lang="en-US" altLang="zh-CN"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程序系统阶段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(60</a:t>
                      </a: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至</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70</a:t>
                      </a: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年代</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软件工程阶段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(70</a:t>
                      </a: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年代以后</a:t>
                      </a:r>
                      <a:r>
                        <a:rPr kumimoji="0" lang="en-US" altLang="zh-CN"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9900"/>
                          </a:solidFill>
                          <a:effectLst>
                            <a:outerShdw blurRad="38100" dist="38100" dir="2700000" algn="tl">
                              <a:srgbClr val="000000"/>
                            </a:outerShdw>
                          </a:effectLst>
                          <a:latin typeface="Garamond" pitchFamily="18" charset="0"/>
                          <a:ea typeface="宋体" pitchFamily="2" charset="-122"/>
                        </a:rPr>
                        <a:t>软件规模</a:t>
                      </a:r>
                      <a:endParaRPr kumimoji="0" lang="en-US" altLang="zh-CN" sz="2000" b="1" i="0" u="none" strike="noStrike" cap="none" normalizeH="0" baseline="0" dirty="0">
                        <a:ln>
                          <a:noFill/>
                        </a:ln>
                        <a:solidFill>
                          <a:srgbClr val="FF9900"/>
                        </a:solidFill>
                        <a:effectLst>
                          <a:outerShdw blurRad="38100" dist="38100" dir="2700000" algn="tl">
                            <a:srgbClr val="000000"/>
                          </a:outerShdw>
                        </a:effectLst>
                        <a:latin typeface="Garamond" pitchFamily="18" charset="0"/>
                        <a:ea typeface="宋体"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小型</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中小型</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大中小型</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9900"/>
                          </a:solidFill>
                          <a:effectLst>
                            <a:outerShdw blurRad="38100" dist="38100" dir="2700000" algn="tl">
                              <a:srgbClr val="000000"/>
                            </a:outerShdw>
                          </a:effectLst>
                          <a:latin typeface="Garamond" pitchFamily="18" charset="0"/>
                          <a:ea typeface="宋体" pitchFamily="2" charset="-122"/>
                        </a:rPr>
                        <a:t>决定质量的因素</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个人程序技术</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小组技术水平</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管理水平</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4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9900"/>
                          </a:solidFill>
                          <a:effectLst>
                            <a:outerShdw blurRad="38100" dist="38100" dir="2700000" algn="tl">
                              <a:srgbClr val="000000"/>
                            </a:outerShdw>
                          </a:effectLst>
                          <a:latin typeface="Garamond" pitchFamily="18" charset="0"/>
                          <a:ea typeface="宋体" pitchFamily="2" charset="-122"/>
                        </a:rPr>
                        <a:t>开发技术和手段</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子程序</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程序库</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结构化程序设计</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数据库、开发工具、开发环境、工程化开发方法、标准和规范、网络及分布式开发、面向对象技术</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182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lgn="l">
              <a:buClrTx/>
              <a:buSzTx/>
              <a:buFontTx/>
            </a:pPr>
            <a:r>
              <a:rPr kumimoji="1" lang="zh-CN" altLang="en-US" sz="3200" b="1" dirty="0">
                <a:solidFill>
                  <a:srgbClr val="00F2FC"/>
                </a:solidFill>
                <a:latin typeface="黑体" panose="02010609060101010101" charset="-122"/>
                <a:ea typeface="黑体" panose="02010609060101010101" charset="-122"/>
                <a:sym typeface="+mn-ea"/>
              </a:rPr>
              <a:t>软件发展的三个时期</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9" name="Group 47"/>
          <p:cNvGraphicFramePr>
            <a:graphicFrameLocks noGrp="1"/>
          </p:cNvGraphicFramePr>
          <p:nvPr>
            <p:extLst>
              <p:ext uri="{D42A27DB-BD31-4B8C-83A1-F6EECF244321}">
                <p14:modId xmlns:p14="http://schemas.microsoft.com/office/powerpoint/2010/main" val="3091627759"/>
              </p:ext>
            </p:extLst>
          </p:nvPr>
        </p:nvGraphicFramePr>
        <p:xfrm>
          <a:off x="662430" y="1301147"/>
          <a:ext cx="11057640" cy="3886200"/>
        </p:xfrm>
        <a:graphic>
          <a:graphicData uri="http://schemas.openxmlformats.org/drawingml/2006/table">
            <a:tbl>
              <a:tblPr/>
              <a:tblGrid>
                <a:gridCol w="2763906">
                  <a:extLst>
                    <a:ext uri="{9D8B030D-6E8A-4147-A177-3AD203B41FA5}">
                      <a16:colId xmlns:a16="http://schemas.microsoft.com/office/drawing/2014/main" val="20000"/>
                    </a:ext>
                  </a:extLst>
                </a:gridCol>
                <a:gridCol w="2765922">
                  <a:extLst>
                    <a:ext uri="{9D8B030D-6E8A-4147-A177-3AD203B41FA5}">
                      <a16:colId xmlns:a16="http://schemas.microsoft.com/office/drawing/2014/main" val="20001"/>
                    </a:ext>
                  </a:extLst>
                </a:gridCol>
                <a:gridCol w="2763906">
                  <a:extLst>
                    <a:ext uri="{9D8B030D-6E8A-4147-A177-3AD203B41FA5}">
                      <a16:colId xmlns:a16="http://schemas.microsoft.com/office/drawing/2014/main" val="20002"/>
                    </a:ext>
                  </a:extLst>
                </a:gridCol>
                <a:gridCol w="2763906">
                  <a:extLst>
                    <a:ext uri="{9D8B030D-6E8A-4147-A177-3AD203B41FA5}">
                      <a16:colId xmlns:a16="http://schemas.microsoft.com/office/drawing/2014/main" val="20003"/>
                    </a:ext>
                  </a:extLst>
                </a:gridCol>
              </a:tblGrid>
              <a:tr h="876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特点</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程序设计阶段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(50</a:t>
                      </a: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至</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60</a:t>
                      </a: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年代</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程序系统阶段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(60</a:t>
                      </a: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至</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70</a:t>
                      </a: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年代</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软件工程阶段</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(70</a:t>
                      </a: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年代以后</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9900"/>
                          </a:solidFill>
                          <a:effectLst>
                            <a:outerShdw blurRad="38100" dist="38100" dir="2700000" algn="tl">
                              <a:srgbClr val="000000"/>
                            </a:outerShdw>
                          </a:effectLst>
                          <a:latin typeface="Garamond" pitchFamily="18" charset="0"/>
                          <a:ea typeface="宋体" pitchFamily="2" charset="-122"/>
                        </a:rPr>
                        <a:t>维护责任者</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程序设计者</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开发小组</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专职维护人员</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9900"/>
                          </a:solidFill>
                          <a:effectLst>
                            <a:outerShdw blurRad="38100" dist="38100" dir="2700000" algn="tl">
                              <a:srgbClr val="000000"/>
                            </a:outerShdw>
                          </a:effectLst>
                          <a:latin typeface="Garamond" pitchFamily="18" charset="0"/>
                          <a:ea typeface="宋体" pitchFamily="2" charset="-122"/>
                        </a:rPr>
                        <a:t>硬件特征</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价格高</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存储容量小</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工作可靠性差</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降价，速度、容量及工作可靠性有明显提高</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向超高速、大容量、微型化及网络化方向发展</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4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9900"/>
                          </a:solidFill>
                          <a:effectLst>
                            <a:outerShdw blurRad="38100" dist="38100" dir="2700000" algn="tl">
                              <a:srgbClr val="000000"/>
                            </a:outerShdw>
                          </a:effectLst>
                          <a:latin typeface="Garamond" pitchFamily="18" charset="0"/>
                          <a:ea typeface="宋体" pitchFamily="2" charset="-122"/>
                        </a:rPr>
                        <a:t>软件特征</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完全不受重视</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软件技术的发展不能满足需要，出现软件危机</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开发技术有进步，但未获突破性进展，价高，未完全摆脱软件危机</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5598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1832553" cy="584775"/>
          </a:xfrm>
          <a:prstGeom prst="rect">
            <a:avLst/>
          </a:prstGeom>
          <a:noFill/>
        </p:spPr>
        <p:txBody>
          <a:bodyPr wrap="none" rtlCol="0">
            <a:spAutoFit/>
          </a:bodyPr>
          <a:lstStyle/>
          <a:p>
            <a:pPr lvl="0" algn="l">
              <a:buClrTx/>
              <a:buSzTx/>
              <a:buFontTx/>
            </a:pPr>
            <a:r>
              <a:rPr kumimoji="1" lang="zh-CN" altLang="en-US" sz="3200" b="1" dirty="0">
                <a:solidFill>
                  <a:srgbClr val="00F2FC"/>
                </a:solidFill>
                <a:latin typeface="黑体" panose="02010609060101010101" charset="-122"/>
                <a:ea typeface="黑体" panose="02010609060101010101" charset="-122"/>
                <a:sym typeface="+mn-ea"/>
              </a:rPr>
              <a:t>软件危机</a:t>
            </a:r>
          </a:p>
        </p:txBody>
      </p:sp>
      <p:sp>
        <p:nvSpPr>
          <p:cNvPr id="22" name="文本框 21"/>
          <p:cNvSpPr txBox="1"/>
          <p:nvPr/>
        </p:nvSpPr>
        <p:spPr>
          <a:xfrm>
            <a:off x="984911" y="1456333"/>
            <a:ext cx="10039985" cy="4524315"/>
          </a:xfrm>
          <a:prstGeom prst="rect">
            <a:avLst/>
          </a:prstGeom>
          <a:noFill/>
        </p:spPr>
        <p:txBody>
          <a:bodyPr wrap="square" rtlCol="0" anchor="t">
            <a:spAutoFit/>
          </a:bodyPr>
          <a:lstStyle/>
          <a:p>
            <a:pPr marL="800100" lvl="1"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在程序系统阶段，软件技术的发展不能满足需要，“软件危机”就这样出现了。</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软件危机</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：在计算机软件的开发和维护过程中所遇到的一系列严重问题。</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几乎所有软件都不同程度地存在这些问题。</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大体上，这些问题分为两方面：</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如何</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软件，以满足对软件日益增长的需求；</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如何</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维护</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数量不断膨胀的已有软件。</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6840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1274</Words>
  <Application>Microsoft Office PowerPoint</Application>
  <PresentationFormat>宽屏</PresentationFormat>
  <Paragraphs>157</Paragraphs>
  <Slides>18</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DengXian</vt:lpstr>
      <vt:lpstr>黑体</vt:lpstr>
      <vt:lpstr>Arial</vt:lpstr>
      <vt:lpstr>Garamond</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馨木 葛</cp:lastModifiedBy>
  <cp:revision>691</cp:revision>
  <dcterms:created xsi:type="dcterms:W3CDTF">2018-06-17T04:53:00Z</dcterms:created>
  <dcterms:modified xsi:type="dcterms:W3CDTF">2024-03-04T10:22:08Z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8F9439BADFAC4C40A0EE04BA5875F0FA</vt:lpwstr>
  </property>
  <property fmtid="{D5CDD505-2E9C-101B-9397-08002B2CF9AE}" pid="3" name="KSOProductBuildVer">
    <vt:lpwstr>2052-11.1.0.10356</vt:lpwstr>
  </property>
</Properties>
</file>