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359" r:id="rId2"/>
    <p:sldId id="385" r:id="rId3"/>
    <p:sldId id="451" r:id="rId4"/>
    <p:sldId id="452" r:id="rId5"/>
    <p:sldId id="453" r:id="rId6"/>
    <p:sldId id="467" r:id="rId7"/>
    <p:sldId id="470" r:id="rId8"/>
    <p:sldId id="484" r:id="rId9"/>
    <p:sldId id="487" r:id="rId10"/>
    <p:sldId id="488" r:id="rId11"/>
    <p:sldId id="489" r:id="rId12"/>
    <p:sldId id="472" r:id="rId13"/>
    <p:sldId id="473" r:id="rId14"/>
    <p:sldId id="468" r:id="rId15"/>
    <p:sldId id="469" r:id="rId16"/>
    <p:sldId id="474" r:id="rId17"/>
    <p:sldId id="475" r:id="rId18"/>
    <p:sldId id="476" r:id="rId19"/>
    <p:sldId id="477" r:id="rId20"/>
    <p:sldId id="478" r:id="rId21"/>
    <p:sldId id="479" r:id="rId22"/>
    <p:sldId id="480" r:id="rId23"/>
    <p:sldId id="481" r:id="rId24"/>
    <p:sldId id="482" r:id="rId25"/>
    <p:sldId id="483"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BE70D"/>
    <a:srgbClr val="00F2FC"/>
    <a:srgbClr val="FF9900"/>
    <a:srgbClr val="306AE4"/>
    <a:srgbClr val="0555F9"/>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94682"/>
  </p:normalViewPr>
  <p:slideViewPr>
    <p:cSldViewPr snapToGrid="0" snapToObjects="1">
      <p:cViewPr>
        <p:scale>
          <a:sx n="76" d="100"/>
          <a:sy n="76" d="100"/>
        </p:scale>
        <p:origin x="-264"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60" d="100"/>
          <a:sy n="60" d="100"/>
        </p:scale>
        <p:origin x="-254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2023/8/28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2023/8/28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软件工程</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8"/>
          <p:cNvSpPr txBox="1"/>
          <p:nvPr/>
        </p:nvSpPr>
        <p:spPr>
          <a:xfrm>
            <a:off x="835660" y="246380"/>
            <a:ext cx="7600978" cy="584775"/>
          </a:xfrm>
          <a:prstGeom prst="rect">
            <a:avLst/>
          </a:prstGeom>
          <a:noFill/>
        </p:spPr>
        <p:txBody>
          <a:bodyPr wrap="squar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smtClean="0">
                <a:solidFill>
                  <a:srgbClr val="00F2FC"/>
                </a:solidFill>
                <a:latin typeface="黑体" panose="02010609060101010101" charset="-122"/>
                <a:ea typeface="黑体" panose="02010609060101010101" charset="-122"/>
                <a:sym typeface="+mn-ea"/>
              </a:rPr>
              <a:t>3</a:t>
            </a:r>
            <a:r>
              <a:rPr kumimoji="1" lang="zh-CN" altLang="en-US" sz="3200" b="1" dirty="0" smtClean="0">
                <a:solidFill>
                  <a:srgbClr val="00F2FC"/>
                </a:solidFill>
                <a:latin typeface="黑体" panose="02010609060101010101" charset="-122"/>
                <a:ea typeface="黑体" panose="02010609060101010101" charset="-122"/>
                <a:sym typeface="+mn-ea"/>
              </a:rPr>
              <a:t>）</a:t>
            </a:r>
            <a:r>
              <a:rPr kumimoji="1" lang="en-US" altLang="zh-CN" sz="3200" b="1" dirty="0" smtClean="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有</a:t>
            </a:r>
            <a:r>
              <a:rPr kumimoji="1" lang="zh-CN" altLang="en-US" sz="3200" b="1" dirty="0" smtClean="0">
                <a:solidFill>
                  <a:srgbClr val="00F2FC"/>
                </a:solidFill>
                <a:latin typeface="黑体" panose="02010609060101010101" charset="-122"/>
                <a:ea typeface="黑体" panose="02010609060101010101" charset="-122"/>
                <a:sym typeface="+mn-ea"/>
              </a:rPr>
              <a:t>设计复审</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49" name="Group 91"/>
          <p:cNvGrpSpPr>
            <a:grpSpLocks/>
          </p:cNvGrpSpPr>
          <p:nvPr/>
        </p:nvGrpSpPr>
        <p:grpSpPr bwMode="auto">
          <a:xfrm>
            <a:off x="1827381" y="1361773"/>
            <a:ext cx="8353052" cy="4501480"/>
            <a:chOff x="113" y="912"/>
            <a:chExt cx="5023" cy="2564"/>
          </a:xfrm>
        </p:grpSpPr>
        <p:grpSp>
          <p:nvGrpSpPr>
            <p:cNvPr id="250" name="Group 5"/>
            <p:cNvGrpSpPr>
              <a:grpSpLocks/>
            </p:cNvGrpSpPr>
            <p:nvPr/>
          </p:nvGrpSpPr>
          <p:grpSpPr bwMode="auto">
            <a:xfrm>
              <a:off x="432" y="1200"/>
              <a:ext cx="1033" cy="775"/>
              <a:chOff x="1152" y="1359"/>
              <a:chExt cx="1033" cy="775"/>
            </a:xfrm>
          </p:grpSpPr>
          <p:sp>
            <p:nvSpPr>
              <p:cNvPr id="324" name="Rectangle 6"/>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5" name="Line 7"/>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6" name="Line 8"/>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7" name="Line 9"/>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8" name="Text Box 10"/>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29" name="Text Box 11"/>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30" name="Text Box 12"/>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331" name="Text Box 13"/>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70%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51" name="Rectangle 14"/>
            <p:cNvSpPr>
              <a:spLocks noChangeArrowheads="1"/>
            </p:cNvSpPr>
            <p:nvPr/>
          </p:nvSpPr>
          <p:spPr bwMode="auto">
            <a:xfrm>
              <a:off x="2112" y="1425"/>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2" name="Line 15"/>
            <p:cNvSpPr>
              <a:spLocks noChangeShapeType="1"/>
            </p:cNvSpPr>
            <p:nvPr/>
          </p:nvSpPr>
          <p:spPr bwMode="auto">
            <a:xfrm>
              <a:off x="2784" y="1425"/>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3" name="Line 16"/>
            <p:cNvSpPr>
              <a:spLocks noChangeShapeType="1"/>
            </p:cNvSpPr>
            <p:nvPr/>
          </p:nvSpPr>
          <p:spPr bwMode="auto">
            <a:xfrm>
              <a:off x="2112" y="166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4" name="Line 17"/>
            <p:cNvSpPr>
              <a:spLocks noChangeShapeType="1"/>
            </p:cNvSpPr>
            <p:nvPr/>
          </p:nvSpPr>
          <p:spPr bwMode="auto">
            <a:xfrm>
              <a:off x="2112" y="190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5" name="Text Box 18"/>
            <p:cNvSpPr txBox="1">
              <a:spLocks noChangeArrowheads="1"/>
            </p:cNvSpPr>
            <p:nvPr/>
          </p:nvSpPr>
          <p:spPr bwMode="auto">
            <a:xfrm>
              <a:off x="2352" y="1392"/>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a:t>
              </a:r>
            </a:p>
          </p:txBody>
        </p:sp>
        <p:sp>
          <p:nvSpPr>
            <p:cNvPr id="256" name="Text Box 19"/>
            <p:cNvSpPr txBox="1">
              <a:spLocks noChangeArrowheads="1"/>
            </p:cNvSpPr>
            <p:nvPr/>
          </p:nvSpPr>
          <p:spPr bwMode="auto">
            <a:xfrm>
              <a:off x="2208" y="1632"/>
              <a:ext cx="54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1*1.5</a:t>
              </a:r>
            </a:p>
          </p:txBody>
        </p:sp>
        <p:sp>
          <p:nvSpPr>
            <p:cNvPr id="257" name="Text Box 20"/>
            <p:cNvSpPr txBox="1">
              <a:spLocks noChangeArrowheads="1"/>
            </p:cNvSpPr>
            <p:nvPr/>
          </p:nvSpPr>
          <p:spPr bwMode="auto">
            <a:xfrm>
              <a:off x="2304" y="187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258" name="Text Box 21"/>
            <p:cNvSpPr txBox="1">
              <a:spLocks noChangeArrowheads="1"/>
            </p:cNvSpPr>
            <p:nvPr/>
          </p:nvSpPr>
          <p:spPr bwMode="auto">
            <a:xfrm>
              <a:off x="2736" y="1696"/>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nvGrpSpPr>
            <p:cNvPr id="259" name="Group 22"/>
            <p:cNvGrpSpPr>
              <a:grpSpLocks/>
            </p:cNvGrpSpPr>
            <p:nvPr/>
          </p:nvGrpSpPr>
          <p:grpSpPr bwMode="auto">
            <a:xfrm>
              <a:off x="432" y="2675"/>
              <a:ext cx="1033" cy="788"/>
              <a:chOff x="1152" y="1346"/>
              <a:chExt cx="1033" cy="788"/>
            </a:xfrm>
          </p:grpSpPr>
          <p:sp>
            <p:nvSpPr>
              <p:cNvPr id="316" name="Rectangle 23"/>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7" name="Line 24"/>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8" name="Line 25"/>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9" name="Line 26"/>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0" name="Text Box 27"/>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21" name="Text Box 28"/>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22" name="Text Box 29"/>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323" name="Text Box 30"/>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grpSp>
          <p:nvGrpSpPr>
            <p:cNvPr id="260" name="Group 31"/>
            <p:cNvGrpSpPr>
              <a:grpSpLocks/>
            </p:cNvGrpSpPr>
            <p:nvPr/>
          </p:nvGrpSpPr>
          <p:grpSpPr bwMode="auto">
            <a:xfrm>
              <a:off x="2112" y="2688"/>
              <a:ext cx="1033" cy="788"/>
              <a:chOff x="1152" y="1346"/>
              <a:chExt cx="1033" cy="788"/>
            </a:xfrm>
          </p:grpSpPr>
          <p:sp>
            <p:nvSpPr>
              <p:cNvPr id="308" name="Rectangle 32"/>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9" name="Line 33"/>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0" name="Line 34"/>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1" name="Line 35"/>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2" name="Text Box 36"/>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13" name="Text Box 37"/>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14" name="Text Box 38"/>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315" name="Text Box 39"/>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grpSp>
          <p:nvGrpSpPr>
            <p:cNvPr id="261" name="Group 40"/>
            <p:cNvGrpSpPr>
              <a:grpSpLocks/>
            </p:cNvGrpSpPr>
            <p:nvPr/>
          </p:nvGrpSpPr>
          <p:grpSpPr bwMode="auto">
            <a:xfrm>
              <a:off x="3840" y="2688"/>
              <a:ext cx="1033" cy="788"/>
              <a:chOff x="1152" y="1346"/>
              <a:chExt cx="1033" cy="788"/>
            </a:xfrm>
          </p:grpSpPr>
          <p:sp>
            <p:nvSpPr>
              <p:cNvPr id="300" name="Rectangle 41"/>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1" name="Line 42"/>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2" name="Line 43"/>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3" name="Line 44"/>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4" name="Text Box 45"/>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05" name="Text Box 46"/>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06" name="Text Box 47"/>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 0</a:t>
                </a:r>
              </a:p>
            </p:txBody>
          </p:sp>
          <p:sp>
            <p:nvSpPr>
              <p:cNvPr id="307" name="Text Box 48"/>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p>
            </p:txBody>
          </p:sp>
        </p:grpSp>
        <p:sp>
          <p:nvSpPr>
            <p:cNvPr id="262" name="Line 49"/>
            <p:cNvSpPr>
              <a:spLocks noChangeShapeType="1"/>
            </p:cNvSpPr>
            <p:nvPr/>
          </p:nvSpPr>
          <p:spPr bwMode="auto">
            <a:xfrm>
              <a:off x="1392" y="1584"/>
              <a:ext cx="0"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3" name="Line 50"/>
            <p:cNvSpPr>
              <a:spLocks noChangeShapeType="1"/>
            </p:cNvSpPr>
            <p:nvPr/>
          </p:nvSpPr>
          <p:spPr bwMode="auto">
            <a:xfrm>
              <a:off x="1392" y="1536"/>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nvGrpSpPr>
            <p:cNvPr id="264" name="Group 53"/>
            <p:cNvGrpSpPr>
              <a:grpSpLocks/>
            </p:cNvGrpSpPr>
            <p:nvPr/>
          </p:nvGrpSpPr>
          <p:grpSpPr bwMode="auto">
            <a:xfrm>
              <a:off x="3840" y="1632"/>
              <a:ext cx="1033" cy="775"/>
              <a:chOff x="3840" y="1872"/>
              <a:chExt cx="1033" cy="775"/>
            </a:xfrm>
          </p:grpSpPr>
          <p:grpSp>
            <p:nvGrpSpPr>
              <p:cNvPr id="290" name="Group 54"/>
              <p:cNvGrpSpPr>
                <a:grpSpLocks/>
              </p:cNvGrpSpPr>
              <p:nvPr/>
            </p:nvGrpSpPr>
            <p:grpSpPr bwMode="auto">
              <a:xfrm>
                <a:off x="3840" y="1872"/>
                <a:ext cx="1033" cy="775"/>
                <a:chOff x="1152" y="1359"/>
                <a:chExt cx="1033" cy="775"/>
              </a:xfrm>
            </p:grpSpPr>
            <p:sp>
              <p:nvSpPr>
                <p:cNvPr id="292" name="Rectangle 55"/>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3" name="Line 56"/>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4" name="Line 57"/>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5" name="Line 58"/>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6" name="Text Box 59"/>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5</a:t>
                  </a:r>
                </a:p>
              </p:txBody>
            </p:sp>
            <p:sp>
              <p:nvSpPr>
                <p:cNvPr id="297" name="Text Box 60"/>
                <p:cNvSpPr txBox="1">
                  <a:spLocks noChangeArrowheads="1"/>
                </p:cNvSpPr>
                <p:nvPr/>
              </p:nvSpPr>
              <p:spPr bwMode="auto">
                <a:xfrm>
                  <a:off x="1392" y="1593"/>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98" name="Text Box 61"/>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299" name="Text Box 62"/>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91" name="Text Box 63"/>
              <p:cNvSpPr txBox="1">
                <a:spLocks noChangeArrowheads="1"/>
              </p:cNvSpPr>
              <p:nvPr/>
            </p:nvSpPr>
            <p:spPr bwMode="auto">
              <a:xfrm>
                <a:off x="3916" y="2112"/>
                <a:ext cx="50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10*3</a:t>
                </a:r>
                <a:endParaRPr kumimoji="1" lang="en-US" altLang="zh-CN"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65" name="Line 64"/>
            <p:cNvSpPr>
              <a:spLocks noChangeShapeType="1"/>
            </p:cNvSpPr>
            <p:nvPr/>
          </p:nvSpPr>
          <p:spPr bwMode="auto">
            <a:xfrm>
              <a:off x="3072" y="1776"/>
              <a:ext cx="768"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6" name="Line 67"/>
            <p:cNvSpPr>
              <a:spLocks noChangeShapeType="1"/>
            </p:cNvSpPr>
            <p:nvPr/>
          </p:nvSpPr>
          <p:spPr bwMode="auto">
            <a:xfrm>
              <a:off x="4800" y="2064"/>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7" name="Line 68"/>
            <p:cNvSpPr>
              <a:spLocks noChangeShapeType="1"/>
            </p:cNvSpPr>
            <p:nvPr/>
          </p:nvSpPr>
          <p:spPr bwMode="auto">
            <a:xfrm>
              <a:off x="192" y="3072"/>
              <a:ext cx="24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8" name="Line 69"/>
            <p:cNvSpPr>
              <a:spLocks noChangeShapeType="1"/>
            </p:cNvSpPr>
            <p:nvPr/>
          </p:nvSpPr>
          <p:spPr bwMode="auto">
            <a:xfrm>
              <a:off x="1392" y="3072"/>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9" name="Line 70"/>
            <p:cNvSpPr>
              <a:spLocks noChangeShapeType="1"/>
            </p:cNvSpPr>
            <p:nvPr/>
          </p:nvSpPr>
          <p:spPr bwMode="auto">
            <a:xfrm>
              <a:off x="3072" y="3072"/>
              <a:ext cx="768"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70" name="Line 71"/>
            <p:cNvSpPr>
              <a:spLocks noChangeShapeType="1"/>
            </p:cNvSpPr>
            <p:nvPr/>
          </p:nvSpPr>
          <p:spPr bwMode="auto">
            <a:xfrm>
              <a:off x="4800" y="3072"/>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71" name="Text Box 72"/>
            <p:cNvSpPr txBox="1">
              <a:spLocks noChangeArrowheads="1"/>
            </p:cNvSpPr>
            <p:nvPr/>
          </p:nvSpPr>
          <p:spPr bwMode="auto">
            <a:xfrm>
              <a:off x="1404" y="1296"/>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a:t>
              </a:r>
            </a:p>
          </p:txBody>
        </p:sp>
        <p:sp>
          <p:nvSpPr>
            <p:cNvPr id="272" name="Text Box 73"/>
            <p:cNvSpPr txBox="1">
              <a:spLocks noChangeArrowheads="1"/>
            </p:cNvSpPr>
            <p:nvPr/>
          </p:nvSpPr>
          <p:spPr bwMode="auto">
            <a:xfrm>
              <a:off x="4830" y="1797"/>
              <a:ext cx="276" cy="250"/>
            </a:xfrm>
            <a:prstGeom prst="rect">
              <a:avLst/>
            </a:prstGeom>
            <a:noFill/>
            <a:ln w="2857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273" name="Text Box 74"/>
            <p:cNvSpPr txBox="1">
              <a:spLocks noChangeArrowheads="1"/>
            </p:cNvSpPr>
            <p:nvPr/>
          </p:nvSpPr>
          <p:spPr bwMode="auto">
            <a:xfrm>
              <a:off x="3072" y="152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15</a:t>
              </a:r>
            </a:p>
          </p:txBody>
        </p:sp>
        <p:sp>
          <p:nvSpPr>
            <p:cNvPr id="274" name="Text Box 75"/>
            <p:cNvSpPr txBox="1">
              <a:spLocks noChangeArrowheads="1"/>
            </p:cNvSpPr>
            <p:nvPr/>
          </p:nvSpPr>
          <p:spPr bwMode="auto">
            <a:xfrm>
              <a:off x="113" y="2863"/>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275" name="Text Box 76"/>
            <p:cNvSpPr txBox="1">
              <a:spLocks noChangeArrowheads="1"/>
            </p:cNvSpPr>
            <p:nvPr/>
          </p:nvSpPr>
          <p:spPr bwMode="auto">
            <a:xfrm>
              <a:off x="158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12</a:t>
              </a:r>
            </a:p>
          </p:txBody>
        </p:sp>
        <p:sp>
          <p:nvSpPr>
            <p:cNvPr id="276" name="Text Box 77"/>
            <p:cNvSpPr txBox="1">
              <a:spLocks noChangeArrowheads="1"/>
            </p:cNvSpPr>
            <p:nvPr/>
          </p:nvSpPr>
          <p:spPr bwMode="auto">
            <a:xfrm>
              <a:off x="3264" y="2822"/>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277" name="Text Box 78"/>
            <p:cNvSpPr txBox="1">
              <a:spLocks noChangeArrowheads="1"/>
            </p:cNvSpPr>
            <p:nvPr/>
          </p:nvSpPr>
          <p:spPr bwMode="auto">
            <a:xfrm>
              <a:off x="4896" y="2832"/>
              <a:ext cx="196" cy="250"/>
            </a:xfrm>
            <a:prstGeom prst="rect">
              <a:avLst/>
            </a:prstGeom>
            <a:noFill/>
            <a:ln w="2857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a:t>
              </a:r>
            </a:p>
          </p:txBody>
        </p:sp>
        <p:sp>
          <p:nvSpPr>
            <p:cNvPr id="278" name="Text Box 79"/>
            <p:cNvSpPr txBox="1">
              <a:spLocks noChangeArrowheads="1"/>
            </p:cNvSpPr>
            <p:nvPr/>
          </p:nvSpPr>
          <p:spPr bwMode="auto">
            <a:xfrm>
              <a:off x="1740" y="1344"/>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a:t>
              </a:r>
            </a:p>
          </p:txBody>
        </p:sp>
        <p:sp>
          <p:nvSpPr>
            <p:cNvPr id="279" name="Text Box 80"/>
            <p:cNvSpPr txBox="1">
              <a:spLocks noChangeArrowheads="1"/>
            </p:cNvSpPr>
            <p:nvPr/>
          </p:nvSpPr>
          <p:spPr bwMode="auto">
            <a:xfrm>
              <a:off x="1728" y="1570"/>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a:t>
              </a:r>
            </a:p>
          </p:txBody>
        </p:sp>
        <p:sp>
          <p:nvSpPr>
            <p:cNvPr id="280" name="Text Box 81"/>
            <p:cNvSpPr txBox="1">
              <a:spLocks noChangeArrowheads="1"/>
            </p:cNvSpPr>
            <p:nvPr/>
          </p:nvSpPr>
          <p:spPr bwMode="auto">
            <a:xfrm>
              <a:off x="3456" y="1536"/>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a:t>
              </a:r>
            </a:p>
          </p:txBody>
        </p:sp>
        <p:sp>
          <p:nvSpPr>
            <p:cNvPr id="281" name="Text Box 82"/>
            <p:cNvSpPr txBox="1">
              <a:spLocks noChangeArrowheads="1"/>
            </p:cNvSpPr>
            <p:nvPr/>
          </p:nvSpPr>
          <p:spPr bwMode="auto">
            <a:xfrm>
              <a:off x="3424" y="1797"/>
              <a:ext cx="28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282" name="Text Box 83"/>
            <p:cNvSpPr txBox="1">
              <a:spLocks noChangeArrowheads="1"/>
            </p:cNvSpPr>
            <p:nvPr/>
          </p:nvSpPr>
          <p:spPr bwMode="auto">
            <a:xfrm>
              <a:off x="480" y="912"/>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概要设计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3" name="Text Box 84"/>
            <p:cNvSpPr txBox="1">
              <a:spLocks noChangeArrowheads="1"/>
            </p:cNvSpPr>
            <p:nvPr/>
          </p:nvSpPr>
          <p:spPr bwMode="auto">
            <a:xfrm>
              <a:off x="2112" y="1104"/>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详细设计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4" name="Text Box 85"/>
            <p:cNvSpPr txBox="1">
              <a:spLocks noChangeArrowheads="1"/>
            </p:cNvSpPr>
            <p:nvPr/>
          </p:nvSpPr>
          <p:spPr bwMode="auto">
            <a:xfrm>
              <a:off x="3744" y="1392"/>
              <a:ext cx="1321"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编码</a:t>
              </a: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a:t>
              </a: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单元测试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5" name="Text Box 86"/>
            <p:cNvSpPr txBox="1">
              <a:spLocks noChangeArrowheads="1"/>
            </p:cNvSpPr>
            <p:nvPr/>
          </p:nvSpPr>
          <p:spPr bwMode="auto">
            <a:xfrm>
              <a:off x="432"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综合测试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6" name="Text Box 87"/>
            <p:cNvSpPr txBox="1">
              <a:spLocks noChangeArrowheads="1"/>
            </p:cNvSpPr>
            <p:nvPr/>
          </p:nvSpPr>
          <p:spPr bwMode="auto">
            <a:xfrm>
              <a:off x="2160"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确认测试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7" name="Text Box 88"/>
            <p:cNvSpPr txBox="1">
              <a:spLocks noChangeArrowheads="1"/>
            </p:cNvSpPr>
            <p:nvPr/>
          </p:nvSpPr>
          <p:spPr bwMode="auto">
            <a:xfrm>
              <a:off x="3840" y="2448"/>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系统测试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8" name="Freeform 89"/>
            <p:cNvSpPr>
              <a:spLocks/>
            </p:cNvSpPr>
            <p:nvPr/>
          </p:nvSpPr>
          <p:spPr bwMode="auto">
            <a:xfrm>
              <a:off x="1701" y="1525"/>
              <a:ext cx="408" cy="272"/>
            </a:xfrm>
            <a:custGeom>
              <a:avLst/>
              <a:gdLst/>
              <a:ahLst/>
              <a:cxnLst>
                <a:cxn ang="0">
                  <a:pos x="0" y="0"/>
                </a:cxn>
                <a:cxn ang="0">
                  <a:pos x="0" y="272"/>
                </a:cxn>
                <a:cxn ang="0">
                  <a:pos x="408" y="272"/>
                </a:cxn>
              </a:cxnLst>
              <a:rect l="0" t="0" r="r" b="b"/>
              <a:pathLst>
                <a:path w="408" h="272">
                  <a:moveTo>
                    <a:pt x="0" y="0"/>
                  </a:moveTo>
                  <a:lnTo>
                    <a:pt x="0" y="272"/>
                  </a:lnTo>
                  <a:lnTo>
                    <a:pt x="408" y="272"/>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89" name="Freeform 90"/>
            <p:cNvSpPr>
              <a:spLocks/>
            </p:cNvSpPr>
            <p:nvPr/>
          </p:nvSpPr>
          <p:spPr bwMode="auto">
            <a:xfrm>
              <a:off x="3424" y="1776"/>
              <a:ext cx="409" cy="227"/>
            </a:xfrm>
            <a:custGeom>
              <a:avLst/>
              <a:gdLst/>
              <a:ahLst/>
              <a:cxnLst>
                <a:cxn ang="0">
                  <a:pos x="0" y="0"/>
                </a:cxn>
                <a:cxn ang="0">
                  <a:pos x="0" y="227"/>
                </a:cxn>
                <a:cxn ang="0">
                  <a:pos x="409" y="227"/>
                </a:cxn>
              </a:cxnLst>
              <a:rect l="0" t="0" r="r" b="b"/>
              <a:pathLst>
                <a:path w="409" h="227">
                  <a:moveTo>
                    <a:pt x="0" y="0"/>
                  </a:moveTo>
                  <a:lnTo>
                    <a:pt x="0" y="227"/>
                  </a:lnTo>
                  <a:lnTo>
                    <a:pt x="409"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cxnSp>
        <p:nvCxnSpPr>
          <p:cNvPr id="332" name="直接连接符 331"/>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053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box(in)">
                                      <p:cBhvr>
                                        <p:cTn id="7"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859518"/>
          </a:xfrm>
          <a:prstGeom prst="rect">
            <a:avLst/>
          </a:prstGeom>
          <a:noFill/>
        </p:spPr>
        <p:txBody>
          <a:bodyPr wrap="square" rtlCol="0" anchor="t">
            <a:spAutoFit/>
          </a:bodyPr>
          <a:lstStyle/>
          <a:p>
            <a:pPr algn="just"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3.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实行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严格的产品</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当改变需求时，为了保持软件各个配置成分的一致性，必须实行严格的产品控制，其中主要是实行基准配置管理。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所谓基准配置又称为基线配置，它们是经过阶段评审后的软件配置成分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各个阶段产生的文档或程序代码</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基准配置管理也称为变动控制：一切有关修改软件的建议，特别是涉及到对基准配置的修改建议，都必须按照严格的规程进行评审，获得批准以后才能实施修改。</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49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637919"/>
          </a:xfrm>
          <a:prstGeom prst="rect">
            <a:avLst/>
          </a:prstGeom>
          <a:noFill/>
        </p:spPr>
        <p:txBody>
          <a:bodyPr wrap="square" rtlCol="0" anchor="t">
            <a:spAutoFit/>
          </a:bodyPr>
          <a:lstStyle/>
          <a:p>
            <a:pPr algn="just"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4.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采用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现代</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程序设计技术</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实践表明，采用先进的技术既可提高软件开发和维护的效率，又可提高软件产品的质量。</a:t>
            </a:r>
          </a:p>
          <a:p>
            <a:pPr algn="just" fontAlgn="base">
              <a:spcBef>
                <a:spcPts val="18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5.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结果</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应能清楚地</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审查</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为了提高软件开发过程的可见性，更好地进行管理，应该根据软件开发项目的总目标及完成期限，规定开发组织的责任和产品标准，从而使得所得到的结果能够清楚地审查。</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634841"/>
          </a:xfrm>
          <a:prstGeom prst="rect">
            <a:avLst/>
          </a:prstGeom>
          <a:noFill/>
        </p:spPr>
        <p:txBody>
          <a:bodyPr wrap="square" rtlCol="0" anchor="t">
            <a:spAutoFit/>
          </a:bodyPr>
          <a:lstStyle/>
          <a:p>
            <a:pPr algn="just"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6.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小组的成员应该</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少而精</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开发小组人员的素质和数量是影响软件产品质量和开发效率的重要因素。</a:t>
            </a:r>
          </a:p>
          <a:p>
            <a:pPr algn="just" fontAlgn="base">
              <a:spcBef>
                <a:spcPts val="18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7.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承认</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不断改进软件工程实践的</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必要性</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不仅要积极主动地采纳新的软件技术，而且要注意不断总结经验，评价新的软件技术的效果，指明必须着重开发的软件工具和应该优先研究的技术。</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软件工程的基本内容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166814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软件工程包括</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两方面的内容。</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就是通过计划、组织和控制等一系列活动，合理地配置和使用各种资源，以达到既定目标的过程。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circle(out)">
                                      <p:cBhvr>
                                        <p:cTn id="7" dur="2000"/>
                                        <p:tgtEl>
                                          <p:spTgt spid="22">
                                            <p:txEl>
                                              <p:pRg st="0" end="0"/>
                                            </p:txEl>
                                          </p:spTgt>
                                        </p:tgtEl>
                                      </p:cBhvr>
                                    </p:animEffect>
                                  </p:childTnLst>
                                </p:cTn>
                              </p:par>
                            </p:childTnLst>
                          </p:cTn>
                        </p:par>
                        <p:par>
                          <p:cTn id="8" fill="hold">
                            <p:stCondLst>
                              <p:cond delay="2000"/>
                            </p:stCondLst>
                            <p:childTnLst>
                              <p:par>
                                <p:cTn id="9" presetID="6" presetClass="entr" presetSubtype="32"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circle(out)">
                                      <p:cBhvr>
                                        <p:cTn id="11" dur="20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216059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通常把在软件生命周期全过程中使用的一整套技术方法的集合称为方法学（</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methodology</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），也称为范型（</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paradigm</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软件工程方法学包含三个要素：</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方法、工具和过程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3539430"/>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：完成软件开发的各项任务的技术方法，回答“怎样做”的问题；</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工具</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：软件工具为软件工程方法提供了自动或半自动的软件支撑环境；</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如果这些工具能够集成起来，即一个工具产生的信息可被另一个工具使用时，称这样的支持软件开发的系统为</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CASE</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（计算机辅助软件工程）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76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10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left)">
                                      <p:cBhvr>
                                        <p:cTn id="12" dur="1000"/>
                                        <p:tgtEl>
                                          <p:spTgt spid="22">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2">
                                            <p:txEl>
                                              <p:pRg st="2" end="2"/>
                                            </p:txEl>
                                          </p:spTgt>
                                        </p:tgtEl>
                                        <p:attrNameLst>
                                          <p:attrName>style.visibility</p:attrName>
                                        </p:attrNameLst>
                                      </p:cBhvr>
                                      <p:to>
                                        <p:strVal val="visible"/>
                                      </p:to>
                                    </p:set>
                                    <p:animEffect transition="in" filter="wipe(left)">
                                      <p:cBhvr>
                                        <p:cTn id="16" dur="10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454817" cy="5213735"/>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：是为了获得高质量软件所需要完成的一系列任务的框架，它规定了完成各项任务的步骤，将软件工程的方法和工具综合起来以达到合理、及时地进行软件开发的目的。它定义了：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方法使用的顺序；</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要求交付的文档资料；</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为保证质量和适应变化所需要的管理；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软件开发各个阶段完成的里程碑。</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目前</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使用最</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广泛的软件工程方法学分别是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76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1000"/>
                                        <p:tgtEl>
                                          <p:spTgt spid="2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wipe(left)">
                                      <p:cBhvr>
                                        <p:cTn id="10" dur="1000"/>
                                        <p:tgtEl>
                                          <p:spTgt spid="2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wipe(left)">
                                      <p:cBhvr>
                                        <p:cTn id="13" dur="1000"/>
                                        <p:tgtEl>
                                          <p:spTgt spid="2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wipe(left)">
                                      <p:cBhvr>
                                        <p:cTn id="16" dur="1000"/>
                                        <p:tgtEl>
                                          <p:spTgt spid="2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wipe(left)">
                                      <p:cBhvr>
                                        <p:cTn id="19" dur="10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circle(out)">
                                      <p:cBhvr>
                                        <p:cTn id="24" dur="20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传统方法学</a:t>
            </a:r>
          </a:p>
        </p:txBody>
      </p:sp>
      <p:sp>
        <p:nvSpPr>
          <p:cNvPr id="22" name="文本框 21"/>
          <p:cNvSpPr txBox="1"/>
          <p:nvPr/>
        </p:nvSpPr>
        <p:spPr>
          <a:xfrm>
            <a:off x="984911" y="1422466"/>
            <a:ext cx="10039985" cy="473360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传统方法学又称</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或</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结构化范型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采用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（结构化分析、结构化设计和结构化实现）来完成软件开发的各项任务，并使用适当的软件工具或软件工程环境来支持结构化技术的运用。</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把软件生命周期的全过程划分为若干个阶段：</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前一阶段是基础、前提；后一阶段是细化；</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每一个阶段的开始和结束都有严格的标准；</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在每一个阶段结束之前都必须进行正式严格的技术审查和管理复审；</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7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48044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a:t>
            </a:r>
            <a:r>
              <a:rPr kumimoji="1" lang="zh-CN" altLang="en-US" sz="3200" b="1" dirty="0" smtClean="0">
                <a:solidFill>
                  <a:srgbClr val="00F2FC"/>
                </a:solidFill>
                <a:latin typeface="黑体" panose="02010609060101010101" charset="-122"/>
                <a:ea typeface="黑体" panose="02010609060101010101" charset="-122"/>
                <a:sym typeface="+mn-ea"/>
              </a:rPr>
              <a:t>学的优点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039985" cy="216059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通过将软件生命周期划分成若干个阶段降低了整个软件开发过程的困难程度；</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每个阶段结束前的严格审查保证了软件的质量，提高了软件的可维护性。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1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28327"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软件危机与软件工程的提出</a:t>
            </a:r>
          </a:p>
        </p:txBody>
      </p:sp>
      <p:sp>
        <p:nvSpPr>
          <p:cNvPr id="22" name="文本框 21"/>
          <p:cNvSpPr txBox="1"/>
          <p:nvPr/>
        </p:nvSpPr>
        <p:spPr>
          <a:xfrm>
            <a:off x="638810" y="1557813"/>
            <a:ext cx="7259955" cy="413036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面对软件危机，</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1968</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年德国召开的一次</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NATO</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会议上首次签署声明“软件工程”这一说法，认为软件工程应当使用业已建立的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工程学科</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的基本原理和范型。</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背后驱使的观念是：软件设计、实现和维护应当与传统工程学科具有同等地位。</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7898765" y="4201827"/>
            <a:ext cx="3559895" cy="2399061"/>
          </a:xfrm>
          <a:prstGeom prst="rect">
            <a:avLst/>
          </a:prstGeom>
        </p:spPr>
      </p:pic>
      <p:pic>
        <p:nvPicPr>
          <p:cNvPr id="9" name="图片 8"/>
          <p:cNvPicPr>
            <a:picLocks noChangeAspect="1"/>
          </p:cNvPicPr>
          <p:nvPr/>
        </p:nvPicPr>
        <p:blipFill>
          <a:blip r:embed="rId4"/>
          <a:stretch>
            <a:fillRect/>
          </a:stretch>
        </p:blipFill>
        <p:spPr>
          <a:xfrm>
            <a:off x="7898765" y="1620358"/>
            <a:ext cx="3577212" cy="2438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传统方法学存在的问题</a:t>
            </a:r>
          </a:p>
        </p:txBody>
      </p:sp>
      <p:sp>
        <p:nvSpPr>
          <p:cNvPr id="22" name="文本框 21"/>
          <p:cNvSpPr txBox="1"/>
          <p:nvPr/>
        </p:nvSpPr>
        <p:spPr>
          <a:xfrm>
            <a:off x="984911" y="1422466"/>
            <a:ext cx="10039985" cy="265303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当软件规模庞大，或者对软件的需求是模糊的或会随时间而变化的时候，使用传统方法学开发软件往往不成功，而且维护起来仍然很困难。</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原因：把原本密切相关的数据和操作人为地分离成了两个独立的部分，增加了软件开发与维护的难度。</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面向对象方法学</a:t>
            </a:r>
          </a:p>
        </p:txBody>
      </p:sp>
      <p:sp>
        <p:nvSpPr>
          <p:cNvPr id="22" name="文本框 21"/>
          <p:cNvSpPr txBox="1"/>
          <p:nvPr/>
        </p:nvSpPr>
        <p:spPr>
          <a:xfrm>
            <a:off x="984911" y="1422466"/>
            <a:ext cx="10039985" cy="459818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面向对象方法学是一种以数据为主线，把数据和对数据的操作紧密地结合起来的方法。</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面向对象方法学的</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4</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个要点：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对象</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作为融合了数据及在数据上的操作行为的统一的软件构件；</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把所有对象都划分成</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类</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按照父类与子类的关系，把若干个相关类组成一个类层次结构，位于下层的类</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继承</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了上层中某类的特点；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对象彼此间仅能通过发送</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消息</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互相联系。</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面向对象方法学</a:t>
            </a:r>
          </a:p>
        </p:txBody>
      </p:sp>
      <p:sp>
        <p:nvSpPr>
          <p:cNvPr id="22" name="文本框 21"/>
          <p:cNvSpPr txBox="1"/>
          <p:nvPr/>
        </p:nvSpPr>
        <p:spPr>
          <a:xfrm>
            <a:off x="984911" y="1422466"/>
            <a:ext cx="10039985" cy="2554545"/>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方法学的出发点和基本原则，是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尽量模拟人类习惯的思维方式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，使开发软件的方法与过程尽可能接近人类认识世界解决问题的方法与过程，从而使描述问题的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问题空间</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与实现解法的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求解空间</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在结构上尽可能一致。</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面向对象方法学的优点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039985" cy="235756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降低了软件产品的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复杂性</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提高了软件的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可理解性</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简化了软件的开发和维护</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工作</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促进了软件</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重用</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软件工程涉及的人员</a:t>
            </a:r>
          </a:p>
        </p:txBody>
      </p:sp>
      <p:sp>
        <p:nvSpPr>
          <p:cNvPr id="22" name="文本框 21"/>
          <p:cNvSpPr txBox="1"/>
          <p:nvPr/>
        </p:nvSpPr>
        <p:spPr>
          <a:xfrm>
            <a:off x="984911" y="1422466"/>
            <a:ext cx="10367268" cy="424116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角色（</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Role</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）：一种职责对应关系。</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通常情况下，软件工程涉及的人员分为三种角色：</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客户（</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Customer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：花钱开发软件系统的公司、组织或个人；</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开发者（</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Developer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：为客户构建软件系统的公司、组织或个人；</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User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：最终使用该系统的人员。</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引发角色交叉的新情况：通用商业软件包（</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Commercial off-the-shelf</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COTS </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）、转包（</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Subcontract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28327"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软件工程与其他学科的关系</a:t>
            </a:r>
          </a:p>
        </p:txBody>
      </p:sp>
      <p:sp>
        <p:nvSpPr>
          <p:cNvPr id="22" name="文本框 21"/>
          <p:cNvSpPr txBox="1"/>
          <p:nvPr/>
        </p:nvSpPr>
        <p:spPr>
          <a:xfrm>
            <a:off x="984911" y="1422466"/>
            <a:ext cx="10039985" cy="312085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软件工程应用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计算机科学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管理科学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等原理，借鉴</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的原则、方法来创建软件，从而达到提高质量、降低成本的目的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用于构造模型、分析算法；</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用于制定规范、明确范型、评估成本、确定权衡；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用于进度、资源、质量、成本等的</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关于软件工程的一些定义</a:t>
            </a:r>
          </a:p>
        </p:txBody>
      </p:sp>
      <p:sp>
        <p:nvSpPr>
          <p:cNvPr id="22" name="文本框 21"/>
          <p:cNvSpPr txBox="1"/>
          <p:nvPr/>
        </p:nvSpPr>
        <p:spPr>
          <a:xfrm>
            <a:off x="941070" y="1750695"/>
            <a:ext cx="10552591" cy="439812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建立并使用完善的工程化原则，以较经济的手段获得能在实际机器上有效运行的可靠软件的一系列方法</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algn="just" fontAlgn="base">
              <a:buClr>
                <a:srgbClr val="FFCC00"/>
              </a:buClr>
              <a:buSzPct val="70000"/>
              <a:defRPr/>
            </a:pPr>
            <a:r>
              <a:rPr lang="zh-CN" altLang="en-US" sz="32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Fritz </a:t>
            </a:r>
            <a:r>
              <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Bauer</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，原文</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出自</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Software Engineering: A </a:t>
            </a:r>
            <a:r>
              <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Report </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on a Conference Sponsored by the NATO </a:t>
            </a:r>
            <a:r>
              <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Science </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Committee, NATO, 1969</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p>
          <a:p>
            <a:pPr marL="342900" indent="-342900" fontAlgn="base">
              <a:spcBef>
                <a:spcPts val="18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1993</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IEEE</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更全面更具体的定义：“软件工程是</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①</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把系统的、规范的、可度量的途径应用于软件开发、运行和维护过程，也就是把工程应用于软件</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②</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研究①中提到的途径。”</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关于软件工程的一些定义</a:t>
            </a:r>
          </a:p>
        </p:txBody>
      </p:sp>
      <p:sp>
        <p:nvSpPr>
          <p:cNvPr id="22" name="文本框 21"/>
          <p:cNvSpPr txBox="1"/>
          <p:nvPr/>
        </p:nvSpPr>
        <p:spPr>
          <a:xfrm>
            <a:off x="984911" y="1456333"/>
            <a:ext cx="10039985" cy="4622804"/>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软件工程学科涉及到为高效率地构建满足客户需求的软件系统所需的理论、知识和实践的应用。（中国计算机科学与技术学科教程</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2002</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是指导计算机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的一门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学科。采用工程的概念、原理、技术和方法来开发与维护软件，把经过时间考验而证明正确的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技术和当前能够得到的最好的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方法结合起来，以</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经济地</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高质量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的软件并</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有效地维护</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它，这就是软件工程。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8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a:t>
            </a:r>
            <a:r>
              <a:rPr kumimoji="1" lang="zh-CN" altLang="en-US" sz="3200" b="1" dirty="0">
                <a:solidFill>
                  <a:srgbClr val="00F2FC"/>
                </a:solidFill>
                <a:latin typeface="黑体" panose="02010609060101010101" charset="-122"/>
                <a:ea typeface="黑体" panose="02010609060101010101" charset="-122"/>
                <a:sym typeface="+mn-ea"/>
              </a:rPr>
              <a:t>的本质特性</a:t>
            </a:r>
          </a:p>
        </p:txBody>
      </p:sp>
      <p:sp>
        <p:nvSpPr>
          <p:cNvPr id="22" name="文本框 21"/>
          <p:cNvSpPr txBox="1"/>
          <p:nvPr/>
        </p:nvSpPr>
        <p:spPr>
          <a:xfrm>
            <a:off x="984911" y="1548930"/>
            <a:ext cx="10039985" cy="462280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软件工程关注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大型程序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的构造；</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软件工程的中心课题是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控制复杂性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软件经常</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变化</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开发软件的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效率</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非常重要；</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和谐地</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合作</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是开发软件的关键；</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软件必须</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有效地支持</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它的用户；</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软件工程领域中是由具有一种文化背景的人替具有另一种文化背景的人创造产品。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067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1000"/>
                                        <p:tgtEl>
                                          <p:spTgt spid="22">
                                            <p:txEl>
                                              <p:pRg st="1" end="1"/>
                                            </p:txEl>
                                          </p:spTgt>
                                        </p:tgtEl>
                                      </p:cBhvr>
                                    </p:animEffect>
                                    <p:anim calcmode="lin" valueType="num">
                                      <p:cBhvr>
                                        <p:cTn id="13"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1000"/>
                                        <p:tgtEl>
                                          <p:spTgt spid="22">
                                            <p:txEl>
                                              <p:pRg st="2" end="2"/>
                                            </p:txEl>
                                          </p:spTgt>
                                        </p:tgtEl>
                                      </p:cBhvr>
                                    </p:animEffect>
                                    <p:anim calcmode="lin" valueType="num">
                                      <p:cBhvr>
                                        <p:cTn id="18"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1000"/>
                                        <p:tgtEl>
                                          <p:spTgt spid="22">
                                            <p:txEl>
                                              <p:pRg st="5" end="5"/>
                                            </p:txEl>
                                          </p:spTgt>
                                        </p:tgtEl>
                                      </p:cBhvr>
                                    </p:animEffect>
                                    <p:anim calcmode="lin" valueType="num">
                                      <p:cBhvr>
                                        <p:cTn id="3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1000"/>
                                        <p:tgtEl>
                                          <p:spTgt spid="22">
                                            <p:txEl>
                                              <p:pRg st="6" end="6"/>
                                            </p:txEl>
                                          </p:spTgt>
                                        </p:tgtEl>
                                      </p:cBhvr>
                                    </p:animEffect>
                                    <p:anim calcmode="lin" valueType="num">
                                      <p:cBhvr>
                                        <p:cTn id="38"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108543"/>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著名的软件工程专家</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W</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Boehm</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于</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1983</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年提出了软件工程的七条基本原理。他认为这七条原理是确保软件产品质量和开发效率的原理的最小集合：</a:t>
            </a:r>
          </a:p>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1.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分阶段的生命周期计划严格</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把软件生命周期划分成若干阶段，并相应制定出切实可行的计划</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，严格</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按照计划对软件的开发与维护工作进行管理；</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2049792"/>
          </a:xfrm>
          <a:prstGeom prst="rect">
            <a:avLst/>
          </a:prstGeom>
          <a:noFill/>
        </p:spPr>
        <p:txBody>
          <a:bodyPr wrap="square" rtlCol="0" anchor="t">
            <a:spAutoFit/>
          </a:bodyPr>
          <a:lstStyle/>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2.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坚持</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进行阶段</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评审</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大部分错误是在编码之前造成的，例如，根据</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Boehm</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等人的统计，设计错误占软件错误的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63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％，编码错误仅占</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37</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错误发现与改正得越晚，所需付出的代价也越高。</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61"/>
          <p:cNvGraphicFramePr>
            <a:graphicFrameLocks/>
          </p:cNvGraphicFramePr>
          <p:nvPr>
            <p:extLst>
              <p:ext uri="{D42A27DB-BD31-4B8C-83A1-F6EECF244321}">
                <p14:modId xmlns:p14="http://schemas.microsoft.com/office/powerpoint/2010/main" val="4264996443"/>
              </p:ext>
            </p:extLst>
          </p:nvPr>
        </p:nvGraphicFramePr>
        <p:xfrm>
          <a:off x="3455987" y="2565400"/>
          <a:ext cx="4464050" cy="1630364"/>
        </p:xfrm>
        <a:graphic>
          <a:graphicData uri="http://schemas.openxmlformats.org/drawingml/2006/table">
            <a:tbl>
              <a:tblPr/>
              <a:tblGrid>
                <a:gridCol w="3463925"/>
                <a:gridCol w="1000125"/>
              </a:tblGrid>
              <a:tr h="576263">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未扩大的上一阶段的错误</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rowSpan="3">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本阶段检出错误的百分比（</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0000" marR="90000" marT="46800" marB="46800" anchor="ctr" anchorCtr="1"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r h="576263">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扩大的上一阶段错误（乘</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X</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倍）</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77838">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本阶段新产生的错误</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9" name="Line 62"/>
          <p:cNvSpPr>
            <a:spLocks noChangeShapeType="1"/>
          </p:cNvSpPr>
          <p:nvPr/>
        </p:nvSpPr>
        <p:spPr bwMode="auto">
          <a:xfrm>
            <a:off x="1223962" y="3502025"/>
            <a:ext cx="2232025" cy="0"/>
          </a:xfrm>
          <a:prstGeom prst="line">
            <a:avLst/>
          </a:prstGeom>
          <a:noFill/>
          <a:ln w="28575">
            <a:solidFill>
              <a:srgbClr val="FFFF00"/>
            </a:solidFill>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0" name="Text Box 63"/>
          <p:cNvSpPr txBox="1">
            <a:spLocks noChangeArrowheads="1"/>
          </p:cNvSpPr>
          <p:nvPr/>
        </p:nvSpPr>
        <p:spPr bwMode="auto">
          <a:xfrm>
            <a:off x="1150937" y="3070225"/>
            <a:ext cx="1800225" cy="366713"/>
          </a:xfrm>
          <a:prstGeom prst="rect">
            <a:avLst/>
          </a:prstGeom>
          <a:noFill/>
          <a:ln w="9525" algn="ctr">
            <a:noFill/>
            <a:miter lim="800000"/>
            <a:headEnd/>
            <a:tailEnd/>
          </a:ln>
          <a:effectLst/>
        </p:spPr>
        <p:txBody>
          <a:bodyPr>
            <a:spAutoFit/>
          </a:bodyPr>
          <a:lstStyle/>
          <a:p>
            <a:pPr fontAlgn="base">
              <a:spcBef>
                <a:spcPct val="50000"/>
              </a:spcBef>
              <a:spcAft>
                <a:spcPct val="0"/>
              </a:spcAft>
              <a:defRPr/>
            </a:pPr>
            <a:r>
              <a:rPr lang="zh-CN" altLang="en-US" b="1" dirty="0">
                <a:solidFill>
                  <a:srgbClr val="FFFF00"/>
                </a:solidFill>
                <a:effectLst>
                  <a:outerShdw blurRad="38100" dist="38100" dir="2700000" algn="tl">
                    <a:srgbClr val="000000"/>
                  </a:outerShdw>
                </a:effectLst>
                <a:latin typeface="Garamond" pitchFamily="18" charset="0"/>
                <a:ea typeface="宋体" pitchFamily="2" charset="-122"/>
              </a:rPr>
              <a:t>上一阶段的差错</a:t>
            </a:r>
          </a:p>
        </p:txBody>
      </p:sp>
      <p:sp>
        <p:nvSpPr>
          <p:cNvPr id="11" name="Freeform 65"/>
          <p:cNvSpPr>
            <a:spLocks/>
          </p:cNvSpPr>
          <p:nvPr/>
        </p:nvSpPr>
        <p:spPr bwMode="auto">
          <a:xfrm>
            <a:off x="2951162" y="2925763"/>
            <a:ext cx="504825" cy="576262"/>
          </a:xfrm>
          <a:custGeom>
            <a:avLst/>
            <a:gdLst/>
            <a:ahLst/>
            <a:cxnLst>
              <a:cxn ang="0">
                <a:pos x="0" y="318"/>
              </a:cxn>
              <a:cxn ang="0">
                <a:pos x="0" y="0"/>
              </a:cxn>
              <a:cxn ang="0">
                <a:pos x="318" y="0"/>
              </a:cxn>
            </a:cxnLst>
            <a:rect l="0" t="0" r="r" b="b"/>
            <a:pathLst>
              <a:path w="318" h="318">
                <a:moveTo>
                  <a:pt x="0" y="318"/>
                </a:moveTo>
                <a:lnTo>
                  <a:pt x="0" y="0"/>
                </a:lnTo>
                <a:lnTo>
                  <a:pt x="318" y="0"/>
                </a:lnTo>
              </a:path>
            </a:pathLst>
          </a:custGeom>
          <a:noFill/>
          <a:ln w="28575" cap="flat" cmpd="sng">
            <a:solidFill>
              <a:srgbClr val="FFFF00"/>
            </a:solidFill>
            <a:prstDash val="solid"/>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2" name="Line 66"/>
          <p:cNvSpPr>
            <a:spLocks noChangeShapeType="1"/>
          </p:cNvSpPr>
          <p:nvPr/>
        </p:nvSpPr>
        <p:spPr bwMode="auto">
          <a:xfrm>
            <a:off x="7920037" y="3429000"/>
            <a:ext cx="1873250" cy="0"/>
          </a:xfrm>
          <a:prstGeom prst="line">
            <a:avLst/>
          </a:prstGeom>
          <a:noFill/>
          <a:ln w="28575">
            <a:solidFill>
              <a:srgbClr val="FFFF00"/>
            </a:solidFill>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3" name="Text Box 67"/>
          <p:cNvSpPr txBox="1">
            <a:spLocks noChangeArrowheads="1"/>
          </p:cNvSpPr>
          <p:nvPr/>
        </p:nvSpPr>
        <p:spPr bwMode="auto">
          <a:xfrm>
            <a:off x="7993062" y="2781300"/>
            <a:ext cx="1366838" cy="641350"/>
          </a:xfrm>
          <a:prstGeom prst="rect">
            <a:avLst/>
          </a:prstGeom>
          <a:noFill/>
          <a:ln w="9525" algn="ctr">
            <a:noFill/>
            <a:miter lim="800000"/>
            <a:headEnd/>
            <a:tailEnd/>
          </a:ln>
          <a:effectLst/>
        </p:spPr>
        <p:txBody>
          <a:bodyPr>
            <a:spAutoFit/>
          </a:bodyPr>
          <a:lstStyle/>
          <a:p>
            <a:pPr fontAlgn="base">
              <a:spcBef>
                <a:spcPct val="50000"/>
              </a:spcBef>
              <a:spcAft>
                <a:spcPct val="0"/>
              </a:spcAft>
              <a:defRPr/>
            </a:pPr>
            <a:r>
              <a:rPr lang="zh-CN" altLang="en-US" b="1">
                <a:solidFill>
                  <a:srgbClr val="FFFF00"/>
                </a:solidFill>
                <a:effectLst>
                  <a:outerShdw blurRad="38100" dist="38100" dir="2700000" algn="tl">
                    <a:srgbClr val="000000"/>
                  </a:outerShdw>
                </a:effectLst>
                <a:latin typeface="Garamond" pitchFamily="18" charset="0"/>
                <a:ea typeface="宋体" pitchFamily="2" charset="-122"/>
              </a:rPr>
              <a:t>传播到下一阶段的差错</a:t>
            </a:r>
          </a:p>
        </p:txBody>
      </p:sp>
      <p:sp>
        <p:nvSpPr>
          <p:cNvPr id="14" name="文本框 18"/>
          <p:cNvSpPr txBox="1"/>
          <p:nvPr/>
        </p:nvSpPr>
        <p:spPr>
          <a:xfrm>
            <a:off x="835660" y="246380"/>
            <a:ext cx="3687228"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接连接符 17"/>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808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8"/>
          <p:cNvSpPr txBox="1"/>
          <p:nvPr/>
        </p:nvSpPr>
        <p:spPr>
          <a:xfrm>
            <a:off x="835660" y="246380"/>
            <a:ext cx="7600978" cy="584775"/>
          </a:xfrm>
          <a:prstGeom prst="rect">
            <a:avLst/>
          </a:prstGeom>
          <a:noFill/>
        </p:spPr>
        <p:txBody>
          <a:bodyPr wrap="squar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a:t>
            </a:r>
            <a:r>
              <a:rPr kumimoji="1" lang="en-US" altLang="zh-CN" sz="3200" b="1" dirty="0" smtClean="0">
                <a:solidFill>
                  <a:srgbClr val="00F2FC"/>
                </a:solidFill>
                <a:latin typeface="黑体" panose="02010609060101010101" charset="-122"/>
                <a:ea typeface="黑体" panose="02010609060101010101" charset="-122"/>
                <a:sym typeface="+mn-ea"/>
              </a:rPr>
              <a:t>——</a:t>
            </a:r>
            <a:r>
              <a:rPr kumimoji="1" lang="zh-CN" altLang="en-US" sz="3200" b="1" dirty="0" smtClean="0">
                <a:solidFill>
                  <a:srgbClr val="00F2FC"/>
                </a:solidFill>
                <a:latin typeface="黑体" panose="02010609060101010101" charset="-122"/>
                <a:ea typeface="黑体" panose="02010609060101010101" charset="-122"/>
                <a:sym typeface="+mn-ea"/>
              </a:rPr>
              <a:t>无设计复审</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8" name="Group 91"/>
          <p:cNvGrpSpPr>
            <a:grpSpLocks/>
          </p:cNvGrpSpPr>
          <p:nvPr/>
        </p:nvGrpSpPr>
        <p:grpSpPr bwMode="auto">
          <a:xfrm>
            <a:off x="1757767" y="1409793"/>
            <a:ext cx="8353623" cy="4429472"/>
            <a:chOff x="158" y="912"/>
            <a:chExt cx="4978" cy="2564"/>
          </a:xfrm>
        </p:grpSpPr>
        <p:grpSp>
          <p:nvGrpSpPr>
            <p:cNvPr id="99" name="Group 5"/>
            <p:cNvGrpSpPr>
              <a:grpSpLocks/>
            </p:cNvGrpSpPr>
            <p:nvPr/>
          </p:nvGrpSpPr>
          <p:grpSpPr bwMode="auto">
            <a:xfrm>
              <a:off x="432" y="1200"/>
              <a:ext cx="996" cy="775"/>
              <a:chOff x="1152" y="1359"/>
              <a:chExt cx="996" cy="775"/>
            </a:xfrm>
          </p:grpSpPr>
          <p:sp>
            <p:nvSpPr>
              <p:cNvPr id="170" name="Rectangle 6"/>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1" name="Line 7"/>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2" name="Line 8"/>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3" name="Line 9"/>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4" name="Text Box 10"/>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75" name="Text Box 11"/>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76" name="Text Box 12"/>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77" name="Text Box 13"/>
              <p:cNvSpPr txBox="1">
                <a:spLocks noChangeArrowheads="1"/>
              </p:cNvSpPr>
              <p:nvPr/>
            </p:nvSpPr>
            <p:spPr bwMode="auto">
              <a:xfrm>
                <a:off x="1776" y="1632"/>
                <a:ext cx="37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grpSp>
        <p:sp>
          <p:nvSpPr>
            <p:cNvPr id="100" name="Rectangle 14"/>
            <p:cNvSpPr>
              <a:spLocks noChangeArrowheads="1"/>
            </p:cNvSpPr>
            <p:nvPr/>
          </p:nvSpPr>
          <p:spPr bwMode="auto">
            <a:xfrm>
              <a:off x="2112" y="1425"/>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1" name="Line 15"/>
            <p:cNvSpPr>
              <a:spLocks noChangeShapeType="1"/>
            </p:cNvSpPr>
            <p:nvPr/>
          </p:nvSpPr>
          <p:spPr bwMode="auto">
            <a:xfrm>
              <a:off x="2784" y="1425"/>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2" name="Line 16"/>
            <p:cNvSpPr>
              <a:spLocks noChangeShapeType="1"/>
            </p:cNvSpPr>
            <p:nvPr/>
          </p:nvSpPr>
          <p:spPr bwMode="auto">
            <a:xfrm>
              <a:off x="2112" y="166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3" name="Line 17"/>
            <p:cNvSpPr>
              <a:spLocks noChangeShapeType="1"/>
            </p:cNvSpPr>
            <p:nvPr/>
          </p:nvSpPr>
          <p:spPr bwMode="auto">
            <a:xfrm>
              <a:off x="2112" y="190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4" name="Text Box 18"/>
            <p:cNvSpPr txBox="1">
              <a:spLocks noChangeArrowheads="1"/>
            </p:cNvSpPr>
            <p:nvPr/>
          </p:nvSpPr>
          <p:spPr bwMode="auto">
            <a:xfrm>
              <a:off x="2352" y="1392"/>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105" name="Text Box 19"/>
            <p:cNvSpPr txBox="1">
              <a:spLocks noChangeArrowheads="1"/>
            </p:cNvSpPr>
            <p:nvPr/>
          </p:nvSpPr>
          <p:spPr bwMode="auto">
            <a:xfrm>
              <a:off x="2208" y="1632"/>
              <a:ext cx="54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4*1.5</a:t>
              </a:r>
            </a:p>
          </p:txBody>
        </p:sp>
        <p:sp>
          <p:nvSpPr>
            <p:cNvPr id="106" name="Text Box 20"/>
            <p:cNvSpPr txBox="1">
              <a:spLocks noChangeArrowheads="1"/>
            </p:cNvSpPr>
            <p:nvPr/>
          </p:nvSpPr>
          <p:spPr bwMode="auto">
            <a:xfrm>
              <a:off x="2304" y="187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107" name="Text Box 21"/>
            <p:cNvSpPr txBox="1">
              <a:spLocks noChangeArrowheads="1"/>
            </p:cNvSpPr>
            <p:nvPr/>
          </p:nvSpPr>
          <p:spPr bwMode="auto">
            <a:xfrm>
              <a:off x="2736" y="1696"/>
              <a:ext cx="32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08" name="Rectangle 23"/>
            <p:cNvSpPr>
              <a:spLocks noChangeArrowheads="1"/>
            </p:cNvSpPr>
            <p:nvPr/>
          </p:nvSpPr>
          <p:spPr bwMode="auto">
            <a:xfrm>
              <a:off x="432" y="2721"/>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9" name="Line 24"/>
            <p:cNvSpPr>
              <a:spLocks noChangeShapeType="1"/>
            </p:cNvSpPr>
            <p:nvPr/>
          </p:nvSpPr>
          <p:spPr bwMode="auto">
            <a:xfrm>
              <a:off x="1104" y="2721"/>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0" name="Line 25"/>
            <p:cNvSpPr>
              <a:spLocks noChangeShapeType="1"/>
            </p:cNvSpPr>
            <p:nvPr/>
          </p:nvSpPr>
          <p:spPr bwMode="auto">
            <a:xfrm>
              <a:off x="432" y="2961"/>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1" name="Line 26"/>
            <p:cNvSpPr>
              <a:spLocks noChangeShapeType="1"/>
            </p:cNvSpPr>
            <p:nvPr/>
          </p:nvSpPr>
          <p:spPr bwMode="auto">
            <a:xfrm>
              <a:off x="432" y="3201"/>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2" name="Text Box 27"/>
            <p:cNvSpPr txBox="1">
              <a:spLocks noChangeArrowheads="1"/>
            </p:cNvSpPr>
            <p:nvPr/>
          </p:nvSpPr>
          <p:spPr bwMode="auto">
            <a:xfrm>
              <a:off x="627" y="2688"/>
              <a:ext cx="295" cy="267"/>
            </a:xfrm>
            <a:prstGeom prst="rect">
              <a:avLst/>
            </a:prstGeom>
            <a:noFill/>
            <a:ln w="9525">
              <a:noFill/>
              <a:miter lim="800000"/>
              <a:headEnd/>
              <a:tailEnd/>
            </a:ln>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13" name="Text Box 28"/>
            <p:cNvSpPr txBox="1">
              <a:spLocks noChangeArrowheads="1"/>
            </p:cNvSpPr>
            <p:nvPr/>
          </p:nvSpPr>
          <p:spPr bwMode="auto">
            <a:xfrm>
              <a:off x="672" y="2935"/>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14" name="Text Box 29"/>
            <p:cNvSpPr txBox="1">
              <a:spLocks noChangeArrowheads="1"/>
            </p:cNvSpPr>
            <p:nvPr/>
          </p:nvSpPr>
          <p:spPr bwMode="auto">
            <a:xfrm>
              <a:off x="624" y="3175"/>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15" name="Text Box 30"/>
            <p:cNvSpPr txBox="1">
              <a:spLocks noChangeArrowheads="1"/>
            </p:cNvSpPr>
            <p:nvPr/>
          </p:nvSpPr>
          <p:spPr bwMode="auto">
            <a:xfrm>
              <a:off x="1056" y="2992"/>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16" name="Rectangle 32"/>
            <p:cNvSpPr>
              <a:spLocks noChangeArrowheads="1"/>
            </p:cNvSpPr>
            <p:nvPr/>
          </p:nvSpPr>
          <p:spPr bwMode="auto">
            <a:xfrm>
              <a:off x="2112" y="2734"/>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7" name="Line 33"/>
            <p:cNvSpPr>
              <a:spLocks noChangeShapeType="1"/>
            </p:cNvSpPr>
            <p:nvPr/>
          </p:nvSpPr>
          <p:spPr bwMode="auto">
            <a:xfrm>
              <a:off x="2784" y="2734"/>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8" name="Line 34"/>
            <p:cNvSpPr>
              <a:spLocks noChangeShapeType="1"/>
            </p:cNvSpPr>
            <p:nvPr/>
          </p:nvSpPr>
          <p:spPr bwMode="auto">
            <a:xfrm>
              <a:off x="2112" y="297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9" name="Line 35"/>
            <p:cNvSpPr>
              <a:spLocks noChangeShapeType="1"/>
            </p:cNvSpPr>
            <p:nvPr/>
          </p:nvSpPr>
          <p:spPr bwMode="auto">
            <a:xfrm>
              <a:off x="2112" y="321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0" name="Text Box 36"/>
            <p:cNvSpPr txBox="1">
              <a:spLocks noChangeArrowheads="1"/>
            </p:cNvSpPr>
            <p:nvPr/>
          </p:nvSpPr>
          <p:spPr bwMode="auto">
            <a:xfrm>
              <a:off x="2290" y="2688"/>
              <a:ext cx="347" cy="28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47</a:t>
              </a:r>
            </a:p>
          </p:txBody>
        </p:sp>
        <p:sp>
          <p:nvSpPr>
            <p:cNvPr id="121" name="Text Box 37"/>
            <p:cNvSpPr txBox="1">
              <a:spLocks noChangeArrowheads="1"/>
            </p:cNvSpPr>
            <p:nvPr/>
          </p:nvSpPr>
          <p:spPr bwMode="auto">
            <a:xfrm>
              <a:off x="2352" y="2948"/>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22" name="Text Box 38"/>
            <p:cNvSpPr txBox="1">
              <a:spLocks noChangeArrowheads="1"/>
            </p:cNvSpPr>
            <p:nvPr/>
          </p:nvSpPr>
          <p:spPr bwMode="auto">
            <a:xfrm>
              <a:off x="2304" y="3188"/>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23" name="Text Box 39"/>
            <p:cNvSpPr txBox="1">
              <a:spLocks noChangeArrowheads="1"/>
            </p:cNvSpPr>
            <p:nvPr/>
          </p:nvSpPr>
          <p:spPr bwMode="auto">
            <a:xfrm>
              <a:off x="2736" y="3005"/>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24" name="Rectangle 41"/>
            <p:cNvSpPr>
              <a:spLocks noChangeArrowheads="1"/>
            </p:cNvSpPr>
            <p:nvPr/>
          </p:nvSpPr>
          <p:spPr bwMode="auto">
            <a:xfrm>
              <a:off x="3840" y="2734"/>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5" name="Line 42"/>
            <p:cNvSpPr>
              <a:spLocks noChangeShapeType="1"/>
            </p:cNvSpPr>
            <p:nvPr/>
          </p:nvSpPr>
          <p:spPr bwMode="auto">
            <a:xfrm>
              <a:off x="4512" y="2734"/>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6" name="Line 43"/>
            <p:cNvSpPr>
              <a:spLocks noChangeShapeType="1"/>
            </p:cNvSpPr>
            <p:nvPr/>
          </p:nvSpPr>
          <p:spPr bwMode="auto">
            <a:xfrm>
              <a:off x="3840" y="297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7" name="Line 44"/>
            <p:cNvSpPr>
              <a:spLocks noChangeShapeType="1"/>
            </p:cNvSpPr>
            <p:nvPr/>
          </p:nvSpPr>
          <p:spPr bwMode="auto">
            <a:xfrm>
              <a:off x="3840" y="321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8" name="Text Box 45"/>
            <p:cNvSpPr txBox="1">
              <a:spLocks noChangeArrowheads="1"/>
            </p:cNvSpPr>
            <p:nvPr/>
          </p:nvSpPr>
          <p:spPr bwMode="auto">
            <a:xfrm>
              <a:off x="4014" y="2688"/>
              <a:ext cx="478" cy="28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129" name="Text Box 46"/>
            <p:cNvSpPr txBox="1">
              <a:spLocks noChangeArrowheads="1"/>
            </p:cNvSpPr>
            <p:nvPr/>
          </p:nvSpPr>
          <p:spPr bwMode="auto">
            <a:xfrm>
              <a:off x="4080" y="2948"/>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30" name="Text Box 47"/>
            <p:cNvSpPr txBox="1">
              <a:spLocks noChangeArrowheads="1"/>
            </p:cNvSpPr>
            <p:nvPr/>
          </p:nvSpPr>
          <p:spPr bwMode="auto">
            <a:xfrm>
              <a:off x="4032" y="3188"/>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31" name="Text Box 48"/>
            <p:cNvSpPr txBox="1">
              <a:spLocks noChangeArrowheads="1"/>
            </p:cNvSpPr>
            <p:nvPr/>
          </p:nvSpPr>
          <p:spPr bwMode="auto">
            <a:xfrm>
              <a:off x="4464" y="3005"/>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p>
          </p:txBody>
        </p:sp>
        <p:sp>
          <p:nvSpPr>
            <p:cNvPr id="132" name="Line 49"/>
            <p:cNvSpPr>
              <a:spLocks noChangeShapeType="1"/>
            </p:cNvSpPr>
            <p:nvPr/>
          </p:nvSpPr>
          <p:spPr bwMode="auto">
            <a:xfrm>
              <a:off x="1392" y="1584"/>
              <a:ext cx="0"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3" name="Line 50"/>
            <p:cNvSpPr>
              <a:spLocks noChangeShapeType="1"/>
            </p:cNvSpPr>
            <p:nvPr/>
          </p:nvSpPr>
          <p:spPr bwMode="auto">
            <a:xfrm>
              <a:off x="1392" y="1536"/>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nvGrpSpPr>
            <p:cNvPr id="134" name="Group 53"/>
            <p:cNvGrpSpPr>
              <a:grpSpLocks/>
            </p:cNvGrpSpPr>
            <p:nvPr/>
          </p:nvGrpSpPr>
          <p:grpSpPr bwMode="auto">
            <a:xfrm>
              <a:off x="3840" y="1632"/>
              <a:ext cx="1033" cy="775"/>
              <a:chOff x="3840" y="1872"/>
              <a:chExt cx="1033" cy="775"/>
            </a:xfrm>
          </p:grpSpPr>
          <p:grpSp>
            <p:nvGrpSpPr>
              <p:cNvPr id="160" name="Group 54"/>
              <p:cNvGrpSpPr>
                <a:grpSpLocks/>
              </p:cNvGrpSpPr>
              <p:nvPr/>
            </p:nvGrpSpPr>
            <p:grpSpPr bwMode="auto">
              <a:xfrm>
                <a:off x="3840" y="1872"/>
                <a:ext cx="1033" cy="775"/>
                <a:chOff x="1152" y="1359"/>
                <a:chExt cx="1033" cy="775"/>
              </a:xfrm>
            </p:grpSpPr>
            <p:sp>
              <p:nvSpPr>
                <p:cNvPr id="162" name="Rectangle 55"/>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3" name="Line 56"/>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4" name="Line 57"/>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5" name="Line 58"/>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6" name="Text Box 59"/>
                <p:cNvSpPr txBox="1">
                  <a:spLocks noChangeArrowheads="1"/>
                </p:cNvSpPr>
                <p:nvPr/>
              </p:nvSpPr>
              <p:spPr bwMode="auto">
                <a:xfrm>
                  <a:off x="1392" y="135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67" name="Text Box 60"/>
                <p:cNvSpPr txBox="1">
                  <a:spLocks noChangeArrowheads="1"/>
                </p:cNvSpPr>
                <p:nvPr/>
              </p:nvSpPr>
              <p:spPr bwMode="auto">
                <a:xfrm>
                  <a:off x="1392" y="1593"/>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68" name="Text Box 61"/>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169" name="Text Box 62"/>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161" name="Text Box 63"/>
              <p:cNvSpPr txBox="1">
                <a:spLocks noChangeArrowheads="1"/>
              </p:cNvSpPr>
              <p:nvPr/>
            </p:nvSpPr>
            <p:spPr bwMode="auto">
              <a:xfrm>
                <a:off x="3916" y="2112"/>
                <a:ext cx="50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27*3</a:t>
                </a:r>
                <a:endParaRPr kumimoji="1" lang="en-US" altLang="zh-CN"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135" name="Line 64"/>
            <p:cNvSpPr>
              <a:spLocks noChangeShapeType="1"/>
            </p:cNvSpPr>
            <p:nvPr/>
          </p:nvSpPr>
          <p:spPr bwMode="auto">
            <a:xfrm>
              <a:off x="3072" y="1776"/>
              <a:ext cx="768"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6" name="Line 67"/>
            <p:cNvSpPr>
              <a:spLocks noChangeShapeType="1"/>
            </p:cNvSpPr>
            <p:nvPr/>
          </p:nvSpPr>
          <p:spPr bwMode="auto">
            <a:xfrm>
              <a:off x="4800" y="2064"/>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7" name="Line 68"/>
            <p:cNvSpPr>
              <a:spLocks noChangeShapeType="1"/>
            </p:cNvSpPr>
            <p:nvPr/>
          </p:nvSpPr>
          <p:spPr bwMode="auto">
            <a:xfrm>
              <a:off x="192" y="3072"/>
              <a:ext cx="24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8" name="Line 69"/>
            <p:cNvSpPr>
              <a:spLocks noChangeShapeType="1"/>
            </p:cNvSpPr>
            <p:nvPr/>
          </p:nvSpPr>
          <p:spPr bwMode="auto">
            <a:xfrm>
              <a:off x="1392" y="3072"/>
              <a:ext cx="720"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9" name="Line 70"/>
            <p:cNvSpPr>
              <a:spLocks noChangeShapeType="1"/>
            </p:cNvSpPr>
            <p:nvPr/>
          </p:nvSpPr>
          <p:spPr bwMode="auto">
            <a:xfrm>
              <a:off x="3072" y="3072"/>
              <a:ext cx="768"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40" name="Line 71"/>
            <p:cNvSpPr>
              <a:spLocks noChangeShapeType="1"/>
            </p:cNvSpPr>
            <p:nvPr/>
          </p:nvSpPr>
          <p:spPr bwMode="auto">
            <a:xfrm>
              <a:off x="4800" y="3072"/>
              <a:ext cx="336"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41" name="Text Box 72"/>
            <p:cNvSpPr txBox="1">
              <a:spLocks noChangeArrowheads="1"/>
            </p:cNvSpPr>
            <p:nvPr/>
          </p:nvSpPr>
          <p:spPr bwMode="auto">
            <a:xfrm>
              <a:off x="1404" y="129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42" name="Text Box 73"/>
            <p:cNvSpPr txBox="1">
              <a:spLocks noChangeArrowheads="1"/>
            </p:cNvSpPr>
            <p:nvPr/>
          </p:nvSpPr>
          <p:spPr bwMode="auto">
            <a:xfrm>
              <a:off x="4830" y="1797"/>
              <a:ext cx="263" cy="232"/>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43" name="Text Box 74"/>
            <p:cNvSpPr txBox="1">
              <a:spLocks noChangeArrowheads="1"/>
            </p:cNvSpPr>
            <p:nvPr/>
          </p:nvSpPr>
          <p:spPr bwMode="auto">
            <a:xfrm>
              <a:off x="3072" y="152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37</a:t>
              </a:r>
            </a:p>
          </p:txBody>
        </p:sp>
        <p:sp>
          <p:nvSpPr>
            <p:cNvPr id="144" name="Text Box 75"/>
            <p:cNvSpPr txBox="1">
              <a:spLocks noChangeArrowheads="1"/>
            </p:cNvSpPr>
            <p:nvPr/>
          </p:nvSpPr>
          <p:spPr bwMode="auto">
            <a:xfrm>
              <a:off x="158" y="2840"/>
              <a:ext cx="263" cy="232"/>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45" name="Text Box 76"/>
            <p:cNvSpPr txBox="1">
              <a:spLocks noChangeArrowheads="1"/>
            </p:cNvSpPr>
            <p:nvPr/>
          </p:nvSpPr>
          <p:spPr bwMode="auto">
            <a:xfrm>
              <a:off x="158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47</a:t>
              </a:r>
            </a:p>
          </p:txBody>
        </p:sp>
        <p:sp>
          <p:nvSpPr>
            <p:cNvPr id="146" name="Text Box 77"/>
            <p:cNvSpPr txBox="1">
              <a:spLocks noChangeArrowheads="1"/>
            </p:cNvSpPr>
            <p:nvPr/>
          </p:nvSpPr>
          <p:spPr bwMode="auto">
            <a:xfrm>
              <a:off x="326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147" name="Text Box 78"/>
            <p:cNvSpPr txBox="1">
              <a:spLocks noChangeArrowheads="1"/>
            </p:cNvSpPr>
            <p:nvPr/>
          </p:nvSpPr>
          <p:spPr bwMode="auto">
            <a:xfrm>
              <a:off x="4785" y="2863"/>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12</a:t>
              </a:r>
            </a:p>
          </p:txBody>
        </p:sp>
        <p:sp>
          <p:nvSpPr>
            <p:cNvPr id="148" name="Text Box 79"/>
            <p:cNvSpPr txBox="1">
              <a:spLocks noChangeArrowheads="1"/>
            </p:cNvSpPr>
            <p:nvPr/>
          </p:nvSpPr>
          <p:spPr bwMode="auto">
            <a:xfrm>
              <a:off x="1740" y="1344"/>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149" name="Text Box 80"/>
            <p:cNvSpPr txBox="1">
              <a:spLocks noChangeArrowheads="1"/>
            </p:cNvSpPr>
            <p:nvPr/>
          </p:nvSpPr>
          <p:spPr bwMode="auto">
            <a:xfrm>
              <a:off x="1731" y="1570"/>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4</a:t>
              </a:r>
            </a:p>
          </p:txBody>
        </p:sp>
        <p:sp>
          <p:nvSpPr>
            <p:cNvPr id="150" name="Text Box 81"/>
            <p:cNvSpPr txBox="1">
              <a:spLocks noChangeArrowheads="1"/>
            </p:cNvSpPr>
            <p:nvPr/>
          </p:nvSpPr>
          <p:spPr bwMode="auto">
            <a:xfrm>
              <a:off x="3456" y="153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51" name="Text Box 82"/>
            <p:cNvSpPr txBox="1">
              <a:spLocks noChangeArrowheads="1"/>
            </p:cNvSpPr>
            <p:nvPr/>
          </p:nvSpPr>
          <p:spPr bwMode="auto">
            <a:xfrm>
              <a:off x="3470" y="1797"/>
              <a:ext cx="28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27</a:t>
              </a:r>
            </a:p>
          </p:txBody>
        </p:sp>
        <p:sp>
          <p:nvSpPr>
            <p:cNvPr id="152" name="Text Box 83"/>
            <p:cNvSpPr txBox="1">
              <a:spLocks noChangeArrowheads="1"/>
            </p:cNvSpPr>
            <p:nvPr/>
          </p:nvSpPr>
          <p:spPr bwMode="auto">
            <a:xfrm>
              <a:off x="480" y="912"/>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概要设计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3" name="Text Box 84"/>
            <p:cNvSpPr txBox="1">
              <a:spLocks noChangeArrowheads="1"/>
            </p:cNvSpPr>
            <p:nvPr/>
          </p:nvSpPr>
          <p:spPr bwMode="auto">
            <a:xfrm>
              <a:off x="2112" y="1104"/>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详细设计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4" name="Text Box 85"/>
            <p:cNvSpPr txBox="1">
              <a:spLocks noChangeArrowheads="1"/>
            </p:cNvSpPr>
            <p:nvPr/>
          </p:nvSpPr>
          <p:spPr bwMode="auto">
            <a:xfrm>
              <a:off x="3744" y="1392"/>
              <a:ext cx="1321"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编码</a:t>
              </a: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a:t>
              </a: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单元测试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5" name="Text Box 86"/>
            <p:cNvSpPr txBox="1">
              <a:spLocks noChangeArrowheads="1"/>
            </p:cNvSpPr>
            <p:nvPr/>
          </p:nvSpPr>
          <p:spPr bwMode="auto">
            <a:xfrm>
              <a:off x="432"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综合测试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6" name="Text Box 87"/>
            <p:cNvSpPr txBox="1">
              <a:spLocks noChangeArrowheads="1"/>
            </p:cNvSpPr>
            <p:nvPr/>
          </p:nvSpPr>
          <p:spPr bwMode="auto">
            <a:xfrm>
              <a:off x="2160"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确认测试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7" name="Text Box 88"/>
            <p:cNvSpPr txBox="1">
              <a:spLocks noChangeArrowheads="1"/>
            </p:cNvSpPr>
            <p:nvPr/>
          </p:nvSpPr>
          <p:spPr bwMode="auto">
            <a:xfrm>
              <a:off x="3840" y="2448"/>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系统测试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8" name="Freeform 89"/>
            <p:cNvSpPr>
              <a:spLocks/>
            </p:cNvSpPr>
            <p:nvPr/>
          </p:nvSpPr>
          <p:spPr bwMode="auto">
            <a:xfrm>
              <a:off x="1701" y="1525"/>
              <a:ext cx="408" cy="272"/>
            </a:xfrm>
            <a:custGeom>
              <a:avLst/>
              <a:gdLst/>
              <a:ahLst/>
              <a:cxnLst>
                <a:cxn ang="0">
                  <a:pos x="0" y="0"/>
                </a:cxn>
                <a:cxn ang="0">
                  <a:pos x="0" y="227"/>
                </a:cxn>
                <a:cxn ang="0">
                  <a:pos x="408" y="227"/>
                </a:cxn>
              </a:cxnLst>
              <a:rect l="0" t="0" r="r" b="b"/>
              <a:pathLst>
                <a:path w="408" h="227">
                  <a:moveTo>
                    <a:pt x="0" y="0"/>
                  </a:moveTo>
                  <a:lnTo>
                    <a:pt x="0" y="227"/>
                  </a:lnTo>
                  <a:lnTo>
                    <a:pt x="408"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59" name="Freeform 90"/>
            <p:cNvSpPr>
              <a:spLocks/>
            </p:cNvSpPr>
            <p:nvPr/>
          </p:nvSpPr>
          <p:spPr bwMode="auto">
            <a:xfrm>
              <a:off x="3424" y="1789"/>
              <a:ext cx="409" cy="235"/>
            </a:xfrm>
            <a:custGeom>
              <a:avLst/>
              <a:gdLst/>
              <a:ahLst/>
              <a:cxnLst>
                <a:cxn ang="0">
                  <a:pos x="0" y="0"/>
                </a:cxn>
                <a:cxn ang="0">
                  <a:pos x="0" y="227"/>
                </a:cxn>
                <a:cxn ang="0">
                  <a:pos x="499" y="227"/>
                </a:cxn>
              </a:cxnLst>
              <a:rect l="0" t="0" r="r" b="b"/>
              <a:pathLst>
                <a:path w="499" h="227">
                  <a:moveTo>
                    <a:pt x="0" y="0"/>
                  </a:moveTo>
                  <a:lnTo>
                    <a:pt x="0" y="227"/>
                  </a:lnTo>
                  <a:lnTo>
                    <a:pt x="499"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cxnSp>
        <p:nvCxnSpPr>
          <p:cNvPr id="178" name="直接连接符 177"/>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058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linds(vertical)">
                                      <p:cBhvr>
                                        <p:cTn id="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1777</Words>
  <Application>Microsoft Office PowerPoint</Application>
  <PresentationFormat>自定义</PresentationFormat>
  <Paragraphs>210</Paragraphs>
  <Slides>25</Slides>
  <Notes>22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691</cp:revision>
  <dcterms:created xsi:type="dcterms:W3CDTF">2018-06-17T04:53:00Z</dcterms:created>
  <dcterms:modified xsi:type="dcterms:W3CDTF">2023-08-28T10:07:08Z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