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59" r:id="rId2"/>
    <p:sldId id="385" r:id="rId3"/>
    <p:sldId id="451" r:id="rId4"/>
    <p:sldId id="452" r:id="rId5"/>
    <p:sldId id="453" r:id="rId6"/>
    <p:sldId id="484" r:id="rId7"/>
    <p:sldId id="467" r:id="rId8"/>
    <p:sldId id="485" r:id="rId9"/>
    <p:sldId id="486" r:id="rId10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5BE70D"/>
    <a:srgbClr val="00F2FC"/>
    <a:srgbClr val="FF9900"/>
    <a:srgbClr val="306AE4"/>
    <a:srgbClr val="0555F9"/>
    <a:srgbClr val="01FD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82"/>
  </p:normalViewPr>
  <p:slideViewPr>
    <p:cSldViewPr snapToGrid="0" snapToObjects="1">
      <p:cViewPr>
        <p:scale>
          <a:sx n="77" d="100"/>
          <a:sy n="77" d="100"/>
        </p:scale>
        <p:origin x="-222" y="-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60" d="100"/>
          <a:sy n="60" d="100"/>
        </p:scale>
        <p:origin x="-2547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  <a:t>2023/8/23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131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  <a:t>2023/8/23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0588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99775" y="0"/>
            <a:ext cx="1292225" cy="881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192123" y="2488565"/>
            <a:ext cx="7064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软件生命周期</a:t>
            </a:r>
            <a:endParaRPr kumimoji="1" lang="zh-CN" altLang="en-US" sz="72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2" name="图片 1" descr="吉大校标（白）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95" y="170815"/>
            <a:ext cx="2358390" cy="719455"/>
          </a:xfrm>
          <a:prstGeom prst="rect">
            <a:avLst/>
          </a:prstGeom>
        </p:spPr>
      </p:pic>
      <p:pic>
        <p:nvPicPr>
          <p:cNvPr id="4" name="图片 3" descr="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9775" y="0"/>
            <a:ext cx="1292225" cy="881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7409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软件生命周期（</a:t>
            </a:r>
            <a:r>
              <a:rPr kumimoji="1" lang="en-US" altLang="zh-CN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Software Life Cycle</a:t>
            </a:r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）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41070" y="1332406"/>
            <a:ext cx="10039985" cy="4979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一般问题的解决过程：</a:t>
            </a: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问题的阐述</a:t>
            </a: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：界定问题，用较宽的范围而不是细节来定义和描述待解问题；</a:t>
            </a: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问题的分析</a:t>
            </a: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：问题定义的提炼，把问题分成可以理解和处理的子问题，进而提供基本细节；</a:t>
            </a: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寻找解法</a:t>
            </a: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：收集问题的一组可能解法；</a:t>
            </a: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判定</a:t>
            </a: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：每一种可能解法的评估和比较，直至获得最佳解法；</a:t>
            </a: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设计规格说明</a:t>
            </a: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：对选中解法的细节描述；</a:t>
            </a: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实现</a:t>
            </a: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：由设计到构造出结果产品，包括把分解过的各部分综合成一个有机的整体。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7409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软件生命周期（</a:t>
            </a:r>
            <a:r>
              <a:rPr kumimoji="1" lang="en-US" altLang="zh-CN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Software Life Cycle</a:t>
            </a:r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）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41070" y="1750695"/>
            <a:ext cx="10552591" cy="48197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如同任何事物一样，软件也有一个孕育、诞生、成长、成熟、衰亡、演化的</a:t>
            </a:r>
            <a:r>
              <a:rPr lang="zh-CN" altLang="en-US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生存过程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；</a:t>
            </a:r>
          </a:p>
          <a:p>
            <a:pPr marL="342900" indent="-342900" algn="just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为了用工程化方式有效地管理软件的全过程，软件的生存过程也可以划分</a:t>
            </a:r>
            <a:r>
              <a:rPr lang="zh-CN" altLang="en-US" sz="32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为几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个阶段，由此逐步形成“</a:t>
            </a:r>
            <a:r>
              <a:rPr lang="zh-CN" altLang="en-US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软件生命周期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”的概念；</a:t>
            </a:r>
          </a:p>
          <a:p>
            <a:pPr marL="342900" indent="-342900" algn="just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它是一个从用户需求开始，经过开发、交付使用，在使用中不断增补修订，直至让位于新软件的全过程；</a:t>
            </a:r>
          </a:p>
          <a:p>
            <a:pPr marL="342900" indent="-342900" algn="just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概括地说，软件生命周期由</a:t>
            </a:r>
            <a:r>
              <a:rPr lang="zh-CN" altLang="en-US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软件定义、软件开发和运行维护</a:t>
            </a: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3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个时期组成，每个时期又进一步划分成若干个阶段。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29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3200" b="1" dirty="0" smtClean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软件定义时期</a:t>
            </a:r>
            <a:endParaRPr kumimoji="1" lang="zh-CN" altLang="en-US" sz="3200" b="1" dirty="0">
              <a:solidFill>
                <a:srgbClr val="00F2FC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84911" y="1456333"/>
            <a:ext cx="10039985" cy="33424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800100" lvl="1" indent="-342900" algn="just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问题定义阶段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：界定问题的范围，确切地定义问题；</a:t>
            </a:r>
          </a:p>
          <a:p>
            <a:pPr marL="800100" lvl="1" indent="-342900" algn="just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可行性研究阶段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：研究问题的范围，探索这个问题是否值得去解，是否有可行的解决办法；</a:t>
            </a:r>
          </a:p>
          <a:p>
            <a:pPr marL="800100" lvl="1" indent="-342900" algn="just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需求分析阶段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：确定目标系统必须具备哪些功能；</a:t>
            </a:r>
          </a:p>
          <a:p>
            <a:pPr marL="1257300" lvl="2" indent="-342900" algn="just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还</a:t>
            </a:r>
            <a:r>
              <a:rPr lang="zh-CN" altLang="en-US" sz="32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要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估计完成该项工程所需要的资源和成本，制定工程进度表。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68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软件开发时期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84911" y="1548930"/>
            <a:ext cx="10039985" cy="49182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具体设计和实现在前一个时期定义的软件。</a:t>
            </a:r>
          </a:p>
          <a:p>
            <a:pPr marL="342900" indent="-342900" algn="just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总体设计阶段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：设计出实现目标系统的几种可能的方案，权衡利弊推荐一最佳方案，并制定实现最佳方案的详细计划，以及设计软件的体系结构；</a:t>
            </a:r>
          </a:p>
          <a:p>
            <a:pPr marL="342900" indent="-342900" algn="just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详细设计阶段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：设计出程序的详细规格说明；</a:t>
            </a:r>
          </a:p>
          <a:p>
            <a:pPr marL="342900" indent="-342900" algn="just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编码和单元测试阶段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：写出正确的、容易理解、容易维护的程序模块；</a:t>
            </a:r>
          </a:p>
          <a:p>
            <a:pPr marL="342900" indent="-342900" algn="just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综合测试阶段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：通过各种类型的测试使软件达到预定的要求。集成测试</a:t>
            </a: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/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验收测试</a:t>
            </a: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/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现场测试</a:t>
            </a: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/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平行运行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06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51283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运行维护（软件维护）时期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84911" y="1548930"/>
            <a:ext cx="10659098" cy="344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通过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各种必要的维护活动使软件系统持久地满足用户的需要。通常的</a:t>
            </a: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4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种维护活动：</a:t>
            </a:r>
          </a:p>
          <a:p>
            <a:pPr marL="342900" indent="-342900" algn="just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改正性维护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：诊断和改正使用过程中发现的软件错误；</a:t>
            </a:r>
          </a:p>
          <a:p>
            <a:pPr marL="342900" indent="-342900" algn="just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适应性维护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：修改软件以适应环境的变化；</a:t>
            </a:r>
          </a:p>
          <a:p>
            <a:pPr marL="342900" indent="-342900" algn="just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完善性维护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：根据用户需要改进或扩充软件使之更完善；</a:t>
            </a:r>
          </a:p>
          <a:p>
            <a:pPr marL="342900" indent="-342900" algn="just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预防性维护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：修改软件从而为将来的维护活动做好准备。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99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51283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软件开发团队中的各种角色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84911" y="1548930"/>
            <a:ext cx="10039985" cy="29484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需求分析师：弄清客户想要什么</a:t>
            </a:r>
          </a:p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设计师：系统该如何去做</a:t>
            </a:r>
          </a:p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程序员：用代码实现设计师的想法</a:t>
            </a:r>
          </a:p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测试员：按照需求清单给系统挑毛病</a:t>
            </a:r>
          </a:p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培训人员：教用户如何使用系统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51283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软件开发团队中的各种角色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84911" y="1548930"/>
            <a:ext cx="10039985" cy="27515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维护人员：这个角色可能包括上面所有角色</a:t>
            </a:r>
          </a:p>
          <a:p>
            <a:pPr marL="342900" indent="-342900" algn="just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文档库管理员：组织和维护项目文档、记录软件的开发过程</a:t>
            </a:r>
          </a:p>
          <a:p>
            <a:pPr marL="342900" indent="-342900" algn="just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配置管理小组：维护变更、控制变更、确保变更正确实现、报告变更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37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3892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软件开发角色的承担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84911" y="1548930"/>
            <a:ext cx="10039985" cy="1618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视情况而定：</a:t>
            </a: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小项目中可能两三个人就承担所有的角色</a:t>
            </a: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大的项目中可能仅一个角色就需要由一个团队来承担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43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629</Words>
  <Application>Microsoft Office PowerPoint</Application>
  <PresentationFormat>自定义</PresentationFormat>
  <Paragraphs>54</Paragraphs>
  <Slides>9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chy</cp:lastModifiedBy>
  <cp:revision>687</cp:revision>
  <dcterms:created xsi:type="dcterms:W3CDTF">2018-06-17T04:53:00Z</dcterms:created>
  <dcterms:modified xsi:type="dcterms:W3CDTF">2023-08-23T03:32:04Z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8F9439BADFAC4C40A0EE04BA5875F0FA</vt:lpwstr>
  </property>
  <property fmtid="{D5CDD505-2E9C-101B-9397-08002B2CF9AE}" pid="3" name="KSOProductBuildVer">
    <vt:lpwstr>2052-11.1.0.10356</vt:lpwstr>
  </property>
</Properties>
</file>