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7" r:id="rId2"/>
    <p:sldId id="453" r:id="rId3"/>
    <p:sldId id="454" r:id="rId4"/>
    <p:sldId id="465" r:id="rId5"/>
    <p:sldId id="473" r:id="rId6"/>
    <p:sldId id="479" r:id="rId7"/>
    <p:sldId id="480" r:id="rId8"/>
    <p:sldId id="484" r:id="rId9"/>
    <p:sldId id="485" r:id="rId10"/>
    <p:sldId id="483" r:id="rId11"/>
    <p:sldId id="487" r:id="rId12"/>
    <p:sldId id="488" r:id="rId13"/>
    <p:sldId id="489" r:id="rId14"/>
    <p:sldId id="491" r:id="rId15"/>
    <p:sldId id="493" r:id="rId16"/>
    <p:sldId id="499" r:id="rId17"/>
    <p:sldId id="581" r:id="rId18"/>
    <p:sldId id="582" r:id="rId19"/>
    <p:sldId id="500" r:id="rId20"/>
    <p:sldId id="585" r:id="rId21"/>
    <p:sldId id="586" r:id="rId22"/>
    <p:sldId id="501" r:id="rId23"/>
    <p:sldId id="504" r:id="rId24"/>
    <p:sldId id="507" r:id="rId25"/>
    <p:sldId id="508" r:id="rId26"/>
    <p:sldId id="510" r:id="rId27"/>
    <p:sldId id="511" r:id="rId28"/>
    <p:sldId id="278" r:id="rId29"/>
    <p:sldId id="277" r:id="rId30"/>
    <p:sldId id="512" r:id="rId31"/>
    <p:sldId id="513" r:id="rId32"/>
    <p:sldId id="514" r:id="rId33"/>
    <p:sldId id="516" r:id="rId34"/>
    <p:sldId id="531" r:id="rId35"/>
    <p:sldId id="532" r:id="rId36"/>
    <p:sldId id="574" r:id="rId37"/>
    <p:sldId id="575" r:id="rId38"/>
    <p:sldId id="576" r:id="rId39"/>
    <p:sldId id="577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A4"/>
    <a:srgbClr val="FFFF00"/>
    <a:srgbClr val="00FFF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47" autoAdjust="0"/>
  </p:normalViewPr>
  <p:slideViewPr>
    <p:cSldViewPr>
      <p:cViewPr varScale="1">
        <p:scale>
          <a:sx n="70" d="100"/>
          <a:sy n="70" d="100"/>
        </p:scale>
        <p:origin x="62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52"/>
    </p:cViewPr>
  </p:sorterViewPr>
  <p:notesViewPr>
    <p:cSldViewPr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DB99-FE79-49EC-90A1-3246D4BCBD4E}" type="datetimeFigureOut">
              <a:rPr lang="zh-CN" altLang="en-US" smtClean="0"/>
              <a:t>2024-05-23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B4D5-52B6-4046-8446-624EDD818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37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92755EE7-821F-4227-91F6-39E83155CA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29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3F01-3E7F-4E7C-97F4-1B659032CC5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16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55EE7-821F-4227-91F6-39E83155CA6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1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67939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794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94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4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794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795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  <p:sp>
        <p:nvSpPr>
          <p:cNvPr id="16795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A9C3490-CB96-4C27-84C7-799A2D96F5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907CB2-48C4-444F-A5B8-A26BBA26534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BD4ACE-532A-414E-8C68-0B0FDF1854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0DE71F-FFE7-4897-8D08-7B41C7D448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D0F5C3-AB76-4979-ADE2-050A8618AC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5E772D-420A-44AE-BA67-5D71198A6A0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966897-59E3-4E6B-BE7C-9AEE44A0CB7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4CD504-43B9-4109-B22F-49517C39EE9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F0D5DA-66B7-4A20-B401-1FFF61C02A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167043-1CCE-4B74-A28A-126CA405F6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A4E38D-43C3-43D7-8356-5D7413D9EA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38E72C-421E-44C4-BEB1-EA9A4B9BF0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2CBE5A1-FAFE-4984-A69A-5264C030DB1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6691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691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1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692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692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69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altLang="zh-CN"/>
              <a:t>软件工程 - 2013 - 第十章 面向对象（1）</a:t>
            </a:r>
          </a:p>
        </p:txBody>
      </p:sp>
      <p:sp>
        <p:nvSpPr>
          <p:cNvPr id="166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8AF1B9-1550-4D8A-9716-C35F7DA0471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24863" cy="5327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FFFF00"/>
                </a:solidFill>
                <a:ea typeface="仿宋_GB2312" pitchFamily="49" charset="-122"/>
              </a:rPr>
              <a:t>Coad</a:t>
            </a:r>
            <a:r>
              <a:rPr lang="zh-CN" altLang="en-US" sz="2400" b="1">
                <a:solidFill>
                  <a:srgbClr val="FFFF00"/>
                </a:solidFill>
              </a:rPr>
              <a:t>和</a:t>
            </a:r>
            <a:r>
              <a:rPr lang="en-US" altLang="zh-CN" sz="2400" b="1">
                <a:solidFill>
                  <a:srgbClr val="FFFF00"/>
                </a:solidFill>
                <a:ea typeface="仿宋_GB2312" pitchFamily="49" charset="-122"/>
              </a:rPr>
              <a:t>Yourdon</a:t>
            </a:r>
            <a:r>
              <a:rPr lang="zh-CN" altLang="en-US" sz="2400" b="1">
                <a:solidFill>
                  <a:srgbClr val="FFFF00"/>
                </a:solidFill>
              </a:rPr>
              <a:t>给出了一个定义</a:t>
            </a:r>
            <a:r>
              <a:rPr lang="zh-CN" altLang="en-US" sz="2400" b="1">
                <a:solidFill>
                  <a:srgbClr val="FFFF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宋体" pitchFamily="2" charset="-122"/>
              </a:rPr>
              <a:t>  </a:t>
            </a:r>
            <a:r>
              <a:rPr lang="zh-CN" altLang="en-US" sz="2400" b="1">
                <a:solidFill>
                  <a:srgbClr val="FFFF00"/>
                </a:solidFill>
                <a:latin typeface="Arial"/>
              </a:rPr>
              <a:t>“</a:t>
            </a:r>
            <a:r>
              <a:rPr lang="zh-CN" altLang="en-US" sz="2400" b="1">
                <a:latin typeface="宋体" pitchFamily="2" charset="-122"/>
              </a:rPr>
              <a:t>面向对象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=</a:t>
            </a:r>
            <a:r>
              <a:rPr lang="zh-CN" altLang="en-US" sz="2400" b="1">
                <a:latin typeface="宋体" pitchFamily="2" charset="-122"/>
              </a:rPr>
              <a:t>对象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400" b="1">
                <a:latin typeface="宋体" pitchFamily="2" charset="-122"/>
              </a:rPr>
              <a:t>类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400" b="1">
                <a:latin typeface="宋体" pitchFamily="2" charset="-122"/>
              </a:rPr>
              <a:t>继承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400" b="1">
                <a:latin typeface="宋体" pitchFamily="2" charset="-122"/>
              </a:rPr>
              <a:t>通过消息进行通信</a:t>
            </a:r>
            <a:r>
              <a:rPr lang="zh-CN" altLang="en-US" sz="2400" b="1">
                <a:solidFill>
                  <a:srgbClr val="FFFF00"/>
                </a:solidFill>
                <a:latin typeface="Arial"/>
              </a:rPr>
              <a:t>”</a:t>
            </a:r>
            <a:endParaRPr lang="zh-CN" altLang="en-US" sz="2400" b="1">
              <a:solidFill>
                <a:srgbClr val="FFFF00"/>
              </a:solidFill>
              <a:latin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b="1">
                <a:solidFill>
                  <a:srgbClr val="FFFF00"/>
                </a:solidFill>
              </a:rPr>
              <a:t>认为客观世界是由各种对象组成的，任何事物都是对象，复杂的对象可以由比较简单的对象以某种方式组合而成； 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>
                <a:solidFill>
                  <a:srgbClr val="FFFF00"/>
                </a:solidFill>
              </a:rPr>
              <a:t>把所有对象都划分成各种对象类（简称为类，</a:t>
            </a:r>
            <a:r>
              <a:rPr lang="en-US" altLang="zh-CN" sz="2400" b="1">
                <a:solidFill>
                  <a:srgbClr val="FFFF00"/>
                </a:solidFill>
              </a:rPr>
              <a:t>class</a:t>
            </a:r>
            <a:r>
              <a:rPr lang="zh-CN" altLang="en-US" sz="2400" b="1">
                <a:solidFill>
                  <a:srgbClr val="FFFF00"/>
                </a:solidFill>
              </a:rPr>
              <a:t>），每个对象类都定义了一组数据和一组方法；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>
                <a:solidFill>
                  <a:srgbClr val="FFFF00"/>
                </a:solidFill>
              </a:rPr>
              <a:t>按照子类（或称为派生类）与父类（或称为基类）的关系，把若干个对象类组成一个层次结构的系统（也称为类等级）；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>
                <a:solidFill>
                  <a:srgbClr val="FFFF00"/>
                </a:solidFill>
              </a:rPr>
              <a:t>对象彼此之间仅能通过传递消息互相联系。</a:t>
            </a:r>
          </a:p>
        </p:txBody>
      </p:sp>
      <p:sp>
        <p:nvSpPr>
          <p:cNvPr id="307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什么是面向对象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380288" y="1052513"/>
            <a:ext cx="1023937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B16D96-5E55-4DAD-9655-DA7F922A2F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2123728" y="6021288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简单手表“设置时间” 的状态机图</a:t>
            </a:r>
          </a:p>
        </p:txBody>
      </p:sp>
      <p:pic>
        <p:nvPicPr>
          <p:cNvPr id="359427" name="Picture 3" descr="Uml-StateD-SimpleWatch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572375" cy="5684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DF74F-C2E3-4DBD-A055-A0432C56900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2663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可以嵌套状态以显示其共同特性、共享其行为。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组合状态（</a:t>
            </a:r>
            <a:r>
              <a:rPr lang="en-US" altLang="zh-CN" sz="2800" b="1">
                <a:solidFill>
                  <a:srgbClr val="FFFF00"/>
                </a:solidFill>
              </a:rPr>
              <a:t>composite state</a:t>
            </a:r>
            <a:r>
              <a:rPr lang="zh-CN" altLang="en-US" sz="2800" b="1">
                <a:solidFill>
                  <a:srgbClr val="FFFF00"/>
                </a:solidFill>
              </a:rPr>
              <a:t>）名标识外部轮廓，轮廓完全围住嵌套状态。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每个嵌套状态会接收其组合状态的输出迁移。</a:t>
            </a:r>
          </a:p>
        </p:txBody>
      </p:sp>
      <p:sp>
        <p:nvSpPr>
          <p:cNvPr id="364547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高级状态建模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嵌套状态</a:t>
            </a:r>
          </a:p>
        </p:txBody>
      </p:sp>
      <p:sp>
        <p:nvSpPr>
          <p:cNvPr id="364548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64587" name="Group 43"/>
          <p:cNvGrpSpPr>
            <a:grpSpLocks/>
          </p:cNvGrpSpPr>
          <p:nvPr/>
        </p:nvGrpSpPr>
        <p:grpSpPr bwMode="auto">
          <a:xfrm>
            <a:off x="900113" y="3429000"/>
            <a:ext cx="7345362" cy="2952750"/>
            <a:chOff x="612" y="2205"/>
            <a:chExt cx="4627" cy="1860"/>
          </a:xfrm>
        </p:grpSpPr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612" y="2205"/>
              <a:ext cx="4627" cy="1860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5" name="Freeform 11"/>
            <p:cNvSpPr>
              <a:spLocks/>
            </p:cNvSpPr>
            <p:nvPr/>
          </p:nvSpPr>
          <p:spPr bwMode="auto">
            <a:xfrm>
              <a:off x="612" y="2205"/>
              <a:ext cx="1678" cy="318"/>
            </a:xfrm>
            <a:custGeom>
              <a:avLst/>
              <a:gdLst/>
              <a:ahLst/>
              <a:cxnLst>
                <a:cxn ang="0">
                  <a:pos x="1180" y="0"/>
                </a:cxn>
                <a:cxn ang="0">
                  <a:pos x="1180" y="90"/>
                </a:cxn>
                <a:cxn ang="0">
                  <a:pos x="1089" y="181"/>
                </a:cxn>
                <a:cxn ang="0">
                  <a:pos x="0" y="181"/>
                </a:cxn>
              </a:cxnLst>
              <a:rect l="0" t="0" r="r" b="b"/>
              <a:pathLst>
                <a:path w="1180" h="181">
                  <a:moveTo>
                    <a:pt x="1180" y="0"/>
                  </a:moveTo>
                  <a:lnTo>
                    <a:pt x="1180" y="90"/>
                  </a:lnTo>
                  <a:lnTo>
                    <a:pt x="1089" y="181"/>
                  </a:lnTo>
                  <a:lnTo>
                    <a:pt x="0" y="181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56" name="Text Box 12"/>
            <p:cNvSpPr txBox="1">
              <a:spLocks noChangeArrowheads="1"/>
            </p:cNvSpPr>
            <p:nvPr/>
          </p:nvSpPr>
          <p:spPr bwMode="auto">
            <a:xfrm>
              <a:off x="792" y="2228"/>
              <a:ext cx="1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CarTransmission</a:t>
              </a:r>
            </a:p>
          </p:txBody>
        </p:sp>
        <p:sp>
          <p:nvSpPr>
            <p:cNvPr id="364558" name="AutoShape 14"/>
            <p:cNvSpPr>
              <a:spLocks noChangeArrowheads="1"/>
            </p:cNvSpPr>
            <p:nvPr/>
          </p:nvSpPr>
          <p:spPr bwMode="auto">
            <a:xfrm>
              <a:off x="2472" y="2432"/>
              <a:ext cx="838" cy="36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Neutral</a:t>
              </a:r>
            </a:p>
          </p:txBody>
        </p:sp>
        <p:sp>
          <p:nvSpPr>
            <p:cNvPr id="364559" name="AutoShape 15"/>
            <p:cNvSpPr>
              <a:spLocks noChangeArrowheads="1"/>
            </p:cNvSpPr>
            <p:nvPr/>
          </p:nvSpPr>
          <p:spPr bwMode="auto">
            <a:xfrm>
              <a:off x="4105" y="2432"/>
              <a:ext cx="838" cy="36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Reverse</a:t>
              </a:r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3334" y="2523"/>
              <a:ext cx="77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3379" y="2296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push R</a:t>
              </a:r>
            </a:p>
          </p:txBody>
        </p:sp>
        <p:sp>
          <p:nvSpPr>
            <p:cNvPr id="364562" name="Line 18"/>
            <p:cNvSpPr>
              <a:spLocks noChangeShapeType="1"/>
            </p:cNvSpPr>
            <p:nvPr/>
          </p:nvSpPr>
          <p:spPr bwMode="auto">
            <a:xfrm flipH="1">
              <a:off x="3334" y="2659"/>
              <a:ext cx="77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3424" y="2614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push N</a:t>
              </a:r>
            </a:p>
          </p:txBody>
        </p:sp>
        <p:sp>
          <p:nvSpPr>
            <p:cNvPr id="364564" name="AutoShape 20"/>
            <p:cNvSpPr>
              <a:spLocks noChangeArrowheads="1"/>
            </p:cNvSpPr>
            <p:nvPr/>
          </p:nvSpPr>
          <p:spPr bwMode="auto">
            <a:xfrm>
              <a:off x="1566" y="3490"/>
              <a:ext cx="498" cy="36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First</a:t>
              </a:r>
            </a:p>
          </p:txBody>
        </p:sp>
        <p:sp>
          <p:nvSpPr>
            <p:cNvPr id="364565" name="AutoShape 21"/>
            <p:cNvSpPr>
              <a:spLocks noChangeArrowheads="1"/>
            </p:cNvSpPr>
            <p:nvPr/>
          </p:nvSpPr>
          <p:spPr bwMode="auto">
            <a:xfrm>
              <a:off x="2971" y="3469"/>
              <a:ext cx="590" cy="36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Second</a:t>
              </a:r>
            </a:p>
          </p:txBody>
        </p:sp>
        <p:sp>
          <p:nvSpPr>
            <p:cNvPr id="364566" name="AutoShape 22"/>
            <p:cNvSpPr>
              <a:spLocks noChangeArrowheads="1"/>
            </p:cNvSpPr>
            <p:nvPr/>
          </p:nvSpPr>
          <p:spPr bwMode="auto">
            <a:xfrm>
              <a:off x="4468" y="3453"/>
              <a:ext cx="590" cy="36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Third</a:t>
              </a:r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>
              <a:off x="3560" y="3581"/>
              <a:ext cx="90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 flipH="1">
              <a:off x="2064" y="3717"/>
              <a:ext cx="90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69" name="Text Box 25"/>
            <p:cNvSpPr txBox="1">
              <a:spLocks noChangeArrowheads="1"/>
            </p:cNvSpPr>
            <p:nvPr/>
          </p:nvSpPr>
          <p:spPr bwMode="auto">
            <a:xfrm>
              <a:off x="3697" y="3344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upshift</a:t>
              </a:r>
            </a:p>
          </p:txBody>
        </p: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154" y="3679"/>
              <a:ext cx="8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downshift</a:t>
              </a:r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>
              <a:off x="2058" y="3581"/>
              <a:ext cx="90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2200" y="3338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upshift</a:t>
              </a:r>
            </a:p>
          </p:txBody>
        </p:sp>
        <p:sp>
          <p:nvSpPr>
            <p:cNvPr id="364574" name="Line 30"/>
            <p:cNvSpPr>
              <a:spLocks noChangeShapeType="1"/>
            </p:cNvSpPr>
            <p:nvPr/>
          </p:nvSpPr>
          <p:spPr bwMode="auto">
            <a:xfrm flipH="1">
              <a:off x="3560" y="3717"/>
              <a:ext cx="90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75" name="Text Box 31"/>
            <p:cNvSpPr txBox="1">
              <a:spLocks noChangeArrowheads="1"/>
            </p:cNvSpPr>
            <p:nvPr/>
          </p:nvSpPr>
          <p:spPr bwMode="auto">
            <a:xfrm>
              <a:off x="3638" y="3679"/>
              <a:ext cx="8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downshift</a:t>
              </a:r>
            </a:p>
          </p:txBody>
        </p:sp>
        <p:sp>
          <p:nvSpPr>
            <p:cNvPr id="364576" name="Oval 32"/>
            <p:cNvSpPr>
              <a:spLocks noChangeArrowheads="1"/>
            </p:cNvSpPr>
            <p:nvPr/>
          </p:nvSpPr>
          <p:spPr bwMode="auto">
            <a:xfrm>
              <a:off x="975" y="3671"/>
              <a:ext cx="90" cy="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77" name="Line 33"/>
            <p:cNvSpPr>
              <a:spLocks noChangeShapeType="1"/>
            </p:cNvSpPr>
            <p:nvPr/>
          </p:nvSpPr>
          <p:spPr bwMode="auto">
            <a:xfrm>
              <a:off x="1065" y="3708"/>
              <a:ext cx="49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78" name="AutoShape 34"/>
            <p:cNvSpPr>
              <a:spLocks noChangeArrowheads="1"/>
            </p:cNvSpPr>
            <p:nvPr/>
          </p:nvSpPr>
          <p:spPr bwMode="auto">
            <a:xfrm>
              <a:off x="703" y="3158"/>
              <a:ext cx="4490" cy="81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81" name="Text Box 37"/>
            <p:cNvSpPr txBox="1">
              <a:spLocks noChangeArrowheads="1"/>
            </p:cNvSpPr>
            <p:nvPr/>
          </p:nvSpPr>
          <p:spPr bwMode="auto">
            <a:xfrm>
              <a:off x="793" y="3158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Forward</a:t>
              </a:r>
            </a:p>
          </p:txBody>
        </p:sp>
        <p:sp>
          <p:nvSpPr>
            <p:cNvPr id="364582" name="Line 38"/>
            <p:cNvSpPr>
              <a:spLocks noChangeShapeType="1"/>
            </p:cNvSpPr>
            <p:nvPr/>
          </p:nvSpPr>
          <p:spPr bwMode="auto">
            <a:xfrm flipV="1">
              <a:off x="2699" y="2795"/>
              <a:ext cx="0" cy="36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83" name="Line 39"/>
            <p:cNvSpPr>
              <a:spLocks noChangeShapeType="1"/>
            </p:cNvSpPr>
            <p:nvPr/>
          </p:nvSpPr>
          <p:spPr bwMode="auto">
            <a:xfrm>
              <a:off x="3107" y="2795"/>
              <a:ext cx="0" cy="36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85" name="Text Box 41"/>
            <p:cNvSpPr txBox="1">
              <a:spLocks noChangeArrowheads="1"/>
            </p:cNvSpPr>
            <p:nvPr/>
          </p:nvSpPr>
          <p:spPr bwMode="auto">
            <a:xfrm>
              <a:off x="2018" y="2840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push N</a:t>
              </a:r>
            </a:p>
          </p:txBody>
        </p:sp>
        <p:sp>
          <p:nvSpPr>
            <p:cNvPr id="364586" name="Text Box 42"/>
            <p:cNvSpPr txBox="1">
              <a:spLocks noChangeArrowheads="1"/>
            </p:cNvSpPr>
            <p:nvPr/>
          </p:nvSpPr>
          <p:spPr bwMode="auto">
            <a:xfrm>
              <a:off x="3152" y="2840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push F</a:t>
              </a:r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auto">
            <a:xfrm>
              <a:off x="1882" y="2612"/>
              <a:ext cx="90" cy="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972" y="2658"/>
              <a:ext cx="49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3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4D4E7-97A9-4549-AF01-EABD6820387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软件工程 - 2013 - 第十章 面向对象（1）</a:t>
            </a:r>
          </a:p>
        </p:txBody>
      </p:sp>
      <p:sp>
        <p:nvSpPr>
          <p:cNvPr id="36557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高级状态建模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嵌套状态</a:t>
            </a:r>
          </a:p>
        </p:txBody>
      </p:sp>
      <p:sp>
        <p:nvSpPr>
          <p:cNvPr id="36557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365583" name="Object 15"/>
          <p:cNvGraphicFramePr>
            <a:graphicFrameLocks noChangeAspect="1"/>
          </p:cNvGraphicFramePr>
          <p:nvPr/>
        </p:nvGraphicFramePr>
        <p:xfrm>
          <a:off x="0" y="1219200"/>
          <a:ext cx="91440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955556" imgH="6476190" progId="">
                  <p:embed/>
                </p:oleObj>
              </mc:Choice>
              <mc:Fallback>
                <p:oleObj name="Image" r:id="rId2" imgW="9955556" imgH="647619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91440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5CABA-6628-49FD-BEA7-7D323DEDE3D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8958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交互模型描述对象如何交互才能产生有用的结果。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交互可以在不同的抽象层次上建模：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在较高层次上，</a:t>
            </a:r>
            <a:r>
              <a:rPr lang="zh-CN" altLang="en-US" b="1"/>
              <a:t>用例</a:t>
            </a:r>
            <a:r>
              <a:rPr lang="zh-CN" altLang="en-US" b="1">
                <a:solidFill>
                  <a:srgbClr val="FFFF00"/>
                </a:solidFill>
              </a:rPr>
              <a:t>描述系统如何与外部参与者交互；</a:t>
            </a:r>
          </a:p>
          <a:p>
            <a:pPr lvl="1">
              <a:lnSpc>
                <a:spcPct val="110000"/>
              </a:lnSpc>
            </a:pPr>
            <a:r>
              <a:rPr lang="zh-CN" altLang="en-US" b="1"/>
              <a:t>顺序图</a:t>
            </a:r>
            <a:r>
              <a:rPr lang="zh-CN" altLang="en-US" b="1">
                <a:solidFill>
                  <a:srgbClr val="FFFF00"/>
                </a:solidFill>
              </a:rPr>
              <a:t>提供了更多的细节，显示一组对象间随着时间变化所交换的消息；</a:t>
            </a:r>
          </a:p>
          <a:p>
            <a:pPr lvl="1">
              <a:lnSpc>
                <a:spcPct val="110000"/>
              </a:lnSpc>
            </a:pPr>
            <a:r>
              <a:rPr lang="zh-CN" altLang="en-US" b="1"/>
              <a:t>活动图</a:t>
            </a:r>
            <a:r>
              <a:rPr lang="zh-CN" altLang="en-US" b="1">
                <a:solidFill>
                  <a:srgbClr val="FFFF00"/>
                </a:solidFill>
              </a:rPr>
              <a:t>提供更深入的细节，显示某次计算中处理步骤之间的控制流。</a:t>
            </a:r>
          </a:p>
        </p:txBody>
      </p:sp>
      <p:sp>
        <p:nvSpPr>
          <p:cNvPr id="366595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交互建模</a:t>
            </a:r>
          </a:p>
        </p:txBody>
      </p:sp>
      <p:sp>
        <p:nvSpPr>
          <p:cNvPr id="366596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66628" name="Rectangle 36"/>
          <p:cNvSpPr>
            <a:spLocks noChangeArrowheads="1"/>
          </p:cNvSpPr>
          <p:nvPr/>
        </p:nvSpPr>
        <p:spPr bwMode="auto">
          <a:xfrm>
            <a:off x="2555875" y="0"/>
            <a:ext cx="1023938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8EB6D-6ACF-43B0-A256-6BF7215BFC8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8958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/>
              <a:t>用例（</a:t>
            </a:r>
            <a:r>
              <a:rPr lang="en-US" altLang="zh-CN" sz="2800" b="1" dirty="0"/>
              <a:t>use case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FF00"/>
                </a:solidFill>
              </a:rPr>
              <a:t>：是系统通过与参与者的交互可以提供的一个功能。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</a:rPr>
              <a:t>每个用例会涉及一个或多个参与者以及系统本身。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</a:rPr>
              <a:t>用例涉及系统和其参与者之间的消息序列。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</a:rPr>
              <a:t>用例有固定的消息序列，但也会有一些变体。用例把与一部分系统功能相关的所有行为组合在一起：普通主线行为、普通行为的变体、异常条件、错误条件和请求取消。</a:t>
            </a:r>
          </a:p>
        </p:txBody>
      </p:sp>
      <p:sp>
        <p:nvSpPr>
          <p:cNvPr id="368643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用例模型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用例</a:t>
            </a:r>
          </a:p>
        </p:txBody>
      </p:sp>
      <p:sp>
        <p:nvSpPr>
          <p:cNvPr id="368644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8C7E85-22E8-418B-9FB5-C80A775E59A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069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用例模型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用例图</a:t>
            </a:r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06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12954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用例图包括一组用例和一组参与者，主要用于描述系统和外部环境的关系。</a:t>
            </a:r>
          </a:p>
        </p:txBody>
      </p:sp>
      <p:pic>
        <p:nvPicPr>
          <p:cNvPr id="370696" name="Picture 8" descr="Uml-UseCaseD-SimpleWatch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068" y="2378794"/>
            <a:ext cx="6265863" cy="414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7EFC6-D87D-4975-81E3-05CBD16B74F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6834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高级交互建模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用例包含关系</a:t>
            </a:r>
          </a:p>
        </p:txBody>
      </p:sp>
      <p:sp>
        <p:nvSpPr>
          <p:cNvPr id="376835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2087563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包含（</a:t>
            </a:r>
            <a:r>
              <a:rPr lang="en-US" altLang="zh-CN" b="1">
                <a:solidFill>
                  <a:srgbClr val="FFFF00"/>
                </a:solidFill>
              </a:rPr>
              <a:t>include</a:t>
            </a:r>
            <a:r>
              <a:rPr lang="zh-CN" altLang="en-US" b="1">
                <a:solidFill>
                  <a:srgbClr val="FFFF00"/>
                </a:solidFill>
              </a:rPr>
              <a:t>）关系将一个用例合并到另一个用例的行为序列中。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被包含的用例就像是子程序。</a:t>
            </a:r>
          </a:p>
        </p:txBody>
      </p:sp>
      <p:grpSp>
        <p:nvGrpSpPr>
          <p:cNvPr id="376847" name="Group 15"/>
          <p:cNvGrpSpPr>
            <a:grpSpLocks/>
          </p:cNvGrpSpPr>
          <p:nvPr/>
        </p:nvGrpSpPr>
        <p:grpSpPr bwMode="auto">
          <a:xfrm>
            <a:off x="1692275" y="3429000"/>
            <a:ext cx="5472113" cy="2455863"/>
            <a:chOff x="839" y="2296"/>
            <a:chExt cx="3447" cy="1547"/>
          </a:xfrm>
        </p:grpSpPr>
        <p:grpSp>
          <p:nvGrpSpPr>
            <p:cNvPr id="376845" name="Group 13"/>
            <p:cNvGrpSpPr>
              <a:grpSpLocks/>
            </p:cNvGrpSpPr>
            <p:nvPr/>
          </p:nvGrpSpPr>
          <p:grpSpPr bwMode="auto">
            <a:xfrm>
              <a:off x="839" y="2296"/>
              <a:ext cx="3447" cy="1089"/>
              <a:chOff x="839" y="2296"/>
              <a:chExt cx="3447" cy="1089"/>
            </a:xfrm>
          </p:grpSpPr>
          <p:sp>
            <p:nvSpPr>
              <p:cNvPr id="376837" name="Oval 5"/>
              <p:cNvSpPr>
                <a:spLocks noChangeArrowheads="1"/>
              </p:cNvSpPr>
              <p:nvPr/>
            </p:nvSpPr>
            <p:spPr bwMode="auto">
              <a:xfrm>
                <a:off x="839" y="2341"/>
                <a:ext cx="1179" cy="363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安全会话</a:t>
                </a:r>
              </a:p>
            </p:txBody>
          </p:sp>
          <p:sp>
            <p:nvSpPr>
              <p:cNvPr id="376838" name="Oval 6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1179" cy="363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做交易</a:t>
                </a:r>
              </a:p>
            </p:txBody>
          </p:sp>
          <p:sp>
            <p:nvSpPr>
              <p:cNvPr id="376839" name="Oval 7"/>
              <p:cNvSpPr>
                <a:spLocks noChangeArrowheads="1"/>
              </p:cNvSpPr>
              <p:nvPr/>
            </p:nvSpPr>
            <p:spPr bwMode="auto">
              <a:xfrm>
                <a:off x="3107" y="2659"/>
                <a:ext cx="1179" cy="363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验证密码</a:t>
                </a:r>
              </a:p>
            </p:txBody>
          </p:sp>
          <p:sp>
            <p:nvSpPr>
              <p:cNvPr id="376840" name="Line 8"/>
              <p:cNvSpPr>
                <a:spLocks noChangeShapeType="1"/>
              </p:cNvSpPr>
              <p:nvPr/>
            </p:nvSpPr>
            <p:spPr bwMode="auto">
              <a:xfrm>
                <a:off x="2018" y="2523"/>
                <a:ext cx="1134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841" name="Line 9"/>
              <p:cNvSpPr>
                <a:spLocks noChangeShapeType="1"/>
              </p:cNvSpPr>
              <p:nvPr/>
            </p:nvSpPr>
            <p:spPr bwMode="auto">
              <a:xfrm flipV="1">
                <a:off x="2018" y="2886"/>
                <a:ext cx="1089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842" name="Text Box 10"/>
              <p:cNvSpPr txBox="1">
                <a:spLocks noChangeArrowheads="1"/>
              </p:cNvSpPr>
              <p:nvPr/>
            </p:nvSpPr>
            <p:spPr bwMode="auto">
              <a:xfrm>
                <a:off x="2200" y="2296"/>
                <a:ext cx="10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《include》</a:t>
                </a:r>
              </a:p>
            </p:txBody>
          </p:sp>
          <p:sp>
            <p:nvSpPr>
              <p:cNvPr id="376843" name="Text Box 11"/>
              <p:cNvSpPr txBox="1">
                <a:spLocks noChangeArrowheads="1"/>
              </p:cNvSpPr>
              <p:nvPr/>
            </p:nvSpPr>
            <p:spPr bwMode="auto">
              <a:xfrm>
                <a:off x="2200" y="3135"/>
                <a:ext cx="8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《include》</a:t>
                </a:r>
              </a:p>
            </p:txBody>
          </p:sp>
        </p:grpSp>
        <p:sp>
          <p:nvSpPr>
            <p:cNvPr id="376846" name="Text Box 14"/>
            <p:cNvSpPr txBox="1">
              <a:spLocks noChangeArrowheads="1"/>
            </p:cNvSpPr>
            <p:nvPr/>
          </p:nvSpPr>
          <p:spPr bwMode="auto">
            <a:xfrm>
              <a:off x="2427" y="3612"/>
              <a:ext cx="7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用例包含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4"/>
          <p:cNvSpPr txBox="1">
            <a:spLocks noChangeArrowheads="1"/>
          </p:cNvSpPr>
          <p:nvPr/>
        </p:nvSpPr>
        <p:spPr bwMode="auto">
          <a:xfrm>
            <a:off x="590550" y="1651000"/>
            <a:ext cx="7783513" cy="4233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54275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t>-</a:t>
            </a:r>
            <a:fld id="{7A032E0A-459B-1245-9681-17DB3FDF3717}" type="slidenum"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pPr/>
              <a:t>17</a:t>
            </a:fld>
            <a:r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t>-</a:t>
            </a:r>
          </a:p>
        </p:txBody>
      </p:sp>
      <p:pic>
        <p:nvPicPr>
          <p:cNvPr id="66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801018"/>
            <a:ext cx="7773988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723900" y="3333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包含关系示例</a:t>
            </a:r>
          </a:p>
        </p:txBody>
      </p:sp>
    </p:spTree>
    <p:extLst>
      <p:ext uri="{BB962C8B-B14F-4D97-AF65-F5344CB8AC3E}">
        <p14:creationId xmlns:p14="http://schemas.microsoft.com/office/powerpoint/2010/main" val="1150094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6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4"/>
          <p:cNvSpPr txBox="1">
            <a:spLocks noChangeArrowheads="1"/>
          </p:cNvSpPr>
          <p:nvPr/>
        </p:nvSpPr>
        <p:spPr bwMode="auto">
          <a:xfrm>
            <a:off x="590550" y="1651000"/>
            <a:ext cx="7783513" cy="4233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55299" name="幻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t>-</a:t>
            </a:r>
            <a:fld id="{4B5DB6A0-5940-014D-B4C5-D8AC92715691}" type="slidenum"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pPr/>
              <a:t>18</a:t>
            </a:fld>
            <a:r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t>-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4000" kern="1200" dirty="0">
                <a:solidFill>
                  <a:srgbClr val="FFFF00"/>
                </a:solidFill>
                <a:latin typeface="Garamond" pitchFamily="18" charset="0"/>
                <a:ea typeface="宋体" pitchFamily="2" charset="-122"/>
                <a:cs typeface="+mn-cs"/>
              </a:rPr>
              <a:t>包含关系误用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73213"/>
            <a:ext cx="6840537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0939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53CD0-65DD-4486-8153-6FB00D60E6B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77858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高级交互建模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用例扩展关系</a:t>
            </a:r>
          </a:p>
        </p:txBody>
      </p:sp>
      <p:sp>
        <p:nvSpPr>
          <p:cNvPr id="377859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7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273685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扩展（</a:t>
            </a:r>
            <a:r>
              <a:rPr lang="en-US" altLang="zh-CN" sz="2800" b="1">
                <a:solidFill>
                  <a:srgbClr val="FFFF00"/>
                </a:solidFill>
              </a:rPr>
              <a:t>extend</a:t>
            </a:r>
            <a:r>
              <a:rPr lang="zh-CN" altLang="en-US" sz="2800" b="1">
                <a:solidFill>
                  <a:srgbClr val="FFFF00"/>
                </a:solidFill>
              </a:rPr>
              <a:t>）关系给用例添加增量行为。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将常规动作放在一个基本用例中，将非常规动作放在其扩展用例中。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扩展用例会把自己加入基用例中，而不是基用例显式地合并扩展用例。</a:t>
            </a:r>
          </a:p>
        </p:txBody>
      </p:sp>
      <p:grpSp>
        <p:nvGrpSpPr>
          <p:cNvPr id="377885" name="Group 29"/>
          <p:cNvGrpSpPr>
            <a:grpSpLocks/>
          </p:cNvGrpSpPr>
          <p:nvPr/>
        </p:nvGrpSpPr>
        <p:grpSpPr bwMode="auto">
          <a:xfrm>
            <a:off x="1403350" y="3854450"/>
            <a:ext cx="6119813" cy="2670175"/>
            <a:chOff x="1066" y="2115"/>
            <a:chExt cx="3855" cy="1682"/>
          </a:xfrm>
        </p:grpSpPr>
        <p:sp>
          <p:nvSpPr>
            <p:cNvPr id="377871" name="Oval 15"/>
            <p:cNvSpPr>
              <a:spLocks noChangeArrowheads="1"/>
            </p:cNvSpPr>
            <p:nvPr/>
          </p:nvSpPr>
          <p:spPr bwMode="auto">
            <a:xfrm>
              <a:off x="2381" y="2115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交易股票</a:t>
              </a:r>
            </a:p>
          </p:txBody>
        </p:sp>
        <p:sp>
          <p:nvSpPr>
            <p:cNvPr id="377872" name="Oval 16"/>
            <p:cNvSpPr>
              <a:spLocks noChangeArrowheads="1"/>
            </p:cNvSpPr>
            <p:nvPr/>
          </p:nvSpPr>
          <p:spPr bwMode="auto">
            <a:xfrm>
              <a:off x="1066" y="2931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保证金交易</a:t>
              </a:r>
            </a:p>
          </p:txBody>
        </p:sp>
        <p:sp>
          <p:nvSpPr>
            <p:cNvPr id="377873" name="Oval 17"/>
            <p:cNvSpPr>
              <a:spLocks noChangeArrowheads="1"/>
            </p:cNvSpPr>
            <p:nvPr/>
          </p:nvSpPr>
          <p:spPr bwMode="auto">
            <a:xfrm>
              <a:off x="2381" y="2931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沽空卖出</a:t>
              </a:r>
            </a:p>
          </p:txBody>
        </p:sp>
        <p:sp>
          <p:nvSpPr>
            <p:cNvPr id="377874" name="Oval 18"/>
            <p:cNvSpPr>
              <a:spLocks noChangeArrowheads="1"/>
            </p:cNvSpPr>
            <p:nvPr/>
          </p:nvSpPr>
          <p:spPr bwMode="auto">
            <a:xfrm>
              <a:off x="3742" y="2931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极限订单</a:t>
              </a:r>
            </a:p>
          </p:txBody>
        </p:sp>
        <p:sp>
          <p:nvSpPr>
            <p:cNvPr id="377875" name="Oval 19"/>
            <p:cNvSpPr>
              <a:spLocks noChangeArrowheads="1"/>
            </p:cNvSpPr>
            <p:nvPr/>
          </p:nvSpPr>
          <p:spPr bwMode="auto">
            <a:xfrm>
              <a:off x="3742" y="2115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交易期权</a:t>
              </a:r>
            </a:p>
          </p:txBody>
        </p:sp>
        <p:sp>
          <p:nvSpPr>
            <p:cNvPr id="377876" name="Line 20"/>
            <p:cNvSpPr>
              <a:spLocks noChangeShapeType="1"/>
            </p:cNvSpPr>
            <p:nvPr/>
          </p:nvSpPr>
          <p:spPr bwMode="auto">
            <a:xfrm flipV="1">
              <a:off x="2926" y="2478"/>
              <a:ext cx="0" cy="45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7" name="Line 21"/>
            <p:cNvSpPr>
              <a:spLocks noChangeShapeType="1"/>
            </p:cNvSpPr>
            <p:nvPr/>
          </p:nvSpPr>
          <p:spPr bwMode="auto">
            <a:xfrm flipV="1">
              <a:off x="1791" y="2432"/>
              <a:ext cx="771" cy="49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8" name="Line 22"/>
            <p:cNvSpPr>
              <a:spLocks noChangeShapeType="1"/>
            </p:cNvSpPr>
            <p:nvPr/>
          </p:nvSpPr>
          <p:spPr bwMode="auto">
            <a:xfrm flipH="1" flipV="1">
              <a:off x="3334" y="2432"/>
              <a:ext cx="635" cy="5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9" name="Line 23"/>
            <p:cNvSpPr>
              <a:spLocks noChangeShapeType="1"/>
            </p:cNvSpPr>
            <p:nvPr/>
          </p:nvSpPr>
          <p:spPr bwMode="auto">
            <a:xfrm flipV="1">
              <a:off x="4286" y="2478"/>
              <a:ext cx="0" cy="40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80" name="Text Box 24"/>
            <p:cNvSpPr txBox="1">
              <a:spLocks noChangeArrowheads="1"/>
            </p:cNvSpPr>
            <p:nvPr/>
          </p:nvSpPr>
          <p:spPr bwMode="auto">
            <a:xfrm>
              <a:off x="1429" y="2478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《extend》</a:t>
              </a:r>
            </a:p>
          </p:txBody>
        </p:sp>
        <p:sp>
          <p:nvSpPr>
            <p:cNvPr id="377881" name="Text Box 25"/>
            <p:cNvSpPr txBox="1">
              <a:spLocks noChangeArrowheads="1"/>
            </p:cNvSpPr>
            <p:nvPr/>
          </p:nvSpPr>
          <p:spPr bwMode="auto">
            <a:xfrm>
              <a:off x="2199" y="2655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《extend》</a:t>
              </a:r>
            </a:p>
          </p:txBody>
        </p:sp>
        <p:sp>
          <p:nvSpPr>
            <p:cNvPr id="377882" name="Text Box 26"/>
            <p:cNvSpPr txBox="1">
              <a:spLocks noChangeArrowheads="1"/>
            </p:cNvSpPr>
            <p:nvPr/>
          </p:nvSpPr>
          <p:spPr bwMode="auto">
            <a:xfrm>
              <a:off x="3016" y="2700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《extend》</a:t>
              </a:r>
            </a:p>
          </p:txBody>
        </p:sp>
        <p:sp>
          <p:nvSpPr>
            <p:cNvPr id="377883" name="Text Box 27"/>
            <p:cNvSpPr txBox="1">
              <a:spLocks noChangeArrowheads="1"/>
            </p:cNvSpPr>
            <p:nvPr/>
          </p:nvSpPr>
          <p:spPr bwMode="auto">
            <a:xfrm>
              <a:off x="4195" y="261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《extend》</a:t>
              </a:r>
            </a:p>
          </p:txBody>
        </p:sp>
        <p:sp>
          <p:nvSpPr>
            <p:cNvPr id="377884" name="Text Box 28"/>
            <p:cNvSpPr txBox="1">
              <a:spLocks noChangeArrowheads="1"/>
            </p:cNvSpPr>
            <p:nvPr/>
          </p:nvSpPr>
          <p:spPr bwMode="auto">
            <a:xfrm>
              <a:off x="2699" y="3566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用例扩展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B1BF3-EA73-441E-A648-C2CA4E12762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类模型：描述系统内部对象的特征、对象之间的相互关系以及对象所属的每个类的属性和操作，捕获系统的静态特征。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类图：对类及其关系进行建模。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对象图：显示了单独的对象及其关系。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类图相当于对象图的无限集合。</a:t>
            </a:r>
          </a:p>
        </p:txBody>
      </p:sp>
      <p:sp>
        <p:nvSpPr>
          <p:cNvPr id="328707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类建模</a:t>
            </a:r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2124075" y="0"/>
            <a:ext cx="1023938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t>-</a:t>
            </a:r>
            <a:fld id="{C48EF624-9DC6-074F-95AE-7FCD6B8001A8}" type="slidenum"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pPr/>
              <a:t>20</a:t>
            </a:fld>
            <a:r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4000" kern="1200" dirty="0">
                <a:solidFill>
                  <a:srgbClr val="FFFF00"/>
                </a:solidFill>
                <a:latin typeface="Garamond" pitchFamily="18" charset="0"/>
                <a:ea typeface="宋体" pitchFamily="2" charset="-122"/>
                <a:cs typeface="+mn-cs"/>
              </a:rPr>
              <a:t>扩展关系示例</a:t>
            </a: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304800" y="2522538"/>
            <a:ext cx="8331200" cy="3497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pic>
        <p:nvPicPr>
          <p:cNvPr id="66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608263"/>
            <a:ext cx="784860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943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4"/>
          <p:cNvSpPr txBox="1">
            <a:spLocks noChangeArrowheads="1"/>
          </p:cNvSpPr>
          <p:nvPr/>
        </p:nvSpPr>
        <p:spPr bwMode="auto">
          <a:xfrm>
            <a:off x="300038" y="2100263"/>
            <a:ext cx="8331200" cy="3495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41987" name="幻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t>-</a:t>
            </a:r>
            <a:fld id="{BE22C7F6-3D91-7149-8103-1DCCE07496F8}" type="slidenum"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pPr/>
              <a:t>21</a:t>
            </a:fld>
            <a:r>
              <a:rPr kumimoji="0" lang="en-US" altLang="zh-CN" sz="1400">
                <a:solidFill>
                  <a:schemeClr val="accent2"/>
                </a:solidFill>
                <a:latin typeface="Tahoma" charset="0"/>
              </a:rPr>
              <a:t>-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algn="l" eaLnBrk="1" hangingPunct="1"/>
            <a:r>
              <a:rPr lang="zh-CN" altLang="en-US" sz="4000" kern="1200" dirty="0">
                <a:solidFill>
                  <a:srgbClr val="FFFF00"/>
                </a:solidFill>
                <a:latin typeface="Garamond" pitchFamily="18" charset="0"/>
                <a:ea typeface="宋体" pitchFamily="2" charset="-122"/>
                <a:cs typeface="+mn-cs"/>
              </a:rPr>
              <a:t>扩展关系误用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7129462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70873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EE2B3-08C3-4974-B367-4BB8198953B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8882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高级交互建模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用例泛化关系</a:t>
            </a:r>
          </a:p>
        </p:txBody>
      </p:sp>
      <p:sp>
        <p:nvSpPr>
          <p:cNvPr id="378883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273685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泛化（</a:t>
            </a:r>
            <a:r>
              <a:rPr lang="en-US" altLang="zh-CN" b="1">
                <a:solidFill>
                  <a:srgbClr val="FFFF00"/>
                </a:solidFill>
              </a:rPr>
              <a:t>generalization</a:t>
            </a:r>
            <a:r>
              <a:rPr lang="zh-CN" altLang="en-US" b="1">
                <a:solidFill>
                  <a:srgbClr val="FFFF00"/>
                </a:solidFill>
              </a:rPr>
              <a:t>）可以显示通用用例的一个特殊变体。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父用例表示通用的行为序列，通过插入额外的步骤或定义步骤，子用例特化父用例。</a:t>
            </a:r>
          </a:p>
        </p:txBody>
      </p:sp>
      <p:grpSp>
        <p:nvGrpSpPr>
          <p:cNvPr id="378909" name="Group 29"/>
          <p:cNvGrpSpPr>
            <a:grpSpLocks/>
          </p:cNvGrpSpPr>
          <p:nvPr/>
        </p:nvGrpSpPr>
        <p:grpSpPr bwMode="auto">
          <a:xfrm>
            <a:off x="1547813" y="3644900"/>
            <a:ext cx="5976937" cy="2389188"/>
            <a:chOff x="884" y="2428"/>
            <a:chExt cx="3765" cy="1505"/>
          </a:xfrm>
        </p:grpSpPr>
        <p:sp>
          <p:nvSpPr>
            <p:cNvPr id="378886" name="Oval 6"/>
            <p:cNvSpPr>
              <a:spLocks noChangeArrowheads="1"/>
            </p:cNvSpPr>
            <p:nvPr/>
          </p:nvSpPr>
          <p:spPr bwMode="auto">
            <a:xfrm>
              <a:off x="2199" y="2428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做交易</a:t>
              </a:r>
            </a:p>
          </p:txBody>
        </p:sp>
        <p:sp>
          <p:nvSpPr>
            <p:cNvPr id="378887" name="Oval 7"/>
            <p:cNvSpPr>
              <a:spLocks noChangeArrowheads="1"/>
            </p:cNvSpPr>
            <p:nvPr/>
          </p:nvSpPr>
          <p:spPr bwMode="auto">
            <a:xfrm>
              <a:off x="884" y="3244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交易债券</a:t>
              </a:r>
            </a:p>
          </p:txBody>
        </p:sp>
        <p:sp>
          <p:nvSpPr>
            <p:cNvPr id="378888" name="Oval 8"/>
            <p:cNvSpPr>
              <a:spLocks noChangeArrowheads="1"/>
            </p:cNvSpPr>
            <p:nvPr/>
          </p:nvSpPr>
          <p:spPr bwMode="auto">
            <a:xfrm>
              <a:off x="2199" y="3244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交易股票</a:t>
              </a:r>
            </a:p>
          </p:txBody>
        </p:sp>
        <p:sp>
          <p:nvSpPr>
            <p:cNvPr id="378889" name="Oval 9"/>
            <p:cNvSpPr>
              <a:spLocks noChangeArrowheads="1"/>
            </p:cNvSpPr>
            <p:nvPr/>
          </p:nvSpPr>
          <p:spPr bwMode="auto">
            <a:xfrm>
              <a:off x="3560" y="3244"/>
              <a:ext cx="1089" cy="36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交易期权</a:t>
              </a: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2426" y="3702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用例泛化</a:t>
              </a:r>
            </a:p>
          </p:txBody>
        </p:sp>
        <p:grpSp>
          <p:nvGrpSpPr>
            <p:cNvPr id="378902" name="Group 22"/>
            <p:cNvGrpSpPr>
              <a:grpSpLocks/>
            </p:cNvGrpSpPr>
            <p:nvPr/>
          </p:nvGrpSpPr>
          <p:grpSpPr bwMode="auto">
            <a:xfrm>
              <a:off x="2699" y="2795"/>
              <a:ext cx="136" cy="453"/>
              <a:chOff x="204" y="3203"/>
              <a:chExt cx="136" cy="590"/>
            </a:xfrm>
          </p:grpSpPr>
          <p:sp>
            <p:nvSpPr>
              <p:cNvPr id="378900" name="AutoShape 20"/>
              <p:cNvSpPr>
                <a:spLocks noChangeArrowheads="1"/>
              </p:cNvSpPr>
              <p:nvPr/>
            </p:nvSpPr>
            <p:spPr bwMode="auto">
              <a:xfrm>
                <a:off x="204" y="3203"/>
                <a:ext cx="136" cy="18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01" name="Line 21"/>
              <p:cNvSpPr>
                <a:spLocks noChangeShapeType="1"/>
              </p:cNvSpPr>
              <p:nvPr/>
            </p:nvSpPr>
            <p:spPr bwMode="auto">
              <a:xfrm>
                <a:off x="265" y="3385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8903" name="Group 23"/>
            <p:cNvGrpSpPr>
              <a:grpSpLocks/>
            </p:cNvGrpSpPr>
            <p:nvPr/>
          </p:nvGrpSpPr>
          <p:grpSpPr bwMode="auto">
            <a:xfrm rot="2700000">
              <a:off x="1875" y="2585"/>
              <a:ext cx="136" cy="793"/>
              <a:chOff x="204" y="3203"/>
              <a:chExt cx="136" cy="590"/>
            </a:xfrm>
          </p:grpSpPr>
          <p:sp>
            <p:nvSpPr>
              <p:cNvPr id="378904" name="AutoShape 24"/>
              <p:cNvSpPr>
                <a:spLocks noChangeArrowheads="1"/>
              </p:cNvSpPr>
              <p:nvPr/>
            </p:nvSpPr>
            <p:spPr bwMode="auto">
              <a:xfrm>
                <a:off x="204" y="3203"/>
                <a:ext cx="136" cy="18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05" name="Line 25"/>
              <p:cNvSpPr>
                <a:spLocks noChangeShapeType="1"/>
              </p:cNvSpPr>
              <p:nvPr/>
            </p:nvSpPr>
            <p:spPr bwMode="auto">
              <a:xfrm>
                <a:off x="265" y="3385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8906" name="Group 26"/>
            <p:cNvGrpSpPr>
              <a:grpSpLocks/>
            </p:cNvGrpSpPr>
            <p:nvPr/>
          </p:nvGrpSpPr>
          <p:grpSpPr bwMode="auto">
            <a:xfrm rot="18900000">
              <a:off x="3515" y="2568"/>
              <a:ext cx="136" cy="793"/>
              <a:chOff x="204" y="3203"/>
              <a:chExt cx="136" cy="590"/>
            </a:xfrm>
          </p:grpSpPr>
          <p:sp>
            <p:nvSpPr>
              <p:cNvPr id="378907" name="AutoShape 27"/>
              <p:cNvSpPr>
                <a:spLocks noChangeArrowheads="1"/>
              </p:cNvSpPr>
              <p:nvPr/>
            </p:nvSpPr>
            <p:spPr bwMode="auto">
              <a:xfrm>
                <a:off x="204" y="3203"/>
                <a:ext cx="136" cy="18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08" name="Line 28"/>
              <p:cNvSpPr>
                <a:spLocks noChangeShapeType="1"/>
              </p:cNvSpPr>
              <p:nvPr/>
            </p:nvSpPr>
            <p:spPr bwMode="auto">
              <a:xfrm>
                <a:off x="265" y="3385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49AD1-F676-4C9A-AAD8-739DE318993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81954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顺序模型</a:t>
            </a: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81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2339983"/>
            <a:ext cx="8229600" cy="1803397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500" b="1" dirty="0">
                <a:solidFill>
                  <a:srgbClr val="FFFF00"/>
                </a:solidFill>
              </a:rPr>
              <a:t>顺序模型详细描述用例的主题。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4FA06-9DFC-455F-85F5-06603B511CB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85026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顺序模型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顺序图</a:t>
            </a:r>
          </a:p>
        </p:txBody>
      </p:sp>
      <p:sp>
        <p:nvSpPr>
          <p:cNvPr id="385027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2" y="1554165"/>
            <a:ext cx="8424167" cy="4518041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每个参与对象都用一条垂直的生命线（</a:t>
            </a:r>
            <a:r>
              <a:rPr lang="en-US" altLang="zh-CN" b="1" dirty="0">
                <a:solidFill>
                  <a:srgbClr val="FFFF00"/>
                </a:solidFill>
              </a:rPr>
              <a:t>lifeline</a:t>
            </a:r>
            <a:r>
              <a:rPr lang="zh-CN" altLang="en-US" b="1" dirty="0">
                <a:solidFill>
                  <a:srgbClr val="FFFF00"/>
                </a:solidFill>
              </a:rPr>
              <a:t>）表示；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每条消息用从发送方指向接收方的水平箭头表示；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时间从上往下延伸，但间距是不相关的；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图中只显示了消息的顺序，而不是它们的准确时间。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4615C6-0034-4B47-863B-5D8C984B438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86050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顺序模型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顺序图</a:t>
            </a:r>
          </a:p>
        </p:txBody>
      </p:sp>
      <p:sp>
        <p:nvSpPr>
          <p:cNvPr id="386051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86088" name="Group 40"/>
          <p:cNvGrpSpPr>
            <a:grpSpLocks/>
          </p:cNvGrpSpPr>
          <p:nvPr/>
        </p:nvGrpSpPr>
        <p:grpSpPr bwMode="auto">
          <a:xfrm>
            <a:off x="552450" y="1341438"/>
            <a:ext cx="8123238" cy="5327650"/>
            <a:chOff x="348" y="845"/>
            <a:chExt cx="5117" cy="3356"/>
          </a:xfrm>
        </p:grpSpPr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348" y="845"/>
              <a:ext cx="680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  <a:r>
                <a:rPr lang="zh-CN" altLang="en-US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顾客</a:t>
              </a:r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2018" y="845"/>
              <a:ext cx="1452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  <a:r>
                <a:rPr lang="zh-CN" altLang="en-US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股票经纪人系统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4195" y="845"/>
              <a:ext cx="998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  <a:r>
                <a:rPr lang="zh-CN" altLang="en-US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证券交易所</a:t>
              </a: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657" y="1117"/>
              <a:ext cx="91" cy="3084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59" name="Rectangle 11"/>
            <p:cNvSpPr>
              <a:spLocks noChangeArrowheads="1"/>
            </p:cNvSpPr>
            <p:nvPr/>
          </p:nvSpPr>
          <p:spPr bwMode="auto">
            <a:xfrm>
              <a:off x="2653" y="1117"/>
              <a:ext cx="91" cy="2993"/>
            </a:xfrm>
            <a:prstGeom prst="rect">
              <a:avLst/>
            </a:prstGeom>
            <a:noFill/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4648" y="1117"/>
              <a:ext cx="92" cy="2993"/>
            </a:xfrm>
            <a:prstGeom prst="rect">
              <a:avLst/>
            </a:prstGeom>
            <a:noFill/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61" name="Line 13"/>
            <p:cNvSpPr>
              <a:spLocks noChangeShapeType="1"/>
            </p:cNvSpPr>
            <p:nvPr/>
          </p:nvSpPr>
          <p:spPr bwMode="auto">
            <a:xfrm>
              <a:off x="748" y="1388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2" name="Line 14"/>
            <p:cNvSpPr>
              <a:spLocks noChangeShapeType="1"/>
            </p:cNvSpPr>
            <p:nvPr/>
          </p:nvSpPr>
          <p:spPr bwMode="auto">
            <a:xfrm rot="10800000">
              <a:off x="748" y="1661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3" name="Line 15"/>
            <p:cNvSpPr>
              <a:spLocks noChangeShapeType="1"/>
            </p:cNvSpPr>
            <p:nvPr/>
          </p:nvSpPr>
          <p:spPr bwMode="auto">
            <a:xfrm rot="10800000">
              <a:off x="748" y="1933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4" name="Line 16"/>
            <p:cNvSpPr>
              <a:spLocks noChangeShapeType="1"/>
            </p:cNvSpPr>
            <p:nvPr/>
          </p:nvSpPr>
          <p:spPr bwMode="auto">
            <a:xfrm>
              <a:off x="748" y="2205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5" name="Line 17"/>
            <p:cNvSpPr>
              <a:spLocks noChangeShapeType="1"/>
            </p:cNvSpPr>
            <p:nvPr/>
          </p:nvSpPr>
          <p:spPr bwMode="auto">
            <a:xfrm rot="10800000">
              <a:off x="748" y="2478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6" name="Line 18"/>
            <p:cNvSpPr>
              <a:spLocks noChangeShapeType="1"/>
            </p:cNvSpPr>
            <p:nvPr/>
          </p:nvSpPr>
          <p:spPr bwMode="auto">
            <a:xfrm>
              <a:off x="761" y="2750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7" name="Line 19"/>
            <p:cNvSpPr>
              <a:spLocks noChangeShapeType="1"/>
            </p:cNvSpPr>
            <p:nvPr/>
          </p:nvSpPr>
          <p:spPr bwMode="auto">
            <a:xfrm rot="10800000">
              <a:off x="748" y="3022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>
              <a:off x="748" y="3339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 rot="10800000">
              <a:off x="748" y="3657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 rot="10800000">
              <a:off x="748" y="3929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71" name="Text Box 23"/>
            <p:cNvSpPr txBox="1">
              <a:spLocks noChangeArrowheads="1"/>
            </p:cNvSpPr>
            <p:nvPr/>
          </p:nvSpPr>
          <p:spPr bwMode="auto">
            <a:xfrm>
              <a:off x="1428" y="1207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登陆</a:t>
              </a:r>
            </a:p>
          </p:txBody>
        </p:sp>
        <p:sp>
          <p:nvSpPr>
            <p:cNvPr id="386072" name="Text Box 24"/>
            <p:cNvSpPr txBox="1">
              <a:spLocks noChangeArrowheads="1"/>
            </p:cNvSpPr>
            <p:nvPr/>
          </p:nvSpPr>
          <p:spPr bwMode="auto">
            <a:xfrm>
              <a:off x="1247" y="1449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安全的通信</a:t>
              </a:r>
            </a:p>
          </p:txBody>
        </p:sp>
        <p:sp>
          <p:nvSpPr>
            <p:cNvPr id="386073" name="Text Box 25"/>
            <p:cNvSpPr txBox="1">
              <a:spLocks noChangeArrowheads="1"/>
            </p:cNvSpPr>
            <p:nvPr/>
          </p:nvSpPr>
          <p:spPr bwMode="auto">
            <a:xfrm>
              <a:off x="1156" y="1721"/>
              <a:ext cx="12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显示投资组合信息</a:t>
              </a:r>
            </a:p>
          </p:txBody>
        </p:sp>
        <p:sp>
          <p:nvSpPr>
            <p:cNvPr id="386074" name="Text Box 26"/>
            <p:cNvSpPr txBox="1">
              <a:spLocks noChangeArrowheads="1"/>
            </p:cNvSpPr>
            <p:nvPr/>
          </p:nvSpPr>
          <p:spPr bwMode="auto">
            <a:xfrm>
              <a:off x="1247" y="1993"/>
              <a:ext cx="12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输入买入日期</a:t>
              </a:r>
            </a:p>
          </p:txBody>
        </p:sp>
        <p:sp>
          <p:nvSpPr>
            <p:cNvPr id="386075" name="Text Box 27"/>
            <p:cNvSpPr txBox="1">
              <a:spLocks noChangeArrowheads="1"/>
            </p:cNvSpPr>
            <p:nvPr/>
          </p:nvSpPr>
          <p:spPr bwMode="auto">
            <a:xfrm>
              <a:off x="1338" y="2296"/>
              <a:ext cx="7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申请确认</a:t>
              </a:r>
            </a:p>
          </p:txBody>
        </p:sp>
        <p:sp>
          <p:nvSpPr>
            <p:cNvPr id="386076" name="Text Box 28"/>
            <p:cNvSpPr txBox="1">
              <a:spLocks noChangeArrowheads="1"/>
            </p:cNvSpPr>
            <p:nvPr/>
          </p:nvSpPr>
          <p:spPr bwMode="auto">
            <a:xfrm>
              <a:off x="1338" y="2538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确认买入</a:t>
              </a:r>
            </a:p>
          </p:txBody>
        </p:sp>
        <p:sp>
          <p:nvSpPr>
            <p:cNvPr id="386077" name="Text Box 29"/>
            <p:cNvSpPr txBox="1">
              <a:spLocks noChangeArrowheads="1"/>
            </p:cNvSpPr>
            <p:nvPr/>
          </p:nvSpPr>
          <p:spPr bwMode="auto">
            <a:xfrm>
              <a:off x="1247" y="2840"/>
              <a:ext cx="7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显示订单号</a:t>
              </a:r>
            </a:p>
          </p:txBody>
        </p:sp>
        <p:sp>
          <p:nvSpPr>
            <p:cNvPr id="386078" name="Line 30"/>
            <p:cNvSpPr>
              <a:spLocks noChangeShapeType="1"/>
            </p:cNvSpPr>
            <p:nvPr/>
          </p:nvSpPr>
          <p:spPr bwMode="auto">
            <a:xfrm>
              <a:off x="2744" y="3022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79" name="Text Box 31"/>
            <p:cNvSpPr txBox="1">
              <a:spLocks noChangeArrowheads="1"/>
            </p:cNvSpPr>
            <p:nvPr/>
          </p:nvSpPr>
          <p:spPr bwMode="auto">
            <a:xfrm>
              <a:off x="3425" y="2810"/>
              <a:ext cx="5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下订单</a:t>
              </a:r>
            </a:p>
          </p:txBody>
        </p:sp>
        <p:sp>
          <p:nvSpPr>
            <p:cNvPr id="386080" name="Text Box 32"/>
            <p:cNvSpPr txBox="1">
              <a:spLocks noChangeArrowheads="1"/>
            </p:cNvSpPr>
            <p:nvPr/>
          </p:nvSpPr>
          <p:spPr bwMode="auto">
            <a:xfrm>
              <a:off x="1428" y="3127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注销</a:t>
              </a:r>
            </a:p>
          </p:txBody>
        </p:sp>
        <p:sp>
          <p:nvSpPr>
            <p:cNvPr id="386081" name="Text Box 33"/>
            <p:cNvSpPr txBox="1">
              <a:spLocks noChangeArrowheads="1"/>
            </p:cNvSpPr>
            <p:nvPr/>
          </p:nvSpPr>
          <p:spPr bwMode="auto">
            <a:xfrm>
              <a:off x="1202" y="3475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非安全的通信</a:t>
              </a:r>
            </a:p>
          </p:txBody>
        </p:sp>
        <p:sp>
          <p:nvSpPr>
            <p:cNvPr id="386082" name="Text Box 34"/>
            <p:cNvSpPr txBox="1">
              <a:spLocks noChangeArrowheads="1"/>
            </p:cNvSpPr>
            <p:nvPr/>
          </p:nvSpPr>
          <p:spPr bwMode="auto">
            <a:xfrm>
              <a:off x="1201" y="3748"/>
              <a:ext cx="9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显示再见窗口</a:t>
              </a:r>
            </a:p>
          </p:txBody>
        </p:sp>
        <p:sp>
          <p:nvSpPr>
            <p:cNvPr id="386083" name="Line 35"/>
            <p:cNvSpPr>
              <a:spLocks noChangeShapeType="1"/>
            </p:cNvSpPr>
            <p:nvPr/>
          </p:nvSpPr>
          <p:spPr bwMode="auto">
            <a:xfrm rot="10800000">
              <a:off x="2744" y="4020"/>
              <a:ext cx="190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84" name="Text Box 36"/>
            <p:cNvSpPr txBox="1">
              <a:spLocks noChangeArrowheads="1"/>
            </p:cNvSpPr>
            <p:nvPr/>
          </p:nvSpPr>
          <p:spPr bwMode="auto">
            <a:xfrm>
              <a:off x="3243" y="3808"/>
              <a:ext cx="9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报告交易结束</a:t>
              </a:r>
            </a:p>
          </p:txBody>
        </p:sp>
        <p:sp>
          <p:nvSpPr>
            <p:cNvPr id="386085" name="Text Box 37"/>
            <p:cNvSpPr txBox="1">
              <a:spLocks noChangeArrowheads="1"/>
            </p:cNvSpPr>
            <p:nvPr/>
          </p:nvSpPr>
          <p:spPr bwMode="auto">
            <a:xfrm>
              <a:off x="2789" y="1389"/>
              <a:ext cx="12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{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验证顾客身份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</a:t>
              </a:r>
            </a:p>
          </p:txBody>
        </p:sp>
        <p:sp>
          <p:nvSpPr>
            <p:cNvPr id="386086" name="Text Box 38"/>
            <p:cNvSpPr txBox="1">
              <a:spLocks noChangeArrowheads="1"/>
            </p:cNvSpPr>
            <p:nvPr/>
          </p:nvSpPr>
          <p:spPr bwMode="auto">
            <a:xfrm>
              <a:off x="2789" y="2205"/>
              <a:ext cx="12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{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验证资金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</a:t>
              </a:r>
            </a:p>
          </p:txBody>
        </p:sp>
        <p:sp>
          <p:nvSpPr>
            <p:cNvPr id="386087" name="Text Box 39"/>
            <p:cNvSpPr txBox="1">
              <a:spLocks noChangeArrowheads="1"/>
            </p:cNvSpPr>
            <p:nvPr/>
          </p:nvSpPr>
          <p:spPr bwMode="auto">
            <a:xfrm>
              <a:off x="4740" y="3339"/>
              <a:ext cx="7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{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执行订单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4EFEAE-71EA-478E-85BB-6DD30BE80BD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88098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顺序模型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顺序图</a:t>
            </a:r>
          </a:p>
        </p:txBody>
      </p:sp>
      <p:sp>
        <p:nvSpPr>
          <p:cNvPr id="388099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88139" name="Group 43"/>
          <p:cNvGrpSpPr>
            <a:grpSpLocks/>
          </p:cNvGrpSpPr>
          <p:nvPr/>
        </p:nvGrpSpPr>
        <p:grpSpPr bwMode="auto">
          <a:xfrm>
            <a:off x="1403350" y="1449388"/>
            <a:ext cx="5962650" cy="4500562"/>
            <a:chOff x="884" y="754"/>
            <a:chExt cx="3756" cy="2835"/>
          </a:xfrm>
        </p:grpSpPr>
        <p:grpSp>
          <p:nvGrpSpPr>
            <p:cNvPr id="388137" name="Group 41"/>
            <p:cNvGrpSpPr>
              <a:grpSpLocks/>
            </p:cNvGrpSpPr>
            <p:nvPr/>
          </p:nvGrpSpPr>
          <p:grpSpPr bwMode="auto">
            <a:xfrm>
              <a:off x="884" y="754"/>
              <a:ext cx="3756" cy="2313"/>
              <a:chOff x="348" y="845"/>
              <a:chExt cx="3756" cy="2313"/>
            </a:xfrm>
          </p:grpSpPr>
          <p:sp>
            <p:nvSpPr>
              <p:cNvPr id="388103" name="Text Box 7"/>
              <p:cNvSpPr txBox="1">
                <a:spLocks noChangeArrowheads="1"/>
              </p:cNvSpPr>
              <p:nvPr/>
            </p:nvSpPr>
            <p:spPr bwMode="auto">
              <a:xfrm>
                <a:off x="348" y="845"/>
                <a:ext cx="680" cy="268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u="sng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</a:t>
                </a:r>
                <a:r>
                  <a:rPr lang="zh-CN" altLang="en-US" sz="2000" b="1" u="sng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顾客</a:t>
                </a:r>
              </a:p>
            </p:txBody>
          </p:sp>
          <p:sp>
            <p:nvSpPr>
              <p:cNvPr id="388104" name="Text Box 8"/>
              <p:cNvSpPr txBox="1">
                <a:spLocks noChangeArrowheads="1"/>
              </p:cNvSpPr>
              <p:nvPr/>
            </p:nvSpPr>
            <p:spPr bwMode="auto">
              <a:xfrm>
                <a:off x="1338" y="845"/>
                <a:ext cx="1452" cy="268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u="sng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</a:t>
                </a:r>
                <a:r>
                  <a:rPr lang="zh-CN" altLang="en-US" sz="2000" b="1" u="sng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股票经纪人系统</a:t>
                </a:r>
              </a:p>
            </p:txBody>
          </p:sp>
          <p:sp>
            <p:nvSpPr>
              <p:cNvPr id="388105" name="Text Box 9"/>
              <p:cNvSpPr txBox="1">
                <a:spLocks noChangeArrowheads="1"/>
              </p:cNvSpPr>
              <p:nvPr/>
            </p:nvSpPr>
            <p:spPr bwMode="auto">
              <a:xfrm>
                <a:off x="2880" y="845"/>
                <a:ext cx="998" cy="268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u="sng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</a:t>
                </a:r>
                <a:r>
                  <a:rPr lang="zh-CN" altLang="en-US" sz="2000" b="1" u="sng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证券交易所</a:t>
                </a:r>
              </a:p>
            </p:txBody>
          </p:sp>
          <p:sp>
            <p:nvSpPr>
              <p:cNvPr id="388106" name="Rectangle 10"/>
              <p:cNvSpPr>
                <a:spLocks noChangeArrowheads="1"/>
              </p:cNvSpPr>
              <p:nvPr/>
            </p:nvSpPr>
            <p:spPr bwMode="auto">
              <a:xfrm>
                <a:off x="657" y="1117"/>
                <a:ext cx="91" cy="2041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07" name="Rectangle 11"/>
              <p:cNvSpPr>
                <a:spLocks noChangeArrowheads="1"/>
              </p:cNvSpPr>
              <p:nvPr/>
            </p:nvSpPr>
            <p:spPr bwMode="auto">
              <a:xfrm>
                <a:off x="1973" y="1117"/>
                <a:ext cx="91" cy="1950"/>
              </a:xfrm>
              <a:prstGeom prst="rect">
                <a:avLst/>
              </a:prstGeom>
              <a:noFill/>
              <a:ln w="28575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08" name="Rectangle 12"/>
              <p:cNvSpPr>
                <a:spLocks noChangeArrowheads="1"/>
              </p:cNvSpPr>
              <p:nvPr/>
            </p:nvSpPr>
            <p:spPr bwMode="auto">
              <a:xfrm>
                <a:off x="3333" y="1117"/>
                <a:ext cx="91" cy="1996"/>
              </a:xfrm>
              <a:prstGeom prst="rect">
                <a:avLst/>
              </a:prstGeom>
              <a:noFill/>
              <a:ln w="28575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12" name="Line 16"/>
              <p:cNvSpPr>
                <a:spLocks noChangeShapeType="1"/>
              </p:cNvSpPr>
              <p:nvPr/>
            </p:nvSpPr>
            <p:spPr bwMode="auto">
              <a:xfrm>
                <a:off x="748" y="1329"/>
                <a:ext cx="1225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3" name="Line 17"/>
              <p:cNvSpPr>
                <a:spLocks noChangeShapeType="1"/>
              </p:cNvSpPr>
              <p:nvPr/>
            </p:nvSpPr>
            <p:spPr bwMode="auto">
              <a:xfrm rot="10800000">
                <a:off x="748" y="1602"/>
                <a:ext cx="1225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4" name="Line 18"/>
              <p:cNvSpPr>
                <a:spLocks noChangeShapeType="1"/>
              </p:cNvSpPr>
              <p:nvPr/>
            </p:nvSpPr>
            <p:spPr bwMode="auto">
              <a:xfrm>
                <a:off x="761" y="1874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5" name="Line 19"/>
              <p:cNvSpPr>
                <a:spLocks noChangeShapeType="1"/>
              </p:cNvSpPr>
              <p:nvPr/>
            </p:nvSpPr>
            <p:spPr bwMode="auto">
              <a:xfrm rot="10800000">
                <a:off x="748" y="2146"/>
                <a:ext cx="1225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22" name="Text Box 26"/>
              <p:cNvSpPr txBox="1">
                <a:spLocks noChangeArrowheads="1"/>
              </p:cNvSpPr>
              <p:nvPr/>
            </p:nvSpPr>
            <p:spPr bwMode="auto">
              <a:xfrm>
                <a:off x="930" y="1117"/>
                <a:ext cx="9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输入买入日期</a:t>
                </a:r>
              </a:p>
            </p:txBody>
          </p:sp>
          <p:sp>
            <p:nvSpPr>
              <p:cNvPr id="388123" name="Text Box 27"/>
              <p:cNvSpPr txBox="1">
                <a:spLocks noChangeArrowheads="1"/>
              </p:cNvSpPr>
              <p:nvPr/>
            </p:nvSpPr>
            <p:spPr bwMode="auto">
              <a:xfrm>
                <a:off x="1020" y="1390"/>
                <a:ext cx="77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申请确认</a:t>
                </a:r>
              </a:p>
            </p:txBody>
          </p:sp>
          <p:sp>
            <p:nvSpPr>
              <p:cNvPr id="388124" name="Text Box 28"/>
              <p:cNvSpPr txBox="1">
                <a:spLocks noChangeArrowheads="1"/>
              </p:cNvSpPr>
              <p:nvPr/>
            </p:nvSpPr>
            <p:spPr bwMode="auto">
              <a:xfrm>
                <a:off x="1034" y="1692"/>
                <a:ext cx="63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确认买入</a:t>
                </a:r>
              </a:p>
            </p:txBody>
          </p:sp>
          <p:sp>
            <p:nvSpPr>
              <p:cNvPr id="388125" name="Text Box 29"/>
              <p:cNvSpPr txBox="1">
                <a:spLocks noChangeArrowheads="1"/>
              </p:cNvSpPr>
              <p:nvPr/>
            </p:nvSpPr>
            <p:spPr bwMode="auto">
              <a:xfrm>
                <a:off x="978" y="1964"/>
                <a:ext cx="77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显示订单号</a:t>
                </a:r>
              </a:p>
            </p:txBody>
          </p:sp>
          <p:sp>
            <p:nvSpPr>
              <p:cNvPr id="388126" name="Line 30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1224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27" name="Text Box 31"/>
              <p:cNvSpPr txBox="1">
                <a:spLocks noChangeArrowheads="1"/>
              </p:cNvSpPr>
              <p:nvPr/>
            </p:nvSpPr>
            <p:spPr bwMode="auto">
              <a:xfrm>
                <a:off x="2381" y="1933"/>
                <a:ext cx="5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下订单</a:t>
                </a:r>
              </a:p>
            </p:txBody>
          </p:sp>
          <p:sp>
            <p:nvSpPr>
              <p:cNvPr id="388132" name="Text Box 36"/>
              <p:cNvSpPr txBox="1">
                <a:spLocks noChangeArrowheads="1"/>
              </p:cNvSpPr>
              <p:nvPr/>
            </p:nvSpPr>
            <p:spPr bwMode="auto">
              <a:xfrm>
                <a:off x="2200" y="2251"/>
                <a:ext cx="99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报告交易结束</a:t>
                </a:r>
              </a:p>
            </p:txBody>
          </p:sp>
          <p:sp>
            <p:nvSpPr>
              <p:cNvPr id="388134" name="Text Box 38"/>
              <p:cNvSpPr txBox="1">
                <a:spLocks noChangeArrowheads="1"/>
              </p:cNvSpPr>
              <p:nvPr/>
            </p:nvSpPr>
            <p:spPr bwMode="auto">
              <a:xfrm>
                <a:off x="2064" y="1358"/>
                <a:ext cx="8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{</a:t>
                </a: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验证资金</a:t>
                </a:r>
                <a:r>
                  <a:rPr lang="en-US" altLang="zh-CN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}</a:t>
                </a:r>
              </a:p>
            </p:txBody>
          </p:sp>
          <p:sp>
            <p:nvSpPr>
              <p:cNvPr id="388135" name="Text Box 39"/>
              <p:cNvSpPr txBox="1">
                <a:spLocks noChangeArrowheads="1"/>
              </p:cNvSpPr>
              <p:nvPr/>
            </p:nvSpPr>
            <p:spPr bwMode="auto">
              <a:xfrm>
                <a:off x="3379" y="2205"/>
                <a:ext cx="7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{</a:t>
                </a: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执行订单</a:t>
                </a:r>
                <a:r>
                  <a:rPr lang="en-US" altLang="zh-CN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}</a:t>
                </a:r>
              </a:p>
            </p:txBody>
          </p:sp>
          <p:sp>
            <p:nvSpPr>
              <p:cNvPr id="388136" name="Line 40"/>
              <p:cNvSpPr>
                <a:spLocks noChangeShapeType="1"/>
              </p:cNvSpPr>
              <p:nvPr/>
            </p:nvSpPr>
            <p:spPr bwMode="auto">
              <a:xfrm rot="10800000">
                <a:off x="2086" y="2478"/>
                <a:ext cx="1247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8138" name="Text Box 42"/>
            <p:cNvSpPr txBox="1">
              <a:spLocks noChangeArrowheads="1"/>
            </p:cNvSpPr>
            <p:nvPr/>
          </p:nvSpPr>
          <p:spPr bwMode="auto">
            <a:xfrm>
              <a:off x="2064" y="3339"/>
              <a:ext cx="1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买入股票的顺序图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84D0E3-4BFF-4ECA-829C-71909D5FB23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90146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顺序模型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顺序图</a:t>
            </a:r>
          </a:p>
        </p:txBody>
      </p:sp>
      <p:sp>
        <p:nvSpPr>
          <p:cNvPr id="390147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90171" name="Group 27"/>
          <p:cNvGrpSpPr>
            <a:grpSpLocks/>
          </p:cNvGrpSpPr>
          <p:nvPr/>
        </p:nvGrpSpPr>
        <p:grpSpPr bwMode="auto">
          <a:xfrm>
            <a:off x="1403350" y="1449388"/>
            <a:ext cx="5603875" cy="4500562"/>
            <a:chOff x="884" y="913"/>
            <a:chExt cx="3530" cy="2835"/>
          </a:xfrm>
        </p:grpSpPr>
        <p:sp>
          <p:nvSpPr>
            <p:cNvPr id="390150" name="Text Box 6"/>
            <p:cNvSpPr txBox="1">
              <a:spLocks noChangeArrowheads="1"/>
            </p:cNvSpPr>
            <p:nvPr/>
          </p:nvSpPr>
          <p:spPr bwMode="auto">
            <a:xfrm>
              <a:off x="884" y="913"/>
              <a:ext cx="680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  <a:r>
                <a:rPr lang="zh-CN" altLang="en-US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顾客</a:t>
              </a:r>
            </a:p>
          </p:txBody>
        </p:sp>
        <p:sp>
          <p:nvSpPr>
            <p:cNvPr id="390151" name="Text Box 7"/>
            <p:cNvSpPr txBox="1">
              <a:spLocks noChangeArrowheads="1"/>
            </p:cNvSpPr>
            <p:nvPr/>
          </p:nvSpPr>
          <p:spPr bwMode="auto">
            <a:xfrm>
              <a:off x="1874" y="913"/>
              <a:ext cx="1452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  <a:r>
                <a:rPr lang="zh-CN" altLang="en-US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股票经纪人系统</a:t>
              </a:r>
            </a:p>
          </p:txBody>
        </p:sp>
        <p:sp>
          <p:nvSpPr>
            <p:cNvPr id="390152" name="Text Box 8"/>
            <p:cNvSpPr txBox="1">
              <a:spLocks noChangeArrowheads="1"/>
            </p:cNvSpPr>
            <p:nvPr/>
          </p:nvSpPr>
          <p:spPr bwMode="auto">
            <a:xfrm>
              <a:off x="3416" y="913"/>
              <a:ext cx="998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  <a:r>
                <a:rPr lang="zh-CN" altLang="en-US" sz="2000" b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证券交易所</a:t>
              </a:r>
            </a:p>
          </p:txBody>
        </p:sp>
        <p:sp>
          <p:nvSpPr>
            <p:cNvPr id="390153" name="Rectangle 9"/>
            <p:cNvSpPr>
              <a:spLocks noChangeArrowheads="1"/>
            </p:cNvSpPr>
            <p:nvPr/>
          </p:nvSpPr>
          <p:spPr bwMode="auto">
            <a:xfrm>
              <a:off x="1193" y="1185"/>
              <a:ext cx="91" cy="204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4" name="Rectangle 10"/>
            <p:cNvSpPr>
              <a:spLocks noChangeArrowheads="1"/>
            </p:cNvSpPr>
            <p:nvPr/>
          </p:nvSpPr>
          <p:spPr bwMode="auto">
            <a:xfrm>
              <a:off x="2509" y="1185"/>
              <a:ext cx="99" cy="2064"/>
            </a:xfrm>
            <a:prstGeom prst="rect">
              <a:avLst/>
            </a:prstGeom>
            <a:noFill/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5" name="Rectangle 11"/>
            <p:cNvSpPr>
              <a:spLocks noChangeArrowheads="1"/>
            </p:cNvSpPr>
            <p:nvPr/>
          </p:nvSpPr>
          <p:spPr bwMode="auto">
            <a:xfrm>
              <a:off x="3869" y="1185"/>
              <a:ext cx="91" cy="1996"/>
            </a:xfrm>
            <a:prstGeom prst="rect">
              <a:avLst/>
            </a:prstGeom>
            <a:noFill/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6" name="Line 12"/>
            <p:cNvSpPr>
              <a:spLocks noChangeShapeType="1"/>
            </p:cNvSpPr>
            <p:nvPr/>
          </p:nvSpPr>
          <p:spPr bwMode="auto">
            <a:xfrm>
              <a:off x="1284" y="1540"/>
              <a:ext cx="122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7" name="Line 13"/>
            <p:cNvSpPr>
              <a:spLocks noChangeShapeType="1"/>
            </p:cNvSpPr>
            <p:nvPr/>
          </p:nvSpPr>
          <p:spPr bwMode="auto">
            <a:xfrm rot="10800000">
              <a:off x="1284" y="1813"/>
              <a:ext cx="122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8" name="Line 14"/>
            <p:cNvSpPr>
              <a:spLocks noChangeShapeType="1"/>
            </p:cNvSpPr>
            <p:nvPr/>
          </p:nvSpPr>
          <p:spPr bwMode="auto">
            <a:xfrm>
              <a:off x="1297" y="2085"/>
              <a:ext cx="121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60" name="Text Box 16"/>
            <p:cNvSpPr txBox="1">
              <a:spLocks noChangeArrowheads="1"/>
            </p:cNvSpPr>
            <p:nvPr/>
          </p:nvSpPr>
          <p:spPr bwMode="auto">
            <a:xfrm>
              <a:off x="1466" y="1328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输入买入日期</a:t>
              </a:r>
            </a:p>
          </p:txBody>
        </p:sp>
        <p:sp>
          <p:nvSpPr>
            <p:cNvPr id="390161" name="Text Box 17"/>
            <p:cNvSpPr txBox="1">
              <a:spLocks noChangeArrowheads="1"/>
            </p:cNvSpPr>
            <p:nvPr/>
          </p:nvSpPr>
          <p:spPr bwMode="auto">
            <a:xfrm>
              <a:off x="1556" y="1601"/>
              <a:ext cx="7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拒绝买入</a:t>
              </a:r>
            </a:p>
          </p:txBody>
        </p:sp>
        <p:sp>
          <p:nvSpPr>
            <p:cNvPr id="390162" name="Text Box 18"/>
            <p:cNvSpPr txBox="1">
              <a:spLocks noChangeArrowheads="1"/>
            </p:cNvSpPr>
            <p:nvPr/>
          </p:nvSpPr>
          <p:spPr bwMode="auto">
            <a:xfrm>
              <a:off x="1570" y="1903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取消买入</a:t>
              </a:r>
            </a:p>
          </p:txBody>
        </p:sp>
        <p:sp>
          <p:nvSpPr>
            <p:cNvPr id="390167" name="Text Box 23"/>
            <p:cNvSpPr txBox="1">
              <a:spLocks noChangeArrowheads="1"/>
            </p:cNvSpPr>
            <p:nvPr/>
          </p:nvSpPr>
          <p:spPr bwMode="auto">
            <a:xfrm>
              <a:off x="2600" y="1540"/>
              <a:ext cx="118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{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验证资金：资金不足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</a:t>
              </a:r>
            </a:p>
          </p:txBody>
        </p:sp>
        <p:sp>
          <p:nvSpPr>
            <p:cNvPr id="390170" name="Text Box 26"/>
            <p:cNvSpPr txBox="1">
              <a:spLocks noChangeArrowheads="1"/>
            </p:cNvSpPr>
            <p:nvPr/>
          </p:nvSpPr>
          <p:spPr bwMode="auto">
            <a:xfrm>
              <a:off x="2064" y="3498"/>
              <a:ext cx="19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买入股票失败的顺序图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F37CE4-3D0C-45DC-9725-8D3CF47DDD6D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40966" name="Picture 6" descr="Uml-SequenceD-SimpleWatch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88913"/>
            <a:ext cx="7315200" cy="6307137"/>
          </a:xfrm>
          <a:prstGeom prst="rect">
            <a:avLst/>
          </a:prstGeom>
          <a:noFill/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28600" y="457200"/>
            <a:ext cx="152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顺序图示例：简单手表调时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E68A4F-4669-4157-8720-21AC2CC1727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981200" y="54102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顺序图示例：一台打印服务器</a:t>
            </a:r>
          </a:p>
        </p:txBody>
      </p:sp>
      <p:pic>
        <p:nvPicPr>
          <p:cNvPr id="39948" name="Picture 12" descr="Uml-SequenceD-Printer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34400" cy="3948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84A243-282F-4F47-9C24-BE1DE0CEA68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2973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类图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类表示法</a:t>
            </a:r>
          </a:p>
        </p:txBody>
      </p:sp>
      <p:sp>
        <p:nvSpPr>
          <p:cNvPr id="32973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29738" name="Group 10"/>
          <p:cNvGrpSpPr>
            <a:grpSpLocks/>
          </p:cNvGrpSpPr>
          <p:nvPr/>
        </p:nvGrpSpPr>
        <p:grpSpPr bwMode="auto">
          <a:xfrm>
            <a:off x="755650" y="1196975"/>
            <a:ext cx="7632700" cy="996950"/>
            <a:chOff x="476" y="882"/>
            <a:chExt cx="4808" cy="628"/>
          </a:xfrm>
        </p:grpSpPr>
        <p:sp>
          <p:nvSpPr>
            <p:cNvPr id="329733" name="Text Box 5"/>
            <p:cNvSpPr txBox="1">
              <a:spLocks noChangeArrowheads="1"/>
            </p:cNvSpPr>
            <p:nvPr/>
          </p:nvSpPr>
          <p:spPr bwMode="auto">
            <a:xfrm>
              <a:off x="476" y="890"/>
              <a:ext cx="726" cy="27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Person</a:t>
              </a:r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2563" y="890"/>
              <a:ext cx="1451" cy="27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JoeSmith:Person</a:t>
              </a:r>
            </a:p>
          </p:txBody>
        </p:sp>
        <p:sp>
          <p:nvSpPr>
            <p:cNvPr id="329735" name="Text Box 7"/>
            <p:cNvSpPr txBox="1">
              <a:spLocks noChangeArrowheads="1"/>
            </p:cNvSpPr>
            <p:nvPr/>
          </p:nvSpPr>
          <p:spPr bwMode="auto">
            <a:xfrm>
              <a:off x="4195" y="882"/>
              <a:ext cx="1089" cy="27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:Person</a:t>
              </a:r>
            </a:p>
          </p:txBody>
        </p:sp>
        <p:sp>
          <p:nvSpPr>
            <p:cNvPr id="329736" name="Text Box 8"/>
            <p:cNvSpPr txBox="1">
              <a:spLocks noChangeArrowheads="1"/>
            </p:cNvSpPr>
            <p:nvPr/>
          </p:nvSpPr>
          <p:spPr bwMode="auto">
            <a:xfrm>
              <a:off x="703" y="1298"/>
              <a:ext cx="3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类</a:t>
              </a:r>
            </a:p>
          </p:txBody>
        </p:sp>
        <p:sp>
          <p:nvSpPr>
            <p:cNvPr id="329737" name="Text Box 9"/>
            <p:cNvSpPr txBox="1">
              <a:spLocks noChangeArrowheads="1"/>
            </p:cNvSpPr>
            <p:nvPr/>
          </p:nvSpPr>
          <p:spPr bwMode="auto">
            <a:xfrm>
              <a:off x="3832" y="1298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对象</a:t>
              </a:r>
            </a:p>
          </p:txBody>
        </p:sp>
      </p:grpSp>
      <p:grpSp>
        <p:nvGrpSpPr>
          <p:cNvPr id="329775" name="Group 47"/>
          <p:cNvGrpSpPr>
            <a:grpSpLocks/>
          </p:cNvGrpSpPr>
          <p:nvPr/>
        </p:nvGrpSpPr>
        <p:grpSpPr bwMode="auto">
          <a:xfrm>
            <a:off x="612775" y="2349500"/>
            <a:ext cx="7775575" cy="1584325"/>
            <a:chOff x="386" y="1480"/>
            <a:chExt cx="4898" cy="998"/>
          </a:xfrm>
        </p:grpSpPr>
        <p:grpSp>
          <p:nvGrpSpPr>
            <p:cNvPr id="329754" name="Group 26"/>
            <p:cNvGrpSpPr>
              <a:grpSpLocks/>
            </p:cNvGrpSpPr>
            <p:nvPr/>
          </p:nvGrpSpPr>
          <p:grpSpPr bwMode="auto">
            <a:xfrm>
              <a:off x="386" y="1480"/>
              <a:ext cx="1451" cy="938"/>
              <a:chOff x="295" y="1661"/>
              <a:chExt cx="1315" cy="938"/>
            </a:xfrm>
          </p:grpSpPr>
          <p:sp>
            <p:nvSpPr>
              <p:cNvPr id="329740" name="Text Box 12"/>
              <p:cNvSpPr txBox="1">
                <a:spLocks noChangeArrowheads="1"/>
              </p:cNvSpPr>
              <p:nvPr/>
            </p:nvSpPr>
            <p:spPr bwMode="auto">
              <a:xfrm>
                <a:off x="295" y="1674"/>
                <a:ext cx="1315" cy="66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50000"/>
                  </a:spcBef>
                </a:pPr>
                <a:endParaRPr lang="zh-CN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29743" name="Text Box 15"/>
              <p:cNvSpPr txBox="1">
                <a:spLocks noChangeArrowheads="1"/>
              </p:cNvSpPr>
              <p:nvPr/>
            </p:nvSpPr>
            <p:spPr bwMode="auto">
              <a:xfrm>
                <a:off x="521" y="2387"/>
                <a:ext cx="77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有属性的类</a:t>
                </a:r>
              </a:p>
            </p:txBody>
          </p:sp>
          <p:sp>
            <p:nvSpPr>
              <p:cNvPr id="329745" name="Line 17"/>
              <p:cNvSpPr>
                <a:spLocks noChangeShapeType="1"/>
              </p:cNvSpPr>
              <p:nvPr/>
            </p:nvSpPr>
            <p:spPr bwMode="auto">
              <a:xfrm>
                <a:off x="295" y="1888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47" name="Text Box 19"/>
              <p:cNvSpPr txBox="1">
                <a:spLocks noChangeArrowheads="1"/>
              </p:cNvSpPr>
              <p:nvPr/>
            </p:nvSpPr>
            <p:spPr bwMode="auto">
              <a:xfrm>
                <a:off x="612" y="1661"/>
                <a:ext cx="5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Person</a:t>
                </a:r>
              </a:p>
            </p:txBody>
          </p:sp>
          <p:sp>
            <p:nvSpPr>
              <p:cNvPr id="329749" name="Text Box 21"/>
              <p:cNvSpPr txBox="1">
                <a:spLocks noChangeArrowheads="1"/>
              </p:cNvSpPr>
              <p:nvPr/>
            </p:nvSpPr>
            <p:spPr bwMode="auto">
              <a:xfrm>
                <a:off x="386" y="1880"/>
                <a:ext cx="1134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name: string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birthDate: date</a:t>
                </a:r>
                <a:endParaRPr lang="en-US" altLang="zh-CN"/>
              </a:p>
            </p:txBody>
          </p:sp>
        </p:grpSp>
        <p:grpSp>
          <p:nvGrpSpPr>
            <p:cNvPr id="329755" name="Group 27"/>
            <p:cNvGrpSpPr>
              <a:grpSpLocks/>
            </p:cNvGrpSpPr>
            <p:nvPr/>
          </p:nvGrpSpPr>
          <p:grpSpPr bwMode="auto">
            <a:xfrm>
              <a:off x="3235" y="1508"/>
              <a:ext cx="2049" cy="970"/>
              <a:chOff x="3099" y="1629"/>
              <a:chExt cx="2049" cy="970"/>
            </a:xfrm>
          </p:grpSpPr>
          <p:sp>
            <p:nvSpPr>
              <p:cNvPr id="329744" name="Text Box 16"/>
              <p:cNvSpPr txBox="1">
                <a:spLocks noChangeArrowheads="1"/>
              </p:cNvSpPr>
              <p:nvPr/>
            </p:nvSpPr>
            <p:spPr bwMode="auto">
              <a:xfrm>
                <a:off x="3697" y="2387"/>
                <a:ext cx="77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有值的对象</a:t>
                </a:r>
              </a:p>
            </p:txBody>
          </p:sp>
          <p:sp>
            <p:nvSpPr>
              <p:cNvPr id="329750" name="Text Box 22"/>
              <p:cNvSpPr txBox="1">
                <a:spLocks noChangeArrowheads="1"/>
              </p:cNvSpPr>
              <p:nvPr/>
            </p:nvSpPr>
            <p:spPr bwMode="auto">
              <a:xfrm>
                <a:off x="3099" y="1645"/>
                <a:ext cx="1996" cy="66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50000"/>
                  </a:spcBef>
                </a:pPr>
                <a:endParaRPr lang="zh-CN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29751" name="Line 23"/>
              <p:cNvSpPr>
                <a:spLocks noChangeShapeType="1"/>
              </p:cNvSpPr>
              <p:nvPr/>
            </p:nvSpPr>
            <p:spPr bwMode="auto">
              <a:xfrm>
                <a:off x="3099" y="1859"/>
                <a:ext cx="1996" cy="1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52" name="Text Box 24"/>
              <p:cNvSpPr txBox="1">
                <a:spLocks noChangeArrowheads="1"/>
              </p:cNvSpPr>
              <p:nvPr/>
            </p:nvSpPr>
            <p:spPr bwMode="auto">
              <a:xfrm>
                <a:off x="3390" y="1629"/>
                <a:ext cx="131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u="sng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JoeSmith:Person </a:t>
                </a:r>
              </a:p>
            </p:txBody>
          </p:sp>
          <p:sp>
            <p:nvSpPr>
              <p:cNvPr id="329753" name="Text Box 25"/>
              <p:cNvSpPr txBox="1">
                <a:spLocks noChangeArrowheads="1"/>
              </p:cNvSpPr>
              <p:nvPr/>
            </p:nvSpPr>
            <p:spPr bwMode="auto">
              <a:xfrm>
                <a:off x="3152" y="1842"/>
                <a:ext cx="199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name=“Joe Smith”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birthDate=21 October 1983</a:t>
                </a:r>
                <a:endParaRPr lang="en-US" altLang="zh-CN"/>
              </a:p>
            </p:txBody>
          </p:sp>
        </p:grpSp>
      </p:grpSp>
      <p:grpSp>
        <p:nvGrpSpPr>
          <p:cNvPr id="329774" name="Group 46"/>
          <p:cNvGrpSpPr>
            <a:grpSpLocks/>
          </p:cNvGrpSpPr>
          <p:nvPr/>
        </p:nvGrpSpPr>
        <p:grpSpPr bwMode="auto">
          <a:xfrm>
            <a:off x="1403350" y="4149725"/>
            <a:ext cx="6337300" cy="2279650"/>
            <a:chOff x="884" y="2614"/>
            <a:chExt cx="3992" cy="1436"/>
          </a:xfrm>
        </p:grpSpPr>
        <p:sp>
          <p:nvSpPr>
            <p:cNvPr id="329758" name="Text Box 30"/>
            <p:cNvSpPr txBox="1">
              <a:spLocks noChangeArrowheads="1"/>
            </p:cNvSpPr>
            <p:nvPr/>
          </p:nvSpPr>
          <p:spPr bwMode="auto">
            <a:xfrm>
              <a:off x="2562" y="3838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操作</a:t>
              </a:r>
            </a:p>
          </p:txBody>
        </p:sp>
        <p:grpSp>
          <p:nvGrpSpPr>
            <p:cNvPr id="329770" name="Group 42"/>
            <p:cNvGrpSpPr>
              <a:grpSpLocks/>
            </p:cNvGrpSpPr>
            <p:nvPr/>
          </p:nvGrpSpPr>
          <p:grpSpPr bwMode="auto">
            <a:xfrm>
              <a:off x="884" y="2630"/>
              <a:ext cx="1315" cy="1134"/>
              <a:chOff x="295" y="2931"/>
              <a:chExt cx="1315" cy="1134"/>
            </a:xfrm>
          </p:grpSpPr>
          <p:sp>
            <p:nvSpPr>
              <p:cNvPr id="329757" name="Text Box 29"/>
              <p:cNvSpPr txBox="1">
                <a:spLocks noChangeArrowheads="1"/>
              </p:cNvSpPr>
              <p:nvPr/>
            </p:nvSpPr>
            <p:spPr bwMode="auto">
              <a:xfrm>
                <a:off x="295" y="2944"/>
                <a:ext cx="1315" cy="11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50000"/>
                  </a:spcBef>
                </a:pPr>
                <a:endParaRPr lang="zh-CN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29759" name="Line 31"/>
              <p:cNvSpPr>
                <a:spLocks noChangeShapeType="1"/>
              </p:cNvSpPr>
              <p:nvPr/>
            </p:nvSpPr>
            <p:spPr bwMode="auto">
              <a:xfrm>
                <a:off x="295" y="3158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60" name="Text Box 32"/>
              <p:cNvSpPr txBox="1">
                <a:spLocks noChangeArrowheads="1"/>
              </p:cNvSpPr>
              <p:nvPr/>
            </p:nvSpPr>
            <p:spPr bwMode="auto">
              <a:xfrm>
                <a:off x="612" y="2931"/>
                <a:ext cx="5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Person</a:t>
                </a:r>
              </a:p>
            </p:txBody>
          </p:sp>
          <p:sp>
            <p:nvSpPr>
              <p:cNvPr id="329761" name="Text Box 33"/>
              <p:cNvSpPr txBox="1">
                <a:spLocks noChangeArrowheads="1"/>
              </p:cNvSpPr>
              <p:nvPr/>
            </p:nvSpPr>
            <p:spPr bwMode="auto">
              <a:xfrm>
                <a:off x="386" y="3150"/>
                <a:ext cx="1134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name: string</a:t>
                </a:r>
              </a:p>
              <a:p>
                <a:pPr>
                  <a:spcBef>
                    <a:spcPct val="5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birthday: date</a:t>
                </a:r>
                <a:endParaRPr lang="en-US" altLang="zh-CN"/>
              </a:p>
            </p:txBody>
          </p:sp>
          <p:sp>
            <p:nvSpPr>
              <p:cNvPr id="329762" name="Line 34"/>
              <p:cNvSpPr>
                <a:spLocks noChangeShapeType="1"/>
              </p:cNvSpPr>
              <p:nvPr/>
            </p:nvSpPr>
            <p:spPr bwMode="auto">
              <a:xfrm>
                <a:off x="295" y="3612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63" name="Text Box 35"/>
              <p:cNvSpPr txBox="1">
                <a:spLocks noChangeArrowheads="1"/>
              </p:cNvSpPr>
              <p:nvPr/>
            </p:nvSpPr>
            <p:spPr bwMode="auto">
              <a:xfrm>
                <a:off x="385" y="3612"/>
                <a:ext cx="1180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changeJob</a:t>
                </a:r>
              </a:p>
              <a:p>
                <a:pPr>
                  <a:spcBef>
                    <a:spcPct val="5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changeAddress</a:t>
                </a:r>
                <a:endParaRPr lang="en-US" altLang="zh-CN"/>
              </a:p>
            </p:txBody>
          </p:sp>
        </p:grpSp>
        <p:grpSp>
          <p:nvGrpSpPr>
            <p:cNvPr id="329773" name="Group 45"/>
            <p:cNvGrpSpPr>
              <a:grpSpLocks/>
            </p:cNvGrpSpPr>
            <p:nvPr/>
          </p:nvGrpSpPr>
          <p:grpSpPr bwMode="auto">
            <a:xfrm>
              <a:off x="2744" y="2614"/>
              <a:ext cx="2132" cy="1150"/>
              <a:chOff x="2744" y="2832"/>
              <a:chExt cx="2132" cy="1150"/>
            </a:xfrm>
          </p:grpSpPr>
          <p:sp>
            <p:nvSpPr>
              <p:cNvPr id="329764" name="Text Box 36"/>
              <p:cNvSpPr txBox="1">
                <a:spLocks noChangeArrowheads="1"/>
              </p:cNvSpPr>
              <p:nvPr/>
            </p:nvSpPr>
            <p:spPr bwMode="auto">
              <a:xfrm>
                <a:off x="2744" y="2861"/>
                <a:ext cx="2086" cy="11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50000"/>
                  </a:spcBef>
                </a:pPr>
                <a:endParaRPr lang="zh-CN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29766" name="Text Box 38"/>
              <p:cNvSpPr txBox="1">
                <a:spLocks noChangeArrowheads="1"/>
              </p:cNvSpPr>
              <p:nvPr/>
            </p:nvSpPr>
            <p:spPr bwMode="auto">
              <a:xfrm>
                <a:off x="3107" y="2832"/>
                <a:ext cx="13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GeometricObject</a:t>
                </a:r>
              </a:p>
            </p:txBody>
          </p:sp>
          <p:sp>
            <p:nvSpPr>
              <p:cNvPr id="329767" name="Text Box 39"/>
              <p:cNvSpPr txBox="1">
                <a:spLocks noChangeArrowheads="1"/>
              </p:cNvSpPr>
              <p:nvPr/>
            </p:nvSpPr>
            <p:spPr bwMode="auto">
              <a:xfrm>
                <a:off x="2835" y="3067"/>
                <a:ext cx="1134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color</a:t>
                </a:r>
              </a:p>
              <a:p>
                <a:pPr>
                  <a:spcBef>
                    <a:spcPct val="5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position</a:t>
                </a:r>
                <a:endParaRPr lang="en-US" altLang="zh-CN"/>
              </a:p>
            </p:txBody>
          </p:sp>
          <p:sp>
            <p:nvSpPr>
              <p:cNvPr id="329768" name="Line 40"/>
              <p:cNvSpPr>
                <a:spLocks noChangeShapeType="1"/>
              </p:cNvSpPr>
              <p:nvPr/>
            </p:nvSpPr>
            <p:spPr bwMode="auto">
              <a:xfrm flipV="1">
                <a:off x="2744" y="3521"/>
                <a:ext cx="2086" cy="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69" name="Text Box 41"/>
              <p:cNvSpPr txBox="1">
                <a:spLocks noChangeArrowheads="1"/>
              </p:cNvSpPr>
              <p:nvPr/>
            </p:nvSpPr>
            <p:spPr bwMode="auto">
              <a:xfrm>
                <a:off x="2789" y="3521"/>
                <a:ext cx="2087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move ( delta: Vector)</a:t>
                </a:r>
              </a:p>
              <a:p>
                <a:pPr>
                  <a:spcBef>
                    <a:spcPct val="5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rotate ( in angle: float=0.0)</a:t>
                </a:r>
                <a:endParaRPr lang="en-US" altLang="zh-CN"/>
              </a:p>
            </p:txBody>
          </p:sp>
          <p:sp>
            <p:nvSpPr>
              <p:cNvPr id="329771" name="Line 43"/>
              <p:cNvSpPr>
                <a:spLocks noChangeShapeType="1"/>
              </p:cNvSpPr>
              <p:nvPr/>
            </p:nvSpPr>
            <p:spPr bwMode="auto">
              <a:xfrm>
                <a:off x="2744" y="3067"/>
                <a:ext cx="2086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27FBA-BEDE-4178-9B20-953F8422A67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91170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顺序模型</a:t>
            </a:r>
          </a:p>
        </p:txBody>
      </p:sp>
      <p:sp>
        <p:nvSpPr>
          <p:cNvPr id="391171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顺序模型的准则：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至少为每个用例编写一种场景；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把场景抽象为顺序图；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划分复杂的交互；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为每种错误条件绘制一张顺序图。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EF5DB-0CCA-43A4-BCF6-AD8AC158FD0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92194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活动模型</a:t>
            </a:r>
          </a:p>
        </p:txBody>
      </p:sp>
      <p:sp>
        <p:nvSpPr>
          <p:cNvPr id="392195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589479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活动图（</a:t>
            </a:r>
            <a:r>
              <a:rPr lang="en-US" altLang="zh-CN" sz="2800" b="1" dirty="0">
                <a:solidFill>
                  <a:srgbClr val="FFFF00"/>
                </a:solidFill>
              </a:rPr>
              <a:t>activity diagram</a:t>
            </a:r>
            <a:r>
              <a:rPr lang="zh-CN" altLang="en-US" sz="2800" b="1" dirty="0">
                <a:solidFill>
                  <a:srgbClr val="FFFF00"/>
                </a:solidFill>
              </a:rPr>
              <a:t>）显示了组成复杂过程的步骤序列。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与顺序图类似，活动图可以显示控制流，但专注于操作而不是对象。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活动图在设计算法和工作流的早期阶段最为有用；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类似流程图，描述一个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的处理流程；</a:t>
            </a:r>
          </a:p>
          <a:p>
            <a:r>
              <a:rPr lang="zh-CN" altLang="en-US" sz="2800" b="1" dirty="0">
                <a:solidFill>
                  <a:srgbClr val="FFFF00"/>
                </a:solidFill>
              </a:rPr>
              <a:t>活动图可以方便地描述控制转移条件以及并行执行等要求。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D98D5-A372-4452-9A35-20397EE6BC00}" type="slidenum">
              <a:rPr lang="en-US" altLang="zh-CN"/>
              <a:pPr/>
              <a:t>32</a:t>
            </a:fld>
            <a:endParaRPr lang="en-US" altLang="zh-CN"/>
          </a:p>
        </p:txBody>
      </p:sp>
      <p:pic>
        <p:nvPicPr>
          <p:cNvPr id="393218" name="Picture 2" descr="Uml-ActivityD-Printer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7620000" cy="5830888"/>
          </a:xfrm>
          <a:prstGeom prst="rect">
            <a:avLst/>
          </a:prstGeom>
          <a:noFill/>
        </p:spPr>
      </p:pic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2627784" y="6237312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活动图示例：打印过程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A9679-AC27-4C00-85AD-511EC0FDBF40}" type="slidenum">
              <a:rPr lang="en-US" altLang="zh-CN"/>
              <a:pPr/>
              <a:t>33</a:t>
            </a:fld>
            <a:endParaRPr lang="en-US" altLang="zh-CN"/>
          </a:p>
        </p:txBody>
      </p:sp>
      <p:pic>
        <p:nvPicPr>
          <p:cNvPr id="395266" name="Picture 2" descr="Uml-ActivityD-Synchronize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836613"/>
            <a:ext cx="7581900" cy="4343400"/>
          </a:xfrm>
          <a:prstGeom prst="rect">
            <a:avLst/>
          </a:prstGeom>
          <a:noFill/>
        </p:spPr>
      </p:pic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2350356" y="5445223"/>
            <a:ext cx="4392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活动图示例：表示并发和同步</a:t>
            </a:r>
            <a:endParaRPr kumimoji="1" lang="zh-CN" altLang="en-US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DAACED-D2D6-4C71-9232-853146F2BAC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FFFF00"/>
                </a:solidFill>
              </a:rPr>
              <a:t>构件图描述程序代码的组织结构；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FFFF00"/>
                </a:solidFill>
              </a:rPr>
              <a:t>构件：</a:t>
            </a:r>
          </a:p>
          <a:p>
            <a:pPr lvl="1">
              <a:lnSpc>
                <a:spcPct val="115000"/>
              </a:lnSpc>
            </a:pPr>
            <a:r>
              <a:rPr lang="zh-CN" altLang="en-US" b="1">
                <a:solidFill>
                  <a:srgbClr val="FFFF00"/>
                </a:solidFill>
              </a:rPr>
              <a:t>源代码构件</a:t>
            </a:r>
          </a:p>
          <a:p>
            <a:pPr lvl="1">
              <a:lnSpc>
                <a:spcPct val="115000"/>
              </a:lnSpc>
            </a:pPr>
            <a:r>
              <a:rPr lang="zh-CN" altLang="en-US" b="1">
                <a:solidFill>
                  <a:srgbClr val="FFFF00"/>
                </a:solidFill>
              </a:rPr>
              <a:t>二进制目标代码构件</a:t>
            </a:r>
          </a:p>
          <a:p>
            <a:pPr lvl="1">
              <a:lnSpc>
                <a:spcPct val="115000"/>
              </a:lnSpc>
            </a:pPr>
            <a:r>
              <a:rPr lang="zh-CN" altLang="en-US" b="1">
                <a:solidFill>
                  <a:srgbClr val="FFFF00"/>
                </a:solidFill>
              </a:rPr>
              <a:t>可执行构件</a:t>
            </a:r>
          </a:p>
          <a:p>
            <a:pPr lvl="1">
              <a:lnSpc>
                <a:spcPct val="115000"/>
              </a:lnSpc>
            </a:pPr>
            <a:r>
              <a:rPr lang="zh-CN" altLang="en-US" b="1">
                <a:solidFill>
                  <a:srgbClr val="FFFF00"/>
                </a:solidFill>
              </a:rPr>
              <a:t>文档构件</a:t>
            </a:r>
          </a:p>
        </p:txBody>
      </p:sp>
      <p:sp>
        <p:nvSpPr>
          <p:cNvPr id="410627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构件图简介</a:t>
            </a:r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C27CD-1F7E-403D-B905-B2B74E24BFA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11650" name="Text Box 2"/>
          <p:cNvSpPr txBox="1">
            <a:spLocks noChangeArrowheads="1"/>
          </p:cNvSpPr>
          <p:nvPr/>
        </p:nvSpPr>
        <p:spPr bwMode="auto">
          <a:xfrm>
            <a:off x="1295400" y="56388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反映程序代码构件间的依赖关系的构件图</a:t>
            </a:r>
          </a:p>
        </p:txBody>
      </p:sp>
      <p:pic>
        <p:nvPicPr>
          <p:cNvPr id="411651" name="Picture 3" descr="Uml-ComponentD-CodeComponents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915400" cy="446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B778EF-C3BE-4114-A55F-E05A4762AE3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75297"/>
          </a:xfrm>
        </p:spPr>
        <p:txBody>
          <a:bodyPr/>
          <a:lstStyle/>
          <a:p>
            <a:r>
              <a:rPr lang="en-US" altLang="zh-CN" b="1" dirty="0">
                <a:solidFill>
                  <a:srgbClr val="FF9900"/>
                </a:solidFill>
              </a:rPr>
              <a:t>Use Case View</a:t>
            </a:r>
            <a:r>
              <a:rPr lang="zh-CN" altLang="en-US" b="1" dirty="0">
                <a:solidFill>
                  <a:srgbClr val="FFFF00"/>
                </a:solidFill>
              </a:rPr>
              <a:t>（用例视图）：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视图内容：系统行为、动力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静态表现：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动态表现：交互图、状态图、活动图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观察角度：用户、分析员、测试员</a:t>
            </a:r>
          </a:p>
          <a:p>
            <a:r>
              <a:rPr lang="en-US" altLang="zh-CN" b="1" dirty="0">
                <a:solidFill>
                  <a:srgbClr val="FF9900"/>
                </a:solidFill>
              </a:rPr>
              <a:t>Logic View</a:t>
            </a:r>
            <a:r>
              <a:rPr lang="zh-CN" altLang="en-US" b="1" dirty="0">
                <a:solidFill>
                  <a:srgbClr val="FFFF00"/>
                </a:solidFill>
              </a:rPr>
              <a:t>（逻辑视图）：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视图内容：问题及解决方案的术语词汇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静态表现：类图、对象图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动态表现：交互图、状态图、活动图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观察角度：类、接口、协作</a:t>
            </a:r>
          </a:p>
        </p:txBody>
      </p:sp>
      <p:sp>
        <p:nvSpPr>
          <p:cNvPr id="6144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描述系统的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个视图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F56422-49BE-4801-8019-FB84D9CC2FF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75297"/>
          </a:xfrm>
        </p:spPr>
        <p:txBody>
          <a:bodyPr/>
          <a:lstStyle/>
          <a:p>
            <a:r>
              <a:rPr lang="en-US" altLang="zh-CN" b="1" dirty="0">
                <a:solidFill>
                  <a:srgbClr val="FF9900"/>
                </a:solidFill>
              </a:rPr>
              <a:t>Process View</a:t>
            </a:r>
            <a:r>
              <a:rPr lang="zh-CN" altLang="en-US" b="1" dirty="0">
                <a:solidFill>
                  <a:srgbClr val="FFFF00"/>
                </a:solidFill>
              </a:rPr>
              <a:t>（进程视图）：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视图内容：性能、可伸缩性、吞吐量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静态表现：类图、对象图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动态表现：交互图、状态图、活动图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观察角度：线程、进程</a:t>
            </a:r>
          </a:p>
          <a:p>
            <a:r>
              <a:rPr lang="en-US" altLang="zh-CN" b="1" dirty="0">
                <a:solidFill>
                  <a:srgbClr val="FF9900"/>
                </a:solidFill>
              </a:rPr>
              <a:t>Component View</a:t>
            </a:r>
            <a:r>
              <a:rPr lang="zh-CN" altLang="en-US" b="1" dirty="0">
                <a:solidFill>
                  <a:srgbClr val="FFFF00"/>
                </a:solidFill>
              </a:rPr>
              <a:t>（实现视图）：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视图内容：构件、文件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静态表现：构件图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动态表现：交互图、状态图、活动图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观察角度：配置、发布（</a:t>
            </a:r>
            <a:r>
              <a:rPr lang="en-US" altLang="zh-CN" b="1" dirty="0">
                <a:solidFill>
                  <a:srgbClr val="FFFF00"/>
                </a:solidFill>
              </a:rPr>
              <a:t>Releases</a:t>
            </a:r>
            <a:r>
              <a:rPr lang="zh-CN" altLang="en-US" b="1" dirty="0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6349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描述系统的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个视图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500B1-885F-4888-ABEB-8B12BC7C790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FF9900"/>
                </a:solidFill>
              </a:rPr>
              <a:t>Deployment View</a:t>
            </a:r>
            <a:r>
              <a:rPr lang="zh-CN" altLang="en-US" b="1" dirty="0">
                <a:solidFill>
                  <a:srgbClr val="FFFF00"/>
                </a:solidFill>
              </a:rPr>
              <a:t>（实施视图）：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视图内容：部件的发布、交付、安装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静态表现：配置图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动态表现：交互图、状态图、活动图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</a:rPr>
              <a:t>观察角度：拓扑结构的节点</a:t>
            </a:r>
          </a:p>
        </p:txBody>
      </p:sp>
      <p:sp>
        <p:nvSpPr>
          <p:cNvPr id="6451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描述系统的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个视图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FF2837-290F-4215-A58A-CCB0C8846FE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77507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描述系统的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个视图</a:t>
            </a:r>
          </a:p>
        </p:txBody>
      </p:sp>
      <p:sp>
        <p:nvSpPr>
          <p:cNvPr id="277508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63713" y="1700213"/>
            <a:ext cx="5867400" cy="3810000"/>
            <a:chOff x="816" y="672"/>
            <a:chExt cx="3696" cy="2400"/>
          </a:xfrm>
        </p:grpSpPr>
        <p:sp>
          <p:nvSpPr>
            <p:cNvPr id="277511" name="Text Box 7"/>
            <p:cNvSpPr txBox="1">
              <a:spLocks noChangeArrowheads="1"/>
            </p:cNvSpPr>
            <p:nvPr/>
          </p:nvSpPr>
          <p:spPr bwMode="auto">
            <a:xfrm>
              <a:off x="816" y="672"/>
              <a:ext cx="1632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逻辑视图</a:t>
              </a:r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2832" y="672"/>
              <a:ext cx="1632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实现视图</a:t>
              </a:r>
            </a:p>
          </p:txBody>
        </p:sp>
        <p:sp>
          <p:nvSpPr>
            <p:cNvPr id="277513" name="Text Box 9"/>
            <p:cNvSpPr txBox="1">
              <a:spLocks noChangeArrowheads="1"/>
            </p:cNvSpPr>
            <p:nvPr/>
          </p:nvSpPr>
          <p:spPr bwMode="auto">
            <a:xfrm>
              <a:off x="2880" y="2208"/>
              <a:ext cx="1632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实施视图</a:t>
              </a:r>
            </a:p>
          </p:txBody>
        </p:sp>
        <p:sp>
          <p:nvSpPr>
            <p:cNvPr id="277514" name="Text Box 10"/>
            <p:cNvSpPr txBox="1">
              <a:spLocks noChangeArrowheads="1"/>
            </p:cNvSpPr>
            <p:nvPr/>
          </p:nvSpPr>
          <p:spPr bwMode="auto">
            <a:xfrm>
              <a:off x="864" y="2208"/>
              <a:ext cx="1632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进程视图</a:t>
              </a:r>
            </a:p>
          </p:txBody>
        </p:sp>
        <p:sp>
          <p:nvSpPr>
            <p:cNvPr id="277515" name="Oval 11"/>
            <p:cNvSpPr>
              <a:spLocks noChangeArrowheads="1"/>
            </p:cNvSpPr>
            <p:nvPr/>
          </p:nvSpPr>
          <p:spPr bwMode="auto">
            <a:xfrm>
              <a:off x="1872" y="1344"/>
              <a:ext cx="1536" cy="10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用例视图</a:t>
              </a:r>
            </a:p>
          </p:txBody>
        </p:sp>
      </p:grp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611188" y="1844675"/>
            <a:ext cx="838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词汇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功能</a:t>
            </a:r>
          </a:p>
        </p:txBody>
      </p:sp>
      <p:sp>
        <p:nvSpPr>
          <p:cNvPr id="277517" name="Text Box 13"/>
          <p:cNvSpPr txBox="1">
            <a:spLocks noChangeArrowheads="1"/>
          </p:cNvSpPr>
          <p:nvPr/>
        </p:nvSpPr>
        <p:spPr bwMode="auto">
          <a:xfrm>
            <a:off x="2268538" y="33575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行为</a:t>
            </a: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250825" y="4149725"/>
            <a:ext cx="1447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性能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可伸缩性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吞吐量</a:t>
            </a:r>
          </a:p>
        </p:txBody>
      </p:sp>
      <p:sp>
        <p:nvSpPr>
          <p:cNvPr id="277519" name="Text Box 15"/>
          <p:cNvSpPr txBox="1">
            <a:spLocks noChangeArrowheads="1"/>
          </p:cNvSpPr>
          <p:nvPr/>
        </p:nvSpPr>
        <p:spPr bwMode="auto">
          <a:xfrm>
            <a:off x="7543800" y="1773238"/>
            <a:ext cx="1600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系统装配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配置管理</a:t>
            </a:r>
          </a:p>
        </p:txBody>
      </p:sp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7667625" y="3860800"/>
            <a:ext cx="165735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系统拓扑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分布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交付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安装</a:t>
            </a:r>
          </a:p>
        </p:txBody>
      </p:sp>
      <p:graphicFrame>
        <p:nvGraphicFramePr>
          <p:cNvPr id="277522" name="Object 18"/>
          <p:cNvGraphicFramePr>
            <a:graphicFrameLocks noChangeAspect="1"/>
          </p:cNvGraphicFramePr>
          <p:nvPr/>
        </p:nvGraphicFramePr>
        <p:xfrm>
          <a:off x="6372225" y="0"/>
          <a:ext cx="100806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18404" imgH="1118404" progId="Visio.Drawing.11">
                  <p:embed/>
                </p:oleObj>
              </mc:Choice>
              <mc:Fallback>
                <p:oleObj name="Visio" r:id="rId2" imgW="1118404" imgH="1118404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0"/>
                        <a:ext cx="100806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8777A-CF82-4261-8333-F85293225E9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0995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高级类建模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元关联</a:t>
            </a:r>
          </a:p>
        </p:txBody>
      </p:sp>
      <p:sp>
        <p:nvSpPr>
          <p:cNvPr id="340996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41042" name="Group 50"/>
          <p:cNvGrpSpPr>
            <a:grpSpLocks/>
          </p:cNvGrpSpPr>
          <p:nvPr/>
        </p:nvGrpSpPr>
        <p:grpSpPr bwMode="auto">
          <a:xfrm>
            <a:off x="612775" y="1196975"/>
            <a:ext cx="7054850" cy="1420813"/>
            <a:chOff x="386" y="754"/>
            <a:chExt cx="4444" cy="895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386" y="807"/>
              <a:ext cx="816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Project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2827" y="829"/>
              <a:ext cx="816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Language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589" y="1381"/>
              <a:ext cx="816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Person</a:t>
              </a:r>
            </a:p>
          </p:txBody>
        </p:sp>
        <p:sp>
          <p:nvSpPr>
            <p:cNvPr id="341001" name="AutoShape 9"/>
            <p:cNvSpPr>
              <a:spLocks noChangeArrowheads="1"/>
            </p:cNvSpPr>
            <p:nvPr/>
          </p:nvSpPr>
          <p:spPr bwMode="auto">
            <a:xfrm>
              <a:off x="1791" y="845"/>
              <a:ext cx="408" cy="226"/>
            </a:xfrm>
            <a:prstGeom prst="diamond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 flipH="1">
              <a:off x="1210" y="951"/>
              <a:ext cx="58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03" name="Line 11"/>
            <p:cNvSpPr>
              <a:spLocks noChangeShapeType="1"/>
            </p:cNvSpPr>
            <p:nvPr/>
          </p:nvSpPr>
          <p:spPr bwMode="auto">
            <a:xfrm>
              <a:off x="2192" y="957"/>
              <a:ext cx="63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04" name="Line 12"/>
            <p:cNvSpPr>
              <a:spLocks noChangeShapeType="1"/>
            </p:cNvSpPr>
            <p:nvPr/>
          </p:nvSpPr>
          <p:spPr bwMode="auto">
            <a:xfrm>
              <a:off x="1997" y="1071"/>
              <a:ext cx="0" cy="31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05" name="Text Box 13"/>
            <p:cNvSpPr txBox="1">
              <a:spLocks noChangeArrowheads="1"/>
            </p:cNvSpPr>
            <p:nvPr/>
          </p:nvSpPr>
          <p:spPr bwMode="auto">
            <a:xfrm>
              <a:off x="1202" y="75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2608" y="75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1973" y="1202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341008" name="Text Box 16"/>
            <p:cNvSpPr txBox="1">
              <a:spLocks noChangeArrowheads="1"/>
            </p:cNvSpPr>
            <p:nvPr/>
          </p:nvSpPr>
          <p:spPr bwMode="auto">
            <a:xfrm>
              <a:off x="1111" y="1162"/>
              <a:ext cx="9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programmer</a:t>
              </a: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4105" y="1071"/>
              <a:ext cx="7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类图</a:t>
              </a:r>
            </a:p>
          </p:txBody>
        </p:sp>
      </p:grpSp>
      <p:grpSp>
        <p:nvGrpSpPr>
          <p:cNvPr id="341043" name="Group 51"/>
          <p:cNvGrpSpPr>
            <a:grpSpLocks/>
          </p:cNvGrpSpPr>
          <p:nvPr/>
        </p:nvGrpSpPr>
        <p:grpSpPr bwMode="auto">
          <a:xfrm>
            <a:off x="592138" y="3168650"/>
            <a:ext cx="7724775" cy="3260725"/>
            <a:chOff x="373" y="1996"/>
            <a:chExt cx="4866" cy="2054"/>
          </a:xfrm>
        </p:grpSpPr>
        <p:grpSp>
          <p:nvGrpSpPr>
            <p:cNvPr id="341039" name="Group 47"/>
            <p:cNvGrpSpPr>
              <a:grpSpLocks/>
            </p:cNvGrpSpPr>
            <p:nvPr/>
          </p:nvGrpSpPr>
          <p:grpSpPr bwMode="auto">
            <a:xfrm>
              <a:off x="373" y="1996"/>
              <a:ext cx="4866" cy="1797"/>
              <a:chOff x="237" y="1858"/>
              <a:chExt cx="4866" cy="1797"/>
            </a:xfrm>
          </p:grpSpPr>
          <p:sp>
            <p:nvSpPr>
              <p:cNvPr id="341010" name="Text Box 18"/>
              <p:cNvSpPr txBox="1">
                <a:spLocks noChangeArrowheads="1"/>
              </p:cNvSpPr>
              <p:nvPr/>
            </p:nvSpPr>
            <p:spPr bwMode="auto">
              <a:xfrm>
                <a:off x="3788" y="1880"/>
                <a:ext cx="1315" cy="552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u="sng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Cobol:Language</a:t>
                </a:r>
              </a:p>
            </p:txBody>
          </p:sp>
          <p:sp>
            <p:nvSpPr>
              <p:cNvPr id="341011" name="Text Box 19"/>
              <p:cNvSpPr txBox="1">
                <a:spLocks noChangeArrowheads="1"/>
              </p:cNvSpPr>
              <p:nvPr/>
            </p:nvSpPr>
            <p:spPr bwMode="auto">
              <a:xfrm>
                <a:off x="2453" y="2387"/>
                <a:ext cx="1010" cy="544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u="sng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Mary:Person</a:t>
                </a:r>
              </a:p>
            </p:txBody>
          </p:sp>
          <p:sp>
            <p:nvSpPr>
              <p:cNvPr id="341012" name="AutoShape 20"/>
              <p:cNvSpPr>
                <a:spLocks noChangeArrowheads="1"/>
              </p:cNvSpPr>
              <p:nvPr/>
            </p:nvSpPr>
            <p:spPr bwMode="auto">
              <a:xfrm>
                <a:off x="2752" y="1896"/>
                <a:ext cx="408" cy="226"/>
              </a:xfrm>
              <a:prstGeom prst="diamond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1013" name="Line 21"/>
              <p:cNvSpPr>
                <a:spLocks noChangeShapeType="1"/>
              </p:cNvSpPr>
              <p:nvPr/>
            </p:nvSpPr>
            <p:spPr bwMode="auto">
              <a:xfrm flipH="1">
                <a:off x="2171" y="2002"/>
                <a:ext cx="589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014" name="Line 22"/>
              <p:cNvSpPr>
                <a:spLocks noChangeShapeType="1"/>
              </p:cNvSpPr>
              <p:nvPr/>
            </p:nvSpPr>
            <p:spPr bwMode="auto">
              <a:xfrm>
                <a:off x="3153" y="2008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015" name="Line 23"/>
              <p:cNvSpPr>
                <a:spLocks noChangeShapeType="1"/>
              </p:cNvSpPr>
              <p:nvPr/>
            </p:nvSpPr>
            <p:spPr bwMode="auto">
              <a:xfrm>
                <a:off x="2958" y="2122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1033" name="Group 41"/>
              <p:cNvGrpSpPr>
                <a:grpSpLocks/>
              </p:cNvGrpSpPr>
              <p:nvPr/>
            </p:nvGrpSpPr>
            <p:grpSpPr bwMode="auto">
              <a:xfrm>
                <a:off x="252" y="1858"/>
                <a:ext cx="1910" cy="529"/>
                <a:chOff x="228" y="1858"/>
                <a:chExt cx="1910" cy="529"/>
              </a:xfrm>
            </p:grpSpPr>
            <p:sp>
              <p:nvSpPr>
                <p:cNvPr id="34100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5" y="1858"/>
                  <a:ext cx="1903" cy="529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u="sng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accountingSystem:Project</a:t>
                  </a:r>
                </a:p>
              </p:txBody>
            </p:sp>
            <p:sp>
              <p:nvSpPr>
                <p:cNvPr id="341020" name="Line 28"/>
                <p:cNvSpPr>
                  <a:spLocks noChangeShapeType="1"/>
                </p:cNvSpPr>
                <p:nvPr/>
              </p:nvSpPr>
              <p:spPr bwMode="auto">
                <a:xfrm>
                  <a:off x="228" y="2115"/>
                  <a:ext cx="1905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10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9" y="2115"/>
                  <a:ext cx="176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name=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/>
                    </a:rPr>
                    <a:t>“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accounting system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/>
                    </a:rPr>
                    <a:t>”</a:t>
                  </a:r>
                  <a:endPara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341036" name="Group 44"/>
              <p:cNvGrpSpPr>
                <a:grpSpLocks/>
              </p:cNvGrpSpPr>
              <p:nvPr/>
            </p:nvGrpSpPr>
            <p:grpSpPr bwMode="auto">
              <a:xfrm>
                <a:off x="237" y="3126"/>
                <a:ext cx="1910" cy="529"/>
                <a:chOff x="197" y="3022"/>
                <a:chExt cx="1910" cy="529"/>
              </a:xfrm>
            </p:grpSpPr>
            <p:sp>
              <p:nvSpPr>
                <p:cNvPr id="34102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04" y="3022"/>
                  <a:ext cx="1903" cy="529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u="sng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CADprogram:Project</a:t>
                  </a:r>
                </a:p>
              </p:txBody>
            </p:sp>
            <p:sp>
              <p:nvSpPr>
                <p:cNvPr id="341023" name="Line 31"/>
                <p:cNvSpPr>
                  <a:spLocks noChangeShapeType="1"/>
                </p:cNvSpPr>
                <p:nvPr/>
              </p:nvSpPr>
              <p:spPr bwMode="auto">
                <a:xfrm>
                  <a:off x="197" y="3279"/>
                  <a:ext cx="1905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102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18" y="3279"/>
                  <a:ext cx="176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name=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/>
                    </a:rPr>
                    <a:t>“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CAD program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/>
                    </a:rPr>
                    <a:t>”</a:t>
                  </a:r>
                  <a:endPara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341025" name="Line 33"/>
              <p:cNvSpPr>
                <a:spLocks noChangeShapeType="1"/>
              </p:cNvSpPr>
              <p:nvPr/>
            </p:nvSpPr>
            <p:spPr bwMode="auto">
              <a:xfrm>
                <a:off x="3787" y="2144"/>
                <a:ext cx="1316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026" name="Text Box 34"/>
              <p:cNvSpPr txBox="1">
                <a:spLocks noChangeArrowheads="1"/>
              </p:cNvSpPr>
              <p:nvPr/>
            </p:nvSpPr>
            <p:spPr bwMode="auto">
              <a:xfrm>
                <a:off x="3833" y="2160"/>
                <a:ext cx="10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name=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/>
                  </a:rPr>
                  <a:t>“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Cobol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/>
                  </a:rPr>
                  <a:t>”</a:t>
                </a:r>
                <a:endPara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341030" name="Group 38"/>
              <p:cNvGrpSpPr>
                <a:grpSpLocks/>
              </p:cNvGrpSpPr>
              <p:nvPr/>
            </p:nvGrpSpPr>
            <p:grpSpPr bwMode="auto">
              <a:xfrm>
                <a:off x="3787" y="3092"/>
                <a:ext cx="1316" cy="552"/>
                <a:chOff x="3741" y="2969"/>
                <a:chExt cx="1316" cy="552"/>
              </a:xfrm>
            </p:grpSpPr>
            <p:sp>
              <p:nvSpPr>
                <p:cNvPr id="3410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42" y="2969"/>
                  <a:ext cx="1315" cy="552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u="sng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C:Language</a:t>
                  </a:r>
                </a:p>
              </p:txBody>
            </p:sp>
            <p:sp>
              <p:nvSpPr>
                <p:cNvPr id="341028" name="Line 36"/>
                <p:cNvSpPr>
                  <a:spLocks noChangeShapeType="1"/>
                </p:cNvSpPr>
                <p:nvPr/>
              </p:nvSpPr>
              <p:spPr bwMode="auto">
                <a:xfrm>
                  <a:off x="3741" y="3233"/>
                  <a:ext cx="1316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102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87" y="3249"/>
                  <a:ext cx="108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name=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/>
                    </a:rPr>
                    <a:t>“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</a:t>
                  </a:r>
                  <a:r>
                    <a:rPr lang="en-US" altLang="zh-CN" sz="18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/>
                    </a:rPr>
                    <a:t>”</a:t>
                  </a:r>
                  <a:endPara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341031" name="Line 39"/>
              <p:cNvSpPr>
                <a:spLocks noChangeShapeType="1"/>
              </p:cNvSpPr>
              <p:nvPr/>
            </p:nvSpPr>
            <p:spPr bwMode="auto">
              <a:xfrm>
                <a:off x="2442" y="2643"/>
                <a:ext cx="102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032" name="Text Box 40"/>
              <p:cNvSpPr txBox="1">
                <a:spLocks noChangeArrowheads="1"/>
              </p:cNvSpPr>
              <p:nvPr/>
            </p:nvSpPr>
            <p:spPr bwMode="auto">
              <a:xfrm>
                <a:off x="2444" y="2659"/>
                <a:ext cx="9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name=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/>
                  </a:rPr>
                  <a:t>“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Mary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/>
                  </a:rPr>
                  <a:t>”</a:t>
                </a:r>
                <a:endPara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1034" name="AutoShape 42"/>
              <p:cNvSpPr>
                <a:spLocks noChangeArrowheads="1"/>
              </p:cNvSpPr>
              <p:nvPr/>
            </p:nvSpPr>
            <p:spPr bwMode="auto">
              <a:xfrm>
                <a:off x="2744" y="3203"/>
                <a:ext cx="408" cy="226"/>
              </a:xfrm>
              <a:prstGeom prst="diamond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1035" name="Line 43"/>
              <p:cNvSpPr>
                <a:spLocks noChangeShapeType="1"/>
              </p:cNvSpPr>
              <p:nvPr/>
            </p:nvSpPr>
            <p:spPr bwMode="auto">
              <a:xfrm flipV="1">
                <a:off x="2955" y="2931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037" name="Line 45"/>
              <p:cNvSpPr>
                <a:spLocks noChangeShapeType="1"/>
              </p:cNvSpPr>
              <p:nvPr/>
            </p:nvSpPr>
            <p:spPr bwMode="auto">
              <a:xfrm flipH="1">
                <a:off x="2149" y="3318"/>
                <a:ext cx="589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038" name="Line 46"/>
              <p:cNvSpPr>
                <a:spLocks noChangeShapeType="1"/>
              </p:cNvSpPr>
              <p:nvPr/>
            </p:nvSpPr>
            <p:spPr bwMode="auto">
              <a:xfrm>
                <a:off x="3144" y="3315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1041" name="Text Box 49"/>
            <p:cNvSpPr txBox="1">
              <a:spLocks noChangeArrowheads="1"/>
            </p:cNvSpPr>
            <p:nvPr/>
          </p:nvSpPr>
          <p:spPr bwMode="auto">
            <a:xfrm>
              <a:off x="2744" y="3838"/>
              <a:ext cx="7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对象图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8019A-A9D3-4FCA-A7D4-0A8AD007CFC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697041"/>
            <a:ext cx="8569325" cy="316071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状态模型刻画了对象及其关系随着时间的变化，描述响应外部激励而发生的操作序列。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状态模型由多个状态机图组成。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每个类对应一个状态机图，描述对应用程序来说是重要的那些时序行为。</a:t>
            </a:r>
          </a:p>
        </p:txBody>
      </p:sp>
      <p:sp>
        <p:nvSpPr>
          <p:cNvPr id="349187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状态建模</a:t>
            </a: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2555875" y="0"/>
            <a:ext cx="1023938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87BACA-A46C-436E-9AF1-CDF431B659E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554165"/>
            <a:ext cx="8569325" cy="4160851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zh-CN" altLang="en-US" sz="2800" b="1" dirty="0">
                <a:solidFill>
                  <a:srgbClr val="FFFF00"/>
                </a:solidFill>
              </a:rPr>
              <a:t>状态机图（</a:t>
            </a:r>
            <a:r>
              <a:rPr lang="en-US" altLang="zh-CN" sz="2800" b="1" dirty="0" err="1">
                <a:solidFill>
                  <a:srgbClr val="FFFF00"/>
                </a:solidFill>
              </a:rPr>
              <a:t>statemachine</a:t>
            </a:r>
            <a:r>
              <a:rPr lang="en-US" altLang="zh-CN" sz="2800" b="1" dirty="0">
                <a:solidFill>
                  <a:srgbClr val="FFFF00"/>
                </a:solidFill>
              </a:rPr>
              <a:t> diagram</a:t>
            </a:r>
            <a:r>
              <a:rPr lang="zh-CN" altLang="en-US" sz="2800" b="1" dirty="0">
                <a:solidFill>
                  <a:srgbClr val="FFFF00"/>
                </a:solidFill>
              </a:rPr>
              <a:t>）的</a:t>
            </a:r>
            <a:r>
              <a:rPr lang="zh-CN" altLang="en-US" sz="2800" b="1" dirty="0"/>
              <a:t>结点是状态</a:t>
            </a:r>
            <a:r>
              <a:rPr lang="zh-CN" altLang="en-US" sz="2800" b="1" dirty="0">
                <a:solidFill>
                  <a:srgbClr val="FFFF00"/>
                </a:solidFill>
              </a:rPr>
              <a:t>，</a:t>
            </a:r>
            <a:r>
              <a:rPr lang="zh-CN" altLang="en-US" sz="2800" b="1" dirty="0"/>
              <a:t>有向弧是状态间的迁移</a:t>
            </a:r>
            <a:r>
              <a:rPr lang="zh-CN" altLang="en-US" sz="2800" b="1" dirty="0">
                <a:solidFill>
                  <a:srgbClr val="FFFF00"/>
                </a:solidFill>
              </a:rPr>
              <a:t>。</a:t>
            </a:r>
          </a:p>
          <a:p>
            <a:pPr algn="just">
              <a:spcAft>
                <a:spcPts val="600"/>
              </a:spcAft>
            </a:pPr>
            <a:r>
              <a:rPr lang="zh-CN" altLang="en-US" sz="2800" b="1" dirty="0">
                <a:solidFill>
                  <a:srgbClr val="FFFF00"/>
                </a:solidFill>
              </a:rPr>
              <a:t>状态机图详细说明了由事件序列引起的状态序列。</a:t>
            </a:r>
          </a:p>
          <a:p>
            <a:pPr algn="just">
              <a:spcAft>
                <a:spcPts val="600"/>
              </a:spcAft>
            </a:pPr>
            <a:r>
              <a:rPr lang="zh-CN" altLang="en-US" sz="2800" b="1" dirty="0">
                <a:solidFill>
                  <a:srgbClr val="FFFF00"/>
                </a:solidFill>
              </a:rPr>
              <a:t>状态模型（</a:t>
            </a:r>
            <a:r>
              <a:rPr lang="en-US" altLang="zh-CN" sz="2800" b="1" dirty="0">
                <a:solidFill>
                  <a:srgbClr val="FFFF00"/>
                </a:solidFill>
              </a:rPr>
              <a:t>state model</a:t>
            </a:r>
            <a:r>
              <a:rPr lang="zh-CN" altLang="en-US" sz="2800" b="1" dirty="0">
                <a:solidFill>
                  <a:srgbClr val="FFFF00"/>
                </a:solidFill>
              </a:rPr>
              <a:t>）包含了多个状态机图，每个类一个状态机图，状态机图建模重要的时序行为。</a:t>
            </a:r>
          </a:p>
          <a:p>
            <a:pPr algn="just">
              <a:spcAft>
                <a:spcPts val="600"/>
              </a:spcAft>
            </a:pPr>
            <a:r>
              <a:rPr lang="zh-CN" altLang="en-US" sz="2800" b="1" dirty="0"/>
              <a:t>只为那些有时序意义的类构建状态机图</a:t>
            </a:r>
            <a:r>
              <a:rPr lang="zh-CN" altLang="en-US" sz="2800" b="1" dirty="0">
                <a:solidFill>
                  <a:srgbClr val="FFFF00"/>
                </a:solidFill>
              </a:rPr>
              <a:t>。如果某类对不同的事件响应不同，或有一个以上的状态，那么它就有重要的时序行为。</a:t>
            </a:r>
          </a:p>
        </p:txBody>
      </p:sp>
      <p:sp>
        <p:nvSpPr>
          <p:cNvPr id="35533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状态建模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状态机图</a:t>
            </a:r>
          </a:p>
        </p:txBody>
      </p:sp>
      <p:sp>
        <p:nvSpPr>
          <p:cNvPr id="35533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E6F858-5F5A-4C71-96F8-3AC780F1C25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2663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状态机图可以表示连续循环或单触发生存期，在连续循环中不关心循环是如何开始的。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单触发状态机图表示有着有限生存期的对象，有初始状态（实心圆）和终止状态（靶心）。</a:t>
            </a:r>
          </a:p>
        </p:txBody>
      </p:sp>
      <p:sp>
        <p:nvSpPr>
          <p:cNvPr id="356355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状态建模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单触发状态图</a:t>
            </a:r>
          </a:p>
        </p:txBody>
      </p:sp>
      <p:sp>
        <p:nvSpPr>
          <p:cNvPr id="356356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56378" name="Group 26"/>
          <p:cNvGrpSpPr>
            <a:grpSpLocks/>
          </p:cNvGrpSpPr>
          <p:nvPr/>
        </p:nvGrpSpPr>
        <p:grpSpPr bwMode="auto">
          <a:xfrm>
            <a:off x="1403350" y="4221163"/>
            <a:ext cx="5334000" cy="1704975"/>
            <a:chOff x="884" y="2659"/>
            <a:chExt cx="3360" cy="1074"/>
          </a:xfrm>
        </p:grpSpPr>
        <p:grpSp>
          <p:nvGrpSpPr>
            <p:cNvPr id="356367" name="Group 15"/>
            <p:cNvGrpSpPr>
              <a:grpSpLocks/>
            </p:cNvGrpSpPr>
            <p:nvPr/>
          </p:nvGrpSpPr>
          <p:grpSpPr bwMode="auto">
            <a:xfrm>
              <a:off x="884" y="2659"/>
              <a:ext cx="3360" cy="576"/>
              <a:chOff x="1104" y="2880"/>
              <a:chExt cx="3360" cy="576"/>
            </a:xfrm>
          </p:grpSpPr>
          <p:sp>
            <p:nvSpPr>
              <p:cNvPr id="356368" name="AutoShape 16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152" cy="48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Alive</a:t>
                </a:r>
              </a:p>
            </p:txBody>
          </p:sp>
          <p:sp>
            <p:nvSpPr>
              <p:cNvPr id="356369" name="Oval 17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6370" name="Group 18"/>
              <p:cNvGrpSpPr>
                <a:grpSpLocks/>
              </p:cNvGrpSpPr>
              <p:nvPr/>
            </p:nvGrpSpPr>
            <p:grpSpPr bwMode="auto">
              <a:xfrm>
                <a:off x="4272" y="3120"/>
                <a:ext cx="192" cy="192"/>
                <a:chOff x="4272" y="3120"/>
                <a:chExt cx="192" cy="192"/>
              </a:xfrm>
            </p:grpSpPr>
            <p:sp>
              <p:nvSpPr>
                <p:cNvPr id="356371" name="Oval 19"/>
                <p:cNvSpPr>
                  <a:spLocks noChangeArrowheads="1"/>
                </p:cNvSpPr>
                <p:nvPr/>
              </p:nvSpPr>
              <p:spPr bwMode="auto">
                <a:xfrm>
                  <a:off x="4320" y="31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rgbClr val="FFFF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6372" name="Oval 20"/>
                <p:cNvSpPr>
                  <a:spLocks noChangeArrowheads="1"/>
                </p:cNvSpPr>
                <p:nvPr/>
              </p:nvSpPr>
              <p:spPr bwMode="auto">
                <a:xfrm>
                  <a:off x="4272" y="312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6373" name="Line 21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1008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6374" name="Line 22"/>
              <p:cNvSpPr>
                <a:spLocks noChangeShapeType="1"/>
              </p:cNvSpPr>
              <p:nvPr/>
            </p:nvSpPr>
            <p:spPr bwMode="auto">
              <a:xfrm>
                <a:off x="3504" y="321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6375" name="Text Box 23"/>
              <p:cNvSpPr txBox="1">
                <a:spLocks noChangeArrowheads="1"/>
              </p:cNvSpPr>
              <p:nvPr/>
            </p:nvSpPr>
            <p:spPr bwMode="auto">
              <a:xfrm>
                <a:off x="1392" y="2880"/>
                <a:ext cx="72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Create</a:t>
                </a:r>
              </a:p>
            </p:txBody>
          </p:sp>
          <p:sp>
            <p:nvSpPr>
              <p:cNvPr id="356376" name="Text Box 24"/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912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Destroy</a:t>
                </a:r>
              </a:p>
            </p:txBody>
          </p:sp>
        </p:grp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2290" y="3521"/>
              <a:ext cx="1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初始和终止状态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C5C134-5EBC-47F2-B4AE-269744C6DB7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6045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状态建模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状态机图行为</a:t>
            </a:r>
          </a:p>
        </p:txBody>
      </p:sp>
      <p:sp>
        <p:nvSpPr>
          <p:cNvPr id="36045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60474" name="Group 26"/>
          <p:cNvGrpSpPr>
            <a:grpSpLocks/>
          </p:cNvGrpSpPr>
          <p:nvPr/>
        </p:nvGrpSpPr>
        <p:grpSpPr bwMode="auto">
          <a:xfrm>
            <a:off x="1187450" y="1412875"/>
            <a:ext cx="3352800" cy="1735138"/>
            <a:chOff x="748" y="890"/>
            <a:chExt cx="2112" cy="1093"/>
          </a:xfrm>
        </p:grpSpPr>
        <p:grpSp>
          <p:nvGrpSpPr>
            <p:cNvPr id="360470" name="Group 22"/>
            <p:cNvGrpSpPr>
              <a:grpSpLocks/>
            </p:cNvGrpSpPr>
            <p:nvPr/>
          </p:nvGrpSpPr>
          <p:grpSpPr bwMode="auto">
            <a:xfrm>
              <a:off x="748" y="890"/>
              <a:ext cx="2112" cy="771"/>
              <a:chOff x="1247" y="845"/>
              <a:chExt cx="2112" cy="771"/>
            </a:xfrm>
          </p:grpSpPr>
          <p:sp>
            <p:nvSpPr>
              <p:cNvPr id="360465" name="AutoShape 17"/>
              <p:cNvSpPr>
                <a:spLocks noChangeArrowheads="1"/>
              </p:cNvSpPr>
              <p:nvPr/>
            </p:nvSpPr>
            <p:spPr bwMode="auto">
              <a:xfrm>
                <a:off x="1247" y="845"/>
                <a:ext cx="2064" cy="771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67" name="Text Box 19"/>
              <p:cNvSpPr txBox="1">
                <a:spLocks noChangeArrowheads="1"/>
              </p:cNvSpPr>
              <p:nvPr/>
            </p:nvSpPr>
            <p:spPr bwMode="auto">
              <a:xfrm>
                <a:off x="1439" y="845"/>
                <a:ext cx="168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    Paper jam</a:t>
                </a:r>
              </a:p>
            </p:txBody>
          </p:sp>
          <p:sp>
            <p:nvSpPr>
              <p:cNvPr id="360468" name="Text Box 20"/>
              <p:cNvSpPr txBox="1">
                <a:spLocks noChangeArrowheads="1"/>
              </p:cNvSpPr>
              <p:nvPr/>
            </p:nvSpPr>
            <p:spPr bwMode="auto">
              <a:xfrm>
                <a:off x="1295" y="1243"/>
                <a:ext cx="206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do / flash warning light</a:t>
                </a:r>
              </a:p>
            </p:txBody>
          </p:sp>
        </p:grpSp>
        <p:sp>
          <p:nvSpPr>
            <p:cNvPr id="360471" name="Text Box 23"/>
            <p:cNvSpPr txBox="1">
              <a:spLocks noChangeArrowheads="1"/>
            </p:cNvSpPr>
            <p:nvPr/>
          </p:nvSpPr>
          <p:spPr bwMode="auto">
            <a:xfrm>
              <a:off x="1247" y="1752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复印机的</a:t>
              </a: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do</a:t>
              </a: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活动</a:t>
              </a:r>
            </a:p>
          </p:txBody>
        </p:sp>
      </p:grpSp>
      <p:grpSp>
        <p:nvGrpSpPr>
          <p:cNvPr id="360473" name="Group 25"/>
          <p:cNvGrpSpPr>
            <a:grpSpLocks/>
          </p:cNvGrpSpPr>
          <p:nvPr/>
        </p:nvGrpSpPr>
        <p:grpSpPr bwMode="auto">
          <a:xfrm>
            <a:off x="4495800" y="3962400"/>
            <a:ext cx="3276600" cy="1778000"/>
            <a:chOff x="2832" y="2496"/>
            <a:chExt cx="2064" cy="1120"/>
          </a:xfrm>
        </p:grpSpPr>
        <p:grpSp>
          <p:nvGrpSpPr>
            <p:cNvPr id="360469" name="Group 21"/>
            <p:cNvGrpSpPr>
              <a:grpSpLocks/>
            </p:cNvGrpSpPr>
            <p:nvPr/>
          </p:nvGrpSpPr>
          <p:grpSpPr bwMode="auto">
            <a:xfrm>
              <a:off x="2832" y="2496"/>
              <a:ext cx="2064" cy="843"/>
              <a:chOff x="2832" y="2496"/>
              <a:chExt cx="2064" cy="843"/>
            </a:xfrm>
          </p:grpSpPr>
          <p:sp>
            <p:nvSpPr>
              <p:cNvPr id="360460" name="AutoShape 12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2064" cy="843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62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558"/>
                <a:ext cx="168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    Receiving</a:t>
                </a:r>
              </a:p>
            </p:txBody>
          </p:sp>
          <p:sp>
            <p:nvSpPr>
              <p:cNvPr id="360463" name="Text Box 15"/>
              <p:cNvSpPr txBox="1">
                <a:spLocks noChangeArrowheads="1"/>
              </p:cNvSpPr>
              <p:nvPr/>
            </p:nvSpPr>
            <p:spPr bwMode="auto">
              <a:xfrm>
                <a:off x="2971" y="2852"/>
                <a:ext cx="1633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    entry / pickup</a:t>
                </a:r>
              </a:p>
              <a:p>
                <a:r>
                  <a:rPr lang="en-US" altLang="zh-CN" sz="20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    exit / disconnect</a:t>
                </a:r>
              </a:p>
            </p:txBody>
          </p:sp>
        </p:grpSp>
        <p:sp>
          <p:nvSpPr>
            <p:cNvPr id="360472" name="Text Box 24"/>
            <p:cNvSpPr txBox="1">
              <a:spLocks noChangeArrowheads="1"/>
            </p:cNvSpPr>
            <p:nvPr/>
          </p:nvSpPr>
          <p:spPr bwMode="auto">
            <a:xfrm>
              <a:off x="3198" y="3385"/>
              <a:ext cx="14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状态的进入退出活动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DAE7E2-D90C-4454-B348-25B2C65DAC6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62498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状态建模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——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状态机图</a:t>
            </a:r>
          </a:p>
        </p:txBody>
      </p:sp>
      <p:sp>
        <p:nvSpPr>
          <p:cNvPr id="362499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62521" name="Group 25"/>
          <p:cNvGrpSpPr>
            <a:grpSpLocks/>
          </p:cNvGrpSpPr>
          <p:nvPr/>
        </p:nvGrpSpPr>
        <p:grpSpPr bwMode="auto">
          <a:xfrm>
            <a:off x="827088" y="1773238"/>
            <a:ext cx="7273925" cy="3394075"/>
            <a:chOff x="521" y="1117"/>
            <a:chExt cx="4582" cy="2138"/>
          </a:xfrm>
        </p:grpSpPr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521" y="1117"/>
              <a:ext cx="4582" cy="1723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13" name="AutoShape 17"/>
            <p:cNvSpPr>
              <a:spLocks noChangeArrowheads="1"/>
            </p:cNvSpPr>
            <p:nvPr/>
          </p:nvSpPr>
          <p:spPr bwMode="auto">
            <a:xfrm>
              <a:off x="657" y="1888"/>
              <a:ext cx="1088" cy="68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State1</a:t>
              </a:r>
            </a:p>
            <a:p>
              <a:pPr algn="ctr"/>
              <a:r>
                <a:rPr lang="en-US" altLang="zh-CN" sz="20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do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/ activity</a:t>
              </a:r>
            </a:p>
            <a:p>
              <a:pPr algn="ctr"/>
              <a:r>
                <a:rPr lang="en-US" altLang="zh-CN" sz="20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event 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effect</a:t>
              </a:r>
            </a:p>
          </p:txBody>
        </p:sp>
        <p:sp>
          <p:nvSpPr>
            <p:cNvPr id="362514" name="AutoShape 18"/>
            <p:cNvSpPr>
              <a:spLocks noChangeArrowheads="1"/>
            </p:cNvSpPr>
            <p:nvPr/>
          </p:nvSpPr>
          <p:spPr bwMode="auto">
            <a:xfrm>
              <a:off x="4105" y="1888"/>
              <a:ext cx="830" cy="68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State2</a:t>
              </a:r>
            </a:p>
            <a:p>
              <a:pPr algn="ctr"/>
              <a:endParaRPr lang="en-US" altLang="zh-CN" sz="2000" b="1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altLang="zh-CN" sz="20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2515" name="Line 19"/>
            <p:cNvSpPr>
              <a:spLocks noChangeShapeType="1"/>
            </p:cNvSpPr>
            <p:nvPr/>
          </p:nvSpPr>
          <p:spPr bwMode="auto">
            <a:xfrm>
              <a:off x="1746" y="2230"/>
              <a:ext cx="235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6" name="Text Box 20"/>
            <p:cNvSpPr txBox="1">
              <a:spLocks noChangeArrowheads="1"/>
            </p:cNvSpPr>
            <p:nvPr/>
          </p:nvSpPr>
          <p:spPr bwMode="auto">
            <a:xfrm>
              <a:off x="1791" y="2000"/>
              <a:ext cx="2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event (attribs) [condition] / effect</a:t>
              </a:r>
            </a:p>
          </p:txBody>
        </p:sp>
        <p:sp>
          <p:nvSpPr>
            <p:cNvPr id="362517" name="Freeform 21"/>
            <p:cNvSpPr>
              <a:spLocks/>
            </p:cNvSpPr>
            <p:nvPr/>
          </p:nvSpPr>
          <p:spPr bwMode="auto">
            <a:xfrm>
              <a:off x="521" y="1117"/>
              <a:ext cx="1180" cy="272"/>
            </a:xfrm>
            <a:custGeom>
              <a:avLst/>
              <a:gdLst/>
              <a:ahLst/>
              <a:cxnLst>
                <a:cxn ang="0">
                  <a:pos x="1180" y="0"/>
                </a:cxn>
                <a:cxn ang="0">
                  <a:pos x="1180" y="90"/>
                </a:cxn>
                <a:cxn ang="0">
                  <a:pos x="1089" y="181"/>
                </a:cxn>
                <a:cxn ang="0">
                  <a:pos x="0" y="181"/>
                </a:cxn>
              </a:cxnLst>
              <a:rect l="0" t="0" r="r" b="b"/>
              <a:pathLst>
                <a:path w="1180" h="181">
                  <a:moveTo>
                    <a:pt x="1180" y="0"/>
                  </a:moveTo>
                  <a:lnTo>
                    <a:pt x="1180" y="90"/>
                  </a:lnTo>
                  <a:lnTo>
                    <a:pt x="1089" y="181"/>
                  </a:lnTo>
                  <a:lnTo>
                    <a:pt x="0" y="181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612" y="1117"/>
              <a:ext cx="9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状态机图名称</a:t>
              </a:r>
            </a:p>
          </p:txBody>
        </p:sp>
        <p:sp>
          <p:nvSpPr>
            <p:cNvPr id="362520" name="Text Box 24"/>
            <p:cNvSpPr txBox="1">
              <a:spLocks noChangeArrowheads="1"/>
            </p:cNvSpPr>
            <p:nvPr/>
          </p:nvSpPr>
          <p:spPr bwMode="auto">
            <a:xfrm>
              <a:off x="1973" y="3022"/>
              <a:ext cx="19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状态机图的基本表示法小结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6701</TotalTime>
  <Words>1767</Words>
  <Application>Microsoft Office PowerPoint</Application>
  <PresentationFormat>全屏显示(4:3)</PresentationFormat>
  <Paragraphs>324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黑体</vt:lpstr>
      <vt:lpstr>宋体</vt:lpstr>
      <vt:lpstr>Arial</vt:lpstr>
      <vt:lpstr>Garamond</vt:lpstr>
      <vt:lpstr>Tahoma</vt:lpstr>
      <vt:lpstr>Times New Roman</vt:lpstr>
      <vt:lpstr>Wingdings</vt:lpstr>
      <vt:lpstr>Stream</vt:lpstr>
      <vt:lpstr>Visio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包含关系误用</vt:lpstr>
      <vt:lpstr>PowerPoint 演示文稿</vt:lpstr>
      <vt:lpstr>扩展关系示例</vt:lpstr>
      <vt:lpstr>扩展关系误用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面向对象</dc:title>
  <dc:creator>HoHo</dc:creator>
  <cp:lastModifiedBy>馨木 葛</cp:lastModifiedBy>
  <cp:revision>715</cp:revision>
  <dcterms:created xsi:type="dcterms:W3CDTF">2003-05-01T13:02:14Z</dcterms:created>
  <dcterms:modified xsi:type="dcterms:W3CDTF">2024-05-23T13:16:07Z</dcterms:modified>
</cp:coreProperties>
</file>