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359" r:id="rId2"/>
    <p:sldId id="451" r:id="rId3"/>
    <p:sldId id="467" r:id="rId4"/>
    <p:sldId id="487" r:id="rId5"/>
    <p:sldId id="488" r:id="rId6"/>
    <p:sldId id="489" r:id="rId7"/>
    <p:sldId id="486" r:id="rId8"/>
    <p:sldId id="470" r:id="rId9"/>
    <p:sldId id="471" r:id="rId10"/>
    <p:sldId id="473" r:id="rId11"/>
    <p:sldId id="490" r:id="rId12"/>
    <p:sldId id="491" r:id="rId13"/>
    <p:sldId id="492" r:id="rId14"/>
    <p:sldId id="493" r:id="rId15"/>
    <p:sldId id="494" r:id="rId16"/>
    <p:sldId id="495" r:id="rId17"/>
    <p:sldId id="532" r:id="rId18"/>
    <p:sldId id="533" r:id="rId19"/>
    <p:sldId id="534" r:id="rId20"/>
    <p:sldId id="496" r:id="rId21"/>
    <p:sldId id="497" r:id="rId22"/>
    <p:sldId id="520" r:id="rId23"/>
    <p:sldId id="521" r:id="rId24"/>
    <p:sldId id="522" r:id="rId25"/>
    <p:sldId id="523" r:id="rId26"/>
    <p:sldId id="498" r:id="rId27"/>
    <p:sldId id="531" r:id="rId28"/>
    <p:sldId id="529" r:id="rId29"/>
    <p:sldId id="530" r:id="rId30"/>
    <p:sldId id="538" r:id="rId31"/>
    <p:sldId id="535" r:id="rId32"/>
    <p:sldId id="536" r:id="rId33"/>
    <p:sldId id="502" r:id="rId34"/>
    <p:sldId id="505" r:id="rId35"/>
    <p:sldId id="511" r:id="rId36"/>
    <p:sldId id="512" r:id="rId37"/>
    <p:sldId id="513" r:id="rId38"/>
    <p:sldId id="514" r:id="rId39"/>
    <p:sldId id="515"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2FC"/>
    <a:srgbClr val="FFFF00"/>
    <a:srgbClr val="01FDFC"/>
    <a:srgbClr val="5BE70D"/>
    <a:srgbClr val="FF9900"/>
    <a:srgbClr val="306AE4"/>
    <a:srgbClr val="055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94682"/>
  </p:normalViewPr>
  <p:slideViewPr>
    <p:cSldViewPr snapToGrid="0" snapToObjects="1">
      <p:cViewPr>
        <p:scale>
          <a:sx n="80" d="100"/>
          <a:sy n="80" d="100"/>
        </p:scale>
        <p:origin x="-105"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60" d="100"/>
          <a:sy n="60" d="100"/>
        </p:scale>
        <p:origin x="-254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2023/9/3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2023/9/3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3AE05-7DD1-4AF0-924E-BEEA496F3737}"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extLst>
      <p:ext uri="{BB962C8B-B14F-4D97-AF65-F5344CB8AC3E}">
        <p14:creationId xmlns:p14="http://schemas.microsoft.com/office/powerpoint/2010/main" val="26662099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3" r:id="rId5"/>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92123" y="2488565"/>
            <a:ext cx="7064611"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软件过程（</a:t>
            </a:r>
            <a:r>
              <a:rPr kumimoji="1" lang="en-US" altLang="zh-CN" sz="7200" b="1" dirty="0" smtClean="0">
                <a:solidFill>
                  <a:schemeClr val="bg1"/>
                </a:solidFill>
                <a:latin typeface="黑体" panose="02010609060101010101" charset="-122"/>
                <a:ea typeface="黑体" panose="02010609060101010101" charset="-122"/>
              </a:rPr>
              <a:t>3</a:t>
            </a:r>
            <a:r>
              <a:rPr kumimoji="1" lang="zh-CN" altLang="en-US" sz="7200" b="1" dirty="0" smtClean="0">
                <a:solidFill>
                  <a:schemeClr val="bg1"/>
                </a:solidFill>
                <a:latin typeface="黑体" panose="02010609060101010101" charset="-122"/>
                <a:ea typeface="黑体" panose="02010609060101010101" charset="-122"/>
              </a:rPr>
              <a:t>）</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8659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Iterative Development Characteristics</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984911" y="1548930"/>
            <a:ext cx="10765723" cy="3539430"/>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Critical risks are resolved before making large investments </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Initial iterations enable early user feedback  </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Testing and integration are continuous </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Objective milestones provide short-term focus</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Progress is measured by assessing implementations</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Partial implementations can be deployed</a:t>
            </a:r>
          </a:p>
        </p:txBody>
      </p: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615383"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2.  Manage Your Requirements</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813542" y="1072680"/>
            <a:ext cx="10681772" cy="1791260"/>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Elicit, organize, and document required functionality and constraints</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Track and document tradeoffs and decisions </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Business requirements are easily captured and communicated through use cases</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Use cases are important planning instruments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540" y="3151890"/>
            <a:ext cx="9575768" cy="28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up)">
                                      <p:cBhvr>
                                        <p:cTn id="12" dur="1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7841615" cy="584775"/>
          </a:xfrm>
          <a:prstGeom prst="rect">
            <a:avLst/>
          </a:prstGeom>
          <a:noFill/>
        </p:spPr>
        <p:txBody>
          <a:bodyPr wrap="squar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3.  Employ Component-based </a:t>
            </a: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 Architecture</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1105967" y="949597"/>
            <a:ext cx="10039985" cy="2677656"/>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Design, implement and test your architecture up-front!</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systematic approach to define a “good” architecture</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resilient to change by using well-defined interfaces</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by using and reverse engineering components</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derived from top rank use cases</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intuitively understandable</a:t>
            </a:r>
          </a:p>
        </p:txBody>
      </p:sp>
      <p:grpSp>
        <p:nvGrpSpPr>
          <p:cNvPr id="230" name="Group 4"/>
          <p:cNvGrpSpPr>
            <a:grpSpLocks/>
          </p:cNvGrpSpPr>
          <p:nvPr/>
        </p:nvGrpSpPr>
        <p:grpSpPr bwMode="auto">
          <a:xfrm>
            <a:off x="4413525" y="3846243"/>
            <a:ext cx="3994150" cy="2474913"/>
            <a:chOff x="3178" y="2352"/>
            <a:chExt cx="2516" cy="1559"/>
          </a:xfrm>
        </p:grpSpPr>
        <p:sp>
          <p:nvSpPr>
            <p:cNvPr id="231" name="Rectangle 5"/>
            <p:cNvSpPr>
              <a:spLocks noChangeArrowheads="1"/>
            </p:cNvSpPr>
            <p:nvPr/>
          </p:nvSpPr>
          <p:spPr bwMode="auto">
            <a:xfrm>
              <a:off x="3178" y="2352"/>
              <a:ext cx="2442" cy="1506"/>
            </a:xfrm>
            <a:prstGeom prst="rect">
              <a:avLst/>
            </a:prstGeom>
            <a:noFill/>
            <a:ln>
              <a:noFill/>
            </a:ln>
            <a:effectLst>
              <a:prstShdw prst="shdw17" dist="17961" dir="2700000">
                <a:srgbClr val="005C00">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2" name="Line 6"/>
            <p:cNvSpPr>
              <a:spLocks noChangeShapeType="1"/>
            </p:cNvSpPr>
            <p:nvPr/>
          </p:nvSpPr>
          <p:spPr bwMode="auto">
            <a:xfrm>
              <a:off x="3442" y="3069"/>
              <a:ext cx="0" cy="19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3" name="Line 7"/>
            <p:cNvSpPr>
              <a:spLocks noChangeShapeType="1"/>
            </p:cNvSpPr>
            <p:nvPr/>
          </p:nvSpPr>
          <p:spPr bwMode="auto">
            <a:xfrm>
              <a:off x="3932" y="3069"/>
              <a:ext cx="0" cy="184"/>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4" name="Line 8"/>
            <p:cNvSpPr>
              <a:spLocks noChangeShapeType="1"/>
            </p:cNvSpPr>
            <p:nvPr/>
          </p:nvSpPr>
          <p:spPr bwMode="auto">
            <a:xfrm flipH="1">
              <a:off x="3435" y="3444"/>
              <a:ext cx="144" cy="21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5" name="Line 9"/>
            <p:cNvSpPr>
              <a:spLocks noChangeShapeType="1"/>
            </p:cNvSpPr>
            <p:nvPr/>
          </p:nvSpPr>
          <p:spPr bwMode="auto">
            <a:xfrm>
              <a:off x="3435" y="3464"/>
              <a:ext cx="0" cy="188"/>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6" name="Line 10"/>
            <p:cNvSpPr>
              <a:spLocks noChangeShapeType="1"/>
            </p:cNvSpPr>
            <p:nvPr/>
          </p:nvSpPr>
          <p:spPr bwMode="auto">
            <a:xfrm>
              <a:off x="3456" y="2676"/>
              <a:ext cx="0" cy="19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7" name="Line 11"/>
            <p:cNvSpPr>
              <a:spLocks noChangeShapeType="1"/>
            </p:cNvSpPr>
            <p:nvPr/>
          </p:nvSpPr>
          <p:spPr bwMode="auto">
            <a:xfrm>
              <a:off x="3704" y="2696"/>
              <a:ext cx="221" cy="17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8" name="Line 12"/>
            <p:cNvSpPr>
              <a:spLocks noChangeShapeType="1"/>
            </p:cNvSpPr>
            <p:nvPr/>
          </p:nvSpPr>
          <p:spPr bwMode="auto">
            <a:xfrm>
              <a:off x="3179" y="3522"/>
              <a:ext cx="2397" cy="0"/>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39" name="Line 13"/>
            <p:cNvSpPr>
              <a:spLocks noChangeShapeType="1"/>
            </p:cNvSpPr>
            <p:nvPr/>
          </p:nvSpPr>
          <p:spPr bwMode="auto">
            <a:xfrm>
              <a:off x="3187" y="3144"/>
              <a:ext cx="2396" cy="0"/>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40" name="Line 14"/>
            <p:cNvSpPr>
              <a:spLocks noChangeShapeType="1"/>
            </p:cNvSpPr>
            <p:nvPr/>
          </p:nvSpPr>
          <p:spPr bwMode="auto">
            <a:xfrm>
              <a:off x="3187" y="2745"/>
              <a:ext cx="2396" cy="0"/>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241" name="Group 15"/>
            <p:cNvGrpSpPr>
              <a:grpSpLocks/>
            </p:cNvGrpSpPr>
            <p:nvPr/>
          </p:nvGrpSpPr>
          <p:grpSpPr bwMode="auto">
            <a:xfrm>
              <a:off x="3338" y="3581"/>
              <a:ext cx="428" cy="267"/>
              <a:chOff x="1321" y="3159"/>
              <a:chExt cx="745" cy="506"/>
            </a:xfrm>
          </p:grpSpPr>
          <p:grpSp>
            <p:nvGrpSpPr>
              <p:cNvPr id="427" name="Group 16"/>
              <p:cNvGrpSpPr>
                <a:grpSpLocks/>
              </p:cNvGrpSpPr>
              <p:nvPr/>
            </p:nvGrpSpPr>
            <p:grpSpPr bwMode="auto">
              <a:xfrm>
                <a:off x="1321" y="3234"/>
                <a:ext cx="745" cy="431"/>
                <a:chOff x="1321" y="3234"/>
                <a:chExt cx="745" cy="431"/>
              </a:xfrm>
            </p:grpSpPr>
            <p:sp>
              <p:nvSpPr>
                <p:cNvPr id="429" name="Rectangle 17"/>
                <p:cNvSpPr>
                  <a:spLocks noChangeArrowheads="1"/>
                </p:cNvSpPr>
                <p:nvPr/>
              </p:nvSpPr>
              <p:spPr bwMode="auto">
                <a:xfrm>
                  <a:off x="1321" y="3234"/>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430" name="Group 18"/>
                <p:cNvGrpSpPr>
                  <a:grpSpLocks/>
                </p:cNvGrpSpPr>
                <p:nvPr/>
              </p:nvGrpSpPr>
              <p:grpSpPr bwMode="auto">
                <a:xfrm>
                  <a:off x="1424" y="3293"/>
                  <a:ext cx="500" cy="320"/>
                  <a:chOff x="1424" y="3293"/>
                  <a:chExt cx="500" cy="320"/>
                </a:xfrm>
              </p:grpSpPr>
              <p:grpSp>
                <p:nvGrpSpPr>
                  <p:cNvPr id="431" name="Group 19"/>
                  <p:cNvGrpSpPr>
                    <a:grpSpLocks/>
                  </p:cNvGrpSpPr>
                  <p:nvPr/>
                </p:nvGrpSpPr>
                <p:grpSpPr bwMode="auto">
                  <a:xfrm>
                    <a:off x="1424" y="3507"/>
                    <a:ext cx="168" cy="106"/>
                    <a:chOff x="1424" y="3507"/>
                    <a:chExt cx="168" cy="106"/>
                  </a:xfrm>
                </p:grpSpPr>
                <p:sp>
                  <p:nvSpPr>
                    <p:cNvPr id="442" name="Rectangle 20"/>
                    <p:cNvSpPr>
                      <a:spLocks noChangeArrowheads="1"/>
                    </p:cNvSpPr>
                    <p:nvPr/>
                  </p:nvSpPr>
                  <p:spPr bwMode="auto">
                    <a:xfrm>
                      <a:off x="1428" y="350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43" name="Line 21"/>
                    <p:cNvSpPr>
                      <a:spLocks noChangeShapeType="1"/>
                    </p:cNvSpPr>
                    <p:nvPr/>
                  </p:nvSpPr>
                  <p:spPr bwMode="auto">
                    <a:xfrm>
                      <a:off x="1424" y="3565"/>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44" name="Line 22"/>
                    <p:cNvSpPr>
                      <a:spLocks noChangeShapeType="1"/>
                    </p:cNvSpPr>
                    <p:nvPr/>
                  </p:nvSpPr>
                  <p:spPr bwMode="auto">
                    <a:xfrm>
                      <a:off x="1424" y="358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432" name="Group 23"/>
                  <p:cNvGrpSpPr>
                    <a:grpSpLocks/>
                  </p:cNvGrpSpPr>
                  <p:nvPr/>
                </p:nvGrpSpPr>
                <p:grpSpPr bwMode="auto">
                  <a:xfrm>
                    <a:off x="1756" y="3507"/>
                    <a:ext cx="168" cy="105"/>
                    <a:chOff x="1756" y="3507"/>
                    <a:chExt cx="168" cy="105"/>
                  </a:xfrm>
                </p:grpSpPr>
                <p:sp>
                  <p:nvSpPr>
                    <p:cNvPr id="439" name="Rectangle 24"/>
                    <p:cNvSpPr>
                      <a:spLocks noChangeArrowheads="1"/>
                    </p:cNvSpPr>
                    <p:nvPr/>
                  </p:nvSpPr>
                  <p:spPr bwMode="auto">
                    <a:xfrm>
                      <a:off x="1760" y="3507"/>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40" name="Line 25"/>
                    <p:cNvSpPr>
                      <a:spLocks noChangeShapeType="1"/>
                    </p:cNvSpPr>
                    <p:nvPr/>
                  </p:nvSpPr>
                  <p:spPr bwMode="auto">
                    <a:xfrm>
                      <a:off x="1756" y="356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41" name="Line 26"/>
                    <p:cNvSpPr>
                      <a:spLocks noChangeShapeType="1"/>
                    </p:cNvSpPr>
                    <p:nvPr/>
                  </p:nvSpPr>
                  <p:spPr bwMode="auto">
                    <a:xfrm>
                      <a:off x="1756" y="3587"/>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433" name="Group 27"/>
                  <p:cNvGrpSpPr>
                    <a:grpSpLocks/>
                  </p:cNvGrpSpPr>
                  <p:nvPr/>
                </p:nvGrpSpPr>
                <p:grpSpPr bwMode="auto">
                  <a:xfrm>
                    <a:off x="1424" y="3293"/>
                    <a:ext cx="168" cy="106"/>
                    <a:chOff x="1424" y="3293"/>
                    <a:chExt cx="168" cy="106"/>
                  </a:xfrm>
                </p:grpSpPr>
                <p:sp>
                  <p:nvSpPr>
                    <p:cNvPr id="436" name="Rectangle 28"/>
                    <p:cNvSpPr>
                      <a:spLocks noChangeArrowheads="1"/>
                    </p:cNvSpPr>
                    <p:nvPr/>
                  </p:nvSpPr>
                  <p:spPr bwMode="auto">
                    <a:xfrm>
                      <a:off x="1428" y="3293"/>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37" name="Line 29"/>
                    <p:cNvSpPr>
                      <a:spLocks noChangeShapeType="1"/>
                    </p:cNvSpPr>
                    <p:nvPr/>
                  </p:nvSpPr>
                  <p:spPr bwMode="auto">
                    <a:xfrm>
                      <a:off x="1424" y="335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38" name="Line 30"/>
                    <p:cNvSpPr>
                      <a:spLocks noChangeShapeType="1"/>
                    </p:cNvSpPr>
                    <p:nvPr/>
                  </p:nvSpPr>
                  <p:spPr bwMode="auto">
                    <a:xfrm>
                      <a:off x="1424" y="337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434" name="Line 31"/>
                  <p:cNvSpPr>
                    <a:spLocks noChangeShapeType="1"/>
                  </p:cNvSpPr>
                  <p:nvPr/>
                </p:nvSpPr>
                <p:spPr bwMode="auto">
                  <a:xfrm>
                    <a:off x="1504" y="3408"/>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35" name="Line 32"/>
                  <p:cNvSpPr>
                    <a:spLocks noChangeShapeType="1"/>
                  </p:cNvSpPr>
                  <p:nvPr/>
                </p:nvSpPr>
                <p:spPr bwMode="auto">
                  <a:xfrm>
                    <a:off x="1588" y="3346"/>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428" name="Rectangle 33"/>
              <p:cNvSpPr>
                <a:spLocks noChangeArrowheads="1"/>
              </p:cNvSpPr>
              <p:nvPr/>
            </p:nvSpPr>
            <p:spPr bwMode="auto">
              <a:xfrm>
                <a:off x="1322" y="3159"/>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42" name="Group 34"/>
            <p:cNvGrpSpPr>
              <a:grpSpLocks/>
            </p:cNvGrpSpPr>
            <p:nvPr/>
          </p:nvGrpSpPr>
          <p:grpSpPr bwMode="auto">
            <a:xfrm>
              <a:off x="3824" y="3581"/>
              <a:ext cx="428" cy="267"/>
              <a:chOff x="2167" y="3159"/>
              <a:chExt cx="745" cy="506"/>
            </a:xfrm>
          </p:grpSpPr>
          <p:grpSp>
            <p:nvGrpSpPr>
              <p:cNvPr id="409" name="Group 35"/>
              <p:cNvGrpSpPr>
                <a:grpSpLocks/>
              </p:cNvGrpSpPr>
              <p:nvPr/>
            </p:nvGrpSpPr>
            <p:grpSpPr bwMode="auto">
              <a:xfrm>
                <a:off x="2167" y="3234"/>
                <a:ext cx="745" cy="431"/>
                <a:chOff x="2167" y="3234"/>
                <a:chExt cx="745" cy="431"/>
              </a:xfrm>
            </p:grpSpPr>
            <p:sp>
              <p:nvSpPr>
                <p:cNvPr id="411" name="Rectangle 36"/>
                <p:cNvSpPr>
                  <a:spLocks noChangeArrowheads="1"/>
                </p:cNvSpPr>
                <p:nvPr/>
              </p:nvSpPr>
              <p:spPr bwMode="auto">
                <a:xfrm>
                  <a:off x="2167" y="3234"/>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412" name="Group 37"/>
                <p:cNvGrpSpPr>
                  <a:grpSpLocks/>
                </p:cNvGrpSpPr>
                <p:nvPr/>
              </p:nvGrpSpPr>
              <p:grpSpPr bwMode="auto">
                <a:xfrm>
                  <a:off x="2270" y="3293"/>
                  <a:ext cx="500" cy="320"/>
                  <a:chOff x="2270" y="3293"/>
                  <a:chExt cx="500" cy="320"/>
                </a:xfrm>
              </p:grpSpPr>
              <p:grpSp>
                <p:nvGrpSpPr>
                  <p:cNvPr id="413" name="Group 38"/>
                  <p:cNvGrpSpPr>
                    <a:grpSpLocks/>
                  </p:cNvGrpSpPr>
                  <p:nvPr/>
                </p:nvGrpSpPr>
                <p:grpSpPr bwMode="auto">
                  <a:xfrm>
                    <a:off x="2270" y="3507"/>
                    <a:ext cx="168" cy="106"/>
                    <a:chOff x="2270" y="3507"/>
                    <a:chExt cx="168" cy="106"/>
                  </a:xfrm>
                </p:grpSpPr>
                <p:sp>
                  <p:nvSpPr>
                    <p:cNvPr id="424" name="Rectangle 39"/>
                    <p:cNvSpPr>
                      <a:spLocks noChangeArrowheads="1"/>
                    </p:cNvSpPr>
                    <p:nvPr/>
                  </p:nvSpPr>
                  <p:spPr bwMode="auto">
                    <a:xfrm>
                      <a:off x="2274" y="350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25" name="Line 40"/>
                    <p:cNvSpPr>
                      <a:spLocks noChangeShapeType="1"/>
                    </p:cNvSpPr>
                    <p:nvPr/>
                  </p:nvSpPr>
                  <p:spPr bwMode="auto">
                    <a:xfrm>
                      <a:off x="2270" y="3565"/>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26" name="Line 41"/>
                    <p:cNvSpPr>
                      <a:spLocks noChangeShapeType="1"/>
                    </p:cNvSpPr>
                    <p:nvPr/>
                  </p:nvSpPr>
                  <p:spPr bwMode="auto">
                    <a:xfrm>
                      <a:off x="2270" y="358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414" name="Group 42"/>
                  <p:cNvGrpSpPr>
                    <a:grpSpLocks/>
                  </p:cNvGrpSpPr>
                  <p:nvPr/>
                </p:nvGrpSpPr>
                <p:grpSpPr bwMode="auto">
                  <a:xfrm>
                    <a:off x="2602" y="3507"/>
                    <a:ext cx="168" cy="105"/>
                    <a:chOff x="2602" y="3507"/>
                    <a:chExt cx="168" cy="105"/>
                  </a:xfrm>
                </p:grpSpPr>
                <p:sp>
                  <p:nvSpPr>
                    <p:cNvPr id="421" name="Rectangle 43"/>
                    <p:cNvSpPr>
                      <a:spLocks noChangeArrowheads="1"/>
                    </p:cNvSpPr>
                    <p:nvPr/>
                  </p:nvSpPr>
                  <p:spPr bwMode="auto">
                    <a:xfrm>
                      <a:off x="2606" y="3507"/>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22" name="Line 44"/>
                    <p:cNvSpPr>
                      <a:spLocks noChangeShapeType="1"/>
                    </p:cNvSpPr>
                    <p:nvPr/>
                  </p:nvSpPr>
                  <p:spPr bwMode="auto">
                    <a:xfrm>
                      <a:off x="2602" y="356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23" name="Line 45"/>
                    <p:cNvSpPr>
                      <a:spLocks noChangeShapeType="1"/>
                    </p:cNvSpPr>
                    <p:nvPr/>
                  </p:nvSpPr>
                  <p:spPr bwMode="auto">
                    <a:xfrm>
                      <a:off x="2602" y="3587"/>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415" name="Group 46"/>
                  <p:cNvGrpSpPr>
                    <a:grpSpLocks/>
                  </p:cNvGrpSpPr>
                  <p:nvPr/>
                </p:nvGrpSpPr>
                <p:grpSpPr bwMode="auto">
                  <a:xfrm>
                    <a:off x="2270" y="3293"/>
                    <a:ext cx="168" cy="106"/>
                    <a:chOff x="2270" y="3293"/>
                    <a:chExt cx="168" cy="106"/>
                  </a:xfrm>
                </p:grpSpPr>
                <p:sp>
                  <p:nvSpPr>
                    <p:cNvPr id="418" name="Rectangle 47"/>
                    <p:cNvSpPr>
                      <a:spLocks noChangeArrowheads="1"/>
                    </p:cNvSpPr>
                    <p:nvPr/>
                  </p:nvSpPr>
                  <p:spPr bwMode="auto">
                    <a:xfrm>
                      <a:off x="2274" y="3293"/>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19" name="Line 48"/>
                    <p:cNvSpPr>
                      <a:spLocks noChangeShapeType="1"/>
                    </p:cNvSpPr>
                    <p:nvPr/>
                  </p:nvSpPr>
                  <p:spPr bwMode="auto">
                    <a:xfrm>
                      <a:off x="2270" y="335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20" name="Line 49"/>
                    <p:cNvSpPr>
                      <a:spLocks noChangeShapeType="1"/>
                    </p:cNvSpPr>
                    <p:nvPr/>
                  </p:nvSpPr>
                  <p:spPr bwMode="auto">
                    <a:xfrm>
                      <a:off x="2270" y="337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416" name="Line 50"/>
                  <p:cNvSpPr>
                    <a:spLocks noChangeShapeType="1"/>
                  </p:cNvSpPr>
                  <p:nvPr/>
                </p:nvSpPr>
                <p:spPr bwMode="auto">
                  <a:xfrm>
                    <a:off x="2350" y="3408"/>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17" name="Line 51"/>
                  <p:cNvSpPr>
                    <a:spLocks noChangeShapeType="1"/>
                  </p:cNvSpPr>
                  <p:nvPr/>
                </p:nvSpPr>
                <p:spPr bwMode="auto">
                  <a:xfrm>
                    <a:off x="2434" y="3346"/>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410" name="Rectangle 52"/>
              <p:cNvSpPr>
                <a:spLocks noChangeArrowheads="1"/>
              </p:cNvSpPr>
              <p:nvPr/>
            </p:nvSpPr>
            <p:spPr bwMode="auto">
              <a:xfrm>
                <a:off x="2168" y="3159"/>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43" name="Group 53"/>
            <p:cNvGrpSpPr>
              <a:grpSpLocks/>
            </p:cNvGrpSpPr>
            <p:nvPr/>
          </p:nvGrpSpPr>
          <p:grpSpPr bwMode="auto">
            <a:xfrm>
              <a:off x="4307" y="3581"/>
              <a:ext cx="428" cy="267"/>
              <a:chOff x="3007" y="3159"/>
              <a:chExt cx="745" cy="506"/>
            </a:xfrm>
          </p:grpSpPr>
          <p:grpSp>
            <p:nvGrpSpPr>
              <p:cNvPr id="391" name="Group 54"/>
              <p:cNvGrpSpPr>
                <a:grpSpLocks/>
              </p:cNvGrpSpPr>
              <p:nvPr/>
            </p:nvGrpSpPr>
            <p:grpSpPr bwMode="auto">
              <a:xfrm>
                <a:off x="3007" y="3234"/>
                <a:ext cx="745" cy="431"/>
                <a:chOff x="3007" y="3234"/>
                <a:chExt cx="745" cy="431"/>
              </a:xfrm>
            </p:grpSpPr>
            <p:sp>
              <p:nvSpPr>
                <p:cNvPr id="393" name="Rectangle 55"/>
                <p:cNvSpPr>
                  <a:spLocks noChangeArrowheads="1"/>
                </p:cNvSpPr>
                <p:nvPr/>
              </p:nvSpPr>
              <p:spPr bwMode="auto">
                <a:xfrm>
                  <a:off x="3007" y="3234"/>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394" name="Group 56"/>
                <p:cNvGrpSpPr>
                  <a:grpSpLocks/>
                </p:cNvGrpSpPr>
                <p:nvPr/>
              </p:nvGrpSpPr>
              <p:grpSpPr bwMode="auto">
                <a:xfrm>
                  <a:off x="3110" y="3293"/>
                  <a:ext cx="500" cy="320"/>
                  <a:chOff x="3110" y="3293"/>
                  <a:chExt cx="500" cy="320"/>
                </a:xfrm>
              </p:grpSpPr>
              <p:grpSp>
                <p:nvGrpSpPr>
                  <p:cNvPr id="395" name="Group 57"/>
                  <p:cNvGrpSpPr>
                    <a:grpSpLocks/>
                  </p:cNvGrpSpPr>
                  <p:nvPr/>
                </p:nvGrpSpPr>
                <p:grpSpPr bwMode="auto">
                  <a:xfrm>
                    <a:off x="3110" y="3507"/>
                    <a:ext cx="168" cy="106"/>
                    <a:chOff x="3110" y="3507"/>
                    <a:chExt cx="168" cy="106"/>
                  </a:xfrm>
                </p:grpSpPr>
                <p:sp>
                  <p:nvSpPr>
                    <p:cNvPr id="406" name="Rectangle 58"/>
                    <p:cNvSpPr>
                      <a:spLocks noChangeArrowheads="1"/>
                    </p:cNvSpPr>
                    <p:nvPr/>
                  </p:nvSpPr>
                  <p:spPr bwMode="auto">
                    <a:xfrm>
                      <a:off x="3114" y="350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07" name="Line 59"/>
                    <p:cNvSpPr>
                      <a:spLocks noChangeShapeType="1"/>
                    </p:cNvSpPr>
                    <p:nvPr/>
                  </p:nvSpPr>
                  <p:spPr bwMode="auto">
                    <a:xfrm>
                      <a:off x="3110" y="3565"/>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08" name="Line 60"/>
                    <p:cNvSpPr>
                      <a:spLocks noChangeShapeType="1"/>
                    </p:cNvSpPr>
                    <p:nvPr/>
                  </p:nvSpPr>
                  <p:spPr bwMode="auto">
                    <a:xfrm>
                      <a:off x="3110" y="358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96" name="Group 61"/>
                  <p:cNvGrpSpPr>
                    <a:grpSpLocks/>
                  </p:cNvGrpSpPr>
                  <p:nvPr/>
                </p:nvGrpSpPr>
                <p:grpSpPr bwMode="auto">
                  <a:xfrm>
                    <a:off x="3442" y="3507"/>
                    <a:ext cx="168" cy="105"/>
                    <a:chOff x="3442" y="3507"/>
                    <a:chExt cx="168" cy="105"/>
                  </a:xfrm>
                </p:grpSpPr>
                <p:sp>
                  <p:nvSpPr>
                    <p:cNvPr id="403" name="Rectangle 62"/>
                    <p:cNvSpPr>
                      <a:spLocks noChangeArrowheads="1"/>
                    </p:cNvSpPr>
                    <p:nvPr/>
                  </p:nvSpPr>
                  <p:spPr bwMode="auto">
                    <a:xfrm>
                      <a:off x="3446" y="3507"/>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04" name="Line 63"/>
                    <p:cNvSpPr>
                      <a:spLocks noChangeShapeType="1"/>
                    </p:cNvSpPr>
                    <p:nvPr/>
                  </p:nvSpPr>
                  <p:spPr bwMode="auto">
                    <a:xfrm>
                      <a:off x="3442" y="356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05" name="Line 64"/>
                    <p:cNvSpPr>
                      <a:spLocks noChangeShapeType="1"/>
                    </p:cNvSpPr>
                    <p:nvPr/>
                  </p:nvSpPr>
                  <p:spPr bwMode="auto">
                    <a:xfrm>
                      <a:off x="3442" y="3587"/>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97" name="Group 65"/>
                  <p:cNvGrpSpPr>
                    <a:grpSpLocks/>
                  </p:cNvGrpSpPr>
                  <p:nvPr/>
                </p:nvGrpSpPr>
                <p:grpSpPr bwMode="auto">
                  <a:xfrm>
                    <a:off x="3110" y="3293"/>
                    <a:ext cx="168" cy="106"/>
                    <a:chOff x="3110" y="3293"/>
                    <a:chExt cx="168" cy="106"/>
                  </a:xfrm>
                </p:grpSpPr>
                <p:sp>
                  <p:nvSpPr>
                    <p:cNvPr id="400" name="Rectangle 66"/>
                    <p:cNvSpPr>
                      <a:spLocks noChangeArrowheads="1"/>
                    </p:cNvSpPr>
                    <p:nvPr/>
                  </p:nvSpPr>
                  <p:spPr bwMode="auto">
                    <a:xfrm>
                      <a:off x="3114" y="3293"/>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01" name="Line 67"/>
                    <p:cNvSpPr>
                      <a:spLocks noChangeShapeType="1"/>
                    </p:cNvSpPr>
                    <p:nvPr/>
                  </p:nvSpPr>
                  <p:spPr bwMode="auto">
                    <a:xfrm>
                      <a:off x="3110" y="335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402" name="Line 68"/>
                    <p:cNvSpPr>
                      <a:spLocks noChangeShapeType="1"/>
                    </p:cNvSpPr>
                    <p:nvPr/>
                  </p:nvSpPr>
                  <p:spPr bwMode="auto">
                    <a:xfrm>
                      <a:off x="3110" y="337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398" name="Line 69"/>
                  <p:cNvSpPr>
                    <a:spLocks noChangeShapeType="1"/>
                  </p:cNvSpPr>
                  <p:nvPr/>
                </p:nvSpPr>
                <p:spPr bwMode="auto">
                  <a:xfrm>
                    <a:off x="3190" y="3408"/>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99" name="Line 70"/>
                  <p:cNvSpPr>
                    <a:spLocks noChangeShapeType="1"/>
                  </p:cNvSpPr>
                  <p:nvPr/>
                </p:nvSpPr>
                <p:spPr bwMode="auto">
                  <a:xfrm>
                    <a:off x="3274" y="3346"/>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392" name="Rectangle 71"/>
              <p:cNvSpPr>
                <a:spLocks noChangeArrowheads="1"/>
              </p:cNvSpPr>
              <p:nvPr/>
            </p:nvSpPr>
            <p:spPr bwMode="auto">
              <a:xfrm>
                <a:off x="3008" y="3159"/>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44" name="Group 72"/>
            <p:cNvGrpSpPr>
              <a:grpSpLocks/>
            </p:cNvGrpSpPr>
            <p:nvPr/>
          </p:nvGrpSpPr>
          <p:grpSpPr bwMode="auto">
            <a:xfrm>
              <a:off x="3338" y="3204"/>
              <a:ext cx="428" cy="267"/>
              <a:chOff x="1321" y="2445"/>
              <a:chExt cx="745" cy="506"/>
            </a:xfrm>
          </p:grpSpPr>
          <p:grpSp>
            <p:nvGrpSpPr>
              <p:cNvPr id="373" name="Group 73"/>
              <p:cNvGrpSpPr>
                <a:grpSpLocks/>
              </p:cNvGrpSpPr>
              <p:nvPr/>
            </p:nvGrpSpPr>
            <p:grpSpPr bwMode="auto">
              <a:xfrm>
                <a:off x="1321" y="2520"/>
                <a:ext cx="745" cy="431"/>
                <a:chOff x="1321" y="2520"/>
                <a:chExt cx="745" cy="431"/>
              </a:xfrm>
            </p:grpSpPr>
            <p:sp>
              <p:nvSpPr>
                <p:cNvPr id="375" name="Rectangle 74"/>
                <p:cNvSpPr>
                  <a:spLocks noChangeArrowheads="1"/>
                </p:cNvSpPr>
                <p:nvPr/>
              </p:nvSpPr>
              <p:spPr bwMode="auto">
                <a:xfrm>
                  <a:off x="1321" y="2520"/>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376" name="Group 75"/>
                <p:cNvGrpSpPr>
                  <a:grpSpLocks/>
                </p:cNvGrpSpPr>
                <p:nvPr/>
              </p:nvGrpSpPr>
              <p:grpSpPr bwMode="auto">
                <a:xfrm>
                  <a:off x="1424" y="2579"/>
                  <a:ext cx="500" cy="320"/>
                  <a:chOff x="1424" y="2579"/>
                  <a:chExt cx="500" cy="320"/>
                </a:xfrm>
              </p:grpSpPr>
              <p:grpSp>
                <p:nvGrpSpPr>
                  <p:cNvPr id="377" name="Group 76"/>
                  <p:cNvGrpSpPr>
                    <a:grpSpLocks/>
                  </p:cNvGrpSpPr>
                  <p:nvPr/>
                </p:nvGrpSpPr>
                <p:grpSpPr bwMode="auto">
                  <a:xfrm>
                    <a:off x="1424" y="2793"/>
                    <a:ext cx="168" cy="106"/>
                    <a:chOff x="1424" y="2793"/>
                    <a:chExt cx="168" cy="106"/>
                  </a:xfrm>
                </p:grpSpPr>
                <p:sp>
                  <p:nvSpPr>
                    <p:cNvPr id="388" name="Rectangle 77"/>
                    <p:cNvSpPr>
                      <a:spLocks noChangeArrowheads="1"/>
                    </p:cNvSpPr>
                    <p:nvPr/>
                  </p:nvSpPr>
                  <p:spPr bwMode="auto">
                    <a:xfrm>
                      <a:off x="1428" y="2793"/>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89" name="Line 78"/>
                    <p:cNvSpPr>
                      <a:spLocks noChangeShapeType="1"/>
                    </p:cNvSpPr>
                    <p:nvPr/>
                  </p:nvSpPr>
                  <p:spPr bwMode="auto">
                    <a:xfrm>
                      <a:off x="1424" y="285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90" name="Line 79"/>
                    <p:cNvSpPr>
                      <a:spLocks noChangeShapeType="1"/>
                    </p:cNvSpPr>
                    <p:nvPr/>
                  </p:nvSpPr>
                  <p:spPr bwMode="auto">
                    <a:xfrm>
                      <a:off x="1424" y="287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78" name="Group 80"/>
                  <p:cNvGrpSpPr>
                    <a:grpSpLocks/>
                  </p:cNvGrpSpPr>
                  <p:nvPr/>
                </p:nvGrpSpPr>
                <p:grpSpPr bwMode="auto">
                  <a:xfrm>
                    <a:off x="1756" y="2793"/>
                    <a:ext cx="168" cy="105"/>
                    <a:chOff x="1756" y="2793"/>
                    <a:chExt cx="168" cy="105"/>
                  </a:xfrm>
                </p:grpSpPr>
                <p:sp>
                  <p:nvSpPr>
                    <p:cNvPr id="385" name="Rectangle 81"/>
                    <p:cNvSpPr>
                      <a:spLocks noChangeArrowheads="1"/>
                    </p:cNvSpPr>
                    <p:nvPr/>
                  </p:nvSpPr>
                  <p:spPr bwMode="auto">
                    <a:xfrm>
                      <a:off x="1760" y="2793"/>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86" name="Line 82"/>
                    <p:cNvSpPr>
                      <a:spLocks noChangeShapeType="1"/>
                    </p:cNvSpPr>
                    <p:nvPr/>
                  </p:nvSpPr>
                  <p:spPr bwMode="auto">
                    <a:xfrm>
                      <a:off x="1756" y="285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87" name="Line 83"/>
                    <p:cNvSpPr>
                      <a:spLocks noChangeShapeType="1"/>
                    </p:cNvSpPr>
                    <p:nvPr/>
                  </p:nvSpPr>
                  <p:spPr bwMode="auto">
                    <a:xfrm>
                      <a:off x="1756" y="2873"/>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79" name="Group 84"/>
                  <p:cNvGrpSpPr>
                    <a:grpSpLocks/>
                  </p:cNvGrpSpPr>
                  <p:nvPr/>
                </p:nvGrpSpPr>
                <p:grpSpPr bwMode="auto">
                  <a:xfrm>
                    <a:off x="1424" y="2579"/>
                    <a:ext cx="168" cy="106"/>
                    <a:chOff x="1424" y="2579"/>
                    <a:chExt cx="168" cy="106"/>
                  </a:xfrm>
                </p:grpSpPr>
                <p:sp>
                  <p:nvSpPr>
                    <p:cNvPr id="382" name="Rectangle 85"/>
                    <p:cNvSpPr>
                      <a:spLocks noChangeArrowheads="1"/>
                    </p:cNvSpPr>
                    <p:nvPr/>
                  </p:nvSpPr>
                  <p:spPr bwMode="auto">
                    <a:xfrm>
                      <a:off x="1428" y="2579"/>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83" name="Line 86"/>
                    <p:cNvSpPr>
                      <a:spLocks noChangeShapeType="1"/>
                    </p:cNvSpPr>
                    <p:nvPr/>
                  </p:nvSpPr>
                  <p:spPr bwMode="auto">
                    <a:xfrm>
                      <a:off x="1424" y="2636"/>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84" name="Line 87"/>
                    <p:cNvSpPr>
                      <a:spLocks noChangeShapeType="1"/>
                    </p:cNvSpPr>
                    <p:nvPr/>
                  </p:nvSpPr>
                  <p:spPr bwMode="auto">
                    <a:xfrm>
                      <a:off x="1424" y="266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380" name="Line 88"/>
                  <p:cNvSpPr>
                    <a:spLocks noChangeShapeType="1"/>
                  </p:cNvSpPr>
                  <p:nvPr/>
                </p:nvSpPr>
                <p:spPr bwMode="auto">
                  <a:xfrm>
                    <a:off x="1504" y="2694"/>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81" name="Line 89"/>
                  <p:cNvSpPr>
                    <a:spLocks noChangeShapeType="1"/>
                  </p:cNvSpPr>
                  <p:nvPr/>
                </p:nvSpPr>
                <p:spPr bwMode="auto">
                  <a:xfrm>
                    <a:off x="1588" y="2632"/>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374" name="Rectangle 90"/>
              <p:cNvSpPr>
                <a:spLocks noChangeArrowheads="1"/>
              </p:cNvSpPr>
              <p:nvPr/>
            </p:nvSpPr>
            <p:spPr bwMode="auto">
              <a:xfrm>
                <a:off x="1322" y="2445"/>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45" name="Group 91"/>
            <p:cNvGrpSpPr>
              <a:grpSpLocks/>
            </p:cNvGrpSpPr>
            <p:nvPr/>
          </p:nvGrpSpPr>
          <p:grpSpPr bwMode="auto">
            <a:xfrm>
              <a:off x="3824" y="3204"/>
              <a:ext cx="428" cy="267"/>
              <a:chOff x="2167" y="2445"/>
              <a:chExt cx="745" cy="506"/>
            </a:xfrm>
          </p:grpSpPr>
          <p:grpSp>
            <p:nvGrpSpPr>
              <p:cNvPr id="355" name="Group 92"/>
              <p:cNvGrpSpPr>
                <a:grpSpLocks/>
              </p:cNvGrpSpPr>
              <p:nvPr/>
            </p:nvGrpSpPr>
            <p:grpSpPr bwMode="auto">
              <a:xfrm>
                <a:off x="2167" y="2520"/>
                <a:ext cx="745" cy="431"/>
                <a:chOff x="2167" y="2520"/>
                <a:chExt cx="745" cy="431"/>
              </a:xfrm>
            </p:grpSpPr>
            <p:sp>
              <p:nvSpPr>
                <p:cNvPr id="357" name="Rectangle 93"/>
                <p:cNvSpPr>
                  <a:spLocks noChangeArrowheads="1"/>
                </p:cNvSpPr>
                <p:nvPr/>
              </p:nvSpPr>
              <p:spPr bwMode="auto">
                <a:xfrm>
                  <a:off x="2167" y="2520"/>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358" name="Group 94"/>
                <p:cNvGrpSpPr>
                  <a:grpSpLocks/>
                </p:cNvGrpSpPr>
                <p:nvPr/>
              </p:nvGrpSpPr>
              <p:grpSpPr bwMode="auto">
                <a:xfrm>
                  <a:off x="2270" y="2579"/>
                  <a:ext cx="500" cy="320"/>
                  <a:chOff x="2270" y="2579"/>
                  <a:chExt cx="500" cy="320"/>
                </a:xfrm>
              </p:grpSpPr>
              <p:grpSp>
                <p:nvGrpSpPr>
                  <p:cNvPr id="359" name="Group 95"/>
                  <p:cNvGrpSpPr>
                    <a:grpSpLocks/>
                  </p:cNvGrpSpPr>
                  <p:nvPr/>
                </p:nvGrpSpPr>
                <p:grpSpPr bwMode="auto">
                  <a:xfrm>
                    <a:off x="2270" y="2793"/>
                    <a:ext cx="168" cy="106"/>
                    <a:chOff x="2270" y="2793"/>
                    <a:chExt cx="168" cy="106"/>
                  </a:xfrm>
                </p:grpSpPr>
                <p:sp>
                  <p:nvSpPr>
                    <p:cNvPr id="370" name="Rectangle 96"/>
                    <p:cNvSpPr>
                      <a:spLocks noChangeArrowheads="1"/>
                    </p:cNvSpPr>
                    <p:nvPr/>
                  </p:nvSpPr>
                  <p:spPr bwMode="auto">
                    <a:xfrm>
                      <a:off x="2274" y="2793"/>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71" name="Line 97"/>
                    <p:cNvSpPr>
                      <a:spLocks noChangeShapeType="1"/>
                    </p:cNvSpPr>
                    <p:nvPr/>
                  </p:nvSpPr>
                  <p:spPr bwMode="auto">
                    <a:xfrm>
                      <a:off x="2270" y="285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72" name="Line 98"/>
                    <p:cNvSpPr>
                      <a:spLocks noChangeShapeType="1"/>
                    </p:cNvSpPr>
                    <p:nvPr/>
                  </p:nvSpPr>
                  <p:spPr bwMode="auto">
                    <a:xfrm>
                      <a:off x="2270" y="287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60" name="Group 99"/>
                  <p:cNvGrpSpPr>
                    <a:grpSpLocks/>
                  </p:cNvGrpSpPr>
                  <p:nvPr/>
                </p:nvGrpSpPr>
                <p:grpSpPr bwMode="auto">
                  <a:xfrm>
                    <a:off x="2602" y="2793"/>
                    <a:ext cx="168" cy="105"/>
                    <a:chOff x="2602" y="2793"/>
                    <a:chExt cx="168" cy="105"/>
                  </a:xfrm>
                </p:grpSpPr>
                <p:sp>
                  <p:nvSpPr>
                    <p:cNvPr id="367" name="Rectangle 100"/>
                    <p:cNvSpPr>
                      <a:spLocks noChangeArrowheads="1"/>
                    </p:cNvSpPr>
                    <p:nvPr/>
                  </p:nvSpPr>
                  <p:spPr bwMode="auto">
                    <a:xfrm>
                      <a:off x="2606" y="2793"/>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68" name="Line 101"/>
                    <p:cNvSpPr>
                      <a:spLocks noChangeShapeType="1"/>
                    </p:cNvSpPr>
                    <p:nvPr/>
                  </p:nvSpPr>
                  <p:spPr bwMode="auto">
                    <a:xfrm>
                      <a:off x="2602" y="285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69" name="Line 102"/>
                    <p:cNvSpPr>
                      <a:spLocks noChangeShapeType="1"/>
                    </p:cNvSpPr>
                    <p:nvPr/>
                  </p:nvSpPr>
                  <p:spPr bwMode="auto">
                    <a:xfrm>
                      <a:off x="2602" y="2873"/>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61" name="Group 103"/>
                  <p:cNvGrpSpPr>
                    <a:grpSpLocks/>
                  </p:cNvGrpSpPr>
                  <p:nvPr/>
                </p:nvGrpSpPr>
                <p:grpSpPr bwMode="auto">
                  <a:xfrm>
                    <a:off x="2270" y="2579"/>
                    <a:ext cx="168" cy="106"/>
                    <a:chOff x="2270" y="2579"/>
                    <a:chExt cx="168" cy="106"/>
                  </a:xfrm>
                </p:grpSpPr>
                <p:sp>
                  <p:nvSpPr>
                    <p:cNvPr id="364" name="Rectangle 104"/>
                    <p:cNvSpPr>
                      <a:spLocks noChangeArrowheads="1"/>
                    </p:cNvSpPr>
                    <p:nvPr/>
                  </p:nvSpPr>
                  <p:spPr bwMode="auto">
                    <a:xfrm>
                      <a:off x="2274" y="2579"/>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65" name="Line 105"/>
                    <p:cNvSpPr>
                      <a:spLocks noChangeShapeType="1"/>
                    </p:cNvSpPr>
                    <p:nvPr/>
                  </p:nvSpPr>
                  <p:spPr bwMode="auto">
                    <a:xfrm>
                      <a:off x="2270" y="2636"/>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66" name="Line 106"/>
                    <p:cNvSpPr>
                      <a:spLocks noChangeShapeType="1"/>
                    </p:cNvSpPr>
                    <p:nvPr/>
                  </p:nvSpPr>
                  <p:spPr bwMode="auto">
                    <a:xfrm>
                      <a:off x="2270" y="266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362" name="Line 107"/>
                  <p:cNvSpPr>
                    <a:spLocks noChangeShapeType="1"/>
                  </p:cNvSpPr>
                  <p:nvPr/>
                </p:nvSpPr>
                <p:spPr bwMode="auto">
                  <a:xfrm>
                    <a:off x="2350" y="2694"/>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63" name="Line 108"/>
                  <p:cNvSpPr>
                    <a:spLocks noChangeShapeType="1"/>
                  </p:cNvSpPr>
                  <p:nvPr/>
                </p:nvSpPr>
                <p:spPr bwMode="auto">
                  <a:xfrm>
                    <a:off x="2434" y="2632"/>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356" name="Rectangle 109"/>
              <p:cNvSpPr>
                <a:spLocks noChangeArrowheads="1"/>
              </p:cNvSpPr>
              <p:nvPr/>
            </p:nvSpPr>
            <p:spPr bwMode="auto">
              <a:xfrm>
                <a:off x="2168" y="2445"/>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46" name="Group 110"/>
            <p:cNvGrpSpPr>
              <a:grpSpLocks/>
            </p:cNvGrpSpPr>
            <p:nvPr/>
          </p:nvGrpSpPr>
          <p:grpSpPr bwMode="auto">
            <a:xfrm>
              <a:off x="4307" y="3204"/>
              <a:ext cx="428" cy="267"/>
              <a:chOff x="3007" y="2445"/>
              <a:chExt cx="745" cy="506"/>
            </a:xfrm>
          </p:grpSpPr>
          <p:grpSp>
            <p:nvGrpSpPr>
              <p:cNvPr id="337" name="Group 111"/>
              <p:cNvGrpSpPr>
                <a:grpSpLocks/>
              </p:cNvGrpSpPr>
              <p:nvPr/>
            </p:nvGrpSpPr>
            <p:grpSpPr bwMode="auto">
              <a:xfrm>
                <a:off x="3007" y="2520"/>
                <a:ext cx="745" cy="431"/>
                <a:chOff x="3007" y="2520"/>
                <a:chExt cx="745" cy="431"/>
              </a:xfrm>
            </p:grpSpPr>
            <p:sp>
              <p:nvSpPr>
                <p:cNvPr id="339" name="Rectangle 112"/>
                <p:cNvSpPr>
                  <a:spLocks noChangeArrowheads="1"/>
                </p:cNvSpPr>
                <p:nvPr/>
              </p:nvSpPr>
              <p:spPr bwMode="auto">
                <a:xfrm>
                  <a:off x="3007" y="2520"/>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340" name="Group 113"/>
                <p:cNvGrpSpPr>
                  <a:grpSpLocks/>
                </p:cNvGrpSpPr>
                <p:nvPr/>
              </p:nvGrpSpPr>
              <p:grpSpPr bwMode="auto">
                <a:xfrm>
                  <a:off x="3110" y="2579"/>
                  <a:ext cx="500" cy="320"/>
                  <a:chOff x="3110" y="2579"/>
                  <a:chExt cx="500" cy="320"/>
                </a:xfrm>
              </p:grpSpPr>
              <p:grpSp>
                <p:nvGrpSpPr>
                  <p:cNvPr id="341" name="Group 114"/>
                  <p:cNvGrpSpPr>
                    <a:grpSpLocks/>
                  </p:cNvGrpSpPr>
                  <p:nvPr/>
                </p:nvGrpSpPr>
                <p:grpSpPr bwMode="auto">
                  <a:xfrm>
                    <a:off x="3110" y="2793"/>
                    <a:ext cx="168" cy="106"/>
                    <a:chOff x="3110" y="2793"/>
                    <a:chExt cx="168" cy="106"/>
                  </a:xfrm>
                </p:grpSpPr>
                <p:sp>
                  <p:nvSpPr>
                    <p:cNvPr id="352" name="Rectangle 115"/>
                    <p:cNvSpPr>
                      <a:spLocks noChangeArrowheads="1"/>
                    </p:cNvSpPr>
                    <p:nvPr/>
                  </p:nvSpPr>
                  <p:spPr bwMode="auto">
                    <a:xfrm>
                      <a:off x="3114" y="2793"/>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53" name="Line 116"/>
                    <p:cNvSpPr>
                      <a:spLocks noChangeShapeType="1"/>
                    </p:cNvSpPr>
                    <p:nvPr/>
                  </p:nvSpPr>
                  <p:spPr bwMode="auto">
                    <a:xfrm>
                      <a:off x="3110" y="285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54" name="Line 117"/>
                    <p:cNvSpPr>
                      <a:spLocks noChangeShapeType="1"/>
                    </p:cNvSpPr>
                    <p:nvPr/>
                  </p:nvSpPr>
                  <p:spPr bwMode="auto">
                    <a:xfrm>
                      <a:off x="3110" y="287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42" name="Group 118"/>
                  <p:cNvGrpSpPr>
                    <a:grpSpLocks/>
                  </p:cNvGrpSpPr>
                  <p:nvPr/>
                </p:nvGrpSpPr>
                <p:grpSpPr bwMode="auto">
                  <a:xfrm>
                    <a:off x="3442" y="2793"/>
                    <a:ext cx="168" cy="105"/>
                    <a:chOff x="3442" y="2793"/>
                    <a:chExt cx="168" cy="105"/>
                  </a:xfrm>
                </p:grpSpPr>
                <p:sp>
                  <p:nvSpPr>
                    <p:cNvPr id="349" name="Rectangle 119"/>
                    <p:cNvSpPr>
                      <a:spLocks noChangeArrowheads="1"/>
                    </p:cNvSpPr>
                    <p:nvPr/>
                  </p:nvSpPr>
                  <p:spPr bwMode="auto">
                    <a:xfrm>
                      <a:off x="3446" y="2793"/>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50" name="Line 120"/>
                    <p:cNvSpPr>
                      <a:spLocks noChangeShapeType="1"/>
                    </p:cNvSpPr>
                    <p:nvPr/>
                  </p:nvSpPr>
                  <p:spPr bwMode="auto">
                    <a:xfrm>
                      <a:off x="3442" y="285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51" name="Line 121"/>
                    <p:cNvSpPr>
                      <a:spLocks noChangeShapeType="1"/>
                    </p:cNvSpPr>
                    <p:nvPr/>
                  </p:nvSpPr>
                  <p:spPr bwMode="auto">
                    <a:xfrm>
                      <a:off x="3442" y="2873"/>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43" name="Group 122"/>
                  <p:cNvGrpSpPr>
                    <a:grpSpLocks/>
                  </p:cNvGrpSpPr>
                  <p:nvPr/>
                </p:nvGrpSpPr>
                <p:grpSpPr bwMode="auto">
                  <a:xfrm>
                    <a:off x="3110" y="2579"/>
                    <a:ext cx="168" cy="106"/>
                    <a:chOff x="3110" y="2579"/>
                    <a:chExt cx="168" cy="106"/>
                  </a:xfrm>
                </p:grpSpPr>
                <p:sp>
                  <p:nvSpPr>
                    <p:cNvPr id="346" name="Rectangle 123"/>
                    <p:cNvSpPr>
                      <a:spLocks noChangeArrowheads="1"/>
                    </p:cNvSpPr>
                    <p:nvPr/>
                  </p:nvSpPr>
                  <p:spPr bwMode="auto">
                    <a:xfrm>
                      <a:off x="3114" y="2579"/>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47" name="Line 124"/>
                    <p:cNvSpPr>
                      <a:spLocks noChangeShapeType="1"/>
                    </p:cNvSpPr>
                    <p:nvPr/>
                  </p:nvSpPr>
                  <p:spPr bwMode="auto">
                    <a:xfrm>
                      <a:off x="3110" y="2636"/>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48" name="Line 125"/>
                    <p:cNvSpPr>
                      <a:spLocks noChangeShapeType="1"/>
                    </p:cNvSpPr>
                    <p:nvPr/>
                  </p:nvSpPr>
                  <p:spPr bwMode="auto">
                    <a:xfrm>
                      <a:off x="3110" y="2660"/>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344" name="Line 126"/>
                  <p:cNvSpPr>
                    <a:spLocks noChangeShapeType="1"/>
                  </p:cNvSpPr>
                  <p:nvPr/>
                </p:nvSpPr>
                <p:spPr bwMode="auto">
                  <a:xfrm>
                    <a:off x="3190" y="2694"/>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45" name="Line 127"/>
                  <p:cNvSpPr>
                    <a:spLocks noChangeShapeType="1"/>
                  </p:cNvSpPr>
                  <p:nvPr/>
                </p:nvSpPr>
                <p:spPr bwMode="auto">
                  <a:xfrm>
                    <a:off x="3274" y="2632"/>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338" name="Rectangle 128"/>
              <p:cNvSpPr>
                <a:spLocks noChangeArrowheads="1"/>
              </p:cNvSpPr>
              <p:nvPr/>
            </p:nvSpPr>
            <p:spPr bwMode="auto">
              <a:xfrm>
                <a:off x="3008" y="2445"/>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247" name="Line 129"/>
            <p:cNvSpPr>
              <a:spLocks noChangeShapeType="1"/>
            </p:cNvSpPr>
            <p:nvPr/>
          </p:nvSpPr>
          <p:spPr bwMode="auto">
            <a:xfrm>
              <a:off x="4314" y="2976"/>
              <a:ext cx="427"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248" name="Group 130"/>
            <p:cNvGrpSpPr>
              <a:grpSpLocks/>
            </p:cNvGrpSpPr>
            <p:nvPr/>
          </p:nvGrpSpPr>
          <p:grpSpPr bwMode="auto">
            <a:xfrm>
              <a:off x="3338" y="2815"/>
              <a:ext cx="428" cy="270"/>
              <a:chOff x="1321" y="1707"/>
              <a:chExt cx="745" cy="512"/>
            </a:xfrm>
          </p:grpSpPr>
          <p:grpSp>
            <p:nvGrpSpPr>
              <p:cNvPr id="319" name="Group 131"/>
              <p:cNvGrpSpPr>
                <a:grpSpLocks/>
              </p:cNvGrpSpPr>
              <p:nvPr/>
            </p:nvGrpSpPr>
            <p:grpSpPr bwMode="auto">
              <a:xfrm>
                <a:off x="1321" y="1788"/>
                <a:ext cx="745" cy="431"/>
                <a:chOff x="1321" y="1788"/>
                <a:chExt cx="745" cy="431"/>
              </a:xfrm>
            </p:grpSpPr>
            <p:sp>
              <p:nvSpPr>
                <p:cNvPr id="321" name="Rectangle 132"/>
                <p:cNvSpPr>
                  <a:spLocks noChangeArrowheads="1"/>
                </p:cNvSpPr>
                <p:nvPr/>
              </p:nvSpPr>
              <p:spPr bwMode="auto">
                <a:xfrm>
                  <a:off x="1321" y="1788"/>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322" name="Group 133"/>
                <p:cNvGrpSpPr>
                  <a:grpSpLocks/>
                </p:cNvGrpSpPr>
                <p:nvPr/>
              </p:nvGrpSpPr>
              <p:grpSpPr bwMode="auto">
                <a:xfrm>
                  <a:off x="1424" y="1847"/>
                  <a:ext cx="500" cy="320"/>
                  <a:chOff x="1424" y="1847"/>
                  <a:chExt cx="500" cy="320"/>
                </a:xfrm>
              </p:grpSpPr>
              <p:grpSp>
                <p:nvGrpSpPr>
                  <p:cNvPr id="323" name="Group 134"/>
                  <p:cNvGrpSpPr>
                    <a:grpSpLocks/>
                  </p:cNvGrpSpPr>
                  <p:nvPr/>
                </p:nvGrpSpPr>
                <p:grpSpPr bwMode="auto">
                  <a:xfrm>
                    <a:off x="1424" y="2061"/>
                    <a:ext cx="168" cy="106"/>
                    <a:chOff x="1424" y="2061"/>
                    <a:chExt cx="168" cy="106"/>
                  </a:xfrm>
                </p:grpSpPr>
                <p:sp>
                  <p:nvSpPr>
                    <p:cNvPr id="334" name="Rectangle 135"/>
                    <p:cNvSpPr>
                      <a:spLocks noChangeArrowheads="1"/>
                    </p:cNvSpPr>
                    <p:nvPr/>
                  </p:nvSpPr>
                  <p:spPr bwMode="auto">
                    <a:xfrm>
                      <a:off x="1428" y="2061"/>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35" name="Line 136"/>
                    <p:cNvSpPr>
                      <a:spLocks noChangeShapeType="1"/>
                    </p:cNvSpPr>
                    <p:nvPr/>
                  </p:nvSpPr>
                  <p:spPr bwMode="auto">
                    <a:xfrm>
                      <a:off x="1424" y="2119"/>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36" name="Line 137"/>
                    <p:cNvSpPr>
                      <a:spLocks noChangeShapeType="1"/>
                    </p:cNvSpPr>
                    <p:nvPr/>
                  </p:nvSpPr>
                  <p:spPr bwMode="auto">
                    <a:xfrm>
                      <a:off x="1424" y="2142"/>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24" name="Group 138"/>
                  <p:cNvGrpSpPr>
                    <a:grpSpLocks/>
                  </p:cNvGrpSpPr>
                  <p:nvPr/>
                </p:nvGrpSpPr>
                <p:grpSpPr bwMode="auto">
                  <a:xfrm>
                    <a:off x="1756" y="2061"/>
                    <a:ext cx="168" cy="105"/>
                    <a:chOff x="1756" y="2061"/>
                    <a:chExt cx="168" cy="105"/>
                  </a:xfrm>
                </p:grpSpPr>
                <p:sp>
                  <p:nvSpPr>
                    <p:cNvPr id="331" name="Rectangle 139"/>
                    <p:cNvSpPr>
                      <a:spLocks noChangeArrowheads="1"/>
                    </p:cNvSpPr>
                    <p:nvPr/>
                  </p:nvSpPr>
                  <p:spPr bwMode="auto">
                    <a:xfrm>
                      <a:off x="1760" y="2061"/>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32" name="Line 140"/>
                    <p:cNvSpPr>
                      <a:spLocks noChangeShapeType="1"/>
                    </p:cNvSpPr>
                    <p:nvPr/>
                  </p:nvSpPr>
                  <p:spPr bwMode="auto">
                    <a:xfrm>
                      <a:off x="1756" y="211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33" name="Line 141"/>
                    <p:cNvSpPr>
                      <a:spLocks noChangeShapeType="1"/>
                    </p:cNvSpPr>
                    <p:nvPr/>
                  </p:nvSpPr>
                  <p:spPr bwMode="auto">
                    <a:xfrm>
                      <a:off x="1756" y="214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25" name="Group 142"/>
                  <p:cNvGrpSpPr>
                    <a:grpSpLocks/>
                  </p:cNvGrpSpPr>
                  <p:nvPr/>
                </p:nvGrpSpPr>
                <p:grpSpPr bwMode="auto">
                  <a:xfrm>
                    <a:off x="1424" y="1847"/>
                    <a:ext cx="168" cy="106"/>
                    <a:chOff x="1424" y="1847"/>
                    <a:chExt cx="168" cy="106"/>
                  </a:xfrm>
                </p:grpSpPr>
                <p:sp>
                  <p:nvSpPr>
                    <p:cNvPr id="328" name="Rectangle 143"/>
                    <p:cNvSpPr>
                      <a:spLocks noChangeArrowheads="1"/>
                    </p:cNvSpPr>
                    <p:nvPr/>
                  </p:nvSpPr>
                  <p:spPr bwMode="auto">
                    <a:xfrm>
                      <a:off x="1428" y="184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29" name="Line 144"/>
                    <p:cNvSpPr>
                      <a:spLocks noChangeShapeType="1"/>
                    </p:cNvSpPr>
                    <p:nvPr/>
                  </p:nvSpPr>
                  <p:spPr bwMode="auto">
                    <a:xfrm>
                      <a:off x="1424" y="190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30" name="Line 145"/>
                    <p:cNvSpPr>
                      <a:spLocks noChangeShapeType="1"/>
                    </p:cNvSpPr>
                    <p:nvPr/>
                  </p:nvSpPr>
                  <p:spPr bwMode="auto">
                    <a:xfrm>
                      <a:off x="1424" y="192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326" name="Line 146"/>
                  <p:cNvSpPr>
                    <a:spLocks noChangeShapeType="1"/>
                  </p:cNvSpPr>
                  <p:nvPr/>
                </p:nvSpPr>
                <p:spPr bwMode="auto">
                  <a:xfrm>
                    <a:off x="1504" y="1962"/>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27" name="Line 147"/>
                  <p:cNvSpPr>
                    <a:spLocks noChangeShapeType="1"/>
                  </p:cNvSpPr>
                  <p:nvPr/>
                </p:nvSpPr>
                <p:spPr bwMode="auto">
                  <a:xfrm>
                    <a:off x="1588" y="1900"/>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320" name="Rectangle 148"/>
              <p:cNvSpPr>
                <a:spLocks noChangeArrowheads="1"/>
              </p:cNvSpPr>
              <p:nvPr/>
            </p:nvSpPr>
            <p:spPr bwMode="auto">
              <a:xfrm>
                <a:off x="1322" y="1707"/>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49" name="Group 149"/>
            <p:cNvGrpSpPr>
              <a:grpSpLocks/>
            </p:cNvGrpSpPr>
            <p:nvPr/>
          </p:nvGrpSpPr>
          <p:grpSpPr bwMode="auto">
            <a:xfrm>
              <a:off x="3824" y="2815"/>
              <a:ext cx="428" cy="270"/>
              <a:chOff x="2167" y="1707"/>
              <a:chExt cx="745" cy="512"/>
            </a:xfrm>
          </p:grpSpPr>
          <p:grpSp>
            <p:nvGrpSpPr>
              <p:cNvPr id="301" name="Group 150"/>
              <p:cNvGrpSpPr>
                <a:grpSpLocks/>
              </p:cNvGrpSpPr>
              <p:nvPr/>
            </p:nvGrpSpPr>
            <p:grpSpPr bwMode="auto">
              <a:xfrm>
                <a:off x="2167" y="1788"/>
                <a:ext cx="745" cy="431"/>
                <a:chOff x="2167" y="1788"/>
                <a:chExt cx="745" cy="431"/>
              </a:xfrm>
            </p:grpSpPr>
            <p:sp>
              <p:nvSpPr>
                <p:cNvPr id="303" name="Rectangle 151"/>
                <p:cNvSpPr>
                  <a:spLocks noChangeArrowheads="1"/>
                </p:cNvSpPr>
                <p:nvPr/>
              </p:nvSpPr>
              <p:spPr bwMode="auto">
                <a:xfrm>
                  <a:off x="2167" y="1788"/>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304" name="Group 152"/>
                <p:cNvGrpSpPr>
                  <a:grpSpLocks/>
                </p:cNvGrpSpPr>
                <p:nvPr/>
              </p:nvGrpSpPr>
              <p:grpSpPr bwMode="auto">
                <a:xfrm>
                  <a:off x="2270" y="1847"/>
                  <a:ext cx="500" cy="320"/>
                  <a:chOff x="2270" y="1847"/>
                  <a:chExt cx="500" cy="320"/>
                </a:xfrm>
              </p:grpSpPr>
              <p:grpSp>
                <p:nvGrpSpPr>
                  <p:cNvPr id="305" name="Group 153"/>
                  <p:cNvGrpSpPr>
                    <a:grpSpLocks/>
                  </p:cNvGrpSpPr>
                  <p:nvPr/>
                </p:nvGrpSpPr>
                <p:grpSpPr bwMode="auto">
                  <a:xfrm>
                    <a:off x="2270" y="2061"/>
                    <a:ext cx="168" cy="106"/>
                    <a:chOff x="2270" y="2061"/>
                    <a:chExt cx="168" cy="106"/>
                  </a:xfrm>
                </p:grpSpPr>
                <p:sp>
                  <p:nvSpPr>
                    <p:cNvPr id="316" name="Rectangle 154"/>
                    <p:cNvSpPr>
                      <a:spLocks noChangeArrowheads="1"/>
                    </p:cNvSpPr>
                    <p:nvPr/>
                  </p:nvSpPr>
                  <p:spPr bwMode="auto">
                    <a:xfrm>
                      <a:off x="2274" y="2061"/>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17" name="Line 155"/>
                    <p:cNvSpPr>
                      <a:spLocks noChangeShapeType="1"/>
                    </p:cNvSpPr>
                    <p:nvPr/>
                  </p:nvSpPr>
                  <p:spPr bwMode="auto">
                    <a:xfrm>
                      <a:off x="2270" y="2119"/>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18" name="Line 156"/>
                    <p:cNvSpPr>
                      <a:spLocks noChangeShapeType="1"/>
                    </p:cNvSpPr>
                    <p:nvPr/>
                  </p:nvSpPr>
                  <p:spPr bwMode="auto">
                    <a:xfrm>
                      <a:off x="2270" y="2142"/>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06" name="Group 157"/>
                  <p:cNvGrpSpPr>
                    <a:grpSpLocks/>
                  </p:cNvGrpSpPr>
                  <p:nvPr/>
                </p:nvGrpSpPr>
                <p:grpSpPr bwMode="auto">
                  <a:xfrm>
                    <a:off x="2602" y="2061"/>
                    <a:ext cx="168" cy="105"/>
                    <a:chOff x="2602" y="2061"/>
                    <a:chExt cx="168" cy="105"/>
                  </a:xfrm>
                </p:grpSpPr>
                <p:sp>
                  <p:nvSpPr>
                    <p:cNvPr id="313" name="Rectangle 158"/>
                    <p:cNvSpPr>
                      <a:spLocks noChangeArrowheads="1"/>
                    </p:cNvSpPr>
                    <p:nvPr/>
                  </p:nvSpPr>
                  <p:spPr bwMode="auto">
                    <a:xfrm>
                      <a:off x="2606" y="2061"/>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14" name="Line 159"/>
                    <p:cNvSpPr>
                      <a:spLocks noChangeShapeType="1"/>
                    </p:cNvSpPr>
                    <p:nvPr/>
                  </p:nvSpPr>
                  <p:spPr bwMode="auto">
                    <a:xfrm>
                      <a:off x="2602" y="211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15" name="Line 160"/>
                    <p:cNvSpPr>
                      <a:spLocks noChangeShapeType="1"/>
                    </p:cNvSpPr>
                    <p:nvPr/>
                  </p:nvSpPr>
                  <p:spPr bwMode="auto">
                    <a:xfrm>
                      <a:off x="2602" y="214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307" name="Group 161"/>
                  <p:cNvGrpSpPr>
                    <a:grpSpLocks/>
                  </p:cNvGrpSpPr>
                  <p:nvPr/>
                </p:nvGrpSpPr>
                <p:grpSpPr bwMode="auto">
                  <a:xfrm>
                    <a:off x="2270" y="1847"/>
                    <a:ext cx="168" cy="106"/>
                    <a:chOff x="2270" y="1847"/>
                    <a:chExt cx="168" cy="106"/>
                  </a:xfrm>
                </p:grpSpPr>
                <p:sp>
                  <p:nvSpPr>
                    <p:cNvPr id="310" name="Rectangle 162"/>
                    <p:cNvSpPr>
                      <a:spLocks noChangeArrowheads="1"/>
                    </p:cNvSpPr>
                    <p:nvPr/>
                  </p:nvSpPr>
                  <p:spPr bwMode="auto">
                    <a:xfrm>
                      <a:off x="2274" y="184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11" name="Line 163"/>
                    <p:cNvSpPr>
                      <a:spLocks noChangeShapeType="1"/>
                    </p:cNvSpPr>
                    <p:nvPr/>
                  </p:nvSpPr>
                  <p:spPr bwMode="auto">
                    <a:xfrm>
                      <a:off x="2270" y="190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12" name="Line 164"/>
                    <p:cNvSpPr>
                      <a:spLocks noChangeShapeType="1"/>
                    </p:cNvSpPr>
                    <p:nvPr/>
                  </p:nvSpPr>
                  <p:spPr bwMode="auto">
                    <a:xfrm>
                      <a:off x="2270" y="192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308" name="Line 165"/>
                  <p:cNvSpPr>
                    <a:spLocks noChangeShapeType="1"/>
                  </p:cNvSpPr>
                  <p:nvPr/>
                </p:nvSpPr>
                <p:spPr bwMode="auto">
                  <a:xfrm>
                    <a:off x="2350" y="1962"/>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09" name="Line 166"/>
                  <p:cNvSpPr>
                    <a:spLocks noChangeShapeType="1"/>
                  </p:cNvSpPr>
                  <p:nvPr/>
                </p:nvSpPr>
                <p:spPr bwMode="auto">
                  <a:xfrm>
                    <a:off x="2434" y="1900"/>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302" name="Rectangle 167"/>
              <p:cNvSpPr>
                <a:spLocks noChangeArrowheads="1"/>
              </p:cNvSpPr>
              <p:nvPr/>
            </p:nvSpPr>
            <p:spPr bwMode="auto">
              <a:xfrm>
                <a:off x="2168" y="1707"/>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50" name="Group 168"/>
            <p:cNvGrpSpPr>
              <a:grpSpLocks/>
            </p:cNvGrpSpPr>
            <p:nvPr/>
          </p:nvGrpSpPr>
          <p:grpSpPr bwMode="auto">
            <a:xfrm>
              <a:off x="4307" y="2815"/>
              <a:ext cx="428" cy="270"/>
              <a:chOff x="3007" y="1707"/>
              <a:chExt cx="745" cy="512"/>
            </a:xfrm>
          </p:grpSpPr>
          <p:grpSp>
            <p:nvGrpSpPr>
              <p:cNvPr id="283" name="Group 169"/>
              <p:cNvGrpSpPr>
                <a:grpSpLocks/>
              </p:cNvGrpSpPr>
              <p:nvPr/>
            </p:nvGrpSpPr>
            <p:grpSpPr bwMode="auto">
              <a:xfrm>
                <a:off x="3007" y="1788"/>
                <a:ext cx="745" cy="431"/>
                <a:chOff x="3007" y="1788"/>
                <a:chExt cx="745" cy="431"/>
              </a:xfrm>
            </p:grpSpPr>
            <p:sp>
              <p:nvSpPr>
                <p:cNvPr id="285" name="Rectangle 170"/>
                <p:cNvSpPr>
                  <a:spLocks noChangeArrowheads="1"/>
                </p:cNvSpPr>
                <p:nvPr/>
              </p:nvSpPr>
              <p:spPr bwMode="auto">
                <a:xfrm>
                  <a:off x="3007" y="1788"/>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286" name="Group 171"/>
                <p:cNvGrpSpPr>
                  <a:grpSpLocks/>
                </p:cNvGrpSpPr>
                <p:nvPr/>
              </p:nvGrpSpPr>
              <p:grpSpPr bwMode="auto">
                <a:xfrm>
                  <a:off x="3110" y="1847"/>
                  <a:ext cx="500" cy="320"/>
                  <a:chOff x="3110" y="1847"/>
                  <a:chExt cx="500" cy="320"/>
                </a:xfrm>
              </p:grpSpPr>
              <p:grpSp>
                <p:nvGrpSpPr>
                  <p:cNvPr id="287" name="Group 172"/>
                  <p:cNvGrpSpPr>
                    <a:grpSpLocks/>
                  </p:cNvGrpSpPr>
                  <p:nvPr/>
                </p:nvGrpSpPr>
                <p:grpSpPr bwMode="auto">
                  <a:xfrm>
                    <a:off x="3110" y="2061"/>
                    <a:ext cx="168" cy="106"/>
                    <a:chOff x="3110" y="2061"/>
                    <a:chExt cx="168" cy="106"/>
                  </a:xfrm>
                </p:grpSpPr>
                <p:sp>
                  <p:nvSpPr>
                    <p:cNvPr id="298" name="Rectangle 173"/>
                    <p:cNvSpPr>
                      <a:spLocks noChangeArrowheads="1"/>
                    </p:cNvSpPr>
                    <p:nvPr/>
                  </p:nvSpPr>
                  <p:spPr bwMode="auto">
                    <a:xfrm>
                      <a:off x="3114" y="2061"/>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99" name="Line 174"/>
                    <p:cNvSpPr>
                      <a:spLocks noChangeShapeType="1"/>
                    </p:cNvSpPr>
                    <p:nvPr/>
                  </p:nvSpPr>
                  <p:spPr bwMode="auto">
                    <a:xfrm>
                      <a:off x="3110" y="2119"/>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300" name="Line 175"/>
                    <p:cNvSpPr>
                      <a:spLocks noChangeShapeType="1"/>
                    </p:cNvSpPr>
                    <p:nvPr/>
                  </p:nvSpPr>
                  <p:spPr bwMode="auto">
                    <a:xfrm>
                      <a:off x="3110" y="2142"/>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88" name="Group 176"/>
                  <p:cNvGrpSpPr>
                    <a:grpSpLocks/>
                  </p:cNvGrpSpPr>
                  <p:nvPr/>
                </p:nvGrpSpPr>
                <p:grpSpPr bwMode="auto">
                  <a:xfrm>
                    <a:off x="3442" y="2061"/>
                    <a:ext cx="168" cy="105"/>
                    <a:chOff x="3442" y="2061"/>
                    <a:chExt cx="168" cy="105"/>
                  </a:xfrm>
                </p:grpSpPr>
                <p:sp>
                  <p:nvSpPr>
                    <p:cNvPr id="295" name="Rectangle 177"/>
                    <p:cNvSpPr>
                      <a:spLocks noChangeArrowheads="1"/>
                    </p:cNvSpPr>
                    <p:nvPr/>
                  </p:nvSpPr>
                  <p:spPr bwMode="auto">
                    <a:xfrm>
                      <a:off x="3446" y="2061"/>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96" name="Line 178"/>
                    <p:cNvSpPr>
                      <a:spLocks noChangeShapeType="1"/>
                    </p:cNvSpPr>
                    <p:nvPr/>
                  </p:nvSpPr>
                  <p:spPr bwMode="auto">
                    <a:xfrm>
                      <a:off x="3442" y="211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97" name="Line 179"/>
                    <p:cNvSpPr>
                      <a:spLocks noChangeShapeType="1"/>
                    </p:cNvSpPr>
                    <p:nvPr/>
                  </p:nvSpPr>
                  <p:spPr bwMode="auto">
                    <a:xfrm>
                      <a:off x="3442" y="214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89" name="Group 180"/>
                  <p:cNvGrpSpPr>
                    <a:grpSpLocks/>
                  </p:cNvGrpSpPr>
                  <p:nvPr/>
                </p:nvGrpSpPr>
                <p:grpSpPr bwMode="auto">
                  <a:xfrm>
                    <a:off x="3110" y="1847"/>
                    <a:ext cx="168" cy="106"/>
                    <a:chOff x="3110" y="1847"/>
                    <a:chExt cx="168" cy="106"/>
                  </a:xfrm>
                </p:grpSpPr>
                <p:sp>
                  <p:nvSpPr>
                    <p:cNvPr id="292" name="Rectangle 181"/>
                    <p:cNvSpPr>
                      <a:spLocks noChangeArrowheads="1"/>
                    </p:cNvSpPr>
                    <p:nvPr/>
                  </p:nvSpPr>
                  <p:spPr bwMode="auto">
                    <a:xfrm>
                      <a:off x="3114" y="184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93" name="Line 182"/>
                    <p:cNvSpPr>
                      <a:spLocks noChangeShapeType="1"/>
                    </p:cNvSpPr>
                    <p:nvPr/>
                  </p:nvSpPr>
                  <p:spPr bwMode="auto">
                    <a:xfrm>
                      <a:off x="3110" y="190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94" name="Line 183"/>
                    <p:cNvSpPr>
                      <a:spLocks noChangeShapeType="1"/>
                    </p:cNvSpPr>
                    <p:nvPr/>
                  </p:nvSpPr>
                  <p:spPr bwMode="auto">
                    <a:xfrm>
                      <a:off x="3110" y="192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290" name="Line 184"/>
                  <p:cNvSpPr>
                    <a:spLocks noChangeShapeType="1"/>
                  </p:cNvSpPr>
                  <p:nvPr/>
                </p:nvSpPr>
                <p:spPr bwMode="auto">
                  <a:xfrm>
                    <a:off x="3190" y="1962"/>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91" name="Line 185"/>
                  <p:cNvSpPr>
                    <a:spLocks noChangeShapeType="1"/>
                  </p:cNvSpPr>
                  <p:nvPr/>
                </p:nvSpPr>
                <p:spPr bwMode="auto">
                  <a:xfrm>
                    <a:off x="3274" y="1900"/>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284" name="Rectangle 186"/>
              <p:cNvSpPr>
                <a:spLocks noChangeArrowheads="1"/>
              </p:cNvSpPr>
              <p:nvPr/>
            </p:nvSpPr>
            <p:spPr bwMode="auto">
              <a:xfrm>
                <a:off x="3008" y="1707"/>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51" name="Group 187"/>
            <p:cNvGrpSpPr>
              <a:grpSpLocks/>
            </p:cNvGrpSpPr>
            <p:nvPr/>
          </p:nvGrpSpPr>
          <p:grpSpPr bwMode="auto">
            <a:xfrm>
              <a:off x="3338" y="2419"/>
              <a:ext cx="428" cy="271"/>
              <a:chOff x="1321" y="957"/>
              <a:chExt cx="745" cy="512"/>
            </a:xfrm>
          </p:grpSpPr>
          <p:grpSp>
            <p:nvGrpSpPr>
              <p:cNvPr id="265" name="Group 188"/>
              <p:cNvGrpSpPr>
                <a:grpSpLocks/>
              </p:cNvGrpSpPr>
              <p:nvPr/>
            </p:nvGrpSpPr>
            <p:grpSpPr bwMode="auto">
              <a:xfrm>
                <a:off x="1321" y="1038"/>
                <a:ext cx="745" cy="431"/>
                <a:chOff x="1321" y="1038"/>
                <a:chExt cx="745" cy="431"/>
              </a:xfrm>
            </p:grpSpPr>
            <p:sp>
              <p:nvSpPr>
                <p:cNvPr id="267" name="Rectangle 189"/>
                <p:cNvSpPr>
                  <a:spLocks noChangeArrowheads="1"/>
                </p:cNvSpPr>
                <p:nvPr/>
              </p:nvSpPr>
              <p:spPr bwMode="auto">
                <a:xfrm>
                  <a:off x="1321" y="1038"/>
                  <a:ext cx="745" cy="431"/>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nvGrpSpPr>
                <p:cNvPr id="268" name="Group 190"/>
                <p:cNvGrpSpPr>
                  <a:grpSpLocks/>
                </p:cNvGrpSpPr>
                <p:nvPr/>
              </p:nvGrpSpPr>
              <p:grpSpPr bwMode="auto">
                <a:xfrm>
                  <a:off x="1424" y="1097"/>
                  <a:ext cx="500" cy="320"/>
                  <a:chOff x="1424" y="1097"/>
                  <a:chExt cx="500" cy="320"/>
                </a:xfrm>
              </p:grpSpPr>
              <p:grpSp>
                <p:nvGrpSpPr>
                  <p:cNvPr id="269" name="Group 191"/>
                  <p:cNvGrpSpPr>
                    <a:grpSpLocks/>
                  </p:cNvGrpSpPr>
                  <p:nvPr/>
                </p:nvGrpSpPr>
                <p:grpSpPr bwMode="auto">
                  <a:xfrm>
                    <a:off x="1424" y="1311"/>
                    <a:ext cx="168" cy="106"/>
                    <a:chOff x="1424" y="1311"/>
                    <a:chExt cx="168" cy="106"/>
                  </a:xfrm>
                </p:grpSpPr>
                <p:sp>
                  <p:nvSpPr>
                    <p:cNvPr id="280" name="Rectangle 192"/>
                    <p:cNvSpPr>
                      <a:spLocks noChangeArrowheads="1"/>
                    </p:cNvSpPr>
                    <p:nvPr/>
                  </p:nvSpPr>
                  <p:spPr bwMode="auto">
                    <a:xfrm>
                      <a:off x="1428" y="1311"/>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81" name="Line 193"/>
                    <p:cNvSpPr>
                      <a:spLocks noChangeShapeType="1"/>
                    </p:cNvSpPr>
                    <p:nvPr/>
                  </p:nvSpPr>
                  <p:spPr bwMode="auto">
                    <a:xfrm>
                      <a:off x="1424" y="1369"/>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82" name="Line 194"/>
                    <p:cNvSpPr>
                      <a:spLocks noChangeShapeType="1"/>
                    </p:cNvSpPr>
                    <p:nvPr/>
                  </p:nvSpPr>
                  <p:spPr bwMode="auto">
                    <a:xfrm>
                      <a:off x="1424" y="1392"/>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70" name="Group 195"/>
                  <p:cNvGrpSpPr>
                    <a:grpSpLocks/>
                  </p:cNvGrpSpPr>
                  <p:nvPr/>
                </p:nvGrpSpPr>
                <p:grpSpPr bwMode="auto">
                  <a:xfrm>
                    <a:off x="1756" y="1311"/>
                    <a:ext cx="168" cy="105"/>
                    <a:chOff x="1756" y="1311"/>
                    <a:chExt cx="168" cy="105"/>
                  </a:xfrm>
                </p:grpSpPr>
                <p:sp>
                  <p:nvSpPr>
                    <p:cNvPr id="277" name="Rectangle 196"/>
                    <p:cNvSpPr>
                      <a:spLocks noChangeArrowheads="1"/>
                    </p:cNvSpPr>
                    <p:nvPr/>
                  </p:nvSpPr>
                  <p:spPr bwMode="auto">
                    <a:xfrm>
                      <a:off x="1760" y="1311"/>
                      <a:ext cx="160" cy="105"/>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78" name="Line 197"/>
                    <p:cNvSpPr>
                      <a:spLocks noChangeShapeType="1"/>
                    </p:cNvSpPr>
                    <p:nvPr/>
                  </p:nvSpPr>
                  <p:spPr bwMode="auto">
                    <a:xfrm>
                      <a:off x="1756" y="136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79" name="Line 198"/>
                    <p:cNvSpPr>
                      <a:spLocks noChangeShapeType="1"/>
                    </p:cNvSpPr>
                    <p:nvPr/>
                  </p:nvSpPr>
                  <p:spPr bwMode="auto">
                    <a:xfrm>
                      <a:off x="1756" y="1391"/>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nvGrpSpPr>
                  <p:cNvPr id="271" name="Group 199"/>
                  <p:cNvGrpSpPr>
                    <a:grpSpLocks/>
                  </p:cNvGrpSpPr>
                  <p:nvPr/>
                </p:nvGrpSpPr>
                <p:grpSpPr bwMode="auto">
                  <a:xfrm>
                    <a:off x="1424" y="1097"/>
                    <a:ext cx="168" cy="106"/>
                    <a:chOff x="1424" y="1097"/>
                    <a:chExt cx="168" cy="106"/>
                  </a:xfrm>
                </p:grpSpPr>
                <p:sp>
                  <p:nvSpPr>
                    <p:cNvPr id="274" name="Rectangle 200"/>
                    <p:cNvSpPr>
                      <a:spLocks noChangeArrowheads="1"/>
                    </p:cNvSpPr>
                    <p:nvPr/>
                  </p:nvSpPr>
                  <p:spPr bwMode="auto">
                    <a:xfrm>
                      <a:off x="1428" y="1097"/>
                      <a:ext cx="160" cy="10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75" name="Line 201"/>
                    <p:cNvSpPr>
                      <a:spLocks noChangeShapeType="1"/>
                    </p:cNvSpPr>
                    <p:nvPr/>
                  </p:nvSpPr>
                  <p:spPr bwMode="auto">
                    <a:xfrm>
                      <a:off x="1424" y="1154"/>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76" name="Line 202"/>
                    <p:cNvSpPr>
                      <a:spLocks noChangeShapeType="1"/>
                    </p:cNvSpPr>
                    <p:nvPr/>
                  </p:nvSpPr>
                  <p:spPr bwMode="auto">
                    <a:xfrm>
                      <a:off x="1424" y="1178"/>
                      <a:ext cx="168"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272" name="Line 203"/>
                  <p:cNvSpPr>
                    <a:spLocks noChangeShapeType="1"/>
                  </p:cNvSpPr>
                  <p:nvPr/>
                </p:nvSpPr>
                <p:spPr bwMode="auto">
                  <a:xfrm>
                    <a:off x="1504" y="1212"/>
                    <a:ext cx="0" cy="9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73" name="Line 204"/>
                  <p:cNvSpPr>
                    <a:spLocks noChangeShapeType="1"/>
                  </p:cNvSpPr>
                  <p:nvPr/>
                </p:nvSpPr>
                <p:spPr bwMode="auto">
                  <a:xfrm>
                    <a:off x="1588" y="1150"/>
                    <a:ext cx="244" cy="15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grpSp>
          <p:sp>
            <p:nvSpPr>
              <p:cNvPr id="266" name="Rectangle 205"/>
              <p:cNvSpPr>
                <a:spLocks noChangeArrowheads="1"/>
              </p:cNvSpPr>
              <p:nvPr/>
            </p:nvSpPr>
            <p:spPr bwMode="auto">
              <a:xfrm>
                <a:off x="1322" y="957"/>
                <a:ext cx="220" cy="70"/>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grpSp>
        <p:sp>
          <p:nvSpPr>
            <p:cNvPr id="252" name="Line 206"/>
            <p:cNvSpPr>
              <a:spLocks noChangeShapeType="1"/>
            </p:cNvSpPr>
            <p:nvPr/>
          </p:nvSpPr>
          <p:spPr bwMode="auto">
            <a:xfrm>
              <a:off x="4314" y="3736"/>
              <a:ext cx="427"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3" name="Line 207"/>
            <p:cNvSpPr>
              <a:spLocks noChangeShapeType="1"/>
            </p:cNvSpPr>
            <p:nvPr/>
          </p:nvSpPr>
          <p:spPr bwMode="auto">
            <a:xfrm>
              <a:off x="3341" y="2577"/>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4" name="Line 208"/>
            <p:cNvSpPr>
              <a:spLocks noChangeShapeType="1"/>
            </p:cNvSpPr>
            <p:nvPr/>
          </p:nvSpPr>
          <p:spPr bwMode="auto">
            <a:xfrm>
              <a:off x="3341" y="2976"/>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5" name="Line 209"/>
            <p:cNvSpPr>
              <a:spLocks noChangeShapeType="1"/>
            </p:cNvSpPr>
            <p:nvPr/>
          </p:nvSpPr>
          <p:spPr bwMode="auto">
            <a:xfrm>
              <a:off x="3831" y="2976"/>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6" name="Line 210"/>
            <p:cNvSpPr>
              <a:spLocks noChangeShapeType="1"/>
            </p:cNvSpPr>
            <p:nvPr/>
          </p:nvSpPr>
          <p:spPr bwMode="auto">
            <a:xfrm>
              <a:off x="4307" y="3362"/>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7" name="Line 211"/>
            <p:cNvSpPr>
              <a:spLocks noChangeShapeType="1"/>
            </p:cNvSpPr>
            <p:nvPr/>
          </p:nvSpPr>
          <p:spPr bwMode="auto">
            <a:xfrm>
              <a:off x="3341" y="3362"/>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8" name="Line 212"/>
            <p:cNvSpPr>
              <a:spLocks noChangeShapeType="1"/>
            </p:cNvSpPr>
            <p:nvPr/>
          </p:nvSpPr>
          <p:spPr bwMode="auto">
            <a:xfrm>
              <a:off x="3824" y="3362"/>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59" name="Line 213"/>
            <p:cNvSpPr>
              <a:spLocks noChangeShapeType="1"/>
            </p:cNvSpPr>
            <p:nvPr/>
          </p:nvSpPr>
          <p:spPr bwMode="auto">
            <a:xfrm>
              <a:off x="3824" y="3736"/>
              <a:ext cx="428"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60" name="Line 214"/>
            <p:cNvSpPr>
              <a:spLocks noChangeShapeType="1"/>
            </p:cNvSpPr>
            <p:nvPr/>
          </p:nvSpPr>
          <p:spPr bwMode="auto">
            <a:xfrm>
              <a:off x="3348" y="3736"/>
              <a:ext cx="429" cy="0"/>
            </a:xfrm>
            <a:prstGeom prst="line">
              <a:avLst/>
            </a:prstGeom>
            <a:noFill/>
            <a:ln w="12700">
              <a:solidFill>
                <a:srgbClr val="FFFFFF"/>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FFFFFF"/>
                </a:solidFill>
                <a:effectLst/>
                <a:uLnTx/>
                <a:uFillTx/>
                <a:latin typeface="Tahoma" pitchFamily="34" charset="0"/>
                <a:ea typeface="宋体" pitchFamily="2" charset="-122"/>
              </a:endParaRPr>
            </a:p>
          </p:txBody>
        </p:sp>
        <p:sp>
          <p:nvSpPr>
            <p:cNvPr id="261" name="Rectangle 215"/>
            <p:cNvSpPr>
              <a:spLocks noChangeArrowheads="1"/>
            </p:cNvSpPr>
            <p:nvPr/>
          </p:nvSpPr>
          <p:spPr bwMode="auto">
            <a:xfrm>
              <a:off x="4986" y="3585"/>
              <a:ext cx="542" cy="326"/>
            </a:xfrm>
            <a:prstGeom prst="rect">
              <a:avLst/>
            </a:prstGeom>
            <a:noFill/>
            <a:ln w="9525">
              <a:noFill/>
              <a:miter lim="800000"/>
              <a:headEnd/>
              <a:tailEnd/>
            </a:ln>
            <a:effectLst/>
          </p:spPr>
          <p:txBody>
            <a:bodyPr wrap="none" lIns="79375" tIns="38100" rIns="79375" bIns="38100">
              <a:spAutoFit/>
            </a:bodyPr>
            <a:lstStyle/>
            <a:p>
              <a:pPr marL="0" marR="0" lvl="0" indent="0"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System-</a:t>
              </a:r>
            </a:p>
            <a:p>
              <a:pPr marL="0" marR="0" lvl="0" indent="0"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software</a:t>
              </a:r>
            </a:p>
          </p:txBody>
        </p:sp>
        <p:sp>
          <p:nvSpPr>
            <p:cNvPr id="262" name="Rectangle 216"/>
            <p:cNvSpPr>
              <a:spLocks noChangeArrowheads="1"/>
            </p:cNvSpPr>
            <p:nvPr/>
          </p:nvSpPr>
          <p:spPr bwMode="auto">
            <a:xfrm>
              <a:off x="4945" y="3254"/>
              <a:ext cx="720" cy="187"/>
            </a:xfrm>
            <a:prstGeom prst="rect">
              <a:avLst/>
            </a:prstGeom>
            <a:noFill/>
            <a:ln w="9525">
              <a:noFill/>
              <a:miter lim="800000"/>
              <a:headEnd/>
              <a:tailEnd/>
            </a:ln>
            <a:effectLst/>
          </p:spPr>
          <p:txBody>
            <a:bodyPr wrap="none" lIns="79375" tIns="38100" rIns="79375" bIns="38100">
              <a:spAutoFit/>
            </a:bodyPr>
            <a:lstStyle/>
            <a:p>
              <a:pPr marL="0" marR="0" lvl="0" indent="0" algn="r"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Middleware</a:t>
              </a:r>
            </a:p>
          </p:txBody>
        </p:sp>
        <p:sp>
          <p:nvSpPr>
            <p:cNvPr id="263" name="Rectangle 217"/>
            <p:cNvSpPr>
              <a:spLocks noChangeArrowheads="1"/>
            </p:cNvSpPr>
            <p:nvPr/>
          </p:nvSpPr>
          <p:spPr bwMode="auto">
            <a:xfrm>
              <a:off x="4967" y="2835"/>
              <a:ext cx="599" cy="326"/>
            </a:xfrm>
            <a:prstGeom prst="rect">
              <a:avLst/>
            </a:prstGeom>
            <a:noFill/>
            <a:ln w="9525">
              <a:noFill/>
              <a:miter lim="800000"/>
              <a:headEnd/>
              <a:tailEnd/>
            </a:ln>
            <a:effectLst/>
          </p:spPr>
          <p:txBody>
            <a:bodyPr wrap="none" lIns="79375" tIns="38100" rIns="79375" bIns="38100">
              <a:spAutoFit/>
            </a:bodyPr>
            <a:lstStyle/>
            <a:p>
              <a:pPr marL="0" marR="0" lvl="0" indent="0"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Business-</a:t>
              </a:r>
            </a:p>
            <a:p>
              <a:pPr marL="0" marR="0" lvl="0" indent="0"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specific</a:t>
              </a:r>
            </a:p>
          </p:txBody>
        </p:sp>
        <p:sp>
          <p:nvSpPr>
            <p:cNvPr id="264" name="Rectangle 218"/>
            <p:cNvSpPr>
              <a:spLocks noChangeArrowheads="1"/>
            </p:cNvSpPr>
            <p:nvPr/>
          </p:nvSpPr>
          <p:spPr bwMode="auto">
            <a:xfrm>
              <a:off x="4945" y="2445"/>
              <a:ext cx="749" cy="326"/>
            </a:xfrm>
            <a:prstGeom prst="rect">
              <a:avLst/>
            </a:prstGeom>
            <a:noFill/>
            <a:ln w="9525">
              <a:noFill/>
              <a:miter lim="800000"/>
              <a:headEnd/>
              <a:tailEnd/>
            </a:ln>
            <a:effectLst/>
          </p:spPr>
          <p:txBody>
            <a:bodyPr wrap="none" lIns="79375" tIns="38100" rIns="79375" bIns="38100">
              <a:spAutoFit/>
            </a:bodyPr>
            <a:lstStyle/>
            <a:p>
              <a:pPr marL="0" marR="0" lvl="0" indent="0"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Application-</a:t>
              </a:r>
            </a:p>
            <a:p>
              <a:pPr marL="0" marR="0" lvl="0" indent="0" defTabSz="530225" eaLnBrk="0" fontAlgn="base" latinLnBrk="0" hangingPunct="0">
                <a:lnSpc>
                  <a:spcPct val="9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itchFamily="18" charset="0"/>
                  <a:ea typeface="宋体" pitchFamily="2" charset="-122"/>
                </a:rPr>
                <a:t>specific</a:t>
              </a:r>
            </a:p>
          </p:txBody>
        </p:sp>
      </p:grpSp>
      <p:grpSp>
        <p:nvGrpSpPr>
          <p:cNvPr id="445" name="Group 219"/>
          <p:cNvGrpSpPr>
            <a:grpSpLocks/>
          </p:cNvGrpSpPr>
          <p:nvPr/>
        </p:nvGrpSpPr>
        <p:grpSpPr bwMode="auto">
          <a:xfrm>
            <a:off x="1023340" y="5074615"/>
            <a:ext cx="2667000" cy="1066800"/>
            <a:chOff x="288" y="2928"/>
            <a:chExt cx="1200" cy="1056"/>
          </a:xfrm>
        </p:grpSpPr>
        <p:sp>
          <p:nvSpPr>
            <p:cNvPr id="446" name="AutoShape 220"/>
            <p:cNvSpPr>
              <a:spLocks noChangeArrowheads="1"/>
            </p:cNvSpPr>
            <p:nvPr/>
          </p:nvSpPr>
          <p:spPr bwMode="auto">
            <a:xfrm>
              <a:off x="288" y="2928"/>
              <a:ext cx="1104" cy="1056"/>
            </a:xfrm>
            <a:prstGeom prst="wedgeRectCallout">
              <a:avLst>
                <a:gd name="adj1" fmla="val 91520"/>
                <a:gd name="adj2" fmla="val -81953"/>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p:spPr>
          <p:txBody>
            <a:bodyPr wrap="none" anchor="ctr"/>
            <a:lstStyle>
              <a:lvl1pPr>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algn="ctr" eaLnBrk="0" fontAlgn="base" hangingPunct="0">
                <a:spcBef>
                  <a:spcPct val="0"/>
                </a:spcBef>
                <a:spcAft>
                  <a:spcPct val="0"/>
                </a:spcAft>
                <a:buClrTx/>
                <a:buSzTx/>
                <a:buFontTx/>
                <a:buNone/>
              </a:pPr>
              <a:endParaRPr lang="zh-CN" altLang="en-US" sz="2800" b="1" smtClean="0">
                <a:solidFill>
                  <a:srgbClr val="A886E0"/>
                </a:solidFill>
                <a:latin typeface="Times New Roman" pitchFamily="18" charset="0"/>
              </a:endParaRPr>
            </a:p>
          </p:txBody>
        </p:sp>
        <p:sp>
          <p:nvSpPr>
            <p:cNvPr id="447" name="Rectangle 221"/>
            <p:cNvSpPr>
              <a:spLocks noChangeArrowheads="1"/>
            </p:cNvSpPr>
            <p:nvPr/>
          </p:nvSpPr>
          <p:spPr bwMode="auto">
            <a:xfrm>
              <a:off x="336" y="3024"/>
              <a:ext cx="1152" cy="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spAutoFit/>
            </a:bodyPr>
            <a:lstStyle>
              <a:lvl1pPr>
                <a:spcBef>
                  <a:spcPct val="20000"/>
                </a:spcBef>
                <a:buClr>
                  <a:schemeClr val="hlink"/>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3200">
                  <a:solidFill>
                    <a:schemeClr val="tx1"/>
                  </a:solidFill>
                  <a:latin typeface="Garamond" pitchFamily="18" charset="0"/>
                  <a:ea typeface="宋体" pitchFamily="2" charset="-122"/>
                </a:defRPr>
              </a:lvl1pPr>
              <a:lvl2pPr marL="742950" indent="-285750">
                <a:spcBef>
                  <a:spcPct val="20000"/>
                </a:spcBef>
                <a:buClr>
                  <a:schemeClr val="accent2"/>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800">
                  <a:solidFill>
                    <a:schemeClr val="tx1"/>
                  </a:solidFill>
                  <a:latin typeface="Garamond" pitchFamily="18" charset="0"/>
                  <a:ea typeface="宋体" pitchFamily="2" charset="-122"/>
                </a:defRPr>
              </a:lvl2pPr>
              <a:lvl3pPr marL="1143000" indent="-228600">
                <a:spcBef>
                  <a:spcPct val="20000"/>
                </a:spcBef>
                <a:buClr>
                  <a:schemeClr val="tx2"/>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400">
                  <a:solidFill>
                    <a:schemeClr val="tx1"/>
                  </a:solidFill>
                  <a:latin typeface="Garamond" pitchFamily="18" charset="0"/>
                  <a:ea typeface="宋体" pitchFamily="2" charset="-122"/>
                </a:defRPr>
              </a:lvl3pPr>
              <a:lvl4pPr marL="1600200" indent="-228600">
                <a:spcBef>
                  <a:spcPct val="20000"/>
                </a:spcBef>
                <a:buClr>
                  <a:schemeClr val="accent2"/>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000">
                  <a:solidFill>
                    <a:schemeClr val="tx1"/>
                  </a:solidFill>
                  <a:latin typeface="Garamond" pitchFamily="18" charset="0"/>
                  <a:ea typeface="宋体" pitchFamily="2" charset="-122"/>
                </a:defRPr>
              </a:lvl4pPr>
              <a:lvl5pPr marL="2057400" indent="-228600">
                <a:spcBef>
                  <a:spcPct val="20000"/>
                </a:spcBef>
                <a:buClr>
                  <a:schemeClr val="hlink"/>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tabLst>
                  <a:tab pos="285750" algn="l"/>
                  <a:tab pos="571500" algn="l"/>
                  <a:tab pos="857250" algn="l"/>
                  <a:tab pos="1143000" algn="l"/>
                  <a:tab pos="1428750" algn="l"/>
                  <a:tab pos="1714500" algn="l"/>
                  <a:tab pos="2000250" algn="l"/>
                  <a:tab pos="2286000" algn="l"/>
                </a:tabLst>
                <a:defRPr sz="2000">
                  <a:solidFill>
                    <a:schemeClr val="tx1"/>
                  </a:solidFill>
                  <a:latin typeface="Garamond" pitchFamily="18" charset="0"/>
                  <a:ea typeface="宋体" pitchFamily="2" charset="-122"/>
                </a:defRPr>
              </a:lvl9pPr>
            </a:lstStyle>
            <a:p>
              <a:pPr eaLnBrk="0" fontAlgn="base" hangingPunct="0">
                <a:lnSpc>
                  <a:spcPts val="2000"/>
                </a:lnSpc>
                <a:spcBef>
                  <a:spcPts val="900"/>
                </a:spcBef>
                <a:spcAft>
                  <a:spcPct val="0"/>
                </a:spcAft>
                <a:buClrTx/>
                <a:buSzTx/>
                <a:buFontTx/>
                <a:buNone/>
              </a:pPr>
              <a:r>
                <a:rPr lang="en-US" altLang="zh-CN" sz="2000" b="1" dirty="0" smtClean="0">
                  <a:solidFill>
                    <a:srgbClr val="FFFFCC"/>
                  </a:solidFill>
                  <a:latin typeface="Times New Roman" pitchFamily="18" charset="0"/>
                </a:rPr>
                <a:t>Component-based Architecture with layers</a:t>
              </a:r>
            </a:p>
          </p:txBody>
        </p:sp>
      </p:grpSp>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wedge">
                                      <p:cBhvr>
                                        <p:cTn id="7" dur="1000"/>
                                        <p:tgtEl>
                                          <p:spTgt spid="230"/>
                                        </p:tgtEl>
                                      </p:cBhvr>
                                    </p:animEffect>
                                  </p:childTnLst>
                                </p:cTn>
                              </p:par>
                            </p:childTnLst>
                          </p:cTn>
                        </p:par>
                        <p:par>
                          <p:cTn id="8" fill="hold">
                            <p:stCondLst>
                              <p:cond delay="1000"/>
                            </p:stCondLst>
                            <p:childTnLst>
                              <p:par>
                                <p:cTn id="9" presetID="20" presetClass="entr" presetSubtype="0" fill="hold" nodeType="afterEffect">
                                  <p:stCondLst>
                                    <p:cond delay="0"/>
                                  </p:stCondLst>
                                  <p:childTnLst>
                                    <p:set>
                                      <p:cBhvr>
                                        <p:cTn id="10" dur="1" fill="hold">
                                          <p:stCondLst>
                                            <p:cond delay="0"/>
                                          </p:stCondLst>
                                        </p:cTn>
                                        <p:tgtEl>
                                          <p:spTgt spid="445"/>
                                        </p:tgtEl>
                                        <p:attrNameLst>
                                          <p:attrName>style.visibility</p:attrName>
                                        </p:attrNameLst>
                                      </p:cBhvr>
                                      <p:to>
                                        <p:strVal val="visible"/>
                                      </p:to>
                                    </p:set>
                                    <p:animEffect transition="in" filter="wedge">
                                      <p:cBhvr>
                                        <p:cTn id="11" dur="10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998804"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4.  Model Software Visually</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546550" y="1120305"/>
            <a:ext cx="10467814" cy="207441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Capture the structure and behavior of architectures and components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Show how the elements of the system fit together</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Maintain consistency between a design and its implementation</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Promote unambiguous communication</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625606"/>
            <a:ext cx="8199437"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1250" fill="hold"/>
                                        <p:tgtEl>
                                          <p:spTgt spid="7171"/>
                                        </p:tgtEl>
                                        <p:attrNameLst>
                                          <p:attrName>ppt_x</p:attrName>
                                        </p:attrNameLst>
                                      </p:cBhvr>
                                      <p:tavLst>
                                        <p:tav tm="0">
                                          <p:val>
                                            <p:strVal val="1+#ppt_w/2"/>
                                          </p:val>
                                        </p:tav>
                                        <p:tav tm="100000">
                                          <p:val>
                                            <p:strVal val="#ppt_x"/>
                                          </p:val>
                                        </p:tav>
                                      </p:tavLst>
                                    </p:anim>
                                    <p:anim calcmode="lin" valueType="num">
                                      <p:cBhvr additive="base">
                                        <p:cTn id="8" dur="125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860946"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5.  Verify Software Quality</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813542" y="1186980"/>
            <a:ext cx="10735211" cy="2936188"/>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Create tests for each key scenario to ensure that all requirements are properly implemented</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Unacceptable application performance hurts as much as unacceptable reliability</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Verify software reliability - memory leaks, bottle necks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Test every iteration - automate test!</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386" y="4026889"/>
            <a:ext cx="757872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125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777094"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6.  Control Changes to Software</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835661" y="1020959"/>
            <a:ext cx="10797086" cy="2443746"/>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Control, track and monitor changes to enable iterative development </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Establish secure workspaces for each developer</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Provide isolation from changes made in other workspaces </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Control all software artifacts - models, code, docs, etc.</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Automate integration and build management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403" y="3895592"/>
            <a:ext cx="7218362"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38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childTnLst>
                          </p:cTn>
                        </p:par>
                        <p:par>
                          <p:cTn id="8" fill="hold">
                            <p:stCondLst>
                              <p:cond delay="1500"/>
                            </p:stCondLst>
                            <p:childTnLst>
                              <p:par>
                                <p:cTn id="9" presetID="14" presetClass="entr" presetSubtype="10" fill="hold" nodeType="afterEffect">
                                  <p:stCondLst>
                                    <p:cond delay="0"/>
                                  </p:stCondLst>
                                  <p:childTnLst>
                                    <p:set>
                                      <p:cBhvr>
                                        <p:cTn id="10" dur="1" fill="hold">
                                          <p:stCondLst>
                                            <p:cond delay="0"/>
                                          </p:stCondLst>
                                        </p:cTn>
                                        <p:tgtEl>
                                          <p:spTgt spid="9218"/>
                                        </p:tgtEl>
                                        <p:attrNameLst>
                                          <p:attrName>style.visibility</p:attrName>
                                        </p:attrNameLst>
                                      </p:cBhvr>
                                      <p:to>
                                        <p:strVal val="visible"/>
                                      </p:to>
                                    </p:set>
                                    <p:animEffect transition="in" filter="randombar(horizontal)">
                                      <p:cBhvr>
                                        <p:cTn id="11" dur="1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50854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Rational Unified Process</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95" y="1205655"/>
            <a:ext cx="87122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59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259325"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术语</a:t>
            </a:r>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 Terminology)</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967514"/>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Worker</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Role played by individuals on a project</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some people have many roles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Activity</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unit of work with a clear purpose, broken down into steps</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small, definable, reusable tasks that can be allocated to a single worker</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Artifact</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work product produced as a result of an activity</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usually process deliverables, like: use cases, code, plans, test cases, test results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Workflow</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The </a:t>
            </a: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sequence of activities performed in a business that produces a result of observable value to an individual actor of the business. </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99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129959"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Process Notation</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384" y="1100303"/>
            <a:ext cx="847407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91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250"/>
                                        <p:tgtEl>
                                          <p:spTgt spid="11266"/>
                                        </p:tgtEl>
                                      </p:cBhvr>
                                    </p:animEffect>
                                    <p:anim calcmode="lin" valueType="num">
                                      <p:cBhvr>
                                        <p:cTn id="8" dur="1250" fill="hold"/>
                                        <p:tgtEl>
                                          <p:spTgt spid="11266"/>
                                        </p:tgtEl>
                                        <p:attrNameLst>
                                          <p:attrName>ppt_x</p:attrName>
                                        </p:attrNameLst>
                                      </p:cBhvr>
                                      <p:tavLst>
                                        <p:tav tm="0">
                                          <p:val>
                                            <p:strVal val="#ppt_x"/>
                                          </p:val>
                                        </p:tav>
                                        <p:tav tm="100000">
                                          <p:val>
                                            <p:strVal val="#ppt_x"/>
                                          </p:val>
                                        </p:tav>
                                      </p:tavLst>
                                    </p:anim>
                                    <p:anim calcmode="lin" valueType="num">
                                      <p:cBhvr>
                                        <p:cTn id="9" dur="125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910" y="1078490"/>
            <a:ext cx="10086527" cy="5405437"/>
          </a:xfrm>
          <a:prstGeom prst="rect">
            <a:avLst/>
          </a:prstGeom>
          <a:solidFill>
            <a:schemeClr val="bg1"/>
          </a:solidFill>
        </p:spPr>
        <p:txBody>
          <a:bodyPr wrap="square" rtlCol="0">
            <a:spAutoFit/>
          </a:bodyPr>
          <a:lstStyle/>
          <a:p>
            <a:endParaRPr lang="zh-CN" altLang="en-US" dirty="0"/>
          </a:p>
        </p:txBody>
      </p:sp>
      <p:sp>
        <p:nvSpPr>
          <p:cNvPr id="19" name="文本框 18"/>
          <p:cNvSpPr txBox="1"/>
          <p:nvPr/>
        </p:nvSpPr>
        <p:spPr>
          <a:xfrm>
            <a:off x="835660" y="246380"/>
            <a:ext cx="7426777"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Workers Are Used for Resource Planning</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562" y="1550244"/>
            <a:ext cx="5737225"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869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8067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 ( Rational Unified Process)</a:t>
            </a:r>
          </a:p>
        </p:txBody>
      </p:sp>
      <p:sp>
        <p:nvSpPr>
          <p:cNvPr id="22" name="文本框 21"/>
          <p:cNvSpPr txBox="1"/>
          <p:nvPr/>
        </p:nvSpPr>
        <p:spPr>
          <a:xfrm>
            <a:off x="914954" y="950595"/>
            <a:ext cx="10552591" cy="485671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What is RUP</a:t>
            </a: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Process Framework and a detailed </a:t>
            </a:r>
            <a:r>
              <a:rPr lang="en-US" altLang="zh-CN" sz="28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prescriptive</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 process model</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Meta Process / Must customize</a:t>
            </a:r>
            <a:endPar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Software engineering </a:t>
            </a:r>
            <a:r>
              <a:rPr lang="en-US" altLang="zh-CN" sz="28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knowledge base</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Covers almost all activities of software development</a:t>
            </a: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Well defined structure for object-oriented design and development</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Based on OO and UML</a:t>
            </a: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Like a software product, the Rational Unified Process is designed and documented using the Unified Modeling Language (UML)</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Well documented</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23620"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软件开发生命周期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34"/>
          <p:cNvGrpSpPr>
            <a:grpSpLocks/>
          </p:cNvGrpSpPr>
          <p:nvPr/>
        </p:nvGrpSpPr>
        <p:grpSpPr bwMode="auto">
          <a:xfrm>
            <a:off x="2016150" y="1091445"/>
            <a:ext cx="7916863" cy="4968875"/>
            <a:chOff x="252" y="618"/>
            <a:chExt cx="4987" cy="3130"/>
          </a:xfrm>
        </p:grpSpPr>
        <p:pic>
          <p:nvPicPr>
            <p:cNvPr id="10" name="Picture 6"/>
            <p:cNvPicPr>
              <a:picLocks noChangeAspect="1" noChangeArrowheads="1"/>
            </p:cNvPicPr>
            <p:nvPr/>
          </p:nvPicPr>
          <p:blipFill>
            <a:blip r:embed="rId3" cstate="print"/>
            <a:srcRect l="27260" t="16667" r="2727" b="19705"/>
            <a:stretch>
              <a:fillRect/>
            </a:stretch>
          </p:blipFill>
          <p:spPr bwMode="auto">
            <a:xfrm>
              <a:off x="1462" y="1388"/>
              <a:ext cx="3728" cy="2022"/>
            </a:xfrm>
            <a:prstGeom prst="rect">
              <a:avLst/>
            </a:prstGeom>
            <a:noFill/>
            <a:ln w="9525" algn="ctr">
              <a:noFill/>
              <a:miter lim="800000"/>
              <a:headEnd/>
              <a:tailEnd/>
            </a:ln>
          </p:spPr>
        </p:pic>
        <p:sp>
          <p:nvSpPr>
            <p:cNvPr id="11" name="AutoShape 7"/>
            <p:cNvSpPr>
              <a:spLocks noChangeArrowheads="1"/>
            </p:cNvSpPr>
            <p:nvPr/>
          </p:nvSpPr>
          <p:spPr bwMode="auto">
            <a:xfrm>
              <a:off x="1559"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初始</a:t>
              </a:r>
            </a:p>
          </p:txBody>
        </p:sp>
        <p:sp>
          <p:nvSpPr>
            <p:cNvPr id="12" name="AutoShape 8"/>
            <p:cNvSpPr>
              <a:spLocks noChangeArrowheads="1"/>
            </p:cNvSpPr>
            <p:nvPr/>
          </p:nvSpPr>
          <p:spPr bwMode="auto">
            <a:xfrm>
              <a:off x="2431"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精化</a:t>
              </a:r>
            </a:p>
          </p:txBody>
        </p:sp>
        <p:sp>
          <p:nvSpPr>
            <p:cNvPr id="13" name="AutoShape 9"/>
            <p:cNvSpPr>
              <a:spLocks noChangeArrowheads="1"/>
            </p:cNvSpPr>
            <p:nvPr/>
          </p:nvSpPr>
          <p:spPr bwMode="auto">
            <a:xfrm>
              <a:off x="3544"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构建</a:t>
              </a:r>
            </a:p>
          </p:txBody>
        </p:sp>
        <p:sp>
          <p:nvSpPr>
            <p:cNvPr id="14" name="AutoShape 10"/>
            <p:cNvSpPr>
              <a:spLocks noChangeArrowheads="1"/>
            </p:cNvSpPr>
            <p:nvPr/>
          </p:nvSpPr>
          <p:spPr bwMode="auto">
            <a:xfrm>
              <a:off x="4560"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移交</a:t>
              </a:r>
            </a:p>
          </p:txBody>
        </p:sp>
        <p:sp>
          <p:nvSpPr>
            <p:cNvPr id="15" name="Line 11"/>
            <p:cNvSpPr>
              <a:spLocks noChangeShapeType="1"/>
            </p:cNvSpPr>
            <p:nvPr/>
          </p:nvSpPr>
          <p:spPr bwMode="auto">
            <a:xfrm>
              <a:off x="2722"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16" name="Line 12"/>
            <p:cNvSpPr>
              <a:spLocks noChangeShapeType="1"/>
            </p:cNvSpPr>
            <p:nvPr/>
          </p:nvSpPr>
          <p:spPr bwMode="auto">
            <a:xfrm>
              <a:off x="3641"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17" name="Line 13"/>
            <p:cNvSpPr>
              <a:spLocks noChangeShapeType="1"/>
            </p:cNvSpPr>
            <p:nvPr/>
          </p:nvSpPr>
          <p:spPr bwMode="auto">
            <a:xfrm>
              <a:off x="4028" y="1388"/>
              <a:ext cx="0" cy="1975"/>
            </a:xfrm>
            <a:prstGeom prst="line">
              <a:avLst/>
            </a:prstGeom>
            <a:noFill/>
            <a:ln w="28575">
              <a:solidFill>
                <a:schemeClr val="hlink"/>
              </a:solidFill>
              <a:prstDash val="lgDash"/>
              <a:miter lim="800000"/>
              <a:headEnd/>
              <a:tailEnd/>
            </a:ln>
          </p:spPr>
          <p:txBody>
            <a:bodyPr wrap="none"/>
            <a:lstStyle/>
            <a:p>
              <a:endParaRPr lang="zh-CN" altLang="en-US"/>
            </a:p>
          </p:txBody>
        </p:sp>
        <p:sp>
          <p:nvSpPr>
            <p:cNvPr id="18" name="Line 14"/>
            <p:cNvSpPr>
              <a:spLocks noChangeShapeType="1"/>
            </p:cNvSpPr>
            <p:nvPr/>
          </p:nvSpPr>
          <p:spPr bwMode="auto">
            <a:xfrm>
              <a:off x="4803"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22" name="AutoShape 15"/>
            <p:cNvSpPr>
              <a:spLocks noChangeArrowheads="1"/>
            </p:cNvSpPr>
            <p:nvPr/>
          </p:nvSpPr>
          <p:spPr bwMode="auto">
            <a:xfrm>
              <a:off x="1559" y="3459"/>
              <a:ext cx="582"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初始</a:t>
              </a:r>
            </a:p>
          </p:txBody>
        </p:sp>
        <p:sp>
          <p:nvSpPr>
            <p:cNvPr id="23" name="AutoShape 16"/>
            <p:cNvSpPr>
              <a:spLocks noChangeArrowheads="1"/>
            </p:cNvSpPr>
            <p:nvPr/>
          </p:nvSpPr>
          <p:spPr bwMode="auto">
            <a:xfrm>
              <a:off x="2285"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精化</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4" name="AutoShape 17"/>
            <p:cNvSpPr>
              <a:spLocks noChangeArrowheads="1"/>
            </p:cNvSpPr>
            <p:nvPr/>
          </p:nvSpPr>
          <p:spPr bwMode="auto">
            <a:xfrm>
              <a:off x="2722" y="3459"/>
              <a:ext cx="436"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精化</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25" name="AutoShape 18"/>
            <p:cNvSpPr>
              <a:spLocks noChangeArrowheads="1"/>
            </p:cNvSpPr>
            <p:nvPr/>
          </p:nvSpPr>
          <p:spPr bwMode="auto">
            <a:xfrm>
              <a:off x="3205"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6" name="AutoShape 19"/>
            <p:cNvSpPr>
              <a:spLocks noChangeArrowheads="1"/>
            </p:cNvSpPr>
            <p:nvPr/>
          </p:nvSpPr>
          <p:spPr bwMode="auto">
            <a:xfrm>
              <a:off x="3641" y="3459"/>
              <a:ext cx="387"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27" name="AutoShape 20"/>
            <p:cNvSpPr>
              <a:spLocks noChangeArrowheads="1"/>
            </p:cNvSpPr>
            <p:nvPr/>
          </p:nvSpPr>
          <p:spPr bwMode="auto">
            <a:xfrm>
              <a:off x="4028"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3</a:t>
              </a:r>
            </a:p>
          </p:txBody>
        </p:sp>
        <p:sp>
          <p:nvSpPr>
            <p:cNvPr id="28" name="AutoShape 21"/>
            <p:cNvSpPr>
              <a:spLocks noChangeArrowheads="1"/>
            </p:cNvSpPr>
            <p:nvPr/>
          </p:nvSpPr>
          <p:spPr bwMode="auto">
            <a:xfrm>
              <a:off x="4464" y="3459"/>
              <a:ext cx="388"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移交</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9" name="AutoShape 22"/>
            <p:cNvSpPr>
              <a:spLocks noChangeArrowheads="1"/>
            </p:cNvSpPr>
            <p:nvPr/>
          </p:nvSpPr>
          <p:spPr bwMode="auto">
            <a:xfrm>
              <a:off x="4852" y="3459"/>
              <a:ext cx="387"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移交</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30" name="AutoShape 23"/>
            <p:cNvSpPr>
              <a:spLocks noChangeArrowheads="1"/>
            </p:cNvSpPr>
            <p:nvPr/>
          </p:nvSpPr>
          <p:spPr bwMode="auto">
            <a:xfrm>
              <a:off x="793" y="3158"/>
              <a:ext cx="614" cy="207"/>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环境</a:t>
              </a:r>
            </a:p>
          </p:txBody>
        </p:sp>
        <p:sp>
          <p:nvSpPr>
            <p:cNvPr id="31" name="AutoShape 24"/>
            <p:cNvSpPr>
              <a:spLocks noChangeArrowheads="1"/>
            </p:cNvSpPr>
            <p:nvPr/>
          </p:nvSpPr>
          <p:spPr bwMode="auto">
            <a:xfrm>
              <a:off x="252" y="955"/>
              <a:ext cx="1065" cy="288"/>
            </a:xfrm>
            <a:prstGeom prst="roundRect">
              <a:avLst>
                <a:gd name="adj" fmla="val 16667"/>
              </a:avLst>
            </a:prstGeom>
            <a:noFill/>
            <a:ln w="28575">
              <a:noFill/>
              <a:miter lim="800000"/>
              <a:headEnd/>
              <a:tailEnd/>
            </a:ln>
          </p:spPr>
          <p:txBody>
            <a:bodyPr wrap="none" anchor="ctr"/>
            <a:lstStyle/>
            <a:p>
              <a:pPr algn="r"/>
              <a:r>
                <a:rPr kumimoji="1" lang="zh-CN" altLang="en-US" sz="2400" b="1">
                  <a:solidFill>
                    <a:srgbClr val="FFFF00"/>
                  </a:solidFill>
                  <a:latin typeface="Times New Roman" pitchFamily="18" charset="0"/>
                  <a:ea typeface="隶书" pitchFamily="49" charset="-122"/>
                </a:rPr>
                <a:t>工作流</a:t>
              </a:r>
            </a:p>
          </p:txBody>
        </p:sp>
        <p:sp>
          <p:nvSpPr>
            <p:cNvPr id="32" name="AutoShape 25"/>
            <p:cNvSpPr>
              <a:spLocks noChangeArrowheads="1"/>
            </p:cNvSpPr>
            <p:nvPr/>
          </p:nvSpPr>
          <p:spPr bwMode="auto">
            <a:xfrm>
              <a:off x="348" y="1340"/>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业务建模</a:t>
              </a:r>
            </a:p>
          </p:txBody>
        </p:sp>
        <p:sp>
          <p:nvSpPr>
            <p:cNvPr id="33" name="AutoShape 26"/>
            <p:cNvSpPr>
              <a:spLocks noChangeArrowheads="1"/>
            </p:cNvSpPr>
            <p:nvPr/>
          </p:nvSpPr>
          <p:spPr bwMode="auto">
            <a:xfrm>
              <a:off x="348" y="1581"/>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需求</a:t>
              </a:r>
            </a:p>
          </p:txBody>
        </p:sp>
        <p:sp>
          <p:nvSpPr>
            <p:cNvPr id="34" name="AutoShape 27"/>
            <p:cNvSpPr>
              <a:spLocks noChangeArrowheads="1"/>
            </p:cNvSpPr>
            <p:nvPr/>
          </p:nvSpPr>
          <p:spPr bwMode="auto">
            <a:xfrm>
              <a:off x="300" y="1822"/>
              <a:ext cx="1065" cy="289"/>
            </a:xfrm>
            <a:prstGeom prst="roundRect">
              <a:avLst>
                <a:gd name="adj" fmla="val 16667"/>
              </a:avLst>
            </a:prstGeom>
            <a:noFill/>
            <a:ln w="28575">
              <a:noFill/>
              <a:miter lim="800000"/>
              <a:headEnd/>
              <a:tailEnd/>
            </a:ln>
          </p:spPr>
          <p:txBody>
            <a:bodyPr wrap="none" anchor="ctr"/>
            <a:lstStyle/>
            <a:p>
              <a:pPr algn="ctr"/>
              <a:r>
                <a:rPr kumimoji="1" lang="zh-CN" altLang="en-US" sz="2400" b="1" dirty="0">
                  <a:solidFill>
                    <a:schemeClr val="bg1"/>
                  </a:solidFill>
                  <a:latin typeface="Times New Roman" pitchFamily="18" charset="0"/>
                  <a:ea typeface="隶书" pitchFamily="49" charset="-122"/>
                </a:rPr>
                <a:t>分析与设计</a:t>
              </a:r>
            </a:p>
          </p:txBody>
        </p:sp>
        <p:sp>
          <p:nvSpPr>
            <p:cNvPr id="35" name="AutoShape 28"/>
            <p:cNvSpPr>
              <a:spLocks noChangeArrowheads="1"/>
            </p:cNvSpPr>
            <p:nvPr/>
          </p:nvSpPr>
          <p:spPr bwMode="auto">
            <a:xfrm>
              <a:off x="348" y="1966"/>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实现</a:t>
              </a:r>
            </a:p>
          </p:txBody>
        </p:sp>
        <p:sp>
          <p:nvSpPr>
            <p:cNvPr id="36" name="AutoShape 29"/>
            <p:cNvSpPr>
              <a:spLocks noChangeArrowheads="1"/>
            </p:cNvSpPr>
            <p:nvPr/>
          </p:nvSpPr>
          <p:spPr bwMode="auto">
            <a:xfrm>
              <a:off x="348" y="2206"/>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测试</a:t>
              </a:r>
            </a:p>
          </p:txBody>
        </p:sp>
        <p:sp>
          <p:nvSpPr>
            <p:cNvPr id="37" name="AutoShape 30"/>
            <p:cNvSpPr>
              <a:spLocks noChangeArrowheads="1"/>
            </p:cNvSpPr>
            <p:nvPr/>
          </p:nvSpPr>
          <p:spPr bwMode="auto">
            <a:xfrm>
              <a:off x="348" y="2400"/>
              <a:ext cx="1065" cy="288"/>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部署</a:t>
              </a:r>
            </a:p>
          </p:txBody>
        </p:sp>
        <p:sp>
          <p:nvSpPr>
            <p:cNvPr id="38" name="AutoShape 31"/>
            <p:cNvSpPr>
              <a:spLocks noChangeArrowheads="1"/>
            </p:cNvSpPr>
            <p:nvPr/>
          </p:nvSpPr>
          <p:spPr bwMode="auto">
            <a:xfrm>
              <a:off x="343" y="3019"/>
              <a:ext cx="1065" cy="184"/>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项目管理</a:t>
              </a:r>
            </a:p>
          </p:txBody>
        </p:sp>
        <p:sp>
          <p:nvSpPr>
            <p:cNvPr id="39" name="AutoShape 32"/>
            <p:cNvSpPr>
              <a:spLocks noChangeArrowheads="1"/>
            </p:cNvSpPr>
            <p:nvPr/>
          </p:nvSpPr>
          <p:spPr bwMode="auto">
            <a:xfrm>
              <a:off x="2867" y="618"/>
              <a:ext cx="1065" cy="289"/>
            </a:xfrm>
            <a:prstGeom prst="roundRect">
              <a:avLst>
                <a:gd name="adj" fmla="val 16667"/>
              </a:avLst>
            </a:prstGeom>
            <a:noFill/>
            <a:ln w="28575">
              <a:noFill/>
              <a:miter lim="800000"/>
              <a:headEnd/>
              <a:tailEnd/>
            </a:ln>
          </p:spPr>
          <p:txBody>
            <a:bodyPr wrap="none" anchor="ctr"/>
            <a:lstStyle/>
            <a:p>
              <a:pPr algn="ctr"/>
              <a:r>
                <a:rPr kumimoji="1" lang="zh-CN" altLang="en-US" sz="2400" b="1">
                  <a:solidFill>
                    <a:srgbClr val="FFFF00"/>
                  </a:solidFill>
                  <a:latin typeface="Times New Roman" pitchFamily="18" charset="0"/>
                  <a:ea typeface="隶书" pitchFamily="49" charset="-122"/>
                </a:rPr>
                <a:t>阶段</a:t>
              </a:r>
            </a:p>
          </p:txBody>
        </p:sp>
        <p:sp>
          <p:nvSpPr>
            <p:cNvPr id="40" name="AutoShape 33"/>
            <p:cNvSpPr>
              <a:spLocks noChangeArrowheads="1"/>
            </p:cNvSpPr>
            <p:nvPr/>
          </p:nvSpPr>
          <p:spPr bwMode="auto">
            <a:xfrm>
              <a:off x="359" y="2795"/>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配置与变更管理</a:t>
              </a:r>
            </a:p>
          </p:txBody>
        </p:sp>
      </p:grpSp>
    </p:spTree>
    <p:extLst>
      <p:ext uri="{BB962C8B-B14F-4D97-AF65-F5344CB8AC3E}">
        <p14:creationId xmlns:p14="http://schemas.microsoft.com/office/powerpoint/2010/main" val="406858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Effect transition="in" filter="fade">
                                      <p:cBhvr>
                                        <p:cTn id="9"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383479"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软件开发</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生命周期的静态结构</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942892"/>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核心工作流</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业务建模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需求</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分析与设计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实现</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测试</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部署：生成</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目标系统的可运行版本，移交给用户</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配置与变更</a:t>
            </a: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管理：跟踪</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维护开发过程中</a:t>
            </a:r>
            <a:r>
              <a:rPr lang="en-US" altLang="zh-CN"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Artifacts</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的完整性和一致性</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项目管理：提供</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项目管理框架，为软件开发项目制定计划、人员配备、执行和监控等方面的使用准则，并为风险管理提供框架</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环境：软件开发环境</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，包括过程管理和工具支持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3" cstate="print"/>
          <a:srcRect/>
          <a:stretch>
            <a:fillRect/>
          </a:stretch>
        </p:blipFill>
        <p:spPr bwMode="auto">
          <a:xfrm>
            <a:off x="133351" y="1196975"/>
            <a:ext cx="11925300" cy="5184775"/>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srcRect/>
          <a:stretch>
            <a:fillRect/>
          </a:stretch>
        </p:blipFill>
        <p:spPr bwMode="auto">
          <a:xfrm>
            <a:off x="546550" y="944861"/>
            <a:ext cx="10812793" cy="5638816"/>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3" cstate="print"/>
          <a:srcRect/>
          <a:stretch>
            <a:fillRect/>
          </a:stretch>
        </p:blipFill>
        <p:spPr bwMode="auto">
          <a:xfrm>
            <a:off x="133351" y="1397000"/>
            <a:ext cx="11925300" cy="4624388"/>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srcRect/>
          <a:stretch>
            <a:fillRect/>
          </a:stretch>
        </p:blipFill>
        <p:spPr bwMode="auto">
          <a:xfrm>
            <a:off x="374303" y="952831"/>
            <a:ext cx="11166130" cy="5767767"/>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383479"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软件开发</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生命周期的动态结构</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499693"/>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工作阶段</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smtClean="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Inception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（先启）</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rPr>
              <a:t>生命周期目标里程碑</a:t>
            </a:r>
            <a:endParaRPr lang="en-US" altLang="zh-CN"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建立</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业务模型，定义最终产品视图，确定项目的范围</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Elaboration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（精化）</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rPr>
              <a:t>生命周期架构里程碑</a:t>
            </a:r>
            <a:endParaRPr lang="en-US" altLang="zh-CN"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设计</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并确定系统的体系结构，制定项目计划，确定资源需求</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Construction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（构建）</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rPr>
              <a:t>初始可操作性能里程碑</a:t>
            </a:r>
            <a:endParaRPr lang="en-US" altLang="zh-CN"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所有构件和程序，集成为客户需要的产品，测试所有功能</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Transition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（移交）</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0F2FC"/>
                </a:solidFill>
                <a:effectLst>
                  <a:outerShdw blurRad="38100" dist="38100" dir="2700000" algn="tl">
                    <a:srgbClr val="000000"/>
                  </a:outerShdw>
                </a:effectLst>
                <a:latin typeface="黑体" panose="02010609060101010101" charset="-122"/>
                <a:ea typeface="黑体" panose="02010609060101010101" charset="-122"/>
                <a:cs typeface="+mn-ea"/>
                <a:sym typeface="+mn-ea"/>
              </a:rPr>
              <a:t>产品发布里程碑</a:t>
            </a:r>
            <a:endParaRPr lang="en-US" altLang="zh-CN" sz="2800" kern="0" dirty="0" smtClean="0">
              <a:solidFill>
                <a:srgbClr val="00F2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开发出的产品提交给用户使用</a:t>
            </a:r>
            <a:endPar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14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87705" cy="584775"/>
          </a:xfrm>
          <a:prstGeom prst="rect">
            <a:avLst/>
          </a:prstGeom>
          <a:noFill/>
        </p:spPr>
        <p:txBody>
          <a:bodyPr wrap="none" rtlCol="0">
            <a:spAutoFit/>
          </a:bodyPr>
          <a:lstStyle/>
          <a:p>
            <a:pPr lvl="0"/>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迭代式开发</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130361"/>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整个项目开发过程由</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多个迭代</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过程组成。</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每次迭代</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只考虑一部分系统需求</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每个迭代都是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风险驱动</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每个迭代都可以看作是一个“</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小型的瀑布模型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以一个</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交付版本</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结束</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其结果是一个</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增量</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，增加一些新的功能</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每次迭代以</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不同的重点和强度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访问核心工作流。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96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5"/>
          <p:cNvGrpSpPr>
            <a:grpSpLocks/>
          </p:cNvGrpSpPr>
          <p:nvPr/>
        </p:nvGrpSpPr>
        <p:grpSpPr bwMode="auto">
          <a:xfrm>
            <a:off x="869951" y="1428737"/>
            <a:ext cx="10388600" cy="479425"/>
            <a:chOff x="411" y="1203"/>
            <a:chExt cx="4908" cy="302"/>
          </a:xfrm>
        </p:grpSpPr>
        <p:sp>
          <p:nvSpPr>
            <p:cNvPr id="9" name="Rectangle 6"/>
            <p:cNvSpPr>
              <a:spLocks noChangeArrowheads="1"/>
            </p:cNvSpPr>
            <p:nvPr/>
          </p:nvSpPr>
          <p:spPr bwMode="auto">
            <a:xfrm>
              <a:off x="411" y="1203"/>
              <a:ext cx="4908" cy="302"/>
            </a:xfrm>
            <a:prstGeom prst="rect">
              <a:avLst/>
            </a:prstGeom>
            <a:solidFill>
              <a:srgbClr val="FCD1C1"/>
            </a:solidFill>
            <a:ln w="12700">
              <a:noFill/>
              <a:miter lim="800000"/>
              <a:headEnd/>
              <a:tailEnd/>
            </a:ln>
          </p:spPr>
          <p:txBody>
            <a:bodyPr wrap="none" anchor="ctr"/>
            <a:lstStyle/>
            <a:p>
              <a:endParaRPr lang="zh-CN" altLang="en-US"/>
            </a:p>
          </p:txBody>
        </p:sp>
        <p:sp>
          <p:nvSpPr>
            <p:cNvPr id="10" name="Rectangle 7"/>
            <p:cNvSpPr>
              <a:spLocks noChangeArrowheads="1"/>
            </p:cNvSpPr>
            <p:nvPr/>
          </p:nvSpPr>
          <p:spPr bwMode="auto">
            <a:xfrm>
              <a:off x="664" y="1239"/>
              <a:ext cx="597" cy="265"/>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latin typeface="Times New Roman" pitchFamily="18" charset="0"/>
                </a:rPr>
                <a:t>Inception</a:t>
              </a:r>
            </a:p>
          </p:txBody>
        </p:sp>
        <p:sp>
          <p:nvSpPr>
            <p:cNvPr id="11" name="Rectangle 8"/>
            <p:cNvSpPr>
              <a:spLocks noChangeArrowheads="1"/>
            </p:cNvSpPr>
            <p:nvPr/>
          </p:nvSpPr>
          <p:spPr bwMode="auto">
            <a:xfrm>
              <a:off x="1804" y="1239"/>
              <a:ext cx="657" cy="245"/>
            </a:xfrm>
            <a:prstGeom prst="rect">
              <a:avLst/>
            </a:prstGeom>
            <a:solidFill>
              <a:srgbClr val="FCD1C1"/>
            </a:solidFill>
            <a:ln w="12700">
              <a:noFill/>
              <a:miter lim="800000"/>
              <a:headEnd/>
              <a:tailEnd/>
            </a:ln>
          </p:spPr>
          <p:txBody>
            <a:bodyPr wrap="none" anchor="ctr"/>
            <a:lstStyle/>
            <a:p>
              <a:pPr defTabSz="1316038" eaLnBrk="0" hangingPunct="0"/>
              <a:r>
                <a:rPr kumimoji="1" lang="en-US" altLang="zh-CN" sz="2000" b="1" dirty="0">
                  <a:latin typeface="Times New Roman" pitchFamily="18" charset="0"/>
                </a:rPr>
                <a:t>Elaboration</a:t>
              </a:r>
            </a:p>
          </p:txBody>
        </p:sp>
        <p:sp>
          <p:nvSpPr>
            <p:cNvPr id="12" name="Rectangle 9"/>
            <p:cNvSpPr>
              <a:spLocks noChangeArrowheads="1"/>
            </p:cNvSpPr>
            <p:nvPr/>
          </p:nvSpPr>
          <p:spPr bwMode="auto">
            <a:xfrm>
              <a:off x="2990" y="1239"/>
              <a:ext cx="785" cy="265"/>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latin typeface="Times New Roman" pitchFamily="18" charset="0"/>
                </a:rPr>
                <a:t>Construction</a:t>
              </a:r>
            </a:p>
          </p:txBody>
        </p:sp>
        <p:sp>
          <p:nvSpPr>
            <p:cNvPr id="13" name="Rectangle 10"/>
            <p:cNvSpPr>
              <a:spLocks noChangeArrowheads="1"/>
            </p:cNvSpPr>
            <p:nvPr/>
          </p:nvSpPr>
          <p:spPr bwMode="auto">
            <a:xfrm>
              <a:off x="4309" y="1239"/>
              <a:ext cx="642" cy="265"/>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latin typeface="Times New Roman" pitchFamily="18" charset="0"/>
                </a:rPr>
                <a:t>Transition</a:t>
              </a:r>
            </a:p>
          </p:txBody>
        </p:sp>
        <p:sp>
          <p:nvSpPr>
            <p:cNvPr id="14" name="Line 11"/>
            <p:cNvSpPr>
              <a:spLocks noChangeShapeType="1"/>
            </p:cNvSpPr>
            <p:nvPr/>
          </p:nvSpPr>
          <p:spPr bwMode="auto">
            <a:xfrm>
              <a:off x="1534" y="1354"/>
              <a:ext cx="227" cy="0"/>
            </a:xfrm>
            <a:prstGeom prst="line">
              <a:avLst/>
            </a:prstGeom>
            <a:noFill/>
            <a:ln w="12700">
              <a:solidFill>
                <a:schemeClr val="tx1"/>
              </a:solidFill>
              <a:round/>
              <a:headEnd/>
              <a:tailEnd type="triangle" w="med" len="med"/>
            </a:ln>
          </p:spPr>
          <p:txBody>
            <a:bodyPr/>
            <a:lstStyle/>
            <a:p>
              <a:endParaRPr lang="zh-CN" altLang="en-US"/>
            </a:p>
          </p:txBody>
        </p:sp>
        <p:sp>
          <p:nvSpPr>
            <p:cNvPr id="15" name="Line 12"/>
            <p:cNvSpPr>
              <a:spLocks noChangeShapeType="1"/>
            </p:cNvSpPr>
            <p:nvPr/>
          </p:nvSpPr>
          <p:spPr bwMode="auto">
            <a:xfrm>
              <a:off x="2758" y="1354"/>
              <a:ext cx="227" cy="0"/>
            </a:xfrm>
            <a:prstGeom prst="line">
              <a:avLst/>
            </a:prstGeom>
            <a:noFill/>
            <a:ln w="127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a:off x="3982" y="1354"/>
              <a:ext cx="227" cy="0"/>
            </a:xfrm>
            <a:prstGeom prst="line">
              <a:avLst/>
            </a:prstGeom>
            <a:noFill/>
            <a:ln w="12700">
              <a:solidFill>
                <a:schemeClr val="tx1"/>
              </a:solidFill>
              <a:round/>
              <a:headEnd/>
              <a:tailEnd type="triangle" w="med" len="med"/>
            </a:ln>
          </p:spPr>
          <p:txBody>
            <a:bodyPr/>
            <a:lstStyle/>
            <a:p>
              <a:endParaRPr lang="zh-CN" altLang="en-US"/>
            </a:p>
          </p:txBody>
        </p:sp>
      </p:grpSp>
      <p:grpSp>
        <p:nvGrpSpPr>
          <p:cNvPr id="17" name="Group 14"/>
          <p:cNvGrpSpPr>
            <a:grpSpLocks/>
          </p:cNvGrpSpPr>
          <p:nvPr/>
        </p:nvGrpSpPr>
        <p:grpSpPr bwMode="auto">
          <a:xfrm>
            <a:off x="2186517" y="1882763"/>
            <a:ext cx="5181600" cy="955675"/>
            <a:chOff x="1033" y="1489"/>
            <a:chExt cx="2448" cy="602"/>
          </a:xfrm>
        </p:grpSpPr>
        <p:grpSp>
          <p:nvGrpSpPr>
            <p:cNvPr id="18" name="Group 15"/>
            <p:cNvGrpSpPr>
              <a:grpSpLocks/>
            </p:cNvGrpSpPr>
            <p:nvPr/>
          </p:nvGrpSpPr>
          <p:grpSpPr bwMode="auto">
            <a:xfrm>
              <a:off x="1890" y="1489"/>
              <a:ext cx="720" cy="524"/>
              <a:chOff x="1890" y="1489"/>
              <a:chExt cx="720" cy="524"/>
            </a:xfrm>
          </p:grpSpPr>
          <p:sp>
            <p:nvSpPr>
              <p:cNvPr id="25" name="Line 16"/>
              <p:cNvSpPr>
                <a:spLocks noChangeShapeType="1"/>
              </p:cNvSpPr>
              <p:nvPr/>
            </p:nvSpPr>
            <p:spPr bwMode="auto">
              <a:xfrm flipH="1">
                <a:off x="1890" y="1489"/>
                <a:ext cx="177" cy="524"/>
              </a:xfrm>
              <a:prstGeom prst="line">
                <a:avLst/>
              </a:prstGeom>
              <a:noFill/>
              <a:ln w="12700">
                <a:solidFill>
                  <a:srgbClr val="FFFFFF"/>
                </a:solidFill>
                <a:round/>
                <a:headEnd/>
                <a:tailEnd/>
              </a:ln>
            </p:spPr>
            <p:txBody>
              <a:bodyPr/>
              <a:lstStyle/>
              <a:p>
                <a:endParaRPr lang="zh-CN" altLang="en-US"/>
              </a:p>
            </p:txBody>
          </p:sp>
          <p:sp>
            <p:nvSpPr>
              <p:cNvPr id="26" name="Line 17"/>
              <p:cNvSpPr>
                <a:spLocks noChangeShapeType="1"/>
              </p:cNvSpPr>
              <p:nvPr/>
            </p:nvSpPr>
            <p:spPr bwMode="auto">
              <a:xfrm>
                <a:off x="2452" y="1489"/>
                <a:ext cx="158" cy="524"/>
              </a:xfrm>
              <a:prstGeom prst="line">
                <a:avLst/>
              </a:prstGeom>
              <a:noFill/>
              <a:ln w="12700">
                <a:solidFill>
                  <a:srgbClr val="FFFFFF"/>
                </a:solidFill>
                <a:round/>
                <a:headEnd/>
                <a:tailEnd/>
              </a:ln>
            </p:spPr>
            <p:txBody>
              <a:bodyPr/>
              <a:lstStyle/>
              <a:p>
                <a:endParaRPr lang="zh-CN" altLang="en-US"/>
              </a:p>
            </p:txBody>
          </p:sp>
        </p:grpSp>
        <p:sp>
          <p:nvSpPr>
            <p:cNvPr id="23" name="Line 18"/>
            <p:cNvSpPr>
              <a:spLocks noChangeShapeType="1"/>
            </p:cNvSpPr>
            <p:nvPr/>
          </p:nvSpPr>
          <p:spPr bwMode="auto">
            <a:xfrm flipH="1">
              <a:off x="1033" y="1498"/>
              <a:ext cx="614" cy="593"/>
            </a:xfrm>
            <a:prstGeom prst="line">
              <a:avLst/>
            </a:prstGeom>
            <a:noFill/>
            <a:ln w="50800">
              <a:solidFill>
                <a:srgbClr val="FFFFFF"/>
              </a:solidFill>
              <a:round/>
              <a:headEnd/>
              <a:tailEnd/>
            </a:ln>
          </p:spPr>
          <p:txBody>
            <a:bodyPr/>
            <a:lstStyle/>
            <a:p>
              <a:endParaRPr lang="zh-CN" altLang="en-US"/>
            </a:p>
          </p:txBody>
        </p:sp>
        <p:sp>
          <p:nvSpPr>
            <p:cNvPr id="24" name="Line 19"/>
            <p:cNvSpPr>
              <a:spLocks noChangeShapeType="1"/>
            </p:cNvSpPr>
            <p:nvPr/>
          </p:nvSpPr>
          <p:spPr bwMode="auto">
            <a:xfrm>
              <a:off x="2884" y="1498"/>
              <a:ext cx="597" cy="575"/>
            </a:xfrm>
            <a:prstGeom prst="line">
              <a:avLst/>
            </a:prstGeom>
            <a:noFill/>
            <a:ln w="50800">
              <a:solidFill>
                <a:srgbClr val="FFFFFF"/>
              </a:solidFill>
              <a:round/>
              <a:headEnd/>
              <a:tailEnd/>
            </a:ln>
          </p:spPr>
          <p:txBody>
            <a:bodyPr/>
            <a:lstStyle/>
            <a:p>
              <a:endParaRPr lang="zh-CN" altLang="en-US"/>
            </a:p>
          </p:txBody>
        </p:sp>
      </p:grpSp>
      <p:grpSp>
        <p:nvGrpSpPr>
          <p:cNvPr id="27" name="Group 20"/>
          <p:cNvGrpSpPr>
            <a:grpSpLocks/>
          </p:cNvGrpSpPr>
          <p:nvPr/>
        </p:nvGrpSpPr>
        <p:grpSpPr bwMode="auto">
          <a:xfrm>
            <a:off x="2095473" y="2806700"/>
            <a:ext cx="5600700" cy="479425"/>
            <a:chOff x="936" y="2008"/>
            <a:chExt cx="2646" cy="302"/>
          </a:xfrm>
        </p:grpSpPr>
        <p:grpSp>
          <p:nvGrpSpPr>
            <p:cNvPr id="28" name="Group 21"/>
            <p:cNvGrpSpPr>
              <a:grpSpLocks/>
            </p:cNvGrpSpPr>
            <p:nvPr/>
          </p:nvGrpSpPr>
          <p:grpSpPr bwMode="auto">
            <a:xfrm>
              <a:off x="936" y="2008"/>
              <a:ext cx="2646" cy="302"/>
              <a:chOff x="936" y="2008"/>
              <a:chExt cx="2646" cy="302"/>
            </a:xfrm>
          </p:grpSpPr>
          <p:sp>
            <p:nvSpPr>
              <p:cNvPr id="31" name="Rectangle 22"/>
              <p:cNvSpPr>
                <a:spLocks noChangeArrowheads="1"/>
              </p:cNvSpPr>
              <p:nvPr/>
            </p:nvSpPr>
            <p:spPr bwMode="auto">
              <a:xfrm>
                <a:off x="936" y="2008"/>
                <a:ext cx="2646" cy="302"/>
              </a:xfrm>
              <a:prstGeom prst="rect">
                <a:avLst/>
              </a:prstGeom>
              <a:solidFill>
                <a:srgbClr val="FCD1C1"/>
              </a:solidFill>
              <a:ln w="12700">
                <a:noFill/>
                <a:miter lim="800000"/>
                <a:headEnd/>
                <a:tailEnd/>
              </a:ln>
            </p:spPr>
            <p:txBody>
              <a:bodyPr wrap="none" anchor="ctr"/>
              <a:lstStyle/>
              <a:p>
                <a:endParaRPr lang="zh-CN" altLang="en-US"/>
              </a:p>
            </p:txBody>
          </p:sp>
          <p:sp>
            <p:nvSpPr>
              <p:cNvPr id="32" name="Rectangle 23"/>
              <p:cNvSpPr>
                <a:spLocks noChangeArrowheads="1"/>
              </p:cNvSpPr>
              <p:nvPr/>
            </p:nvSpPr>
            <p:spPr bwMode="auto">
              <a:xfrm>
                <a:off x="1012" y="2051"/>
                <a:ext cx="562" cy="231"/>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a:latin typeface="Times New Roman" pitchFamily="18" charset="0"/>
                  </a:rPr>
                  <a:t>Iteration 1</a:t>
                </a:r>
              </a:p>
            </p:txBody>
          </p:sp>
          <p:sp>
            <p:nvSpPr>
              <p:cNvPr id="33" name="Rectangle 24"/>
              <p:cNvSpPr>
                <a:spLocks noChangeArrowheads="1"/>
              </p:cNvSpPr>
              <p:nvPr/>
            </p:nvSpPr>
            <p:spPr bwMode="auto">
              <a:xfrm>
                <a:off x="1848" y="2051"/>
                <a:ext cx="562" cy="231"/>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a:latin typeface="Times New Roman" pitchFamily="18" charset="0"/>
                  </a:rPr>
                  <a:t>Iteration 2</a:t>
                </a:r>
              </a:p>
            </p:txBody>
          </p:sp>
          <p:sp>
            <p:nvSpPr>
              <p:cNvPr id="34" name="Rectangle 25"/>
              <p:cNvSpPr>
                <a:spLocks noChangeArrowheads="1"/>
              </p:cNvSpPr>
              <p:nvPr/>
            </p:nvSpPr>
            <p:spPr bwMode="auto">
              <a:xfrm>
                <a:off x="2684" y="2051"/>
                <a:ext cx="562" cy="231"/>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dirty="0">
                    <a:latin typeface="Times New Roman" pitchFamily="18" charset="0"/>
                  </a:rPr>
                  <a:t>Iteration 3</a:t>
                </a:r>
              </a:p>
            </p:txBody>
          </p:sp>
        </p:grpSp>
        <p:sp>
          <p:nvSpPr>
            <p:cNvPr id="29" name="Line 26"/>
            <p:cNvSpPr>
              <a:spLocks noChangeShapeType="1"/>
            </p:cNvSpPr>
            <p:nvPr/>
          </p:nvSpPr>
          <p:spPr bwMode="auto">
            <a:xfrm>
              <a:off x="1723" y="2159"/>
              <a:ext cx="161" cy="2"/>
            </a:xfrm>
            <a:prstGeom prst="line">
              <a:avLst/>
            </a:prstGeom>
            <a:noFill/>
            <a:ln w="12700">
              <a:solidFill>
                <a:schemeClr val="tx1"/>
              </a:solidFill>
              <a:round/>
              <a:headEnd/>
              <a:tailEnd type="triangle" w="med" len="med"/>
            </a:ln>
          </p:spPr>
          <p:txBody>
            <a:bodyPr/>
            <a:lstStyle/>
            <a:p>
              <a:endParaRPr lang="zh-CN" altLang="en-US"/>
            </a:p>
          </p:txBody>
        </p:sp>
        <p:sp>
          <p:nvSpPr>
            <p:cNvPr id="30" name="Line 27"/>
            <p:cNvSpPr>
              <a:spLocks noChangeShapeType="1"/>
            </p:cNvSpPr>
            <p:nvPr/>
          </p:nvSpPr>
          <p:spPr bwMode="auto">
            <a:xfrm>
              <a:off x="2575" y="2159"/>
              <a:ext cx="161" cy="2"/>
            </a:xfrm>
            <a:prstGeom prst="line">
              <a:avLst/>
            </a:prstGeom>
            <a:noFill/>
            <a:ln w="12700">
              <a:solidFill>
                <a:schemeClr val="tx1"/>
              </a:solidFill>
              <a:round/>
              <a:headEnd/>
              <a:tailEnd type="triangle" w="med" len="med"/>
            </a:ln>
          </p:spPr>
          <p:txBody>
            <a:bodyPr/>
            <a:lstStyle/>
            <a:p>
              <a:endParaRPr lang="zh-CN" altLang="en-US"/>
            </a:p>
          </p:txBody>
        </p:sp>
      </p:grpSp>
      <p:grpSp>
        <p:nvGrpSpPr>
          <p:cNvPr id="35" name="组合 34"/>
          <p:cNvGrpSpPr/>
          <p:nvPr/>
        </p:nvGrpSpPr>
        <p:grpSpPr>
          <a:xfrm>
            <a:off x="1697567" y="3357549"/>
            <a:ext cx="5903384" cy="2138362"/>
            <a:chOff x="1273175" y="3357549"/>
            <a:chExt cx="4427538" cy="2138362"/>
          </a:xfrm>
        </p:grpSpPr>
        <p:sp>
          <p:nvSpPr>
            <p:cNvPr id="36" name="Rectangle 28"/>
            <p:cNvSpPr>
              <a:spLocks noChangeArrowheads="1"/>
            </p:cNvSpPr>
            <p:nvPr/>
          </p:nvSpPr>
          <p:spPr bwMode="auto">
            <a:xfrm>
              <a:off x="2179638" y="4265598"/>
              <a:ext cx="1176337"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37" name="Rectangle 29"/>
            <p:cNvSpPr>
              <a:spLocks noChangeArrowheads="1"/>
            </p:cNvSpPr>
            <p:nvPr/>
          </p:nvSpPr>
          <p:spPr bwMode="auto">
            <a:xfrm>
              <a:off x="2182813" y="4268773"/>
              <a:ext cx="886061"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dirty="0">
                  <a:solidFill>
                    <a:srgbClr val="C00000"/>
                  </a:solidFill>
                  <a:latin typeface="Times New Roman" pitchFamily="18" charset="0"/>
                </a:rPr>
                <a:t>Iteration Planning</a:t>
              </a:r>
            </a:p>
          </p:txBody>
        </p:sp>
        <p:sp>
          <p:nvSpPr>
            <p:cNvPr id="38" name="Rectangle 30"/>
            <p:cNvSpPr>
              <a:spLocks noChangeArrowheads="1"/>
            </p:cNvSpPr>
            <p:nvPr/>
          </p:nvSpPr>
          <p:spPr bwMode="auto">
            <a:xfrm>
              <a:off x="2836863" y="4475148"/>
              <a:ext cx="1111250"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39" name="Rectangle 31"/>
            <p:cNvSpPr>
              <a:spLocks noChangeArrowheads="1"/>
            </p:cNvSpPr>
            <p:nvPr/>
          </p:nvSpPr>
          <p:spPr bwMode="auto">
            <a:xfrm>
              <a:off x="2840038" y="4478323"/>
              <a:ext cx="836768"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Rqmts Capture   </a:t>
              </a:r>
            </a:p>
          </p:txBody>
        </p:sp>
        <p:sp>
          <p:nvSpPr>
            <p:cNvPr id="40" name="Rectangle 32"/>
            <p:cNvSpPr>
              <a:spLocks noChangeArrowheads="1"/>
            </p:cNvSpPr>
            <p:nvPr/>
          </p:nvSpPr>
          <p:spPr bwMode="auto">
            <a:xfrm>
              <a:off x="3232150" y="4676761"/>
              <a:ext cx="1236663" cy="227012"/>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1" name="Rectangle 33"/>
            <p:cNvSpPr>
              <a:spLocks noChangeArrowheads="1"/>
            </p:cNvSpPr>
            <p:nvPr/>
          </p:nvSpPr>
          <p:spPr bwMode="auto">
            <a:xfrm>
              <a:off x="3235325" y="4679936"/>
              <a:ext cx="931746"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Analysis &amp; Design</a:t>
              </a:r>
            </a:p>
          </p:txBody>
        </p:sp>
        <p:sp>
          <p:nvSpPr>
            <p:cNvPr id="42" name="Rectangle 34"/>
            <p:cNvSpPr>
              <a:spLocks noChangeArrowheads="1"/>
            </p:cNvSpPr>
            <p:nvPr/>
          </p:nvSpPr>
          <p:spPr bwMode="auto">
            <a:xfrm>
              <a:off x="3409950" y="4879961"/>
              <a:ext cx="1350963" cy="227012"/>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3" name="Rectangle 35"/>
            <p:cNvSpPr>
              <a:spLocks noChangeArrowheads="1"/>
            </p:cNvSpPr>
            <p:nvPr/>
          </p:nvSpPr>
          <p:spPr bwMode="auto">
            <a:xfrm>
              <a:off x="3413125" y="4883136"/>
              <a:ext cx="1018308"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Implementation        </a:t>
              </a:r>
            </a:p>
          </p:txBody>
        </p:sp>
        <p:sp>
          <p:nvSpPr>
            <p:cNvPr id="44" name="Rectangle 36"/>
            <p:cNvSpPr>
              <a:spLocks noChangeArrowheads="1"/>
            </p:cNvSpPr>
            <p:nvPr/>
          </p:nvSpPr>
          <p:spPr bwMode="auto">
            <a:xfrm>
              <a:off x="3794125" y="5068873"/>
              <a:ext cx="1254125"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5" name="Rectangle 37"/>
            <p:cNvSpPr>
              <a:spLocks noChangeArrowheads="1"/>
            </p:cNvSpPr>
            <p:nvPr/>
          </p:nvSpPr>
          <p:spPr bwMode="auto">
            <a:xfrm>
              <a:off x="3797300" y="5072048"/>
              <a:ext cx="934823"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        Test                </a:t>
              </a:r>
            </a:p>
          </p:txBody>
        </p:sp>
        <p:sp>
          <p:nvSpPr>
            <p:cNvPr id="46" name="Rectangle 38"/>
            <p:cNvSpPr>
              <a:spLocks noChangeArrowheads="1"/>
            </p:cNvSpPr>
            <p:nvPr/>
          </p:nvSpPr>
          <p:spPr bwMode="auto">
            <a:xfrm>
              <a:off x="4238625" y="5268898"/>
              <a:ext cx="1057275"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7" name="Rectangle 39"/>
            <p:cNvSpPr>
              <a:spLocks noChangeArrowheads="1"/>
            </p:cNvSpPr>
            <p:nvPr/>
          </p:nvSpPr>
          <p:spPr bwMode="auto">
            <a:xfrm>
              <a:off x="4241800" y="5272073"/>
              <a:ext cx="795891"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Prepare Release</a:t>
              </a:r>
            </a:p>
          </p:txBody>
        </p:sp>
        <p:grpSp>
          <p:nvGrpSpPr>
            <p:cNvPr id="48" name="Group 40"/>
            <p:cNvGrpSpPr>
              <a:grpSpLocks/>
            </p:cNvGrpSpPr>
            <p:nvPr/>
          </p:nvGrpSpPr>
          <p:grpSpPr bwMode="auto">
            <a:xfrm>
              <a:off x="1273175" y="3357549"/>
              <a:ext cx="4427538" cy="1819275"/>
              <a:chOff x="802" y="2418"/>
              <a:chExt cx="2789" cy="1146"/>
            </a:xfrm>
          </p:grpSpPr>
          <p:grpSp>
            <p:nvGrpSpPr>
              <p:cNvPr id="49" name="Group 41"/>
              <p:cNvGrpSpPr>
                <a:grpSpLocks/>
              </p:cNvGrpSpPr>
              <p:nvPr/>
            </p:nvGrpSpPr>
            <p:grpSpPr bwMode="auto">
              <a:xfrm>
                <a:off x="802" y="2418"/>
                <a:ext cx="2789" cy="1146"/>
                <a:chOff x="802" y="2418"/>
                <a:chExt cx="2789" cy="1146"/>
              </a:xfrm>
            </p:grpSpPr>
            <p:sp>
              <p:nvSpPr>
                <p:cNvPr id="51" name="Line 42"/>
                <p:cNvSpPr>
                  <a:spLocks noChangeShapeType="1"/>
                </p:cNvSpPr>
                <p:nvPr/>
              </p:nvSpPr>
              <p:spPr bwMode="auto">
                <a:xfrm>
                  <a:off x="2700" y="2418"/>
                  <a:ext cx="891" cy="1146"/>
                </a:xfrm>
                <a:prstGeom prst="line">
                  <a:avLst/>
                </a:prstGeom>
                <a:noFill/>
                <a:ln w="50800">
                  <a:solidFill>
                    <a:srgbClr val="FFFFFF"/>
                  </a:solidFill>
                  <a:round/>
                  <a:headEnd/>
                  <a:tailEnd/>
                </a:ln>
              </p:spPr>
              <p:txBody>
                <a:bodyPr/>
                <a:lstStyle/>
                <a:p>
                  <a:endParaRPr lang="zh-CN" altLang="en-US"/>
                </a:p>
              </p:txBody>
            </p:sp>
            <p:sp>
              <p:nvSpPr>
                <p:cNvPr id="52" name="Line 43"/>
                <p:cNvSpPr>
                  <a:spLocks noChangeShapeType="1"/>
                </p:cNvSpPr>
                <p:nvPr/>
              </p:nvSpPr>
              <p:spPr bwMode="auto">
                <a:xfrm flipH="1">
                  <a:off x="802" y="2418"/>
                  <a:ext cx="908" cy="1146"/>
                </a:xfrm>
                <a:prstGeom prst="line">
                  <a:avLst/>
                </a:prstGeom>
                <a:noFill/>
                <a:ln w="50800">
                  <a:solidFill>
                    <a:srgbClr val="FFFFFF"/>
                  </a:solidFill>
                  <a:round/>
                  <a:headEnd/>
                  <a:tailEnd/>
                </a:ln>
              </p:spPr>
              <p:txBody>
                <a:bodyPr/>
                <a:lstStyle/>
                <a:p>
                  <a:endParaRPr lang="zh-CN" altLang="en-US"/>
                </a:p>
              </p:txBody>
            </p:sp>
          </p:grpSp>
          <p:sp>
            <p:nvSpPr>
              <p:cNvPr id="50" name="Rectangle 44"/>
              <p:cNvSpPr>
                <a:spLocks noChangeArrowheads="1"/>
              </p:cNvSpPr>
              <p:nvPr/>
            </p:nvSpPr>
            <p:spPr bwMode="auto">
              <a:xfrm>
                <a:off x="1393" y="2737"/>
                <a:ext cx="1146" cy="212"/>
              </a:xfrm>
              <a:prstGeom prst="rect">
                <a:avLst/>
              </a:prstGeom>
              <a:noFill/>
              <a:ln w="12700">
                <a:noFill/>
                <a:miter lim="800000"/>
                <a:headEnd/>
                <a:tailEnd/>
              </a:ln>
            </p:spPr>
            <p:txBody>
              <a:bodyPr wrap="none" lIns="90488" tIns="44450" rIns="90488" bIns="44450">
                <a:spAutoFit/>
              </a:bodyPr>
              <a:lstStyle/>
              <a:p>
                <a:pPr eaLnBrk="0" hangingPunct="0"/>
                <a:r>
                  <a:rPr kumimoji="1" lang="en-US" altLang="zh-CN" sz="1600" b="1">
                    <a:latin typeface="Times New Roman" pitchFamily="18" charset="0"/>
                  </a:rPr>
                  <a:t>“Mini-Waterfall” Process</a:t>
                </a:r>
              </a:p>
            </p:txBody>
          </p:sp>
        </p:grpSp>
      </p:grpSp>
    </p:spTree>
    <p:extLst>
      <p:ext uri="{BB962C8B-B14F-4D97-AF65-F5344CB8AC3E}">
        <p14:creationId xmlns:p14="http://schemas.microsoft.com/office/powerpoint/2010/main" val="24855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10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53" name="Picture 5" descr="phases and milestones1"/>
          <p:cNvPicPr>
            <a:picLocks noChangeAspect="1" noChangeArrowheads="1"/>
          </p:cNvPicPr>
          <p:nvPr/>
        </p:nvPicPr>
        <p:blipFill>
          <a:blip r:embed="rId3" cstate="print"/>
          <a:srcRect/>
          <a:stretch>
            <a:fillRect/>
          </a:stretch>
        </p:blipFill>
        <p:spPr bwMode="auto">
          <a:xfrm>
            <a:off x="110067" y="1590676"/>
            <a:ext cx="11910484" cy="2944813"/>
          </a:xfrm>
          <a:prstGeom prst="rect">
            <a:avLst/>
          </a:prstGeom>
          <a:noFill/>
          <a:ln w="9525">
            <a:noFill/>
            <a:miter lim="800000"/>
            <a:headEnd/>
            <a:tailEnd/>
          </a:ln>
        </p:spPr>
      </p:pic>
    </p:spTree>
    <p:extLst>
      <p:ext uri="{BB962C8B-B14F-4D97-AF65-F5344CB8AC3E}">
        <p14:creationId xmlns:p14="http://schemas.microsoft.com/office/powerpoint/2010/main" val="4058120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ox(in)">
                                      <p:cBhvr>
                                        <p:cTn id="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8067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 ( Rational Unified Process)</a:t>
            </a:r>
          </a:p>
        </p:txBody>
      </p:sp>
      <p:sp>
        <p:nvSpPr>
          <p:cNvPr id="22" name="文本框 21"/>
          <p:cNvSpPr txBox="1"/>
          <p:nvPr/>
        </p:nvSpPr>
        <p:spPr>
          <a:xfrm>
            <a:off x="984911" y="1548930"/>
            <a:ext cx="10039985" cy="4204228"/>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开发经验（最佳实践）</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迭代式</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：容纳</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需求变更</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减少风险</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需求</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：使用</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用例和脚本</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使用基于构件的体系结构</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可视化建模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验证</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软件质量</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：质量</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评估内建在贯穿于整个</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开发过程</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的、由全体成员参与的所有活动中</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控制软件变更</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 calcmode="lin" valueType="num">
                                      <p:cBhvr additive="base">
                                        <p:cTn id="7" dur="1000" fill="hold"/>
                                        <p:tgtEl>
                                          <p:spTgt spid="22">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anim calcmode="lin" valueType="num">
                                      <p:cBhvr additive="base">
                                        <p:cTn id="11" dur="1000" fill="hold"/>
                                        <p:tgtEl>
                                          <p:spTgt spid="22">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22">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anim calcmode="lin" valueType="num">
                                      <p:cBhvr additive="base">
                                        <p:cTn id="15" dur="1000" fill="hold"/>
                                        <p:tgtEl>
                                          <p:spTgt spid="22">
                                            <p:txEl>
                                              <p:pRg st="3" end="3"/>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2">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 calcmode="lin" valueType="num">
                                      <p:cBhvr additive="base">
                                        <p:cTn id="19" dur="1000" fill="hold"/>
                                        <p:tgtEl>
                                          <p:spTgt spid="22">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2">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anim calcmode="lin" valueType="num">
                                      <p:cBhvr additive="base">
                                        <p:cTn id="23" dur="1000" fill="hold"/>
                                        <p:tgtEl>
                                          <p:spTgt spid="22">
                                            <p:txEl>
                                              <p:pRg st="5" end="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22">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 calcmode="lin" valueType="num">
                                      <p:cBhvr additive="base">
                                        <p:cTn id="27" dur="1000" fill="hold"/>
                                        <p:tgtEl>
                                          <p:spTgt spid="22">
                                            <p:txEl>
                                              <p:pRg st="6" end="6"/>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80655" y="766742"/>
            <a:ext cx="4079173" cy="5446429"/>
            <a:chOff x="1410937" y="660811"/>
            <a:chExt cx="2982933" cy="5446429"/>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7775"/>
            <a:stretch/>
          </p:blipFill>
          <p:spPr bwMode="auto">
            <a:xfrm>
              <a:off x="1413907" y="660811"/>
              <a:ext cx="2979963" cy="3867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937" y="4528688"/>
              <a:ext cx="2982933" cy="157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545" y="766742"/>
            <a:ext cx="4468049" cy="5932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936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392" y="1080696"/>
            <a:ext cx="9234780" cy="3562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380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0" y="61741"/>
            <a:ext cx="5823486" cy="495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293" y="-24961"/>
            <a:ext cx="5855154" cy="512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293" y="5067350"/>
            <a:ext cx="5855154" cy="1790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23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1000"/>
                                        <p:tgtEl>
                                          <p:spTgt spid="2051"/>
                                        </p:tgtEl>
                                      </p:cBhvr>
                                    </p:animEffect>
                                    <p:anim calcmode="lin" valueType="num">
                                      <p:cBhvr>
                                        <p:cTn id="14" dur="1000" fill="hold"/>
                                        <p:tgtEl>
                                          <p:spTgt spid="2051"/>
                                        </p:tgtEl>
                                        <p:attrNameLst>
                                          <p:attrName>ppt_x</p:attrName>
                                        </p:attrNameLst>
                                      </p:cBhvr>
                                      <p:tavLst>
                                        <p:tav tm="0">
                                          <p:val>
                                            <p:strVal val="#ppt_x"/>
                                          </p:val>
                                        </p:tav>
                                        <p:tav tm="100000">
                                          <p:val>
                                            <p:strVal val="#ppt_x"/>
                                          </p:val>
                                        </p:tav>
                                      </p:tavLst>
                                    </p:anim>
                                    <p:anim calcmode="lin" valueType="num">
                                      <p:cBhvr>
                                        <p:cTn id="15" dur="1000" fill="hold"/>
                                        <p:tgtEl>
                                          <p:spTgt spid="205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anim calcmode="lin" valueType="num">
                                      <p:cBhvr>
                                        <p:cTn id="20" dur="1000" fill="hold"/>
                                        <p:tgtEl>
                                          <p:spTgt spid="2052"/>
                                        </p:tgtEl>
                                        <p:attrNameLst>
                                          <p:attrName>ppt_x</p:attrName>
                                        </p:attrNameLst>
                                      </p:cBhvr>
                                      <p:tavLst>
                                        <p:tav tm="0">
                                          <p:val>
                                            <p:strVal val="#ppt_x"/>
                                          </p:val>
                                        </p:tav>
                                        <p:tav tm="100000">
                                          <p:val>
                                            <p:strVal val="#ppt_x"/>
                                          </p:val>
                                        </p:tav>
                                      </p:tavLst>
                                    </p:anim>
                                    <p:anim calcmode="lin" valueType="num">
                                      <p:cBhvr>
                                        <p:cTn id="21"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662174"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Bringing It All Together...</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097" y="1081085"/>
            <a:ext cx="8540750" cy="547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885" y="538767"/>
            <a:ext cx="3140075" cy="513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heel(1)">
                                      <p:cBhvr>
                                        <p:cTn id="7" dur="1250"/>
                                        <p:tgtEl>
                                          <p:spTgt spid="13314"/>
                                        </p:tgtEl>
                                      </p:cBhvr>
                                    </p:animEffect>
                                  </p:childTnLst>
                                </p:cTn>
                              </p:par>
                            </p:childTnLst>
                          </p:cTn>
                        </p:par>
                        <p:par>
                          <p:cTn id="8" fill="hold">
                            <p:stCondLst>
                              <p:cond delay="1250"/>
                            </p:stCondLst>
                            <p:childTnLst>
                              <p:par>
                                <p:cTn id="9" presetID="22" presetClass="entr" presetSubtype="4" fill="hold"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wipe(down)">
                                      <p:cBhvr>
                                        <p:cTn id="11"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06044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Tailoring and Implementing RUP</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3069854" y="890270"/>
            <a:ext cx="5432879" cy="5176802"/>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4 Phases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9 Core Workflows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31 Roles/Workers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103 Artifacts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136 Activities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15 Tool Mentors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14 Work Guidelines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43 Word/HTML Templates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8 Project Plan Templates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14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550792" cy="584775"/>
          </a:xfrm>
          <a:prstGeom prst="rect">
            <a:avLst/>
          </a:prstGeom>
          <a:noFill/>
        </p:spPr>
        <p:txBody>
          <a:bodyPr wrap="square" rtlCol="0">
            <a:spAutoFit/>
          </a:bodyPr>
          <a:lstStyle/>
          <a:p>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生命周期</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的</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特点</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endParaRPr>
          </a:p>
        </p:txBody>
      </p:sp>
      <p:sp>
        <p:nvSpPr>
          <p:cNvPr id="22" name="文本框 21"/>
          <p:cNvSpPr txBox="1"/>
          <p:nvPr/>
        </p:nvSpPr>
        <p:spPr>
          <a:xfrm>
            <a:off x="546550" y="1204966"/>
            <a:ext cx="10954702" cy="4890570"/>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与螺旋模型相比</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相似：重复一系列组成系统生命周期的循环</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差异：</a:t>
            </a:r>
          </a:p>
          <a:p>
            <a:pPr marL="1257300" lvl="2" indent="-342900" algn="just" fontAlgn="base">
              <a:spcBef>
                <a:spcPct val="20000"/>
              </a:spcBef>
              <a:spcAft>
                <a:spcPts val="600"/>
              </a:spcAft>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给出了每个阶段内的若干次迭代过程完成后交付的</a:t>
            </a:r>
            <a:r>
              <a:rPr lang="zh-CN" altLang="en-US" sz="24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增量的具体要求</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t>
            </a:r>
            <a:r>
              <a:rPr lang="zh-CN" altLang="en-US" sz="24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即四</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个阶段的里程碑</a:t>
            </a:r>
          </a:p>
          <a:p>
            <a:pPr marL="1257300" lvl="2" indent="-342900" algn="just" fontAlgn="base">
              <a:spcBef>
                <a:spcPct val="20000"/>
              </a:spcBef>
              <a:spcAft>
                <a:spcPts val="600"/>
              </a:spcAft>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详细阐述了不同阶段的不同迭代过程经历的九大核心工作流程中活动内容的</a:t>
            </a:r>
            <a:r>
              <a:rPr lang="zh-CN" altLang="en-US" sz="24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重点和强度不同</a:t>
            </a:r>
          </a:p>
          <a:p>
            <a:pPr marL="1257300" lvl="2" indent="-342900" algn="just" fontAlgn="base">
              <a:spcBef>
                <a:spcPct val="20000"/>
              </a:spcBef>
              <a:spcAft>
                <a:spcPts val="600"/>
              </a:spcAft>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提供了对每次迭代过程中不同核心工作流程活动的</a:t>
            </a:r>
            <a:r>
              <a:rPr lang="zh-CN" altLang="en-US" sz="24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并行化支持</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优点：用于指导需求不明确、不稳定的项目开发时具有更强的可</a:t>
            </a: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操    </a:t>
            </a:r>
            <a:endPar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endParaRPr>
          </a:p>
          <a:p>
            <a:pPr algn="just" fontAlgn="base">
              <a:spcBef>
                <a:spcPct val="20000"/>
              </a:spcBef>
              <a:buClr>
                <a:srgbClr val="FFCC00"/>
              </a:buClr>
              <a:buSzPct val="70000"/>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 </a:t>
            </a:r>
            <a:r>
              <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               </a:t>
            </a: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作</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性。</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9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911648" cy="1077218"/>
          </a:xfrm>
          <a:prstGeom prst="rect">
            <a:avLst/>
          </a:prstGeom>
          <a:noFill/>
        </p:spPr>
        <p:txBody>
          <a:bodyPr wrap="none" rtlCol="0">
            <a:spAutoFit/>
          </a:bodyPr>
          <a:lstStyle/>
          <a:p>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生命周期</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的特点</a:t>
            </a:r>
          </a:p>
          <a:p>
            <a:pPr lvl="0"/>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546550" y="1204966"/>
            <a:ext cx="10954702" cy="2591479"/>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与瀑布模型相比</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优点：</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将成本风险进一步降低为获得一次增量所需的费用</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进一步降低了产品不能按计划投放市场的风险</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使项目开发更能适应项目需求的变化</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34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556329" cy="584775"/>
          </a:xfrm>
          <a:prstGeom prst="rect">
            <a:avLst/>
          </a:prstGeom>
          <a:noFill/>
        </p:spPr>
        <p:txBody>
          <a:bodyPr wrap="none" rtlCol="0">
            <a:spAutoFit/>
          </a:bodyPr>
          <a:lstStyle/>
          <a:p>
            <a:pPr>
              <a:defRPr/>
            </a:pP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的</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人员</a:t>
            </a:r>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角色及其活动</a:t>
            </a:r>
          </a:p>
        </p:txBody>
      </p:sp>
      <p:sp>
        <p:nvSpPr>
          <p:cNvPr id="22" name="文本框 21"/>
          <p:cNvSpPr txBox="1"/>
          <p:nvPr/>
        </p:nvSpPr>
        <p:spPr>
          <a:xfrm>
            <a:off x="546550" y="1227068"/>
            <a:ext cx="10954702" cy="3822585"/>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角色的划分及相关活动</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定义了五大类角色集：分析员、开发人员、测试员、经理、其他角色。每一类角色集又包括多个角色，并给出了每个角色对应的活动。</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角色的意义</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将角色和个体区分开来，有效提高了项目中人力资源的利用率。</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角色方面的缺陷</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未给出角色的组织管理方式、角色间的相互地位关系和交互方式。</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9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44357" cy="584775"/>
          </a:xfrm>
          <a:prstGeom prst="rect">
            <a:avLst/>
          </a:prstGeom>
          <a:noFill/>
        </p:spPr>
        <p:txBody>
          <a:bodyPr wrap="none" rtlCol="0">
            <a:spAutoFit/>
          </a:bodyPr>
          <a:lstStyle/>
          <a:p>
            <a:pPr>
              <a:defRPr/>
            </a:pP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的方法</a:t>
            </a: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方法和工具</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endParaRPr>
          </a:p>
        </p:txBody>
      </p:sp>
      <p:sp>
        <p:nvSpPr>
          <p:cNvPr id="22" name="文本框 21"/>
          <p:cNvSpPr txBox="1"/>
          <p:nvPr/>
        </p:nvSpPr>
        <p:spPr>
          <a:xfrm>
            <a:off x="546550" y="1227068"/>
            <a:ext cx="10954702" cy="465973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方法：</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用例及用例驱动	</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用例是捕获需求的有效方法</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用例驱动整个</a:t>
            </a: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过程</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以架构为中心</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在面向对象的分析设计中采用</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UML</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进行可视化建模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面向对象的设计与构件实现</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工具：</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Rational Solutions</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11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63761" cy="584775"/>
          </a:xfrm>
          <a:prstGeom prst="rect">
            <a:avLst/>
          </a:prstGeom>
          <a:noFill/>
        </p:spPr>
        <p:txBody>
          <a:bodyPr wrap="none" rtlCol="0">
            <a:spAutoFit/>
          </a:bodyPr>
          <a:lstStyle/>
          <a:p>
            <a:pPr>
              <a:defRPr/>
            </a:pP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的特点</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endParaRPr>
          </a:p>
        </p:txBody>
      </p:sp>
      <p:sp>
        <p:nvSpPr>
          <p:cNvPr id="22" name="文本框 21"/>
          <p:cNvSpPr txBox="1"/>
          <p:nvPr/>
        </p:nvSpPr>
        <p:spPr>
          <a:xfrm>
            <a:off x="546550" y="1227068"/>
            <a:ext cx="10954702" cy="3625608"/>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优点：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用例驱动、以架构为中心、迭代和</a:t>
            </a: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增量；</a:t>
            </a:r>
            <a:endPar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endParaRP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具有二维迭代性，有利于降低风险、适应需求变化；</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是可配置的，具有通用性；</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缺点：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在</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理想的项目开发环境下软件过程的一种完美模式；</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未给出具体的剪裁、扩充等配置实施的方法准则。</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4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8067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1.  Develop Software Iteratively</a:t>
            </a:r>
          </a:p>
        </p:txBody>
      </p:sp>
      <p:sp>
        <p:nvSpPr>
          <p:cNvPr id="22" name="文本框 21"/>
          <p:cNvSpPr txBox="1"/>
          <p:nvPr/>
        </p:nvSpPr>
        <p:spPr>
          <a:xfrm>
            <a:off x="914954" y="1384044"/>
            <a:ext cx="10552591" cy="216059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An initial design will likely be flawed with respect to its key requirements</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Late-phase discovery of design defects results in costly over-runs and/or project cancellation </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4"/>
          <p:cNvSpPr>
            <a:spLocks noChangeArrowheads="1"/>
          </p:cNvSpPr>
          <p:nvPr/>
        </p:nvSpPr>
        <p:spPr bwMode="auto">
          <a:xfrm>
            <a:off x="1876301" y="3884221"/>
            <a:ext cx="84185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86173" tIns="43087" rIns="86173" bIns="43087">
            <a:spAutoFit/>
          </a:bodyPr>
          <a:lstStyle>
            <a:lvl1pPr defTabSz="862013" eaLnBrk="0" hangingPunct="0">
              <a:defRPr b="1">
                <a:solidFill>
                  <a:srgbClr val="FFFF00"/>
                </a:solidFill>
                <a:latin typeface="Garamond" pitchFamily="18" charset="0"/>
                <a:ea typeface="宋体" pitchFamily="2" charset="-122"/>
              </a:defRPr>
            </a:lvl1pPr>
            <a:lvl2pPr marL="742950" indent="-285750" defTabSz="862013" eaLnBrk="0" hangingPunct="0">
              <a:defRPr b="1">
                <a:solidFill>
                  <a:srgbClr val="FFFF00"/>
                </a:solidFill>
                <a:latin typeface="Garamond" pitchFamily="18" charset="0"/>
                <a:ea typeface="宋体" pitchFamily="2" charset="-122"/>
              </a:defRPr>
            </a:lvl2pPr>
            <a:lvl3pPr marL="1143000" indent="-228600" defTabSz="862013" eaLnBrk="0" hangingPunct="0">
              <a:defRPr b="1">
                <a:solidFill>
                  <a:srgbClr val="FFFF00"/>
                </a:solidFill>
                <a:latin typeface="Garamond" pitchFamily="18" charset="0"/>
                <a:ea typeface="宋体" pitchFamily="2" charset="-122"/>
              </a:defRPr>
            </a:lvl3pPr>
            <a:lvl4pPr marL="1600200" indent="-228600" defTabSz="862013" eaLnBrk="0" hangingPunct="0">
              <a:defRPr b="1">
                <a:solidFill>
                  <a:srgbClr val="FFFF00"/>
                </a:solidFill>
                <a:latin typeface="Garamond" pitchFamily="18" charset="0"/>
                <a:ea typeface="宋体" pitchFamily="2" charset="-122"/>
              </a:defRPr>
            </a:lvl4pPr>
            <a:lvl5pPr marL="2057400" indent="-228600" defTabSz="862013" eaLnBrk="0" hangingPunct="0">
              <a:defRPr b="1">
                <a:solidFill>
                  <a:srgbClr val="FFFF00"/>
                </a:solidFill>
                <a:latin typeface="Garamond" pitchFamily="18" charset="0"/>
                <a:ea typeface="宋体" pitchFamily="2" charset="-122"/>
              </a:defRPr>
            </a:lvl5pPr>
            <a:lvl6pPr marL="2514600" indent="-228600" defTabSz="862013" eaLnBrk="0" fontAlgn="base" hangingPunct="0">
              <a:spcBef>
                <a:spcPct val="0"/>
              </a:spcBef>
              <a:spcAft>
                <a:spcPct val="0"/>
              </a:spcAft>
              <a:defRPr b="1">
                <a:solidFill>
                  <a:srgbClr val="FFFF00"/>
                </a:solidFill>
                <a:latin typeface="Garamond" pitchFamily="18" charset="0"/>
                <a:ea typeface="宋体" pitchFamily="2" charset="-122"/>
              </a:defRPr>
            </a:lvl6pPr>
            <a:lvl7pPr marL="2971800" indent="-228600" defTabSz="862013" eaLnBrk="0" fontAlgn="base" hangingPunct="0">
              <a:spcBef>
                <a:spcPct val="0"/>
              </a:spcBef>
              <a:spcAft>
                <a:spcPct val="0"/>
              </a:spcAft>
              <a:defRPr b="1">
                <a:solidFill>
                  <a:srgbClr val="FFFF00"/>
                </a:solidFill>
                <a:latin typeface="Garamond" pitchFamily="18" charset="0"/>
                <a:ea typeface="宋体" pitchFamily="2" charset="-122"/>
              </a:defRPr>
            </a:lvl7pPr>
            <a:lvl8pPr marL="3429000" indent="-228600" defTabSz="862013" eaLnBrk="0" fontAlgn="base" hangingPunct="0">
              <a:spcBef>
                <a:spcPct val="0"/>
              </a:spcBef>
              <a:spcAft>
                <a:spcPct val="0"/>
              </a:spcAft>
              <a:defRPr b="1">
                <a:solidFill>
                  <a:srgbClr val="FFFF00"/>
                </a:solidFill>
                <a:latin typeface="Garamond" pitchFamily="18" charset="0"/>
                <a:ea typeface="宋体" pitchFamily="2" charset="-122"/>
              </a:defRPr>
            </a:lvl8pPr>
            <a:lvl9pPr marL="3886200" indent="-228600" defTabSz="862013" eaLnBrk="0" fontAlgn="base" hangingPunct="0">
              <a:spcBef>
                <a:spcPct val="0"/>
              </a:spcBef>
              <a:spcAft>
                <a:spcPct val="0"/>
              </a:spcAft>
              <a:defRPr b="1">
                <a:solidFill>
                  <a:srgbClr val="FFFF00"/>
                </a:solidFill>
                <a:latin typeface="Garamond" pitchFamily="18" charset="0"/>
                <a:ea typeface="宋体" pitchFamily="2" charset="-122"/>
              </a:defRPr>
            </a:lvl9pPr>
          </a:lstStyle>
          <a:p>
            <a:pPr algn="ctr" eaLnBrk="1" hangingPunct="1">
              <a:lnSpc>
                <a:spcPct val="87000"/>
              </a:lnSpc>
            </a:pPr>
            <a:r>
              <a:rPr lang="en-US" altLang="zh-CN" sz="2800" i="1" dirty="0">
                <a:latin typeface="Arial Narrow" pitchFamily="34" charset="0"/>
              </a:rPr>
              <a:t>The time and money spent implementing a faulty design </a:t>
            </a:r>
          </a:p>
          <a:p>
            <a:pPr algn="ctr" eaLnBrk="1" hangingPunct="1">
              <a:lnSpc>
                <a:spcPct val="87000"/>
              </a:lnSpc>
            </a:pPr>
            <a:r>
              <a:rPr lang="en-US" altLang="zh-CN" sz="2800" i="1" dirty="0">
                <a:latin typeface="Arial Narrow" pitchFamily="34" charset="0"/>
              </a:rPr>
              <a:t>are not recoverable</a:t>
            </a:r>
            <a:endParaRPr lang="en-US" altLang="zh-CN" sz="2800" i="1" dirty="0">
              <a:latin typeface="Times New Roman" pitchFamily="18" charset="0"/>
            </a:endParaRPr>
          </a:p>
        </p:txBody>
      </p:sp>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500"/>
                            </p:stCondLst>
                            <p:childTnLst>
                              <p:par>
                                <p:cTn id="9" presetID="2" presetClass="entr" presetSubtype="12" fill="hold" grpId="1"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252896"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Waterfall Development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457" y="1295400"/>
            <a:ext cx="82978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86053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Waterfall Development: Risk vs. Time</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1222373"/>
            <a:ext cx="887095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4)">
                                      <p:cBhvr>
                                        <p:cTn id="7" dur="17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094391"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Iterative Development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689" y="1122652"/>
            <a:ext cx="7615237"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outHorizontal)">
                                      <p:cBhvr>
                                        <p:cTn id="7" dur="125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397905"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An Iterative Development Lifecycle</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5" descr="t_waterfall_fi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047" y="1676400"/>
            <a:ext cx="8191500"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7254486"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Risk Profile of an Iterative Development</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37"/>
          <p:cNvSpPr>
            <a:spLocks noChangeArrowheads="1"/>
          </p:cNvSpPr>
          <p:nvPr/>
        </p:nvSpPr>
        <p:spPr bwMode="auto">
          <a:xfrm>
            <a:off x="2303813" y="5989122"/>
            <a:ext cx="8305800" cy="457200"/>
          </a:xfrm>
          <a:prstGeom prst="rect">
            <a:avLst/>
          </a:prstGeom>
          <a:noFill/>
          <a:ln w="12700">
            <a:noFill/>
            <a:miter lim="800000"/>
            <a:headEnd type="none" w="sm" len="sm"/>
            <a:tailEnd type="none" w="sm" len="sm"/>
          </a:ln>
          <a:effectLst/>
        </p:spPr>
        <p:txBody>
          <a:bodyPr/>
          <a:lstStyle/>
          <a:p>
            <a:pPr marL="342900" indent="-342900">
              <a:spcBef>
                <a:spcPct val="20000"/>
              </a:spcBef>
              <a:buClr>
                <a:schemeClr val="hlink"/>
              </a:buClr>
              <a:buSzPct val="70000"/>
              <a:buFont typeface="Wingdings" pitchFamily="2" charset="2"/>
              <a:buChar char="n"/>
              <a:defRPr/>
            </a:pPr>
            <a:r>
              <a:rPr lang="cs-CZ" sz="2000" b="0" dirty="0">
                <a:solidFill>
                  <a:srgbClr val="FFFF00"/>
                </a:solidFill>
                <a:effectLst>
                  <a:outerShdw blurRad="38100" dist="38100" dir="2700000" algn="tl">
                    <a:srgbClr val="000000"/>
                  </a:outerShdw>
                </a:effectLst>
              </a:rPr>
              <a:t>Risks - process, technology, teamwork, customer, business domain</a:t>
            </a:r>
          </a:p>
        </p:txBody>
      </p:sp>
      <p:grpSp>
        <p:nvGrpSpPr>
          <p:cNvPr id="3" name="组合 2"/>
          <p:cNvGrpSpPr/>
          <p:nvPr/>
        </p:nvGrpSpPr>
        <p:grpSpPr>
          <a:xfrm>
            <a:off x="1555049" y="1073150"/>
            <a:ext cx="8650288" cy="5022850"/>
            <a:chOff x="1555049" y="1073150"/>
            <a:chExt cx="8650288" cy="502285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2" y="1073150"/>
              <a:ext cx="8156575"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049" y="3573236"/>
              <a:ext cx="9874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500"/>
                                        <p:tgtEl>
                                          <p:spTgt spid="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1301</Words>
  <Application>Microsoft Office PowerPoint</Application>
  <PresentationFormat>自定义</PresentationFormat>
  <Paragraphs>243</Paragraphs>
  <Slides>39</Slides>
  <Notes>36</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722</cp:revision>
  <dcterms:created xsi:type="dcterms:W3CDTF">2018-06-17T04:53:00Z</dcterms:created>
  <dcterms:modified xsi:type="dcterms:W3CDTF">2023-09-03T01:28:38Z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