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8"/>
  </p:notesMasterIdLst>
  <p:handoutMasterIdLst>
    <p:handoutMasterId r:id="rId39"/>
  </p:handoutMasterIdLst>
  <p:sldIdLst>
    <p:sldId id="444" r:id="rId2"/>
    <p:sldId id="349" r:id="rId3"/>
    <p:sldId id="402" r:id="rId4"/>
    <p:sldId id="403" r:id="rId5"/>
    <p:sldId id="404" r:id="rId6"/>
    <p:sldId id="405" r:id="rId7"/>
    <p:sldId id="406" r:id="rId8"/>
    <p:sldId id="350" r:id="rId9"/>
    <p:sldId id="351" r:id="rId10"/>
    <p:sldId id="442" r:id="rId11"/>
    <p:sldId id="443" r:id="rId12"/>
    <p:sldId id="353" r:id="rId13"/>
    <p:sldId id="354" r:id="rId14"/>
    <p:sldId id="433" r:id="rId15"/>
    <p:sldId id="435" r:id="rId16"/>
    <p:sldId id="436" r:id="rId17"/>
    <p:sldId id="437" r:id="rId18"/>
    <p:sldId id="355" r:id="rId19"/>
    <p:sldId id="440" r:id="rId20"/>
    <p:sldId id="359" r:id="rId21"/>
    <p:sldId id="363" r:id="rId22"/>
    <p:sldId id="407" r:id="rId23"/>
    <p:sldId id="408" r:id="rId24"/>
    <p:sldId id="409" r:id="rId25"/>
    <p:sldId id="410" r:id="rId26"/>
    <p:sldId id="411" r:id="rId27"/>
    <p:sldId id="438" r:id="rId28"/>
    <p:sldId id="439" r:id="rId29"/>
    <p:sldId id="441" r:id="rId30"/>
    <p:sldId id="445" r:id="rId31"/>
    <p:sldId id="446" r:id="rId32"/>
    <p:sldId id="447" r:id="rId33"/>
    <p:sldId id="448" r:id="rId34"/>
    <p:sldId id="449" r:id="rId35"/>
    <p:sldId id="450" r:id="rId36"/>
    <p:sldId id="451"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Garamond" pitchFamily="18" charset="0"/>
        <a:ea typeface="宋体" charset="-122"/>
        <a:cs typeface="+mn-cs"/>
      </a:defRPr>
    </a:lvl1pPr>
    <a:lvl2pPr marL="457200" algn="l" rtl="0" fontAlgn="base">
      <a:spcBef>
        <a:spcPct val="0"/>
      </a:spcBef>
      <a:spcAft>
        <a:spcPct val="0"/>
      </a:spcAft>
      <a:defRPr kern="1200">
        <a:solidFill>
          <a:schemeClr val="tx1"/>
        </a:solidFill>
        <a:latin typeface="Garamond" pitchFamily="18" charset="0"/>
        <a:ea typeface="宋体" charset="-122"/>
        <a:cs typeface="+mn-cs"/>
      </a:defRPr>
    </a:lvl2pPr>
    <a:lvl3pPr marL="914400" algn="l" rtl="0" fontAlgn="base">
      <a:spcBef>
        <a:spcPct val="0"/>
      </a:spcBef>
      <a:spcAft>
        <a:spcPct val="0"/>
      </a:spcAft>
      <a:defRPr kern="1200">
        <a:solidFill>
          <a:schemeClr val="tx1"/>
        </a:solidFill>
        <a:latin typeface="Garamond" pitchFamily="18" charset="0"/>
        <a:ea typeface="宋体" charset="-122"/>
        <a:cs typeface="+mn-cs"/>
      </a:defRPr>
    </a:lvl3pPr>
    <a:lvl4pPr marL="1371600" algn="l" rtl="0" fontAlgn="base">
      <a:spcBef>
        <a:spcPct val="0"/>
      </a:spcBef>
      <a:spcAft>
        <a:spcPct val="0"/>
      </a:spcAft>
      <a:defRPr kern="1200">
        <a:solidFill>
          <a:schemeClr val="tx1"/>
        </a:solidFill>
        <a:latin typeface="Garamond" pitchFamily="18" charset="0"/>
        <a:ea typeface="宋体" charset="-122"/>
        <a:cs typeface="+mn-cs"/>
      </a:defRPr>
    </a:lvl4pPr>
    <a:lvl5pPr marL="1828800" algn="l" rtl="0" fontAlgn="base">
      <a:spcBef>
        <a:spcPct val="0"/>
      </a:spcBef>
      <a:spcAft>
        <a:spcPct val="0"/>
      </a:spcAft>
      <a:defRPr kern="1200">
        <a:solidFill>
          <a:schemeClr val="tx1"/>
        </a:solidFill>
        <a:latin typeface="Garamond" pitchFamily="18" charset="0"/>
        <a:ea typeface="宋体" charset="-122"/>
        <a:cs typeface="+mn-cs"/>
      </a:defRPr>
    </a:lvl5pPr>
    <a:lvl6pPr marL="2286000" algn="l" defTabSz="914400" rtl="0" eaLnBrk="1" latinLnBrk="0" hangingPunct="1">
      <a:defRPr kern="1200">
        <a:solidFill>
          <a:schemeClr val="tx1"/>
        </a:solidFill>
        <a:latin typeface="Garamond" pitchFamily="18" charset="0"/>
        <a:ea typeface="宋体" charset="-122"/>
        <a:cs typeface="+mn-cs"/>
      </a:defRPr>
    </a:lvl6pPr>
    <a:lvl7pPr marL="2743200" algn="l" defTabSz="914400" rtl="0" eaLnBrk="1" latinLnBrk="0" hangingPunct="1">
      <a:defRPr kern="1200">
        <a:solidFill>
          <a:schemeClr val="tx1"/>
        </a:solidFill>
        <a:latin typeface="Garamond" pitchFamily="18" charset="0"/>
        <a:ea typeface="宋体" charset="-122"/>
        <a:cs typeface="+mn-cs"/>
      </a:defRPr>
    </a:lvl7pPr>
    <a:lvl8pPr marL="3200400" algn="l" defTabSz="914400" rtl="0" eaLnBrk="1" latinLnBrk="0" hangingPunct="1">
      <a:defRPr kern="1200">
        <a:solidFill>
          <a:schemeClr val="tx1"/>
        </a:solidFill>
        <a:latin typeface="Garamond" pitchFamily="18" charset="0"/>
        <a:ea typeface="宋体" charset="-122"/>
        <a:cs typeface="+mn-cs"/>
      </a:defRPr>
    </a:lvl8pPr>
    <a:lvl9pPr marL="3657600" algn="l" defTabSz="914400" rtl="0" eaLnBrk="1" latinLnBrk="0" hangingPunct="1">
      <a:defRPr kern="1200">
        <a:solidFill>
          <a:schemeClr val="tx1"/>
        </a:solidFill>
        <a:latin typeface="Garamond" pitchFamily="18"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121"/>
    <a:srgbClr val="66FF33"/>
    <a:srgbClr val="EEAB32"/>
    <a:srgbClr val="F4B79C"/>
    <a:srgbClr val="FFFFFF"/>
    <a:srgbClr val="FFFF00"/>
    <a:srgbClr val="FF66CC"/>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7" autoAdjust="0"/>
  </p:normalViewPr>
  <p:slideViewPr>
    <p:cSldViewPr>
      <p:cViewPr>
        <p:scale>
          <a:sx n="66" d="100"/>
          <a:sy n="66" d="100"/>
        </p:scale>
        <p:origin x="-1275" y="-3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86" y="273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38E22F-FE88-4654-9008-FCA1A6C7F10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D54C0D36-E356-41D4-B48D-27B995412474}">
      <dgm:prSet phldrT="[文本]"/>
      <dgm:spPr>
        <a:gradFill flip="none" rotWithShape="1">
          <a:gsLst>
            <a:gs pos="0">
              <a:srgbClr val="03D4A8"/>
            </a:gs>
            <a:gs pos="25000">
              <a:srgbClr val="21D6E0"/>
            </a:gs>
            <a:gs pos="75000">
              <a:srgbClr val="0087E6"/>
            </a:gs>
            <a:gs pos="100000">
              <a:srgbClr val="005CBF"/>
            </a:gs>
          </a:gsLst>
          <a:lin ang="16200000" scaled="0"/>
          <a:tileRect/>
        </a:gradFill>
      </dgm:spPr>
      <dgm:t>
        <a:bodyPr/>
        <a:lstStyle/>
        <a:p>
          <a:r>
            <a:rPr lang="en-US" altLang="zh-CN" dirty="0" smtClean="0">
              <a:latin typeface="黑体" panose="02010609060101010101" pitchFamily="49" charset="-122"/>
              <a:ea typeface="黑体" panose="02010609060101010101" pitchFamily="49" charset="-122"/>
            </a:rPr>
            <a:t>XP</a:t>
          </a:r>
        </a:p>
        <a:p>
          <a:r>
            <a:rPr lang="zh-CN" altLang="en-US" dirty="0" smtClean="0">
              <a:latin typeface="黑体" panose="02010609060101010101" pitchFamily="49" charset="-122"/>
              <a:ea typeface="黑体" panose="02010609060101010101" pitchFamily="49" charset="-122"/>
            </a:rPr>
            <a:t>极限编程</a:t>
          </a:r>
          <a:endParaRPr lang="zh-CN" altLang="en-US" dirty="0">
            <a:latin typeface="黑体" panose="02010609060101010101" pitchFamily="49" charset="-122"/>
            <a:ea typeface="黑体" panose="02010609060101010101" pitchFamily="49" charset="-122"/>
          </a:endParaRPr>
        </a:p>
      </dgm:t>
    </dgm:pt>
    <dgm:pt modelId="{C33BEBED-5E86-4EFF-8528-1769ABCAA421}" type="parTrans" cxnId="{7161DD51-7FCE-4E65-91D6-FE97DD896366}">
      <dgm:prSet/>
      <dgm:spPr/>
      <dgm:t>
        <a:bodyPr/>
        <a:lstStyle/>
        <a:p>
          <a:endParaRPr lang="zh-CN" altLang="en-US">
            <a:latin typeface="黑体" panose="02010609060101010101" pitchFamily="49" charset="-122"/>
            <a:ea typeface="黑体" panose="02010609060101010101" pitchFamily="49" charset="-122"/>
          </a:endParaRPr>
        </a:p>
      </dgm:t>
    </dgm:pt>
    <dgm:pt modelId="{5EE12CC5-9B1D-46AB-9664-C3CB8FE7C14D}" type="sibTrans" cxnId="{7161DD51-7FCE-4E65-91D6-FE97DD896366}">
      <dgm:prSet/>
      <dgm:spPr>
        <a:solidFill>
          <a:schemeClr val="tx2">
            <a:lumMod val="75000"/>
          </a:schemeClr>
        </a:solidFill>
      </dgm:spPr>
      <dgm:t>
        <a:bodyPr/>
        <a:lstStyle/>
        <a:p>
          <a:endParaRPr lang="zh-CN" altLang="en-US">
            <a:latin typeface="黑体" panose="02010609060101010101" pitchFamily="49" charset="-122"/>
            <a:ea typeface="黑体" panose="02010609060101010101" pitchFamily="49" charset="-122"/>
          </a:endParaRPr>
        </a:p>
      </dgm:t>
    </dgm:pt>
    <dgm:pt modelId="{C4B4DEA3-9702-4939-9C43-3DFDB4302E42}">
      <dgm:prSet phldrT="[文本]" phldr="1"/>
      <dgm:spPr/>
      <dgm:t>
        <a:bodyPr/>
        <a:lstStyle/>
        <a:p>
          <a:endParaRPr lang="zh-CN" altLang="en-US" dirty="0">
            <a:latin typeface="黑体" panose="02010609060101010101" pitchFamily="49" charset="-122"/>
            <a:ea typeface="黑体" panose="02010609060101010101" pitchFamily="49" charset="-122"/>
          </a:endParaRPr>
        </a:p>
      </dgm:t>
    </dgm:pt>
    <dgm:pt modelId="{C14EF6CB-1D0C-4126-91C4-D07941F6BB3F}" type="parTrans" cxnId="{D50968A5-F207-4474-9F6B-C1B92FDFEF01}">
      <dgm:prSet/>
      <dgm:spPr/>
      <dgm:t>
        <a:bodyPr/>
        <a:lstStyle/>
        <a:p>
          <a:endParaRPr lang="zh-CN" altLang="en-US">
            <a:latin typeface="黑体" panose="02010609060101010101" pitchFamily="49" charset="-122"/>
            <a:ea typeface="黑体" panose="02010609060101010101" pitchFamily="49" charset="-122"/>
          </a:endParaRPr>
        </a:p>
      </dgm:t>
    </dgm:pt>
    <dgm:pt modelId="{54DA4C42-A122-4694-897B-485656287EAA}" type="sibTrans" cxnId="{D50968A5-F207-4474-9F6B-C1B92FDFEF01}">
      <dgm:prSet/>
      <dgm:spPr/>
      <dgm:t>
        <a:bodyPr/>
        <a:lstStyle/>
        <a:p>
          <a:endParaRPr lang="zh-CN" altLang="en-US">
            <a:latin typeface="黑体" panose="02010609060101010101" pitchFamily="49" charset="-122"/>
            <a:ea typeface="黑体" panose="02010609060101010101" pitchFamily="49" charset="-122"/>
          </a:endParaRPr>
        </a:p>
      </dgm:t>
    </dgm:pt>
    <dgm:pt modelId="{0DD894B7-706A-4EC5-A9A5-C4CEEB7B0B3C}">
      <dgm:prSet phldrT="[文本]"/>
      <dgm:spPr>
        <a:solidFill>
          <a:schemeClr val="tx2">
            <a:lumMod val="50000"/>
          </a:schemeClr>
        </a:solidFill>
      </dgm:spPr>
      <dgm:t>
        <a:bodyPr/>
        <a:lstStyle/>
        <a:p>
          <a:r>
            <a:rPr lang="en-US" altLang="zh-CN" dirty="0" smtClean="0">
              <a:latin typeface="黑体" panose="02010609060101010101" pitchFamily="49" charset="-122"/>
              <a:ea typeface="黑体" panose="02010609060101010101" pitchFamily="49" charset="-122"/>
            </a:rPr>
            <a:t>FDD</a:t>
          </a:r>
        </a:p>
        <a:p>
          <a:r>
            <a:rPr lang="zh-CN" altLang="en-US" dirty="0" smtClean="0">
              <a:latin typeface="黑体" panose="02010609060101010101" pitchFamily="49" charset="-122"/>
              <a:ea typeface="黑体" panose="02010609060101010101" pitchFamily="49" charset="-122"/>
            </a:rPr>
            <a:t>特征驱动</a:t>
          </a:r>
          <a:endParaRPr lang="zh-CN" altLang="en-US" dirty="0">
            <a:latin typeface="黑体" panose="02010609060101010101" pitchFamily="49" charset="-122"/>
            <a:ea typeface="黑体" panose="02010609060101010101" pitchFamily="49" charset="-122"/>
          </a:endParaRPr>
        </a:p>
      </dgm:t>
    </dgm:pt>
    <dgm:pt modelId="{A2B268D7-F385-4CCE-810E-ADE835357F16}" type="parTrans" cxnId="{355ED7E8-BE7F-4632-811C-A7031DF604CF}">
      <dgm:prSet/>
      <dgm:spPr/>
      <dgm:t>
        <a:bodyPr/>
        <a:lstStyle/>
        <a:p>
          <a:endParaRPr lang="zh-CN" altLang="en-US">
            <a:latin typeface="黑体" panose="02010609060101010101" pitchFamily="49" charset="-122"/>
            <a:ea typeface="黑体" panose="02010609060101010101" pitchFamily="49" charset="-122"/>
          </a:endParaRPr>
        </a:p>
      </dgm:t>
    </dgm:pt>
    <dgm:pt modelId="{DBBF88BC-56B5-4EEB-B223-B0A20E62F42A}" type="sibTrans" cxnId="{355ED7E8-BE7F-4632-811C-A7031DF604CF}">
      <dgm:prSet/>
      <dgm:spPr>
        <a:gradFill rotWithShape="0">
          <a:gsLst>
            <a:gs pos="0">
              <a:srgbClr val="000082"/>
            </a:gs>
            <a:gs pos="30000">
              <a:srgbClr val="66008F"/>
            </a:gs>
            <a:gs pos="64999">
              <a:srgbClr val="BA0066"/>
            </a:gs>
            <a:gs pos="89999">
              <a:srgbClr val="FF0000"/>
            </a:gs>
            <a:gs pos="100000">
              <a:srgbClr val="FF8200"/>
            </a:gs>
          </a:gsLst>
          <a:lin ang="16200000" scaled="0"/>
        </a:gradFill>
      </dgm:spPr>
      <dgm:t>
        <a:bodyPr/>
        <a:lstStyle/>
        <a:p>
          <a:r>
            <a:rPr lang="en-US" altLang="zh-CN" dirty="0" smtClean="0">
              <a:latin typeface="黑体" panose="02010609060101010101" pitchFamily="49" charset="-122"/>
              <a:ea typeface="黑体" panose="02010609060101010101" pitchFamily="49" charset="-122"/>
            </a:rPr>
            <a:t>DSDM</a:t>
          </a:r>
        </a:p>
        <a:p>
          <a:r>
            <a:rPr lang="zh-CN" altLang="en-US" dirty="0" smtClean="0">
              <a:latin typeface="黑体" panose="02010609060101010101" pitchFamily="49" charset="-122"/>
              <a:ea typeface="黑体" panose="02010609060101010101" pitchFamily="49" charset="-122"/>
            </a:rPr>
            <a:t>动态系统开发方法</a:t>
          </a:r>
          <a:endParaRPr lang="zh-CN" altLang="en-US" dirty="0">
            <a:latin typeface="黑体" panose="02010609060101010101" pitchFamily="49" charset="-122"/>
            <a:ea typeface="黑体" panose="02010609060101010101" pitchFamily="49" charset="-122"/>
          </a:endParaRPr>
        </a:p>
      </dgm:t>
    </dgm:pt>
    <dgm:pt modelId="{DFEA12B5-614E-4244-9806-53695385F605}">
      <dgm:prSet phldrT="[文本]"/>
      <dgm:spPr/>
      <dgm:t>
        <a:bodyPr/>
        <a:lstStyle/>
        <a:p>
          <a:pPr algn="ctr"/>
          <a:r>
            <a:rPr lang="en-US" altLang="zh-CN" dirty="0" smtClean="0">
              <a:latin typeface="黑体" panose="02010609060101010101" pitchFamily="49" charset="-122"/>
              <a:ea typeface="黑体" panose="02010609060101010101" pitchFamily="49" charset="-122"/>
            </a:rPr>
            <a:t>Crystal</a:t>
          </a:r>
        </a:p>
        <a:p>
          <a:pPr algn="ctr"/>
          <a:r>
            <a:rPr lang="zh-CN" altLang="en-US" dirty="0" smtClean="0">
              <a:latin typeface="黑体" panose="02010609060101010101" pitchFamily="49" charset="-122"/>
              <a:ea typeface="黑体" panose="02010609060101010101" pitchFamily="49" charset="-122"/>
            </a:rPr>
            <a:t>水晶方法</a:t>
          </a:r>
          <a:endParaRPr lang="zh-CN" altLang="en-US" dirty="0">
            <a:latin typeface="黑体" panose="02010609060101010101" pitchFamily="49" charset="-122"/>
            <a:ea typeface="黑体" panose="02010609060101010101" pitchFamily="49" charset="-122"/>
          </a:endParaRPr>
        </a:p>
      </dgm:t>
    </dgm:pt>
    <dgm:pt modelId="{04B583C7-A628-47C0-83F2-46C4DD259F26}" type="parTrans" cxnId="{8BD40FCE-6798-4463-A921-0FC1950DD6BA}">
      <dgm:prSet/>
      <dgm:spPr/>
      <dgm:t>
        <a:bodyPr/>
        <a:lstStyle/>
        <a:p>
          <a:endParaRPr lang="zh-CN" altLang="en-US">
            <a:latin typeface="黑体" panose="02010609060101010101" pitchFamily="49" charset="-122"/>
            <a:ea typeface="黑体" panose="02010609060101010101" pitchFamily="49" charset="-122"/>
          </a:endParaRPr>
        </a:p>
      </dgm:t>
    </dgm:pt>
    <dgm:pt modelId="{9A6AC0DD-3F23-4086-9900-185329E38059}" type="sibTrans" cxnId="{8BD40FCE-6798-4463-A921-0FC1950DD6BA}">
      <dgm:prSet/>
      <dgm:spPr/>
      <dgm:t>
        <a:bodyPr/>
        <a:lstStyle/>
        <a:p>
          <a:endParaRPr lang="zh-CN" altLang="en-US">
            <a:latin typeface="黑体" panose="02010609060101010101" pitchFamily="49" charset="-122"/>
            <a:ea typeface="黑体" panose="02010609060101010101" pitchFamily="49" charset="-122"/>
          </a:endParaRPr>
        </a:p>
      </dgm:t>
    </dgm:pt>
    <dgm:pt modelId="{3D878EA8-8195-4FF9-9207-EA379D01338B}">
      <dgm:prSet phldrT="[文本]" custT="1"/>
      <dgm:spPr>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dgm:spPr>
      <dgm:t>
        <a:bodyPr/>
        <a:lstStyle/>
        <a:p>
          <a:r>
            <a:rPr lang="en-US" altLang="zh-CN" sz="2000" dirty="0" smtClean="0">
              <a:latin typeface="黑体" panose="02010609060101010101" pitchFamily="49" charset="-122"/>
              <a:ea typeface="黑体" panose="02010609060101010101" pitchFamily="49" charset="-122"/>
            </a:rPr>
            <a:t>Scrum</a:t>
          </a:r>
          <a:endParaRPr lang="zh-CN" altLang="en-US" sz="2000" dirty="0">
            <a:latin typeface="黑体" panose="02010609060101010101" pitchFamily="49" charset="-122"/>
            <a:ea typeface="黑体" panose="02010609060101010101" pitchFamily="49" charset="-122"/>
          </a:endParaRPr>
        </a:p>
      </dgm:t>
    </dgm:pt>
    <dgm:pt modelId="{210B66CF-6DCC-407E-9854-3E92E7538C46}" type="parTrans" cxnId="{025B85F4-6147-488F-8608-9B93DBDCC243}">
      <dgm:prSet/>
      <dgm:spPr/>
      <dgm:t>
        <a:bodyPr/>
        <a:lstStyle/>
        <a:p>
          <a:endParaRPr lang="zh-CN" altLang="en-US">
            <a:latin typeface="黑体" panose="02010609060101010101" pitchFamily="49" charset="-122"/>
            <a:ea typeface="黑体" panose="02010609060101010101" pitchFamily="49" charset="-122"/>
          </a:endParaRPr>
        </a:p>
      </dgm:t>
    </dgm:pt>
    <dgm:pt modelId="{A94FE983-49FA-4660-A64A-8F580F2D5E20}" type="sibTrans" cxnId="{025B85F4-6147-488F-8608-9B93DBDCC243}">
      <dgm:prSet/>
      <dgm:spPr>
        <a:gradFill rotWithShape="0">
          <a:gsLst>
            <a:gs pos="0">
              <a:srgbClr val="DDEBCF"/>
            </a:gs>
            <a:gs pos="50000">
              <a:srgbClr val="9CB86E"/>
            </a:gs>
            <a:gs pos="100000">
              <a:srgbClr val="156B13"/>
            </a:gs>
          </a:gsLst>
          <a:lin ang="16200000" scaled="0"/>
        </a:gradFill>
      </dgm:spPr>
      <dgm:t>
        <a:bodyPr/>
        <a:lstStyle/>
        <a:p>
          <a:r>
            <a:rPr lang="en-US" altLang="zh-CN" dirty="0" smtClean="0">
              <a:latin typeface="黑体" panose="02010609060101010101" pitchFamily="49" charset="-122"/>
              <a:ea typeface="黑体" panose="02010609060101010101" pitchFamily="49" charset="-122"/>
            </a:rPr>
            <a:t>ASD</a:t>
          </a:r>
        </a:p>
        <a:p>
          <a:r>
            <a:rPr lang="zh-CN" altLang="en-US" dirty="0" smtClean="0">
              <a:latin typeface="黑体" panose="02010609060101010101" pitchFamily="49" charset="-122"/>
              <a:ea typeface="黑体" panose="02010609060101010101" pitchFamily="49" charset="-122"/>
            </a:rPr>
            <a:t>自适应软件开发</a:t>
          </a:r>
          <a:endParaRPr lang="zh-CN" altLang="en-US" dirty="0">
            <a:latin typeface="黑体" panose="02010609060101010101" pitchFamily="49" charset="-122"/>
            <a:ea typeface="黑体" panose="02010609060101010101" pitchFamily="49" charset="-122"/>
          </a:endParaRPr>
        </a:p>
      </dgm:t>
    </dgm:pt>
    <dgm:pt modelId="{7EFE97CD-1F13-4072-ADDB-20D72AAA8D51}" type="pres">
      <dgm:prSet presAssocID="{8F38E22F-FE88-4654-9008-FCA1A6C7F10A}" presName="Name0" presStyleCnt="0">
        <dgm:presLayoutVars>
          <dgm:chMax/>
          <dgm:chPref/>
          <dgm:dir/>
          <dgm:animLvl val="lvl"/>
        </dgm:presLayoutVars>
      </dgm:prSet>
      <dgm:spPr/>
      <dgm:t>
        <a:bodyPr/>
        <a:lstStyle/>
        <a:p>
          <a:endParaRPr lang="zh-CN" altLang="en-US"/>
        </a:p>
      </dgm:t>
    </dgm:pt>
    <dgm:pt modelId="{16C46562-18FB-412C-AF05-47A37ECBC5D3}" type="pres">
      <dgm:prSet presAssocID="{D54C0D36-E356-41D4-B48D-27B995412474}" presName="composite" presStyleCnt="0"/>
      <dgm:spPr/>
    </dgm:pt>
    <dgm:pt modelId="{970ED0BC-B845-4679-89A8-76908E8CF8EA}" type="pres">
      <dgm:prSet presAssocID="{D54C0D36-E356-41D4-B48D-27B995412474}" presName="Parent1" presStyleLbl="node1" presStyleIdx="0" presStyleCnt="6" custScaleX="128822" custLinFactNeighborX="-18908" custLinFactNeighborY="6163">
        <dgm:presLayoutVars>
          <dgm:chMax val="1"/>
          <dgm:chPref val="1"/>
          <dgm:bulletEnabled val="1"/>
        </dgm:presLayoutVars>
      </dgm:prSet>
      <dgm:spPr/>
      <dgm:t>
        <a:bodyPr/>
        <a:lstStyle/>
        <a:p>
          <a:endParaRPr lang="zh-CN" altLang="en-US"/>
        </a:p>
      </dgm:t>
    </dgm:pt>
    <dgm:pt modelId="{8EA01E60-E336-4A34-A4C3-46FB297B80C7}" type="pres">
      <dgm:prSet presAssocID="{D54C0D36-E356-41D4-B48D-27B995412474}" presName="Childtext1" presStyleLbl="revTx" presStyleIdx="0" presStyleCnt="3" custLinFactY="51605" custLinFactNeighborX="-39155" custLinFactNeighborY="100000">
        <dgm:presLayoutVars>
          <dgm:chMax val="0"/>
          <dgm:chPref val="0"/>
          <dgm:bulletEnabled val="1"/>
        </dgm:presLayoutVars>
      </dgm:prSet>
      <dgm:spPr/>
      <dgm:t>
        <a:bodyPr/>
        <a:lstStyle/>
        <a:p>
          <a:endParaRPr lang="zh-CN" altLang="en-US"/>
        </a:p>
      </dgm:t>
    </dgm:pt>
    <dgm:pt modelId="{F016E8C2-689F-4022-ABC1-3AAA80D25BB3}" type="pres">
      <dgm:prSet presAssocID="{D54C0D36-E356-41D4-B48D-27B995412474}" presName="BalanceSpacing" presStyleCnt="0"/>
      <dgm:spPr/>
    </dgm:pt>
    <dgm:pt modelId="{F40D2D16-57C3-426D-88EB-5DC98DFAD3CA}" type="pres">
      <dgm:prSet presAssocID="{D54C0D36-E356-41D4-B48D-27B995412474}" presName="BalanceSpacing1" presStyleCnt="0"/>
      <dgm:spPr/>
    </dgm:pt>
    <dgm:pt modelId="{8EA46C9E-878E-4F94-B58B-D07CFB7A17D8}" type="pres">
      <dgm:prSet presAssocID="{5EE12CC5-9B1D-46AB-9664-C3CB8FE7C14D}" presName="Accent1Text" presStyleLbl="node1" presStyleIdx="1" presStyleCnt="6" custScaleX="128822" custLinFactX="-13250" custLinFactNeighborX="-100000" custLinFactNeighborY="86088"/>
      <dgm:spPr/>
      <dgm:t>
        <a:bodyPr/>
        <a:lstStyle/>
        <a:p>
          <a:endParaRPr lang="zh-CN" altLang="en-US"/>
        </a:p>
      </dgm:t>
    </dgm:pt>
    <dgm:pt modelId="{013D7E23-F740-4D56-A9B7-6A06F971FF10}" type="pres">
      <dgm:prSet presAssocID="{5EE12CC5-9B1D-46AB-9664-C3CB8FE7C14D}" presName="spaceBetweenRectangles" presStyleCnt="0"/>
      <dgm:spPr/>
    </dgm:pt>
    <dgm:pt modelId="{353A1554-415B-470E-84D6-7C7C922EA650}" type="pres">
      <dgm:prSet presAssocID="{0DD894B7-706A-4EC5-A9A5-C4CEEB7B0B3C}" presName="composite" presStyleCnt="0"/>
      <dgm:spPr/>
    </dgm:pt>
    <dgm:pt modelId="{C42789BF-F01C-4A7E-8E69-A02BA7E0D51C}" type="pres">
      <dgm:prSet presAssocID="{0DD894B7-706A-4EC5-A9A5-C4CEEB7B0B3C}" presName="Parent1" presStyleLbl="node1" presStyleIdx="2" presStyleCnt="6" custScaleX="128822" custLinFactNeighborX="-32475" custLinFactNeighborY="-37">
        <dgm:presLayoutVars>
          <dgm:chMax val="1"/>
          <dgm:chPref val="1"/>
          <dgm:bulletEnabled val="1"/>
        </dgm:presLayoutVars>
      </dgm:prSet>
      <dgm:spPr/>
      <dgm:t>
        <a:bodyPr/>
        <a:lstStyle/>
        <a:p>
          <a:endParaRPr lang="zh-CN" altLang="en-US"/>
        </a:p>
      </dgm:t>
    </dgm:pt>
    <dgm:pt modelId="{68C706E7-4BC6-42B7-A0E3-4DD9C048CF47}" type="pres">
      <dgm:prSet presAssocID="{0DD894B7-706A-4EC5-A9A5-C4CEEB7B0B3C}" presName="Childtext1" presStyleLbl="revTx" presStyleIdx="1" presStyleCnt="3" custLinFactNeighborX="-39295" custLinFactNeighborY="2164">
        <dgm:presLayoutVars>
          <dgm:chMax val="0"/>
          <dgm:chPref val="0"/>
          <dgm:bulletEnabled val="1"/>
        </dgm:presLayoutVars>
      </dgm:prSet>
      <dgm:spPr/>
      <dgm:t>
        <a:bodyPr/>
        <a:lstStyle/>
        <a:p>
          <a:endParaRPr lang="zh-CN" altLang="en-US"/>
        </a:p>
      </dgm:t>
    </dgm:pt>
    <dgm:pt modelId="{FA2C1B62-9B16-4D7C-940A-0E34B59FD20B}" type="pres">
      <dgm:prSet presAssocID="{0DD894B7-706A-4EC5-A9A5-C4CEEB7B0B3C}" presName="BalanceSpacing" presStyleCnt="0"/>
      <dgm:spPr/>
    </dgm:pt>
    <dgm:pt modelId="{9D04D74C-71DC-4965-AE42-531D76080DAA}" type="pres">
      <dgm:prSet presAssocID="{0DD894B7-706A-4EC5-A9A5-C4CEEB7B0B3C}" presName="BalanceSpacing1" presStyleCnt="0"/>
      <dgm:spPr/>
    </dgm:pt>
    <dgm:pt modelId="{EF3A98E5-34F2-49CA-96EF-D2B998FBF08D}" type="pres">
      <dgm:prSet presAssocID="{DBBF88BC-56B5-4EEB-B223-B0A20E62F42A}" presName="Accent1Text" presStyleLbl="node1" presStyleIdx="3" presStyleCnt="6" custScaleX="128822" custLinFactNeighborX="-6721" custLinFactNeighborY="726"/>
      <dgm:spPr/>
      <dgm:t>
        <a:bodyPr/>
        <a:lstStyle/>
        <a:p>
          <a:endParaRPr lang="zh-CN" altLang="en-US"/>
        </a:p>
      </dgm:t>
    </dgm:pt>
    <dgm:pt modelId="{2B781000-5191-4631-A650-B1A4779ECF22}" type="pres">
      <dgm:prSet presAssocID="{DBBF88BC-56B5-4EEB-B223-B0A20E62F42A}" presName="spaceBetweenRectangles" presStyleCnt="0"/>
      <dgm:spPr/>
    </dgm:pt>
    <dgm:pt modelId="{899BA2F7-AE84-4A7C-8DD7-7B11DEDF4E6B}" type="pres">
      <dgm:prSet presAssocID="{3D878EA8-8195-4FF9-9207-EA379D01338B}" presName="composite" presStyleCnt="0"/>
      <dgm:spPr/>
    </dgm:pt>
    <dgm:pt modelId="{CC9E6731-72A0-44B2-9954-071F6B6FFF01}" type="pres">
      <dgm:prSet presAssocID="{3D878EA8-8195-4FF9-9207-EA379D01338B}" presName="Parent1" presStyleLbl="node1" presStyleIdx="4" presStyleCnt="6" custScaleX="128822" custLinFactNeighborX="-18908" custLinFactNeighborY="-6178">
        <dgm:presLayoutVars>
          <dgm:chMax val="1"/>
          <dgm:chPref val="1"/>
          <dgm:bulletEnabled val="1"/>
        </dgm:presLayoutVars>
      </dgm:prSet>
      <dgm:spPr/>
      <dgm:t>
        <a:bodyPr/>
        <a:lstStyle/>
        <a:p>
          <a:endParaRPr lang="zh-CN" altLang="en-US"/>
        </a:p>
      </dgm:t>
    </dgm:pt>
    <dgm:pt modelId="{0BB4701F-DC87-488B-8E92-195AB530C961}" type="pres">
      <dgm:prSet presAssocID="{3D878EA8-8195-4FF9-9207-EA379D01338B}" presName="Childtext1" presStyleLbl="revTx" presStyleIdx="2" presStyleCnt="3">
        <dgm:presLayoutVars>
          <dgm:chMax val="0"/>
          <dgm:chPref val="0"/>
          <dgm:bulletEnabled val="1"/>
        </dgm:presLayoutVars>
      </dgm:prSet>
      <dgm:spPr/>
      <dgm:t>
        <a:bodyPr/>
        <a:lstStyle/>
        <a:p>
          <a:endParaRPr lang="zh-CN" altLang="en-US"/>
        </a:p>
      </dgm:t>
    </dgm:pt>
    <dgm:pt modelId="{BF8D2A27-9C39-4F9F-8077-D1658847B096}" type="pres">
      <dgm:prSet presAssocID="{3D878EA8-8195-4FF9-9207-EA379D01338B}" presName="BalanceSpacing" presStyleCnt="0"/>
      <dgm:spPr/>
    </dgm:pt>
    <dgm:pt modelId="{266A7C7F-0DBA-4364-B2F5-9931A7D1EAA8}" type="pres">
      <dgm:prSet presAssocID="{3D878EA8-8195-4FF9-9207-EA379D01338B}" presName="BalanceSpacing1" presStyleCnt="0"/>
      <dgm:spPr/>
    </dgm:pt>
    <dgm:pt modelId="{DBBC85F8-6263-4375-9354-495A70FB8A4A}" type="pres">
      <dgm:prSet presAssocID="{A94FE983-49FA-4660-A64A-8F580F2D5E20}" presName="Accent1Text" presStyleLbl="node1" presStyleIdx="5" presStyleCnt="6" custScaleX="128822" custLinFactX="100000" custLinFactNeighborX="190333" custLinFactNeighborY="-84154"/>
      <dgm:spPr/>
      <dgm:t>
        <a:bodyPr/>
        <a:lstStyle/>
        <a:p>
          <a:endParaRPr lang="zh-CN" altLang="en-US"/>
        </a:p>
      </dgm:t>
    </dgm:pt>
  </dgm:ptLst>
  <dgm:cxnLst>
    <dgm:cxn modelId="{157ACC6F-0012-427B-96EC-EE5F5D5BAB10}" type="presOf" srcId="{0DD894B7-706A-4EC5-A9A5-C4CEEB7B0B3C}" destId="{C42789BF-F01C-4A7E-8E69-A02BA7E0D51C}" srcOrd="0" destOrd="0" presId="urn:microsoft.com/office/officeart/2008/layout/AlternatingHexagons"/>
    <dgm:cxn modelId="{539DC99C-D70C-4B65-8397-B479ED778251}" type="presOf" srcId="{3D878EA8-8195-4FF9-9207-EA379D01338B}" destId="{CC9E6731-72A0-44B2-9954-071F6B6FFF01}" srcOrd="0" destOrd="0" presId="urn:microsoft.com/office/officeart/2008/layout/AlternatingHexagons"/>
    <dgm:cxn modelId="{E699D2C3-0D34-431A-A13D-034E98413852}" type="presOf" srcId="{5EE12CC5-9B1D-46AB-9664-C3CB8FE7C14D}" destId="{8EA46C9E-878E-4F94-B58B-D07CFB7A17D8}" srcOrd="0" destOrd="0" presId="urn:microsoft.com/office/officeart/2008/layout/AlternatingHexagons"/>
    <dgm:cxn modelId="{619C76A9-B89A-43CB-A75D-0282DBCE1DB7}" type="presOf" srcId="{DBBF88BC-56B5-4EEB-B223-B0A20E62F42A}" destId="{EF3A98E5-34F2-49CA-96EF-D2B998FBF08D}" srcOrd="0" destOrd="0" presId="urn:microsoft.com/office/officeart/2008/layout/AlternatingHexagons"/>
    <dgm:cxn modelId="{A66DBAF6-D725-4CE7-B590-DAD960786672}" type="presOf" srcId="{C4B4DEA3-9702-4939-9C43-3DFDB4302E42}" destId="{8EA01E60-E336-4A34-A4C3-46FB297B80C7}" srcOrd="0" destOrd="0" presId="urn:microsoft.com/office/officeart/2008/layout/AlternatingHexagons"/>
    <dgm:cxn modelId="{6E4080B2-B2FD-4873-8854-E6861BFA4FEE}" type="presOf" srcId="{A94FE983-49FA-4660-A64A-8F580F2D5E20}" destId="{DBBC85F8-6263-4375-9354-495A70FB8A4A}" srcOrd="0" destOrd="0" presId="urn:microsoft.com/office/officeart/2008/layout/AlternatingHexagons"/>
    <dgm:cxn modelId="{8BD40FCE-6798-4463-A921-0FC1950DD6BA}" srcId="{0DD894B7-706A-4EC5-A9A5-C4CEEB7B0B3C}" destId="{DFEA12B5-614E-4244-9806-53695385F605}" srcOrd="0" destOrd="0" parTransId="{04B583C7-A628-47C0-83F2-46C4DD259F26}" sibTransId="{9A6AC0DD-3F23-4086-9900-185329E38059}"/>
    <dgm:cxn modelId="{D50968A5-F207-4474-9F6B-C1B92FDFEF01}" srcId="{D54C0D36-E356-41D4-B48D-27B995412474}" destId="{C4B4DEA3-9702-4939-9C43-3DFDB4302E42}" srcOrd="0" destOrd="0" parTransId="{C14EF6CB-1D0C-4126-91C4-D07941F6BB3F}" sibTransId="{54DA4C42-A122-4694-897B-485656287EAA}"/>
    <dgm:cxn modelId="{355ED7E8-BE7F-4632-811C-A7031DF604CF}" srcId="{8F38E22F-FE88-4654-9008-FCA1A6C7F10A}" destId="{0DD894B7-706A-4EC5-A9A5-C4CEEB7B0B3C}" srcOrd="1" destOrd="0" parTransId="{A2B268D7-F385-4CCE-810E-ADE835357F16}" sibTransId="{DBBF88BC-56B5-4EEB-B223-B0A20E62F42A}"/>
    <dgm:cxn modelId="{025B85F4-6147-488F-8608-9B93DBDCC243}" srcId="{8F38E22F-FE88-4654-9008-FCA1A6C7F10A}" destId="{3D878EA8-8195-4FF9-9207-EA379D01338B}" srcOrd="2" destOrd="0" parTransId="{210B66CF-6DCC-407E-9854-3E92E7538C46}" sibTransId="{A94FE983-49FA-4660-A64A-8F580F2D5E20}"/>
    <dgm:cxn modelId="{AA7227EB-5FEE-4D50-9B1B-07AD1A3C4A5B}" type="presOf" srcId="{DFEA12B5-614E-4244-9806-53695385F605}" destId="{68C706E7-4BC6-42B7-A0E3-4DD9C048CF47}" srcOrd="0" destOrd="0" presId="urn:microsoft.com/office/officeart/2008/layout/AlternatingHexagons"/>
    <dgm:cxn modelId="{07E0CD53-B767-45AA-874E-4A47143ACDC1}" type="presOf" srcId="{8F38E22F-FE88-4654-9008-FCA1A6C7F10A}" destId="{7EFE97CD-1F13-4072-ADDB-20D72AAA8D51}" srcOrd="0" destOrd="0" presId="urn:microsoft.com/office/officeart/2008/layout/AlternatingHexagons"/>
    <dgm:cxn modelId="{FB05DCD4-844B-4776-989C-24BEF2CA1DFA}" type="presOf" srcId="{D54C0D36-E356-41D4-B48D-27B995412474}" destId="{970ED0BC-B845-4679-89A8-76908E8CF8EA}" srcOrd="0" destOrd="0" presId="urn:microsoft.com/office/officeart/2008/layout/AlternatingHexagons"/>
    <dgm:cxn modelId="{7161DD51-7FCE-4E65-91D6-FE97DD896366}" srcId="{8F38E22F-FE88-4654-9008-FCA1A6C7F10A}" destId="{D54C0D36-E356-41D4-B48D-27B995412474}" srcOrd="0" destOrd="0" parTransId="{C33BEBED-5E86-4EFF-8528-1769ABCAA421}" sibTransId="{5EE12CC5-9B1D-46AB-9664-C3CB8FE7C14D}"/>
    <dgm:cxn modelId="{4074CB38-4C62-4FCB-80D4-9F08E022C99B}" type="presParOf" srcId="{7EFE97CD-1F13-4072-ADDB-20D72AAA8D51}" destId="{16C46562-18FB-412C-AF05-47A37ECBC5D3}" srcOrd="0" destOrd="0" presId="urn:microsoft.com/office/officeart/2008/layout/AlternatingHexagons"/>
    <dgm:cxn modelId="{862948DB-5A2C-46AD-B230-B4E001BB4E33}" type="presParOf" srcId="{16C46562-18FB-412C-AF05-47A37ECBC5D3}" destId="{970ED0BC-B845-4679-89A8-76908E8CF8EA}" srcOrd="0" destOrd="0" presId="urn:microsoft.com/office/officeart/2008/layout/AlternatingHexagons"/>
    <dgm:cxn modelId="{2B8F8B29-3907-4CF5-8FF5-1FAC822919BC}" type="presParOf" srcId="{16C46562-18FB-412C-AF05-47A37ECBC5D3}" destId="{8EA01E60-E336-4A34-A4C3-46FB297B80C7}" srcOrd="1" destOrd="0" presId="urn:microsoft.com/office/officeart/2008/layout/AlternatingHexagons"/>
    <dgm:cxn modelId="{7BDF46FA-DA0C-48B9-9362-585110751692}" type="presParOf" srcId="{16C46562-18FB-412C-AF05-47A37ECBC5D3}" destId="{F016E8C2-689F-4022-ABC1-3AAA80D25BB3}" srcOrd="2" destOrd="0" presId="urn:microsoft.com/office/officeart/2008/layout/AlternatingHexagons"/>
    <dgm:cxn modelId="{13A20410-F171-4131-82EA-1C8B59766B6F}" type="presParOf" srcId="{16C46562-18FB-412C-AF05-47A37ECBC5D3}" destId="{F40D2D16-57C3-426D-88EB-5DC98DFAD3CA}" srcOrd="3" destOrd="0" presId="urn:microsoft.com/office/officeart/2008/layout/AlternatingHexagons"/>
    <dgm:cxn modelId="{99C98F17-5E24-479F-9BD0-DE0F8B6E0542}" type="presParOf" srcId="{16C46562-18FB-412C-AF05-47A37ECBC5D3}" destId="{8EA46C9E-878E-4F94-B58B-D07CFB7A17D8}" srcOrd="4" destOrd="0" presId="urn:microsoft.com/office/officeart/2008/layout/AlternatingHexagons"/>
    <dgm:cxn modelId="{37325290-D66F-4CEC-9252-CA87070DE70C}" type="presParOf" srcId="{7EFE97CD-1F13-4072-ADDB-20D72AAA8D51}" destId="{013D7E23-F740-4D56-A9B7-6A06F971FF10}" srcOrd="1" destOrd="0" presId="urn:microsoft.com/office/officeart/2008/layout/AlternatingHexagons"/>
    <dgm:cxn modelId="{ED0A038A-5610-4A04-9CB4-786D05BDBB5D}" type="presParOf" srcId="{7EFE97CD-1F13-4072-ADDB-20D72AAA8D51}" destId="{353A1554-415B-470E-84D6-7C7C922EA650}" srcOrd="2" destOrd="0" presId="urn:microsoft.com/office/officeart/2008/layout/AlternatingHexagons"/>
    <dgm:cxn modelId="{C4341FC7-DF96-4AE8-BAB0-A3516EE99CC7}" type="presParOf" srcId="{353A1554-415B-470E-84D6-7C7C922EA650}" destId="{C42789BF-F01C-4A7E-8E69-A02BA7E0D51C}" srcOrd="0" destOrd="0" presId="urn:microsoft.com/office/officeart/2008/layout/AlternatingHexagons"/>
    <dgm:cxn modelId="{A10C124B-2703-4A98-825D-7CDC7C8A5548}" type="presParOf" srcId="{353A1554-415B-470E-84D6-7C7C922EA650}" destId="{68C706E7-4BC6-42B7-A0E3-4DD9C048CF47}" srcOrd="1" destOrd="0" presId="urn:microsoft.com/office/officeart/2008/layout/AlternatingHexagons"/>
    <dgm:cxn modelId="{DB1DFE16-97E7-4BCD-8DBA-9ACDB46729B2}" type="presParOf" srcId="{353A1554-415B-470E-84D6-7C7C922EA650}" destId="{FA2C1B62-9B16-4D7C-940A-0E34B59FD20B}" srcOrd="2" destOrd="0" presId="urn:microsoft.com/office/officeart/2008/layout/AlternatingHexagons"/>
    <dgm:cxn modelId="{C574183F-766C-4001-A15F-20A9C1D9ECE7}" type="presParOf" srcId="{353A1554-415B-470E-84D6-7C7C922EA650}" destId="{9D04D74C-71DC-4965-AE42-531D76080DAA}" srcOrd="3" destOrd="0" presId="urn:microsoft.com/office/officeart/2008/layout/AlternatingHexagons"/>
    <dgm:cxn modelId="{8BC8AD6F-C245-4D8D-A1BB-364D57351D85}" type="presParOf" srcId="{353A1554-415B-470E-84D6-7C7C922EA650}" destId="{EF3A98E5-34F2-49CA-96EF-D2B998FBF08D}" srcOrd="4" destOrd="0" presId="urn:microsoft.com/office/officeart/2008/layout/AlternatingHexagons"/>
    <dgm:cxn modelId="{0300D7DA-3847-4D95-8247-C351108D49CD}" type="presParOf" srcId="{7EFE97CD-1F13-4072-ADDB-20D72AAA8D51}" destId="{2B781000-5191-4631-A650-B1A4779ECF22}" srcOrd="3" destOrd="0" presId="urn:microsoft.com/office/officeart/2008/layout/AlternatingHexagons"/>
    <dgm:cxn modelId="{D8A22A00-D4C7-4930-9965-A0E3D25386A3}" type="presParOf" srcId="{7EFE97CD-1F13-4072-ADDB-20D72AAA8D51}" destId="{899BA2F7-AE84-4A7C-8DD7-7B11DEDF4E6B}" srcOrd="4" destOrd="0" presId="urn:microsoft.com/office/officeart/2008/layout/AlternatingHexagons"/>
    <dgm:cxn modelId="{745B8B5E-10D6-48F1-9307-F0EECC4F73C0}" type="presParOf" srcId="{899BA2F7-AE84-4A7C-8DD7-7B11DEDF4E6B}" destId="{CC9E6731-72A0-44B2-9954-071F6B6FFF01}" srcOrd="0" destOrd="0" presId="urn:microsoft.com/office/officeart/2008/layout/AlternatingHexagons"/>
    <dgm:cxn modelId="{026230B2-FC59-40EB-B1D8-D7F863E205E3}" type="presParOf" srcId="{899BA2F7-AE84-4A7C-8DD7-7B11DEDF4E6B}" destId="{0BB4701F-DC87-488B-8E92-195AB530C961}" srcOrd="1" destOrd="0" presId="urn:microsoft.com/office/officeart/2008/layout/AlternatingHexagons"/>
    <dgm:cxn modelId="{B7BDBC63-C1EC-4029-BEF7-8BE70E510B29}" type="presParOf" srcId="{899BA2F7-AE84-4A7C-8DD7-7B11DEDF4E6B}" destId="{BF8D2A27-9C39-4F9F-8077-D1658847B096}" srcOrd="2" destOrd="0" presId="urn:microsoft.com/office/officeart/2008/layout/AlternatingHexagons"/>
    <dgm:cxn modelId="{55EAE0FE-CEA0-46FC-819C-74803A2E5622}" type="presParOf" srcId="{899BA2F7-AE84-4A7C-8DD7-7B11DEDF4E6B}" destId="{266A7C7F-0DBA-4364-B2F5-9931A7D1EAA8}" srcOrd="3" destOrd="0" presId="urn:microsoft.com/office/officeart/2008/layout/AlternatingHexagons"/>
    <dgm:cxn modelId="{B3EC10E8-1F76-4DD2-AF75-C2C875C5FEBE}" type="presParOf" srcId="{899BA2F7-AE84-4A7C-8DD7-7B11DEDF4E6B}" destId="{DBBC85F8-6263-4375-9354-495A70FB8A4A}"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ED0BC-B845-4679-89A8-76908E8CF8EA}">
      <dsp:nvSpPr>
        <dsp:cNvPr id="0" name=""/>
        <dsp:cNvSpPr/>
      </dsp:nvSpPr>
      <dsp:spPr>
        <a:xfrm rot="5400000">
          <a:off x="2971210" y="3534"/>
          <a:ext cx="1505303" cy="1687071"/>
        </a:xfrm>
        <a:prstGeom prst="hexagon">
          <a:avLst>
            <a:gd name="adj" fmla="val 25000"/>
            <a:gd name="vf" fmla="val 115470"/>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黑体" panose="02010609060101010101" pitchFamily="49" charset="-122"/>
              <a:ea typeface="黑体" panose="02010609060101010101" pitchFamily="49" charset="-122"/>
            </a:rPr>
            <a:t>XP</a:t>
          </a:r>
        </a:p>
        <a:p>
          <a:pPr lvl="0" algn="ctr"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极限编程</a:t>
          </a:r>
          <a:endParaRPr lang="zh-CN" altLang="en-US" sz="1800" kern="1200" dirty="0">
            <a:latin typeface="黑体" panose="02010609060101010101" pitchFamily="49" charset="-122"/>
            <a:ea typeface="黑体" panose="02010609060101010101" pitchFamily="49" charset="-122"/>
          </a:endParaRPr>
        </a:p>
      </dsp:txBody>
      <dsp:txXfrm rot="-5400000">
        <a:off x="3161505" y="345302"/>
        <a:ext cx="1124714" cy="1003535"/>
      </dsp:txXfrm>
    </dsp:sp>
    <dsp:sp modelId="{8EA01E60-E336-4A34-A4C3-46FB297B80C7}">
      <dsp:nvSpPr>
        <dsp:cNvPr id="0" name=""/>
        <dsp:cNvSpPr/>
      </dsp:nvSpPr>
      <dsp:spPr>
        <a:xfrm>
          <a:off x="4008259" y="1671976"/>
          <a:ext cx="1679919" cy="90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zh-CN" altLang="en-US" sz="1800" kern="1200" dirty="0">
            <a:latin typeface="黑体" panose="02010609060101010101" pitchFamily="49" charset="-122"/>
            <a:ea typeface="黑体" panose="02010609060101010101" pitchFamily="49" charset="-122"/>
          </a:endParaRPr>
        </a:p>
      </dsp:txBody>
      <dsp:txXfrm>
        <a:off x="4008259" y="1671976"/>
        <a:ext cx="1679919" cy="903182"/>
      </dsp:txXfrm>
    </dsp:sp>
    <dsp:sp modelId="{8EA46C9E-878E-4F94-B58B-D07CFB7A17D8}">
      <dsp:nvSpPr>
        <dsp:cNvPr id="0" name=""/>
        <dsp:cNvSpPr/>
      </dsp:nvSpPr>
      <dsp:spPr>
        <a:xfrm rot="5400000">
          <a:off x="321310" y="1206648"/>
          <a:ext cx="1505303" cy="1687071"/>
        </a:xfrm>
        <a:prstGeom prst="hexagon">
          <a:avLst>
            <a:gd name="adj" fmla="val 25000"/>
            <a:gd name="vf" fmla="val 11547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latin typeface="黑体" panose="02010609060101010101" pitchFamily="49" charset="-122"/>
            <a:ea typeface="黑体" panose="02010609060101010101" pitchFamily="49" charset="-122"/>
          </a:endParaRPr>
        </a:p>
      </dsp:txBody>
      <dsp:txXfrm rot="-5400000">
        <a:off x="511605" y="1548416"/>
        <a:ext cx="1124714" cy="1003535"/>
      </dsp:txXfrm>
    </dsp:sp>
    <dsp:sp modelId="{C42789BF-F01C-4A7E-8E69-A02BA7E0D51C}">
      <dsp:nvSpPr>
        <dsp:cNvPr id="0" name=""/>
        <dsp:cNvSpPr/>
      </dsp:nvSpPr>
      <dsp:spPr>
        <a:xfrm rot="5400000">
          <a:off x="2083634" y="1187907"/>
          <a:ext cx="1505303" cy="1687071"/>
        </a:xfrm>
        <a:prstGeom prst="hexagon">
          <a:avLst>
            <a:gd name="adj" fmla="val 25000"/>
            <a:gd name="vf" fmla="val 11547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latin typeface="黑体" panose="02010609060101010101" pitchFamily="49" charset="-122"/>
              <a:ea typeface="黑体" panose="02010609060101010101" pitchFamily="49" charset="-122"/>
            </a:rPr>
            <a:t>FDD</a:t>
          </a:r>
        </a:p>
        <a:p>
          <a:pPr lvl="0" algn="ctr" defTabSz="755650">
            <a:lnSpc>
              <a:spcPct val="90000"/>
            </a:lnSpc>
            <a:spcBef>
              <a:spcPct val="0"/>
            </a:spcBef>
            <a:spcAft>
              <a:spcPct val="35000"/>
            </a:spcAft>
          </a:pPr>
          <a:r>
            <a:rPr lang="zh-CN" altLang="en-US" sz="1700" kern="1200" dirty="0" smtClean="0">
              <a:latin typeface="黑体" panose="02010609060101010101" pitchFamily="49" charset="-122"/>
              <a:ea typeface="黑体" panose="02010609060101010101" pitchFamily="49" charset="-122"/>
            </a:rPr>
            <a:t>特征驱动</a:t>
          </a:r>
          <a:endParaRPr lang="zh-CN" altLang="en-US" sz="1700" kern="1200" dirty="0">
            <a:latin typeface="黑体" panose="02010609060101010101" pitchFamily="49" charset="-122"/>
            <a:ea typeface="黑体" panose="02010609060101010101" pitchFamily="49" charset="-122"/>
          </a:endParaRPr>
        </a:p>
      </dsp:txBody>
      <dsp:txXfrm rot="-5400000">
        <a:off x="2273929" y="1529675"/>
        <a:ext cx="1124714" cy="1003535"/>
      </dsp:txXfrm>
    </dsp:sp>
    <dsp:sp modelId="{68C706E7-4BC6-42B7-A0E3-4DD9C048CF47}">
      <dsp:nvSpPr>
        <dsp:cNvPr id="0" name=""/>
        <dsp:cNvSpPr/>
      </dsp:nvSpPr>
      <dsp:spPr>
        <a:xfrm>
          <a:off x="288026" y="1599953"/>
          <a:ext cx="1625728" cy="90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latin typeface="黑体" panose="02010609060101010101" pitchFamily="49" charset="-122"/>
              <a:ea typeface="黑体" panose="02010609060101010101" pitchFamily="49" charset="-122"/>
            </a:rPr>
            <a:t>Crystal</a:t>
          </a:r>
        </a:p>
        <a:p>
          <a:pPr lvl="0" algn="ctr" defTabSz="755650">
            <a:lnSpc>
              <a:spcPct val="90000"/>
            </a:lnSpc>
            <a:spcBef>
              <a:spcPct val="0"/>
            </a:spcBef>
            <a:spcAft>
              <a:spcPct val="35000"/>
            </a:spcAft>
          </a:pPr>
          <a:r>
            <a:rPr lang="zh-CN" altLang="en-US" sz="1700" kern="1200" dirty="0" smtClean="0">
              <a:latin typeface="黑体" panose="02010609060101010101" pitchFamily="49" charset="-122"/>
              <a:ea typeface="黑体" panose="02010609060101010101" pitchFamily="49" charset="-122"/>
            </a:rPr>
            <a:t>水晶方法</a:t>
          </a:r>
          <a:endParaRPr lang="zh-CN" altLang="en-US" sz="1700" kern="1200" dirty="0">
            <a:latin typeface="黑体" panose="02010609060101010101" pitchFamily="49" charset="-122"/>
            <a:ea typeface="黑体" panose="02010609060101010101" pitchFamily="49" charset="-122"/>
          </a:endParaRPr>
        </a:p>
      </dsp:txBody>
      <dsp:txXfrm>
        <a:off x="288026" y="1599953"/>
        <a:ext cx="1625728" cy="903182"/>
      </dsp:txXfrm>
    </dsp:sp>
    <dsp:sp modelId="{EF3A98E5-34F2-49CA-96EF-D2B998FBF08D}">
      <dsp:nvSpPr>
        <dsp:cNvPr id="0" name=""/>
        <dsp:cNvSpPr/>
      </dsp:nvSpPr>
      <dsp:spPr>
        <a:xfrm rot="5400000">
          <a:off x="3835295" y="1199392"/>
          <a:ext cx="1505303" cy="1687071"/>
        </a:xfrm>
        <a:prstGeom prst="hexagon">
          <a:avLst>
            <a:gd name="adj" fmla="val 25000"/>
            <a:gd name="vf" fmla="val 115470"/>
          </a:avLst>
        </a:prstGeom>
        <a:gradFill rotWithShape="0">
          <a:gsLst>
            <a:gs pos="0">
              <a:srgbClr val="000082"/>
            </a:gs>
            <a:gs pos="30000">
              <a:srgbClr val="66008F"/>
            </a:gs>
            <a:gs pos="64999">
              <a:srgbClr val="BA0066"/>
            </a:gs>
            <a:gs pos="89999">
              <a:srgbClr val="FF0000"/>
            </a:gs>
            <a:gs pos="100000">
              <a:srgbClr val="FF8200"/>
            </a:gs>
          </a:gsLst>
          <a:lin ang="162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黑体" panose="02010609060101010101" pitchFamily="49" charset="-122"/>
              <a:ea typeface="黑体" panose="02010609060101010101" pitchFamily="49" charset="-122"/>
            </a:rPr>
            <a:t>DSDM</a:t>
          </a:r>
        </a:p>
        <a:p>
          <a:pPr lvl="0" algn="ctr"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动态系统开发方法</a:t>
          </a:r>
          <a:endParaRPr lang="zh-CN" altLang="en-US" sz="1800" kern="1200" dirty="0">
            <a:latin typeface="黑体" panose="02010609060101010101" pitchFamily="49" charset="-122"/>
            <a:ea typeface="黑体" panose="02010609060101010101" pitchFamily="49" charset="-122"/>
          </a:endParaRPr>
        </a:p>
      </dsp:txBody>
      <dsp:txXfrm rot="-5400000">
        <a:off x="4025590" y="1541160"/>
        <a:ext cx="1124714" cy="1003535"/>
      </dsp:txXfrm>
    </dsp:sp>
    <dsp:sp modelId="{CC9E6731-72A0-44B2-9954-071F6B6FFF01}">
      <dsp:nvSpPr>
        <dsp:cNvPr id="0" name=""/>
        <dsp:cNvSpPr/>
      </dsp:nvSpPr>
      <dsp:spPr>
        <a:xfrm rot="5400000">
          <a:off x="2971210" y="2373168"/>
          <a:ext cx="1505303" cy="1687071"/>
        </a:xfrm>
        <a:prstGeom prst="hexagon">
          <a:avLst>
            <a:gd name="adj" fmla="val 25000"/>
            <a:gd name="vf" fmla="val 115470"/>
          </a:avLst>
        </a:prstGeom>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黑体" panose="02010609060101010101" pitchFamily="49" charset="-122"/>
              <a:ea typeface="黑体" panose="02010609060101010101" pitchFamily="49" charset="-122"/>
            </a:rPr>
            <a:t>Scrum</a:t>
          </a:r>
          <a:endParaRPr lang="zh-CN" altLang="en-US" sz="2000" kern="1200" dirty="0">
            <a:latin typeface="黑体" panose="02010609060101010101" pitchFamily="49" charset="-122"/>
            <a:ea typeface="黑体" panose="02010609060101010101" pitchFamily="49" charset="-122"/>
          </a:endParaRPr>
        </a:p>
      </dsp:txBody>
      <dsp:txXfrm rot="-5400000">
        <a:off x="3161505" y="2714936"/>
        <a:ext cx="1124714" cy="1003535"/>
      </dsp:txXfrm>
    </dsp:sp>
    <dsp:sp modelId="{0BB4701F-DC87-488B-8E92-195AB530C961}">
      <dsp:nvSpPr>
        <dsp:cNvPr id="0" name=""/>
        <dsp:cNvSpPr/>
      </dsp:nvSpPr>
      <dsp:spPr>
        <a:xfrm>
          <a:off x="4666031" y="2858110"/>
          <a:ext cx="1679919" cy="903182"/>
        </a:xfrm>
        <a:prstGeom prst="rect">
          <a:avLst/>
        </a:prstGeom>
        <a:noFill/>
        <a:ln>
          <a:noFill/>
        </a:ln>
        <a:effectLst/>
      </dsp:spPr>
      <dsp:style>
        <a:lnRef idx="0">
          <a:scrgbClr r="0" g="0" b="0"/>
        </a:lnRef>
        <a:fillRef idx="0">
          <a:scrgbClr r="0" g="0" b="0"/>
        </a:fillRef>
        <a:effectRef idx="0">
          <a:scrgbClr r="0" g="0" b="0"/>
        </a:effectRef>
        <a:fontRef idx="minor"/>
      </dsp:style>
    </dsp:sp>
    <dsp:sp modelId="{DBBC85F8-6263-4375-9354-495A70FB8A4A}">
      <dsp:nvSpPr>
        <dsp:cNvPr id="0" name=""/>
        <dsp:cNvSpPr/>
      </dsp:nvSpPr>
      <dsp:spPr>
        <a:xfrm rot="5400000">
          <a:off x="5606691" y="1199392"/>
          <a:ext cx="1505303" cy="1687071"/>
        </a:xfrm>
        <a:prstGeom prst="hexagon">
          <a:avLst>
            <a:gd name="adj" fmla="val 25000"/>
            <a:gd name="vf" fmla="val 115470"/>
          </a:avLst>
        </a:prstGeom>
        <a:gradFill rotWithShape="0">
          <a:gsLst>
            <a:gs pos="0">
              <a:srgbClr val="DDEBCF"/>
            </a:gs>
            <a:gs pos="50000">
              <a:srgbClr val="9CB86E"/>
            </a:gs>
            <a:gs pos="100000">
              <a:srgbClr val="156B13"/>
            </a:gs>
          </a:gsLst>
          <a:lin ang="162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黑体" panose="02010609060101010101" pitchFamily="49" charset="-122"/>
              <a:ea typeface="黑体" panose="02010609060101010101" pitchFamily="49" charset="-122"/>
            </a:rPr>
            <a:t>ASD</a:t>
          </a:r>
        </a:p>
        <a:p>
          <a:pPr lvl="0" algn="ctr"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自适应软件开发</a:t>
          </a:r>
          <a:endParaRPr lang="zh-CN" altLang="en-US" sz="1800" kern="1200" dirty="0">
            <a:latin typeface="黑体" panose="02010609060101010101" pitchFamily="49" charset="-122"/>
            <a:ea typeface="黑体" panose="02010609060101010101" pitchFamily="49" charset="-122"/>
          </a:endParaRPr>
        </a:p>
      </dsp:txBody>
      <dsp:txXfrm rot="-5400000">
        <a:off x="5796986" y="1541160"/>
        <a:ext cx="1124714" cy="100353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77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32B93F3F-4CBB-46B7-841F-A57FC42B2EDA}" type="slidenum">
              <a:rPr lang="en-US" altLang="zh-CN"/>
              <a:pPr>
                <a:defRPr/>
              </a:pPr>
              <a:t>‹#›</a:t>
            </a:fld>
            <a:endParaRPr lang="en-US" altLang="zh-CN"/>
          </a:p>
        </p:txBody>
      </p:sp>
    </p:spTree>
    <p:extLst>
      <p:ext uri="{BB962C8B-B14F-4D97-AF65-F5344CB8AC3E}">
        <p14:creationId xmlns:p14="http://schemas.microsoft.com/office/powerpoint/2010/main" val="2739859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D6C3E4C5-C055-47E2-A827-39A7F0B6BE25}" type="slidenum">
              <a:rPr lang="en-US" altLang="zh-CN"/>
              <a:pPr>
                <a:defRPr/>
              </a:pPr>
              <a:t>‹#›</a:t>
            </a:fld>
            <a:endParaRPr lang="en-US" altLang="zh-CN"/>
          </a:p>
        </p:txBody>
      </p:sp>
    </p:spTree>
    <p:extLst>
      <p:ext uri="{BB962C8B-B14F-4D97-AF65-F5344CB8AC3E}">
        <p14:creationId xmlns:p14="http://schemas.microsoft.com/office/powerpoint/2010/main" val="1479611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2411"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p>
        </p:txBody>
      </p:sp>
      <p:sp>
        <p:nvSpPr>
          <p:cNvPr id="10241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smtClean="0"/>
            </a:lvl1pPr>
          </a:lstStyle>
          <a:p>
            <a:pPr>
              <a:defRPr/>
            </a:pPr>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nchor="b"/>
          <a:lstStyle>
            <a:lvl1pPr>
              <a:defRPr kumimoji="0" sz="1200" smtClean="0">
                <a:latin typeface="Arial" charset="0"/>
              </a:defRPr>
            </a:lvl1pPr>
          </a:lstStyle>
          <a:p>
            <a:pPr>
              <a:defRPr/>
            </a:pPr>
            <a:r>
              <a:rPr lang="en-US" altLang="zh-CN"/>
              <a:t>软件工程 - 2013 - 第二章 软件过程</a:t>
            </a:r>
          </a:p>
        </p:txBody>
      </p:sp>
      <p:sp>
        <p:nvSpPr>
          <p:cNvPr id="15" name="Rectangle 15"/>
          <p:cNvSpPr>
            <a:spLocks noGrp="1" noChangeArrowheads="1"/>
          </p:cNvSpPr>
          <p:nvPr>
            <p:ph type="sldNum" sz="quarter" idx="12"/>
          </p:nvPr>
        </p:nvSpPr>
        <p:spPr>
          <a:xfrm>
            <a:off x="6553200" y="6254750"/>
            <a:ext cx="2133600" cy="476250"/>
          </a:xfrm>
        </p:spPr>
        <p:txBody>
          <a:bodyPr/>
          <a:lstStyle>
            <a:lvl1pPr>
              <a:defRPr smtClean="0"/>
            </a:lvl1pPr>
          </a:lstStyle>
          <a:p>
            <a:pPr>
              <a:defRPr/>
            </a:pPr>
            <a:fld id="{F851189D-9C75-485B-9386-2659CA1A3808}" type="slidenum">
              <a:rPr lang="en-US" altLang="zh-CN"/>
              <a:pPr>
                <a:defRPr/>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5D33251-4E53-49AB-91FC-C341EEF41B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FEC7FD2-2E6F-493D-A157-A21B1A2E80EF}"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a:defRPr smtClean="0"/>
            </a:lvl1pPr>
          </a:lstStyle>
          <a:p>
            <a:pPr>
              <a:defRPr/>
            </a:pPr>
            <a:fld id="{A9A2C140-002F-4DBC-8296-1060E6DB6D24}"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dirty="0" err="1" smtClean="0"/>
            </a:lvl1pPr>
          </a:lstStyle>
          <a:p>
            <a:pPr>
              <a:defRPr/>
            </a:pPr>
            <a:r>
              <a:rPr lang="en-US" altLang="zh-CN"/>
              <a:t>软件工程 - 2015 - 第二章 软件过程</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D799833-44B8-4CCD-9079-AC06E17A01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8029F38-769B-4BFB-AC76-26982126C48B}" type="slidenum">
              <a:rPr lang="en-US" altLang="zh-CN"/>
              <a:pPr>
                <a:defRPr/>
              </a:pPr>
              <a:t>‹#›</a:t>
            </a:fld>
            <a:endParaRPr lang="en-US" altLang="zh-CN"/>
          </a:p>
        </p:txBody>
      </p:sp>
      <p:sp>
        <p:nvSpPr>
          <p:cNvPr id="9"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30C83FF5-D7DE-485E-A13A-D93E098B5C21}" type="slidenum">
              <a:rPr lang="en-US" altLang="zh-CN"/>
              <a:pPr>
                <a:defRPr/>
              </a:pPr>
              <a:t>‹#›</a:t>
            </a:fld>
            <a:endParaRPr lang="en-US" altLang="zh-CN"/>
          </a:p>
        </p:txBody>
      </p:sp>
      <p:sp>
        <p:nvSpPr>
          <p:cNvPr id="5"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4D039E76-5A25-424C-AC1C-82C8076E339D}" type="slidenum">
              <a:rPr lang="en-US" altLang="zh-CN"/>
              <a:pPr>
                <a:defRPr/>
              </a:pPr>
              <a:t>‹#›</a:t>
            </a:fld>
            <a:endParaRPr lang="en-US" altLang="zh-CN"/>
          </a:p>
        </p:txBody>
      </p:sp>
      <p:sp>
        <p:nvSpPr>
          <p:cNvPr id="4"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F5988CE-7577-4C08-9A8B-DE868A2E0948}"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FC61606-2614-42BB-A1DB-9F6285C42E52}"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ea typeface="宋体" pitchFamily="2" charset="-122"/>
              </a:defRPr>
            </a:lvl1pPr>
          </a:lstStyle>
          <a:p>
            <a:pPr>
              <a:defRPr/>
            </a:pPr>
            <a:endParaRPr lang="en-US" altLang="zh-CN"/>
          </a:p>
        </p:txBody>
      </p:sp>
      <p:sp>
        <p:nvSpPr>
          <p:cNvPr id="10137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ea typeface="宋体" pitchFamily="2" charset="-122"/>
              </a:defRPr>
            </a:lvl1pPr>
          </a:lstStyle>
          <a:p>
            <a:pPr>
              <a:defRPr/>
            </a:pPr>
            <a:fld id="{C7C0684A-4EE4-4F3E-83F2-2F3EDEE9E689}" type="slidenum">
              <a:rPr lang="en-US" altLang="zh-CN"/>
              <a:pPr>
                <a:defRPr/>
              </a:pPr>
              <a:t>‹#›</a:t>
            </a:fld>
            <a:endParaRPr lang="en-US" altLang="zh-CN"/>
          </a:p>
        </p:txBody>
      </p:sp>
      <p:grpSp>
        <p:nvGrpSpPr>
          <p:cNvPr id="4100" name="Group 4"/>
          <p:cNvGrpSpPr>
            <a:grpSpLocks/>
          </p:cNvGrpSpPr>
          <p:nvPr/>
        </p:nvGrpSpPr>
        <p:grpSpPr bwMode="auto">
          <a:xfrm>
            <a:off x="0" y="0"/>
            <a:ext cx="9140825" cy="6850063"/>
            <a:chOff x="0" y="0"/>
            <a:chExt cx="5758" cy="4315"/>
          </a:xfrm>
        </p:grpSpPr>
        <p:grpSp>
          <p:nvGrpSpPr>
            <p:cNvPr id="4104" name="Group 5"/>
            <p:cNvGrpSpPr>
              <a:grpSpLocks/>
            </p:cNvGrpSpPr>
            <p:nvPr userDrawn="1"/>
          </p:nvGrpSpPr>
          <p:grpSpPr bwMode="auto">
            <a:xfrm>
              <a:off x="1728" y="2230"/>
              <a:ext cx="4027" cy="2085"/>
              <a:chOff x="1728" y="2230"/>
              <a:chExt cx="4027" cy="2085"/>
            </a:xfrm>
          </p:grpSpPr>
          <p:sp>
            <p:nvSpPr>
              <p:cNvPr id="10138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10138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138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0138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0138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10138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10138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138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139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1392" name="Rectangle 1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smtClean="0">
                <a:latin typeface="Times New Roman" pitchFamily="18" charset="0"/>
                <a:ea typeface="宋体" pitchFamily="2" charset="-122"/>
              </a:defRPr>
            </a:lvl1pPr>
          </a:lstStyle>
          <a:p>
            <a:pPr>
              <a:defRPr/>
            </a:pPr>
            <a:r>
              <a:rPr lang="en-US" altLang="zh-CN"/>
              <a:t>软件工程 - 2013 - 第二章 软件过程</a:t>
            </a:r>
          </a:p>
        </p:txBody>
      </p:sp>
    </p:spTree>
  </p:cSld>
  <p:clrMap bg1="dk2" tx1="lt1" bg2="dk1" tx2="lt2" accent1="accent1" accent2="accent2" accent3="accent3" accent4="accent4" accent5="accent5" accent6="accent6" hlink="hlink" folHlink="folHlink"/>
  <p:sldLayoutIdLst>
    <p:sldLayoutId id="2147483672" r:id="rId1"/>
    <p:sldLayoutId id="2147483673" r:id="rId2"/>
    <p:sldLayoutId id="2147483664" r:id="rId3"/>
    <p:sldLayoutId id="214748367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iming>
    <p:tnLst>
      <p:par>
        <p:cTn id="1" dur="indefinite" restart="never" nodeType="tmRoot"/>
      </p:par>
    </p:tnLst>
  </p:timing>
  <p:hf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35838;&#31243;&#36164;&#26009;/&#30456;&#20851;&#23398;&#20064;&#35270;&#39057;/&#26497;&#38480;&#32534;&#31243;_1.mp4" TargetMode="Externa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apd.cn/" TargetMode="External"/><Relationship Id="rId2" Type="http://schemas.openxmlformats.org/officeDocument/2006/relationships/hyperlink" Target="../../../&#35838;&#31243;&#36164;&#26009;/&#30456;&#20851;&#23398;&#20064;&#35270;&#39057;/TAPD&#20135;&#21697;&#20171;&#32461;.mp4"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 y="31995"/>
            <a:ext cx="9143648" cy="6826006"/>
          </a:xfrm>
          <a:prstGeom prst="rect">
            <a:avLst/>
          </a:prstGeom>
        </p:spPr>
      </p:pic>
      <p:sp>
        <p:nvSpPr>
          <p:cNvPr id="2" name="标题 1"/>
          <p:cNvSpPr>
            <a:spLocks noGrp="1"/>
          </p:cNvSpPr>
          <p:nvPr>
            <p:ph type="title"/>
          </p:nvPr>
        </p:nvSpPr>
        <p:spPr>
          <a:xfrm>
            <a:off x="395536" y="2852936"/>
            <a:ext cx="8229600" cy="1143000"/>
          </a:xfrm>
        </p:spPr>
        <p:txBody>
          <a:bodyPr/>
          <a:lstStyle/>
          <a:p>
            <a:r>
              <a:rPr lang="zh-CN" altLang="en-US" sz="5400" dirty="0" smtClean="0">
                <a:solidFill>
                  <a:srgbClr val="FFFF00"/>
                </a:solidFill>
              </a:rPr>
              <a:t>敏捷过程</a:t>
            </a:r>
            <a:endParaRPr lang="zh-CN" altLang="en-US" sz="5400" dirty="0">
              <a:solidFill>
                <a:srgbClr val="FFFF00"/>
              </a:solidFill>
            </a:endParaRPr>
          </a:p>
        </p:txBody>
      </p:sp>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a:t>
            </a:fld>
            <a:endParaRPr lang="en-US" altLang="zh-CN"/>
          </a:p>
        </p:txBody>
      </p:sp>
      <p:pic>
        <p:nvPicPr>
          <p:cNvPr id="5" name="图片 4" descr="吉大校标（白）"/>
          <p:cNvPicPr>
            <a:picLocks noChangeAspect="1"/>
          </p:cNvPicPr>
          <p:nvPr/>
        </p:nvPicPr>
        <p:blipFill>
          <a:blip r:embed="rId3"/>
          <a:stretch>
            <a:fillRect/>
          </a:stretch>
        </p:blipFill>
        <p:spPr>
          <a:xfrm>
            <a:off x="112395" y="170815"/>
            <a:ext cx="2358390" cy="719455"/>
          </a:xfrm>
          <a:prstGeom prst="rect">
            <a:avLst/>
          </a:prstGeom>
        </p:spPr>
      </p:pic>
      <p:pic>
        <p:nvPicPr>
          <p:cNvPr id="6" name="图片 5" descr="logo"/>
          <p:cNvPicPr>
            <a:picLocks noChangeAspect="1"/>
          </p:cNvPicPr>
          <p:nvPr/>
        </p:nvPicPr>
        <p:blipFill>
          <a:blip r:embed="rId4"/>
          <a:stretch>
            <a:fillRect/>
          </a:stretch>
        </p:blipFill>
        <p:spPr>
          <a:xfrm>
            <a:off x="7884078" y="31994"/>
            <a:ext cx="1292225" cy="881380"/>
          </a:xfrm>
          <a:prstGeom prst="rect">
            <a:avLst/>
          </a:prstGeom>
        </p:spPr>
      </p:pic>
    </p:spTree>
    <p:extLst>
      <p:ext uri="{BB962C8B-B14F-4D97-AF65-F5344CB8AC3E}">
        <p14:creationId xmlns:p14="http://schemas.microsoft.com/office/powerpoint/2010/main" val="3071691733"/>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7384"/>
            <a:ext cx="9144000" cy="6858000"/>
          </a:xfrm>
          <a:prstGeom prst="rect">
            <a:avLst/>
          </a:prstGeom>
          <a:solidFill>
            <a:srgbClr val="FFFFFF"/>
          </a:solidFill>
        </p:spPr>
        <p:txBody>
          <a:bodyPr wrap="square" rtlCol="0">
            <a:noAutofit/>
          </a:bodyPr>
          <a:lstStyle/>
          <a:p>
            <a:endParaRPr lang="zh-CN" altLang="en-US" dirty="0"/>
          </a:p>
        </p:txBody>
      </p:sp>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10</a:t>
            </a:fld>
            <a:endParaRPr lang="en-US" altLang="zh-CN"/>
          </a:p>
        </p:txBody>
      </p:sp>
      <p:sp>
        <p:nvSpPr>
          <p:cNvPr id="7" name="TextBox 6"/>
          <p:cNvSpPr txBox="1"/>
          <p:nvPr/>
        </p:nvSpPr>
        <p:spPr>
          <a:xfrm>
            <a:off x="2267744" y="1004336"/>
            <a:ext cx="1584176" cy="461665"/>
          </a:xfrm>
          <a:prstGeom prst="rect">
            <a:avLst/>
          </a:prstGeom>
          <a:noFill/>
        </p:spPr>
        <p:txBody>
          <a:bodyPr wrap="square" rtlCol="0">
            <a:spAutoFit/>
          </a:bodyPr>
          <a:lstStyle/>
          <a:p>
            <a:r>
              <a:rPr lang="zh-CN" altLang="en-US" sz="2400" b="1" dirty="0" smtClean="0">
                <a:solidFill>
                  <a:srgbClr val="0070C0"/>
                </a:solidFill>
                <a:latin typeface="黑体" panose="02010609060101010101" pitchFamily="49" charset="-122"/>
                <a:ea typeface="黑体" panose="02010609060101010101" pitchFamily="49" charset="-122"/>
              </a:rPr>
              <a:t>瀑布模型</a:t>
            </a:r>
            <a:endParaRPr lang="zh-CN" altLang="en-US" sz="2400" b="1" dirty="0">
              <a:solidFill>
                <a:srgbClr val="0070C0"/>
              </a:solidFill>
              <a:latin typeface="黑体" panose="02010609060101010101" pitchFamily="49" charset="-122"/>
              <a:ea typeface="黑体" panose="02010609060101010101" pitchFamily="49" charset="-122"/>
            </a:endParaRPr>
          </a:p>
        </p:txBody>
      </p:sp>
      <p:sp>
        <p:nvSpPr>
          <p:cNvPr id="8" name="TextBox 7"/>
          <p:cNvSpPr txBox="1"/>
          <p:nvPr/>
        </p:nvSpPr>
        <p:spPr>
          <a:xfrm>
            <a:off x="5436096" y="1004336"/>
            <a:ext cx="1584176" cy="461665"/>
          </a:xfrm>
          <a:prstGeom prst="rect">
            <a:avLst/>
          </a:prstGeom>
          <a:noFill/>
        </p:spPr>
        <p:txBody>
          <a:bodyPr wrap="square" rtlCol="0">
            <a:spAutoFit/>
          </a:bodyPr>
          <a:lstStyle/>
          <a:p>
            <a:r>
              <a:rPr lang="zh-CN" altLang="en-US" sz="2400" b="1" dirty="0" smtClean="0">
                <a:solidFill>
                  <a:srgbClr val="FF0000"/>
                </a:solidFill>
                <a:latin typeface="黑体" panose="02010609060101010101" pitchFamily="49" charset="-122"/>
                <a:ea typeface="黑体" panose="02010609060101010101" pitchFamily="49" charset="-122"/>
              </a:rPr>
              <a:t>敏捷方法</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9" name="TextBox 8"/>
          <p:cNvSpPr txBox="1"/>
          <p:nvPr/>
        </p:nvSpPr>
        <p:spPr>
          <a:xfrm>
            <a:off x="244072" y="1988839"/>
            <a:ext cx="1375600" cy="461665"/>
          </a:xfrm>
          <a:prstGeom prst="rect">
            <a:avLst/>
          </a:prstGeom>
          <a:noFill/>
        </p:spPr>
        <p:txBody>
          <a:bodyPr wrap="square" rtlCol="0">
            <a:spAutoFit/>
          </a:bodyPr>
          <a:lstStyle/>
          <a:p>
            <a:r>
              <a:rPr lang="zh-CN" altLang="en-US" sz="2400" b="1" dirty="0" smtClean="0">
                <a:solidFill>
                  <a:schemeClr val="bg2"/>
                </a:solidFill>
                <a:latin typeface="黑体" panose="02010609060101010101" pitchFamily="49" charset="-122"/>
                <a:ea typeface="黑体" panose="02010609060101010101" pitchFamily="49" charset="-122"/>
              </a:rPr>
              <a:t>固定的</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10" name="TextBox 9"/>
          <p:cNvSpPr txBox="1"/>
          <p:nvPr/>
        </p:nvSpPr>
        <p:spPr>
          <a:xfrm>
            <a:off x="1475656" y="1976942"/>
            <a:ext cx="3096344" cy="461665"/>
          </a:xfrm>
          <a:prstGeom prst="rect">
            <a:avLst/>
          </a:prstGeom>
          <a:solidFill>
            <a:srgbClr val="92D050"/>
          </a:solidFill>
        </p:spPr>
        <p:txBody>
          <a:bodyPr wrap="square" rtlCol="0">
            <a:spAutoFit/>
          </a:bodyPr>
          <a:lstStyle/>
          <a:p>
            <a:pPr algn="ctr"/>
            <a:r>
              <a:rPr lang="zh-CN" altLang="en-US" sz="2400" b="1" dirty="0" smtClean="0">
                <a:solidFill>
                  <a:schemeClr val="bg2"/>
                </a:solidFill>
                <a:latin typeface="黑体" panose="02010609060101010101" pitchFamily="49" charset="-122"/>
                <a:ea typeface="黑体" panose="02010609060101010101" pitchFamily="49" charset="-122"/>
              </a:rPr>
              <a:t>需求</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12" name="TextBox 11"/>
          <p:cNvSpPr txBox="1"/>
          <p:nvPr/>
        </p:nvSpPr>
        <p:spPr>
          <a:xfrm>
            <a:off x="4608000" y="1976941"/>
            <a:ext cx="1548000" cy="461665"/>
          </a:xfrm>
          <a:prstGeom prst="rect">
            <a:avLst/>
          </a:prstGeom>
          <a:solidFill>
            <a:schemeClr val="bg2">
              <a:lumMod val="25000"/>
              <a:lumOff val="75000"/>
            </a:schemeClr>
          </a:solidFill>
        </p:spPr>
        <p:txBody>
          <a:bodyPr wrap="square" rtlCol="0">
            <a:spAutoFit/>
          </a:bodyPr>
          <a:lstStyle/>
          <a:p>
            <a:pPr algn="ctr"/>
            <a:r>
              <a:rPr lang="zh-CN" altLang="en-US" sz="2400" b="1" dirty="0" smtClean="0">
                <a:solidFill>
                  <a:schemeClr val="bg2"/>
                </a:solidFill>
                <a:latin typeface="黑体" panose="02010609060101010101" pitchFamily="49" charset="-122"/>
                <a:ea typeface="黑体" panose="02010609060101010101" pitchFamily="49" charset="-122"/>
              </a:rPr>
              <a:t>资源</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13" name="TextBox 12"/>
          <p:cNvSpPr txBox="1"/>
          <p:nvPr/>
        </p:nvSpPr>
        <p:spPr>
          <a:xfrm>
            <a:off x="6192176" y="1976940"/>
            <a:ext cx="1548000" cy="461665"/>
          </a:xfrm>
          <a:prstGeom prst="rect">
            <a:avLst/>
          </a:prstGeom>
          <a:solidFill>
            <a:schemeClr val="bg2">
              <a:lumMod val="25000"/>
              <a:lumOff val="75000"/>
            </a:schemeClr>
          </a:solidFill>
        </p:spPr>
        <p:txBody>
          <a:bodyPr wrap="square" rtlCol="0">
            <a:spAutoFit/>
          </a:bodyPr>
          <a:lstStyle/>
          <a:p>
            <a:pPr algn="ctr"/>
            <a:r>
              <a:rPr lang="zh-CN" altLang="en-US" sz="2400" b="1" dirty="0">
                <a:solidFill>
                  <a:schemeClr val="bg2"/>
                </a:solidFill>
                <a:latin typeface="黑体" panose="02010609060101010101" pitchFamily="49" charset="-122"/>
                <a:ea typeface="黑体" panose="02010609060101010101" pitchFamily="49" charset="-122"/>
              </a:rPr>
              <a:t>时间</a:t>
            </a:r>
          </a:p>
        </p:txBody>
      </p:sp>
      <p:sp>
        <p:nvSpPr>
          <p:cNvPr id="14" name="TextBox 13"/>
          <p:cNvSpPr txBox="1"/>
          <p:nvPr/>
        </p:nvSpPr>
        <p:spPr>
          <a:xfrm>
            <a:off x="4658412" y="4797153"/>
            <a:ext cx="3096344" cy="461665"/>
          </a:xfrm>
          <a:prstGeom prst="rect">
            <a:avLst/>
          </a:prstGeom>
          <a:solidFill>
            <a:srgbClr val="EEAB32"/>
          </a:solidFill>
        </p:spPr>
        <p:txBody>
          <a:bodyPr wrap="square" rtlCol="0">
            <a:spAutoFit/>
          </a:bodyPr>
          <a:lstStyle/>
          <a:p>
            <a:pPr algn="ctr"/>
            <a:r>
              <a:rPr lang="zh-CN" altLang="en-US" sz="2400" b="1" dirty="0">
                <a:solidFill>
                  <a:schemeClr val="bg2"/>
                </a:solidFill>
                <a:latin typeface="黑体" panose="02010609060101010101" pitchFamily="49" charset="-122"/>
                <a:ea typeface="黑体" panose="02010609060101010101" pitchFamily="49" charset="-122"/>
              </a:rPr>
              <a:t>特性</a:t>
            </a:r>
          </a:p>
        </p:txBody>
      </p:sp>
      <p:sp>
        <p:nvSpPr>
          <p:cNvPr id="15" name="TextBox 14"/>
          <p:cNvSpPr txBox="1"/>
          <p:nvPr/>
        </p:nvSpPr>
        <p:spPr>
          <a:xfrm>
            <a:off x="1490208" y="4797153"/>
            <a:ext cx="1548000" cy="461665"/>
          </a:xfrm>
          <a:prstGeom prst="rect">
            <a:avLst/>
          </a:prstGeom>
          <a:solidFill>
            <a:srgbClr val="92D050"/>
          </a:solidFill>
        </p:spPr>
        <p:txBody>
          <a:bodyPr wrap="square" rtlCol="0">
            <a:spAutoFit/>
          </a:bodyPr>
          <a:lstStyle/>
          <a:p>
            <a:pPr algn="ctr"/>
            <a:r>
              <a:rPr lang="zh-CN" altLang="en-US" sz="2400" b="1" dirty="0" smtClean="0">
                <a:solidFill>
                  <a:schemeClr val="bg2"/>
                </a:solidFill>
                <a:latin typeface="黑体" panose="02010609060101010101" pitchFamily="49" charset="-122"/>
                <a:ea typeface="黑体" panose="02010609060101010101" pitchFamily="49" charset="-122"/>
              </a:rPr>
              <a:t>资源</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16" name="TextBox 15"/>
          <p:cNvSpPr txBox="1"/>
          <p:nvPr/>
        </p:nvSpPr>
        <p:spPr>
          <a:xfrm>
            <a:off x="3074384" y="4797152"/>
            <a:ext cx="1548000" cy="461665"/>
          </a:xfrm>
          <a:prstGeom prst="rect">
            <a:avLst/>
          </a:prstGeom>
          <a:solidFill>
            <a:srgbClr val="92D050"/>
          </a:solidFill>
        </p:spPr>
        <p:txBody>
          <a:bodyPr wrap="square" rtlCol="0">
            <a:spAutoFit/>
          </a:bodyPr>
          <a:lstStyle/>
          <a:p>
            <a:pPr algn="ctr"/>
            <a:r>
              <a:rPr lang="zh-CN" altLang="en-US" sz="2400" b="1" dirty="0">
                <a:solidFill>
                  <a:schemeClr val="bg2"/>
                </a:solidFill>
                <a:latin typeface="黑体" panose="02010609060101010101" pitchFamily="49" charset="-122"/>
                <a:ea typeface="黑体" panose="02010609060101010101" pitchFamily="49" charset="-122"/>
              </a:rPr>
              <a:t>时间</a:t>
            </a:r>
          </a:p>
        </p:txBody>
      </p:sp>
      <p:sp>
        <p:nvSpPr>
          <p:cNvPr id="17" name="等腰三角形 16"/>
          <p:cNvSpPr/>
          <p:nvPr/>
        </p:nvSpPr>
        <p:spPr>
          <a:xfrm>
            <a:off x="1997714" y="2718032"/>
            <a:ext cx="1980220" cy="1728192"/>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1" dirty="0" smtClean="0">
                <a:solidFill>
                  <a:schemeClr val="bg2"/>
                </a:solidFill>
                <a:latin typeface="黑体" panose="02010609060101010101" pitchFamily="49" charset="-122"/>
                <a:ea typeface="黑体" panose="02010609060101010101" pitchFamily="49" charset="-122"/>
              </a:rPr>
              <a:t>计划驱动</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20" name="等腰三角形 19"/>
          <p:cNvSpPr/>
          <p:nvPr/>
        </p:nvSpPr>
        <p:spPr>
          <a:xfrm rot="10800000">
            <a:off x="5238074" y="2718032"/>
            <a:ext cx="1980220" cy="1728192"/>
          </a:xfrm>
          <a:prstGeom prst="triangle">
            <a:avLst/>
          </a:prstGeom>
          <a:solidFill>
            <a:srgbClr val="F4B7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2"/>
              </a:solidFill>
              <a:latin typeface="黑体" panose="02010609060101010101" pitchFamily="49" charset="-122"/>
              <a:ea typeface="黑体" panose="02010609060101010101" pitchFamily="49" charset="-122"/>
            </a:endParaRPr>
          </a:p>
        </p:txBody>
      </p:sp>
      <p:sp>
        <p:nvSpPr>
          <p:cNvPr id="21" name="TextBox 20"/>
          <p:cNvSpPr txBox="1"/>
          <p:nvPr/>
        </p:nvSpPr>
        <p:spPr>
          <a:xfrm>
            <a:off x="5796136" y="2996952"/>
            <a:ext cx="936104" cy="830997"/>
          </a:xfrm>
          <a:prstGeom prst="rect">
            <a:avLst/>
          </a:prstGeom>
          <a:noFill/>
        </p:spPr>
        <p:txBody>
          <a:bodyPr wrap="square" rtlCol="0">
            <a:spAutoFit/>
          </a:bodyPr>
          <a:lstStyle/>
          <a:p>
            <a:r>
              <a:rPr lang="zh-CN" altLang="en-US" sz="2400" b="1" dirty="0" smtClean="0">
                <a:solidFill>
                  <a:schemeClr val="bg2"/>
                </a:solidFill>
                <a:latin typeface="黑体" panose="02010609060101010101" pitchFamily="49" charset="-122"/>
                <a:ea typeface="黑体" panose="02010609060101010101" pitchFamily="49" charset="-122"/>
              </a:rPr>
              <a:t>价值驱动</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22" name="TextBox 21"/>
          <p:cNvSpPr txBox="1"/>
          <p:nvPr/>
        </p:nvSpPr>
        <p:spPr>
          <a:xfrm>
            <a:off x="244072" y="4797151"/>
            <a:ext cx="1217032" cy="461665"/>
          </a:xfrm>
          <a:prstGeom prst="rect">
            <a:avLst/>
          </a:prstGeom>
          <a:noFill/>
        </p:spPr>
        <p:txBody>
          <a:bodyPr wrap="square" rtlCol="0">
            <a:spAutoFit/>
          </a:bodyPr>
          <a:lstStyle/>
          <a:p>
            <a:r>
              <a:rPr lang="zh-CN" altLang="en-US" sz="2400" b="1" dirty="0">
                <a:solidFill>
                  <a:schemeClr val="bg2"/>
                </a:solidFill>
                <a:latin typeface="黑体" panose="02010609060101010101" pitchFamily="49" charset="-122"/>
                <a:ea typeface="黑体" panose="02010609060101010101" pitchFamily="49" charset="-122"/>
              </a:rPr>
              <a:t>估计</a:t>
            </a:r>
            <a:r>
              <a:rPr lang="zh-CN" altLang="en-US" sz="2400" b="1" dirty="0" smtClean="0">
                <a:solidFill>
                  <a:schemeClr val="bg2"/>
                </a:solidFill>
                <a:latin typeface="黑体" panose="02010609060101010101" pitchFamily="49" charset="-122"/>
                <a:ea typeface="黑体" panose="02010609060101010101" pitchFamily="49" charset="-122"/>
              </a:rPr>
              <a:t>的</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25" name="TextBox 24"/>
          <p:cNvSpPr txBox="1"/>
          <p:nvPr/>
        </p:nvSpPr>
        <p:spPr>
          <a:xfrm>
            <a:off x="4319972" y="1008737"/>
            <a:ext cx="504056" cy="461665"/>
          </a:xfrm>
          <a:prstGeom prst="rect">
            <a:avLst/>
          </a:prstGeom>
          <a:noFill/>
        </p:spPr>
        <p:txBody>
          <a:bodyPr wrap="square" rtlCol="0">
            <a:spAutoFit/>
          </a:bodyPr>
          <a:lstStyle/>
          <a:p>
            <a:r>
              <a:rPr lang="en-US" altLang="zh-CN" sz="2400" b="1" dirty="0" smtClean="0">
                <a:solidFill>
                  <a:schemeClr val="bg2"/>
                </a:solidFill>
                <a:latin typeface="黑体" panose="02010609060101010101" pitchFamily="49" charset="-122"/>
                <a:ea typeface="黑体" panose="02010609060101010101" pitchFamily="49" charset="-122"/>
              </a:rPr>
              <a:t>vs</a:t>
            </a:r>
            <a:endParaRPr lang="zh-CN" altLang="en-US" sz="2400" b="1" dirty="0">
              <a:solidFill>
                <a:schemeClr val="bg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377781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5"/>
                                        </p:tgtEl>
                                      </p:cBhvr>
                                    </p:animEffect>
                                    <p:animScale>
                                      <p:cBhvr>
                                        <p:cTn id="12" dur="250" autoRev="1" fill="hold"/>
                                        <p:tgtEl>
                                          <p:spTgt spid="15"/>
                                        </p:tgtEl>
                                      </p:cBhvr>
                                      <p:by x="105000" y="105000"/>
                                    </p:animScale>
                                  </p:childTnLst>
                                </p:cTn>
                              </p:par>
                              <p:par>
                                <p:cTn id="13" presetID="26" presetClass="emph" presetSubtype="0" fill="hold" grpId="0" nodeType="with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1" presetClass="emph" presetSubtype="0" fill="hold" grpId="0" nodeType="clickEffect">
                                  <p:stCondLst>
                                    <p:cond delay="0"/>
                                  </p:stCondLst>
                                  <p:childTnLst>
                                    <p:animClr clrSpc="hsl" dir="cw">
                                      <p:cBhvr override="childStyle">
                                        <p:cTn id="19" dur="500" fill="hold"/>
                                        <p:tgtEl>
                                          <p:spTgt spid="17"/>
                                        </p:tgtEl>
                                        <p:attrNameLst>
                                          <p:attrName>style.color</p:attrName>
                                        </p:attrNameLst>
                                      </p:cBhvr>
                                      <p:by>
                                        <p:hsl h="7200000" s="0" l="0"/>
                                      </p:by>
                                    </p:animClr>
                                    <p:animClr clrSpc="hsl" dir="cw">
                                      <p:cBhvr>
                                        <p:cTn id="20" dur="500" fill="hold"/>
                                        <p:tgtEl>
                                          <p:spTgt spid="17"/>
                                        </p:tgtEl>
                                        <p:attrNameLst>
                                          <p:attrName>fillcolor</p:attrName>
                                        </p:attrNameLst>
                                      </p:cBhvr>
                                      <p:by>
                                        <p:hsl h="7200000" s="0" l="0"/>
                                      </p:by>
                                    </p:animClr>
                                    <p:animClr clrSpc="hsl" dir="cw">
                                      <p:cBhvr>
                                        <p:cTn id="21" dur="500" fill="hold"/>
                                        <p:tgtEl>
                                          <p:spTgt spid="17"/>
                                        </p:tgtEl>
                                        <p:attrNameLst>
                                          <p:attrName>stroke.color</p:attrName>
                                        </p:attrNameLst>
                                      </p:cBhvr>
                                      <p:by>
                                        <p:hsl h="7200000" s="0" l="0"/>
                                      </p:by>
                                    </p:animClr>
                                    <p:set>
                                      <p:cBhvr>
                                        <p:cTn id="22" dur="500" fill="hold"/>
                                        <p:tgtEl>
                                          <p:spTgt spid="17"/>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12"/>
                                        </p:tgtEl>
                                      </p:cBhvr>
                                    </p:animEffect>
                                    <p:animScale>
                                      <p:cBhvr>
                                        <p:cTn id="27" dur="250" autoRev="1" fill="hold"/>
                                        <p:tgtEl>
                                          <p:spTgt spid="12"/>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13"/>
                                        </p:tgtEl>
                                      </p:cBhvr>
                                    </p:animEffect>
                                    <p:animScale>
                                      <p:cBhvr>
                                        <p:cTn id="30" dur="250" autoRev="1" fill="hold"/>
                                        <p:tgtEl>
                                          <p:spTgt spid="13"/>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14"/>
                                        </p:tgtEl>
                                      </p:cBhvr>
                                    </p:animEffect>
                                    <p:animScale>
                                      <p:cBhvr>
                                        <p:cTn id="35" dur="250" autoRev="1" fill="hold"/>
                                        <p:tgtEl>
                                          <p:spTgt spid="1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0" nodeType="clickEffect">
                                  <p:stCondLst>
                                    <p:cond delay="0"/>
                                  </p:stCondLst>
                                  <p:childTnLst>
                                    <p:animClr clrSpc="rgb" dir="cw">
                                      <p:cBhvr override="childStyle">
                                        <p:cTn id="39" dur="250" autoRev="1" fill="remove"/>
                                        <p:tgtEl>
                                          <p:spTgt spid="20"/>
                                        </p:tgtEl>
                                        <p:attrNameLst>
                                          <p:attrName>style.color</p:attrName>
                                        </p:attrNameLst>
                                      </p:cBhvr>
                                      <p:to>
                                        <a:schemeClr val="bg1"/>
                                      </p:to>
                                    </p:animClr>
                                    <p:animClr clrSpc="rgb" dir="cw">
                                      <p:cBhvr>
                                        <p:cTn id="40" dur="250" autoRev="1" fill="remove"/>
                                        <p:tgtEl>
                                          <p:spTgt spid="20"/>
                                        </p:tgtEl>
                                        <p:attrNameLst>
                                          <p:attrName>fillcolor</p:attrName>
                                        </p:attrNameLst>
                                      </p:cBhvr>
                                      <p:to>
                                        <a:schemeClr val="bg1"/>
                                      </p:to>
                                    </p:animClr>
                                    <p:set>
                                      <p:cBhvr>
                                        <p:cTn id="41" dur="250" autoRev="1" fill="remove"/>
                                        <p:tgtEl>
                                          <p:spTgt spid="20"/>
                                        </p:tgtEl>
                                        <p:attrNameLst>
                                          <p:attrName>fill.type</p:attrName>
                                        </p:attrNameLst>
                                      </p:cBhvr>
                                      <p:to>
                                        <p:strVal val="solid"/>
                                      </p:to>
                                    </p:set>
                                    <p:set>
                                      <p:cBhvr>
                                        <p:cTn id="42" dur="250"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17"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11</a:t>
            </a:fld>
            <a:endParaRPr lang="en-US" altLang="zh-CN"/>
          </a:p>
        </p:txBody>
      </p:sp>
      <p:graphicFrame>
        <p:nvGraphicFramePr>
          <p:cNvPr id="6" name="图示 5"/>
          <p:cNvGraphicFramePr/>
          <p:nvPr>
            <p:extLst>
              <p:ext uri="{D42A27DB-BD31-4B8C-83A1-F6EECF244321}">
                <p14:modId xmlns:p14="http://schemas.microsoft.com/office/powerpoint/2010/main" val="1791558887"/>
              </p:ext>
            </p:extLst>
          </p:nvPr>
        </p:nvGraphicFramePr>
        <p:xfrm>
          <a:off x="755576" y="764704"/>
          <a:ext cx="727280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83568" y="5157192"/>
            <a:ext cx="7776864" cy="954107"/>
          </a:xfrm>
          <a:prstGeom prst="rect">
            <a:avLst/>
          </a:prstGeom>
          <a:noFill/>
        </p:spPr>
        <p:txBody>
          <a:bodyPr wrap="square" rtlCol="0">
            <a:spAutoFit/>
          </a:bodyPr>
          <a:lstStyle/>
          <a:p>
            <a:r>
              <a:rPr lang="zh-CN" altLang="en-US" sz="2800" dirty="0" smtClean="0">
                <a:solidFill>
                  <a:srgbClr val="FFFF00"/>
                </a:solidFill>
              </a:rPr>
              <a:t>敏捷开发方法是一组轻量级开发方法的总称，包括很多具体的开发过程和方法。</a:t>
            </a:r>
            <a:endParaRPr lang="zh-CN" altLang="en-US" sz="2800" dirty="0">
              <a:solidFill>
                <a:srgbClr val="FFFF00"/>
              </a:solidFill>
            </a:endParaRPr>
          </a:p>
        </p:txBody>
      </p:sp>
    </p:spTree>
    <p:extLst>
      <p:ext uri="{BB962C8B-B14F-4D97-AF65-F5344CB8AC3E}">
        <p14:creationId xmlns:p14="http://schemas.microsoft.com/office/powerpoint/2010/main" val="112374420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p:spPr>
        <p:txBody>
          <a:bodyPr/>
          <a:lstStyle/>
          <a:p>
            <a:fld id="{F1273BFB-D093-4EC4-8AB3-AE7DA9E9A9ED}" type="slidenum">
              <a:rPr lang="en-US" altLang="zh-CN">
                <a:ea typeface="宋体" charset="-122"/>
              </a:rPr>
              <a:pPr/>
              <a:t>12</a:t>
            </a:fld>
            <a:endParaRPr lang="en-US" altLang="zh-CN">
              <a:ea typeface="宋体" charset="-122"/>
            </a:endParaRPr>
          </a:p>
        </p:txBody>
      </p:sp>
      <p:sp>
        <p:nvSpPr>
          <p:cNvPr id="224258" name="Rectangle 2"/>
          <p:cNvSpPr>
            <a:spLocks noGrp="1" noChangeArrowheads="1"/>
          </p:cNvSpPr>
          <p:nvPr>
            <p:ph type="body" idx="1"/>
          </p:nvPr>
        </p:nvSpPr>
        <p:spPr>
          <a:xfrm>
            <a:off x="179388" y="1268413"/>
            <a:ext cx="8713787" cy="4857750"/>
          </a:xfrm>
        </p:spPr>
        <p:txBody>
          <a:bodyPr/>
          <a:lstStyle/>
          <a:p>
            <a:pPr eaLnBrk="1" hangingPunct="1">
              <a:lnSpc>
                <a:spcPct val="120000"/>
              </a:lnSpc>
              <a:defRPr/>
            </a:pPr>
            <a:r>
              <a:rPr lang="zh-CN" altLang="en-US" b="1" smtClean="0">
                <a:solidFill>
                  <a:srgbClr val="FFFF00"/>
                </a:solidFill>
              </a:rPr>
              <a:t>极限编程是敏捷过程中最富盛名的一个，其中</a:t>
            </a:r>
            <a:r>
              <a:rPr lang="zh-CN" altLang="en-US" b="1" smtClean="0">
                <a:solidFill>
                  <a:srgbClr val="FFFF00"/>
                </a:solidFill>
                <a:latin typeface="Arial"/>
              </a:rPr>
              <a:t>“</a:t>
            </a:r>
            <a:r>
              <a:rPr lang="zh-CN" altLang="en-US" b="1" smtClean="0">
                <a:solidFill>
                  <a:srgbClr val="FFFF00"/>
                </a:solidFill>
              </a:rPr>
              <a:t>极限</a:t>
            </a:r>
            <a:r>
              <a:rPr lang="zh-CN" altLang="en-US" b="1" smtClean="0">
                <a:solidFill>
                  <a:srgbClr val="FFFF00"/>
                </a:solidFill>
                <a:latin typeface="Arial"/>
              </a:rPr>
              <a:t>”</a:t>
            </a:r>
            <a:r>
              <a:rPr lang="zh-CN" altLang="en-US" b="1" smtClean="0">
                <a:solidFill>
                  <a:srgbClr val="FFFF00"/>
                </a:solidFill>
              </a:rPr>
              <a:t>的含义是指把最好的开发实践运用到极致。目前极限编程已经成为一个典型的开发方法，广泛应用于</a:t>
            </a:r>
            <a:r>
              <a:rPr lang="zh-CN" altLang="en-US" b="1" smtClean="0"/>
              <a:t>需求模糊且经常改变</a:t>
            </a:r>
            <a:r>
              <a:rPr lang="zh-CN" altLang="en-US" b="1" smtClean="0">
                <a:solidFill>
                  <a:srgbClr val="FFFF00"/>
                </a:solidFill>
              </a:rPr>
              <a:t>的场合。</a:t>
            </a:r>
          </a:p>
          <a:p>
            <a:pPr eaLnBrk="1" hangingPunct="1">
              <a:lnSpc>
                <a:spcPct val="120000"/>
              </a:lnSpc>
              <a:defRPr/>
            </a:pPr>
            <a:r>
              <a:rPr lang="zh-CN" altLang="en-US" b="1" smtClean="0">
                <a:solidFill>
                  <a:srgbClr val="FFFF00"/>
                </a:solidFill>
              </a:rPr>
              <a:t>特点：</a:t>
            </a:r>
          </a:p>
          <a:p>
            <a:pPr lvl="1" eaLnBrk="1" hangingPunct="1">
              <a:lnSpc>
                <a:spcPct val="120000"/>
              </a:lnSpc>
              <a:defRPr/>
            </a:pPr>
            <a:r>
              <a:rPr lang="zh-CN" altLang="en-US" b="1" smtClean="0">
                <a:solidFill>
                  <a:srgbClr val="FFFF00"/>
                </a:solidFill>
              </a:rPr>
              <a:t>对变化和不确定性反应更快速、更敏捷</a:t>
            </a:r>
          </a:p>
          <a:p>
            <a:pPr lvl="1" eaLnBrk="1" hangingPunct="1">
              <a:lnSpc>
                <a:spcPct val="120000"/>
              </a:lnSpc>
              <a:defRPr/>
            </a:pPr>
            <a:r>
              <a:rPr lang="zh-CN" altLang="en-US" b="1" smtClean="0">
                <a:solidFill>
                  <a:srgbClr val="FFFF00"/>
                </a:solidFill>
              </a:rPr>
              <a:t>快速的同时保持可持续的开发速度</a:t>
            </a:r>
          </a:p>
        </p:txBody>
      </p:sp>
      <p:sp>
        <p:nvSpPr>
          <p:cNvPr id="22425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a:t>
            </a:r>
            <a:r>
              <a:rPr lang="zh-CN" altLang="en-US" sz="3600">
                <a:solidFill>
                  <a:srgbClr val="FFFF00"/>
                </a:solidFill>
                <a:effectLst>
                  <a:outerShdw blurRad="38100" dist="38100" dir="2700000" algn="tl">
                    <a:srgbClr val="000000"/>
                  </a:outerShdw>
                </a:effectLst>
                <a:ea typeface="宋体" pitchFamily="2" charset="-122"/>
              </a:rPr>
              <a:t>（</a:t>
            </a:r>
            <a:r>
              <a:rPr lang="en-US" altLang="zh-CN" sz="3600">
                <a:solidFill>
                  <a:srgbClr val="FFFF00"/>
                </a:solidFill>
                <a:effectLst>
                  <a:outerShdw blurRad="38100" dist="38100" dir="2700000" algn="tl">
                    <a:srgbClr val="000000"/>
                  </a:outerShdw>
                </a:effectLst>
                <a:ea typeface="宋体" pitchFamily="2" charset="-122"/>
              </a:rPr>
              <a:t>eXtreme Programming, XP</a:t>
            </a:r>
            <a:r>
              <a:rPr lang="zh-CN" altLang="en-US" sz="3600">
                <a:solidFill>
                  <a:srgbClr val="FFFF00"/>
                </a:solidFill>
                <a:effectLst>
                  <a:outerShdw blurRad="38100" dist="38100" dir="2700000" algn="tl">
                    <a:srgbClr val="000000"/>
                  </a:outerShdw>
                </a:effectLst>
                <a:ea typeface="宋体" pitchFamily="2" charset="-122"/>
              </a:rPr>
              <a:t>）</a:t>
            </a:r>
          </a:p>
        </p:txBody>
      </p:sp>
      <p:sp>
        <p:nvSpPr>
          <p:cNvPr id="8192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1"/>
          </p:nvPr>
        </p:nvSpPr>
        <p:spPr>
          <a:noFill/>
        </p:spPr>
        <p:txBody>
          <a:bodyPr/>
          <a:lstStyle/>
          <a:p>
            <a:fld id="{7F7EB7EE-A1E1-4BCE-A55C-59149FAE9541}" type="slidenum">
              <a:rPr lang="en-US" altLang="zh-CN">
                <a:ea typeface="宋体" charset="-122"/>
              </a:rPr>
              <a:pPr/>
              <a:t>13</a:t>
            </a:fld>
            <a:endParaRPr lang="en-US" altLang="zh-CN">
              <a:ea typeface="宋体" charset="-122"/>
            </a:endParaRPr>
          </a:p>
        </p:txBody>
      </p:sp>
      <p:sp>
        <p:nvSpPr>
          <p:cNvPr id="225282" name="Rectangle 2"/>
          <p:cNvSpPr>
            <a:spLocks noGrp="1" noChangeArrowheads="1"/>
          </p:cNvSpPr>
          <p:nvPr>
            <p:ph type="body" idx="1"/>
          </p:nvPr>
        </p:nvSpPr>
        <p:spPr>
          <a:xfrm>
            <a:off x="179388" y="1317645"/>
            <a:ext cx="8713787" cy="5040313"/>
          </a:xfrm>
        </p:spPr>
        <p:txBody>
          <a:bodyPr/>
          <a:lstStyle/>
          <a:p>
            <a:pPr eaLnBrk="1" hangingPunct="1">
              <a:lnSpc>
                <a:spcPct val="120000"/>
              </a:lnSpc>
              <a:defRPr/>
            </a:pPr>
            <a:r>
              <a:rPr lang="zh-CN" altLang="en-US" sz="2800" b="1" dirty="0" smtClean="0">
                <a:solidFill>
                  <a:srgbClr val="FFFF00"/>
                </a:solidFill>
              </a:rPr>
              <a:t>客户作为开发团队的成员</a:t>
            </a:r>
          </a:p>
          <a:p>
            <a:pPr eaLnBrk="1" hangingPunct="1">
              <a:lnSpc>
                <a:spcPct val="120000"/>
              </a:lnSpc>
              <a:defRPr/>
            </a:pPr>
            <a:r>
              <a:rPr lang="zh-CN" altLang="en-US" sz="2800" b="1" dirty="0" smtClean="0">
                <a:solidFill>
                  <a:srgbClr val="FFFF00"/>
                </a:solidFill>
              </a:rPr>
              <a:t>使用</a:t>
            </a:r>
            <a:r>
              <a:rPr lang="zh-CN" altLang="en-US" sz="2800" b="1" dirty="0" smtClean="0">
                <a:solidFill>
                  <a:srgbClr val="FFFF00"/>
                </a:solidFill>
                <a:hlinkClick r:id="rId2" action="ppaction://hlinksldjump"/>
              </a:rPr>
              <a:t>用户素材</a:t>
            </a:r>
            <a:endParaRPr lang="zh-CN" altLang="en-US" sz="2800" b="1" dirty="0" smtClean="0">
              <a:solidFill>
                <a:srgbClr val="FFFF00"/>
              </a:solidFill>
            </a:endParaRPr>
          </a:p>
          <a:p>
            <a:pPr eaLnBrk="1" hangingPunct="1">
              <a:lnSpc>
                <a:spcPct val="120000"/>
              </a:lnSpc>
              <a:defRPr/>
            </a:pPr>
            <a:r>
              <a:rPr lang="zh-CN" altLang="en-US" sz="2800" b="1" dirty="0" smtClean="0">
                <a:solidFill>
                  <a:srgbClr val="FFFF00"/>
                </a:solidFill>
              </a:rPr>
              <a:t>短交付周期（每两周完成一次迭代）</a:t>
            </a:r>
          </a:p>
          <a:p>
            <a:pPr eaLnBrk="1" hangingPunct="1">
              <a:lnSpc>
                <a:spcPct val="120000"/>
              </a:lnSpc>
              <a:defRPr/>
            </a:pPr>
            <a:r>
              <a:rPr lang="zh-CN" altLang="en-US" sz="2800" b="1" dirty="0" smtClean="0">
                <a:solidFill>
                  <a:srgbClr val="FFFF00"/>
                </a:solidFill>
              </a:rPr>
              <a:t>验收测试</a:t>
            </a:r>
          </a:p>
          <a:p>
            <a:pPr eaLnBrk="1" hangingPunct="1">
              <a:lnSpc>
                <a:spcPct val="120000"/>
              </a:lnSpc>
              <a:defRPr/>
            </a:pPr>
            <a:r>
              <a:rPr lang="zh-CN" altLang="en-US" sz="2800" b="1" dirty="0" smtClean="0">
                <a:solidFill>
                  <a:srgbClr val="FFFF00"/>
                </a:solidFill>
                <a:hlinkClick r:id="rId3" action="ppaction://hlinkfile"/>
              </a:rPr>
              <a:t>结对编程</a:t>
            </a:r>
            <a:endParaRPr lang="zh-CN" altLang="en-US" sz="2800" b="1" dirty="0" smtClean="0">
              <a:solidFill>
                <a:srgbClr val="FFFF00"/>
              </a:solidFill>
            </a:endParaRPr>
          </a:p>
          <a:p>
            <a:pPr eaLnBrk="1" hangingPunct="1">
              <a:lnSpc>
                <a:spcPct val="120000"/>
              </a:lnSpc>
              <a:defRPr/>
            </a:pPr>
            <a:r>
              <a:rPr lang="zh-CN" altLang="en-US" sz="2800" b="1" dirty="0" smtClean="0">
                <a:solidFill>
                  <a:srgbClr val="FFFF00"/>
                </a:solidFill>
              </a:rPr>
              <a:t>测试驱动开发</a:t>
            </a:r>
          </a:p>
          <a:p>
            <a:pPr eaLnBrk="1" hangingPunct="1">
              <a:lnSpc>
                <a:spcPct val="120000"/>
              </a:lnSpc>
              <a:defRPr/>
            </a:pPr>
            <a:r>
              <a:rPr lang="zh-CN" altLang="en-US" sz="2800" b="1" dirty="0" smtClean="0">
                <a:solidFill>
                  <a:srgbClr val="FFFF00"/>
                </a:solidFill>
              </a:rPr>
              <a:t>集体所有（程序代码属于整个开发小组，每个成员都有修改代码的权利，都对全部代码负责）</a:t>
            </a:r>
          </a:p>
        </p:txBody>
      </p:sp>
      <p:sp>
        <p:nvSpPr>
          <p:cNvPr id="22528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极限编程的有效实践</a:t>
            </a:r>
          </a:p>
        </p:txBody>
      </p:sp>
      <p:sp>
        <p:nvSpPr>
          <p:cNvPr id="8294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 name="TextBox 1"/>
          <p:cNvSpPr txBox="1"/>
          <p:nvPr/>
        </p:nvSpPr>
        <p:spPr>
          <a:xfrm>
            <a:off x="7668344" y="6093296"/>
            <a:ext cx="1296144" cy="369332"/>
          </a:xfrm>
          <a:prstGeom prst="rect">
            <a:avLst/>
          </a:prstGeom>
          <a:noFill/>
        </p:spPr>
        <p:txBody>
          <a:bodyPr wrap="square" rtlCol="0">
            <a:spAutoFit/>
          </a:bodyPr>
          <a:lstStyle/>
          <a:p>
            <a:r>
              <a:rPr lang="zh-CN" altLang="en-US" dirty="0" smtClean="0">
                <a:hlinkClick r:id="rId4" action="ppaction://hlinksldjump"/>
              </a:rPr>
              <a:t>下一页</a:t>
            </a:r>
            <a:endParaRPr lang="zh-CN" altLang="en-US" dirty="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14</a:t>
            </a:fld>
            <a:endParaRPr lang="en-US" altLang="zh-CN"/>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77119"/>
            <a:ext cx="9144000" cy="4503761"/>
          </a:xfrm>
          <a:prstGeom prst="rect">
            <a:avLst/>
          </a:prstGeom>
        </p:spPr>
      </p:pic>
    </p:spTree>
    <p:extLst>
      <p:ext uri="{BB962C8B-B14F-4D97-AF65-F5344CB8AC3E}">
        <p14:creationId xmlns:p14="http://schemas.microsoft.com/office/powerpoint/2010/main" val="799591644"/>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15</a:t>
            </a:fld>
            <a:endParaRPr lang="en-US" altLang="zh-CN"/>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07785"/>
            <a:ext cx="9144000" cy="4442429"/>
          </a:xfrm>
          <a:prstGeom prst="rect">
            <a:avLst/>
          </a:prstGeom>
        </p:spPr>
      </p:pic>
    </p:spTree>
    <p:extLst>
      <p:ext uri="{BB962C8B-B14F-4D97-AF65-F5344CB8AC3E}">
        <p14:creationId xmlns:p14="http://schemas.microsoft.com/office/powerpoint/2010/main" val="563677189"/>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16</a:t>
            </a:fld>
            <a:endParaRPr lang="en-US" altLang="zh-CN"/>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38094"/>
            <a:ext cx="9144000" cy="4381811"/>
          </a:xfrm>
          <a:prstGeom prst="rect">
            <a:avLst/>
          </a:prstGeom>
        </p:spPr>
      </p:pic>
    </p:spTree>
    <p:extLst>
      <p:ext uri="{BB962C8B-B14F-4D97-AF65-F5344CB8AC3E}">
        <p14:creationId xmlns:p14="http://schemas.microsoft.com/office/powerpoint/2010/main" val="563677189"/>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17</a:t>
            </a:fld>
            <a:endParaRPr lang="en-US" altLang="zh-CN"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73955"/>
            <a:ext cx="9144000" cy="4510089"/>
          </a:xfrm>
          <a:prstGeom prst="rect">
            <a:avLst/>
          </a:prstGeom>
        </p:spPr>
      </p:pic>
      <p:sp>
        <p:nvSpPr>
          <p:cNvPr id="3" name="TextBox 2"/>
          <p:cNvSpPr txBox="1"/>
          <p:nvPr/>
        </p:nvSpPr>
        <p:spPr>
          <a:xfrm>
            <a:off x="7740352" y="6009008"/>
            <a:ext cx="1080120" cy="369332"/>
          </a:xfrm>
          <a:prstGeom prst="rect">
            <a:avLst/>
          </a:prstGeom>
          <a:noFill/>
        </p:spPr>
        <p:txBody>
          <a:bodyPr wrap="square" rtlCol="0">
            <a:spAutoFit/>
          </a:bodyPr>
          <a:lstStyle/>
          <a:p>
            <a:r>
              <a:rPr lang="zh-CN" altLang="en-US" dirty="0" smtClean="0">
                <a:hlinkClick r:id="rId3" action="ppaction://hlinksldjump" tooltip="返回"/>
              </a:rPr>
              <a:t>返回</a:t>
            </a:r>
            <a:endParaRPr lang="zh-CN" altLang="en-US" dirty="0"/>
          </a:p>
        </p:txBody>
      </p:sp>
    </p:spTree>
    <p:extLst>
      <p:ext uri="{BB962C8B-B14F-4D97-AF65-F5344CB8AC3E}">
        <p14:creationId xmlns:p14="http://schemas.microsoft.com/office/powerpoint/2010/main" val="563677189"/>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1"/>
          </p:nvPr>
        </p:nvSpPr>
        <p:spPr>
          <a:noFill/>
        </p:spPr>
        <p:txBody>
          <a:bodyPr/>
          <a:lstStyle/>
          <a:p>
            <a:fld id="{1D0950C7-EF82-469D-9A16-F9B20B68416D}" type="slidenum">
              <a:rPr lang="en-US" altLang="zh-CN">
                <a:ea typeface="宋体" charset="-122"/>
              </a:rPr>
              <a:pPr/>
              <a:t>18</a:t>
            </a:fld>
            <a:endParaRPr lang="en-US" altLang="zh-CN">
              <a:ea typeface="宋体" charset="-122"/>
            </a:endParaRPr>
          </a:p>
        </p:txBody>
      </p:sp>
      <p:sp>
        <p:nvSpPr>
          <p:cNvPr id="226306" name="Rectangle 2"/>
          <p:cNvSpPr>
            <a:spLocks noGrp="1" noChangeArrowheads="1"/>
          </p:cNvSpPr>
          <p:nvPr>
            <p:ph type="body" idx="1"/>
          </p:nvPr>
        </p:nvSpPr>
        <p:spPr>
          <a:xfrm>
            <a:off x="179388" y="1196975"/>
            <a:ext cx="8856662" cy="5256213"/>
          </a:xfrm>
        </p:spPr>
        <p:txBody>
          <a:bodyPr/>
          <a:lstStyle/>
          <a:p>
            <a:pPr eaLnBrk="1" hangingPunct="1">
              <a:lnSpc>
                <a:spcPct val="120000"/>
              </a:lnSpc>
              <a:defRPr/>
            </a:pPr>
            <a:r>
              <a:rPr lang="zh-CN" altLang="en-US" sz="2800" b="1" smtClean="0">
                <a:solidFill>
                  <a:srgbClr val="FFFF00"/>
                </a:solidFill>
              </a:rPr>
              <a:t>持续集成（一日内多次集成，不断回归测试）</a:t>
            </a:r>
          </a:p>
          <a:p>
            <a:pPr eaLnBrk="1" hangingPunct="1">
              <a:lnSpc>
                <a:spcPct val="120000"/>
              </a:lnSpc>
              <a:defRPr/>
            </a:pPr>
            <a:r>
              <a:rPr lang="zh-CN" altLang="en-US" sz="2800" b="1" smtClean="0">
                <a:solidFill>
                  <a:srgbClr val="FFFF00"/>
                </a:solidFill>
              </a:rPr>
              <a:t>可持续的开发速度（周工作时间不超过</a:t>
            </a:r>
            <a:r>
              <a:rPr lang="en-US" altLang="zh-CN" sz="2800" b="1" smtClean="0">
                <a:solidFill>
                  <a:srgbClr val="FFFF00"/>
                </a:solidFill>
              </a:rPr>
              <a:t>40</a:t>
            </a:r>
            <a:r>
              <a:rPr lang="zh-CN" altLang="en-US" sz="2800" b="1" smtClean="0">
                <a:solidFill>
                  <a:srgbClr val="FFFF00"/>
                </a:solidFill>
              </a:rPr>
              <a:t>小时，连续加班不超过两周）</a:t>
            </a:r>
          </a:p>
          <a:p>
            <a:pPr eaLnBrk="1" hangingPunct="1">
              <a:lnSpc>
                <a:spcPct val="120000"/>
              </a:lnSpc>
              <a:defRPr/>
            </a:pPr>
            <a:r>
              <a:rPr lang="zh-CN" altLang="en-US" sz="2800" b="1" smtClean="0">
                <a:solidFill>
                  <a:srgbClr val="FFFF00"/>
                </a:solidFill>
              </a:rPr>
              <a:t>开放的工作空间</a:t>
            </a:r>
          </a:p>
          <a:p>
            <a:pPr eaLnBrk="1" hangingPunct="1">
              <a:lnSpc>
                <a:spcPct val="120000"/>
              </a:lnSpc>
              <a:defRPr/>
            </a:pPr>
            <a:r>
              <a:rPr lang="zh-CN" altLang="en-US" sz="2800" b="1" smtClean="0">
                <a:solidFill>
                  <a:srgbClr val="FFFF00"/>
                </a:solidFill>
              </a:rPr>
              <a:t>计划游戏</a:t>
            </a:r>
          </a:p>
          <a:p>
            <a:pPr eaLnBrk="1" hangingPunct="1">
              <a:lnSpc>
                <a:spcPct val="120000"/>
              </a:lnSpc>
              <a:defRPr/>
            </a:pPr>
            <a:r>
              <a:rPr lang="zh-CN" altLang="en-US" sz="2800" b="1" smtClean="0">
                <a:solidFill>
                  <a:srgbClr val="FFFF00"/>
                </a:solidFill>
              </a:rPr>
              <a:t>简单的设计</a:t>
            </a:r>
          </a:p>
          <a:p>
            <a:pPr eaLnBrk="1" hangingPunct="1">
              <a:lnSpc>
                <a:spcPct val="120000"/>
              </a:lnSpc>
              <a:defRPr/>
            </a:pPr>
            <a:r>
              <a:rPr lang="zh-CN" altLang="en-US" sz="2800" b="1" smtClean="0">
                <a:solidFill>
                  <a:srgbClr val="FFFF00"/>
                </a:solidFill>
              </a:rPr>
              <a:t>重构</a:t>
            </a:r>
          </a:p>
          <a:p>
            <a:pPr eaLnBrk="1" hangingPunct="1">
              <a:lnSpc>
                <a:spcPct val="120000"/>
              </a:lnSpc>
              <a:defRPr/>
            </a:pPr>
            <a:r>
              <a:rPr lang="zh-CN" altLang="en-US" sz="2800" b="1" smtClean="0">
                <a:solidFill>
                  <a:srgbClr val="FFFF00"/>
                </a:solidFill>
              </a:rPr>
              <a:t>使用隐喻（隐喻是把整个系统联系在一起的全局视图，描述系统如何运做，如何把新功能加入到系统中）</a:t>
            </a:r>
          </a:p>
        </p:txBody>
      </p:sp>
      <p:sp>
        <p:nvSpPr>
          <p:cNvPr id="22630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极限编程的有效实践</a:t>
            </a:r>
          </a:p>
        </p:txBody>
      </p:sp>
      <p:sp>
        <p:nvSpPr>
          <p:cNvPr id="8397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840" b="45381"/>
          <a:stretch/>
        </p:blipFill>
        <p:spPr bwMode="auto">
          <a:xfrm>
            <a:off x="129232" y="692696"/>
            <a:ext cx="8827696"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19</a:t>
            </a:fld>
            <a:endParaRPr lang="en-US" altLang="zh-CN"/>
          </a:p>
        </p:txBody>
      </p:sp>
      <p:pic>
        <p:nvPicPr>
          <p:cNvPr id="7"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9746" r="569"/>
          <a:stretch/>
        </p:blipFill>
        <p:spPr bwMode="auto">
          <a:xfrm>
            <a:off x="129232" y="3717032"/>
            <a:ext cx="882769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755576" y="2492896"/>
            <a:ext cx="151216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4327173" y="2534661"/>
            <a:ext cx="633670" cy="348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p:cNvSpPr/>
          <p:nvPr/>
        </p:nvSpPr>
        <p:spPr>
          <a:xfrm>
            <a:off x="5601712" y="2536397"/>
            <a:ext cx="576064" cy="348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p:cNvSpPr/>
          <p:nvPr/>
        </p:nvSpPr>
        <p:spPr>
          <a:xfrm>
            <a:off x="6876256" y="2525302"/>
            <a:ext cx="936104" cy="396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p:cNvSpPr/>
          <p:nvPr/>
        </p:nvSpPr>
        <p:spPr>
          <a:xfrm>
            <a:off x="7812360" y="4437112"/>
            <a:ext cx="93610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矩形 17"/>
          <p:cNvSpPr/>
          <p:nvPr/>
        </p:nvSpPr>
        <p:spPr>
          <a:xfrm>
            <a:off x="6516216" y="5013176"/>
            <a:ext cx="10081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矩形 18"/>
          <p:cNvSpPr/>
          <p:nvPr/>
        </p:nvSpPr>
        <p:spPr>
          <a:xfrm>
            <a:off x="1691680" y="5589240"/>
            <a:ext cx="86409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90622186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1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1000"/>
                                        <p:tgtEl>
                                          <p:spTgt spid="8"/>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1000"/>
                                        <p:tgtEl>
                                          <p:spTgt spid="10"/>
                                        </p:tgtEl>
                                      </p:cBhvr>
                                    </p:animEffect>
                                  </p:childTnLst>
                                </p:cTn>
                              </p:par>
                            </p:childTnLst>
                          </p:cTn>
                        </p:par>
                        <p:par>
                          <p:cTn id="21" fill="hold">
                            <p:stCondLst>
                              <p:cond delay="30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10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1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par>
                          <p:cTn id="35" fill="hold">
                            <p:stCondLst>
                              <p:cond delay="500"/>
                            </p:stCondLst>
                            <p:childTnLst>
                              <p:par>
                                <p:cTn id="36" presetID="22" presetClass="entr" presetSubtype="4" fill="hold" grpId="0" nodeType="after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par>
                          <p:cTn id="39" fill="hold">
                            <p:stCondLst>
                              <p:cond delay="1500"/>
                            </p:stCondLst>
                            <p:childTnLst>
                              <p:par>
                                <p:cTn id="40" presetID="22" presetClass="entr" presetSubtype="4" fill="hold" grpId="0" nodeType="afterEffect">
                                  <p:stCondLst>
                                    <p:cond delay="50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5" grpId="0" animBg="1"/>
      <p:bldP spid="9"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p:spPr>
        <p:txBody>
          <a:bodyPr/>
          <a:lstStyle/>
          <a:p>
            <a:fld id="{7C0DEED9-1795-4D11-BA3E-232A994C1DC3}" type="slidenum">
              <a:rPr lang="en-US" altLang="zh-CN">
                <a:ea typeface="宋体" charset="-122"/>
              </a:rPr>
              <a:pPr/>
              <a:t>2</a:t>
            </a:fld>
            <a:endParaRPr lang="en-US" altLang="zh-CN" dirty="0">
              <a:ea typeface="宋体" charset="-122"/>
            </a:endParaRPr>
          </a:p>
        </p:txBody>
      </p:sp>
      <p:sp>
        <p:nvSpPr>
          <p:cNvPr id="220162" name="Rectangle 2"/>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a:t>
            </a:r>
          </a:p>
        </p:txBody>
      </p:sp>
      <p:sp>
        <p:nvSpPr>
          <p:cNvPr id="73732" name="Line 3"/>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20164" name="Rectangle 4"/>
          <p:cNvSpPr>
            <a:spLocks noGrp="1" noChangeArrowheads="1"/>
          </p:cNvSpPr>
          <p:nvPr>
            <p:ph type="body" idx="1"/>
          </p:nvPr>
        </p:nvSpPr>
        <p:spPr>
          <a:xfrm>
            <a:off x="250825" y="1390669"/>
            <a:ext cx="8641656" cy="4824413"/>
          </a:xfrm>
        </p:spPr>
        <p:txBody>
          <a:bodyPr/>
          <a:lstStyle/>
          <a:p>
            <a:pPr algn="just" eaLnBrk="1" hangingPunct="1">
              <a:defRPr/>
            </a:pPr>
            <a:r>
              <a:rPr lang="zh-CN" altLang="en-US" b="1" dirty="0" smtClean="0">
                <a:solidFill>
                  <a:srgbClr val="FFFF00"/>
                </a:solidFill>
              </a:rPr>
              <a:t>敏捷过程（</a:t>
            </a:r>
            <a:r>
              <a:rPr lang="en-US" altLang="zh-CN" b="1" dirty="0" smtClean="0">
                <a:solidFill>
                  <a:srgbClr val="FFFF00"/>
                </a:solidFill>
              </a:rPr>
              <a:t>2001/2</a:t>
            </a:r>
            <a:r>
              <a:rPr lang="zh-CN" altLang="zh-CN" b="1" dirty="0">
                <a:solidFill>
                  <a:srgbClr val="FFFF00"/>
                </a:solidFill>
                <a:latin typeface="Arial"/>
              </a:rPr>
              <a:t>——</a:t>
            </a:r>
            <a:r>
              <a:rPr lang="zh-CN" altLang="en-US" b="1" dirty="0" smtClean="0">
                <a:solidFill>
                  <a:srgbClr val="FFFF00"/>
                </a:solidFill>
              </a:rPr>
              <a:t>敏捷软件开发宣言  </a:t>
            </a:r>
            <a:r>
              <a:rPr lang="en-US" altLang="zh-CN" sz="2400" b="1" dirty="0" smtClean="0">
                <a:solidFill>
                  <a:srgbClr val="FFFF00"/>
                </a:solidFill>
              </a:rPr>
              <a:t>The </a:t>
            </a:r>
            <a:r>
              <a:rPr lang="en-US" altLang="zh-CN" sz="2400" b="1" dirty="0" smtClean="0">
                <a:solidFill>
                  <a:srgbClr val="FFFF00"/>
                </a:solidFill>
              </a:rPr>
              <a:t>Manifesto of the Agile Alliance</a:t>
            </a:r>
            <a:r>
              <a:rPr lang="en-US" altLang="zh-CN" b="1" dirty="0" smtClean="0">
                <a:solidFill>
                  <a:srgbClr val="FFFF00"/>
                </a:solidFill>
              </a:rPr>
              <a:t> </a:t>
            </a:r>
            <a:r>
              <a:rPr lang="zh-CN" altLang="en-US" b="1" dirty="0" smtClean="0">
                <a:solidFill>
                  <a:srgbClr val="FFFF00"/>
                </a:solidFill>
              </a:rPr>
              <a:t>）</a:t>
            </a:r>
          </a:p>
          <a:p>
            <a:pPr lvl="1" algn="just" eaLnBrk="1" hangingPunct="1">
              <a:defRPr/>
            </a:pPr>
            <a:r>
              <a:rPr lang="zh-CN" altLang="en-US" b="1" dirty="0" smtClean="0">
                <a:solidFill>
                  <a:srgbClr val="FFFF00"/>
                </a:solidFill>
              </a:rPr>
              <a:t>强调</a:t>
            </a:r>
            <a:r>
              <a:rPr lang="zh-CN" altLang="en-US" b="1" dirty="0" smtClean="0"/>
              <a:t>适应</a:t>
            </a:r>
            <a:r>
              <a:rPr lang="zh-CN" altLang="en-US" b="1" dirty="0" smtClean="0">
                <a:solidFill>
                  <a:srgbClr val="FFFF00"/>
                </a:solidFill>
              </a:rPr>
              <a:t>而</a:t>
            </a:r>
            <a:r>
              <a:rPr lang="zh-CN" altLang="en-US" b="1" dirty="0" smtClean="0"/>
              <a:t>非预测变化</a:t>
            </a:r>
          </a:p>
          <a:p>
            <a:pPr lvl="1" algn="just" eaLnBrk="1" hangingPunct="1">
              <a:defRPr/>
            </a:pPr>
            <a:r>
              <a:rPr lang="zh-CN" altLang="en-US" b="1" dirty="0" smtClean="0">
                <a:solidFill>
                  <a:srgbClr val="FFFF00"/>
                </a:solidFill>
              </a:rPr>
              <a:t>以</a:t>
            </a:r>
            <a:r>
              <a:rPr lang="zh-CN" altLang="en-US" b="1" dirty="0" smtClean="0"/>
              <a:t>人</a:t>
            </a:r>
            <a:r>
              <a:rPr lang="zh-CN" altLang="en-US" b="1" dirty="0" smtClean="0">
                <a:solidFill>
                  <a:srgbClr val="FFFF00"/>
                </a:solidFill>
              </a:rPr>
              <a:t>为中心</a:t>
            </a:r>
          </a:p>
          <a:p>
            <a:pPr algn="just" eaLnBrk="1" hangingPunct="1">
              <a:lnSpc>
                <a:spcPct val="105000"/>
              </a:lnSpc>
              <a:spcBef>
                <a:spcPct val="35000"/>
              </a:spcBef>
              <a:defRPr/>
            </a:pPr>
            <a:r>
              <a:rPr lang="zh-CN" altLang="en-US" b="1" dirty="0" smtClean="0">
                <a:solidFill>
                  <a:srgbClr val="FFFF00"/>
                </a:solidFill>
              </a:rPr>
              <a:t>相关流派：</a:t>
            </a:r>
            <a:r>
              <a:rPr lang="zh-CN" altLang="en-US" sz="2400" b="1" dirty="0" smtClean="0">
                <a:solidFill>
                  <a:srgbClr val="FFFF00"/>
                </a:solidFill>
              </a:rPr>
              <a:t>极限编程（</a:t>
            </a:r>
            <a:r>
              <a:rPr lang="en-US" altLang="zh-CN" sz="2400" b="1" dirty="0" err="1" smtClean="0">
                <a:solidFill>
                  <a:srgbClr val="FFFF00"/>
                </a:solidFill>
              </a:rPr>
              <a:t>eXtreme</a:t>
            </a:r>
            <a:r>
              <a:rPr lang="en-US" altLang="zh-CN" sz="2400" b="1" dirty="0" smtClean="0">
                <a:solidFill>
                  <a:srgbClr val="FFFF00"/>
                </a:solidFill>
              </a:rPr>
              <a:t> Programming</a:t>
            </a:r>
            <a:r>
              <a:rPr lang="zh-CN" altLang="en-US" sz="2400" b="1" dirty="0" smtClean="0">
                <a:solidFill>
                  <a:srgbClr val="FFFF00"/>
                </a:solidFill>
              </a:rPr>
              <a:t>）、</a:t>
            </a:r>
            <a:r>
              <a:rPr lang="en-US" altLang="zh-CN" sz="2400" b="1" dirty="0" smtClean="0">
                <a:solidFill>
                  <a:srgbClr val="FFFF00"/>
                </a:solidFill>
              </a:rPr>
              <a:t>SCRUM</a:t>
            </a:r>
            <a:r>
              <a:rPr lang="zh-CN" altLang="en-US" sz="2400" b="1" dirty="0" smtClean="0">
                <a:solidFill>
                  <a:srgbClr val="FFFF00"/>
                </a:solidFill>
              </a:rPr>
              <a:t>、动态软件开发方法（</a:t>
            </a:r>
            <a:r>
              <a:rPr lang="en-US" altLang="zh-CN" sz="2400" b="1" dirty="0" smtClean="0">
                <a:solidFill>
                  <a:srgbClr val="FFFF00"/>
                </a:solidFill>
              </a:rPr>
              <a:t>Dynamic System Development Method</a:t>
            </a:r>
            <a:r>
              <a:rPr lang="zh-CN" altLang="en-US" sz="2400" b="1" dirty="0" smtClean="0">
                <a:solidFill>
                  <a:srgbClr val="FFFF00"/>
                </a:solidFill>
              </a:rPr>
              <a:t>）、水晶系列方法（</a:t>
            </a:r>
            <a:r>
              <a:rPr lang="en-US" altLang="zh-CN" sz="2400" b="1" dirty="0" smtClean="0">
                <a:solidFill>
                  <a:srgbClr val="FFFF00"/>
                </a:solidFill>
              </a:rPr>
              <a:t>Crystal Methodologies</a:t>
            </a:r>
            <a:r>
              <a:rPr lang="zh-CN" altLang="en-US" sz="2400" b="1" dirty="0" smtClean="0">
                <a:solidFill>
                  <a:srgbClr val="FFFF00"/>
                </a:solidFill>
              </a:rPr>
              <a:t>）、适配性软件开发（</a:t>
            </a:r>
            <a:r>
              <a:rPr lang="en-US" altLang="zh-CN" sz="2400" b="1" dirty="0" smtClean="0">
                <a:solidFill>
                  <a:srgbClr val="FFFF00"/>
                </a:solidFill>
              </a:rPr>
              <a:t>Adaptive Software Development</a:t>
            </a:r>
            <a:r>
              <a:rPr lang="zh-CN" altLang="en-US" sz="2400" b="1" dirty="0" smtClean="0">
                <a:solidFill>
                  <a:srgbClr val="FFFF00"/>
                </a:solidFill>
              </a:rPr>
              <a:t>）、特征驱动开发（</a:t>
            </a:r>
            <a:r>
              <a:rPr lang="en-US" altLang="zh-CN" sz="2400" b="1" dirty="0" smtClean="0">
                <a:solidFill>
                  <a:srgbClr val="FFFF00"/>
                </a:solidFill>
              </a:rPr>
              <a:t>Feature Driven Development</a:t>
            </a:r>
            <a:r>
              <a:rPr lang="zh-CN" altLang="en-US" sz="2400" b="1" dirty="0" smtClean="0">
                <a:solidFill>
                  <a:srgbClr val="FFFF00"/>
                </a:solidFill>
              </a:rPr>
              <a:t>）、开放式源码（</a:t>
            </a:r>
            <a:r>
              <a:rPr lang="en-US" altLang="zh-CN" sz="2400" b="1" dirty="0" smtClean="0">
                <a:solidFill>
                  <a:srgbClr val="FFFF00"/>
                </a:solidFill>
              </a:rPr>
              <a:t>Open Source</a:t>
            </a:r>
            <a:r>
              <a:rPr lang="zh-CN" altLang="en-US" sz="2400" b="1" dirty="0" smtClean="0">
                <a:solidFill>
                  <a:srgbClr val="FFFF00"/>
                </a:solidFill>
              </a:rPr>
              <a:t>）等</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1"/>
          </p:nvPr>
        </p:nvSpPr>
        <p:spPr>
          <a:noFill/>
        </p:spPr>
        <p:txBody>
          <a:bodyPr/>
          <a:lstStyle/>
          <a:p>
            <a:fld id="{92E51DE7-D45C-4DAF-9D25-C7E06CFFA605}" type="slidenum">
              <a:rPr lang="en-US" altLang="zh-CN">
                <a:ea typeface="宋体" charset="-122"/>
              </a:rPr>
              <a:pPr/>
              <a:t>20</a:t>
            </a:fld>
            <a:endParaRPr lang="en-US" altLang="zh-CN">
              <a:ea typeface="宋体" charset="-122"/>
            </a:endParaRPr>
          </a:p>
        </p:txBody>
      </p:sp>
      <p:sp>
        <p:nvSpPr>
          <p:cNvPr id="230402" name="Rectangle 2"/>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极限编程的整体开发过程</a:t>
            </a:r>
          </a:p>
        </p:txBody>
      </p:sp>
      <p:sp>
        <p:nvSpPr>
          <p:cNvPr id="84996" name="Line 3"/>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pSp>
        <p:nvGrpSpPr>
          <p:cNvPr id="84997" name="Group 4"/>
          <p:cNvGrpSpPr>
            <a:grpSpLocks/>
          </p:cNvGrpSpPr>
          <p:nvPr/>
        </p:nvGrpSpPr>
        <p:grpSpPr bwMode="auto">
          <a:xfrm>
            <a:off x="395288" y="1341438"/>
            <a:ext cx="8569325" cy="4319587"/>
            <a:chOff x="249" y="709"/>
            <a:chExt cx="5307" cy="2721"/>
          </a:xfrm>
        </p:grpSpPr>
        <p:sp>
          <p:nvSpPr>
            <p:cNvPr id="230405" name="Rectangle 5"/>
            <p:cNvSpPr>
              <a:spLocks noChangeArrowheads="1"/>
            </p:cNvSpPr>
            <p:nvPr/>
          </p:nvSpPr>
          <p:spPr bwMode="auto">
            <a:xfrm>
              <a:off x="249"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体系结</a:t>
              </a:r>
            </a:p>
            <a:p>
              <a:pPr algn="ctr">
                <a:defRPr/>
              </a:pPr>
              <a:r>
                <a:rPr lang="zh-CN" altLang="en-US" b="1">
                  <a:solidFill>
                    <a:srgbClr val="FFFF00"/>
                  </a:solidFill>
                  <a:effectLst>
                    <a:outerShdw blurRad="38100" dist="38100" dir="2700000" algn="tl">
                      <a:srgbClr val="000000"/>
                    </a:outerShdw>
                  </a:effectLst>
                  <a:ea typeface="宋体" pitchFamily="2" charset="-122"/>
                </a:rPr>
                <a:t>构试探</a:t>
              </a:r>
            </a:p>
          </p:txBody>
        </p:sp>
        <p:sp>
          <p:nvSpPr>
            <p:cNvPr id="230406" name="Rectangle 6"/>
            <p:cNvSpPr>
              <a:spLocks noChangeArrowheads="1"/>
            </p:cNvSpPr>
            <p:nvPr/>
          </p:nvSpPr>
          <p:spPr bwMode="auto">
            <a:xfrm>
              <a:off x="1701"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dirty="0">
                  <a:solidFill>
                    <a:srgbClr val="FFFF00"/>
                  </a:solidFill>
                  <a:effectLst>
                    <a:outerShdw blurRad="38100" dist="38100" dir="2700000" algn="tl">
                      <a:srgbClr val="000000"/>
                    </a:outerShdw>
                  </a:effectLst>
                  <a:ea typeface="宋体" pitchFamily="2" charset="-122"/>
                </a:rPr>
                <a:t>制订交付</a:t>
              </a:r>
            </a:p>
            <a:p>
              <a:pPr algn="ctr">
                <a:defRPr/>
              </a:pPr>
              <a:r>
                <a:rPr lang="zh-CN" altLang="en-US" b="1" dirty="0">
                  <a:solidFill>
                    <a:srgbClr val="FFFF00"/>
                  </a:solidFill>
                  <a:effectLst>
                    <a:outerShdw blurRad="38100" dist="38100" dir="2700000" algn="tl">
                      <a:srgbClr val="000000"/>
                    </a:outerShdw>
                  </a:effectLst>
                  <a:ea typeface="宋体" pitchFamily="2" charset="-122"/>
                </a:rPr>
                <a:t>计划</a:t>
              </a:r>
            </a:p>
          </p:txBody>
        </p:sp>
        <p:sp>
          <p:nvSpPr>
            <p:cNvPr id="230407" name="Rectangle 7"/>
            <p:cNvSpPr>
              <a:spLocks noChangeArrowheads="1"/>
            </p:cNvSpPr>
            <p:nvPr/>
          </p:nvSpPr>
          <p:spPr bwMode="auto">
            <a:xfrm>
              <a:off x="1746" y="284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难点试探</a:t>
              </a:r>
            </a:p>
          </p:txBody>
        </p:sp>
        <p:sp>
          <p:nvSpPr>
            <p:cNvPr id="230408" name="Rectangle 8"/>
            <p:cNvSpPr>
              <a:spLocks noChangeArrowheads="1"/>
            </p:cNvSpPr>
            <p:nvPr/>
          </p:nvSpPr>
          <p:spPr bwMode="auto">
            <a:xfrm>
              <a:off x="4604"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验收测试</a:t>
              </a:r>
            </a:p>
          </p:txBody>
        </p:sp>
        <p:sp>
          <p:nvSpPr>
            <p:cNvPr id="230409" name="Rectangle 9"/>
            <p:cNvSpPr>
              <a:spLocks noChangeArrowheads="1"/>
            </p:cNvSpPr>
            <p:nvPr/>
          </p:nvSpPr>
          <p:spPr bwMode="auto">
            <a:xfrm>
              <a:off x="3198"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dirty="0">
                  <a:solidFill>
                    <a:srgbClr val="FFFF00"/>
                  </a:solidFill>
                  <a:effectLst>
                    <a:outerShdw blurRad="38100" dist="38100" dir="2700000" algn="tl">
                      <a:srgbClr val="000000"/>
                    </a:outerShdw>
                  </a:effectLst>
                  <a:ea typeface="宋体" pitchFamily="2" charset="-122"/>
                </a:rPr>
                <a:t>迭代开发</a:t>
              </a:r>
            </a:p>
          </p:txBody>
        </p:sp>
        <p:sp>
          <p:nvSpPr>
            <p:cNvPr id="85003" name="Line 10"/>
            <p:cNvSpPr>
              <a:spLocks noChangeShapeType="1"/>
            </p:cNvSpPr>
            <p:nvPr/>
          </p:nvSpPr>
          <p:spPr bwMode="auto">
            <a:xfrm>
              <a:off x="1973" y="2160"/>
              <a:ext cx="0" cy="680"/>
            </a:xfrm>
            <a:prstGeom prst="line">
              <a:avLst/>
            </a:prstGeom>
            <a:noFill/>
            <a:ln w="9525">
              <a:solidFill>
                <a:schemeClr val="tx1"/>
              </a:solidFill>
              <a:round/>
              <a:headEnd/>
              <a:tailEnd type="triangle" w="med" len="med"/>
            </a:ln>
          </p:spPr>
          <p:txBody>
            <a:bodyPr anchor="ctr"/>
            <a:lstStyle/>
            <a:p>
              <a:endParaRPr lang="zh-CN" altLang="en-US"/>
            </a:p>
          </p:txBody>
        </p:sp>
        <p:sp>
          <p:nvSpPr>
            <p:cNvPr id="85004" name="Line 11"/>
            <p:cNvSpPr>
              <a:spLocks noChangeShapeType="1"/>
            </p:cNvSpPr>
            <p:nvPr/>
          </p:nvSpPr>
          <p:spPr bwMode="auto">
            <a:xfrm flipV="1">
              <a:off x="2245" y="2160"/>
              <a:ext cx="0" cy="680"/>
            </a:xfrm>
            <a:prstGeom prst="line">
              <a:avLst/>
            </a:prstGeom>
            <a:noFill/>
            <a:ln w="9525">
              <a:solidFill>
                <a:schemeClr val="tx1"/>
              </a:solidFill>
              <a:round/>
              <a:headEnd/>
              <a:tailEnd type="triangle" w="med" len="med"/>
            </a:ln>
          </p:spPr>
          <p:txBody>
            <a:bodyPr anchor="ctr"/>
            <a:lstStyle/>
            <a:p>
              <a:endParaRPr lang="zh-CN" altLang="en-US"/>
            </a:p>
          </p:txBody>
        </p:sp>
        <p:sp>
          <p:nvSpPr>
            <p:cNvPr id="85005" name="Line 12"/>
            <p:cNvSpPr>
              <a:spLocks noChangeShapeType="1"/>
            </p:cNvSpPr>
            <p:nvPr/>
          </p:nvSpPr>
          <p:spPr bwMode="auto">
            <a:xfrm>
              <a:off x="1066" y="1842"/>
              <a:ext cx="635" cy="0"/>
            </a:xfrm>
            <a:prstGeom prst="line">
              <a:avLst/>
            </a:prstGeom>
            <a:noFill/>
            <a:ln w="9525">
              <a:solidFill>
                <a:schemeClr val="tx1"/>
              </a:solidFill>
              <a:round/>
              <a:headEnd/>
              <a:tailEnd type="triangle" w="med" len="med"/>
            </a:ln>
          </p:spPr>
          <p:txBody>
            <a:bodyPr anchor="ctr"/>
            <a:lstStyle/>
            <a:p>
              <a:endParaRPr lang="zh-CN" altLang="en-US"/>
            </a:p>
          </p:txBody>
        </p:sp>
        <p:sp>
          <p:nvSpPr>
            <p:cNvPr id="85006" name="Line 13"/>
            <p:cNvSpPr>
              <a:spLocks noChangeShapeType="1"/>
            </p:cNvSpPr>
            <p:nvPr/>
          </p:nvSpPr>
          <p:spPr bwMode="auto">
            <a:xfrm>
              <a:off x="2517" y="1842"/>
              <a:ext cx="681" cy="0"/>
            </a:xfrm>
            <a:prstGeom prst="line">
              <a:avLst/>
            </a:prstGeom>
            <a:noFill/>
            <a:ln w="9525">
              <a:solidFill>
                <a:schemeClr val="tx1"/>
              </a:solidFill>
              <a:round/>
              <a:headEnd/>
              <a:tailEnd type="triangle" w="med" len="med"/>
            </a:ln>
          </p:spPr>
          <p:txBody>
            <a:bodyPr anchor="ctr"/>
            <a:lstStyle/>
            <a:p>
              <a:endParaRPr lang="zh-CN" altLang="en-US"/>
            </a:p>
          </p:txBody>
        </p:sp>
        <p:sp>
          <p:nvSpPr>
            <p:cNvPr id="85007" name="Line 14"/>
            <p:cNvSpPr>
              <a:spLocks noChangeShapeType="1"/>
            </p:cNvSpPr>
            <p:nvPr/>
          </p:nvSpPr>
          <p:spPr bwMode="auto">
            <a:xfrm>
              <a:off x="4014" y="1842"/>
              <a:ext cx="590" cy="0"/>
            </a:xfrm>
            <a:prstGeom prst="line">
              <a:avLst/>
            </a:prstGeom>
            <a:noFill/>
            <a:ln w="9525">
              <a:solidFill>
                <a:schemeClr val="tx1"/>
              </a:solidFill>
              <a:round/>
              <a:headEnd/>
              <a:tailEnd type="triangle" w="med" len="med"/>
            </a:ln>
          </p:spPr>
          <p:txBody>
            <a:bodyPr anchor="ctr"/>
            <a:lstStyle/>
            <a:p>
              <a:endParaRPr lang="zh-CN" altLang="en-US"/>
            </a:p>
          </p:txBody>
        </p:sp>
        <p:sp>
          <p:nvSpPr>
            <p:cNvPr id="85008" name="Line 15"/>
            <p:cNvSpPr>
              <a:spLocks noChangeShapeType="1"/>
            </p:cNvSpPr>
            <p:nvPr/>
          </p:nvSpPr>
          <p:spPr bwMode="auto">
            <a:xfrm flipV="1">
              <a:off x="2245" y="1298"/>
              <a:ext cx="0" cy="272"/>
            </a:xfrm>
            <a:prstGeom prst="line">
              <a:avLst/>
            </a:prstGeom>
            <a:noFill/>
            <a:ln w="9525">
              <a:solidFill>
                <a:schemeClr val="tx1"/>
              </a:solidFill>
              <a:round/>
              <a:headEnd type="triangle" w="med" len="med"/>
              <a:tailEnd/>
            </a:ln>
          </p:spPr>
          <p:txBody>
            <a:bodyPr anchor="ctr"/>
            <a:lstStyle/>
            <a:p>
              <a:endParaRPr lang="zh-CN" altLang="en-US"/>
            </a:p>
          </p:txBody>
        </p:sp>
        <p:sp>
          <p:nvSpPr>
            <p:cNvPr id="85009" name="Line 16"/>
            <p:cNvSpPr>
              <a:spLocks noChangeShapeType="1"/>
            </p:cNvSpPr>
            <p:nvPr/>
          </p:nvSpPr>
          <p:spPr bwMode="auto">
            <a:xfrm>
              <a:off x="2245" y="1298"/>
              <a:ext cx="1179" cy="0"/>
            </a:xfrm>
            <a:prstGeom prst="line">
              <a:avLst/>
            </a:prstGeom>
            <a:noFill/>
            <a:ln w="9525">
              <a:solidFill>
                <a:schemeClr val="tx1"/>
              </a:solidFill>
              <a:round/>
              <a:headEnd/>
              <a:tailEnd/>
            </a:ln>
          </p:spPr>
          <p:txBody>
            <a:bodyPr anchor="ctr"/>
            <a:lstStyle/>
            <a:p>
              <a:endParaRPr lang="zh-CN" altLang="en-US"/>
            </a:p>
          </p:txBody>
        </p:sp>
        <p:sp>
          <p:nvSpPr>
            <p:cNvPr id="85010" name="Line 17"/>
            <p:cNvSpPr>
              <a:spLocks noChangeShapeType="1"/>
            </p:cNvSpPr>
            <p:nvPr/>
          </p:nvSpPr>
          <p:spPr bwMode="auto">
            <a:xfrm>
              <a:off x="3424" y="1298"/>
              <a:ext cx="0" cy="272"/>
            </a:xfrm>
            <a:prstGeom prst="line">
              <a:avLst/>
            </a:prstGeom>
            <a:noFill/>
            <a:ln w="9525">
              <a:solidFill>
                <a:schemeClr val="tx1"/>
              </a:solidFill>
              <a:round/>
              <a:headEnd/>
              <a:tailEnd/>
            </a:ln>
          </p:spPr>
          <p:txBody>
            <a:bodyPr anchor="ctr"/>
            <a:lstStyle/>
            <a:p>
              <a:endParaRPr lang="zh-CN" altLang="en-US"/>
            </a:p>
          </p:txBody>
        </p:sp>
        <p:sp>
          <p:nvSpPr>
            <p:cNvPr id="85011" name="Line 18"/>
            <p:cNvSpPr>
              <a:spLocks noChangeShapeType="1"/>
            </p:cNvSpPr>
            <p:nvPr/>
          </p:nvSpPr>
          <p:spPr bwMode="auto">
            <a:xfrm flipV="1">
              <a:off x="3742" y="1298"/>
              <a:ext cx="0" cy="272"/>
            </a:xfrm>
            <a:prstGeom prst="line">
              <a:avLst/>
            </a:prstGeom>
            <a:noFill/>
            <a:ln w="9525">
              <a:solidFill>
                <a:schemeClr val="tx1"/>
              </a:solidFill>
              <a:round/>
              <a:headEnd type="triangle" w="med" len="med"/>
              <a:tailEnd/>
            </a:ln>
          </p:spPr>
          <p:txBody>
            <a:bodyPr anchor="ctr"/>
            <a:lstStyle/>
            <a:p>
              <a:endParaRPr lang="zh-CN" altLang="en-US"/>
            </a:p>
          </p:txBody>
        </p:sp>
        <p:sp>
          <p:nvSpPr>
            <p:cNvPr id="85012" name="Line 19"/>
            <p:cNvSpPr>
              <a:spLocks noChangeShapeType="1"/>
            </p:cNvSpPr>
            <p:nvPr/>
          </p:nvSpPr>
          <p:spPr bwMode="auto">
            <a:xfrm>
              <a:off x="3742" y="1298"/>
              <a:ext cx="1088" cy="0"/>
            </a:xfrm>
            <a:prstGeom prst="line">
              <a:avLst/>
            </a:prstGeom>
            <a:noFill/>
            <a:ln w="9525">
              <a:solidFill>
                <a:schemeClr val="tx1"/>
              </a:solidFill>
              <a:round/>
              <a:headEnd/>
              <a:tailEnd/>
            </a:ln>
          </p:spPr>
          <p:txBody>
            <a:bodyPr anchor="ctr"/>
            <a:lstStyle/>
            <a:p>
              <a:endParaRPr lang="zh-CN" altLang="en-US"/>
            </a:p>
          </p:txBody>
        </p:sp>
        <p:sp>
          <p:nvSpPr>
            <p:cNvPr id="85013" name="Line 20"/>
            <p:cNvSpPr>
              <a:spLocks noChangeShapeType="1"/>
            </p:cNvSpPr>
            <p:nvPr/>
          </p:nvSpPr>
          <p:spPr bwMode="auto">
            <a:xfrm>
              <a:off x="4830" y="1298"/>
              <a:ext cx="0" cy="272"/>
            </a:xfrm>
            <a:prstGeom prst="line">
              <a:avLst/>
            </a:prstGeom>
            <a:noFill/>
            <a:ln w="9525">
              <a:solidFill>
                <a:schemeClr val="tx1"/>
              </a:solidFill>
              <a:round/>
              <a:headEnd/>
              <a:tailEnd/>
            </a:ln>
          </p:spPr>
          <p:txBody>
            <a:bodyPr anchor="ctr"/>
            <a:lstStyle/>
            <a:p>
              <a:endParaRPr lang="zh-CN" altLang="en-US"/>
            </a:p>
          </p:txBody>
        </p:sp>
        <p:sp>
          <p:nvSpPr>
            <p:cNvPr id="85014" name="Line 21"/>
            <p:cNvSpPr>
              <a:spLocks noChangeShapeType="1"/>
            </p:cNvSpPr>
            <p:nvPr/>
          </p:nvSpPr>
          <p:spPr bwMode="auto">
            <a:xfrm>
              <a:off x="5012" y="2160"/>
              <a:ext cx="0" cy="318"/>
            </a:xfrm>
            <a:prstGeom prst="line">
              <a:avLst/>
            </a:prstGeom>
            <a:noFill/>
            <a:ln w="9525">
              <a:solidFill>
                <a:schemeClr val="tx1"/>
              </a:solidFill>
              <a:round/>
              <a:headEnd/>
              <a:tailEnd/>
            </a:ln>
          </p:spPr>
          <p:txBody>
            <a:bodyPr anchor="ctr"/>
            <a:lstStyle/>
            <a:p>
              <a:endParaRPr lang="zh-CN" altLang="en-US"/>
            </a:p>
          </p:txBody>
        </p:sp>
        <p:sp>
          <p:nvSpPr>
            <p:cNvPr id="85015" name="Line 22"/>
            <p:cNvSpPr>
              <a:spLocks noChangeShapeType="1"/>
            </p:cNvSpPr>
            <p:nvPr/>
          </p:nvSpPr>
          <p:spPr bwMode="auto">
            <a:xfrm>
              <a:off x="3560" y="2160"/>
              <a:ext cx="0" cy="318"/>
            </a:xfrm>
            <a:prstGeom prst="line">
              <a:avLst/>
            </a:prstGeom>
            <a:noFill/>
            <a:ln w="9525">
              <a:solidFill>
                <a:schemeClr val="tx1"/>
              </a:solidFill>
              <a:round/>
              <a:headEnd type="triangle" w="med" len="med"/>
              <a:tailEnd/>
            </a:ln>
          </p:spPr>
          <p:txBody>
            <a:bodyPr anchor="ctr"/>
            <a:lstStyle/>
            <a:p>
              <a:endParaRPr lang="zh-CN" altLang="en-US"/>
            </a:p>
          </p:txBody>
        </p:sp>
        <p:sp>
          <p:nvSpPr>
            <p:cNvPr id="85016" name="Line 23"/>
            <p:cNvSpPr>
              <a:spLocks noChangeShapeType="1"/>
            </p:cNvSpPr>
            <p:nvPr/>
          </p:nvSpPr>
          <p:spPr bwMode="auto">
            <a:xfrm>
              <a:off x="3560" y="2478"/>
              <a:ext cx="1452" cy="0"/>
            </a:xfrm>
            <a:prstGeom prst="line">
              <a:avLst/>
            </a:prstGeom>
            <a:noFill/>
            <a:ln w="9525">
              <a:solidFill>
                <a:schemeClr val="tx1"/>
              </a:solidFill>
              <a:round/>
              <a:headEnd/>
              <a:tailEnd/>
            </a:ln>
          </p:spPr>
          <p:txBody>
            <a:bodyPr anchor="ctr"/>
            <a:lstStyle/>
            <a:p>
              <a:endParaRPr lang="zh-CN" altLang="en-US"/>
            </a:p>
          </p:txBody>
        </p:sp>
        <p:sp>
          <p:nvSpPr>
            <p:cNvPr id="85017" name="Line 24"/>
            <p:cNvSpPr>
              <a:spLocks noChangeShapeType="1"/>
            </p:cNvSpPr>
            <p:nvPr/>
          </p:nvSpPr>
          <p:spPr bwMode="auto">
            <a:xfrm>
              <a:off x="1247" y="935"/>
              <a:ext cx="3856" cy="0"/>
            </a:xfrm>
            <a:prstGeom prst="line">
              <a:avLst/>
            </a:prstGeom>
            <a:noFill/>
            <a:ln w="9525">
              <a:solidFill>
                <a:schemeClr val="tx1"/>
              </a:solidFill>
              <a:round/>
              <a:headEnd/>
              <a:tailEnd/>
            </a:ln>
          </p:spPr>
          <p:txBody>
            <a:bodyPr anchor="ctr"/>
            <a:lstStyle/>
            <a:p>
              <a:endParaRPr lang="zh-CN" altLang="en-US"/>
            </a:p>
          </p:txBody>
        </p:sp>
        <p:sp>
          <p:nvSpPr>
            <p:cNvPr id="85018" name="Line 25"/>
            <p:cNvSpPr>
              <a:spLocks noChangeShapeType="1"/>
            </p:cNvSpPr>
            <p:nvPr/>
          </p:nvSpPr>
          <p:spPr bwMode="auto">
            <a:xfrm>
              <a:off x="5103" y="935"/>
              <a:ext cx="0" cy="635"/>
            </a:xfrm>
            <a:prstGeom prst="line">
              <a:avLst/>
            </a:prstGeom>
            <a:noFill/>
            <a:ln w="9525">
              <a:solidFill>
                <a:schemeClr val="tx1"/>
              </a:solidFill>
              <a:round/>
              <a:headEnd/>
              <a:tailEnd type="triangle" w="med" len="med"/>
            </a:ln>
          </p:spPr>
          <p:txBody>
            <a:bodyPr anchor="ctr"/>
            <a:lstStyle/>
            <a:p>
              <a:endParaRPr lang="zh-CN" altLang="en-US"/>
            </a:p>
          </p:txBody>
        </p:sp>
        <p:sp>
          <p:nvSpPr>
            <p:cNvPr id="85019" name="Line 26"/>
            <p:cNvSpPr>
              <a:spLocks noChangeShapeType="1"/>
            </p:cNvSpPr>
            <p:nvPr/>
          </p:nvSpPr>
          <p:spPr bwMode="auto">
            <a:xfrm>
              <a:off x="1247" y="1071"/>
              <a:ext cx="680" cy="499"/>
            </a:xfrm>
            <a:prstGeom prst="line">
              <a:avLst/>
            </a:prstGeom>
            <a:noFill/>
            <a:ln w="9525">
              <a:solidFill>
                <a:schemeClr val="tx1"/>
              </a:solidFill>
              <a:round/>
              <a:headEnd/>
              <a:tailEnd type="triangle" w="med" len="med"/>
            </a:ln>
          </p:spPr>
          <p:txBody>
            <a:bodyPr anchor="ctr"/>
            <a:lstStyle/>
            <a:p>
              <a:endParaRPr lang="zh-CN" altLang="en-US"/>
            </a:p>
          </p:txBody>
        </p:sp>
        <p:sp>
          <p:nvSpPr>
            <p:cNvPr id="230427" name="Text Box 27"/>
            <p:cNvSpPr txBox="1">
              <a:spLocks noChangeArrowheads="1"/>
            </p:cNvSpPr>
            <p:nvPr/>
          </p:nvSpPr>
          <p:spPr bwMode="auto">
            <a:xfrm>
              <a:off x="1292" y="2341"/>
              <a:ext cx="635" cy="404"/>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不确定的估计</a:t>
              </a:r>
            </a:p>
          </p:txBody>
        </p:sp>
        <p:sp>
          <p:nvSpPr>
            <p:cNvPr id="230428" name="Text Box 28"/>
            <p:cNvSpPr txBox="1">
              <a:spLocks noChangeArrowheads="1"/>
            </p:cNvSpPr>
            <p:nvPr/>
          </p:nvSpPr>
          <p:spPr bwMode="auto">
            <a:xfrm>
              <a:off x="2245" y="2341"/>
              <a:ext cx="635" cy="404"/>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确定的估计</a:t>
              </a:r>
            </a:p>
          </p:txBody>
        </p:sp>
        <p:sp>
          <p:nvSpPr>
            <p:cNvPr id="230429" name="Text Box 29"/>
            <p:cNvSpPr txBox="1">
              <a:spLocks noChangeArrowheads="1"/>
            </p:cNvSpPr>
            <p:nvPr/>
          </p:nvSpPr>
          <p:spPr bwMode="auto">
            <a:xfrm>
              <a:off x="1156" y="1611"/>
              <a:ext cx="453"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隐喻</a:t>
              </a:r>
            </a:p>
          </p:txBody>
        </p:sp>
        <p:sp>
          <p:nvSpPr>
            <p:cNvPr id="230430" name="Text Box 30"/>
            <p:cNvSpPr txBox="1">
              <a:spLocks noChangeArrowheads="1"/>
            </p:cNvSpPr>
            <p:nvPr/>
          </p:nvSpPr>
          <p:spPr bwMode="auto">
            <a:xfrm>
              <a:off x="2517" y="1611"/>
              <a:ext cx="771"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交付计划</a:t>
              </a:r>
            </a:p>
          </p:txBody>
        </p:sp>
        <p:sp>
          <p:nvSpPr>
            <p:cNvPr id="230431" name="Text Box 31"/>
            <p:cNvSpPr txBox="1">
              <a:spLocks noChangeArrowheads="1"/>
            </p:cNvSpPr>
            <p:nvPr/>
          </p:nvSpPr>
          <p:spPr bwMode="auto">
            <a:xfrm>
              <a:off x="3951" y="1480"/>
              <a:ext cx="698" cy="233"/>
            </a:xfrm>
            <a:prstGeom prst="rect">
              <a:avLst/>
            </a:prstGeom>
            <a:noFill/>
            <a:ln w="9525" algn="ctr">
              <a:noFill/>
              <a:miter lim="800000"/>
              <a:headEnd/>
              <a:tailEnd/>
            </a:ln>
            <a:effectLst/>
          </p:spPr>
          <p:txBody>
            <a:bodyPr wrap="square">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最新版本</a:t>
              </a:r>
            </a:p>
          </p:txBody>
        </p:sp>
        <p:sp>
          <p:nvSpPr>
            <p:cNvPr id="230432" name="Text Box 32"/>
            <p:cNvSpPr txBox="1">
              <a:spLocks noChangeArrowheads="1"/>
            </p:cNvSpPr>
            <p:nvPr/>
          </p:nvSpPr>
          <p:spPr bwMode="auto">
            <a:xfrm>
              <a:off x="1519" y="1113"/>
              <a:ext cx="454"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需求</a:t>
              </a:r>
            </a:p>
          </p:txBody>
        </p:sp>
        <p:sp>
          <p:nvSpPr>
            <p:cNvPr id="230433" name="Text Box 33"/>
            <p:cNvSpPr txBox="1">
              <a:spLocks noChangeArrowheads="1"/>
            </p:cNvSpPr>
            <p:nvPr/>
          </p:nvSpPr>
          <p:spPr bwMode="auto">
            <a:xfrm>
              <a:off x="2336" y="1071"/>
              <a:ext cx="1043"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新用户故事</a:t>
              </a:r>
            </a:p>
          </p:txBody>
        </p:sp>
        <p:sp>
          <p:nvSpPr>
            <p:cNvPr id="230434" name="Text Box 34"/>
            <p:cNvSpPr txBox="1">
              <a:spLocks noChangeArrowheads="1"/>
            </p:cNvSpPr>
            <p:nvPr/>
          </p:nvSpPr>
          <p:spPr bwMode="auto">
            <a:xfrm>
              <a:off x="4104" y="1026"/>
              <a:ext cx="727"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差错</a:t>
              </a:r>
            </a:p>
          </p:txBody>
        </p:sp>
        <p:sp>
          <p:nvSpPr>
            <p:cNvPr id="85028" name="Line 35"/>
            <p:cNvSpPr>
              <a:spLocks noChangeShapeType="1"/>
            </p:cNvSpPr>
            <p:nvPr/>
          </p:nvSpPr>
          <p:spPr bwMode="auto">
            <a:xfrm>
              <a:off x="5193" y="2160"/>
              <a:ext cx="0" cy="907"/>
            </a:xfrm>
            <a:prstGeom prst="line">
              <a:avLst/>
            </a:prstGeom>
            <a:noFill/>
            <a:ln w="9525">
              <a:solidFill>
                <a:schemeClr val="tx1"/>
              </a:solidFill>
              <a:round/>
              <a:headEnd/>
              <a:tailEnd type="triangle" w="med" len="med"/>
            </a:ln>
          </p:spPr>
          <p:txBody>
            <a:bodyPr anchor="ctr"/>
            <a:lstStyle/>
            <a:p>
              <a:endParaRPr lang="zh-CN" altLang="en-US"/>
            </a:p>
          </p:txBody>
        </p:sp>
        <p:sp>
          <p:nvSpPr>
            <p:cNvPr id="230436" name="Text Box 36"/>
            <p:cNvSpPr txBox="1">
              <a:spLocks noChangeArrowheads="1"/>
            </p:cNvSpPr>
            <p:nvPr/>
          </p:nvSpPr>
          <p:spPr bwMode="auto">
            <a:xfrm>
              <a:off x="3787" y="2251"/>
              <a:ext cx="1043"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下一次迭代</a:t>
              </a:r>
            </a:p>
          </p:txBody>
        </p:sp>
        <p:sp>
          <p:nvSpPr>
            <p:cNvPr id="230437" name="Text Box 37"/>
            <p:cNvSpPr txBox="1">
              <a:spLocks noChangeArrowheads="1"/>
            </p:cNvSpPr>
            <p:nvPr/>
          </p:nvSpPr>
          <p:spPr bwMode="auto">
            <a:xfrm>
              <a:off x="4558" y="2614"/>
              <a:ext cx="817"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用户认可</a:t>
              </a:r>
            </a:p>
          </p:txBody>
        </p:sp>
        <p:sp>
          <p:nvSpPr>
            <p:cNvPr id="230438" name="Text Box 38"/>
            <p:cNvSpPr txBox="1">
              <a:spLocks noChangeArrowheads="1"/>
            </p:cNvSpPr>
            <p:nvPr/>
          </p:nvSpPr>
          <p:spPr bwMode="auto">
            <a:xfrm>
              <a:off x="4830" y="3067"/>
              <a:ext cx="726"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小交付</a:t>
              </a:r>
            </a:p>
          </p:txBody>
        </p:sp>
        <p:sp>
          <p:nvSpPr>
            <p:cNvPr id="230439" name="Text Box 39"/>
            <p:cNvSpPr txBox="1">
              <a:spLocks noChangeArrowheads="1"/>
            </p:cNvSpPr>
            <p:nvPr/>
          </p:nvSpPr>
          <p:spPr bwMode="auto">
            <a:xfrm>
              <a:off x="2517" y="709"/>
              <a:ext cx="1089"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测试用例</a:t>
              </a:r>
            </a:p>
          </p:txBody>
        </p:sp>
        <p:sp>
          <p:nvSpPr>
            <p:cNvPr id="230440" name="Text Box 40"/>
            <p:cNvSpPr txBox="1">
              <a:spLocks noChangeArrowheads="1"/>
            </p:cNvSpPr>
            <p:nvPr/>
          </p:nvSpPr>
          <p:spPr bwMode="auto">
            <a:xfrm>
              <a:off x="476" y="886"/>
              <a:ext cx="771"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用户故事</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wipe(left)">
                                      <p:cBhvr>
                                        <p:cTn id="7"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1"/>
          </p:nvPr>
        </p:nvSpPr>
        <p:spPr>
          <a:noFill/>
        </p:spPr>
        <p:txBody>
          <a:bodyPr/>
          <a:lstStyle/>
          <a:p>
            <a:fld id="{E55F9BFF-3041-484A-80EB-C176C939471C}" type="slidenum">
              <a:rPr lang="en-US" altLang="zh-CN">
                <a:ea typeface="宋体" charset="-122"/>
              </a:rPr>
              <a:pPr/>
              <a:t>21</a:t>
            </a:fld>
            <a:endParaRPr lang="en-US" altLang="zh-CN">
              <a:ea typeface="宋体" charset="-122"/>
            </a:endParaRPr>
          </a:p>
        </p:txBody>
      </p:sp>
      <p:sp>
        <p:nvSpPr>
          <p:cNvPr id="234498" name="Rectangle 2"/>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极限编程的迭代过程</a:t>
            </a:r>
          </a:p>
        </p:txBody>
      </p:sp>
      <p:sp>
        <p:nvSpPr>
          <p:cNvPr id="86021" name="Line 3"/>
          <p:cNvSpPr>
            <a:spLocks noChangeShapeType="1"/>
          </p:cNvSpPr>
          <p:nvPr/>
        </p:nvSpPr>
        <p:spPr bwMode="auto">
          <a:xfrm>
            <a:off x="142908" y="1142984"/>
            <a:ext cx="9144000" cy="0"/>
          </a:xfrm>
          <a:prstGeom prst="line">
            <a:avLst/>
          </a:prstGeom>
          <a:noFill/>
          <a:ln w="9525">
            <a:solidFill>
              <a:srgbClr val="FFFF00"/>
            </a:solidFill>
            <a:round/>
            <a:headEnd/>
            <a:tailEnd/>
          </a:ln>
        </p:spPr>
        <p:txBody>
          <a:bodyPr anchor="ctr"/>
          <a:lstStyle/>
          <a:p>
            <a:endParaRPr lang="zh-CN" altLang="en-US"/>
          </a:p>
        </p:txBody>
      </p:sp>
      <p:grpSp>
        <p:nvGrpSpPr>
          <p:cNvPr id="39" name="组合 38"/>
          <p:cNvGrpSpPr/>
          <p:nvPr/>
        </p:nvGrpSpPr>
        <p:grpSpPr>
          <a:xfrm>
            <a:off x="106395" y="1215215"/>
            <a:ext cx="8936038" cy="4152106"/>
            <a:chOff x="-36513" y="1124744"/>
            <a:chExt cx="8936038" cy="4152106"/>
          </a:xfrm>
        </p:grpSpPr>
        <p:sp>
          <p:nvSpPr>
            <p:cNvPr id="234501" name="Rectangle 5"/>
            <p:cNvSpPr>
              <a:spLocks noChangeArrowheads="1"/>
            </p:cNvSpPr>
            <p:nvPr/>
          </p:nvSpPr>
          <p:spPr bwMode="auto">
            <a:xfrm>
              <a:off x="1050925" y="3089275"/>
              <a:ext cx="1308100"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制订迭</a:t>
              </a:r>
            </a:p>
            <a:p>
              <a:pPr algn="ctr">
                <a:defRPr/>
              </a:pPr>
              <a:r>
                <a:rPr lang="zh-CN" altLang="en-US" b="1">
                  <a:solidFill>
                    <a:srgbClr val="FFFF00"/>
                  </a:solidFill>
                  <a:effectLst>
                    <a:outerShdw blurRad="38100" dist="38100" dir="2700000" algn="tl">
                      <a:srgbClr val="000000"/>
                    </a:outerShdw>
                  </a:effectLst>
                  <a:ea typeface="宋体" pitchFamily="2" charset="-122"/>
                </a:rPr>
                <a:t>代计划</a:t>
              </a:r>
            </a:p>
          </p:txBody>
        </p:sp>
        <p:sp>
          <p:nvSpPr>
            <p:cNvPr id="234502" name="Rectangle 6"/>
            <p:cNvSpPr>
              <a:spLocks noChangeArrowheads="1"/>
            </p:cNvSpPr>
            <p:nvPr/>
          </p:nvSpPr>
          <p:spPr bwMode="auto">
            <a:xfrm>
              <a:off x="3446462" y="3089275"/>
              <a:ext cx="1308100"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dirty="0" smtClean="0">
                  <a:solidFill>
                    <a:srgbClr val="FFFF00"/>
                  </a:solidFill>
                  <a:effectLst>
                    <a:outerShdw blurRad="38100" dist="38100" dir="2700000" algn="tl">
                      <a:srgbClr val="000000"/>
                    </a:outerShdw>
                  </a:effectLst>
                  <a:ea typeface="宋体" pitchFamily="2" charset="-122"/>
                </a:rPr>
                <a:t>站立会议</a:t>
              </a:r>
              <a:endParaRPr lang="zh-CN" altLang="en-US" b="1" dirty="0">
                <a:solidFill>
                  <a:srgbClr val="FFFF00"/>
                </a:solidFill>
                <a:effectLst>
                  <a:outerShdw blurRad="38100" dist="38100" dir="2700000" algn="tl">
                    <a:srgbClr val="000000"/>
                  </a:outerShdw>
                </a:effectLst>
                <a:ea typeface="宋体" pitchFamily="2" charset="-122"/>
              </a:endParaRPr>
            </a:p>
          </p:txBody>
        </p:sp>
        <p:sp>
          <p:nvSpPr>
            <p:cNvPr id="234503" name="Rectangle 7"/>
            <p:cNvSpPr>
              <a:spLocks noChangeArrowheads="1"/>
            </p:cNvSpPr>
            <p:nvPr/>
          </p:nvSpPr>
          <p:spPr bwMode="auto">
            <a:xfrm>
              <a:off x="5915025" y="3089275"/>
              <a:ext cx="1306513"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代码共</a:t>
              </a:r>
            </a:p>
            <a:p>
              <a:pPr algn="ctr">
                <a:defRPr/>
              </a:pPr>
              <a:r>
                <a:rPr lang="zh-CN" altLang="en-US" b="1">
                  <a:solidFill>
                    <a:srgbClr val="FFFF00"/>
                  </a:solidFill>
                  <a:effectLst>
                    <a:outerShdw blurRad="38100" dist="38100" dir="2700000" algn="tl">
                      <a:srgbClr val="000000"/>
                    </a:outerShdw>
                  </a:effectLst>
                  <a:ea typeface="宋体" pitchFamily="2" charset="-122"/>
                </a:rPr>
                <a:t>享编程</a:t>
              </a:r>
            </a:p>
          </p:txBody>
        </p:sp>
        <p:sp>
          <p:nvSpPr>
            <p:cNvPr id="86025" name="Line 9"/>
            <p:cNvSpPr>
              <a:spLocks noChangeShapeType="1"/>
            </p:cNvSpPr>
            <p:nvPr/>
          </p:nvSpPr>
          <p:spPr bwMode="auto">
            <a:xfrm>
              <a:off x="2359025" y="3600450"/>
              <a:ext cx="1087438" cy="0"/>
            </a:xfrm>
            <a:prstGeom prst="line">
              <a:avLst/>
            </a:prstGeom>
            <a:noFill/>
            <a:ln w="9525">
              <a:solidFill>
                <a:schemeClr val="tx1"/>
              </a:solidFill>
              <a:round/>
              <a:headEnd/>
              <a:tailEnd type="triangle" w="med" len="med"/>
            </a:ln>
          </p:spPr>
          <p:txBody>
            <a:bodyPr anchor="ctr"/>
            <a:lstStyle/>
            <a:p>
              <a:endParaRPr lang="zh-CN" altLang="en-US"/>
            </a:p>
          </p:txBody>
        </p:sp>
        <p:sp>
          <p:nvSpPr>
            <p:cNvPr id="86026" name="Line 10"/>
            <p:cNvSpPr>
              <a:spLocks noChangeShapeType="1"/>
            </p:cNvSpPr>
            <p:nvPr/>
          </p:nvSpPr>
          <p:spPr bwMode="auto">
            <a:xfrm>
              <a:off x="4754562" y="3600450"/>
              <a:ext cx="1160463" cy="0"/>
            </a:xfrm>
            <a:prstGeom prst="line">
              <a:avLst/>
            </a:prstGeom>
            <a:noFill/>
            <a:ln w="9525">
              <a:solidFill>
                <a:schemeClr val="tx1"/>
              </a:solidFill>
              <a:round/>
              <a:headEnd/>
              <a:tailEnd type="triangle" w="med" len="med"/>
            </a:ln>
          </p:spPr>
          <p:txBody>
            <a:bodyPr anchor="ctr"/>
            <a:lstStyle/>
            <a:p>
              <a:endParaRPr lang="zh-CN" altLang="en-US"/>
            </a:p>
          </p:txBody>
        </p:sp>
        <p:sp>
          <p:nvSpPr>
            <p:cNvPr id="86027" name="Line 11"/>
            <p:cNvSpPr>
              <a:spLocks noChangeShapeType="1"/>
            </p:cNvSpPr>
            <p:nvPr/>
          </p:nvSpPr>
          <p:spPr bwMode="auto">
            <a:xfrm>
              <a:off x="7221537" y="3600450"/>
              <a:ext cx="871538" cy="0"/>
            </a:xfrm>
            <a:prstGeom prst="line">
              <a:avLst/>
            </a:prstGeom>
            <a:noFill/>
            <a:ln w="9525">
              <a:solidFill>
                <a:schemeClr val="tx1"/>
              </a:solidFill>
              <a:round/>
              <a:headEnd/>
              <a:tailEnd type="triangle" w="med" len="med"/>
            </a:ln>
          </p:spPr>
          <p:txBody>
            <a:bodyPr anchor="ctr"/>
            <a:lstStyle/>
            <a:p>
              <a:endParaRPr lang="zh-CN" altLang="en-US"/>
            </a:p>
          </p:txBody>
        </p:sp>
        <p:sp>
          <p:nvSpPr>
            <p:cNvPr id="86028" name="Line 14"/>
            <p:cNvSpPr>
              <a:spLocks noChangeShapeType="1"/>
            </p:cNvSpPr>
            <p:nvPr/>
          </p:nvSpPr>
          <p:spPr bwMode="auto">
            <a:xfrm flipV="1">
              <a:off x="1631950" y="4037013"/>
              <a:ext cx="0" cy="1239837"/>
            </a:xfrm>
            <a:prstGeom prst="line">
              <a:avLst/>
            </a:prstGeom>
            <a:noFill/>
            <a:ln w="9525">
              <a:solidFill>
                <a:schemeClr val="tx1"/>
              </a:solidFill>
              <a:round/>
              <a:headEnd/>
              <a:tailEnd type="triangle" w="med" len="med"/>
            </a:ln>
          </p:spPr>
          <p:txBody>
            <a:bodyPr anchor="ctr"/>
            <a:lstStyle/>
            <a:p>
              <a:endParaRPr lang="zh-CN" altLang="en-US"/>
            </a:p>
          </p:txBody>
        </p:sp>
        <p:sp>
          <p:nvSpPr>
            <p:cNvPr id="86029" name="Line 16"/>
            <p:cNvSpPr>
              <a:spLocks noChangeShapeType="1"/>
            </p:cNvSpPr>
            <p:nvPr/>
          </p:nvSpPr>
          <p:spPr bwMode="auto">
            <a:xfrm>
              <a:off x="327025" y="2724150"/>
              <a:ext cx="723900" cy="365125"/>
            </a:xfrm>
            <a:prstGeom prst="line">
              <a:avLst/>
            </a:prstGeom>
            <a:noFill/>
            <a:ln w="9525">
              <a:solidFill>
                <a:schemeClr val="tx1"/>
              </a:solidFill>
              <a:round/>
              <a:headEnd/>
              <a:tailEnd type="triangle" w="med" len="med"/>
            </a:ln>
          </p:spPr>
          <p:txBody>
            <a:bodyPr anchor="ctr"/>
            <a:lstStyle/>
            <a:p>
              <a:endParaRPr lang="zh-CN" altLang="en-US"/>
            </a:p>
          </p:txBody>
        </p:sp>
        <p:sp>
          <p:nvSpPr>
            <p:cNvPr id="86030" name="Line 17"/>
            <p:cNvSpPr>
              <a:spLocks noChangeShapeType="1"/>
            </p:cNvSpPr>
            <p:nvPr/>
          </p:nvSpPr>
          <p:spPr bwMode="auto">
            <a:xfrm>
              <a:off x="252412" y="3600450"/>
              <a:ext cx="798513" cy="0"/>
            </a:xfrm>
            <a:prstGeom prst="line">
              <a:avLst/>
            </a:prstGeom>
            <a:noFill/>
            <a:ln w="9525">
              <a:solidFill>
                <a:schemeClr val="tx1"/>
              </a:solidFill>
              <a:round/>
              <a:headEnd/>
              <a:tailEnd type="triangle" w="med" len="med"/>
            </a:ln>
          </p:spPr>
          <p:txBody>
            <a:bodyPr anchor="ctr"/>
            <a:lstStyle/>
            <a:p>
              <a:endParaRPr lang="zh-CN" altLang="en-US"/>
            </a:p>
          </p:txBody>
        </p:sp>
        <p:sp>
          <p:nvSpPr>
            <p:cNvPr id="86031" name="Line 18"/>
            <p:cNvSpPr>
              <a:spLocks noChangeShapeType="1"/>
            </p:cNvSpPr>
            <p:nvPr/>
          </p:nvSpPr>
          <p:spPr bwMode="auto">
            <a:xfrm flipV="1">
              <a:off x="398462" y="4037013"/>
              <a:ext cx="652463" cy="438150"/>
            </a:xfrm>
            <a:prstGeom prst="line">
              <a:avLst/>
            </a:prstGeom>
            <a:noFill/>
            <a:ln w="9525">
              <a:solidFill>
                <a:schemeClr val="tx1"/>
              </a:solidFill>
              <a:round/>
              <a:headEnd/>
              <a:tailEnd type="triangle" w="med" len="med"/>
            </a:ln>
          </p:spPr>
          <p:txBody>
            <a:bodyPr anchor="ctr"/>
            <a:lstStyle/>
            <a:p>
              <a:endParaRPr lang="zh-CN" altLang="en-US"/>
            </a:p>
          </p:txBody>
        </p:sp>
        <p:sp>
          <p:nvSpPr>
            <p:cNvPr id="86032" name="Line 19"/>
            <p:cNvSpPr>
              <a:spLocks noChangeShapeType="1"/>
            </p:cNvSpPr>
            <p:nvPr/>
          </p:nvSpPr>
          <p:spPr bwMode="auto">
            <a:xfrm>
              <a:off x="690562" y="2068513"/>
              <a:ext cx="941388" cy="0"/>
            </a:xfrm>
            <a:prstGeom prst="line">
              <a:avLst/>
            </a:prstGeom>
            <a:noFill/>
            <a:ln w="9525">
              <a:solidFill>
                <a:schemeClr val="tx1"/>
              </a:solidFill>
              <a:round/>
              <a:headEnd/>
              <a:tailEnd/>
            </a:ln>
          </p:spPr>
          <p:txBody>
            <a:bodyPr anchor="ctr"/>
            <a:lstStyle/>
            <a:p>
              <a:endParaRPr lang="zh-CN" altLang="en-US"/>
            </a:p>
          </p:txBody>
        </p:sp>
        <p:sp>
          <p:nvSpPr>
            <p:cNvPr id="86033" name="Line 20"/>
            <p:cNvSpPr>
              <a:spLocks noChangeShapeType="1"/>
            </p:cNvSpPr>
            <p:nvPr/>
          </p:nvSpPr>
          <p:spPr bwMode="auto">
            <a:xfrm>
              <a:off x="1631950" y="2068513"/>
              <a:ext cx="0" cy="1020762"/>
            </a:xfrm>
            <a:prstGeom prst="line">
              <a:avLst/>
            </a:prstGeom>
            <a:noFill/>
            <a:ln w="9525">
              <a:solidFill>
                <a:schemeClr val="tx1"/>
              </a:solidFill>
              <a:round/>
              <a:headEnd/>
              <a:tailEnd type="triangle" w="med" len="med"/>
            </a:ln>
          </p:spPr>
          <p:txBody>
            <a:bodyPr anchor="ctr"/>
            <a:lstStyle/>
            <a:p>
              <a:endParaRPr lang="zh-CN" altLang="en-US"/>
            </a:p>
          </p:txBody>
        </p:sp>
        <p:sp>
          <p:nvSpPr>
            <p:cNvPr id="234517" name="Rectangle 21"/>
            <p:cNvSpPr>
              <a:spLocks noChangeArrowheads="1"/>
            </p:cNvSpPr>
            <p:nvPr/>
          </p:nvSpPr>
          <p:spPr bwMode="auto">
            <a:xfrm>
              <a:off x="5915025" y="1124744"/>
              <a:ext cx="1306513"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交流与讨论</a:t>
              </a:r>
            </a:p>
          </p:txBody>
        </p:sp>
        <p:sp>
          <p:nvSpPr>
            <p:cNvPr id="86035" name="Line 22"/>
            <p:cNvSpPr>
              <a:spLocks noChangeShapeType="1"/>
            </p:cNvSpPr>
            <p:nvPr/>
          </p:nvSpPr>
          <p:spPr bwMode="auto">
            <a:xfrm flipH="1">
              <a:off x="3956050" y="1772816"/>
              <a:ext cx="1912094" cy="1316459"/>
            </a:xfrm>
            <a:prstGeom prst="line">
              <a:avLst/>
            </a:prstGeom>
            <a:noFill/>
            <a:ln w="9525">
              <a:solidFill>
                <a:schemeClr val="tx1"/>
              </a:solidFill>
              <a:round/>
              <a:headEnd/>
              <a:tailEnd type="triangle" w="med" len="med"/>
            </a:ln>
          </p:spPr>
          <p:txBody>
            <a:bodyPr anchor="ctr"/>
            <a:lstStyle/>
            <a:p>
              <a:endParaRPr lang="zh-CN" altLang="en-US"/>
            </a:p>
          </p:txBody>
        </p:sp>
        <p:sp>
          <p:nvSpPr>
            <p:cNvPr id="86036" name="Line 23"/>
            <p:cNvSpPr>
              <a:spLocks noChangeShapeType="1"/>
            </p:cNvSpPr>
            <p:nvPr/>
          </p:nvSpPr>
          <p:spPr bwMode="auto">
            <a:xfrm flipH="1">
              <a:off x="3883025" y="1561307"/>
              <a:ext cx="2032000" cy="0"/>
            </a:xfrm>
            <a:prstGeom prst="line">
              <a:avLst/>
            </a:prstGeom>
            <a:noFill/>
            <a:ln w="9525">
              <a:solidFill>
                <a:schemeClr val="tx1"/>
              </a:solidFill>
              <a:round/>
              <a:headEnd/>
              <a:tailEnd type="triangle" w="med" len="med"/>
            </a:ln>
          </p:spPr>
          <p:txBody>
            <a:bodyPr anchor="ctr"/>
            <a:lstStyle/>
            <a:p>
              <a:endParaRPr lang="zh-CN" altLang="en-US"/>
            </a:p>
          </p:txBody>
        </p:sp>
        <p:sp>
          <p:nvSpPr>
            <p:cNvPr id="86037" name="Line 24"/>
            <p:cNvSpPr>
              <a:spLocks noChangeShapeType="1"/>
            </p:cNvSpPr>
            <p:nvPr/>
          </p:nvSpPr>
          <p:spPr bwMode="auto">
            <a:xfrm flipV="1">
              <a:off x="6569074" y="2060848"/>
              <a:ext cx="19149" cy="1028427"/>
            </a:xfrm>
            <a:prstGeom prst="line">
              <a:avLst/>
            </a:prstGeom>
            <a:noFill/>
            <a:ln w="9525">
              <a:solidFill>
                <a:schemeClr val="tx1"/>
              </a:solidFill>
              <a:round/>
              <a:headEnd/>
              <a:tailEnd type="triangle" w="med" len="med"/>
            </a:ln>
          </p:spPr>
          <p:txBody>
            <a:bodyPr anchor="ctr"/>
            <a:lstStyle/>
            <a:p>
              <a:endParaRPr lang="zh-CN" altLang="en-US"/>
            </a:p>
          </p:txBody>
        </p:sp>
        <p:sp>
          <p:nvSpPr>
            <p:cNvPr id="234522" name="Text Box 26"/>
            <p:cNvSpPr txBox="1">
              <a:spLocks noChangeArrowheads="1"/>
            </p:cNvSpPr>
            <p:nvPr/>
          </p:nvSpPr>
          <p:spPr bwMode="auto">
            <a:xfrm>
              <a:off x="252412" y="1558925"/>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未完成的任务</a:t>
              </a:r>
            </a:p>
          </p:txBody>
        </p:sp>
        <p:sp>
          <p:nvSpPr>
            <p:cNvPr id="234523" name="Text Box 27"/>
            <p:cNvSpPr txBox="1">
              <a:spLocks noChangeArrowheads="1"/>
            </p:cNvSpPr>
            <p:nvPr/>
          </p:nvSpPr>
          <p:spPr bwMode="auto">
            <a:xfrm>
              <a:off x="398462" y="2433638"/>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用户故事</a:t>
              </a:r>
            </a:p>
          </p:txBody>
        </p:sp>
        <p:sp>
          <p:nvSpPr>
            <p:cNvPr id="234524" name="Text Box 28"/>
            <p:cNvSpPr txBox="1">
              <a:spLocks noChangeArrowheads="1"/>
            </p:cNvSpPr>
            <p:nvPr/>
          </p:nvSpPr>
          <p:spPr bwMode="auto">
            <a:xfrm>
              <a:off x="-36513" y="3228975"/>
              <a:ext cx="1233488"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交付计划</a:t>
              </a:r>
            </a:p>
          </p:txBody>
        </p:sp>
        <p:sp>
          <p:nvSpPr>
            <p:cNvPr id="234525" name="Text Box 29"/>
            <p:cNvSpPr txBox="1">
              <a:spLocks noChangeArrowheads="1"/>
            </p:cNvSpPr>
            <p:nvPr/>
          </p:nvSpPr>
          <p:spPr bwMode="auto">
            <a:xfrm>
              <a:off x="34925" y="4468813"/>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项目速率</a:t>
              </a:r>
            </a:p>
          </p:txBody>
        </p:sp>
        <p:sp>
          <p:nvSpPr>
            <p:cNvPr id="234526" name="Text Box 30"/>
            <p:cNvSpPr txBox="1">
              <a:spLocks noChangeArrowheads="1"/>
            </p:cNvSpPr>
            <p:nvPr/>
          </p:nvSpPr>
          <p:spPr bwMode="auto">
            <a:xfrm>
              <a:off x="2339752" y="3212976"/>
              <a:ext cx="1204417" cy="369332"/>
            </a:xfrm>
            <a:prstGeom prst="rect">
              <a:avLst/>
            </a:prstGeom>
            <a:noFill/>
            <a:ln w="9525" algn="ctr">
              <a:noFill/>
              <a:miter lim="800000"/>
              <a:headEnd/>
              <a:tailEnd/>
            </a:ln>
            <a:effectLst/>
          </p:spPr>
          <p:txBody>
            <a:bodyPr wrap="square">
              <a:spAutoFit/>
            </a:bodyPr>
            <a:lstStyle/>
            <a:p>
              <a:pPr>
                <a:spcBef>
                  <a:spcPts val="0"/>
                </a:spcBef>
                <a:defRPr/>
              </a:pPr>
              <a:r>
                <a:rPr lang="zh-CN" altLang="en-US" b="1" dirty="0" smtClean="0">
                  <a:solidFill>
                    <a:srgbClr val="FFFF00"/>
                  </a:solidFill>
                  <a:effectLst>
                    <a:outerShdw blurRad="38100" dist="38100" dir="2700000" algn="tl">
                      <a:srgbClr val="000000"/>
                    </a:outerShdw>
                  </a:effectLst>
                  <a:ea typeface="宋体" pitchFamily="2" charset="-122"/>
                </a:rPr>
                <a:t>任务分配</a:t>
              </a:r>
              <a:endParaRPr lang="zh-CN" altLang="en-US" b="1" dirty="0">
                <a:solidFill>
                  <a:srgbClr val="FFFF00"/>
                </a:solidFill>
                <a:effectLst>
                  <a:outerShdw blurRad="38100" dist="38100" dir="2700000" algn="tl">
                    <a:srgbClr val="000000"/>
                  </a:outerShdw>
                </a:effectLst>
                <a:ea typeface="宋体" pitchFamily="2" charset="-122"/>
              </a:endParaRPr>
            </a:p>
          </p:txBody>
        </p:sp>
        <p:sp>
          <p:nvSpPr>
            <p:cNvPr id="234527" name="Text Box 31"/>
            <p:cNvSpPr txBox="1">
              <a:spLocks noChangeArrowheads="1"/>
            </p:cNvSpPr>
            <p:nvPr/>
          </p:nvSpPr>
          <p:spPr bwMode="auto">
            <a:xfrm>
              <a:off x="4645116" y="3259849"/>
              <a:ext cx="1524000" cy="366712"/>
            </a:xfrm>
            <a:prstGeom prst="rect">
              <a:avLst/>
            </a:prstGeom>
            <a:noFill/>
            <a:ln w="9525" algn="ctr">
              <a:noFill/>
              <a:miter lim="800000"/>
              <a:headEnd/>
              <a:tailEnd/>
            </a:ln>
            <a:effectLst/>
          </p:spPr>
          <p:txBody>
            <a:bodyPr>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下一个任务</a:t>
              </a:r>
            </a:p>
          </p:txBody>
        </p:sp>
        <p:sp>
          <p:nvSpPr>
            <p:cNvPr id="234528" name="Text Box 32"/>
            <p:cNvSpPr txBox="1">
              <a:spLocks noChangeArrowheads="1"/>
            </p:cNvSpPr>
            <p:nvPr/>
          </p:nvSpPr>
          <p:spPr bwMode="auto">
            <a:xfrm>
              <a:off x="4717124" y="3554553"/>
              <a:ext cx="1160463" cy="646331"/>
            </a:xfrm>
            <a:prstGeom prst="rect">
              <a:avLst/>
            </a:prstGeom>
            <a:noFill/>
            <a:ln w="9525" algn="ctr">
              <a:noFill/>
              <a:miter lim="800000"/>
              <a:headEnd/>
              <a:tailEnd/>
            </a:ln>
            <a:effectLst/>
          </p:spPr>
          <p:txBody>
            <a:bodyPr wrap="square">
              <a:spAutoFit/>
            </a:bodyPr>
            <a:lstStyle/>
            <a:p>
              <a:pPr>
                <a:spcBef>
                  <a:spcPct val="50000"/>
                </a:spcBef>
                <a:defRPr/>
              </a:pPr>
              <a:r>
                <a:rPr lang="zh-CN" altLang="en-US" b="1" dirty="0" smtClean="0">
                  <a:solidFill>
                    <a:srgbClr val="FFFF00"/>
                  </a:solidFill>
                  <a:effectLst>
                    <a:outerShdw blurRad="38100" dist="38100" dir="2700000" algn="tl">
                      <a:srgbClr val="000000"/>
                    </a:outerShdw>
                  </a:effectLst>
                  <a:ea typeface="宋体" pitchFamily="2" charset="-122"/>
                </a:rPr>
                <a:t>未</a:t>
              </a:r>
              <a:r>
                <a:rPr lang="zh-CN" altLang="en-US" b="1" dirty="0">
                  <a:solidFill>
                    <a:srgbClr val="FFFF00"/>
                  </a:solidFill>
                  <a:effectLst>
                    <a:outerShdw blurRad="38100" dist="38100" dir="2700000" algn="tl">
                      <a:srgbClr val="000000"/>
                    </a:outerShdw>
                  </a:effectLst>
                  <a:ea typeface="宋体" pitchFamily="2" charset="-122"/>
                </a:rPr>
                <a:t>通过验收的模块</a:t>
              </a:r>
            </a:p>
          </p:txBody>
        </p:sp>
        <p:sp>
          <p:nvSpPr>
            <p:cNvPr id="234530" name="Text Box 34"/>
            <p:cNvSpPr txBox="1">
              <a:spLocks noChangeArrowheads="1"/>
            </p:cNvSpPr>
            <p:nvPr/>
          </p:nvSpPr>
          <p:spPr bwMode="auto">
            <a:xfrm>
              <a:off x="1692275" y="4437063"/>
              <a:ext cx="698500"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差错</a:t>
              </a:r>
            </a:p>
          </p:txBody>
        </p:sp>
        <p:sp>
          <p:nvSpPr>
            <p:cNvPr id="234533" name="Text Box 37"/>
            <p:cNvSpPr txBox="1">
              <a:spLocks noChangeArrowheads="1"/>
            </p:cNvSpPr>
            <p:nvPr/>
          </p:nvSpPr>
          <p:spPr bwMode="auto">
            <a:xfrm>
              <a:off x="4537075" y="2506663"/>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共享的信息</a:t>
              </a:r>
            </a:p>
          </p:txBody>
        </p:sp>
        <p:sp>
          <p:nvSpPr>
            <p:cNvPr id="234534" name="Text Box 38"/>
            <p:cNvSpPr txBox="1">
              <a:spLocks noChangeArrowheads="1"/>
            </p:cNvSpPr>
            <p:nvPr/>
          </p:nvSpPr>
          <p:spPr bwMode="auto">
            <a:xfrm>
              <a:off x="4126375" y="1177251"/>
              <a:ext cx="1634331" cy="366712"/>
            </a:xfrm>
            <a:prstGeom prst="rect">
              <a:avLst/>
            </a:prstGeom>
            <a:noFill/>
            <a:ln w="9525" algn="ctr">
              <a:noFill/>
              <a:miter lim="800000"/>
              <a:headEnd/>
              <a:tailEnd/>
            </a:ln>
            <a:effectLst/>
          </p:spPr>
          <p:txBody>
            <a:bodyPr wrap="square">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新用户故事</a:t>
              </a:r>
            </a:p>
          </p:txBody>
        </p:sp>
        <p:sp>
          <p:nvSpPr>
            <p:cNvPr id="234535" name="Text Box 39"/>
            <p:cNvSpPr txBox="1">
              <a:spLocks noChangeArrowheads="1"/>
            </p:cNvSpPr>
            <p:nvPr/>
          </p:nvSpPr>
          <p:spPr bwMode="auto">
            <a:xfrm>
              <a:off x="4126375" y="1538329"/>
              <a:ext cx="1634331" cy="366712"/>
            </a:xfrm>
            <a:prstGeom prst="rect">
              <a:avLst/>
            </a:prstGeom>
            <a:noFill/>
            <a:ln w="9525" algn="ctr">
              <a:noFill/>
              <a:miter lim="800000"/>
              <a:headEnd/>
              <a:tailEnd/>
            </a:ln>
            <a:effectLst/>
          </p:spPr>
          <p:txBody>
            <a:bodyPr wrap="square">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新项目速率</a:t>
              </a:r>
            </a:p>
          </p:txBody>
        </p:sp>
        <p:sp>
          <p:nvSpPr>
            <p:cNvPr id="234536" name="Text Box 40"/>
            <p:cNvSpPr txBox="1">
              <a:spLocks noChangeArrowheads="1"/>
            </p:cNvSpPr>
            <p:nvPr/>
          </p:nvSpPr>
          <p:spPr bwMode="auto">
            <a:xfrm>
              <a:off x="7235825" y="3258261"/>
              <a:ext cx="950913" cy="368300"/>
            </a:xfrm>
            <a:prstGeom prst="rect">
              <a:avLst/>
            </a:prstGeom>
            <a:noFill/>
            <a:ln w="9525" algn="ctr">
              <a:noFill/>
              <a:miter lim="800000"/>
              <a:headEnd/>
              <a:tailEnd/>
            </a:ln>
            <a:effectLst/>
          </p:spPr>
          <p:txBody>
            <a:bodyPr>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新功能</a:t>
              </a:r>
            </a:p>
          </p:txBody>
        </p:sp>
        <p:sp>
          <p:nvSpPr>
            <p:cNvPr id="234537" name="Text Box 41"/>
            <p:cNvSpPr txBox="1">
              <a:spLocks noChangeArrowheads="1"/>
            </p:cNvSpPr>
            <p:nvPr/>
          </p:nvSpPr>
          <p:spPr bwMode="auto">
            <a:xfrm>
              <a:off x="8172450" y="3194513"/>
              <a:ext cx="727075" cy="779462"/>
            </a:xfrm>
            <a:prstGeom prst="rect">
              <a:avLst/>
            </a:prstGeom>
            <a:noFill/>
            <a:ln w="9525" algn="ctr">
              <a:noFill/>
              <a:miter lim="800000"/>
              <a:headEnd/>
              <a:tailEnd/>
            </a:ln>
            <a:effectLst/>
          </p:spPr>
          <p:txBody>
            <a:bodyPr>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最新</a:t>
              </a:r>
            </a:p>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版本</a:t>
              </a:r>
            </a:p>
          </p:txBody>
        </p:sp>
        <p:sp>
          <p:nvSpPr>
            <p:cNvPr id="234539" name="Text Box 43"/>
            <p:cNvSpPr txBox="1">
              <a:spLocks noChangeArrowheads="1"/>
            </p:cNvSpPr>
            <p:nvPr/>
          </p:nvSpPr>
          <p:spPr bwMode="auto">
            <a:xfrm>
              <a:off x="6588224" y="2132856"/>
              <a:ext cx="2267744" cy="923330"/>
            </a:xfrm>
            <a:prstGeom prst="rect">
              <a:avLst/>
            </a:prstGeom>
            <a:noFill/>
            <a:ln w="9525" algn="ctr">
              <a:noFill/>
              <a:miter lim="800000"/>
              <a:headEnd/>
              <a:tailEnd/>
            </a:ln>
            <a:effectLst/>
          </p:spPr>
          <p:txBody>
            <a:bodyPr wrap="square">
              <a:spAutoFit/>
            </a:bodyPr>
            <a:lstStyle/>
            <a:p>
              <a:pPr>
                <a:spcBef>
                  <a:spcPts val="0"/>
                </a:spcBef>
                <a:defRPr/>
              </a:pPr>
              <a:r>
                <a:rPr lang="zh-CN" altLang="en-US" b="1" dirty="0">
                  <a:solidFill>
                    <a:srgbClr val="FFFF00"/>
                  </a:solidFill>
                  <a:effectLst>
                    <a:outerShdw blurRad="38100" dist="38100" dir="2700000" algn="tl">
                      <a:srgbClr val="000000"/>
                    </a:outerShdw>
                  </a:effectLst>
                  <a:ea typeface="宋体" pitchFamily="2" charset="-122"/>
                </a:rPr>
                <a:t>结对编程与人员</a:t>
              </a:r>
              <a:r>
                <a:rPr lang="zh-CN" altLang="en-US" b="1" dirty="0" smtClean="0">
                  <a:solidFill>
                    <a:srgbClr val="FFFF00"/>
                  </a:solidFill>
                  <a:effectLst>
                    <a:outerShdw blurRad="38100" dist="38100" dir="2700000" algn="tl">
                      <a:srgbClr val="000000"/>
                    </a:outerShdw>
                  </a:effectLst>
                  <a:ea typeface="宋体" pitchFamily="2" charset="-122"/>
                </a:rPr>
                <a:t>轮换</a:t>
              </a:r>
              <a:endParaRPr lang="en-US" altLang="zh-CN" b="1" dirty="0" smtClean="0">
                <a:solidFill>
                  <a:srgbClr val="FFFF00"/>
                </a:solidFill>
                <a:effectLst>
                  <a:outerShdw blurRad="38100" dist="38100" dir="2700000" algn="tl">
                    <a:srgbClr val="000000"/>
                  </a:outerShdw>
                </a:effectLst>
                <a:ea typeface="宋体" pitchFamily="2" charset="-122"/>
              </a:endParaRPr>
            </a:p>
            <a:p>
              <a:pPr>
                <a:spcBef>
                  <a:spcPts val="0"/>
                </a:spcBef>
                <a:defRPr/>
              </a:pPr>
              <a:r>
                <a:rPr lang="zh-CN" altLang="en-US" b="1" dirty="0" smtClean="0">
                  <a:solidFill>
                    <a:srgbClr val="FFFF00"/>
                  </a:solidFill>
                  <a:effectLst>
                    <a:outerShdw blurRad="38100" dist="38100" dir="2700000" algn="tl">
                      <a:srgbClr val="000000"/>
                    </a:outerShdw>
                  </a:effectLst>
                  <a:ea typeface="宋体" pitchFamily="2" charset="-122"/>
                </a:rPr>
                <a:t>持续</a:t>
              </a:r>
              <a:r>
                <a:rPr lang="zh-CN" altLang="en-US" b="1" dirty="0">
                  <a:solidFill>
                    <a:srgbClr val="FFFF00"/>
                  </a:solidFill>
                  <a:effectLst>
                    <a:outerShdw blurRad="38100" dist="38100" dir="2700000" algn="tl">
                      <a:srgbClr val="000000"/>
                    </a:outerShdw>
                  </a:effectLst>
                  <a:ea typeface="宋体" pitchFamily="2" charset="-122"/>
                </a:rPr>
                <a:t>地优化</a:t>
              </a:r>
              <a:r>
                <a:rPr lang="zh-CN" altLang="en-US" b="1" dirty="0" smtClean="0">
                  <a:solidFill>
                    <a:srgbClr val="FFFF00"/>
                  </a:solidFill>
                  <a:effectLst>
                    <a:outerShdw blurRad="38100" dist="38100" dir="2700000" algn="tl">
                      <a:srgbClr val="000000"/>
                    </a:outerShdw>
                  </a:effectLst>
                  <a:ea typeface="宋体" pitchFamily="2" charset="-122"/>
                </a:rPr>
                <a:t>设计</a:t>
              </a:r>
              <a:endParaRPr lang="en-US" altLang="zh-CN" b="1" dirty="0" smtClean="0">
                <a:solidFill>
                  <a:srgbClr val="FFFF00"/>
                </a:solidFill>
                <a:effectLst>
                  <a:outerShdw blurRad="38100" dist="38100" dir="2700000" algn="tl">
                    <a:srgbClr val="000000"/>
                  </a:outerShdw>
                </a:effectLst>
                <a:ea typeface="宋体" pitchFamily="2" charset="-122"/>
              </a:endParaRPr>
            </a:p>
            <a:p>
              <a:pPr>
                <a:spcBef>
                  <a:spcPts val="0"/>
                </a:spcBef>
                <a:defRPr/>
              </a:pPr>
              <a:r>
                <a:rPr lang="en-US" altLang="zh-CN" b="1" dirty="0" smtClean="0">
                  <a:solidFill>
                    <a:srgbClr val="FFFF00"/>
                  </a:solidFill>
                  <a:effectLst>
                    <a:outerShdw blurRad="38100" dist="38100" dir="2700000" algn="tl">
                      <a:srgbClr val="000000"/>
                    </a:outerShdw>
                  </a:effectLst>
                  <a:ea typeface="宋体" pitchFamily="2" charset="-122"/>
                </a:rPr>
                <a:t>CRC</a:t>
              </a:r>
              <a:r>
                <a:rPr lang="zh-CN" altLang="en-US" b="1" dirty="0" smtClean="0">
                  <a:solidFill>
                    <a:srgbClr val="FFFF00"/>
                  </a:solidFill>
                  <a:effectLst>
                    <a:outerShdw blurRad="38100" dist="38100" dir="2700000" algn="tl">
                      <a:srgbClr val="000000"/>
                    </a:outerShdw>
                  </a:effectLst>
                  <a:ea typeface="宋体" pitchFamily="2" charset="-122"/>
                </a:rPr>
                <a:t>卡</a:t>
              </a:r>
              <a:endParaRPr lang="zh-CN" altLang="en-US" b="1" dirty="0">
                <a:solidFill>
                  <a:srgbClr val="FFFF00"/>
                </a:solidFill>
                <a:effectLst>
                  <a:outerShdw blurRad="38100" dist="38100" dir="2700000" algn="tl">
                    <a:srgbClr val="000000"/>
                  </a:outerShdw>
                </a:effectLst>
                <a:ea typeface="宋体" pitchFamily="2" charset="-122"/>
              </a:endParaRPr>
            </a:p>
          </p:txBody>
        </p:sp>
        <p:sp>
          <p:nvSpPr>
            <p:cNvPr id="234540" name="Text Box 44"/>
            <p:cNvSpPr txBox="1">
              <a:spLocks noChangeArrowheads="1"/>
            </p:cNvSpPr>
            <p:nvPr/>
          </p:nvSpPr>
          <p:spPr bwMode="auto">
            <a:xfrm>
              <a:off x="7165396" y="3573463"/>
              <a:ext cx="1152525" cy="366712"/>
            </a:xfrm>
            <a:prstGeom prst="rect">
              <a:avLst/>
            </a:prstGeom>
            <a:noFill/>
            <a:ln w="9525" algn="ctr">
              <a:noFill/>
              <a:miter lim="800000"/>
              <a:headEnd/>
              <a:tailEnd/>
            </a:ln>
            <a:effectLst/>
          </p:spPr>
          <p:txBody>
            <a:bodyPr>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消除差错</a:t>
              </a:r>
            </a:p>
          </p:txBody>
        </p:sp>
        <p:sp>
          <p:nvSpPr>
            <p:cNvPr id="234542" name="Text Box 46"/>
            <p:cNvSpPr txBox="1">
              <a:spLocks noChangeArrowheads="1"/>
            </p:cNvSpPr>
            <p:nvPr/>
          </p:nvSpPr>
          <p:spPr bwMode="auto">
            <a:xfrm>
              <a:off x="6156325" y="4437063"/>
              <a:ext cx="698500"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每天</a:t>
              </a:r>
            </a:p>
          </p:txBody>
        </p:sp>
        <p:sp>
          <p:nvSpPr>
            <p:cNvPr id="86054" name="Freeform 47"/>
            <p:cNvSpPr>
              <a:spLocks/>
            </p:cNvSpPr>
            <p:nvPr/>
          </p:nvSpPr>
          <p:spPr bwMode="auto">
            <a:xfrm>
              <a:off x="4067175" y="4051300"/>
              <a:ext cx="4465638" cy="720725"/>
            </a:xfrm>
            <a:custGeom>
              <a:avLst/>
              <a:gdLst>
                <a:gd name="T0" fmla="*/ 2813 w 2813"/>
                <a:gd name="T1" fmla="*/ 0 h 454"/>
                <a:gd name="T2" fmla="*/ 2813 w 2813"/>
                <a:gd name="T3" fmla="*/ 454 h 454"/>
                <a:gd name="T4" fmla="*/ 0 w 2813"/>
                <a:gd name="T5" fmla="*/ 454 h 454"/>
                <a:gd name="T6" fmla="*/ 0 w 2813"/>
                <a:gd name="T7" fmla="*/ 0 h 454"/>
                <a:gd name="T8" fmla="*/ 0 60000 65536"/>
                <a:gd name="T9" fmla="*/ 0 60000 65536"/>
                <a:gd name="T10" fmla="*/ 0 60000 65536"/>
                <a:gd name="T11" fmla="*/ 0 60000 65536"/>
                <a:gd name="T12" fmla="*/ 0 w 2813"/>
                <a:gd name="T13" fmla="*/ 0 h 454"/>
                <a:gd name="T14" fmla="*/ 2813 w 2813"/>
                <a:gd name="T15" fmla="*/ 454 h 454"/>
              </a:gdLst>
              <a:ahLst/>
              <a:cxnLst>
                <a:cxn ang="T8">
                  <a:pos x="T0" y="T1"/>
                </a:cxn>
                <a:cxn ang="T9">
                  <a:pos x="T2" y="T3"/>
                </a:cxn>
                <a:cxn ang="T10">
                  <a:pos x="T4" y="T5"/>
                </a:cxn>
                <a:cxn ang="T11">
                  <a:pos x="T6" y="T7"/>
                </a:cxn>
              </a:cxnLst>
              <a:rect l="T12" t="T13" r="T14" b="T15"/>
              <a:pathLst>
                <a:path w="2813" h="454">
                  <a:moveTo>
                    <a:pt x="2813" y="0"/>
                  </a:moveTo>
                  <a:lnTo>
                    <a:pt x="2813" y="454"/>
                  </a:lnTo>
                  <a:lnTo>
                    <a:pt x="0" y="454"/>
                  </a:lnTo>
                  <a:lnTo>
                    <a:pt x="0" y="0"/>
                  </a:lnTo>
                </a:path>
              </a:pathLst>
            </a:custGeom>
            <a:noFill/>
            <a:ln w="9525">
              <a:solidFill>
                <a:schemeClr val="tx1"/>
              </a:solidFill>
              <a:round/>
              <a:headEnd/>
              <a:tailEnd type="triangle" w="lg" len="me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vertical)">
                                      <p:cBhvr>
                                        <p:cTn id="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a:spLocks noGrp="1"/>
          </p:cNvSpPr>
          <p:nvPr>
            <p:ph type="sldNum" sz="quarter" idx="11"/>
          </p:nvPr>
        </p:nvSpPr>
        <p:spPr>
          <a:noFill/>
        </p:spPr>
        <p:txBody>
          <a:bodyPr/>
          <a:lstStyle/>
          <a:p>
            <a:fld id="{8892A893-AA7D-4DE6-8FBC-1125CF78838F}" type="slidenum">
              <a:rPr lang="en-US" altLang="zh-CN">
                <a:ea typeface="宋体" charset="-122"/>
              </a:rPr>
              <a:pPr/>
              <a:t>22</a:t>
            </a:fld>
            <a:endParaRPr lang="en-US" altLang="zh-CN">
              <a:ea typeface="宋体" charset="-122"/>
            </a:endParaRPr>
          </a:p>
        </p:txBody>
      </p:sp>
      <p:sp>
        <p:nvSpPr>
          <p:cNvPr id="295938" name="Rectangle 2"/>
          <p:cNvSpPr>
            <a:spLocks noGrp="1" noChangeArrowheads="1"/>
          </p:cNvSpPr>
          <p:nvPr>
            <p:ph type="body" idx="1"/>
          </p:nvPr>
        </p:nvSpPr>
        <p:spPr>
          <a:xfrm>
            <a:off x="179388" y="1196975"/>
            <a:ext cx="8856662" cy="5256213"/>
          </a:xfrm>
        </p:spPr>
        <p:txBody>
          <a:bodyPr/>
          <a:lstStyle/>
          <a:p>
            <a:pPr eaLnBrk="1" hangingPunct="1">
              <a:lnSpc>
                <a:spcPct val="120000"/>
              </a:lnSpc>
              <a:defRPr/>
            </a:pPr>
            <a:r>
              <a:rPr lang="zh-CN" altLang="en-US" b="1" dirty="0" smtClean="0">
                <a:solidFill>
                  <a:srgbClr val="FFFF00"/>
                </a:solidFill>
              </a:rPr>
              <a:t>生命周期</a:t>
            </a:r>
          </a:p>
          <a:p>
            <a:pPr lvl="1" eaLnBrk="1" hangingPunct="1">
              <a:spcAft>
                <a:spcPts val="1200"/>
              </a:spcAft>
              <a:defRPr/>
            </a:pPr>
            <a:r>
              <a:rPr lang="zh-CN" altLang="en-US" b="1" dirty="0" smtClean="0">
                <a:solidFill>
                  <a:srgbClr val="FFFF00"/>
                </a:solidFill>
              </a:rPr>
              <a:t>敏捷过程是一个一维的迭代过程</a:t>
            </a:r>
          </a:p>
          <a:p>
            <a:pPr lvl="1" eaLnBrk="1" hangingPunct="1">
              <a:spcAft>
                <a:spcPts val="1200"/>
              </a:spcAft>
              <a:defRPr/>
            </a:pPr>
            <a:r>
              <a:rPr lang="en-US" altLang="zh-CN" b="1" dirty="0" smtClean="0">
                <a:solidFill>
                  <a:srgbClr val="FFFF00"/>
                </a:solidFill>
              </a:rPr>
              <a:t>RUP</a:t>
            </a:r>
            <a:r>
              <a:rPr lang="zh-CN" altLang="en-US" b="1" dirty="0" smtClean="0">
                <a:solidFill>
                  <a:srgbClr val="FFFF00"/>
                </a:solidFill>
              </a:rPr>
              <a:t>是一个二维、双重的迭代过程</a:t>
            </a:r>
          </a:p>
          <a:p>
            <a:pPr lvl="1" eaLnBrk="1" hangingPunct="1">
              <a:spcAft>
                <a:spcPts val="1200"/>
              </a:spcAft>
              <a:defRPr/>
            </a:pPr>
            <a:r>
              <a:rPr lang="zh-CN" altLang="en-US" b="1" dirty="0" smtClean="0">
                <a:solidFill>
                  <a:srgbClr val="FFFF00"/>
                </a:solidFill>
              </a:rPr>
              <a:t>敏捷过程相对</a:t>
            </a:r>
            <a:r>
              <a:rPr lang="en-US" altLang="zh-CN" b="1" dirty="0" smtClean="0">
                <a:solidFill>
                  <a:srgbClr val="FFFF00"/>
                </a:solidFill>
              </a:rPr>
              <a:t>RUP</a:t>
            </a:r>
            <a:r>
              <a:rPr lang="zh-CN" altLang="en-US" b="1" dirty="0" smtClean="0">
                <a:solidFill>
                  <a:srgbClr val="FFFF00"/>
                </a:solidFill>
              </a:rPr>
              <a:t>具有对变化和不确定性的</a:t>
            </a:r>
            <a:r>
              <a:rPr lang="zh-CN" altLang="en-US" b="1" dirty="0" smtClean="0">
                <a:solidFill>
                  <a:srgbClr val="FFFF00"/>
                </a:solidFill>
                <a:latin typeface="Arial"/>
              </a:rPr>
              <a:t>“</a:t>
            </a:r>
            <a:r>
              <a:rPr lang="zh-CN" altLang="en-US" b="1" dirty="0" smtClean="0"/>
              <a:t>更快速、更敏捷</a:t>
            </a:r>
            <a:r>
              <a:rPr lang="zh-CN" altLang="en-US" b="1" dirty="0" smtClean="0">
                <a:solidFill>
                  <a:srgbClr val="FFFF00"/>
                </a:solidFill>
                <a:latin typeface="Arial"/>
              </a:rPr>
              <a:t>”</a:t>
            </a:r>
            <a:r>
              <a:rPr lang="zh-CN" altLang="en-US" b="1" dirty="0" smtClean="0">
                <a:solidFill>
                  <a:srgbClr val="FFFF00"/>
                </a:solidFill>
              </a:rPr>
              <a:t>的反应特性，且在快速的同时仍保持</a:t>
            </a:r>
            <a:r>
              <a:rPr lang="zh-CN" altLang="en-US" b="1" dirty="0" smtClean="0"/>
              <a:t>可持续性</a:t>
            </a:r>
            <a:r>
              <a:rPr lang="zh-CN" altLang="en-US" b="1" dirty="0" smtClean="0">
                <a:solidFill>
                  <a:srgbClr val="FFFF00"/>
                </a:solidFill>
              </a:rPr>
              <a:t>，该特性能较好地适应商业竞争环境下对小型项目提出的有限开发时间的约束。</a:t>
            </a:r>
          </a:p>
        </p:txBody>
      </p:sp>
      <p:sp>
        <p:nvSpPr>
          <p:cNvPr id="29593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8704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p>
            <a:fld id="{4FB915DB-9EF9-4D0D-B1F9-6F6174EEAADF}" type="slidenum">
              <a:rPr lang="en-US" altLang="zh-CN">
                <a:ea typeface="宋体" charset="-122"/>
              </a:rPr>
              <a:pPr/>
              <a:t>23</a:t>
            </a:fld>
            <a:endParaRPr lang="en-US" altLang="zh-CN">
              <a:ea typeface="宋体" charset="-122"/>
            </a:endParaRPr>
          </a:p>
        </p:txBody>
      </p:sp>
      <p:sp>
        <p:nvSpPr>
          <p:cNvPr id="296962" name="Rectangle 2"/>
          <p:cNvSpPr>
            <a:spLocks noGrp="1" noChangeArrowheads="1"/>
          </p:cNvSpPr>
          <p:nvPr>
            <p:ph type="body" idx="1"/>
          </p:nvPr>
        </p:nvSpPr>
        <p:spPr>
          <a:xfrm>
            <a:off x="179388" y="1196975"/>
            <a:ext cx="8856662" cy="4895850"/>
          </a:xfrm>
        </p:spPr>
        <p:txBody>
          <a:bodyPr/>
          <a:lstStyle/>
          <a:p>
            <a:pPr eaLnBrk="1" hangingPunct="1">
              <a:lnSpc>
                <a:spcPct val="120000"/>
              </a:lnSpc>
              <a:defRPr/>
            </a:pPr>
            <a:r>
              <a:rPr lang="zh-CN" altLang="en-US" sz="2800" b="1" dirty="0" smtClean="0">
                <a:solidFill>
                  <a:srgbClr val="FFFF00"/>
                </a:solidFill>
              </a:rPr>
              <a:t>人员</a:t>
            </a:r>
          </a:p>
          <a:p>
            <a:pPr lvl="1" eaLnBrk="1" hangingPunct="1">
              <a:spcBef>
                <a:spcPts val="1200"/>
              </a:spcBef>
              <a:spcAft>
                <a:spcPts val="600"/>
              </a:spcAft>
              <a:defRPr/>
            </a:pPr>
            <a:r>
              <a:rPr lang="zh-CN" altLang="en-US" sz="2400" b="1" dirty="0" smtClean="0">
                <a:solidFill>
                  <a:srgbClr val="FFFF00"/>
                </a:solidFill>
              </a:rPr>
              <a:t>敏捷过程突出强调了</a:t>
            </a:r>
            <a:r>
              <a:rPr lang="zh-CN" altLang="en-US" sz="2400" b="1" dirty="0" smtClean="0">
                <a:solidFill>
                  <a:srgbClr val="FFFF00"/>
                </a:solidFill>
                <a:latin typeface="Arial"/>
              </a:rPr>
              <a:t>“</a:t>
            </a:r>
            <a:r>
              <a:rPr lang="zh-CN" altLang="en-US" sz="2400" b="1" dirty="0" smtClean="0"/>
              <a:t>客户</a:t>
            </a:r>
            <a:r>
              <a:rPr lang="zh-CN" altLang="en-US" sz="2400" b="1" dirty="0" smtClean="0">
                <a:solidFill>
                  <a:srgbClr val="FFFF00"/>
                </a:solidFill>
                <a:latin typeface="Arial"/>
              </a:rPr>
              <a:t>”</a:t>
            </a:r>
            <a:r>
              <a:rPr lang="zh-CN" altLang="en-US" sz="2400" b="1" dirty="0" smtClean="0">
                <a:solidFill>
                  <a:srgbClr val="FFFF00"/>
                </a:solidFill>
              </a:rPr>
              <a:t>这一角色的重要性</a:t>
            </a:r>
          </a:p>
          <a:p>
            <a:pPr lvl="2" eaLnBrk="1" hangingPunct="1">
              <a:spcBef>
                <a:spcPts val="1200"/>
              </a:spcBef>
              <a:spcAft>
                <a:spcPts val="600"/>
              </a:spcAft>
              <a:defRPr/>
            </a:pPr>
            <a:r>
              <a:rPr lang="zh-CN" altLang="en-US" sz="2000" b="1" dirty="0" smtClean="0">
                <a:solidFill>
                  <a:srgbClr val="FFFF00"/>
                </a:solidFill>
              </a:rPr>
              <a:t>能够全面、动态地获得用户需求，将需求的持续反馈用以对过程进行适应性校正调整</a:t>
            </a:r>
          </a:p>
          <a:p>
            <a:pPr lvl="1" eaLnBrk="1" hangingPunct="1">
              <a:spcBef>
                <a:spcPts val="1200"/>
              </a:spcBef>
              <a:spcAft>
                <a:spcPts val="600"/>
              </a:spcAft>
              <a:defRPr/>
            </a:pPr>
            <a:r>
              <a:rPr lang="zh-CN" altLang="en-US" sz="2400" b="1" dirty="0" smtClean="0">
                <a:solidFill>
                  <a:srgbClr val="FFFF00"/>
                </a:solidFill>
              </a:rPr>
              <a:t>敏捷过程中各成员个体相互的地位关系是</a:t>
            </a:r>
            <a:r>
              <a:rPr lang="zh-CN" altLang="en-US" sz="2400" b="1" dirty="0" smtClean="0"/>
              <a:t>平等的</a:t>
            </a:r>
            <a:r>
              <a:rPr lang="zh-CN" altLang="en-US" sz="2400" b="1" dirty="0" smtClean="0">
                <a:solidFill>
                  <a:srgbClr val="FFFF00"/>
                </a:solidFill>
              </a:rPr>
              <a:t>，职责是</a:t>
            </a:r>
            <a:r>
              <a:rPr lang="zh-CN" altLang="en-US" sz="2400" b="1" dirty="0" smtClean="0"/>
              <a:t>共同的</a:t>
            </a:r>
            <a:r>
              <a:rPr lang="zh-CN" altLang="en-US" sz="2400" b="1" dirty="0" smtClean="0">
                <a:solidFill>
                  <a:srgbClr val="FFFF00"/>
                </a:solidFill>
              </a:rPr>
              <a:t>；个体间的首要协作交互方式为</a:t>
            </a:r>
            <a:r>
              <a:rPr lang="zh-CN" altLang="en-US" sz="2400" b="1" dirty="0" smtClean="0"/>
              <a:t>面对面的交谈</a:t>
            </a:r>
          </a:p>
          <a:p>
            <a:pPr lvl="1" eaLnBrk="1" hangingPunct="1">
              <a:spcBef>
                <a:spcPts val="1200"/>
              </a:spcBef>
              <a:spcAft>
                <a:spcPts val="600"/>
              </a:spcAft>
              <a:defRPr/>
            </a:pPr>
            <a:r>
              <a:rPr lang="en-US" altLang="zh-CN" sz="2400" b="1" dirty="0" smtClean="0">
                <a:solidFill>
                  <a:srgbClr val="FFFF00"/>
                </a:solidFill>
              </a:rPr>
              <a:t>RUP</a:t>
            </a:r>
            <a:r>
              <a:rPr lang="zh-CN" altLang="en-US" sz="2400" b="1" dirty="0" smtClean="0">
                <a:solidFill>
                  <a:srgbClr val="FFFF00"/>
                </a:solidFill>
              </a:rPr>
              <a:t>中个体的职责是按照</a:t>
            </a:r>
            <a:r>
              <a:rPr lang="zh-CN" altLang="en-US" sz="2400" b="1" dirty="0" smtClean="0">
                <a:solidFill>
                  <a:srgbClr val="FFFF00"/>
                </a:solidFill>
                <a:latin typeface="Arial"/>
              </a:rPr>
              <a:t>“</a:t>
            </a:r>
            <a:r>
              <a:rPr lang="zh-CN" altLang="en-US" sz="2400" b="1" dirty="0" smtClean="0"/>
              <a:t>角色</a:t>
            </a:r>
            <a:r>
              <a:rPr lang="zh-CN" altLang="en-US" sz="2400" b="1" dirty="0" smtClean="0">
                <a:solidFill>
                  <a:srgbClr val="FFFF00"/>
                </a:solidFill>
                <a:latin typeface="Arial"/>
              </a:rPr>
              <a:t>”</a:t>
            </a:r>
            <a:r>
              <a:rPr lang="zh-CN" altLang="en-US" sz="2400" b="1" dirty="0" smtClean="0">
                <a:solidFill>
                  <a:srgbClr val="FFFF00"/>
                </a:solidFill>
              </a:rPr>
              <a:t>明确分工的，未给出个体间的地位关系</a:t>
            </a:r>
          </a:p>
          <a:p>
            <a:pPr lvl="1" eaLnBrk="1" hangingPunct="1">
              <a:spcBef>
                <a:spcPts val="1200"/>
              </a:spcBef>
              <a:spcAft>
                <a:spcPts val="600"/>
              </a:spcAft>
              <a:defRPr/>
            </a:pPr>
            <a:r>
              <a:rPr lang="en-US" altLang="zh-CN" sz="2400" b="1" dirty="0" smtClean="0">
                <a:solidFill>
                  <a:srgbClr val="FFFF00"/>
                </a:solidFill>
              </a:rPr>
              <a:t>RUP</a:t>
            </a:r>
            <a:r>
              <a:rPr lang="zh-CN" altLang="en-US" sz="2400" b="1" dirty="0" smtClean="0">
                <a:solidFill>
                  <a:srgbClr val="FFFF00"/>
                </a:solidFill>
              </a:rPr>
              <a:t>中主要协作交互方式是通过</a:t>
            </a:r>
            <a:r>
              <a:rPr lang="zh-CN" altLang="en-US" sz="2400" b="1" dirty="0" smtClean="0">
                <a:solidFill>
                  <a:srgbClr val="FFFF00"/>
                </a:solidFill>
                <a:latin typeface="Arial"/>
              </a:rPr>
              <a:t>“</a:t>
            </a:r>
            <a:r>
              <a:rPr lang="zh-CN" altLang="en-US" sz="2400" b="1" dirty="0" smtClean="0"/>
              <a:t>形式化的文档</a:t>
            </a:r>
            <a:r>
              <a:rPr lang="en-US" altLang="zh-CN" sz="2400" b="1" dirty="0" smtClean="0"/>
              <a:t>——</a:t>
            </a:r>
            <a:r>
              <a:rPr lang="zh-CN" altLang="en-US" sz="2400" b="1" dirty="0" smtClean="0"/>
              <a:t>模型</a:t>
            </a:r>
            <a:r>
              <a:rPr lang="zh-CN" altLang="en-US" sz="2400" b="1" dirty="0" smtClean="0">
                <a:solidFill>
                  <a:srgbClr val="FFFF00"/>
                </a:solidFill>
                <a:latin typeface="Arial"/>
              </a:rPr>
              <a:t>”</a:t>
            </a:r>
            <a:endParaRPr lang="zh-CN" altLang="en-US" sz="2400" b="1" dirty="0" smtClean="0">
              <a:solidFill>
                <a:srgbClr val="FFFF00"/>
              </a:solidFill>
            </a:endParaRPr>
          </a:p>
          <a:p>
            <a:pPr lvl="1" eaLnBrk="1" hangingPunct="1">
              <a:spcBef>
                <a:spcPts val="1200"/>
              </a:spcBef>
              <a:spcAft>
                <a:spcPts val="600"/>
              </a:spcAft>
              <a:defRPr/>
            </a:pPr>
            <a:r>
              <a:rPr lang="zh-CN" altLang="en-US" sz="2400" b="1" dirty="0" smtClean="0">
                <a:solidFill>
                  <a:srgbClr val="FFFF00"/>
                </a:solidFill>
              </a:rPr>
              <a:t>理想方式：将上述两种方式进行结合</a:t>
            </a:r>
          </a:p>
        </p:txBody>
      </p:sp>
      <p:sp>
        <p:nvSpPr>
          <p:cNvPr id="29696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8806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p:spPr>
        <p:txBody>
          <a:bodyPr/>
          <a:lstStyle/>
          <a:p>
            <a:fld id="{9BF04A5F-FE88-4F82-9EEF-0648EEA79709}" type="slidenum">
              <a:rPr lang="en-US" altLang="zh-CN">
                <a:ea typeface="宋体" charset="-122"/>
              </a:rPr>
              <a:pPr/>
              <a:t>24</a:t>
            </a:fld>
            <a:endParaRPr lang="en-US" altLang="zh-CN">
              <a:ea typeface="宋体" charset="-122"/>
            </a:endParaRPr>
          </a:p>
        </p:txBody>
      </p:sp>
      <p:sp>
        <p:nvSpPr>
          <p:cNvPr id="297986" name="Rectangle 2"/>
          <p:cNvSpPr>
            <a:spLocks noGrp="1" noChangeArrowheads="1"/>
          </p:cNvSpPr>
          <p:nvPr>
            <p:ph type="body" idx="1"/>
          </p:nvPr>
        </p:nvSpPr>
        <p:spPr>
          <a:xfrm>
            <a:off x="179388" y="1196975"/>
            <a:ext cx="8856662" cy="5040313"/>
          </a:xfrm>
        </p:spPr>
        <p:txBody>
          <a:bodyPr/>
          <a:lstStyle/>
          <a:p>
            <a:pPr eaLnBrk="1" hangingPunct="1">
              <a:lnSpc>
                <a:spcPct val="120000"/>
              </a:lnSpc>
              <a:defRPr/>
            </a:pPr>
            <a:r>
              <a:rPr lang="zh-CN" altLang="en-US" sz="2800" b="1" dirty="0" smtClean="0">
                <a:solidFill>
                  <a:srgbClr val="FFFF00"/>
                </a:solidFill>
              </a:rPr>
              <a:t>方法</a:t>
            </a:r>
          </a:p>
          <a:p>
            <a:pPr lvl="1" eaLnBrk="1" hangingPunct="1">
              <a:spcAft>
                <a:spcPts val="600"/>
              </a:spcAft>
              <a:defRPr/>
            </a:pPr>
            <a:r>
              <a:rPr lang="zh-CN" altLang="en-US" sz="2400" b="1" dirty="0" smtClean="0">
                <a:solidFill>
                  <a:srgbClr val="FFFF00"/>
                </a:solidFill>
              </a:rPr>
              <a:t>动态满足需求</a:t>
            </a:r>
            <a:r>
              <a:rPr lang="en-US" altLang="zh-CN" sz="2400" b="1" dirty="0" smtClean="0">
                <a:solidFill>
                  <a:srgbClr val="FFFF00"/>
                </a:solidFill>
              </a:rPr>
              <a:t>——</a:t>
            </a:r>
            <a:r>
              <a:rPr lang="zh-CN" altLang="en-US" sz="2400" b="1" dirty="0" smtClean="0">
                <a:solidFill>
                  <a:srgbClr val="FFFF00"/>
                </a:solidFill>
              </a:rPr>
              <a:t>从欢迎变化、与客户合作到响应变化</a:t>
            </a:r>
          </a:p>
          <a:p>
            <a:pPr lvl="1" eaLnBrk="1" hangingPunct="1">
              <a:spcAft>
                <a:spcPts val="600"/>
              </a:spcAft>
              <a:defRPr/>
            </a:pPr>
            <a:r>
              <a:rPr lang="zh-CN" altLang="en-US" sz="2400" b="1" dirty="0" smtClean="0">
                <a:solidFill>
                  <a:srgbClr val="FFFF00"/>
                </a:solidFill>
              </a:rPr>
              <a:t>简单化，与</a:t>
            </a:r>
            <a:r>
              <a:rPr lang="en-US" altLang="zh-CN" sz="2400" b="1" dirty="0" smtClean="0">
                <a:solidFill>
                  <a:srgbClr val="FFFF00"/>
                </a:solidFill>
              </a:rPr>
              <a:t>RUP</a:t>
            </a:r>
            <a:r>
              <a:rPr lang="zh-CN" altLang="en-US" sz="2400" b="1" dirty="0" smtClean="0">
                <a:solidFill>
                  <a:srgbClr val="FFFF00"/>
                </a:solidFill>
              </a:rPr>
              <a:t>的以架构为中心的设计方法相比，是对产品不同质量要求的不同应对策略</a:t>
            </a:r>
          </a:p>
          <a:p>
            <a:pPr lvl="1" eaLnBrk="1" hangingPunct="1">
              <a:spcAft>
                <a:spcPts val="600"/>
              </a:spcAft>
              <a:defRPr/>
            </a:pPr>
            <a:r>
              <a:rPr lang="zh-CN" altLang="en-US" sz="2400" b="1" dirty="0" smtClean="0">
                <a:solidFill>
                  <a:srgbClr val="FFFF00"/>
                </a:solidFill>
              </a:rPr>
              <a:t>团队持续自我反省</a:t>
            </a:r>
          </a:p>
          <a:p>
            <a:pPr lvl="1" eaLnBrk="1" hangingPunct="1">
              <a:spcAft>
                <a:spcPts val="600"/>
              </a:spcAft>
              <a:defRPr/>
            </a:pPr>
            <a:r>
              <a:rPr lang="zh-CN" altLang="en-US" sz="2400" b="1" dirty="0" smtClean="0">
                <a:solidFill>
                  <a:srgbClr val="FFFF00"/>
                </a:solidFill>
              </a:rPr>
              <a:t>理想方式：与</a:t>
            </a:r>
            <a:r>
              <a:rPr lang="en-US" altLang="zh-CN" sz="2400" b="1" dirty="0" smtClean="0">
                <a:solidFill>
                  <a:srgbClr val="FFFF00"/>
                </a:solidFill>
              </a:rPr>
              <a:t>RUP</a:t>
            </a:r>
            <a:r>
              <a:rPr lang="zh-CN" altLang="en-US" sz="2400" b="1" dirty="0" smtClean="0">
                <a:solidFill>
                  <a:srgbClr val="FFFF00"/>
                </a:solidFill>
              </a:rPr>
              <a:t>的三种方法在项目开发的不同阶段同时使用</a:t>
            </a:r>
          </a:p>
          <a:p>
            <a:pPr lvl="2" eaLnBrk="1" hangingPunct="1">
              <a:spcAft>
                <a:spcPts val="600"/>
              </a:spcAft>
              <a:defRPr/>
            </a:pPr>
            <a:r>
              <a:rPr lang="zh-CN" altLang="en-US" sz="2000" b="1" dirty="0" smtClean="0">
                <a:solidFill>
                  <a:srgbClr val="FFFF00"/>
                </a:solidFill>
              </a:rPr>
              <a:t>整个过程建模使用</a:t>
            </a:r>
            <a:r>
              <a:rPr lang="en-US" altLang="zh-CN" sz="2000" b="1" dirty="0" smtClean="0">
                <a:solidFill>
                  <a:srgbClr val="FFFF00"/>
                </a:solidFill>
              </a:rPr>
              <a:t>UML</a:t>
            </a:r>
          </a:p>
          <a:p>
            <a:pPr lvl="2" eaLnBrk="1" hangingPunct="1">
              <a:spcAft>
                <a:spcPts val="600"/>
              </a:spcAft>
              <a:defRPr/>
            </a:pPr>
            <a:r>
              <a:rPr lang="zh-CN" altLang="en-US" sz="2000" b="1" dirty="0" smtClean="0">
                <a:solidFill>
                  <a:srgbClr val="FFFF00"/>
                </a:solidFill>
              </a:rPr>
              <a:t>在需求阶段可同时采用用例驱动方法和动态满足需求方法</a:t>
            </a:r>
          </a:p>
          <a:p>
            <a:pPr lvl="2" eaLnBrk="1" hangingPunct="1">
              <a:spcAft>
                <a:spcPts val="600"/>
              </a:spcAft>
              <a:defRPr/>
            </a:pPr>
            <a:r>
              <a:rPr lang="zh-CN" altLang="en-US" sz="2000" b="1" dirty="0" smtClean="0">
                <a:solidFill>
                  <a:srgbClr val="FFFF00"/>
                </a:solidFill>
              </a:rPr>
              <a:t>在设计阶段根据不同的项目质量要求选择以架构为中心和简单化两种之一来实施</a:t>
            </a:r>
          </a:p>
        </p:txBody>
      </p:sp>
      <p:sp>
        <p:nvSpPr>
          <p:cNvPr id="29798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8909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1"/>
          </p:nvPr>
        </p:nvSpPr>
        <p:spPr>
          <a:noFill/>
        </p:spPr>
        <p:txBody>
          <a:bodyPr/>
          <a:lstStyle/>
          <a:p>
            <a:fld id="{8D65F092-8F23-4BED-B36D-4F64D686FA4D}" type="slidenum">
              <a:rPr lang="en-US" altLang="zh-CN">
                <a:ea typeface="宋体" charset="-122"/>
              </a:rPr>
              <a:pPr/>
              <a:t>25</a:t>
            </a:fld>
            <a:endParaRPr lang="en-US" altLang="zh-CN">
              <a:ea typeface="宋体" charset="-122"/>
            </a:endParaRPr>
          </a:p>
        </p:txBody>
      </p:sp>
      <p:sp>
        <p:nvSpPr>
          <p:cNvPr id="299010" name="Rectangle 2"/>
          <p:cNvSpPr>
            <a:spLocks noGrp="1" noChangeArrowheads="1"/>
          </p:cNvSpPr>
          <p:nvPr>
            <p:ph type="body" idx="1"/>
          </p:nvPr>
        </p:nvSpPr>
        <p:spPr>
          <a:xfrm>
            <a:off x="179388" y="1196975"/>
            <a:ext cx="8856662" cy="5040313"/>
          </a:xfrm>
        </p:spPr>
        <p:txBody>
          <a:bodyPr/>
          <a:lstStyle/>
          <a:p>
            <a:pPr eaLnBrk="1" hangingPunct="1">
              <a:lnSpc>
                <a:spcPct val="120000"/>
              </a:lnSpc>
              <a:defRPr/>
            </a:pPr>
            <a:r>
              <a:rPr lang="zh-CN" altLang="en-US" b="1" dirty="0" smtClean="0">
                <a:solidFill>
                  <a:srgbClr val="FFFF00"/>
                </a:solidFill>
              </a:rPr>
              <a:t>产品</a:t>
            </a:r>
          </a:p>
          <a:p>
            <a:pPr lvl="1" eaLnBrk="1" hangingPunct="1">
              <a:spcAft>
                <a:spcPts val="600"/>
              </a:spcAft>
              <a:defRPr/>
            </a:pPr>
            <a:r>
              <a:rPr lang="en-US" altLang="zh-CN" b="1" dirty="0" smtClean="0">
                <a:solidFill>
                  <a:srgbClr val="FFFF00"/>
                </a:solidFill>
              </a:rPr>
              <a:t>RUP</a:t>
            </a:r>
            <a:r>
              <a:rPr lang="zh-CN" altLang="en-US" b="1" dirty="0" smtClean="0">
                <a:solidFill>
                  <a:srgbClr val="FFFF00"/>
                </a:solidFill>
              </a:rPr>
              <a:t>强调创建和维护形式化的文档</a:t>
            </a:r>
            <a:r>
              <a:rPr lang="en-US" altLang="zh-CN" b="1" dirty="0" smtClean="0">
                <a:solidFill>
                  <a:srgbClr val="FFFF00"/>
                </a:solidFill>
                <a:latin typeface="Arial"/>
              </a:rPr>
              <a:t>——</a:t>
            </a:r>
            <a:r>
              <a:rPr lang="zh-CN" altLang="en-US" b="1" dirty="0" smtClean="0">
                <a:solidFill>
                  <a:srgbClr val="FFFF00"/>
                </a:solidFill>
              </a:rPr>
              <a:t>模型，但未论及模型与软件两者的优先级</a:t>
            </a:r>
          </a:p>
          <a:p>
            <a:pPr lvl="1" eaLnBrk="1" hangingPunct="1">
              <a:spcAft>
                <a:spcPts val="600"/>
              </a:spcAft>
              <a:defRPr/>
            </a:pPr>
            <a:r>
              <a:rPr lang="zh-CN" altLang="en-US" b="1" dirty="0" smtClean="0">
                <a:solidFill>
                  <a:srgbClr val="FFFF00"/>
                </a:solidFill>
              </a:rPr>
              <a:t>敏捷过程认为可以工作的软件胜过面面俱到的文档</a:t>
            </a:r>
          </a:p>
          <a:p>
            <a:pPr lvl="1" eaLnBrk="1" hangingPunct="1">
              <a:spcAft>
                <a:spcPts val="600"/>
              </a:spcAft>
              <a:defRPr/>
            </a:pPr>
            <a:r>
              <a:rPr lang="zh-CN" altLang="en-US" b="1" dirty="0" smtClean="0">
                <a:solidFill>
                  <a:srgbClr val="FFFF00"/>
                </a:solidFill>
              </a:rPr>
              <a:t>理想方式：二者融合</a:t>
            </a:r>
          </a:p>
          <a:p>
            <a:pPr lvl="2" eaLnBrk="1" hangingPunct="1">
              <a:spcAft>
                <a:spcPts val="600"/>
              </a:spcAft>
              <a:defRPr/>
            </a:pPr>
            <a:r>
              <a:rPr lang="zh-CN" altLang="en-US" b="1" dirty="0" smtClean="0">
                <a:solidFill>
                  <a:srgbClr val="FFFF00"/>
                </a:solidFill>
              </a:rPr>
              <a:t>软件开发的主要和中心活动就是创建可以工作的软件</a:t>
            </a:r>
          </a:p>
          <a:p>
            <a:pPr lvl="2" eaLnBrk="1" hangingPunct="1">
              <a:spcAft>
                <a:spcPts val="600"/>
              </a:spcAft>
              <a:defRPr/>
            </a:pPr>
            <a:r>
              <a:rPr lang="zh-CN" altLang="en-US" b="1" dirty="0" smtClean="0">
                <a:solidFill>
                  <a:srgbClr val="FFFF00"/>
                </a:solidFill>
              </a:rPr>
              <a:t>直到迫切需要且意义重大时，才进行文档编制</a:t>
            </a:r>
          </a:p>
          <a:p>
            <a:pPr lvl="2" eaLnBrk="1" hangingPunct="1">
              <a:spcAft>
                <a:spcPts val="600"/>
              </a:spcAft>
              <a:defRPr/>
            </a:pPr>
            <a:r>
              <a:rPr lang="zh-CN" altLang="en-US" b="1" dirty="0" smtClean="0">
                <a:solidFill>
                  <a:srgbClr val="FFFF00"/>
                </a:solidFill>
              </a:rPr>
              <a:t>编制的内部文档应尽量短小且主题突出，满足这种要求的最好的文档形式是模型</a:t>
            </a:r>
          </a:p>
        </p:txBody>
      </p:sp>
      <p:sp>
        <p:nvSpPr>
          <p:cNvPr id="29901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a:solidFill>
                  <a:srgbClr val="FFFF00"/>
                </a:solidFill>
                <a:effectLst>
                  <a:outerShdw blurRad="38100" dist="38100" dir="2700000" algn="tl">
                    <a:srgbClr val="000000"/>
                  </a:outerShdw>
                </a:effectLst>
                <a:ea typeface="宋体" pitchFamily="2" charset="-122"/>
              </a:rPr>
              <a:t>敏捷过程的特点（与</a:t>
            </a:r>
            <a:r>
              <a:rPr lang="en-US" altLang="zh-CN" sz="4400" b="1" dirty="0">
                <a:solidFill>
                  <a:srgbClr val="FFFF00"/>
                </a:solidFill>
                <a:effectLst>
                  <a:outerShdw blurRad="38100" dist="38100" dir="2700000" algn="tl">
                    <a:srgbClr val="000000"/>
                  </a:outerShdw>
                </a:effectLst>
                <a:ea typeface="宋体" pitchFamily="2" charset="-122"/>
              </a:rPr>
              <a:t>RUP</a:t>
            </a:r>
            <a:r>
              <a:rPr lang="zh-CN" altLang="en-US" sz="4400" b="1" dirty="0">
                <a:solidFill>
                  <a:srgbClr val="FFFF00"/>
                </a:solidFill>
                <a:effectLst>
                  <a:outerShdw blurRad="38100" dist="38100" dir="2700000" algn="tl">
                    <a:srgbClr val="000000"/>
                  </a:outerShdw>
                </a:effectLst>
                <a:ea typeface="宋体" pitchFamily="2" charset="-122"/>
              </a:rPr>
              <a:t>比较）</a:t>
            </a:r>
          </a:p>
        </p:txBody>
      </p:sp>
      <p:sp>
        <p:nvSpPr>
          <p:cNvPr id="9011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a:spLocks noGrp="1"/>
          </p:cNvSpPr>
          <p:nvPr>
            <p:ph type="sldNum" sz="quarter" idx="11"/>
          </p:nvPr>
        </p:nvSpPr>
        <p:spPr>
          <a:noFill/>
        </p:spPr>
        <p:txBody>
          <a:bodyPr/>
          <a:lstStyle/>
          <a:p>
            <a:fld id="{AA20980A-AC49-4B68-9586-27BCABCF4EA8}" type="slidenum">
              <a:rPr lang="en-US" altLang="zh-CN">
                <a:ea typeface="宋体" charset="-122"/>
              </a:rPr>
              <a:pPr/>
              <a:t>26</a:t>
            </a:fld>
            <a:endParaRPr lang="en-US" altLang="zh-CN">
              <a:ea typeface="宋体" charset="-122"/>
            </a:endParaRPr>
          </a:p>
        </p:txBody>
      </p:sp>
      <p:sp>
        <p:nvSpPr>
          <p:cNvPr id="300034" name="Rectangle 2"/>
          <p:cNvSpPr>
            <a:spLocks noGrp="1" noChangeArrowheads="1"/>
          </p:cNvSpPr>
          <p:nvPr>
            <p:ph type="body" idx="1"/>
          </p:nvPr>
        </p:nvSpPr>
        <p:spPr>
          <a:xfrm>
            <a:off x="179388" y="1187458"/>
            <a:ext cx="8856662" cy="3384550"/>
          </a:xfrm>
        </p:spPr>
        <p:txBody>
          <a:bodyPr/>
          <a:lstStyle/>
          <a:p>
            <a:pPr eaLnBrk="1" hangingPunct="1">
              <a:lnSpc>
                <a:spcPct val="120000"/>
              </a:lnSpc>
              <a:defRPr/>
            </a:pPr>
            <a:r>
              <a:rPr lang="zh-CN" altLang="en-US" sz="2800" b="1" dirty="0" smtClean="0">
                <a:solidFill>
                  <a:srgbClr val="FFFF00"/>
                </a:solidFill>
              </a:rPr>
              <a:t>敏捷过程的总体特征是针对商业环境下通常具有有限资源和有限时间约束的小型项目，提出了一些独具特色的、操作性较强的解决方案；</a:t>
            </a:r>
          </a:p>
          <a:p>
            <a:pPr eaLnBrk="1" hangingPunct="1">
              <a:lnSpc>
                <a:spcPct val="120000"/>
              </a:lnSpc>
              <a:defRPr/>
            </a:pPr>
            <a:r>
              <a:rPr lang="en-US" altLang="zh-CN" sz="2800" b="1" dirty="0" smtClean="0">
                <a:solidFill>
                  <a:srgbClr val="FFFF00"/>
                </a:solidFill>
              </a:rPr>
              <a:t>RUP</a:t>
            </a:r>
            <a:r>
              <a:rPr lang="zh-CN" altLang="en-US" sz="2800" b="1" dirty="0" smtClean="0">
                <a:solidFill>
                  <a:srgbClr val="FFFF00"/>
                </a:solidFill>
              </a:rPr>
              <a:t>是理想开发环境下软件过程的一种完美的模式，但对商业环境具有有限资源和有限时间约束的项目没有给出具体完整的配置方案。</a:t>
            </a:r>
          </a:p>
        </p:txBody>
      </p:sp>
      <p:sp>
        <p:nvSpPr>
          <p:cNvPr id="30003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a:solidFill>
                  <a:srgbClr val="FFFF00"/>
                </a:solidFill>
                <a:effectLst>
                  <a:outerShdw blurRad="38100" dist="38100" dir="2700000" algn="tl">
                    <a:srgbClr val="000000"/>
                  </a:outerShdw>
                </a:effectLst>
                <a:ea typeface="宋体" pitchFamily="2" charset="-122"/>
              </a:rPr>
              <a:t>敏捷过程的特点（与</a:t>
            </a:r>
            <a:r>
              <a:rPr lang="en-US" altLang="zh-CN" sz="4400" b="1" dirty="0">
                <a:solidFill>
                  <a:srgbClr val="FFFF00"/>
                </a:solidFill>
                <a:effectLst>
                  <a:outerShdw blurRad="38100" dist="38100" dir="2700000" algn="tl">
                    <a:srgbClr val="000000"/>
                  </a:outerShdw>
                </a:effectLst>
                <a:ea typeface="宋体" pitchFamily="2" charset="-122"/>
              </a:rPr>
              <a:t>RUP</a:t>
            </a:r>
            <a:r>
              <a:rPr lang="zh-CN" altLang="en-US" sz="4400" b="1" dirty="0">
                <a:solidFill>
                  <a:srgbClr val="FFFF00"/>
                </a:solidFill>
                <a:effectLst>
                  <a:outerShdw blurRad="38100" dist="38100" dir="2700000" algn="tl">
                    <a:srgbClr val="000000"/>
                  </a:outerShdw>
                </a:effectLst>
                <a:ea typeface="宋体" pitchFamily="2" charset="-122"/>
              </a:rPr>
              <a:t>比较）</a:t>
            </a:r>
          </a:p>
        </p:txBody>
      </p:sp>
      <p:sp>
        <p:nvSpPr>
          <p:cNvPr id="9114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pSp>
        <p:nvGrpSpPr>
          <p:cNvPr id="2" name="Group 12"/>
          <p:cNvGrpSpPr>
            <a:grpSpLocks/>
          </p:cNvGrpSpPr>
          <p:nvPr/>
        </p:nvGrpSpPr>
        <p:grpSpPr bwMode="auto">
          <a:xfrm>
            <a:off x="1692275" y="4405334"/>
            <a:ext cx="5976938" cy="2166938"/>
            <a:chOff x="1066" y="2704"/>
            <a:chExt cx="3765" cy="1365"/>
          </a:xfrm>
        </p:grpSpPr>
        <p:grpSp>
          <p:nvGrpSpPr>
            <p:cNvPr id="91143" name="Group 10"/>
            <p:cNvGrpSpPr>
              <a:grpSpLocks/>
            </p:cNvGrpSpPr>
            <p:nvPr/>
          </p:nvGrpSpPr>
          <p:grpSpPr bwMode="auto">
            <a:xfrm>
              <a:off x="1066" y="2704"/>
              <a:ext cx="3765" cy="1134"/>
              <a:chOff x="793" y="2840"/>
              <a:chExt cx="3765" cy="1134"/>
            </a:xfrm>
          </p:grpSpPr>
          <p:sp>
            <p:nvSpPr>
              <p:cNvPr id="300037" name="Text Box 5"/>
              <p:cNvSpPr txBox="1">
                <a:spLocks noChangeArrowheads="1"/>
              </p:cNvSpPr>
              <p:nvPr/>
            </p:nvSpPr>
            <p:spPr bwMode="auto">
              <a:xfrm>
                <a:off x="1247" y="3475"/>
                <a:ext cx="2812" cy="363"/>
              </a:xfrm>
              <a:prstGeom prst="rect">
                <a:avLst/>
              </a:prstGeom>
              <a:noFill/>
              <a:ln w="28575">
                <a:solidFill>
                  <a:srgbClr val="FFFF66"/>
                </a:solidFill>
                <a:miter lim="800000"/>
                <a:headEnd/>
                <a:tailEnd/>
              </a:ln>
              <a:effectLst/>
            </p:spPr>
            <p:txBody>
              <a:bodyPr anchor="ctr" anchorCtr="1"/>
              <a:lstStyle/>
              <a:p>
                <a:pPr>
                  <a:spcBef>
                    <a:spcPct val="50000"/>
                  </a:spcBef>
                  <a:defRPr/>
                </a:pPr>
                <a:r>
                  <a:rPr lang="en-US" altLang="zh-CN" b="1">
                    <a:effectLst>
                      <a:outerShdw blurRad="38100" dist="38100" dir="2700000" algn="tl">
                        <a:srgbClr val="000000"/>
                      </a:outerShdw>
                    </a:effectLst>
                    <a:ea typeface="宋体" pitchFamily="2" charset="-122"/>
                  </a:rPr>
                  <a:t>Rational</a:t>
                </a:r>
                <a:r>
                  <a:rPr lang="zh-CN" altLang="en-US" b="1">
                    <a:effectLst>
                      <a:outerShdw blurRad="38100" dist="38100" dir="2700000" algn="tl">
                        <a:srgbClr val="000000"/>
                      </a:outerShdw>
                    </a:effectLst>
                    <a:ea typeface="宋体" pitchFamily="2" charset="-122"/>
                  </a:rPr>
                  <a:t>统一过程（</a:t>
                </a:r>
                <a:r>
                  <a:rPr lang="en-US" altLang="zh-CN" b="1">
                    <a:effectLst>
                      <a:outerShdw blurRad="38100" dist="38100" dir="2700000" algn="tl">
                        <a:srgbClr val="000000"/>
                      </a:outerShdw>
                    </a:effectLst>
                    <a:ea typeface="宋体" pitchFamily="2" charset="-122"/>
                  </a:rPr>
                  <a:t>RUP</a:t>
                </a:r>
                <a:r>
                  <a:rPr lang="zh-CN" altLang="en-US" b="1">
                    <a:effectLst>
                      <a:outerShdw blurRad="38100" dist="38100" dir="2700000" algn="tl">
                        <a:srgbClr val="000000"/>
                      </a:outerShdw>
                    </a:effectLst>
                    <a:ea typeface="宋体" pitchFamily="2" charset="-122"/>
                  </a:rPr>
                  <a:t>）</a:t>
                </a:r>
              </a:p>
            </p:txBody>
          </p:sp>
          <p:sp>
            <p:nvSpPr>
              <p:cNvPr id="300038" name="Text Box 6"/>
              <p:cNvSpPr txBox="1">
                <a:spLocks noChangeArrowheads="1"/>
              </p:cNvSpPr>
              <p:nvPr/>
            </p:nvSpPr>
            <p:spPr bwMode="auto">
              <a:xfrm>
                <a:off x="1610" y="3226"/>
                <a:ext cx="1134" cy="249"/>
              </a:xfrm>
              <a:prstGeom prst="rect">
                <a:avLst/>
              </a:prstGeom>
              <a:noFill/>
              <a:ln w="28575" algn="ctr">
                <a:solidFill>
                  <a:srgbClr val="FFFF66"/>
                </a:solidFill>
                <a:miter lim="800000"/>
                <a:headEnd/>
                <a:tailEnd/>
              </a:ln>
              <a:effectLst/>
            </p:spPr>
            <p:txBody>
              <a:bodyPr anchor="ctr" anchorCtr="1"/>
              <a:lstStyle/>
              <a:p>
                <a:pPr>
                  <a:spcBef>
                    <a:spcPct val="50000"/>
                  </a:spcBef>
                  <a:defRPr/>
                </a:pPr>
                <a:r>
                  <a:rPr lang="zh-CN" altLang="en-US" b="1">
                    <a:effectLst>
                      <a:outerShdw blurRad="38100" dist="38100" dir="2700000" algn="tl">
                        <a:srgbClr val="000000"/>
                      </a:outerShdw>
                    </a:effectLst>
                    <a:ea typeface="宋体" pitchFamily="2" charset="-122"/>
                  </a:rPr>
                  <a:t>敏捷过程（</a:t>
                </a:r>
                <a:r>
                  <a:rPr lang="en-US" altLang="zh-CN" b="1">
                    <a:effectLst>
                      <a:outerShdw blurRad="38100" dist="38100" dir="2700000" algn="tl">
                        <a:srgbClr val="000000"/>
                      </a:outerShdw>
                    </a:effectLst>
                    <a:ea typeface="宋体" pitchFamily="2" charset="-122"/>
                  </a:rPr>
                  <a:t>AP</a:t>
                </a:r>
                <a:r>
                  <a:rPr lang="zh-CN" altLang="en-US" b="1">
                    <a:effectLst>
                      <a:outerShdw blurRad="38100" dist="38100" dir="2700000" algn="tl">
                        <a:srgbClr val="000000"/>
                      </a:outerShdw>
                    </a:effectLst>
                    <a:ea typeface="宋体" pitchFamily="2" charset="-122"/>
                  </a:rPr>
                  <a:t>）</a:t>
                </a:r>
              </a:p>
            </p:txBody>
          </p:sp>
          <p:sp>
            <p:nvSpPr>
              <p:cNvPr id="300039" name="Text Box 7"/>
              <p:cNvSpPr txBox="1">
                <a:spLocks noChangeArrowheads="1"/>
              </p:cNvSpPr>
              <p:nvPr/>
            </p:nvSpPr>
            <p:spPr bwMode="auto">
              <a:xfrm>
                <a:off x="2835" y="3226"/>
                <a:ext cx="952" cy="249"/>
              </a:xfrm>
              <a:prstGeom prst="rect">
                <a:avLst/>
              </a:prstGeom>
              <a:noFill/>
              <a:ln w="28575" algn="ctr">
                <a:solidFill>
                  <a:srgbClr val="FFFF66"/>
                </a:solidFill>
                <a:miter lim="800000"/>
                <a:headEnd/>
                <a:tailEnd/>
              </a:ln>
              <a:effectLst/>
            </p:spPr>
            <p:txBody>
              <a:bodyPr anchor="ctr" anchorCtr="1"/>
              <a:lstStyle/>
              <a:p>
                <a:pPr>
                  <a:spcBef>
                    <a:spcPct val="50000"/>
                  </a:spcBef>
                  <a:defRPr/>
                </a:pPr>
                <a:r>
                  <a:rPr lang="zh-CN" altLang="en-US" b="1">
                    <a:effectLst>
                      <a:outerShdw blurRad="38100" dist="38100" dir="2700000" algn="tl">
                        <a:srgbClr val="000000"/>
                      </a:outerShdw>
                    </a:effectLst>
                    <a:ea typeface="宋体" pitchFamily="2" charset="-122"/>
                  </a:rPr>
                  <a:t>其他过程</a:t>
                </a:r>
              </a:p>
            </p:txBody>
          </p:sp>
          <p:sp>
            <p:nvSpPr>
              <p:cNvPr id="91148" name="Rectangle 8"/>
              <p:cNvSpPr>
                <a:spLocks noChangeArrowheads="1"/>
              </p:cNvSpPr>
              <p:nvPr/>
            </p:nvSpPr>
            <p:spPr bwMode="auto">
              <a:xfrm>
                <a:off x="793" y="2840"/>
                <a:ext cx="3765" cy="1134"/>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300041" name="Text Box 9"/>
              <p:cNvSpPr txBox="1">
                <a:spLocks noChangeArrowheads="1"/>
              </p:cNvSpPr>
              <p:nvPr/>
            </p:nvSpPr>
            <p:spPr bwMode="auto">
              <a:xfrm>
                <a:off x="839" y="2886"/>
                <a:ext cx="1088" cy="231"/>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FF66"/>
                    </a:solidFill>
                    <a:effectLst>
                      <a:outerShdw blurRad="38100" dist="38100" dir="2700000" algn="tl">
                        <a:srgbClr val="000000"/>
                      </a:outerShdw>
                    </a:effectLst>
                    <a:ea typeface="宋体" pitchFamily="2" charset="-122"/>
                  </a:rPr>
                  <a:t>XXX</a:t>
                </a:r>
                <a:r>
                  <a:rPr lang="zh-CN" altLang="en-US" b="1">
                    <a:solidFill>
                      <a:srgbClr val="FFFF66"/>
                    </a:solidFill>
                    <a:effectLst>
                      <a:outerShdw blurRad="38100" dist="38100" dir="2700000" algn="tl">
                        <a:srgbClr val="000000"/>
                      </a:outerShdw>
                    </a:effectLst>
                    <a:ea typeface="宋体" pitchFamily="2" charset="-122"/>
                  </a:rPr>
                  <a:t>项目过程</a:t>
                </a:r>
              </a:p>
            </p:txBody>
          </p:sp>
        </p:grpSp>
        <p:sp>
          <p:nvSpPr>
            <p:cNvPr id="300043" name="Text Box 11"/>
            <p:cNvSpPr txBox="1">
              <a:spLocks noChangeArrowheads="1"/>
            </p:cNvSpPr>
            <p:nvPr/>
          </p:nvSpPr>
          <p:spPr bwMode="auto">
            <a:xfrm>
              <a:off x="2336" y="3838"/>
              <a:ext cx="1406" cy="231"/>
            </a:xfrm>
            <a:prstGeom prst="rect">
              <a:avLst/>
            </a:prstGeom>
            <a:noFill/>
            <a:ln w="9525">
              <a:noFill/>
              <a:miter lim="800000"/>
              <a:headEnd/>
              <a:tailEnd/>
            </a:ln>
            <a:effectLst/>
          </p:spPr>
          <p:txBody>
            <a:bodyPr>
              <a:spAutoFit/>
            </a:bodyPr>
            <a:lstStyle/>
            <a:p>
              <a:pPr>
                <a:spcBef>
                  <a:spcPct val="50000"/>
                </a:spcBef>
                <a:defRPr/>
              </a:pPr>
              <a:r>
                <a:rPr lang="zh-CN" altLang="en-US" b="1" dirty="0">
                  <a:solidFill>
                    <a:srgbClr val="FFFF66"/>
                  </a:solidFill>
                  <a:effectLst>
                    <a:outerShdw blurRad="38100" dist="38100" dir="2700000" algn="tl">
                      <a:srgbClr val="000000"/>
                    </a:outerShdw>
                  </a:effectLst>
                  <a:ea typeface="宋体" pitchFamily="2" charset="-122"/>
                </a:rPr>
                <a:t>敏捷过程实施策略</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solidFill>
                  <a:srgbClr val="FFFF00"/>
                </a:solidFill>
              </a:rPr>
              <a:t>支持敏捷研发的项目协作产品</a:t>
            </a:r>
            <a:endParaRPr lang="zh-CN" altLang="en-US" dirty="0">
              <a:solidFill>
                <a:srgbClr val="FFFF00"/>
              </a:solidFill>
            </a:endParaRPr>
          </a:p>
        </p:txBody>
      </p:sp>
      <p:sp>
        <p:nvSpPr>
          <p:cNvPr id="3" name="内容占位符 2"/>
          <p:cNvSpPr>
            <a:spLocks noGrp="1"/>
          </p:cNvSpPr>
          <p:nvPr>
            <p:ph idx="1"/>
          </p:nvPr>
        </p:nvSpPr>
        <p:spPr>
          <a:xfrm>
            <a:off x="457200" y="1600200"/>
            <a:ext cx="8363272" cy="4525963"/>
          </a:xfrm>
        </p:spPr>
        <p:txBody>
          <a:bodyPr/>
          <a:lstStyle/>
          <a:p>
            <a:pPr algn="just"/>
            <a:r>
              <a:rPr lang="en-US" altLang="zh-CN" dirty="0" smtClean="0">
                <a:hlinkClick r:id="rId2" action="ppaction://hlinkfile"/>
              </a:rPr>
              <a:t>TAPD</a:t>
            </a:r>
            <a:r>
              <a:rPr lang="en-US" altLang="zh-CN" dirty="0" smtClean="0"/>
              <a:t> </a:t>
            </a:r>
            <a:r>
              <a:rPr lang="zh-CN" altLang="en-US" dirty="0" smtClean="0"/>
              <a:t>（</a:t>
            </a:r>
            <a:r>
              <a:rPr lang="en-US" altLang="zh-CN" dirty="0" err="1">
                <a:effectLst/>
              </a:rPr>
              <a:t>Tencent</a:t>
            </a:r>
            <a:r>
              <a:rPr lang="en-US" altLang="zh-CN" dirty="0">
                <a:effectLst/>
              </a:rPr>
              <a:t> Agile Product Development</a:t>
            </a:r>
            <a:r>
              <a:rPr lang="zh-CN" altLang="en-US" dirty="0" smtClean="0"/>
              <a:t>）</a:t>
            </a:r>
            <a:endParaRPr lang="en-US" altLang="zh-CN" dirty="0" smtClean="0"/>
          </a:p>
          <a:p>
            <a:pPr marL="0" indent="0" algn="just">
              <a:buNone/>
            </a:pPr>
            <a:r>
              <a:rPr lang="zh-CN" altLang="en-US" dirty="0" smtClean="0"/>
              <a:t>腾讯敏捷产品研发平台，行业</a:t>
            </a:r>
            <a:r>
              <a:rPr lang="zh-CN" altLang="en-US" dirty="0"/>
              <a:t>领先的敏捷协作方案，贯穿敏捷产品研发生命周期的一站式</a:t>
            </a:r>
            <a:r>
              <a:rPr lang="zh-CN" altLang="en-US" dirty="0" smtClean="0"/>
              <a:t>服务</a:t>
            </a:r>
            <a:endParaRPr lang="en-US" altLang="zh-CN" dirty="0" smtClean="0"/>
          </a:p>
          <a:p>
            <a:pPr marL="0" indent="0" algn="just">
              <a:buNone/>
            </a:pPr>
            <a:r>
              <a:rPr lang="en-US" altLang="zh-CN" u="sng" dirty="0">
                <a:effectLst/>
                <a:hlinkClick r:id="rId3"/>
              </a:rPr>
              <a:t>https://www.tapd.cn</a:t>
            </a:r>
            <a:r>
              <a:rPr lang="en-US" altLang="zh-CN" u="sng" dirty="0" smtClean="0">
                <a:effectLst/>
                <a:hlinkClick r:id="rId3"/>
              </a:rPr>
              <a:t>/</a:t>
            </a:r>
            <a:endParaRPr lang="en-US" altLang="zh-CN" u="sng" dirty="0" smtClean="0">
              <a:effectLst/>
            </a:endParaRPr>
          </a:p>
          <a:p>
            <a:pPr marL="0" indent="0" algn="just">
              <a:buNone/>
            </a:pPr>
            <a:endParaRPr lang="zh-CN" altLang="zh-CN" dirty="0" smtClean="0">
              <a:effectLst/>
            </a:endParaRPr>
          </a:p>
        </p:txBody>
      </p:sp>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27</a:t>
            </a:fld>
            <a:endParaRPr lang="en-US" altLang="zh-CN" dirty="0"/>
          </a:p>
        </p:txBody>
      </p:sp>
      <p:pic>
        <p:nvPicPr>
          <p:cNvPr id="513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653136"/>
            <a:ext cx="2206702"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477875"/>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28</a:t>
            </a:fld>
            <a:endParaRPr lang="en-US" altLang="zh-CN"/>
          </a:p>
        </p:txBody>
      </p:sp>
      <p:pic>
        <p:nvPicPr>
          <p:cNvPr id="6" name="图片 5"/>
          <p:cNvPicPr/>
          <p:nvPr/>
        </p:nvPicPr>
        <p:blipFill>
          <a:blip r:embed="rId2"/>
          <a:stretch>
            <a:fillRect/>
          </a:stretch>
        </p:blipFill>
        <p:spPr>
          <a:xfrm>
            <a:off x="0" y="30456"/>
            <a:ext cx="7632848" cy="4856832"/>
          </a:xfrm>
          <a:prstGeom prst="rect">
            <a:avLst/>
          </a:prstGeom>
        </p:spPr>
      </p:pic>
      <p:pic>
        <p:nvPicPr>
          <p:cNvPr id="7" name="图片 6"/>
          <p:cNvPicPr/>
          <p:nvPr/>
        </p:nvPicPr>
        <p:blipFill>
          <a:blip r:embed="rId3"/>
          <a:stretch>
            <a:fillRect/>
          </a:stretch>
        </p:blipFill>
        <p:spPr>
          <a:xfrm>
            <a:off x="2051720" y="1879178"/>
            <a:ext cx="7029644" cy="4959350"/>
          </a:xfrm>
          <a:prstGeom prst="rect">
            <a:avLst/>
          </a:prstGeom>
        </p:spPr>
      </p:pic>
      <p:sp>
        <p:nvSpPr>
          <p:cNvPr id="8" name="矩形 7"/>
          <p:cNvSpPr/>
          <p:nvPr/>
        </p:nvSpPr>
        <p:spPr>
          <a:xfrm>
            <a:off x="2339752" y="3356992"/>
            <a:ext cx="2016224" cy="2736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558430" y="3359088"/>
            <a:ext cx="2101802" cy="2878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740485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75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75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750"/>
                                        <p:tgtEl>
                                          <p:spTgt spid="9"/>
                                        </p:tgtEl>
                                      </p:cBhvr>
                                    </p:animEffect>
                                    <p:anim calcmode="lin" valueType="num">
                                      <p:cBhvr>
                                        <p:cTn id="26" dur="750" fill="hold"/>
                                        <p:tgtEl>
                                          <p:spTgt spid="9"/>
                                        </p:tgtEl>
                                        <p:attrNameLst>
                                          <p:attrName>ppt_x</p:attrName>
                                        </p:attrNameLst>
                                      </p:cBhvr>
                                      <p:tavLst>
                                        <p:tav tm="0">
                                          <p:val>
                                            <p:strVal val="#ppt_x"/>
                                          </p:val>
                                        </p:tav>
                                        <p:tav tm="100000">
                                          <p:val>
                                            <p:strVal val="#ppt_x"/>
                                          </p:val>
                                        </p:tav>
                                      </p:tavLst>
                                    </p:anim>
                                    <p:anim calcmode="lin" valueType="num">
                                      <p:cBhvr>
                                        <p:cTn id="27"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29</a:t>
            </a:fld>
            <a:endParaRPr lang="en-US" altLang="zh-CN"/>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3518150"/>
            <a:ext cx="3988012"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818" y="3520182"/>
            <a:ext cx="4045622"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052736"/>
            <a:ext cx="6455348"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324510"/>
            <a:ext cx="3375000"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2080" y="4725144"/>
            <a:ext cx="1377000"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15816" y="4725144"/>
            <a:ext cx="2231712"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1742" y="2324510"/>
            <a:ext cx="2206702"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93833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ppt_x"/>
                                          </p:val>
                                        </p:tav>
                                        <p:tav tm="100000">
                                          <p:val>
                                            <p:strVal val="#ppt_x"/>
                                          </p:val>
                                        </p:tav>
                                      </p:tavLst>
                                    </p:anim>
                                    <p:anim calcmode="lin" valueType="num">
                                      <p:cBhvr additive="base">
                                        <p:cTn id="12" dur="25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16" presetClass="entr" presetSubtype="2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par>
                          <p:cTn id="22" fill="hold">
                            <p:stCondLst>
                              <p:cond delay="1750"/>
                            </p:stCondLst>
                            <p:childTnLst>
                              <p:par>
                                <p:cTn id="23" presetID="14" presetClass="entr" presetSubtype="1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par>
                          <p:cTn id="26" fill="hold">
                            <p:stCondLst>
                              <p:cond delay="2250"/>
                            </p:stCondLst>
                            <p:childTnLst>
                              <p:par>
                                <p:cTn id="27" presetID="2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16" presetClass="entr" presetSubtype="21"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1"/>
          </p:nvPr>
        </p:nvSpPr>
        <p:spPr>
          <a:noFill/>
        </p:spPr>
        <p:txBody>
          <a:bodyPr/>
          <a:lstStyle/>
          <a:p>
            <a:fld id="{94D43B2D-914B-45E9-AF0A-CB640E1FCC49}" type="slidenum">
              <a:rPr lang="en-US" altLang="zh-CN">
                <a:ea typeface="宋体" charset="-122"/>
              </a:rPr>
              <a:pPr/>
              <a:t>3</a:t>
            </a:fld>
            <a:endParaRPr lang="en-US" altLang="zh-CN">
              <a:ea typeface="宋体" charset="-122"/>
            </a:endParaRPr>
          </a:p>
        </p:txBody>
      </p:sp>
      <p:sp>
        <p:nvSpPr>
          <p:cNvPr id="289794" name="Rectangle 2"/>
          <p:cNvSpPr>
            <a:spLocks noGrp="1" noChangeArrowheads="1"/>
          </p:cNvSpPr>
          <p:nvPr>
            <p:ph type="body" idx="1"/>
          </p:nvPr>
        </p:nvSpPr>
        <p:spPr>
          <a:xfrm>
            <a:off x="457200" y="1196975"/>
            <a:ext cx="8229600" cy="5256213"/>
          </a:xfrm>
        </p:spPr>
        <p:txBody>
          <a:bodyPr/>
          <a:lstStyle/>
          <a:p>
            <a:pPr eaLnBrk="1" hangingPunct="1">
              <a:defRPr/>
            </a:pPr>
            <a:r>
              <a:rPr lang="zh-CN" altLang="en-US" sz="3600" b="1" dirty="0" smtClean="0">
                <a:solidFill>
                  <a:srgbClr val="FFFF00"/>
                </a:solidFill>
              </a:rPr>
              <a:t>敏捷过程的价值观</a:t>
            </a:r>
          </a:p>
          <a:p>
            <a:pPr lvl="1" eaLnBrk="1" hangingPunct="1">
              <a:lnSpc>
                <a:spcPct val="120000"/>
              </a:lnSpc>
              <a:defRPr/>
            </a:pPr>
            <a:r>
              <a:rPr lang="zh-CN" altLang="en-US" sz="3200" b="1" dirty="0" smtClean="0"/>
              <a:t>个体和交互</a:t>
            </a:r>
            <a:r>
              <a:rPr lang="en-US" altLang="zh-CN" sz="3200" b="1" dirty="0"/>
              <a:t>	</a:t>
            </a:r>
            <a:r>
              <a:rPr lang="zh-CN" altLang="en-US" sz="3200" b="1" dirty="0" smtClean="0">
                <a:solidFill>
                  <a:srgbClr val="FFFF00"/>
                </a:solidFill>
              </a:rPr>
              <a:t>胜过</a:t>
            </a:r>
            <a:r>
              <a:rPr lang="en-US" altLang="zh-CN" sz="3200" b="1" dirty="0" smtClean="0">
                <a:solidFill>
                  <a:srgbClr val="FFFF00"/>
                </a:solidFill>
              </a:rPr>
              <a:t>	  </a:t>
            </a:r>
            <a:r>
              <a:rPr lang="zh-CN" altLang="en-US" sz="3200" b="1" dirty="0" smtClean="0"/>
              <a:t>过程和工具</a:t>
            </a:r>
          </a:p>
          <a:p>
            <a:pPr lvl="1" eaLnBrk="1" hangingPunct="1">
              <a:lnSpc>
                <a:spcPct val="120000"/>
              </a:lnSpc>
              <a:defRPr/>
            </a:pPr>
            <a:r>
              <a:rPr lang="zh-CN" altLang="en-US" sz="3200" b="1" dirty="0" smtClean="0"/>
              <a:t>可以工作的软件</a:t>
            </a:r>
            <a:r>
              <a:rPr lang="en-US" altLang="zh-CN" sz="3200" b="1" dirty="0"/>
              <a:t>	</a:t>
            </a:r>
            <a:r>
              <a:rPr lang="zh-CN" altLang="en-US" sz="3200" b="1" dirty="0" smtClean="0">
                <a:solidFill>
                  <a:srgbClr val="FFFF00"/>
                </a:solidFill>
              </a:rPr>
              <a:t>胜过</a:t>
            </a:r>
            <a:r>
              <a:rPr lang="en-US" altLang="zh-CN" sz="3200" b="1" dirty="0" smtClean="0">
                <a:solidFill>
                  <a:srgbClr val="FFFF00"/>
                </a:solidFill>
              </a:rPr>
              <a:t>	  </a:t>
            </a:r>
            <a:r>
              <a:rPr lang="zh-CN" altLang="en-US" sz="3200" b="1" dirty="0" smtClean="0"/>
              <a:t>面面俱到的文档</a:t>
            </a:r>
          </a:p>
          <a:p>
            <a:pPr lvl="1" eaLnBrk="1" hangingPunct="1">
              <a:lnSpc>
                <a:spcPct val="120000"/>
              </a:lnSpc>
              <a:defRPr/>
            </a:pPr>
            <a:r>
              <a:rPr lang="zh-CN" altLang="en-US" sz="3200" b="1" dirty="0" smtClean="0"/>
              <a:t>客户合作</a:t>
            </a:r>
            <a:r>
              <a:rPr lang="en-US" altLang="zh-CN" sz="3200" b="1" dirty="0" smtClean="0"/>
              <a:t>		</a:t>
            </a:r>
            <a:r>
              <a:rPr lang="zh-CN" altLang="en-US" sz="3200" b="1" dirty="0" smtClean="0">
                <a:solidFill>
                  <a:srgbClr val="FFFF00"/>
                </a:solidFill>
              </a:rPr>
              <a:t>胜过</a:t>
            </a:r>
            <a:r>
              <a:rPr lang="en-US" altLang="zh-CN" sz="3200" b="1" dirty="0" smtClean="0">
                <a:solidFill>
                  <a:srgbClr val="FFFF00"/>
                </a:solidFill>
              </a:rPr>
              <a:t>	  </a:t>
            </a:r>
            <a:r>
              <a:rPr lang="zh-CN" altLang="en-US" sz="3200" b="1" dirty="0" smtClean="0"/>
              <a:t>合同谈判</a:t>
            </a:r>
          </a:p>
          <a:p>
            <a:pPr lvl="1" eaLnBrk="1" hangingPunct="1">
              <a:lnSpc>
                <a:spcPct val="120000"/>
              </a:lnSpc>
              <a:defRPr/>
            </a:pPr>
            <a:r>
              <a:rPr lang="zh-CN" altLang="en-US" sz="3200" b="1" dirty="0" smtClean="0"/>
              <a:t>响应变化</a:t>
            </a:r>
            <a:r>
              <a:rPr lang="en-US" altLang="zh-CN" sz="3200" b="1" dirty="0" smtClean="0"/>
              <a:t>		</a:t>
            </a:r>
            <a:r>
              <a:rPr lang="zh-CN" altLang="en-US" sz="3200" b="1" dirty="0" smtClean="0">
                <a:solidFill>
                  <a:srgbClr val="FFFF00"/>
                </a:solidFill>
              </a:rPr>
              <a:t>胜过   </a:t>
            </a:r>
            <a:r>
              <a:rPr lang="zh-CN" altLang="en-US" sz="3200" b="1" dirty="0" smtClean="0"/>
              <a:t>遵循计划</a:t>
            </a:r>
          </a:p>
        </p:txBody>
      </p:sp>
      <p:sp>
        <p:nvSpPr>
          <p:cNvPr id="289795"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475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6" name="TextBox 5"/>
          <p:cNvSpPr txBox="1"/>
          <p:nvPr/>
        </p:nvSpPr>
        <p:spPr>
          <a:xfrm>
            <a:off x="1187624" y="5157192"/>
            <a:ext cx="6444208" cy="369332"/>
          </a:xfrm>
          <a:prstGeom prst="rect">
            <a:avLst/>
          </a:prstGeom>
          <a:solidFill>
            <a:schemeClr val="accent1"/>
          </a:solidFill>
        </p:spPr>
        <p:txBody>
          <a:bodyPr wrap="square" rtlCol="0">
            <a:spAutoFit/>
          </a:bodyPr>
          <a:lstStyle/>
          <a:p>
            <a:r>
              <a:rPr lang="zh-CN" altLang="en-US" b="1" dirty="0" smtClean="0">
                <a:solidFill>
                  <a:srgbClr val="FFFF00"/>
                </a:solidFill>
              </a:rPr>
              <a:t>虽然上述的右项也具有价值，但我们认为左项具有更大的价值</a:t>
            </a:r>
            <a:endParaRPr lang="zh-CN" altLang="en-US" b="1" dirty="0">
              <a:solidFill>
                <a:srgbClr val="FFFF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289794">
                                            <p:txEl>
                                              <p:pRg st="1" end="1"/>
                                            </p:txEl>
                                          </p:spTgt>
                                        </p:tgtEl>
                                        <p:attrNameLst>
                                          <p:attrName>style.visibility</p:attrName>
                                        </p:attrNameLst>
                                      </p:cBhvr>
                                      <p:to>
                                        <p:strVal val="visible"/>
                                      </p:to>
                                    </p:set>
                                    <p:animEffect transition="in" filter="diamond(out)">
                                      <p:cBhvr>
                                        <p:cTn id="7" dur="1000"/>
                                        <p:tgtEl>
                                          <p:spTgt spid="289794">
                                            <p:txEl>
                                              <p:pRg st="1" end="1"/>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289794">
                                            <p:txEl>
                                              <p:pRg st="2" end="2"/>
                                            </p:txEl>
                                          </p:spTgt>
                                        </p:tgtEl>
                                        <p:attrNameLst>
                                          <p:attrName>style.visibility</p:attrName>
                                        </p:attrNameLst>
                                      </p:cBhvr>
                                      <p:to>
                                        <p:strVal val="visible"/>
                                      </p:to>
                                    </p:set>
                                    <p:animEffect transition="in" filter="diamond(out)">
                                      <p:cBhvr>
                                        <p:cTn id="10" dur="1000"/>
                                        <p:tgtEl>
                                          <p:spTgt spid="289794">
                                            <p:txEl>
                                              <p:pRg st="2" end="2"/>
                                            </p:txEl>
                                          </p:spTgt>
                                        </p:tgtEl>
                                      </p:cBhvr>
                                    </p:animEffect>
                                  </p:childTnLst>
                                </p:cTn>
                              </p:par>
                              <p:par>
                                <p:cTn id="11" presetID="8" presetClass="entr" presetSubtype="32" fill="hold" nodeType="withEffect">
                                  <p:stCondLst>
                                    <p:cond delay="0"/>
                                  </p:stCondLst>
                                  <p:childTnLst>
                                    <p:set>
                                      <p:cBhvr>
                                        <p:cTn id="12" dur="1" fill="hold">
                                          <p:stCondLst>
                                            <p:cond delay="0"/>
                                          </p:stCondLst>
                                        </p:cTn>
                                        <p:tgtEl>
                                          <p:spTgt spid="289794">
                                            <p:txEl>
                                              <p:pRg st="3" end="3"/>
                                            </p:txEl>
                                          </p:spTgt>
                                        </p:tgtEl>
                                        <p:attrNameLst>
                                          <p:attrName>style.visibility</p:attrName>
                                        </p:attrNameLst>
                                      </p:cBhvr>
                                      <p:to>
                                        <p:strVal val="visible"/>
                                      </p:to>
                                    </p:set>
                                    <p:animEffect transition="in" filter="diamond(out)">
                                      <p:cBhvr>
                                        <p:cTn id="13" dur="1000"/>
                                        <p:tgtEl>
                                          <p:spTgt spid="289794">
                                            <p:txEl>
                                              <p:pRg st="3" end="3"/>
                                            </p:txEl>
                                          </p:spTgt>
                                        </p:tgtEl>
                                      </p:cBhvr>
                                    </p:animEffect>
                                  </p:childTnLst>
                                </p:cTn>
                              </p:par>
                              <p:par>
                                <p:cTn id="14" presetID="8" presetClass="entr" presetSubtype="32" fill="hold" nodeType="withEffect">
                                  <p:stCondLst>
                                    <p:cond delay="0"/>
                                  </p:stCondLst>
                                  <p:childTnLst>
                                    <p:set>
                                      <p:cBhvr>
                                        <p:cTn id="15" dur="1" fill="hold">
                                          <p:stCondLst>
                                            <p:cond delay="0"/>
                                          </p:stCondLst>
                                        </p:cTn>
                                        <p:tgtEl>
                                          <p:spTgt spid="289794">
                                            <p:txEl>
                                              <p:pRg st="4" end="4"/>
                                            </p:txEl>
                                          </p:spTgt>
                                        </p:tgtEl>
                                        <p:attrNameLst>
                                          <p:attrName>style.visibility</p:attrName>
                                        </p:attrNameLst>
                                      </p:cBhvr>
                                      <p:to>
                                        <p:strVal val="visible"/>
                                      </p:to>
                                    </p:set>
                                    <p:animEffect transition="in" filter="diamond(out)">
                                      <p:cBhvr>
                                        <p:cTn id="16" dur="1000"/>
                                        <p:tgtEl>
                                          <p:spTgt spid="289794">
                                            <p:txEl>
                                              <p:pRg st="4" end="4"/>
                                            </p:txEl>
                                          </p:spTgt>
                                        </p:tgtEl>
                                      </p:cBhvr>
                                    </p:animEffect>
                                  </p:childTnLst>
                                </p:cTn>
                              </p:par>
                            </p:childTnLst>
                          </p:cTn>
                        </p:par>
                        <p:par>
                          <p:cTn id="17" fill="hold">
                            <p:stCondLst>
                              <p:cond delay="1000"/>
                            </p:stCondLst>
                            <p:childTnLst>
                              <p:par>
                                <p:cTn id="18" presetID="5" presetClass="entr" presetSubtype="1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410" y="168330"/>
            <a:ext cx="7234673" cy="897362"/>
          </a:xfrm>
          <a:prstGeom prst="rect">
            <a:avLst/>
          </a:prstGeom>
        </p:spPr>
        <p:txBody>
          <a:bodyPr wrap="none">
            <a:spAutoFit/>
          </a:bodyPr>
          <a:lstStyle/>
          <a:p>
            <a:pPr>
              <a:lnSpc>
                <a:spcPct val="130000"/>
              </a:lnSpc>
            </a:pPr>
            <a:r>
              <a:rPr lang="zh-CN" altLang="en-US" sz="4400" b="1" dirty="0">
                <a:solidFill>
                  <a:srgbClr val="FFFF00"/>
                </a:solidFill>
                <a:effectLst>
                  <a:outerShdw blurRad="38100" dist="38100" dir="2700000" algn="tl">
                    <a:srgbClr val="000000"/>
                  </a:outerShdw>
                </a:effectLst>
                <a:ea typeface="宋体" pitchFamily="2" charset="-122"/>
              </a:rPr>
              <a:t>开发运维一体化（</a:t>
            </a:r>
            <a:r>
              <a:rPr lang="en-US" altLang="zh-CN" sz="4400" b="1" dirty="0">
                <a:solidFill>
                  <a:srgbClr val="FFFF00"/>
                </a:solidFill>
                <a:effectLst>
                  <a:outerShdw blurRad="38100" dist="38100" dir="2700000" algn="tl">
                    <a:srgbClr val="000000"/>
                  </a:outerShdw>
                </a:effectLst>
                <a:ea typeface="宋体" pitchFamily="2" charset="-122"/>
              </a:rPr>
              <a:t>DevOps</a:t>
            </a:r>
            <a:r>
              <a:rPr lang="zh-CN" altLang="en-US" sz="4400" b="1" dirty="0">
                <a:solidFill>
                  <a:srgbClr val="FFFF00"/>
                </a:solidFill>
                <a:effectLst>
                  <a:outerShdw blurRad="38100" dist="38100" dir="2700000" algn="tl">
                    <a:srgbClr val="000000"/>
                  </a:outerShdw>
                </a:effectLst>
                <a:ea typeface="宋体" pitchFamily="2" charset="-122"/>
              </a:rPr>
              <a:t>）</a:t>
            </a:r>
            <a:endParaRPr lang="en-US" altLang="zh-CN" sz="4400" b="1" dirty="0">
              <a:solidFill>
                <a:srgbClr val="FFFF00"/>
              </a:solidFill>
              <a:effectLst>
                <a:outerShdw blurRad="38100" dist="38100" dir="2700000" algn="tl">
                  <a:srgbClr val="000000"/>
                </a:outerShdw>
              </a:effectLst>
              <a:ea typeface="宋体" pitchFamily="2" charset="-122"/>
            </a:endParaRPr>
          </a:p>
        </p:txBody>
      </p:sp>
      <p:sp>
        <p:nvSpPr>
          <p:cNvPr id="5" name="文本框 4"/>
          <p:cNvSpPr txBox="1"/>
          <p:nvPr/>
        </p:nvSpPr>
        <p:spPr>
          <a:xfrm>
            <a:off x="207034" y="1078980"/>
            <a:ext cx="8936966" cy="4493538"/>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zh-CN" altLang="en-US" sz="3200" dirty="0">
                <a:latin typeface="Kaiti SC" charset="-122"/>
                <a:ea typeface="Kaiti SC" charset="-122"/>
                <a:cs typeface="Kaiti SC" charset="-122"/>
              </a:rPr>
              <a:t>运维（</a:t>
            </a:r>
            <a:r>
              <a:rPr lang="en-US" altLang="zh-CN" sz="3200" dirty="0">
                <a:latin typeface="Kaiti SC" charset="-122"/>
                <a:ea typeface="Kaiti SC" charset="-122"/>
                <a:cs typeface="Kaiti SC" charset="-122"/>
              </a:rPr>
              <a:t>Operation</a:t>
            </a:r>
            <a:r>
              <a:rPr lang="zh-CN" altLang="en-US" sz="3200" dirty="0">
                <a:latin typeface="Kaiti SC" charset="-122"/>
                <a:ea typeface="Kaiti SC" charset="-122"/>
                <a:cs typeface="Kaiti SC" charset="-122"/>
              </a:rPr>
              <a:t>）工作：部署以及运行过程中的监控、异常处理、优化调整等</a:t>
            </a:r>
          </a:p>
          <a:p>
            <a:pPr marL="285750" indent="-285750" algn="just">
              <a:spcBef>
                <a:spcPts val="600"/>
              </a:spcBef>
              <a:spcAft>
                <a:spcPts val="600"/>
              </a:spcAft>
              <a:buFont typeface="Arial" panose="020B0604020202020204" pitchFamily="34" charset="0"/>
              <a:buChar char="•"/>
            </a:pPr>
            <a:r>
              <a:rPr lang="zh-CN" altLang="en-US" sz="3200" dirty="0">
                <a:latin typeface="Kaiti SC" charset="-122"/>
                <a:ea typeface="Kaiti SC" charset="-122"/>
                <a:cs typeface="Kaiti SC" charset="-122"/>
              </a:rPr>
              <a:t>软件开发环节的快速迭代使得运维环节的效率和响应性成为主要瓶颈</a:t>
            </a:r>
            <a:endParaRPr lang="en-US" altLang="zh-CN" sz="3200" dirty="0">
              <a:latin typeface="Kaiti SC" charset="-122"/>
              <a:ea typeface="Kaiti SC" charset="-122"/>
              <a:cs typeface="Kaiti SC" charset="-122"/>
            </a:endParaRPr>
          </a:p>
          <a:p>
            <a:pPr marL="285750" indent="-285750" algn="just">
              <a:spcBef>
                <a:spcPts val="600"/>
              </a:spcBef>
              <a:spcAft>
                <a:spcPts val="600"/>
              </a:spcAft>
              <a:buFont typeface="Arial" panose="020B0604020202020204" pitchFamily="34" charset="0"/>
              <a:buChar char="•"/>
            </a:pPr>
            <a:r>
              <a:rPr lang="en" altLang="zh-CN" sz="3200" dirty="0">
                <a:latin typeface="Kaiti SC" charset="-122"/>
                <a:ea typeface="Kaiti SC" charset="-122"/>
                <a:cs typeface="Kaiti SC" charset="-122"/>
              </a:rPr>
              <a:t>DevOps</a:t>
            </a:r>
            <a:r>
              <a:rPr lang="zh-CN" altLang="en-US" sz="3200" dirty="0">
                <a:latin typeface="Kaiti SC" charset="-122"/>
                <a:ea typeface="Kaiti SC" charset="-122"/>
                <a:cs typeface="Kaiti SC" charset="-122"/>
              </a:rPr>
              <a:t>将敏捷的精神延伸到运维阶段，包含贯穿软件开发和运维的一系列实践集合</a:t>
            </a:r>
            <a:endParaRPr lang="en-US" altLang="zh-CN" sz="3200" dirty="0">
              <a:latin typeface="Kaiti SC" charset="-122"/>
              <a:ea typeface="Kaiti SC" charset="-122"/>
              <a:cs typeface="Kaiti SC" charset="-122"/>
            </a:endParaRPr>
          </a:p>
          <a:p>
            <a:pPr marL="285750" indent="-285750" algn="just">
              <a:spcBef>
                <a:spcPts val="600"/>
              </a:spcBef>
              <a:spcAft>
                <a:spcPts val="600"/>
              </a:spcAft>
              <a:buFont typeface="Arial" panose="020B0604020202020204" pitchFamily="34" charset="0"/>
              <a:buChar char="•"/>
            </a:pPr>
            <a:r>
              <a:rPr lang="zh-CN" altLang="en-US" sz="3200" dirty="0">
                <a:latin typeface="Kaiti SC" charset="-122"/>
                <a:ea typeface="Kaiti SC" charset="-122"/>
              </a:rPr>
              <a:t>倡导以一种安全、快速、持续的方式将代码变更部署到生产环境中</a:t>
            </a:r>
            <a:endParaRPr lang="en-US" altLang="zh-CN" sz="3200" b="1" dirty="0">
              <a:latin typeface="Kaiti SC" charset="-122"/>
              <a:ea typeface="Kaiti SC" charset="-122"/>
              <a:cs typeface="Kaiti SC" charset="-122"/>
            </a:endParaRPr>
          </a:p>
        </p:txBody>
      </p:sp>
    </p:spTree>
    <p:extLst>
      <p:ext uri="{BB962C8B-B14F-4D97-AF65-F5344CB8AC3E}">
        <p14:creationId xmlns:p14="http://schemas.microsoft.com/office/powerpoint/2010/main" val="42321088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evOps">
            <a:extLst>
              <a:ext uri="{FF2B5EF4-FFF2-40B4-BE49-F238E27FC236}">
                <a16:creationId xmlns="" xmlns:a16="http://schemas.microsoft.com/office/drawing/2014/main" id="{61851E51-5C7A-0743-A549-AF8B3204D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194" y="3114504"/>
            <a:ext cx="6369612" cy="357516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88410" y="168330"/>
            <a:ext cx="3273653" cy="897362"/>
          </a:xfrm>
          <a:prstGeom prst="rect">
            <a:avLst/>
          </a:prstGeom>
        </p:spPr>
        <p:txBody>
          <a:bodyPr wrap="none">
            <a:spAutoFit/>
          </a:bodyPr>
          <a:lstStyle/>
          <a:p>
            <a:pPr>
              <a:lnSpc>
                <a:spcPct val="130000"/>
              </a:lnSpc>
            </a:pPr>
            <a:r>
              <a:rPr lang="en-US" altLang="zh-CN" sz="4400" b="1" dirty="0">
                <a:solidFill>
                  <a:srgbClr val="FFFF00"/>
                </a:solidFill>
                <a:effectLst>
                  <a:outerShdw blurRad="38100" dist="38100" dir="2700000" algn="tl">
                    <a:srgbClr val="000000"/>
                  </a:outerShdw>
                </a:effectLst>
                <a:ea typeface="宋体" pitchFamily="2" charset="-122"/>
              </a:rPr>
              <a:t>DevOps</a:t>
            </a:r>
            <a:r>
              <a:rPr lang="zh-CN" altLang="en-US" sz="4400" b="1" dirty="0">
                <a:solidFill>
                  <a:srgbClr val="FFFF00"/>
                </a:solidFill>
                <a:effectLst>
                  <a:outerShdw blurRad="38100" dist="38100" dir="2700000" algn="tl">
                    <a:srgbClr val="000000"/>
                  </a:outerShdw>
                </a:effectLst>
                <a:ea typeface="宋体" pitchFamily="2" charset="-122"/>
              </a:rPr>
              <a:t>实践</a:t>
            </a:r>
            <a:endParaRPr lang="en-US" altLang="zh-CN" sz="4400" b="1" dirty="0">
              <a:solidFill>
                <a:srgbClr val="FFFF00"/>
              </a:solidFill>
              <a:effectLst>
                <a:outerShdw blurRad="38100" dist="38100" dir="2700000" algn="tl">
                  <a:srgbClr val="000000"/>
                </a:outerShdw>
              </a:effectLst>
              <a:ea typeface="宋体" pitchFamily="2" charset="-122"/>
            </a:endParaRPr>
          </a:p>
        </p:txBody>
      </p:sp>
      <p:sp>
        <p:nvSpPr>
          <p:cNvPr id="12" name="文本框 11">
            <a:extLst>
              <a:ext uri="{FF2B5EF4-FFF2-40B4-BE49-F238E27FC236}">
                <a16:creationId xmlns="" xmlns:a16="http://schemas.microsoft.com/office/drawing/2014/main" id="{B8B46E94-16A9-B749-9505-843AC89AA335}"/>
              </a:ext>
            </a:extLst>
          </p:cNvPr>
          <p:cNvSpPr txBox="1"/>
          <p:nvPr/>
        </p:nvSpPr>
        <p:spPr>
          <a:xfrm>
            <a:off x="104244" y="1133111"/>
            <a:ext cx="4467756" cy="2185214"/>
          </a:xfrm>
          <a:prstGeom prst="rect">
            <a:avLst/>
          </a:prstGeom>
          <a:noFill/>
        </p:spPr>
        <p:txBody>
          <a:bodyPr wrap="square">
            <a:spAutoFit/>
          </a:bodyPr>
          <a:lstStyle/>
          <a:p>
            <a:r>
              <a:rPr lang="zh-CN" altLang="en-US" sz="3400" dirty="0">
                <a:latin typeface="Kaiti SC" panose="02010600040101010101" pitchFamily="2" charset="-122"/>
                <a:ea typeface="Kaiti SC" panose="02010600040101010101" pitchFamily="2" charset="-122"/>
              </a:rPr>
              <a:t>快速迭代的增量开发</a:t>
            </a:r>
          </a:p>
          <a:p>
            <a:r>
              <a:rPr lang="zh-CN" altLang="en-US" sz="3400" dirty="0">
                <a:latin typeface="Kaiti SC" panose="02010600040101010101" pitchFamily="2" charset="-122"/>
                <a:ea typeface="Kaiti SC" panose="02010600040101010101" pitchFamily="2" charset="-122"/>
              </a:rPr>
              <a:t>持续的自动化测试</a:t>
            </a:r>
          </a:p>
          <a:p>
            <a:r>
              <a:rPr lang="zh-CN" altLang="en-US" sz="3400" dirty="0">
                <a:latin typeface="Kaiti SC" panose="02010600040101010101" pitchFamily="2" charset="-122"/>
                <a:ea typeface="Kaiti SC" panose="02010600040101010101" pitchFamily="2" charset="-122"/>
              </a:rPr>
              <a:t>持续集成</a:t>
            </a:r>
          </a:p>
          <a:p>
            <a:endParaRPr lang="zh-CN" altLang="en-US" sz="3400" dirty="0">
              <a:latin typeface="Kaiti SC" panose="02010600040101010101" pitchFamily="2" charset="-122"/>
              <a:ea typeface="Kaiti SC" panose="02010600040101010101" pitchFamily="2" charset="-122"/>
            </a:endParaRPr>
          </a:p>
        </p:txBody>
      </p:sp>
      <p:sp>
        <p:nvSpPr>
          <p:cNvPr id="9" name="文本框 8">
            <a:extLst>
              <a:ext uri="{FF2B5EF4-FFF2-40B4-BE49-F238E27FC236}">
                <a16:creationId xmlns="" xmlns:a16="http://schemas.microsoft.com/office/drawing/2014/main" id="{EFCC63F6-4EF8-5941-909D-6C257DAA0C89}"/>
              </a:ext>
            </a:extLst>
          </p:cNvPr>
          <p:cNvSpPr txBox="1"/>
          <p:nvPr/>
        </p:nvSpPr>
        <p:spPr>
          <a:xfrm>
            <a:off x="4521200" y="1131735"/>
            <a:ext cx="4597400" cy="1661993"/>
          </a:xfrm>
          <a:prstGeom prst="rect">
            <a:avLst/>
          </a:prstGeom>
          <a:noFill/>
        </p:spPr>
        <p:txBody>
          <a:bodyPr wrap="square">
            <a:spAutoFit/>
          </a:bodyPr>
          <a:lstStyle/>
          <a:p>
            <a:r>
              <a:rPr lang="zh-CN" altLang="en-US" sz="3400" dirty="0">
                <a:latin typeface="Kaiti SC" panose="02010600040101010101" pitchFamily="2" charset="-122"/>
                <a:ea typeface="Kaiti SC" panose="02010600040101010101" pitchFamily="2" charset="-122"/>
              </a:rPr>
              <a:t>频繁部署</a:t>
            </a:r>
          </a:p>
          <a:p>
            <a:r>
              <a:rPr lang="zh-CN" altLang="en-US" sz="3400" dirty="0">
                <a:latin typeface="Kaiti SC" panose="02010600040101010101" pitchFamily="2" charset="-122"/>
                <a:ea typeface="Kaiti SC" panose="02010600040101010101" pitchFamily="2" charset="-122"/>
              </a:rPr>
              <a:t>持续的质量和性能监控</a:t>
            </a:r>
          </a:p>
          <a:p>
            <a:r>
              <a:rPr lang="zh-CN" altLang="en-US" sz="3400" dirty="0">
                <a:latin typeface="Kaiti SC" panose="02010600040101010101" pitchFamily="2" charset="-122"/>
                <a:ea typeface="Kaiti SC" panose="02010600040101010101" pitchFamily="2" charset="-122"/>
              </a:rPr>
              <a:t>快速的反馈和改进机制</a:t>
            </a:r>
            <a:endParaRPr lang="zh-CN" altLang="en-US" sz="3400" dirty="0"/>
          </a:p>
        </p:txBody>
      </p:sp>
    </p:spTree>
    <p:extLst>
      <p:ext uri="{BB962C8B-B14F-4D97-AF65-F5344CB8AC3E}">
        <p14:creationId xmlns:p14="http://schemas.microsoft.com/office/powerpoint/2010/main" val="3464811011"/>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410" y="168330"/>
            <a:ext cx="7800533" cy="897362"/>
          </a:xfrm>
          <a:prstGeom prst="rect">
            <a:avLst/>
          </a:prstGeom>
        </p:spPr>
        <p:txBody>
          <a:bodyPr wrap="none">
            <a:spAutoFit/>
          </a:bodyPr>
          <a:lstStyle/>
          <a:p>
            <a:pPr>
              <a:lnSpc>
                <a:spcPct val="130000"/>
              </a:lnSpc>
            </a:pPr>
            <a:r>
              <a:rPr lang="en-US" altLang="zh-CN" sz="4400" b="1" dirty="0">
                <a:solidFill>
                  <a:srgbClr val="FFFF00"/>
                </a:solidFill>
                <a:effectLst>
                  <a:outerShdw blurRad="38100" dist="38100" dir="2700000" algn="tl">
                    <a:srgbClr val="000000"/>
                  </a:outerShdw>
                </a:effectLst>
                <a:ea typeface="宋体" pitchFamily="2" charset="-122"/>
              </a:rPr>
              <a:t>DevOps</a:t>
            </a:r>
            <a:r>
              <a:rPr lang="zh-CN" altLang="en-US" sz="4400" b="1" dirty="0">
                <a:solidFill>
                  <a:srgbClr val="FFFF00"/>
                </a:solidFill>
                <a:effectLst>
                  <a:outerShdw blurRad="38100" dist="38100" dir="2700000" algn="tl">
                    <a:srgbClr val="000000"/>
                  </a:outerShdw>
                </a:effectLst>
                <a:ea typeface="宋体" pitchFamily="2" charset="-122"/>
              </a:rPr>
              <a:t>技术价值流与技术实践</a:t>
            </a:r>
            <a:endParaRPr lang="en-US" altLang="zh-CN" sz="4400" b="1" dirty="0">
              <a:solidFill>
                <a:srgbClr val="FFFF00"/>
              </a:solidFill>
              <a:effectLst>
                <a:outerShdw blurRad="38100" dist="38100" dir="2700000" algn="tl">
                  <a:srgbClr val="000000"/>
                </a:outerShdw>
              </a:effectLst>
              <a:ea typeface="宋体" pitchFamily="2" charset="-122"/>
            </a:endParaRPr>
          </a:p>
        </p:txBody>
      </p:sp>
      <p:sp>
        <p:nvSpPr>
          <p:cNvPr id="5" name="文本框 4"/>
          <p:cNvSpPr txBox="1"/>
          <p:nvPr/>
        </p:nvSpPr>
        <p:spPr>
          <a:xfrm>
            <a:off x="207034" y="1078980"/>
            <a:ext cx="8936966" cy="4985980"/>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en-US" altLang="zh-CN" sz="3600" dirty="0">
                <a:latin typeface="Kaiti SC" charset="-122"/>
                <a:ea typeface="Kaiti SC" charset="-122"/>
                <a:cs typeface="Kaiti SC" charset="-122"/>
              </a:rPr>
              <a:t>DevOps</a:t>
            </a:r>
            <a:r>
              <a:rPr lang="zh-CN" altLang="en-US" sz="3600" dirty="0">
                <a:latin typeface="Kaiti SC" charset="-122"/>
                <a:ea typeface="Kaiti SC" charset="-122"/>
                <a:cs typeface="Kaiti SC" charset="-122"/>
              </a:rPr>
              <a:t>的技术价值流</a:t>
            </a:r>
            <a:endParaRPr lang="en-US" altLang="zh-CN" sz="3600" dirty="0">
              <a:latin typeface="Kaiti SC" charset="-122"/>
              <a:ea typeface="Kaiti SC" charset="-122"/>
              <a:cs typeface="Kaiti SC" charset="-122"/>
            </a:endParaRPr>
          </a:p>
          <a:p>
            <a:pPr marL="1028700" lvl="1" indent="-571500" algn="just">
              <a:spcBef>
                <a:spcPts val="600"/>
              </a:spcBef>
              <a:buFont typeface="Wingdings" charset="2"/>
              <a:buChar char="ü"/>
            </a:pPr>
            <a:r>
              <a:rPr lang="zh-CN" altLang="en-US" sz="2400" dirty="0">
                <a:latin typeface="Heiti SC Light" charset="-122"/>
                <a:ea typeface="Heiti SC Light" charset="-122"/>
                <a:cs typeface="Heiti SC Light" charset="-122"/>
              </a:rPr>
              <a:t>将业务构想转化为向客户交付价值的、由技术驱动的服务所需要的流程</a:t>
            </a:r>
            <a:endParaRPr lang="en-US" altLang="zh-CN" sz="2400" dirty="0">
              <a:latin typeface="Heiti SC Light" charset="-122"/>
              <a:ea typeface="Heiti SC Light" charset="-122"/>
              <a:cs typeface="Heiti SC Light" charset="-122"/>
            </a:endParaRPr>
          </a:p>
          <a:p>
            <a:pPr marL="1028700" lvl="1" indent="-571500" algn="just">
              <a:spcBef>
                <a:spcPts val="600"/>
              </a:spcBef>
              <a:buFont typeface="Wingdings" charset="2"/>
              <a:buChar char="ü"/>
            </a:pPr>
            <a:r>
              <a:rPr lang="zh-CN" altLang="en-US" sz="2400" dirty="0">
                <a:latin typeface="Heiti SC Light" charset="-122"/>
                <a:ea typeface="Heiti SC Light" charset="-122"/>
                <a:cs typeface="Heiti SC Light" charset="-122"/>
              </a:rPr>
              <a:t>开发人员能快速地完成开发、集成、验证，并将代码更新部署到生产环境中，从而有效地将前置时间（从开发任务产生到交付相应的价值的这段时间）缩短到小时直至分钟级别</a:t>
            </a:r>
          </a:p>
          <a:p>
            <a:pPr marL="285750" indent="-285750" algn="just">
              <a:spcBef>
                <a:spcPts val="600"/>
              </a:spcBef>
              <a:buFont typeface="Arial" panose="020B0604020202020204" pitchFamily="34" charset="0"/>
              <a:buChar char="•"/>
            </a:pPr>
            <a:r>
              <a:rPr lang="en-US" altLang="zh-CN" sz="3600" dirty="0">
                <a:latin typeface="Kaiti SC" charset="-122"/>
                <a:ea typeface="Kaiti SC" charset="-122"/>
                <a:cs typeface="Kaiti SC" charset="-122"/>
              </a:rPr>
              <a:t>DevOps</a:t>
            </a:r>
            <a:r>
              <a:rPr lang="zh-CN" altLang="en-US" sz="3600" dirty="0">
                <a:latin typeface="Kaiti SC" charset="-122"/>
                <a:ea typeface="Kaiti SC" charset="-122"/>
                <a:cs typeface="Kaiti SC" charset="-122"/>
              </a:rPr>
              <a:t>的技术实践</a:t>
            </a:r>
            <a:endParaRPr lang="en-US" altLang="zh-CN" sz="3600" dirty="0">
              <a:latin typeface="Kaiti SC" charset="-122"/>
              <a:ea typeface="Kaiti SC" charset="-122"/>
              <a:cs typeface="Kaiti SC" charset="-122"/>
            </a:endParaRPr>
          </a:p>
          <a:p>
            <a:pPr marL="1028700" lvl="1" indent="-571500" algn="just">
              <a:spcBef>
                <a:spcPts val="600"/>
              </a:spcBef>
              <a:buFont typeface="Wingdings" charset="2"/>
              <a:buChar char="ü"/>
            </a:pPr>
            <a:r>
              <a:rPr lang="zh-CN" altLang="en-US" sz="2400" dirty="0">
                <a:latin typeface="Heiti SC Light" charset="-122"/>
                <a:ea typeface="Heiti SC Light" charset="-122"/>
                <a:cs typeface="Heiti SC Light" charset="-122"/>
              </a:rPr>
              <a:t>实现价值从开发到运维的快速</a:t>
            </a:r>
            <a:r>
              <a:rPr lang="zh-CN" altLang="en-US" sz="2400" b="1" dirty="0">
                <a:solidFill>
                  <a:srgbClr val="FF0000"/>
                </a:solidFill>
                <a:latin typeface="Heiti SC Light" charset="-122"/>
                <a:ea typeface="Heiti SC Light" charset="-122"/>
                <a:cs typeface="Heiti SC Light" charset="-122"/>
              </a:rPr>
              <a:t>流动</a:t>
            </a:r>
            <a:endParaRPr lang="en-US" altLang="zh-CN" sz="2400" b="1" dirty="0">
              <a:solidFill>
                <a:srgbClr val="FF0000"/>
              </a:solidFill>
              <a:latin typeface="Heiti SC Light" charset="-122"/>
              <a:ea typeface="Heiti SC Light" charset="-122"/>
              <a:cs typeface="Heiti SC Light" charset="-122"/>
            </a:endParaRPr>
          </a:p>
          <a:p>
            <a:pPr marL="1028700" lvl="1" indent="-571500" algn="just">
              <a:spcBef>
                <a:spcPts val="600"/>
              </a:spcBef>
              <a:buFont typeface="Wingdings" charset="2"/>
              <a:buChar char="ü"/>
            </a:pPr>
            <a:r>
              <a:rPr lang="zh-CN" altLang="en-US" sz="2400" dirty="0">
                <a:latin typeface="Heiti SC Light" charset="-122"/>
                <a:ea typeface="Heiti SC Light" charset="-122"/>
                <a:cs typeface="Heiti SC Light" charset="-122"/>
              </a:rPr>
              <a:t>建立从运维到开发的持续、快速的</a:t>
            </a:r>
            <a:r>
              <a:rPr lang="zh-CN" altLang="en-US" sz="2400" b="1" dirty="0">
                <a:solidFill>
                  <a:srgbClr val="FF0000"/>
                </a:solidFill>
                <a:latin typeface="Heiti SC Light" charset="-122"/>
                <a:ea typeface="Heiti SC Light" charset="-122"/>
                <a:cs typeface="Heiti SC Light" charset="-122"/>
              </a:rPr>
              <a:t>反馈</a:t>
            </a:r>
            <a:r>
              <a:rPr lang="zh-CN" altLang="en-US" sz="2400" dirty="0">
                <a:latin typeface="Heiti SC Light" charset="-122"/>
                <a:ea typeface="Heiti SC Light" charset="-122"/>
                <a:cs typeface="Heiti SC Light" charset="-122"/>
              </a:rPr>
              <a:t>机制</a:t>
            </a:r>
            <a:endParaRPr lang="en-US" altLang="zh-CN" sz="2400" dirty="0">
              <a:latin typeface="Heiti SC Light" charset="-122"/>
              <a:ea typeface="Heiti SC Light" charset="-122"/>
              <a:cs typeface="Heiti SC Light" charset="-122"/>
            </a:endParaRPr>
          </a:p>
          <a:p>
            <a:pPr marL="1028700" lvl="1" indent="-571500" algn="just">
              <a:spcBef>
                <a:spcPts val="600"/>
              </a:spcBef>
              <a:buFont typeface="Wingdings" charset="2"/>
              <a:buChar char="ü"/>
            </a:pPr>
            <a:r>
              <a:rPr lang="zh-CN" altLang="en-US" sz="2400" dirty="0">
                <a:latin typeface="Heiti SC Light" charset="-122"/>
                <a:ea typeface="Heiti SC Light" charset="-122"/>
                <a:cs typeface="Heiti SC Light" charset="-122"/>
              </a:rPr>
              <a:t>建立</a:t>
            </a:r>
            <a:r>
              <a:rPr lang="zh-CN" altLang="en-US" sz="2400" b="1" dirty="0">
                <a:solidFill>
                  <a:srgbClr val="FF0000"/>
                </a:solidFill>
                <a:latin typeface="Heiti SC Light" charset="-122"/>
                <a:ea typeface="Heiti SC Light" charset="-122"/>
                <a:cs typeface="Heiti SC Light" charset="-122"/>
              </a:rPr>
              <a:t>持续的实验和学习</a:t>
            </a:r>
            <a:r>
              <a:rPr lang="zh-CN" altLang="en-US" sz="2400" dirty="0">
                <a:latin typeface="Heiti SC Light" charset="-122"/>
                <a:ea typeface="Heiti SC Light" charset="-122"/>
                <a:cs typeface="Heiti SC Light" charset="-122"/>
              </a:rPr>
              <a:t>的企业文化</a:t>
            </a:r>
            <a:endParaRPr lang="en-US" altLang="zh-CN" sz="2400" dirty="0">
              <a:latin typeface="Heiti SC Light" charset="-122"/>
              <a:ea typeface="Heiti SC Light" charset="-122"/>
              <a:cs typeface="Heiti SC Light" charset="-122"/>
            </a:endParaRPr>
          </a:p>
        </p:txBody>
      </p:sp>
    </p:spTree>
    <p:extLst>
      <p:ext uri="{BB962C8B-B14F-4D97-AF65-F5344CB8AC3E}">
        <p14:creationId xmlns:p14="http://schemas.microsoft.com/office/powerpoint/2010/main" val="185983136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500"/>
                                        <p:tgtEl>
                                          <p:spTgt spid="5">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blinds(horizontal)">
                                      <p:cBhvr>
                                        <p:cTn id="24" dur="500"/>
                                        <p:tgtEl>
                                          <p:spTgt spid="5">
                                            <p:txEl>
                                              <p:pRg st="4" end="4"/>
                                            </p:txEl>
                                          </p:spTgt>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par>
                          <p:cTn id="29" fill="hold">
                            <p:stCondLst>
                              <p:cond delay="1500"/>
                            </p:stCondLst>
                            <p:childTnLst>
                              <p:par>
                                <p:cTn id="30" presetID="3" presetClass="entr" presetSubtype="10" fill="hold" nodeType="after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410" y="168330"/>
            <a:ext cx="2448106" cy="897362"/>
          </a:xfrm>
          <a:prstGeom prst="rect">
            <a:avLst/>
          </a:prstGeom>
        </p:spPr>
        <p:txBody>
          <a:bodyPr wrap="none">
            <a:spAutoFit/>
          </a:bodyPr>
          <a:lstStyle/>
          <a:p>
            <a:pPr>
              <a:lnSpc>
                <a:spcPct val="130000"/>
              </a:lnSpc>
            </a:pPr>
            <a:r>
              <a:rPr lang="zh-CN" altLang="en-US" sz="4400" b="1" dirty="0">
                <a:solidFill>
                  <a:srgbClr val="FFFF00"/>
                </a:solidFill>
                <a:effectLst>
                  <a:outerShdw blurRad="38100" dist="38100" dir="2700000" algn="tl">
                    <a:srgbClr val="000000"/>
                  </a:outerShdw>
                </a:effectLst>
                <a:ea typeface="宋体" pitchFamily="2" charset="-122"/>
              </a:rPr>
              <a:t>持续集成</a:t>
            </a:r>
            <a:endParaRPr lang="en-US" altLang="zh-CN" sz="4400" b="1" dirty="0">
              <a:solidFill>
                <a:srgbClr val="FFFF00"/>
              </a:solidFill>
              <a:effectLst>
                <a:outerShdw blurRad="38100" dist="38100" dir="2700000" algn="tl">
                  <a:srgbClr val="000000"/>
                </a:outerShdw>
              </a:effectLst>
              <a:ea typeface="宋体" pitchFamily="2" charset="-122"/>
            </a:endParaRPr>
          </a:p>
        </p:txBody>
      </p:sp>
      <p:sp>
        <p:nvSpPr>
          <p:cNvPr id="5" name="文本框 4"/>
          <p:cNvSpPr txBox="1"/>
          <p:nvPr/>
        </p:nvSpPr>
        <p:spPr>
          <a:xfrm>
            <a:off x="207034" y="1078980"/>
            <a:ext cx="8936966" cy="5786199"/>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altLang="zh-CN" sz="3600" dirty="0">
                <a:latin typeface="Kaiti SC" charset="-122"/>
                <a:ea typeface="Kaiti SC" charset="-122"/>
                <a:cs typeface="Kaiti SC" charset="-122"/>
              </a:rPr>
              <a:t>Continuous Integration</a:t>
            </a:r>
            <a:r>
              <a:rPr lang="zh-CN" altLang="en-US" sz="3600" dirty="0">
                <a:latin typeface="Kaiti SC" charset="-122"/>
                <a:ea typeface="Kaiti SC" charset="-122"/>
                <a:cs typeface="Kaiti SC" charset="-122"/>
              </a:rPr>
              <a:t>，简称</a:t>
            </a:r>
            <a:r>
              <a:rPr lang="en-US" altLang="zh-CN" sz="3600" dirty="0">
                <a:latin typeface="Kaiti SC" charset="-122"/>
                <a:ea typeface="Kaiti SC" charset="-122"/>
                <a:cs typeface="Kaiti SC" charset="-122"/>
              </a:rPr>
              <a:t>CI</a:t>
            </a:r>
          </a:p>
          <a:p>
            <a:pPr marL="285750" indent="-285750" algn="just">
              <a:spcBef>
                <a:spcPts val="600"/>
              </a:spcBef>
              <a:spcAft>
                <a:spcPts val="600"/>
              </a:spcAft>
              <a:buFont typeface="Arial" panose="020B0604020202020204" pitchFamily="34" charset="0"/>
              <a:buChar char="•"/>
            </a:pPr>
            <a:r>
              <a:rPr lang="zh-CN" altLang="en-US" sz="3600" dirty="0">
                <a:latin typeface="Kaiti SC" charset="-122"/>
                <a:ea typeface="Kaiti SC" charset="-122"/>
                <a:cs typeface="Kaiti SC" charset="-122"/>
              </a:rPr>
              <a:t>持续集成实践</a:t>
            </a:r>
            <a:endParaRPr lang="en-US" altLang="zh-CN" sz="3600" dirty="0">
              <a:latin typeface="Kaiti SC" charset="-122"/>
              <a:ea typeface="Kaiti SC" charset="-122"/>
              <a:cs typeface="Kaiti SC" charset="-122"/>
            </a:endParaRPr>
          </a:p>
          <a:p>
            <a:pPr marL="1028700" lvl="1" indent="-571500" algn="just">
              <a:spcBef>
                <a:spcPts val="600"/>
              </a:spcBef>
              <a:spcAft>
                <a:spcPts val="600"/>
              </a:spcAft>
              <a:buFont typeface="Wingdings" charset="2"/>
              <a:buChar char="ü"/>
            </a:pPr>
            <a:r>
              <a:rPr lang="zh-CN" altLang="en-US" sz="2400" dirty="0">
                <a:latin typeface="Heiti SC Light" charset="-122"/>
                <a:ea typeface="Heiti SC Light" charset="-122"/>
                <a:cs typeface="Heiti SC Light" charset="-122"/>
              </a:rPr>
              <a:t>开发人员频繁地（一天多次）将代码变更提交合并到中央存储库，并自动运行构建和执行单元测试，从而确保新代码可以和原有代码正确地集成在一起</a:t>
            </a:r>
            <a:endParaRPr lang="en-US" altLang="zh-CN" sz="2400" dirty="0">
              <a:latin typeface="Heiti SC Light" charset="-122"/>
              <a:ea typeface="Heiti SC Light" charset="-122"/>
              <a:cs typeface="Heiti SC Light" charset="-122"/>
            </a:endParaRPr>
          </a:p>
          <a:p>
            <a:pPr marL="1028700" lvl="1" indent="-571500" algn="just">
              <a:spcBef>
                <a:spcPts val="600"/>
              </a:spcBef>
              <a:spcAft>
                <a:spcPts val="600"/>
              </a:spcAft>
              <a:buFont typeface="Wingdings" charset="2"/>
              <a:buChar char="ü"/>
            </a:pPr>
            <a:r>
              <a:rPr lang="zh-CN" altLang="en-US" sz="2400" dirty="0">
                <a:latin typeface="Heiti SC Light" charset="-122"/>
                <a:ea typeface="Heiti SC Light" charset="-122"/>
                <a:cs typeface="Heiti SC Light" charset="-122"/>
              </a:rPr>
              <a:t>如果持续集成失败，开发团队就要停下手中的工作，立即修复它，直到持续集成成功</a:t>
            </a:r>
            <a:endParaRPr lang="en-US" altLang="zh-CN" sz="2400" dirty="0">
              <a:latin typeface="Heiti SC Light" charset="-122"/>
              <a:ea typeface="Heiti SC Light" charset="-122"/>
              <a:cs typeface="Heiti SC Light" charset="-122"/>
            </a:endParaRPr>
          </a:p>
          <a:p>
            <a:pPr marL="285750" lvl="1" indent="-285750" algn="just">
              <a:spcBef>
                <a:spcPts val="600"/>
              </a:spcBef>
              <a:spcAft>
                <a:spcPts val="600"/>
              </a:spcAft>
              <a:buFont typeface="Arial" panose="020B0604020202020204" pitchFamily="34" charset="0"/>
              <a:buChar char="•"/>
            </a:pPr>
            <a:r>
              <a:rPr lang="zh-CN" altLang="en-US" sz="3600" dirty="0">
                <a:latin typeface="Kaiti SC" charset="-122"/>
                <a:ea typeface="Kaiti SC" charset="-122"/>
              </a:rPr>
              <a:t>主要目标</a:t>
            </a:r>
            <a:endParaRPr lang="en-US" altLang="zh-CN" sz="2400" dirty="0">
              <a:latin typeface="Heiti SC Light" charset="-122"/>
              <a:ea typeface="Heiti SC Light" charset="-122"/>
            </a:endParaRPr>
          </a:p>
          <a:p>
            <a:pPr marL="1028700" lvl="1" indent="-571500" algn="just">
              <a:spcBef>
                <a:spcPts val="600"/>
              </a:spcBef>
              <a:spcAft>
                <a:spcPts val="0"/>
              </a:spcAft>
              <a:buFont typeface="Wingdings" charset="2"/>
              <a:buChar char="ü"/>
            </a:pPr>
            <a:r>
              <a:rPr lang="zh-CN" altLang="en-US" sz="2400" dirty="0">
                <a:latin typeface="Heiti SC Light" charset="-122"/>
                <a:ea typeface="Heiti SC Light" charset="-122"/>
              </a:rPr>
              <a:t>使正在开发的软件始终处于可工作状态</a:t>
            </a:r>
            <a:endParaRPr lang="en-US" altLang="zh-CN" sz="2400" dirty="0">
              <a:latin typeface="Heiti SC Light" charset="-122"/>
              <a:ea typeface="Heiti SC Light" charset="-122"/>
            </a:endParaRPr>
          </a:p>
          <a:p>
            <a:pPr marL="1028700" lvl="1" indent="-571500" algn="just">
              <a:spcBef>
                <a:spcPts val="600"/>
              </a:spcBef>
              <a:spcAft>
                <a:spcPts val="0"/>
              </a:spcAft>
              <a:buFont typeface="Wingdings" charset="2"/>
              <a:buChar char="ü"/>
            </a:pPr>
            <a:r>
              <a:rPr lang="zh-CN" altLang="en-US" sz="2400" dirty="0">
                <a:latin typeface="Heiti SC Light" charset="-122"/>
                <a:ea typeface="Heiti SC Light" charset="-122"/>
              </a:rPr>
              <a:t>更快地发现、定位和解决错误</a:t>
            </a:r>
            <a:endParaRPr lang="en-US" altLang="zh-CN" sz="2400" dirty="0">
              <a:latin typeface="Heiti SC Light" charset="-122"/>
              <a:ea typeface="Heiti SC Light" charset="-122"/>
            </a:endParaRPr>
          </a:p>
          <a:p>
            <a:pPr marL="1028700" lvl="1" indent="-571500" algn="just">
              <a:spcBef>
                <a:spcPts val="600"/>
              </a:spcBef>
              <a:spcAft>
                <a:spcPts val="0"/>
              </a:spcAft>
              <a:buFont typeface="Wingdings" charset="2"/>
              <a:buChar char="ü"/>
            </a:pPr>
            <a:r>
              <a:rPr lang="zh-CN" altLang="en-US" sz="2400" dirty="0">
                <a:latin typeface="Heiti SC Light" charset="-122"/>
                <a:ea typeface="Heiti SC Light" charset="-122"/>
              </a:rPr>
              <a:t>提高软件质量，减少验证和发布新软件所需的时间</a:t>
            </a:r>
          </a:p>
        </p:txBody>
      </p:sp>
    </p:spTree>
    <p:extLst>
      <p:ext uri="{BB962C8B-B14F-4D97-AF65-F5344CB8AC3E}">
        <p14:creationId xmlns:p14="http://schemas.microsoft.com/office/powerpoint/2010/main" val="219400332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blinds(horizontal)">
                                      <p:cBhvr>
                                        <p:cTn id="29" dur="500"/>
                                        <p:tgtEl>
                                          <p:spTgt spid="5">
                                            <p:txEl>
                                              <p:pRg st="5" end="5"/>
                                            </p:txEl>
                                          </p:spTgt>
                                        </p:tgtEl>
                                      </p:cBhvr>
                                    </p:animEffect>
                                  </p:childTnLst>
                                </p:cTn>
                              </p:par>
                            </p:childTnLst>
                          </p:cTn>
                        </p:par>
                        <p:par>
                          <p:cTn id="30" fill="hold">
                            <p:stCondLst>
                              <p:cond delay="1000"/>
                            </p:stCondLst>
                            <p:childTnLst>
                              <p:par>
                                <p:cTn id="31" presetID="3" presetClass="entr" presetSubtype="10" fill="hold" nodeType="after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410" y="168330"/>
            <a:ext cx="2448106" cy="897362"/>
          </a:xfrm>
          <a:prstGeom prst="rect">
            <a:avLst/>
          </a:prstGeom>
        </p:spPr>
        <p:txBody>
          <a:bodyPr wrap="none">
            <a:spAutoFit/>
          </a:bodyPr>
          <a:lstStyle/>
          <a:p>
            <a:pPr>
              <a:lnSpc>
                <a:spcPct val="130000"/>
              </a:lnSpc>
            </a:pPr>
            <a:r>
              <a:rPr lang="zh-CN" altLang="en-US" sz="4400" b="1" dirty="0">
                <a:solidFill>
                  <a:srgbClr val="FFFF00"/>
                </a:solidFill>
                <a:effectLst>
                  <a:outerShdw blurRad="38100" dist="38100" dir="2700000" algn="tl">
                    <a:srgbClr val="000000"/>
                  </a:outerShdw>
                </a:effectLst>
                <a:ea typeface="宋体" pitchFamily="2" charset="-122"/>
              </a:rPr>
              <a:t>持续交付</a:t>
            </a:r>
            <a:endParaRPr lang="en-US" altLang="zh-CN" sz="4400" b="1" dirty="0">
              <a:solidFill>
                <a:srgbClr val="FFFF00"/>
              </a:solidFill>
              <a:effectLst>
                <a:outerShdw blurRad="38100" dist="38100" dir="2700000" algn="tl">
                  <a:srgbClr val="000000"/>
                </a:outerShdw>
              </a:effectLst>
              <a:ea typeface="宋体" pitchFamily="2" charset="-122"/>
            </a:endParaRPr>
          </a:p>
        </p:txBody>
      </p:sp>
      <p:sp>
        <p:nvSpPr>
          <p:cNvPr id="5" name="文本框 4"/>
          <p:cNvSpPr txBox="1"/>
          <p:nvPr/>
        </p:nvSpPr>
        <p:spPr>
          <a:xfrm>
            <a:off x="207034" y="1078980"/>
            <a:ext cx="8936966" cy="5709255"/>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altLang="zh-CN" sz="3200" dirty="0">
                <a:latin typeface="Kaiti SC" charset="-122"/>
                <a:ea typeface="Kaiti SC" charset="-122"/>
                <a:cs typeface="Kaiti SC" charset="-122"/>
              </a:rPr>
              <a:t>Continuous Delivery</a:t>
            </a:r>
            <a:r>
              <a:rPr lang="zh-CN" altLang="en-US" sz="3200" dirty="0">
                <a:latin typeface="Kaiti SC" charset="-122"/>
                <a:ea typeface="Kaiti SC" charset="-122"/>
                <a:cs typeface="Kaiti SC" charset="-122"/>
              </a:rPr>
              <a:t>，简称</a:t>
            </a:r>
            <a:r>
              <a:rPr lang="en-US" altLang="zh-CN" sz="3200" dirty="0">
                <a:latin typeface="Kaiti SC" charset="-122"/>
                <a:ea typeface="Kaiti SC" charset="-122"/>
                <a:cs typeface="Kaiti SC" charset="-122"/>
              </a:rPr>
              <a:t>CD</a:t>
            </a:r>
          </a:p>
          <a:p>
            <a:pPr marL="285750" indent="-285750" algn="just">
              <a:spcBef>
                <a:spcPts val="600"/>
              </a:spcBef>
              <a:spcAft>
                <a:spcPts val="600"/>
              </a:spcAft>
              <a:buFont typeface="Arial" panose="020B0604020202020204" pitchFamily="34" charset="0"/>
              <a:buChar char="•"/>
            </a:pPr>
            <a:r>
              <a:rPr lang="zh-CN" altLang="en-US" sz="3200" dirty="0">
                <a:latin typeface="Kaiti SC" charset="-122"/>
                <a:ea typeface="Kaiti SC" charset="-122"/>
                <a:cs typeface="Kaiti SC" charset="-122"/>
              </a:rPr>
              <a:t>任何代码变更提交后都能够</a:t>
            </a:r>
            <a:endParaRPr lang="en-US" altLang="zh-CN" sz="3200" dirty="0">
              <a:latin typeface="Kaiti SC" charset="-122"/>
              <a:ea typeface="Kaiti SC" charset="-122"/>
              <a:cs typeface="Kaiti SC" charset="-122"/>
            </a:endParaRPr>
          </a:p>
          <a:p>
            <a:pPr marL="1028700" lvl="1" indent="-571500" algn="just">
              <a:spcBef>
                <a:spcPts val="600"/>
              </a:spcBef>
              <a:spcAft>
                <a:spcPts val="0"/>
              </a:spcAft>
              <a:buFont typeface="Wingdings" charset="2"/>
              <a:buChar char="ü"/>
            </a:pPr>
            <a:r>
              <a:rPr lang="zh-CN" altLang="en-US" sz="2400" dirty="0">
                <a:latin typeface="Heiti SC Light" charset="-122"/>
                <a:ea typeface="Heiti SC Light" charset="-122"/>
              </a:rPr>
              <a:t>自动运行构建和执行单元测试</a:t>
            </a:r>
            <a:endParaRPr lang="en-US" altLang="zh-CN" sz="2400" dirty="0">
              <a:latin typeface="Heiti SC Light" charset="-122"/>
              <a:ea typeface="Heiti SC Light" charset="-122"/>
            </a:endParaRPr>
          </a:p>
          <a:p>
            <a:pPr marL="1028700" lvl="1" indent="-571500" algn="just">
              <a:spcBef>
                <a:spcPts val="600"/>
              </a:spcBef>
              <a:spcAft>
                <a:spcPts val="0"/>
              </a:spcAft>
              <a:buFont typeface="Wingdings" charset="2"/>
              <a:buChar char="ü"/>
            </a:pPr>
            <a:r>
              <a:rPr lang="zh-CN" altLang="en-US" sz="2400" dirty="0">
                <a:latin typeface="Heiti SC Light" charset="-122"/>
                <a:ea typeface="Heiti SC Light" charset="-122"/>
              </a:rPr>
              <a:t>自动将所有代码变更部署到测试环境和类生产环境</a:t>
            </a:r>
            <a:endParaRPr lang="en-US" altLang="zh-CN" sz="2400" dirty="0">
              <a:latin typeface="Heiti SC Light" charset="-122"/>
              <a:ea typeface="Heiti SC Light" charset="-122"/>
            </a:endParaRPr>
          </a:p>
          <a:p>
            <a:pPr marL="1028700" lvl="1" indent="-571500" algn="just">
              <a:spcBef>
                <a:spcPts val="600"/>
              </a:spcBef>
              <a:spcAft>
                <a:spcPts val="0"/>
              </a:spcAft>
              <a:buFont typeface="Wingdings" charset="2"/>
              <a:buChar char="ü"/>
            </a:pPr>
            <a:r>
              <a:rPr lang="zh-CN" altLang="en-US" sz="2400" dirty="0">
                <a:latin typeface="Heiti SC Light" charset="-122"/>
                <a:ea typeface="Heiti SC Light" charset="-122"/>
              </a:rPr>
              <a:t>确保当代码变更部署到生产环境后可以正常工作，从而以可持续的方式快速向客户交付新的代码变更</a:t>
            </a:r>
            <a:endParaRPr lang="en-US" altLang="zh-CN" sz="2400" dirty="0">
              <a:latin typeface="Heiti SC Light" charset="-122"/>
              <a:ea typeface="Heiti SC Light" charset="-122"/>
            </a:endParaRPr>
          </a:p>
          <a:p>
            <a:pPr marL="285750" indent="-285750" algn="just">
              <a:spcBef>
                <a:spcPts val="600"/>
              </a:spcBef>
              <a:spcAft>
                <a:spcPts val="600"/>
              </a:spcAft>
              <a:buFont typeface="Arial" panose="020B0604020202020204" pitchFamily="34" charset="0"/>
              <a:buChar char="•"/>
            </a:pPr>
            <a:r>
              <a:rPr lang="zh-CN" altLang="en-US" sz="3200" dirty="0">
                <a:latin typeface="Kaiti SC" charset="-122"/>
                <a:ea typeface="Kaiti SC" charset="-122"/>
              </a:rPr>
              <a:t>如果代码没有问题，可以继续</a:t>
            </a:r>
            <a:r>
              <a:rPr lang="zh-CN" altLang="en-US" sz="3200" dirty="0">
                <a:solidFill>
                  <a:srgbClr val="FF0000"/>
                </a:solidFill>
                <a:latin typeface="Kaiti SC" charset="-122"/>
                <a:ea typeface="Kaiti SC" charset="-122"/>
              </a:rPr>
              <a:t>手工部署</a:t>
            </a:r>
            <a:r>
              <a:rPr lang="zh-CN" altLang="en-US" sz="3200" dirty="0">
                <a:latin typeface="Kaiti SC" charset="-122"/>
                <a:ea typeface="Kaiti SC" charset="-122"/>
              </a:rPr>
              <a:t>到生产环境中</a:t>
            </a:r>
          </a:p>
          <a:p>
            <a:pPr marL="285750" indent="-285750" algn="just">
              <a:spcBef>
                <a:spcPts val="600"/>
              </a:spcBef>
              <a:spcAft>
                <a:spcPts val="600"/>
              </a:spcAft>
              <a:buFont typeface="Arial" panose="020B0604020202020204" pitchFamily="34" charset="0"/>
              <a:buChar char="•"/>
            </a:pPr>
            <a:r>
              <a:rPr lang="zh-CN" altLang="en-US" sz="3200" dirty="0">
                <a:latin typeface="Kaiti SC" charset="-122"/>
                <a:ea typeface="Kaiti SC" charset="-122"/>
              </a:rPr>
              <a:t>让正在开发的软件始终处于可部署状态同时实现快速交付，能够应对业务需求，并更快地实现软件价值</a:t>
            </a:r>
          </a:p>
        </p:txBody>
      </p:sp>
    </p:spTree>
    <p:extLst>
      <p:ext uri="{BB962C8B-B14F-4D97-AF65-F5344CB8AC3E}">
        <p14:creationId xmlns:p14="http://schemas.microsoft.com/office/powerpoint/2010/main" val="265528102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blinds(horizontal)">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blinds(horizontal)">
                                      <p:cBhvr>
                                        <p:cTn id="29" dur="500"/>
                                        <p:tgtEl>
                                          <p:spTgt spid="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blinds(horizontal)">
                                      <p:cBhvr>
                                        <p:cTn id="3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410" y="168330"/>
            <a:ext cx="2448106" cy="897362"/>
          </a:xfrm>
          <a:prstGeom prst="rect">
            <a:avLst/>
          </a:prstGeom>
        </p:spPr>
        <p:txBody>
          <a:bodyPr wrap="none">
            <a:spAutoFit/>
          </a:bodyPr>
          <a:lstStyle/>
          <a:p>
            <a:pPr>
              <a:lnSpc>
                <a:spcPct val="130000"/>
              </a:lnSpc>
            </a:pPr>
            <a:r>
              <a:rPr lang="zh-CN" altLang="en-US" sz="4400" b="1" dirty="0">
                <a:solidFill>
                  <a:srgbClr val="FFFF00"/>
                </a:solidFill>
                <a:effectLst>
                  <a:outerShdw blurRad="38100" dist="38100" dir="2700000" algn="tl">
                    <a:srgbClr val="000000"/>
                  </a:outerShdw>
                </a:effectLst>
                <a:ea typeface="宋体" pitchFamily="2" charset="-122"/>
              </a:rPr>
              <a:t>持续部署</a:t>
            </a:r>
            <a:endParaRPr lang="en-US" altLang="zh-CN" sz="4400" b="1" dirty="0">
              <a:solidFill>
                <a:srgbClr val="FFFF00"/>
              </a:solidFill>
              <a:effectLst>
                <a:outerShdw blurRad="38100" dist="38100" dir="2700000" algn="tl">
                  <a:srgbClr val="000000"/>
                </a:outerShdw>
              </a:effectLst>
              <a:ea typeface="宋体" pitchFamily="2" charset="-122"/>
            </a:endParaRPr>
          </a:p>
        </p:txBody>
      </p:sp>
      <p:sp>
        <p:nvSpPr>
          <p:cNvPr id="5" name="文本框 4"/>
          <p:cNvSpPr txBox="1"/>
          <p:nvPr/>
        </p:nvSpPr>
        <p:spPr>
          <a:xfrm>
            <a:off x="207034" y="1078980"/>
            <a:ext cx="8936966" cy="5293757"/>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altLang="zh-CN" sz="3600" dirty="0">
                <a:latin typeface="Kaiti SC" charset="-122"/>
                <a:ea typeface="Kaiti SC" charset="-122"/>
                <a:cs typeface="Kaiti SC" charset="-122"/>
              </a:rPr>
              <a:t>Continuous Deployment</a:t>
            </a:r>
            <a:r>
              <a:rPr lang="zh-CN" altLang="en-US" sz="3600" dirty="0">
                <a:latin typeface="Kaiti SC" charset="-122"/>
                <a:ea typeface="Kaiti SC" charset="-122"/>
                <a:cs typeface="Kaiti SC" charset="-122"/>
              </a:rPr>
              <a:t>，简称</a:t>
            </a:r>
            <a:r>
              <a:rPr lang="en-US" altLang="zh-CN" sz="3600" dirty="0">
                <a:latin typeface="Kaiti SC" charset="-122"/>
                <a:ea typeface="Kaiti SC" charset="-122"/>
                <a:cs typeface="Kaiti SC" charset="-122"/>
              </a:rPr>
              <a:t>CD</a:t>
            </a:r>
          </a:p>
          <a:p>
            <a:pPr marL="285750" indent="-285750" algn="just">
              <a:spcBef>
                <a:spcPts val="600"/>
              </a:spcBef>
              <a:spcAft>
                <a:spcPts val="600"/>
              </a:spcAft>
              <a:buFont typeface="Arial" panose="020B0604020202020204" pitchFamily="34" charset="0"/>
              <a:buChar char="•"/>
            </a:pPr>
            <a:r>
              <a:rPr lang="zh-CN" altLang="en-US" sz="3600" dirty="0">
                <a:latin typeface="Kaiti SC" charset="-122"/>
                <a:ea typeface="Kaiti SC" charset="-122"/>
                <a:cs typeface="Kaiti SC" charset="-122"/>
              </a:rPr>
              <a:t>任何代码变更提交后都能够</a:t>
            </a:r>
            <a:endParaRPr lang="en-US" altLang="zh-CN" sz="3600" dirty="0">
              <a:latin typeface="Kaiti SC" charset="-122"/>
              <a:ea typeface="Kaiti SC" charset="-122"/>
              <a:cs typeface="Kaiti SC" charset="-122"/>
            </a:endParaRPr>
          </a:p>
          <a:p>
            <a:pPr marL="1028700" lvl="1" indent="-571500" algn="just">
              <a:spcBef>
                <a:spcPts val="600"/>
              </a:spcBef>
              <a:spcAft>
                <a:spcPts val="600"/>
              </a:spcAft>
              <a:buFont typeface="Wingdings" charset="2"/>
              <a:buChar char="ü"/>
            </a:pPr>
            <a:r>
              <a:rPr lang="zh-CN" altLang="en-US" sz="2400" dirty="0">
                <a:latin typeface="Heiti SC Light" charset="-122"/>
                <a:ea typeface="Heiti SC Light" charset="-122"/>
              </a:rPr>
              <a:t>自动运行构建和执行单元测试</a:t>
            </a:r>
            <a:endParaRPr lang="en-US" altLang="zh-CN" sz="2400" dirty="0">
              <a:latin typeface="Heiti SC Light" charset="-122"/>
              <a:ea typeface="Heiti SC Light" charset="-122"/>
            </a:endParaRPr>
          </a:p>
          <a:p>
            <a:pPr marL="1028700" lvl="1" indent="-571500" algn="just">
              <a:spcBef>
                <a:spcPts val="600"/>
              </a:spcBef>
              <a:spcAft>
                <a:spcPts val="600"/>
              </a:spcAft>
              <a:buFont typeface="Wingdings" charset="2"/>
              <a:buChar char="ü"/>
            </a:pPr>
            <a:r>
              <a:rPr lang="zh-CN" altLang="en-US" sz="2400" dirty="0">
                <a:latin typeface="Heiti SC Light" charset="-122"/>
                <a:ea typeface="Heiti SC Light" charset="-122"/>
              </a:rPr>
              <a:t>自动将所有代码变更部署到测试环境、类生产环境以及生产环境</a:t>
            </a:r>
            <a:endParaRPr lang="en-US" altLang="zh-CN" sz="2400" dirty="0">
              <a:latin typeface="Heiti SC Light" charset="-122"/>
              <a:ea typeface="Heiti SC Light" charset="-122"/>
            </a:endParaRPr>
          </a:p>
          <a:p>
            <a:pPr marL="285750" lvl="1" indent="-285750" algn="just">
              <a:spcBef>
                <a:spcPts val="600"/>
              </a:spcBef>
              <a:spcAft>
                <a:spcPts val="600"/>
              </a:spcAft>
              <a:buFont typeface="Arial" panose="020B0604020202020204" pitchFamily="34" charset="0"/>
              <a:buChar char="•"/>
            </a:pPr>
            <a:r>
              <a:rPr lang="zh-CN" altLang="en-US" sz="3600" dirty="0">
                <a:latin typeface="Kaiti SC" charset="-122"/>
                <a:ea typeface="Kaiti SC" charset="-122"/>
              </a:rPr>
              <a:t>实现从代码变更提交到生产环境部署的</a:t>
            </a:r>
            <a:r>
              <a:rPr lang="zh-CN" altLang="en-US" sz="3600" dirty="0">
                <a:solidFill>
                  <a:srgbClr val="FF0000"/>
                </a:solidFill>
                <a:latin typeface="Kaiti SC" charset="-122"/>
                <a:ea typeface="Kaiti SC" charset="-122"/>
              </a:rPr>
              <a:t>全流程自动化而无需人工干预</a:t>
            </a:r>
          </a:p>
          <a:p>
            <a:pPr marL="285750" indent="-285750" algn="just">
              <a:spcBef>
                <a:spcPts val="600"/>
              </a:spcBef>
              <a:spcAft>
                <a:spcPts val="600"/>
              </a:spcAft>
              <a:buFont typeface="Arial" panose="020B0604020202020204" pitchFamily="34" charset="0"/>
              <a:buChar char="•"/>
            </a:pPr>
            <a:r>
              <a:rPr lang="zh-CN" altLang="en-US" sz="3600" dirty="0">
                <a:latin typeface="Kaiti SC" charset="-122"/>
                <a:ea typeface="Kaiti SC" charset="-122"/>
                <a:cs typeface="Kaiti SC" charset="-122"/>
              </a:rPr>
              <a:t>加快代码提交到功能部署的速度，并能快速地收集真实用户的反馈</a:t>
            </a:r>
            <a:endParaRPr lang="zh-CN" altLang="en-US" sz="2400" dirty="0">
              <a:latin typeface="Heiti SC Light" charset="-122"/>
              <a:ea typeface="Heiti SC Light" charset="-122"/>
            </a:endParaRPr>
          </a:p>
        </p:txBody>
      </p:sp>
    </p:spTree>
    <p:extLst>
      <p:ext uri="{BB962C8B-B14F-4D97-AF65-F5344CB8AC3E}">
        <p14:creationId xmlns:p14="http://schemas.microsoft.com/office/powerpoint/2010/main" val="284683629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linds(horizontal)">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410" y="168330"/>
            <a:ext cx="8106706" cy="897362"/>
          </a:xfrm>
          <a:prstGeom prst="rect">
            <a:avLst/>
          </a:prstGeom>
        </p:spPr>
        <p:txBody>
          <a:bodyPr wrap="none">
            <a:spAutoFit/>
          </a:bodyPr>
          <a:lstStyle/>
          <a:p>
            <a:pPr>
              <a:lnSpc>
                <a:spcPct val="130000"/>
              </a:lnSpc>
            </a:pPr>
            <a:r>
              <a:rPr lang="zh-CN" altLang="en-US" sz="4400" b="1" dirty="0">
                <a:solidFill>
                  <a:srgbClr val="FFFF00"/>
                </a:solidFill>
                <a:effectLst>
                  <a:outerShdw blurRad="38100" dist="38100" dir="2700000" algn="tl">
                    <a:srgbClr val="000000"/>
                  </a:outerShdw>
                </a:effectLst>
                <a:ea typeface="宋体" pitchFamily="2" charset="-122"/>
              </a:rPr>
              <a:t>持续集成、持续交付与持续部署</a:t>
            </a:r>
            <a:endParaRPr lang="en-US" altLang="zh-CN" sz="4400" b="1" dirty="0">
              <a:solidFill>
                <a:srgbClr val="FFFF00"/>
              </a:solidFill>
              <a:effectLst>
                <a:outerShdw blurRad="38100" dist="38100" dir="2700000" algn="tl">
                  <a:srgbClr val="000000"/>
                </a:outerShdw>
              </a:effectLst>
              <a:ea typeface="宋体" pitchFamily="2" charset="-122"/>
            </a:endParaRPr>
          </a:p>
        </p:txBody>
      </p:sp>
      <p:pic>
        <p:nvPicPr>
          <p:cNvPr id="5122" name="图片 39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34230"/>
            <a:ext cx="8833910" cy="305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5009138"/>
            <a:ext cx="9144000" cy="1200329"/>
          </a:xfrm>
          <a:prstGeom prst="rect">
            <a:avLst/>
          </a:prstGeom>
        </p:spPr>
        <p:txBody>
          <a:bodyPr wrap="square">
            <a:spAutoFit/>
          </a:bodyPr>
          <a:lstStyle/>
          <a:p>
            <a:pPr algn="just"/>
            <a:r>
              <a:rPr lang="zh-CN" altLang="zh-CN" sz="3600" kern="100" dirty="0">
                <a:latin typeface="Times New Roman" panose="02020603050405020304" pitchFamily="18" charset="0"/>
                <a:ea typeface="Kaiti SC"/>
                <a:cs typeface="Times New Roman" panose="02020603050405020304" pitchFamily="18" charset="0"/>
              </a:rPr>
              <a:t>部署流水线</a:t>
            </a:r>
            <a:r>
              <a:rPr lang="zh-CN" altLang="en-US" sz="3600" kern="100" dirty="0">
                <a:latin typeface="Times New Roman" panose="02020603050405020304" pitchFamily="18" charset="0"/>
                <a:ea typeface="Kaiti SC"/>
                <a:cs typeface="Times New Roman" panose="02020603050405020304" pitchFamily="18" charset="0"/>
              </a:rPr>
              <a:t>：</a:t>
            </a:r>
            <a:r>
              <a:rPr lang="zh-CN" altLang="zh-CN" sz="3600" kern="100" dirty="0">
                <a:latin typeface="Times New Roman" panose="02020603050405020304" pitchFamily="18" charset="0"/>
                <a:ea typeface="Kaiti SC"/>
                <a:cs typeface="Times New Roman" panose="02020603050405020304" pitchFamily="18" charset="0"/>
              </a:rPr>
              <a:t>将软件从开发完成到最终交付到用户手中的端到端的过程</a:t>
            </a:r>
            <a:endParaRPr lang="zh-CN" altLang="en-US" sz="3600" dirty="0">
              <a:ea typeface="Kaiti SC"/>
            </a:endParaRPr>
          </a:p>
        </p:txBody>
      </p:sp>
    </p:spTree>
    <p:extLst>
      <p:ext uri="{BB962C8B-B14F-4D97-AF65-F5344CB8AC3E}">
        <p14:creationId xmlns:p14="http://schemas.microsoft.com/office/powerpoint/2010/main" val="708568877"/>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p:spPr>
        <p:txBody>
          <a:bodyPr/>
          <a:lstStyle/>
          <a:p>
            <a:fld id="{A0A2B38A-5C9C-44E9-9A52-2D4A7E39C29C}" type="slidenum">
              <a:rPr lang="en-US" altLang="zh-CN">
                <a:ea typeface="宋体" charset="-122"/>
              </a:rPr>
              <a:pPr/>
              <a:t>4</a:t>
            </a:fld>
            <a:endParaRPr lang="en-US" altLang="zh-CN">
              <a:ea typeface="宋体" charset="-122"/>
            </a:endParaRPr>
          </a:p>
        </p:txBody>
      </p:sp>
      <p:sp>
        <p:nvSpPr>
          <p:cNvPr id="291842" name="Rectangle 2"/>
          <p:cNvSpPr>
            <a:spLocks noGrp="1" noChangeArrowheads="1"/>
          </p:cNvSpPr>
          <p:nvPr>
            <p:ph type="body" idx="1"/>
          </p:nvPr>
        </p:nvSpPr>
        <p:spPr>
          <a:xfrm>
            <a:off x="457200" y="1196975"/>
            <a:ext cx="8229600" cy="5256213"/>
          </a:xfrm>
        </p:spPr>
        <p:txBody>
          <a:bodyPr/>
          <a:lstStyle/>
          <a:p>
            <a:pPr eaLnBrk="1" hangingPunct="1">
              <a:defRPr/>
            </a:pPr>
            <a:r>
              <a:rPr lang="zh-CN" altLang="en-US" sz="3600" b="1" dirty="0" smtClean="0"/>
              <a:t>个体和交互</a:t>
            </a:r>
            <a:r>
              <a:rPr lang="zh-CN" altLang="en-US" sz="3600" b="1" dirty="0" smtClean="0">
                <a:solidFill>
                  <a:srgbClr val="FFFF00"/>
                </a:solidFill>
              </a:rPr>
              <a:t>胜过</a:t>
            </a:r>
            <a:r>
              <a:rPr lang="zh-CN" altLang="en-US" sz="3600" b="1" dirty="0" smtClean="0"/>
              <a:t>过程和工具</a:t>
            </a:r>
            <a:endParaRPr lang="en-US" altLang="zh-CN" sz="3600" b="1" dirty="0" smtClean="0"/>
          </a:p>
          <a:p>
            <a:pPr eaLnBrk="1" hangingPunct="1">
              <a:buNone/>
              <a:defRPr/>
            </a:pPr>
            <a:r>
              <a:rPr lang="en-US" altLang="zh-CN" sz="2400" b="1" dirty="0" smtClean="0">
                <a:solidFill>
                  <a:srgbClr val="66FF33"/>
                </a:solidFill>
              </a:rPr>
              <a:t>      Individual and interaction over process and tools</a:t>
            </a:r>
            <a:endParaRPr lang="zh-CN" altLang="en-US" sz="2400" b="1" dirty="0" smtClean="0">
              <a:solidFill>
                <a:srgbClr val="66FF33"/>
              </a:solidFill>
            </a:endParaRPr>
          </a:p>
          <a:p>
            <a:pPr lvl="1" eaLnBrk="1" hangingPunct="1">
              <a:spcBef>
                <a:spcPts val="1800"/>
              </a:spcBef>
              <a:defRPr/>
            </a:pPr>
            <a:r>
              <a:rPr lang="zh-CN" altLang="en-US" b="1" dirty="0" smtClean="0"/>
              <a:t>人</a:t>
            </a:r>
            <a:r>
              <a:rPr lang="zh-CN" altLang="en-US" b="1" dirty="0" smtClean="0">
                <a:solidFill>
                  <a:srgbClr val="FFFF00"/>
                </a:solidFill>
              </a:rPr>
              <a:t>是软件项目获得成功最为重要的因素。</a:t>
            </a:r>
          </a:p>
          <a:p>
            <a:pPr lvl="1" eaLnBrk="1" hangingPunct="1">
              <a:defRPr/>
            </a:pPr>
            <a:r>
              <a:rPr lang="zh-CN" altLang="en-US" b="1" dirty="0" smtClean="0"/>
              <a:t>合作、沟通及交互能力</a:t>
            </a:r>
            <a:r>
              <a:rPr lang="zh-CN" altLang="en-US" b="1" dirty="0" smtClean="0">
                <a:solidFill>
                  <a:srgbClr val="FFFF00"/>
                </a:solidFill>
              </a:rPr>
              <a:t>比单纯的软件编程能力更为重要。</a:t>
            </a:r>
          </a:p>
          <a:p>
            <a:pPr lvl="1" eaLnBrk="1" hangingPunct="1">
              <a:defRPr/>
            </a:pPr>
            <a:r>
              <a:rPr lang="zh-CN" altLang="en-US" b="1" dirty="0" smtClean="0"/>
              <a:t>合适的工具</a:t>
            </a:r>
            <a:r>
              <a:rPr lang="zh-CN" altLang="en-US" b="1" dirty="0" smtClean="0">
                <a:solidFill>
                  <a:srgbClr val="FFFF00"/>
                </a:solidFill>
              </a:rPr>
              <a:t>虽然重要，但不能过分夸大工具的作用。</a:t>
            </a:r>
          </a:p>
          <a:p>
            <a:pPr lvl="1" eaLnBrk="1" hangingPunct="1">
              <a:defRPr/>
            </a:pPr>
            <a:r>
              <a:rPr lang="zh-CN" altLang="en-US" b="1" dirty="0" smtClean="0"/>
              <a:t>团队的构建</a:t>
            </a:r>
            <a:r>
              <a:rPr lang="zh-CN" altLang="en-US" b="1" dirty="0" smtClean="0">
                <a:solidFill>
                  <a:srgbClr val="FFFF00"/>
                </a:solidFill>
              </a:rPr>
              <a:t>（包括个体、交互等）要比项目环境（包括过程、工具）的构建更重要。</a:t>
            </a:r>
          </a:p>
        </p:txBody>
      </p:sp>
      <p:sp>
        <p:nvSpPr>
          <p:cNvPr id="291843"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578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p:spPr>
        <p:txBody>
          <a:bodyPr/>
          <a:lstStyle/>
          <a:p>
            <a:fld id="{51BBFDD4-5E98-4ACB-AF1A-E414AE8D3042}" type="slidenum">
              <a:rPr lang="en-US" altLang="zh-CN">
                <a:ea typeface="宋体" charset="-122"/>
              </a:rPr>
              <a:pPr/>
              <a:t>5</a:t>
            </a:fld>
            <a:endParaRPr lang="en-US" altLang="zh-CN">
              <a:ea typeface="宋体" charset="-122"/>
            </a:endParaRPr>
          </a:p>
        </p:txBody>
      </p:sp>
      <p:sp>
        <p:nvSpPr>
          <p:cNvPr id="292866" name="Rectangle 2"/>
          <p:cNvSpPr>
            <a:spLocks noGrp="1" noChangeArrowheads="1"/>
          </p:cNvSpPr>
          <p:nvPr>
            <p:ph type="body" idx="1"/>
          </p:nvPr>
        </p:nvSpPr>
        <p:spPr>
          <a:xfrm>
            <a:off x="457200" y="1196975"/>
            <a:ext cx="8363272" cy="5256213"/>
          </a:xfrm>
        </p:spPr>
        <p:txBody>
          <a:bodyPr/>
          <a:lstStyle/>
          <a:p>
            <a:pPr eaLnBrk="1" hangingPunct="1">
              <a:defRPr/>
            </a:pPr>
            <a:r>
              <a:rPr lang="zh-CN" altLang="en-US" sz="3600" b="1" dirty="0" smtClean="0"/>
              <a:t>可以工作的软件</a:t>
            </a:r>
            <a:r>
              <a:rPr lang="zh-CN" altLang="en-US" sz="3600" b="1" dirty="0" smtClean="0">
                <a:solidFill>
                  <a:srgbClr val="FFFF00"/>
                </a:solidFill>
              </a:rPr>
              <a:t>胜过</a:t>
            </a:r>
            <a:r>
              <a:rPr lang="zh-CN" altLang="en-US" sz="3600" b="1" dirty="0" smtClean="0"/>
              <a:t>面面俱到的文档</a:t>
            </a:r>
            <a:endParaRPr lang="en-US" altLang="zh-CN" sz="3600" b="1" dirty="0" smtClean="0"/>
          </a:p>
          <a:p>
            <a:pPr eaLnBrk="1" hangingPunct="1">
              <a:buNone/>
              <a:defRPr/>
            </a:pPr>
            <a:r>
              <a:rPr lang="en-US" altLang="zh-CN" sz="2400" b="1" dirty="0" smtClean="0">
                <a:solidFill>
                  <a:srgbClr val="66FF33"/>
                </a:solidFill>
              </a:rPr>
              <a:t>     Working software over comprehensive documentation</a:t>
            </a:r>
            <a:endParaRPr lang="zh-CN" altLang="en-US" sz="2400" b="1" dirty="0" smtClean="0">
              <a:solidFill>
                <a:srgbClr val="66FF33"/>
              </a:solidFill>
            </a:endParaRPr>
          </a:p>
          <a:p>
            <a:pPr lvl="1" eaLnBrk="1" hangingPunct="1">
              <a:spcBef>
                <a:spcPts val="1800"/>
              </a:spcBef>
              <a:defRPr/>
            </a:pPr>
            <a:r>
              <a:rPr lang="zh-CN" altLang="en-US" b="1" dirty="0" smtClean="0">
                <a:solidFill>
                  <a:srgbClr val="FFFF00"/>
                </a:solidFill>
              </a:rPr>
              <a:t>软件开发的主要目标是</a:t>
            </a:r>
            <a:r>
              <a:rPr lang="zh-CN" altLang="en-US" b="1" dirty="0" smtClean="0"/>
              <a:t>交付可以工作的软件</a:t>
            </a:r>
            <a:r>
              <a:rPr lang="zh-CN" altLang="en-US" b="1" dirty="0" smtClean="0">
                <a:solidFill>
                  <a:srgbClr val="FFFF00"/>
                </a:solidFill>
              </a:rPr>
              <a:t>。</a:t>
            </a:r>
          </a:p>
          <a:p>
            <a:pPr lvl="1" eaLnBrk="1" hangingPunct="1">
              <a:defRPr/>
            </a:pPr>
            <a:r>
              <a:rPr lang="zh-CN" altLang="en-US" b="1" dirty="0" smtClean="0">
                <a:solidFill>
                  <a:srgbClr val="FFFF00"/>
                </a:solidFill>
              </a:rPr>
              <a:t>没有文档的软件是一种灾难，但过多的面面俱到的文档比过少的文档更糟。</a:t>
            </a:r>
          </a:p>
          <a:p>
            <a:pPr lvl="2" eaLnBrk="1" hangingPunct="1">
              <a:lnSpc>
                <a:spcPct val="150000"/>
              </a:lnSpc>
              <a:defRPr/>
            </a:pPr>
            <a:r>
              <a:rPr lang="zh-CN" altLang="en-US" b="1" dirty="0" smtClean="0">
                <a:solidFill>
                  <a:srgbClr val="FFFF00"/>
                </a:solidFill>
              </a:rPr>
              <a:t>软件开发的主要和中心活动是创建可以工作的软件。</a:t>
            </a:r>
          </a:p>
          <a:p>
            <a:pPr lvl="2" eaLnBrk="1" hangingPunct="1">
              <a:lnSpc>
                <a:spcPct val="150000"/>
              </a:lnSpc>
              <a:defRPr/>
            </a:pPr>
            <a:r>
              <a:rPr lang="zh-CN" altLang="en-US" b="1" dirty="0" smtClean="0">
                <a:solidFill>
                  <a:srgbClr val="FFFF00"/>
                </a:solidFill>
                <a:latin typeface="Arial"/>
              </a:rPr>
              <a:t>“</a:t>
            </a:r>
            <a:r>
              <a:rPr lang="zh-CN" altLang="en-US" b="1" dirty="0" smtClean="0">
                <a:solidFill>
                  <a:srgbClr val="FFFF00"/>
                </a:solidFill>
              </a:rPr>
              <a:t>直到迫切需要且意义重大时，才进行文档编制</a:t>
            </a:r>
            <a:r>
              <a:rPr lang="zh-CN" altLang="en-US" b="1" dirty="0" smtClean="0">
                <a:solidFill>
                  <a:srgbClr val="FFFF00"/>
                </a:solidFill>
                <a:latin typeface="Arial"/>
              </a:rPr>
              <a:t>”                                     </a:t>
            </a:r>
            <a:endParaRPr lang="en-US" altLang="zh-CN" b="1" dirty="0" smtClean="0">
              <a:solidFill>
                <a:srgbClr val="FFFF00"/>
              </a:solidFill>
              <a:latin typeface="Arial"/>
            </a:endParaRPr>
          </a:p>
          <a:p>
            <a:pPr lvl="2" eaLnBrk="1" hangingPunct="1">
              <a:lnSpc>
                <a:spcPct val="150000"/>
              </a:lnSpc>
              <a:buNone/>
              <a:defRPr/>
            </a:pPr>
            <a:r>
              <a:rPr lang="en-US" altLang="zh-CN" b="1" dirty="0" smtClean="0">
                <a:solidFill>
                  <a:srgbClr val="FFFF00"/>
                </a:solidFill>
                <a:latin typeface="Arial"/>
              </a:rPr>
              <a:t>                                                 </a:t>
            </a:r>
            <a:r>
              <a:rPr lang="zh-CN" altLang="en-US" b="1" dirty="0" smtClean="0">
                <a:solidFill>
                  <a:srgbClr val="FFFF00"/>
                </a:solidFill>
                <a:latin typeface="Arial"/>
              </a:rPr>
              <a:t> </a:t>
            </a:r>
            <a:r>
              <a:rPr lang="en-US" altLang="zh-CN" sz="2000" b="1" dirty="0"/>
              <a:t>——</a:t>
            </a:r>
            <a:r>
              <a:rPr lang="en-US" altLang="zh-CN" sz="2000" b="1" dirty="0" smtClean="0"/>
              <a:t>Martin</a:t>
            </a:r>
            <a:r>
              <a:rPr lang="zh-CN" altLang="en-US" sz="2000" b="1" dirty="0" smtClean="0"/>
              <a:t>文档第一定律</a:t>
            </a:r>
            <a:endParaRPr lang="zh-CN" altLang="en-US" b="1" dirty="0" smtClean="0">
              <a:solidFill>
                <a:srgbClr val="FFFF00"/>
              </a:solidFill>
            </a:endParaRPr>
          </a:p>
          <a:p>
            <a:pPr lvl="2" eaLnBrk="1" hangingPunct="1">
              <a:lnSpc>
                <a:spcPct val="150000"/>
              </a:lnSpc>
              <a:defRPr/>
            </a:pPr>
            <a:r>
              <a:rPr lang="zh-CN" altLang="en-US" b="1" dirty="0" smtClean="0">
                <a:solidFill>
                  <a:srgbClr val="FFFF00"/>
                </a:solidFill>
              </a:rPr>
              <a:t>编制的内部文档应尽量短小并且主题突出。</a:t>
            </a:r>
          </a:p>
        </p:txBody>
      </p:sp>
      <p:sp>
        <p:nvSpPr>
          <p:cNvPr id="292867"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680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1"/>
          </p:nvPr>
        </p:nvSpPr>
        <p:spPr>
          <a:noFill/>
        </p:spPr>
        <p:txBody>
          <a:bodyPr/>
          <a:lstStyle/>
          <a:p>
            <a:fld id="{440721A3-64A9-4BF9-A565-F5B59C0280FE}" type="slidenum">
              <a:rPr lang="en-US" altLang="zh-CN">
                <a:ea typeface="宋体" charset="-122"/>
              </a:rPr>
              <a:pPr/>
              <a:t>6</a:t>
            </a:fld>
            <a:endParaRPr lang="en-US" altLang="zh-CN">
              <a:ea typeface="宋体" charset="-122"/>
            </a:endParaRPr>
          </a:p>
        </p:txBody>
      </p:sp>
      <p:sp>
        <p:nvSpPr>
          <p:cNvPr id="293890" name="Rectangle 2"/>
          <p:cNvSpPr>
            <a:spLocks noGrp="1" noChangeArrowheads="1"/>
          </p:cNvSpPr>
          <p:nvPr>
            <p:ph type="body" idx="1"/>
          </p:nvPr>
        </p:nvSpPr>
        <p:spPr>
          <a:xfrm>
            <a:off x="457200" y="1196975"/>
            <a:ext cx="8229600" cy="5256213"/>
          </a:xfrm>
        </p:spPr>
        <p:txBody>
          <a:bodyPr/>
          <a:lstStyle/>
          <a:p>
            <a:pPr eaLnBrk="1" hangingPunct="1">
              <a:defRPr/>
            </a:pPr>
            <a:r>
              <a:rPr lang="zh-CN" altLang="en-US" sz="3600" b="1" dirty="0" smtClean="0"/>
              <a:t>客户合作</a:t>
            </a:r>
            <a:r>
              <a:rPr lang="zh-CN" altLang="en-US" sz="3600" b="1" dirty="0" smtClean="0">
                <a:solidFill>
                  <a:srgbClr val="FFFF00"/>
                </a:solidFill>
              </a:rPr>
              <a:t>胜过</a:t>
            </a:r>
            <a:r>
              <a:rPr lang="zh-CN" altLang="en-US" sz="3600" b="1" dirty="0" smtClean="0"/>
              <a:t>合同谈判</a:t>
            </a:r>
            <a:endParaRPr lang="en-US" altLang="zh-CN" sz="3600" b="1" dirty="0" smtClean="0"/>
          </a:p>
          <a:p>
            <a:pPr eaLnBrk="1" hangingPunct="1">
              <a:buNone/>
              <a:defRPr/>
            </a:pPr>
            <a:r>
              <a:rPr lang="en-US" altLang="zh-CN" sz="3600" b="1" dirty="0" smtClean="0"/>
              <a:t>   </a:t>
            </a:r>
            <a:r>
              <a:rPr lang="en-US" altLang="zh-CN" sz="2400" b="1" dirty="0" smtClean="0">
                <a:solidFill>
                  <a:srgbClr val="66FF33"/>
                </a:solidFill>
              </a:rPr>
              <a:t>customer collaboration over contract negotiation</a:t>
            </a:r>
            <a:endParaRPr lang="zh-CN" altLang="en-US" sz="2400" b="1" dirty="0" smtClean="0">
              <a:solidFill>
                <a:srgbClr val="66FF33"/>
              </a:solidFill>
            </a:endParaRPr>
          </a:p>
          <a:p>
            <a:pPr lvl="1" eaLnBrk="1" hangingPunct="1">
              <a:lnSpc>
                <a:spcPct val="125000"/>
              </a:lnSpc>
              <a:spcBef>
                <a:spcPts val="2400"/>
              </a:spcBef>
              <a:defRPr/>
            </a:pPr>
            <a:r>
              <a:rPr lang="zh-CN" altLang="en-US" b="1" dirty="0" smtClean="0">
                <a:solidFill>
                  <a:srgbClr val="FFFF00"/>
                </a:solidFill>
              </a:rPr>
              <a:t>规定了需求、进度和项目成本的合同在根本上是存在缺陷的。</a:t>
            </a:r>
          </a:p>
          <a:p>
            <a:pPr lvl="1" eaLnBrk="1" hangingPunct="1">
              <a:lnSpc>
                <a:spcPct val="125000"/>
              </a:lnSpc>
              <a:defRPr/>
            </a:pPr>
            <a:r>
              <a:rPr lang="zh-CN" altLang="en-US" b="1" dirty="0" smtClean="0">
                <a:solidFill>
                  <a:srgbClr val="FFFF00"/>
                </a:solidFill>
              </a:rPr>
              <a:t>为开发团队和客户的协同工作方式提供指导的合同才是最好的合同。</a:t>
            </a:r>
          </a:p>
        </p:txBody>
      </p:sp>
      <p:sp>
        <p:nvSpPr>
          <p:cNvPr id="293891"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782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1"/>
          </p:nvPr>
        </p:nvSpPr>
        <p:spPr>
          <a:noFill/>
        </p:spPr>
        <p:txBody>
          <a:bodyPr/>
          <a:lstStyle/>
          <a:p>
            <a:fld id="{21A05AF3-8165-49C8-806D-AAA7398CD729}" type="slidenum">
              <a:rPr lang="en-US" altLang="zh-CN">
                <a:ea typeface="宋体" charset="-122"/>
              </a:rPr>
              <a:pPr/>
              <a:t>7</a:t>
            </a:fld>
            <a:endParaRPr lang="en-US" altLang="zh-CN">
              <a:ea typeface="宋体" charset="-122"/>
            </a:endParaRPr>
          </a:p>
        </p:txBody>
      </p:sp>
      <p:sp>
        <p:nvSpPr>
          <p:cNvPr id="294914" name="Rectangle 2"/>
          <p:cNvSpPr>
            <a:spLocks noGrp="1" noChangeArrowheads="1"/>
          </p:cNvSpPr>
          <p:nvPr>
            <p:ph type="body" idx="1"/>
          </p:nvPr>
        </p:nvSpPr>
        <p:spPr>
          <a:xfrm>
            <a:off x="457200" y="1196975"/>
            <a:ext cx="8229600" cy="5256213"/>
          </a:xfrm>
        </p:spPr>
        <p:txBody>
          <a:bodyPr/>
          <a:lstStyle/>
          <a:p>
            <a:pPr eaLnBrk="1" hangingPunct="1">
              <a:lnSpc>
                <a:spcPct val="120000"/>
              </a:lnSpc>
              <a:defRPr/>
            </a:pPr>
            <a:r>
              <a:rPr lang="zh-CN" altLang="en-US" sz="3600" b="1" dirty="0" smtClean="0"/>
              <a:t>响应变化</a:t>
            </a:r>
            <a:r>
              <a:rPr lang="zh-CN" altLang="en-US" sz="3600" b="1" dirty="0" smtClean="0">
                <a:solidFill>
                  <a:srgbClr val="FFFF00"/>
                </a:solidFill>
              </a:rPr>
              <a:t>胜过</a:t>
            </a:r>
            <a:r>
              <a:rPr lang="zh-CN" altLang="en-US" sz="3600" b="1" dirty="0" smtClean="0"/>
              <a:t>遵循计划</a:t>
            </a:r>
            <a:endParaRPr lang="en-US" altLang="zh-CN" sz="3600" b="1" dirty="0" smtClean="0"/>
          </a:p>
          <a:p>
            <a:pPr eaLnBrk="1" hangingPunct="1">
              <a:lnSpc>
                <a:spcPct val="120000"/>
              </a:lnSpc>
              <a:buNone/>
              <a:defRPr/>
            </a:pPr>
            <a:r>
              <a:rPr lang="en-US" altLang="zh-CN" sz="2400" b="1" dirty="0" smtClean="0">
                <a:solidFill>
                  <a:srgbClr val="66FF33"/>
                </a:solidFill>
              </a:rPr>
              <a:t>     responding to change over following a plan</a:t>
            </a:r>
            <a:endParaRPr lang="zh-CN" altLang="en-US" sz="3600" b="1" dirty="0" smtClean="0"/>
          </a:p>
          <a:p>
            <a:pPr lvl="1" eaLnBrk="1" hangingPunct="1">
              <a:lnSpc>
                <a:spcPct val="125000"/>
              </a:lnSpc>
              <a:spcBef>
                <a:spcPts val="2400"/>
              </a:spcBef>
              <a:defRPr/>
            </a:pPr>
            <a:r>
              <a:rPr lang="zh-CN" altLang="en-US" b="1" dirty="0" smtClean="0">
                <a:solidFill>
                  <a:srgbClr val="FFFF00"/>
                </a:solidFill>
              </a:rPr>
              <a:t>软件过程必须有足够的能力及时响应变化</a:t>
            </a:r>
          </a:p>
          <a:p>
            <a:pPr lvl="1" eaLnBrk="1" hangingPunct="1">
              <a:lnSpc>
                <a:spcPct val="125000"/>
              </a:lnSpc>
              <a:defRPr/>
            </a:pPr>
            <a:r>
              <a:rPr lang="zh-CN" altLang="en-US" b="1" dirty="0" smtClean="0">
                <a:solidFill>
                  <a:srgbClr val="FFFF00"/>
                </a:solidFill>
              </a:rPr>
              <a:t>计划必须有足够的灵活性与可塑性</a:t>
            </a:r>
          </a:p>
          <a:p>
            <a:pPr lvl="2" eaLnBrk="1" hangingPunct="1">
              <a:lnSpc>
                <a:spcPct val="125000"/>
              </a:lnSpc>
              <a:defRPr/>
            </a:pPr>
            <a:r>
              <a:rPr lang="zh-CN" altLang="en-US" b="1" dirty="0" smtClean="0">
                <a:solidFill>
                  <a:srgbClr val="FFFF00"/>
                </a:solidFill>
              </a:rPr>
              <a:t>制定细致度逐渐降低的计划</a:t>
            </a:r>
          </a:p>
        </p:txBody>
      </p:sp>
      <p:sp>
        <p:nvSpPr>
          <p:cNvPr id="294915"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885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p:spPr>
        <p:txBody>
          <a:bodyPr/>
          <a:lstStyle/>
          <a:p>
            <a:fld id="{AC742644-586D-4A9D-92BC-714FCA352966}" type="slidenum">
              <a:rPr lang="en-US" altLang="zh-CN">
                <a:ea typeface="宋体" charset="-122"/>
              </a:rPr>
              <a:pPr/>
              <a:t>8</a:t>
            </a:fld>
            <a:endParaRPr lang="en-US" altLang="zh-CN">
              <a:ea typeface="宋体" charset="-122"/>
            </a:endParaRPr>
          </a:p>
        </p:txBody>
      </p:sp>
      <p:sp>
        <p:nvSpPr>
          <p:cNvPr id="221186" name="Rectangle 2"/>
          <p:cNvSpPr>
            <a:spLocks noGrp="1" noChangeArrowheads="1"/>
          </p:cNvSpPr>
          <p:nvPr>
            <p:ph type="body" idx="1"/>
          </p:nvPr>
        </p:nvSpPr>
        <p:spPr>
          <a:xfrm>
            <a:off x="457200" y="1196974"/>
            <a:ext cx="8229600" cy="5400377"/>
          </a:xfrm>
        </p:spPr>
        <p:txBody>
          <a:bodyPr/>
          <a:lstStyle/>
          <a:p>
            <a:pPr eaLnBrk="1" hangingPunct="1">
              <a:defRPr/>
            </a:pPr>
            <a:r>
              <a:rPr lang="zh-CN" altLang="en-US" sz="3600" b="1" dirty="0" smtClean="0">
                <a:solidFill>
                  <a:srgbClr val="FFFF00"/>
                </a:solidFill>
              </a:rPr>
              <a:t>敏捷过程的</a:t>
            </a:r>
            <a:r>
              <a:rPr lang="en-US" altLang="zh-CN" sz="3600" b="1" dirty="0" smtClean="0">
                <a:solidFill>
                  <a:srgbClr val="FFFF00"/>
                </a:solidFill>
              </a:rPr>
              <a:t>12</a:t>
            </a:r>
            <a:r>
              <a:rPr lang="zh-CN" altLang="en-US" sz="3600" b="1" dirty="0" smtClean="0">
                <a:solidFill>
                  <a:srgbClr val="FFFF00"/>
                </a:solidFill>
              </a:rPr>
              <a:t>条基本原则</a:t>
            </a:r>
          </a:p>
          <a:p>
            <a:pPr lvl="1" eaLnBrk="1" hangingPunct="1">
              <a:lnSpc>
                <a:spcPct val="110000"/>
              </a:lnSpc>
              <a:buNone/>
              <a:defRPr/>
            </a:pPr>
            <a:r>
              <a:rPr lang="en-US" altLang="zh-CN" sz="2400" b="1" dirty="0" smtClean="0">
                <a:solidFill>
                  <a:srgbClr val="FFFF00"/>
                </a:solidFill>
              </a:rPr>
              <a:t>1. </a:t>
            </a:r>
            <a:r>
              <a:rPr lang="zh-CN" altLang="en-US" sz="2400" b="1" dirty="0" smtClean="0">
                <a:solidFill>
                  <a:srgbClr val="FFFF00"/>
                </a:solidFill>
              </a:rPr>
              <a:t>我们最优先要做的是通过尽早的、持续的交付有价值的软件来使客户满意。</a:t>
            </a:r>
          </a:p>
          <a:p>
            <a:pPr lvl="1" eaLnBrk="1" hangingPunct="1">
              <a:lnSpc>
                <a:spcPct val="110000"/>
              </a:lnSpc>
              <a:buNone/>
              <a:defRPr/>
            </a:pPr>
            <a:r>
              <a:rPr lang="en-US" altLang="zh-CN" sz="2400" b="1" dirty="0" smtClean="0">
                <a:solidFill>
                  <a:srgbClr val="FFFF00"/>
                </a:solidFill>
              </a:rPr>
              <a:t>2. </a:t>
            </a:r>
            <a:r>
              <a:rPr lang="zh-CN" altLang="en-US" sz="2400" b="1" dirty="0" smtClean="0">
                <a:solidFill>
                  <a:srgbClr val="FFFF00"/>
                </a:solidFill>
              </a:rPr>
              <a:t>即使到了开发的后期也欢迎改变需求。敏捷过程利用变化来为客户创造竞争优势。</a:t>
            </a:r>
          </a:p>
          <a:p>
            <a:pPr lvl="1" eaLnBrk="1" hangingPunct="1">
              <a:lnSpc>
                <a:spcPct val="110000"/>
              </a:lnSpc>
              <a:buNone/>
              <a:defRPr/>
            </a:pPr>
            <a:r>
              <a:rPr lang="en-US" altLang="zh-CN" sz="2400" b="1" dirty="0" smtClean="0">
                <a:solidFill>
                  <a:srgbClr val="FFFF00"/>
                </a:solidFill>
              </a:rPr>
              <a:t>3. </a:t>
            </a:r>
            <a:r>
              <a:rPr lang="zh-CN" altLang="en-US" sz="2400" b="1" dirty="0" smtClean="0">
                <a:solidFill>
                  <a:srgbClr val="FFFF00"/>
                </a:solidFill>
              </a:rPr>
              <a:t>经常性地交付可以工作的软件，交付的间隔可以从几周到几个月，交付的时间间隔越短越好。</a:t>
            </a:r>
          </a:p>
          <a:p>
            <a:pPr lvl="1" eaLnBrk="1" hangingPunct="1">
              <a:lnSpc>
                <a:spcPct val="110000"/>
              </a:lnSpc>
              <a:buNone/>
              <a:defRPr/>
            </a:pPr>
            <a:r>
              <a:rPr lang="en-US" altLang="zh-CN" sz="2400" b="1" dirty="0" smtClean="0">
                <a:solidFill>
                  <a:srgbClr val="FFFF00"/>
                </a:solidFill>
              </a:rPr>
              <a:t>4. </a:t>
            </a:r>
            <a:r>
              <a:rPr lang="zh-CN" altLang="en-US" sz="2400" b="1" dirty="0" smtClean="0">
                <a:solidFill>
                  <a:srgbClr val="FFFF00"/>
                </a:solidFill>
              </a:rPr>
              <a:t>在整个项目开发期间，业务人员和开发人员必须天天都在一起工作。</a:t>
            </a:r>
          </a:p>
          <a:p>
            <a:pPr lvl="1" eaLnBrk="1" hangingPunct="1">
              <a:lnSpc>
                <a:spcPct val="110000"/>
              </a:lnSpc>
              <a:buNone/>
              <a:defRPr/>
            </a:pPr>
            <a:r>
              <a:rPr lang="en-US" altLang="zh-CN" sz="2400" b="1" dirty="0" smtClean="0">
                <a:solidFill>
                  <a:srgbClr val="FFFF00"/>
                </a:solidFill>
              </a:rPr>
              <a:t>5. </a:t>
            </a:r>
            <a:r>
              <a:rPr lang="zh-CN" altLang="en-US" sz="2400" b="1" dirty="0" smtClean="0">
                <a:solidFill>
                  <a:srgbClr val="FFFF00"/>
                </a:solidFill>
              </a:rPr>
              <a:t>围绕被激励起来的个人来构建项目。给他们提供所需要的环境和支持，并且信任他们能够完成工作。</a:t>
            </a:r>
          </a:p>
        </p:txBody>
      </p:sp>
      <p:sp>
        <p:nvSpPr>
          <p:cNvPr id="221187"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987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1186">
                                            <p:txEl>
                                              <p:pRg st="1" end="1"/>
                                            </p:txEl>
                                          </p:spTgt>
                                        </p:tgtEl>
                                        <p:attrNameLst>
                                          <p:attrName>style.visibility</p:attrName>
                                        </p:attrNameLst>
                                      </p:cBhvr>
                                      <p:to>
                                        <p:strVal val="visible"/>
                                      </p:to>
                                    </p:set>
                                    <p:animEffect transition="in" filter="checkerboard(across)">
                                      <p:cBhvr>
                                        <p:cTn id="7" dur="500"/>
                                        <p:tgtEl>
                                          <p:spTgt spid="2211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1186">
                                            <p:txEl>
                                              <p:pRg st="2" end="2"/>
                                            </p:txEl>
                                          </p:spTgt>
                                        </p:tgtEl>
                                        <p:attrNameLst>
                                          <p:attrName>style.visibility</p:attrName>
                                        </p:attrNameLst>
                                      </p:cBhvr>
                                      <p:to>
                                        <p:strVal val="visible"/>
                                      </p:to>
                                    </p:set>
                                    <p:animEffect transition="in" filter="checkerboard(across)">
                                      <p:cBhvr>
                                        <p:cTn id="12" dur="500"/>
                                        <p:tgtEl>
                                          <p:spTgt spid="22118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1186">
                                            <p:txEl>
                                              <p:pRg st="3" end="3"/>
                                            </p:txEl>
                                          </p:spTgt>
                                        </p:tgtEl>
                                        <p:attrNameLst>
                                          <p:attrName>style.visibility</p:attrName>
                                        </p:attrNameLst>
                                      </p:cBhvr>
                                      <p:to>
                                        <p:strVal val="visible"/>
                                      </p:to>
                                    </p:set>
                                    <p:animEffect transition="in" filter="checkerboard(across)">
                                      <p:cBhvr>
                                        <p:cTn id="17" dur="500"/>
                                        <p:tgtEl>
                                          <p:spTgt spid="22118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1186">
                                            <p:txEl>
                                              <p:pRg st="4" end="4"/>
                                            </p:txEl>
                                          </p:spTgt>
                                        </p:tgtEl>
                                        <p:attrNameLst>
                                          <p:attrName>style.visibility</p:attrName>
                                        </p:attrNameLst>
                                      </p:cBhvr>
                                      <p:to>
                                        <p:strVal val="visible"/>
                                      </p:to>
                                    </p:set>
                                    <p:animEffect transition="in" filter="checkerboard(across)">
                                      <p:cBhvr>
                                        <p:cTn id="22" dur="500"/>
                                        <p:tgtEl>
                                          <p:spTgt spid="22118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1186">
                                            <p:txEl>
                                              <p:pRg st="5" end="5"/>
                                            </p:txEl>
                                          </p:spTgt>
                                        </p:tgtEl>
                                        <p:attrNameLst>
                                          <p:attrName>style.visibility</p:attrName>
                                        </p:attrNameLst>
                                      </p:cBhvr>
                                      <p:to>
                                        <p:strVal val="visible"/>
                                      </p:to>
                                    </p:set>
                                    <p:animEffect transition="in" filter="checkerboard(across)">
                                      <p:cBhvr>
                                        <p:cTn id="27" dur="500"/>
                                        <p:tgtEl>
                                          <p:spTgt spid="2211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1"/>
          </p:nvPr>
        </p:nvSpPr>
        <p:spPr>
          <a:noFill/>
        </p:spPr>
        <p:txBody>
          <a:bodyPr/>
          <a:lstStyle/>
          <a:p>
            <a:fld id="{8F87D4B4-686E-4269-B3D0-ADFDAEA2A1B9}" type="slidenum">
              <a:rPr lang="en-US" altLang="zh-CN">
                <a:ea typeface="宋体" charset="-122"/>
              </a:rPr>
              <a:pPr/>
              <a:t>9</a:t>
            </a:fld>
            <a:endParaRPr lang="en-US" altLang="zh-CN">
              <a:ea typeface="宋体" charset="-122"/>
            </a:endParaRPr>
          </a:p>
        </p:txBody>
      </p:sp>
      <p:sp>
        <p:nvSpPr>
          <p:cNvPr id="222210" name="Rectangle 2"/>
          <p:cNvSpPr>
            <a:spLocks noGrp="1" noChangeArrowheads="1"/>
          </p:cNvSpPr>
          <p:nvPr>
            <p:ph type="body" idx="1"/>
          </p:nvPr>
        </p:nvSpPr>
        <p:spPr>
          <a:xfrm>
            <a:off x="457200" y="1196974"/>
            <a:ext cx="8229600" cy="5328369"/>
          </a:xfrm>
        </p:spPr>
        <p:txBody>
          <a:bodyPr/>
          <a:lstStyle/>
          <a:p>
            <a:pPr eaLnBrk="1" hangingPunct="1">
              <a:defRPr/>
            </a:pPr>
            <a:r>
              <a:rPr lang="zh-CN" altLang="en-US" sz="3600" b="1" dirty="0" smtClean="0">
                <a:solidFill>
                  <a:srgbClr val="FFFF00"/>
                </a:solidFill>
              </a:rPr>
              <a:t>敏捷过程的</a:t>
            </a:r>
            <a:r>
              <a:rPr lang="en-US" altLang="zh-CN" sz="3600" b="1" dirty="0" smtClean="0">
                <a:solidFill>
                  <a:srgbClr val="FFFF00"/>
                </a:solidFill>
              </a:rPr>
              <a:t>12</a:t>
            </a:r>
            <a:r>
              <a:rPr lang="zh-CN" altLang="en-US" sz="3600" b="1" dirty="0" smtClean="0">
                <a:solidFill>
                  <a:srgbClr val="FFFF00"/>
                </a:solidFill>
              </a:rPr>
              <a:t>条基本原则（续）</a:t>
            </a:r>
          </a:p>
          <a:p>
            <a:pPr lvl="1" eaLnBrk="1" hangingPunct="1">
              <a:lnSpc>
                <a:spcPct val="110000"/>
              </a:lnSpc>
              <a:buNone/>
              <a:defRPr/>
            </a:pPr>
            <a:r>
              <a:rPr lang="en-US" altLang="zh-CN" sz="2400" b="1" dirty="0" smtClean="0">
                <a:solidFill>
                  <a:srgbClr val="FFFF00"/>
                </a:solidFill>
              </a:rPr>
              <a:t>6. </a:t>
            </a:r>
            <a:r>
              <a:rPr lang="zh-CN" altLang="en-US" sz="2400" b="1" dirty="0" smtClean="0">
                <a:solidFill>
                  <a:srgbClr val="FFFF00"/>
                </a:solidFill>
              </a:rPr>
              <a:t>在团队内部，最具有效果并且富有效率的传递信息的方法，就是面对面的交谈。</a:t>
            </a:r>
          </a:p>
          <a:p>
            <a:pPr lvl="1" eaLnBrk="1" hangingPunct="1">
              <a:lnSpc>
                <a:spcPct val="110000"/>
              </a:lnSpc>
              <a:buNone/>
              <a:defRPr/>
            </a:pPr>
            <a:r>
              <a:rPr lang="en-US" altLang="zh-CN" sz="2400" b="1" dirty="0" smtClean="0">
                <a:solidFill>
                  <a:srgbClr val="FFFF00"/>
                </a:solidFill>
              </a:rPr>
              <a:t>7. </a:t>
            </a:r>
            <a:r>
              <a:rPr lang="zh-CN" altLang="en-US" sz="2400" b="1" dirty="0" smtClean="0">
                <a:solidFill>
                  <a:srgbClr val="FFFF00"/>
                </a:solidFill>
              </a:rPr>
              <a:t>工作的软件是首要的进度度量标准。</a:t>
            </a:r>
          </a:p>
          <a:p>
            <a:pPr lvl="1" eaLnBrk="1" hangingPunct="1">
              <a:lnSpc>
                <a:spcPct val="110000"/>
              </a:lnSpc>
              <a:buNone/>
              <a:defRPr/>
            </a:pPr>
            <a:r>
              <a:rPr lang="en-US" altLang="zh-CN" sz="2400" b="1" dirty="0" smtClean="0">
                <a:solidFill>
                  <a:srgbClr val="FFFF00"/>
                </a:solidFill>
              </a:rPr>
              <a:t>8. </a:t>
            </a:r>
            <a:r>
              <a:rPr lang="zh-CN" altLang="en-US" sz="2400" b="1" dirty="0" smtClean="0">
                <a:solidFill>
                  <a:srgbClr val="FFFF00"/>
                </a:solidFill>
              </a:rPr>
              <a:t>敏捷过程提倡可持续的开发速度。责任人、开发者和用户应该能够保持一个长期的、恒定的开发速度。</a:t>
            </a:r>
          </a:p>
          <a:p>
            <a:pPr lvl="1" eaLnBrk="1" hangingPunct="1">
              <a:lnSpc>
                <a:spcPct val="110000"/>
              </a:lnSpc>
              <a:buNone/>
              <a:defRPr/>
            </a:pPr>
            <a:r>
              <a:rPr lang="en-US" altLang="zh-CN" sz="2400" b="1" dirty="0" smtClean="0">
                <a:solidFill>
                  <a:srgbClr val="FFFF00"/>
                </a:solidFill>
              </a:rPr>
              <a:t>9. </a:t>
            </a:r>
            <a:r>
              <a:rPr lang="zh-CN" altLang="en-US" sz="2400" b="1" dirty="0" smtClean="0">
                <a:solidFill>
                  <a:srgbClr val="FFFF00"/>
                </a:solidFill>
              </a:rPr>
              <a:t>不断地关注优秀的技能和好的设计会增强敏捷能力。</a:t>
            </a:r>
          </a:p>
          <a:p>
            <a:pPr lvl="1" eaLnBrk="1" hangingPunct="1">
              <a:lnSpc>
                <a:spcPct val="110000"/>
              </a:lnSpc>
              <a:buNone/>
              <a:defRPr/>
            </a:pPr>
            <a:r>
              <a:rPr lang="en-US" altLang="zh-CN" sz="2400" b="1" dirty="0" smtClean="0">
                <a:solidFill>
                  <a:srgbClr val="FFFF00"/>
                </a:solidFill>
              </a:rPr>
              <a:t>10. </a:t>
            </a:r>
            <a:r>
              <a:rPr lang="zh-CN" altLang="en-US" sz="2400" b="1" dirty="0" smtClean="0">
                <a:solidFill>
                  <a:srgbClr val="FFFF00"/>
                </a:solidFill>
              </a:rPr>
              <a:t>简单是最根本的。</a:t>
            </a:r>
          </a:p>
          <a:p>
            <a:pPr lvl="1" eaLnBrk="1" hangingPunct="1">
              <a:lnSpc>
                <a:spcPct val="110000"/>
              </a:lnSpc>
              <a:buNone/>
              <a:defRPr/>
            </a:pPr>
            <a:r>
              <a:rPr lang="en-US" altLang="zh-CN" sz="2400" b="1" dirty="0" smtClean="0">
                <a:solidFill>
                  <a:srgbClr val="FFFF00"/>
                </a:solidFill>
              </a:rPr>
              <a:t>11. </a:t>
            </a:r>
            <a:r>
              <a:rPr lang="zh-CN" altLang="en-US" sz="2400" b="1" dirty="0" smtClean="0">
                <a:solidFill>
                  <a:srgbClr val="FFFF00"/>
                </a:solidFill>
              </a:rPr>
              <a:t>最好的架构、需求和设计出自于自组织的团队。</a:t>
            </a:r>
          </a:p>
          <a:p>
            <a:pPr lvl="1" eaLnBrk="1" hangingPunct="1">
              <a:lnSpc>
                <a:spcPct val="110000"/>
              </a:lnSpc>
              <a:buNone/>
              <a:defRPr/>
            </a:pPr>
            <a:r>
              <a:rPr lang="en-US" altLang="zh-CN" sz="2400" b="1" dirty="0" smtClean="0">
                <a:solidFill>
                  <a:srgbClr val="FFFF00"/>
                </a:solidFill>
              </a:rPr>
              <a:t>12. </a:t>
            </a:r>
            <a:r>
              <a:rPr lang="zh-CN" altLang="en-US" sz="2400" b="1" dirty="0" smtClean="0">
                <a:solidFill>
                  <a:srgbClr val="FFFF00"/>
                </a:solidFill>
              </a:rPr>
              <a:t>每隔一段时间，团队会在如何才能更有效地工作方面进行反省，然后相应地对自己的行为进行调整。</a:t>
            </a:r>
          </a:p>
        </p:txBody>
      </p:sp>
      <p:sp>
        <p:nvSpPr>
          <p:cNvPr id="222211"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8090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2210">
                                            <p:txEl>
                                              <p:pRg st="1" end="1"/>
                                            </p:txEl>
                                          </p:spTgt>
                                        </p:tgtEl>
                                        <p:attrNameLst>
                                          <p:attrName>style.visibility</p:attrName>
                                        </p:attrNameLst>
                                      </p:cBhvr>
                                      <p:to>
                                        <p:strVal val="visible"/>
                                      </p:to>
                                    </p:set>
                                    <p:animEffect transition="in" filter="checkerboard(across)">
                                      <p:cBhvr>
                                        <p:cTn id="7" dur="500"/>
                                        <p:tgtEl>
                                          <p:spTgt spid="222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2210">
                                            <p:txEl>
                                              <p:pRg st="2" end="2"/>
                                            </p:txEl>
                                          </p:spTgt>
                                        </p:tgtEl>
                                        <p:attrNameLst>
                                          <p:attrName>style.visibility</p:attrName>
                                        </p:attrNameLst>
                                      </p:cBhvr>
                                      <p:to>
                                        <p:strVal val="visible"/>
                                      </p:to>
                                    </p:set>
                                    <p:animEffect transition="in" filter="checkerboard(across)">
                                      <p:cBhvr>
                                        <p:cTn id="12" dur="500"/>
                                        <p:tgtEl>
                                          <p:spTgt spid="222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2210">
                                            <p:txEl>
                                              <p:pRg st="3" end="3"/>
                                            </p:txEl>
                                          </p:spTgt>
                                        </p:tgtEl>
                                        <p:attrNameLst>
                                          <p:attrName>style.visibility</p:attrName>
                                        </p:attrNameLst>
                                      </p:cBhvr>
                                      <p:to>
                                        <p:strVal val="visible"/>
                                      </p:to>
                                    </p:set>
                                    <p:animEffect transition="in" filter="checkerboard(across)">
                                      <p:cBhvr>
                                        <p:cTn id="17" dur="500"/>
                                        <p:tgtEl>
                                          <p:spTgt spid="2222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2210">
                                            <p:txEl>
                                              <p:pRg st="4" end="4"/>
                                            </p:txEl>
                                          </p:spTgt>
                                        </p:tgtEl>
                                        <p:attrNameLst>
                                          <p:attrName>style.visibility</p:attrName>
                                        </p:attrNameLst>
                                      </p:cBhvr>
                                      <p:to>
                                        <p:strVal val="visible"/>
                                      </p:to>
                                    </p:set>
                                    <p:animEffect transition="in" filter="checkerboard(across)">
                                      <p:cBhvr>
                                        <p:cTn id="22" dur="500"/>
                                        <p:tgtEl>
                                          <p:spTgt spid="2222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2210">
                                            <p:txEl>
                                              <p:pRg st="5" end="5"/>
                                            </p:txEl>
                                          </p:spTgt>
                                        </p:tgtEl>
                                        <p:attrNameLst>
                                          <p:attrName>style.visibility</p:attrName>
                                        </p:attrNameLst>
                                      </p:cBhvr>
                                      <p:to>
                                        <p:strVal val="visible"/>
                                      </p:to>
                                    </p:set>
                                    <p:animEffect transition="in" filter="checkerboard(across)">
                                      <p:cBhvr>
                                        <p:cTn id="27" dur="500"/>
                                        <p:tgtEl>
                                          <p:spTgt spid="2222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22210">
                                            <p:txEl>
                                              <p:pRg st="6" end="6"/>
                                            </p:txEl>
                                          </p:spTgt>
                                        </p:tgtEl>
                                        <p:attrNameLst>
                                          <p:attrName>style.visibility</p:attrName>
                                        </p:attrNameLst>
                                      </p:cBhvr>
                                      <p:to>
                                        <p:strVal val="visible"/>
                                      </p:to>
                                    </p:set>
                                    <p:animEffect transition="in" filter="checkerboard(across)">
                                      <p:cBhvr>
                                        <p:cTn id="32" dur="500"/>
                                        <p:tgtEl>
                                          <p:spTgt spid="2222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22210">
                                            <p:txEl>
                                              <p:pRg st="7" end="7"/>
                                            </p:txEl>
                                          </p:spTgt>
                                        </p:tgtEl>
                                        <p:attrNameLst>
                                          <p:attrName>style.visibility</p:attrName>
                                        </p:attrNameLst>
                                      </p:cBhvr>
                                      <p:to>
                                        <p:strVal val="visible"/>
                                      </p:to>
                                    </p:set>
                                    <p:animEffect transition="in" filter="checkerboard(across)">
                                      <p:cBhvr>
                                        <p:cTn id="37" dur="500"/>
                                        <p:tgtEl>
                                          <p:spTgt spid="2222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11099</TotalTime>
  <Words>2147</Words>
  <Application>Microsoft Office PowerPoint</Application>
  <PresentationFormat>全屏显示(4:3)</PresentationFormat>
  <Paragraphs>268</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Stream</vt:lpstr>
      <vt:lpstr>敏捷过程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支持敏捷研发的项目协作产品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软件生命周期和软件过程</dc:title>
  <dc:creator>ldl</dc:creator>
  <cp:lastModifiedBy>chy</cp:lastModifiedBy>
  <cp:revision>611</cp:revision>
  <dcterms:created xsi:type="dcterms:W3CDTF">2003-03-03T02:18:17Z</dcterms:created>
  <dcterms:modified xsi:type="dcterms:W3CDTF">2023-09-03T05:46:22Z</dcterms:modified>
</cp:coreProperties>
</file>