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59" r:id="rId2"/>
    <p:sldId id="385" r:id="rId3"/>
    <p:sldId id="451" r:id="rId4"/>
    <p:sldId id="452" r:id="rId5"/>
    <p:sldId id="453" r:id="rId6"/>
    <p:sldId id="454" r:id="rId7"/>
    <p:sldId id="459" r:id="rId8"/>
    <p:sldId id="460" r:id="rId9"/>
    <p:sldId id="461" r:id="rId10"/>
    <p:sldId id="462" r:id="rId11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E70D"/>
    <a:srgbClr val="00F2FC"/>
    <a:srgbClr val="FF9900"/>
    <a:srgbClr val="306AE4"/>
    <a:srgbClr val="0555F9"/>
    <a:srgbClr val="FFFF00"/>
    <a:srgbClr val="01FD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10"/>
    <p:restoredTop sz="94682"/>
  </p:normalViewPr>
  <p:slideViewPr>
    <p:cSldViewPr snapToGrid="0" snapToObjects="1">
      <p:cViewPr varScale="1">
        <p:scale>
          <a:sx n="76" d="100"/>
          <a:sy n="76" d="100"/>
        </p:scale>
        <p:origin x="-453" y="-51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napToObjects="1">
      <p:cViewPr varScale="1">
        <p:scale>
          <a:sx n="95" d="100"/>
          <a:sy n="95" d="100"/>
        </p:scale>
        <p:origin x="250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4B3C7D-7ED1-A34F-BCFC-1C01389AE58C}" type="datetimeFigureOut">
              <a:rPr kumimoji="1" lang="zh-CN" altLang="en-US" smtClean="0"/>
              <a:t>2022/4/18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CED8CE-3D9F-CA47-A17E-9AD879C3B1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1317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ACF2CF-5EF1-D24F-8F8B-C67282AA038A}" type="datetimeFigureOut">
              <a:rPr kumimoji="1" lang="zh-CN" altLang="en-US" smtClean="0"/>
              <a:t>2022/4/18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F70782-008B-5B48-B01C-A994AC4AA0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00588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logo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99775" y="0"/>
            <a:ext cx="1292225" cy="8813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</p:sldLayoutIdLst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931160" y="2488565"/>
            <a:ext cx="49364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7200" b="1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可行性研究</a:t>
            </a:r>
            <a:endParaRPr kumimoji="1" lang="zh-CN" altLang="en-US" sz="7200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2" name="图片 1" descr="吉大校标（白）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395" y="170815"/>
            <a:ext cx="2358390" cy="719455"/>
          </a:xfrm>
          <a:prstGeom prst="rect">
            <a:avLst/>
          </a:prstGeom>
        </p:spPr>
      </p:pic>
      <p:pic>
        <p:nvPicPr>
          <p:cNvPr id="4" name="图片 3" descr="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99775" y="0"/>
            <a:ext cx="1292225" cy="8813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835660" y="246380"/>
            <a:ext cx="30684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kumimoji="1" lang="zh-CN" altLang="en-US" sz="3200" b="1" dirty="0" smtClean="0">
                <a:solidFill>
                  <a:srgbClr val="00F2FC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可行性研究过程</a:t>
            </a:r>
            <a:endParaRPr kumimoji="1" lang="zh-CN" altLang="en-US" sz="3200" b="1" dirty="0">
              <a:solidFill>
                <a:srgbClr val="00F2FC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984910" y="1168234"/>
            <a:ext cx="10407512" cy="48136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fontAlgn="base">
              <a:spcBef>
                <a:spcPct val="200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6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书写文档提交审查，重要的内容应该有：</a:t>
            </a:r>
          </a:p>
          <a:p>
            <a:pPr marL="342900" indent="-342900" fontAlgn="base">
              <a:spcBef>
                <a:spcPct val="200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6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项目背景：问题描述、实现环境、限制条件；</a:t>
            </a:r>
          </a:p>
          <a:p>
            <a:pPr marL="342900" indent="-342900" fontAlgn="base">
              <a:spcBef>
                <a:spcPct val="200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6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管理概要和建议：重要的研究结果、说明、建议、影响；</a:t>
            </a:r>
          </a:p>
          <a:p>
            <a:pPr marL="342900" indent="-342900" fontAlgn="base">
              <a:spcBef>
                <a:spcPct val="200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6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系统描述：系统工作范围的简要说明、系统元素的可行性；</a:t>
            </a:r>
          </a:p>
          <a:p>
            <a:pPr marL="342900" indent="-342900" fontAlgn="base">
              <a:spcBef>
                <a:spcPct val="200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6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候选方案：候选系统的配置、最终方案的选择标准；</a:t>
            </a:r>
          </a:p>
          <a:p>
            <a:pPr marL="342900" indent="-342900" fontAlgn="base">
              <a:spcBef>
                <a:spcPct val="200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6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经济可行性（成本</a:t>
            </a:r>
            <a:r>
              <a:rPr lang="en-US" altLang="zh-CN" sz="26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/</a:t>
            </a:r>
            <a:r>
              <a:rPr lang="zh-CN" altLang="en-US" sz="26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效益分析）；</a:t>
            </a:r>
          </a:p>
          <a:p>
            <a:pPr marL="342900" indent="-342900" fontAlgn="base">
              <a:spcBef>
                <a:spcPct val="200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6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技术可行性（技术风险评价）；</a:t>
            </a:r>
          </a:p>
          <a:p>
            <a:pPr marL="342900" indent="-342900" fontAlgn="base">
              <a:spcBef>
                <a:spcPct val="200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6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法律可行性；</a:t>
            </a:r>
          </a:p>
          <a:p>
            <a:pPr marL="342900" indent="-342900" fontAlgn="base">
              <a:spcBef>
                <a:spcPct val="200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6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用户使用可行性：用户单位的行政管理和工作制度以及员工的素质；</a:t>
            </a:r>
          </a:p>
          <a:p>
            <a:pPr marL="342900" indent="-342900" fontAlgn="base">
              <a:spcBef>
                <a:spcPct val="200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6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其他与项目有关的问题：其他方案介绍、未来可能的变化。</a:t>
            </a:r>
          </a:p>
        </p:txBody>
      </p:sp>
      <p:sp>
        <p:nvSpPr>
          <p:cNvPr id="2" name="六边形 1"/>
          <p:cNvSpPr/>
          <p:nvPr userDrawn="1"/>
        </p:nvSpPr>
        <p:spPr>
          <a:xfrm rot="5400000">
            <a:off x="267335" y="170815"/>
            <a:ext cx="398780" cy="344170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六边形 19"/>
          <p:cNvSpPr/>
          <p:nvPr userDrawn="1"/>
        </p:nvSpPr>
        <p:spPr>
          <a:xfrm rot="5400000">
            <a:off x="174498" y="457897"/>
            <a:ext cx="399611" cy="344492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六边形 20"/>
          <p:cNvSpPr/>
          <p:nvPr userDrawn="1"/>
        </p:nvSpPr>
        <p:spPr>
          <a:xfrm rot="5400000">
            <a:off x="624357" y="542970"/>
            <a:ext cx="203199" cy="175171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-9525" y="890270"/>
            <a:ext cx="12401550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1509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835660" y="246380"/>
            <a:ext cx="34804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kumimoji="1" lang="zh-CN" altLang="en-US" sz="3200" b="1" dirty="0" smtClean="0">
                <a:solidFill>
                  <a:srgbClr val="00F2FC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可行性研究的任务</a:t>
            </a:r>
            <a:endParaRPr kumimoji="1" lang="zh-CN" altLang="en-US" sz="3200" b="1" dirty="0">
              <a:solidFill>
                <a:srgbClr val="00F2FC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941070" y="1750695"/>
            <a:ext cx="10039985" cy="264072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fontAlgn="base">
              <a:spcBef>
                <a:spcPct val="200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3200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可行性研究的</a:t>
            </a:r>
            <a:r>
              <a:rPr lang="zh-CN" altLang="en-US" sz="3200" kern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目的</a:t>
            </a:r>
            <a:r>
              <a:rPr lang="zh-CN" altLang="en-US" sz="3200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：</a:t>
            </a:r>
          </a:p>
          <a:p>
            <a:pPr marL="800100" lvl="1" indent="-342900" fontAlgn="base">
              <a:spcBef>
                <a:spcPct val="200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8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用最小的代价，在尽可能短的时间内确定问题是否能够解决。</a:t>
            </a:r>
          </a:p>
          <a:p>
            <a:pPr marL="342900" indent="-342900" fontAlgn="base">
              <a:spcBef>
                <a:spcPct val="200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可行性研究的</a:t>
            </a:r>
            <a:r>
              <a:rPr lang="zh-CN" altLang="en-US" sz="3200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实质</a:t>
            </a:r>
            <a:r>
              <a:rPr lang="zh-CN" altLang="en-US" sz="28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：</a:t>
            </a:r>
          </a:p>
          <a:p>
            <a:pPr marL="800100" lvl="1" indent="-342900" fontAlgn="base">
              <a:spcBef>
                <a:spcPct val="200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8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就是一次压缩、简化了的系统分析和设计的过程。</a:t>
            </a:r>
          </a:p>
        </p:txBody>
      </p:sp>
      <p:sp>
        <p:nvSpPr>
          <p:cNvPr id="2" name="六边形 1"/>
          <p:cNvSpPr/>
          <p:nvPr userDrawn="1"/>
        </p:nvSpPr>
        <p:spPr>
          <a:xfrm rot="5400000">
            <a:off x="267335" y="170815"/>
            <a:ext cx="398780" cy="344170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六边形 19"/>
          <p:cNvSpPr/>
          <p:nvPr userDrawn="1"/>
        </p:nvSpPr>
        <p:spPr>
          <a:xfrm rot="5400000">
            <a:off x="174498" y="457897"/>
            <a:ext cx="399611" cy="344492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六边形 20"/>
          <p:cNvSpPr/>
          <p:nvPr userDrawn="1"/>
        </p:nvSpPr>
        <p:spPr>
          <a:xfrm rot="5400000">
            <a:off x="624357" y="542970"/>
            <a:ext cx="203199" cy="175171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-9525" y="890270"/>
            <a:ext cx="12401550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835660" y="246380"/>
            <a:ext cx="34804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kumimoji="1" lang="zh-CN" altLang="en-US" sz="3200" b="1" dirty="0" smtClean="0">
                <a:solidFill>
                  <a:srgbClr val="00F2FC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可行性研究的任务</a:t>
            </a:r>
            <a:endParaRPr kumimoji="1" lang="zh-CN" altLang="en-US" sz="3200" b="1" dirty="0">
              <a:solidFill>
                <a:srgbClr val="00F2FC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941070" y="1750695"/>
            <a:ext cx="10039985" cy="31700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fontAlgn="base">
              <a:spcBef>
                <a:spcPct val="200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可行性研究的</a:t>
            </a:r>
            <a:r>
              <a:rPr lang="zh-CN" altLang="en-US" sz="3200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路线</a:t>
            </a:r>
            <a:r>
              <a:rPr lang="zh-CN" altLang="en-US" sz="28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：</a:t>
            </a:r>
          </a:p>
          <a:p>
            <a:pPr marL="800100" lvl="1" indent="-342900" fontAlgn="base">
              <a:spcBef>
                <a:spcPct val="200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8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分析和澄清问题定义；</a:t>
            </a:r>
          </a:p>
          <a:p>
            <a:pPr marL="800100" lvl="1" indent="-342900" fontAlgn="base">
              <a:spcBef>
                <a:spcPct val="200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8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导出系统逻辑模型；</a:t>
            </a:r>
          </a:p>
          <a:p>
            <a:pPr marL="800100" lvl="1" indent="-342900" fontAlgn="base">
              <a:spcBef>
                <a:spcPct val="200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8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探索若干种可供选择的主要解法（系统实现方案）；</a:t>
            </a:r>
          </a:p>
          <a:p>
            <a:pPr marL="800100" lvl="1" indent="-342900" fontAlgn="base">
              <a:spcBef>
                <a:spcPct val="200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8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对每种解法进行可行性研究；</a:t>
            </a:r>
          </a:p>
          <a:p>
            <a:pPr marL="800100" lvl="1" indent="-342900" fontAlgn="base">
              <a:spcBef>
                <a:spcPct val="200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8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为每种可行的解法制定一个粗略的实现进度。</a:t>
            </a:r>
          </a:p>
        </p:txBody>
      </p:sp>
      <p:sp>
        <p:nvSpPr>
          <p:cNvPr id="2" name="六边形 1"/>
          <p:cNvSpPr/>
          <p:nvPr userDrawn="1"/>
        </p:nvSpPr>
        <p:spPr>
          <a:xfrm rot="5400000">
            <a:off x="267335" y="170815"/>
            <a:ext cx="398780" cy="344170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六边形 19"/>
          <p:cNvSpPr/>
          <p:nvPr userDrawn="1"/>
        </p:nvSpPr>
        <p:spPr>
          <a:xfrm rot="5400000">
            <a:off x="174498" y="457897"/>
            <a:ext cx="399611" cy="344492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六边形 20"/>
          <p:cNvSpPr/>
          <p:nvPr userDrawn="1"/>
        </p:nvSpPr>
        <p:spPr>
          <a:xfrm rot="5400000">
            <a:off x="624357" y="542970"/>
            <a:ext cx="203199" cy="175171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-9525" y="890270"/>
            <a:ext cx="12401550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429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835660" y="246380"/>
            <a:ext cx="34804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kumimoji="1" lang="zh-CN" altLang="en-US" sz="3200" b="1" dirty="0" smtClean="0">
                <a:solidFill>
                  <a:srgbClr val="00F2FC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可行性研究的任务</a:t>
            </a:r>
            <a:endParaRPr kumimoji="1" lang="zh-CN" altLang="en-US" sz="3200" b="1" dirty="0">
              <a:solidFill>
                <a:srgbClr val="00F2FC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984911" y="1456333"/>
            <a:ext cx="10039985" cy="489364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fontAlgn="base">
              <a:spcBef>
                <a:spcPct val="200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可行性研究应着重考虑如下几个方面：</a:t>
            </a:r>
          </a:p>
          <a:p>
            <a:pPr marL="800100" lvl="1" indent="-342900" fontAlgn="base">
              <a:spcBef>
                <a:spcPct val="200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800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技术可行性</a:t>
            </a:r>
            <a:r>
              <a:rPr lang="zh-CN" altLang="en-US" sz="28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：使用现有的技术能否实现这个系统。</a:t>
            </a:r>
          </a:p>
          <a:p>
            <a:pPr marL="800100" lvl="1" indent="-342900" fontAlgn="base">
              <a:spcBef>
                <a:spcPct val="200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800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经济可行性</a:t>
            </a:r>
            <a:r>
              <a:rPr lang="zh-CN" altLang="en-US" sz="28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：进行成本∕效益分析。从经济角度判断系统开发是否“合算”。</a:t>
            </a:r>
          </a:p>
          <a:p>
            <a:pPr marL="800100" lvl="1" indent="-342900" fontAlgn="base">
              <a:spcBef>
                <a:spcPct val="200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800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操作可行性</a:t>
            </a:r>
            <a:r>
              <a:rPr lang="zh-CN" altLang="en-US" sz="28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：系统的操作方式在这个用户组织内是否行得通。</a:t>
            </a:r>
          </a:p>
          <a:p>
            <a:pPr marL="800100" lvl="1" indent="-342900" fontAlgn="base">
              <a:spcBef>
                <a:spcPct val="200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800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法律可行性</a:t>
            </a:r>
            <a:r>
              <a:rPr lang="zh-CN" altLang="en-US" sz="28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：确定系统开发可能导致的任何侵权、妨碍和责任。</a:t>
            </a:r>
          </a:p>
          <a:p>
            <a:pPr marL="800100" lvl="1" indent="-342900" fontAlgn="base">
              <a:spcBef>
                <a:spcPct val="200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800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开发方案的选择性研究</a:t>
            </a:r>
            <a:r>
              <a:rPr lang="zh-CN" altLang="en-US" sz="28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：提出并评价实现系统的各种开发方案，并推荐较优方案。</a:t>
            </a:r>
          </a:p>
        </p:txBody>
      </p:sp>
      <p:sp>
        <p:nvSpPr>
          <p:cNvPr id="2" name="六边形 1"/>
          <p:cNvSpPr/>
          <p:nvPr userDrawn="1"/>
        </p:nvSpPr>
        <p:spPr>
          <a:xfrm rot="5400000">
            <a:off x="267335" y="170815"/>
            <a:ext cx="398780" cy="344170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六边形 19"/>
          <p:cNvSpPr/>
          <p:nvPr userDrawn="1"/>
        </p:nvSpPr>
        <p:spPr>
          <a:xfrm rot="5400000">
            <a:off x="174498" y="457897"/>
            <a:ext cx="399611" cy="344492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六边形 20"/>
          <p:cNvSpPr/>
          <p:nvPr userDrawn="1"/>
        </p:nvSpPr>
        <p:spPr>
          <a:xfrm rot="5400000">
            <a:off x="624357" y="542970"/>
            <a:ext cx="203199" cy="175171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-9525" y="890270"/>
            <a:ext cx="12401550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1689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835660" y="246380"/>
            <a:ext cx="34804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kumimoji="1" lang="zh-CN" altLang="en-US" sz="3200" b="1" dirty="0" smtClean="0">
                <a:solidFill>
                  <a:srgbClr val="00F2FC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可行性研究的任务</a:t>
            </a:r>
            <a:endParaRPr kumimoji="1" lang="zh-CN" altLang="en-US" sz="3200" b="1" dirty="0">
              <a:solidFill>
                <a:srgbClr val="00F2FC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984911" y="1456333"/>
            <a:ext cx="10039985" cy="33424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fontAlgn="base">
              <a:spcBef>
                <a:spcPct val="200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可行性研究</a:t>
            </a:r>
            <a:r>
              <a:rPr lang="zh-CN" altLang="en-US" sz="3200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最根本的任务</a:t>
            </a:r>
            <a:r>
              <a:rPr lang="zh-CN" altLang="en-US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：对以后的行动方针提出建议。</a:t>
            </a:r>
          </a:p>
          <a:p>
            <a:pPr marL="800100" lvl="1" indent="-342900" fontAlgn="base">
              <a:spcBef>
                <a:spcPct val="200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如果问题没有可行的解，应建议停止项目。</a:t>
            </a:r>
          </a:p>
          <a:p>
            <a:pPr marL="800100" lvl="1" indent="-342900" fontAlgn="base">
              <a:spcBef>
                <a:spcPct val="200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如果问题值得解，应推荐一个较好的解决方案，并为项目制定一个初步的计划。</a:t>
            </a:r>
          </a:p>
          <a:p>
            <a:pPr marL="342900" indent="-342900" fontAlgn="base">
              <a:spcBef>
                <a:spcPct val="200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可行性研究的成本一般为预期总成本</a:t>
            </a:r>
            <a:r>
              <a:rPr lang="zh-CN" altLang="en-US" sz="3200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的</a:t>
            </a:r>
            <a:r>
              <a:rPr lang="en-US" altLang="zh-CN" sz="3200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5</a:t>
            </a:r>
            <a:r>
              <a:rPr lang="zh-CN" altLang="en-US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％～</a:t>
            </a:r>
            <a:r>
              <a:rPr lang="en-US" altLang="zh-CN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10</a:t>
            </a:r>
            <a:r>
              <a:rPr lang="zh-CN" altLang="en-US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％。</a:t>
            </a:r>
          </a:p>
        </p:txBody>
      </p:sp>
      <p:sp>
        <p:nvSpPr>
          <p:cNvPr id="2" name="六边形 1"/>
          <p:cNvSpPr/>
          <p:nvPr userDrawn="1"/>
        </p:nvSpPr>
        <p:spPr>
          <a:xfrm rot="5400000">
            <a:off x="267335" y="170815"/>
            <a:ext cx="398780" cy="344170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六边形 19"/>
          <p:cNvSpPr/>
          <p:nvPr userDrawn="1"/>
        </p:nvSpPr>
        <p:spPr>
          <a:xfrm rot="5400000">
            <a:off x="174498" y="457897"/>
            <a:ext cx="399611" cy="344492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六边形 20"/>
          <p:cNvSpPr/>
          <p:nvPr userDrawn="1"/>
        </p:nvSpPr>
        <p:spPr>
          <a:xfrm rot="5400000">
            <a:off x="624357" y="542970"/>
            <a:ext cx="203199" cy="175171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-9525" y="890270"/>
            <a:ext cx="12401550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7067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835660" y="246380"/>
            <a:ext cx="30684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kumimoji="1" lang="zh-CN" altLang="en-US" sz="3200" b="1" dirty="0" smtClean="0">
                <a:solidFill>
                  <a:srgbClr val="00F2FC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可行性研究过程</a:t>
            </a:r>
            <a:endParaRPr kumimoji="1" lang="zh-CN" altLang="en-US" sz="3200" b="1" dirty="0">
              <a:solidFill>
                <a:srgbClr val="00F2FC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sp>
        <p:nvSpPr>
          <p:cNvPr id="2" name="六边形 1"/>
          <p:cNvSpPr/>
          <p:nvPr userDrawn="1"/>
        </p:nvSpPr>
        <p:spPr>
          <a:xfrm rot="5400000">
            <a:off x="267335" y="170815"/>
            <a:ext cx="398780" cy="344170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六边形 19"/>
          <p:cNvSpPr/>
          <p:nvPr userDrawn="1"/>
        </p:nvSpPr>
        <p:spPr>
          <a:xfrm rot="5400000">
            <a:off x="174498" y="457897"/>
            <a:ext cx="399611" cy="344492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六边形 20"/>
          <p:cNvSpPr/>
          <p:nvPr userDrawn="1"/>
        </p:nvSpPr>
        <p:spPr>
          <a:xfrm rot="5400000">
            <a:off x="624357" y="542970"/>
            <a:ext cx="203199" cy="175171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-9525" y="890270"/>
            <a:ext cx="12401550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4" descr="ActivityChart-FeasibilityAnalysis-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9968" y="1196976"/>
            <a:ext cx="6085417" cy="521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955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835660" y="246380"/>
            <a:ext cx="30684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kumimoji="1" lang="zh-CN" altLang="en-US" sz="3200" b="1" dirty="0" smtClean="0">
                <a:solidFill>
                  <a:srgbClr val="00F2FC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可行性研究过程</a:t>
            </a:r>
            <a:endParaRPr kumimoji="1" lang="zh-CN" altLang="en-US" sz="3200" b="1" dirty="0">
              <a:solidFill>
                <a:srgbClr val="00F2FC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sp>
        <p:nvSpPr>
          <p:cNvPr id="2" name="六边形 1"/>
          <p:cNvSpPr/>
          <p:nvPr userDrawn="1"/>
        </p:nvSpPr>
        <p:spPr>
          <a:xfrm rot="5400000">
            <a:off x="267335" y="170815"/>
            <a:ext cx="398780" cy="344170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六边形 19"/>
          <p:cNvSpPr/>
          <p:nvPr userDrawn="1"/>
        </p:nvSpPr>
        <p:spPr>
          <a:xfrm rot="5400000">
            <a:off x="174498" y="457897"/>
            <a:ext cx="399611" cy="344492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六边形 20"/>
          <p:cNvSpPr/>
          <p:nvPr userDrawn="1"/>
        </p:nvSpPr>
        <p:spPr>
          <a:xfrm rot="5400000">
            <a:off x="624357" y="542970"/>
            <a:ext cx="203199" cy="175171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-9525" y="890270"/>
            <a:ext cx="12401550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4303" y="2397203"/>
            <a:ext cx="11277600" cy="366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文本框 21"/>
          <p:cNvSpPr txBox="1"/>
          <p:nvPr/>
        </p:nvSpPr>
        <p:spPr>
          <a:xfrm>
            <a:off x="374303" y="1495957"/>
            <a:ext cx="10039985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base">
              <a:spcBef>
                <a:spcPct val="20000"/>
              </a:spcBef>
              <a:buClr>
                <a:srgbClr val="FFCC00"/>
              </a:buClr>
              <a:buSzPct val="70000"/>
              <a:defRPr/>
            </a:pPr>
            <a:r>
              <a:rPr kumimoji="1" lang="zh-CN" altLang="en-US" sz="3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研究正在使用的系统，导出新系统的</a:t>
            </a:r>
            <a:r>
              <a:rPr kumimoji="1"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逻辑模型</a:t>
            </a:r>
            <a:endParaRPr lang="zh-CN" altLang="en-US" sz="2800" kern="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92887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835660" y="246380"/>
            <a:ext cx="30684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kumimoji="1" lang="zh-CN" altLang="en-US" sz="3200" b="1" dirty="0" smtClean="0">
                <a:solidFill>
                  <a:srgbClr val="00F2FC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可行性研究过程</a:t>
            </a:r>
            <a:endParaRPr kumimoji="1" lang="zh-CN" altLang="en-US" sz="3200" b="1" dirty="0">
              <a:solidFill>
                <a:srgbClr val="00F2FC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sp>
        <p:nvSpPr>
          <p:cNvPr id="2" name="六边形 1"/>
          <p:cNvSpPr/>
          <p:nvPr userDrawn="1"/>
        </p:nvSpPr>
        <p:spPr>
          <a:xfrm rot="5400000">
            <a:off x="267335" y="170815"/>
            <a:ext cx="398780" cy="344170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六边形 19"/>
          <p:cNvSpPr/>
          <p:nvPr userDrawn="1"/>
        </p:nvSpPr>
        <p:spPr>
          <a:xfrm rot="5400000">
            <a:off x="174498" y="457897"/>
            <a:ext cx="399611" cy="344492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六边形 20"/>
          <p:cNvSpPr/>
          <p:nvPr userDrawn="1"/>
        </p:nvSpPr>
        <p:spPr>
          <a:xfrm rot="5400000">
            <a:off x="624357" y="542970"/>
            <a:ext cx="203199" cy="175171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-9525" y="890270"/>
            <a:ext cx="12401550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rj1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86958" y="2110354"/>
            <a:ext cx="9218084" cy="3816350"/>
          </a:xfrm>
          <a:prstGeom prst="rect">
            <a:avLst/>
          </a:prstGeom>
          <a:noFill/>
        </p:spPr>
      </p:pic>
      <p:sp>
        <p:nvSpPr>
          <p:cNvPr id="10" name="标题 1"/>
          <p:cNvSpPr txBox="1">
            <a:spLocks/>
          </p:cNvSpPr>
          <p:nvPr/>
        </p:nvSpPr>
        <p:spPr>
          <a:xfrm>
            <a:off x="609600" y="1351748"/>
            <a:ext cx="10972800" cy="43691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3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导出和评价供选择的解法</a:t>
            </a:r>
          </a:p>
        </p:txBody>
      </p:sp>
    </p:spTree>
    <p:extLst>
      <p:ext uri="{BB962C8B-B14F-4D97-AF65-F5344CB8AC3E}">
        <p14:creationId xmlns:p14="http://schemas.microsoft.com/office/powerpoint/2010/main" val="3205860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835660" y="246380"/>
            <a:ext cx="30684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kumimoji="1" lang="zh-CN" altLang="en-US" sz="3200" b="1" dirty="0" smtClean="0">
                <a:solidFill>
                  <a:srgbClr val="00F2FC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可行性研究过程</a:t>
            </a:r>
            <a:endParaRPr kumimoji="1" lang="zh-CN" altLang="en-US" sz="3200" b="1" dirty="0">
              <a:solidFill>
                <a:srgbClr val="00F2FC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sp>
        <p:nvSpPr>
          <p:cNvPr id="2" name="六边形 1"/>
          <p:cNvSpPr/>
          <p:nvPr userDrawn="1"/>
        </p:nvSpPr>
        <p:spPr>
          <a:xfrm rot="5400000">
            <a:off x="267335" y="170815"/>
            <a:ext cx="398780" cy="344170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六边形 19"/>
          <p:cNvSpPr/>
          <p:nvPr userDrawn="1"/>
        </p:nvSpPr>
        <p:spPr>
          <a:xfrm rot="5400000">
            <a:off x="174498" y="457897"/>
            <a:ext cx="399611" cy="344492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六边形 20"/>
          <p:cNvSpPr/>
          <p:nvPr userDrawn="1"/>
        </p:nvSpPr>
        <p:spPr>
          <a:xfrm rot="5400000">
            <a:off x="624357" y="542970"/>
            <a:ext cx="203199" cy="175171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-9525" y="890270"/>
            <a:ext cx="12401550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标题 1"/>
          <p:cNvSpPr txBox="1">
            <a:spLocks/>
          </p:cNvSpPr>
          <p:nvPr/>
        </p:nvSpPr>
        <p:spPr>
          <a:xfrm>
            <a:off x="609600" y="1351748"/>
            <a:ext cx="10972800" cy="43691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3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导出和评价供选择的解法</a:t>
            </a:r>
          </a:p>
        </p:txBody>
      </p:sp>
      <p:pic>
        <p:nvPicPr>
          <p:cNvPr id="11" name="Picture 2" descr="rj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7534" y="1986838"/>
            <a:ext cx="10176933" cy="40322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82369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  <p:tag name="ISPRING_FIRST_PUBLISH" val="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588ku">
      <a:majorFont>
        <a:latin typeface="Arial Black"/>
        <a:ea typeface="思源黑体 CN Bold"/>
        <a:cs typeface=""/>
      </a:majorFont>
      <a:minorFont>
        <a:latin typeface="Arial"/>
        <a:ea typeface="思源黑体 CN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413</Words>
  <Application>Microsoft Office PowerPoint</Application>
  <PresentationFormat>自定义</PresentationFormat>
  <Paragraphs>53</Paragraphs>
  <Slides>10</Slides>
  <Notes>10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chy</cp:lastModifiedBy>
  <cp:revision>676</cp:revision>
  <dcterms:created xsi:type="dcterms:W3CDTF">2018-06-17T04:53:00Z</dcterms:created>
  <dcterms:modified xsi:type="dcterms:W3CDTF">2022-04-18T04:14:40Z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8F9439BADFAC4C40A0EE04BA5875F0FA</vt:lpwstr>
  </property>
  <property fmtid="{D5CDD505-2E9C-101B-9397-08002B2CF9AE}" pid="3" name="KSOProductBuildVer">
    <vt:lpwstr>2052-11.1.0.10356</vt:lpwstr>
  </property>
</Properties>
</file>