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359" r:id="rId2"/>
    <p:sldId id="385" r:id="rId3"/>
    <p:sldId id="451" r:id="rId4"/>
    <p:sldId id="453" r:id="rId5"/>
    <p:sldId id="455" r:id="rId6"/>
    <p:sldId id="456" r:id="rId7"/>
    <p:sldId id="457" r:id="rId8"/>
    <p:sldId id="458" r:id="rId9"/>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BE70D"/>
    <a:srgbClr val="00F2FC"/>
    <a:srgbClr val="FF9900"/>
    <a:srgbClr val="306AE4"/>
    <a:srgbClr val="0555F9"/>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varScale="1">
        <p:scale>
          <a:sx n="76" d="100"/>
          <a:sy n="76" d="100"/>
        </p:scale>
        <p:origin x="-453"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2022/4/17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2022/4/17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931160" y="2488565"/>
            <a:ext cx="4936490"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系统流程图</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系统流程图</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2062103"/>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系统流程图：是概括地描绘</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物理系统</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的传统工具。它的基本思想是用图形符号以黑盒子形式描绘组成系统的每个部件。包括程序、文档、数据库和人工过程等。它表达了数据在系统各部件之间的流动情况。</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480440" cy="584775"/>
          </a:xfrm>
          <a:prstGeom prst="rect">
            <a:avLst/>
          </a:prstGeom>
          <a:noFill/>
        </p:spPr>
        <p:txBody>
          <a:bodyPr wrap="none" rtlCol="0">
            <a:spAutoFit/>
          </a:bodyPr>
          <a:lstStyle/>
          <a:p>
            <a:r>
              <a:rPr kumimoji="1" lang="zh-CN" altLang="en-US" sz="3200" b="1" dirty="0">
                <a:solidFill>
                  <a:srgbClr val="00F2FC"/>
                </a:solidFill>
                <a:latin typeface="黑体" panose="02010609060101010101" charset="-122"/>
                <a:ea typeface="黑体" panose="02010609060101010101" charset="-122"/>
                <a:sym typeface="+mn-ea"/>
              </a:rPr>
              <a:t>系统</a:t>
            </a:r>
            <a:r>
              <a:rPr kumimoji="1" lang="zh-CN" altLang="en-US" sz="3200" b="1" dirty="0" smtClean="0">
                <a:solidFill>
                  <a:srgbClr val="00F2FC"/>
                </a:solidFill>
                <a:latin typeface="黑体" panose="02010609060101010101" charset="-122"/>
                <a:ea typeface="黑体" panose="02010609060101010101" charset="-122"/>
                <a:sym typeface="+mn-ea"/>
              </a:rPr>
              <a:t>流程图</a:t>
            </a:r>
            <a:r>
              <a:rPr kumimoji="1" lang="zh-CN" altLang="en-US" sz="3200" b="1" dirty="0">
                <a:solidFill>
                  <a:srgbClr val="00F2FC"/>
                </a:solidFill>
                <a:latin typeface="黑体" panose="02010609060101010101" charset="-122"/>
                <a:ea typeface="黑体" panose="02010609060101010101" charset="-122"/>
                <a:sym typeface="+mn-ea"/>
              </a:rPr>
              <a:t>的</a:t>
            </a:r>
            <a:r>
              <a:rPr kumimoji="1" lang="zh-CN" altLang="en-US" sz="3200" b="1" dirty="0" smtClean="0">
                <a:solidFill>
                  <a:srgbClr val="00F2FC"/>
                </a:solidFill>
                <a:latin typeface="黑体" panose="02010609060101010101" charset="-122"/>
                <a:ea typeface="黑体" panose="02010609060101010101" charset="-122"/>
                <a:sym typeface="+mn-ea"/>
              </a:rPr>
              <a:t>符号</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7" y="1258779"/>
            <a:ext cx="969962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29200" y="6363222"/>
            <a:ext cx="1872641" cy="369332"/>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图</a:t>
            </a:r>
            <a:r>
              <a:rPr lang="en-US" altLang="zh-CN" dirty="0" smtClean="0">
                <a:solidFill>
                  <a:schemeClr val="bg1"/>
                </a:solidFill>
                <a:latin typeface="黑体" panose="02010609060101010101" pitchFamily="49" charset="-122"/>
                <a:ea typeface="黑体" panose="02010609060101010101" pitchFamily="49" charset="-122"/>
              </a:rPr>
              <a:t>3.1 </a:t>
            </a:r>
            <a:r>
              <a:rPr lang="zh-CN" altLang="en-US" dirty="0" smtClean="0">
                <a:solidFill>
                  <a:schemeClr val="bg1"/>
                </a:solidFill>
                <a:latin typeface="黑体" panose="02010609060101010101" pitchFamily="49" charset="-122"/>
                <a:ea typeface="黑体" panose="02010609060101010101" pitchFamily="49" charset="-122"/>
              </a:rPr>
              <a:t>基本符号</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48044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系统</a:t>
            </a:r>
            <a:r>
              <a:rPr kumimoji="1" lang="zh-CN" altLang="en-US" sz="3200" b="1" dirty="0" smtClean="0">
                <a:solidFill>
                  <a:srgbClr val="00F2FC"/>
                </a:solidFill>
                <a:latin typeface="黑体" panose="02010609060101010101" charset="-122"/>
                <a:ea typeface="黑体" panose="02010609060101010101" charset="-122"/>
                <a:sym typeface="+mn-ea"/>
              </a:rPr>
              <a:t>流程图的符号</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843695"/>
            <a:ext cx="9474025" cy="5822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029200" y="6450904"/>
            <a:ext cx="1872641" cy="369332"/>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图</a:t>
            </a:r>
            <a:r>
              <a:rPr lang="en-US" altLang="zh-CN" dirty="0" smtClean="0">
                <a:solidFill>
                  <a:schemeClr val="bg1"/>
                </a:solidFill>
                <a:latin typeface="黑体" panose="02010609060101010101" pitchFamily="49" charset="-122"/>
                <a:ea typeface="黑体" panose="02010609060101010101" pitchFamily="49" charset="-122"/>
              </a:rPr>
              <a:t>3.2 </a:t>
            </a:r>
            <a:r>
              <a:rPr lang="zh-CN" altLang="en-US" dirty="0">
                <a:solidFill>
                  <a:schemeClr val="bg1"/>
                </a:solidFill>
                <a:latin typeface="黑体" panose="02010609060101010101" pitchFamily="49" charset="-122"/>
                <a:ea typeface="黑体" panose="02010609060101010101" pitchFamily="49" charset="-122"/>
              </a:rPr>
              <a:t>系统</a:t>
            </a:r>
            <a:r>
              <a:rPr lang="zh-CN" altLang="en-US" dirty="0" smtClean="0">
                <a:solidFill>
                  <a:schemeClr val="bg1"/>
                </a:solidFill>
                <a:latin typeface="黑体" panose="02010609060101010101" pitchFamily="49" charset="-122"/>
                <a:ea typeface="黑体" panose="02010609060101010101" pitchFamily="49" charset="-122"/>
              </a:rPr>
              <a:t>符号</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7067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r>
              <a:rPr kumimoji="1" lang="zh-CN" altLang="en-US" sz="3200" b="1" dirty="0">
                <a:solidFill>
                  <a:srgbClr val="00F2FC"/>
                </a:solidFill>
                <a:latin typeface="黑体" panose="02010609060101010101" charset="-122"/>
                <a:ea typeface="黑体" panose="02010609060101010101" charset="-122"/>
                <a:sym typeface="+mn-ea"/>
              </a:rPr>
              <a:t>系统流程图</a:t>
            </a:r>
            <a:r>
              <a:rPr kumimoji="1" lang="zh-CN" altLang="en-US" sz="3200" b="1" dirty="0" smtClean="0">
                <a:solidFill>
                  <a:srgbClr val="00F2FC"/>
                </a:solidFill>
                <a:latin typeface="黑体" panose="02010609060101010101" charset="-122"/>
                <a:ea typeface="黑体" panose="02010609060101010101" charset="-122"/>
                <a:sym typeface="+mn-ea"/>
              </a:rPr>
              <a:t>实例</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304698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例：某装配厂有一座零件仓库，仓库中现有各种零件的数量以及每种零件的库存量临界值等数据记录在库存清单主文件中。当仓库中零件数量有变化时，应该及时修改库存清单主文件，如果哪种零件的库存量少于它的临界值时，则应报告给采购部门以便定货。规定每天向采购部门送一次定货报告。</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9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r>
              <a:rPr kumimoji="1" lang="zh-CN" altLang="en-US" sz="3200" b="1" dirty="0">
                <a:solidFill>
                  <a:srgbClr val="00F2FC"/>
                </a:solidFill>
                <a:latin typeface="黑体" panose="02010609060101010101" charset="-122"/>
                <a:ea typeface="黑体" panose="02010609060101010101" charset="-122"/>
                <a:sym typeface="+mn-ea"/>
              </a:rPr>
              <a:t>系统流程图</a:t>
            </a:r>
            <a:r>
              <a:rPr kumimoji="1" lang="zh-CN" altLang="en-US" sz="3200" b="1" dirty="0" smtClean="0">
                <a:solidFill>
                  <a:srgbClr val="00F2FC"/>
                </a:solidFill>
                <a:latin typeface="黑体" panose="02010609060101010101" charset="-122"/>
                <a:ea typeface="黑体" panose="02010609060101010101" charset="-122"/>
                <a:sym typeface="+mn-ea"/>
              </a:rPr>
              <a:t>实例</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1003700" y="1468859"/>
            <a:ext cx="10039985" cy="481978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装配厂使用一台小型计算机处理</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更新库存清单主文件</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和</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产生定货报告</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的任务。零件库存量的每一次变化称为一个</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事务</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，由放在仓库中的</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CRT终端</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输入到计算机中；</a:t>
            </a:r>
          </a:p>
          <a:p>
            <a:pPr marL="342900" indent="-342900" fontAlgn="base">
              <a:spcBef>
                <a:spcPct val="20000"/>
              </a:spcBef>
              <a:buClr>
                <a:srgbClr val="FFCC00"/>
              </a:buClr>
              <a:buSzPct val="70000"/>
              <a:buFont typeface="Wingdings" panose="05000000000000000000" pitchFamily="2" charset="2"/>
              <a:buChar char="n"/>
              <a:defRPr/>
            </a:pP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系统中的</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库存清单程序</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负责对</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事务</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进行处理，更新存储在</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磁盘</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上的</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库存清单主文件</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必要的</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定货信息</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写在</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磁带</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上；</a:t>
            </a:r>
          </a:p>
          <a:p>
            <a:pPr marL="342900" indent="-342900" fontAlgn="base">
              <a:spcBef>
                <a:spcPct val="20000"/>
              </a:spcBef>
              <a:buClr>
                <a:srgbClr val="FFCC00"/>
              </a:buClr>
              <a:buSzPct val="70000"/>
              <a:buFont typeface="Wingdings" panose="05000000000000000000" pitchFamily="2" charset="2"/>
              <a:buChar char="n"/>
              <a:defRPr/>
            </a:pP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每天由</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报告生成程序</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读一次</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磁带</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，生成并打印出</a:t>
            </a:r>
            <a:r>
              <a:rPr lang="zh-CN"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定货报告</a:t>
            </a:r>
            <a:r>
              <a:rPr lang="zh-CN"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21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系统流程图实例</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descr="rj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886" y="1388236"/>
            <a:ext cx="424815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776596" y="6356959"/>
            <a:ext cx="3764072" cy="369332"/>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图</a:t>
            </a:r>
            <a:r>
              <a:rPr lang="en-US" altLang="zh-CN" dirty="0" smtClean="0">
                <a:solidFill>
                  <a:schemeClr val="bg1"/>
                </a:solidFill>
                <a:latin typeface="黑体" panose="02010609060101010101" pitchFamily="49" charset="-122"/>
                <a:ea typeface="黑体" panose="02010609060101010101" pitchFamily="49" charset="-122"/>
              </a:rPr>
              <a:t>2.3 </a:t>
            </a:r>
            <a:r>
              <a:rPr lang="zh-CN" altLang="en-US" dirty="0" smtClean="0">
                <a:solidFill>
                  <a:schemeClr val="bg1"/>
                </a:solidFill>
                <a:latin typeface="黑体" panose="02010609060101010101" pitchFamily="49" charset="-122"/>
                <a:ea typeface="黑体" panose="02010609060101010101" pitchFamily="49" charset="-122"/>
              </a:rPr>
              <a:t>库存清单系统的系统流程图</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08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480440" cy="584775"/>
          </a:xfrm>
          <a:prstGeom prst="rect">
            <a:avLst/>
          </a:prstGeom>
          <a:noFill/>
        </p:spPr>
        <p:txBody>
          <a:bodyPr wrap="none" rtlCol="0">
            <a:spAutoFit/>
          </a:bodyPr>
          <a:lstStyle/>
          <a:p>
            <a:pPr lvl="0" algn="l">
              <a:buClrTx/>
              <a:buSzTx/>
              <a:buFontTx/>
            </a:pPr>
            <a:r>
              <a:rPr kumimoji="1" lang="zh-CN" altLang="en-US" sz="3200" b="1" dirty="0" smtClean="0">
                <a:solidFill>
                  <a:srgbClr val="00F2FC"/>
                </a:solidFill>
                <a:latin typeface="黑体" panose="02010609060101010101" charset="-122"/>
                <a:ea typeface="黑体" panose="02010609060101010101" charset="-122"/>
                <a:sym typeface="+mn-ea"/>
              </a:rPr>
              <a:t>系统流程图的分层</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3243965"/>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用一张高层次的系统流程图描绘系统的总体概貌，表明系统的关键</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功能；</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分别把每个关键功能扩展到适当的详细程度，画在单独的一页纸</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上；</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便于阅读者按从抽象到具体的过程逐步深入地了解一个复杂的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系统。</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8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333</Words>
  <Application>Microsoft Office PowerPoint</Application>
  <PresentationFormat>自定义</PresentationFormat>
  <Paragraphs>28</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679</cp:revision>
  <dcterms:created xsi:type="dcterms:W3CDTF">2018-06-17T04:53:00Z</dcterms:created>
  <dcterms:modified xsi:type="dcterms:W3CDTF">2022-04-17T06:59:04Z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