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9" r:id="rId1"/>
    <p:sldMasterId id="2147483810" r:id="rId2"/>
  </p:sldMasterIdLst>
  <p:notesMasterIdLst>
    <p:notesMasterId r:id="rId13"/>
  </p:notesMasterIdLst>
  <p:handoutMasterIdLst>
    <p:handoutMasterId r:id="rId14"/>
  </p:handoutMasterIdLst>
  <p:sldIdLst>
    <p:sldId id="448" r:id="rId3"/>
    <p:sldId id="523" r:id="rId4"/>
    <p:sldId id="559" r:id="rId5"/>
    <p:sldId id="560" r:id="rId6"/>
    <p:sldId id="525" r:id="rId7"/>
    <p:sldId id="527" r:id="rId8"/>
    <p:sldId id="561" r:id="rId9"/>
    <p:sldId id="529" r:id="rId10"/>
    <p:sldId id="530" r:id="rId11"/>
    <p:sldId id="531" r:id="rId12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1pPr>
    <a:lvl2pPr marL="457171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2pPr>
    <a:lvl3pPr marL="914342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3pPr>
    <a:lvl4pPr marL="137151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4pPr>
    <a:lvl5pPr marL="1828683" algn="l" rtl="0" eaLnBrk="0" fontAlgn="base" hangingPunct="0">
      <a:spcBef>
        <a:spcPct val="0"/>
      </a:spcBef>
      <a:spcAft>
        <a:spcPct val="0"/>
      </a:spcAft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5pPr>
    <a:lvl6pPr marL="2285853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6pPr>
    <a:lvl7pPr marL="2743024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7pPr>
    <a:lvl8pPr marL="3200195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8pPr>
    <a:lvl9pPr marL="3657366" algn="l" defTabSz="914342" rtl="0" eaLnBrk="1" latinLnBrk="0" hangingPunct="1">
      <a:defRPr b="1" kern="1200">
        <a:solidFill>
          <a:srgbClr val="FFFF00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0505FF"/>
    <a:srgbClr val="FF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>
      <p:cViewPr varScale="1">
        <p:scale>
          <a:sx n="74" d="100"/>
          <a:sy n="74" d="100"/>
        </p:scale>
        <p:origin x="-198" y="-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29" y="16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22C885F-7057-45D7-9518-49F7FA650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5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15C25C-E5BC-4030-9508-D5E250F9F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193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1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3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5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6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585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F7D30AF-7E8F-4F4C-BB74-A404B60AB286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46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90" y="261382"/>
            <a:ext cx="5767179" cy="615426"/>
          </a:xfrm>
        </p:spPr>
        <p:txBody>
          <a:bodyPr>
            <a:noAutofit/>
          </a:bodyPr>
          <a:lstStyle>
            <a:lvl1pPr algn="l">
              <a:defRPr kumimoji="1" lang="zh-CN" altLang="en-US" sz="30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768096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6"/>
            <a:ext cx="10971372" cy="4640929"/>
          </a:xfrm>
        </p:spPr>
        <p:txBody>
          <a:bodyPr/>
          <a:lstStyle>
            <a:lvl1pPr marL="384048" indent="-384048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7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03" indent="-285732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52" y="457752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87" y="542832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524" y="890064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88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0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6" y="2130430"/>
            <a:ext cx="10361851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7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70776"/>
            <a:ext cx="2358390" cy="719288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84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3"/>
            <a:ext cx="12190412" cy="6855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382"/>
            <a:ext cx="5767178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235"/>
            <a:ext cx="10971372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408" indent="-340157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/>
        </p:nvSpPr>
        <p:spPr>
          <a:xfrm rot="5400000">
            <a:off x="267381" y="170736"/>
            <a:ext cx="398688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174548" y="457751"/>
            <a:ext cx="399518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624384" y="542828"/>
            <a:ext cx="203152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525" y="890064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82" y="0"/>
            <a:ext cx="1292225" cy="8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8"/>
            <a:ext cx="10971372" cy="452596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1"/>
            <a:ext cx="3860297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hf hdr="0" dt="0"/>
  <p:txStyles>
    <p:titleStyle>
      <a:lvl1pPr algn="ctr" defTabSz="9143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3" y="6356350"/>
            <a:ext cx="3860297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0"/>
            <a:ext cx="284443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614" y="1916832"/>
            <a:ext cx="10415682" cy="14938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宋体" pitchFamily="2" charset="-122"/>
              </a:rPr>
              <a:t>成本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效益</a:t>
            </a:r>
            <a:r>
              <a:rPr lang="zh-CN" altLang="en-US" dirty="0" smtClean="0">
                <a:latin typeface="宋体" pitchFamily="2" charset="-122"/>
              </a:rPr>
              <a:t>分析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279530"/>
            <a:ext cx="10971372" cy="51017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</a:rPr>
              <a:t>投资回收率</a:t>
            </a:r>
          </a:p>
          <a:p>
            <a:pPr lvl="1" eaLnBrk="1" hangingPunct="1">
              <a:lnSpc>
                <a:spcPts val="2880"/>
              </a:lnSpc>
              <a:defRPr/>
            </a:pPr>
            <a:r>
              <a:rPr lang="zh-CN" altLang="en-US" b="1" dirty="0"/>
              <a:t>把资金存入银行或贷给其他企业能够获得</a:t>
            </a:r>
            <a:r>
              <a:rPr lang="zh-CN" altLang="en-US" b="1" dirty="0">
                <a:solidFill>
                  <a:srgbClr val="FFFF00"/>
                </a:solidFill>
              </a:rPr>
              <a:t>利息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2" eaLnBrk="1" hangingPunct="1">
              <a:lnSpc>
                <a:spcPts val="2880"/>
              </a:lnSpc>
              <a:defRPr/>
            </a:pPr>
            <a:r>
              <a:rPr lang="zh-CN" altLang="en-US" b="1" dirty="0"/>
              <a:t>通常用</a:t>
            </a:r>
            <a:r>
              <a:rPr lang="zh-CN" altLang="en-US" b="1" dirty="0">
                <a:solidFill>
                  <a:srgbClr val="FFFF00"/>
                </a:solidFill>
              </a:rPr>
              <a:t>年利率</a:t>
            </a:r>
            <a:r>
              <a:rPr lang="zh-CN" altLang="en-US" b="1" dirty="0"/>
              <a:t>衡量利息多少</a:t>
            </a:r>
            <a:endParaRPr lang="en-US" altLang="zh-CN" b="1" dirty="0"/>
          </a:p>
          <a:p>
            <a:pPr lvl="1" eaLnBrk="1" hangingPunct="1">
              <a:lnSpc>
                <a:spcPts val="2880"/>
              </a:lnSpc>
              <a:defRPr/>
            </a:pPr>
            <a:r>
              <a:rPr lang="zh-CN" altLang="en-US" b="1" dirty="0"/>
              <a:t>类似的也可以计算</a:t>
            </a:r>
            <a:r>
              <a:rPr lang="zh-CN" altLang="en-US" b="1" dirty="0">
                <a:solidFill>
                  <a:srgbClr val="FFFF00"/>
                </a:solidFill>
              </a:rPr>
              <a:t>投资回收率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2" eaLnBrk="1" hangingPunct="1">
              <a:lnSpc>
                <a:spcPts val="2880"/>
              </a:lnSpc>
              <a:defRPr/>
            </a:pPr>
            <a:r>
              <a:rPr lang="zh-CN" altLang="en-US" b="1" dirty="0"/>
              <a:t>用它衡量投资效益的大小，并同</a:t>
            </a:r>
            <a:r>
              <a:rPr lang="zh-CN" altLang="en-US" b="1" dirty="0" smtClean="0"/>
              <a:t>年利率</a:t>
            </a:r>
            <a:r>
              <a:rPr lang="zh-CN" altLang="en-US" b="1" dirty="0"/>
              <a:t>进行</a:t>
            </a:r>
            <a:r>
              <a:rPr lang="zh-CN" altLang="en-US" b="1" dirty="0" smtClean="0"/>
              <a:t>比较</a:t>
            </a:r>
            <a:endParaRPr lang="en-US" altLang="zh-CN" b="1" dirty="0"/>
          </a:p>
          <a:p>
            <a:pPr lvl="1" eaLnBrk="1" hangingPunct="1">
              <a:lnSpc>
                <a:spcPts val="2880"/>
              </a:lnSpc>
              <a:defRPr/>
            </a:pPr>
            <a:r>
              <a:rPr lang="zh-CN" altLang="en-US" b="1" dirty="0"/>
              <a:t>投资回收率 </a:t>
            </a:r>
            <a:r>
              <a:rPr lang="en-US" altLang="zh-CN" b="1" dirty="0"/>
              <a:t>= </a:t>
            </a:r>
            <a:r>
              <a:rPr lang="zh-CN" altLang="en-US" b="1" dirty="0"/>
              <a:t>银行的年利率</a:t>
            </a:r>
            <a:endParaRPr lang="en-US" altLang="zh-CN" b="1" dirty="0"/>
          </a:p>
          <a:p>
            <a:pPr lvl="2" eaLnBrk="1" hangingPunct="1">
              <a:lnSpc>
                <a:spcPts val="2880"/>
              </a:lnSpc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此系统没有必要开发，因为它不能增加收入</a:t>
            </a:r>
            <a:endParaRPr lang="en-US" altLang="zh-CN" b="1" dirty="0">
              <a:solidFill>
                <a:srgbClr val="FFFF00"/>
              </a:solidFill>
            </a:endParaRPr>
          </a:p>
          <a:p>
            <a:pPr lvl="1" eaLnBrk="1" hangingPunct="1">
              <a:lnSpc>
                <a:spcPts val="2880"/>
              </a:lnSpc>
              <a:defRPr/>
            </a:pPr>
            <a:r>
              <a:rPr lang="zh-CN" altLang="en-US" b="1" dirty="0"/>
              <a:t>投资回收率 </a:t>
            </a:r>
            <a:r>
              <a:rPr lang="en-US" altLang="zh-CN" b="1" dirty="0"/>
              <a:t>&gt; </a:t>
            </a:r>
            <a:r>
              <a:rPr lang="zh-CN" altLang="en-US" b="1" dirty="0"/>
              <a:t>年利率</a:t>
            </a:r>
            <a:endParaRPr lang="en-US" altLang="zh-CN" b="1" dirty="0"/>
          </a:p>
          <a:p>
            <a:pPr lvl="2" eaLnBrk="1" hangingPunct="1">
              <a:lnSpc>
                <a:spcPts val="2880"/>
              </a:lnSpc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才考虑开发问题</a:t>
            </a:r>
          </a:p>
          <a:p>
            <a:pPr eaLnBrk="1" hangingPunct="1"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P=F</a:t>
            </a:r>
            <a:r>
              <a:rPr lang="en-US" altLang="zh-CN" b="1" baseline="-25000" dirty="0" smtClean="0">
                <a:solidFill>
                  <a:srgbClr val="00B0F0"/>
                </a:solidFill>
              </a:rPr>
              <a:t>1</a:t>
            </a:r>
            <a:r>
              <a:rPr lang="en-US" altLang="zh-CN" b="1" dirty="0">
                <a:solidFill>
                  <a:srgbClr val="00B0F0"/>
                </a:solidFill>
              </a:rPr>
              <a:t>/(1+j)+F</a:t>
            </a:r>
            <a:r>
              <a:rPr lang="en-US" altLang="zh-CN" b="1" baseline="-25000" dirty="0">
                <a:solidFill>
                  <a:srgbClr val="00B0F0"/>
                </a:solidFill>
              </a:rPr>
              <a:t>2</a:t>
            </a:r>
            <a:r>
              <a:rPr lang="en-US" altLang="zh-CN" b="1" dirty="0">
                <a:solidFill>
                  <a:srgbClr val="00B0F0"/>
                </a:solidFill>
              </a:rPr>
              <a:t>/(1+j)</a:t>
            </a:r>
            <a:r>
              <a:rPr lang="en-US" altLang="zh-CN" b="1" baseline="30000" dirty="0">
                <a:solidFill>
                  <a:srgbClr val="00B0F0"/>
                </a:solidFill>
              </a:rPr>
              <a:t>2</a:t>
            </a:r>
            <a:r>
              <a:rPr lang="en-US" altLang="zh-CN" b="1" dirty="0">
                <a:solidFill>
                  <a:srgbClr val="00B0F0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  <a:latin typeface="Arial"/>
              </a:rPr>
              <a:t>…</a:t>
            </a:r>
            <a:r>
              <a:rPr lang="en-US" altLang="zh-CN" b="1" dirty="0">
                <a:solidFill>
                  <a:srgbClr val="00B0F0"/>
                </a:solidFill>
              </a:rPr>
              <a:t>+</a:t>
            </a:r>
            <a:r>
              <a:rPr lang="en-US" altLang="zh-CN" b="1" dirty="0" err="1">
                <a:solidFill>
                  <a:srgbClr val="00B0F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00B0F0"/>
                </a:solidFill>
              </a:rPr>
              <a:t>n</a:t>
            </a:r>
            <a:r>
              <a:rPr lang="en-US" altLang="zh-CN" b="1" dirty="0">
                <a:solidFill>
                  <a:srgbClr val="00B0F0"/>
                </a:solidFill>
              </a:rPr>
              <a:t>/(1+j)</a:t>
            </a:r>
            <a:r>
              <a:rPr lang="en-US" altLang="zh-CN" b="1" baseline="30000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35842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58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7AD59-3321-42ED-A26D-5FF67577C7B1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504056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效益分析的方法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成本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效益分析的第一步是</a:t>
            </a:r>
            <a:r>
              <a:rPr lang="zh-CN" altLang="en-US" sz="3200" b="1" dirty="0">
                <a:solidFill>
                  <a:srgbClr val="FFFF00"/>
                </a:solidFill>
              </a:rPr>
              <a:t>估计开发成本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FFFF00"/>
                </a:solidFill>
              </a:rPr>
              <a:t>运行费用</a:t>
            </a:r>
            <a:r>
              <a:rPr lang="zh-CN" altLang="en-US" sz="3200" b="1" dirty="0"/>
              <a:t>和新系统将带来的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经济效益</a:t>
            </a:r>
            <a:endParaRPr lang="en-US" altLang="zh-CN" sz="3200" b="1" dirty="0" smtClean="0"/>
          </a:p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FFFF00"/>
                </a:solidFill>
              </a:rPr>
              <a:t>成本</a:t>
            </a:r>
            <a:r>
              <a:rPr lang="zh-CN" altLang="en-US" sz="3200" b="1" dirty="0">
                <a:solidFill>
                  <a:srgbClr val="FFFF00"/>
                </a:solidFill>
              </a:rPr>
              <a:t>估计</a:t>
            </a:r>
            <a:r>
              <a:rPr lang="zh-CN" altLang="en-US" sz="3200" b="1" dirty="0"/>
              <a:t>：软件开发成本主要表现为人力消耗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乘以平均工资则得到开发费用</a:t>
            </a:r>
            <a:r>
              <a:rPr lang="en-US" altLang="zh-CN" sz="3200" b="1" dirty="0" smtClean="0"/>
              <a:t>)</a:t>
            </a:r>
            <a:endParaRPr lang="en-US" altLang="zh-CN" sz="3200" b="1" dirty="0"/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代码行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技术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任务分解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技术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自动估计成本技术</a:t>
            </a:r>
          </a:p>
        </p:txBody>
      </p:sp>
      <p:sp>
        <p:nvSpPr>
          <p:cNvPr id="27650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 dirty="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EF1EB8-4688-467F-82AB-4C6ACAFDD436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12676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3384376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成本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效益</a:t>
            </a:r>
            <a:r>
              <a:rPr lang="zh-CN" altLang="en-US" sz="3600" dirty="0" smtClean="0"/>
              <a:t>分析</a:t>
            </a:r>
            <a:endParaRPr lang="zh-CN" altLang="en-US" sz="3600" dirty="0"/>
          </a:p>
        </p:txBody>
      </p:sp>
      <p:graphicFrame>
        <p:nvGraphicFramePr>
          <p:cNvPr id="7" name="Group 156"/>
          <p:cNvGraphicFramePr>
            <a:graphicFrameLocks/>
          </p:cNvGraphicFramePr>
          <p:nvPr/>
        </p:nvGraphicFramePr>
        <p:xfrm>
          <a:off x="46561" y="1484319"/>
          <a:ext cx="12143852" cy="5087959"/>
        </p:xfrm>
        <a:graphic>
          <a:graphicData uri="http://schemas.openxmlformats.org/drawingml/2006/table">
            <a:tbl>
              <a:tblPr/>
              <a:tblGrid>
                <a:gridCol w="1343909"/>
                <a:gridCol w="1343908"/>
                <a:gridCol w="1456077"/>
                <a:gridCol w="1415866"/>
                <a:gridCol w="1453960"/>
                <a:gridCol w="1284650"/>
                <a:gridCol w="1206343"/>
                <a:gridCol w="1439146"/>
                <a:gridCol w="1199993"/>
              </a:tblGrid>
              <a:tr h="62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乐观估计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LOC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一般估计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LOC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悲观估计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LOC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加权平均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LOC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/LOC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LOC/PM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成本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（元）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工作量（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79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用户界面控制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1790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2400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2650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2340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315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32760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7.4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二维几何分析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4080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5200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7400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5380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107600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24.4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三维几何分析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4600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6900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8600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6800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220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136000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30.9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数据库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管理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2900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3400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3600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3350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240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60300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13.9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计算机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图形显示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3900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4900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6200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4950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108900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24.7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外设控制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1990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2100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2450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2140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59920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15.2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设计分析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6600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8500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9800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8400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151200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28.0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总计</a:t>
                      </a:r>
                    </a:p>
                  </a:txBody>
                  <a:tcPr marL="121904" marR="121904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33360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656680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144.5</a:t>
                      </a:r>
                    </a:p>
                  </a:txBody>
                  <a:tcPr marL="121904" marR="121904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8582" y="908050"/>
            <a:ext cx="6120856" cy="533400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>
            <a:lvl1pPr marL="384048" indent="-384048" algn="l" defTabSz="914342" rtl="0" eaLnBrk="1" latinLnBrk="0" hangingPunct="1"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7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03" indent="-285732" algn="l" defTabSz="914342" rtl="0" eaLnBrk="1" latinLnBrk="0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2927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098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8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9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0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1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 smtClean="0"/>
              <a:t>成本估计的例子  </a:t>
            </a:r>
            <a:r>
              <a:rPr lang="en-US" altLang="zh-CN" sz="2800" b="1" dirty="0" smtClean="0"/>
              <a:t>e=(a+4m+b)/6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510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成本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效益</a:t>
            </a:r>
            <a:r>
              <a:rPr lang="zh-CN" altLang="en-US" sz="3600" dirty="0" smtClean="0"/>
              <a:t>分析</a:t>
            </a:r>
            <a:endParaRPr lang="zh-CN" altLang="en-US" sz="3600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9" y="1484784"/>
            <a:ext cx="10663238" cy="4975225"/>
          </a:xfrm>
          <a:prstGeom prst="rect">
            <a:avLst/>
          </a:prstGeom>
          <a:noFill/>
          <a:ln w="15875" cap="flat" cmpd="sng" algn="ctr">
            <a:solidFill>
              <a:srgbClr val="FFFF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50414" y="908050"/>
            <a:ext cx="3744592" cy="533400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>
            <a:lvl1pPr marL="384048" indent="-384048" algn="l" defTabSz="914342" rtl="0" eaLnBrk="1" latinLnBrk="0" hangingPunct="1">
              <a:spcBef>
                <a:spcPct val="20000"/>
              </a:spcBef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7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03" indent="-285732" algn="l" defTabSz="914342" rtl="0" eaLnBrk="1" latinLnBrk="0" hangingPunct="1">
              <a:spcBef>
                <a:spcPct val="2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2927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098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8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9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0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1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1" indent="-228585" algn="l" defTabSz="9143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 smtClean="0"/>
              <a:t>成本估计的例子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0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50" name="Rectangle 6"/>
          <p:cNvSpPr>
            <a:spLocks noGrp="1" noChangeArrowheads="1"/>
          </p:cNvSpPr>
          <p:nvPr>
            <p:ph idx="1"/>
          </p:nvPr>
        </p:nvSpPr>
        <p:spPr>
          <a:xfrm>
            <a:off x="609521" y="1268421"/>
            <a:ext cx="10971372" cy="5113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3100" b="1" dirty="0" smtClean="0">
                <a:solidFill>
                  <a:srgbClr val="FFFF00"/>
                </a:solidFill>
              </a:rPr>
              <a:t>运行</a:t>
            </a:r>
            <a:r>
              <a:rPr lang="zh-CN" altLang="en-US" sz="3100" b="1" dirty="0">
                <a:solidFill>
                  <a:srgbClr val="FFFF00"/>
                </a:solidFill>
              </a:rPr>
              <a:t>费用</a:t>
            </a:r>
            <a:r>
              <a:rPr lang="zh-CN" altLang="en-US" sz="3100" b="1" dirty="0"/>
              <a:t>取决于系统的</a:t>
            </a:r>
            <a:r>
              <a:rPr lang="zh-CN" altLang="en-US" sz="3100" b="1" dirty="0">
                <a:solidFill>
                  <a:srgbClr val="00B0F0"/>
                </a:solidFill>
              </a:rPr>
              <a:t>操作费用</a:t>
            </a:r>
            <a:r>
              <a:rPr lang="en-US" altLang="zh-CN" sz="3100" b="1" dirty="0"/>
              <a:t>(</a:t>
            </a:r>
            <a:r>
              <a:rPr lang="zh-CN" altLang="en-US" sz="3100" b="1" dirty="0"/>
              <a:t>操作员人数，工作时间，消耗的物资等等</a:t>
            </a:r>
            <a:r>
              <a:rPr lang="en-US" altLang="zh-CN" sz="3100" b="1" dirty="0"/>
              <a:t>)</a:t>
            </a:r>
            <a:r>
              <a:rPr lang="zh-CN" altLang="en-US" sz="3100" b="1" dirty="0"/>
              <a:t>和</a:t>
            </a:r>
            <a:r>
              <a:rPr lang="zh-CN" altLang="en-US" sz="3100" b="1" dirty="0">
                <a:solidFill>
                  <a:srgbClr val="00B0F0"/>
                </a:solidFill>
              </a:rPr>
              <a:t>维护费用</a:t>
            </a:r>
          </a:p>
          <a:p>
            <a:pPr>
              <a:defRPr/>
            </a:pPr>
            <a:r>
              <a:rPr lang="zh-CN" altLang="en-US" sz="3100" b="1" dirty="0">
                <a:solidFill>
                  <a:srgbClr val="FFFF00"/>
                </a:solidFill>
              </a:rPr>
              <a:t>经济效益</a:t>
            </a:r>
            <a:r>
              <a:rPr lang="zh-CN" altLang="en-US" sz="3100" b="1" dirty="0"/>
              <a:t>等于因使用新系统而</a:t>
            </a:r>
            <a:r>
              <a:rPr lang="zh-CN" altLang="en-US" sz="3100" b="1" dirty="0">
                <a:solidFill>
                  <a:srgbClr val="00B0F0"/>
                </a:solidFill>
              </a:rPr>
              <a:t>增加的收入</a:t>
            </a:r>
            <a:r>
              <a:rPr lang="zh-CN" altLang="en-US" sz="3100" b="1" dirty="0"/>
              <a:t>加上使用新系统可以</a:t>
            </a:r>
            <a:r>
              <a:rPr lang="zh-CN" altLang="en-US" sz="3100" b="1" dirty="0">
                <a:solidFill>
                  <a:srgbClr val="00B0F0"/>
                </a:solidFill>
              </a:rPr>
              <a:t>节省的运行费用</a:t>
            </a:r>
          </a:p>
          <a:p>
            <a:pPr>
              <a:defRPr/>
            </a:pPr>
            <a:r>
              <a:rPr lang="zh-CN" altLang="en-US" sz="3100" b="1" dirty="0"/>
              <a:t>在进行成本</a:t>
            </a:r>
            <a:r>
              <a:rPr lang="en-US" altLang="zh-CN" sz="3100" b="1" dirty="0"/>
              <a:t>/</a:t>
            </a:r>
            <a:r>
              <a:rPr lang="zh-CN" altLang="en-US" sz="3100" b="1" dirty="0"/>
              <a:t>效益分析时一律假设生命周期为</a:t>
            </a:r>
            <a:r>
              <a:rPr lang="en-US" altLang="zh-CN" sz="3100" b="1" dirty="0"/>
              <a:t>5</a:t>
            </a:r>
            <a:r>
              <a:rPr lang="zh-CN" altLang="en-US" sz="3100" b="1" dirty="0"/>
              <a:t>年</a:t>
            </a:r>
          </a:p>
        </p:txBody>
      </p:sp>
      <p:sp>
        <p:nvSpPr>
          <p:cNvPr id="30722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 dirty="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07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0402A-A533-4DAC-BD2F-72DF10F1D3F5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3384376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</a:t>
            </a:r>
            <a:r>
              <a:rPr kumimoji="1" lang="zh-CN" altLang="en-US" sz="36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</a:rPr>
              <a:t>货币的时间价值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 err="1">
                <a:latin typeface="宋体" pitchFamily="2" charset="-122"/>
              </a:rPr>
              <a:t>i</a:t>
            </a:r>
            <a:r>
              <a:rPr lang="en-US" altLang="zh-CN" sz="3200" b="1" dirty="0">
                <a:latin typeface="宋体" pitchFamily="2" charset="-122"/>
              </a:rPr>
              <a:t>—</a:t>
            </a:r>
            <a:r>
              <a:rPr lang="zh-CN" altLang="en-US" sz="3200" b="1" dirty="0">
                <a:latin typeface="宋体" pitchFamily="2" charset="-122"/>
              </a:rPr>
              <a:t>年利率；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</a:rPr>
              <a:t>P—</a:t>
            </a:r>
            <a:r>
              <a:rPr lang="zh-CN" altLang="en-US" sz="3200" b="1" dirty="0">
                <a:latin typeface="宋体" pitchFamily="2" charset="-122"/>
              </a:rPr>
              <a:t>现在存入的钱数；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</a:rPr>
              <a:t>n—</a:t>
            </a:r>
            <a:r>
              <a:rPr lang="zh-CN" altLang="en-US" sz="3200" b="1" dirty="0">
                <a:latin typeface="宋体" pitchFamily="2" charset="-122"/>
              </a:rPr>
              <a:t>年数；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</a:rPr>
              <a:t>n</a:t>
            </a:r>
            <a:r>
              <a:rPr lang="zh-CN" altLang="en-US" sz="3200" b="1" dirty="0">
                <a:latin typeface="宋体" pitchFamily="2" charset="-122"/>
              </a:rPr>
              <a:t>年后可以获得的钱数为</a:t>
            </a:r>
            <a:r>
              <a:rPr lang="en-US" altLang="zh-CN" sz="32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F=P(1+i)</a:t>
            </a:r>
            <a:r>
              <a:rPr lang="en-US" altLang="zh-CN" sz="3200" b="1" baseline="30000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200" b="1" dirty="0">
                <a:latin typeface="宋体" pitchFamily="2" charset="-122"/>
              </a:rPr>
              <a:t>；</a:t>
            </a: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>
                <a:latin typeface="宋体" pitchFamily="2" charset="-122"/>
              </a:rPr>
              <a:t>反之，如果</a:t>
            </a:r>
            <a:r>
              <a:rPr lang="en-US" altLang="zh-CN" sz="3200" b="1" dirty="0">
                <a:latin typeface="宋体" pitchFamily="2" charset="-122"/>
              </a:rPr>
              <a:t>n</a:t>
            </a:r>
            <a:r>
              <a:rPr lang="zh-CN" altLang="en-US" sz="3200" b="1" dirty="0">
                <a:latin typeface="宋体" pitchFamily="2" charset="-122"/>
              </a:rPr>
              <a:t>年后能收入</a:t>
            </a:r>
            <a:r>
              <a:rPr lang="en-US" altLang="zh-CN" sz="3200" b="1" dirty="0">
                <a:latin typeface="宋体" pitchFamily="2" charset="-122"/>
              </a:rPr>
              <a:t>F</a:t>
            </a:r>
            <a:r>
              <a:rPr lang="zh-CN" altLang="en-US" sz="3200" b="1" dirty="0">
                <a:latin typeface="宋体" pitchFamily="2" charset="-122"/>
              </a:rPr>
              <a:t>元，这些钱的现在价值为</a:t>
            </a:r>
            <a:r>
              <a:rPr lang="en-US" altLang="zh-CN" sz="32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P=F/(1+i)</a:t>
            </a:r>
            <a:r>
              <a:rPr lang="en-US" altLang="zh-CN" sz="3200" b="1" baseline="30000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n</a:t>
            </a:r>
          </a:p>
        </p:txBody>
      </p:sp>
      <p:sp>
        <p:nvSpPr>
          <p:cNvPr id="3174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Arial" charset="0"/>
              </a:rPr>
              <a:t>软件工程</a:t>
            </a:r>
            <a:r>
              <a:rPr lang="en-US" altLang="zh-CN" sz="1200" dirty="0">
                <a:latin typeface="Arial" charset="0"/>
              </a:rPr>
              <a:t>-2021-</a:t>
            </a:r>
            <a:r>
              <a:rPr lang="zh-CN" altLang="en-US" sz="1200" dirty="0">
                <a:latin typeface="Arial" charset="0"/>
              </a:rPr>
              <a:t>第</a:t>
            </a:r>
            <a:r>
              <a:rPr lang="en-US" altLang="zh-CN" sz="1200" dirty="0">
                <a:latin typeface="Arial" charset="0"/>
              </a:rPr>
              <a:t>3</a:t>
            </a:r>
            <a:r>
              <a:rPr lang="zh-CN" altLang="en-US" sz="1200" dirty="0">
                <a:latin typeface="Arial" charset="0"/>
              </a:rPr>
              <a:t>章 可行性研究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9F0ED-7A23-4A81-8828-0D6D2D5D36C3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504056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效益分析的方法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317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9F0ED-7A23-4A81-8828-0D6D2D5D36C3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504056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效益分析的方法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052736"/>
            <a:ext cx="10979150" cy="5224463"/>
          </a:xfrm>
          <a:prstGeom prst="rect">
            <a:avLst/>
          </a:prstGeom>
          <a:noFill/>
          <a:ln w="15875" cap="flat" cmpd="sng" algn="ctr">
            <a:solidFill>
              <a:srgbClr val="FFFF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609521" y="1600208"/>
            <a:ext cx="10971372" cy="34129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投资回收期</a:t>
            </a:r>
          </a:p>
          <a:p>
            <a:pPr lvl="1" eaLnBrk="1" hangingPunct="1">
              <a:defRPr/>
            </a:pPr>
            <a:endParaRPr lang="en-US" altLang="zh-CN" b="1" dirty="0">
              <a:solidFill>
                <a:srgbClr val="FFFF66"/>
              </a:solidFill>
            </a:endParaRPr>
          </a:p>
          <a:p>
            <a:pPr lvl="1" eaLnBrk="1" hangingPunct="1">
              <a:defRPr/>
            </a:pPr>
            <a:r>
              <a:rPr lang="zh-CN" altLang="en-US" sz="3000" b="1" dirty="0"/>
              <a:t>使</a:t>
            </a:r>
            <a:r>
              <a:rPr lang="zh-CN" altLang="en-US" sz="3000" b="1" dirty="0">
                <a:solidFill>
                  <a:srgbClr val="FFFF00"/>
                </a:solidFill>
              </a:rPr>
              <a:t>累计的经济效益</a:t>
            </a:r>
            <a:r>
              <a:rPr lang="zh-CN" altLang="en-US" sz="3000" b="1" dirty="0"/>
              <a:t>等于</a:t>
            </a:r>
            <a:r>
              <a:rPr lang="zh-CN" altLang="en-US" sz="3000" b="1" dirty="0">
                <a:solidFill>
                  <a:srgbClr val="FFFF00"/>
                </a:solidFill>
              </a:rPr>
              <a:t>最初投资</a:t>
            </a:r>
            <a:r>
              <a:rPr lang="zh-CN" altLang="en-US" sz="3000" b="1" dirty="0"/>
              <a:t>所需要的时间</a:t>
            </a:r>
            <a:endParaRPr lang="en-US" altLang="zh-CN" sz="3000" b="1" dirty="0"/>
          </a:p>
          <a:p>
            <a:pPr lvl="1" eaLnBrk="1" hangingPunct="1">
              <a:defRPr/>
            </a:pPr>
            <a:endParaRPr lang="en-US" altLang="zh-CN" sz="3000" b="1" dirty="0"/>
          </a:p>
          <a:p>
            <a:pPr lvl="1" eaLnBrk="1" hangingPunct="1">
              <a:defRPr/>
            </a:pPr>
            <a:r>
              <a:rPr lang="zh-CN" altLang="en-US" sz="3000" b="1" dirty="0"/>
              <a:t>投资回收期越短，就能越快地获得利润</a:t>
            </a:r>
            <a:endParaRPr lang="en-US" altLang="zh-CN" sz="3000" b="1" dirty="0"/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800" b="1" dirty="0"/>
              <a:t>这项工程也就越值得投资</a:t>
            </a:r>
          </a:p>
        </p:txBody>
      </p:sp>
      <p:sp>
        <p:nvSpPr>
          <p:cNvPr id="337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248400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24FAE3-DA01-4016-891F-AFDF9ABAEB93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dirty="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504056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效益分析的方法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</a:rPr>
              <a:t>纯收入</a:t>
            </a:r>
          </a:p>
          <a:p>
            <a:pPr lvl="1" eaLnBrk="1" hangingPunct="1">
              <a:defRPr/>
            </a:pPr>
            <a:r>
              <a:rPr lang="zh-CN" altLang="en-US" sz="2800" b="1" dirty="0"/>
              <a:t>在整个生存周期之内系统的累计经济效益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折合成现在值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与投资之差</a:t>
            </a:r>
          </a:p>
        </p:txBody>
      </p:sp>
      <p:sp>
        <p:nvSpPr>
          <p:cNvPr id="34818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5" y="6248400"/>
            <a:ext cx="3860297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charset="0"/>
              </a:rPr>
              <a:t>软件工程</a:t>
            </a:r>
            <a:r>
              <a:rPr lang="en-US" altLang="zh-CN" sz="1200">
                <a:latin typeface="Arial" charset="0"/>
              </a:rPr>
              <a:t>-2021-</a:t>
            </a:r>
            <a:r>
              <a:rPr lang="zh-CN" altLang="en-US" sz="1200">
                <a:latin typeface="Arial" charset="0"/>
              </a:rPr>
              <a:t>第</a:t>
            </a:r>
            <a:r>
              <a:rPr lang="en-US" altLang="zh-CN" sz="1200">
                <a:latin typeface="Arial" charset="0"/>
              </a:rPr>
              <a:t>3</a:t>
            </a:r>
            <a:r>
              <a:rPr lang="zh-CN" altLang="en-US" sz="1200">
                <a:latin typeface="Arial" charset="0"/>
              </a:rPr>
              <a:t>章 可行性研究</a:t>
            </a:r>
            <a:endParaRPr lang="en-US" altLang="zh-CN" sz="1200">
              <a:latin typeface="Arial" charset="0"/>
            </a:endParaRPr>
          </a:p>
        </p:txBody>
      </p:sp>
      <p:sp>
        <p:nvSpPr>
          <p:cNvPr id="348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9345983" y="6248400"/>
            <a:ext cx="284443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03" indent="-285732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2927" indent="-22858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098" indent="-228585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268" indent="-22858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439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610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878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5951" indent="-22858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A208F-D3A7-4316-9335-1527FD4E93BA}" type="slidenum">
              <a:rPr lang="en-US" altLang="zh-CN" sz="120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8622" y="202282"/>
            <a:ext cx="504056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3" tIns="45712" rIns="91423" bIns="45712" anchor="ctr"/>
          <a:lstStyle/>
          <a:p>
            <a:pPr eaLnBrk="1" hangingPunct="1">
              <a:defRPr/>
            </a:pP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成本</a:t>
            </a:r>
            <a:r>
              <a:rPr kumimoji="1" lang="en-US" altLang="zh-CN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kumimoji="1" lang="zh-CN" altLang="en-US" sz="3600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</a:rPr>
              <a:t>效益分析的方法</a:t>
            </a:r>
            <a:endParaRPr kumimoji="1" lang="zh-CN" altLang="en-US" sz="3600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3F14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ppt3F14.tmp</Template>
  <TotalTime>8164</TotalTime>
  <Words>489</Words>
  <Application>Microsoft Office PowerPoint</Application>
  <PresentationFormat>自定义</PresentationFormat>
  <Paragraphs>138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ppt3F14.tmp</vt:lpstr>
      <vt:lpstr>新版软件工程母版</vt:lpstr>
      <vt:lpstr>成本/效益分析</vt:lpstr>
      <vt:lpstr>PowerPoint 演示文稿</vt:lpstr>
      <vt:lpstr>成本/效益分析</vt:lpstr>
      <vt:lpstr>成本/效益分析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ldl</dc:creator>
  <cp:lastModifiedBy>chy</cp:lastModifiedBy>
  <cp:revision>707</cp:revision>
  <dcterms:created xsi:type="dcterms:W3CDTF">2003-02-25T02:31:18Z</dcterms:created>
  <dcterms:modified xsi:type="dcterms:W3CDTF">2022-04-19T04:34:33Z</dcterms:modified>
</cp:coreProperties>
</file>