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61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8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7" r:id="rId24"/>
    <p:sldId id="272" r:id="rId25"/>
    <p:sldId id="273" r:id="rId26"/>
    <p:sldId id="274" r:id="rId27"/>
    <p:sldId id="275" r:id="rId2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42" y="-45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DDA53-868C-4C6A-9F39-65E11F42A0E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08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818BC-F736-49DA-9BD6-863DAC6469E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0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需求分析的任务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2" y="-17320"/>
            <a:ext cx="12287895" cy="6911940"/>
          </a:xfrm>
          <a:prstGeom prst="rect">
            <a:avLst/>
          </a:prstGeom>
        </p:spPr>
      </p:pic>
      <p:pic>
        <p:nvPicPr>
          <p:cNvPr id="6" name="图片 5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989" y="0"/>
            <a:ext cx="2358390" cy="719455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188" y="17997"/>
            <a:ext cx="1292225" cy="881380"/>
          </a:xfrm>
          <a:prstGeom prst="rect">
            <a:avLst/>
          </a:prstGeom>
        </p:spPr>
      </p:pic>
      <p:sp>
        <p:nvSpPr>
          <p:cNvPr id="8" name="标题 1"/>
          <p:cNvSpPr txBox="1">
            <a:spLocks noChangeArrowheads="1"/>
          </p:cNvSpPr>
          <p:nvPr/>
        </p:nvSpPr>
        <p:spPr>
          <a:xfrm>
            <a:off x="538162" y="2133704"/>
            <a:ext cx="10361613" cy="1471613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39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需求分析的任务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在需求阶段，代表性的错误为疏忽、不一致和二义性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179548" y="2286423"/>
            <a:ext cx="8078696" cy="4184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美国海军研究实验室对海军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A-7E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飞机上的飞行操作程序进行实地测试，得出的研究数据表明： 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A-7E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项目中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77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％的需求错误特点是不明确－疏忽、不一致和二义性。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49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不正确的事实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31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疏忽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不一致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 二义性</a:t>
            </a: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  放错位置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1" animBg="1"/>
      <p:bldP spid="261124" grpId="0" build="p"/>
      <p:bldP spid="261124" grpId="1" build="p"/>
      <p:bldP spid="261125" grpId="0" animBg="1"/>
      <p:bldP spid="2611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8"/>
            <a:ext cx="8231124" cy="64782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需求错误是可以被检查出来的</a:t>
            </a:r>
          </a:p>
        </p:txBody>
      </p:sp>
      <p:grpSp>
        <p:nvGrpSpPr>
          <p:cNvPr id="14342" name="Group 5"/>
          <p:cNvGrpSpPr/>
          <p:nvPr/>
        </p:nvGrpSpPr>
        <p:grpSpPr>
          <a:xfrm>
            <a:off x="2638421" y="1845017"/>
            <a:ext cx="6698902" cy="2376928"/>
            <a:chOff x="708" y="1253"/>
            <a:chExt cx="4219" cy="1497"/>
          </a:xfrm>
        </p:grpSpPr>
        <p:grpSp>
          <p:nvGrpSpPr>
            <p:cNvPr id="14345" name="Group 6"/>
            <p:cNvGrpSpPr/>
            <p:nvPr/>
          </p:nvGrpSpPr>
          <p:grpSpPr>
            <a:xfrm>
              <a:off x="708" y="1253"/>
              <a:ext cx="4219" cy="328"/>
              <a:chOff x="0" y="0"/>
              <a:chExt cx="2433" cy="403"/>
            </a:xfrm>
          </p:grpSpPr>
          <p:sp>
            <p:nvSpPr>
              <p:cNvPr id="262151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346" cy="4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发现错误的方法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        </a:t>
                </a: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发现错误的比例（％）</a:t>
                </a: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0" name="Rectangle 8"/>
              <p:cNvSpPr/>
              <p:nvPr/>
            </p:nvSpPr>
            <p:spPr>
              <a:xfrm>
                <a:off x="0" y="0"/>
                <a:ext cx="2433" cy="403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14346" name="Group 9"/>
            <p:cNvGrpSpPr/>
            <p:nvPr/>
          </p:nvGrpSpPr>
          <p:grpSpPr>
            <a:xfrm>
              <a:off x="708" y="1581"/>
              <a:ext cx="4219" cy="1169"/>
              <a:chOff x="0" y="403"/>
              <a:chExt cx="2433" cy="863"/>
            </a:xfrm>
          </p:grpSpPr>
          <p:sp>
            <p:nvSpPr>
              <p:cNvPr id="262154" name="Rectangle 10"/>
              <p:cNvSpPr>
                <a:spLocks noChangeArrowheads="1"/>
              </p:cNvSpPr>
              <p:nvPr/>
            </p:nvSpPr>
            <p:spPr bwMode="auto">
              <a:xfrm>
                <a:off x="43" y="403"/>
                <a:ext cx="2346" cy="8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检查      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65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单元测试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10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集成测试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5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演进        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6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其他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                                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14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8" name="Rectangle 11"/>
              <p:cNvSpPr/>
              <p:nvPr/>
            </p:nvSpPr>
            <p:spPr>
              <a:xfrm>
                <a:off x="0" y="403"/>
                <a:ext cx="2433" cy="863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</p:grp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2360556" y="4366433"/>
            <a:ext cx="7773839" cy="1753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i="1" kern="1200" cap="none" spc="0" normalizeH="0" baseline="0" noProof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Basili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Weiss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的数据表明：在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A-7E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的软件定义文档中，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33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％的需求错误是通过人工检查出来的。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i="1" kern="1200" cap="none" spc="0" normalizeH="0" baseline="0" noProof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Celko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觉得利用自动分析工具能够从</a:t>
            </a:r>
            <a:r>
              <a:rPr kumimoji="1" lang="en-US" altLang="zh-CN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SRS</a:t>
            </a:r>
            <a:r>
              <a:rPr kumimoji="1" lang="zh-CN" altLang="en-US" sz="24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中检查出来相当数量的错误。</a:t>
            </a:r>
          </a:p>
        </p:txBody>
      </p:sp>
      <p:sp>
        <p:nvSpPr>
          <p:cNvPr id="12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48" grpId="1" build="p"/>
      <p:bldP spid="262156" grpId="0" bldLvl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idx="1"/>
          </p:nvPr>
        </p:nvSpPr>
        <p:spPr>
          <a:xfrm>
            <a:off x="1035685" y="1196975"/>
            <a:ext cx="11036185" cy="46094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由上面这些事实，能得出如下四点结论：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在需求过程中会产生很多错误（事实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3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4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许多错误并没有在早期被发现（事实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这样的错误是能够在产生的初期被检查出来的（事实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5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如果没有及时检查出来这些错误，软件费用会直线上升（事实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需求过程不仅是可能的而且也是值得的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重要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uiExpand="1" build="p"/>
      <p:bldP spid="263172" grpI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739F38A1-7781-406A-8164-AB1A071696F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165" y="1197252"/>
            <a:ext cx="10361851" cy="45730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需求：就是系统的特征，或对系统为达到某个目标所能做的事情的一个描述。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需求：是对问题信息和系统行为、特性、设计及制造约束的描述的集合。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需求过程本质：在问题空间与求解空间中间架设桥梁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3077" name="Rectangle 5"/>
          <p:cNvSpPr>
            <a:spLocks noRot="1" noChangeArrowheads="1"/>
          </p:cNvSpPr>
          <p:nvPr/>
        </p:nvSpPr>
        <p:spPr bwMode="auto">
          <a:xfrm>
            <a:off x="910630" y="189434"/>
            <a:ext cx="10299895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什么是需求</a:t>
            </a:r>
          </a:p>
        </p:txBody>
      </p:sp>
    </p:spTree>
    <p:extLst>
      <p:ext uri="{BB962C8B-B14F-4D97-AF65-F5344CB8AC3E}">
        <p14:creationId xmlns:p14="http://schemas.microsoft.com/office/powerpoint/2010/main" val="42742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项目干系人（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Stakeholder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FF00"/>
                </a:solidFill>
                <a:latin typeface="+mn-ea"/>
                <a:ea typeface="+mn-ea"/>
              </a:rPr>
              <a:t>直接或间接从正在开发的系统中获益的人</a:t>
            </a:r>
            <a:endParaRPr lang="en-US" altLang="zh-CN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lvl="1"/>
            <a:r>
              <a:rPr lang="zh-CN" altLang="zh-CN" dirty="0" smtClean="0"/>
              <a:t>业务</a:t>
            </a:r>
            <a:r>
              <a:rPr lang="zh-CN" altLang="zh-CN" dirty="0"/>
              <a:t>运行管理</a:t>
            </a:r>
            <a:r>
              <a:rPr lang="zh-CN" altLang="zh-CN" dirty="0" smtClean="0"/>
              <a:t>人员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产品</a:t>
            </a:r>
            <a:r>
              <a:rPr lang="zh-CN" altLang="zh-CN" dirty="0"/>
              <a:t>管理</a:t>
            </a:r>
            <a:r>
              <a:rPr lang="zh-CN" altLang="zh-CN" dirty="0" smtClean="0"/>
              <a:t>人员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市场</a:t>
            </a:r>
            <a:r>
              <a:rPr lang="zh-CN" altLang="zh-CN" dirty="0"/>
              <a:t>销售</a:t>
            </a:r>
            <a:r>
              <a:rPr lang="zh-CN" altLang="zh-CN" dirty="0" smtClean="0"/>
              <a:t>人员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内部</a:t>
            </a:r>
            <a:r>
              <a:rPr lang="zh-CN" altLang="zh-CN" dirty="0"/>
              <a:t>和外部</a:t>
            </a:r>
            <a:r>
              <a:rPr lang="zh-CN" altLang="zh-CN" dirty="0" smtClean="0"/>
              <a:t>客户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最终用户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顾问</a:t>
            </a:r>
            <a:endParaRPr lang="en-US" altLang="zh-CN" dirty="0"/>
          </a:p>
          <a:p>
            <a:pPr lvl="1"/>
            <a:r>
              <a:rPr lang="zh-CN" altLang="zh-CN" dirty="0" smtClean="0"/>
              <a:t>产品</a:t>
            </a:r>
            <a:r>
              <a:rPr lang="zh-CN" altLang="zh-CN" dirty="0"/>
              <a:t>工程师、软件工程师、支持和维护工程师以及其他</a:t>
            </a:r>
            <a:r>
              <a:rPr lang="zh-CN" altLang="zh-CN" dirty="0" smtClean="0"/>
              <a:t>人员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31085291-202F-4E73-990F-6772F04E883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2165" y="1197252"/>
            <a:ext cx="10361851" cy="4573059"/>
          </a:xfrm>
          <a:noFill/>
          <a:ln/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需求可能首先从项目干系人角度表达为一个非形式化的、不详细的、高层的描述，称为项目干系人需求（客户需求）；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然后从开发者角度出发，发展成更详细的形式，即系统需求。</a:t>
            </a:r>
          </a:p>
        </p:txBody>
      </p:sp>
      <p:sp>
        <p:nvSpPr>
          <p:cNvPr id="108549" name="Rectangle 5"/>
          <p:cNvSpPr>
            <a:spLocks noRot="1" noChangeArrowheads="1"/>
          </p:cNvSpPr>
          <p:nvPr/>
        </p:nvSpPr>
        <p:spPr bwMode="auto">
          <a:xfrm>
            <a:off x="910630" y="130205"/>
            <a:ext cx="10299895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项目干系人需求、系统需求</a:t>
            </a:r>
          </a:p>
        </p:txBody>
      </p:sp>
    </p:spTree>
    <p:extLst>
      <p:ext uri="{BB962C8B-B14F-4D97-AF65-F5344CB8AC3E}">
        <p14:creationId xmlns:p14="http://schemas.microsoft.com/office/powerpoint/2010/main" val="37744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09919552-CC39-48B9-8D16-E3BAF456682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3429" name="Rectangle 5"/>
          <p:cNvSpPr>
            <a:spLocks noRot="1" noChangeArrowheads="1"/>
          </p:cNvSpPr>
          <p:nvPr/>
        </p:nvSpPr>
        <p:spPr bwMode="auto">
          <a:xfrm>
            <a:off x="838622" y="130205"/>
            <a:ext cx="10371903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功能需求、非功能需求</a:t>
            </a: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26982" y="1208368"/>
            <a:ext cx="10971372" cy="5246315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功能需求：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系统与环境间的交互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描述系统必须支持的功能和过程的系统需求。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非功能需求：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客户给出的具体约束、指标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描述操作环境和性能目标的系统需求。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二者的区别：功能需求描述系统</a:t>
            </a:r>
            <a:r>
              <a:rPr lang="zh-CN" altLang="en-US" b="1" u="sng" dirty="0">
                <a:latin typeface="+mn-ea"/>
                <a:ea typeface="+mn-ea"/>
              </a:rPr>
              <a:t>应该做什么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，非功能需求则为如何实现这些需求</a:t>
            </a:r>
            <a:r>
              <a:rPr lang="zh-CN" altLang="en-US" b="1" u="sng" dirty="0">
                <a:latin typeface="+mn-ea"/>
                <a:ea typeface="+mn-ea"/>
              </a:rPr>
              <a:t>设定约束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080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F951C8E6-A46A-4D7A-A009-EE3EAC08667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4452" name="Rectangle 4"/>
          <p:cNvSpPr>
            <a:spLocks noRot="1" noChangeArrowheads="1"/>
          </p:cNvSpPr>
          <p:nvPr/>
        </p:nvSpPr>
        <p:spPr bwMode="auto">
          <a:xfrm>
            <a:off x="766614" y="130205"/>
            <a:ext cx="10443911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功能需求、非功能需求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1208368"/>
            <a:ext cx="10971372" cy="452701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例如：</a:t>
            </a:r>
          </a:p>
          <a:p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功能需求可能声明系统必须提供一些</a:t>
            </a:r>
            <a:r>
              <a:rPr lang="zh-CN" altLang="en-US" b="1" dirty="0">
                <a:latin typeface="+mn-ea"/>
                <a:ea typeface="+mn-ea"/>
              </a:rPr>
              <a:t>验证系统用户身份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的工具</a:t>
            </a:r>
            <a:r>
              <a:rPr lang="zh-CN" altLang="en-US" b="1" dirty="0" smtClean="0">
                <a:solidFill>
                  <a:srgbClr val="FFFF00"/>
                </a:solidFill>
                <a:latin typeface="+mn-ea"/>
                <a:ea typeface="+mn-ea"/>
              </a:rPr>
              <a:t>。</a:t>
            </a:r>
            <a:endParaRPr lang="zh-CN" altLang="en-US" b="1" dirty="0">
              <a:solidFill>
                <a:srgbClr val="FFFF00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非功能需求可能声明验证过程</a:t>
            </a:r>
            <a:r>
              <a:rPr lang="zh-CN" altLang="en-US" b="1" dirty="0">
                <a:latin typeface="+mn-ea"/>
                <a:ea typeface="+mn-ea"/>
              </a:rPr>
              <a:t>必须在</a:t>
            </a:r>
            <a:r>
              <a:rPr lang="en-US" altLang="zh-CN" b="1" dirty="0">
                <a:latin typeface="+mn-ea"/>
                <a:ea typeface="+mn-ea"/>
              </a:rPr>
              <a:t>4</a:t>
            </a:r>
            <a:r>
              <a:rPr lang="zh-CN" altLang="en-US" b="1" dirty="0">
                <a:latin typeface="+mn-ea"/>
                <a:ea typeface="+mn-ea"/>
              </a:rPr>
              <a:t>秒内完成。</a:t>
            </a:r>
          </a:p>
        </p:txBody>
      </p:sp>
    </p:spTree>
    <p:extLst>
      <p:ext uri="{BB962C8B-B14F-4D97-AF65-F5344CB8AC3E}">
        <p14:creationId xmlns:p14="http://schemas.microsoft.com/office/powerpoint/2010/main" val="3465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53D560F5-9E74-46A6-B109-E0C9B7A9C49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5476" name="Rectangle 4"/>
          <p:cNvSpPr>
            <a:spLocks noRot="1" noChangeArrowheads="1"/>
          </p:cNvSpPr>
          <p:nvPr/>
        </p:nvSpPr>
        <p:spPr bwMode="auto">
          <a:xfrm>
            <a:off x="910630" y="130205"/>
            <a:ext cx="10299895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应该考虑到的非功能需求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1208368"/>
            <a:ext cx="10971372" cy="5317768"/>
          </a:xfrm>
          <a:noFill/>
          <a:ln/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性能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：实时性、资源利用、硬件配置限制、精确度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可靠性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：有效性、完整性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安全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保密性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运行限制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：使用频度、运行期限、控制方式（如本地或远程）、对操作员的要求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物理限制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：系统的规模等限制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+mn-ea"/>
                <a:ea typeface="+mn-ea"/>
              </a:rPr>
              <a:t>用户界面友好性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：易用性</a:t>
            </a:r>
          </a:p>
        </p:txBody>
      </p:sp>
    </p:spTree>
    <p:extLst>
      <p:ext uri="{BB962C8B-B14F-4D97-AF65-F5344CB8AC3E}">
        <p14:creationId xmlns:p14="http://schemas.microsoft.com/office/powerpoint/2010/main" val="3743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ED8CA159-C293-4780-AA83-6261694A52C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6500" name="Rectangle 4"/>
          <p:cNvSpPr>
            <a:spLocks noRot="1" noChangeArrowheads="1"/>
          </p:cNvSpPr>
          <p:nvPr/>
        </p:nvSpPr>
        <p:spPr bwMode="auto">
          <a:xfrm>
            <a:off x="982638" y="130205"/>
            <a:ext cx="10227887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需求的特征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26983" y="1190989"/>
            <a:ext cx="11329041" cy="518597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正确性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：要确保需求的表达中没有引入错误（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faults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）。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一致性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：确保没有互相冲突、矛盾的需求；确保没有不确定的需求。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完整性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：如果需求描述了所有可能的状态，以及状态的变化、输入、过程和约束，那么这组需求就是完整的。</a:t>
            </a:r>
          </a:p>
        </p:txBody>
      </p:sp>
    </p:spTree>
    <p:extLst>
      <p:ext uri="{BB962C8B-B14F-4D97-AF65-F5344CB8AC3E}">
        <p14:creationId xmlns:p14="http://schemas.microsoft.com/office/powerpoint/2010/main" val="27537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Rot="1" noChangeArrowheads="1"/>
          </p:cNvSpPr>
          <p:nvPr/>
        </p:nvSpPr>
        <p:spPr bwMode="auto">
          <a:xfrm>
            <a:off x="1151890" y="130175"/>
            <a:ext cx="87807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软件系统开发的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Big Picture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89874" y="1098681"/>
            <a:ext cx="4485252" cy="566102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457200" indent="-457200" algn="l" defTabSz="1088390" rtl="0" eaLnBrk="1" latinLnBrk="0" hangingPunct="1"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884555" indent="-340360" algn="l" defTabSz="1088390" rtl="0" eaLnBrk="1" latinLnBrk="0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36080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90500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客户认为有问题需要解决（用软件）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与开发方接触、探讨问题、寻求帮助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对可解的部分，双方确定解决的范围、内容、程度，签订协议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开发方按某种工程化过程解决定义的问题，形成产品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</a:rPr>
              <a:t>产品交付使用，使用中维护、更新、产生新的要解决的问题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/>
              </a:rPr>
              <a:t>……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23198" y="1095072"/>
            <a:ext cx="424847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领域问题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问题空间／求解空间</a:t>
            </a: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获取需求、建立领域模型、建立原型</a:t>
            </a: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形成需求文档：定义及描述、需求规约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需求评审</a:t>
            </a: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开发中以实现需求为目标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lnSpc>
                <a:spcPct val="110000"/>
              </a:lnSpc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需求是检验交付的产品是否合格的主要依据</a:t>
            </a:r>
            <a:b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维护中诞生新的需求</a:t>
            </a:r>
          </a:p>
        </p:txBody>
      </p:sp>
    </p:spTree>
    <p:extLst>
      <p:ext uri="{BB962C8B-B14F-4D97-AF65-F5344CB8AC3E}">
        <p14:creationId xmlns:p14="http://schemas.microsoft.com/office/powerpoint/2010/main" val="27335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6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7EC43699-A464-4DE6-96AF-7B5FA9C8B4E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50590" y="1125538"/>
            <a:ext cx="11328664" cy="504148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现实性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：确保客户要求系统做的事真的能做到。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实用性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：确保需求和要解决的问题有直接关系。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可检验性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：必须能写出测试来说明需求已被满足。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可回溯性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：保证每个系统功能都能追溯到一组要求它的需求；确保很容易找到处理系统特定方面的某一组需求。</a:t>
            </a:r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982638" y="130205"/>
            <a:ext cx="10227887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需求的特征</a:t>
            </a:r>
          </a:p>
        </p:txBody>
      </p:sp>
    </p:spTree>
    <p:extLst>
      <p:ext uri="{BB962C8B-B14F-4D97-AF65-F5344CB8AC3E}">
        <p14:creationId xmlns:p14="http://schemas.microsoft.com/office/powerpoint/2010/main" val="16453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F9176FDE-A13D-4AB5-A82E-FE813D5EB31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1620" name="Rectangle 4"/>
          <p:cNvSpPr>
            <a:spLocks noRot="1" noChangeArrowheads="1"/>
          </p:cNvSpPr>
          <p:nvPr/>
        </p:nvSpPr>
        <p:spPr bwMode="auto">
          <a:xfrm>
            <a:off x="766614" y="130205"/>
            <a:ext cx="10443911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需求文档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1052757"/>
            <a:ext cx="10971372" cy="5185976"/>
          </a:xfrm>
          <a:noFill/>
          <a:ln/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需求文档的可能使用者：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系统客户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：需要阅读需求文档来检验是否表达了他们的需要；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软件项目管理者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：需求文档是制定项目计划的基础之一；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系统工程师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：需要理解待开发系统；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系统测试工程师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：要依据需求文档制作测试用例，验证开发出的系统是否满足要求；</a:t>
            </a: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latin typeface="+mn-ea"/>
                <a:ea typeface="+mn-ea"/>
              </a:rPr>
              <a:t>系统维护人员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：使用需求文档理解初始系统的特性和系统不同部分之间的关系。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2847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9847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/>
          <a:p>
            <a:fld id="{AE1809C6-9025-48AD-A301-B8C8CD6783A6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110596" name="Rectangle 4"/>
          <p:cNvSpPr>
            <a:spLocks noRot="1" noChangeArrowheads="1"/>
          </p:cNvSpPr>
          <p:nvPr/>
        </p:nvSpPr>
        <p:spPr bwMode="auto">
          <a:xfrm>
            <a:off x="838622" y="130205"/>
            <a:ext cx="10371903" cy="7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850" tIns="54425" rIns="108850" bIns="54425" anchor="ctr"/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需求文档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6982" y="981302"/>
            <a:ext cx="10971372" cy="5401926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对应两种不同详细程度的需求（项目干系人需求、系统需求），有两种需求文档：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需求定义（需求描述）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用应用域术语编写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彻底列举客户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用户想要系统做些什么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由客户</a:t>
            </a:r>
            <a:r>
              <a:rPr lang="en-US" altLang="zh-CN" b="1" dirty="0">
                <a:solidFill>
                  <a:srgbClr val="FFFF00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用户和开发人员共同编写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latin typeface="+mn-ea"/>
                <a:ea typeface="+mn-ea"/>
              </a:rPr>
              <a:t>需求规约（软件需求规格说明，</a:t>
            </a:r>
            <a:r>
              <a:rPr lang="en-US" altLang="zh-CN" b="1" dirty="0">
                <a:latin typeface="+mn-ea"/>
                <a:ea typeface="+mn-ea"/>
              </a:rPr>
              <a:t>Software Requirements Specification</a:t>
            </a:r>
            <a:r>
              <a:rPr lang="zh-CN" altLang="en-US" b="1" dirty="0">
                <a:latin typeface="+mn-ea"/>
                <a:ea typeface="+mn-ea"/>
              </a:rPr>
              <a:t>）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用开发人员擅长的技术术语编写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需求定义的技术性版本，方便设计人员理解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由分析人员编写</a:t>
            </a:r>
          </a:p>
        </p:txBody>
      </p:sp>
    </p:spTree>
    <p:extLst>
      <p:ext uri="{BB962C8B-B14F-4D97-AF65-F5344CB8AC3E}">
        <p14:creationId xmlns:p14="http://schemas.microsoft.com/office/powerpoint/2010/main" val="41111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必须理解并描述问题的信息域，根据这条准则应该建立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数据模型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必须定义软件应完成的功能，这条准则要求建立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功能模型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必须描述作为外部事件结果的软件行为，这条准则要求建立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行为模型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必须对描述信息、功能和行为的模型进行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分解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，用层次的方式展示细节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3300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  <p:extLst>
      <p:ext uri="{BB962C8B-B14F-4D97-AF65-F5344CB8AC3E}">
        <p14:creationId xmlns:p14="http://schemas.microsoft.com/office/powerpoint/2010/main" val="274756186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83299" grpId="0" build="p"/>
      <p:bldP spid="183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Rectangle 5"/>
          <p:cNvSpPr>
            <a:spLocks noGrp="1" noChangeArrowheads="1"/>
          </p:cNvSpPr>
          <p:nvPr>
            <p:ph idx="1"/>
          </p:nvPr>
        </p:nvSpPr>
        <p:spPr>
          <a:xfrm>
            <a:off x="694606" y="1125538"/>
            <a:ext cx="11305256" cy="5256391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确定对系统的综合要求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功能需求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性能需求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可靠性和可用性需求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出错处理需求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接口需求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用户接口需求；硬件接口需求；软件接口需求；通信接口需求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约束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精度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；工具和语言约束；设计约束；应该使用的标准；应该使用的硬件平台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逆向需求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将来可能提出的要求</a:t>
            </a: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4325" grpI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idx="1"/>
          </p:nvPr>
        </p:nvSpPr>
        <p:spPr>
          <a:xfrm>
            <a:off x="883920" y="1341755"/>
            <a:ext cx="9326245" cy="478536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分析系统的数据要求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建立数据模型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E-R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图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复杂数据结构的描述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数据字典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层次方框图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Warnier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图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数据库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数据规范化</a:t>
            </a: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5348" grpI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idx="1"/>
          </p:nvPr>
        </p:nvSpPr>
        <p:spPr>
          <a:xfrm>
            <a:off x="1090930" y="1341755"/>
            <a:ext cx="10188852" cy="478536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导出系统的逻辑模型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27355" lvl="1" indent="0" defTabSz="914400" fontAlgn="base"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软件系统详细的逻辑模型通常用数据流图、实体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联系图、状态转换图、数据字典和主要的处理算法描述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6372" grpI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idx="1"/>
          </p:nvPr>
        </p:nvSpPr>
        <p:spPr>
          <a:xfrm>
            <a:off x="1043304" y="1341755"/>
            <a:ext cx="10236477" cy="478536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修正系统的开发计划</a:t>
            </a:r>
            <a:endParaRPr lang="en-US" altLang="zh-CN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427355" lvl="1" indent="0" defTabSz="914400" fontAlgn="base"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可以比较准确地估计系统的成本和进度，修正以前制定的开发计划。</a:t>
            </a: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1000760" y="130175"/>
            <a:ext cx="893191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87396" grpI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Rot="1" noChangeArrowheads="1"/>
          </p:cNvSpPr>
          <p:nvPr/>
        </p:nvSpPr>
        <p:spPr bwMode="auto">
          <a:xfrm>
            <a:off x="1048385" y="130175"/>
            <a:ext cx="88842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需求分析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的任务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idx="1"/>
          </p:nvPr>
        </p:nvSpPr>
        <p:spPr>
          <a:xfrm>
            <a:off x="900430" y="1295400"/>
            <a:ext cx="9538335" cy="311848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建造一个软件系统的最困难的部分是决定要建造什么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……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没有别的工作在做错时会如此影响最终系统，没有别的工作比以后矫正更困难。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 </a:t>
            </a:r>
            <a:r>
              <a:rPr lang="en-US" altLang="zh-CN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                                                       ——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Fred Brooks</a:t>
            </a:r>
          </a:p>
        </p:txBody>
      </p:sp>
      <p:pic>
        <p:nvPicPr>
          <p:cNvPr id="5126" name="Picture 5" descr="BD04912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10" y="3142244"/>
            <a:ext cx="4877703" cy="335342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effectLst/>
                <a:latin typeface="Arial" panose="020B0604020202020204" pitchFamily="34" charset="0"/>
              </a:rPr>
              <a:t>软件工程 </a:t>
            </a:r>
            <a:r>
              <a:rPr lang="en-US" altLang="zh-CN" sz="1200" dirty="0">
                <a:effectLst/>
                <a:latin typeface="Arial" panose="020B0604020202020204" pitchFamily="34" charset="0"/>
              </a:rPr>
              <a:t>- 2020 - </a:t>
            </a:r>
            <a:r>
              <a:rPr lang="zh-CN" altLang="en-US" sz="1200" dirty="0">
                <a:effectLst/>
                <a:latin typeface="Arial" panose="020B0604020202020204" pitchFamily="34" charset="0"/>
              </a:rPr>
              <a:t>第三章 软件需求</a:t>
            </a:r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8195" name="Group 4"/>
          <p:cNvGrpSpPr/>
          <p:nvPr/>
        </p:nvGrpSpPr>
        <p:grpSpPr>
          <a:xfrm>
            <a:off x="1231572" y="981522"/>
            <a:ext cx="9976201" cy="5760640"/>
            <a:chOff x="793" y="890"/>
            <a:chExt cx="4039" cy="2937"/>
          </a:xfrm>
        </p:grpSpPr>
        <p:pic>
          <p:nvPicPr>
            <p:cNvPr id="8198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" y="890"/>
              <a:ext cx="786" cy="144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199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" y="890"/>
              <a:ext cx="768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0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" y="890"/>
              <a:ext cx="768" cy="145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1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2" y="890"/>
              <a:ext cx="768" cy="1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2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8" y="890"/>
              <a:ext cx="774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3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" y="2387"/>
              <a:ext cx="792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4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0" y="2387"/>
              <a:ext cx="768" cy="14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5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26" y="2387"/>
              <a:ext cx="762" cy="1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6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43" y="2387"/>
              <a:ext cx="762" cy="1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7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59" y="2387"/>
              <a:ext cx="756" cy="143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1414686" y="2039848"/>
            <a:ext cx="936104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“我知道你相信你已经理解了你认为我所说的内容，但是我并不能肯定你已经认识到你所听到的并不是我所想要的。”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Rot="1" noChangeArrowheads="1"/>
          </p:cNvSpPr>
          <p:nvPr/>
        </p:nvSpPr>
        <p:spPr bwMode="auto">
          <a:xfrm>
            <a:off x="1151890" y="130175"/>
            <a:ext cx="87807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需求难以建立的原因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idx="1"/>
          </p:nvPr>
        </p:nvSpPr>
        <p:spPr>
          <a:xfrm>
            <a:off x="1151890" y="1268730"/>
            <a:ext cx="9069705" cy="485394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误解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交流障碍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完整性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需求永远不会稳定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用户意见不统一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错误的要求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认识混淆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1" animBg="1"/>
      <p:bldP spid="256004" grpId="0" uiExpand="1" build="p"/>
      <p:bldP spid="25600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Rot="1" noChangeArrowheads="1"/>
          </p:cNvSpPr>
          <p:nvPr/>
        </p:nvSpPr>
        <p:spPr bwMode="auto">
          <a:xfrm>
            <a:off x="1192530" y="130175"/>
            <a:ext cx="874014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软件项目失败原因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idx="1"/>
          </p:nvPr>
        </p:nvSpPr>
        <p:spPr>
          <a:xfrm>
            <a:off x="981075" y="1196975"/>
            <a:ext cx="8999220" cy="45726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不完整的需求（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13.1%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缺少用户的参与（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12.4%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缺乏资源（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10.6%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不切实际的期望（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9.9%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缺乏行政支持（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9.3%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改动需求和说明（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8.7%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缺少计划（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8.1%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不再需要该系统（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7.5%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57026" grpId="1" animBg="1"/>
      <p:bldP spid="257028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Rot="1" noChangeArrowheads="1"/>
          </p:cNvSpPr>
          <p:nvPr/>
        </p:nvSpPr>
        <p:spPr bwMode="auto">
          <a:xfrm>
            <a:off x="1665437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在软件生命周期中，一个错误发现得越晚，修复错误的费用越高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589198" y="2470607"/>
            <a:ext cx="6706842" cy="4169547"/>
            <a:chOff x="672" y="1556"/>
            <a:chExt cx="4224" cy="2626"/>
          </a:xfrm>
        </p:grpSpPr>
        <p:grpSp>
          <p:nvGrpSpPr>
            <p:cNvPr id="10248" name="Group 6"/>
            <p:cNvGrpSpPr/>
            <p:nvPr/>
          </p:nvGrpSpPr>
          <p:grpSpPr>
            <a:xfrm>
              <a:off x="672" y="1872"/>
              <a:ext cx="4224" cy="2310"/>
              <a:chOff x="-3" y="-3"/>
              <a:chExt cx="3586" cy="2694"/>
            </a:xfrm>
          </p:grpSpPr>
          <p:grpSp>
            <p:nvGrpSpPr>
              <p:cNvPr id="10250" name="Group 7"/>
              <p:cNvGrpSpPr/>
              <p:nvPr/>
            </p:nvGrpSpPr>
            <p:grpSpPr>
              <a:xfrm>
                <a:off x="0" y="0"/>
                <a:ext cx="3580" cy="2688"/>
                <a:chOff x="0" y="0"/>
                <a:chExt cx="3580" cy="2688"/>
              </a:xfrm>
            </p:grpSpPr>
            <p:grpSp>
              <p:nvGrpSpPr>
                <p:cNvPr id="10252" name="Group 8"/>
                <p:cNvGrpSpPr/>
                <p:nvPr/>
              </p:nvGrpSpPr>
              <p:grpSpPr>
                <a:xfrm>
                  <a:off x="0" y="0"/>
                  <a:ext cx="1790" cy="384"/>
                  <a:chOff x="0" y="0"/>
                  <a:chExt cx="1790" cy="384"/>
                </a:xfrm>
              </p:grpSpPr>
              <p:sp>
                <p:nvSpPr>
                  <p:cNvPr id="258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93" name="Rectangle 10"/>
                  <p:cNvSpPr/>
                  <p:nvPr/>
                </p:nvSpPr>
                <p:spPr>
                  <a:xfrm>
                    <a:off x="0" y="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3" name="Group 11"/>
                <p:cNvGrpSpPr/>
                <p:nvPr/>
              </p:nvGrpSpPr>
              <p:grpSpPr>
                <a:xfrm>
                  <a:off x="1790" y="0"/>
                  <a:ext cx="1790" cy="384"/>
                  <a:chOff x="1790" y="0"/>
                  <a:chExt cx="1790" cy="384"/>
                </a:xfrm>
              </p:grpSpPr>
              <p:sp>
                <p:nvSpPr>
                  <p:cNvPr id="25806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相对修复费用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91" name="Rectangle 13"/>
                  <p:cNvSpPr/>
                  <p:nvPr/>
                </p:nvSpPr>
                <p:spPr>
                  <a:xfrm>
                    <a:off x="1790" y="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4" name="Group 14"/>
                <p:cNvGrpSpPr/>
                <p:nvPr/>
              </p:nvGrpSpPr>
              <p:grpSpPr>
                <a:xfrm>
                  <a:off x="0" y="384"/>
                  <a:ext cx="1790" cy="384"/>
                  <a:chOff x="0" y="384"/>
                  <a:chExt cx="1790" cy="384"/>
                </a:xfrm>
              </p:grpSpPr>
              <p:sp>
                <p:nvSpPr>
                  <p:cNvPr id="25806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38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需求阶段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9" name="Rectangle 16"/>
                  <p:cNvSpPr/>
                  <p:nvPr/>
                </p:nvSpPr>
                <p:spPr>
                  <a:xfrm>
                    <a:off x="0" y="38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5" name="Group 17"/>
                <p:cNvGrpSpPr/>
                <p:nvPr/>
              </p:nvGrpSpPr>
              <p:grpSpPr>
                <a:xfrm>
                  <a:off x="1790" y="384"/>
                  <a:ext cx="1790" cy="384"/>
                  <a:chOff x="1790" y="384"/>
                  <a:chExt cx="1790" cy="384"/>
                </a:xfrm>
              </p:grpSpPr>
              <p:sp>
                <p:nvSpPr>
                  <p:cNvPr id="258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38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0.1</a:t>
                    </a: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～</a:t>
                    </a: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0.2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7" name="Rectangle 19"/>
                  <p:cNvSpPr/>
                  <p:nvPr/>
                </p:nvSpPr>
                <p:spPr>
                  <a:xfrm>
                    <a:off x="1790" y="38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6" name="Group 20"/>
                <p:cNvGrpSpPr/>
                <p:nvPr/>
              </p:nvGrpSpPr>
              <p:grpSpPr>
                <a:xfrm>
                  <a:off x="0" y="768"/>
                  <a:ext cx="1790" cy="384"/>
                  <a:chOff x="0" y="768"/>
                  <a:chExt cx="1790" cy="384"/>
                </a:xfrm>
              </p:grpSpPr>
              <p:sp>
                <p:nvSpPr>
                  <p:cNvPr id="25806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768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设计阶段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5" name="Rectangle 22"/>
                  <p:cNvSpPr/>
                  <p:nvPr/>
                </p:nvSpPr>
                <p:spPr>
                  <a:xfrm>
                    <a:off x="0" y="768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7" name="Group 23"/>
                <p:cNvGrpSpPr/>
                <p:nvPr/>
              </p:nvGrpSpPr>
              <p:grpSpPr>
                <a:xfrm>
                  <a:off x="1790" y="768"/>
                  <a:ext cx="1790" cy="384"/>
                  <a:chOff x="1790" y="768"/>
                  <a:chExt cx="1790" cy="384"/>
                </a:xfrm>
              </p:grpSpPr>
              <p:sp>
                <p:nvSpPr>
                  <p:cNvPr id="258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768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0.5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3" name="Rectangle 25"/>
                  <p:cNvSpPr/>
                  <p:nvPr/>
                </p:nvSpPr>
                <p:spPr>
                  <a:xfrm>
                    <a:off x="1790" y="768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8" name="Group 26"/>
                <p:cNvGrpSpPr/>
                <p:nvPr/>
              </p:nvGrpSpPr>
              <p:grpSpPr>
                <a:xfrm>
                  <a:off x="0" y="1152"/>
                  <a:ext cx="1790" cy="384"/>
                  <a:chOff x="0" y="1152"/>
                  <a:chExt cx="1790" cy="384"/>
                </a:xfrm>
              </p:grpSpPr>
              <p:sp>
                <p:nvSpPr>
                  <p:cNvPr id="25807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1152"/>
                    <a:ext cx="1700" cy="3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编码阶段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81" name="Rectangle 28"/>
                  <p:cNvSpPr/>
                  <p:nvPr/>
                </p:nvSpPr>
                <p:spPr>
                  <a:xfrm>
                    <a:off x="0" y="1152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59" name="Group 29"/>
                <p:cNvGrpSpPr/>
                <p:nvPr/>
              </p:nvGrpSpPr>
              <p:grpSpPr>
                <a:xfrm>
                  <a:off x="1790" y="1152"/>
                  <a:ext cx="1790" cy="384"/>
                  <a:chOff x="1790" y="1152"/>
                  <a:chExt cx="1790" cy="384"/>
                </a:xfrm>
              </p:grpSpPr>
              <p:sp>
                <p:nvSpPr>
                  <p:cNvPr id="25807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152"/>
                    <a:ext cx="1700" cy="3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9" name="Rectangle 31"/>
                  <p:cNvSpPr/>
                  <p:nvPr/>
                </p:nvSpPr>
                <p:spPr>
                  <a:xfrm>
                    <a:off x="1790" y="1152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0" name="Group 32"/>
                <p:cNvGrpSpPr/>
                <p:nvPr/>
              </p:nvGrpSpPr>
              <p:grpSpPr>
                <a:xfrm>
                  <a:off x="0" y="1536"/>
                  <a:ext cx="1790" cy="384"/>
                  <a:chOff x="0" y="1536"/>
                  <a:chExt cx="1790" cy="384"/>
                </a:xfrm>
              </p:grpSpPr>
              <p:sp>
                <p:nvSpPr>
                  <p:cNvPr id="258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1536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单元测试阶段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7" name="Rectangle 34"/>
                  <p:cNvSpPr/>
                  <p:nvPr/>
                </p:nvSpPr>
                <p:spPr>
                  <a:xfrm>
                    <a:off x="0" y="1536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1" name="Group 35"/>
                <p:cNvGrpSpPr/>
                <p:nvPr/>
              </p:nvGrpSpPr>
              <p:grpSpPr>
                <a:xfrm>
                  <a:off x="1790" y="1536"/>
                  <a:ext cx="1790" cy="384"/>
                  <a:chOff x="1790" y="1536"/>
                  <a:chExt cx="1790" cy="384"/>
                </a:xfrm>
              </p:grpSpPr>
              <p:sp>
                <p:nvSpPr>
                  <p:cNvPr id="25808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536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5" name="Rectangle 37"/>
                  <p:cNvSpPr/>
                  <p:nvPr/>
                </p:nvSpPr>
                <p:spPr>
                  <a:xfrm>
                    <a:off x="1790" y="1536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2" name="Group 38"/>
                <p:cNvGrpSpPr/>
                <p:nvPr/>
              </p:nvGrpSpPr>
              <p:grpSpPr>
                <a:xfrm>
                  <a:off x="0" y="1920"/>
                  <a:ext cx="1790" cy="384"/>
                  <a:chOff x="0" y="1920"/>
                  <a:chExt cx="1790" cy="384"/>
                </a:xfrm>
              </p:grpSpPr>
              <p:sp>
                <p:nvSpPr>
                  <p:cNvPr id="258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192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验收测试阶段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3" name="Rectangle 40"/>
                  <p:cNvSpPr/>
                  <p:nvPr/>
                </p:nvSpPr>
                <p:spPr>
                  <a:xfrm>
                    <a:off x="0" y="192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3" name="Group 41"/>
                <p:cNvGrpSpPr/>
                <p:nvPr/>
              </p:nvGrpSpPr>
              <p:grpSpPr>
                <a:xfrm>
                  <a:off x="1790" y="1920"/>
                  <a:ext cx="1790" cy="384"/>
                  <a:chOff x="1790" y="1920"/>
                  <a:chExt cx="1790" cy="384"/>
                </a:xfrm>
              </p:grpSpPr>
              <p:sp>
                <p:nvSpPr>
                  <p:cNvPr id="25809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1920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1" name="Rectangle 43"/>
                  <p:cNvSpPr/>
                  <p:nvPr/>
                </p:nvSpPr>
                <p:spPr>
                  <a:xfrm>
                    <a:off x="1790" y="1920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4" name="Group 44"/>
                <p:cNvGrpSpPr/>
                <p:nvPr/>
              </p:nvGrpSpPr>
              <p:grpSpPr>
                <a:xfrm>
                  <a:off x="0" y="2304"/>
                  <a:ext cx="1790" cy="384"/>
                  <a:chOff x="0" y="2304"/>
                  <a:chExt cx="1790" cy="384"/>
                </a:xfrm>
              </p:grpSpPr>
              <p:sp>
                <p:nvSpPr>
                  <p:cNvPr id="25809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5" y="230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维护阶段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69" name="Rectangle 46"/>
                  <p:cNvSpPr/>
                  <p:nvPr/>
                </p:nvSpPr>
                <p:spPr>
                  <a:xfrm>
                    <a:off x="0" y="230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10265" name="Group 47"/>
                <p:cNvGrpSpPr/>
                <p:nvPr/>
              </p:nvGrpSpPr>
              <p:grpSpPr>
                <a:xfrm>
                  <a:off x="1790" y="2304"/>
                  <a:ext cx="1790" cy="384"/>
                  <a:chOff x="1790" y="2304"/>
                  <a:chExt cx="1790" cy="384"/>
                </a:xfrm>
              </p:grpSpPr>
              <p:sp>
                <p:nvSpPr>
                  <p:cNvPr id="258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2304"/>
                    <a:ext cx="1700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20</a:t>
                    </a:r>
                  </a:p>
                  <a:p>
                    <a:pPr marL="0" marR="0" lvl="0" indent="0" algn="just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67" name="Rectangle 49"/>
                  <p:cNvSpPr/>
                  <p:nvPr/>
                </p:nvSpPr>
                <p:spPr>
                  <a:xfrm>
                    <a:off x="1790" y="2304"/>
                    <a:ext cx="1790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dirty="0"/>
                  </a:p>
                </p:txBody>
              </p:sp>
            </p:grpSp>
          </p:grpSp>
          <p:sp>
            <p:nvSpPr>
              <p:cNvPr id="10251" name="Rectangle 50"/>
              <p:cNvSpPr/>
              <p:nvPr/>
            </p:nvSpPr>
            <p:spPr>
              <a:xfrm>
                <a:off x="-3" y="-3"/>
                <a:ext cx="3586" cy="2694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effectLst/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258099" name="Text Box 51"/>
            <p:cNvSpPr txBox="1">
              <a:spLocks noChangeArrowheads="1"/>
            </p:cNvSpPr>
            <p:nvPr/>
          </p:nvSpPr>
          <p:spPr bwMode="auto">
            <a:xfrm>
              <a:off x="1248" y="1556"/>
              <a:ext cx="2933" cy="2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kern="1200" cap="none" spc="0" normalizeH="0" baseline="0" noProof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</a:t>
              </a:r>
              <a:r>
                <a:rPr kumimoji="1"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b="1" kern="1200" cap="none" spc="0" normalizeH="0" baseline="0" noProof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.1 </a:t>
              </a:r>
              <a:r>
                <a:rPr kumimoji="1" lang="zh-CN" altLang="en-US" b="1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生命周期中修复软件的相对费用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许多错误是潜伏的，并且在错误产生后很长一段时间才被检查出来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133502" y="2637326"/>
            <a:ext cx="7697625" cy="224536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Boehm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从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TRW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公司所做的软件项目中得出结论：所有被检测出来的错误中的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54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％实际上是在编码和单元测试阶段以后才被发现的；更糟糕的是，此类错误中的绝大部分（占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45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％）是属于需求和设计阶段的，而编码阶段的错误只占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1" animBg="1"/>
      <p:bldP spid="259076" grpId="0" build="p"/>
      <p:bldP spid="259076" grpId="1" build="p"/>
      <p:bldP spid="259077" grpId="0" animBg="1"/>
      <p:bldP spid="2590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Rot="1" noChangeArrowheads="1"/>
          </p:cNvSpPr>
          <p:nvPr/>
        </p:nvSpPr>
        <p:spPr bwMode="auto">
          <a:xfrm>
            <a:off x="1701622" y="130199"/>
            <a:ext cx="8966273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需求为何重要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有关软件错误的一些事实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idx="1"/>
          </p:nvPr>
        </p:nvSpPr>
        <p:spPr>
          <a:xfrm>
            <a:off x="1917562" y="1197197"/>
            <a:ext cx="8231124" cy="1181319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在需求过程中会产生很多错误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277991" y="2492837"/>
            <a:ext cx="7621411" cy="267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DeMarco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在一份研究报告中指出，被检查出来的错误的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56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％产生的根源可以追溯到需求阶段。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AIRMICS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所进行的一项调查发现，在一份美国军方大型管理信息系统的需求规格说明书中存在着</a:t>
            </a:r>
            <a:r>
              <a:rPr kumimoji="1" lang="en-US" altLang="zh-CN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500</a:t>
            </a:r>
            <a:r>
              <a:rPr kumimoji="1" lang="zh-CN" altLang="en-US" sz="2800" b="1" i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多个错误，当然这仅仅是一个软件项目中的一次</a:t>
            </a:r>
            <a:r>
              <a:rPr kumimoji="1" lang="zh-CN" altLang="en-US" sz="2800" b="1" i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调查。</a:t>
            </a:r>
            <a:endParaRPr kumimoji="1" lang="zh-CN" altLang="en-US" sz="2800" b="1" i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1" animBg="1"/>
      <p:bldP spid="260100" grpId="0" build="p"/>
      <p:bldP spid="260100" grpId="1" build="p"/>
      <p:bldP spid="260101" grpId="0" animBg="1"/>
      <p:bldP spid="260101" grpId="1" animBg="1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1627</Words>
  <Application>Microsoft Office PowerPoint</Application>
  <PresentationFormat>自定义</PresentationFormat>
  <Paragraphs>184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新版软件工程母版</vt:lpstr>
      <vt:lpstr>需求分析的任务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项目干系人（Stakeholder）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32</cp:revision>
  <dcterms:created xsi:type="dcterms:W3CDTF">2021-07-20T05:30:00Z</dcterms:created>
  <dcterms:modified xsi:type="dcterms:W3CDTF">2023-09-18T11:59:21Z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D988975ACD4B4F78B57A278610D9C2C5</vt:lpwstr>
  </property>
  <property fmtid="{D5CDD505-2E9C-101B-9397-08002B2CF9AE}" pid="3" name="KSOProductBuildVer">
    <vt:lpwstr>2052-11.1.0.10495</vt:lpwstr>
  </property>
</Properties>
</file>