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86" r:id="rId3"/>
    <p:sldId id="287" r:id="rId4"/>
    <p:sldId id="288" r:id="rId5"/>
    <p:sldId id="261" r:id="rId6"/>
    <p:sldId id="269" r:id="rId7"/>
    <p:sldId id="270" r:id="rId8"/>
    <p:sldId id="271" r:id="rId9"/>
    <p:sldId id="272" r:id="rId10"/>
    <p:sldId id="263" r:id="rId11"/>
    <p:sldId id="274" r:id="rId12"/>
    <p:sldId id="264" r:id="rId13"/>
    <p:sldId id="265" r:id="rId14"/>
    <p:sldId id="266" r:id="rId15"/>
    <p:sldId id="267" r:id="rId16"/>
    <p:sldId id="275" r:id="rId17"/>
    <p:sldId id="276" r:id="rId18"/>
    <p:sldId id="277" r:id="rId19"/>
    <p:sldId id="278" r:id="rId20"/>
    <p:sldId id="279" r:id="rId21"/>
    <p:sldId id="280" r:id="rId22"/>
    <p:sldId id="281" r:id="rId23"/>
    <p:sldId id="282" r:id="rId24"/>
    <p:sldId id="283" r:id="rId25"/>
    <p:sldId id="284" r:id="rId26"/>
    <p:sldId id="285" r:id="rId27"/>
    <p:sldId id="289" r:id="rId28"/>
    <p:sldId id="290" r:id="rId29"/>
    <p:sldId id="291" r:id="rId30"/>
    <p:sldId id="292" r:id="rId31"/>
    <p:sldId id="293" r:id="rId32"/>
    <p:sldId id="294" r:id="rId33"/>
    <p:sldId id="295" r:id="rId34"/>
    <p:sldId id="296" r:id="rId35"/>
    <p:sldId id="297" r:id="rId36"/>
    <p:sldId id="299" r:id="rId37"/>
    <p:sldId id="300" r:id="rId38"/>
    <p:sldId id="301" r:id="rId39"/>
    <p:sldId id="302" r:id="rId40"/>
    <p:sldId id="303" r:id="rId41"/>
    <p:sldId id="304" r:id="rId42"/>
    <p:sldId id="305" r:id="rId43"/>
  </p:sldIdLst>
  <p:sldSz cx="12190413" cy="6859588"/>
  <p:notesSz cx="6858000" cy="9144000"/>
  <p:defaultTextStyle>
    <a:defPPr>
      <a:defRPr lang="zh-CN"/>
    </a:defPPr>
    <a:lvl1pPr algn="l" defTabSz="1089025" rtl="0" fontAlgn="base">
      <a:spcBef>
        <a:spcPct val="0"/>
      </a:spcBef>
      <a:spcAft>
        <a:spcPct val="0"/>
      </a:spcAft>
      <a:defRPr sz="2100" kern="1200">
        <a:solidFill>
          <a:schemeClr val="tx1"/>
        </a:solidFill>
        <a:latin typeface="Calibri" pitchFamily="34" charset="0"/>
        <a:ea typeface="宋体" pitchFamily="2" charset="-122"/>
        <a:cs typeface="+mn-cs"/>
      </a:defRPr>
    </a:lvl1pPr>
    <a:lvl2pPr marL="544513" algn="l" defTabSz="1089025" rtl="0" fontAlgn="base">
      <a:spcBef>
        <a:spcPct val="0"/>
      </a:spcBef>
      <a:spcAft>
        <a:spcPct val="0"/>
      </a:spcAft>
      <a:defRPr sz="2100" kern="1200">
        <a:solidFill>
          <a:schemeClr val="tx1"/>
        </a:solidFill>
        <a:latin typeface="Calibri" pitchFamily="34" charset="0"/>
        <a:ea typeface="宋体" pitchFamily="2" charset="-122"/>
        <a:cs typeface="+mn-cs"/>
      </a:defRPr>
    </a:lvl2pPr>
    <a:lvl3pPr marL="1089025" algn="l" defTabSz="1089025" rtl="0" fontAlgn="base">
      <a:spcBef>
        <a:spcPct val="0"/>
      </a:spcBef>
      <a:spcAft>
        <a:spcPct val="0"/>
      </a:spcAft>
      <a:defRPr sz="2100" kern="1200">
        <a:solidFill>
          <a:schemeClr val="tx1"/>
        </a:solidFill>
        <a:latin typeface="Calibri" pitchFamily="34" charset="0"/>
        <a:ea typeface="宋体" pitchFamily="2" charset="-122"/>
        <a:cs typeface="+mn-cs"/>
      </a:defRPr>
    </a:lvl3pPr>
    <a:lvl4pPr marL="1631950" algn="l" defTabSz="1089025" rtl="0" fontAlgn="base">
      <a:spcBef>
        <a:spcPct val="0"/>
      </a:spcBef>
      <a:spcAft>
        <a:spcPct val="0"/>
      </a:spcAft>
      <a:defRPr sz="2100" kern="1200">
        <a:solidFill>
          <a:schemeClr val="tx1"/>
        </a:solidFill>
        <a:latin typeface="Calibri" pitchFamily="34" charset="0"/>
        <a:ea typeface="宋体" pitchFamily="2" charset="-122"/>
        <a:cs typeface="+mn-cs"/>
      </a:defRPr>
    </a:lvl4pPr>
    <a:lvl5pPr marL="2176463" algn="l" defTabSz="1089025" rtl="0" fontAlgn="base">
      <a:spcBef>
        <a:spcPct val="0"/>
      </a:spcBef>
      <a:spcAft>
        <a:spcPct val="0"/>
      </a:spcAft>
      <a:defRPr sz="2100" kern="1200">
        <a:solidFill>
          <a:schemeClr val="tx1"/>
        </a:solidFill>
        <a:latin typeface="Calibri" pitchFamily="34" charset="0"/>
        <a:ea typeface="宋体" pitchFamily="2" charset="-122"/>
        <a:cs typeface="+mn-cs"/>
      </a:defRPr>
    </a:lvl5pPr>
    <a:lvl6pPr marL="2286000" algn="l" defTabSz="914400" rtl="0" eaLnBrk="1" latinLnBrk="0" hangingPunct="1">
      <a:defRPr sz="2100" kern="1200">
        <a:solidFill>
          <a:schemeClr val="tx1"/>
        </a:solidFill>
        <a:latin typeface="Calibri" pitchFamily="34" charset="0"/>
        <a:ea typeface="宋体" pitchFamily="2" charset="-122"/>
        <a:cs typeface="+mn-cs"/>
      </a:defRPr>
    </a:lvl6pPr>
    <a:lvl7pPr marL="2743200" algn="l" defTabSz="914400" rtl="0" eaLnBrk="1" latinLnBrk="0" hangingPunct="1">
      <a:defRPr sz="2100" kern="1200">
        <a:solidFill>
          <a:schemeClr val="tx1"/>
        </a:solidFill>
        <a:latin typeface="Calibri" pitchFamily="34" charset="0"/>
        <a:ea typeface="宋体" pitchFamily="2" charset="-122"/>
        <a:cs typeface="+mn-cs"/>
      </a:defRPr>
    </a:lvl7pPr>
    <a:lvl8pPr marL="3200400" algn="l" defTabSz="914400" rtl="0" eaLnBrk="1" latinLnBrk="0" hangingPunct="1">
      <a:defRPr sz="2100" kern="1200">
        <a:solidFill>
          <a:schemeClr val="tx1"/>
        </a:solidFill>
        <a:latin typeface="Calibri" pitchFamily="34" charset="0"/>
        <a:ea typeface="宋体" pitchFamily="2" charset="-122"/>
        <a:cs typeface="+mn-cs"/>
      </a:defRPr>
    </a:lvl8pPr>
    <a:lvl9pPr marL="3657600" algn="l" defTabSz="914400" rtl="0" eaLnBrk="1" latinLnBrk="0" hangingPunct="1">
      <a:defRPr sz="2100"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94" autoAdjust="0"/>
  </p:normalViewPr>
  <p:slideViewPr>
    <p:cSldViewPr>
      <p:cViewPr varScale="1">
        <p:scale>
          <a:sx n="76" d="100"/>
          <a:sy n="76" d="100"/>
        </p:scale>
        <p:origin x="-261" y="-51"/>
      </p:cViewPr>
      <p:guideLst>
        <p:guide orient="horz" pos="2161"/>
        <p:guide pos="384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DB3A05-3C32-49F4-8D0F-824DBA64EE83}" type="datetimeFigureOut">
              <a:rPr lang="zh-CN" altLang="en-US" smtClean="0"/>
              <a:t>2022/4/20</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1F25D9-A5A4-4BD3-93B0-37D76922A123}" type="slidenum">
              <a:rPr lang="zh-CN" altLang="en-US" smtClean="0"/>
              <a:t>‹#›</a:t>
            </a:fld>
            <a:endParaRPr lang="zh-CN" altLang="en-US"/>
          </a:p>
        </p:txBody>
      </p:sp>
    </p:spTree>
    <p:extLst>
      <p:ext uri="{BB962C8B-B14F-4D97-AF65-F5344CB8AC3E}">
        <p14:creationId xmlns:p14="http://schemas.microsoft.com/office/powerpoint/2010/main" val="1041534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1F25D9-A5A4-4BD3-93B0-37D76922A123}" type="slidenum">
              <a:rPr lang="zh-CN" altLang="en-US" smtClean="0"/>
              <a:t>2</a:t>
            </a:fld>
            <a:endParaRPr lang="zh-CN" altLang="en-US"/>
          </a:p>
        </p:txBody>
      </p:sp>
    </p:spTree>
    <p:extLst>
      <p:ext uri="{BB962C8B-B14F-4D97-AF65-F5344CB8AC3E}">
        <p14:creationId xmlns:p14="http://schemas.microsoft.com/office/powerpoint/2010/main" val="240418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1F25D9-A5A4-4BD3-93B0-37D76922A123}" type="slidenum">
              <a:rPr lang="zh-CN" altLang="en-US" smtClean="0"/>
              <a:t>3</a:t>
            </a:fld>
            <a:endParaRPr lang="zh-CN" altLang="en-US"/>
          </a:p>
        </p:txBody>
      </p:sp>
    </p:spTree>
    <p:extLst>
      <p:ext uri="{BB962C8B-B14F-4D97-AF65-F5344CB8AC3E}">
        <p14:creationId xmlns:p14="http://schemas.microsoft.com/office/powerpoint/2010/main" val="1780576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33818BC-F736-49DA-9BD6-863DAC6469EB}" type="slidenum">
              <a:rPr lang="en-US" altLang="zh-CN" smtClean="0"/>
              <a:pPr/>
              <a:t>16</a:t>
            </a:fld>
            <a:endParaRPr lang="en-US" altLang="zh-CN"/>
          </a:p>
        </p:txBody>
      </p:sp>
    </p:spTree>
    <p:extLst>
      <p:ext uri="{BB962C8B-B14F-4D97-AF65-F5344CB8AC3E}">
        <p14:creationId xmlns:p14="http://schemas.microsoft.com/office/powerpoint/2010/main" val="1894214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1F25D9-A5A4-4BD3-93B0-37D76922A123}" type="slidenum">
              <a:rPr lang="zh-CN" altLang="en-US" smtClean="0"/>
              <a:t>21</a:t>
            </a:fld>
            <a:endParaRPr lang="zh-CN" altLang="en-US"/>
          </a:p>
        </p:txBody>
      </p:sp>
    </p:spTree>
    <p:extLst>
      <p:ext uri="{BB962C8B-B14F-4D97-AF65-F5344CB8AC3E}">
        <p14:creationId xmlns:p14="http://schemas.microsoft.com/office/powerpoint/2010/main" val="3588115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3818BC-F736-49DA-9BD6-863DAC6469EB}" type="slidenum">
              <a:rPr lang="en-US" altLang="zh-CN" smtClean="0"/>
              <a:pPr/>
              <a:t>23</a:t>
            </a:fld>
            <a:endParaRPr lang="en-US" altLang="zh-CN"/>
          </a:p>
        </p:txBody>
      </p:sp>
    </p:spTree>
    <p:extLst>
      <p:ext uri="{BB962C8B-B14F-4D97-AF65-F5344CB8AC3E}">
        <p14:creationId xmlns:p14="http://schemas.microsoft.com/office/powerpoint/2010/main" val="2188151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1F25D9-A5A4-4BD3-93B0-37D76922A123}" type="slidenum">
              <a:rPr lang="zh-CN" altLang="en-US" smtClean="0"/>
              <a:t>25</a:t>
            </a:fld>
            <a:endParaRPr lang="zh-CN" altLang="en-US"/>
          </a:p>
        </p:txBody>
      </p:sp>
    </p:spTree>
    <p:extLst>
      <p:ext uri="{BB962C8B-B14F-4D97-AF65-F5344CB8AC3E}">
        <p14:creationId xmlns:p14="http://schemas.microsoft.com/office/powerpoint/2010/main" val="4112585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1F25D9-A5A4-4BD3-93B0-37D76922A123}" type="slidenum">
              <a:rPr lang="zh-CN" altLang="en-US" smtClean="0"/>
              <a:t>34</a:t>
            </a:fld>
            <a:endParaRPr lang="zh-CN" altLang="en-US"/>
          </a:p>
        </p:txBody>
      </p:sp>
    </p:spTree>
    <p:extLst>
      <p:ext uri="{BB962C8B-B14F-4D97-AF65-F5344CB8AC3E}">
        <p14:creationId xmlns:p14="http://schemas.microsoft.com/office/powerpoint/2010/main" val="2911795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1F25D9-A5A4-4BD3-93B0-37D76922A123}" type="slidenum">
              <a:rPr lang="zh-CN" altLang="en-US" smtClean="0"/>
              <a:t>35</a:t>
            </a:fld>
            <a:endParaRPr lang="zh-CN" altLang="en-US"/>
          </a:p>
        </p:txBody>
      </p:sp>
    </p:spTree>
    <p:extLst>
      <p:ext uri="{BB962C8B-B14F-4D97-AF65-F5344CB8AC3E}">
        <p14:creationId xmlns:p14="http://schemas.microsoft.com/office/powerpoint/2010/main" val="153631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1F25D9-A5A4-4BD3-93B0-37D76922A123}" type="slidenum">
              <a:rPr lang="zh-CN" altLang="en-US" smtClean="0"/>
              <a:t>36</a:t>
            </a:fld>
            <a:endParaRPr lang="zh-CN" altLang="en-US"/>
          </a:p>
        </p:txBody>
      </p:sp>
    </p:spTree>
    <p:extLst>
      <p:ext uri="{BB962C8B-B14F-4D97-AF65-F5344CB8AC3E}">
        <p14:creationId xmlns:p14="http://schemas.microsoft.com/office/powerpoint/2010/main" val="3950459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文本框 4"/>
          <p:cNvSpPr txBox="1">
            <a:spLocks noChangeArrowheads="1"/>
          </p:cNvSpPr>
          <p:nvPr userDrawn="1"/>
        </p:nvSpPr>
        <p:spPr bwMode="auto">
          <a:xfrm>
            <a:off x="2682875" y="4081463"/>
            <a:ext cx="54340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2800">
                <a:solidFill>
                  <a:schemeClr val="bg1"/>
                </a:solidFill>
                <a:latin typeface="黑体" pitchFamily="49" charset="-122"/>
                <a:ea typeface="黑体" pitchFamily="49" charset="-122"/>
              </a:rPr>
              <a:t>主讲人：冯</a:t>
            </a:r>
            <a:r>
              <a:rPr lang="en-US" altLang="zh-CN" sz="2800">
                <a:solidFill>
                  <a:schemeClr val="bg1"/>
                </a:solidFill>
                <a:latin typeface="黑体" pitchFamily="49" charset="-122"/>
                <a:ea typeface="黑体" pitchFamily="49" charset="-122"/>
              </a:rPr>
              <a:t> </a:t>
            </a:r>
            <a:r>
              <a:rPr lang="zh-CN" altLang="zh-CN" sz="2800">
                <a:solidFill>
                  <a:schemeClr val="bg1"/>
                </a:solidFill>
                <a:latin typeface="黑体" pitchFamily="49" charset="-122"/>
                <a:ea typeface="黑体" pitchFamily="49" charset="-122"/>
              </a:rPr>
              <a:t>铁</a:t>
            </a:r>
          </a:p>
        </p:txBody>
      </p:sp>
      <p:pic>
        <p:nvPicPr>
          <p:cNvPr id="4"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838" y="1588"/>
            <a:ext cx="12287251" cy="691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吉大校标（白）"/>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2713" y="171450"/>
            <a:ext cx="235743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descr="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899775" y="0"/>
            <a:ext cx="12922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hasCustomPrompt="1"/>
          </p:nvPr>
        </p:nvSpPr>
        <p:spPr>
          <a:xfrm>
            <a:off x="914281" y="2130919"/>
            <a:ext cx="10361851" cy="1470365"/>
          </a:xfrm>
        </p:spPr>
        <p:txBody>
          <a:bodyPr>
            <a:noAutofit/>
          </a:bodyPr>
          <a:lstStyle>
            <a:lvl1pPr>
              <a:defRPr sz="7200">
                <a:solidFill>
                  <a:schemeClr val="bg1"/>
                </a:solidFill>
                <a:latin typeface="黑体" panose="02010609060101010101" pitchFamily="49" charset="-122"/>
                <a:ea typeface="黑体" panose="02010609060101010101" pitchFamily="49" charset="-122"/>
              </a:defRPr>
            </a:lvl1pPr>
          </a:lstStyle>
          <a:p>
            <a:r>
              <a:rPr lang="zh-CN" altLang="en-US" noProof="1" smtClean="0"/>
              <a:t>单击此处编辑母版标题</a:t>
            </a:r>
            <a:endParaRPr lang="zh-CN" altLang="en-US" noProof="1"/>
          </a:p>
        </p:txBody>
      </p:sp>
      <p:sp>
        <p:nvSpPr>
          <p:cNvPr id="7" name="日期占位符 2"/>
          <p:cNvSpPr>
            <a:spLocks noGrp="1"/>
          </p:cNvSpPr>
          <p:nvPr>
            <p:ph type="dt" sz="half" idx="10"/>
          </p:nvPr>
        </p:nvSpPr>
        <p:spPr/>
        <p:txBody>
          <a:bodyPr/>
          <a:lstStyle>
            <a:lvl1pPr>
              <a:defRPr/>
            </a:lvl1pPr>
          </a:lstStyle>
          <a:p>
            <a:fld id="{93CCACD4-7197-492D-9DC7-29B989CE8FE9}" type="datetimeFigureOut">
              <a:rPr lang="zh-CN" altLang="en-US"/>
              <a:pPr/>
              <a:t>2022/4/20</a:t>
            </a:fld>
            <a:endParaRPr lang="zh-CN" altLang="en-US"/>
          </a:p>
        </p:txBody>
      </p:sp>
      <p:sp>
        <p:nvSpPr>
          <p:cNvPr id="8" name="页脚占位符 3"/>
          <p:cNvSpPr>
            <a:spLocks noGrp="1"/>
          </p:cNvSpPr>
          <p:nvPr>
            <p:ph type="ftr" sz="quarter" idx="11"/>
          </p:nvPr>
        </p:nvSpPr>
        <p:spPr/>
        <p:txBody>
          <a:bodyPr/>
          <a:lstStyle>
            <a:lvl1pPr>
              <a:defRPr/>
            </a:lvl1pPr>
          </a:lstStyle>
          <a:p>
            <a:endParaRPr lang="zh-CN" altLang="en-US"/>
          </a:p>
        </p:txBody>
      </p:sp>
      <p:sp>
        <p:nvSpPr>
          <p:cNvPr id="9" name="灯片编号占位符 4"/>
          <p:cNvSpPr>
            <a:spLocks noGrp="1"/>
          </p:cNvSpPr>
          <p:nvPr>
            <p:ph type="sldNum" sz="quarter" idx="12"/>
          </p:nvPr>
        </p:nvSpPr>
        <p:spPr/>
        <p:txBody>
          <a:bodyPr/>
          <a:lstStyle>
            <a:lvl1pPr>
              <a:defRPr/>
            </a:lvl1pPr>
          </a:lstStyle>
          <a:p>
            <a:fld id="{DEF2E72E-24C5-428E-8B7A-CE2306BBCA0A}" type="slidenum">
              <a:rPr lang="zh-CN" altLang="en-US"/>
              <a:pPr/>
              <a:t>‹#›</a:t>
            </a:fld>
            <a:endParaRPr lang="zh-CN" altLang="en-US"/>
          </a:p>
        </p:txBody>
      </p:sp>
    </p:spTree>
    <p:extLst>
      <p:ext uri="{BB962C8B-B14F-4D97-AF65-F5344CB8AC3E}">
        <p14:creationId xmlns:p14="http://schemas.microsoft.com/office/powerpoint/2010/main" val="7275839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fld id="{93CCACD4-7197-492D-9DC7-29B989CE8FE9}" type="datetimeFigureOut">
              <a:rPr lang="zh-CN" altLang="en-US"/>
              <a:pPr/>
              <a:t>2022/4/20</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5E909BB2-C178-470D-8957-436E85273FD4}" type="slidenum">
              <a:rPr lang="zh-CN" altLang="en-US"/>
              <a:pPr/>
              <a:t>‹#›</a:t>
            </a:fld>
            <a:endParaRPr lang="zh-CN" altLang="en-US"/>
          </a:p>
        </p:txBody>
      </p:sp>
    </p:spTree>
    <p:extLst>
      <p:ext uri="{BB962C8B-B14F-4D97-AF65-F5344CB8AC3E}">
        <p14:creationId xmlns:p14="http://schemas.microsoft.com/office/powerpoint/2010/main" val="37190387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4067" y="274702"/>
            <a:ext cx="3655008" cy="5854467"/>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12694" y="274702"/>
            <a:ext cx="10768198" cy="5854467"/>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fld id="{93CCACD4-7197-492D-9DC7-29B989CE8FE9}" type="datetimeFigureOut">
              <a:rPr lang="zh-CN" altLang="en-US"/>
              <a:pPr/>
              <a:t>2022/4/20</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CBF5740-62D4-4900-8239-409A9DE0BC77}" type="slidenum">
              <a:rPr lang="zh-CN" altLang="en-US"/>
              <a:pPr/>
              <a:t>‹#›</a:t>
            </a:fld>
            <a:endParaRPr lang="zh-CN" altLang="en-US"/>
          </a:p>
        </p:txBody>
      </p:sp>
    </p:spTree>
    <p:extLst>
      <p:ext uri="{BB962C8B-B14F-4D97-AF65-F5344CB8AC3E}">
        <p14:creationId xmlns:p14="http://schemas.microsoft.com/office/powerpoint/2010/main" val="607674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12190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六边形 4"/>
          <p:cNvSpPr/>
          <p:nvPr userDrawn="1"/>
        </p:nvSpPr>
        <p:spPr>
          <a:xfrm rot="5400000">
            <a:off x="266700" y="171450"/>
            <a:ext cx="400050" cy="34290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sp>
        <p:nvSpPr>
          <p:cNvPr id="6" name="六边形 5"/>
          <p:cNvSpPr/>
          <p:nvPr userDrawn="1"/>
        </p:nvSpPr>
        <p:spPr>
          <a:xfrm rot="5400000">
            <a:off x="173832" y="457994"/>
            <a:ext cx="400050" cy="344487"/>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sp>
        <p:nvSpPr>
          <p:cNvPr id="7" name="六边形 6"/>
          <p:cNvSpPr/>
          <p:nvPr userDrawn="1"/>
        </p:nvSpPr>
        <p:spPr>
          <a:xfrm rot="5400000">
            <a:off x="623888" y="542925"/>
            <a:ext cx="203200" cy="174625"/>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cxnSp>
        <p:nvCxnSpPr>
          <p:cNvPr id="8" name="直接连接符 7"/>
          <p:cNvCxnSpPr/>
          <p:nvPr userDrawn="1"/>
        </p:nvCxnSpPr>
        <p:spPr>
          <a:xfrm flipV="1">
            <a:off x="-9525" y="881063"/>
            <a:ext cx="12199938" cy="952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图片 11" descr="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99775" y="0"/>
            <a:ext cx="12922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32084" y="261442"/>
            <a:ext cx="5767178" cy="615569"/>
          </a:xfrm>
        </p:spPr>
        <p:txBody>
          <a:bodyPr>
            <a:noAutofit/>
          </a:bodyPr>
          <a:lstStyle>
            <a:lvl1pPr algn="l">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lvl="0"/>
            <a:r>
              <a:rPr lang="zh-CN" altLang="en-US" noProof="1" smtClean="0"/>
              <a:t>单击此处编辑母版标题样式</a:t>
            </a:r>
            <a:endParaRPr lang="zh-CN" altLang="en-US" noProof="1"/>
          </a:p>
        </p:txBody>
      </p:sp>
      <p:sp>
        <p:nvSpPr>
          <p:cNvPr id="3" name="内容占位符 2"/>
          <p:cNvSpPr>
            <a:spLocks noGrp="1"/>
          </p:cNvSpPr>
          <p:nvPr>
            <p:ph idx="1"/>
          </p:nvPr>
        </p:nvSpPr>
        <p:spPr>
          <a:xfrm>
            <a:off x="609521" y="1485579"/>
            <a:ext cx="10971372" cy="4642004"/>
          </a:xfrm>
        </p:spPr>
        <p:txBody>
          <a:bodyPr/>
          <a:lstStyle>
            <a:lvl1pPr marL="457200" indent="-457200">
              <a:buClr>
                <a:srgbClr val="FFE066"/>
              </a:buClr>
              <a:buSzPct val="70000"/>
              <a:buFont typeface="Wingdings" panose="05000000000000000000" pitchFamily="2" charset="2"/>
              <a:buChar char="n"/>
              <a:defRPr sz="3200">
                <a:solidFill>
                  <a:schemeClr val="bg1"/>
                </a:solidFill>
                <a:latin typeface="黑体" panose="02010609060101010101" pitchFamily="49" charset="-122"/>
                <a:ea typeface="黑体" panose="02010609060101010101" pitchFamily="49" charset="-122"/>
              </a:defRPr>
            </a:lvl1pPr>
            <a:lvl2pPr marL="884555" indent="-340360">
              <a:buClr>
                <a:srgbClr val="FFC000"/>
              </a:buClr>
              <a:buSzPct val="50000"/>
              <a:buFont typeface="Wingdings" panose="05000000000000000000" pitchFamily="2" charset="2"/>
              <a:buChar char="u"/>
              <a:defRPr sz="2800">
                <a:solidFill>
                  <a:schemeClr val="bg1"/>
                </a:solidFill>
                <a:latin typeface="黑体" panose="02010609060101010101" pitchFamily="49" charset="-122"/>
                <a:ea typeface="黑体" panose="02010609060101010101" pitchFamily="49" charset="-122"/>
              </a:defRPr>
            </a:lvl2pPr>
            <a:lvl3pPr>
              <a:defRPr sz="2400">
                <a:solidFill>
                  <a:schemeClr val="bg1"/>
                </a:solidFill>
                <a:latin typeface="黑体" panose="02010609060101010101" pitchFamily="49" charset="-122"/>
                <a:ea typeface="黑体" panose="02010609060101010101" pitchFamily="49" charset="-122"/>
              </a:defRPr>
            </a:lvl3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10" name="日期占位符 3"/>
          <p:cNvSpPr>
            <a:spLocks noGrp="1"/>
          </p:cNvSpPr>
          <p:nvPr>
            <p:ph type="dt" sz="half" idx="10"/>
          </p:nvPr>
        </p:nvSpPr>
        <p:spPr/>
        <p:txBody>
          <a:bodyPr/>
          <a:lstStyle>
            <a:lvl1pPr>
              <a:defRPr/>
            </a:lvl1pPr>
          </a:lstStyle>
          <a:p>
            <a:fld id="{93CCACD4-7197-492D-9DC7-29B989CE8FE9}" type="datetimeFigureOut">
              <a:rPr lang="zh-CN" altLang="en-US"/>
              <a:pPr/>
              <a:t>2022/4/20</a:t>
            </a:fld>
            <a:endParaRPr lang="zh-CN" altLang="en-US"/>
          </a:p>
        </p:txBody>
      </p:sp>
      <p:sp>
        <p:nvSpPr>
          <p:cNvPr id="11" name="页脚占位符 4"/>
          <p:cNvSpPr>
            <a:spLocks noGrp="1"/>
          </p:cNvSpPr>
          <p:nvPr>
            <p:ph type="ftr" sz="quarter" idx="11"/>
          </p:nvPr>
        </p:nvSpPr>
        <p:spPr/>
        <p:txBody>
          <a:bodyPr/>
          <a:lstStyle>
            <a:lvl1pPr>
              <a:defRPr/>
            </a:lvl1pPr>
          </a:lstStyle>
          <a:p>
            <a:endParaRPr lang="zh-CN" altLang="en-US"/>
          </a:p>
        </p:txBody>
      </p:sp>
      <p:sp>
        <p:nvSpPr>
          <p:cNvPr id="12" name="灯片编号占位符 5"/>
          <p:cNvSpPr>
            <a:spLocks noGrp="1"/>
          </p:cNvSpPr>
          <p:nvPr>
            <p:ph type="sldNum" sz="quarter" idx="12"/>
          </p:nvPr>
        </p:nvSpPr>
        <p:spPr/>
        <p:txBody>
          <a:bodyPr/>
          <a:lstStyle>
            <a:lvl1pPr>
              <a:defRPr/>
            </a:lvl1pPr>
          </a:lstStyle>
          <a:p>
            <a:fld id="{F9A7AA90-4988-4DA1-AFD2-FEBC61AA2A53}" type="slidenum">
              <a:rPr lang="zh-CN" altLang="en-US"/>
              <a:pPr/>
              <a:t>‹#›</a:t>
            </a:fld>
            <a:endParaRPr lang="zh-CN" altLang="en-US"/>
          </a:p>
        </p:txBody>
      </p:sp>
    </p:spTree>
    <p:extLst>
      <p:ext uri="{BB962C8B-B14F-4D97-AF65-F5344CB8AC3E}">
        <p14:creationId xmlns:p14="http://schemas.microsoft.com/office/powerpoint/2010/main" val="23132552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1"/>
            <a:ext cx="10361851" cy="1362390"/>
          </a:xfrm>
        </p:spPr>
        <p:txBody>
          <a:bodyPr anchor="t"/>
          <a:lstStyle>
            <a:lvl1pPr algn="l">
              <a:defRPr sz="48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195" indent="0">
              <a:buNone/>
              <a:defRPr sz="2100">
                <a:solidFill>
                  <a:schemeClr val="tx1">
                    <a:tint val="75000"/>
                  </a:schemeClr>
                </a:solidFill>
              </a:defRPr>
            </a:lvl2pPr>
            <a:lvl3pPr marL="1088390" indent="0">
              <a:buNone/>
              <a:defRPr sz="1900">
                <a:solidFill>
                  <a:schemeClr val="tx1">
                    <a:tint val="75000"/>
                  </a:schemeClr>
                </a:solidFill>
              </a:defRPr>
            </a:lvl3pPr>
            <a:lvl4pPr marL="1632585" indent="0">
              <a:buNone/>
              <a:defRPr sz="1700">
                <a:solidFill>
                  <a:schemeClr val="tx1">
                    <a:tint val="75000"/>
                  </a:schemeClr>
                </a:solidFill>
              </a:defRPr>
            </a:lvl4pPr>
            <a:lvl5pPr marL="2176780" indent="0">
              <a:buNone/>
              <a:defRPr sz="1700">
                <a:solidFill>
                  <a:schemeClr val="tx1">
                    <a:tint val="75000"/>
                  </a:schemeClr>
                </a:solidFill>
              </a:defRPr>
            </a:lvl5pPr>
            <a:lvl6pPr marL="2720975" indent="0">
              <a:buNone/>
              <a:defRPr sz="1700">
                <a:solidFill>
                  <a:schemeClr val="tx1">
                    <a:tint val="75000"/>
                  </a:schemeClr>
                </a:solidFill>
              </a:defRPr>
            </a:lvl6pPr>
            <a:lvl7pPr marL="3265805" indent="0">
              <a:buNone/>
              <a:defRPr sz="1700">
                <a:solidFill>
                  <a:schemeClr val="tx1">
                    <a:tint val="75000"/>
                  </a:schemeClr>
                </a:solidFill>
              </a:defRPr>
            </a:lvl7pPr>
            <a:lvl8pPr marL="3810000" indent="0">
              <a:buNone/>
              <a:defRPr sz="1700">
                <a:solidFill>
                  <a:schemeClr val="tx1">
                    <a:tint val="75000"/>
                  </a:schemeClr>
                </a:solidFill>
              </a:defRPr>
            </a:lvl8pPr>
            <a:lvl9pPr marL="4354195" indent="0">
              <a:buNone/>
              <a:defRPr sz="17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fld id="{93CCACD4-7197-492D-9DC7-29B989CE8FE9}" type="datetimeFigureOut">
              <a:rPr lang="zh-CN" altLang="en-US"/>
              <a:pPr/>
              <a:t>2022/4/20</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FFD5170-21B8-4BDD-A7F9-B38D333C37F9}" type="slidenum">
              <a:rPr lang="zh-CN" altLang="en-US"/>
              <a:pPr/>
              <a:t>‹#›</a:t>
            </a:fld>
            <a:endParaRPr lang="zh-CN" altLang="en-US"/>
          </a:p>
        </p:txBody>
      </p:sp>
    </p:spTree>
    <p:extLst>
      <p:ext uri="{BB962C8B-B14F-4D97-AF65-F5344CB8AC3E}">
        <p14:creationId xmlns:p14="http://schemas.microsoft.com/office/powerpoint/2010/main" val="36800394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12695" y="1600571"/>
            <a:ext cx="7210545"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8226413" y="1600571"/>
            <a:ext cx="7212661"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fld id="{93CCACD4-7197-492D-9DC7-29B989CE8FE9}" type="datetimeFigureOut">
              <a:rPr lang="zh-CN" altLang="en-US"/>
              <a:pPr/>
              <a:t>2022/4/20</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137EBB01-9D29-4D57-98F5-A954E12DAEB1}" type="slidenum">
              <a:rPr lang="zh-CN" altLang="en-US"/>
              <a:pPr/>
              <a:t>‹#›</a:t>
            </a:fld>
            <a:endParaRPr lang="zh-CN" altLang="en-US"/>
          </a:p>
        </p:txBody>
      </p:sp>
    </p:spTree>
    <p:extLst>
      <p:ext uri="{BB962C8B-B14F-4D97-AF65-F5344CB8AC3E}">
        <p14:creationId xmlns:p14="http://schemas.microsoft.com/office/powerpoint/2010/main" val="8386173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521" y="1535469"/>
            <a:ext cx="5386216"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561" y="1535469"/>
            <a:ext cx="5388332"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fld id="{93CCACD4-7197-492D-9DC7-29B989CE8FE9}" type="datetimeFigureOut">
              <a:rPr lang="zh-CN" altLang="en-US"/>
              <a:pPr/>
              <a:t>2022/4/20</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4FE47F68-9D5E-41EF-BF26-EC6D7524F827}" type="slidenum">
              <a:rPr lang="zh-CN" altLang="en-US"/>
              <a:pPr/>
              <a:t>‹#›</a:t>
            </a:fld>
            <a:endParaRPr lang="zh-CN" altLang="en-US"/>
          </a:p>
        </p:txBody>
      </p:sp>
    </p:spTree>
    <p:extLst>
      <p:ext uri="{BB962C8B-B14F-4D97-AF65-F5344CB8AC3E}">
        <p14:creationId xmlns:p14="http://schemas.microsoft.com/office/powerpoint/2010/main" val="39883301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六边形 3"/>
          <p:cNvSpPr/>
          <p:nvPr userDrawn="1"/>
        </p:nvSpPr>
        <p:spPr>
          <a:xfrm rot="5400000">
            <a:off x="266700" y="171450"/>
            <a:ext cx="400050" cy="34290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sp>
        <p:nvSpPr>
          <p:cNvPr id="5" name="六边形 4"/>
          <p:cNvSpPr/>
          <p:nvPr userDrawn="1"/>
        </p:nvSpPr>
        <p:spPr>
          <a:xfrm rot="5400000">
            <a:off x="173832" y="457994"/>
            <a:ext cx="400050" cy="344487"/>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sp>
        <p:nvSpPr>
          <p:cNvPr id="6" name="六边形 5"/>
          <p:cNvSpPr/>
          <p:nvPr userDrawn="1"/>
        </p:nvSpPr>
        <p:spPr>
          <a:xfrm rot="5400000">
            <a:off x="623888" y="542925"/>
            <a:ext cx="203200" cy="174625"/>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kumimoji="1" lang="zh-CN" altLang="en-US" noProof="1"/>
          </a:p>
        </p:txBody>
      </p:sp>
      <p:cxnSp>
        <p:nvCxnSpPr>
          <p:cNvPr id="7" name="直接连接符 6"/>
          <p:cNvCxnSpPr/>
          <p:nvPr userDrawn="1"/>
        </p:nvCxnSpPr>
        <p:spPr>
          <a:xfrm>
            <a:off x="-9525" y="890588"/>
            <a:ext cx="12199938"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10" descr="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99775" y="0"/>
            <a:ext cx="12922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noChangeArrowheads="1"/>
          </p:cNvSpPr>
          <p:nvPr userDrawn="1"/>
        </p:nvSpPr>
        <p:spPr bwMode="auto">
          <a:xfrm>
            <a:off x="831850" y="261938"/>
            <a:ext cx="5767388"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a:defRPr sz="2100">
                <a:solidFill>
                  <a:schemeClr val="tx1"/>
                </a:solidFill>
                <a:latin typeface="Calibri" pitchFamily="34" charset="0"/>
                <a:ea typeface="宋体" pitchFamily="2" charset="-122"/>
              </a:defRPr>
            </a:lvl1pPr>
            <a:lvl2pPr>
              <a:defRPr sz="2100">
                <a:solidFill>
                  <a:schemeClr val="tx1"/>
                </a:solidFill>
                <a:latin typeface="Calibri" pitchFamily="34" charset="0"/>
                <a:ea typeface="宋体" pitchFamily="2" charset="-122"/>
              </a:defRPr>
            </a:lvl2pPr>
            <a:lvl3pPr>
              <a:defRPr sz="2100">
                <a:solidFill>
                  <a:schemeClr val="tx1"/>
                </a:solidFill>
                <a:latin typeface="Calibri" pitchFamily="34" charset="0"/>
                <a:ea typeface="宋体" pitchFamily="2" charset="-122"/>
              </a:defRPr>
            </a:lvl3pPr>
            <a:lvl4pPr>
              <a:defRPr sz="2100">
                <a:solidFill>
                  <a:schemeClr val="tx1"/>
                </a:solidFill>
                <a:latin typeface="Calibri" pitchFamily="34" charset="0"/>
                <a:ea typeface="宋体" pitchFamily="2" charset="-122"/>
              </a:defRPr>
            </a:lvl4pPr>
            <a:lvl5pPr>
              <a:defRPr sz="2100">
                <a:solidFill>
                  <a:schemeClr val="tx1"/>
                </a:solidFill>
                <a:latin typeface="Calibri" pitchFamily="34" charset="0"/>
                <a:ea typeface="宋体" pitchFamily="2" charset="-122"/>
              </a:defRPr>
            </a:lvl5pPr>
            <a:lvl6pPr marL="2633663" fontAlgn="base">
              <a:spcBef>
                <a:spcPct val="0"/>
              </a:spcBef>
              <a:spcAft>
                <a:spcPct val="0"/>
              </a:spcAft>
              <a:defRPr sz="2100">
                <a:solidFill>
                  <a:schemeClr val="tx1"/>
                </a:solidFill>
                <a:latin typeface="Calibri" pitchFamily="34" charset="0"/>
                <a:ea typeface="宋体" pitchFamily="2" charset="-122"/>
              </a:defRPr>
            </a:lvl6pPr>
            <a:lvl7pPr marL="3090863" fontAlgn="base">
              <a:spcBef>
                <a:spcPct val="0"/>
              </a:spcBef>
              <a:spcAft>
                <a:spcPct val="0"/>
              </a:spcAft>
              <a:defRPr sz="2100">
                <a:solidFill>
                  <a:schemeClr val="tx1"/>
                </a:solidFill>
                <a:latin typeface="Calibri" pitchFamily="34" charset="0"/>
                <a:ea typeface="宋体" pitchFamily="2" charset="-122"/>
              </a:defRPr>
            </a:lvl7pPr>
            <a:lvl8pPr marL="3548063" fontAlgn="base">
              <a:spcBef>
                <a:spcPct val="0"/>
              </a:spcBef>
              <a:spcAft>
                <a:spcPct val="0"/>
              </a:spcAft>
              <a:defRPr sz="2100">
                <a:solidFill>
                  <a:schemeClr val="tx1"/>
                </a:solidFill>
                <a:latin typeface="Calibri" pitchFamily="34" charset="0"/>
                <a:ea typeface="宋体" pitchFamily="2" charset="-122"/>
              </a:defRPr>
            </a:lvl8pPr>
            <a:lvl9pPr marL="4005263" fontAlgn="base">
              <a:spcBef>
                <a:spcPct val="0"/>
              </a:spcBef>
              <a:spcAft>
                <a:spcPct val="0"/>
              </a:spcAft>
              <a:defRPr sz="2100">
                <a:solidFill>
                  <a:schemeClr val="tx1"/>
                </a:solidFill>
                <a:latin typeface="Calibri" pitchFamily="34" charset="0"/>
                <a:ea typeface="宋体" pitchFamily="2" charset="-122"/>
              </a:defRPr>
            </a:lvl9pPr>
          </a:lstStyle>
          <a:p>
            <a:pPr defTabSz="914400"/>
            <a:endParaRPr lang="zh-CN" altLang="en-US" sz="3600" b="1">
              <a:solidFill>
                <a:srgbClr val="00F2FC"/>
              </a:solidFill>
              <a:latin typeface="黑体" pitchFamily="49" charset="-122"/>
              <a:ea typeface="黑体" pitchFamily="49" charset="-122"/>
            </a:endParaRPr>
          </a:p>
        </p:txBody>
      </p:sp>
      <p:sp>
        <p:nvSpPr>
          <p:cNvPr id="10" name="标题 1"/>
          <p:cNvSpPr txBox="1">
            <a:spLocks noChangeArrowheads="1"/>
          </p:cNvSpPr>
          <p:nvPr userDrawn="1"/>
        </p:nvSpPr>
        <p:spPr bwMode="auto">
          <a:xfrm>
            <a:off x="838200" y="261938"/>
            <a:ext cx="5767388"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0" tIns="54425" rIns="108850" bIns="54425" anchor="ctr"/>
          <a:lstStyle>
            <a:lvl1pPr>
              <a:defRPr sz="2100">
                <a:solidFill>
                  <a:schemeClr val="tx1"/>
                </a:solidFill>
                <a:latin typeface="Calibri" pitchFamily="34" charset="0"/>
                <a:ea typeface="宋体" pitchFamily="2" charset="-122"/>
              </a:defRPr>
            </a:lvl1pPr>
            <a:lvl2pPr>
              <a:defRPr sz="2100">
                <a:solidFill>
                  <a:schemeClr val="tx1"/>
                </a:solidFill>
                <a:latin typeface="Calibri" pitchFamily="34" charset="0"/>
                <a:ea typeface="宋体" pitchFamily="2" charset="-122"/>
              </a:defRPr>
            </a:lvl2pPr>
            <a:lvl3pPr>
              <a:defRPr sz="2100">
                <a:solidFill>
                  <a:schemeClr val="tx1"/>
                </a:solidFill>
                <a:latin typeface="Calibri" pitchFamily="34" charset="0"/>
                <a:ea typeface="宋体" pitchFamily="2" charset="-122"/>
              </a:defRPr>
            </a:lvl3pPr>
            <a:lvl4pPr>
              <a:defRPr sz="2100">
                <a:solidFill>
                  <a:schemeClr val="tx1"/>
                </a:solidFill>
                <a:latin typeface="Calibri" pitchFamily="34" charset="0"/>
                <a:ea typeface="宋体" pitchFamily="2" charset="-122"/>
              </a:defRPr>
            </a:lvl4pPr>
            <a:lvl5pPr>
              <a:defRPr sz="2100">
                <a:solidFill>
                  <a:schemeClr val="tx1"/>
                </a:solidFill>
                <a:latin typeface="Calibri" pitchFamily="34" charset="0"/>
                <a:ea typeface="宋体" pitchFamily="2" charset="-122"/>
              </a:defRPr>
            </a:lvl5pPr>
            <a:lvl6pPr marL="2633663" fontAlgn="base">
              <a:spcBef>
                <a:spcPct val="0"/>
              </a:spcBef>
              <a:spcAft>
                <a:spcPct val="0"/>
              </a:spcAft>
              <a:defRPr sz="2100">
                <a:solidFill>
                  <a:schemeClr val="tx1"/>
                </a:solidFill>
                <a:latin typeface="Calibri" pitchFamily="34" charset="0"/>
                <a:ea typeface="宋体" pitchFamily="2" charset="-122"/>
              </a:defRPr>
            </a:lvl6pPr>
            <a:lvl7pPr marL="3090863" fontAlgn="base">
              <a:spcBef>
                <a:spcPct val="0"/>
              </a:spcBef>
              <a:spcAft>
                <a:spcPct val="0"/>
              </a:spcAft>
              <a:defRPr sz="2100">
                <a:solidFill>
                  <a:schemeClr val="tx1"/>
                </a:solidFill>
                <a:latin typeface="Calibri" pitchFamily="34" charset="0"/>
                <a:ea typeface="宋体" pitchFamily="2" charset="-122"/>
              </a:defRPr>
            </a:lvl7pPr>
            <a:lvl8pPr marL="3548063" fontAlgn="base">
              <a:spcBef>
                <a:spcPct val="0"/>
              </a:spcBef>
              <a:spcAft>
                <a:spcPct val="0"/>
              </a:spcAft>
              <a:defRPr sz="2100">
                <a:solidFill>
                  <a:schemeClr val="tx1"/>
                </a:solidFill>
                <a:latin typeface="Calibri" pitchFamily="34" charset="0"/>
                <a:ea typeface="宋体" pitchFamily="2" charset="-122"/>
              </a:defRPr>
            </a:lvl8pPr>
            <a:lvl9pPr marL="4005263" fontAlgn="base">
              <a:spcBef>
                <a:spcPct val="0"/>
              </a:spcBef>
              <a:spcAft>
                <a:spcPct val="0"/>
              </a:spcAft>
              <a:defRPr sz="2100">
                <a:solidFill>
                  <a:schemeClr val="tx1"/>
                </a:solidFill>
                <a:latin typeface="Calibri" pitchFamily="34" charset="0"/>
                <a:ea typeface="宋体" pitchFamily="2" charset="-122"/>
              </a:defRPr>
            </a:lvl9pPr>
          </a:lstStyle>
          <a:p>
            <a:pPr defTabSz="914400"/>
            <a:endParaRPr lang="zh-CN" altLang="en-US" sz="3600" b="1">
              <a:solidFill>
                <a:srgbClr val="00F2FC"/>
              </a:solidFill>
              <a:latin typeface="黑体" pitchFamily="49" charset="-122"/>
              <a:ea typeface="黑体" pitchFamily="49" charset="-122"/>
            </a:endParaRPr>
          </a:p>
        </p:txBody>
      </p:sp>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11" name="日期占位符 2"/>
          <p:cNvSpPr>
            <a:spLocks noGrp="1"/>
          </p:cNvSpPr>
          <p:nvPr>
            <p:ph type="dt" sz="half" idx="10"/>
          </p:nvPr>
        </p:nvSpPr>
        <p:spPr/>
        <p:txBody>
          <a:bodyPr/>
          <a:lstStyle>
            <a:lvl1pPr>
              <a:defRPr/>
            </a:lvl1pPr>
          </a:lstStyle>
          <a:p>
            <a:fld id="{93CCACD4-7197-492D-9DC7-29B989CE8FE9}" type="datetimeFigureOut">
              <a:rPr lang="zh-CN" altLang="en-US"/>
              <a:pPr/>
              <a:t>2022/4/20</a:t>
            </a:fld>
            <a:endParaRPr lang="zh-CN" altLang="en-US"/>
          </a:p>
        </p:txBody>
      </p:sp>
      <p:sp>
        <p:nvSpPr>
          <p:cNvPr id="12" name="页脚占位符 3"/>
          <p:cNvSpPr>
            <a:spLocks noGrp="1"/>
          </p:cNvSpPr>
          <p:nvPr>
            <p:ph type="ftr" sz="quarter" idx="11"/>
          </p:nvPr>
        </p:nvSpPr>
        <p:spPr/>
        <p:txBody>
          <a:bodyPr/>
          <a:lstStyle>
            <a:lvl1pPr>
              <a:defRPr/>
            </a:lvl1pPr>
          </a:lstStyle>
          <a:p>
            <a:endParaRPr lang="zh-CN" altLang="en-US"/>
          </a:p>
        </p:txBody>
      </p:sp>
      <p:sp>
        <p:nvSpPr>
          <p:cNvPr id="13" name="灯片编号占位符 4"/>
          <p:cNvSpPr>
            <a:spLocks noGrp="1"/>
          </p:cNvSpPr>
          <p:nvPr>
            <p:ph type="sldNum" sz="quarter" idx="12"/>
          </p:nvPr>
        </p:nvSpPr>
        <p:spPr/>
        <p:txBody>
          <a:bodyPr/>
          <a:lstStyle>
            <a:lvl1pPr>
              <a:defRPr/>
            </a:lvl1pPr>
          </a:lstStyle>
          <a:p>
            <a:fld id="{47F1503C-048D-4433-99E1-2B0DA8AC52D1}" type="slidenum">
              <a:rPr lang="zh-CN" altLang="en-US"/>
              <a:pPr/>
              <a:t>‹#›</a:t>
            </a:fld>
            <a:endParaRPr lang="zh-CN" altLang="en-US"/>
          </a:p>
        </p:txBody>
      </p:sp>
    </p:spTree>
    <p:extLst>
      <p:ext uri="{BB962C8B-B14F-4D97-AF65-F5344CB8AC3E}">
        <p14:creationId xmlns:p14="http://schemas.microsoft.com/office/powerpoint/2010/main" val="32446191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93CCACD4-7197-492D-9DC7-29B989CE8FE9}" type="datetimeFigureOut">
              <a:rPr lang="zh-CN" altLang="en-US"/>
              <a:pPr/>
              <a:t>2022/4/20</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C72793D9-C4B7-4EA6-848D-2DCE10DBDB7C}" type="slidenum">
              <a:rPr lang="zh-CN" altLang="en-US"/>
              <a:pPr/>
              <a:t>‹#›</a:t>
            </a:fld>
            <a:endParaRPr lang="zh-CN" altLang="en-US"/>
          </a:p>
        </p:txBody>
      </p:sp>
    </p:spTree>
    <p:extLst>
      <p:ext uri="{BB962C8B-B14F-4D97-AF65-F5344CB8AC3E}">
        <p14:creationId xmlns:p14="http://schemas.microsoft.com/office/powerpoint/2010/main" val="4243989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113"/>
            <a:ext cx="4010562" cy="1162319"/>
          </a:xfrm>
        </p:spPr>
        <p:txBody>
          <a:bodyPr anchor="b"/>
          <a:lstStyle>
            <a:lvl1pPr algn="l">
              <a:defRPr sz="24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521" y="1435433"/>
            <a:ext cx="4010562" cy="4692149"/>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fld id="{93CCACD4-7197-492D-9DC7-29B989CE8FE9}" type="datetimeFigureOut">
              <a:rPr lang="zh-CN" altLang="en-US"/>
              <a:pPr/>
              <a:t>2022/4/20</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13729A6C-67C6-42F0-AA69-A816ED756C8F}" type="slidenum">
              <a:rPr lang="zh-CN" altLang="en-US"/>
              <a:pPr/>
              <a:t>‹#›</a:t>
            </a:fld>
            <a:endParaRPr lang="zh-CN" altLang="en-US"/>
          </a:p>
        </p:txBody>
      </p:sp>
    </p:spTree>
    <p:extLst>
      <p:ext uri="{BB962C8B-B14F-4D97-AF65-F5344CB8AC3E}">
        <p14:creationId xmlns:p14="http://schemas.microsoft.com/office/powerpoint/2010/main" val="177864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69"/>
          </a:xfrm>
        </p:spPr>
        <p:txBody>
          <a:bodyPr anchor="b"/>
          <a:lstStyle>
            <a:lvl1pPr algn="l">
              <a:defRPr sz="24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406" y="612917"/>
            <a:ext cx="7314248" cy="4115753"/>
          </a:xfrm>
        </p:spPr>
        <p:txBody>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5805" indent="0">
              <a:buNone/>
              <a:defRPr sz="2400"/>
            </a:lvl7pPr>
            <a:lvl8pPr marL="3810000" indent="0">
              <a:buNone/>
              <a:defRPr sz="2400"/>
            </a:lvl8pPr>
            <a:lvl9pPr marL="4354195" indent="0">
              <a:buNone/>
              <a:defRPr sz="2400"/>
            </a:lvl9pPr>
          </a:lstStyle>
          <a:p>
            <a:r>
              <a:rPr lang="zh-CN" altLang="en-US" noProof="1" smtClean="0"/>
              <a:t>单击图标添加图片</a:t>
            </a:r>
            <a:endParaRPr lang="zh-CN" altLang="en-US" noProof="1"/>
          </a:p>
        </p:txBody>
      </p:sp>
      <p:sp>
        <p:nvSpPr>
          <p:cNvPr id="4" name="文本占位符 3"/>
          <p:cNvSpPr>
            <a:spLocks noGrp="1"/>
          </p:cNvSpPr>
          <p:nvPr>
            <p:ph type="body" sz="half" idx="2"/>
          </p:nvPr>
        </p:nvSpPr>
        <p:spPr>
          <a:xfrm>
            <a:off x="2389406" y="5368581"/>
            <a:ext cx="7314248" cy="805048"/>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fld id="{93CCACD4-7197-492D-9DC7-29B989CE8FE9}" type="datetimeFigureOut">
              <a:rPr lang="zh-CN" altLang="en-US"/>
              <a:pPr/>
              <a:t>2022/4/20</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AF4BD6A8-E7ED-4407-9C89-F816BDDD3633}" type="slidenum">
              <a:rPr lang="zh-CN" altLang="en-US"/>
              <a:pPr/>
              <a:t>‹#›</a:t>
            </a:fld>
            <a:endParaRPr lang="zh-CN" altLang="en-US"/>
          </a:p>
        </p:txBody>
      </p:sp>
    </p:spTree>
    <p:extLst>
      <p:ext uri="{BB962C8B-B14F-4D97-AF65-F5344CB8AC3E}">
        <p14:creationId xmlns:p14="http://schemas.microsoft.com/office/powerpoint/2010/main" val="3870255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12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850" tIns="54425" rIns="108850" bIns="54425"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09600" y="1600200"/>
            <a:ext cx="10971213"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850" tIns="54425" rIns="108850" bIns="5442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7938"/>
            <a:ext cx="2844800" cy="365125"/>
          </a:xfrm>
          <a:prstGeom prst="rect">
            <a:avLst/>
          </a:prstGeom>
        </p:spPr>
        <p:txBody>
          <a:bodyPr vert="horz" lIns="108850" tIns="54425" rIns="108850" bIns="54425" rtlCol="0" anchor="ctr"/>
          <a:lstStyle>
            <a:lvl1pPr algn="l" fontAlgn="auto">
              <a:defRPr sz="1400" noProof="1" smtClean="0">
                <a:solidFill>
                  <a:schemeClr val="tx1">
                    <a:tint val="75000"/>
                  </a:schemeClr>
                </a:solidFill>
                <a:latin typeface="+mn-lt"/>
                <a:ea typeface="+mn-ea"/>
              </a:defRPr>
            </a:lvl1pPr>
          </a:lstStyle>
          <a:p>
            <a:fld id="{93CCACD4-7197-492D-9DC7-29B989CE8FE9}" type="datetimeFigureOut">
              <a:rPr lang="zh-CN" altLang="en-US"/>
              <a:pPr/>
              <a:t>2022/4/20</a:t>
            </a:fld>
            <a:endParaRPr lang="zh-CN" altLang="en-US"/>
          </a:p>
        </p:txBody>
      </p:sp>
      <p:sp>
        <p:nvSpPr>
          <p:cNvPr id="5" name="页脚占位符 4"/>
          <p:cNvSpPr>
            <a:spLocks noGrp="1"/>
          </p:cNvSpPr>
          <p:nvPr>
            <p:ph type="ftr" sz="quarter" idx="3"/>
          </p:nvPr>
        </p:nvSpPr>
        <p:spPr>
          <a:xfrm>
            <a:off x="4165600" y="6357938"/>
            <a:ext cx="3859213" cy="365125"/>
          </a:xfrm>
          <a:prstGeom prst="rect">
            <a:avLst/>
          </a:prstGeom>
        </p:spPr>
        <p:txBody>
          <a:bodyPr vert="horz" lIns="108850" tIns="54425" rIns="108850" bIns="54425" rtlCol="0" anchor="ctr"/>
          <a:lstStyle>
            <a:lvl1pPr algn="ctr" fontAlgn="auto">
              <a:defRPr sz="14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013" y="6357938"/>
            <a:ext cx="2844800" cy="365125"/>
          </a:xfrm>
          <a:prstGeom prst="rect">
            <a:avLst/>
          </a:prstGeom>
        </p:spPr>
        <p:txBody>
          <a:bodyPr vert="horz" wrap="square" lIns="108850" tIns="54425" rIns="108850" bIns="54425" numCol="1" anchor="ctr" anchorCtr="0" compatLnSpc="1">
            <a:prstTxWarp prst="textNoShape">
              <a:avLst/>
            </a:prstTxWarp>
          </a:bodyPr>
          <a:lstStyle>
            <a:lvl1pPr algn="r">
              <a:defRPr sz="1400">
                <a:solidFill>
                  <a:srgbClr val="898989"/>
                </a:solidFill>
              </a:defRPr>
            </a:lvl1pPr>
          </a:lstStyle>
          <a:p>
            <a:fld id="{48BB6E99-7C99-4AB9-AA31-8B4DD8BA5AD1}"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2" r:id="rId3"/>
    <p:sldLayoutId id="2147483661" r:id="rId4"/>
    <p:sldLayoutId id="2147483660" r:id="rId5"/>
    <p:sldLayoutId id="2147483665" r:id="rId6"/>
    <p:sldLayoutId id="2147483659" r:id="rId7"/>
    <p:sldLayoutId id="2147483658" r:id="rId8"/>
    <p:sldLayoutId id="2147483657" r:id="rId9"/>
    <p:sldLayoutId id="2147483656" r:id="rId10"/>
    <p:sldLayoutId id="2147483655"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defTabSz="1089025" rtl="0" fontAlgn="base">
        <a:spcBef>
          <a:spcPct val="0"/>
        </a:spcBef>
        <a:spcAft>
          <a:spcPct val="0"/>
        </a:spcAft>
        <a:defRPr sz="5200" kern="1200">
          <a:solidFill>
            <a:schemeClr val="tx1"/>
          </a:solidFill>
          <a:latin typeface="+mj-lt"/>
          <a:ea typeface="+mj-ea"/>
          <a:cs typeface="+mj-cs"/>
        </a:defRPr>
      </a:lvl1pPr>
      <a:lvl2pPr algn="ctr" defTabSz="1089025" rtl="0" fontAlgn="base">
        <a:spcBef>
          <a:spcPct val="0"/>
        </a:spcBef>
        <a:spcAft>
          <a:spcPct val="0"/>
        </a:spcAft>
        <a:defRPr sz="5200">
          <a:solidFill>
            <a:schemeClr val="tx1"/>
          </a:solidFill>
          <a:latin typeface="Calibri" pitchFamily="34" charset="0"/>
          <a:ea typeface="宋体" pitchFamily="2" charset="-122"/>
        </a:defRPr>
      </a:lvl2pPr>
      <a:lvl3pPr algn="ctr" defTabSz="1089025" rtl="0" fontAlgn="base">
        <a:spcBef>
          <a:spcPct val="0"/>
        </a:spcBef>
        <a:spcAft>
          <a:spcPct val="0"/>
        </a:spcAft>
        <a:defRPr sz="5200">
          <a:solidFill>
            <a:schemeClr val="tx1"/>
          </a:solidFill>
          <a:latin typeface="Calibri" pitchFamily="34" charset="0"/>
          <a:ea typeface="宋体" pitchFamily="2" charset="-122"/>
        </a:defRPr>
      </a:lvl3pPr>
      <a:lvl4pPr algn="ctr" defTabSz="1089025" rtl="0" fontAlgn="base">
        <a:spcBef>
          <a:spcPct val="0"/>
        </a:spcBef>
        <a:spcAft>
          <a:spcPct val="0"/>
        </a:spcAft>
        <a:defRPr sz="5200">
          <a:solidFill>
            <a:schemeClr val="tx1"/>
          </a:solidFill>
          <a:latin typeface="Calibri" pitchFamily="34" charset="0"/>
          <a:ea typeface="宋体" pitchFamily="2" charset="-122"/>
        </a:defRPr>
      </a:lvl4pPr>
      <a:lvl5pPr algn="ctr" defTabSz="1089025" rtl="0" fontAlgn="base">
        <a:spcBef>
          <a:spcPct val="0"/>
        </a:spcBef>
        <a:spcAft>
          <a:spcPct val="0"/>
        </a:spcAft>
        <a:defRPr sz="5200">
          <a:solidFill>
            <a:schemeClr val="tx1"/>
          </a:solidFill>
          <a:latin typeface="Calibri" pitchFamily="34" charset="0"/>
          <a:ea typeface="宋体" pitchFamily="2" charset="-122"/>
        </a:defRPr>
      </a:lvl5pPr>
      <a:lvl6pPr marL="457200" algn="ctr" defTabSz="1089025" rtl="0" fontAlgn="base">
        <a:spcBef>
          <a:spcPct val="0"/>
        </a:spcBef>
        <a:spcAft>
          <a:spcPct val="0"/>
        </a:spcAft>
        <a:defRPr sz="5200">
          <a:solidFill>
            <a:schemeClr val="tx1"/>
          </a:solidFill>
          <a:latin typeface="Calibri" pitchFamily="34" charset="0"/>
          <a:ea typeface="宋体" pitchFamily="2" charset="-122"/>
        </a:defRPr>
      </a:lvl6pPr>
      <a:lvl7pPr marL="914400" algn="ctr" defTabSz="1089025" rtl="0" fontAlgn="base">
        <a:spcBef>
          <a:spcPct val="0"/>
        </a:spcBef>
        <a:spcAft>
          <a:spcPct val="0"/>
        </a:spcAft>
        <a:defRPr sz="5200">
          <a:solidFill>
            <a:schemeClr val="tx1"/>
          </a:solidFill>
          <a:latin typeface="Calibri" pitchFamily="34" charset="0"/>
          <a:ea typeface="宋体" pitchFamily="2" charset="-122"/>
        </a:defRPr>
      </a:lvl7pPr>
      <a:lvl8pPr marL="1371600" algn="ctr" defTabSz="1089025" rtl="0" fontAlgn="base">
        <a:spcBef>
          <a:spcPct val="0"/>
        </a:spcBef>
        <a:spcAft>
          <a:spcPct val="0"/>
        </a:spcAft>
        <a:defRPr sz="5200">
          <a:solidFill>
            <a:schemeClr val="tx1"/>
          </a:solidFill>
          <a:latin typeface="Calibri" pitchFamily="34" charset="0"/>
          <a:ea typeface="宋体" pitchFamily="2" charset="-122"/>
        </a:defRPr>
      </a:lvl8pPr>
      <a:lvl9pPr marL="1828800" algn="ctr" defTabSz="1089025" rtl="0" fontAlgn="base">
        <a:spcBef>
          <a:spcPct val="0"/>
        </a:spcBef>
        <a:spcAft>
          <a:spcPct val="0"/>
        </a:spcAft>
        <a:defRPr sz="5200">
          <a:solidFill>
            <a:schemeClr val="tx1"/>
          </a:solidFill>
          <a:latin typeface="Calibri" pitchFamily="34" charset="0"/>
          <a:ea typeface="宋体" pitchFamily="2" charset="-122"/>
        </a:defRPr>
      </a:lvl9pPr>
    </p:titleStyle>
    <p:bodyStyle>
      <a:lvl1pPr marL="407988" indent="-407988" algn="l" defTabSz="1089025" rtl="0" fontAlgn="base">
        <a:spcBef>
          <a:spcPct val="20000"/>
        </a:spcBef>
        <a:spcAft>
          <a:spcPct val="0"/>
        </a:spcAft>
        <a:buFont typeface="Arial" pitchFamily="34" charset="0"/>
        <a:buChar char="•"/>
        <a:defRPr sz="3800" kern="1200">
          <a:solidFill>
            <a:schemeClr val="tx1"/>
          </a:solidFill>
          <a:latin typeface="+mn-lt"/>
          <a:ea typeface="+mn-ea"/>
          <a:cs typeface="+mn-cs"/>
        </a:defRPr>
      </a:lvl1pPr>
      <a:lvl2pPr marL="884238" indent="-339725" algn="l" defTabSz="1089025" rtl="0" fontAlgn="base">
        <a:spcBef>
          <a:spcPct val="20000"/>
        </a:spcBef>
        <a:spcAft>
          <a:spcPct val="0"/>
        </a:spcAft>
        <a:buFont typeface="Arial" pitchFamily="34" charset="0"/>
        <a:buChar char="–"/>
        <a:defRPr sz="3300" kern="1200">
          <a:solidFill>
            <a:schemeClr val="tx1"/>
          </a:solidFill>
          <a:latin typeface="+mn-lt"/>
          <a:ea typeface="+mn-ea"/>
          <a:cs typeface="+mn-cs"/>
        </a:defRPr>
      </a:lvl2pPr>
      <a:lvl3pPr marL="1360488" indent="-271463" algn="l" defTabSz="1089025" rtl="0" fontAlgn="base">
        <a:spcBef>
          <a:spcPct val="20000"/>
        </a:spcBef>
        <a:spcAft>
          <a:spcPct val="0"/>
        </a:spcAft>
        <a:buFont typeface="Arial" pitchFamily="34" charset="0"/>
        <a:buChar char="•"/>
        <a:defRPr sz="2900" kern="1200">
          <a:solidFill>
            <a:schemeClr val="tx1"/>
          </a:solidFill>
          <a:latin typeface="+mn-lt"/>
          <a:ea typeface="+mn-ea"/>
          <a:cs typeface="+mn-cs"/>
        </a:defRPr>
      </a:lvl3pPr>
      <a:lvl4pPr marL="1905000" indent="-273050" algn="l" defTabSz="1089025"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449513" indent="-273050" algn="l" defTabSz="1089025"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ctrTitle"/>
          </p:nvPr>
        </p:nvSpPr>
        <p:spPr>
          <a:xfrm>
            <a:off x="538162" y="2133704"/>
            <a:ext cx="10361613" cy="1471613"/>
          </a:xfrm>
        </p:spPr>
        <p:txBody>
          <a:bodyPr/>
          <a:lstStyle/>
          <a:p>
            <a:r>
              <a:rPr lang="zh-CN" altLang="en-US" dirty="0" smtClean="0"/>
              <a:t>需求过程</a:t>
            </a:r>
          </a:p>
        </p:txBody>
      </p:sp>
      <p:pic>
        <p:nvPicPr>
          <p:cNvPr id="5122" name="图片 3" descr="吉大校标（白）"/>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713" y="171450"/>
            <a:ext cx="235743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4"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9775" y="0"/>
            <a:ext cx="12922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Rot="1" noChangeArrowheads="1"/>
          </p:cNvSpPr>
          <p:nvPr/>
        </p:nvSpPr>
        <p:spPr bwMode="auto">
          <a:xfrm>
            <a:off x="1701800" y="130175"/>
            <a:ext cx="8231188" cy="706438"/>
          </a:xfrm>
          <a:prstGeom prst="rect">
            <a:avLst/>
          </a:prstGeom>
          <a:noFill/>
          <a:ln w="9525">
            <a:noFill/>
            <a:miter lim="800000"/>
          </a:ln>
          <a:effectLst/>
        </p:spPr>
        <p:txBody>
          <a:bodyPr anchor="ctr"/>
          <a:lstStyle/>
          <a:p>
            <a:pPr defTabSz="914400">
              <a:defRPr/>
            </a:pPr>
            <a:r>
              <a:rPr lang="zh-CN" altLang="en-US" sz="4000" b="1" dirty="0">
                <a:solidFill>
                  <a:srgbClr val="FFFF00"/>
                </a:solidFill>
                <a:effectLst>
                  <a:outerShdw blurRad="38100" dist="38100" dir="2700000" algn="tl">
                    <a:srgbClr val="000000"/>
                  </a:outerShdw>
                </a:effectLst>
                <a:latin typeface="Garamond" pitchFamily="18" charset="0"/>
              </a:rPr>
              <a:t>面向数据流自顶向下求精</a:t>
            </a:r>
          </a:p>
        </p:txBody>
      </p:sp>
      <p:pic>
        <p:nvPicPr>
          <p:cNvPr id="9218" name="Picture 6" descr="rj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063" y="1628775"/>
            <a:ext cx="7778750" cy="257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71" name="Rectangle 7"/>
          <p:cNvSpPr>
            <a:spLocks noChangeArrowheads="1"/>
          </p:cNvSpPr>
          <p:nvPr/>
        </p:nvSpPr>
        <p:spPr bwMode="auto">
          <a:xfrm>
            <a:off x="3214688" y="4583113"/>
            <a:ext cx="5491162" cy="582612"/>
          </a:xfrm>
          <a:prstGeom prst="rect">
            <a:avLst/>
          </a:prstGeom>
          <a:noFill/>
          <a:ln w="9525">
            <a:noFill/>
            <a:miter lim="800000"/>
          </a:ln>
          <a:effectLst/>
        </p:spPr>
        <p:txBody>
          <a:bodyPr wrap="none">
            <a:spAutoFit/>
          </a:bodyPr>
          <a:lstStyle/>
          <a:p>
            <a:pPr defTabSz="914400">
              <a:defRPr/>
            </a:pPr>
            <a:r>
              <a:rPr lang="zh-CN" altLang="en-US" sz="3200" b="1" dirty="0">
                <a:solidFill>
                  <a:srgbClr val="FFFF00"/>
                </a:solidFill>
                <a:effectLst>
                  <a:outerShdw blurRad="38100" dist="38100" dir="2700000" algn="tl">
                    <a:srgbClr val="000000"/>
                  </a:outerShdw>
                </a:effectLst>
                <a:latin typeface="Garamond" pitchFamily="18" charset="0"/>
              </a:rPr>
              <a:t>面向数据流自顶向下求精过程</a:t>
            </a:r>
          </a:p>
        </p:txBody>
      </p:sp>
      <p:sp>
        <p:nvSpPr>
          <p:cNvPr id="6151" name="灯片编号占位符 6"/>
          <p:cNvSpPr>
            <a:spLocks noGrp="1"/>
          </p:cNvSpPr>
          <p:nvPr>
            <p:ph type="sldNum" sz="quarter" idx="12"/>
          </p:nvPr>
        </p:nvSpPr>
        <p:spPr/>
        <p:txBody>
          <a:bodyPr anchor="b"/>
          <a:lstStyle>
            <a:lvl1pPr>
              <a:defRPr sz="2100">
                <a:solidFill>
                  <a:schemeClr val="tx1"/>
                </a:solidFill>
                <a:latin typeface="Calibri" pitchFamily="34" charset="0"/>
                <a:ea typeface="宋体" pitchFamily="2" charset="-122"/>
              </a:defRPr>
            </a:lvl1pPr>
            <a:lvl2pPr>
              <a:defRPr sz="2100">
                <a:solidFill>
                  <a:schemeClr val="tx1"/>
                </a:solidFill>
                <a:latin typeface="Calibri" pitchFamily="34" charset="0"/>
                <a:ea typeface="宋体" pitchFamily="2" charset="-122"/>
              </a:defRPr>
            </a:lvl2pPr>
            <a:lvl3pPr>
              <a:defRPr sz="2100">
                <a:solidFill>
                  <a:schemeClr val="tx1"/>
                </a:solidFill>
                <a:latin typeface="Calibri" pitchFamily="34" charset="0"/>
                <a:ea typeface="宋体" pitchFamily="2" charset="-122"/>
              </a:defRPr>
            </a:lvl3pPr>
            <a:lvl4pPr>
              <a:defRPr sz="2100">
                <a:solidFill>
                  <a:schemeClr val="tx1"/>
                </a:solidFill>
                <a:latin typeface="Calibri" pitchFamily="34" charset="0"/>
                <a:ea typeface="宋体" pitchFamily="2" charset="-122"/>
              </a:defRPr>
            </a:lvl4pPr>
            <a:lvl5pPr>
              <a:defRPr sz="2100">
                <a:solidFill>
                  <a:schemeClr val="tx1"/>
                </a:solidFill>
                <a:latin typeface="Calibri" pitchFamily="34" charset="0"/>
                <a:ea typeface="宋体" pitchFamily="2" charset="-122"/>
              </a:defRPr>
            </a:lvl5pPr>
            <a:lvl6pPr marL="2633663" defTabSz="1089025" fontAlgn="base">
              <a:spcBef>
                <a:spcPct val="0"/>
              </a:spcBef>
              <a:spcAft>
                <a:spcPct val="0"/>
              </a:spcAft>
              <a:defRPr sz="2100">
                <a:solidFill>
                  <a:schemeClr val="tx1"/>
                </a:solidFill>
                <a:latin typeface="Calibri" pitchFamily="34" charset="0"/>
                <a:ea typeface="宋体" pitchFamily="2" charset="-122"/>
              </a:defRPr>
            </a:lvl6pPr>
            <a:lvl7pPr marL="3090863" defTabSz="1089025" fontAlgn="base">
              <a:spcBef>
                <a:spcPct val="0"/>
              </a:spcBef>
              <a:spcAft>
                <a:spcPct val="0"/>
              </a:spcAft>
              <a:defRPr sz="2100">
                <a:solidFill>
                  <a:schemeClr val="tx1"/>
                </a:solidFill>
                <a:latin typeface="Calibri" pitchFamily="34" charset="0"/>
                <a:ea typeface="宋体" pitchFamily="2" charset="-122"/>
              </a:defRPr>
            </a:lvl7pPr>
            <a:lvl8pPr marL="3548063" defTabSz="1089025" fontAlgn="base">
              <a:spcBef>
                <a:spcPct val="0"/>
              </a:spcBef>
              <a:spcAft>
                <a:spcPct val="0"/>
              </a:spcAft>
              <a:defRPr sz="2100">
                <a:solidFill>
                  <a:schemeClr val="tx1"/>
                </a:solidFill>
                <a:latin typeface="Calibri" pitchFamily="34" charset="0"/>
                <a:ea typeface="宋体" pitchFamily="2" charset="-122"/>
              </a:defRPr>
            </a:lvl8pPr>
            <a:lvl9pPr marL="4005263" defTabSz="1089025" fontAlgn="base">
              <a:spcBef>
                <a:spcPct val="0"/>
              </a:spcBef>
              <a:spcAft>
                <a:spcPct val="0"/>
              </a:spcAft>
              <a:defRPr sz="2100">
                <a:solidFill>
                  <a:schemeClr val="tx1"/>
                </a:solidFill>
                <a:latin typeface="Calibri" pitchFamily="34" charset="0"/>
                <a:ea typeface="宋体" pitchFamily="2" charset="-122"/>
              </a:defRPr>
            </a:lvl9pPr>
          </a:lstStyle>
          <a:p>
            <a:fld id="{1288B0E9-FD77-4614-AE93-14764FA58537}" type="slidenum">
              <a:rPr lang="en-US" altLang="zh-CN" sz="1200">
                <a:solidFill>
                  <a:srgbClr val="898989"/>
                </a:solidFill>
                <a:latin typeface="Arial" pitchFamily="34" charset="0"/>
              </a:rPr>
              <a:pPr/>
              <a:t>10</a:t>
            </a:fld>
            <a:endParaRPr lang="en-US" altLang="zh-CN" sz="1200">
              <a:solidFill>
                <a:srgbClr val="898989"/>
              </a:solidFill>
              <a:latin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par>
                          <p:cTn id="9" fill="hold" nodeType="with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90471"/>
                                        </p:tgtEl>
                                        <p:attrNameLst>
                                          <p:attrName>style.visibility</p:attrName>
                                        </p:attrNameLst>
                                      </p:cBhvr>
                                      <p:to>
                                        <p:strVal val="visible"/>
                                      </p:to>
                                    </p:set>
                                    <p:anim calcmode="lin" valueType="num">
                                      <p:cBhvr additive="base">
                                        <p:cTn id="12" dur="500" fill="hold"/>
                                        <p:tgtEl>
                                          <p:spTgt spid="190471"/>
                                        </p:tgtEl>
                                        <p:attrNameLst>
                                          <p:attrName>ppt_x</p:attrName>
                                        </p:attrNameLst>
                                      </p:cBhvr>
                                      <p:tavLst>
                                        <p:tav tm="0">
                                          <p:val>
                                            <p:strVal val="#ppt_x"/>
                                          </p:val>
                                        </p:tav>
                                        <p:tav tm="100000">
                                          <p:val>
                                            <p:strVal val="#ppt_x"/>
                                          </p:val>
                                        </p:tav>
                                      </p:tavLst>
                                    </p:anim>
                                    <p:anim calcmode="lin" valueType="num">
                                      <p:cBhvr additive="base">
                                        <p:cTn id="13" dur="500" fill="hold"/>
                                        <p:tgtEl>
                                          <p:spTgt spid="1904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1" animBg="1"/>
      <p:bldP spid="190471" grpId="0" animBg="1"/>
      <p:bldP spid="190471"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Rot="1" noChangeArrowheads="1"/>
          </p:cNvSpPr>
          <p:nvPr/>
        </p:nvSpPr>
        <p:spPr bwMode="auto">
          <a:xfrm>
            <a:off x="1701800" y="130175"/>
            <a:ext cx="8231188" cy="706438"/>
          </a:xfrm>
          <a:prstGeom prst="rect">
            <a:avLst/>
          </a:prstGeom>
          <a:noFill/>
          <a:ln w="9525">
            <a:noFill/>
            <a:miter lim="800000"/>
          </a:ln>
          <a:effectLst/>
        </p:spPr>
        <p:txBody>
          <a:bodyPr anchor="ctr"/>
          <a:lstStyle/>
          <a:p>
            <a:pPr defTabSz="914400">
              <a:defRPr/>
            </a:pPr>
            <a:r>
              <a:rPr lang="zh-CN" altLang="en-US" sz="4000" b="1" dirty="0">
                <a:solidFill>
                  <a:srgbClr val="FFFF00"/>
                </a:solidFill>
                <a:effectLst>
                  <a:outerShdw blurRad="38100" dist="38100" dir="2700000" algn="tl">
                    <a:srgbClr val="000000"/>
                  </a:outerShdw>
                </a:effectLst>
                <a:latin typeface="Garamond" pitchFamily="18" charset="0"/>
              </a:rPr>
              <a:t>面向数据流自顶向下求精</a:t>
            </a:r>
          </a:p>
        </p:txBody>
      </p:sp>
      <p:sp>
        <p:nvSpPr>
          <p:cNvPr id="6151" name="灯片编号占位符 6"/>
          <p:cNvSpPr>
            <a:spLocks noGrp="1"/>
          </p:cNvSpPr>
          <p:nvPr>
            <p:ph type="sldNum" sz="quarter" idx="12"/>
          </p:nvPr>
        </p:nvSpPr>
        <p:spPr/>
        <p:txBody>
          <a:bodyPr anchor="b"/>
          <a:lstStyle>
            <a:lvl1pPr>
              <a:defRPr sz="2100">
                <a:solidFill>
                  <a:schemeClr val="tx1"/>
                </a:solidFill>
                <a:latin typeface="Calibri" pitchFamily="34" charset="0"/>
                <a:ea typeface="宋体" pitchFamily="2" charset="-122"/>
              </a:defRPr>
            </a:lvl1pPr>
            <a:lvl2pPr>
              <a:defRPr sz="2100">
                <a:solidFill>
                  <a:schemeClr val="tx1"/>
                </a:solidFill>
                <a:latin typeface="Calibri" pitchFamily="34" charset="0"/>
                <a:ea typeface="宋体" pitchFamily="2" charset="-122"/>
              </a:defRPr>
            </a:lvl2pPr>
            <a:lvl3pPr>
              <a:defRPr sz="2100">
                <a:solidFill>
                  <a:schemeClr val="tx1"/>
                </a:solidFill>
                <a:latin typeface="Calibri" pitchFamily="34" charset="0"/>
                <a:ea typeface="宋体" pitchFamily="2" charset="-122"/>
              </a:defRPr>
            </a:lvl3pPr>
            <a:lvl4pPr>
              <a:defRPr sz="2100">
                <a:solidFill>
                  <a:schemeClr val="tx1"/>
                </a:solidFill>
                <a:latin typeface="Calibri" pitchFamily="34" charset="0"/>
                <a:ea typeface="宋体" pitchFamily="2" charset="-122"/>
              </a:defRPr>
            </a:lvl4pPr>
            <a:lvl5pPr>
              <a:defRPr sz="2100">
                <a:solidFill>
                  <a:schemeClr val="tx1"/>
                </a:solidFill>
                <a:latin typeface="Calibri" pitchFamily="34" charset="0"/>
                <a:ea typeface="宋体" pitchFamily="2" charset="-122"/>
              </a:defRPr>
            </a:lvl5pPr>
            <a:lvl6pPr marL="2633663" defTabSz="1089025" fontAlgn="base">
              <a:spcBef>
                <a:spcPct val="0"/>
              </a:spcBef>
              <a:spcAft>
                <a:spcPct val="0"/>
              </a:spcAft>
              <a:defRPr sz="2100">
                <a:solidFill>
                  <a:schemeClr val="tx1"/>
                </a:solidFill>
                <a:latin typeface="Calibri" pitchFamily="34" charset="0"/>
                <a:ea typeface="宋体" pitchFamily="2" charset="-122"/>
              </a:defRPr>
            </a:lvl6pPr>
            <a:lvl7pPr marL="3090863" defTabSz="1089025" fontAlgn="base">
              <a:spcBef>
                <a:spcPct val="0"/>
              </a:spcBef>
              <a:spcAft>
                <a:spcPct val="0"/>
              </a:spcAft>
              <a:defRPr sz="2100">
                <a:solidFill>
                  <a:schemeClr val="tx1"/>
                </a:solidFill>
                <a:latin typeface="Calibri" pitchFamily="34" charset="0"/>
                <a:ea typeface="宋体" pitchFamily="2" charset="-122"/>
              </a:defRPr>
            </a:lvl7pPr>
            <a:lvl8pPr marL="3548063" defTabSz="1089025" fontAlgn="base">
              <a:spcBef>
                <a:spcPct val="0"/>
              </a:spcBef>
              <a:spcAft>
                <a:spcPct val="0"/>
              </a:spcAft>
              <a:defRPr sz="2100">
                <a:solidFill>
                  <a:schemeClr val="tx1"/>
                </a:solidFill>
                <a:latin typeface="Calibri" pitchFamily="34" charset="0"/>
                <a:ea typeface="宋体" pitchFamily="2" charset="-122"/>
              </a:defRPr>
            </a:lvl8pPr>
            <a:lvl9pPr marL="4005263" defTabSz="1089025" fontAlgn="base">
              <a:spcBef>
                <a:spcPct val="0"/>
              </a:spcBef>
              <a:spcAft>
                <a:spcPct val="0"/>
              </a:spcAft>
              <a:defRPr sz="2100">
                <a:solidFill>
                  <a:schemeClr val="tx1"/>
                </a:solidFill>
                <a:latin typeface="Calibri" pitchFamily="34" charset="0"/>
                <a:ea typeface="宋体" pitchFamily="2" charset="-122"/>
              </a:defRPr>
            </a:lvl9pPr>
          </a:lstStyle>
          <a:p>
            <a:fld id="{1288B0E9-FD77-4614-AE93-14764FA58537}" type="slidenum">
              <a:rPr lang="en-US" altLang="zh-CN" sz="1200">
                <a:solidFill>
                  <a:srgbClr val="898989"/>
                </a:solidFill>
                <a:latin typeface="Arial" pitchFamily="34" charset="0"/>
              </a:rPr>
              <a:pPr/>
              <a:t>11</a:t>
            </a:fld>
            <a:endParaRPr lang="en-US" altLang="zh-CN" sz="1200">
              <a:solidFill>
                <a:srgbClr val="898989"/>
              </a:solidFill>
              <a:latin typeface="Arial" pitchFamily="34" charset="0"/>
            </a:endParaRPr>
          </a:p>
        </p:txBody>
      </p:sp>
      <p:pic>
        <p:nvPicPr>
          <p:cNvPr id="6" name="Picture 4" descr="rj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936" y="1341649"/>
            <a:ext cx="7465087" cy="4593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29306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19046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Rot="1" noChangeArrowheads="1"/>
          </p:cNvSpPr>
          <p:nvPr/>
        </p:nvSpPr>
        <p:spPr bwMode="auto">
          <a:xfrm>
            <a:off x="1054856" y="130175"/>
            <a:ext cx="8878132" cy="706438"/>
          </a:xfrm>
          <a:prstGeom prst="rect">
            <a:avLst/>
          </a:prstGeom>
          <a:noFill/>
          <a:ln w="9525">
            <a:noFill/>
            <a:miter lim="800000"/>
          </a:ln>
          <a:effectLst/>
        </p:spPr>
        <p:txBody>
          <a:bodyPr anchor="ctr"/>
          <a:lstStyle/>
          <a:p>
            <a:pPr defTabSz="914400">
              <a:defRPr/>
            </a:pPr>
            <a:r>
              <a:rPr lang="zh-CN" altLang="en-US" sz="4000" b="1" dirty="0">
                <a:solidFill>
                  <a:srgbClr val="FFFF00"/>
                </a:solidFill>
                <a:effectLst>
                  <a:outerShdw blurRad="38100" dist="38100" dir="2700000" algn="tl">
                    <a:srgbClr val="000000"/>
                  </a:outerShdw>
                </a:effectLst>
                <a:latin typeface="Garamond" pitchFamily="18" charset="0"/>
              </a:rPr>
              <a:t>简易的应用规格说明</a:t>
            </a:r>
            <a:r>
              <a:rPr lang="zh-CN" altLang="en-US" sz="4000" b="1" dirty="0" smtClean="0">
                <a:solidFill>
                  <a:srgbClr val="FFFF00"/>
                </a:solidFill>
                <a:effectLst>
                  <a:outerShdw blurRad="38100" dist="38100" dir="2700000" algn="tl">
                    <a:srgbClr val="000000"/>
                  </a:outerShdw>
                </a:effectLst>
                <a:latin typeface="Garamond" pitchFamily="18" charset="0"/>
              </a:rPr>
              <a:t>技术</a:t>
            </a:r>
            <a:endParaRPr lang="zh-CN" altLang="en-US" sz="4000" b="1" dirty="0">
              <a:solidFill>
                <a:srgbClr val="FFFF00"/>
              </a:solidFill>
              <a:effectLst>
                <a:outerShdw blurRad="38100" dist="38100" dir="2700000" algn="tl">
                  <a:srgbClr val="000000"/>
                </a:outerShdw>
              </a:effectLst>
              <a:latin typeface="Garamond" pitchFamily="18" charset="0"/>
            </a:endParaRPr>
          </a:p>
        </p:txBody>
      </p:sp>
      <p:sp>
        <p:nvSpPr>
          <p:cNvPr id="191494" name="Rectangle 6"/>
          <p:cNvSpPr>
            <a:spLocks noGrp="1" noChangeArrowheads="1"/>
          </p:cNvSpPr>
          <p:nvPr>
            <p:ph idx="1"/>
          </p:nvPr>
        </p:nvSpPr>
        <p:spPr>
          <a:xfrm>
            <a:off x="1342877" y="1341438"/>
            <a:ext cx="9648670" cy="4786312"/>
          </a:xfrm>
        </p:spPr>
        <p:txBody>
          <a:bodyPr lIns="91456" tIns="45728" rIns="91456" bIns="45728"/>
          <a:lstStyle/>
          <a:p>
            <a:pPr marL="342900" indent="-342900" algn="just" defTabSz="914400">
              <a:buClr>
                <a:schemeClr val="hlink"/>
              </a:buClr>
              <a:defRPr/>
            </a:pPr>
            <a:r>
              <a:rPr lang="en-US" altLang="zh-CN" b="1" kern="0" dirty="0">
                <a:solidFill>
                  <a:srgbClr val="FFFF00"/>
                </a:solidFill>
                <a:effectLst>
                  <a:outerShdw blurRad="38100" dist="38100" dir="2700000" algn="tl">
                    <a:srgbClr val="000000"/>
                  </a:outerShdw>
                </a:effectLst>
                <a:latin typeface="+mn-lt"/>
                <a:ea typeface="+mn-ea"/>
              </a:rPr>
              <a:t>FAST</a:t>
            </a:r>
            <a:r>
              <a:rPr lang="en-US" altLang="zh-CN" b="1" kern="0" dirty="0" smtClean="0">
                <a:solidFill>
                  <a:srgbClr val="FFFF00"/>
                </a:solidFill>
                <a:effectLst>
                  <a:outerShdw blurRad="38100" dist="38100" dir="2700000" algn="tl">
                    <a:srgbClr val="000000"/>
                  </a:outerShdw>
                </a:effectLst>
                <a:latin typeface="+mn-lt"/>
                <a:ea typeface="+mn-ea"/>
              </a:rPr>
              <a:t>: facilitated </a:t>
            </a:r>
            <a:r>
              <a:rPr lang="en-US" altLang="zh-CN" b="1" kern="0" dirty="0">
                <a:solidFill>
                  <a:srgbClr val="FFFF00"/>
                </a:solidFill>
                <a:effectLst>
                  <a:outerShdw blurRad="38100" dist="38100" dir="2700000" algn="tl">
                    <a:srgbClr val="000000"/>
                  </a:outerShdw>
                </a:effectLst>
                <a:latin typeface="+mn-lt"/>
                <a:ea typeface="+mn-ea"/>
              </a:rPr>
              <a:t>application specification technique</a:t>
            </a:r>
          </a:p>
          <a:p>
            <a:pPr marL="342900" indent="-342900" algn="just" defTabSz="914400">
              <a:buClr>
                <a:schemeClr val="hlink"/>
              </a:buClr>
              <a:defRPr/>
            </a:pPr>
            <a:r>
              <a:rPr lang="zh-CN" altLang="en-US" b="1" kern="0" dirty="0" smtClean="0">
                <a:solidFill>
                  <a:srgbClr val="FFFF00"/>
                </a:solidFill>
                <a:effectLst>
                  <a:outerShdw blurRad="38100" dist="38100" dir="2700000" algn="tl">
                    <a:srgbClr val="000000"/>
                  </a:outerShdw>
                </a:effectLst>
                <a:latin typeface="+mn-lt"/>
                <a:ea typeface="+mn-ea"/>
              </a:rPr>
              <a:t>一种</a:t>
            </a:r>
            <a:r>
              <a:rPr lang="zh-CN" altLang="en-US" b="1" kern="0" dirty="0" smtClean="0">
                <a:effectLst>
                  <a:outerShdw blurRad="38100" dist="38100" dir="2700000" algn="tl">
                    <a:srgbClr val="000000"/>
                  </a:outerShdw>
                </a:effectLst>
                <a:latin typeface="+mn-lt"/>
                <a:ea typeface="+mn-ea"/>
              </a:rPr>
              <a:t>面向团队</a:t>
            </a:r>
            <a:r>
              <a:rPr lang="zh-CN" altLang="en-US" b="1" kern="0" dirty="0" smtClean="0">
                <a:solidFill>
                  <a:srgbClr val="FFFF00"/>
                </a:solidFill>
                <a:effectLst>
                  <a:outerShdw blurRad="38100" dist="38100" dir="2700000" algn="tl">
                    <a:srgbClr val="000000"/>
                  </a:outerShdw>
                </a:effectLst>
                <a:latin typeface="+mn-lt"/>
                <a:ea typeface="+mn-ea"/>
              </a:rPr>
              <a:t>的需求收集法。这种方法提倡</a:t>
            </a:r>
            <a:r>
              <a:rPr lang="zh-CN" altLang="en-US" b="1" kern="0" dirty="0" smtClean="0">
                <a:effectLst>
                  <a:outerShdw blurRad="38100" dist="38100" dir="2700000" algn="tl">
                    <a:srgbClr val="000000"/>
                  </a:outerShdw>
                </a:effectLst>
                <a:latin typeface="+mn-lt"/>
                <a:ea typeface="+mn-ea"/>
              </a:rPr>
              <a:t>用户与开发者密切合作</a:t>
            </a:r>
            <a:r>
              <a:rPr lang="zh-CN" altLang="en-US" b="1" kern="0" dirty="0" smtClean="0">
                <a:solidFill>
                  <a:srgbClr val="FFFF00"/>
                </a:solidFill>
                <a:effectLst>
                  <a:outerShdw blurRad="38100" dist="38100" dir="2700000" algn="tl">
                    <a:srgbClr val="000000"/>
                  </a:outerShdw>
                </a:effectLst>
                <a:latin typeface="+mn-lt"/>
                <a:ea typeface="+mn-ea"/>
              </a:rPr>
              <a:t>，共同标识问题，提出解决方案要素，商讨不同方案并指定基本需求。</a:t>
            </a:r>
          </a:p>
          <a:p>
            <a:pPr marL="342900" indent="-342900" algn="just" defTabSz="914400">
              <a:buClr>
                <a:schemeClr val="hlink"/>
              </a:buClr>
              <a:buFont typeface="Wingdings" panose="05000000000000000000" pitchFamily="2" charset="2"/>
              <a:buNone/>
              <a:defRPr/>
            </a:pPr>
            <a:r>
              <a:rPr lang="zh-CN" altLang="en-US" b="1" kern="0" dirty="0" smtClean="0">
                <a:solidFill>
                  <a:srgbClr val="FFFF00"/>
                </a:solidFill>
                <a:effectLst>
                  <a:outerShdw blurRad="38100" dist="38100" dir="2700000" algn="tl">
                    <a:srgbClr val="000000"/>
                  </a:outerShdw>
                </a:effectLst>
                <a:latin typeface="+mn-lt"/>
                <a:ea typeface="+mn-ea"/>
              </a:rPr>
              <a:t>   </a:t>
            </a:r>
          </a:p>
        </p:txBody>
      </p:sp>
      <p:sp>
        <p:nvSpPr>
          <p:cNvPr id="7174" name="灯片编号占位符 5"/>
          <p:cNvSpPr>
            <a:spLocks noGrp="1"/>
          </p:cNvSpPr>
          <p:nvPr>
            <p:ph type="sldNum" sz="quarter" idx="12"/>
          </p:nvPr>
        </p:nvSpPr>
        <p:spPr/>
        <p:txBody>
          <a:bodyPr anchor="b"/>
          <a:lstStyle>
            <a:lvl1pPr>
              <a:defRPr sz="2100">
                <a:solidFill>
                  <a:schemeClr val="tx1"/>
                </a:solidFill>
                <a:latin typeface="Calibri" pitchFamily="34" charset="0"/>
                <a:ea typeface="宋体" pitchFamily="2" charset="-122"/>
              </a:defRPr>
            </a:lvl1pPr>
            <a:lvl2pPr>
              <a:defRPr sz="2100">
                <a:solidFill>
                  <a:schemeClr val="tx1"/>
                </a:solidFill>
                <a:latin typeface="Calibri" pitchFamily="34" charset="0"/>
                <a:ea typeface="宋体" pitchFamily="2" charset="-122"/>
              </a:defRPr>
            </a:lvl2pPr>
            <a:lvl3pPr>
              <a:defRPr sz="2100">
                <a:solidFill>
                  <a:schemeClr val="tx1"/>
                </a:solidFill>
                <a:latin typeface="Calibri" pitchFamily="34" charset="0"/>
                <a:ea typeface="宋体" pitchFamily="2" charset="-122"/>
              </a:defRPr>
            </a:lvl3pPr>
            <a:lvl4pPr>
              <a:defRPr sz="2100">
                <a:solidFill>
                  <a:schemeClr val="tx1"/>
                </a:solidFill>
                <a:latin typeface="Calibri" pitchFamily="34" charset="0"/>
                <a:ea typeface="宋体" pitchFamily="2" charset="-122"/>
              </a:defRPr>
            </a:lvl4pPr>
            <a:lvl5pPr>
              <a:defRPr sz="2100">
                <a:solidFill>
                  <a:schemeClr val="tx1"/>
                </a:solidFill>
                <a:latin typeface="Calibri" pitchFamily="34" charset="0"/>
                <a:ea typeface="宋体" pitchFamily="2" charset="-122"/>
              </a:defRPr>
            </a:lvl5pPr>
            <a:lvl6pPr marL="2633663" defTabSz="1089025" fontAlgn="base">
              <a:spcBef>
                <a:spcPct val="0"/>
              </a:spcBef>
              <a:spcAft>
                <a:spcPct val="0"/>
              </a:spcAft>
              <a:defRPr sz="2100">
                <a:solidFill>
                  <a:schemeClr val="tx1"/>
                </a:solidFill>
                <a:latin typeface="Calibri" pitchFamily="34" charset="0"/>
                <a:ea typeface="宋体" pitchFamily="2" charset="-122"/>
              </a:defRPr>
            </a:lvl6pPr>
            <a:lvl7pPr marL="3090863" defTabSz="1089025" fontAlgn="base">
              <a:spcBef>
                <a:spcPct val="0"/>
              </a:spcBef>
              <a:spcAft>
                <a:spcPct val="0"/>
              </a:spcAft>
              <a:defRPr sz="2100">
                <a:solidFill>
                  <a:schemeClr val="tx1"/>
                </a:solidFill>
                <a:latin typeface="Calibri" pitchFamily="34" charset="0"/>
                <a:ea typeface="宋体" pitchFamily="2" charset="-122"/>
              </a:defRPr>
            </a:lvl7pPr>
            <a:lvl8pPr marL="3548063" defTabSz="1089025" fontAlgn="base">
              <a:spcBef>
                <a:spcPct val="0"/>
              </a:spcBef>
              <a:spcAft>
                <a:spcPct val="0"/>
              </a:spcAft>
              <a:defRPr sz="2100">
                <a:solidFill>
                  <a:schemeClr val="tx1"/>
                </a:solidFill>
                <a:latin typeface="Calibri" pitchFamily="34" charset="0"/>
                <a:ea typeface="宋体" pitchFamily="2" charset="-122"/>
              </a:defRPr>
            </a:lvl8pPr>
            <a:lvl9pPr marL="4005263" defTabSz="1089025" fontAlgn="base">
              <a:spcBef>
                <a:spcPct val="0"/>
              </a:spcBef>
              <a:spcAft>
                <a:spcPct val="0"/>
              </a:spcAft>
              <a:defRPr sz="2100">
                <a:solidFill>
                  <a:schemeClr val="tx1"/>
                </a:solidFill>
                <a:latin typeface="Calibri" pitchFamily="34" charset="0"/>
                <a:ea typeface="宋体" pitchFamily="2" charset="-122"/>
              </a:defRPr>
            </a:lvl9pPr>
          </a:lstStyle>
          <a:p>
            <a:fld id="{FC236FEE-6C20-4D16-A926-36F2A6DA7269}" type="slidenum">
              <a:rPr lang="en-US" altLang="zh-CN" sz="1200">
                <a:solidFill>
                  <a:srgbClr val="898989"/>
                </a:solidFill>
                <a:latin typeface="Arial" pitchFamily="34" charset="0"/>
              </a:rPr>
              <a:pPr/>
              <a:t>12</a:t>
            </a:fld>
            <a:endParaRPr lang="en-US" altLang="zh-CN" sz="1200">
              <a:solidFill>
                <a:srgbClr val="898989"/>
              </a:solidFill>
              <a:latin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191490" grpId="1" animBg="1"/>
      <p:bldP spid="191494"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4"/>
          <p:cNvSpPr>
            <a:spLocks noGrp="1" noChangeArrowheads="1"/>
          </p:cNvSpPr>
          <p:nvPr>
            <p:ph idx="1"/>
          </p:nvPr>
        </p:nvSpPr>
        <p:spPr>
          <a:xfrm>
            <a:off x="1558891" y="1341438"/>
            <a:ext cx="9216640" cy="4786312"/>
          </a:xfrm>
        </p:spPr>
        <p:txBody>
          <a:bodyPr lIns="91456" tIns="45728" rIns="91456" bIns="45728"/>
          <a:lstStyle/>
          <a:p>
            <a:pPr marL="342900" indent="-342900" algn="just" defTabSz="914400">
              <a:buClr>
                <a:schemeClr val="hlink"/>
              </a:buClr>
              <a:defRPr/>
            </a:pPr>
            <a:r>
              <a:rPr lang="zh-CN" altLang="en-US" b="1" kern="0" dirty="0" smtClean="0">
                <a:effectLst>
                  <a:outerShdw blurRad="38100" dist="38100" dir="2700000" algn="tl">
                    <a:srgbClr val="000000"/>
                  </a:outerShdw>
                </a:effectLst>
                <a:latin typeface="+mn-lt"/>
                <a:ea typeface="+mn-ea"/>
              </a:rPr>
              <a:t>初步访谈</a:t>
            </a:r>
            <a:r>
              <a:rPr lang="zh-CN" altLang="en-US" b="1" kern="0" dirty="0" smtClean="0">
                <a:solidFill>
                  <a:srgbClr val="FFFF00"/>
                </a:solidFill>
                <a:effectLst>
                  <a:outerShdw blurRad="38100" dist="38100" dir="2700000" algn="tl">
                    <a:srgbClr val="000000"/>
                  </a:outerShdw>
                </a:effectLst>
                <a:latin typeface="+mn-lt"/>
                <a:ea typeface="+mn-ea"/>
              </a:rPr>
              <a:t>，通过用户对基本问题的回答，初步确定待解决的问题的范围和解决方案</a:t>
            </a:r>
          </a:p>
          <a:p>
            <a:pPr marL="342900" indent="-342900" algn="just" defTabSz="914400">
              <a:buClr>
                <a:schemeClr val="hlink"/>
              </a:buClr>
              <a:defRPr/>
            </a:pPr>
            <a:r>
              <a:rPr lang="zh-CN" altLang="en-US" b="1" kern="0" dirty="0" smtClean="0">
                <a:solidFill>
                  <a:srgbClr val="FFFF00"/>
                </a:solidFill>
                <a:effectLst>
                  <a:outerShdw blurRad="38100" dist="38100" dir="2700000" algn="tl">
                    <a:srgbClr val="000000"/>
                  </a:outerShdw>
                </a:effectLst>
                <a:latin typeface="+mn-lt"/>
                <a:ea typeface="+mn-ea"/>
              </a:rPr>
              <a:t>开发者和用户分别写出</a:t>
            </a:r>
            <a:r>
              <a:rPr lang="zh-CN" altLang="en-US" b="1" kern="0" dirty="0" smtClean="0">
                <a:solidFill>
                  <a:srgbClr val="FFFF00"/>
                </a:solidFill>
                <a:effectLst>
                  <a:outerShdw blurRad="38100" dist="38100" dir="2700000" algn="tl">
                    <a:srgbClr val="000000"/>
                  </a:outerShdw>
                </a:effectLst>
                <a:latin typeface="Arial" panose="020B0604020202020204"/>
                <a:ea typeface="+mn-ea"/>
              </a:rPr>
              <a:t>“</a:t>
            </a:r>
            <a:r>
              <a:rPr lang="zh-CN" altLang="en-US" b="1" kern="0" dirty="0" smtClean="0">
                <a:solidFill>
                  <a:srgbClr val="FFFF00"/>
                </a:solidFill>
                <a:effectLst>
                  <a:outerShdw blurRad="38100" dist="38100" dir="2700000" algn="tl">
                    <a:srgbClr val="000000"/>
                  </a:outerShdw>
                </a:effectLst>
                <a:latin typeface="+mn-lt"/>
                <a:ea typeface="+mn-ea"/>
              </a:rPr>
              <a:t>产品需求</a:t>
            </a:r>
            <a:r>
              <a:rPr lang="zh-CN" altLang="en-US" b="1" kern="0" dirty="0" smtClean="0">
                <a:solidFill>
                  <a:srgbClr val="FFFF00"/>
                </a:solidFill>
                <a:effectLst>
                  <a:outerShdw blurRad="38100" dist="38100" dir="2700000" algn="tl">
                    <a:srgbClr val="000000"/>
                  </a:outerShdw>
                </a:effectLst>
                <a:latin typeface="Arial" panose="020B0604020202020204"/>
                <a:ea typeface="+mn-ea"/>
              </a:rPr>
              <a:t>”</a:t>
            </a:r>
            <a:r>
              <a:rPr lang="zh-CN" altLang="en-US" b="1" kern="0" dirty="0" smtClean="0">
                <a:solidFill>
                  <a:srgbClr val="FFFF00"/>
                </a:solidFill>
                <a:effectLst>
                  <a:outerShdw blurRad="38100" dist="38100" dir="2700000" algn="tl">
                    <a:srgbClr val="000000"/>
                  </a:outerShdw>
                </a:effectLst>
                <a:latin typeface="+mn-lt"/>
                <a:ea typeface="+mn-ea"/>
              </a:rPr>
              <a:t>，</a:t>
            </a:r>
            <a:r>
              <a:rPr lang="zh-CN" altLang="en-US" b="1" kern="0" dirty="0" smtClean="0">
                <a:effectLst>
                  <a:outerShdw blurRad="38100" dist="38100" dir="2700000" algn="tl">
                    <a:srgbClr val="000000"/>
                  </a:outerShdw>
                </a:effectLst>
                <a:latin typeface="+mn-lt"/>
                <a:ea typeface="+mn-ea"/>
              </a:rPr>
              <a:t>组织会议</a:t>
            </a:r>
          </a:p>
          <a:p>
            <a:pPr marL="342900" indent="-342900" algn="just" defTabSz="914400">
              <a:buClr>
                <a:schemeClr val="hlink"/>
              </a:buClr>
              <a:defRPr/>
            </a:pPr>
            <a:r>
              <a:rPr lang="zh-CN" altLang="en-US" b="1" kern="0" dirty="0" smtClean="0">
                <a:effectLst>
                  <a:outerShdw blurRad="38100" dist="38100" dir="2700000" algn="tl">
                    <a:srgbClr val="000000"/>
                  </a:outerShdw>
                </a:effectLst>
                <a:latin typeface="+mn-lt"/>
                <a:ea typeface="+mn-ea"/>
              </a:rPr>
              <a:t>会议前准备</a:t>
            </a:r>
            <a:r>
              <a:rPr lang="zh-CN" altLang="en-US" b="1" kern="0" dirty="0" smtClean="0">
                <a:solidFill>
                  <a:srgbClr val="FFFF00"/>
                </a:solidFill>
                <a:effectLst>
                  <a:outerShdw blurRad="38100" dist="38100" dir="2700000" algn="tl">
                    <a:srgbClr val="000000"/>
                  </a:outerShdw>
                </a:effectLst>
                <a:latin typeface="+mn-lt"/>
                <a:ea typeface="+mn-ea"/>
              </a:rPr>
              <a:t>，要求每</a:t>
            </a:r>
            <a:r>
              <a:rPr lang="zh-CN" altLang="en-US" b="1" kern="0" dirty="0" smtClean="0">
                <a:solidFill>
                  <a:srgbClr val="FFFF00"/>
                </a:solidFill>
                <a:effectLst>
                  <a:outerShdw blurRad="38100" dist="38100" dir="2700000" algn="tl">
                    <a:srgbClr val="000000"/>
                  </a:outerShdw>
                </a:effectLst>
                <a:latin typeface="+mn-lt"/>
                <a:ea typeface="+mn-ea"/>
              </a:rPr>
              <a:t>位</a:t>
            </a:r>
            <a:r>
              <a:rPr lang="zh-CN" altLang="en-US" b="1" kern="0" dirty="0" smtClean="0">
                <a:solidFill>
                  <a:srgbClr val="FFFF00"/>
                </a:solidFill>
                <a:effectLst>
                  <a:outerShdw blurRad="38100" dist="38100" dir="2700000" algn="tl">
                    <a:srgbClr val="000000"/>
                  </a:outerShdw>
                </a:effectLst>
                <a:latin typeface="+mn-lt"/>
                <a:ea typeface="+mn-ea"/>
              </a:rPr>
              <a:t>与会者在会议前列出</a:t>
            </a:r>
            <a:r>
              <a:rPr lang="zh-CN" altLang="en-US" b="1" kern="0" dirty="0" smtClean="0">
                <a:effectLst>
                  <a:outerShdw blurRad="38100" dist="38100" dir="2700000" algn="tl">
                    <a:srgbClr val="000000"/>
                  </a:outerShdw>
                </a:effectLst>
                <a:latin typeface="+mn-lt"/>
                <a:ea typeface="+mn-ea"/>
              </a:rPr>
              <a:t>对象</a:t>
            </a:r>
            <a:r>
              <a:rPr lang="zh-CN" altLang="en-US" b="1" kern="0" dirty="0" smtClean="0">
                <a:solidFill>
                  <a:srgbClr val="FFFF00"/>
                </a:solidFill>
                <a:effectLst>
                  <a:outerShdw blurRad="38100" dist="38100" dir="2700000" algn="tl">
                    <a:srgbClr val="000000"/>
                  </a:outerShdw>
                </a:effectLst>
                <a:latin typeface="+mn-lt"/>
                <a:ea typeface="+mn-ea"/>
              </a:rPr>
              <a:t>、</a:t>
            </a:r>
            <a:r>
              <a:rPr lang="zh-CN" altLang="en-US" b="1" kern="0" dirty="0" smtClean="0">
                <a:effectLst>
                  <a:outerShdw blurRad="38100" dist="38100" dir="2700000" algn="tl">
                    <a:srgbClr val="000000"/>
                  </a:outerShdw>
                </a:effectLst>
                <a:latin typeface="+mn-lt"/>
                <a:ea typeface="+mn-ea"/>
              </a:rPr>
              <a:t>服务</a:t>
            </a:r>
            <a:r>
              <a:rPr lang="zh-CN" altLang="en-US" b="1" kern="0" dirty="0" smtClean="0">
                <a:solidFill>
                  <a:srgbClr val="FFFF00"/>
                </a:solidFill>
                <a:effectLst>
                  <a:outerShdw blurRad="38100" dist="38100" dir="2700000" algn="tl">
                    <a:srgbClr val="000000"/>
                  </a:outerShdw>
                </a:effectLst>
                <a:latin typeface="+mn-lt"/>
                <a:ea typeface="+mn-ea"/>
              </a:rPr>
              <a:t>、</a:t>
            </a:r>
            <a:r>
              <a:rPr lang="zh-CN" altLang="en-US" b="1" kern="0" dirty="0" smtClean="0">
                <a:effectLst>
                  <a:outerShdw blurRad="38100" dist="38100" dir="2700000" algn="tl">
                    <a:srgbClr val="000000"/>
                  </a:outerShdw>
                </a:effectLst>
                <a:latin typeface="+mn-lt"/>
                <a:ea typeface="+mn-ea"/>
              </a:rPr>
              <a:t>约束条件</a:t>
            </a:r>
            <a:r>
              <a:rPr lang="zh-CN" altLang="en-US" b="1" kern="0" dirty="0" smtClean="0">
                <a:solidFill>
                  <a:srgbClr val="FFFF00"/>
                </a:solidFill>
                <a:effectLst>
                  <a:outerShdw blurRad="38100" dist="38100" dir="2700000" algn="tl">
                    <a:srgbClr val="000000"/>
                  </a:outerShdw>
                </a:effectLst>
                <a:latin typeface="+mn-lt"/>
                <a:ea typeface="+mn-ea"/>
              </a:rPr>
              <a:t>（成本</a:t>
            </a:r>
            <a:r>
              <a:rPr lang="zh-CN" altLang="en-US" b="1" kern="0" dirty="0" smtClean="0">
                <a:solidFill>
                  <a:srgbClr val="FFFF00"/>
                </a:solidFill>
                <a:effectLst>
                  <a:outerShdw blurRad="38100" dist="38100" dir="2700000" algn="tl">
                    <a:srgbClr val="000000"/>
                  </a:outerShdw>
                </a:effectLst>
                <a:latin typeface="+mn-lt"/>
                <a:ea typeface="+mn-ea"/>
              </a:rPr>
              <a:t>、规模、完成日期）和</a:t>
            </a:r>
            <a:r>
              <a:rPr lang="zh-CN" altLang="en-US" b="1" kern="0" dirty="0" smtClean="0">
                <a:effectLst>
                  <a:outerShdw blurRad="38100" dist="38100" dir="2700000" algn="tl">
                    <a:srgbClr val="000000"/>
                  </a:outerShdw>
                </a:effectLst>
                <a:latin typeface="+mn-lt"/>
                <a:ea typeface="+mn-ea"/>
              </a:rPr>
              <a:t>性能标准</a:t>
            </a:r>
            <a:r>
              <a:rPr lang="zh-CN" altLang="en-US" b="1" kern="0" dirty="0" smtClean="0">
                <a:solidFill>
                  <a:srgbClr val="FFFF00"/>
                </a:solidFill>
                <a:effectLst>
                  <a:outerShdw blurRad="38100" dist="38100" dir="2700000" algn="tl">
                    <a:srgbClr val="000000"/>
                  </a:outerShdw>
                </a:effectLst>
                <a:latin typeface="+mn-lt"/>
                <a:ea typeface="+mn-ea"/>
              </a:rPr>
              <a:t>（速度</a:t>
            </a:r>
            <a:r>
              <a:rPr lang="zh-CN" altLang="en-US" b="1" kern="0" dirty="0" smtClean="0">
                <a:solidFill>
                  <a:srgbClr val="FFFF00"/>
                </a:solidFill>
                <a:effectLst>
                  <a:outerShdw blurRad="38100" dist="38100" dir="2700000" algn="tl">
                    <a:srgbClr val="000000"/>
                  </a:outerShdw>
                </a:effectLst>
                <a:latin typeface="+mn-lt"/>
                <a:ea typeface="+mn-ea"/>
              </a:rPr>
              <a:t>、容量</a:t>
            </a:r>
            <a:r>
              <a:rPr lang="zh-CN" altLang="en-US" b="1" kern="0" dirty="0" smtClean="0">
                <a:solidFill>
                  <a:srgbClr val="FFFF00"/>
                </a:solidFill>
                <a:effectLst>
                  <a:outerShdw blurRad="38100" dist="38100" dir="2700000" algn="tl">
                    <a:srgbClr val="000000"/>
                  </a:outerShdw>
                </a:effectLst>
                <a:latin typeface="+mn-lt"/>
                <a:ea typeface="+mn-ea"/>
              </a:rPr>
              <a:t>）列表</a:t>
            </a:r>
            <a:endParaRPr lang="zh-CN" altLang="en-US" b="1" kern="0" dirty="0" smtClean="0">
              <a:solidFill>
                <a:srgbClr val="FFFF00"/>
              </a:solidFill>
              <a:effectLst>
                <a:outerShdw blurRad="38100" dist="38100" dir="2700000" algn="tl">
                  <a:srgbClr val="000000"/>
                </a:outerShdw>
              </a:effectLst>
              <a:latin typeface="+mn-lt"/>
              <a:ea typeface="+mn-ea"/>
            </a:endParaRPr>
          </a:p>
          <a:p>
            <a:pPr marL="342900" indent="-342900" algn="just" defTabSz="914400">
              <a:buClr>
                <a:schemeClr val="hlink"/>
              </a:buClr>
              <a:defRPr/>
            </a:pPr>
            <a:endParaRPr lang="en-US" altLang="zh-CN" b="1" kern="0" dirty="0" smtClean="0">
              <a:solidFill>
                <a:srgbClr val="FFFF00"/>
              </a:solidFill>
              <a:effectLst>
                <a:outerShdw blurRad="38100" dist="38100" dir="2700000" algn="tl">
                  <a:srgbClr val="000000"/>
                </a:outerShdw>
              </a:effectLst>
              <a:latin typeface="+mn-lt"/>
              <a:ea typeface="+mn-ea"/>
            </a:endParaRPr>
          </a:p>
        </p:txBody>
      </p:sp>
      <p:sp>
        <p:nvSpPr>
          <p:cNvPr id="8198" name="灯片编号占位符 5"/>
          <p:cNvSpPr>
            <a:spLocks noGrp="1"/>
          </p:cNvSpPr>
          <p:nvPr>
            <p:ph type="sldNum" sz="quarter" idx="12"/>
          </p:nvPr>
        </p:nvSpPr>
        <p:spPr/>
        <p:txBody>
          <a:bodyPr anchor="b"/>
          <a:lstStyle>
            <a:lvl1pPr>
              <a:defRPr sz="2100">
                <a:solidFill>
                  <a:schemeClr val="tx1"/>
                </a:solidFill>
                <a:latin typeface="Calibri" pitchFamily="34" charset="0"/>
                <a:ea typeface="宋体" pitchFamily="2" charset="-122"/>
              </a:defRPr>
            </a:lvl1pPr>
            <a:lvl2pPr>
              <a:defRPr sz="2100">
                <a:solidFill>
                  <a:schemeClr val="tx1"/>
                </a:solidFill>
                <a:latin typeface="Calibri" pitchFamily="34" charset="0"/>
                <a:ea typeface="宋体" pitchFamily="2" charset="-122"/>
              </a:defRPr>
            </a:lvl2pPr>
            <a:lvl3pPr>
              <a:defRPr sz="2100">
                <a:solidFill>
                  <a:schemeClr val="tx1"/>
                </a:solidFill>
                <a:latin typeface="Calibri" pitchFamily="34" charset="0"/>
                <a:ea typeface="宋体" pitchFamily="2" charset="-122"/>
              </a:defRPr>
            </a:lvl3pPr>
            <a:lvl4pPr>
              <a:defRPr sz="2100">
                <a:solidFill>
                  <a:schemeClr val="tx1"/>
                </a:solidFill>
                <a:latin typeface="Calibri" pitchFamily="34" charset="0"/>
                <a:ea typeface="宋体" pitchFamily="2" charset="-122"/>
              </a:defRPr>
            </a:lvl4pPr>
            <a:lvl5pPr>
              <a:defRPr sz="2100">
                <a:solidFill>
                  <a:schemeClr val="tx1"/>
                </a:solidFill>
                <a:latin typeface="Calibri" pitchFamily="34" charset="0"/>
                <a:ea typeface="宋体" pitchFamily="2" charset="-122"/>
              </a:defRPr>
            </a:lvl5pPr>
            <a:lvl6pPr marL="2633663" defTabSz="1089025" fontAlgn="base">
              <a:spcBef>
                <a:spcPct val="0"/>
              </a:spcBef>
              <a:spcAft>
                <a:spcPct val="0"/>
              </a:spcAft>
              <a:defRPr sz="2100">
                <a:solidFill>
                  <a:schemeClr val="tx1"/>
                </a:solidFill>
                <a:latin typeface="Calibri" pitchFamily="34" charset="0"/>
                <a:ea typeface="宋体" pitchFamily="2" charset="-122"/>
              </a:defRPr>
            </a:lvl6pPr>
            <a:lvl7pPr marL="3090863" defTabSz="1089025" fontAlgn="base">
              <a:spcBef>
                <a:spcPct val="0"/>
              </a:spcBef>
              <a:spcAft>
                <a:spcPct val="0"/>
              </a:spcAft>
              <a:defRPr sz="2100">
                <a:solidFill>
                  <a:schemeClr val="tx1"/>
                </a:solidFill>
                <a:latin typeface="Calibri" pitchFamily="34" charset="0"/>
                <a:ea typeface="宋体" pitchFamily="2" charset="-122"/>
              </a:defRPr>
            </a:lvl7pPr>
            <a:lvl8pPr marL="3548063" defTabSz="1089025" fontAlgn="base">
              <a:spcBef>
                <a:spcPct val="0"/>
              </a:spcBef>
              <a:spcAft>
                <a:spcPct val="0"/>
              </a:spcAft>
              <a:defRPr sz="2100">
                <a:solidFill>
                  <a:schemeClr val="tx1"/>
                </a:solidFill>
                <a:latin typeface="Calibri" pitchFamily="34" charset="0"/>
                <a:ea typeface="宋体" pitchFamily="2" charset="-122"/>
              </a:defRPr>
            </a:lvl8pPr>
            <a:lvl9pPr marL="4005263" defTabSz="1089025" fontAlgn="base">
              <a:spcBef>
                <a:spcPct val="0"/>
              </a:spcBef>
              <a:spcAft>
                <a:spcPct val="0"/>
              </a:spcAft>
              <a:defRPr sz="2100">
                <a:solidFill>
                  <a:schemeClr val="tx1"/>
                </a:solidFill>
                <a:latin typeface="Calibri" pitchFamily="34" charset="0"/>
                <a:ea typeface="宋体" pitchFamily="2" charset="-122"/>
              </a:defRPr>
            </a:lvl9pPr>
          </a:lstStyle>
          <a:p>
            <a:fld id="{1F53B319-AB5B-41FD-8C1D-53D502019423}" type="slidenum">
              <a:rPr lang="en-US" altLang="zh-CN" sz="1200">
                <a:solidFill>
                  <a:srgbClr val="898989"/>
                </a:solidFill>
                <a:latin typeface="Arial" pitchFamily="34" charset="0"/>
              </a:rPr>
              <a:pPr/>
              <a:t>13</a:t>
            </a:fld>
            <a:endParaRPr lang="en-US" altLang="zh-CN" sz="1200">
              <a:solidFill>
                <a:srgbClr val="898989"/>
              </a:solidFill>
              <a:latin typeface="Arial" pitchFamily="34" charset="0"/>
            </a:endParaRPr>
          </a:p>
        </p:txBody>
      </p:sp>
      <p:sp>
        <p:nvSpPr>
          <p:cNvPr id="5" name="Rectangle 2"/>
          <p:cNvSpPr>
            <a:spLocks noRot="1" noChangeArrowheads="1"/>
          </p:cNvSpPr>
          <p:nvPr/>
        </p:nvSpPr>
        <p:spPr bwMode="auto">
          <a:xfrm>
            <a:off x="1054856" y="130175"/>
            <a:ext cx="8878132" cy="706438"/>
          </a:xfrm>
          <a:prstGeom prst="rect">
            <a:avLst/>
          </a:prstGeom>
          <a:noFill/>
          <a:ln w="9525">
            <a:noFill/>
            <a:miter lim="800000"/>
          </a:ln>
          <a:effectLst/>
        </p:spPr>
        <p:txBody>
          <a:bodyPr anchor="ctr"/>
          <a:lstStyle/>
          <a:p>
            <a:pPr defTabSz="914400">
              <a:defRPr/>
            </a:pPr>
            <a:r>
              <a:rPr lang="zh-CN" altLang="en-US" sz="4000" b="1" dirty="0">
                <a:solidFill>
                  <a:srgbClr val="FFFF00"/>
                </a:solidFill>
                <a:effectLst>
                  <a:outerShdw blurRad="38100" dist="38100" dir="2700000" algn="tl">
                    <a:srgbClr val="000000"/>
                  </a:outerShdw>
                </a:effectLst>
                <a:latin typeface="Garamond" pitchFamily="18" charset="0"/>
              </a:rPr>
              <a:t>简易的应用规格说明</a:t>
            </a:r>
            <a:r>
              <a:rPr lang="zh-CN" altLang="en-US" sz="4000" b="1" dirty="0" smtClean="0">
                <a:solidFill>
                  <a:srgbClr val="FFFF00"/>
                </a:solidFill>
                <a:effectLst>
                  <a:outerShdw blurRad="38100" dist="38100" dir="2700000" algn="tl">
                    <a:srgbClr val="000000"/>
                  </a:outerShdw>
                </a:effectLst>
                <a:latin typeface="Garamond" pitchFamily="18" charset="0"/>
              </a:rPr>
              <a:t>技术</a:t>
            </a:r>
            <a:endParaRPr lang="zh-CN" altLang="en-US" sz="4000" b="1" dirty="0">
              <a:solidFill>
                <a:srgbClr val="FFFF00"/>
              </a:solidFill>
              <a:effectLst>
                <a:outerShdw blurRad="38100" dist="38100" dir="2700000" algn="tl">
                  <a:srgbClr val="000000"/>
                </a:outerShdw>
              </a:effectLst>
              <a:latin typeface="Garamond"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192516" grpId="1" build="p"/>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Rectangle 4"/>
          <p:cNvSpPr>
            <a:spLocks noGrp="1" noChangeArrowheads="1"/>
          </p:cNvSpPr>
          <p:nvPr>
            <p:ph idx="1"/>
          </p:nvPr>
        </p:nvSpPr>
        <p:spPr>
          <a:xfrm>
            <a:off x="982851" y="1341649"/>
            <a:ext cx="10728745" cy="4786312"/>
          </a:xfrm>
        </p:spPr>
        <p:txBody>
          <a:bodyPr lIns="91456" tIns="45728" rIns="91456" bIns="45728"/>
          <a:lstStyle/>
          <a:p>
            <a:pPr marL="342900" indent="-342900" algn="just" defTabSz="914400">
              <a:buClr>
                <a:schemeClr val="hlink"/>
              </a:buClr>
              <a:defRPr/>
            </a:pPr>
            <a:r>
              <a:rPr lang="zh-CN" altLang="en-US" b="1" kern="0" dirty="0" smtClean="0">
                <a:solidFill>
                  <a:srgbClr val="FFFF00"/>
                </a:solidFill>
                <a:effectLst>
                  <a:outerShdw blurRad="38100" dist="38100" dir="2700000" algn="tl">
                    <a:srgbClr val="000000"/>
                  </a:outerShdw>
                </a:effectLst>
                <a:latin typeface="+mn-lt"/>
                <a:ea typeface="+mn-ea"/>
              </a:rPr>
              <a:t>是否需要这个新产品？每位与会者把他们在会前准备好的</a:t>
            </a:r>
            <a:r>
              <a:rPr lang="zh-CN" altLang="en-US" b="1" kern="0" dirty="0" smtClean="0">
                <a:effectLst>
                  <a:outerShdw blurRad="38100" dist="38100" dir="2700000" algn="tl">
                    <a:srgbClr val="000000"/>
                  </a:outerShdw>
                </a:effectLst>
                <a:latin typeface="+mn-lt"/>
                <a:ea typeface="+mn-ea"/>
              </a:rPr>
              <a:t>列表展示</a:t>
            </a:r>
            <a:r>
              <a:rPr lang="zh-CN" altLang="en-US" b="1" kern="0" dirty="0" smtClean="0">
                <a:solidFill>
                  <a:srgbClr val="FFFF00"/>
                </a:solidFill>
                <a:effectLst>
                  <a:outerShdw blurRad="38100" dist="38100" dir="2700000" algn="tl">
                    <a:srgbClr val="000000"/>
                  </a:outerShdw>
                </a:effectLst>
                <a:latin typeface="+mn-lt"/>
                <a:ea typeface="+mn-ea"/>
              </a:rPr>
              <a:t>出来讨论</a:t>
            </a:r>
          </a:p>
          <a:p>
            <a:pPr marL="342900" indent="-342900" algn="just" defTabSz="914400">
              <a:buClr>
                <a:schemeClr val="hlink"/>
              </a:buClr>
              <a:defRPr/>
            </a:pPr>
            <a:r>
              <a:rPr lang="zh-CN" altLang="en-US" b="1" kern="0" dirty="0" smtClean="0">
                <a:solidFill>
                  <a:srgbClr val="FFFF00"/>
                </a:solidFill>
                <a:effectLst>
                  <a:outerShdw blurRad="38100" dist="38100" dir="2700000" algn="tl">
                    <a:srgbClr val="000000"/>
                  </a:outerShdw>
                </a:effectLst>
                <a:latin typeface="+mn-lt"/>
                <a:ea typeface="+mn-ea"/>
              </a:rPr>
              <a:t>由</a:t>
            </a:r>
            <a:r>
              <a:rPr lang="zh-CN" altLang="en-US" b="1" kern="0" dirty="0" smtClean="0">
                <a:solidFill>
                  <a:srgbClr val="FFFF00"/>
                </a:solidFill>
                <a:effectLst>
                  <a:outerShdw blurRad="38100" dist="38100" dir="2700000" algn="tl">
                    <a:srgbClr val="000000"/>
                  </a:outerShdw>
                </a:effectLst>
                <a:latin typeface="+mn-lt"/>
                <a:ea typeface="+mn-ea"/>
              </a:rPr>
              <a:t>协调人主持</a:t>
            </a:r>
            <a:r>
              <a:rPr lang="zh-CN" altLang="en-US" b="1" kern="0" dirty="0" smtClean="0">
                <a:effectLst>
                  <a:outerShdw blurRad="38100" dist="38100" dir="2700000" algn="tl">
                    <a:srgbClr val="000000"/>
                  </a:outerShdw>
                </a:effectLst>
                <a:latin typeface="+mn-lt"/>
                <a:ea typeface="+mn-ea"/>
              </a:rPr>
              <a:t>讨论</a:t>
            </a:r>
            <a:r>
              <a:rPr lang="zh-CN" altLang="en-US" b="1" kern="0" dirty="0" smtClean="0">
                <a:solidFill>
                  <a:srgbClr val="FFFF00"/>
                </a:solidFill>
                <a:effectLst>
                  <a:outerShdw blurRad="38100" dist="38100" dir="2700000" algn="tl">
                    <a:srgbClr val="000000"/>
                  </a:outerShdw>
                </a:effectLst>
                <a:latin typeface="+mn-lt"/>
                <a:ea typeface="+mn-ea"/>
              </a:rPr>
              <a:t>这些列表，目标是，针对每个议题</a:t>
            </a:r>
            <a:r>
              <a:rPr lang="en-US" altLang="zh-CN" b="1" kern="0" dirty="0" smtClean="0">
                <a:solidFill>
                  <a:srgbClr val="FFFF00"/>
                </a:solidFill>
                <a:effectLst>
                  <a:outerShdw blurRad="38100" dist="38100" dir="2700000" algn="tl">
                    <a:srgbClr val="000000"/>
                  </a:outerShdw>
                </a:effectLst>
                <a:latin typeface="+mn-lt"/>
                <a:ea typeface="+mn-ea"/>
              </a:rPr>
              <a:t>(</a:t>
            </a:r>
            <a:r>
              <a:rPr lang="zh-CN" altLang="en-US" b="1" kern="0" dirty="0" smtClean="0">
                <a:solidFill>
                  <a:srgbClr val="FFFF00"/>
                </a:solidFill>
                <a:effectLst>
                  <a:outerShdw blurRad="38100" dist="38100" dir="2700000" algn="tl">
                    <a:srgbClr val="000000"/>
                  </a:outerShdw>
                </a:effectLst>
                <a:latin typeface="+mn-lt"/>
                <a:ea typeface="+mn-ea"/>
              </a:rPr>
              <a:t>对象、服务、约束和性能</a:t>
            </a:r>
            <a:r>
              <a:rPr lang="en-US" altLang="zh-CN" b="1" kern="0" dirty="0" smtClean="0">
                <a:solidFill>
                  <a:srgbClr val="FFFF00"/>
                </a:solidFill>
                <a:effectLst>
                  <a:outerShdw blurRad="38100" dist="38100" dir="2700000" algn="tl">
                    <a:srgbClr val="000000"/>
                  </a:outerShdw>
                </a:effectLst>
                <a:latin typeface="+mn-lt"/>
                <a:ea typeface="+mn-ea"/>
              </a:rPr>
              <a:t>)</a:t>
            </a:r>
            <a:r>
              <a:rPr lang="zh-CN" altLang="en-US" b="1" kern="0" dirty="0" smtClean="0">
                <a:solidFill>
                  <a:srgbClr val="FFFF00"/>
                </a:solidFill>
                <a:effectLst>
                  <a:outerShdw blurRad="38100" dist="38100" dir="2700000" algn="tl">
                    <a:srgbClr val="000000"/>
                  </a:outerShdw>
                </a:effectLst>
                <a:latin typeface="+mn-lt"/>
                <a:ea typeface="+mn-ea"/>
              </a:rPr>
              <a:t>都创建出一张</a:t>
            </a:r>
            <a:r>
              <a:rPr lang="zh-CN" altLang="en-US" b="1" kern="0" dirty="0" smtClean="0">
                <a:effectLst>
                  <a:outerShdw blurRad="38100" dist="38100" dir="2700000" algn="tl">
                    <a:srgbClr val="000000"/>
                  </a:outerShdw>
                </a:effectLst>
                <a:latin typeface="+mn-lt"/>
                <a:ea typeface="+mn-ea"/>
              </a:rPr>
              <a:t>意见一致</a:t>
            </a:r>
            <a:r>
              <a:rPr lang="zh-CN" altLang="en-US" b="1" kern="0" dirty="0" smtClean="0">
                <a:solidFill>
                  <a:srgbClr val="FFFF00"/>
                </a:solidFill>
                <a:effectLst>
                  <a:outerShdw blurRad="38100" dist="38100" dir="2700000" algn="tl">
                    <a:srgbClr val="000000"/>
                  </a:outerShdw>
                </a:effectLst>
                <a:latin typeface="+mn-lt"/>
                <a:ea typeface="+mn-ea"/>
              </a:rPr>
              <a:t>的列表</a:t>
            </a:r>
          </a:p>
          <a:p>
            <a:pPr marL="342900" indent="-342900" algn="just" defTabSz="914400">
              <a:buClr>
                <a:schemeClr val="hlink"/>
              </a:buClr>
              <a:defRPr/>
            </a:pPr>
            <a:r>
              <a:rPr lang="zh-CN" altLang="en-US" b="1" kern="0" dirty="0" smtClean="0">
                <a:solidFill>
                  <a:srgbClr val="FFFF00"/>
                </a:solidFill>
                <a:effectLst>
                  <a:outerShdw blurRad="38100" dist="38100" dir="2700000" algn="tl">
                    <a:srgbClr val="000000"/>
                  </a:outerShdw>
                </a:effectLst>
                <a:latin typeface="+mn-lt"/>
                <a:ea typeface="+mn-ea"/>
              </a:rPr>
              <a:t>一旦得出了意见一致的列表，就把与会者分成更小的小组，每个小组的工作目标是为每张列表中的项目制定</a:t>
            </a:r>
            <a:r>
              <a:rPr lang="zh-CN" altLang="en-US" b="1" kern="0" dirty="0" smtClean="0">
                <a:effectLst>
                  <a:outerShdw blurRad="38100" dist="38100" dir="2700000" algn="tl">
                    <a:srgbClr val="000000"/>
                  </a:outerShdw>
                </a:effectLst>
                <a:latin typeface="+mn-lt"/>
                <a:ea typeface="+mn-ea"/>
              </a:rPr>
              <a:t>小型规格说明，</a:t>
            </a:r>
            <a:r>
              <a:rPr lang="zh-CN" altLang="en-US" b="1" kern="0" dirty="0" smtClean="0">
                <a:solidFill>
                  <a:srgbClr val="FFFF00"/>
                </a:solidFill>
                <a:effectLst>
                  <a:outerShdw blurRad="38100" dist="38100" dir="2700000" algn="tl">
                    <a:srgbClr val="000000"/>
                  </a:outerShdw>
                </a:effectLst>
                <a:latin typeface="+mn-lt"/>
                <a:ea typeface="+mn-ea"/>
              </a:rPr>
              <a:t>并</a:t>
            </a:r>
            <a:r>
              <a:rPr lang="zh-CN" altLang="en-US" b="1" kern="0" dirty="0" smtClean="0">
                <a:effectLst>
                  <a:outerShdw blurRad="38100" dist="38100" dir="2700000" algn="tl">
                    <a:srgbClr val="000000"/>
                  </a:outerShdw>
                </a:effectLst>
                <a:latin typeface="+mn-lt"/>
                <a:ea typeface="+mn-ea"/>
              </a:rPr>
              <a:t>讨论</a:t>
            </a:r>
            <a:endParaRPr lang="zh-CN" altLang="en-US" b="1" kern="0" dirty="0">
              <a:effectLst>
                <a:outerShdw blurRad="38100" dist="38100" dir="2700000" algn="tl">
                  <a:srgbClr val="000000"/>
                </a:outerShdw>
              </a:effectLst>
              <a:latin typeface="+mn-lt"/>
              <a:ea typeface="+mn-ea"/>
            </a:endParaRPr>
          </a:p>
        </p:txBody>
      </p:sp>
      <p:sp>
        <p:nvSpPr>
          <p:cNvPr id="9222" name="灯片编号占位符 5"/>
          <p:cNvSpPr>
            <a:spLocks noGrp="1"/>
          </p:cNvSpPr>
          <p:nvPr>
            <p:ph type="sldNum" sz="quarter" idx="12"/>
          </p:nvPr>
        </p:nvSpPr>
        <p:spPr/>
        <p:txBody>
          <a:bodyPr anchor="b"/>
          <a:lstStyle>
            <a:lvl1pPr>
              <a:defRPr sz="2100">
                <a:solidFill>
                  <a:schemeClr val="tx1"/>
                </a:solidFill>
                <a:latin typeface="Calibri" pitchFamily="34" charset="0"/>
                <a:ea typeface="宋体" pitchFamily="2" charset="-122"/>
              </a:defRPr>
            </a:lvl1pPr>
            <a:lvl2pPr>
              <a:defRPr sz="2100">
                <a:solidFill>
                  <a:schemeClr val="tx1"/>
                </a:solidFill>
                <a:latin typeface="Calibri" pitchFamily="34" charset="0"/>
                <a:ea typeface="宋体" pitchFamily="2" charset="-122"/>
              </a:defRPr>
            </a:lvl2pPr>
            <a:lvl3pPr>
              <a:defRPr sz="2100">
                <a:solidFill>
                  <a:schemeClr val="tx1"/>
                </a:solidFill>
                <a:latin typeface="Calibri" pitchFamily="34" charset="0"/>
                <a:ea typeface="宋体" pitchFamily="2" charset="-122"/>
              </a:defRPr>
            </a:lvl3pPr>
            <a:lvl4pPr>
              <a:defRPr sz="2100">
                <a:solidFill>
                  <a:schemeClr val="tx1"/>
                </a:solidFill>
                <a:latin typeface="Calibri" pitchFamily="34" charset="0"/>
                <a:ea typeface="宋体" pitchFamily="2" charset="-122"/>
              </a:defRPr>
            </a:lvl4pPr>
            <a:lvl5pPr>
              <a:defRPr sz="2100">
                <a:solidFill>
                  <a:schemeClr val="tx1"/>
                </a:solidFill>
                <a:latin typeface="Calibri" pitchFamily="34" charset="0"/>
                <a:ea typeface="宋体" pitchFamily="2" charset="-122"/>
              </a:defRPr>
            </a:lvl5pPr>
            <a:lvl6pPr marL="2633663" defTabSz="1089025" fontAlgn="base">
              <a:spcBef>
                <a:spcPct val="0"/>
              </a:spcBef>
              <a:spcAft>
                <a:spcPct val="0"/>
              </a:spcAft>
              <a:defRPr sz="2100">
                <a:solidFill>
                  <a:schemeClr val="tx1"/>
                </a:solidFill>
                <a:latin typeface="Calibri" pitchFamily="34" charset="0"/>
                <a:ea typeface="宋体" pitchFamily="2" charset="-122"/>
              </a:defRPr>
            </a:lvl6pPr>
            <a:lvl7pPr marL="3090863" defTabSz="1089025" fontAlgn="base">
              <a:spcBef>
                <a:spcPct val="0"/>
              </a:spcBef>
              <a:spcAft>
                <a:spcPct val="0"/>
              </a:spcAft>
              <a:defRPr sz="2100">
                <a:solidFill>
                  <a:schemeClr val="tx1"/>
                </a:solidFill>
                <a:latin typeface="Calibri" pitchFamily="34" charset="0"/>
                <a:ea typeface="宋体" pitchFamily="2" charset="-122"/>
              </a:defRPr>
            </a:lvl7pPr>
            <a:lvl8pPr marL="3548063" defTabSz="1089025" fontAlgn="base">
              <a:spcBef>
                <a:spcPct val="0"/>
              </a:spcBef>
              <a:spcAft>
                <a:spcPct val="0"/>
              </a:spcAft>
              <a:defRPr sz="2100">
                <a:solidFill>
                  <a:schemeClr val="tx1"/>
                </a:solidFill>
                <a:latin typeface="Calibri" pitchFamily="34" charset="0"/>
                <a:ea typeface="宋体" pitchFamily="2" charset="-122"/>
              </a:defRPr>
            </a:lvl8pPr>
            <a:lvl9pPr marL="4005263" defTabSz="1089025" fontAlgn="base">
              <a:spcBef>
                <a:spcPct val="0"/>
              </a:spcBef>
              <a:spcAft>
                <a:spcPct val="0"/>
              </a:spcAft>
              <a:defRPr sz="2100">
                <a:solidFill>
                  <a:schemeClr val="tx1"/>
                </a:solidFill>
                <a:latin typeface="Calibri" pitchFamily="34" charset="0"/>
                <a:ea typeface="宋体" pitchFamily="2" charset="-122"/>
              </a:defRPr>
            </a:lvl9pPr>
          </a:lstStyle>
          <a:p>
            <a:fld id="{399EBC60-3FDC-4E2E-87C0-3D1124139E41}" type="slidenum">
              <a:rPr lang="en-US" altLang="zh-CN" sz="1200">
                <a:solidFill>
                  <a:srgbClr val="898989"/>
                </a:solidFill>
                <a:latin typeface="Arial" pitchFamily="34" charset="0"/>
              </a:rPr>
              <a:pPr/>
              <a:t>14</a:t>
            </a:fld>
            <a:endParaRPr lang="en-US" altLang="zh-CN" sz="1200">
              <a:solidFill>
                <a:srgbClr val="898989"/>
              </a:solidFill>
              <a:latin typeface="Arial" pitchFamily="34" charset="0"/>
            </a:endParaRPr>
          </a:p>
        </p:txBody>
      </p:sp>
      <p:sp>
        <p:nvSpPr>
          <p:cNvPr id="5" name="Rectangle 2"/>
          <p:cNvSpPr>
            <a:spLocks noRot="1" noChangeArrowheads="1"/>
          </p:cNvSpPr>
          <p:nvPr/>
        </p:nvSpPr>
        <p:spPr bwMode="auto">
          <a:xfrm>
            <a:off x="1054856" y="130175"/>
            <a:ext cx="8878132" cy="706438"/>
          </a:xfrm>
          <a:prstGeom prst="rect">
            <a:avLst/>
          </a:prstGeom>
          <a:noFill/>
          <a:ln w="9525">
            <a:noFill/>
            <a:miter lim="800000"/>
          </a:ln>
          <a:effectLst/>
        </p:spPr>
        <p:txBody>
          <a:bodyPr anchor="ctr"/>
          <a:lstStyle/>
          <a:p>
            <a:pPr defTabSz="914400">
              <a:defRPr/>
            </a:pPr>
            <a:r>
              <a:rPr lang="zh-CN" altLang="en-US" sz="4000" b="1" dirty="0">
                <a:solidFill>
                  <a:srgbClr val="FFFF00"/>
                </a:solidFill>
                <a:effectLst>
                  <a:outerShdw blurRad="38100" dist="38100" dir="2700000" algn="tl">
                    <a:srgbClr val="000000"/>
                  </a:outerShdw>
                </a:effectLst>
                <a:latin typeface="Garamond" pitchFamily="18" charset="0"/>
              </a:rPr>
              <a:t>简易的应用规格说明</a:t>
            </a:r>
            <a:r>
              <a:rPr lang="zh-CN" altLang="en-US" sz="4000" b="1" dirty="0" smtClean="0">
                <a:solidFill>
                  <a:srgbClr val="FFFF00"/>
                </a:solidFill>
                <a:effectLst>
                  <a:outerShdw blurRad="38100" dist="38100" dir="2700000" algn="tl">
                    <a:srgbClr val="000000"/>
                  </a:outerShdw>
                </a:effectLst>
                <a:latin typeface="Garamond" pitchFamily="18" charset="0"/>
              </a:rPr>
              <a:t>技术</a:t>
            </a:r>
            <a:endParaRPr lang="zh-CN" altLang="en-US" sz="4000" b="1" dirty="0">
              <a:solidFill>
                <a:srgbClr val="FFFF00"/>
              </a:solidFill>
              <a:effectLst>
                <a:outerShdw blurRad="38100" dist="38100" dir="2700000" algn="tl">
                  <a:srgbClr val="000000"/>
                </a:outerShdw>
              </a:effectLst>
              <a:latin typeface="Garamond"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195588" grpId="1" build="p"/>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Rectangle 4"/>
          <p:cNvSpPr>
            <a:spLocks noGrp="1" noChangeArrowheads="1"/>
          </p:cNvSpPr>
          <p:nvPr>
            <p:ph idx="1"/>
          </p:nvPr>
        </p:nvSpPr>
        <p:spPr>
          <a:xfrm>
            <a:off x="1126861" y="1341438"/>
            <a:ext cx="9936690" cy="4786312"/>
          </a:xfrm>
        </p:spPr>
        <p:txBody>
          <a:bodyPr lIns="91456" tIns="45728" rIns="91456" bIns="45728"/>
          <a:lstStyle/>
          <a:p>
            <a:pPr marL="342900" indent="-342900" defTabSz="914400">
              <a:buClr>
                <a:schemeClr val="hlink"/>
              </a:buClr>
              <a:defRPr/>
            </a:pPr>
            <a:r>
              <a:rPr lang="zh-CN" altLang="en-US" b="1" kern="0" dirty="0" smtClean="0">
                <a:solidFill>
                  <a:srgbClr val="FFFF00"/>
                </a:solidFill>
                <a:effectLst>
                  <a:outerShdw blurRad="38100" dist="38100" dir="2700000" algn="tl">
                    <a:srgbClr val="000000"/>
                  </a:outerShdw>
                </a:effectLst>
                <a:latin typeface="+mn-lt"/>
                <a:ea typeface="+mn-ea"/>
              </a:rPr>
              <a:t>每个与会者都制定出产品的一整套</a:t>
            </a:r>
            <a:r>
              <a:rPr lang="zh-CN" altLang="en-US" b="1" kern="0" dirty="0" smtClean="0">
                <a:effectLst>
                  <a:outerShdw blurRad="38100" dist="38100" dir="2700000" algn="tl">
                    <a:srgbClr val="000000"/>
                  </a:outerShdw>
                </a:effectLst>
                <a:latin typeface="+mn-lt"/>
                <a:ea typeface="+mn-ea"/>
              </a:rPr>
              <a:t>确认标准</a:t>
            </a:r>
            <a:r>
              <a:rPr lang="zh-CN" altLang="en-US" b="1" kern="0" dirty="0" smtClean="0">
                <a:solidFill>
                  <a:srgbClr val="FFFF00"/>
                </a:solidFill>
                <a:effectLst>
                  <a:outerShdw blurRad="38100" dist="38100" dir="2700000" algn="tl">
                    <a:srgbClr val="000000"/>
                  </a:outerShdw>
                </a:effectLst>
                <a:latin typeface="+mn-lt"/>
                <a:ea typeface="+mn-ea"/>
              </a:rPr>
              <a:t>，并把自己制定的标准提交会议</a:t>
            </a:r>
            <a:r>
              <a:rPr lang="zh-CN" altLang="en-US" b="1" kern="0" dirty="0" smtClean="0">
                <a:effectLst>
                  <a:outerShdw blurRad="38100" dist="38100" dir="2700000" algn="tl">
                    <a:srgbClr val="000000"/>
                  </a:outerShdw>
                </a:effectLst>
                <a:latin typeface="+mn-lt"/>
                <a:ea typeface="+mn-ea"/>
              </a:rPr>
              <a:t>讨论</a:t>
            </a:r>
            <a:r>
              <a:rPr lang="zh-CN" altLang="en-US" b="1" kern="0" dirty="0" smtClean="0">
                <a:solidFill>
                  <a:srgbClr val="FFFF00"/>
                </a:solidFill>
                <a:effectLst>
                  <a:outerShdw blurRad="38100" dist="38100" dir="2700000" algn="tl">
                    <a:srgbClr val="000000"/>
                  </a:outerShdw>
                </a:effectLst>
                <a:latin typeface="+mn-lt"/>
                <a:ea typeface="+mn-ea"/>
              </a:rPr>
              <a:t>，以创建出</a:t>
            </a:r>
            <a:r>
              <a:rPr lang="zh-CN" altLang="en-US" b="1" kern="0" dirty="0" smtClean="0">
                <a:effectLst>
                  <a:outerShdw blurRad="38100" dist="38100" dir="2700000" algn="tl">
                    <a:srgbClr val="000000"/>
                  </a:outerShdw>
                </a:effectLst>
                <a:latin typeface="+mn-lt"/>
                <a:ea typeface="+mn-ea"/>
              </a:rPr>
              <a:t>意见一致</a:t>
            </a:r>
            <a:r>
              <a:rPr lang="zh-CN" altLang="en-US" b="1" kern="0" dirty="0" smtClean="0">
                <a:solidFill>
                  <a:srgbClr val="FFFF00"/>
                </a:solidFill>
                <a:effectLst>
                  <a:outerShdw blurRad="38100" dist="38100" dir="2700000" algn="tl">
                    <a:srgbClr val="000000"/>
                  </a:outerShdw>
                </a:effectLst>
                <a:latin typeface="+mn-lt"/>
                <a:ea typeface="+mn-ea"/>
              </a:rPr>
              <a:t>的</a:t>
            </a:r>
            <a:r>
              <a:rPr lang="zh-CN" altLang="en-US" b="1" kern="0" dirty="0">
                <a:solidFill>
                  <a:srgbClr val="FFFF00"/>
                </a:solidFill>
                <a:effectLst>
                  <a:outerShdw blurRad="38100" dist="38100" dir="2700000" algn="tl">
                    <a:srgbClr val="000000"/>
                  </a:outerShdw>
                </a:effectLst>
                <a:latin typeface="+mn-lt"/>
                <a:ea typeface="+mn-ea"/>
              </a:rPr>
              <a:t>确认标准</a:t>
            </a:r>
          </a:p>
          <a:p>
            <a:pPr marL="342900" indent="-342900" defTabSz="914400">
              <a:buClr>
                <a:schemeClr val="hlink"/>
              </a:buClr>
              <a:defRPr/>
            </a:pPr>
            <a:r>
              <a:rPr lang="zh-CN" altLang="en-US" b="1" kern="0" dirty="0" smtClean="0">
                <a:solidFill>
                  <a:srgbClr val="FFFF00"/>
                </a:solidFill>
                <a:effectLst>
                  <a:outerShdw blurRad="38100" dist="38100" dir="2700000" algn="tl">
                    <a:srgbClr val="000000"/>
                  </a:outerShdw>
                </a:effectLst>
                <a:latin typeface="+mn-lt"/>
                <a:ea typeface="+mn-ea"/>
              </a:rPr>
              <a:t>由一名或多名与会者根据会议成果起草完整的</a:t>
            </a:r>
            <a:r>
              <a:rPr lang="zh-CN" altLang="en-US" b="1" kern="0" dirty="0" smtClean="0">
                <a:effectLst>
                  <a:outerShdw blurRad="38100" dist="38100" dir="2700000" algn="tl">
                    <a:srgbClr val="000000"/>
                  </a:outerShdw>
                </a:effectLst>
                <a:latin typeface="+mn-lt"/>
                <a:ea typeface="+mn-ea"/>
              </a:rPr>
              <a:t>软件需求规格说明书</a:t>
            </a:r>
          </a:p>
        </p:txBody>
      </p:sp>
      <p:sp>
        <p:nvSpPr>
          <p:cNvPr id="10246" name="灯片编号占位符 5"/>
          <p:cNvSpPr>
            <a:spLocks noGrp="1"/>
          </p:cNvSpPr>
          <p:nvPr>
            <p:ph type="sldNum" sz="quarter" idx="12"/>
          </p:nvPr>
        </p:nvSpPr>
        <p:spPr/>
        <p:txBody>
          <a:bodyPr anchor="b"/>
          <a:lstStyle>
            <a:lvl1pPr>
              <a:defRPr sz="2100">
                <a:solidFill>
                  <a:schemeClr val="tx1"/>
                </a:solidFill>
                <a:latin typeface="Calibri" pitchFamily="34" charset="0"/>
                <a:ea typeface="宋体" pitchFamily="2" charset="-122"/>
              </a:defRPr>
            </a:lvl1pPr>
            <a:lvl2pPr>
              <a:defRPr sz="2100">
                <a:solidFill>
                  <a:schemeClr val="tx1"/>
                </a:solidFill>
                <a:latin typeface="Calibri" pitchFamily="34" charset="0"/>
                <a:ea typeface="宋体" pitchFamily="2" charset="-122"/>
              </a:defRPr>
            </a:lvl2pPr>
            <a:lvl3pPr>
              <a:defRPr sz="2100">
                <a:solidFill>
                  <a:schemeClr val="tx1"/>
                </a:solidFill>
                <a:latin typeface="Calibri" pitchFamily="34" charset="0"/>
                <a:ea typeface="宋体" pitchFamily="2" charset="-122"/>
              </a:defRPr>
            </a:lvl3pPr>
            <a:lvl4pPr>
              <a:defRPr sz="2100">
                <a:solidFill>
                  <a:schemeClr val="tx1"/>
                </a:solidFill>
                <a:latin typeface="Calibri" pitchFamily="34" charset="0"/>
                <a:ea typeface="宋体" pitchFamily="2" charset="-122"/>
              </a:defRPr>
            </a:lvl4pPr>
            <a:lvl5pPr>
              <a:defRPr sz="2100">
                <a:solidFill>
                  <a:schemeClr val="tx1"/>
                </a:solidFill>
                <a:latin typeface="Calibri" pitchFamily="34" charset="0"/>
                <a:ea typeface="宋体" pitchFamily="2" charset="-122"/>
              </a:defRPr>
            </a:lvl5pPr>
            <a:lvl6pPr marL="2633663" defTabSz="1089025" fontAlgn="base">
              <a:spcBef>
                <a:spcPct val="0"/>
              </a:spcBef>
              <a:spcAft>
                <a:spcPct val="0"/>
              </a:spcAft>
              <a:defRPr sz="2100">
                <a:solidFill>
                  <a:schemeClr val="tx1"/>
                </a:solidFill>
                <a:latin typeface="Calibri" pitchFamily="34" charset="0"/>
                <a:ea typeface="宋体" pitchFamily="2" charset="-122"/>
              </a:defRPr>
            </a:lvl6pPr>
            <a:lvl7pPr marL="3090863" defTabSz="1089025" fontAlgn="base">
              <a:spcBef>
                <a:spcPct val="0"/>
              </a:spcBef>
              <a:spcAft>
                <a:spcPct val="0"/>
              </a:spcAft>
              <a:defRPr sz="2100">
                <a:solidFill>
                  <a:schemeClr val="tx1"/>
                </a:solidFill>
                <a:latin typeface="Calibri" pitchFamily="34" charset="0"/>
                <a:ea typeface="宋体" pitchFamily="2" charset="-122"/>
              </a:defRPr>
            </a:lvl7pPr>
            <a:lvl8pPr marL="3548063" defTabSz="1089025" fontAlgn="base">
              <a:spcBef>
                <a:spcPct val="0"/>
              </a:spcBef>
              <a:spcAft>
                <a:spcPct val="0"/>
              </a:spcAft>
              <a:defRPr sz="2100">
                <a:solidFill>
                  <a:schemeClr val="tx1"/>
                </a:solidFill>
                <a:latin typeface="Calibri" pitchFamily="34" charset="0"/>
                <a:ea typeface="宋体" pitchFamily="2" charset="-122"/>
              </a:defRPr>
            </a:lvl8pPr>
            <a:lvl9pPr marL="4005263" defTabSz="1089025" fontAlgn="base">
              <a:spcBef>
                <a:spcPct val="0"/>
              </a:spcBef>
              <a:spcAft>
                <a:spcPct val="0"/>
              </a:spcAft>
              <a:defRPr sz="2100">
                <a:solidFill>
                  <a:schemeClr val="tx1"/>
                </a:solidFill>
                <a:latin typeface="Calibri" pitchFamily="34" charset="0"/>
                <a:ea typeface="宋体" pitchFamily="2" charset="-122"/>
              </a:defRPr>
            </a:lvl9pPr>
          </a:lstStyle>
          <a:p>
            <a:fld id="{E8592290-25CC-4724-A3FF-FAFE44D61AFE}" type="slidenum">
              <a:rPr lang="en-US" altLang="zh-CN" sz="1200">
                <a:solidFill>
                  <a:srgbClr val="898989"/>
                </a:solidFill>
                <a:latin typeface="Arial" pitchFamily="34" charset="0"/>
              </a:rPr>
              <a:pPr/>
              <a:t>15</a:t>
            </a:fld>
            <a:endParaRPr lang="en-US" altLang="zh-CN" sz="1200">
              <a:solidFill>
                <a:srgbClr val="898989"/>
              </a:solidFill>
              <a:latin typeface="Arial" pitchFamily="34" charset="0"/>
            </a:endParaRPr>
          </a:p>
        </p:txBody>
      </p:sp>
      <p:sp>
        <p:nvSpPr>
          <p:cNvPr id="5" name="Rectangle 2"/>
          <p:cNvSpPr>
            <a:spLocks noRot="1" noChangeArrowheads="1"/>
          </p:cNvSpPr>
          <p:nvPr/>
        </p:nvSpPr>
        <p:spPr bwMode="auto">
          <a:xfrm>
            <a:off x="1054856" y="130175"/>
            <a:ext cx="8878132" cy="706438"/>
          </a:xfrm>
          <a:prstGeom prst="rect">
            <a:avLst/>
          </a:prstGeom>
          <a:noFill/>
          <a:ln w="9525">
            <a:noFill/>
            <a:miter lim="800000"/>
          </a:ln>
          <a:effectLst/>
        </p:spPr>
        <p:txBody>
          <a:bodyPr anchor="ctr"/>
          <a:lstStyle/>
          <a:p>
            <a:pPr defTabSz="914400">
              <a:defRPr/>
            </a:pPr>
            <a:r>
              <a:rPr lang="zh-CN" altLang="en-US" sz="4000" b="1" dirty="0">
                <a:solidFill>
                  <a:srgbClr val="FFFF00"/>
                </a:solidFill>
                <a:effectLst>
                  <a:outerShdw blurRad="38100" dist="38100" dir="2700000" algn="tl">
                    <a:srgbClr val="000000"/>
                  </a:outerShdw>
                </a:effectLst>
                <a:latin typeface="Garamond" pitchFamily="18" charset="0"/>
              </a:rPr>
              <a:t>简易的应用规格说明</a:t>
            </a:r>
            <a:r>
              <a:rPr lang="zh-CN" altLang="en-US" sz="4000" b="1" dirty="0" smtClean="0">
                <a:solidFill>
                  <a:srgbClr val="FFFF00"/>
                </a:solidFill>
                <a:effectLst>
                  <a:outerShdw blurRad="38100" dist="38100" dir="2700000" algn="tl">
                    <a:srgbClr val="000000"/>
                  </a:outerShdw>
                </a:effectLst>
                <a:latin typeface="Garamond" pitchFamily="18" charset="0"/>
              </a:rPr>
              <a:t>技术</a:t>
            </a:r>
            <a:endParaRPr lang="zh-CN" altLang="en-US" sz="4000" b="1" dirty="0">
              <a:solidFill>
                <a:srgbClr val="FFFF00"/>
              </a:solidFill>
              <a:effectLst>
                <a:outerShdw blurRad="38100" dist="38100" dir="2700000" algn="tl">
                  <a:srgbClr val="000000"/>
                </a:outerShdw>
              </a:effectLst>
              <a:latin typeface="Garamond"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196612" grpId="1" build="p"/>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416E6659-9F60-430F-A777-7116F98D7030}" type="slidenum">
              <a:rPr lang="en-US" altLang="zh-CN"/>
              <a:pPr/>
              <a:t>16</a:t>
            </a:fld>
            <a:endParaRPr lang="en-US" altLang="zh-CN" dirty="0"/>
          </a:p>
        </p:txBody>
      </p:sp>
      <p:sp>
        <p:nvSpPr>
          <p:cNvPr id="227330" name="Rectangle 2"/>
          <p:cNvSpPr>
            <a:spLocks noGrp="1" noRot="1" noChangeArrowheads="1"/>
          </p:cNvSpPr>
          <p:nvPr>
            <p:ph type="title"/>
          </p:nvPr>
        </p:nvSpPr>
        <p:spPr>
          <a:xfrm>
            <a:off x="982851" y="0"/>
            <a:ext cx="10612857" cy="851097"/>
          </a:xfrm>
        </p:spPr>
        <p:txBody>
          <a:bodyPr/>
          <a:lstStyle/>
          <a:p>
            <a:r>
              <a:rPr lang="en-US" altLang="zh-CN" sz="4300" dirty="0">
                <a:solidFill>
                  <a:srgbClr val="FFFF00"/>
                </a:solidFill>
              </a:rPr>
              <a:t>FAST</a:t>
            </a:r>
            <a:r>
              <a:rPr lang="zh-CN" altLang="en-US" sz="4300" dirty="0">
                <a:solidFill>
                  <a:srgbClr val="FFFF00"/>
                </a:solidFill>
              </a:rPr>
              <a:t>例子</a:t>
            </a:r>
          </a:p>
        </p:txBody>
      </p:sp>
      <p:sp>
        <p:nvSpPr>
          <p:cNvPr id="227331" name="Rectangle 3"/>
          <p:cNvSpPr>
            <a:spLocks noGrp="1" noChangeArrowheads="1"/>
          </p:cNvSpPr>
          <p:nvPr>
            <p:ph type="body" idx="1"/>
          </p:nvPr>
        </p:nvSpPr>
        <p:spPr>
          <a:xfrm>
            <a:off x="624336" y="908261"/>
            <a:ext cx="10971372" cy="1369139"/>
          </a:xfrm>
        </p:spPr>
        <p:txBody>
          <a:bodyPr/>
          <a:lstStyle/>
          <a:p>
            <a:r>
              <a:rPr lang="zh-CN" altLang="en-US" b="1" dirty="0">
                <a:solidFill>
                  <a:srgbClr val="FFFF00"/>
                </a:solidFill>
              </a:rPr>
              <a:t>假定一个为消费者产品公司工作的</a:t>
            </a:r>
            <a:r>
              <a:rPr lang="en-US" altLang="zh-CN" b="1" dirty="0">
                <a:solidFill>
                  <a:srgbClr val="FFFF00"/>
                </a:solidFill>
              </a:rPr>
              <a:t>FAST</a:t>
            </a:r>
            <a:r>
              <a:rPr lang="zh-CN" altLang="en-US" b="1" dirty="0">
                <a:solidFill>
                  <a:srgbClr val="FFFF00"/>
                </a:solidFill>
              </a:rPr>
              <a:t>团队已经被提供了下面的产品</a:t>
            </a:r>
            <a:r>
              <a:rPr lang="zh-CN" altLang="en-US" b="1" dirty="0" smtClean="0">
                <a:solidFill>
                  <a:srgbClr val="FFFF00"/>
                </a:solidFill>
              </a:rPr>
              <a:t>描述：</a:t>
            </a:r>
          </a:p>
          <a:p>
            <a:pPr lvl="1" algn="dist">
              <a:lnSpc>
                <a:spcPct val="110000"/>
              </a:lnSpc>
              <a:buNone/>
            </a:pPr>
            <a:r>
              <a:rPr lang="zh-CN" altLang="en-US" b="1" dirty="0" smtClean="0"/>
              <a:t>   </a:t>
            </a:r>
            <a:endParaRPr lang="zh-CN" altLang="en-US" b="1" dirty="0"/>
          </a:p>
        </p:txBody>
      </p:sp>
      <p:sp>
        <p:nvSpPr>
          <p:cNvPr id="6" name="TextBox 5"/>
          <p:cNvSpPr txBox="1"/>
          <p:nvPr/>
        </p:nvSpPr>
        <p:spPr>
          <a:xfrm>
            <a:off x="1103302" y="2205374"/>
            <a:ext cx="9960249" cy="3187679"/>
          </a:xfrm>
          <a:prstGeom prst="rect">
            <a:avLst/>
          </a:prstGeom>
          <a:noFill/>
        </p:spPr>
        <p:txBody>
          <a:bodyPr wrap="square" lIns="108850" tIns="54425" rIns="108850" bIns="54425" rtlCol="0">
            <a:spAutoFit/>
          </a:bodyPr>
          <a:lstStyle/>
          <a:p>
            <a:pPr marL="0" lvl="1" algn="just">
              <a:lnSpc>
                <a:spcPts val="4000"/>
              </a:lnSpc>
            </a:pPr>
            <a:r>
              <a:rPr lang="zh-CN" altLang="en-US" sz="2800" dirty="0" smtClean="0">
                <a:solidFill>
                  <a:schemeClr val="bg1"/>
                </a:solidFill>
              </a:rPr>
              <a:t>我们的研究表明，家庭安全系统的市场正以每年</a:t>
            </a:r>
            <a:r>
              <a:rPr lang="en-US" altLang="zh-CN" sz="2800" dirty="0" smtClean="0">
                <a:solidFill>
                  <a:schemeClr val="bg1"/>
                </a:solidFill>
              </a:rPr>
              <a:t>40%</a:t>
            </a:r>
            <a:r>
              <a:rPr lang="zh-CN" altLang="en-US" sz="2800" dirty="0" smtClean="0">
                <a:solidFill>
                  <a:schemeClr val="bg1"/>
                </a:solidFill>
              </a:rPr>
              <a:t>的比率增长，我们希望进入该市场，试图建造基于微处理器的家庭安全系统，该系统将保护和</a:t>
            </a:r>
            <a:r>
              <a:rPr lang="en-US" altLang="zh-CN" sz="2800" dirty="0" smtClean="0">
                <a:solidFill>
                  <a:schemeClr val="bg1"/>
                </a:solidFill>
              </a:rPr>
              <a:t>/</a:t>
            </a:r>
            <a:r>
              <a:rPr lang="zh-CN" altLang="en-US" sz="2800" dirty="0" smtClean="0">
                <a:solidFill>
                  <a:schemeClr val="bg1"/>
                </a:solidFill>
              </a:rPr>
              <a:t>或识别一系列不希望的</a:t>
            </a:r>
            <a:r>
              <a:rPr lang="zh-CN" altLang="en-US" sz="2800" dirty="0" smtClean="0">
                <a:solidFill>
                  <a:schemeClr val="bg1"/>
                </a:solidFill>
                <a:latin typeface="Arial"/>
              </a:rPr>
              <a:t>“</a:t>
            </a:r>
            <a:r>
              <a:rPr lang="zh-CN" altLang="en-US" sz="2800" dirty="0" smtClean="0">
                <a:solidFill>
                  <a:schemeClr val="bg1"/>
                </a:solidFill>
              </a:rPr>
              <a:t>情况</a:t>
            </a:r>
            <a:r>
              <a:rPr lang="zh-CN" altLang="en-US" sz="2800" dirty="0" smtClean="0">
                <a:solidFill>
                  <a:schemeClr val="bg1"/>
                </a:solidFill>
                <a:latin typeface="Arial"/>
              </a:rPr>
              <a:t>”</a:t>
            </a:r>
            <a:r>
              <a:rPr lang="zh-CN" altLang="en-US" sz="2800" dirty="0" smtClean="0">
                <a:solidFill>
                  <a:schemeClr val="bg1"/>
                </a:solidFill>
              </a:rPr>
              <a:t>，如非法进入、火警、火灾或其他。该产品，暂时称为</a:t>
            </a:r>
            <a:r>
              <a:rPr lang="en-US" altLang="zh-CN" sz="2800" dirty="0" err="1" smtClean="0">
                <a:solidFill>
                  <a:schemeClr val="bg1"/>
                </a:solidFill>
              </a:rPr>
              <a:t>SafeHome</a:t>
            </a:r>
            <a:r>
              <a:rPr lang="zh-CN" altLang="en-US" sz="2800" dirty="0" smtClean="0">
                <a:solidFill>
                  <a:schemeClr val="bg1"/>
                </a:solidFill>
              </a:rPr>
              <a:t>，将使用合适的传感器来检测每种情况，可由房主编程，并且当情况被检测到时，自动地给监控机构拨打电话。</a:t>
            </a:r>
          </a:p>
        </p:txBody>
      </p:sp>
    </p:spTree>
    <p:extLst>
      <p:ext uri="{BB962C8B-B14F-4D97-AF65-F5344CB8AC3E}">
        <p14:creationId xmlns:p14="http://schemas.microsoft.com/office/powerpoint/2010/main" val="3524517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fld id="{ADFF7293-4BB1-4E8E-800D-F701AEEB0A49}" type="slidenum">
              <a:rPr lang="en-US" altLang="zh-CN"/>
              <a:pPr/>
              <a:t>17</a:t>
            </a:fld>
            <a:endParaRPr lang="en-US" altLang="zh-CN"/>
          </a:p>
        </p:txBody>
      </p:sp>
      <p:sp>
        <p:nvSpPr>
          <p:cNvPr id="228355" name="Rectangle 3"/>
          <p:cNvSpPr>
            <a:spLocks noGrp="1" noChangeArrowheads="1"/>
          </p:cNvSpPr>
          <p:nvPr>
            <p:ph type="body" idx="1"/>
          </p:nvPr>
        </p:nvSpPr>
        <p:spPr>
          <a:xfrm>
            <a:off x="609521" y="188957"/>
            <a:ext cx="10971372" cy="6337179"/>
          </a:xfrm>
        </p:spPr>
        <p:txBody>
          <a:bodyPr/>
          <a:lstStyle/>
          <a:p>
            <a:pPr>
              <a:lnSpc>
                <a:spcPts val="3928"/>
              </a:lnSpc>
            </a:pPr>
            <a:r>
              <a:rPr lang="zh-CN" altLang="en-US" sz="2800" b="1" dirty="0">
                <a:solidFill>
                  <a:srgbClr val="FFFF00"/>
                </a:solidFill>
              </a:rPr>
              <a:t>对象列表</a:t>
            </a:r>
            <a:r>
              <a:rPr lang="zh-CN" altLang="en-US" sz="2800" b="1" dirty="0"/>
              <a:t>：</a:t>
            </a:r>
          </a:p>
          <a:p>
            <a:pPr lvl="1">
              <a:lnSpc>
                <a:spcPts val="3928"/>
              </a:lnSpc>
            </a:pPr>
            <a:r>
              <a:rPr lang="zh-CN" altLang="en-US" sz="2400" b="1" dirty="0"/>
              <a:t>若干烟雾检测器、若干窗和门传感器、若干运动检测器、一个警报器、一个事件（某传感器被激活）、一个控制面板、一个显示器、一组电话号码、一次电话拨号等。</a:t>
            </a:r>
          </a:p>
          <a:p>
            <a:pPr>
              <a:lnSpc>
                <a:spcPts val="3928"/>
              </a:lnSpc>
            </a:pPr>
            <a:r>
              <a:rPr lang="zh-CN" altLang="en-US" sz="2800" b="1" dirty="0">
                <a:solidFill>
                  <a:srgbClr val="FFFF00"/>
                </a:solidFill>
              </a:rPr>
              <a:t>服务列表</a:t>
            </a:r>
            <a:r>
              <a:rPr lang="zh-CN" altLang="en-US" sz="2800" b="1" dirty="0"/>
              <a:t>：</a:t>
            </a:r>
          </a:p>
          <a:p>
            <a:pPr lvl="1">
              <a:lnSpc>
                <a:spcPts val="3928"/>
              </a:lnSpc>
            </a:pPr>
            <a:r>
              <a:rPr lang="zh-CN" altLang="en-US" sz="2400" b="1" dirty="0"/>
              <a:t>设置警报器、监控传感器、电话拨号、控制面板编程、读显示器。</a:t>
            </a:r>
          </a:p>
          <a:p>
            <a:pPr>
              <a:lnSpc>
                <a:spcPts val="3928"/>
              </a:lnSpc>
            </a:pPr>
            <a:r>
              <a:rPr lang="zh-CN" altLang="en-US" sz="2800" b="1" dirty="0">
                <a:solidFill>
                  <a:srgbClr val="FFFF00"/>
                </a:solidFill>
              </a:rPr>
              <a:t>开发约束列表</a:t>
            </a:r>
            <a:r>
              <a:rPr lang="zh-CN" altLang="en-US" sz="2800" b="1" dirty="0"/>
              <a:t>：</a:t>
            </a:r>
          </a:p>
          <a:p>
            <a:pPr lvl="1">
              <a:lnSpc>
                <a:spcPts val="3928"/>
              </a:lnSpc>
            </a:pPr>
            <a:r>
              <a:rPr lang="zh-CN" altLang="en-US" sz="2400" b="1" dirty="0"/>
              <a:t>系统的制造成本必须低于</a:t>
            </a:r>
            <a:r>
              <a:rPr lang="en-US" altLang="zh-CN" sz="2400" b="1" dirty="0"/>
              <a:t>80</a:t>
            </a:r>
            <a:r>
              <a:rPr lang="zh-CN" altLang="en-US" sz="2400" b="1" dirty="0"/>
              <a:t>美元，必须是用户友好的，必须是和标准电话线接口的。</a:t>
            </a:r>
          </a:p>
          <a:p>
            <a:pPr>
              <a:lnSpc>
                <a:spcPts val="3928"/>
              </a:lnSpc>
            </a:pPr>
            <a:r>
              <a:rPr lang="zh-CN" altLang="en-US" sz="2800" b="1" dirty="0">
                <a:solidFill>
                  <a:srgbClr val="FFFF00"/>
                </a:solidFill>
              </a:rPr>
              <a:t>性能标准列表</a:t>
            </a:r>
            <a:r>
              <a:rPr lang="zh-CN" altLang="en-US" sz="2800" b="1" dirty="0"/>
              <a:t>：</a:t>
            </a:r>
          </a:p>
          <a:p>
            <a:pPr lvl="1">
              <a:lnSpc>
                <a:spcPts val="3928"/>
              </a:lnSpc>
            </a:pPr>
            <a:r>
              <a:rPr lang="zh-CN" altLang="en-US" sz="2400" b="1" dirty="0"/>
              <a:t>传感器事件应该在一秒钟之内被识别，应该实现事件优先级模式。</a:t>
            </a:r>
          </a:p>
        </p:txBody>
      </p:sp>
    </p:spTree>
    <p:extLst>
      <p:ext uri="{BB962C8B-B14F-4D97-AF65-F5344CB8AC3E}">
        <p14:creationId xmlns:p14="http://schemas.microsoft.com/office/powerpoint/2010/main" val="36501387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856D745F-2916-44E6-8A06-5A215C2A05B8}" type="slidenum">
              <a:rPr lang="en-US" altLang="zh-CN"/>
              <a:pPr/>
              <a:t>18</a:t>
            </a:fld>
            <a:endParaRPr lang="en-US" altLang="zh-CN" dirty="0"/>
          </a:p>
        </p:txBody>
      </p:sp>
      <p:sp>
        <p:nvSpPr>
          <p:cNvPr id="229378" name="Rectangle 2"/>
          <p:cNvSpPr>
            <a:spLocks noGrp="1" noRot="1" noChangeArrowheads="1"/>
          </p:cNvSpPr>
          <p:nvPr>
            <p:ph type="title"/>
          </p:nvPr>
        </p:nvSpPr>
        <p:spPr>
          <a:xfrm>
            <a:off x="910846" y="44460"/>
            <a:ext cx="10670047" cy="937164"/>
          </a:xfrm>
        </p:spPr>
        <p:txBody>
          <a:bodyPr/>
          <a:lstStyle/>
          <a:p>
            <a:r>
              <a:rPr lang="zh-CN" altLang="en-US" dirty="0">
                <a:solidFill>
                  <a:srgbClr val="FFFF00"/>
                </a:solidFill>
              </a:rPr>
              <a:t>小规约例子</a:t>
            </a:r>
          </a:p>
        </p:txBody>
      </p:sp>
      <p:sp>
        <p:nvSpPr>
          <p:cNvPr id="229379" name="Rectangle 3"/>
          <p:cNvSpPr>
            <a:spLocks noGrp="1" noChangeArrowheads="1"/>
          </p:cNvSpPr>
          <p:nvPr>
            <p:ph type="body" idx="1"/>
          </p:nvPr>
        </p:nvSpPr>
        <p:spPr>
          <a:xfrm>
            <a:off x="609521" y="1052757"/>
            <a:ext cx="10971372" cy="5473379"/>
          </a:xfrm>
        </p:spPr>
        <p:txBody>
          <a:bodyPr/>
          <a:lstStyle/>
          <a:p>
            <a:r>
              <a:rPr lang="en-US" altLang="zh-CN" b="1" dirty="0" err="1" smtClean="0"/>
              <a:t>SafeHome</a:t>
            </a:r>
            <a:r>
              <a:rPr lang="zh-CN" altLang="en-US" b="1" dirty="0"/>
              <a:t>中</a:t>
            </a:r>
            <a:r>
              <a:rPr lang="zh-CN" altLang="en-US" b="1" dirty="0">
                <a:solidFill>
                  <a:srgbClr val="FFFF00"/>
                </a:solidFill>
              </a:rPr>
              <a:t>对象</a:t>
            </a:r>
            <a:r>
              <a:rPr lang="zh-CN" altLang="en-US" b="1" dirty="0">
                <a:solidFill>
                  <a:srgbClr val="FFFF00"/>
                </a:solidFill>
                <a:latin typeface="Arial"/>
              </a:rPr>
              <a:t>“</a:t>
            </a:r>
            <a:r>
              <a:rPr lang="zh-CN" altLang="en-US" b="1" dirty="0">
                <a:solidFill>
                  <a:srgbClr val="FFFF00"/>
                </a:solidFill>
              </a:rPr>
              <a:t>控制面板</a:t>
            </a:r>
            <a:r>
              <a:rPr lang="zh-CN" altLang="en-US" b="1" dirty="0">
                <a:solidFill>
                  <a:srgbClr val="FFFF00"/>
                </a:solidFill>
                <a:latin typeface="Arial"/>
              </a:rPr>
              <a:t>”</a:t>
            </a:r>
            <a:r>
              <a:rPr lang="zh-CN" altLang="en-US" b="1" dirty="0"/>
              <a:t>的小规约可能是：</a:t>
            </a:r>
          </a:p>
          <a:p>
            <a:pPr lvl="1"/>
            <a:r>
              <a:rPr lang="zh-CN" altLang="en-US" dirty="0"/>
              <a:t>安装在墙上</a:t>
            </a:r>
          </a:p>
          <a:p>
            <a:pPr lvl="1"/>
            <a:r>
              <a:rPr lang="zh-CN" altLang="en-US" dirty="0"/>
              <a:t>大小约为</a:t>
            </a:r>
            <a:r>
              <a:rPr lang="en-US" altLang="zh-CN" dirty="0"/>
              <a:t>9</a:t>
            </a:r>
            <a:r>
              <a:rPr lang="zh-CN" altLang="en-US" dirty="0"/>
              <a:t>英寸*</a:t>
            </a:r>
            <a:r>
              <a:rPr lang="en-US" altLang="zh-CN" dirty="0"/>
              <a:t>5</a:t>
            </a:r>
            <a:r>
              <a:rPr lang="zh-CN" altLang="en-US" dirty="0"/>
              <a:t>英寸</a:t>
            </a:r>
          </a:p>
          <a:p>
            <a:pPr lvl="1"/>
            <a:r>
              <a:rPr lang="zh-CN" altLang="en-US" dirty="0"/>
              <a:t>包含标准的</a:t>
            </a:r>
            <a:r>
              <a:rPr lang="en-US" altLang="zh-CN" dirty="0"/>
              <a:t>12</a:t>
            </a:r>
            <a:r>
              <a:rPr lang="zh-CN" altLang="en-US" dirty="0"/>
              <a:t>键键盘和特殊键</a:t>
            </a:r>
          </a:p>
          <a:p>
            <a:pPr lvl="1"/>
            <a:r>
              <a:rPr lang="zh-CN" altLang="en-US" dirty="0"/>
              <a:t>包含</a:t>
            </a:r>
            <a:r>
              <a:rPr lang="en-US" altLang="zh-CN" dirty="0"/>
              <a:t>LCD</a:t>
            </a:r>
            <a:r>
              <a:rPr lang="zh-CN" altLang="en-US" dirty="0"/>
              <a:t>显示，形为草图所示（未在此给出）</a:t>
            </a:r>
          </a:p>
          <a:p>
            <a:pPr lvl="1"/>
            <a:r>
              <a:rPr lang="zh-CN" altLang="en-US" dirty="0"/>
              <a:t>所有的客户交互通过键发生</a:t>
            </a:r>
          </a:p>
          <a:p>
            <a:pPr lvl="1"/>
            <a:r>
              <a:rPr lang="zh-CN" altLang="en-US" dirty="0"/>
              <a:t>被用于启动或关闭系统</a:t>
            </a:r>
          </a:p>
          <a:p>
            <a:pPr lvl="1"/>
            <a:r>
              <a:rPr lang="zh-CN" altLang="en-US" dirty="0"/>
              <a:t>软件提供交互指南、回显等</a:t>
            </a:r>
          </a:p>
          <a:p>
            <a:pPr lvl="1"/>
            <a:r>
              <a:rPr lang="zh-CN" altLang="en-US" dirty="0"/>
              <a:t>被连接到所有传感器</a:t>
            </a:r>
          </a:p>
        </p:txBody>
      </p:sp>
    </p:spTree>
    <p:extLst>
      <p:ext uri="{BB962C8B-B14F-4D97-AF65-F5344CB8AC3E}">
        <p14:creationId xmlns:p14="http://schemas.microsoft.com/office/powerpoint/2010/main" val="22764223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C600EBD1-C7B8-4C8F-A0BC-AE8338CC15FF}" type="slidenum">
              <a:rPr lang="en-US" altLang="zh-CN"/>
              <a:pPr/>
              <a:t>19</a:t>
            </a:fld>
            <a:endParaRPr lang="en-US" altLang="zh-CN"/>
          </a:p>
        </p:txBody>
      </p:sp>
      <p:sp>
        <p:nvSpPr>
          <p:cNvPr id="205828" name="Rectangle 4"/>
          <p:cNvSpPr>
            <a:spLocks noGrp="1" noChangeArrowheads="1"/>
          </p:cNvSpPr>
          <p:nvPr>
            <p:ph type="body" idx="1"/>
          </p:nvPr>
        </p:nvSpPr>
        <p:spPr>
          <a:xfrm>
            <a:off x="1270871" y="1600570"/>
            <a:ext cx="10310022" cy="4854112"/>
          </a:xfrm>
        </p:spPr>
        <p:txBody>
          <a:bodyPr/>
          <a:lstStyle/>
          <a:p>
            <a:r>
              <a:rPr lang="zh-CN" altLang="en-US" b="1" dirty="0">
                <a:solidFill>
                  <a:srgbClr val="FFFF00"/>
                </a:solidFill>
              </a:rPr>
              <a:t>优点：</a:t>
            </a:r>
          </a:p>
          <a:p>
            <a:pPr lvl="1">
              <a:lnSpc>
                <a:spcPct val="115000"/>
              </a:lnSpc>
            </a:pPr>
            <a:r>
              <a:rPr lang="zh-CN" altLang="en-US" b="1" dirty="0">
                <a:solidFill>
                  <a:srgbClr val="FFFF00"/>
                </a:solidFill>
              </a:rPr>
              <a:t>使用户与开发者不分彼此，齐心协力</a:t>
            </a:r>
          </a:p>
          <a:p>
            <a:pPr lvl="1">
              <a:lnSpc>
                <a:spcPct val="115000"/>
              </a:lnSpc>
            </a:pPr>
            <a:r>
              <a:rPr lang="zh-CN" altLang="en-US" b="1" dirty="0">
                <a:solidFill>
                  <a:srgbClr val="FFFF00"/>
                </a:solidFill>
              </a:rPr>
              <a:t>即时讨论并求精</a:t>
            </a:r>
          </a:p>
          <a:p>
            <a:pPr lvl="1">
              <a:lnSpc>
                <a:spcPct val="115000"/>
              </a:lnSpc>
            </a:pPr>
            <a:r>
              <a:rPr lang="zh-CN" altLang="en-US" b="1" dirty="0">
                <a:solidFill>
                  <a:srgbClr val="FFFF00"/>
                </a:solidFill>
              </a:rPr>
              <a:t>有能导出规格说明的具体步骤</a:t>
            </a:r>
          </a:p>
        </p:txBody>
      </p:sp>
      <p:sp>
        <p:nvSpPr>
          <p:cNvPr id="7" name="Rectangle 2"/>
          <p:cNvSpPr>
            <a:spLocks noRot="1" noChangeArrowheads="1"/>
          </p:cNvSpPr>
          <p:nvPr/>
        </p:nvSpPr>
        <p:spPr bwMode="auto">
          <a:xfrm>
            <a:off x="838841" y="128584"/>
            <a:ext cx="8231188" cy="706438"/>
          </a:xfrm>
          <a:prstGeom prst="rect">
            <a:avLst/>
          </a:prstGeom>
          <a:noFill/>
          <a:ln w="9525">
            <a:noFill/>
            <a:miter lim="800000"/>
          </a:ln>
          <a:effectLst/>
        </p:spPr>
        <p:txBody>
          <a:bodyPr anchor="ctr"/>
          <a:lstStyle/>
          <a:p>
            <a:pPr defTabSz="914400">
              <a:defRPr/>
            </a:pPr>
            <a:r>
              <a:rPr lang="zh-CN" altLang="en-US" sz="4000" b="1" dirty="0">
                <a:solidFill>
                  <a:srgbClr val="FFFF00"/>
                </a:solidFill>
                <a:effectLst>
                  <a:outerShdw blurRad="38100" dist="38100" dir="2700000" algn="tl">
                    <a:srgbClr val="000000"/>
                  </a:outerShdw>
                </a:effectLst>
                <a:latin typeface="Garamond" pitchFamily="18" charset="0"/>
              </a:rPr>
              <a:t>简易的应用规格说明技术</a:t>
            </a:r>
          </a:p>
        </p:txBody>
      </p:sp>
    </p:spTree>
    <p:extLst>
      <p:ext uri="{BB962C8B-B14F-4D97-AF65-F5344CB8AC3E}">
        <p14:creationId xmlns:p14="http://schemas.microsoft.com/office/powerpoint/2010/main" val="39200008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D2F7D39A-F1BE-40E6-A5DC-42E3AFDCF4D7}" type="slidenum">
              <a:rPr lang="en-US" altLang="zh-CN"/>
              <a:pPr/>
              <a:t>2</a:t>
            </a:fld>
            <a:endParaRPr lang="en-US" altLang="zh-CN"/>
          </a:p>
        </p:txBody>
      </p:sp>
      <p:sp>
        <p:nvSpPr>
          <p:cNvPr id="115716" name="Rectangle 4"/>
          <p:cNvSpPr>
            <a:spLocks noRot="1" noChangeArrowheads="1"/>
          </p:cNvSpPr>
          <p:nvPr/>
        </p:nvSpPr>
        <p:spPr bwMode="auto">
          <a:xfrm>
            <a:off x="838841" y="130205"/>
            <a:ext cx="10371684" cy="706602"/>
          </a:xfrm>
          <a:prstGeom prst="rect">
            <a:avLst/>
          </a:prstGeom>
          <a:noFill/>
          <a:ln w="9525">
            <a:noFill/>
            <a:miter lim="800000"/>
            <a:headEnd/>
            <a:tailEnd/>
          </a:ln>
          <a:effectLst/>
        </p:spPr>
        <p:txBody>
          <a:bodyPr lIns="108850" tIns="54425" rIns="108850" bIns="54425" anchor="ctr"/>
          <a:lstStyle/>
          <a:p>
            <a:pPr defTabSz="914400">
              <a:defRPr/>
            </a:pPr>
            <a:r>
              <a:rPr lang="zh-CN" altLang="en-US" sz="4000" b="1" dirty="0">
                <a:solidFill>
                  <a:srgbClr val="FFFF00"/>
                </a:solidFill>
                <a:effectLst>
                  <a:outerShdw blurRad="38100" dist="38100" dir="2700000" algn="tl">
                    <a:srgbClr val="000000"/>
                  </a:outerShdw>
                </a:effectLst>
                <a:latin typeface="Garamond" pitchFamily="18" charset="0"/>
              </a:rPr>
              <a:t>什么是需求过程</a:t>
            </a:r>
          </a:p>
        </p:txBody>
      </p:sp>
      <p:sp>
        <p:nvSpPr>
          <p:cNvPr id="115718" name="Rectangle 6"/>
          <p:cNvSpPr>
            <a:spLocks noChangeArrowheads="1"/>
          </p:cNvSpPr>
          <p:nvPr/>
        </p:nvSpPr>
        <p:spPr bwMode="auto">
          <a:xfrm>
            <a:off x="624336" y="1197252"/>
            <a:ext cx="10971372" cy="4896984"/>
          </a:xfrm>
          <a:prstGeom prst="rect">
            <a:avLst/>
          </a:prstGeom>
          <a:noFill/>
          <a:ln w="9525">
            <a:noFill/>
            <a:miter lim="800000"/>
            <a:headEnd/>
            <a:tailEnd/>
          </a:ln>
          <a:effectLst/>
        </p:spPr>
        <p:txBody>
          <a:bodyPr lIns="108850" tIns="54425" rIns="108850" bIns="54425"/>
          <a:lstStyle/>
          <a:p>
            <a:pPr marL="408188" indent="-408188" algn="just">
              <a:lnSpc>
                <a:spcPct val="115000"/>
              </a:lnSpc>
              <a:spcBef>
                <a:spcPct val="20000"/>
              </a:spcBef>
              <a:buClr>
                <a:schemeClr val="hlink"/>
              </a:buClr>
              <a:buSzPct val="70000"/>
              <a:buFont typeface="Wingdings" pitchFamily="2" charset="2"/>
              <a:buChar char="n"/>
            </a:pPr>
            <a:r>
              <a:rPr lang="zh-CN" altLang="en-US" sz="3600" dirty="0">
                <a:solidFill>
                  <a:srgbClr val="FFFF00"/>
                </a:solidFill>
                <a:latin typeface="黑体" panose="02010609060101010101" pitchFamily="49" charset="-122"/>
                <a:ea typeface="黑体" panose="02010609060101010101" pitchFamily="49" charset="-122"/>
              </a:rPr>
              <a:t>需求过程是用来导出、确认和维护系统需求文档的一组结构化活动。</a:t>
            </a:r>
          </a:p>
          <a:p>
            <a:pPr marL="408188" indent="-408188" algn="just">
              <a:lnSpc>
                <a:spcPct val="90000"/>
              </a:lnSpc>
              <a:spcBef>
                <a:spcPct val="20000"/>
              </a:spcBef>
              <a:buClr>
                <a:schemeClr val="hlink"/>
              </a:buClr>
              <a:buSzPct val="70000"/>
              <a:buFont typeface="Wingdings" pitchFamily="2" charset="2"/>
              <a:buChar char="n"/>
            </a:pPr>
            <a:endParaRPr lang="zh-CN" altLang="en-US" sz="3600" dirty="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p>
            <a:pPr marL="408188" indent="-408188" algn="just">
              <a:lnSpc>
                <a:spcPct val="90000"/>
              </a:lnSpc>
              <a:spcBef>
                <a:spcPct val="20000"/>
              </a:spcBef>
              <a:buClr>
                <a:schemeClr val="hlink"/>
              </a:buClr>
              <a:buSzPct val="70000"/>
              <a:buFont typeface="Wingdings" pitchFamily="2" charset="2"/>
              <a:buChar char="n"/>
            </a:pPr>
            <a:r>
              <a:rPr lang="zh-CN" altLang="en-US" sz="3600" dirty="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通常，一个良好的需求过程应包括下列活动：</a:t>
            </a:r>
          </a:p>
          <a:p>
            <a:pPr marL="884408" lvl="1" indent="-340157" algn="just">
              <a:lnSpc>
                <a:spcPct val="110000"/>
              </a:lnSpc>
              <a:spcBef>
                <a:spcPct val="20000"/>
              </a:spcBef>
              <a:buClr>
                <a:schemeClr val="accent2"/>
              </a:buClr>
              <a:buSzPct val="70000"/>
              <a:buFont typeface="Wingdings" pitchFamily="2" charset="2"/>
              <a:buChar char="n"/>
            </a:pPr>
            <a:r>
              <a:rPr lang="zh-CN" altLang="en-US" sz="2800" dirty="0">
                <a:solidFill>
                  <a:schemeClr val="bg1"/>
                </a:solidFill>
                <a:effectLst>
                  <a:outerShdw blurRad="38100" dist="38100" dir="2700000" algn="tl">
                    <a:srgbClr val="000000"/>
                  </a:outerShdw>
                </a:effectLst>
                <a:latin typeface="黑体" panose="02010609060101010101" pitchFamily="49" charset="-122"/>
                <a:ea typeface="黑体" panose="02010609060101010101" pitchFamily="49" charset="-122"/>
              </a:rPr>
              <a:t>需求提取</a:t>
            </a:r>
          </a:p>
          <a:p>
            <a:pPr marL="884408" lvl="1" indent="-340157" algn="just">
              <a:lnSpc>
                <a:spcPct val="110000"/>
              </a:lnSpc>
              <a:spcBef>
                <a:spcPct val="20000"/>
              </a:spcBef>
              <a:buClr>
                <a:schemeClr val="accent2"/>
              </a:buClr>
              <a:buSzPct val="70000"/>
              <a:buFont typeface="Wingdings" pitchFamily="2" charset="2"/>
              <a:buChar char="n"/>
            </a:pPr>
            <a:r>
              <a:rPr lang="zh-CN" altLang="en-US" sz="2800" dirty="0">
                <a:solidFill>
                  <a:schemeClr val="bg1"/>
                </a:solidFill>
                <a:effectLst>
                  <a:outerShdw blurRad="38100" dist="38100" dir="2700000" algn="tl">
                    <a:srgbClr val="000000"/>
                  </a:outerShdw>
                </a:effectLst>
                <a:latin typeface="黑体" panose="02010609060101010101" pitchFamily="49" charset="-122"/>
                <a:ea typeface="黑体" panose="02010609060101010101" pitchFamily="49" charset="-122"/>
              </a:rPr>
              <a:t>需求分析和协商</a:t>
            </a:r>
          </a:p>
          <a:p>
            <a:pPr marL="884408" lvl="1" indent="-340157" algn="just">
              <a:lnSpc>
                <a:spcPct val="110000"/>
              </a:lnSpc>
              <a:spcBef>
                <a:spcPct val="20000"/>
              </a:spcBef>
              <a:buClr>
                <a:schemeClr val="accent2"/>
              </a:buClr>
              <a:buSzPct val="70000"/>
              <a:buFont typeface="Wingdings" pitchFamily="2" charset="2"/>
              <a:buChar char="n"/>
            </a:pPr>
            <a:r>
              <a:rPr lang="zh-CN" altLang="en-US" sz="2800" dirty="0">
                <a:solidFill>
                  <a:schemeClr val="bg1"/>
                </a:solidFill>
                <a:effectLst>
                  <a:outerShdw blurRad="38100" dist="38100" dir="2700000" algn="tl">
                    <a:srgbClr val="000000"/>
                  </a:outerShdw>
                </a:effectLst>
                <a:latin typeface="黑体" panose="02010609060101010101" pitchFamily="49" charset="-122"/>
                <a:ea typeface="黑体" panose="02010609060101010101" pitchFamily="49" charset="-122"/>
              </a:rPr>
              <a:t>需求确认</a:t>
            </a:r>
          </a:p>
        </p:txBody>
      </p:sp>
    </p:spTree>
    <p:extLst>
      <p:ext uri="{BB962C8B-B14F-4D97-AF65-F5344CB8AC3E}">
        <p14:creationId xmlns:p14="http://schemas.microsoft.com/office/powerpoint/2010/main" val="3175926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a:xfrm>
            <a:off x="4223076" y="6454004"/>
            <a:ext cx="3859213" cy="365125"/>
          </a:xfrm>
        </p:spPr>
        <p:txBody>
          <a:bodyPr/>
          <a:lstStyle/>
          <a:p>
            <a:fld id="{AED65959-7864-47D3-A1ED-99EBD80B1120}" type="slidenum">
              <a:rPr lang="en-US" altLang="zh-CN"/>
              <a:pPr/>
              <a:t>20</a:t>
            </a:fld>
            <a:endParaRPr lang="en-US" altLang="zh-CN"/>
          </a:p>
        </p:txBody>
      </p:sp>
      <p:sp>
        <p:nvSpPr>
          <p:cNvPr id="206851" name="Rectangle 3"/>
          <p:cNvSpPr>
            <a:spLocks noRot="1" noChangeArrowheads="1"/>
          </p:cNvSpPr>
          <p:nvPr/>
        </p:nvSpPr>
        <p:spPr bwMode="auto">
          <a:xfrm>
            <a:off x="910846" y="261574"/>
            <a:ext cx="11279567" cy="575233"/>
          </a:xfrm>
          <a:prstGeom prst="rect">
            <a:avLst/>
          </a:prstGeom>
          <a:noFill/>
          <a:ln w="9525">
            <a:noFill/>
            <a:miter lim="800000"/>
            <a:headEnd/>
            <a:tailEnd/>
          </a:ln>
          <a:effectLst/>
        </p:spPr>
        <p:txBody>
          <a:bodyPr lIns="108850" tIns="54425" rIns="108850" bIns="54425" anchor="ctr"/>
          <a:lstStyle/>
          <a:p>
            <a:r>
              <a:rPr lang="zh-CN" altLang="en-US" sz="4000" b="1" dirty="0" smtClean="0">
                <a:solidFill>
                  <a:srgbClr val="FFFF00"/>
                </a:solidFill>
                <a:effectLst>
                  <a:outerShdw blurRad="38100" dist="38100" dir="2700000" algn="tl">
                    <a:srgbClr val="000000"/>
                  </a:outerShdw>
                </a:effectLst>
                <a:latin typeface="Garamond" pitchFamily="18" charset="0"/>
              </a:rPr>
              <a:t>场景</a:t>
            </a:r>
            <a:r>
              <a:rPr lang="zh-CN" altLang="en-US" sz="4000" b="1" dirty="0">
                <a:solidFill>
                  <a:srgbClr val="FFFF00"/>
                </a:solidFill>
                <a:effectLst>
                  <a:outerShdw blurRad="38100" dist="38100" dir="2700000" algn="tl">
                    <a:srgbClr val="000000"/>
                  </a:outerShdw>
                </a:effectLst>
                <a:latin typeface="Garamond" pitchFamily="18" charset="0"/>
              </a:rPr>
              <a:t>分析（</a:t>
            </a:r>
            <a:r>
              <a:rPr lang="en-US" altLang="zh-CN" sz="4000" b="1" dirty="0">
                <a:solidFill>
                  <a:srgbClr val="FFFF00"/>
                </a:solidFill>
                <a:effectLst>
                  <a:outerShdw blurRad="38100" dist="38100" dir="2700000" algn="tl">
                    <a:srgbClr val="000000"/>
                  </a:outerShdw>
                </a:effectLst>
                <a:latin typeface="Garamond" pitchFamily="18" charset="0"/>
              </a:rPr>
              <a:t>use case</a:t>
            </a:r>
            <a:r>
              <a:rPr lang="zh-CN" altLang="en-US" sz="4000" b="1" dirty="0">
                <a:solidFill>
                  <a:srgbClr val="FFFF00"/>
                </a:solidFill>
                <a:effectLst>
                  <a:outerShdw blurRad="38100" dist="38100" dir="2700000" algn="tl">
                    <a:srgbClr val="000000"/>
                  </a:outerShdw>
                </a:effectLst>
                <a:latin typeface="Garamond" pitchFamily="18" charset="0"/>
              </a:rPr>
              <a:t>）</a:t>
            </a:r>
          </a:p>
        </p:txBody>
      </p:sp>
      <p:sp>
        <p:nvSpPr>
          <p:cNvPr id="206853" name="Rectangle 5"/>
          <p:cNvSpPr>
            <a:spLocks noGrp="1" noChangeArrowheads="1"/>
          </p:cNvSpPr>
          <p:nvPr>
            <p:ph type="body" idx="1"/>
          </p:nvPr>
        </p:nvSpPr>
        <p:spPr>
          <a:xfrm>
            <a:off x="609521" y="1197639"/>
            <a:ext cx="10971372" cy="5185589"/>
          </a:xfrm>
        </p:spPr>
        <p:txBody>
          <a:bodyPr/>
          <a:lstStyle/>
          <a:p>
            <a:r>
              <a:rPr lang="zh-CN" altLang="en-US" b="1" dirty="0">
                <a:solidFill>
                  <a:srgbClr val="FFFF00"/>
                </a:solidFill>
              </a:rPr>
              <a:t>一个</a:t>
            </a:r>
            <a:r>
              <a:rPr lang="en-US" altLang="zh-CN" b="1" dirty="0"/>
              <a:t>use case</a:t>
            </a:r>
            <a:r>
              <a:rPr lang="zh-CN" altLang="en-US" b="1" dirty="0">
                <a:solidFill>
                  <a:srgbClr val="FFFF00"/>
                </a:solidFill>
              </a:rPr>
              <a:t>是一个描述软件如何被用于给定情形的场景。</a:t>
            </a:r>
          </a:p>
          <a:p>
            <a:r>
              <a:rPr lang="zh-CN" altLang="en-US" b="1" dirty="0">
                <a:solidFill>
                  <a:srgbClr val="FFFF00"/>
                </a:solidFill>
              </a:rPr>
              <a:t>首先标识</a:t>
            </a:r>
            <a:r>
              <a:rPr lang="zh-CN" altLang="en-US" b="1" dirty="0"/>
              <a:t>参与者</a:t>
            </a:r>
            <a:r>
              <a:rPr lang="en-US" altLang="zh-CN" b="1" dirty="0">
                <a:latin typeface="Arial"/>
              </a:rPr>
              <a:t>——</a:t>
            </a:r>
            <a:r>
              <a:rPr lang="zh-CN" altLang="en-US" b="1" dirty="0"/>
              <a:t>角色</a:t>
            </a:r>
          </a:p>
          <a:p>
            <a:r>
              <a:rPr lang="zh-CN" altLang="en-US" b="1" dirty="0">
                <a:solidFill>
                  <a:srgbClr val="FFFF00"/>
                </a:solidFill>
              </a:rPr>
              <a:t>然后定义</a:t>
            </a:r>
            <a:r>
              <a:rPr lang="en-US" altLang="zh-CN" b="1" dirty="0">
                <a:solidFill>
                  <a:srgbClr val="FFFF00"/>
                </a:solidFill>
              </a:rPr>
              <a:t>use case</a:t>
            </a:r>
          </a:p>
          <a:p>
            <a:r>
              <a:rPr lang="en-US" altLang="zh-CN" b="1" dirty="0">
                <a:solidFill>
                  <a:srgbClr val="FFFF00"/>
                </a:solidFill>
              </a:rPr>
              <a:t>use case</a:t>
            </a:r>
            <a:r>
              <a:rPr lang="zh-CN" altLang="en-US" b="1" dirty="0">
                <a:solidFill>
                  <a:srgbClr val="FFFF00"/>
                </a:solidFill>
              </a:rPr>
              <a:t>回答的问题：</a:t>
            </a:r>
          </a:p>
          <a:p>
            <a:pPr lvl="1"/>
            <a:r>
              <a:rPr lang="zh-CN" altLang="en-US" b="1" dirty="0"/>
              <a:t>该参与者完成的主要任务或功能是什么？</a:t>
            </a:r>
          </a:p>
          <a:p>
            <a:pPr lvl="1"/>
            <a:r>
              <a:rPr lang="zh-CN" altLang="en-US" b="1" dirty="0"/>
              <a:t>该参与者将获取、生产或改变什么系统信息？</a:t>
            </a:r>
          </a:p>
          <a:p>
            <a:pPr lvl="1"/>
            <a:r>
              <a:rPr lang="zh-CN" altLang="en-US" b="1" dirty="0"/>
              <a:t>该参与者是否必须通知系统关于外界环境的变化？</a:t>
            </a:r>
          </a:p>
          <a:p>
            <a:pPr lvl="1"/>
            <a:r>
              <a:rPr lang="zh-CN" altLang="en-US" b="1" dirty="0"/>
              <a:t>该参与者希望从系统获得什么信息？</a:t>
            </a:r>
          </a:p>
          <a:p>
            <a:pPr lvl="1"/>
            <a:r>
              <a:rPr lang="zh-CN" altLang="en-US" b="1" dirty="0"/>
              <a:t>该参与者是否希望被通知未预期的变化？</a:t>
            </a:r>
          </a:p>
        </p:txBody>
      </p:sp>
    </p:spTree>
    <p:extLst>
      <p:ext uri="{BB962C8B-B14F-4D97-AF65-F5344CB8AC3E}">
        <p14:creationId xmlns:p14="http://schemas.microsoft.com/office/powerpoint/2010/main" val="2911227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D1B59297-E7FF-4ABE-8A48-753266C7BC95}" type="slidenum">
              <a:rPr lang="en-US" altLang="zh-CN"/>
              <a:pPr/>
              <a:t>21</a:t>
            </a:fld>
            <a:endParaRPr lang="en-US" altLang="zh-CN"/>
          </a:p>
        </p:txBody>
      </p:sp>
      <p:sp>
        <p:nvSpPr>
          <p:cNvPr id="230402" name="Rectangle 2"/>
          <p:cNvSpPr>
            <a:spLocks noGrp="1" noRot="1" noChangeArrowheads="1"/>
          </p:cNvSpPr>
          <p:nvPr>
            <p:ph type="title"/>
          </p:nvPr>
        </p:nvSpPr>
        <p:spPr>
          <a:xfrm>
            <a:off x="982851" y="189569"/>
            <a:ext cx="10598042" cy="706601"/>
          </a:xfrm>
          <a:noFill/>
          <a:ln w="9525">
            <a:noFill/>
            <a:miter lim="800000"/>
            <a:headEnd/>
            <a:tailEnd/>
          </a:ln>
          <a:effectLst/>
        </p:spPr>
        <p:txBody>
          <a:bodyPr lIns="108850" tIns="54425" rIns="108850" bIns="54425" anchor="ctr"/>
          <a:lstStyle/>
          <a:p>
            <a:r>
              <a:rPr lang="en-US" altLang="zh-CN" sz="4000" dirty="0" err="1">
                <a:solidFill>
                  <a:srgbClr val="FFFF00"/>
                </a:solidFill>
                <a:effectLst>
                  <a:outerShdw blurRad="38100" dist="38100" dir="2700000" algn="tl">
                    <a:srgbClr val="000000"/>
                  </a:outerShdw>
                </a:effectLst>
                <a:latin typeface="Garamond" pitchFamily="18" charset="0"/>
                <a:ea typeface="宋体" pitchFamily="2" charset="-122"/>
              </a:rPr>
              <a:t>SafeHome</a:t>
            </a:r>
            <a:r>
              <a:rPr lang="zh-CN" altLang="en-US" sz="4000" dirty="0">
                <a:solidFill>
                  <a:srgbClr val="FFFF00"/>
                </a:solidFill>
                <a:effectLst>
                  <a:outerShdw blurRad="38100" dist="38100" dir="2700000" algn="tl">
                    <a:srgbClr val="000000"/>
                  </a:outerShdw>
                </a:effectLst>
                <a:latin typeface="Garamond" pitchFamily="18" charset="0"/>
                <a:ea typeface="宋体" pitchFamily="2" charset="-122"/>
              </a:rPr>
              <a:t>例子</a:t>
            </a:r>
          </a:p>
        </p:txBody>
      </p:sp>
      <p:sp>
        <p:nvSpPr>
          <p:cNvPr id="230403" name="Rectangle 3"/>
          <p:cNvSpPr>
            <a:spLocks noGrp="1" noChangeArrowheads="1"/>
          </p:cNvSpPr>
          <p:nvPr>
            <p:ph type="body" idx="1"/>
          </p:nvPr>
        </p:nvSpPr>
        <p:spPr>
          <a:xfrm>
            <a:off x="609521" y="1125800"/>
            <a:ext cx="10971372" cy="5184982"/>
          </a:xfrm>
        </p:spPr>
        <p:txBody>
          <a:bodyPr/>
          <a:lstStyle/>
          <a:p>
            <a:pPr>
              <a:lnSpc>
                <a:spcPct val="110000"/>
              </a:lnSpc>
            </a:pPr>
            <a:r>
              <a:rPr lang="zh-CN" altLang="en-US" sz="2800" b="1" dirty="0">
                <a:solidFill>
                  <a:srgbClr val="FFFF00"/>
                </a:solidFill>
              </a:rPr>
              <a:t>对于</a:t>
            </a:r>
            <a:r>
              <a:rPr lang="en-US" altLang="zh-CN" sz="2800" b="1" dirty="0" err="1">
                <a:solidFill>
                  <a:srgbClr val="FFFF00"/>
                </a:solidFill>
              </a:rPr>
              <a:t>SafeHome</a:t>
            </a:r>
            <a:r>
              <a:rPr lang="zh-CN" altLang="en-US" sz="2800" b="1" dirty="0">
                <a:solidFill>
                  <a:srgbClr val="FFFF00"/>
                </a:solidFill>
              </a:rPr>
              <a:t>可以定义</a:t>
            </a:r>
            <a:r>
              <a:rPr lang="zh-CN" altLang="en-US" sz="2800" b="1" dirty="0"/>
              <a:t>三个参与者</a:t>
            </a:r>
            <a:r>
              <a:rPr lang="zh-CN" altLang="en-US" sz="2800" b="1" dirty="0">
                <a:solidFill>
                  <a:srgbClr val="FFFF00"/>
                </a:solidFill>
              </a:rPr>
              <a:t>：</a:t>
            </a:r>
          </a:p>
          <a:p>
            <a:pPr lvl="1">
              <a:lnSpc>
                <a:spcPct val="110000"/>
              </a:lnSpc>
            </a:pPr>
            <a:r>
              <a:rPr lang="zh-CN" altLang="en-US" sz="2400" b="1" dirty="0"/>
              <a:t>房主（用户）、</a:t>
            </a:r>
          </a:p>
          <a:p>
            <a:pPr lvl="1">
              <a:lnSpc>
                <a:spcPct val="110000"/>
              </a:lnSpc>
            </a:pPr>
            <a:r>
              <a:rPr lang="zh-CN" altLang="en-US" sz="2400" b="1" dirty="0"/>
              <a:t>传感器（附属于系统的设备）</a:t>
            </a:r>
          </a:p>
          <a:p>
            <a:pPr lvl="1">
              <a:lnSpc>
                <a:spcPct val="110000"/>
              </a:lnSpc>
            </a:pPr>
            <a:r>
              <a:rPr lang="zh-CN" altLang="en-US" sz="2400" b="1" dirty="0"/>
              <a:t>监控和响应子系统（监控</a:t>
            </a:r>
            <a:r>
              <a:rPr lang="en-US" altLang="zh-CN" sz="2400" b="1" dirty="0" err="1"/>
              <a:t>SafeHome</a:t>
            </a:r>
            <a:r>
              <a:rPr lang="zh-CN" altLang="en-US" sz="2400" b="1" dirty="0"/>
              <a:t>的中央站）</a:t>
            </a:r>
          </a:p>
          <a:p>
            <a:pPr>
              <a:lnSpc>
                <a:spcPct val="110000"/>
              </a:lnSpc>
            </a:pPr>
            <a:r>
              <a:rPr lang="zh-CN" altLang="en-US" sz="2800" b="1" dirty="0"/>
              <a:t>房主</a:t>
            </a:r>
            <a:r>
              <a:rPr lang="zh-CN" altLang="en-US" sz="2800" b="1" dirty="0">
                <a:solidFill>
                  <a:srgbClr val="FFFF00"/>
                </a:solidFill>
              </a:rPr>
              <a:t>和产品以一系列不同方式交互：</a:t>
            </a:r>
          </a:p>
          <a:p>
            <a:pPr lvl="1">
              <a:lnSpc>
                <a:spcPct val="110000"/>
              </a:lnSpc>
            </a:pPr>
            <a:r>
              <a:rPr lang="zh-CN" altLang="en-US" sz="2400" b="1" dirty="0"/>
              <a:t>输入密码以允许所有其他交互</a:t>
            </a:r>
          </a:p>
          <a:p>
            <a:pPr lvl="1">
              <a:lnSpc>
                <a:spcPct val="110000"/>
              </a:lnSpc>
            </a:pPr>
            <a:r>
              <a:rPr lang="zh-CN" altLang="en-US" sz="2400" b="1" dirty="0"/>
              <a:t>查询安全区的状态</a:t>
            </a:r>
          </a:p>
          <a:p>
            <a:pPr lvl="1">
              <a:lnSpc>
                <a:spcPct val="110000"/>
              </a:lnSpc>
            </a:pPr>
            <a:r>
              <a:rPr lang="zh-CN" altLang="en-US" sz="2400" b="1" dirty="0"/>
              <a:t>查询传感器的状态</a:t>
            </a:r>
          </a:p>
          <a:p>
            <a:pPr lvl="1">
              <a:lnSpc>
                <a:spcPct val="110000"/>
              </a:lnSpc>
            </a:pPr>
            <a:r>
              <a:rPr lang="zh-CN" altLang="en-US" sz="2400" b="1" dirty="0"/>
              <a:t>在紧急情况时按下紧急按钮</a:t>
            </a:r>
          </a:p>
          <a:p>
            <a:pPr lvl="1">
              <a:lnSpc>
                <a:spcPct val="110000"/>
              </a:lnSpc>
            </a:pPr>
            <a:r>
              <a:rPr lang="zh-CN" altLang="en-US" sz="2400" b="1" dirty="0"/>
              <a:t>激活</a:t>
            </a:r>
            <a:r>
              <a:rPr lang="en-US" altLang="zh-CN" sz="2400" b="1" dirty="0"/>
              <a:t>/</a:t>
            </a:r>
            <a:r>
              <a:rPr lang="zh-CN" altLang="en-US" sz="2400" b="1" dirty="0"/>
              <a:t>关闭安全系统</a:t>
            </a:r>
          </a:p>
        </p:txBody>
      </p:sp>
    </p:spTree>
    <p:extLst>
      <p:ext uri="{BB962C8B-B14F-4D97-AF65-F5344CB8AC3E}">
        <p14:creationId xmlns:p14="http://schemas.microsoft.com/office/powerpoint/2010/main" val="2993852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DE0D9613-04A1-4C9C-A7DC-032B3FB2A6E3}" type="slidenum">
              <a:rPr lang="en-US" altLang="zh-CN"/>
              <a:pPr/>
              <a:t>22</a:t>
            </a:fld>
            <a:endParaRPr lang="en-US" altLang="zh-CN"/>
          </a:p>
        </p:txBody>
      </p:sp>
      <p:sp>
        <p:nvSpPr>
          <p:cNvPr id="231426" name="Rectangle 2"/>
          <p:cNvSpPr>
            <a:spLocks noGrp="1" noRot="1" noChangeArrowheads="1"/>
          </p:cNvSpPr>
          <p:nvPr>
            <p:ph type="title"/>
          </p:nvPr>
        </p:nvSpPr>
        <p:spPr>
          <a:xfrm>
            <a:off x="982851" y="117564"/>
            <a:ext cx="10420265" cy="720050"/>
          </a:xfr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850" tIns="54425" rIns="108850" bIns="54425" numCol="1" anchor="ctr" anchorCtr="0" compatLnSpc="1">
            <a:prstTxWarp prst="textNoShape">
              <a:avLst/>
            </a:prstTxWarp>
            <a:noAutofit/>
          </a:bodyPr>
          <a:lstStyle/>
          <a:p>
            <a:r>
              <a:rPr lang="zh-CN" altLang="en-US" sz="4000" dirty="0">
                <a:solidFill>
                  <a:srgbClr val="FFFF00"/>
                </a:solidFill>
                <a:effectLst>
                  <a:outerShdw blurRad="38100" dist="38100" dir="2700000" algn="tl">
                    <a:srgbClr val="000000"/>
                  </a:outerShdw>
                </a:effectLst>
                <a:latin typeface="Garamond" pitchFamily="18" charset="0"/>
                <a:ea typeface="宋体" pitchFamily="2" charset="-122"/>
              </a:rPr>
              <a:t>一个关于</a:t>
            </a:r>
            <a:r>
              <a:rPr lang="zh-CN" altLang="en-US" sz="4000" dirty="0">
                <a:solidFill>
                  <a:schemeClr val="bg1"/>
                </a:solidFill>
                <a:effectLst>
                  <a:outerShdw blurRad="38100" dist="38100" dir="2700000" algn="tl">
                    <a:srgbClr val="000000"/>
                  </a:outerShdw>
                </a:effectLst>
                <a:latin typeface="Garamond" pitchFamily="18" charset="0"/>
                <a:ea typeface="宋体" pitchFamily="2" charset="-122"/>
              </a:rPr>
              <a:t>系统激活</a:t>
            </a:r>
            <a:r>
              <a:rPr lang="zh-CN" altLang="en-US" sz="4000" dirty="0">
                <a:solidFill>
                  <a:srgbClr val="FFFF00"/>
                </a:solidFill>
                <a:effectLst>
                  <a:outerShdw blurRad="38100" dist="38100" dir="2700000" algn="tl">
                    <a:srgbClr val="000000"/>
                  </a:outerShdw>
                </a:effectLst>
                <a:latin typeface="Garamond" pitchFamily="18" charset="0"/>
                <a:ea typeface="宋体" pitchFamily="2" charset="-122"/>
              </a:rPr>
              <a:t>的用例如下</a:t>
            </a:r>
          </a:p>
        </p:txBody>
      </p:sp>
      <p:sp>
        <p:nvSpPr>
          <p:cNvPr id="231427" name="Rectangle 3"/>
          <p:cNvSpPr>
            <a:spLocks noGrp="1" noChangeArrowheads="1"/>
          </p:cNvSpPr>
          <p:nvPr>
            <p:ph type="body" idx="1"/>
          </p:nvPr>
        </p:nvSpPr>
        <p:spPr>
          <a:xfrm>
            <a:off x="694831" y="1125634"/>
            <a:ext cx="10238015" cy="5473380"/>
          </a:xfrm>
        </p:spPr>
        <p:txBody>
          <a:bodyPr/>
          <a:lstStyle/>
          <a:p>
            <a:pPr algn="just">
              <a:lnSpc>
                <a:spcPct val="115000"/>
              </a:lnSpc>
            </a:pPr>
            <a:r>
              <a:rPr lang="en-US" altLang="zh-CN" sz="2400" b="1" dirty="0"/>
              <a:t>1.</a:t>
            </a:r>
            <a:r>
              <a:rPr lang="zh-CN" altLang="en-US" sz="2400" b="1" dirty="0"/>
              <a:t>房主观察</a:t>
            </a:r>
            <a:r>
              <a:rPr lang="en-US" altLang="zh-CN" sz="2400" b="1" dirty="0" err="1"/>
              <a:t>SafeHome</a:t>
            </a:r>
            <a:r>
              <a:rPr lang="zh-CN" altLang="en-US" sz="2400" b="1" dirty="0"/>
              <a:t>控制面板的原型以确定系统已准备好接收输入。如果系统未准备好，房主必须物理地关闭窗户</a:t>
            </a:r>
            <a:r>
              <a:rPr lang="en-US" altLang="zh-CN" sz="2400" b="1" dirty="0"/>
              <a:t>/</a:t>
            </a:r>
            <a:r>
              <a:rPr lang="zh-CN" altLang="en-US" sz="2400" b="1" dirty="0"/>
              <a:t>门，以便</a:t>
            </a:r>
            <a:r>
              <a:rPr lang="zh-CN" altLang="en-US" sz="2400" b="1" dirty="0">
                <a:latin typeface="Arial"/>
              </a:rPr>
              <a:t>“</a:t>
            </a:r>
            <a:r>
              <a:rPr lang="en-US" altLang="zh-CN" sz="2400" b="1" dirty="0"/>
              <a:t>ready</a:t>
            </a:r>
            <a:r>
              <a:rPr lang="en-US" altLang="zh-CN" sz="2400" b="1" dirty="0">
                <a:latin typeface="Arial"/>
              </a:rPr>
              <a:t>”</a:t>
            </a:r>
            <a:r>
              <a:rPr lang="zh-CN" altLang="en-US" sz="2400" b="1" dirty="0"/>
              <a:t>指示灯出现（</a:t>
            </a:r>
            <a:r>
              <a:rPr lang="zh-CN" altLang="en-US" sz="2400" b="1" dirty="0">
                <a:latin typeface="Arial"/>
              </a:rPr>
              <a:t>“</a:t>
            </a:r>
            <a:r>
              <a:rPr lang="en-US" altLang="zh-CN" sz="2400" b="1" dirty="0"/>
              <a:t>not ready</a:t>
            </a:r>
            <a:r>
              <a:rPr lang="en-US" altLang="zh-CN" sz="2400" b="1" dirty="0">
                <a:latin typeface="Arial"/>
              </a:rPr>
              <a:t>”</a:t>
            </a:r>
            <a:r>
              <a:rPr lang="zh-CN" altLang="en-US" sz="2400" b="1" dirty="0"/>
              <a:t>指示灯意味着某传感器是开着的，即某门或窗户是开着的）。</a:t>
            </a:r>
          </a:p>
          <a:p>
            <a:pPr algn="just">
              <a:lnSpc>
                <a:spcPct val="115000"/>
              </a:lnSpc>
            </a:pPr>
            <a:r>
              <a:rPr lang="en-US" altLang="zh-CN" sz="2400" b="1" dirty="0"/>
              <a:t>2.</a:t>
            </a:r>
            <a:r>
              <a:rPr lang="zh-CN" altLang="en-US" sz="2400" b="1" dirty="0"/>
              <a:t>房主使用键盘键入</a:t>
            </a:r>
            <a:r>
              <a:rPr lang="en-US" altLang="zh-CN" sz="2400" b="1" dirty="0"/>
              <a:t>4</a:t>
            </a:r>
            <a:r>
              <a:rPr lang="zh-CN" altLang="en-US" sz="2400" b="1" dirty="0"/>
              <a:t>位密码。将密码与存储在系统中的有效密码进行比较。如果密码不正确，控制面板将鸣叫一声并复位，等待再次输入。如果密码正确，控制面板等待进一步的动作。</a:t>
            </a:r>
          </a:p>
          <a:p>
            <a:pPr algn="just">
              <a:lnSpc>
                <a:spcPct val="115000"/>
              </a:lnSpc>
            </a:pPr>
            <a:r>
              <a:rPr lang="en-US" altLang="zh-CN" sz="2400" b="1" dirty="0"/>
              <a:t>3.</a:t>
            </a:r>
            <a:r>
              <a:rPr lang="zh-CN" altLang="en-US" sz="2400" b="1" dirty="0"/>
              <a:t>房主选择键入</a:t>
            </a:r>
            <a:r>
              <a:rPr lang="zh-CN" altLang="en-US" sz="2400" b="1" dirty="0">
                <a:latin typeface="Arial"/>
              </a:rPr>
              <a:t>“</a:t>
            </a:r>
            <a:r>
              <a:rPr lang="en-US" altLang="zh-CN" sz="2400" b="1" dirty="0"/>
              <a:t>stay</a:t>
            </a:r>
            <a:r>
              <a:rPr lang="en-US" altLang="zh-CN" sz="2400" b="1" dirty="0">
                <a:latin typeface="Arial"/>
              </a:rPr>
              <a:t>”</a:t>
            </a:r>
            <a:r>
              <a:rPr lang="zh-CN" altLang="en-US" sz="2400" b="1" dirty="0"/>
              <a:t>或</a:t>
            </a:r>
            <a:r>
              <a:rPr lang="zh-CN" altLang="en-US" sz="2400" b="1" dirty="0">
                <a:latin typeface="Arial"/>
              </a:rPr>
              <a:t>“</a:t>
            </a:r>
            <a:r>
              <a:rPr lang="en-US" altLang="zh-CN" sz="2400" b="1" dirty="0"/>
              <a:t>away</a:t>
            </a:r>
            <a:r>
              <a:rPr lang="en-US" altLang="zh-CN" sz="2400" b="1" dirty="0">
                <a:latin typeface="Arial"/>
              </a:rPr>
              <a:t>”</a:t>
            </a:r>
            <a:r>
              <a:rPr lang="zh-CN" altLang="en-US" sz="2400" b="1" dirty="0"/>
              <a:t>以启动系统。</a:t>
            </a:r>
            <a:r>
              <a:rPr lang="zh-CN" altLang="en-US" sz="2400" b="1" dirty="0">
                <a:latin typeface="Arial"/>
              </a:rPr>
              <a:t>“</a:t>
            </a:r>
            <a:r>
              <a:rPr lang="en-US" altLang="zh-CN" sz="2400" b="1" dirty="0"/>
              <a:t>stay</a:t>
            </a:r>
            <a:r>
              <a:rPr lang="en-US" altLang="zh-CN" sz="2400" b="1" dirty="0">
                <a:latin typeface="Arial"/>
              </a:rPr>
              <a:t>”</a:t>
            </a:r>
            <a:r>
              <a:rPr lang="zh-CN" altLang="en-US" sz="2400" b="1" dirty="0"/>
              <a:t>只激活外部传感器（内部的运动监测传感器是关闭的），</a:t>
            </a:r>
            <a:r>
              <a:rPr lang="zh-CN" altLang="en-US" sz="2400" b="1" dirty="0">
                <a:latin typeface="Arial"/>
              </a:rPr>
              <a:t>“</a:t>
            </a:r>
            <a:r>
              <a:rPr lang="en-US" altLang="zh-CN" sz="2400" b="1" dirty="0"/>
              <a:t>away</a:t>
            </a:r>
            <a:r>
              <a:rPr lang="en-US" altLang="zh-CN" sz="2400" b="1" dirty="0">
                <a:latin typeface="Arial"/>
              </a:rPr>
              <a:t>”</a:t>
            </a:r>
            <a:r>
              <a:rPr lang="zh-CN" altLang="en-US" sz="2400" b="1" dirty="0"/>
              <a:t>激活所有传感器。</a:t>
            </a:r>
          </a:p>
          <a:p>
            <a:pPr algn="just">
              <a:lnSpc>
                <a:spcPct val="115000"/>
              </a:lnSpc>
            </a:pPr>
            <a:r>
              <a:rPr lang="en-US" altLang="zh-CN" sz="2400" b="1" dirty="0"/>
              <a:t>4.</a:t>
            </a:r>
            <a:r>
              <a:rPr lang="zh-CN" altLang="en-US" sz="2400" b="1" dirty="0"/>
              <a:t>当处于激活状态时，房主可以观察到一个红色警报灯。</a:t>
            </a:r>
          </a:p>
        </p:txBody>
      </p:sp>
    </p:spTree>
    <p:extLst>
      <p:ext uri="{BB962C8B-B14F-4D97-AF65-F5344CB8AC3E}">
        <p14:creationId xmlns:p14="http://schemas.microsoft.com/office/powerpoint/2010/main" val="24424180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391A396D-0F0E-42BB-B92B-5687938AB89D}" type="slidenum">
              <a:rPr lang="en-US" altLang="zh-CN"/>
              <a:pPr/>
              <a:t>23</a:t>
            </a:fld>
            <a:endParaRPr lang="en-US" altLang="zh-CN"/>
          </a:p>
        </p:txBody>
      </p:sp>
      <p:sp>
        <p:nvSpPr>
          <p:cNvPr id="221186" name="Rectangle 2"/>
          <p:cNvSpPr>
            <a:spLocks noGrp="1" noChangeArrowheads="1"/>
          </p:cNvSpPr>
          <p:nvPr>
            <p:ph type="body" idx="1"/>
          </p:nvPr>
        </p:nvSpPr>
        <p:spPr>
          <a:xfrm>
            <a:off x="912165" y="1197252"/>
            <a:ext cx="10361851" cy="5185976"/>
          </a:xfrm>
        </p:spPr>
        <p:txBody>
          <a:bodyPr/>
          <a:lstStyle/>
          <a:p>
            <a:r>
              <a:rPr lang="zh-CN" altLang="en-US" dirty="0">
                <a:solidFill>
                  <a:srgbClr val="FFFF00"/>
                </a:solidFill>
              </a:rPr>
              <a:t>原型：向相关人员演示系统提供的功能</a:t>
            </a:r>
          </a:p>
          <a:p>
            <a:r>
              <a:rPr lang="zh-CN" altLang="en-US" dirty="0">
                <a:solidFill>
                  <a:srgbClr val="FFFF00"/>
                </a:solidFill>
              </a:rPr>
              <a:t>需求过程中</a:t>
            </a:r>
            <a:r>
              <a:rPr lang="zh-CN" altLang="en-US" dirty="0"/>
              <a:t>两个阶段</a:t>
            </a:r>
            <a:r>
              <a:rPr lang="zh-CN" altLang="en-US" dirty="0">
                <a:solidFill>
                  <a:srgbClr val="FFFF00"/>
                </a:solidFill>
              </a:rPr>
              <a:t>都可能使用原型技术</a:t>
            </a:r>
          </a:p>
          <a:p>
            <a:r>
              <a:rPr lang="zh-CN" altLang="en-US" dirty="0"/>
              <a:t>需求提取阶段的原型</a:t>
            </a:r>
            <a:r>
              <a:rPr lang="zh-CN" altLang="en-US" dirty="0">
                <a:solidFill>
                  <a:srgbClr val="FFFF00"/>
                </a:solidFill>
              </a:rPr>
              <a:t>：针对难以理解、不好把握的需求</a:t>
            </a:r>
          </a:p>
          <a:p>
            <a:pPr lvl="1"/>
            <a:r>
              <a:rPr lang="zh-CN" altLang="en-US" dirty="0">
                <a:solidFill>
                  <a:srgbClr val="FFFF00"/>
                </a:solidFill>
              </a:rPr>
              <a:t>原型化使需求的真正含义易于理解；</a:t>
            </a:r>
          </a:p>
          <a:p>
            <a:pPr lvl="1"/>
            <a:r>
              <a:rPr lang="zh-CN" altLang="en-US" dirty="0">
                <a:solidFill>
                  <a:srgbClr val="FFFF00"/>
                </a:solidFill>
              </a:rPr>
              <a:t>原型化是开发用户接口的唯一有效方式；</a:t>
            </a:r>
          </a:p>
          <a:p>
            <a:pPr lvl="1"/>
            <a:r>
              <a:rPr lang="zh-CN" altLang="en-US" dirty="0">
                <a:solidFill>
                  <a:srgbClr val="FFFF00"/>
                </a:solidFill>
              </a:rPr>
              <a:t>原型化有助于在投入高开发成本前确定系统的总体可行性和可用性；</a:t>
            </a:r>
          </a:p>
          <a:p>
            <a:pPr lvl="1"/>
            <a:r>
              <a:rPr lang="zh-CN" altLang="en-US" dirty="0">
                <a:solidFill>
                  <a:srgbClr val="FFFF00"/>
                </a:solidFill>
              </a:rPr>
              <a:t>最终系统</a:t>
            </a:r>
            <a:r>
              <a:rPr lang="zh-CN" altLang="en-US" u="sng" dirty="0">
                <a:solidFill>
                  <a:srgbClr val="FFFF00"/>
                </a:solidFill>
              </a:rPr>
              <a:t>有时</a:t>
            </a:r>
            <a:r>
              <a:rPr lang="zh-CN" altLang="en-US" dirty="0">
                <a:solidFill>
                  <a:srgbClr val="FFFF00"/>
                </a:solidFill>
              </a:rPr>
              <a:t>可以通过向原型添加和修改功能来开发。</a:t>
            </a:r>
          </a:p>
        </p:txBody>
      </p:sp>
      <p:sp>
        <p:nvSpPr>
          <p:cNvPr id="221187" name="Rectangle 3"/>
          <p:cNvSpPr>
            <a:spLocks noRot="1" noChangeArrowheads="1"/>
          </p:cNvSpPr>
          <p:nvPr/>
        </p:nvSpPr>
        <p:spPr bwMode="auto">
          <a:xfrm>
            <a:off x="910846" y="130205"/>
            <a:ext cx="10299679" cy="706602"/>
          </a:xfrm>
          <a:prstGeom prst="rect">
            <a:avLst/>
          </a:prstGeom>
          <a:noFill/>
          <a:ln w="9525">
            <a:noFill/>
            <a:miter lim="800000"/>
            <a:headEnd/>
            <a:tailEnd/>
          </a:ln>
          <a:effectLst/>
        </p:spPr>
        <p:txBody>
          <a:bodyPr lIns="108850" tIns="54425" rIns="108850" bIns="54425" anchor="ctr"/>
          <a:lstStyle/>
          <a:p>
            <a:r>
              <a:rPr kumimoji="1" lang="zh-CN" altLang="en-US" sz="4000" b="1" dirty="0" smtClean="0">
                <a:solidFill>
                  <a:srgbClr val="FFFF00"/>
                </a:solidFill>
                <a:effectLst>
                  <a:outerShdw blurRad="38100" dist="38100" dir="2700000" algn="tl">
                    <a:srgbClr val="000000"/>
                  </a:outerShdw>
                </a:effectLst>
                <a:latin typeface="Garamond" pitchFamily="18" charset="0"/>
              </a:rPr>
              <a:t>原型</a:t>
            </a:r>
            <a:r>
              <a:rPr kumimoji="1" lang="zh-CN" altLang="en-US" sz="4000" b="1" dirty="0">
                <a:solidFill>
                  <a:srgbClr val="FFFF00"/>
                </a:solidFill>
                <a:effectLst>
                  <a:outerShdw blurRad="38100" dist="38100" dir="2700000" algn="tl">
                    <a:srgbClr val="000000"/>
                  </a:outerShdw>
                </a:effectLst>
                <a:latin typeface="Garamond" pitchFamily="18" charset="0"/>
              </a:rPr>
              <a:t>化方法</a:t>
            </a:r>
          </a:p>
        </p:txBody>
      </p:sp>
    </p:spTree>
    <p:extLst>
      <p:ext uri="{BB962C8B-B14F-4D97-AF65-F5344CB8AC3E}">
        <p14:creationId xmlns:p14="http://schemas.microsoft.com/office/powerpoint/2010/main" val="27983100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9DC4D9CA-09BA-4387-9E09-935C4D6C7B5E}" type="slidenum">
              <a:rPr lang="en-US" altLang="zh-CN"/>
              <a:pPr/>
              <a:t>24</a:t>
            </a:fld>
            <a:endParaRPr lang="en-US" altLang="zh-CN"/>
          </a:p>
        </p:txBody>
      </p:sp>
      <p:sp>
        <p:nvSpPr>
          <p:cNvPr id="222210" name="Rectangle 2"/>
          <p:cNvSpPr>
            <a:spLocks noGrp="1" noChangeArrowheads="1"/>
          </p:cNvSpPr>
          <p:nvPr>
            <p:ph type="body" idx="1"/>
          </p:nvPr>
        </p:nvSpPr>
        <p:spPr>
          <a:xfrm>
            <a:off x="431744" y="1052757"/>
            <a:ext cx="10971372" cy="5257429"/>
          </a:xfrm>
        </p:spPr>
        <p:txBody>
          <a:bodyPr/>
          <a:lstStyle/>
          <a:p>
            <a:pPr>
              <a:lnSpc>
                <a:spcPct val="110000"/>
              </a:lnSpc>
            </a:pPr>
            <a:r>
              <a:rPr lang="zh-CN" altLang="en-US" sz="2800" dirty="0">
                <a:solidFill>
                  <a:srgbClr val="FFFF00"/>
                </a:solidFill>
              </a:rPr>
              <a:t>三种原型化方法：</a:t>
            </a:r>
          </a:p>
          <a:p>
            <a:pPr lvl="1">
              <a:lnSpc>
                <a:spcPct val="110000"/>
              </a:lnSpc>
            </a:pPr>
            <a:r>
              <a:rPr lang="zh-CN" altLang="en-US" sz="2400" dirty="0">
                <a:solidFill>
                  <a:srgbClr val="FFFF00"/>
                </a:solidFill>
              </a:rPr>
              <a:t>纸上原型法：定义场景、画出界面</a:t>
            </a:r>
          </a:p>
          <a:p>
            <a:pPr lvl="1">
              <a:lnSpc>
                <a:spcPct val="110000"/>
              </a:lnSpc>
            </a:pPr>
            <a:r>
              <a:rPr lang="en-US" altLang="zh-CN" sz="2400" dirty="0">
                <a:solidFill>
                  <a:srgbClr val="FFFF00"/>
                </a:solidFill>
              </a:rPr>
              <a:t>Wizard of Oz</a:t>
            </a:r>
            <a:r>
              <a:rPr lang="zh-CN" altLang="en-US" sz="2400" dirty="0">
                <a:solidFill>
                  <a:srgbClr val="FFFF00"/>
                </a:solidFill>
              </a:rPr>
              <a:t>：由人模拟系统</a:t>
            </a:r>
          </a:p>
          <a:p>
            <a:pPr lvl="1">
              <a:lnSpc>
                <a:spcPct val="110000"/>
              </a:lnSpc>
            </a:pPr>
            <a:r>
              <a:rPr lang="zh-CN" altLang="en-US" sz="2400" dirty="0">
                <a:solidFill>
                  <a:srgbClr val="FFFF00"/>
                </a:solidFill>
              </a:rPr>
              <a:t>可执行原型：选择适合开发原型的语言</a:t>
            </a:r>
          </a:p>
          <a:p>
            <a:pPr>
              <a:lnSpc>
                <a:spcPct val="110000"/>
              </a:lnSpc>
            </a:pPr>
            <a:r>
              <a:rPr lang="zh-CN" altLang="en-US" sz="2800" dirty="0">
                <a:solidFill>
                  <a:srgbClr val="FFFF00"/>
                </a:solidFill>
              </a:rPr>
              <a:t>需求提取阶段的原型系统通常不能反映系统性能、效率等方面指标，仅用于</a:t>
            </a:r>
            <a:r>
              <a:rPr lang="zh-CN" altLang="en-US" sz="2800" dirty="0"/>
              <a:t>发现功能需求</a:t>
            </a:r>
            <a:r>
              <a:rPr lang="zh-CN" altLang="en-US" sz="2800" dirty="0">
                <a:solidFill>
                  <a:srgbClr val="FFFF00"/>
                </a:solidFill>
              </a:rPr>
              <a:t>。</a:t>
            </a:r>
          </a:p>
          <a:p>
            <a:pPr>
              <a:lnSpc>
                <a:spcPct val="110000"/>
              </a:lnSpc>
            </a:pPr>
            <a:r>
              <a:rPr lang="zh-CN" altLang="en-US" sz="2800" dirty="0"/>
              <a:t>需求确认阶段的原型</a:t>
            </a:r>
            <a:r>
              <a:rPr lang="zh-CN" altLang="en-US" sz="2800" dirty="0">
                <a:solidFill>
                  <a:srgbClr val="FFFF00"/>
                </a:solidFill>
              </a:rPr>
              <a:t>：能用于试验的系统原型</a:t>
            </a:r>
          </a:p>
          <a:p>
            <a:pPr lvl="1">
              <a:lnSpc>
                <a:spcPct val="110000"/>
              </a:lnSpc>
            </a:pPr>
            <a:r>
              <a:rPr lang="zh-CN" altLang="en-US" sz="2400" dirty="0">
                <a:solidFill>
                  <a:srgbClr val="FFFF00"/>
                </a:solidFill>
              </a:rPr>
              <a:t>确认原型必须比提取原型更完整</a:t>
            </a:r>
          </a:p>
          <a:p>
            <a:pPr lvl="1">
              <a:lnSpc>
                <a:spcPct val="110000"/>
              </a:lnSpc>
            </a:pPr>
            <a:r>
              <a:rPr lang="zh-CN" altLang="en-US" sz="2400" dirty="0">
                <a:solidFill>
                  <a:srgbClr val="FFFF00"/>
                </a:solidFill>
              </a:rPr>
              <a:t>检查是否满足客户、用户的实际需要</a:t>
            </a:r>
          </a:p>
          <a:p>
            <a:pPr lvl="1">
              <a:lnSpc>
                <a:spcPct val="110000"/>
              </a:lnSpc>
            </a:pPr>
            <a:r>
              <a:rPr lang="zh-CN" altLang="en-US" sz="2400" dirty="0">
                <a:solidFill>
                  <a:srgbClr val="FFFF00"/>
                </a:solidFill>
              </a:rPr>
              <a:t>可用于开发测试用例</a:t>
            </a:r>
          </a:p>
        </p:txBody>
      </p:sp>
      <p:sp>
        <p:nvSpPr>
          <p:cNvPr id="7" name="Rectangle 3"/>
          <p:cNvSpPr>
            <a:spLocks noRot="1" noChangeArrowheads="1"/>
          </p:cNvSpPr>
          <p:nvPr/>
        </p:nvSpPr>
        <p:spPr bwMode="auto">
          <a:xfrm>
            <a:off x="910846" y="130205"/>
            <a:ext cx="10299679" cy="706602"/>
          </a:xfrm>
          <a:prstGeom prst="rect">
            <a:avLst/>
          </a:prstGeom>
          <a:noFill/>
          <a:ln w="9525">
            <a:noFill/>
            <a:miter lim="800000"/>
            <a:headEnd/>
            <a:tailEnd/>
          </a:ln>
          <a:effectLst/>
        </p:spPr>
        <p:txBody>
          <a:bodyPr lIns="108850" tIns="54425" rIns="108850" bIns="54425" anchor="ctr"/>
          <a:lstStyle/>
          <a:p>
            <a:r>
              <a:rPr kumimoji="1" lang="zh-CN" altLang="en-US" sz="4000" b="1" dirty="0" smtClean="0">
                <a:solidFill>
                  <a:srgbClr val="FFFF00"/>
                </a:solidFill>
                <a:effectLst>
                  <a:outerShdw blurRad="38100" dist="38100" dir="2700000" algn="tl">
                    <a:srgbClr val="000000"/>
                  </a:outerShdw>
                </a:effectLst>
                <a:latin typeface="Garamond" pitchFamily="18" charset="0"/>
              </a:rPr>
              <a:t>原型</a:t>
            </a:r>
            <a:r>
              <a:rPr kumimoji="1" lang="zh-CN" altLang="en-US" sz="4000" b="1" dirty="0">
                <a:solidFill>
                  <a:srgbClr val="FFFF00"/>
                </a:solidFill>
                <a:effectLst>
                  <a:outerShdw blurRad="38100" dist="38100" dir="2700000" algn="tl">
                    <a:srgbClr val="000000"/>
                  </a:outerShdw>
                </a:effectLst>
                <a:latin typeface="Garamond" pitchFamily="18" charset="0"/>
              </a:rPr>
              <a:t>化方法</a:t>
            </a:r>
          </a:p>
        </p:txBody>
      </p:sp>
    </p:spTree>
    <p:extLst>
      <p:ext uri="{BB962C8B-B14F-4D97-AF65-F5344CB8AC3E}">
        <p14:creationId xmlns:p14="http://schemas.microsoft.com/office/powerpoint/2010/main" val="40349602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A769DE61-AF7B-42FD-8EC8-BB704467752A}" type="slidenum">
              <a:rPr lang="en-US" altLang="zh-CN"/>
              <a:pPr/>
              <a:t>25</a:t>
            </a:fld>
            <a:endParaRPr lang="en-US" altLang="zh-CN"/>
          </a:p>
        </p:txBody>
      </p:sp>
      <p:sp>
        <p:nvSpPr>
          <p:cNvPr id="223234" name="Rectangle 2"/>
          <p:cNvSpPr>
            <a:spLocks noGrp="1" noChangeArrowheads="1"/>
          </p:cNvSpPr>
          <p:nvPr>
            <p:ph type="body" idx="1"/>
          </p:nvPr>
        </p:nvSpPr>
        <p:spPr>
          <a:xfrm>
            <a:off x="624336" y="1197252"/>
            <a:ext cx="10971372" cy="5112934"/>
          </a:xfrm>
        </p:spPr>
        <p:txBody>
          <a:bodyPr/>
          <a:lstStyle/>
          <a:p>
            <a:pPr>
              <a:lnSpc>
                <a:spcPts val="4571"/>
              </a:lnSpc>
              <a:spcAft>
                <a:spcPts val="714"/>
              </a:spcAft>
            </a:pPr>
            <a:r>
              <a:rPr lang="zh-CN" altLang="en-US" dirty="0"/>
              <a:t>废弃型（快速原型）</a:t>
            </a:r>
            <a:r>
              <a:rPr lang="zh-CN" altLang="en-US" dirty="0">
                <a:solidFill>
                  <a:srgbClr val="FFFF00"/>
                </a:solidFill>
              </a:rPr>
              <a:t>：起解释作用</a:t>
            </a:r>
          </a:p>
          <a:p>
            <a:pPr>
              <a:lnSpc>
                <a:spcPts val="4571"/>
              </a:lnSpc>
              <a:spcAft>
                <a:spcPts val="714"/>
              </a:spcAft>
            </a:pPr>
            <a:r>
              <a:rPr lang="zh-CN" altLang="en-US" dirty="0"/>
              <a:t>进化型</a:t>
            </a:r>
            <a:r>
              <a:rPr lang="zh-CN" altLang="en-US" dirty="0">
                <a:solidFill>
                  <a:srgbClr val="FFFF00"/>
                </a:solidFill>
              </a:rPr>
              <a:t>：最终演变为产品</a:t>
            </a:r>
          </a:p>
          <a:p>
            <a:pPr>
              <a:lnSpc>
                <a:spcPts val="4571"/>
              </a:lnSpc>
              <a:spcAft>
                <a:spcPts val="714"/>
              </a:spcAft>
            </a:pPr>
            <a:r>
              <a:rPr lang="zh-CN" altLang="en-US" dirty="0">
                <a:solidFill>
                  <a:srgbClr val="FFFF00"/>
                </a:solidFill>
              </a:rPr>
              <a:t>原型可能要求投入较高成本，并可能导致延迟交付；</a:t>
            </a:r>
          </a:p>
          <a:p>
            <a:pPr>
              <a:lnSpc>
                <a:spcPts val="4571"/>
              </a:lnSpc>
              <a:spcAft>
                <a:spcPts val="714"/>
              </a:spcAft>
            </a:pPr>
            <a:r>
              <a:rPr lang="zh-CN" altLang="en-US" dirty="0">
                <a:solidFill>
                  <a:srgbClr val="FFFF00"/>
                </a:solidFill>
              </a:rPr>
              <a:t>不提倡把原型做成最终系统：原型趋向于非结构化，会导致系统灵活性降低、长期成本增加、以至于系统生存期缩短。</a:t>
            </a:r>
          </a:p>
        </p:txBody>
      </p:sp>
      <p:sp>
        <p:nvSpPr>
          <p:cNvPr id="7" name="Rectangle 3"/>
          <p:cNvSpPr>
            <a:spLocks noRot="1" noChangeArrowheads="1"/>
          </p:cNvSpPr>
          <p:nvPr/>
        </p:nvSpPr>
        <p:spPr bwMode="auto">
          <a:xfrm>
            <a:off x="910846" y="130205"/>
            <a:ext cx="10299679" cy="706602"/>
          </a:xfrm>
          <a:prstGeom prst="rect">
            <a:avLst/>
          </a:prstGeom>
          <a:noFill/>
          <a:ln w="9525">
            <a:noFill/>
            <a:miter lim="800000"/>
            <a:headEnd/>
            <a:tailEnd/>
          </a:ln>
          <a:effectLst/>
        </p:spPr>
        <p:txBody>
          <a:bodyPr lIns="108850" tIns="54425" rIns="108850" bIns="54425" anchor="ctr"/>
          <a:lstStyle/>
          <a:p>
            <a:r>
              <a:rPr kumimoji="1" lang="zh-CN" altLang="en-US" sz="4000" b="1" dirty="0" smtClean="0">
                <a:solidFill>
                  <a:srgbClr val="FFFF00"/>
                </a:solidFill>
                <a:effectLst>
                  <a:outerShdw blurRad="38100" dist="38100" dir="2700000" algn="tl">
                    <a:srgbClr val="000000"/>
                  </a:outerShdw>
                </a:effectLst>
                <a:latin typeface="Garamond" pitchFamily="18" charset="0"/>
              </a:rPr>
              <a:t>原型</a:t>
            </a:r>
            <a:r>
              <a:rPr kumimoji="1" lang="zh-CN" altLang="en-US" sz="4000" b="1" dirty="0">
                <a:solidFill>
                  <a:srgbClr val="FFFF00"/>
                </a:solidFill>
                <a:effectLst>
                  <a:outerShdw blurRad="38100" dist="38100" dir="2700000" algn="tl">
                    <a:srgbClr val="000000"/>
                  </a:outerShdw>
                </a:effectLst>
                <a:latin typeface="Garamond" pitchFamily="18" charset="0"/>
              </a:rPr>
              <a:t>化方法</a:t>
            </a:r>
          </a:p>
        </p:txBody>
      </p:sp>
    </p:spTree>
    <p:extLst>
      <p:ext uri="{BB962C8B-B14F-4D97-AF65-F5344CB8AC3E}">
        <p14:creationId xmlns:p14="http://schemas.microsoft.com/office/powerpoint/2010/main" val="18626048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0629DAA4-63EC-479C-BCE9-1FFE0AEC588A}" type="slidenum">
              <a:rPr lang="en-US" altLang="zh-CN"/>
              <a:pPr/>
              <a:t>26</a:t>
            </a:fld>
            <a:endParaRPr lang="en-US" altLang="zh-CN"/>
          </a:p>
        </p:txBody>
      </p:sp>
      <p:sp>
        <p:nvSpPr>
          <p:cNvPr id="19459" name="Rectangle 3"/>
          <p:cNvSpPr>
            <a:spLocks noGrp="1" noChangeArrowheads="1"/>
          </p:cNvSpPr>
          <p:nvPr>
            <p:ph type="body" idx="1"/>
          </p:nvPr>
        </p:nvSpPr>
        <p:spPr>
          <a:xfrm>
            <a:off x="624336" y="1197252"/>
            <a:ext cx="10971372" cy="5112934"/>
          </a:xfrm>
        </p:spPr>
        <p:txBody>
          <a:bodyPr/>
          <a:lstStyle/>
          <a:p>
            <a:pPr>
              <a:lnSpc>
                <a:spcPct val="110000"/>
              </a:lnSpc>
              <a:spcAft>
                <a:spcPct val="20000"/>
              </a:spcAft>
            </a:pPr>
            <a:r>
              <a:rPr lang="zh-CN" altLang="en-US" dirty="0">
                <a:solidFill>
                  <a:srgbClr val="FFFF00"/>
                </a:solidFill>
              </a:rPr>
              <a:t>确定系统的边界</a:t>
            </a:r>
          </a:p>
          <a:p>
            <a:pPr>
              <a:lnSpc>
                <a:spcPct val="110000"/>
              </a:lnSpc>
              <a:spcAft>
                <a:spcPct val="20000"/>
              </a:spcAft>
            </a:pPr>
            <a:r>
              <a:rPr lang="zh-CN" altLang="en-US" dirty="0">
                <a:solidFill>
                  <a:srgbClr val="FFFF00"/>
                </a:solidFill>
              </a:rPr>
              <a:t>从多个角度考察待解决的问题</a:t>
            </a:r>
          </a:p>
          <a:p>
            <a:pPr lvl="1">
              <a:lnSpc>
                <a:spcPct val="110000"/>
              </a:lnSpc>
            </a:pPr>
            <a:r>
              <a:rPr lang="zh-CN" altLang="en-US" dirty="0">
                <a:solidFill>
                  <a:srgbClr val="FFFF00"/>
                </a:solidFill>
              </a:rPr>
              <a:t>对确定需求优先级很有帮助：多个角度下都被建议的需求应该具有高优先级。</a:t>
            </a:r>
          </a:p>
          <a:p>
            <a:pPr>
              <a:lnSpc>
                <a:spcPct val="110000"/>
              </a:lnSpc>
              <a:spcAft>
                <a:spcPct val="20000"/>
              </a:spcAft>
            </a:pPr>
            <a:r>
              <a:rPr lang="zh-CN" altLang="en-US" dirty="0">
                <a:solidFill>
                  <a:srgbClr val="FFFF00"/>
                </a:solidFill>
              </a:rPr>
              <a:t>把需求按</a:t>
            </a:r>
            <a:r>
              <a:rPr lang="zh-CN" altLang="en-US" u="sng" dirty="0"/>
              <a:t>必要程度</a:t>
            </a:r>
            <a:r>
              <a:rPr lang="zh-CN" altLang="en-US" dirty="0">
                <a:solidFill>
                  <a:srgbClr val="FFFF00"/>
                </a:solidFill>
              </a:rPr>
              <a:t>分三类：</a:t>
            </a:r>
          </a:p>
          <a:p>
            <a:pPr lvl="1">
              <a:lnSpc>
                <a:spcPct val="110000"/>
              </a:lnSpc>
            </a:pPr>
            <a:r>
              <a:rPr lang="zh-CN" altLang="en-US" dirty="0">
                <a:solidFill>
                  <a:srgbClr val="FFFF00"/>
                </a:solidFill>
              </a:rPr>
              <a:t>必须要满足的需求</a:t>
            </a:r>
          </a:p>
          <a:p>
            <a:pPr lvl="1">
              <a:lnSpc>
                <a:spcPct val="110000"/>
              </a:lnSpc>
            </a:pPr>
            <a:r>
              <a:rPr lang="zh-CN" altLang="en-US" dirty="0">
                <a:solidFill>
                  <a:srgbClr val="FFFF00"/>
                </a:solidFill>
              </a:rPr>
              <a:t>很想要但对系统目标不是必要的需求</a:t>
            </a:r>
          </a:p>
          <a:p>
            <a:pPr lvl="1">
              <a:lnSpc>
                <a:spcPct val="110000"/>
              </a:lnSpc>
            </a:pPr>
            <a:r>
              <a:rPr lang="zh-CN" altLang="en-US" dirty="0">
                <a:solidFill>
                  <a:srgbClr val="FFFF00"/>
                </a:solidFill>
              </a:rPr>
              <a:t>可能满足但也可能取消的需求</a:t>
            </a:r>
          </a:p>
        </p:txBody>
      </p:sp>
      <p:sp>
        <p:nvSpPr>
          <p:cNvPr id="19460" name="Rectangle 4"/>
          <p:cNvSpPr>
            <a:spLocks noRot="1" noChangeArrowheads="1"/>
          </p:cNvSpPr>
          <p:nvPr/>
        </p:nvSpPr>
        <p:spPr bwMode="auto">
          <a:xfrm>
            <a:off x="910846" y="130205"/>
            <a:ext cx="10299679" cy="706602"/>
          </a:xfrm>
          <a:prstGeom prst="rect">
            <a:avLst/>
          </a:prstGeom>
          <a:noFill/>
          <a:ln w="9525">
            <a:noFill/>
            <a:miter lim="800000"/>
            <a:headEnd/>
            <a:tailEnd/>
          </a:ln>
          <a:effectLst/>
        </p:spPr>
        <p:txBody>
          <a:bodyPr lIns="108850" tIns="54425" rIns="108850" bIns="54425" anchor="ctr"/>
          <a:lstStyle/>
          <a:p>
            <a:r>
              <a:rPr kumimoji="1" lang="zh-CN" altLang="en-US" sz="4000" b="1" dirty="0">
                <a:solidFill>
                  <a:srgbClr val="FFFF00"/>
                </a:solidFill>
                <a:effectLst>
                  <a:outerShdw blurRad="38100" dist="38100" dir="2700000" algn="tl">
                    <a:srgbClr val="000000"/>
                  </a:outerShdw>
                </a:effectLst>
                <a:latin typeface="Garamond" pitchFamily="18" charset="0"/>
              </a:rPr>
              <a:t>需求提取中注意的事项</a:t>
            </a:r>
          </a:p>
        </p:txBody>
      </p:sp>
    </p:spTree>
    <p:extLst>
      <p:ext uri="{BB962C8B-B14F-4D97-AF65-F5344CB8AC3E}">
        <p14:creationId xmlns:p14="http://schemas.microsoft.com/office/powerpoint/2010/main" val="34782250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D726CECA-761A-4158-B697-A6B4817F71C1}" type="slidenum">
              <a:rPr lang="en-US" altLang="zh-CN"/>
              <a:pPr/>
              <a:t>27</a:t>
            </a:fld>
            <a:endParaRPr lang="en-US" altLang="zh-CN"/>
          </a:p>
        </p:txBody>
      </p:sp>
      <p:sp>
        <p:nvSpPr>
          <p:cNvPr id="118788" name="Rectangle 4"/>
          <p:cNvSpPr>
            <a:spLocks noGrp="1" noChangeArrowheads="1"/>
          </p:cNvSpPr>
          <p:nvPr>
            <p:ph type="body" idx="1"/>
          </p:nvPr>
        </p:nvSpPr>
        <p:spPr>
          <a:xfrm>
            <a:off x="624336" y="1197252"/>
            <a:ext cx="10971372" cy="5328884"/>
          </a:xfrm>
          <a:noFill/>
          <a:ln/>
        </p:spPr>
        <p:txBody>
          <a:bodyPr/>
          <a:lstStyle/>
          <a:p>
            <a:pPr algn="just">
              <a:spcBef>
                <a:spcPts val="1428"/>
              </a:spcBef>
              <a:spcAft>
                <a:spcPts val="714"/>
              </a:spcAft>
            </a:pPr>
            <a:r>
              <a:rPr lang="zh-CN" altLang="en-US" sz="3300" dirty="0">
                <a:solidFill>
                  <a:srgbClr val="FFFF00"/>
                </a:solidFill>
              </a:rPr>
              <a:t>发现一系列原始需求之后，应分析它们之间的</a:t>
            </a:r>
            <a:r>
              <a:rPr lang="zh-CN" altLang="en-US" sz="3300" dirty="0"/>
              <a:t>冲突、重叠、遗漏和不一致</a:t>
            </a:r>
            <a:r>
              <a:rPr lang="zh-CN" altLang="en-US" sz="3300" dirty="0">
                <a:solidFill>
                  <a:srgbClr val="FFFF00"/>
                </a:solidFill>
              </a:rPr>
              <a:t>。在具备了有效的分析信息之后，项目相关人员就可以协商得到一套认可的系统需求；</a:t>
            </a:r>
          </a:p>
          <a:p>
            <a:pPr algn="just">
              <a:spcBef>
                <a:spcPts val="1428"/>
              </a:spcBef>
              <a:spcAft>
                <a:spcPts val="714"/>
              </a:spcAft>
            </a:pPr>
            <a:r>
              <a:rPr lang="zh-CN" altLang="en-US" sz="3300" dirty="0">
                <a:solidFill>
                  <a:srgbClr val="FFFF00"/>
                </a:solidFill>
              </a:rPr>
              <a:t>需求分析、协商与需求提取是不可分割、互相交错的两个过程；</a:t>
            </a:r>
          </a:p>
          <a:p>
            <a:pPr algn="just">
              <a:spcBef>
                <a:spcPts val="1428"/>
              </a:spcBef>
              <a:spcAft>
                <a:spcPts val="714"/>
              </a:spcAft>
            </a:pPr>
            <a:r>
              <a:rPr lang="zh-CN" altLang="en-US" sz="3300" dirty="0">
                <a:solidFill>
                  <a:srgbClr val="FFFF00"/>
                </a:solidFill>
              </a:rPr>
              <a:t>经常，需求分析中会细化需求定义文档或开发</a:t>
            </a:r>
            <a:r>
              <a:rPr lang="zh-CN" altLang="en-US" sz="3300" u="sng" dirty="0"/>
              <a:t>系统模型</a:t>
            </a:r>
            <a:r>
              <a:rPr lang="zh-CN" altLang="en-US" sz="3300" dirty="0">
                <a:solidFill>
                  <a:srgbClr val="FFFF00"/>
                </a:solidFill>
              </a:rPr>
              <a:t>，通过模型来揭示需求中更深层次的矛盾或不足。</a:t>
            </a:r>
          </a:p>
        </p:txBody>
      </p:sp>
      <p:sp>
        <p:nvSpPr>
          <p:cNvPr id="118789" name="Rectangle 5"/>
          <p:cNvSpPr>
            <a:spLocks noRot="1" noChangeArrowheads="1"/>
          </p:cNvSpPr>
          <p:nvPr/>
        </p:nvSpPr>
        <p:spPr bwMode="auto">
          <a:xfrm>
            <a:off x="910846" y="130205"/>
            <a:ext cx="10299679" cy="706602"/>
          </a:xfrm>
          <a:prstGeom prst="rect">
            <a:avLst/>
          </a:prstGeom>
          <a:noFill/>
          <a:ln w="9525">
            <a:noFill/>
            <a:miter lim="800000"/>
            <a:headEnd/>
            <a:tailEnd/>
          </a:ln>
          <a:effectLst/>
        </p:spPr>
        <p:txBody>
          <a:bodyPr lIns="108850" tIns="54425" rIns="108850" bIns="54425" anchor="ctr"/>
          <a:lstStyle/>
          <a:p>
            <a:r>
              <a:rPr kumimoji="1" lang="zh-CN" altLang="en-US" sz="4000" b="1" dirty="0">
                <a:solidFill>
                  <a:srgbClr val="FFFF00"/>
                </a:solidFill>
                <a:effectLst>
                  <a:outerShdw blurRad="38100" dist="38100" dir="2700000" algn="tl">
                    <a:srgbClr val="000000"/>
                  </a:outerShdw>
                </a:effectLst>
                <a:latin typeface="Garamond" pitchFamily="18" charset="0"/>
              </a:rPr>
              <a:t>需求分析与协商（</a:t>
            </a:r>
            <a:r>
              <a:rPr kumimoji="1" lang="en-US" altLang="zh-CN" sz="4000" b="1" dirty="0">
                <a:solidFill>
                  <a:srgbClr val="FFFF00"/>
                </a:solidFill>
                <a:effectLst>
                  <a:outerShdw blurRad="38100" dist="38100" dir="2700000" algn="tl">
                    <a:srgbClr val="000000"/>
                  </a:outerShdw>
                </a:effectLst>
                <a:latin typeface="Garamond" pitchFamily="18" charset="0"/>
              </a:rPr>
              <a:t>Analysis &amp; Negotiation</a:t>
            </a:r>
            <a:r>
              <a:rPr kumimoji="1" lang="zh-CN" altLang="en-US" sz="4000" b="1" dirty="0">
                <a:solidFill>
                  <a:srgbClr val="FFFF00"/>
                </a:solidFill>
                <a:effectLst>
                  <a:outerShdw blurRad="38100" dist="38100" dir="2700000" algn="tl">
                    <a:srgbClr val="000000"/>
                  </a:outerShdw>
                </a:effectLst>
                <a:latin typeface="Garamond" pitchFamily="18" charset="0"/>
              </a:rPr>
              <a:t>）</a:t>
            </a:r>
          </a:p>
        </p:txBody>
      </p:sp>
    </p:spTree>
    <p:extLst>
      <p:ext uri="{BB962C8B-B14F-4D97-AF65-F5344CB8AC3E}">
        <p14:creationId xmlns:p14="http://schemas.microsoft.com/office/powerpoint/2010/main" val="37578738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2C87EE1B-5382-4374-8C90-AE0F11350B77}" type="slidenum">
              <a:rPr lang="en-US" altLang="zh-CN"/>
              <a:pPr/>
              <a:t>28</a:t>
            </a:fld>
            <a:endParaRPr lang="en-US" altLang="zh-CN"/>
          </a:p>
        </p:txBody>
      </p:sp>
      <p:pic>
        <p:nvPicPr>
          <p:cNvPr id="96260" name="Picture 4" descr="Requirements-Process01"/>
          <p:cNvPicPr>
            <a:picLocks noChangeAspect="1" noChangeArrowheads="1"/>
          </p:cNvPicPr>
          <p:nvPr/>
        </p:nvPicPr>
        <p:blipFill>
          <a:blip r:embed="rId2" cstate="print"/>
          <a:srcRect/>
          <a:stretch>
            <a:fillRect/>
          </a:stretch>
        </p:blipFill>
        <p:spPr bwMode="auto">
          <a:xfrm>
            <a:off x="1320628" y="188957"/>
            <a:ext cx="9144927" cy="5784601"/>
          </a:xfrm>
          <a:prstGeom prst="rect">
            <a:avLst/>
          </a:prstGeom>
          <a:noFill/>
        </p:spPr>
      </p:pic>
      <p:sp>
        <p:nvSpPr>
          <p:cNvPr id="96261" name="Text Box 5"/>
          <p:cNvSpPr txBox="1">
            <a:spLocks noChangeArrowheads="1"/>
          </p:cNvSpPr>
          <p:nvPr/>
        </p:nvSpPr>
        <p:spPr bwMode="auto">
          <a:xfrm>
            <a:off x="3149190" y="6093979"/>
            <a:ext cx="5587273" cy="556189"/>
          </a:xfrm>
          <a:prstGeom prst="rect">
            <a:avLst/>
          </a:prstGeom>
          <a:noFill/>
          <a:ln w="9525">
            <a:noFill/>
            <a:miter lim="800000"/>
            <a:headEnd/>
            <a:tailEnd/>
          </a:ln>
          <a:effectLst/>
        </p:spPr>
        <p:txBody>
          <a:bodyPr lIns="108850" tIns="54425" rIns="108850" bIns="54425">
            <a:spAutoFit/>
          </a:bodyPr>
          <a:lstStyle/>
          <a:p>
            <a:pPr>
              <a:spcBef>
                <a:spcPct val="50000"/>
              </a:spcBef>
            </a:pPr>
            <a:r>
              <a:rPr kumimoji="1" lang="zh-CN" altLang="en-US" sz="2900" dirty="0">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rPr>
              <a:t>需求提取、分析和协商的螺旋</a:t>
            </a:r>
          </a:p>
        </p:txBody>
      </p:sp>
    </p:spTree>
    <p:extLst>
      <p:ext uri="{BB962C8B-B14F-4D97-AF65-F5344CB8AC3E}">
        <p14:creationId xmlns:p14="http://schemas.microsoft.com/office/powerpoint/2010/main" val="31203757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blinds(horizontal)">
                                      <p:cBhvr>
                                        <p:cTn id="7" dur="500"/>
                                        <p:tgtEl>
                                          <p:spTgt spid="9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2086022C-73CC-4E6A-80D6-4F6224C3729C}" type="slidenum">
              <a:rPr lang="en-US" altLang="zh-CN"/>
              <a:pPr/>
              <a:t>29</a:t>
            </a:fld>
            <a:endParaRPr lang="en-US" altLang="zh-CN"/>
          </a:p>
        </p:txBody>
      </p:sp>
      <p:sp>
        <p:nvSpPr>
          <p:cNvPr id="165892" name="Rectangle 4"/>
          <p:cNvSpPr>
            <a:spLocks noGrp="1" noChangeArrowheads="1"/>
          </p:cNvSpPr>
          <p:nvPr>
            <p:ph type="body" idx="1"/>
          </p:nvPr>
        </p:nvSpPr>
        <p:spPr>
          <a:xfrm>
            <a:off x="624336" y="1197253"/>
            <a:ext cx="10971372" cy="4527011"/>
          </a:xfrm>
          <a:noFill/>
          <a:ln/>
        </p:spPr>
        <p:txBody>
          <a:bodyPr/>
          <a:lstStyle/>
          <a:p>
            <a:pPr>
              <a:lnSpc>
                <a:spcPts val="4571"/>
              </a:lnSpc>
              <a:spcAft>
                <a:spcPts val="714"/>
              </a:spcAft>
            </a:pPr>
            <a:r>
              <a:rPr lang="zh-CN" altLang="en-US" dirty="0">
                <a:solidFill>
                  <a:srgbClr val="FFFF00"/>
                </a:solidFill>
              </a:rPr>
              <a:t>协商主要是讨论需求冲突，找出每个人都满意的</a:t>
            </a:r>
            <a:r>
              <a:rPr lang="zh-CN" altLang="en-US" dirty="0"/>
              <a:t>折衷</a:t>
            </a:r>
            <a:r>
              <a:rPr lang="zh-CN" altLang="en-US" dirty="0">
                <a:solidFill>
                  <a:srgbClr val="FFFF00"/>
                </a:solidFill>
              </a:rPr>
              <a:t>方案；</a:t>
            </a:r>
          </a:p>
          <a:p>
            <a:pPr>
              <a:lnSpc>
                <a:spcPts val="4571"/>
              </a:lnSpc>
              <a:spcAft>
                <a:spcPts val="714"/>
              </a:spcAft>
            </a:pPr>
            <a:r>
              <a:rPr lang="zh-CN" altLang="en-US" dirty="0">
                <a:solidFill>
                  <a:srgbClr val="FFFF00"/>
                </a:solidFill>
              </a:rPr>
              <a:t>除了逻辑与技术上的问题，组织与行政上的一些考虑也可能左右项目需求，所以必须与各方面项目干系人协商以做出需求决策：</a:t>
            </a:r>
          </a:p>
          <a:p>
            <a:pPr lvl="1">
              <a:lnSpc>
                <a:spcPts val="4571"/>
              </a:lnSpc>
              <a:spcAft>
                <a:spcPts val="714"/>
              </a:spcAft>
            </a:pPr>
            <a:r>
              <a:rPr lang="zh-CN" altLang="en-US" dirty="0">
                <a:solidFill>
                  <a:srgbClr val="FFFF00"/>
                </a:solidFill>
              </a:rPr>
              <a:t>例如：新系统涉及到权力的丧失或转移</a:t>
            </a:r>
          </a:p>
        </p:txBody>
      </p:sp>
      <p:sp>
        <p:nvSpPr>
          <p:cNvPr id="165893" name="Rectangle 5"/>
          <p:cNvSpPr>
            <a:spLocks noRot="1" noChangeArrowheads="1"/>
          </p:cNvSpPr>
          <p:nvPr/>
        </p:nvSpPr>
        <p:spPr bwMode="auto">
          <a:xfrm>
            <a:off x="838841" y="130205"/>
            <a:ext cx="10371684" cy="706602"/>
          </a:xfrm>
          <a:prstGeom prst="rect">
            <a:avLst/>
          </a:prstGeom>
          <a:noFill/>
          <a:ln w="9525">
            <a:noFill/>
            <a:miter lim="800000"/>
            <a:headEnd/>
            <a:tailEnd/>
          </a:ln>
          <a:effectLst/>
        </p:spPr>
        <p:txBody>
          <a:bodyPr lIns="108850" tIns="54425" rIns="108850" bIns="54425" anchor="ctr"/>
          <a:lstStyle/>
          <a:p>
            <a:r>
              <a:rPr kumimoji="1" lang="zh-CN" altLang="en-US" sz="4000" b="1" dirty="0">
                <a:solidFill>
                  <a:srgbClr val="FFFF00"/>
                </a:solidFill>
                <a:effectLst>
                  <a:outerShdw blurRad="38100" dist="38100" dir="2700000" algn="tl">
                    <a:srgbClr val="000000"/>
                  </a:outerShdw>
                </a:effectLst>
                <a:latin typeface="Garamond" pitchFamily="18" charset="0"/>
              </a:rPr>
              <a:t>项目干系人与需求协商</a:t>
            </a:r>
          </a:p>
        </p:txBody>
      </p:sp>
    </p:spTree>
    <p:extLst>
      <p:ext uri="{BB962C8B-B14F-4D97-AF65-F5344CB8AC3E}">
        <p14:creationId xmlns:p14="http://schemas.microsoft.com/office/powerpoint/2010/main" val="41530697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7B836B36-0D6A-48E4-8C2C-95B6BFC3CB75}" type="slidenum">
              <a:rPr lang="en-US" altLang="zh-CN"/>
              <a:pPr/>
              <a:t>3</a:t>
            </a:fld>
            <a:endParaRPr lang="en-US" altLang="zh-CN" dirty="0"/>
          </a:p>
        </p:txBody>
      </p:sp>
      <p:sp>
        <p:nvSpPr>
          <p:cNvPr id="116740" name="Rectangle 4"/>
          <p:cNvSpPr>
            <a:spLocks noRot="1" noChangeArrowheads="1"/>
          </p:cNvSpPr>
          <p:nvPr/>
        </p:nvSpPr>
        <p:spPr bwMode="auto">
          <a:xfrm>
            <a:off x="838841" y="130205"/>
            <a:ext cx="10371684" cy="706602"/>
          </a:xfrm>
          <a:prstGeom prst="rect">
            <a:avLst/>
          </a:prstGeom>
          <a:noFill/>
          <a:ln w="9525">
            <a:noFill/>
            <a:miter lim="800000"/>
            <a:headEnd/>
            <a:tailEnd/>
          </a:ln>
          <a:effectLst/>
        </p:spPr>
        <p:txBody>
          <a:bodyPr lIns="108850" tIns="54425" rIns="108850" bIns="54425" anchor="ctr"/>
          <a:lstStyle/>
          <a:p>
            <a:pPr defTabSz="914400">
              <a:defRPr/>
            </a:pPr>
            <a:r>
              <a:rPr lang="zh-CN" altLang="en-US" sz="4000" b="1" dirty="0">
                <a:solidFill>
                  <a:srgbClr val="FFFF00"/>
                </a:solidFill>
                <a:effectLst>
                  <a:outerShdw blurRad="38100" dist="38100" dir="2700000" algn="tl">
                    <a:srgbClr val="000000"/>
                  </a:outerShdw>
                </a:effectLst>
                <a:latin typeface="Garamond" pitchFamily="18" charset="0"/>
              </a:rPr>
              <a:t>需求提取（</a:t>
            </a:r>
            <a:r>
              <a:rPr lang="en-US" altLang="zh-CN" sz="4000" b="1" dirty="0">
                <a:solidFill>
                  <a:srgbClr val="FFFF00"/>
                </a:solidFill>
                <a:effectLst>
                  <a:outerShdw blurRad="38100" dist="38100" dir="2700000" algn="tl">
                    <a:srgbClr val="000000"/>
                  </a:outerShdw>
                </a:effectLst>
                <a:latin typeface="Garamond" pitchFamily="18" charset="0"/>
              </a:rPr>
              <a:t>Requirement Elicitation</a:t>
            </a:r>
            <a:r>
              <a:rPr lang="zh-CN" altLang="en-US" sz="4000" b="1" dirty="0">
                <a:solidFill>
                  <a:srgbClr val="FFFF00"/>
                </a:solidFill>
                <a:effectLst>
                  <a:outerShdw blurRad="38100" dist="38100" dir="2700000" algn="tl">
                    <a:srgbClr val="000000"/>
                  </a:outerShdw>
                </a:effectLst>
                <a:latin typeface="Garamond" pitchFamily="18" charset="0"/>
              </a:rPr>
              <a:t>）</a:t>
            </a:r>
          </a:p>
        </p:txBody>
      </p:sp>
      <p:sp>
        <p:nvSpPr>
          <p:cNvPr id="116742" name="Rectangle 6"/>
          <p:cNvSpPr>
            <a:spLocks noChangeArrowheads="1"/>
          </p:cNvSpPr>
          <p:nvPr/>
        </p:nvSpPr>
        <p:spPr bwMode="auto">
          <a:xfrm>
            <a:off x="624336" y="1197252"/>
            <a:ext cx="10971372" cy="5185976"/>
          </a:xfrm>
          <a:prstGeom prst="rect">
            <a:avLst/>
          </a:prstGeom>
          <a:noFill/>
          <a:ln w="9525">
            <a:noFill/>
            <a:miter lim="800000"/>
            <a:headEnd/>
            <a:tailEnd/>
          </a:ln>
          <a:effectLst/>
        </p:spPr>
        <p:txBody>
          <a:bodyPr lIns="108850" tIns="54425" rIns="108850" bIns="54425"/>
          <a:lstStyle/>
          <a:p>
            <a:pPr marL="408188" indent="-408188">
              <a:spcBef>
                <a:spcPct val="20000"/>
              </a:spcBef>
              <a:spcAft>
                <a:spcPts val="600"/>
              </a:spcAft>
              <a:buClr>
                <a:schemeClr val="hlink"/>
              </a:buClr>
              <a:buSzPct val="70000"/>
              <a:buFont typeface="Wingdings" pitchFamily="2" charset="2"/>
              <a:buChar char="n"/>
            </a:pPr>
            <a:r>
              <a:rPr lang="zh-CN" altLang="en-US" sz="3200" dirty="0">
                <a:solidFill>
                  <a:srgbClr val="FFFF00"/>
                </a:solidFill>
                <a:latin typeface="黑体" panose="02010609060101010101" pitchFamily="49" charset="-122"/>
                <a:ea typeface="黑体" panose="02010609060101010101" pitchFamily="49" charset="-122"/>
              </a:rPr>
              <a:t>需求提取是通过与客户、系统用户和其他与系统开发相关的人员交流来</a:t>
            </a:r>
            <a:r>
              <a:rPr lang="zh-CN" altLang="en-US" sz="3200" dirty="0">
                <a:solidFill>
                  <a:schemeClr val="bg1"/>
                </a:solidFill>
                <a:latin typeface="黑体" panose="02010609060101010101" pitchFamily="49" charset="-122"/>
                <a:ea typeface="黑体" panose="02010609060101010101" pitchFamily="49" charset="-122"/>
              </a:rPr>
              <a:t>发现需求</a:t>
            </a:r>
            <a:r>
              <a:rPr lang="zh-CN" altLang="en-US" sz="3200" dirty="0">
                <a:solidFill>
                  <a:srgbClr val="FFFF00"/>
                </a:solidFill>
                <a:latin typeface="黑体" panose="02010609060101010101" pitchFamily="49" charset="-122"/>
                <a:ea typeface="黑体" panose="02010609060101010101" pitchFamily="49" charset="-122"/>
              </a:rPr>
              <a:t>的过程；</a:t>
            </a:r>
          </a:p>
          <a:p>
            <a:pPr marL="408188" indent="-408188">
              <a:spcBef>
                <a:spcPct val="20000"/>
              </a:spcBef>
              <a:spcAft>
                <a:spcPts val="600"/>
              </a:spcAft>
              <a:buClr>
                <a:schemeClr val="hlink"/>
              </a:buClr>
              <a:buSzPct val="70000"/>
              <a:buFont typeface="Wingdings" pitchFamily="2" charset="2"/>
              <a:buChar char="n"/>
            </a:pPr>
            <a:r>
              <a:rPr lang="zh-CN" altLang="en-US" sz="3200" dirty="0">
                <a:solidFill>
                  <a:srgbClr val="FFFF00"/>
                </a:solidFill>
                <a:latin typeface="黑体" panose="02010609060101010101" pitchFamily="49" charset="-122"/>
                <a:ea typeface="黑体" panose="02010609060101010101" pitchFamily="49" charset="-122"/>
              </a:rPr>
              <a:t>必须从项目干系人的角度考虑问题，花时间找到他们的</a:t>
            </a:r>
            <a:r>
              <a:rPr lang="zh-CN" altLang="en-US" sz="3200" dirty="0">
                <a:solidFill>
                  <a:schemeClr val="bg1"/>
                </a:solidFill>
                <a:latin typeface="黑体" panose="02010609060101010101" pitchFamily="49" charset="-122"/>
                <a:ea typeface="黑体" panose="02010609060101010101" pitchFamily="49" charset="-122"/>
              </a:rPr>
              <a:t>真正需求</a:t>
            </a:r>
            <a:r>
              <a:rPr lang="zh-CN" altLang="en-US" sz="3200" dirty="0">
                <a:solidFill>
                  <a:srgbClr val="FFFF00"/>
                </a:solidFill>
                <a:latin typeface="黑体" panose="02010609060101010101" pitchFamily="49" charset="-122"/>
                <a:ea typeface="黑体" panose="02010609060101010101" pitchFamily="49" charset="-122"/>
              </a:rPr>
              <a:t>；</a:t>
            </a:r>
          </a:p>
          <a:p>
            <a:pPr marL="408188" indent="-408188">
              <a:spcBef>
                <a:spcPct val="20000"/>
              </a:spcBef>
              <a:spcAft>
                <a:spcPts val="600"/>
              </a:spcAft>
              <a:buClr>
                <a:schemeClr val="hlink"/>
              </a:buClr>
              <a:buSzPct val="70000"/>
              <a:buFont typeface="Wingdings" pitchFamily="2" charset="2"/>
              <a:buChar char="n"/>
            </a:pPr>
            <a:r>
              <a:rPr lang="zh-CN" altLang="en-US" sz="3200" dirty="0">
                <a:solidFill>
                  <a:srgbClr val="FFFF00"/>
                </a:solidFill>
                <a:latin typeface="黑体" panose="02010609060101010101" pitchFamily="49" charset="-122"/>
                <a:ea typeface="黑体" panose="02010609060101010101" pitchFamily="49" charset="-122"/>
              </a:rPr>
              <a:t>为提出系统需求，必须理解待解决问题、组织的业务过程、系统可能使用方式、系统的应用领域，以及文档中与系统相关的内容，并与项目相关人员讨论他们需要的系统服务和系统约束。</a:t>
            </a:r>
          </a:p>
        </p:txBody>
      </p:sp>
    </p:spTree>
    <p:extLst>
      <p:ext uri="{BB962C8B-B14F-4D97-AF65-F5344CB8AC3E}">
        <p14:creationId xmlns:p14="http://schemas.microsoft.com/office/powerpoint/2010/main" val="17628571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7AAB2A72-46E3-4B78-A000-43507C8CB5D1}" type="slidenum">
              <a:rPr lang="en-US" altLang="zh-CN"/>
              <a:pPr/>
              <a:t>30</a:t>
            </a:fld>
            <a:endParaRPr lang="en-US" altLang="zh-CN"/>
          </a:p>
        </p:txBody>
      </p:sp>
      <p:sp>
        <p:nvSpPr>
          <p:cNvPr id="214018" name="Rectangle 2"/>
          <p:cNvSpPr>
            <a:spLocks noGrp="1" noChangeArrowheads="1"/>
          </p:cNvSpPr>
          <p:nvPr>
            <p:ph type="body" idx="1"/>
          </p:nvPr>
        </p:nvSpPr>
        <p:spPr>
          <a:xfrm>
            <a:off x="624336" y="1197252"/>
            <a:ext cx="11326925" cy="5185976"/>
          </a:xfrm>
          <a:noFill/>
          <a:ln/>
        </p:spPr>
        <p:txBody>
          <a:bodyPr/>
          <a:lstStyle/>
          <a:p>
            <a:r>
              <a:rPr lang="zh-CN" altLang="en-US" dirty="0">
                <a:solidFill>
                  <a:srgbClr val="FFFF00"/>
                </a:solidFill>
              </a:rPr>
              <a:t>操作性原则</a:t>
            </a:r>
          </a:p>
          <a:p>
            <a:pPr lvl="1">
              <a:lnSpc>
                <a:spcPct val="120000"/>
              </a:lnSpc>
            </a:pPr>
            <a:r>
              <a:rPr lang="zh-CN" altLang="en-US" dirty="0">
                <a:solidFill>
                  <a:srgbClr val="FFFF00"/>
                </a:solidFill>
              </a:rPr>
              <a:t>必须理解并描述问题的信息域，建立</a:t>
            </a:r>
            <a:r>
              <a:rPr lang="zh-CN" altLang="en-US" dirty="0"/>
              <a:t>数据模型；</a:t>
            </a:r>
          </a:p>
          <a:p>
            <a:pPr lvl="1">
              <a:lnSpc>
                <a:spcPct val="120000"/>
              </a:lnSpc>
            </a:pPr>
            <a:r>
              <a:rPr lang="zh-CN" altLang="en-US" dirty="0">
                <a:solidFill>
                  <a:srgbClr val="FFFF00"/>
                </a:solidFill>
              </a:rPr>
              <a:t>必须定义软件应完成的功能，建立</a:t>
            </a:r>
            <a:r>
              <a:rPr lang="zh-CN" altLang="en-US" dirty="0"/>
              <a:t>功能模型；</a:t>
            </a:r>
          </a:p>
          <a:p>
            <a:pPr lvl="1">
              <a:lnSpc>
                <a:spcPct val="120000"/>
              </a:lnSpc>
            </a:pPr>
            <a:r>
              <a:rPr lang="zh-CN" altLang="en-US" dirty="0">
                <a:solidFill>
                  <a:srgbClr val="FFFF00"/>
                </a:solidFill>
              </a:rPr>
              <a:t>必须描述作为外部事件结果的软件行为，建立</a:t>
            </a:r>
            <a:r>
              <a:rPr lang="zh-CN" altLang="en-US" dirty="0"/>
              <a:t>行为模型；</a:t>
            </a:r>
          </a:p>
          <a:p>
            <a:pPr lvl="1">
              <a:lnSpc>
                <a:spcPct val="120000"/>
              </a:lnSpc>
            </a:pPr>
            <a:r>
              <a:rPr lang="zh-CN" altLang="en-US" dirty="0">
                <a:solidFill>
                  <a:srgbClr val="FFFF00"/>
                </a:solidFill>
              </a:rPr>
              <a:t>必须对描述信息、功能和行为的模型进行分解，用</a:t>
            </a:r>
            <a:r>
              <a:rPr lang="zh-CN" altLang="en-US" dirty="0"/>
              <a:t>层次</a:t>
            </a:r>
            <a:r>
              <a:rPr lang="zh-CN" altLang="en-US" dirty="0">
                <a:solidFill>
                  <a:srgbClr val="FFFF00"/>
                </a:solidFill>
              </a:rPr>
              <a:t>的方式展示细节。</a:t>
            </a:r>
          </a:p>
        </p:txBody>
      </p:sp>
      <p:sp>
        <p:nvSpPr>
          <p:cNvPr id="214019" name="Rectangle 3"/>
          <p:cNvSpPr>
            <a:spLocks noRot="1" noChangeArrowheads="1"/>
          </p:cNvSpPr>
          <p:nvPr/>
        </p:nvSpPr>
        <p:spPr bwMode="auto">
          <a:xfrm>
            <a:off x="838841" y="130205"/>
            <a:ext cx="10371684" cy="706602"/>
          </a:xfrm>
          <a:prstGeom prst="rect">
            <a:avLst/>
          </a:prstGeom>
          <a:noFill/>
          <a:ln w="9525">
            <a:noFill/>
            <a:miter lim="800000"/>
            <a:headEnd/>
            <a:tailEnd/>
          </a:ln>
          <a:effectLst/>
        </p:spPr>
        <p:txBody>
          <a:bodyPr lIns="108850" tIns="54425" rIns="108850" bIns="54425" anchor="ctr"/>
          <a:lstStyle/>
          <a:p>
            <a:r>
              <a:rPr kumimoji="1" lang="zh-CN" altLang="en-US" sz="4000" b="1" dirty="0">
                <a:solidFill>
                  <a:srgbClr val="FFFF00"/>
                </a:solidFill>
                <a:effectLst>
                  <a:outerShdw blurRad="38100" dist="38100" dir="2700000" algn="tl">
                    <a:srgbClr val="000000"/>
                  </a:outerShdw>
                </a:effectLst>
                <a:latin typeface="Garamond" pitchFamily="18" charset="0"/>
              </a:rPr>
              <a:t>需求分析原则</a:t>
            </a:r>
          </a:p>
        </p:txBody>
      </p:sp>
    </p:spTree>
    <p:extLst>
      <p:ext uri="{BB962C8B-B14F-4D97-AF65-F5344CB8AC3E}">
        <p14:creationId xmlns:p14="http://schemas.microsoft.com/office/powerpoint/2010/main" val="31432156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169F30CB-CE69-4369-93F7-C02200904C12}" type="slidenum">
              <a:rPr lang="en-US" altLang="zh-CN"/>
              <a:pPr/>
              <a:t>31</a:t>
            </a:fld>
            <a:endParaRPr lang="en-US" altLang="zh-CN"/>
          </a:p>
        </p:txBody>
      </p:sp>
      <p:sp>
        <p:nvSpPr>
          <p:cNvPr id="215042" name="Rectangle 2"/>
          <p:cNvSpPr>
            <a:spLocks noGrp="1" noChangeArrowheads="1"/>
          </p:cNvSpPr>
          <p:nvPr>
            <p:ph type="body" idx="1"/>
          </p:nvPr>
        </p:nvSpPr>
        <p:spPr>
          <a:xfrm>
            <a:off x="624336" y="1197253"/>
            <a:ext cx="11326925" cy="5257430"/>
          </a:xfrm>
          <a:noFill/>
          <a:ln/>
        </p:spPr>
        <p:txBody>
          <a:bodyPr/>
          <a:lstStyle/>
          <a:p>
            <a:r>
              <a:rPr lang="zh-CN" altLang="en-US" dirty="0">
                <a:solidFill>
                  <a:srgbClr val="FFFF00"/>
                </a:solidFill>
              </a:rPr>
              <a:t>指导性原则</a:t>
            </a:r>
          </a:p>
          <a:p>
            <a:pPr lvl="1">
              <a:lnSpc>
                <a:spcPct val="120000"/>
              </a:lnSpc>
            </a:pPr>
            <a:r>
              <a:rPr lang="zh-CN" altLang="en-US" dirty="0"/>
              <a:t>在你开始建立分析模型前先理解</a:t>
            </a:r>
            <a:r>
              <a:rPr lang="zh-CN" altLang="en-US" dirty="0" smtClean="0"/>
              <a:t>问题</a:t>
            </a:r>
            <a:endParaRPr lang="zh-CN" altLang="en-US" dirty="0"/>
          </a:p>
          <a:p>
            <a:pPr lvl="1">
              <a:lnSpc>
                <a:spcPct val="120000"/>
              </a:lnSpc>
            </a:pPr>
            <a:r>
              <a:rPr lang="zh-CN" altLang="en-US" dirty="0"/>
              <a:t>开发使用户能够了解人机交互将如何发生的</a:t>
            </a:r>
            <a:r>
              <a:rPr lang="zh-CN" altLang="en-US" dirty="0" smtClean="0"/>
              <a:t>原型</a:t>
            </a:r>
            <a:endParaRPr lang="zh-CN" altLang="en-US" dirty="0"/>
          </a:p>
          <a:p>
            <a:pPr lvl="1">
              <a:lnSpc>
                <a:spcPct val="120000"/>
              </a:lnSpc>
            </a:pPr>
            <a:r>
              <a:rPr lang="zh-CN" altLang="en-US" dirty="0"/>
              <a:t>记录每个需求的起源及</a:t>
            </a:r>
            <a:r>
              <a:rPr lang="zh-CN" altLang="en-US" dirty="0" smtClean="0"/>
              <a:t>原因</a:t>
            </a:r>
            <a:endParaRPr lang="zh-CN" altLang="en-US" dirty="0"/>
          </a:p>
          <a:p>
            <a:pPr lvl="1">
              <a:lnSpc>
                <a:spcPct val="120000"/>
              </a:lnSpc>
            </a:pPr>
            <a:r>
              <a:rPr lang="zh-CN" altLang="en-US" dirty="0"/>
              <a:t>使用多个需求</a:t>
            </a:r>
            <a:r>
              <a:rPr lang="zh-CN" altLang="en-US" dirty="0" smtClean="0"/>
              <a:t>视图</a:t>
            </a:r>
            <a:endParaRPr lang="zh-CN" altLang="en-US" dirty="0"/>
          </a:p>
          <a:p>
            <a:pPr lvl="1">
              <a:lnSpc>
                <a:spcPct val="120000"/>
              </a:lnSpc>
            </a:pPr>
            <a:r>
              <a:rPr lang="zh-CN" altLang="en-US" dirty="0"/>
              <a:t>给需求赋予</a:t>
            </a:r>
            <a:r>
              <a:rPr lang="zh-CN" altLang="en-US" dirty="0" smtClean="0"/>
              <a:t>优先级</a:t>
            </a:r>
            <a:endParaRPr lang="zh-CN" altLang="en-US" dirty="0"/>
          </a:p>
          <a:p>
            <a:pPr lvl="1">
              <a:lnSpc>
                <a:spcPct val="120000"/>
              </a:lnSpc>
            </a:pPr>
            <a:r>
              <a:rPr lang="zh-CN" altLang="en-US" dirty="0"/>
              <a:t>努力删除</a:t>
            </a:r>
            <a:r>
              <a:rPr lang="zh-CN" altLang="en-US"/>
              <a:t>歧义</a:t>
            </a:r>
            <a:r>
              <a:rPr lang="zh-CN" altLang="en-US" smtClean="0"/>
              <a:t>性</a:t>
            </a:r>
            <a:endParaRPr lang="zh-CN" altLang="en-US" dirty="0"/>
          </a:p>
        </p:txBody>
      </p:sp>
      <p:sp>
        <p:nvSpPr>
          <p:cNvPr id="215043" name="Rectangle 3"/>
          <p:cNvSpPr>
            <a:spLocks noRot="1" noChangeArrowheads="1"/>
          </p:cNvSpPr>
          <p:nvPr/>
        </p:nvSpPr>
        <p:spPr bwMode="auto">
          <a:xfrm>
            <a:off x="838841" y="130205"/>
            <a:ext cx="10371684" cy="706602"/>
          </a:xfrm>
          <a:prstGeom prst="rect">
            <a:avLst/>
          </a:prstGeom>
          <a:noFill/>
          <a:ln w="9525">
            <a:noFill/>
            <a:miter lim="800000"/>
            <a:headEnd/>
            <a:tailEnd/>
          </a:ln>
          <a:effectLst/>
        </p:spPr>
        <p:txBody>
          <a:bodyPr lIns="108850" tIns="54425" rIns="108850" bIns="54425" anchor="ctr"/>
          <a:lstStyle/>
          <a:p>
            <a:r>
              <a:rPr kumimoji="1" lang="zh-CN" altLang="en-US" sz="4000" b="1" dirty="0">
                <a:solidFill>
                  <a:srgbClr val="FFFF00"/>
                </a:solidFill>
                <a:effectLst>
                  <a:outerShdw blurRad="38100" dist="38100" dir="2700000" algn="tl">
                    <a:srgbClr val="000000"/>
                  </a:outerShdw>
                </a:effectLst>
                <a:latin typeface="Garamond" pitchFamily="18" charset="0"/>
              </a:rPr>
              <a:t>需求分析原则</a:t>
            </a:r>
          </a:p>
        </p:txBody>
      </p:sp>
    </p:spTree>
    <p:extLst>
      <p:ext uri="{BB962C8B-B14F-4D97-AF65-F5344CB8AC3E}">
        <p14:creationId xmlns:p14="http://schemas.microsoft.com/office/powerpoint/2010/main" val="23953807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51BC65FE-D1BA-45FF-90A1-B8EA5A7401D8}" type="slidenum">
              <a:rPr lang="en-US" altLang="zh-CN"/>
              <a:pPr/>
              <a:t>32</a:t>
            </a:fld>
            <a:endParaRPr lang="en-US" altLang="zh-CN"/>
          </a:p>
        </p:txBody>
      </p:sp>
      <p:sp>
        <p:nvSpPr>
          <p:cNvPr id="166916" name="Rectangle 4"/>
          <p:cNvSpPr>
            <a:spLocks noGrp="1" noChangeArrowheads="1"/>
          </p:cNvSpPr>
          <p:nvPr>
            <p:ph type="body" idx="1"/>
          </p:nvPr>
        </p:nvSpPr>
        <p:spPr>
          <a:xfrm>
            <a:off x="285672" y="1500522"/>
            <a:ext cx="11616872" cy="4876360"/>
          </a:xfrm>
          <a:noFill/>
          <a:ln/>
        </p:spPr>
        <p:txBody>
          <a:bodyPr/>
          <a:lstStyle/>
          <a:p>
            <a:pPr>
              <a:lnSpc>
                <a:spcPct val="110000"/>
              </a:lnSpc>
              <a:spcBef>
                <a:spcPct val="30000"/>
              </a:spcBef>
            </a:pPr>
            <a:r>
              <a:rPr lang="zh-CN" altLang="en-US" dirty="0"/>
              <a:t>需求分类是发现需求之间的共性和例外关系的依据</a:t>
            </a:r>
            <a:r>
              <a:rPr lang="zh-CN" altLang="en-US" dirty="0">
                <a:solidFill>
                  <a:srgbClr val="FFFF00"/>
                </a:solidFill>
              </a:rPr>
              <a:t>。冲突和重叠的需求最有可能发生在同一类需求中。有时某些类似需求可以合并。</a:t>
            </a:r>
          </a:p>
          <a:p>
            <a:pPr>
              <a:lnSpc>
                <a:spcPct val="110000"/>
              </a:lnSpc>
              <a:spcBef>
                <a:spcPct val="30000"/>
              </a:spcBef>
            </a:pPr>
            <a:r>
              <a:rPr lang="zh-CN" altLang="en-US" dirty="0"/>
              <a:t>需求分类可以提高文档跟踪能力</a:t>
            </a:r>
            <a:r>
              <a:rPr lang="zh-CN" altLang="en-US" dirty="0">
                <a:solidFill>
                  <a:srgbClr val="FFFF00"/>
                </a:solidFill>
              </a:rPr>
              <a:t>。当某类需求变更时，应考虑同一类中其他需求是否受到影响。</a:t>
            </a:r>
          </a:p>
          <a:p>
            <a:pPr>
              <a:lnSpc>
                <a:spcPct val="110000"/>
              </a:lnSpc>
              <a:spcBef>
                <a:spcPct val="30000"/>
              </a:spcBef>
            </a:pPr>
            <a:r>
              <a:rPr lang="zh-CN" altLang="en-US" dirty="0"/>
              <a:t>需求分类可以帮助找到遗漏的需求</a:t>
            </a:r>
            <a:r>
              <a:rPr lang="zh-CN" altLang="en-US" dirty="0">
                <a:solidFill>
                  <a:srgbClr val="FFFF00"/>
                </a:solidFill>
              </a:rPr>
              <a:t>。在正常分类下某一类里没有需求时，往往意味着遗漏了某些重要需求。</a:t>
            </a:r>
          </a:p>
        </p:txBody>
      </p:sp>
      <p:sp>
        <p:nvSpPr>
          <p:cNvPr id="166917" name="Rectangle 5"/>
          <p:cNvSpPr>
            <a:spLocks noRot="1" noChangeArrowheads="1"/>
          </p:cNvSpPr>
          <p:nvPr/>
        </p:nvSpPr>
        <p:spPr bwMode="auto">
          <a:xfrm>
            <a:off x="838841" y="130205"/>
            <a:ext cx="10371684" cy="706602"/>
          </a:xfrm>
          <a:prstGeom prst="rect">
            <a:avLst/>
          </a:prstGeom>
          <a:noFill/>
          <a:ln w="9525">
            <a:noFill/>
            <a:miter lim="800000"/>
            <a:headEnd/>
            <a:tailEnd/>
          </a:ln>
          <a:effectLst/>
        </p:spPr>
        <p:txBody>
          <a:bodyPr lIns="108850" tIns="54425" rIns="108850" bIns="54425" anchor="ctr"/>
          <a:lstStyle/>
          <a:p>
            <a:r>
              <a:rPr kumimoji="1" lang="zh-CN" altLang="en-US" sz="4000" b="1" dirty="0">
                <a:solidFill>
                  <a:srgbClr val="FFFF00"/>
                </a:solidFill>
                <a:effectLst>
                  <a:outerShdw blurRad="38100" dist="38100" dir="2700000" algn="tl">
                    <a:srgbClr val="000000"/>
                  </a:outerShdw>
                </a:effectLst>
                <a:latin typeface="Garamond" pitchFamily="18" charset="0"/>
              </a:rPr>
              <a:t>在需求分析中使用需求分类</a:t>
            </a:r>
          </a:p>
        </p:txBody>
      </p:sp>
    </p:spTree>
    <p:extLst>
      <p:ext uri="{BB962C8B-B14F-4D97-AF65-F5344CB8AC3E}">
        <p14:creationId xmlns:p14="http://schemas.microsoft.com/office/powerpoint/2010/main" val="31540875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C4FAA270-D81F-4764-B337-F862D3E902EF}" type="slidenum">
              <a:rPr lang="en-US" altLang="zh-CN"/>
              <a:pPr/>
              <a:t>33</a:t>
            </a:fld>
            <a:endParaRPr lang="en-US" altLang="zh-CN"/>
          </a:p>
        </p:txBody>
      </p:sp>
      <p:sp>
        <p:nvSpPr>
          <p:cNvPr id="212994" name="Rectangle 2"/>
          <p:cNvSpPr>
            <a:spLocks noGrp="1" noChangeArrowheads="1"/>
          </p:cNvSpPr>
          <p:nvPr>
            <p:ph type="body" idx="1"/>
          </p:nvPr>
        </p:nvSpPr>
        <p:spPr>
          <a:xfrm>
            <a:off x="571387" y="1357613"/>
            <a:ext cx="10971372" cy="5162178"/>
          </a:xfrm>
          <a:noFill/>
          <a:ln/>
        </p:spPr>
        <p:txBody>
          <a:bodyPr/>
          <a:lstStyle/>
          <a:p>
            <a:r>
              <a:rPr lang="zh-CN" altLang="en-US" sz="2800" dirty="0">
                <a:solidFill>
                  <a:srgbClr val="FFFF00"/>
                </a:solidFill>
              </a:rPr>
              <a:t>每个需求是否和系统</a:t>
            </a:r>
            <a:r>
              <a:rPr lang="en-US" altLang="zh-CN" sz="2800" dirty="0">
                <a:solidFill>
                  <a:srgbClr val="FFFF00"/>
                </a:solidFill>
              </a:rPr>
              <a:t>/</a:t>
            </a:r>
            <a:r>
              <a:rPr lang="zh-CN" altLang="en-US" sz="2800" dirty="0">
                <a:solidFill>
                  <a:srgbClr val="FFFF00"/>
                </a:solidFill>
              </a:rPr>
              <a:t>产品的整体目标一致？</a:t>
            </a:r>
          </a:p>
          <a:p>
            <a:r>
              <a:rPr lang="zh-CN" altLang="en-US" sz="2800" dirty="0">
                <a:solidFill>
                  <a:srgbClr val="FFFF00"/>
                </a:solidFill>
              </a:rPr>
              <a:t>所有需求是否在合适的抽象层次上被规约？</a:t>
            </a:r>
          </a:p>
          <a:p>
            <a:r>
              <a:rPr lang="zh-CN" altLang="en-US" sz="2800" dirty="0">
                <a:solidFill>
                  <a:srgbClr val="FFFF00"/>
                </a:solidFill>
              </a:rPr>
              <a:t>需求是否真的必要或是它表示了一个对系统目标而言可能并不重要的附加特征？</a:t>
            </a:r>
          </a:p>
          <a:p>
            <a:r>
              <a:rPr lang="zh-CN" altLang="en-US" sz="2800" dirty="0">
                <a:solidFill>
                  <a:srgbClr val="FFFF00"/>
                </a:solidFill>
              </a:rPr>
              <a:t>是否每个需求被界定并且无歧义？</a:t>
            </a:r>
          </a:p>
          <a:p>
            <a:r>
              <a:rPr lang="zh-CN" altLang="en-US" sz="2800" dirty="0">
                <a:solidFill>
                  <a:srgbClr val="FFFF00"/>
                </a:solidFill>
              </a:rPr>
              <a:t>是否每个需求均有归属？</a:t>
            </a:r>
          </a:p>
          <a:p>
            <a:r>
              <a:rPr lang="zh-CN" altLang="en-US" sz="2800" dirty="0">
                <a:solidFill>
                  <a:srgbClr val="FFFF00"/>
                </a:solidFill>
              </a:rPr>
              <a:t>任意需求是否和其他需求冲突？</a:t>
            </a:r>
          </a:p>
          <a:p>
            <a:r>
              <a:rPr lang="zh-CN" altLang="en-US" sz="2800" dirty="0">
                <a:solidFill>
                  <a:srgbClr val="FFFF00"/>
                </a:solidFill>
              </a:rPr>
              <a:t>是否每个需求均在系统或产品驻留的技术环境中可达？</a:t>
            </a:r>
          </a:p>
          <a:p>
            <a:r>
              <a:rPr lang="zh-CN" altLang="en-US" sz="2800" dirty="0">
                <a:solidFill>
                  <a:srgbClr val="FFFF00"/>
                </a:solidFill>
              </a:rPr>
              <a:t>每个需求在实现后是否可测试？</a:t>
            </a:r>
          </a:p>
        </p:txBody>
      </p:sp>
      <p:sp>
        <p:nvSpPr>
          <p:cNvPr id="212995" name="Rectangle 3"/>
          <p:cNvSpPr>
            <a:spLocks noRot="1" noChangeArrowheads="1"/>
          </p:cNvSpPr>
          <p:nvPr/>
        </p:nvSpPr>
        <p:spPr bwMode="auto">
          <a:xfrm>
            <a:off x="838841" y="130205"/>
            <a:ext cx="10371684" cy="706602"/>
          </a:xfrm>
          <a:prstGeom prst="rect">
            <a:avLst/>
          </a:prstGeom>
          <a:noFill/>
          <a:ln w="9525">
            <a:noFill/>
            <a:miter lim="800000"/>
            <a:headEnd/>
            <a:tailEnd/>
          </a:ln>
          <a:effectLst/>
        </p:spPr>
        <p:txBody>
          <a:bodyPr lIns="108850" tIns="54425" rIns="108850" bIns="54425" anchor="ctr"/>
          <a:lstStyle/>
          <a:p>
            <a:r>
              <a:rPr kumimoji="1" lang="zh-CN" altLang="en-US" sz="4000" b="1" dirty="0">
                <a:solidFill>
                  <a:srgbClr val="FFFF00"/>
                </a:solidFill>
                <a:effectLst>
                  <a:outerShdw blurRad="38100" dist="38100" dir="2700000" algn="tl">
                    <a:srgbClr val="000000"/>
                  </a:outerShdw>
                </a:effectLst>
                <a:latin typeface="Garamond" pitchFamily="18" charset="0"/>
              </a:rPr>
              <a:t>在需求分析中使用问题</a:t>
            </a:r>
          </a:p>
        </p:txBody>
      </p:sp>
    </p:spTree>
    <p:extLst>
      <p:ext uri="{BB962C8B-B14F-4D97-AF65-F5344CB8AC3E}">
        <p14:creationId xmlns:p14="http://schemas.microsoft.com/office/powerpoint/2010/main" val="23931772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258540DB-CC11-49D8-B0E5-0FEC5D46C21E}" type="slidenum">
              <a:rPr lang="en-US" altLang="zh-CN"/>
              <a:pPr/>
              <a:t>34</a:t>
            </a:fld>
            <a:endParaRPr lang="en-US" altLang="zh-CN"/>
          </a:p>
        </p:txBody>
      </p:sp>
      <p:sp>
        <p:nvSpPr>
          <p:cNvPr id="167940" name="Rectangle 4"/>
          <p:cNvSpPr>
            <a:spLocks noGrp="1" noChangeArrowheads="1"/>
          </p:cNvSpPr>
          <p:nvPr>
            <p:ph type="body" idx="1"/>
          </p:nvPr>
        </p:nvSpPr>
        <p:spPr>
          <a:xfrm>
            <a:off x="622825" y="1316364"/>
            <a:ext cx="10656741" cy="5185976"/>
          </a:xfrm>
          <a:noFill/>
          <a:ln/>
        </p:spPr>
        <p:txBody>
          <a:bodyPr/>
          <a:lstStyle/>
          <a:p>
            <a:pPr algn="just">
              <a:lnSpc>
                <a:spcPct val="110000"/>
              </a:lnSpc>
            </a:pPr>
            <a:r>
              <a:rPr lang="zh-CN" altLang="en-US" sz="2800" dirty="0">
                <a:solidFill>
                  <a:srgbClr val="FFFF00"/>
                </a:solidFill>
              </a:rPr>
              <a:t>交互矩阵的各行和各列都对应一项需求，而每一个矩阵元素都用来表示对应的两个需求是否冲突、重叠或者独立；</a:t>
            </a:r>
          </a:p>
          <a:p>
            <a:pPr algn="just">
              <a:lnSpc>
                <a:spcPct val="110000"/>
              </a:lnSpc>
            </a:pPr>
            <a:r>
              <a:rPr lang="zh-CN" altLang="en-US" sz="2800" dirty="0">
                <a:solidFill>
                  <a:srgbClr val="FFFF00"/>
                </a:solidFill>
              </a:rPr>
              <a:t>可使用电子表格来做。行首和列首都标上需求编号或标识符，把每一项需求跟其他所有需求比较，对于需求冲突，填入</a:t>
            </a:r>
            <a:r>
              <a:rPr lang="en-US" altLang="zh-CN" sz="2800" dirty="0">
                <a:solidFill>
                  <a:srgbClr val="FFFF00"/>
                </a:solidFill>
              </a:rPr>
              <a:t>1</a:t>
            </a:r>
            <a:r>
              <a:rPr lang="zh-CN" altLang="en-US" sz="2800" dirty="0">
                <a:solidFill>
                  <a:srgbClr val="FFFF00"/>
                </a:solidFill>
              </a:rPr>
              <a:t>，对需求重叠填入</a:t>
            </a:r>
            <a:r>
              <a:rPr lang="en-US" altLang="zh-CN" sz="2800" dirty="0">
                <a:solidFill>
                  <a:srgbClr val="FFFF00"/>
                </a:solidFill>
              </a:rPr>
              <a:t>1000</a:t>
            </a:r>
            <a:r>
              <a:rPr lang="zh-CN" altLang="en-US" sz="2800" dirty="0">
                <a:solidFill>
                  <a:srgbClr val="FFFF00"/>
                </a:solidFill>
              </a:rPr>
              <a:t>，对需求独立填入</a:t>
            </a:r>
            <a:r>
              <a:rPr lang="en-US" altLang="zh-CN" sz="2800" dirty="0">
                <a:solidFill>
                  <a:srgbClr val="FFFF00"/>
                </a:solidFill>
              </a:rPr>
              <a:t>0</a:t>
            </a:r>
            <a:r>
              <a:rPr lang="zh-CN" altLang="en-US" sz="2800" dirty="0">
                <a:solidFill>
                  <a:srgbClr val="FFFF00"/>
                </a:solidFill>
              </a:rPr>
              <a:t>。最后对行或列求和，每项需求的总和除以</a:t>
            </a:r>
            <a:r>
              <a:rPr lang="en-US" altLang="zh-CN" sz="2800" dirty="0">
                <a:solidFill>
                  <a:srgbClr val="FFFF00"/>
                </a:solidFill>
              </a:rPr>
              <a:t>1000</a:t>
            </a:r>
            <a:r>
              <a:rPr lang="zh-CN" altLang="en-US" sz="2800" dirty="0">
                <a:solidFill>
                  <a:srgbClr val="FFFF00"/>
                </a:solidFill>
              </a:rPr>
              <a:t>的余数就是冲突数目，商数就是重叠数目；</a:t>
            </a:r>
          </a:p>
          <a:p>
            <a:pPr algn="just">
              <a:lnSpc>
                <a:spcPct val="110000"/>
              </a:lnSpc>
            </a:pPr>
            <a:r>
              <a:rPr lang="zh-CN" altLang="en-US" sz="2800" dirty="0">
                <a:solidFill>
                  <a:srgbClr val="FFFF00"/>
                </a:solidFill>
              </a:rPr>
              <a:t>大量的冲突和重叠表明，此项需求的任何更改都可能大大影响系统其他部分。</a:t>
            </a:r>
          </a:p>
        </p:txBody>
      </p:sp>
      <p:sp>
        <p:nvSpPr>
          <p:cNvPr id="167941" name="Rectangle 5"/>
          <p:cNvSpPr>
            <a:spLocks noRot="1" noChangeArrowheads="1"/>
          </p:cNvSpPr>
          <p:nvPr/>
        </p:nvSpPr>
        <p:spPr bwMode="auto">
          <a:xfrm>
            <a:off x="838841" y="130205"/>
            <a:ext cx="10371684" cy="706602"/>
          </a:xfrm>
          <a:prstGeom prst="rect">
            <a:avLst/>
          </a:prstGeom>
          <a:noFill/>
          <a:ln w="9525">
            <a:noFill/>
            <a:miter lim="800000"/>
            <a:headEnd/>
            <a:tailEnd/>
          </a:ln>
          <a:effectLst/>
        </p:spPr>
        <p:txBody>
          <a:bodyPr lIns="108850" tIns="54425" rIns="108850" bIns="54425" anchor="ctr"/>
          <a:lstStyle/>
          <a:p>
            <a:r>
              <a:rPr kumimoji="1" lang="zh-CN" altLang="en-US" sz="4000" b="1" dirty="0">
                <a:solidFill>
                  <a:srgbClr val="FFFF00"/>
                </a:solidFill>
                <a:effectLst>
                  <a:outerShdw blurRad="38100" dist="38100" dir="2700000" algn="tl">
                    <a:srgbClr val="000000"/>
                  </a:outerShdw>
                </a:effectLst>
                <a:latin typeface="Garamond" pitchFamily="18" charset="0"/>
              </a:rPr>
              <a:t>使用交互矩阵发现冲突与重叠</a:t>
            </a:r>
          </a:p>
        </p:txBody>
      </p:sp>
    </p:spTree>
    <p:extLst>
      <p:ext uri="{BB962C8B-B14F-4D97-AF65-F5344CB8AC3E}">
        <p14:creationId xmlns:p14="http://schemas.microsoft.com/office/powerpoint/2010/main" val="34633751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ED7B5982-BFB0-4D65-83B6-E9B0AFF60784}" type="slidenum">
              <a:rPr lang="en-US" altLang="zh-CN"/>
              <a:pPr/>
              <a:t>35</a:t>
            </a:fld>
            <a:endParaRPr lang="en-US" altLang="zh-CN"/>
          </a:p>
        </p:txBody>
      </p:sp>
      <p:sp>
        <p:nvSpPr>
          <p:cNvPr id="66563" name="Rectangle 3"/>
          <p:cNvSpPr>
            <a:spLocks noGrp="1" noChangeArrowheads="1"/>
          </p:cNvSpPr>
          <p:nvPr>
            <p:ph type="body" idx="1"/>
          </p:nvPr>
        </p:nvSpPr>
        <p:spPr>
          <a:xfrm>
            <a:off x="624336" y="1475147"/>
            <a:ext cx="10971372" cy="4527011"/>
          </a:xfrm>
        </p:spPr>
        <p:txBody>
          <a:bodyPr/>
          <a:lstStyle/>
          <a:p>
            <a:r>
              <a:rPr lang="zh-CN" altLang="en-US" sz="3600" dirty="0">
                <a:solidFill>
                  <a:srgbClr val="FFFF00"/>
                </a:solidFill>
              </a:rPr>
              <a:t>保证需求是可测试的</a:t>
            </a:r>
          </a:p>
          <a:p>
            <a:pPr lvl="1">
              <a:lnSpc>
                <a:spcPct val="115000"/>
              </a:lnSpc>
            </a:pPr>
            <a:r>
              <a:rPr lang="zh-CN" altLang="en-US" sz="3200" dirty="0"/>
              <a:t>摒除需求中不确定、不完整、不正确的部分</a:t>
            </a:r>
          </a:p>
          <a:p>
            <a:pPr lvl="2">
              <a:lnSpc>
                <a:spcPct val="115000"/>
              </a:lnSpc>
            </a:pPr>
            <a:r>
              <a:rPr lang="zh-CN" altLang="en-US" sz="2800" dirty="0">
                <a:solidFill>
                  <a:srgbClr val="FFFF00"/>
                </a:solidFill>
              </a:rPr>
              <a:t>例如：“要能立刻访问水质的信息”这样表述是不可测试的；</a:t>
            </a:r>
          </a:p>
          <a:p>
            <a:pPr lvl="2">
              <a:lnSpc>
                <a:spcPct val="115000"/>
              </a:lnSpc>
            </a:pPr>
            <a:r>
              <a:rPr lang="zh-CN" altLang="en-US" sz="2800" dirty="0">
                <a:solidFill>
                  <a:srgbClr val="FFFF00"/>
                </a:solidFill>
              </a:rPr>
              <a:t>应准确地描述：“要在请求后</a:t>
            </a:r>
            <a:r>
              <a:rPr lang="en-US" altLang="zh-CN" sz="2800" dirty="0">
                <a:solidFill>
                  <a:srgbClr val="FFFF00"/>
                </a:solidFill>
              </a:rPr>
              <a:t>2</a:t>
            </a:r>
            <a:r>
              <a:rPr lang="zh-CN" altLang="en-US" sz="2800" dirty="0">
                <a:solidFill>
                  <a:srgbClr val="FFFF00"/>
                </a:solidFill>
              </a:rPr>
              <a:t>秒内找到水质的记录”</a:t>
            </a:r>
            <a:r>
              <a:rPr lang="zh-CN" altLang="en-US" sz="2800" dirty="0" smtClean="0">
                <a:solidFill>
                  <a:srgbClr val="FFFF00"/>
                </a:solidFill>
              </a:rPr>
              <a:t>。</a:t>
            </a:r>
            <a:endParaRPr lang="en-US" altLang="zh-CN" sz="2800" dirty="0" smtClean="0">
              <a:solidFill>
                <a:srgbClr val="FFFF00"/>
              </a:solidFill>
            </a:endParaRPr>
          </a:p>
          <a:p>
            <a:pPr lvl="1">
              <a:lnSpc>
                <a:spcPct val="115000"/>
              </a:lnSpc>
            </a:pPr>
            <a:r>
              <a:rPr lang="zh-CN" altLang="en-US" sz="3200" dirty="0"/>
              <a:t>确定每个副词和形容词的定量描述</a:t>
            </a:r>
          </a:p>
          <a:p>
            <a:pPr lvl="1">
              <a:lnSpc>
                <a:spcPct val="115000"/>
              </a:lnSpc>
            </a:pPr>
            <a:r>
              <a:rPr lang="zh-CN" altLang="en-US" sz="3200" dirty="0"/>
              <a:t>用特定实体的名称代替代词</a:t>
            </a:r>
          </a:p>
          <a:p>
            <a:pPr lvl="1">
              <a:lnSpc>
                <a:spcPct val="115000"/>
              </a:lnSpc>
            </a:pPr>
            <a:r>
              <a:rPr lang="zh-CN" altLang="en-US" sz="3200" dirty="0"/>
              <a:t>要确保在需求文档中定义了每个</a:t>
            </a:r>
            <a:r>
              <a:rPr lang="zh-CN" altLang="en-US" sz="3200" dirty="0" smtClean="0"/>
              <a:t>名词</a:t>
            </a:r>
            <a:endParaRPr lang="en-US" altLang="zh-CN" sz="2800" dirty="0" smtClean="0">
              <a:solidFill>
                <a:srgbClr val="FFFF00"/>
              </a:solidFill>
            </a:endParaRPr>
          </a:p>
          <a:p>
            <a:pPr lvl="2">
              <a:lnSpc>
                <a:spcPct val="115000"/>
              </a:lnSpc>
            </a:pPr>
            <a:endParaRPr lang="zh-CN" altLang="en-US" sz="2800" dirty="0">
              <a:solidFill>
                <a:srgbClr val="FFFF00"/>
              </a:solidFill>
            </a:endParaRPr>
          </a:p>
        </p:txBody>
      </p:sp>
      <p:sp>
        <p:nvSpPr>
          <p:cNvPr id="66564" name="Rectangle 4"/>
          <p:cNvSpPr>
            <a:spLocks noRot="1" noChangeArrowheads="1"/>
          </p:cNvSpPr>
          <p:nvPr/>
        </p:nvSpPr>
        <p:spPr bwMode="auto">
          <a:xfrm>
            <a:off x="910846" y="130205"/>
            <a:ext cx="10299679" cy="706602"/>
          </a:xfrm>
          <a:prstGeom prst="rect">
            <a:avLst/>
          </a:prstGeom>
          <a:noFill/>
          <a:ln w="9525">
            <a:noFill/>
            <a:miter lim="800000"/>
            <a:headEnd/>
            <a:tailEnd/>
          </a:ln>
          <a:effectLst/>
        </p:spPr>
        <p:txBody>
          <a:bodyPr lIns="108850" tIns="54425" rIns="108850" bIns="54425" anchor="ctr"/>
          <a:lstStyle/>
          <a:p>
            <a:r>
              <a:rPr kumimoji="1" lang="zh-CN" altLang="en-US" sz="4000" b="1" dirty="0">
                <a:solidFill>
                  <a:srgbClr val="FFFF00"/>
                </a:solidFill>
                <a:effectLst>
                  <a:outerShdw blurRad="38100" dist="38100" dir="2700000" algn="tl">
                    <a:srgbClr val="000000"/>
                  </a:outerShdw>
                </a:effectLst>
                <a:latin typeface="Garamond" pitchFamily="18" charset="0"/>
              </a:rPr>
              <a:t>需求分析与协商中注意的事项</a:t>
            </a:r>
          </a:p>
        </p:txBody>
      </p:sp>
    </p:spTree>
    <p:extLst>
      <p:ext uri="{BB962C8B-B14F-4D97-AF65-F5344CB8AC3E}">
        <p14:creationId xmlns:p14="http://schemas.microsoft.com/office/powerpoint/2010/main" val="10980008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8478DD17-7493-4D61-A28D-5FB168E28D94}" type="slidenum">
              <a:rPr lang="en-US" altLang="zh-CN"/>
              <a:pPr/>
              <a:t>36</a:t>
            </a:fld>
            <a:endParaRPr lang="en-US" altLang="zh-CN"/>
          </a:p>
        </p:txBody>
      </p:sp>
      <p:sp>
        <p:nvSpPr>
          <p:cNvPr id="168964" name="Rectangle 4"/>
          <p:cNvSpPr>
            <a:spLocks noGrp="1" noChangeArrowheads="1"/>
          </p:cNvSpPr>
          <p:nvPr>
            <p:ph type="body" idx="1"/>
          </p:nvPr>
        </p:nvSpPr>
        <p:spPr>
          <a:xfrm>
            <a:off x="624336" y="1197252"/>
            <a:ext cx="10971372" cy="5328884"/>
          </a:xfrm>
          <a:noFill/>
          <a:ln/>
        </p:spPr>
        <p:txBody>
          <a:bodyPr/>
          <a:lstStyle/>
          <a:p>
            <a:r>
              <a:rPr lang="zh-CN" altLang="en-US" sz="2800" dirty="0">
                <a:solidFill>
                  <a:srgbClr val="FFFF00"/>
                </a:solidFill>
              </a:rPr>
              <a:t>各种非功能需求规格说明可能使用的度量：</a:t>
            </a:r>
          </a:p>
          <a:p>
            <a:pPr lvl="1">
              <a:lnSpc>
                <a:spcPct val="115000"/>
              </a:lnSpc>
            </a:pPr>
            <a:r>
              <a:rPr lang="zh-CN" altLang="en-US" dirty="0">
                <a:solidFill>
                  <a:srgbClr val="FFFF00"/>
                </a:solidFill>
              </a:rPr>
              <a:t>可靠性：出错时间、错误发生率</a:t>
            </a:r>
          </a:p>
          <a:p>
            <a:pPr lvl="1">
              <a:lnSpc>
                <a:spcPct val="115000"/>
              </a:lnSpc>
            </a:pPr>
            <a:r>
              <a:rPr lang="zh-CN" altLang="en-US" dirty="0">
                <a:solidFill>
                  <a:srgbClr val="FFFF00"/>
                </a:solidFill>
              </a:rPr>
              <a:t>有效性：交互请求后出错的可能性</a:t>
            </a:r>
          </a:p>
          <a:p>
            <a:pPr lvl="1">
              <a:lnSpc>
                <a:spcPct val="115000"/>
              </a:lnSpc>
            </a:pPr>
            <a:r>
              <a:rPr lang="zh-CN" altLang="en-US" dirty="0">
                <a:solidFill>
                  <a:srgbClr val="FFFF00"/>
                </a:solidFill>
              </a:rPr>
              <a:t>性能：每秒处理事务数、用户输入的响应时间</a:t>
            </a:r>
          </a:p>
          <a:p>
            <a:pPr lvl="1">
              <a:lnSpc>
                <a:spcPct val="115000"/>
              </a:lnSpc>
            </a:pPr>
            <a:r>
              <a:rPr lang="zh-CN" altLang="en-US" dirty="0">
                <a:solidFill>
                  <a:srgbClr val="FFFF00"/>
                </a:solidFill>
              </a:rPr>
              <a:t>可用性：学习</a:t>
            </a:r>
            <a:r>
              <a:rPr lang="en-US" altLang="zh-CN" dirty="0">
                <a:solidFill>
                  <a:srgbClr val="FFFF00"/>
                </a:solidFill>
              </a:rPr>
              <a:t>75</a:t>
            </a:r>
            <a:r>
              <a:rPr lang="zh-CN" altLang="en-US" dirty="0">
                <a:solidFill>
                  <a:srgbClr val="FFFF00"/>
                </a:solidFill>
              </a:rPr>
              <a:t>％的用户功能所需要时间、在给定时间内，由用户引起的错误平均值</a:t>
            </a:r>
          </a:p>
          <a:p>
            <a:pPr lvl="1">
              <a:lnSpc>
                <a:spcPct val="115000"/>
              </a:lnSpc>
            </a:pPr>
            <a:r>
              <a:rPr lang="zh-CN" altLang="en-US" dirty="0">
                <a:solidFill>
                  <a:srgbClr val="FFFF00"/>
                </a:solidFill>
              </a:rPr>
              <a:t>健壮性：系统故障后重新启动的时间</a:t>
            </a:r>
          </a:p>
          <a:p>
            <a:pPr lvl="1">
              <a:lnSpc>
                <a:spcPct val="115000"/>
              </a:lnSpc>
            </a:pPr>
            <a:r>
              <a:rPr lang="zh-CN" altLang="en-US" dirty="0">
                <a:solidFill>
                  <a:srgbClr val="FFFF00"/>
                </a:solidFill>
              </a:rPr>
              <a:t>完整性：系统出错后，允许的数据丢失的</a:t>
            </a:r>
            <a:r>
              <a:rPr lang="zh-CN" altLang="en-US" dirty="0" smtClean="0">
                <a:solidFill>
                  <a:srgbClr val="FFFF00"/>
                </a:solidFill>
              </a:rPr>
              <a:t>最大限度</a:t>
            </a:r>
            <a:endParaRPr lang="zh-CN" altLang="en-US" dirty="0">
              <a:solidFill>
                <a:srgbClr val="FFFF00"/>
              </a:solidFill>
            </a:endParaRPr>
          </a:p>
        </p:txBody>
      </p:sp>
      <p:sp>
        <p:nvSpPr>
          <p:cNvPr id="168965" name="Rectangle 5"/>
          <p:cNvSpPr>
            <a:spLocks noRot="1" noChangeArrowheads="1"/>
          </p:cNvSpPr>
          <p:nvPr/>
        </p:nvSpPr>
        <p:spPr bwMode="auto">
          <a:xfrm>
            <a:off x="838841" y="130205"/>
            <a:ext cx="10371684" cy="706602"/>
          </a:xfrm>
          <a:prstGeom prst="rect">
            <a:avLst/>
          </a:prstGeom>
          <a:noFill/>
          <a:ln w="9525">
            <a:noFill/>
            <a:miter lim="800000"/>
            <a:headEnd/>
            <a:tailEnd/>
          </a:ln>
          <a:effectLst/>
        </p:spPr>
        <p:txBody>
          <a:bodyPr lIns="108850" tIns="54425" rIns="108850" bIns="54425" anchor="ctr"/>
          <a:lstStyle/>
          <a:p>
            <a:r>
              <a:rPr kumimoji="1" lang="zh-CN" altLang="en-US" sz="4000" b="1" dirty="0">
                <a:solidFill>
                  <a:srgbClr val="FFFF00"/>
                </a:solidFill>
                <a:effectLst>
                  <a:outerShdw blurRad="38100" dist="38100" dir="2700000" algn="tl">
                    <a:srgbClr val="000000"/>
                  </a:outerShdw>
                </a:effectLst>
                <a:latin typeface="Garamond" pitchFamily="18" charset="0"/>
              </a:rPr>
              <a:t>需求分析与协商中注意的事项</a:t>
            </a:r>
          </a:p>
        </p:txBody>
      </p:sp>
    </p:spTree>
    <p:extLst>
      <p:ext uri="{BB962C8B-B14F-4D97-AF65-F5344CB8AC3E}">
        <p14:creationId xmlns:p14="http://schemas.microsoft.com/office/powerpoint/2010/main" val="4669456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102E7584-6B77-4197-A340-8F909DA25EA8}" type="slidenum">
              <a:rPr lang="en-US" altLang="zh-CN"/>
              <a:pPr/>
              <a:t>37</a:t>
            </a:fld>
            <a:endParaRPr lang="en-US" altLang="zh-CN"/>
          </a:p>
        </p:txBody>
      </p:sp>
      <p:sp>
        <p:nvSpPr>
          <p:cNvPr id="46083" name="Rectangle 3"/>
          <p:cNvSpPr>
            <a:spLocks noGrp="1" noChangeArrowheads="1"/>
          </p:cNvSpPr>
          <p:nvPr>
            <p:ph type="body" idx="1"/>
          </p:nvPr>
        </p:nvSpPr>
        <p:spPr>
          <a:xfrm>
            <a:off x="624336" y="1533901"/>
            <a:ext cx="10971372" cy="4896984"/>
          </a:xfrm>
        </p:spPr>
        <p:txBody>
          <a:bodyPr/>
          <a:lstStyle/>
          <a:p>
            <a:pPr>
              <a:lnSpc>
                <a:spcPts val="4000"/>
              </a:lnSpc>
              <a:spcBef>
                <a:spcPct val="35000"/>
              </a:spcBef>
            </a:pPr>
            <a:r>
              <a:rPr lang="zh-CN" altLang="en-US" sz="3300" dirty="0">
                <a:solidFill>
                  <a:srgbClr val="FFFF00"/>
                </a:solidFill>
              </a:rPr>
              <a:t>需求确认：目标是检查被定义的需求集合，并发现需求中可能存在的问题。最终要确保开发方与客户间没有误解、需求定义与规约间保持一致。</a:t>
            </a:r>
          </a:p>
          <a:p>
            <a:pPr>
              <a:lnSpc>
                <a:spcPts val="4000"/>
              </a:lnSpc>
              <a:spcBef>
                <a:spcPts val="2143"/>
              </a:spcBef>
              <a:spcAft>
                <a:spcPts val="714"/>
              </a:spcAft>
            </a:pPr>
            <a:r>
              <a:rPr lang="zh-CN" altLang="en-US" sz="3300" dirty="0">
                <a:solidFill>
                  <a:srgbClr val="FFFF00"/>
                </a:solidFill>
              </a:rPr>
              <a:t>要检查的问题可能包括：</a:t>
            </a:r>
          </a:p>
          <a:p>
            <a:pPr lvl="1">
              <a:spcBef>
                <a:spcPct val="35000"/>
              </a:spcBef>
            </a:pPr>
            <a:r>
              <a:rPr lang="zh-CN" altLang="en-US" sz="2900" dirty="0"/>
              <a:t>缺乏与质量标准的</a:t>
            </a:r>
            <a:r>
              <a:rPr lang="zh-CN" altLang="en-US" sz="2900" dirty="0" smtClean="0"/>
              <a:t>一致性</a:t>
            </a:r>
            <a:endParaRPr lang="zh-CN" altLang="en-US" sz="2900" dirty="0"/>
          </a:p>
          <a:p>
            <a:pPr lvl="1">
              <a:spcBef>
                <a:spcPct val="35000"/>
              </a:spcBef>
            </a:pPr>
            <a:r>
              <a:rPr lang="zh-CN" altLang="en-US" sz="2900" dirty="0"/>
              <a:t>由匮乏的词语描述的需求具有</a:t>
            </a:r>
            <a:r>
              <a:rPr lang="zh-CN" altLang="en-US" sz="2900" dirty="0" smtClean="0"/>
              <a:t>不确定性</a:t>
            </a:r>
            <a:endParaRPr lang="zh-CN" altLang="en-US" sz="2900" dirty="0"/>
          </a:p>
          <a:p>
            <a:pPr lvl="1">
              <a:spcBef>
                <a:spcPct val="35000"/>
              </a:spcBef>
            </a:pPr>
            <a:r>
              <a:rPr lang="zh-CN" altLang="en-US" sz="2900" dirty="0"/>
              <a:t>在分析过程中没有发现的需求</a:t>
            </a:r>
            <a:r>
              <a:rPr lang="zh-CN" altLang="en-US" sz="2900" dirty="0" smtClean="0"/>
              <a:t>冲突</a:t>
            </a:r>
            <a:endParaRPr lang="zh-CN" altLang="en-US" sz="2900" dirty="0"/>
          </a:p>
        </p:txBody>
      </p:sp>
      <p:sp>
        <p:nvSpPr>
          <p:cNvPr id="46084" name="Rectangle 4"/>
          <p:cNvSpPr>
            <a:spLocks noRot="1" noChangeArrowheads="1"/>
          </p:cNvSpPr>
          <p:nvPr/>
        </p:nvSpPr>
        <p:spPr bwMode="auto">
          <a:xfrm>
            <a:off x="838841" y="130205"/>
            <a:ext cx="10371684" cy="706602"/>
          </a:xfrm>
          <a:prstGeom prst="rect">
            <a:avLst/>
          </a:prstGeom>
          <a:noFill/>
          <a:ln w="9525">
            <a:noFill/>
            <a:miter lim="800000"/>
            <a:headEnd/>
            <a:tailEnd/>
          </a:ln>
          <a:effectLst/>
        </p:spPr>
        <p:txBody>
          <a:bodyPr lIns="108850" tIns="54425" rIns="108850" bIns="54425" anchor="ctr"/>
          <a:lstStyle/>
          <a:p>
            <a:r>
              <a:rPr kumimoji="1" lang="zh-CN" altLang="en-US" sz="4000" b="1" dirty="0">
                <a:solidFill>
                  <a:srgbClr val="FFFF00"/>
                </a:solidFill>
                <a:effectLst>
                  <a:outerShdw blurRad="38100" dist="38100" dir="2700000" algn="tl">
                    <a:srgbClr val="000000"/>
                  </a:outerShdw>
                </a:effectLst>
                <a:latin typeface="Garamond" pitchFamily="18" charset="0"/>
              </a:rPr>
              <a:t>需求确认（</a:t>
            </a:r>
            <a:r>
              <a:rPr kumimoji="1" lang="en-US" altLang="zh-CN" sz="4000" b="1" dirty="0">
                <a:solidFill>
                  <a:srgbClr val="FFFF00"/>
                </a:solidFill>
                <a:effectLst>
                  <a:outerShdw blurRad="38100" dist="38100" dir="2700000" algn="tl">
                    <a:srgbClr val="000000"/>
                  </a:outerShdw>
                </a:effectLst>
                <a:latin typeface="Garamond" pitchFamily="18" charset="0"/>
              </a:rPr>
              <a:t>Requirement Validation</a:t>
            </a:r>
            <a:r>
              <a:rPr kumimoji="1" lang="zh-CN" altLang="en-US" sz="4000" b="1" dirty="0">
                <a:solidFill>
                  <a:srgbClr val="FFFF00"/>
                </a:solidFill>
                <a:effectLst>
                  <a:outerShdw blurRad="38100" dist="38100" dir="2700000" algn="tl">
                    <a:srgbClr val="000000"/>
                  </a:outerShdw>
                </a:effectLst>
                <a:latin typeface="Garamond" pitchFamily="18" charset="0"/>
              </a:rPr>
              <a:t>）</a:t>
            </a:r>
          </a:p>
        </p:txBody>
      </p:sp>
    </p:spTree>
    <p:extLst>
      <p:ext uri="{BB962C8B-B14F-4D97-AF65-F5344CB8AC3E}">
        <p14:creationId xmlns:p14="http://schemas.microsoft.com/office/powerpoint/2010/main" val="23124949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A4F8C69A-50DD-46F1-8906-6C00ACFFAF96}" type="slidenum">
              <a:rPr lang="en-US" altLang="zh-CN"/>
              <a:pPr/>
              <a:t>38</a:t>
            </a:fld>
            <a:endParaRPr lang="en-US" altLang="zh-CN"/>
          </a:p>
        </p:txBody>
      </p:sp>
      <p:sp>
        <p:nvSpPr>
          <p:cNvPr id="87043" name="Rectangle 3"/>
          <p:cNvSpPr>
            <a:spLocks noGrp="1" noChangeArrowheads="1"/>
          </p:cNvSpPr>
          <p:nvPr>
            <p:ph type="body" idx="1"/>
          </p:nvPr>
        </p:nvSpPr>
        <p:spPr>
          <a:xfrm>
            <a:off x="624336" y="1197252"/>
            <a:ext cx="10971372" cy="5401926"/>
          </a:xfrm>
        </p:spPr>
        <p:txBody>
          <a:bodyPr/>
          <a:lstStyle/>
          <a:p>
            <a:pPr algn="just">
              <a:lnSpc>
                <a:spcPct val="115000"/>
              </a:lnSpc>
            </a:pPr>
            <a:r>
              <a:rPr lang="zh-CN" altLang="en-US" dirty="0" smtClean="0">
                <a:solidFill>
                  <a:srgbClr val="FFFF00"/>
                </a:solidFill>
              </a:rPr>
              <a:t>必须</a:t>
            </a:r>
            <a:r>
              <a:rPr lang="zh-CN" altLang="en-US" dirty="0">
                <a:solidFill>
                  <a:srgbClr val="FFFF00"/>
                </a:solidFill>
              </a:rPr>
              <a:t>明确</a:t>
            </a:r>
            <a:r>
              <a:rPr lang="zh-CN" altLang="en-US" dirty="0"/>
              <a:t>需求分析</a:t>
            </a:r>
            <a:r>
              <a:rPr lang="zh-CN" altLang="en-US" dirty="0">
                <a:solidFill>
                  <a:srgbClr val="FFFF00"/>
                </a:solidFill>
              </a:rPr>
              <a:t>和</a:t>
            </a:r>
            <a:r>
              <a:rPr lang="zh-CN" altLang="en-US" dirty="0"/>
              <a:t>需求确认</a:t>
            </a:r>
            <a:r>
              <a:rPr lang="zh-CN" altLang="en-US" dirty="0">
                <a:solidFill>
                  <a:srgbClr val="FFFF00"/>
                </a:solidFill>
              </a:rPr>
              <a:t>是不同阶段的任务，尽管它们有共同点：</a:t>
            </a:r>
          </a:p>
          <a:p>
            <a:pPr lvl="1" algn="just"/>
            <a:r>
              <a:rPr lang="zh-CN" altLang="en-US" dirty="0">
                <a:solidFill>
                  <a:srgbClr val="FFFF00"/>
                </a:solidFill>
              </a:rPr>
              <a:t>共同点：它们都要检查系统需求的完整性和一致性；</a:t>
            </a:r>
          </a:p>
          <a:p>
            <a:pPr lvl="1" algn="just"/>
            <a:r>
              <a:rPr lang="zh-CN" altLang="en-US" dirty="0">
                <a:solidFill>
                  <a:srgbClr val="FFFF00"/>
                </a:solidFill>
              </a:rPr>
              <a:t>需求分析所针对的是从有关方面提取的、未被转换过的需求，可能既不完全又不是结构化表达的；</a:t>
            </a:r>
          </a:p>
          <a:p>
            <a:pPr lvl="1" algn="just"/>
            <a:r>
              <a:rPr lang="zh-CN" altLang="en-US" dirty="0">
                <a:solidFill>
                  <a:srgbClr val="FFFF00"/>
                </a:solidFill>
              </a:rPr>
              <a:t>需求确认所针对的是包含全部系统需求的需求文档的最终草案。需求确认是需求文档业已完成，请求获得批准之前的一个检查步骤。</a:t>
            </a:r>
          </a:p>
        </p:txBody>
      </p:sp>
      <p:sp>
        <p:nvSpPr>
          <p:cNvPr id="87044" name="Rectangle 4"/>
          <p:cNvSpPr>
            <a:spLocks noRot="1" noChangeArrowheads="1"/>
          </p:cNvSpPr>
          <p:nvPr/>
        </p:nvSpPr>
        <p:spPr bwMode="auto">
          <a:xfrm>
            <a:off x="838841" y="130205"/>
            <a:ext cx="10371684" cy="706602"/>
          </a:xfrm>
          <a:prstGeom prst="rect">
            <a:avLst/>
          </a:prstGeom>
          <a:noFill/>
          <a:ln w="9525">
            <a:noFill/>
            <a:miter lim="800000"/>
            <a:headEnd/>
            <a:tailEnd/>
          </a:ln>
          <a:effectLst/>
        </p:spPr>
        <p:txBody>
          <a:bodyPr lIns="108850" tIns="54425" rIns="108850" bIns="54425" anchor="ctr"/>
          <a:lstStyle/>
          <a:p>
            <a:r>
              <a:rPr kumimoji="1" lang="zh-CN" altLang="en-US" sz="4000" b="1" dirty="0">
                <a:solidFill>
                  <a:srgbClr val="FFFF00"/>
                </a:solidFill>
                <a:effectLst>
                  <a:outerShdw blurRad="38100" dist="38100" dir="2700000" algn="tl">
                    <a:srgbClr val="000000"/>
                  </a:outerShdw>
                </a:effectLst>
                <a:latin typeface="Garamond" pitchFamily="18" charset="0"/>
              </a:rPr>
              <a:t>需求确认（</a:t>
            </a:r>
            <a:r>
              <a:rPr kumimoji="1" lang="en-US" altLang="zh-CN" sz="4000" b="1" dirty="0">
                <a:solidFill>
                  <a:srgbClr val="FFFF00"/>
                </a:solidFill>
                <a:effectLst>
                  <a:outerShdw blurRad="38100" dist="38100" dir="2700000" algn="tl">
                    <a:srgbClr val="000000"/>
                  </a:outerShdw>
                </a:effectLst>
                <a:latin typeface="Garamond" pitchFamily="18" charset="0"/>
              </a:rPr>
              <a:t>Requirement Validation</a:t>
            </a:r>
            <a:r>
              <a:rPr kumimoji="1" lang="zh-CN" altLang="en-US" sz="4000" b="1" dirty="0">
                <a:solidFill>
                  <a:srgbClr val="FFFF00"/>
                </a:solidFill>
                <a:effectLst>
                  <a:outerShdw blurRad="38100" dist="38100" dir="2700000" algn="tl">
                    <a:srgbClr val="000000"/>
                  </a:outerShdw>
                </a:effectLst>
                <a:latin typeface="Garamond" pitchFamily="18" charset="0"/>
              </a:rPr>
              <a:t>）</a:t>
            </a:r>
          </a:p>
        </p:txBody>
      </p:sp>
    </p:spTree>
    <p:extLst>
      <p:ext uri="{BB962C8B-B14F-4D97-AF65-F5344CB8AC3E}">
        <p14:creationId xmlns:p14="http://schemas.microsoft.com/office/powerpoint/2010/main" val="39773601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7FF73BEB-EF74-49C7-9F0F-A08FEE8B4538}" type="slidenum">
              <a:rPr lang="en-US" altLang="zh-CN"/>
              <a:pPr/>
              <a:t>39</a:t>
            </a:fld>
            <a:endParaRPr lang="en-US" altLang="zh-CN"/>
          </a:p>
        </p:txBody>
      </p:sp>
      <p:sp>
        <p:nvSpPr>
          <p:cNvPr id="88067" name="Rectangle 3"/>
          <p:cNvSpPr>
            <a:spLocks noGrp="1" noChangeArrowheads="1"/>
          </p:cNvSpPr>
          <p:nvPr>
            <p:ph type="body" idx="1"/>
          </p:nvPr>
        </p:nvSpPr>
        <p:spPr>
          <a:xfrm>
            <a:off x="624336" y="1485127"/>
            <a:ext cx="10971372" cy="5041008"/>
          </a:xfrm>
        </p:spPr>
        <p:txBody>
          <a:bodyPr/>
          <a:lstStyle/>
          <a:p>
            <a:pPr algn="just">
              <a:lnSpc>
                <a:spcPts val="4000"/>
              </a:lnSpc>
              <a:spcBef>
                <a:spcPts val="1428"/>
              </a:spcBef>
              <a:spcAft>
                <a:spcPts val="714"/>
              </a:spcAft>
            </a:pPr>
            <a:r>
              <a:rPr lang="zh-CN" altLang="en-US" sz="2800" dirty="0">
                <a:solidFill>
                  <a:srgbClr val="FFFF00"/>
                </a:solidFill>
              </a:rPr>
              <a:t>需求过程是从问题空间向求解空间转化的第一步，所以需求确认没有任何东西可依靠，它只能增加双方的信心，但这也是在离开问题空间前确保需求能被相关人员接受的最后机会了；</a:t>
            </a:r>
          </a:p>
          <a:p>
            <a:pPr algn="just">
              <a:lnSpc>
                <a:spcPts val="4000"/>
              </a:lnSpc>
              <a:spcBef>
                <a:spcPts val="1428"/>
              </a:spcBef>
              <a:spcAft>
                <a:spcPts val="714"/>
              </a:spcAft>
            </a:pPr>
            <a:r>
              <a:rPr lang="zh-CN" altLang="en-US" sz="2800" dirty="0">
                <a:solidFill>
                  <a:srgbClr val="FFFF00"/>
                </a:solidFill>
              </a:rPr>
              <a:t>发现并修复需求问题能节省后期返工的成本；</a:t>
            </a:r>
          </a:p>
          <a:p>
            <a:pPr algn="just">
              <a:lnSpc>
                <a:spcPts val="4000"/>
              </a:lnSpc>
              <a:spcBef>
                <a:spcPts val="1428"/>
              </a:spcBef>
              <a:spcAft>
                <a:spcPts val="714"/>
              </a:spcAft>
            </a:pPr>
            <a:r>
              <a:rPr lang="zh-CN" altLang="en-US" sz="2800" dirty="0">
                <a:solidFill>
                  <a:srgbClr val="FFFF00"/>
                </a:solidFill>
              </a:rPr>
              <a:t>需求确认要花费一段时间：阅读文档、开评审会、原型试验</a:t>
            </a:r>
            <a:r>
              <a:rPr lang="en-US" altLang="zh-CN" sz="2800" dirty="0">
                <a:solidFill>
                  <a:srgbClr val="FFFF00"/>
                </a:solidFill>
                <a:latin typeface="Arial"/>
              </a:rPr>
              <a:t>……</a:t>
            </a:r>
            <a:r>
              <a:rPr lang="zh-CN" altLang="en-US" sz="2800" dirty="0">
                <a:solidFill>
                  <a:srgbClr val="FFFF00"/>
                </a:solidFill>
              </a:rPr>
              <a:t>请做好思想准备：若不解决需求问题就开始系统开发，准备迎接某种程度的返工。</a:t>
            </a:r>
          </a:p>
        </p:txBody>
      </p:sp>
      <p:sp>
        <p:nvSpPr>
          <p:cNvPr id="88068" name="Rectangle 4"/>
          <p:cNvSpPr>
            <a:spLocks noRot="1" noChangeArrowheads="1"/>
          </p:cNvSpPr>
          <p:nvPr/>
        </p:nvSpPr>
        <p:spPr bwMode="auto">
          <a:xfrm>
            <a:off x="838841" y="130205"/>
            <a:ext cx="10371684" cy="706602"/>
          </a:xfrm>
          <a:prstGeom prst="rect">
            <a:avLst/>
          </a:prstGeom>
          <a:noFill/>
          <a:ln w="9525">
            <a:noFill/>
            <a:miter lim="800000"/>
            <a:headEnd/>
            <a:tailEnd/>
          </a:ln>
          <a:effectLst/>
        </p:spPr>
        <p:txBody>
          <a:bodyPr lIns="108850" tIns="54425" rIns="108850" bIns="54425" anchor="ctr"/>
          <a:lstStyle/>
          <a:p>
            <a:r>
              <a:rPr kumimoji="1" lang="zh-CN" altLang="en-US" sz="4000" b="1" dirty="0">
                <a:solidFill>
                  <a:srgbClr val="FFFF00"/>
                </a:solidFill>
                <a:effectLst>
                  <a:outerShdw blurRad="38100" dist="38100" dir="2700000" algn="tl">
                    <a:srgbClr val="000000"/>
                  </a:outerShdw>
                </a:effectLst>
                <a:latin typeface="Garamond" pitchFamily="18" charset="0"/>
              </a:rPr>
              <a:t>需求确认（</a:t>
            </a:r>
            <a:r>
              <a:rPr kumimoji="1" lang="en-US" altLang="zh-CN" sz="4000" b="1" dirty="0">
                <a:solidFill>
                  <a:srgbClr val="FFFF00"/>
                </a:solidFill>
                <a:effectLst>
                  <a:outerShdw blurRad="38100" dist="38100" dir="2700000" algn="tl">
                    <a:srgbClr val="000000"/>
                  </a:outerShdw>
                </a:effectLst>
                <a:latin typeface="Garamond" pitchFamily="18" charset="0"/>
              </a:rPr>
              <a:t>Requirement Validation</a:t>
            </a:r>
            <a:r>
              <a:rPr kumimoji="1" lang="zh-CN" altLang="en-US" sz="4000" b="1" dirty="0">
                <a:solidFill>
                  <a:srgbClr val="FFFF00"/>
                </a:solidFill>
                <a:effectLst>
                  <a:outerShdw blurRad="38100" dist="38100" dir="2700000" algn="tl">
                    <a:srgbClr val="000000"/>
                  </a:outerShdw>
                </a:effectLst>
                <a:latin typeface="Garamond" pitchFamily="18" charset="0"/>
              </a:rPr>
              <a:t>）</a:t>
            </a:r>
          </a:p>
        </p:txBody>
      </p:sp>
    </p:spTree>
    <p:extLst>
      <p:ext uri="{BB962C8B-B14F-4D97-AF65-F5344CB8AC3E}">
        <p14:creationId xmlns:p14="http://schemas.microsoft.com/office/powerpoint/2010/main" val="12723456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04D66274-8B8C-4A05-9B8F-76E2FD677614}" type="slidenum">
              <a:rPr lang="en-US" altLang="zh-CN"/>
              <a:pPr/>
              <a:t>4</a:t>
            </a:fld>
            <a:endParaRPr lang="en-US" altLang="zh-CN"/>
          </a:p>
        </p:txBody>
      </p:sp>
      <p:sp>
        <p:nvSpPr>
          <p:cNvPr id="5123" name="Rectangle 3"/>
          <p:cNvSpPr>
            <a:spLocks noGrp="1" noChangeArrowheads="1"/>
          </p:cNvSpPr>
          <p:nvPr>
            <p:ph type="body" idx="1"/>
          </p:nvPr>
        </p:nvSpPr>
        <p:spPr>
          <a:xfrm>
            <a:off x="912165" y="1197252"/>
            <a:ext cx="10943441" cy="5400762"/>
          </a:xfrm>
        </p:spPr>
        <p:txBody>
          <a:bodyPr/>
          <a:lstStyle/>
          <a:p>
            <a:pPr>
              <a:lnSpc>
                <a:spcPct val="120000"/>
              </a:lnSpc>
            </a:pPr>
            <a:r>
              <a:rPr lang="zh-CN" altLang="en-US" sz="2800" dirty="0">
                <a:solidFill>
                  <a:srgbClr val="FFFF00"/>
                </a:solidFill>
              </a:rPr>
              <a:t>主要来源是新系统的各种</a:t>
            </a:r>
            <a:r>
              <a:rPr lang="zh-CN" altLang="en-US" sz="2800" u="sng" dirty="0"/>
              <a:t>系统相关者</a:t>
            </a:r>
            <a:r>
              <a:rPr lang="zh-CN" altLang="en-US" sz="2800" dirty="0">
                <a:solidFill>
                  <a:srgbClr val="FFFF00"/>
                </a:solidFill>
              </a:rPr>
              <a:t>，即</a:t>
            </a:r>
            <a:r>
              <a:rPr lang="zh-CN" altLang="en-US" sz="2800" dirty="0"/>
              <a:t>项目干系</a:t>
            </a:r>
            <a:r>
              <a:rPr lang="zh-CN" altLang="en-US" sz="2800" dirty="0" smtClean="0"/>
              <a:t>人</a:t>
            </a:r>
            <a:endParaRPr lang="en-US" altLang="zh-CN" sz="2800" dirty="0" smtClean="0"/>
          </a:p>
          <a:p>
            <a:pPr>
              <a:lnSpc>
                <a:spcPct val="120000"/>
              </a:lnSpc>
            </a:pPr>
            <a:r>
              <a:rPr lang="zh-CN" altLang="en-US" sz="2800" dirty="0" smtClean="0">
                <a:solidFill>
                  <a:srgbClr val="FFFF00"/>
                </a:solidFill>
              </a:rPr>
              <a:t>系统</a:t>
            </a:r>
            <a:r>
              <a:rPr lang="zh-CN" altLang="en-US" sz="2800" dirty="0">
                <a:solidFill>
                  <a:srgbClr val="FFFF00"/>
                </a:solidFill>
              </a:rPr>
              <a:t>的用户。从两个方向来收集资料：</a:t>
            </a:r>
          </a:p>
          <a:p>
            <a:pPr lvl="1">
              <a:lnSpc>
                <a:spcPct val="120000"/>
              </a:lnSpc>
            </a:pPr>
            <a:r>
              <a:rPr lang="zh-CN" altLang="en-US" sz="2400" dirty="0"/>
              <a:t>水平方向</a:t>
            </a:r>
            <a:r>
              <a:rPr lang="zh-CN" altLang="en-US" sz="2400" dirty="0" smtClean="0">
                <a:solidFill>
                  <a:srgbClr val="FFFF00"/>
                </a:solidFill>
              </a:rPr>
              <a:t>：物流</a:t>
            </a:r>
            <a:r>
              <a:rPr lang="zh-CN" altLang="en-US" sz="2400" dirty="0">
                <a:solidFill>
                  <a:srgbClr val="FFFF00"/>
                </a:solidFill>
              </a:rPr>
              <a:t>、人力流、资金流、信息流、单据流、报表流、</a:t>
            </a:r>
            <a:r>
              <a:rPr lang="zh-CN" altLang="en-US" sz="2400" dirty="0" smtClean="0">
                <a:solidFill>
                  <a:srgbClr val="FFFF00"/>
                </a:solidFill>
              </a:rPr>
              <a:t>数据流</a:t>
            </a:r>
            <a:endParaRPr lang="en-US" altLang="zh-CN" sz="2400" dirty="0">
              <a:solidFill>
                <a:srgbClr val="FFFF00"/>
              </a:solidFill>
            </a:endParaRPr>
          </a:p>
          <a:p>
            <a:pPr lvl="1">
              <a:lnSpc>
                <a:spcPct val="120000"/>
              </a:lnSpc>
            </a:pPr>
            <a:r>
              <a:rPr lang="zh-CN" altLang="en-US" sz="2400" b="1" dirty="0" smtClean="0"/>
              <a:t>垂直</a:t>
            </a:r>
            <a:r>
              <a:rPr lang="zh-CN" altLang="en-US" sz="2400" b="1" dirty="0"/>
              <a:t>方向</a:t>
            </a:r>
            <a:r>
              <a:rPr lang="zh-CN" altLang="en-US" sz="2400" dirty="0" smtClean="0">
                <a:solidFill>
                  <a:srgbClr val="FFFF00"/>
                </a:solidFill>
              </a:rPr>
              <a:t>：业务</a:t>
            </a:r>
            <a:r>
              <a:rPr lang="zh-CN" altLang="en-US" sz="2400" dirty="0">
                <a:solidFill>
                  <a:srgbClr val="FFFF00"/>
                </a:solidFill>
              </a:rPr>
              <a:t>操作</a:t>
            </a:r>
            <a:r>
              <a:rPr lang="zh-CN" altLang="en-US" sz="2400" dirty="0" smtClean="0">
                <a:solidFill>
                  <a:srgbClr val="FFFF00"/>
                </a:solidFill>
              </a:rPr>
              <a:t>用户</a:t>
            </a:r>
            <a:r>
              <a:rPr lang="zh-CN" altLang="en-US" sz="2400" dirty="0">
                <a:solidFill>
                  <a:srgbClr val="FFFF00"/>
                </a:solidFill>
              </a:rPr>
              <a:t>、</a:t>
            </a:r>
            <a:r>
              <a:rPr lang="zh-CN" altLang="en-US" sz="2400" dirty="0" smtClean="0">
                <a:solidFill>
                  <a:srgbClr val="FFFF00"/>
                </a:solidFill>
              </a:rPr>
              <a:t>管理用户、主管</a:t>
            </a:r>
            <a:r>
              <a:rPr lang="zh-CN" altLang="en-US" sz="2400" dirty="0">
                <a:solidFill>
                  <a:srgbClr val="FFFF00"/>
                </a:solidFill>
              </a:rPr>
              <a:t>（决策）</a:t>
            </a:r>
            <a:r>
              <a:rPr lang="zh-CN" altLang="en-US" sz="2400" dirty="0" smtClean="0">
                <a:solidFill>
                  <a:srgbClr val="FFFF00"/>
                </a:solidFill>
              </a:rPr>
              <a:t>用户</a:t>
            </a:r>
            <a:endParaRPr lang="en-US" altLang="zh-CN" sz="2400" dirty="0" smtClean="0">
              <a:solidFill>
                <a:srgbClr val="FFFF00"/>
              </a:solidFill>
            </a:endParaRPr>
          </a:p>
          <a:p>
            <a:pPr>
              <a:lnSpc>
                <a:spcPct val="120000"/>
              </a:lnSpc>
            </a:pPr>
            <a:r>
              <a:rPr lang="zh-CN" altLang="en-US" sz="2800" dirty="0" smtClean="0">
                <a:solidFill>
                  <a:srgbClr val="FFFF00"/>
                </a:solidFill>
              </a:rPr>
              <a:t>客户</a:t>
            </a:r>
            <a:endParaRPr lang="en-US" altLang="zh-CN" sz="2800" dirty="0" smtClean="0">
              <a:solidFill>
                <a:srgbClr val="FFFF00"/>
              </a:solidFill>
            </a:endParaRPr>
          </a:p>
          <a:p>
            <a:pPr>
              <a:lnSpc>
                <a:spcPct val="120000"/>
              </a:lnSpc>
            </a:pPr>
            <a:r>
              <a:rPr lang="zh-CN" altLang="en-US" sz="2800" dirty="0" smtClean="0">
                <a:solidFill>
                  <a:srgbClr val="FFFF00"/>
                </a:solidFill>
              </a:rPr>
              <a:t>技术人员技术</a:t>
            </a:r>
            <a:r>
              <a:rPr lang="zh-CN" altLang="en-US" sz="2800" dirty="0">
                <a:solidFill>
                  <a:srgbClr val="FFFF00"/>
                </a:solidFill>
              </a:rPr>
              <a:t>、维护方面的需求</a:t>
            </a:r>
          </a:p>
          <a:p>
            <a:pPr>
              <a:lnSpc>
                <a:spcPct val="125000"/>
              </a:lnSpc>
            </a:pPr>
            <a:r>
              <a:rPr lang="zh-CN" altLang="en-US" sz="2800" dirty="0">
                <a:solidFill>
                  <a:srgbClr val="FFFF00"/>
                </a:solidFill>
              </a:rPr>
              <a:t>从各类系统相关者中识别出关键的人做</a:t>
            </a:r>
            <a:r>
              <a:rPr lang="zh-CN" altLang="en-US" sz="2800" dirty="0"/>
              <a:t>领域专家</a:t>
            </a:r>
          </a:p>
          <a:p>
            <a:pPr>
              <a:lnSpc>
                <a:spcPct val="125000"/>
              </a:lnSpc>
            </a:pPr>
            <a:r>
              <a:rPr lang="zh-CN" altLang="en-US" sz="2800" dirty="0">
                <a:solidFill>
                  <a:srgbClr val="FFFF00"/>
                </a:solidFill>
              </a:rPr>
              <a:t>其他</a:t>
            </a:r>
            <a:r>
              <a:rPr lang="zh-CN" altLang="en-US" sz="2800" dirty="0" smtClean="0">
                <a:solidFill>
                  <a:srgbClr val="FFFF00"/>
                </a:solidFill>
              </a:rPr>
              <a:t>来源</a:t>
            </a:r>
            <a:endParaRPr lang="zh-CN" altLang="en-US" sz="2800" dirty="0">
              <a:solidFill>
                <a:srgbClr val="FFFF00"/>
              </a:solidFill>
            </a:endParaRPr>
          </a:p>
        </p:txBody>
      </p:sp>
      <p:sp>
        <p:nvSpPr>
          <p:cNvPr id="5125" name="Rectangle 5"/>
          <p:cNvSpPr>
            <a:spLocks noRot="1" noChangeArrowheads="1"/>
          </p:cNvSpPr>
          <p:nvPr/>
        </p:nvSpPr>
        <p:spPr bwMode="auto">
          <a:xfrm>
            <a:off x="838841" y="130205"/>
            <a:ext cx="10371684" cy="706602"/>
          </a:xfrm>
          <a:prstGeom prst="rect">
            <a:avLst/>
          </a:prstGeom>
          <a:noFill/>
          <a:ln w="9525">
            <a:noFill/>
            <a:miter lim="800000"/>
            <a:headEnd/>
            <a:tailEnd/>
          </a:ln>
          <a:effectLst/>
        </p:spPr>
        <p:txBody>
          <a:bodyPr lIns="108850" tIns="54425" rIns="108850" bIns="54425" anchor="ctr"/>
          <a:lstStyle/>
          <a:p>
            <a:pPr defTabSz="914400">
              <a:defRPr/>
            </a:pPr>
            <a:r>
              <a:rPr lang="zh-CN" altLang="en-US" sz="4000" b="1" dirty="0">
                <a:solidFill>
                  <a:srgbClr val="FFFF00"/>
                </a:solidFill>
                <a:effectLst>
                  <a:outerShdw blurRad="38100" dist="38100" dir="2700000" algn="tl">
                    <a:srgbClr val="000000"/>
                  </a:outerShdw>
                </a:effectLst>
                <a:latin typeface="Garamond" pitchFamily="18" charset="0"/>
              </a:rPr>
              <a:t>系统需求的资料来源</a:t>
            </a:r>
          </a:p>
        </p:txBody>
      </p:sp>
    </p:spTree>
    <p:extLst>
      <p:ext uri="{BB962C8B-B14F-4D97-AF65-F5344CB8AC3E}">
        <p14:creationId xmlns:p14="http://schemas.microsoft.com/office/powerpoint/2010/main" val="16954183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anim calcmode="lin" valueType="num">
                                      <p:cBhvr additive="base">
                                        <p:cTn id="11"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anim calcmode="lin" valueType="num">
                                      <p:cBhvr additive="base">
                                        <p:cTn id="15"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2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anim calcmode="lin" valueType="num">
                                      <p:cBhvr additive="base">
                                        <p:cTn id="19"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123">
                                            <p:txEl>
                                              <p:pRg st="5" end="5"/>
                                            </p:txEl>
                                          </p:spTgt>
                                        </p:tgtEl>
                                        <p:attrNameLst>
                                          <p:attrName>style.visibility</p:attrName>
                                        </p:attrNameLst>
                                      </p:cBhvr>
                                      <p:to>
                                        <p:strVal val="visible"/>
                                      </p:to>
                                    </p:set>
                                    <p:anim calcmode="lin" valueType="num">
                                      <p:cBhvr additive="base">
                                        <p:cTn id="23"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12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123">
                                            <p:txEl>
                                              <p:pRg st="6" end="6"/>
                                            </p:txEl>
                                          </p:spTgt>
                                        </p:tgtEl>
                                        <p:attrNameLst>
                                          <p:attrName>style.visibility</p:attrName>
                                        </p:attrNameLst>
                                      </p:cBhvr>
                                      <p:to>
                                        <p:strVal val="visible"/>
                                      </p:to>
                                    </p:set>
                                    <p:anim calcmode="lin" valueType="num">
                                      <p:cBhvr additive="base">
                                        <p:cTn id="27" dur="500" fill="hold"/>
                                        <p:tgtEl>
                                          <p:spTgt spid="512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2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123">
                                            <p:txEl>
                                              <p:pRg st="7" end="7"/>
                                            </p:txEl>
                                          </p:spTgt>
                                        </p:tgtEl>
                                        <p:attrNameLst>
                                          <p:attrName>style.visibility</p:attrName>
                                        </p:attrNameLst>
                                      </p:cBhvr>
                                      <p:to>
                                        <p:strVal val="visible"/>
                                      </p:to>
                                    </p:set>
                                    <p:anim calcmode="lin" valueType="num">
                                      <p:cBhvr additive="base">
                                        <p:cTn id="31" dur="500" fill="hold"/>
                                        <p:tgtEl>
                                          <p:spTgt spid="512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3780C9D1-E7DD-4916-86CE-EAFC34E78C24}" type="slidenum">
              <a:rPr lang="en-US" altLang="zh-CN"/>
              <a:pPr/>
              <a:t>40</a:t>
            </a:fld>
            <a:endParaRPr lang="en-US" altLang="zh-CN"/>
          </a:p>
        </p:txBody>
      </p:sp>
      <p:sp>
        <p:nvSpPr>
          <p:cNvPr id="90115" name="Rectangle 3"/>
          <p:cNvSpPr>
            <a:spLocks noGrp="1" noChangeArrowheads="1"/>
          </p:cNvSpPr>
          <p:nvPr>
            <p:ph type="body" idx="1"/>
          </p:nvPr>
        </p:nvSpPr>
        <p:spPr>
          <a:xfrm>
            <a:off x="624336" y="1197253"/>
            <a:ext cx="10971372" cy="5257430"/>
          </a:xfrm>
        </p:spPr>
        <p:txBody>
          <a:bodyPr/>
          <a:lstStyle/>
          <a:p>
            <a:pPr algn="just">
              <a:lnSpc>
                <a:spcPts val="4285"/>
              </a:lnSpc>
            </a:pPr>
            <a:r>
              <a:rPr lang="zh-CN" altLang="en-US" dirty="0">
                <a:solidFill>
                  <a:srgbClr val="FFFF00"/>
                </a:solidFill>
              </a:rPr>
              <a:t>组织正式的需求评审：</a:t>
            </a:r>
          </a:p>
          <a:p>
            <a:pPr lvl="1" algn="just">
              <a:lnSpc>
                <a:spcPts val="4285"/>
              </a:lnSpc>
            </a:pPr>
            <a:r>
              <a:rPr lang="zh-CN" altLang="en-US" dirty="0">
                <a:solidFill>
                  <a:srgbClr val="FFFF00"/>
                </a:solidFill>
              </a:rPr>
              <a:t>由一组人系统地检查需求、讨论问题的解决方案；</a:t>
            </a:r>
          </a:p>
          <a:p>
            <a:pPr lvl="1" algn="just">
              <a:lnSpc>
                <a:spcPts val="4285"/>
              </a:lnSpc>
            </a:pPr>
            <a:r>
              <a:rPr lang="zh-CN" altLang="en-US" dirty="0">
                <a:solidFill>
                  <a:srgbClr val="FFFF00"/>
                </a:solidFill>
              </a:rPr>
              <a:t>评审组包括双方的人员代表，应由未参与需求过程的人主持；</a:t>
            </a:r>
          </a:p>
          <a:p>
            <a:pPr lvl="1" algn="just">
              <a:lnSpc>
                <a:spcPts val="4285"/>
              </a:lnSpc>
            </a:pPr>
            <a:r>
              <a:rPr lang="zh-CN" altLang="en-US" dirty="0">
                <a:solidFill>
                  <a:srgbClr val="FFFF00"/>
                </a:solidFill>
              </a:rPr>
              <a:t>评审组成员最好具有各自不同方面的技能、知识、经验，以利于问题的发现；</a:t>
            </a:r>
          </a:p>
          <a:p>
            <a:pPr lvl="1" algn="just">
              <a:lnSpc>
                <a:spcPts val="4285"/>
              </a:lnSpc>
            </a:pPr>
            <a:r>
              <a:rPr lang="zh-CN" altLang="en-US" dirty="0">
                <a:solidFill>
                  <a:srgbClr val="FFFF00"/>
                </a:solidFill>
              </a:rPr>
              <a:t>评审是为了发现并解决问题，而不是为了责备任何人。需求中的冲突应在评审中得到解决。</a:t>
            </a:r>
          </a:p>
        </p:txBody>
      </p:sp>
      <p:sp>
        <p:nvSpPr>
          <p:cNvPr id="90116" name="Rectangle 4"/>
          <p:cNvSpPr>
            <a:spLocks noRot="1" noChangeArrowheads="1"/>
          </p:cNvSpPr>
          <p:nvPr/>
        </p:nvSpPr>
        <p:spPr bwMode="auto">
          <a:xfrm>
            <a:off x="838841" y="130205"/>
            <a:ext cx="10371684" cy="706602"/>
          </a:xfrm>
          <a:prstGeom prst="rect">
            <a:avLst/>
          </a:prstGeom>
          <a:noFill/>
          <a:ln w="9525">
            <a:noFill/>
            <a:miter lim="800000"/>
            <a:headEnd/>
            <a:tailEnd/>
          </a:ln>
          <a:effectLst/>
        </p:spPr>
        <p:txBody>
          <a:bodyPr lIns="108850" tIns="54425" rIns="108850" bIns="54425" anchor="ctr"/>
          <a:lstStyle/>
          <a:p>
            <a:r>
              <a:rPr kumimoji="1" lang="zh-CN" altLang="en-US" sz="4000" b="1" dirty="0">
                <a:solidFill>
                  <a:srgbClr val="FFFF00"/>
                </a:solidFill>
                <a:effectLst>
                  <a:outerShdw blurRad="38100" dist="38100" dir="2700000" algn="tl">
                    <a:srgbClr val="000000"/>
                  </a:outerShdw>
                </a:effectLst>
                <a:latin typeface="Garamond" pitchFamily="18" charset="0"/>
              </a:rPr>
              <a:t>需求评审</a:t>
            </a:r>
          </a:p>
        </p:txBody>
      </p:sp>
    </p:spTree>
    <p:extLst>
      <p:ext uri="{BB962C8B-B14F-4D97-AF65-F5344CB8AC3E}">
        <p14:creationId xmlns:p14="http://schemas.microsoft.com/office/powerpoint/2010/main" val="41606462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7DB700AB-A1E0-49E1-A82F-6D7D961B18AD}" type="slidenum">
              <a:rPr lang="en-US" altLang="zh-CN"/>
              <a:pPr/>
              <a:t>41</a:t>
            </a:fld>
            <a:endParaRPr lang="en-US" altLang="zh-CN"/>
          </a:p>
        </p:txBody>
      </p:sp>
      <p:sp>
        <p:nvSpPr>
          <p:cNvPr id="92163" name="Rectangle 3"/>
          <p:cNvSpPr>
            <a:spLocks noGrp="1" noChangeArrowheads="1"/>
          </p:cNvSpPr>
          <p:nvPr>
            <p:ph type="body" idx="1"/>
          </p:nvPr>
        </p:nvSpPr>
        <p:spPr>
          <a:xfrm>
            <a:off x="334390" y="1125822"/>
            <a:ext cx="11261318" cy="5662336"/>
          </a:xfrm>
        </p:spPr>
        <p:txBody>
          <a:bodyPr/>
          <a:lstStyle/>
          <a:p>
            <a:pPr algn="just">
              <a:lnSpc>
                <a:spcPct val="115000"/>
              </a:lnSpc>
            </a:pPr>
            <a:r>
              <a:rPr lang="zh-CN" altLang="en-US" dirty="0">
                <a:solidFill>
                  <a:srgbClr val="FFFF00"/>
                </a:solidFill>
              </a:rPr>
              <a:t>评审的内容：针对前面介绍的需求特性，检查每项需求</a:t>
            </a:r>
          </a:p>
          <a:p>
            <a:pPr lvl="1" algn="just">
              <a:lnSpc>
                <a:spcPct val="115000"/>
              </a:lnSpc>
            </a:pPr>
            <a:r>
              <a:rPr lang="zh-CN" altLang="en-US" dirty="0">
                <a:solidFill>
                  <a:srgbClr val="FFFF00"/>
                </a:solidFill>
              </a:rPr>
              <a:t>审核项目目标；</a:t>
            </a:r>
          </a:p>
          <a:p>
            <a:pPr lvl="1" algn="just">
              <a:lnSpc>
                <a:spcPct val="115000"/>
              </a:lnSpc>
            </a:pPr>
            <a:r>
              <a:rPr lang="zh-CN" altLang="en-US" dirty="0">
                <a:solidFill>
                  <a:srgbClr val="FFFF00"/>
                </a:solidFill>
              </a:rPr>
              <a:t>审核需求与目标相符与否；</a:t>
            </a:r>
          </a:p>
          <a:p>
            <a:pPr lvl="1" algn="just">
              <a:lnSpc>
                <a:spcPct val="115000"/>
              </a:lnSpc>
            </a:pPr>
            <a:r>
              <a:rPr lang="zh-CN" altLang="en-US" dirty="0">
                <a:solidFill>
                  <a:srgbClr val="FFFF00"/>
                </a:solidFill>
              </a:rPr>
              <a:t>系统环境、系统功能、系统的限制等；</a:t>
            </a:r>
          </a:p>
          <a:p>
            <a:pPr lvl="1" algn="just">
              <a:lnSpc>
                <a:spcPct val="115000"/>
              </a:lnSpc>
            </a:pPr>
            <a:r>
              <a:rPr lang="zh-CN" altLang="en-US" dirty="0">
                <a:solidFill>
                  <a:srgbClr val="FFFF00"/>
                </a:solidFill>
              </a:rPr>
              <a:t>对开发过程中或系统运行过程中存在的风险进行评估和记录。讨论和比较各种可选方案，并和客户就使用哪种方案达成一致意见；</a:t>
            </a:r>
          </a:p>
          <a:p>
            <a:pPr lvl="1" algn="just">
              <a:lnSpc>
                <a:spcPct val="115000"/>
              </a:lnSpc>
            </a:pPr>
            <a:r>
              <a:rPr lang="zh-CN" altLang="en-US" dirty="0">
                <a:solidFill>
                  <a:srgbClr val="FFFF00"/>
                </a:solidFill>
              </a:rPr>
              <a:t>随着开发的进行（以及需求改变和增加时），怎样继续检验并确认需求？测试小组怎样测试已经正确实现了所有的需求？谁提供测试数据？</a:t>
            </a:r>
          </a:p>
        </p:txBody>
      </p:sp>
      <p:sp>
        <p:nvSpPr>
          <p:cNvPr id="92164" name="Rectangle 4"/>
          <p:cNvSpPr>
            <a:spLocks noRot="1" noChangeArrowheads="1"/>
          </p:cNvSpPr>
          <p:nvPr/>
        </p:nvSpPr>
        <p:spPr bwMode="auto">
          <a:xfrm>
            <a:off x="838841" y="130205"/>
            <a:ext cx="10371684" cy="706602"/>
          </a:xfrm>
          <a:prstGeom prst="rect">
            <a:avLst/>
          </a:prstGeom>
          <a:noFill/>
          <a:ln w="9525">
            <a:noFill/>
            <a:miter lim="800000"/>
            <a:headEnd/>
            <a:tailEnd/>
          </a:ln>
          <a:effectLst/>
        </p:spPr>
        <p:txBody>
          <a:bodyPr lIns="108850" tIns="54425" rIns="108850" bIns="54425" anchor="ctr"/>
          <a:lstStyle/>
          <a:p>
            <a:r>
              <a:rPr kumimoji="1" lang="zh-CN" altLang="en-US" sz="4000" b="1" dirty="0">
                <a:solidFill>
                  <a:srgbClr val="FFFF00"/>
                </a:solidFill>
                <a:effectLst>
                  <a:outerShdw blurRad="38100" dist="38100" dir="2700000" algn="tl">
                    <a:srgbClr val="000000"/>
                  </a:outerShdw>
                </a:effectLst>
                <a:latin typeface="Garamond" pitchFamily="18" charset="0"/>
              </a:rPr>
              <a:t>需求评审</a:t>
            </a:r>
          </a:p>
        </p:txBody>
      </p:sp>
    </p:spTree>
    <p:extLst>
      <p:ext uri="{BB962C8B-B14F-4D97-AF65-F5344CB8AC3E}">
        <p14:creationId xmlns:p14="http://schemas.microsoft.com/office/powerpoint/2010/main" val="33102919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4"/>
          <p:cNvSpPr>
            <a:spLocks noGrp="1"/>
          </p:cNvSpPr>
          <p:nvPr>
            <p:ph type="sldNum" sz="quarter" idx="11"/>
          </p:nvPr>
        </p:nvSpPr>
        <p:spPr/>
        <p:txBody>
          <a:bodyPr/>
          <a:lstStyle/>
          <a:p>
            <a:fld id="{CBF47924-B05D-465A-9D95-DD040C82F015}" type="slidenum">
              <a:rPr lang="en-US" altLang="zh-CN"/>
              <a:pPr/>
              <a:t>42</a:t>
            </a:fld>
            <a:endParaRPr lang="en-US" altLang="zh-CN"/>
          </a:p>
        </p:txBody>
      </p:sp>
      <p:sp>
        <p:nvSpPr>
          <p:cNvPr id="95238" name="Rectangle 6"/>
          <p:cNvSpPr>
            <a:spLocks noChangeArrowheads="1"/>
          </p:cNvSpPr>
          <p:nvPr/>
        </p:nvSpPr>
        <p:spPr bwMode="auto">
          <a:xfrm>
            <a:off x="912165" y="5308242"/>
            <a:ext cx="3453950" cy="533524"/>
          </a:xfrm>
          <a:prstGeom prst="rect">
            <a:avLst/>
          </a:prstGeom>
          <a:noFill/>
          <a:ln w="57150">
            <a:solidFill>
              <a:srgbClr val="FFFF00"/>
            </a:solidFill>
            <a:miter lim="800000"/>
            <a:headEnd/>
            <a:tailEnd/>
          </a:ln>
          <a:effectLst/>
        </p:spPr>
        <p:txBody>
          <a:bodyPr lIns="108850" tIns="54425" rIns="108850" bIns="54425" anchor="ctr"/>
          <a:lstStyle/>
          <a:p>
            <a:pPr marL="408188" indent="-408188" algn="ctr">
              <a:spcBef>
                <a:spcPct val="20000"/>
              </a:spcBef>
              <a:buClr>
                <a:schemeClr val="hlink"/>
              </a:buClr>
              <a:buSzPct val="70000"/>
            </a:pPr>
            <a:r>
              <a:rPr lang="zh-CN" altLang="en-US" sz="3200" dirty="0">
                <a:solidFill>
                  <a:srgbClr val="FFFF00"/>
                </a:solidFill>
                <a:latin typeface="黑体" panose="02010609060101010101" pitchFamily="49" charset="-122"/>
                <a:ea typeface="黑体" panose="02010609060101010101" pitchFamily="49" charset="-122"/>
              </a:rPr>
              <a:t>需求确认</a:t>
            </a:r>
          </a:p>
        </p:txBody>
      </p:sp>
      <p:sp>
        <p:nvSpPr>
          <p:cNvPr id="95239" name="Line 7"/>
          <p:cNvSpPr>
            <a:spLocks noChangeShapeType="1"/>
          </p:cNvSpPr>
          <p:nvPr/>
        </p:nvSpPr>
        <p:spPr bwMode="auto">
          <a:xfrm flipV="1">
            <a:off x="2334380" y="4622283"/>
            <a:ext cx="0" cy="685959"/>
          </a:xfrm>
          <a:prstGeom prst="line">
            <a:avLst/>
          </a:prstGeom>
          <a:noFill/>
          <a:ln w="57150">
            <a:solidFill>
              <a:srgbClr val="FFFF00"/>
            </a:solidFill>
            <a:round/>
            <a:headEnd/>
            <a:tailEnd type="triangle" w="med" len="med"/>
          </a:ln>
          <a:effectLst/>
        </p:spPr>
        <p:txBody>
          <a:bodyPr wrap="none" lIns="108850" tIns="54425" rIns="108850" bIns="54425" anchor="ctr"/>
          <a:lstStyle/>
          <a:p>
            <a:endParaRPr lang="zh-CN" altLang="en-US"/>
          </a:p>
        </p:txBody>
      </p:sp>
      <p:sp>
        <p:nvSpPr>
          <p:cNvPr id="95241" name="Line 9"/>
          <p:cNvSpPr>
            <a:spLocks noChangeShapeType="1"/>
          </p:cNvSpPr>
          <p:nvPr/>
        </p:nvSpPr>
        <p:spPr bwMode="auto">
          <a:xfrm>
            <a:off x="2943901" y="4622283"/>
            <a:ext cx="0" cy="685959"/>
          </a:xfrm>
          <a:prstGeom prst="line">
            <a:avLst/>
          </a:prstGeom>
          <a:noFill/>
          <a:ln w="57150">
            <a:solidFill>
              <a:srgbClr val="FFFF00"/>
            </a:solidFill>
            <a:round/>
            <a:headEnd/>
            <a:tailEnd type="triangle" w="med" len="med"/>
          </a:ln>
          <a:effectLst/>
        </p:spPr>
        <p:txBody>
          <a:bodyPr wrap="none" lIns="108850" tIns="54425" rIns="108850" bIns="54425" anchor="ctr"/>
          <a:lstStyle/>
          <a:p>
            <a:endParaRPr lang="zh-CN" altLang="en-US"/>
          </a:p>
        </p:txBody>
      </p:sp>
      <p:sp>
        <p:nvSpPr>
          <p:cNvPr id="95242" name="Line 10"/>
          <p:cNvSpPr>
            <a:spLocks noChangeShapeType="1"/>
          </p:cNvSpPr>
          <p:nvPr/>
        </p:nvSpPr>
        <p:spPr bwMode="auto">
          <a:xfrm flipV="1">
            <a:off x="2334380" y="2030883"/>
            <a:ext cx="0" cy="457306"/>
          </a:xfrm>
          <a:prstGeom prst="line">
            <a:avLst/>
          </a:prstGeom>
          <a:noFill/>
          <a:ln w="57150">
            <a:solidFill>
              <a:srgbClr val="FFFF00"/>
            </a:solidFill>
            <a:round/>
            <a:headEnd/>
            <a:tailEnd type="triangle" w="med" len="med"/>
          </a:ln>
          <a:effectLst/>
        </p:spPr>
        <p:txBody>
          <a:bodyPr wrap="none" lIns="108850" tIns="54425" rIns="108850" bIns="54425" anchor="ctr"/>
          <a:lstStyle/>
          <a:p>
            <a:endParaRPr lang="zh-CN" altLang="en-US"/>
          </a:p>
        </p:txBody>
      </p:sp>
      <p:sp>
        <p:nvSpPr>
          <p:cNvPr id="95243" name="Line 11"/>
          <p:cNvSpPr>
            <a:spLocks noChangeShapeType="1"/>
          </p:cNvSpPr>
          <p:nvPr/>
        </p:nvSpPr>
        <p:spPr bwMode="auto">
          <a:xfrm>
            <a:off x="2943901" y="2030883"/>
            <a:ext cx="0" cy="457306"/>
          </a:xfrm>
          <a:prstGeom prst="line">
            <a:avLst/>
          </a:prstGeom>
          <a:noFill/>
          <a:ln w="57150">
            <a:solidFill>
              <a:srgbClr val="FFFF00"/>
            </a:solidFill>
            <a:round/>
            <a:headEnd/>
            <a:tailEnd type="triangle" w="med" len="med"/>
          </a:ln>
          <a:effectLst/>
        </p:spPr>
        <p:txBody>
          <a:bodyPr wrap="none" lIns="108850" tIns="54425" rIns="108850" bIns="54425" anchor="ctr"/>
          <a:lstStyle/>
          <a:p>
            <a:endParaRPr lang="zh-CN" altLang="en-US"/>
          </a:p>
        </p:txBody>
      </p:sp>
      <p:sp>
        <p:nvSpPr>
          <p:cNvPr id="95247" name="Rectangle 15"/>
          <p:cNvSpPr>
            <a:spLocks noChangeArrowheads="1"/>
          </p:cNvSpPr>
          <p:nvPr/>
        </p:nvSpPr>
        <p:spPr bwMode="auto">
          <a:xfrm>
            <a:off x="6804198" y="3479018"/>
            <a:ext cx="4063471" cy="1143265"/>
          </a:xfrm>
          <a:prstGeom prst="rect">
            <a:avLst/>
          </a:prstGeom>
          <a:noFill/>
          <a:ln w="57150">
            <a:solidFill>
              <a:srgbClr val="FFFF00"/>
            </a:solidFill>
            <a:miter lim="800000"/>
            <a:headEnd/>
            <a:tailEnd/>
          </a:ln>
          <a:effectLst/>
        </p:spPr>
        <p:txBody>
          <a:bodyPr lIns="108850" tIns="54425" rIns="108850" bIns="54425"/>
          <a:lstStyle/>
          <a:p>
            <a:pPr marL="408188" indent="-408188" algn="ctr">
              <a:spcBef>
                <a:spcPct val="20000"/>
              </a:spcBef>
              <a:buClr>
                <a:schemeClr val="hlink"/>
              </a:buClr>
              <a:buSzPct val="70000"/>
            </a:pPr>
            <a:r>
              <a:rPr lang="zh-CN" altLang="en-US" sz="3200" dirty="0">
                <a:solidFill>
                  <a:srgbClr val="FFFF00"/>
                </a:solidFill>
                <a:latin typeface="黑体" panose="02010609060101010101" pitchFamily="49" charset="-122"/>
                <a:ea typeface="黑体" panose="02010609060101010101" pitchFamily="49" charset="-122"/>
              </a:rPr>
              <a:t>需求规约</a:t>
            </a:r>
          </a:p>
          <a:p>
            <a:pPr marL="457200" indent="-457200" algn="ctr">
              <a:spcBef>
                <a:spcPct val="20000"/>
              </a:spcBef>
              <a:buClr>
                <a:srgbClr val="FFE066"/>
              </a:buClr>
              <a:buSzPct val="70000"/>
            </a:pPr>
            <a:r>
              <a:rPr lang="zh-CN" altLang="en-US" sz="2800" dirty="0">
                <a:solidFill>
                  <a:schemeClr val="bg1"/>
                </a:solidFill>
                <a:latin typeface="黑体" panose="02010609060101010101" pitchFamily="49" charset="-122"/>
                <a:ea typeface="黑体" panose="02010609060101010101" pitchFamily="49" charset="-122"/>
              </a:rPr>
              <a:t>（不断演进）</a:t>
            </a:r>
          </a:p>
        </p:txBody>
      </p:sp>
      <p:sp>
        <p:nvSpPr>
          <p:cNvPr id="95248" name="Line 16"/>
          <p:cNvSpPr>
            <a:spLocks noChangeShapeType="1"/>
          </p:cNvSpPr>
          <p:nvPr/>
        </p:nvSpPr>
        <p:spPr bwMode="auto">
          <a:xfrm>
            <a:off x="2639140" y="5841765"/>
            <a:ext cx="0" cy="381088"/>
          </a:xfrm>
          <a:prstGeom prst="line">
            <a:avLst/>
          </a:prstGeom>
          <a:noFill/>
          <a:ln w="57150">
            <a:solidFill>
              <a:srgbClr val="FFFF00"/>
            </a:solidFill>
            <a:round/>
            <a:headEnd/>
            <a:tailEnd type="triangle" w="med" len="med"/>
          </a:ln>
          <a:effectLst/>
        </p:spPr>
        <p:txBody>
          <a:bodyPr wrap="none" lIns="108850" tIns="54425" rIns="108850" bIns="54425" anchor="ctr"/>
          <a:lstStyle/>
          <a:p>
            <a:endParaRPr lang="zh-CN" altLang="en-US"/>
          </a:p>
        </p:txBody>
      </p:sp>
      <p:sp>
        <p:nvSpPr>
          <p:cNvPr id="95250" name="Rectangle 18"/>
          <p:cNvSpPr>
            <a:spLocks noChangeArrowheads="1"/>
          </p:cNvSpPr>
          <p:nvPr/>
        </p:nvSpPr>
        <p:spPr bwMode="auto">
          <a:xfrm>
            <a:off x="1487824" y="6238732"/>
            <a:ext cx="2234909" cy="431900"/>
          </a:xfrm>
          <a:prstGeom prst="rect">
            <a:avLst/>
          </a:prstGeom>
          <a:noFill/>
          <a:ln w="57150">
            <a:solidFill>
              <a:srgbClr val="FFFF00"/>
            </a:solidFill>
            <a:miter lim="800000"/>
            <a:headEnd/>
            <a:tailEnd/>
          </a:ln>
          <a:effectLst/>
        </p:spPr>
        <p:txBody>
          <a:bodyPr lIns="108850" tIns="54425" rIns="108850" bIns="54425" anchor="ctr"/>
          <a:lstStyle/>
          <a:p>
            <a:pPr marL="408188" indent="-408188" algn="ctr">
              <a:spcBef>
                <a:spcPct val="20000"/>
              </a:spcBef>
              <a:buClr>
                <a:schemeClr val="hlink"/>
              </a:buClr>
              <a:buSzPct val="70000"/>
            </a:pPr>
            <a:r>
              <a:rPr lang="zh-CN" altLang="en-US" sz="3200" dirty="0">
                <a:solidFill>
                  <a:srgbClr val="FFFF00"/>
                </a:solidFill>
                <a:latin typeface="黑体" panose="02010609060101010101" pitchFamily="49" charset="-122"/>
                <a:ea typeface="黑体" panose="02010609060101010101" pitchFamily="49" charset="-122"/>
              </a:rPr>
              <a:t>设计阶段</a:t>
            </a:r>
          </a:p>
        </p:txBody>
      </p:sp>
      <p:sp>
        <p:nvSpPr>
          <p:cNvPr id="95255" name="Line 23"/>
          <p:cNvSpPr>
            <a:spLocks noChangeShapeType="1"/>
          </p:cNvSpPr>
          <p:nvPr/>
        </p:nvSpPr>
        <p:spPr bwMode="auto">
          <a:xfrm>
            <a:off x="4366115" y="1497360"/>
            <a:ext cx="1117455" cy="0"/>
          </a:xfrm>
          <a:prstGeom prst="line">
            <a:avLst/>
          </a:prstGeom>
          <a:noFill/>
          <a:ln w="57150">
            <a:solidFill>
              <a:srgbClr val="FFFF00"/>
            </a:solidFill>
            <a:prstDash val="sysDot"/>
            <a:round/>
            <a:headEnd/>
            <a:tailEnd/>
          </a:ln>
          <a:effectLst/>
        </p:spPr>
        <p:txBody>
          <a:bodyPr wrap="none" lIns="108850" tIns="54425" rIns="108850" bIns="54425" anchor="ctr"/>
          <a:lstStyle/>
          <a:p>
            <a:endParaRPr lang="zh-CN" altLang="en-US"/>
          </a:p>
        </p:txBody>
      </p:sp>
      <p:sp>
        <p:nvSpPr>
          <p:cNvPr id="95257" name="Line 25"/>
          <p:cNvSpPr>
            <a:spLocks noChangeShapeType="1"/>
          </p:cNvSpPr>
          <p:nvPr/>
        </p:nvSpPr>
        <p:spPr bwMode="auto">
          <a:xfrm>
            <a:off x="4366115" y="4164977"/>
            <a:ext cx="1117455" cy="0"/>
          </a:xfrm>
          <a:prstGeom prst="line">
            <a:avLst/>
          </a:prstGeom>
          <a:noFill/>
          <a:ln w="57150">
            <a:solidFill>
              <a:srgbClr val="FFFF00"/>
            </a:solidFill>
            <a:prstDash val="sysDot"/>
            <a:round/>
            <a:headEnd/>
            <a:tailEnd/>
          </a:ln>
          <a:effectLst/>
        </p:spPr>
        <p:txBody>
          <a:bodyPr wrap="none" lIns="108850" tIns="54425" rIns="108850" bIns="54425" anchor="ctr"/>
          <a:lstStyle/>
          <a:p>
            <a:endParaRPr lang="zh-CN" altLang="en-US"/>
          </a:p>
        </p:txBody>
      </p:sp>
      <p:sp>
        <p:nvSpPr>
          <p:cNvPr id="95259" name="Line 27"/>
          <p:cNvSpPr>
            <a:spLocks noChangeShapeType="1"/>
          </p:cNvSpPr>
          <p:nvPr/>
        </p:nvSpPr>
        <p:spPr bwMode="auto">
          <a:xfrm>
            <a:off x="5483570" y="2107101"/>
            <a:ext cx="1320628" cy="0"/>
          </a:xfrm>
          <a:prstGeom prst="line">
            <a:avLst/>
          </a:prstGeom>
          <a:noFill/>
          <a:ln w="57150">
            <a:solidFill>
              <a:srgbClr val="FFFF00"/>
            </a:solidFill>
            <a:prstDash val="sysDot"/>
            <a:round/>
            <a:headEnd/>
            <a:tailEnd type="triangle" w="med" len="med"/>
          </a:ln>
          <a:effectLst/>
        </p:spPr>
        <p:txBody>
          <a:bodyPr wrap="none" lIns="108850" tIns="54425" rIns="108850" bIns="54425" anchor="ctr"/>
          <a:lstStyle/>
          <a:p>
            <a:endParaRPr lang="zh-CN" altLang="en-US"/>
          </a:p>
        </p:txBody>
      </p:sp>
      <p:sp>
        <p:nvSpPr>
          <p:cNvPr id="95260" name="Line 28"/>
          <p:cNvSpPr>
            <a:spLocks noChangeShapeType="1"/>
          </p:cNvSpPr>
          <p:nvPr/>
        </p:nvSpPr>
        <p:spPr bwMode="auto">
          <a:xfrm>
            <a:off x="4366116" y="1802230"/>
            <a:ext cx="1625388" cy="0"/>
          </a:xfrm>
          <a:prstGeom prst="line">
            <a:avLst/>
          </a:prstGeom>
          <a:noFill/>
          <a:ln w="57150">
            <a:solidFill>
              <a:srgbClr val="FFFF00"/>
            </a:solidFill>
            <a:round/>
            <a:headEnd/>
            <a:tailEnd/>
          </a:ln>
          <a:effectLst/>
        </p:spPr>
        <p:txBody>
          <a:bodyPr wrap="none" lIns="108850" tIns="54425" rIns="108850" bIns="54425" anchor="ctr"/>
          <a:lstStyle/>
          <a:p>
            <a:endParaRPr lang="zh-CN" altLang="en-US"/>
          </a:p>
        </p:txBody>
      </p:sp>
      <p:sp>
        <p:nvSpPr>
          <p:cNvPr id="95261" name="Line 29"/>
          <p:cNvSpPr>
            <a:spLocks noChangeShapeType="1"/>
          </p:cNvSpPr>
          <p:nvPr/>
        </p:nvSpPr>
        <p:spPr bwMode="auto">
          <a:xfrm>
            <a:off x="4670876" y="3097930"/>
            <a:ext cx="1320628" cy="0"/>
          </a:xfrm>
          <a:prstGeom prst="line">
            <a:avLst/>
          </a:prstGeom>
          <a:noFill/>
          <a:ln w="57150">
            <a:solidFill>
              <a:srgbClr val="FFFF00"/>
            </a:solidFill>
            <a:round/>
            <a:headEnd/>
            <a:tailEnd/>
          </a:ln>
          <a:effectLst/>
        </p:spPr>
        <p:txBody>
          <a:bodyPr wrap="none" lIns="108850" tIns="54425" rIns="108850" bIns="54425" anchor="ctr"/>
          <a:lstStyle/>
          <a:p>
            <a:endParaRPr lang="zh-CN" altLang="en-US"/>
          </a:p>
        </p:txBody>
      </p:sp>
      <p:sp>
        <p:nvSpPr>
          <p:cNvPr id="95262" name="Line 30"/>
          <p:cNvSpPr>
            <a:spLocks noChangeShapeType="1"/>
          </p:cNvSpPr>
          <p:nvPr/>
        </p:nvSpPr>
        <p:spPr bwMode="auto">
          <a:xfrm>
            <a:off x="4366116" y="4393630"/>
            <a:ext cx="1625388" cy="0"/>
          </a:xfrm>
          <a:prstGeom prst="line">
            <a:avLst/>
          </a:prstGeom>
          <a:noFill/>
          <a:ln w="57150">
            <a:solidFill>
              <a:srgbClr val="FFFF00"/>
            </a:solidFill>
            <a:round/>
            <a:headEnd/>
            <a:tailEnd/>
          </a:ln>
          <a:effectLst/>
        </p:spPr>
        <p:txBody>
          <a:bodyPr wrap="none" lIns="108850" tIns="54425" rIns="108850" bIns="54425" anchor="ctr"/>
          <a:lstStyle/>
          <a:p>
            <a:endParaRPr lang="zh-CN" altLang="en-US"/>
          </a:p>
        </p:txBody>
      </p:sp>
      <p:grpSp>
        <p:nvGrpSpPr>
          <p:cNvPr id="30" name="组合 29"/>
          <p:cNvGrpSpPr/>
          <p:nvPr/>
        </p:nvGrpSpPr>
        <p:grpSpPr>
          <a:xfrm>
            <a:off x="607405" y="1497360"/>
            <a:ext cx="10260264" cy="3124923"/>
            <a:chOff x="455613" y="1497013"/>
            <a:chExt cx="7696200" cy="3124200"/>
          </a:xfrm>
        </p:grpSpPr>
        <p:sp>
          <p:nvSpPr>
            <p:cNvPr id="95236" name="Rectangle 4" descr="75%"/>
            <p:cNvSpPr>
              <a:spLocks noChangeArrowheads="1"/>
            </p:cNvSpPr>
            <p:nvPr/>
          </p:nvSpPr>
          <p:spPr bwMode="auto">
            <a:xfrm>
              <a:off x="455613" y="2030413"/>
              <a:ext cx="3048000" cy="1905000"/>
            </a:xfrm>
            <a:prstGeom prst="rect">
              <a:avLst/>
            </a:prstGeom>
            <a:pattFill prst="pct75">
              <a:fgClr>
                <a:schemeClr val="accent1"/>
              </a:fgClr>
              <a:bgClr>
                <a:schemeClr val="bg1"/>
              </a:bgClr>
            </a:pattFill>
            <a:ln w="57150">
              <a:solidFill>
                <a:srgbClr val="FFFF00"/>
              </a:solidFill>
              <a:miter lim="800000"/>
              <a:headEnd/>
              <a:tailEnd/>
            </a:ln>
            <a:effectLst/>
          </p:spPr>
          <p:txBody>
            <a:bodyPr anchor="ctr"/>
            <a:lstStyle/>
            <a:p>
              <a:pPr marL="457200" indent="-457200" algn="ctr">
                <a:spcBef>
                  <a:spcPct val="20000"/>
                </a:spcBef>
                <a:buClr>
                  <a:srgbClr val="FFE066"/>
                </a:buClr>
                <a:buSzPct val="70000"/>
              </a:pPr>
              <a:r>
                <a:rPr lang="zh-CN" altLang="en-US" sz="3200" dirty="0">
                  <a:solidFill>
                    <a:srgbClr val="FFFF00"/>
                  </a:solidFill>
                  <a:latin typeface="黑体" panose="02010609060101010101" pitchFamily="49" charset="-122"/>
                  <a:ea typeface="黑体" panose="02010609060101010101" pitchFamily="49" charset="-122"/>
                </a:rPr>
                <a:t>需求分析</a:t>
              </a:r>
            </a:p>
          </p:txBody>
        </p:sp>
        <p:sp>
          <p:nvSpPr>
            <p:cNvPr id="95237" name="Rectangle 5"/>
            <p:cNvSpPr>
              <a:spLocks noChangeArrowheads="1"/>
            </p:cNvSpPr>
            <p:nvPr/>
          </p:nvSpPr>
          <p:spPr bwMode="auto">
            <a:xfrm>
              <a:off x="684213" y="3478213"/>
              <a:ext cx="2590800" cy="1143000"/>
            </a:xfrm>
            <a:prstGeom prst="rect">
              <a:avLst/>
            </a:prstGeom>
            <a:noFill/>
            <a:ln w="57150">
              <a:solidFill>
                <a:srgbClr val="FFFF00"/>
              </a:solidFill>
              <a:miter lim="800000"/>
              <a:headEnd/>
              <a:tailEnd/>
            </a:ln>
            <a:effectLst/>
          </p:spPr>
          <p:txBody>
            <a:bodyPr anchor="b"/>
            <a:lstStyle/>
            <a:p>
              <a:pPr marL="408188" indent="-408188" algn="ctr">
                <a:spcBef>
                  <a:spcPct val="20000"/>
                </a:spcBef>
                <a:buClr>
                  <a:schemeClr val="hlink"/>
                </a:buClr>
                <a:buSzPct val="70000"/>
              </a:pPr>
              <a:r>
                <a:rPr lang="zh-CN" altLang="en-US" sz="3200" dirty="0">
                  <a:solidFill>
                    <a:srgbClr val="FFFF00"/>
                  </a:solidFill>
                  <a:latin typeface="黑体" panose="02010609060101010101" pitchFamily="49" charset="-122"/>
                  <a:ea typeface="黑体" panose="02010609060101010101" pitchFamily="49" charset="-122"/>
                </a:rPr>
                <a:t>形成需求文档</a:t>
              </a:r>
            </a:p>
          </p:txBody>
        </p:sp>
        <p:sp>
          <p:nvSpPr>
            <p:cNvPr id="95244" name="Line 12"/>
            <p:cNvSpPr>
              <a:spLocks noChangeShapeType="1"/>
            </p:cNvSpPr>
            <p:nvPr/>
          </p:nvSpPr>
          <p:spPr bwMode="auto">
            <a:xfrm flipV="1">
              <a:off x="1751013" y="3478213"/>
              <a:ext cx="0" cy="457200"/>
            </a:xfrm>
            <a:prstGeom prst="line">
              <a:avLst/>
            </a:prstGeom>
            <a:noFill/>
            <a:ln w="57150">
              <a:solidFill>
                <a:srgbClr val="FFFF00"/>
              </a:solidFill>
              <a:round/>
              <a:headEnd/>
              <a:tailEnd type="triangle" w="med" len="med"/>
            </a:ln>
            <a:effectLst/>
          </p:spPr>
          <p:txBody>
            <a:bodyPr wrap="none" anchor="ctr"/>
            <a:lstStyle/>
            <a:p>
              <a:endParaRPr lang="zh-CN" altLang="en-US"/>
            </a:p>
          </p:txBody>
        </p:sp>
        <p:sp>
          <p:nvSpPr>
            <p:cNvPr id="95245" name="Line 13"/>
            <p:cNvSpPr>
              <a:spLocks noChangeShapeType="1"/>
            </p:cNvSpPr>
            <p:nvPr/>
          </p:nvSpPr>
          <p:spPr bwMode="auto">
            <a:xfrm>
              <a:off x="2208213" y="3478213"/>
              <a:ext cx="0" cy="457200"/>
            </a:xfrm>
            <a:prstGeom prst="line">
              <a:avLst/>
            </a:prstGeom>
            <a:noFill/>
            <a:ln w="57150">
              <a:solidFill>
                <a:srgbClr val="FFFF00"/>
              </a:solidFill>
              <a:round/>
              <a:headEnd/>
              <a:tailEnd type="triangle" w="med" len="med"/>
            </a:ln>
            <a:effectLst/>
          </p:spPr>
          <p:txBody>
            <a:bodyPr wrap="none" anchor="ctr"/>
            <a:lstStyle/>
            <a:p>
              <a:endParaRPr lang="zh-CN" altLang="en-US"/>
            </a:p>
          </p:txBody>
        </p:sp>
        <p:sp>
          <p:nvSpPr>
            <p:cNvPr id="95246" name="Rectangle 14"/>
            <p:cNvSpPr>
              <a:spLocks noChangeArrowheads="1"/>
            </p:cNvSpPr>
            <p:nvPr/>
          </p:nvSpPr>
          <p:spPr bwMode="auto">
            <a:xfrm>
              <a:off x="5103813" y="1573213"/>
              <a:ext cx="3048000" cy="1066800"/>
            </a:xfrm>
            <a:prstGeom prst="rect">
              <a:avLst/>
            </a:prstGeom>
            <a:noFill/>
            <a:ln w="57150">
              <a:solidFill>
                <a:srgbClr val="FFFF00"/>
              </a:solidFill>
              <a:miter lim="800000"/>
              <a:headEnd/>
              <a:tailEnd/>
            </a:ln>
            <a:effectLst/>
          </p:spPr>
          <p:txBody>
            <a:bodyPr/>
            <a:lstStyle/>
            <a:p>
              <a:pPr marL="408188" indent="-408188" algn="ctr">
                <a:spcBef>
                  <a:spcPct val="20000"/>
                </a:spcBef>
                <a:buClr>
                  <a:schemeClr val="hlink"/>
                </a:buClr>
                <a:buSzPct val="70000"/>
              </a:pPr>
              <a:r>
                <a:rPr lang="zh-CN" altLang="en-US" sz="3200" dirty="0">
                  <a:solidFill>
                    <a:srgbClr val="FFFF00"/>
                  </a:solidFill>
                  <a:latin typeface="黑体" panose="02010609060101010101" pitchFamily="49" charset="-122"/>
                  <a:ea typeface="黑体" panose="02010609060101010101" pitchFamily="49" charset="-122"/>
                </a:rPr>
                <a:t>需求定义</a:t>
              </a:r>
            </a:p>
            <a:p>
              <a:pPr marL="408188" indent="-408188" algn="ctr">
                <a:spcBef>
                  <a:spcPct val="20000"/>
                </a:spcBef>
                <a:buClr>
                  <a:schemeClr val="hlink"/>
                </a:buClr>
                <a:buSzPct val="70000"/>
              </a:pPr>
              <a:r>
                <a:rPr lang="zh-CN" altLang="en-US" sz="2800" dirty="0">
                  <a:solidFill>
                    <a:schemeClr val="bg1"/>
                  </a:solidFill>
                  <a:latin typeface="黑体" panose="02010609060101010101" pitchFamily="49" charset="-122"/>
                  <a:ea typeface="黑体" panose="02010609060101010101" pitchFamily="49" charset="-122"/>
                </a:rPr>
                <a:t>（不断演进）</a:t>
              </a:r>
            </a:p>
          </p:txBody>
        </p:sp>
        <p:sp>
          <p:nvSpPr>
            <p:cNvPr id="95256" name="Line 24"/>
            <p:cNvSpPr>
              <a:spLocks noChangeShapeType="1"/>
            </p:cNvSpPr>
            <p:nvPr/>
          </p:nvSpPr>
          <p:spPr bwMode="auto">
            <a:xfrm>
              <a:off x="3503613" y="2487613"/>
              <a:ext cx="609600" cy="0"/>
            </a:xfrm>
            <a:prstGeom prst="line">
              <a:avLst/>
            </a:prstGeom>
            <a:noFill/>
            <a:ln w="57150">
              <a:solidFill>
                <a:srgbClr val="FFFF00"/>
              </a:solidFill>
              <a:prstDash val="sysDot"/>
              <a:round/>
              <a:headEnd/>
              <a:tailEnd/>
            </a:ln>
            <a:effectLst/>
          </p:spPr>
          <p:txBody>
            <a:bodyPr wrap="none" anchor="ctr"/>
            <a:lstStyle/>
            <a:p>
              <a:endParaRPr lang="zh-CN" altLang="en-US"/>
            </a:p>
          </p:txBody>
        </p:sp>
        <p:sp>
          <p:nvSpPr>
            <p:cNvPr id="95258" name="Line 26"/>
            <p:cNvSpPr>
              <a:spLocks noChangeShapeType="1"/>
            </p:cNvSpPr>
            <p:nvPr/>
          </p:nvSpPr>
          <p:spPr bwMode="auto">
            <a:xfrm>
              <a:off x="4113213" y="1497013"/>
              <a:ext cx="0" cy="2667000"/>
            </a:xfrm>
            <a:prstGeom prst="line">
              <a:avLst/>
            </a:prstGeom>
            <a:noFill/>
            <a:ln w="57150">
              <a:solidFill>
                <a:srgbClr val="FFFF00"/>
              </a:solidFill>
              <a:prstDash val="sysDot"/>
              <a:round/>
              <a:headEnd/>
              <a:tailEnd/>
            </a:ln>
            <a:effectLst/>
          </p:spPr>
          <p:txBody>
            <a:bodyPr wrap="none" anchor="ctr"/>
            <a:lstStyle/>
            <a:p>
              <a:endParaRPr lang="zh-CN" altLang="en-US"/>
            </a:p>
          </p:txBody>
        </p:sp>
        <p:sp>
          <p:nvSpPr>
            <p:cNvPr id="95263" name="Line 31"/>
            <p:cNvSpPr>
              <a:spLocks noChangeShapeType="1"/>
            </p:cNvSpPr>
            <p:nvPr/>
          </p:nvSpPr>
          <p:spPr bwMode="auto">
            <a:xfrm>
              <a:off x="4494213" y="1801813"/>
              <a:ext cx="0" cy="2590800"/>
            </a:xfrm>
            <a:prstGeom prst="line">
              <a:avLst/>
            </a:prstGeom>
            <a:noFill/>
            <a:ln w="57150">
              <a:solidFill>
                <a:srgbClr val="FFFF00"/>
              </a:solidFill>
              <a:round/>
              <a:headEnd/>
              <a:tailEnd/>
            </a:ln>
            <a:effectLst/>
          </p:spPr>
          <p:txBody>
            <a:bodyPr wrap="none" anchor="ctr"/>
            <a:lstStyle/>
            <a:p>
              <a:endParaRPr lang="zh-CN" altLang="en-US"/>
            </a:p>
          </p:txBody>
        </p:sp>
      </p:grpSp>
      <p:sp>
        <p:nvSpPr>
          <p:cNvPr id="95264" name="Line 32"/>
          <p:cNvSpPr>
            <a:spLocks noChangeShapeType="1"/>
          </p:cNvSpPr>
          <p:nvPr/>
        </p:nvSpPr>
        <p:spPr bwMode="auto">
          <a:xfrm>
            <a:off x="5991504" y="3936324"/>
            <a:ext cx="812694" cy="0"/>
          </a:xfrm>
          <a:prstGeom prst="line">
            <a:avLst/>
          </a:prstGeom>
          <a:noFill/>
          <a:ln w="57150">
            <a:solidFill>
              <a:srgbClr val="FFFF00"/>
            </a:solidFill>
            <a:round/>
            <a:headEnd/>
            <a:tailEnd type="triangle" w="med" len="med"/>
          </a:ln>
          <a:effectLst/>
        </p:spPr>
        <p:txBody>
          <a:bodyPr wrap="none" lIns="108850" tIns="54425" rIns="108850" bIns="54425" anchor="ctr"/>
          <a:lstStyle/>
          <a:p>
            <a:endParaRPr lang="zh-CN" altLang="en-US"/>
          </a:p>
        </p:txBody>
      </p:sp>
      <p:sp>
        <p:nvSpPr>
          <p:cNvPr id="95265" name="Rectangle 33"/>
          <p:cNvSpPr>
            <a:spLocks noRot="1" noChangeArrowheads="1"/>
          </p:cNvSpPr>
          <p:nvPr/>
        </p:nvSpPr>
        <p:spPr bwMode="auto">
          <a:xfrm>
            <a:off x="838841" y="130205"/>
            <a:ext cx="10971372" cy="706602"/>
          </a:xfrm>
          <a:prstGeom prst="rect">
            <a:avLst/>
          </a:prstGeom>
          <a:noFill/>
          <a:ln w="9525">
            <a:noFill/>
            <a:miter lim="800000"/>
            <a:headEnd/>
            <a:tailEnd/>
          </a:ln>
          <a:effectLst/>
        </p:spPr>
        <p:txBody>
          <a:bodyPr lIns="108850" tIns="54425" rIns="108850" bIns="54425" anchor="ctr"/>
          <a:lstStyle/>
          <a:p>
            <a:r>
              <a:rPr kumimoji="1" lang="zh-CN" altLang="en-US" sz="4000" b="1" dirty="0">
                <a:solidFill>
                  <a:srgbClr val="FFFF00"/>
                </a:solidFill>
                <a:effectLst>
                  <a:outerShdw blurRad="38100" dist="38100" dir="2700000" algn="tl">
                    <a:srgbClr val="000000"/>
                  </a:outerShdw>
                </a:effectLst>
                <a:latin typeface="Garamond" pitchFamily="18" charset="0"/>
              </a:rPr>
              <a:t>需求过程的总结</a:t>
            </a:r>
          </a:p>
        </p:txBody>
      </p:sp>
      <p:sp>
        <p:nvSpPr>
          <p:cNvPr id="95235" name="Rectangle 3"/>
          <p:cNvSpPr>
            <a:spLocks noGrp="1" noChangeArrowheads="1"/>
          </p:cNvSpPr>
          <p:nvPr>
            <p:ph type="body" idx="1"/>
          </p:nvPr>
        </p:nvSpPr>
        <p:spPr>
          <a:xfrm>
            <a:off x="912165" y="1268707"/>
            <a:ext cx="3453950" cy="1219482"/>
          </a:xfrm>
          <a:ln w="57150">
            <a:solidFill>
              <a:srgbClr val="FFFF00"/>
            </a:solidFill>
          </a:ln>
        </p:spPr>
        <p:txBody>
          <a:bodyPr/>
          <a:lstStyle/>
          <a:p>
            <a:pPr algn="ctr">
              <a:buFont typeface="Wingdings" pitchFamily="2" charset="2"/>
              <a:buNone/>
            </a:pPr>
            <a:r>
              <a:rPr lang="zh-CN" altLang="en-US" dirty="0">
                <a:solidFill>
                  <a:srgbClr val="FFFF00"/>
                </a:solidFill>
              </a:rPr>
              <a:t>需求提取</a:t>
            </a:r>
          </a:p>
        </p:txBody>
      </p:sp>
    </p:spTree>
    <p:extLst>
      <p:ext uri="{BB962C8B-B14F-4D97-AF65-F5344CB8AC3E}">
        <p14:creationId xmlns:p14="http://schemas.microsoft.com/office/powerpoint/2010/main" val="13924504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238"/>
                                        </p:tgtEl>
                                        <p:attrNameLst>
                                          <p:attrName>style.visibility</p:attrName>
                                        </p:attrNameLst>
                                      </p:cBhvr>
                                      <p:to>
                                        <p:strVal val="visible"/>
                                      </p:to>
                                    </p:set>
                                    <p:animEffect transition="in" filter="dissolve">
                                      <p:cBhvr>
                                        <p:cTn id="7" dur="500"/>
                                        <p:tgtEl>
                                          <p:spTgt spid="9523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5239"/>
                                        </p:tgtEl>
                                        <p:attrNameLst>
                                          <p:attrName>style.visibility</p:attrName>
                                        </p:attrNameLst>
                                      </p:cBhvr>
                                      <p:to>
                                        <p:strVal val="visible"/>
                                      </p:to>
                                    </p:set>
                                    <p:animEffect transition="in" filter="dissolve">
                                      <p:cBhvr>
                                        <p:cTn id="10" dur="500"/>
                                        <p:tgtEl>
                                          <p:spTgt spid="9523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5241"/>
                                        </p:tgtEl>
                                        <p:attrNameLst>
                                          <p:attrName>style.visibility</p:attrName>
                                        </p:attrNameLst>
                                      </p:cBhvr>
                                      <p:to>
                                        <p:strVal val="visible"/>
                                      </p:to>
                                    </p:set>
                                    <p:animEffect transition="in" filter="dissolve">
                                      <p:cBhvr>
                                        <p:cTn id="13" dur="500"/>
                                        <p:tgtEl>
                                          <p:spTgt spid="9524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5242"/>
                                        </p:tgtEl>
                                        <p:attrNameLst>
                                          <p:attrName>style.visibility</p:attrName>
                                        </p:attrNameLst>
                                      </p:cBhvr>
                                      <p:to>
                                        <p:strVal val="visible"/>
                                      </p:to>
                                    </p:set>
                                    <p:animEffect transition="in" filter="dissolve">
                                      <p:cBhvr>
                                        <p:cTn id="16" dur="500"/>
                                        <p:tgtEl>
                                          <p:spTgt spid="9524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5243"/>
                                        </p:tgtEl>
                                        <p:attrNameLst>
                                          <p:attrName>style.visibility</p:attrName>
                                        </p:attrNameLst>
                                      </p:cBhvr>
                                      <p:to>
                                        <p:strVal val="visible"/>
                                      </p:to>
                                    </p:set>
                                    <p:animEffect transition="in" filter="dissolve">
                                      <p:cBhvr>
                                        <p:cTn id="19" dur="500"/>
                                        <p:tgtEl>
                                          <p:spTgt spid="9524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5247"/>
                                        </p:tgtEl>
                                        <p:attrNameLst>
                                          <p:attrName>style.visibility</p:attrName>
                                        </p:attrNameLst>
                                      </p:cBhvr>
                                      <p:to>
                                        <p:strVal val="visible"/>
                                      </p:to>
                                    </p:set>
                                    <p:animEffect transition="in" filter="dissolve">
                                      <p:cBhvr>
                                        <p:cTn id="22" dur="500"/>
                                        <p:tgtEl>
                                          <p:spTgt spid="9524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5248"/>
                                        </p:tgtEl>
                                        <p:attrNameLst>
                                          <p:attrName>style.visibility</p:attrName>
                                        </p:attrNameLst>
                                      </p:cBhvr>
                                      <p:to>
                                        <p:strVal val="visible"/>
                                      </p:to>
                                    </p:set>
                                    <p:animEffect transition="in" filter="dissolve">
                                      <p:cBhvr>
                                        <p:cTn id="25" dur="500"/>
                                        <p:tgtEl>
                                          <p:spTgt spid="9524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5250"/>
                                        </p:tgtEl>
                                        <p:attrNameLst>
                                          <p:attrName>style.visibility</p:attrName>
                                        </p:attrNameLst>
                                      </p:cBhvr>
                                      <p:to>
                                        <p:strVal val="visible"/>
                                      </p:to>
                                    </p:set>
                                    <p:animEffect transition="in" filter="dissolve">
                                      <p:cBhvr>
                                        <p:cTn id="28" dur="500"/>
                                        <p:tgtEl>
                                          <p:spTgt spid="9525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95255"/>
                                        </p:tgtEl>
                                        <p:attrNameLst>
                                          <p:attrName>style.visibility</p:attrName>
                                        </p:attrNameLst>
                                      </p:cBhvr>
                                      <p:to>
                                        <p:strVal val="visible"/>
                                      </p:to>
                                    </p:set>
                                    <p:animEffect transition="in" filter="dissolve">
                                      <p:cBhvr>
                                        <p:cTn id="31" dur="500"/>
                                        <p:tgtEl>
                                          <p:spTgt spid="9525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5257"/>
                                        </p:tgtEl>
                                        <p:attrNameLst>
                                          <p:attrName>style.visibility</p:attrName>
                                        </p:attrNameLst>
                                      </p:cBhvr>
                                      <p:to>
                                        <p:strVal val="visible"/>
                                      </p:to>
                                    </p:set>
                                    <p:animEffect transition="in" filter="dissolve">
                                      <p:cBhvr>
                                        <p:cTn id="34" dur="500"/>
                                        <p:tgtEl>
                                          <p:spTgt spid="9525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95259"/>
                                        </p:tgtEl>
                                        <p:attrNameLst>
                                          <p:attrName>style.visibility</p:attrName>
                                        </p:attrNameLst>
                                      </p:cBhvr>
                                      <p:to>
                                        <p:strVal val="visible"/>
                                      </p:to>
                                    </p:set>
                                    <p:animEffect transition="in" filter="dissolve">
                                      <p:cBhvr>
                                        <p:cTn id="37" dur="500"/>
                                        <p:tgtEl>
                                          <p:spTgt spid="95259"/>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95260"/>
                                        </p:tgtEl>
                                        <p:attrNameLst>
                                          <p:attrName>style.visibility</p:attrName>
                                        </p:attrNameLst>
                                      </p:cBhvr>
                                      <p:to>
                                        <p:strVal val="visible"/>
                                      </p:to>
                                    </p:set>
                                    <p:animEffect transition="in" filter="dissolve">
                                      <p:cBhvr>
                                        <p:cTn id="40" dur="500"/>
                                        <p:tgtEl>
                                          <p:spTgt spid="95260"/>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95261"/>
                                        </p:tgtEl>
                                        <p:attrNameLst>
                                          <p:attrName>style.visibility</p:attrName>
                                        </p:attrNameLst>
                                      </p:cBhvr>
                                      <p:to>
                                        <p:strVal val="visible"/>
                                      </p:to>
                                    </p:set>
                                    <p:animEffect transition="in" filter="dissolve">
                                      <p:cBhvr>
                                        <p:cTn id="43" dur="500"/>
                                        <p:tgtEl>
                                          <p:spTgt spid="95261"/>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95262"/>
                                        </p:tgtEl>
                                        <p:attrNameLst>
                                          <p:attrName>style.visibility</p:attrName>
                                        </p:attrNameLst>
                                      </p:cBhvr>
                                      <p:to>
                                        <p:strVal val="visible"/>
                                      </p:to>
                                    </p:set>
                                    <p:animEffect transition="in" filter="dissolve">
                                      <p:cBhvr>
                                        <p:cTn id="46" dur="500"/>
                                        <p:tgtEl>
                                          <p:spTgt spid="95262"/>
                                        </p:tgtEl>
                                      </p:cBhvr>
                                    </p:animEffect>
                                  </p:childTnLst>
                                </p:cTn>
                              </p:par>
                              <p:par>
                                <p:cTn id="47" presetID="9"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dissolve">
                                      <p:cBhvr>
                                        <p:cTn id="49" dur="500"/>
                                        <p:tgtEl>
                                          <p:spTgt spid="3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95264"/>
                                        </p:tgtEl>
                                        <p:attrNameLst>
                                          <p:attrName>style.visibility</p:attrName>
                                        </p:attrNameLst>
                                      </p:cBhvr>
                                      <p:to>
                                        <p:strVal val="visible"/>
                                      </p:to>
                                    </p:set>
                                    <p:animEffect transition="in" filter="dissolve">
                                      <p:cBhvr>
                                        <p:cTn id="52" dur="500"/>
                                        <p:tgtEl>
                                          <p:spTgt spid="95264"/>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95235">
                                            <p:bg/>
                                          </p:spTgt>
                                        </p:tgtEl>
                                        <p:attrNameLst>
                                          <p:attrName>style.visibility</p:attrName>
                                        </p:attrNameLst>
                                      </p:cBhvr>
                                      <p:to>
                                        <p:strVal val="visible"/>
                                      </p:to>
                                    </p:set>
                                    <p:animEffect transition="in" filter="dissolve">
                                      <p:cBhvr>
                                        <p:cTn id="55" dur="500"/>
                                        <p:tgtEl>
                                          <p:spTgt spid="95235">
                                            <p:bg/>
                                          </p:spTgt>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95235">
                                            <p:txEl>
                                              <p:pRg st="0" end="0"/>
                                            </p:txEl>
                                          </p:spTgt>
                                        </p:tgtEl>
                                        <p:attrNameLst>
                                          <p:attrName>style.visibility</p:attrName>
                                        </p:attrNameLst>
                                      </p:cBhvr>
                                      <p:to>
                                        <p:strVal val="visible"/>
                                      </p:to>
                                    </p:set>
                                    <p:animEffect transition="in" filter="dissolve">
                                      <p:cBhvr>
                                        <p:cTn id="58" dur="500"/>
                                        <p:tgtEl>
                                          <p:spTgt spid="952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8" grpId="0" animBg="1"/>
      <p:bldP spid="95239" grpId="0" animBg="1"/>
      <p:bldP spid="95241" grpId="0" animBg="1"/>
      <p:bldP spid="95242" grpId="0" animBg="1"/>
      <p:bldP spid="95243" grpId="0" animBg="1"/>
      <p:bldP spid="95247" grpId="0" animBg="1"/>
      <p:bldP spid="95248" grpId="0" animBg="1"/>
      <p:bldP spid="95250" grpId="0" animBg="1"/>
      <p:bldP spid="95255" grpId="0" animBg="1"/>
      <p:bldP spid="95257" grpId="0" animBg="1"/>
      <p:bldP spid="95259" grpId="0" animBg="1"/>
      <p:bldP spid="95260" grpId="0" animBg="1"/>
      <p:bldP spid="95261" grpId="0" animBg="1"/>
      <p:bldP spid="95262" grpId="0" animBg="1"/>
      <p:bldP spid="95264" grpId="0" animBg="1"/>
      <p:bldP spid="95235"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Rot="1" noChangeArrowheads="1"/>
          </p:cNvSpPr>
          <p:nvPr/>
        </p:nvSpPr>
        <p:spPr bwMode="auto">
          <a:xfrm>
            <a:off x="910846" y="130175"/>
            <a:ext cx="8231188" cy="706438"/>
          </a:xfrm>
          <a:prstGeom prst="rect">
            <a:avLst/>
          </a:prstGeom>
          <a:noFill/>
          <a:ln w="9525">
            <a:noFill/>
            <a:miter lim="800000"/>
          </a:ln>
          <a:effectLst/>
        </p:spPr>
        <p:txBody>
          <a:bodyPr anchor="ctr"/>
          <a:lstStyle/>
          <a:p>
            <a:pPr defTabSz="914400">
              <a:defRPr/>
            </a:pPr>
            <a:r>
              <a:rPr lang="zh-CN" altLang="en-US" sz="4000" b="1" dirty="0">
                <a:solidFill>
                  <a:srgbClr val="FFFF00"/>
                </a:solidFill>
                <a:effectLst>
                  <a:outerShdw blurRad="38100" dist="38100" dir="2700000" algn="tl">
                    <a:srgbClr val="000000"/>
                  </a:outerShdw>
                </a:effectLst>
                <a:latin typeface="Garamond" pitchFamily="18" charset="0"/>
              </a:rPr>
              <a:t>与用户沟通获取需求的方法</a:t>
            </a:r>
          </a:p>
        </p:txBody>
      </p:sp>
      <p:sp>
        <p:nvSpPr>
          <p:cNvPr id="188420" name="Rectangle 4"/>
          <p:cNvSpPr>
            <a:spLocks noGrp="1" noChangeArrowheads="1"/>
          </p:cNvSpPr>
          <p:nvPr>
            <p:ph idx="1"/>
          </p:nvPr>
        </p:nvSpPr>
        <p:spPr>
          <a:xfrm>
            <a:off x="1979613" y="1341438"/>
            <a:ext cx="8231187" cy="4786312"/>
          </a:xfrm>
        </p:spPr>
        <p:txBody>
          <a:bodyPr lIns="91456" tIns="45728" rIns="91456" bIns="45728"/>
          <a:lstStyle/>
          <a:p>
            <a:pPr marL="342900" indent="-342900" defTabSz="914400">
              <a:buClr>
                <a:schemeClr val="hlink"/>
              </a:buClr>
              <a:defRPr/>
            </a:pPr>
            <a:r>
              <a:rPr lang="zh-CN" altLang="en-US" b="1" kern="0" dirty="0" smtClean="0">
                <a:solidFill>
                  <a:srgbClr val="FFFF00"/>
                </a:solidFill>
                <a:effectLst>
                  <a:outerShdw blurRad="38100" dist="38100" dir="2700000" algn="tl">
                    <a:srgbClr val="000000"/>
                  </a:outerShdw>
                </a:effectLst>
                <a:latin typeface="+mn-lt"/>
                <a:ea typeface="+mn-ea"/>
              </a:rPr>
              <a:t>访谈</a:t>
            </a:r>
          </a:p>
          <a:p>
            <a:pPr marL="342900" indent="-342900" defTabSz="914400">
              <a:buClr>
                <a:schemeClr val="hlink"/>
              </a:buClr>
              <a:defRPr/>
            </a:pPr>
            <a:r>
              <a:rPr lang="zh-CN" altLang="en-US" b="1" kern="0" dirty="0" smtClean="0">
                <a:solidFill>
                  <a:srgbClr val="FFFF00"/>
                </a:solidFill>
                <a:effectLst>
                  <a:outerShdw blurRad="38100" dist="38100" dir="2700000" algn="tl">
                    <a:srgbClr val="000000"/>
                  </a:outerShdw>
                </a:effectLst>
                <a:latin typeface="+mn-lt"/>
                <a:ea typeface="+mn-ea"/>
              </a:rPr>
              <a:t>面向数据流自顶向下求精</a:t>
            </a:r>
          </a:p>
          <a:p>
            <a:pPr marL="342900" indent="-342900" defTabSz="914400">
              <a:buClr>
                <a:schemeClr val="hlink"/>
              </a:buClr>
              <a:defRPr/>
            </a:pPr>
            <a:r>
              <a:rPr lang="zh-CN" altLang="en-US" b="1" kern="0" dirty="0" smtClean="0">
                <a:solidFill>
                  <a:srgbClr val="FFFF00"/>
                </a:solidFill>
                <a:effectLst>
                  <a:outerShdw blurRad="38100" dist="38100" dir="2700000" algn="tl">
                    <a:srgbClr val="000000"/>
                  </a:outerShdw>
                </a:effectLst>
                <a:latin typeface="+mn-lt"/>
                <a:ea typeface="+mn-ea"/>
              </a:rPr>
              <a:t>简易的应用规格说明技术</a:t>
            </a:r>
            <a:endParaRPr lang="en-US" altLang="zh-CN" b="1" kern="0" dirty="0" smtClean="0">
              <a:solidFill>
                <a:srgbClr val="FFFF00"/>
              </a:solidFill>
              <a:effectLst>
                <a:outerShdw blurRad="38100" dist="38100" dir="2700000" algn="tl">
                  <a:srgbClr val="000000"/>
                </a:outerShdw>
              </a:effectLst>
              <a:latin typeface="+mn-lt"/>
              <a:ea typeface="+mn-ea"/>
            </a:endParaRPr>
          </a:p>
          <a:p>
            <a:pPr marL="342900" indent="-342900" defTabSz="914400">
              <a:buClr>
                <a:schemeClr val="hlink"/>
              </a:buClr>
              <a:defRPr/>
            </a:pPr>
            <a:r>
              <a:rPr lang="zh-CN" altLang="en-US" b="1" kern="0" dirty="0" smtClean="0">
                <a:solidFill>
                  <a:srgbClr val="FFFF00"/>
                </a:solidFill>
                <a:effectLst>
                  <a:outerShdw blurRad="38100" dist="38100" dir="2700000" algn="tl">
                    <a:srgbClr val="000000"/>
                  </a:outerShdw>
                </a:effectLst>
                <a:latin typeface="+mn-lt"/>
                <a:ea typeface="+mn-ea"/>
              </a:rPr>
              <a:t>场景分析</a:t>
            </a:r>
          </a:p>
          <a:p>
            <a:pPr marL="342900" indent="-342900" defTabSz="914400">
              <a:buClr>
                <a:schemeClr val="hlink"/>
              </a:buClr>
              <a:defRPr/>
            </a:pPr>
            <a:r>
              <a:rPr lang="zh-CN" altLang="en-US" b="1" kern="0" dirty="0" smtClean="0">
                <a:solidFill>
                  <a:srgbClr val="FFFF00"/>
                </a:solidFill>
                <a:effectLst>
                  <a:outerShdw blurRad="38100" dist="38100" dir="2700000" algn="tl">
                    <a:srgbClr val="000000"/>
                  </a:outerShdw>
                </a:effectLst>
                <a:latin typeface="+mn-lt"/>
                <a:ea typeface="+mn-ea"/>
              </a:rPr>
              <a:t>快速建立软件原型</a:t>
            </a:r>
          </a:p>
          <a:p>
            <a:pPr marL="342900" indent="-342900" defTabSz="914400">
              <a:buClr>
                <a:schemeClr val="hlink"/>
              </a:buClr>
              <a:buFont typeface="Wingdings" panose="05000000000000000000" pitchFamily="2" charset="2"/>
              <a:buNone/>
              <a:defRPr/>
            </a:pPr>
            <a:endParaRPr lang="zh-CN" altLang="en-US" kern="0" dirty="0" smtClean="0">
              <a:solidFill>
                <a:schemeClr val="tx1"/>
              </a:solidFill>
              <a:effectLst>
                <a:outerShdw blurRad="38100" dist="38100" dir="2700000" algn="tl">
                  <a:srgbClr val="000000"/>
                </a:outerShdw>
              </a:effectLst>
              <a:latin typeface="+mn-lt"/>
              <a:ea typeface="+mn-ea"/>
            </a:endParaRPr>
          </a:p>
          <a:p>
            <a:pPr marL="342900" indent="-342900" defTabSz="914400">
              <a:buClr>
                <a:schemeClr val="hlink"/>
              </a:buClr>
              <a:buFont typeface="Wingdings" panose="05000000000000000000" pitchFamily="2" charset="2"/>
              <a:buNone/>
              <a:defRPr/>
            </a:pPr>
            <a:r>
              <a:rPr lang="zh-CN" altLang="en-US" kern="0" dirty="0" smtClean="0">
                <a:solidFill>
                  <a:schemeClr val="tx1"/>
                </a:solidFill>
                <a:effectLst>
                  <a:outerShdw blurRad="38100" dist="38100" dir="2700000" algn="tl">
                    <a:srgbClr val="000000"/>
                  </a:outerShdw>
                </a:effectLst>
                <a:latin typeface="+mn-lt"/>
                <a:ea typeface="+mn-ea"/>
              </a:rPr>
              <a:t>   </a:t>
            </a:r>
            <a:endParaRPr lang="zh-CN" altLang="en-US" kern="0" dirty="0" smtClean="0">
              <a:solidFill>
                <a:srgbClr val="FFFF00"/>
              </a:solidFill>
              <a:effectLst>
                <a:outerShdw blurRad="38100" dist="38100" dir="2700000" algn="tl">
                  <a:srgbClr val="000000"/>
                </a:outerShdw>
              </a:effectLst>
              <a:latin typeface="+mn-lt"/>
              <a:ea typeface="+mn-ea"/>
            </a:endParaRPr>
          </a:p>
        </p:txBody>
      </p:sp>
      <p:sp>
        <p:nvSpPr>
          <p:cNvPr id="4103" name="灯片编号占位符 6"/>
          <p:cNvSpPr>
            <a:spLocks noGrp="1"/>
          </p:cNvSpPr>
          <p:nvPr>
            <p:ph type="sldNum" sz="quarter" idx="12"/>
          </p:nvPr>
        </p:nvSpPr>
        <p:spPr/>
        <p:txBody>
          <a:bodyPr anchor="b"/>
          <a:lstStyle>
            <a:lvl1pPr>
              <a:defRPr sz="2100">
                <a:solidFill>
                  <a:schemeClr val="tx1"/>
                </a:solidFill>
                <a:latin typeface="Calibri" pitchFamily="34" charset="0"/>
                <a:ea typeface="宋体" pitchFamily="2" charset="-122"/>
              </a:defRPr>
            </a:lvl1pPr>
            <a:lvl2pPr>
              <a:defRPr sz="2100">
                <a:solidFill>
                  <a:schemeClr val="tx1"/>
                </a:solidFill>
                <a:latin typeface="Calibri" pitchFamily="34" charset="0"/>
                <a:ea typeface="宋体" pitchFamily="2" charset="-122"/>
              </a:defRPr>
            </a:lvl2pPr>
            <a:lvl3pPr>
              <a:defRPr sz="2100">
                <a:solidFill>
                  <a:schemeClr val="tx1"/>
                </a:solidFill>
                <a:latin typeface="Calibri" pitchFamily="34" charset="0"/>
                <a:ea typeface="宋体" pitchFamily="2" charset="-122"/>
              </a:defRPr>
            </a:lvl3pPr>
            <a:lvl4pPr>
              <a:defRPr sz="2100">
                <a:solidFill>
                  <a:schemeClr val="tx1"/>
                </a:solidFill>
                <a:latin typeface="Calibri" pitchFamily="34" charset="0"/>
                <a:ea typeface="宋体" pitchFamily="2" charset="-122"/>
              </a:defRPr>
            </a:lvl4pPr>
            <a:lvl5pPr>
              <a:defRPr sz="2100">
                <a:solidFill>
                  <a:schemeClr val="tx1"/>
                </a:solidFill>
                <a:latin typeface="Calibri" pitchFamily="34" charset="0"/>
                <a:ea typeface="宋体" pitchFamily="2" charset="-122"/>
              </a:defRPr>
            </a:lvl5pPr>
            <a:lvl6pPr marL="2633663" defTabSz="1089025" fontAlgn="base">
              <a:spcBef>
                <a:spcPct val="0"/>
              </a:spcBef>
              <a:spcAft>
                <a:spcPct val="0"/>
              </a:spcAft>
              <a:defRPr sz="2100">
                <a:solidFill>
                  <a:schemeClr val="tx1"/>
                </a:solidFill>
                <a:latin typeface="Calibri" pitchFamily="34" charset="0"/>
                <a:ea typeface="宋体" pitchFamily="2" charset="-122"/>
              </a:defRPr>
            </a:lvl6pPr>
            <a:lvl7pPr marL="3090863" defTabSz="1089025" fontAlgn="base">
              <a:spcBef>
                <a:spcPct val="0"/>
              </a:spcBef>
              <a:spcAft>
                <a:spcPct val="0"/>
              </a:spcAft>
              <a:defRPr sz="2100">
                <a:solidFill>
                  <a:schemeClr val="tx1"/>
                </a:solidFill>
                <a:latin typeface="Calibri" pitchFamily="34" charset="0"/>
                <a:ea typeface="宋体" pitchFamily="2" charset="-122"/>
              </a:defRPr>
            </a:lvl7pPr>
            <a:lvl8pPr marL="3548063" defTabSz="1089025" fontAlgn="base">
              <a:spcBef>
                <a:spcPct val="0"/>
              </a:spcBef>
              <a:spcAft>
                <a:spcPct val="0"/>
              </a:spcAft>
              <a:defRPr sz="2100">
                <a:solidFill>
                  <a:schemeClr val="tx1"/>
                </a:solidFill>
                <a:latin typeface="Calibri" pitchFamily="34" charset="0"/>
                <a:ea typeface="宋体" pitchFamily="2" charset="-122"/>
              </a:defRPr>
            </a:lvl8pPr>
            <a:lvl9pPr marL="4005263" defTabSz="1089025" fontAlgn="base">
              <a:spcBef>
                <a:spcPct val="0"/>
              </a:spcBef>
              <a:spcAft>
                <a:spcPct val="0"/>
              </a:spcAft>
              <a:defRPr sz="2100">
                <a:solidFill>
                  <a:schemeClr val="tx1"/>
                </a:solidFill>
                <a:latin typeface="Calibri" pitchFamily="34" charset="0"/>
                <a:ea typeface="宋体" pitchFamily="2" charset="-122"/>
              </a:defRPr>
            </a:lvl9pPr>
          </a:lstStyle>
          <a:p>
            <a:fld id="{1EA1B21A-E4F8-49C4-84B5-6408F566A207}" type="slidenum">
              <a:rPr lang="en-US" altLang="zh-CN" sz="1200">
                <a:solidFill>
                  <a:srgbClr val="898989"/>
                </a:solidFill>
                <a:latin typeface="Arial" pitchFamily="34" charset="0"/>
              </a:rPr>
              <a:pPr/>
              <a:t>5</a:t>
            </a:fld>
            <a:endParaRPr lang="en-US" altLang="zh-CN" sz="1200">
              <a:solidFill>
                <a:srgbClr val="898989"/>
              </a:solidFill>
              <a:latin typeface="Arial" pitchFamily="34"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188418" grpId="1" animBg="1"/>
      <p:bldP spid="188420"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A5B87DC8-7ECA-432A-A250-38F30356D1E4}" type="slidenum">
              <a:rPr lang="en-US" altLang="zh-CN"/>
              <a:pPr/>
              <a:t>6</a:t>
            </a:fld>
            <a:endParaRPr lang="en-US" altLang="zh-CN"/>
          </a:p>
        </p:txBody>
      </p:sp>
      <p:sp>
        <p:nvSpPr>
          <p:cNvPr id="196610" name="Rectangle 2"/>
          <p:cNvSpPr>
            <a:spLocks noGrp="1" noChangeArrowheads="1"/>
          </p:cNvSpPr>
          <p:nvPr>
            <p:ph type="body" idx="1"/>
          </p:nvPr>
        </p:nvSpPr>
        <p:spPr>
          <a:xfrm>
            <a:off x="624336" y="1197252"/>
            <a:ext cx="10971372" cy="5401926"/>
          </a:xfrm>
        </p:spPr>
        <p:txBody>
          <a:bodyPr/>
          <a:lstStyle/>
          <a:p>
            <a:r>
              <a:rPr lang="zh-CN" altLang="en-US" b="1" dirty="0">
                <a:solidFill>
                  <a:srgbClr val="FFFF00"/>
                </a:solidFill>
              </a:rPr>
              <a:t>准备问题的原则</a:t>
            </a:r>
          </a:p>
          <a:p>
            <a:pPr lvl="1">
              <a:spcAft>
                <a:spcPts val="600"/>
              </a:spcAft>
            </a:pPr>
            <a:r>
              <a:rPr lang="zh-CN" altLang="en-US" dirty="0"/>
              <a:t>问题应该是循序渐进的，先一般后细节；</a:t>
            </a:r>
          </a:p>
          <a:p>
            <a:pPr lvl="1">
              <a:spcAft>
                <a:spcPts val="600"/>
              </a:spcAft>
            </a:pPr>
            <a:r>
              <a:rPr lang="zh-CN" altLang="en-US" dirty="0"/>
              <a:t>所提问题不应该限制用户在回答过程中进行自由发挥。组织问题尽量客观公正；</a:t>
            </a:r>
          </a:p>
          <a:p>
            <a:pPr lvl="1">
              <a:spcAft>
                <a:spcPts val="600"/>
              </a:spcAft>
            </a:pPr>
            <a:r>
              <a:rPr lang="zh-CN" altLang="en-US" dirty="0"/>
              <a:t>逐步提出的问题在汇总后应能反映应用问题或子问题的全貌，并覆盖用户对目标软件系统或其子系统在功能、行为、性能诸方面的要求。</a:t>
            </a:r>
          </a:p>
        </p:txBody>
      </p:sp>
      <p:sp>
        <p:nvSpPr>
          <p:cNvPr id="7" name="Rectangle 2"/>
          <p:cNvSpPr>
            <a:spLocks noRot="1" noChangeArrowheads="1"/>
          </p:cNvSpPr>
          <p:nvPr/>
        </p:nvSpPr>
        <p:spPr bwMode="auto">
          <a:xfrm>
            <a:off x="910846" y="130175"/>
            <a:ext cx="8231188" cy="706438"/>
          </a:xfrm>
          <a:prstGeom prst="rect">
            <a:avLst/>
          </a:prstGeom>
          <a:noFill/>
          <a:ln w="9525">
            <a:noFill/>
            <a:miter lim="800000"/>
          </a:ln>
          <a:effectLst/>
        </p:spPr>
        <p:txBody>
          <a:bodyPr anchor="ctr"/>
          <a:lstStyle/>
          <a:p>
            <a:pPr defTabSz="914400">
              <a:defRPr/>
            </a:pPr>
            <a:r>
              <a:rPr lang="zh-CN" altLang="en-US" sz="4000" b="1" dirty="0">
                <a:solidFill>
                  <a:srgbClr val="FFFF00"/>
                </a:solidFill>
                <a:effectLst>
                  <a:outerShdw blurRad="38100" dist="38100" dir="2700000" algn="tl">
                    <a:srgbClr val="000000"/>
                  </a:outerShdw>
                </a:effectLst>
                <a:latin typeface="Garamond" pitchFamily="18" charset="0"/>
              </a:rPr>
              <a:t>访谈</a:t>
            </a:r>
          </a:p>
        </p:txBody>
      </p:sp>
    </p:spTree>
    <p:extLst>
      <p:ext uri="{BB962C8B-B14F-4D97-AF65-F5344CB8AC3E}">
        <p14:creationId xmlns:p14="http://schemas.microsoft.com/office/powerpoint/2010/main" val="6318047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AB1162F4-5D2D-4BB7-8A61-F0C3D270A5E2}" type="slidenum">
              <a:rPr lang="en-US" altLang="zh-CN"/>
              <a:pPr/>
              <a:t>7</a:t>
            </a:fld>
            <a:endParaRPr lang="en-US" altLang="zh-CN"/>
          </a:p>
        </p:txBody>
      </p:sp>
      <p:sp>
        <p:nvSpPr>
          <p:cNvPr id="197634" name="Rectangle 2"/>
          <p:cNvSpPr>
            <a:spLocks noGrp="1" noChangeArrowheads="1"/>
          </p:cNvSpPr>
          <p:nvPr>
            <p:ph type="body" idx="1"/>
          </p:nvPr>
        </p:nvSpPr>
        <p:spPr>
          <a:xfrm>
            <a:off x="624336" y="1197253"/>
            <a:ext cx="10971372" cy="5040736"/>
          </a:xfrm>
        </p:spPr>
        <p:txBody>
          <a:bodyPr/>
          <a:lstStyle/>
          <a:p>
            <a:pPr>
              <a:spcAft>
                <a:spcPts val="1200"/>
              </a:spcAft>
            </a:pPr>
            <a:r>
              <a:rPr kumimoji="1" lang="zh-CN" altLang="en-US" b="1" u="sng" dirty="0">
                <a:solidFill>
                  <a:srgbClr val="FFFF00"/>
                </a:solidFill>
              </a:rPr>
              <a:t>第一组问题</a:t>
            </a:r>
            <a:r>
              <a:rPr kumimoji="1" lang="zh-CN" altLang="en-US" b="1" dirty="0">
                <a:solidFill>
                  <a:srgbClr val="FFFF00"/>
                </a:solidFill>
              </a:rPr>
              <a:t>（语境无关的问题）</a:t>
            </a:r>
            <a:endParaRPr lang="zh-CN" altLang="en-US" sz="4300" b="1" dirty="0">
              <a:solidFill>
                <a:srgbClr val="FFFF00"/>
              </a:solidFill>
            </a:endParaRPr>
          </a:p>
          <a:p>
            <a:pPr lvl="1">
              <a:spcAft>
                <a:spcPts val="600"/>
              </a:spcAft>
            </a:pPr>
            <a:r>
              <a:rPr lang="zh-CN" altLang="en-US" dirty="0"/>
              <a:t>谁是这项工作的最初请求者？</a:t>
            </a:r>
          </a:p>
          <a:p>
            <a:pPr lvl="1">
              <a:spcAft>
                <a:spcPts val="600"/>
              </a:spcAft>
            </a:pPr>
            <a:r>
              <a:rPr lang="zh-CN" altLang="en-US" dirty="0"/>
              <a:t>谁将使用该解决方案？</a:t>
            </a:r>
          </a:p>
          <a:p>
            <a:pPr lvl="1">
              <a:spcAft>
                <a:spcPts val="600"/>
              </a:spcAft>
            </a:pPr>
            <a:r>
              <a:rPr lang="zh-CN" altLang="en-US" dirty="0"/>
              <a:t>成功的解决方案的经济收益是什么？</a:t>
            </a:r>
          </a:p>
          <a:p>
            <a:pPr lvl="1">
              <a:spcAft>
                <a:spcPts val="600"/>
              </a:spcAft>
            </a:pPr>
            <a:r>
              <a:rPr lang="zh-CN" altLang="en-US" dirty="0"/>
              <a:t>存在另一个你需要的解决方案源吗？</a:t>
            </a:r>
          </a:p>
        </p:txBody>
      </p:sp>
      <p:sp>
        <p:nvSpPr>
          <p:cNvPr id="7" name="Rectangle 2"/>
          <p:cNvSpPr>
            <a:spLocks noRot="1" noChangeArrowheads="1"/>
          </p:cNvSpPr>
          <p:nvPr/>
        </p:nvSpPr>
        <p:spPr bwMode="auto">
          <a:xfrm>
            <a:off x="910846" y="117564"/>
            <a:ext cx="8231188" cy="706438"/>
          </a:xfrm>
          <a:prstGeom prst="rect">
            <a:avLst/>
          </a:prstGeom>
          <a:noFill/>
          <a:ln w="9525">
            <a:noFill/>
            <a:miter lim="800000"/>
          </a:ln>
          <a:effectLst/>
        </p:spPr>
        <p:txBody>
          <a:bodyPr anchor="ctr"/>
          <a:lstStyle/>
          <a:p>
            <a:pPr defTabSz="914400">
              <a:defRPr/>
            </a:pPr>
            <a:r>
              <a:rPr lang="zh-CN" altLang="en-US" sz="4000" b="1" dirty="0">
                <a:solidFill>
                  <a:srgbClr val="FFFF00"/>
                </a:solidFill>
                <a:effectLst>
                  <a:outerShdw blurRad="38100" dist="38100" dir="2700000" algn="tl">
                    <a:srgbClr val="000000"/>
                  </a:outerShdw>
                </a:effectLst>
                <a:latin typeface="Garamond" pitchFamily="18" charset="0"/>
              </a:rPr>
              <a:t>访谈</a:t>
            </a:r>
          </a:p>
        </p:txBody>
      </p:sp>
    </p:spTree>
    <p:extLst>
      <p:ext uri="{BB962C8B-B14F-4D97-AF65-F5344CB8AC3E}">
        <p14:creationId xmlns:p14="http://schemas.microsoft.com/office/powerpoint/2010/main" val="18247758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7634">
                                            <p:txEl>
                                              <p:pRg st="0" end="0"/>
                                            </p:txEl>
                                          </p:spTgt>
                                        </p:tgtEl>
                                        <p:attrNameLst>
                                          <p:attrName>style.visibility</p:attrName>
                                        </p:attrNameLst>
                                      </p:cBhvr>
                                      <p:to>
                                        <p:strVal val="visible"/>
                                      </p:to>
                                    </p:set>
                                    <p:animEffect transition="in" filter="wipe(left)">
                                      <p:cBhvr>
                                        <p:cTn id="7" dur="500"/>
                                        <p:tgtEl>
                                          <p:spTgt spid="19763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7634">
                                            <p:txEl>
                                              <p:pRg st="1" end="1"/>
                                            </p:txEl>
                                          </p:spTgt>
                                        </p:tgtEl>
                                        <p:attrNameLst>
                                          <p:attrName>style.visibility</p:attrName>
                                        </p:attrNameLst>
                                      </p:cBhvr>
                                      <p:to>
                                        <p:strVal val="visible"/>
                                      </p:to>
                                    </p:set>
                                    <p:animEffect transition="in" filter="wipe(left)">
                                      <p:cBhvr>
                                        <p:cTn id="10" dur="500"/>
                                        <p:tgtEl>
                                          <p:spTgt spid="197634">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97634">
                                            <p:txEl>
                                              <p:pRg st="2" end="2"/>
                                            </p:txEl>
                                          </p:spTgt>
                                        </p:tgtEl>
                                        <p:attrNameLst>
                                          <p:attrName>style.visibility</p:attrName>
                                        </p:attrNameLst>
                                      </p:cBhvr>
                                      <p:to>
                                        <p:strVal val="visible"/>
                                      </p:to>
                                    </p:set>
                                    <p:animEffect transition="in" filter="wipe(left)">
                                      <p:cBhvr>
                                        <p:cTn id="13" dur="500"/>
                                        <p:tgtEl>
                                          <p:spTgt spid="197634">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97634">
                                            <p:txEl>
                                              <p:pRg st="3" end="3"/>
                                            </p:txEl>
                                          </p:spTgt>
                                        </p:tgtEl>
                                        <p:attrNameLst>
                                          <p:attrName>style.visibility</p:attrName>
                                        </p:attrNameLst>
                                      </p:cBhvr>
                                      <p:to>
                                        <p:strVal val="visible"/>
                                      </p:to>
                                    </p:set>
                                    <p:animEffect transition="in" filter="wipe(left)">
                                      <p:cBhvr>
                                        <p:cTn id="16" dur="500"/>
                                        <p:tgtEl>
                                          <p:spTgt spid="197634">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7634">
                                            <p:txEl>
                                              <p:pRg st="4" end="4"/>
                                            </p:txEl>
                                          </p:spTgt>
                                        </p:tgtEl>
                                        <p:attrNameLst>
                                          <p:attrName>style.visibility</p:attrName>
                                        </p:attrNameLst>
                                      </p:cBhvr>
                                      <p:to>
                                        <p:strVal val="visible"/>
                                      </p:to>
                                    </p:set>
                                    <p:animEffect transition="in" filter="wipe(left)">
                                      <p:cBhvr>
                                        <p:cTn id="19" dur="500"/>
                                        <p:tgtEl>
                                          <p:spTgt spid="1976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build="p"/>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971EEC53-75F3-432B-B2D1-EF5FE48C250C}" type="slidenum">
              <a:rPr lang="en-US" altLang="zh-CN"/>
              <a:pPr/>
              <a:t>8</a:t>
            </a:fld>
            <a:endParaRPr lang="en-US" altLang="zh-CN"/>
          </a:p>
        </p:txBody>
      </p:sp>
      <p:sp>
        <p:nvSpPr>
          <p:cNvPr id="198658" name="Rectangle 2"/>
          <p:cNvSpPr>
            <a:spLocks noGrp="1" noChangeArrowheads="1"/>
          </p:cNvSpPr>
          <p:nvPr>
            <p:ph type="body" idx="1"/>
          </p:nvPr>
        </p:nvSpPr>
        <p:spPr>
          <a:xfrm>
            <a:off x="334390" y="1197252"/>
            <a:ext cx="11616872" cy="5185976"/>
          </a:xfrm>
        </p:spPr>
        <p:txBody>
          <a:bodyPr/>
          <a:lstStyle/>
          <a:p>
            <a:pPr>
              <a:spcAft>
                <a:spcPts val="1200"/>
              </a:spcAft>
            </a:pPr>
            <a:r>
              <a:rPr kumimoji="1" lang="zh-CN" altLang="en-US" b="1" u="sng" dirty="0">
                <a:solidFill>
                  <a:srgbClr val="FFFF00"/>
                </a:solidFill>
              </a:rPr>
              <a:t>第二组问题</a:t>
            </a:r>
            <a:r>
              <a:rPr kumimoji="1" lang="zh-CN" altLang="en-US" b="1" dirty="0">
                <a:solidFill>
                  <a:srgbClr val="FFFF00"/>
                </a:solidFill>
              </a:rPr>
              <a:t>（使分析员能获得对问题更好的理解，并使客户能够表达对解决方案的感觉）</a:t>
            </a:r>
            <a:endParaRPr lang="zh-CN" altLang="en-US" b="1" dirty="0">
              <a:solidFill>
                <a:srgbClr val="FFFF00"/>
              </a:solidFill>
            </a:endParaRPr>
          </a:p>
          <a:p>
            <a:pPr lvl="1">
              <a:spcAft>
                <a:spcPts val="600"/>
              </a:spcAft>
            </a:pPr>
            <a:r>
              <a:rPr lang="zh-CN" altLang="en-US" dirty="0"/>
              <a:t>你将如何刻画将由某成功的解决方案产生的“好的”输出？</a:t>
            </a:r>
          </a:p>
          <a:p>
            <a:pPr lvl="1">
              <a:spcAft>
                <a:spcPts val="600"/>
              </a:spcAft>
            </a:pPr>
            <a:r>
              <a:rPr lang="zh-CN" altLang="en-US" dirty="0"/>
              <a:t>该解决方案强调了什么问题？</a:t>
            </a:r>
          </a:p>
          <a:p>
            <a:pPr lvl="1">
              <a:spcAft>
                <a:spcPts val="600"/>
              </a:spcAft>
            </a:pPr>
            <a:r>
              <a:rPr lang="zh-CN" altLang="en-US" dirty="0"/>
              <a:t>你能向我展示（或描述）解决方案将被使用的环境吗？</a:t>
            </a:r>
          </a:p>
          <a:p>
            <a:pPr lvl="1">
              <a:spcAft>
                <a:spcPts val="600"/>
              </a:spcAft>
            </a:pPr>
            <a:r>
              <a:rPr lang="zh-CN" altLang="en-US" dirty="0"/>
              <a:t>存在将影响解决方案的特殊性能问题或约束吗？</a:t>
            </a:r>
          </a:p>
        </p:txBody>
      </p:sp>
      <p:sp>
        <p:nvSpPr>
          <p:cNvPr id="7" name="Rectangle 2"/>
          <p:cNvSpPr>
            <a:spLocks noRot="1" noChangeArrowheads="1"/>
          </p:cNvSpPr>
          <p:nvPr/>
        </p:nvSpPr>
        <p:spPr bwMode="auto">
          <a:xfrm>
            <a:off x="910846" y="152596"/>
            <a:ext cx="8231188" cy="706438"/>
          </a:xfrm>
          <a:prstGeom prst="rect">
            <a:avLst/>
          </a:prstGeom>
          <a:noFill/>
          <a:ln w="9525">
            <a:noFill/>
            <a:miter lim="800000"/>
          </a:ln>
          <a:effectLst/>
        </p:spPr>
        <p:txBody>
          <a:bodyPr anchor="ctr"/>
          <a:lstStyle/>
          <a:p>
            <a:pPr defTabSz="914400">
              <a:defRPr/>
            </a:pPr>
            <a:r>
              <a:rPr lang="zh-CN" altLang="en-US" sz="4000" b="1" dirty="0">
                <a:solidFill>
                  <a:srgbClr val="FFFF00"/>
                </a:solidFill>
                <a:effectLst>
                  <a:outerShdw blurRad="38100" dist="38100" dir="2700000" algn="tl">
                    <a:srgbClr val="000000"/>
                  </a:outerShdw>
                </a:effectLst>
                <a:latin typeface="Garamond" pitchFamily="18" charset="0"/>
              </a:rPr>
              <a:t>访谈</a:t>
            </a:r>
          </a:p>
        </p:txBody>
      </p:sp>
    </p:spTree>
    <p:extLst>
      <p:ext uri="{BB962C8B-B14F-4D97-AF65-F5344CB8AC3E}">
        <p14:creationId xmlns:p14="http://schemas.microsoft.com/office/powerpoint/2010/main" val="7578640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8658">
                                            <p:txEl>
                                              <p:pRg st="0" end="0"/>
                                            </p:txEl>
                                          </p:spTgt>
                                        </p:tgtEl>
                                        <p:attrNameLst>
                                          <p:attrName>style.visibility</p:attrName>
                                        </p:attrNameLst>
                                      </p:cBhvr>
                                      <p:to>
                                        <p:strVal val="visible"/>
                                      </p:to>
                                    </p:set>
                                    <p:animEffect transition="in" filter="wipe(left)">
                                      <p:cBhvr>
                                        <p:cTn id="7" dur="500"/>
                                        <p:tgtEl>
                                          <p:spTgt spid="19865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8658">
                                            <p:txEl>
                                              <p:pRg st="1" end="1"/>
                                            </p:txEl>
                                          </p:spTgt>
                                        </p:tgtEl>
                                        <p:attrNameLst>
                                          <p:attrName>style.visibility</p:attrName>
                                        </p:attrNameLst>
                                      </p:cBhvr>
                                      <p:to>
                                        <p:strVal val="visible"/>
                                      </p:to>
                                    </p:set>
                                    <p:animEffect transition="in" filter="wipe(left)">
                                      <p:cBhvr>
                                        <p:cTn id="10" dur="500"/>
                                        <p:tgtEl>
                                          <p:spTgt spid="198658">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98658">
                                            <p:txEl>
                                              <p:pRg st="2" end="2"/>
                                            </p:txEl>
                                          </p:spTgt>
                                        </p:tgtEl>
                                        <p:attrNameLst>
                                          <p:attrName>style.visibility</p:attrName>
                                        </p:attrNameLst>
                                      </p:cBhvr>
                                      <p:to>
                                        <p:strVal val="visible"/>
                                      </p:to>
                                    </p:set>
                                    <p:animEffect transition="in" filter="wipe(left)">
                                      <p:cBhvr>
                                        <p:cTn id="13" dur="500"/>
                                        <p:tgtEl>
                                          <p:spTgt spid="198658">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98658">
                                            <p:txEl>
                                              <p:pRg st="3" end="3"/>
                                            </p:txEl>
                                          </p:spTgt>
                                        </p:tgtEl>
                                        <p:attrNameLst>
                                          <p:attrName>style.visibility</p:attrName>
                                        </p:attrNameLst>
                                      </p:cBhvr>
                                      <p:to>
                                        <p:strVal val="visible"/>
                                      </p:to>
                                    </p:set>
                                    <p:animEffect transition="in" filter="wipe(left)">
                                      <p:cBhvr>
                                        <p:cTn id="16" dur="500"/>
                                        <p:tgtEl>
                                          <p:spTgt spid="198658">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8658">
                                            <p:txEl>
                                              <p:pRg st="4" end="4"/>
                                            </p:txEl>
                                          </p:spTgt>
                                        </p:tgtEl>
                                        <p:attrNameLst>
                                          <p:attrName>style.visibility</p:attrName>
                                        </p:attrNameLst>
                                      </p:cBhvr>
                                      <p:to>
                                        <p:strVal val="visible"/>
                                      </p:to>
                                    </p:set>
                                    <p:animEffect transition="in" filter="wipe(left)">
                                      <p:cBhvr>
                                        <p:cTn id="19" dur="500"/>
                                        <p:tgtEl>
                                          <p:spTgt spid="1986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build="p"/>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B38BFF5A-6E22-47F4-927C-9F383D8BB201}" type="slidenum">
              <a:rPr lang="en-US" altLang="zh-CN"/>
              <a:pPr/>
              <a:t>9</a:t>
            </a:fld>
            <a:endParaRPr lang="en-US" altLang="zh-CN" dirty="0"/>
          </a:p>
        </p:txBody>
      </p:sp>
      <p:sp>
        <p:nvSpPr>
          <p:cNvPr id="199682" name="Rectangle 2"/>
          <p:cNvSpPr>
            <a:spLocks noGrp="1" noChangeArrowheads="1"/>
          </p:cNvSpPr>
          <p:nvPr>
            <p:ph type="body" idx="1"/>
          </p:nvPr>
        </p:nvSpPr>
        <p:spPr>
          <a:xfrm>
            <a:off x="624336" y="1197253"/>
            <a:ext cx="10971372" cy="5112741"/>
          </a:xfrm>
        </p:spPr>
        <p:txBody>
          <a:bodyPr/>
          <a:lstStyle/>
          <a:p>
            <a:pPr>
              <a:spcAft>
                <a:spcPts val="1200"/>
              </a:spcAft>
            </a:pPr>
            <a:r>
              <a:rPr kumimoji="1" lang="zh-CN" altLang="en-US" b="1" u="sng" dirty="0">
                <a:solidFill>
                  <a:srgbClr val="FFFF00"/>
                </a:solidFill>
              </a:rPr>
              <a:t>第三组问题</a:t>
            </a:r>
            <a:r>
              <a:rPr kumimoji="1" lang="zh-CN" altLang="en-US" b="1" dirty="0">
                <a:solidFill>
                  <a:srgbClr val="FFFF00"/>
                </a:solidFill>
              </a:rPr>
              <a:t>（关注会谈的效率）</a:t>
            </a:r>
            <a:endParaRPr lang="zh-CN" altLang="en-US" sz="4300" b="1" dirty="0">
              <a:solidFill>
                <a:srgbClr val="FFFF00"/>
              </a:solidFill>
            </a:endParaRPr>
          </a:p>
          <a:p>
            <a:pPr lvl="1">
              <a:spcAft>
                <a:spcPts val="600"/>
              </a:spcAft>
            </a:pPr>
            <a:r>
              <a:rPr lang="zh-CN" altLang="en-US" dirty="0"/>
              <a:t>你是回答这些问题的合适的人员吗？</a:t>
            </a:r>
          </a:p>
          <a:p>
            <a:pPr lvl="1">
              <a:spcAft>
                <a:spcPts val="600"/>
              </a:spcAft>
            </a:pPr>
            <a:r>
              <a:rPr lang="zh-CN" altLang="en-US" dirty="0"/>
              <a:t>我的提问和你想解决的问题相关吗？</a:t>
            </a:r>
          </a:p>
          <a:p>
            <a:pPr lvl="1">
              <a:spcAft>
                <a:spcPts val="600"/>
              </a:spcAft>
            </a:pPr>
            <a:r>
              <a:rPr lang="zh-CN" altLang="en-US" dirty="0"/>
              <a:t>我是否问了太多的问题？</a:t>
            </a:r>
          </a:p>
          <a:p>
            <a:pPr lvl="1">
              <a:spcAft>
                <a:spcPts val="600"/>
              </a:spcAft>
            </a:pPr>
            <a:r>
              <a:rPr lang="zh-CN" altLang="en-US" dirty="0"/>
              <a:t>还有其他人员可以提供附加信息吗？</a:t>
            </a:r>
          </a:p>
          <a:p>
            <a:pPr lvl="1">
              <a:spcAft>
                <a:spcPts val="600"/>
              </a:spcAft>
            </a:pPr>
            <a:r>
              <a:rPr lang="zh-CN" altLang="en-US" dirty="0"/>
              <a:t>还有其他我应该问你的任何问题吗？</a:t>
            </a:r>
          </a:p>
        </p:txBody>
      </p:sp>
      <p:sp>
        <p:nvSpPr>
          <p:cNvPr id="7" name="Rectangle 2"/>
          <p:cNvSpPr>
            <a:spLocks noRot="1" noChangeArrowheads="1"/>
          </p:cNvSpPr>
          <p:nvPr/>
        </p:nvSpPr>
        <p:spPr bwMode="auto">
          <a:xfrm>
            <a:off x="910846" y="116301"/>
            <a:ext cx="8231188" cy="706438"/>
          </a:xfrm>
          <a:prstGeom prst="rect">
            <a:avLst/>
          </a:prstGeom>
          <a:noFill/>
          <a:ln w="9525">
            <a:noFill/>
            <a:miter lim="800000"/>
          </a:ln>
          <a:effectLst/>
        </p:spPr>
        <p:txBody>
          <a:bodyPr anchor="ctr"/>
          <a:lstStyle/>
          <a:p>
            <a:pPr defTabSz="914400">
              <a:defRPr/>
            </a:pPr>
            <a:r>
              <a:rPr lang="zh-CN" altLang="en-US" sz="4000" b="1" dirty="0">
                <a:solidFill>
                  <a:srgbClr val="FFFF00"/>
                </a:solidFill>
                <a:effectLst>
                  <a:outerShdw blurRad="38100" dist="38100" dir="2700000" algn="tl">
                    <a:srgbClr val="000000"/>
                  </a:outerShdw>
                </a:effectLst>
                <a:latin typeface="Garamond" pitchFamily="18" charset="0"/>
              </a:rPr>
              <a:t>访谈</a:t>
            </a:r>
          </a:p>
        </p:txBody>
      </p:sp>
    </p:spTree>
    <p:extLst>
      <p:ext uri="{BB962C8B-B14F-4D97-AF65-F5344CB8AC3E}">
        <p14:creationId xmlns:p14="http://schemas.microsoft.com/office/powerpoint/2010/main" val="37480293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9682">
                                            <p:txEl>
                                              <p:pRg st="0" end="0"/>
                                            </p:txEl>
                                          </p:spTgt>
                                        </p:tgtEl>
                                        <p:attrNameLst>
                                          <p:attrName>style.visibility</p:attrName>
                                        </p:attrNameLst>
                                      </p:cBhvr>
                                      <p:to>
                                        <p:strVal val="visible"/>
                                      </p:to>
                                    </p:set>
                                    <p:animEffect transition="in" filter="wipe(left)">
                                      <p:cBhvr>
                                        <p:cTn id="7" dur="500"/>
                                        <p:tgtEl>
                                          <p:spTgt spid="19968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9682">
                                            <p:txEl>
                                              <p:pRg st="1" end="1"/>
                                            </p:txEl>
                                          </p:spTgt>
                                        </p:tgtEl>
                                        <p:attrNameLst>
                                          <p:attrName>style.visibility</p:attrName>
                                        </p:attrNameLst>
                                      </p:cBhvr>
                                      <p:to>
                                        <p:strVal val="visible"/>
                                      </p:to>
                                    </p:set>
                                    <p:animEffect transition="in" filter="wipe(left)">
                                      <p:cBhvr>
                                        <p:cTn id="10" dur="500"/>
                                        <p:tgtEl>
                                          <p:spTgt spid="19968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99682">
                                            <p:txEl>
                                              <p:pRg st="2" end="2"/>
                                            </p:txEl>
                                          </p:spTgt>
                                        </p:tgtEl>
                                        <p:attrNameLst>
                                          <p:attrName>style.visibility</p:attrName>
                                        </p:attrNameLst>
                                      </p:cBhvr>
                                      <p:to>
                                        <p:strVal val="visible"/>
                                      </p:to>
                                    </p:set>
                                    <p:animEffect transition="in" filter="wipe(left)">
                                      <p:cBhvr>
                                        <p:cTn id="13" dur="500"/>
                                        <p:tgtEl>
                                          <p:spTgt spid="199682">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99682">
                                            <p:txEl>
                                              <p:pRg st="3" end="3"/>
                                            </p:txEl>
                                          </p:spTgt>
                                        </p:tgtEl>
                                        <p:attrNameLst>
                                          <p:attrName>style.visibility</p:attrName>
                                        </p:attrNameLst>
                                      </p:cBhvr>
                                      <p:to>
                                        <p:strVal val="visible"/>
                                      </p:to>
                                    </p:set>
                                    <p:animEffect transition="in" filter="wipe(left)">
                                      <p:cBhvr>
                                        <p:cTn id="16" dur="500"/>
                                        <p:tgtEl>
                                          <p:spTgt spid="199682">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9682">
                                            <p:txEl>
                                              <p:pRg st="4" end="4"/>
                                            </p:txEl>
                                          </p:spTgt>
                                        </p:tgtEl>
                                        <p:attrNameLst>
                                          <p:attrName>style.visibility</p:attrName>
                                        </p:attrNameLst>
                                      </p:cBhvr>
                                      <p:to>
                                        <p:strVal val="visible"/>
                                      </p:to>
                                    </p:set>
                                    <p:animEffect transition="in" filter="wipe(left)">
                                      <p:cBhvr>
                                        <p:cTn id="19" dur="500"/>
                                        <p:tgtEl>
                                          <p:spTgt spid="199682">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99682">
                                            <p:txEl>
                                              <p:pRg st="5" end="5"/>
                                            </p:txEl>
                                          </p:spTgt>
                                        </p:tgtEl>
                                        <p:attrNameLst>
                                          <p:attrName>style.visibility</p:attrName>
                                        </p:attrNameLst>
                                      </p:cBhvr>
                                      <p:to>
                                        <p:strVal val="visible"/>
                                      </p:to>
                                    </p:set>
                                    <p:animEffect transition="in" filter="wipe(left)">
                                      <p:cBhvr>
                                        <p:cTn id="22" dur="500"/>
                                        <p:tgtEl>
                                          <p:spTgt spid="1996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build="p"/>
      <p:bldP spid="7" grpId="0" animBg="1"/>
    </p:bldLst>
  </p:timing>
</p:sld>
</file>

<file path=ppt/theme/theme1.xml><?xml version="1.0" encoding="utf-8"?>
<a:theme xmlns:a="http://schemas.openxmlformats.org/drawingml/2006/main" name="新版软件工程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116</TotalTime>
  <Words>3085</Words>
  <Application>Microsoft Office PowerPoint</Application>
  <PresentationFormat>自定义</PresentationFormat>
  <Paragraphs>299</Paragraphs>
  <Slides>42</Slides>
  <Notes>9</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新版软件工程母版</vt:lpstr>
      <vt:lpstr>需求过程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FAST例子</vt:lpstr>
      <vt:lpstr>PowerPoint 演示文稿</vt:lpstr>
      <vt:lpstr>小规约例子</vt:lpstr>
      <vt:lpstr>PowerPoint 演示文稿</vt:lpstr>
      <vt:lpstr>PowerPoint 演示文稿</vt:lpstr>
      <vt:lpstr>SafeHome例子</vt:lpstr>
      <vt:lpstr>一个关于系统激活的用例如下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chy</dc:creator>
  <cp:lastModifiedBy>chy</cp:lastModifiedBy>
  <cp:revision>35</cp:revision>
  <dcterms:created xsi:type="dcterms:W3CDTF">2021-07-20T05:30:00Z</dcterms:created>
  <dcterms:modified xsi:type="dcterms:W3CDTF">2022-04-20T05:02:23Z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F285B39B734040DDB6F0BF0D65B23D72</vt:lpwstr>
  </property>
  <property fmtid="{D5CDD505-2E9C-101B-9397-08002B2CF9AE}" pid="3" name="KSOProductBuildVer">
    <vt:lpwstr>2052-11.1.0.10667</vt:lpwstr>
  </property>
</Properties>
</file>