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1"/>
  </p:sldMasterIdLst>
  <p:notesMasterIdLst>
    <p:notesMasterId r:id="rId11"/>
  </p:notesMasterIdLst>
  <p:handoutMasterIdLst>
    <p:handoutMasterId r:id="rId12"/>
  </p:handoutMasterIdLst>
  <p:sldIdLst>
    <p:sldId id="448" r:id="rId2"/>
    <p:sldId id="562" r:id="rId3"/>
    <p:sldId id="563" r:id="rId4"/>
    <p:sldId id="564" r:id="rId5"/>
    <p:sldId id="565" r:id="rId6"/>
    <p:sldId id="567" r:id="rId7"/>
    <p:sldId id="568" r:id="rId8"/>
    <p:sldId id="569" r:id="rId9"/>
    <p:sldId id="570" r:id="rId10"/>
  </p:sldIdLst>
  <p:sldSz cx="12190413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FFFF00"/>
        </a:solidFill>
        <a:latin typeface="Garamond" pitchFamily="18" charset="0"/>
        <a:ea typeface="宋体" charset="-122"/>
        <a:cs typeface="+mn-cs"/>
      </a:defRPr>
    </a:lvl1pPr>
    <a:lvl2pPr marL="457171" algn="l" rtl="0" eaLnBrk="0" fontAlgn="base" hangingPunct="0">
      <a:spcBef>
        <a:spcPct val="0"/>
      </a:spcBef>
      <a:spcAft>
        <a:spcPct val="0"/>
      </a:spcAft>
      <a:defRPr b="1" kern="1200">
        <a:solidFill>
          <a:srgbClr val="FFFF00"/>
        </a:solidFill>
        <a:latin typeface="Garamond" pitchFamily="18" charset="0"/>
        <a:ea typeface="宋体" charset="-122"/>
        <a:cs typeface="+mn-cs"/>
      </a:defRPr>
    </a:lvl2pPr>
    <a:lvl3pPr marL="914342" algn="l" rtl="0" eaLnBrk="0" fontAlgn="base" hangingPunct="0">
      <a:spcBef>
        <a:spcPct val="0"/>
      </a:spcBef>
      <a:spcAft>
        <a:spcPct val="0"/>
      </a:spcAft>
      <a:defRPr b="1" kern="1200">
        <a:solidFill>
          <a:srgbClr val="FFFF00"/>
        </a:solidFill>
        <a:latin typeface="Garamond" pitchFamily="18" charset="0"/>
        <a:ea typeface="宋体" charset="-122"/>
        <a:cs typeface="+mn-cs"/>
      </a:defRPr>
    </a:lvl3pPr>
    <a:lvl4pPr marL="1371513" algn="l" rtl="0" eaLnBrk="0" fontAlgn="base" hangingPunct="0">
      <a:spcBef>
        <a:spcPct val="0"/>
      </a:spcBef>
      <a:spcAft>
        <a:spcPct val="0"/>
      </a:spcAft>
      <a:defRPr b="1" kern="1200">
        <a:solidFill>
          <a:srgbClr val="FFFF00"/>
        </a:solidFill>
        <a:latin typeface="Garamond" pitchFamily="18" charset="0"/>
        <a:ea typeface="宋体" charset="-122"/>
        <a:cs typeface="+mn-cs"/>
      </a:defRPr>
    </a:lvl4pPr>
    <a:lvl5pPr marL="1828683" algn="l" rtl="0" eaLnBrk="0" fontAlgn="base" hangingPunct="0">
      <a:spcBef>
        <a:spcPct val="0"/>
      </a:spcBef>
      <a:spcAft>
        <a:spcPct val="0"/>
      </a:spcAft>
      <a:defRPr b="1" kern="1200">
        <a:solidFill>
          <a:srgbClr val="FFFF00"/>
        </a:solidFill>
        <a:latin typeface="Garamond" pitchFamily="18" charset="0"/>
        <a:ea typeface="宋体" charset="-122"/>
        <a:cs typeface="+mn-cs"/>
      </a:defRPr>
    </a:lvl5pPr>
    <a:lvl6pPr marL="2285853" algn="l" defTabSz="914342" rtl="0" eaLnBrk="1" latinLnBrk="0" hangingPunct="1">
      <a:defRPr b="1" kern="1200">
        <a:solidFill>
          <a:srgbClr val="FFFF00"/>
        </a:solidFill>
        <a:latin typeface="Garamond" pitchFamily="18" charset="0"/>
        <a:ea typeface="宋体" charset="-122"/>
        <a:cs typeface="+mn-cs"/>
      </a:defRPr>
    </a:lvl6pPr>
    <a:lvl7pPr marL="2743024" algn="l" defTabSz="914342" rtl="0" eaLnBrk="1" latinLnBrk="0" hangingPunct="1">
      <a:defRPr b="1" kern="1200">
        <a:solidFill>
          <a:srgbClr val="FFFF00"/>
        </a:solidFill>
        <a:latin typeface="Garamond" pitchFamily="18" charset="0"/>
        <a:ea typeface="宋体" charset="-122"/>
        <a:cs typeface="+mn-cs"/>
      </a:defRPr>
    </a:lvl7pPr>
    <a:lvl8pPr marL="3200195" algn="l" defTabSz="914342" rtl="0" eaLnBrk="1" latinLnBrk="0" hangingPunct="1">
      <a:defRPr b="1" kern="1200">
        <a:solidFill>
          <a:srgbClr val="FFFF00"/>
        </a:solidFill>
        <a:latin typeface="Garamond" pitchFamily="18" charset="0"/>
        <a:ea typeface="宋体" charset="-122"/>
        <a:cs typeface="+mn-cs"/>
      </a:defRPr>
    </a:lvl8pPr>
    <a:lvl9pPr marL="3657366" algn="l" defTabSz="914342" rtl="0" eaLnBrk="1" latinLnBrk="0" hangingPunct="1">
      <a:defRPr b="1" kern="1200">
        <a:solidFill>
          <a:srgbClr val="FFFF00"/>
        </a:solidFill>
        <a:latin typeface="Garamond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9900"/>
    <a:srgbClr val="0505FF"/>
    <a:srgbClr val="FF33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1" autoAdjust="0"/>
    <p:restoredTop sz="94660"/>
  </p:normalViewPr>
  <p:slideViewPr>
    <p:cSldViewPr>
      <p:cViewPr varScale="1">
        <p:scale>
          <a:sx n="74" d="100"/>
          <a:sy n="74" d="100"/>
        </p:scale>
        <p:origin x="-198" y="-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629" y="16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722C885F-7057-45D7-9518-49F7FA650C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9958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D515C25C-E5BC-4030-9508-D5E250F9F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2193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1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34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5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68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585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2F7D30AF-7E8F-4F4C-BB74-A404B60AB286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27991-3536-4ED0-9157-52F78D846AFE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481" y="1240"/>
            <a:ext cx="12287894" cy="69103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6" y="2130430"/>
            <a:ext cx="10361851" cy="147002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7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pic>
        <p:nvPicPr>
          <p:cNvPr id="5" name="图片 4" descr="吉大校标（白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" y="170776"/>
            <a:ext cx="2358390" cy="719288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9784" y="0"/>
            <a:ext cx="1292225" cy="88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5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3"/>
            <a:ext cx="12190412" cy="68555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4" y="261382"/>
            <a:ext cx="5767178" cy="615426"/>
          </a:xfrm>
        </p:spPr>
        <p:txBody>
          <a:bodyPr>
            <a:noAutofit/>
          </a:bodyPr>
          <a:lstStyle>
            <a:lvl1pPr algn="l"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</a:lstStyle>
          <a:p>
            <a:pPr marL="0" lvl="0" algn="l" defTabSz="914400" rtl="0" eaLnBrk="1" latinLnBrk="0" hangingPunct="1">
              <a:buClrTx/>
              <a:buSzTx/>
              <a:buFontTx/>
            </a:pPr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485235"/>
            <a:ext cx="10971372" cy="4640929"/>
          </a:xfrm>
        </p:spPr>
        <p:txBody>
          <a:bodyPr/>
          <a:lstStyle>
            <a:lvl1pPr marL="457200" indent="-457200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84408" indent="-340157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六边形 7"/>
          <p:cNvSpPr/>
          <p:nvPr/>
        </p:nvSpPr>
        <p:spPr>
          <a:xfrm rot="5400000">
            <a:off x="267381" y="170736"/>
            <a:ext cx="398688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六边形 8"/>
          <p:cNvSpPr/>
          <p:nvPr/>
        </p:nvSpPr>
        <p:spPr>
          <a:xfrm rot="5400000">
            <a:off x="174548" y="457751"/>
            <a:ext cx="399518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624384" y="542828"/>
            <a:ext cx="203152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525" y="890064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782" y="0"/>
            <a:ext cx="1292225" cy="88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2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5"/>
            <a:ext cx="10971372" cy="4525963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0"/>
            <a:ext cx="284443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ACD4-7197-492D-9DC7-29B989CE8FE9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63" y="6356350"/>
            <a:ext cx="3860297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0"/>
            <a:ext cx="284443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</p:sldLayoutIdLst>
  <p:hf hdr="0" dt="0"/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6614" y="1916832"/>
            <a:ext cx="10415682" cy="14938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>
                <a:latin typeface="宋体" pitchFamily="2" charset="-122"/>
              </a:rPr>
              <a:t>需求的表达方法</a:t>
            </a:r>
            <a:endParaRPr lang="zh-CN" altLang="en-US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736463" y="6248400"/>
            <a:ext cx="2844430" cy="476250"/>
          </a:xfrm>
          <a:prstGeom prst="rect">
            <a:avLst/>
          </a:prstGeom>
        </p:spPr>
        <p:txBody>
          <a:bodyPr/>
          <a:lstStyle/>
          <a:p>
            <a:fld id="{794DA8DD-527B-4014-B866-BEB6AC32190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94606" y="1071547"/>
            <a:ext cx="10361851" cy="1747837"/>
          </a:xfrm>
          <a:noFill/>
          <a:ln/>
        </p:spPr>
        <p:txBody>
          <a:bodyPr lIns="92075" tIns="46038" rIns="92075" bIns="46038"/>
          <a:lstStyle/>
          <a:p>
            <a:r>
              <a:rPr lang="zh-CN" altLang="en-US" b="1" dirty="0">
                <a:solidFill>
                  <a:srgbClr val="FFFF00"/>
                </a:solidFill>
              </a:rPr>
              <a:t>需求分析的任务就是</a:t>
            </a:r>
            <a:r>
              <a:rPr lang="zh-CN" altLang="en-US" b="1" dirty="0"/>
              <a:t>借助于当前系统的逻辑模型导出目标系统的逻辑模型</a:t>
            </a:r>
            <a:r>
              <a:rPr lang="zh-CN" altLang="en-US" b="1" dirty="0">
                <a:solidFill>
                  <a:srgbClr val="FFFF00"/>
                </a:solidFill>
              </a:rPr>
              <a:t>，解决</a:t>
            </a:r>
            <a:r>
              <a:rPr lang="zh-CN" altLang="en-US" b="1" dirty="0" smtClean="0">
                <a:solidFill>
                  <a:srgbClr val="FFFF00"/>
                </a:solidFill>
              </a:rPr>
              <a:t>目标系统 </a:t>
            </a:r>
            <a:r>
              <a:rPr lang="zh-CN" altLang="en-US" b="1" dirty="0">
                <a:solidFill>
                  <a:srgbClr val="FFFF00"/>
                </a:solidFill>
                <a:latin typeface="Arial"/>
              </a:rPr>
              <a:t>“</a:t>
            </a:r>
            <a:r>
              <a:rPr lang="zh-CN" altLang="en-US" b="1" dirty="0">
                <a:solidFill>
                  <a:srgbClr val="FFFF00"/>
                </a:solidFill>
              </a:rPr>
              <a:t>做什么</a:t>
            </a:r>
            <a:r>
              <a:rPr lang="zh-CN" altLang="en-US" b="1" dirty="0">
                <a:solidFill>
                  <a:srgbClr val="FFFF00"/>
                </a:solidFill>
                <a:latin typeface="Arial"/>
              </a:rPr>
              <a:t>”</a:t>
            </a:r>
            <a:r>
              <a:rPr lang="zh-CN" altLang="en-US" b="1" dirty="0">
                <a:solidFill>
                  <a:srgbClr val="FFFF00"/>
                </a:solidFill>
              </a:rPr>
              <a:t> 的问题</a:t>
            </a:r>
          </a:p>
        </p:txBody>
      </p:sp>
      <p:pic>
        <p:nvPicPr>
          <p:cNvPr id="104453" name="Picture 5"/>
          <p:cNvPicPr>
            <a:picLocks noGrp="1" noChangeAspect="1" noChangeArrowheads="1"/>
          </p:cNvPicPr>
          <p:nvPr>
            <p:ph type="title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98662" y="2780928"/>
            <a:ext cx="9289032" cy="3660775"/>
          </a:xfrm>
          <a:noFill/>
          <a:ln/>
        </p:spPr>
      </p:pic>
      <p:sp>
        <p:nvSpPr>
          <p:cNvPr id="104454" name="Rectangle 6"/>
          <p:cNvSpPr>
            <a:spLocks noRot="1" noChangeArrowheads="1"/>
          </p:cNvSpPr>
          <p:nvPr/>
        </p:nvSpPr>
        <p:spPr bwMode="auto">
          <a:xfrm>
            <a:off x="766614" y="169248"/>
            <a:ext cx="1097137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kumimoji="1" lang="zh-CN" altLang="en-US" sz="3600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系统模型</a:t>
            </a:r>
          </a:p>
        </p:txBody>
      </p:sp>
    </p:spTree>
    <p:extLst>
      <p:ext uri="{BB962C8B-B14F-4D97-AF65-F5344CB8AC3E}">
        <p14:creationId xmlns:p14="http://schemas.microsoft.com/office/powerpoint/2010/main" val="380964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24336" y="1317646"/>
            <a:ext cx="10734336" cy="4968875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115000"/>
              </a:lnSpc>
              <a:spcBef>
                <a:spcPct val="30000"/>
              </a:spcBef>
            </a:pPr>
            <a:r>
              <a:rPr lang="zh-CN" altLang="en-US" dirty="0"/>
              <a:t>通常软件开发项目是要实现目标系统的物理模型。</a:t>
            </a:r>
          </a:p>
          <a:p>
            <a:pPr algn="just">
              <a:lnSpc>
                <a:spcPct val="115000"/>
              </a:lnSpc>
              <a:spcBef>
                <a:spcPct val="30000"/>
              </a:spcBef>
            </a:pPr>
            <a:r>
              <a:rPr lang="zh-CN" altLang="en-US" dirty="0"/>
              <a:t>目标系统的具体物理模型是由它的逻辑模型经实例化，即具体到某个业务领域而得到的。</a:t>
            </a:r>
          </a:p>
          <a:p>
            <a:pPr algn="just">
              <a:lnSpc>
                <a:spcPct val="115000"/>
              </a:lnSpc>
              <a:spcBef>
                <a:spcPct val="30000"/>
              </a:spcBef>
            </a:pPr>
            <a:r>
              <a:rPr lang="zh-CN" altLang="en-US" dirty="0"/>
              <a:t>导出目标系统的逻辑模型的过程中，对系统进行建模有着不可替代的作用。</a:t>
            </a:r>
          </a:p>
        </p:txBody>
      </p:sp>
      <p:sp>
        <p:nvSpPr>
          <p:cNvPr id="7" name="Rectangle 6"/>
          <p:cNvSpPr>
            <a:spLocks noRot="1" noChangeArrowheads="1"/>
          </p:cNvSpPr>
          <p:nvPr/>
        </p:nvSpPr>
        <p:spPr bwMode="auto">
          <a:xfrm>
            <a:off x="766614" y="169248"/>
            <a:ext cx="1097137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kumimoji="1" lang="zh-CN" altLang="en-US" sz="3600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系统模型</a:t>
            </a:r>
          </a:p>
        </p:txBody>
      </p:sp>
    </p:spTree>
    <p:extLst>
      <p:ext uri="{BB962C8B-B14F-4D97-AF65-F5344CB8AC3E}">
        <p14:creationId xmlns:p14="http://schemas.microsoft.com/office/powerpoint/2010/main" val="404847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26983" y="1196976"/>
            <a:ext cx="11329041" cy="4968875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zh-CN" altLang="en-US" dirty="0"/>
              <a:t>在需求分析阶段创建模型的作用</a:t>
            </a:r>
          </a:p>
          <a:p>
            <a:pPr lvl="1">
              <a:lnSpc>
                <a:spcPts val="336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en-US" dirty="0"/>
              <a:t>模型帮助分析员理解系统的信息、功能和行为，因此，使得需求分析任务更容易、更系统；</a:t>
            </a:r>
          </a:p>
          <a:p>
            <a:pPr lvl="1">
              <a:lnSpc>
                <a:spcPts val="336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en-US" dirty="0"/>
              <a:t>模型是评审的焦点，因此，也成为确定规约的完整性、一致性和精确性的关键；</a:t>
            </a:r>
          </a:p>
          <a:p>
            <a:pPr lvl="1">
              <a:lnSpc>
                <a:spcPts val="336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en-US" dirty="0"/>
              <a:t>模型是设计的基础。</a:t>
            </a:r>
          </a:p>
        </p:txBody>
      </p:sp>
      <p:sp>
        <p:nvSpPr>
          <p:cNvPr id="7" name="Rectangle 6"/>
          <p:cNvSpPr>
            <a:spLocks noRot="1" noChangeArrowheads="1"/>
          </p:cNvSpPr>
          <p:nvPr/>
        </p:nvSpPr>
        <p:spPr bwMode="auto">
          <a:xfrm>
            <a:off x="766614" y="169248"/>
            <a:ext cx="280831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kumimoji="1" lang="zh-CN" altLang="en-US" sz="3600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系统模型</a:t>
            </a:r>
          </a:p>
        </p:txBody>
      </p:sp>
    </p:spTree>
    <p:extLst>
      <p:ext uri="{BB962C8B-B14F-4D97-AF65-F5344CB8AC3E}">
        <p14:creationId xmlns:p14="http://schemas.microsoft.com/office/powerpoint/2010/main" val="245264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21" y="1196975"/>
            <a:ext cx="10971372" cy="4929188"/>
          </a:xfrm>
        </p:spPr>
        <p:txBody>
          <a:bodyPr/>
          <a:lstStyle/>
          <a:p>
            <a:r>
              <a:rPr lang="zh-CN" altLang="en-US" dirty="0"/>
              <a:t>系统模型的分类：</a:t>
            </a:r>
          </a:p>
          <a:p>
            <a:pPr lvl="1">
              <a:lnSpc>
                <a:spcPct val="115000"/>
              </a:lnSpc>
            </a:pPr>
            <a:r>
              <a:rPr lang="zh-CN" altLang="en-US" dirty="0">
                <a:solidFill>
                  <a:srgbClr val="FFFF00"/>
                </a:solidFill>
              </a:rPr>
              <a:t>行为模型</a:t>
            </a:r>
            <a:r>
              <a:rPr lang="zh-CN" altLang="en-US" dirty="0"/>
              <a:t>：这个概念包括系统的所有过程层面的内容。</a:t>
            </a:r>
          </a:p>
          <a:p>
            <a:pPr lvl="2"/>
            <a:r>
              <a:rPr lang="zh-CN" altLang="en-US" dirty="0">
                <a:solidFill>
                  <a:srgbClr val="FFFF00"/>
                </a:solidFill>
              </a:rPr>
              <a:t>功能模型</a:t>
            </a:r>
            <a:r>
              <a:rPr lang="zh-CN" altLang="en-US" dirty="0"/>
              <a:t>：描述数据的功能转换。有两种方式。其一，数据被认为在功能处理元素间流动，如数据流图（</a:t>
            </a:r>
            <a:r>
              <a:rPr lang="en-US" altLang="zh-CN" dirty="0"/>
              <a:t>DFD</a:t>
            </a:r>
            <a:r>
              <a:rPr lang="zh-CN" altLang="en-US" dirty="0"/>
              <a:t>）。其二，领域实体被建模成对象，通过事件触发相应的服务来处理数据元素，如面向对象方法。</a:t>
            </a:r>
          </a:p>
          <a:p>
            <a:pPr lvl="2">
              <a:lnSpc>
                <a:spcPct val="115000"/>
              </a:lnSpc>
            </a:pPr>
            <a:r>
              <a:rPr lang="zh-CN" altLang="en-US" dirty="0">
                <a:solidFill>
                  <a:srgbClr val="FFFF00"/>
                </a:solidFill>
              </a:rPr>
              <a:t>动态模型</a:t>
            </a:r>
            <a:r>
              <a:rPr lang="zh-CN" altLang="en-US" dirty="0"/>
              <a:t>：描述与时间有关的变化。</a:t>
            </a:r>
          </a:p>
          <a:p>
            <a:pPr lvl="1">
              <a:lnSpc>
                <a:spcPct val="115000"/>
              </a:lnSpc>
            </a:pPr>
            <a:r>
              <a:rPr lang="zh-CN" altLang="en-US" dirty="0">
                <a:solidFill>
                  <a:srgbClr val="FFFF00"/>
                </a:solidFill>
              </a:rPr>
              <a:t>结构模型</a:t>
            </a:r>
            <a:r>
              <a:rPr lang="zh-CN" altLang="en-US" dirty="0"/>
              <a:t>（静态模型）：描述系统的实体结构。</a:t>
            </a:r>
          </a:p>
        </p:txBody>
      </p:sp>
      <p:sp>
        <p:nvSpPr>
          <p:cNvPr id="7" name="Rectangle 6"/>
          <p:cNvSpPr>
            <a:spLocks noRot="1" noChangeArrowheads="1"/>
          </p:cNvSpPr>
          <p:nvPr/>
        </p:nvSpPr>
        <p:spPr bwMode="auto">
          <a:xfrm>
            <a:off x="766614" y="169248"/>
            <a:ext cx="280831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kumimoji="1" lang="zh-CN" altLang="en-US" sz="3600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系统模型</a:t>
            </a:r>
          </a:p>
        </p:txBody>
      </p:sp>
    </p:spTree>
    <p:extLst>
      <p:ext uri="{BB962C8B-B14F-4D97-AF65-F5344CB8AC3E}">
        <p14:creationId xmlns:p14="http://schemas.microsoft.com/office/powerpoint/2010/main" val="24945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625" y="1571612"/>
            <a:ext cx="10971372" cy="4525963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dirty="0"/>
              <a:t>最基本形式</a:t>
            </a:r>
            <a:r>
              <a:rPr lang="en-US" altLang="zh-CN" dirty="0">
                <a:latin typeface="Arial"/>
              </a:rPr>
              <a:t>——</a:t>
            </a:r>
            <a:r>
              <a:rPr lang="zh-CN" altLang="en-US" dirty="0"/>
              <a:t>自然语言描述</a:t>
            </a:r>
          </a:p>
          <a:p>
            <a:pPr lvl="1">
              <a:lnSpc>
                <a:spcPct val="115000"/>
              </a:lnSpc>
            </a:pPr>
            <a:r>
              <a:rPr lang="zh-CN" altLang="en-US" dirty="0"/>
              <a:t>因可能存在二义性，所以应在合适情况下选用合适的符号进行精确描述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Rectangle 6"/>
          <p:cNvSpPr>
            <a:spLocks noRot="1" noChangeArrowheads="1"/>
          </p:cNvSpPr>
          <p:nvPr/>
        </p:nvSpPr>
        <p:spPr bwMode="auto">
          <a:xfrm>
            <a:off x="766614" y="169248"/>
            <a:ext cx="36004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kumimoji="1" lang="zh-CN" altLang="en-US" sz="3600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需求的表达形式</a:t>
            </a:r>
            <a:endParaRPr kumimoji="1" lang="zh-CN" altLang="en-US" sz="3600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862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113" y="1260491"/>
            <a:ext cx="5089917" cy="4525963"/>
          </a:xfrm>
        </p:spPr>
        <p:txBody>
          <a:bodyPr/>
          <a:lstStyle/>
          <a:p>
            <a:r>
              <a:rPr lang="zh-CN" altLang="en-US" dirty="0"/>
              <a:t>动态描述</a:t>
            </a:r>
          </a:p>
          <a:p>
            <a:pPr lvl="1"/>
            <a:r>
              <a:rPr lang="zh-CN" altLang="en-US" dirty="0"/>
              <a:t>判定表</a:t>
            </a:r>
          </a:p>
          <a:p>
            <a:pPr lvl="1"/>
            <a:r>
              <a:rPr lang="zh-CN" altLang="en-US" dirty="0"/>
              <a:t>状态迁移图</a:t>
            </a:r>
          </a:p>
          <a:p>
            <a:pPr lvl="1"/>
            <a:r>
              <a:rPr lang="zh-CN" altLang="en-US" dirty="0"/>
              <a:t>时序图</a:t>
            </a:r>
          </a:p>
          <a:p>
            <a:pPr lvl="1"/>
            <a:r>
              <a:rPr lang="en-US" altLang="zh-CN" dirty="0"/>
              <a:t>Petri</a:t>
            </a:r>
            <a:r>
              <a:rPr lang="zh-CN" altLang="en-US" dirty="0"/>
              <a:t>网</a:t>
            </a:r>
          </a:p>
          <a:p>
            <a:r>
              <a:rPr lang="zh-CN" altLang="en-US" dirty="0"/>
              <a:t>层次技术</a:t>
            </a:r>
          </a:p>
          <a:p>
            <a:pPr lvl="1"/>
            <a:r>
              <a:rPr lang="en-US" altLang="zh-CN" dirty="0" err="1"/>
              <a:t>Warnier</a:t>
            </a:r>
            <a:r>
              <a:rPr lang="zh-CN" altLang="en-US" dirty="0"/>
              <a:t>图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1387" y="1285861"/>
            <a:ext cx="580953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静态描述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28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实体－关系图（</a:t>
            </a:r>
            <a:r>
              <a:rPr lang="en-US" altLang="zh-CN" sz="28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ER</a:t>
            </a:r>
            <a:r>
              <a:rPr lang="zh-CN" altLang="en-US" sz="28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图）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28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数据抽象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28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对象模型</a:t>
            </a:r>
          </a:p>
        </p:txBody>
      </p:sp>
      <p:sp>
        <p:nvSpPr>
          <p:cNvPr id="8" name="Rectangle 6"/>
          <p:cNvSpPr>
            <a:spLocks noRot="1" noChangeArrowheads="1"/>
          </p:cNvSpPr>
          <p:nvPr/>
        </p:nvSpPr>
        <p:spPr bwMode="auto">
          <a:xfrm>
            <a:off x="766614" y="169248"/>
            <a:ext cx="36004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kumimoji="1" lang="zh-CN" altLang="en-US" sz="3600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需求的表达形式</a:t>
            </a:r>
            <a:endParaRPr kumimoji="1" lang="zh-CN" altLang="en-US" sz="3600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37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02641" y="1196976"/>
            <a:ext cx="10560792" cy="4968875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5000"/>
              </a:lnSpc>
            </a:pPr>
            <a:r>
              <a:rPr lang="zh-CN" altLang="en-US" dirty="0"/>
              <a:t>系统的需求规格说明通常可以用自然语言来叙述，但是用自然语言描述往往会出现歧义性；</a:t>
            </a:r>
          </a:p>
          <a:p>
            <a:pPr>
              <a:lnSpc>
                <a:spcPct val="115000"/>
              </a:lnSpc>
            </a:pPr>
            <a:r>
              <a:rPr lang="zh-CN" altLang="en-US" dirty="0"/>
              <a:t>为了直观地分析系统的动作，从特定的视点出发描述系统的行为，需要采用动态分析的方法。</a:t>
            </a:r>
          </a:p>
        </p:txBody>
      </p:sp>
      <p:sp>
        <p:nvSpPr>
          <p:cNvPr id="7" name="Rectangle 6"/>
          <p:cNvSpPr>
            <a:spLocks noRot="1" noChangeArrowheads="1"/>
          </p:cNvSpPr>
          <p:nvPr/>
        </p:nvSpPr>
        <p:spPr bwMode="auto">
          <a:xfrm>
            <a:off x="766614" y="169248"/>
            <a:ext cx="36004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kumimoji="1" lang="zh-CN" altLang="en-US" sz="3600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系统</a:t>
            </a:r>
            <a:r>
              <a:rPr kumimoji="1" lang="zh-CN" altLang="en-US" sz="3600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的动态分析</a:t>
            </a:r>
            <a:endParaRPr kumimoji="1" lang="zh-CN" altLang="en-US" sz="3600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208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54646" y="1772816"/>
            <a:ext cx="4876165" cy="2743200"/>
          </a:xfrm>
          <a:noFill/>
          <a:ln/>
        </p:spPr>
        <p:txBody>
          <a:bodyPr lIns="92075" tIns="46038" rIns="92075" bIns="46038"/>
          <a:lstStyle/>
          <a:p>
            <a:r>
              <a:rPr lang="zh-CN" altLang="en-US" sz="3600" dirty="0"/>
              <a:t>状态迁移图</a:t>
            </a:r>
          </a:p>
          <a:p>
            <a:r>
              <a:rPr lang="zh-CN" altLang="en-US" sz="3600" dirty="0"/>
              <a:t>时序图</a:t>
            </a:r>
          </a:p>
          <a:p>
            <a:r>
              <a:rPr lang="en-US" altLang="zh-CN" sz="3600" dirty="0"/>
              <a:t>Petri</a:t>
            </a:r>
            <a:r>
              <a:rPr lang="zh-CN" altLang="en-US" sz="3600" dirty="0"/>
              <a:t>网</a:t>
            </a:r>
          </a:p>
        </p:txBody>
      </p:sp>
      <p:sp>
        <p:nvSpPr>
          <p:cNvPr id="7" name="Rectangle 6"/>
          <p:cNvSpPr>
            <a:spLocks noRot="1" noChangeArrowheads="1"/>
          </p:cNvSpPr>
          <p:nvPr/>
        </p:nvSpPr>
        <p:spPr bwMode="auto">
          <a:xfrm>
            <a:off x="766614" y="169248"/>
            <a:ext cx="4536504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kumimoji="1" lang="zh-CN" altLang="en-US" sz="3600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常用</a:t>
            </a:r>
            <a:r>
              <a:rPr kumimoji="1" lang="zh-CN" altLang="en-US" sz="3600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的动态分析方法</a:t>
            </a:r>
            <a:endParaRPr kumimoji="1" lang="zh-CN" altLang="en-US" sz="3600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952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ppt3F14.tmp</Template>
  <TotalTime>8161</TotalTime>
  <Words>347</Words>
  <Application>Microsoft Office PowerPoint</Application>
  <PresentationFormat>自定义</PresentationFormat>
  <Paragraphs>43</Paragraphs>
  <Slides>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新版软件工程母版</vt:lpstr>
      <vt:lpstr>需求的表达方法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绪论</dc:title>
  <dc:creator>ldl</dc:creator>
  <cp:lastModifiedBy>chy</cp:lastModifiedBy>
  <cp:revision>708</cp:revision>
  <dcterms:created xsi:type="dcterms:W3CDTF">2003-02-25T02:31:18Z</dcterms:created>
  <dcterms:modified xsi:type="dcterms:W3CDTF">2022-04-18T08:41:08Z</dcterms:modified>
</cp:coreProperties>
</file>