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9"/>
  </p:notesMasterIdLst>
  <p:sldIdLst>
    <p:sldId id="391" r:id="rId2"/>
    <p:sldId id="370" r:id="rId3"/>
    <p:sldId id="372" r:id="rId4"/>
    <p:sldId id="386" r:id="rId5"/>
    <p:sldId id="389" r:id="rId6"/>
    <p:sldId id="387" r:id="rId7"/>
    <p:sldId id="392" r:id="rId8"/>
  </p:sldIdLst>
  <p:sldSz cx="12192000" cy="6858000"/>
  <p:notesSz cx="6858000" cy="9144000"/>
  <p:defaultTextStyle>
    <a:defPPr>
      <a:defRPr lang="zh-CN"/>
    </a:defPPr>
    <a:lvl1pPr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2925" indent="-85725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7438" indent="-173038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72" y="3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A4A417E-0BF5-43DB-BAB0-990802370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684463" y="4081463"/>
            <a:ext cx="5432425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</a:t>
            </a:r>
            <a:r>
              <a:rPr kumimoji="1" lang="en-US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Autofit/>
          </a:bodyPr>
          <a:lstStyle>
            <a:lvl1pPr>
              <a:defRPr sz="540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6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88AEE-CD67-42C0-98B6-C4B9BBFD53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1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2" y="274639"/>
            <a:ext cx="3655484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5E508-8ABE-472A-972B-BCFA7DC5F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84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1" y="169862"/>
            <a:ext cx="400050" cy="34607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3719"/>
            <a:ext cx="203200" cy="17303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11113" y="881063"/>
            <a:ext cx="12203113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3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27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6"/>
            <a:ext cx="10972800" cy="4640929"/>
          </a:xfrm>
        </p:spPr>
        <p:txBody>
          <a:bodyPr/>
          <a:lstStyle>
            <a:lvl1pPr marL="342946" indent="-342946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63394" indent="-255152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3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24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1648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224728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3297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41213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4945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857698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265941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D78B-D367-4DCC-B93F-E104E3A06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89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2" y="1600200"/>
            <a:ext cx="7211484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5AF58-C7FB-4BDE-A80C-6198E340C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243" indent="0">
              <a:buNone/>
              <a:defRPr sz="1800" b="1"/>
            </a:lvl2pPr>
            <a:lvl3pPr marL="816485" indent="0">
              <a:buNone/>
              <a:defRPr sz="1575" b="1"/>
            </a:lvl3pPr>
            <a:lvl4pPr marL="1224728" indent="0">
              <a:buNone/>
              <a:defRPr sz="1425" b="1"/>
            </a:lvl4pPr>
            <a:lvl5pPr marL="1632971" indent="0">
              <a:buNone/>
              <a:defRPr sz="1425" b="1"/>
            </a:lvl5pPr>
            <a:lvl6pPr marL="2041213" indent="0">
              <a:buNone/>
              <a:defRPr sz="1425" b="1"/>
            </a:lvl6pPr>
            <a:lvl7pPr marL="2449455" indent="0">
              <a:buNone/>
              <a:defRPr sz="1425" b="1"/>
            </a:lvl7pPr>
            <a:lvl8pPr marL="2857698" indent="0">
              <a:buNone/>
              <a:defRPr sz="1425" b="1"/>
            </a:lvl8pPr>
            <a:lvl9pPr marL="3265941" indent="0">
              <a:buNone/>
              <a:defRPr sz="142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243" indent="0">
              <a:buNone/>
              <a:defRPr sz="1800" b="1"/>
            </a:lvl2pPr>
            <a:lvl3pPr marL="816485" indent="0">
              <a:buNone/>
              <a:defRPr sz="1575" b="1"/>
            </a:lvl3pPr>
            <a:lvl4pPr marL="1224728" indent="0">
              <a:buNone/>
              <a:defRPr sz="1425" b="1"/>
            </a:lvl4pPr>
            <a:lvl5pPr marL="1632971" indent="0">
              <a:buNone/>
              <a:defRPr sz="1425" b="1"/>
            </a:lvl5pPr>
            <a:lvl6pPr marL="2041213" indent="0">
              <a:buNone/>
              <a:defRPr sz="1425" b="1"/>
            </a:lvl6pPr>
            <a:lvl7pPr marL="2449455" indent="0">
              <a:buNone/>
              <a:defRPr sz="1425" b="1"/>
            </a:lvl7pPr>
            <a:lvl8pPr marL="2857698" indent="0">
              <a:buNone/>
              <a:defRPr sz="1425" b="1"/>
            </a:lvl8pPr>
            <a:lvl9pPr marL="3265941" indent="0">
              <a:buNone/>
              <a:defRPr sz="142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839A4-E966-43D7-ACD7-767508AE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89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1" y="169862"/>
            <a:ext cx="400050" cy="34607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3719"/>
            <a:ext cx="203200" cy="17303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11113" y="890588"/>
            <a:ext cx="1220311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31850" y="261938"/>
            <a:ext cx="5767388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685891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261938"/>
            <a:ext cx="5767388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685891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3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87CF-DF75-48C7-8966-B193ABF915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48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50"/>
            </a:lvl1pPr>
            <a:lvl2pPr>
              <a:defRPr sz="2475"/>
            </a:lvl2pPr>
            <a:lvl3pPr>
              <a:defRPr sz="217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275"/>
            </a:lvl1pPr>
            <a:lvl2pPr marL="408243" indent="0">
              <a:buNone/>
              <a:defRPr sz="1050"/>
            </a:lvl2pPr>
            <a:lvl3pPr marL="816485" indent="0">
              <a:buNone/>
              <a:defRPr sz="900"/>
            </a:lvl3pPr>
            <a:lvl4pPr marL="1224728" indent="0">
              <a:buNone/>
              <a:defRPr sz="825"/>
            </a:lvl4pPr>
            <a:lvl5pPr marL="1632971" indent="0">
              <a:buNone/>
              <a:defRPr sz="825"/>
            </a:lvl5pPr>
            <a:lvl6pPr marL="2041213" indent="0">
              <a:buNone/>
              <a:defRPr sz="825"/>
            </a:lvl6pPr>
            <a:lvl7pPr marL="2449455" indent="0">
              <a:buNone/>
              <a:defRPr sz="825"/>
            </a:lvl7pPr>
            <a:lvl8pPr marL="2857698" indent="0">
              <a:buNone/>
              <a:defRPr sz="825"/>
            </a:lvl8pPr>
            <a:lvl9pPr marL="3265941" indent="0">
              <a:buNone/>
              <a:defRPr sz="8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DDE8E-BE57-4548-A2C7-5727B3C47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33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50"/>
            </a:lvl1pPr>
            <a:lvl2pPr marL="408243" indent="0">
              <a:buNone/>
              <a:defRPr sz="2475"/>
            </a:lvl2pPr>
            <a:lvl3pPr marL="816485" indent="0">
              <a:buNone/>
              <a:defRPr sz="2175"/>
            </a:lvl3pPr>
            <a:lvl4pPr marL="1224728" indent="0">
              <a:buNone/>
              <a:defRPr sz="1800"/>
            </a:lvl4pPr>
            <a:lvl5pPr marL="1632971" indent="0">
              <a:buNone/>
              <a:defRPr sz="1800"/>
            </a:lvl5pPr>
            <a:lvl6pPr marL="2041213" indent="0">
              <a:buNone/>
              <a:defRPr sz="1800"/>
            </a:lvl6pPr>
            <a:lvl7pPr marL="2449455" indent="0">
              <a:buNone/>
              <a:defRPr sz="1800"/>
            </a:lvl7pPr>
            <a:lvl8pPr marL="2857698" indent="0">
              <a:buNone/>
              <a:defRPr sz="1800"/>
            </a:lvl8pPr>
            <a:lvl9pPr marL="3265941" indent="0">
              <a:buNone/>
              <a:defRPr sz="18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75"/>
            </a:lvl1pPr>
            <a:lvl2pPr marL="408243" indent="0">
              <a:buNone/>
              <a:defRPr sz="1050"/>
            </a:lvl2pPr>
            <a:lvl3pPr marL="816485" indent="0">
              <a:buNone/>
              <a:defRPr sz="900"/>
            </a:lvl3pPr>
            <a:lvl4pPr marL="1224728" indent="0">
              <a:buNone/>
              <a:defRPr sz="825"/>
            </a:lvl4pPr>
            <a:lvl5pPr marL="1632971" indent="0">
              <a:buNone/>
              <a:defRPr sz="825"/>
            </a:lvl5pPr>
            <a:lvl6pPr marL="2041213" indent="0">
              <a:buNone/>
              <a:defRPr sz="825"/>
            </a:lvl6pPr>
            <a:lvl7pPr marL="2449455" indent="0">
              <a:buNone/>
              <a:defRPr sz="825"/>
            </a:lvl7pPr>
            <a:lvl8pPr marL="2857698" indent="0">
              <a:buNone/>
              <a:defRPr sz="825"/>
            </a:lvl8pPr>
            <a:lvl9pPr marL="3265941" indent="0">
              <a:buNone/>
              <a:defRPr sz="8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30026-C027-4F30-AC28-AF631C154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40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502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第三章 软件需求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913788-D8A5-4F40-9AD6-EE6C44624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790" r:id="rId3"/>
    <p:sldLayoutId id="2147483791" r:id="rId4"/>
    <p:sldLayoutId id="2147483792" r:id="rId5"/>
    <p:sldLayoutId id="2147483800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5334" indent="-204121" algn="l" defTabSz="8164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77" indent="-204121" algn="l" defTabSz="8164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820" indent="-204121" algn="l" defTabSz="8164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62" indent="-204121" algn="l" defTabSz="8164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243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485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728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2971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213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455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7698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5941" algn="l" defTabSz="816485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911225" y="2205038"/>
            <a:ext cx="9072563" cy="1470025"/>
          </a:xfrm>
        </p:spPr>
        <p:txBody>
          <a:bodyPr/>
          <a:lstStyle/>
          <a:p>
            <a:r>
              <a:rPr lang="zh-CN" altLang="en-US" sz="6000" smtClean="0"/>
              <a:t>状态转换图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1271588" y="1485900"/>
            <a:ext cx="9577387" cy="4640263"/>
          </a:xfrm>
        </p:spPr>
        <p:txBody>
          <a:bodyPr rtlCol="0">
            <a:normAutofit/>
          </a:bodyPr>
          <a:lstStyle/>
          <a:p>
            <a:pPr algn="just" defTabSz="816485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状态转换图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简称为状态图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通过描绘系统的状态及引起系统状态转换的事件，来表示系统的行为</a:t>
            </a:r>
          </a:p>
          <a:p>
            <a:pPr algn="just" defTabSz="816485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状态：状态是任何可以被观察到的系统行为模式，规定了系统对事件的响应方式</a:t>
            </a:r>
          </a:p>
          <a:p>
            <a:pPr algn="just" defTabSz="816485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事件：在某个特定时刻发生的事情，它是对引起系统做动作或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从一个状态转换到另一个状态的外界事件的抽象</a:t>
            </a:r>
          </a:p>
        </p:txBody>
      </p:sp>
      <p:sp>
        <p:nvSpPr>
          <p:cNvPr id="6147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charset="0"/>
              <a:buNone/>
            </a:pPr>
            <a:fld id="{349B4E8B-F3A1-4041-8F04-CCB165E2C8CD}" type="slidenum">
              <a:rPr lang="en-US" altLang="zh-CN" sz="1200">
                <a:latin typeface="Arial" charset="0"/>
              </a:rPr>
              <a:pPr algn="l" eaLnBrk="0" hangingPunct="0">
                <a:spcBef>
                  <a:spcPct val="0"/>
                </a:spcBef>
                <a:buFont typeface="Arial" charset="0"/>
                <a:buNone/>
              </a:pPr>
              <a:t>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5284" name="Rectangle 4"/>
          <p:cNvSpPr>
            <a:spLocks noRot="1" noChangeArrowheads="1"/>
          </p:cNvSpPr>
          <p:nvPr/>
        </p:nvSpPr>
        <p:spPr bwMode="auto">
          <a:xfrm>
            <a:off x="839788" y="11588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5"/>
          <p:cNvSpPr>
            <a:spLocks noGrp="1" noChangeArrowheads="1"/>
          </p:cNvSpPr>
          <p:nvPr>
            <p:ph idx="1"/>
          </p:nvPr>
        </p:nvSpPr>
        <p:spPr>
          <a:xfrm>
            <a:off x="1558925" y="1028700"/>
            <a:ext cx="8964613" cy="1655763"/>
          </a:xfrm>
        </p:spPr>
        <p:txBody>
          <a:bodyPr rtlCol="0">
            <a:noAutofit/>
          </a:bodyPr>
          <a:lstStyle/>
          <a:p>
            <a:pPr defTabSz="816485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活动表的语法格式如下：  事件名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参数表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)/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动作表达式</a:t>
            </a:r>
          </a:p>
          <a:p>
            <a:pPr defTabSz="816485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事件表达式的语法如下：  事件说明［守卫条件］／动作表达式</a:t>
            </a:r>
          </a:p>
          <a:p>
            <a:pPr defTabSz="816485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其中事件说明的语法如下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事件名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参数表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171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charset="0"/>
              <a:buNone/>
            </a:pPr>
            <a:fld id="{11F643F9-7939-4F55-8E35-158E425E6E34}" type="slidenum">
              <a:rPr lang="en-US" altLang="zh-CN" sz="1200">
                <a:latin typeface="Arial" charset="0"/>
              </a:rPr>
              <a:pPr algn="l" eaLnBrk="0" hangingPunct="0">
                <a:spcBef>
                  <a:spcPct val="0"/>
                </a:spcBef>
                <a:buFont typeface="Arial" charset="0"/>
                <a:buNone/>
              </a:pPr>
              <a:t>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27331" name="Rectangle 3"/>
          <p:cNvSpPr>
            <a:spLocks noRot="1" noChangeArrowheads="1"/>
          </p:cNvSpPr>
          <p:nvPr/>
        </p:nvSpPr>
        <p:spPr bwMode="auto">
          <a:xfrm>
            <a:off x="839788" y="88900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状态转换图的符号</a:t>
            </a:r>
          </a:p>
        </p:txBody>
      </p:sp>
      <p:pic>
        <p:nvPicPr>
          <p:cNvPr id="7173" name="Picture 6" descr="rj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068638"/>
            <a:ext cx="806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5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charset="0"/>
              <a:buNone/>
            </a:pPr>
            <a:fld id="{84A7C4BB-53CD-4CEB-82A5-1373A612E6C6}" type="slidenum">
              <a:rPr lang="en-US" altLang="zh-CN" sz="1200">
                <a:latin typeface="Arial" charset="0"/>
              </a:rPr>
              <a:pPr algn="l" eaLnBrk="0" hangingPunct="0">
                <a:spcBef>
                  <a:spcPct val="0"/>
                </a:spcBef>
                <a:buFont typeface="Arial" charset="0"/>
                <a:buNone/>
              </a:pPr>
              <a:t>4</a:t>
            </a:fld>
            <a:endParaRPr lang="en-US" altLang="zh-CN" sz="1200">
              <a:latin typeface="Arial" charset="0"/>
            </a:endParaRPr>
          </a:p>
        </p:txBody>
      </p:sp>
      <p:grpSp>
        <p:nvGrpSpPr>
          <p:cNvPr id="8195" name="组合 1"/>
          <p:cNvGrpSpPr>
            <a:grpSpLocks/>
          </p:cNvGrpSpPr>
          <p:nvPr/>
        </p:nvGrpSpPr>
        <p:grpSpPr bwMode="auto">
          <a:xfrm>
            <a:off x="2424113" y="981075"/>
            <a:ext cx="7596187" cy="5616575"/>
            <a:chOff x="2424113" y="981075"/>
            <a:chExt cx="7596187" cy="5616575"/>
          </a:xfrm>
        </p:grpSpPr>
        <p:sp>
          <p:nvSpPr>
            <p:cNvPr id="159" name="AutoShape 6"/>
            <p:cNvSpPr>
              <a:spLocks noChangeArrowheads="1"/>
            </p:cNvSpPr>
            <p:nvPr/>
          </p:nvSpPr>
          <p:spPr bwMode="auto">
            <a:xfrm>
              <a:off x="5768975" y="1049338"/>
              <a:ext cx="1185863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闲置</a:t>
              </a:r>
            </a:p>
          </p:txBody>
        </p:sp>
        <p:grpSp>
          <p:nvGrpSpPr>
            <p:cNvPr id="8197" name="Group 14"/>
            <p:cNvGrpSpPr>
              <a:grpSpLocks/>
            </p:cNvGrpSpPr>
            <p:nvPr/>
          </p:nvGrpSpPr>
          <p:grpSpPr bwMode="auto">
            <a:xfrm>
              <a:off x="5559998" y="1906750"/>
              <a:ext cx="1604049" cy="1376958"/>
              <a:chOff x="2426" y="886"/>
              <a:chExt cx="1044" cy="1037"/>
            </a:xfrm>
          </p:grpSpPr>
          <p:sp>
            <p:nvSpPr>
              <p:cNvPr id="8340" name="AutoShape 7"/>
              <p:cNvSpPr>
                <a:spLocks noChangeArrowheads="1"/>
              </p:cNvSpPr>
              <p:nvPr/>
            </p:nvSpPr>
            <p:spPr bwMode="auto">
              <a:xfrm>
                <a:off x="2426" y="890"/>
                <a:ext cx="1044" cy="998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41" name="Line 8"/>
              <p:cNvSpPr>
                <a:spLocks noChangeShapeType="1"/>
              </p:cNvSpPr>
              <p:nvPr/>
            </p:nvSpPr>
            <p:spPr bwMode="auto">
              <a:xfrm>
                <a:off x="2426" y="1117"/>
                <a:ext cx="1044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42" name="Line 9"/>
              <p:cNvSpPr>
                <a:spLocks noChangeShapeType="1"/>
              </p:cNvSpPr>
              <p:nvPr/>
            </p:nvSpPr>
            <p:spPr bwMode="auto">
              <a:xfrm>
                <a:off x="2426" y="1344"/>
                <a:ext cx="1044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Text Box 10"/>
              <p:cNvSpPr txBox="1">
                <a:spLocks noChangeArrowheads="1"/>
              </p:cNvSpPr>
              <p:nvPr/>
            </p:nvSpPr>
            <p:spPr bwMode="auto">
              <a:xfrm>
                <a:off x="2517" y="886"/>
                <a:ext cx="866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拨号音</a:t>
                </a:r>
              </a:p>
            </p:txBody>
          </p:sp>
          <p:sp>
            <p:nvSpPr>
              <p:cNvPr id="308" name="Text Box 11"/>
              <p:cNvSpPr txBox="1">
                <a:spLocks noChangeArrowheads="1"/>
              </p:cNvSpPr>
              <p:nvPr/>
            </p:nvSpPr>
            <p:spPr bwMode="auto">
              <a:xfrm>
                <a:off x="2472" y="1117"/>
                <a:ext cx="952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timer=0</a:t>
                </a:r>
              </a:p>
            </p:txBody>
          </p:sp>
          <p:sp>
            <p:nvSpPr>
              <p:cNvPr id="309" name="Text Box 13"/>
              <p:cNvSpPr txBox="1">
                <a:spLocks noChangeArrowheads="1"/>
              </p:cNvSpPr>
              <p:nvPr/>
            </p:nvSpPr>
            <p:spPr bwMode="auto">
              <a:xfrm>
                <a:off x="2426" y="1389"/>
                <a:ext cx="1048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响拨号音</a:t>
                </a:r>
              </a:p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且增加</a:t>
                </a: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timer</a:t>
                </a:r>
              </a:p>
            </p:txBody>
          </p:sp>
        </p:grpSp>
        <p:sp>
          <p:nvSpPr>
            <p:cNvPr id="161" name="AutoShape 15"/>
            <p:cNvSpPr>
              <a:spLocks noChangeArrowheads="1"/>
            </p:cNvSpPr>
            <p:nvPr/>
          </p:nvSpPr>
          <p:spPr bwMode="auto">
            <a:xfrm>
              <a:off x="5768975" y="3516313"/>
              <a:ext cx="1185863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拨号</a:t>
              </a:r>
            </a:p>
          </p:txBody>
        </p:sp>
        <p:sp>
          <p:nvSpPr>
            <p:cNvPr id="162" name="AutoShape 16"/>
            <p:cNvSpPr>
              <a:spLocks noChangeArrowheads="1"/>
            </p:cNvSpPr>
            <p:nvPr/>
          </p:nvSpPr>
          <p:spPr bwMode="auto">
            <a:xfrm>
              <a:off x="3328988" y="5426075"/>
              <a:ext cx="1185862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通话</a:t>
              </a:r>
            </a:p>
          </p:txBody>
        </p:sp>
        <p:sp>
          <p:nvSpPr>
            <p:cNvPr id="163" name="AutoShape 17"/>
            <p:cNvSpPr>
              <a:spLocks noChangeArrowheads="1"/>
            </p:cNvSpPr>
            <p:nvPr/>
          </p:nvSpPr>
          <p:spPr bwMode="auto">
            <a:xfrm>
              <a:off x="3400425" y="6167438"/>
              <a:ext cx="1185863" cy="430212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断线</a:t>
              </a:r>
            </a:p>
          </p:txBody>
        </p:sp>
        <p:grpSp>
          <p:nvGrpSpPr>
            <p:cNvPr id="8201" name="Group 27"/>
            <p:cNvGrpSpPr>
              <a:grpSpLocks/>
            </p:cNvGrpSpPr>
            <p:nvPr/>
          </p:nvGrpSpPr>
          <p:grpSpPr bwMode="auto">
            <a:xfrm>
              <a:off x="5629139" y="5241081"/>
              <a:ext cx="1602513" cy="740812"/>
              <a:chOff x="4150" y="890"/>
              <a:chExt cx="1043" cy="726"/>
            </a:xfrm>
          </p:grpSpPr>
          <p:sp>
            <p:nvSpPr>
              <p:cNvPr id="8336" name="AutoShape 23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37" name="Line 24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Text Box 25"/>
              <p:cNvSpPr txBox="1">
                <a:spLocks noChangeArrowheads="1"/>
              </p:cNvSpPr>
              <p:nvPr/>
            </p:nvSpPr>
            <p:spPr bwMode="auto">
              <a:xfrm>
                <a:off x="4150" y="888"/>
                <a:ext cx="1043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振铃</a:t>
                </a:r>
              </a:p>
            </p:txBody>
          </p:sp>
          <p:sp>
            <p:nvSpPr>
              <p:cNvPr id="303" name="Text Box 26"/>
              <p:cNvSpPr txBox="1">
                <a:spLocks noChangeArrowheads="1"/>
              </p:cNvSpPr>
              <p:nvPr/>
            </p:nvSpPr>
            <p:spPr bwMode="auto">
              <a:xfrm>
                <a:off x="4150" y="1247"/>
                <a:ext cx="1043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振铃</a:t>
                </a:r>
              </a:p>
            </p:txBody>
          </p:sp>
        </p:grpSp>
        <p:grpSp>
          <p:nvGrpSpPr>
            <p:cNvPr id="8202" name="Group 28"/>
            <p:cNvGrpSpPr>
              <a:grpSpLocks/>
            </p:cNvGrpSpPr>
            <p:nvPr/>
          </p:nvGrpSpPr>
          <p:grpSpPr bwMode="auto">
            <a:xfrm>
              <a:off x="7929198" y="3391091"/>
              <a:ext cx="1602513" cy="801979"/>
              <a:chOff x="4150" y="890"/>
              <a:chExt cx="1043" cy="726"/>
            </a:xfrm>
          </p:grpSpPr>
          <p:sp>
            <p:nvSpPr>
              <p:cNvPr id="8332" name="AutoShape 29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33" name="Line 30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Text Box 31"/>
              <p:cNvSpPr txBox="1">
                <a:spLocks noChangeArrowheads="1"/>
              </p:cNvSpPr>
              <p:nvPr/>
            </p:nvSpPr>
            <p:spPr bwMode="auto">
              <a:xfrm>
                <a:off x="4150" y="89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存储的信息</a:t>
                </a:r>
              </a:p>
            </p:txBody>
          </p:sp>
          <p:sp>
            <p:nvSpPr>
              <p:cNvPr id="299" name="Text Box 32"/>
              <p:cNvSpPr txBox="1">
                <a:spLocks noChangeArrowheads="1"/>
              </p:cNvSpPr>
              <p:nvPr/>
            </p:nvSpPr>
            <p:spPr bwMode="auto">
              <a:xfrm>
                <a:off x="4150" y="1249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播放信息</a:t>
                </a:r>
              </a:p>
            </p:txBody>
          </p:sp>
        </p:grpSp>
        <p:grpSp>
          <p:nvGrpSpPr>
            <p:cNvPr id="8203" name="Group 33"/>
            <p:cNvGrpSpPr>
              <a:grpSpLocks/>
            </p:cNvGrpSpPr>
            <p:nvPr/>
          </p:nvGrpSpPr>
          <p:grpSpPr bwMode="auto">
            <a:xfrm>
              <a:off x="7929198" y="2034523"/>
              <a:ext cx="1602513" cy="801979"/>
              <a:chOff x="4150" y="890"/>
              <a:chExt cx="1043" cy="726"/>
            </a:xfrm>
          </p:grpSpPr>
          <p:sp>
            <p:nvSpPr>
              <p:cNvPr id="8328" name="AutoShape 34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29" name="Line 35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Text Box 36"/>
              <p:cNvSpPr txBox="1">
                <a:spLocks noChangeArrowheads="1"/>
              </p:cNvSpPr>
              <p:nvPr/>
            </p:nvSpPr>
            <p:spPr bwMode="auto">
              <a:xfrm>
                <a:off x="4150" y="892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超时</a:t>
                </a:r>
              </a:p>
            </p:txBody>
          </p:sp>
          <p:sp>
            <p:nvSpPr>
              <p:cNvPr id="295" name="Text Box 37"/>
              <p:cNvSpPr txBox="1">
                <a:spLocks noChangeArrowheads="1"/>
              </p:cNvSpPr>
              <p:nvPr/>
            </p:nvSpPr>
            <p:spPr bwMode="auto">
              <a:xfrm>
                <a:off x="4150" y="125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响蜂鸣音</a:t>
                </a:r>
              </a:p>
            </p:txBody>
          </p:sp>
        </p:grpSp>
        <p:grpSp>
          <p:nvGrpSpPr>
            <p:cNvPr id="8204" name="Group 38"/>
            <p:cNvGrpSpPr>
              <a:grpSpLocks/>
            </p:cNvGrpSpPr>
            <p:nvPr/>
          </p:nvGrpSpPr>
          <p:grpSpPr bwMode="auto">
            <a:xfrm>
              <a:off x="5629139" y="4255598"/>
              <a:ext cx="1602513" cy="801979"/>
              <a:chOff x="4150" y="890"/>
              <a:chExt cx="1043" cy="726"/>
            </a:xfrm>
          </p:grpSpPr>
          <p:sp>
            <p:nvSpPr>
              <p:cNvPr id="8324" name="AutoShape 39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25" name="Line 40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Text Box 41"/>
              <p:cNvSpPr txBox="1">
                <a:spLocks noChangeArrowheads="1"/>
              </p:cNvSpPr>
              <p:nvPr/>
            </p:nvSpPr>
            <p:spPr bwMode="auto">
              <a:xfrm>
                <a:off x="4150" y="89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接通中</a:t>
                </a:r>
              </a:p>
            </p:txBody>
          </p:sp>
          <p:sp>
            <p:nvSpPr>
              <p:cNvPr id="291" name="Text Box 42"/>
              <p:cNvSpPr txBox="1">
                <a:spLocks noChangeArrowheads="1"/>
              </p:cNvSpPr>
              <p:nvPr/>
            </p:nvSpPr>
            <p:spPr bwMode="auto">
              <a:xfrm>
                <a:off x="4150" y="125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试接通</a:t>
                </a:r>
              </a:p>
            </p:txBody>
          </p:sp>
        </p:grpSp>
        <p:grpSp>
          <p:nvGrpSpPr>
            <p:cNvPr id="8205" name="Group 43"/>
            <p:cNvGrpSpPr>
              <a:grpSpLocks/>
            </p:cNvGrpSpPr>
            <p:nvPr/>
          </p:nvGrpSpPr>
          <p:grpSpPr bwMode="auto">
            <a:xfrm>
              <a:off x="3120123" y="4069376"/>
              <a:ext cx="1602513" cy="739452"/>
              <a:chOff x="4150" y="890"/>
              <a:chExt cx="1043" cy="726"/>
            </a:xfrm>
          </p:grpSpPr>
          <p:sp>
            <p:nvSpPr>
              <p:cNvPr id="8320" name="AutoShape 44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21" name="Line 45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Text Box 46"/>
              <p:cNvSpPr txBox="1">
                <a:spLocks noChangeArrowheads="1"/>
              </p:cNvSpPr>
              <p:nvPr/>
            </p:nvSpPr>
            <p:spPr bwMode="auto">
              <a:xfrm>
                <a:off x="4150" y="888"/>
                <a:ext cx="10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忙音</a:t>
                </a:r>
              </a:p>
            </p:txBody>
          </p:sp>
          <p:sp>
            <p:nvSpPr>
              <p:cNvPr id="287" name="Text Box 47"/>
              <p:cNvSpPr txBox="1">
                <a:spLocks noChangeArrowheads="1"/>
              </p:cNvSpPr>
              <p:nvPr/>
            </p:nvSpPr>
            <p:spPr bwMode="auto">
              <a:xfrm>
                <a:off x="4150" y="1248"/>
                <a:ext cx="104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响忙音</a:t>
                </a:r>
              </a:p>
            </p:txBody>
          </p:sp>
        </p:grpSp>
        <p:sp>
          <p:nvSpPr>
            <p:cNvPr id="8206" name="Line 48"/>
            <p:cNvSpPr>
              <a:spLocks noChangeShapeType="1"/>
            </p:cNvSpPr>
            <p:nvPr/>
          </p:nvSpPr>
          <p:spPr bwMode="auto">
            <a:xfrm>
              <a:off x="2562393" y="1295070"/>
              <a:ext cx="0" cy="505654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49"/>
            <p:cNvSpPr>
              <a:spLocks noChangeShapeType="1"/>
            </p:cNvSpPr>
            <p:nvPr/>
          </p:nvSpPr>
          <p:spPr bwMode="auto">
            <a:xfrm>
              <a:off x="2562393" y="1295070"/>
              <a:ext cx="313588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50"/>
            <p:cNvSpPr>
              <a:spLocks noChangeShapeType="1"/>
            </p:cNvSpPr>
            <p:nvPr/>
          </p:nvSpPr>
          <p:spPr bwMode="auto">
            <a:xfrm>
              <a:off x="6326685" y="1479933"/>
              <a:ext cx="0" cy="37108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51"/>
            <p:cNvSpPr>
              <a:spLocks noChangeShapeType="1"/>
            </p:cNvSpPr>
            <p:nvPr/>
          </p:nvSpPr>
          <p:spPr bwMode="auto">
            <a:xfrm>
              <a:off x="7162511" y="2651639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52"/>
            <p:cNvSpPr>
              <a:spLocks noChangeShapeType="1"/>
            </p:cNvSpPr>
            <p:nvPr/>
          </p:nvSpPr>
          <p:spPr bwMode="auto">
            <a:xfrm>
              <a:off x="6395825" y="3268755"/>
              <a:ext cx="0" cy="24603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53"/>
            <p:cNvSpPr>
              <a:spLocks noChangeShapeType="1"/>
            </p:cNvSpPr>
            <p:nvPr/>
          </p:nvSpPr>
          <p:spPr bwMode="auto">
            <a:xfrm>
              <a:off x="6395825" y="3947040"/>
              <a:ext cx="0" cy="3085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54"/>
            <p:cNvSpPr>
              <a:spLocks noChangeShapeType="1"/>
            </p:cNvSpPr>
            <p:nvPr/>
          </p:nvSpPr>
          <p:spPr bwMode="auto">
            <a:xfrm>
              <a:off x="6953555" y="3762177"/>
              <a:ext cx="90650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55"/>
            <p:cNvSpPr>
              <a:spLocks noChangeShapeType="1"/>
            </p:cNvSpPr>
            <p:nvPr/>
          </p:nvSpPr>
          <p:spPr bwMode="auto">
            <a:xfrm>
              <a:off x="9531710" y="3762177"/>
              <a:ext cx="41791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56"/>
            <p:cNvSpPr>
              <a:spLocks noChangeShapeType="1"/>
            </p:cNvSpPr>
            <p:nvPr/>
          </p:nvSpPr>
          <p:spPr bwMode="auto">
            <a:xfrm>
              <a:off x="9531710" y="2590471"/>
              <a:ext cx="34877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57"/>
            <p:cNvSpPr>
              <a:spLocks noChangeShapeType="1"/>
            </p:cNvSpPr>
            <p:nvPr/>
          </p:nvSpPr>
          <p:spPr bwMode="auto">
            <a:xfrm flipV="1">
              <a:off x="9949624" y="1295070"/>
              <a:ext cx="0" cy="246710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58"/>
            <p:cNvSpPr>
              <a:spLocks noChangeShapeType="1"/>
            </p:cNvSpPr>
            <p:nvPr/>
          </p:nvSpPr>
          <p:spPr bwMode="auto">
            <a:xfrm flipH="1">
              <a:off x="7022695" y="1295070"/>
              <a:ext cx="292692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59"/>
            <p:cNvSpPr>
              <a:spLocks noChangeShapeType="1"/>
            </p:cNvSpPr>
            <p:nvPr/>
          </p:nvSpPr>
          <p:spPr bwMode="auto">
            <a:xfrm>
              <a:off x="8695884" y="4193071"/>
              <a:ext cx="0" cy="221971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60"/>
            <p:cNvSpPr>
              <a:spLocks noChangeShapeType="1"/>
            </p:cNvSpPr>
            <p:nvPr/>
          </p:nvSpPr>
          <p:spPr bwMode="auto">
            <a:xfrm flipH="1">
              <a:off x="4584356" y="6412787"/>
              <a:ext cx="411152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61"/>
            <p:cNvSpPr>
              <a:spLocks noChangeShapeType="1"/>
            </p:cNvSpPr>
            <p:nvPr/>
          </p:nvSpPr>
          <p:spPr bwMode="auto">
            <a:xfrm>
              <a:off x="4304722" y="5858198"/>
              <a:ext cx="0" cy="3085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62"/>
            <p:cNvSpPr>
              <a:spLocks noChangeShapeType="1"/>
            </p:cNvSpPr>
            <p:nvPr/>
          </p:nvSpPr>
          <p:spPr bwMode="auto">
            <a:xfrm flipH="1">
              <a:off x="2562393" y="5610807"/>
              <a:ext cx="69754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63"/>
            <p:cNvSpPr>
              <a:spLocks noChangeShapeType="1"/>
            </p:cNvSpPr>
            <p:nvPr/>
          </p:nvSpPr>
          <p:spPr bwMode="auto">
            <a:xfrm flipH="1">
              <a:off x="2562393" y="6351619"/>
              <a:ext cx="83736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Line 64"/>
            <p:cNvSpPr>
              <a:spLocks noChangeShapeType="1"/>
            </p:cNvSpPr>
            <p:nvPr/>
          </p:nvSpPr>
          <p:spPr bwMode="auto">
            <a:xfrm flipH="1">
              <a:off x="4513679" y="5610807"/>
              <a:ext cx="111545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Line 65"/>
            <p:cNvSpPr>
              <a:spLocks noChangeShapeType="1"/>
            </p:cNvSpPr>
            <p:nvPr/>
          </p:nvSpPr>
          <p:spPr bwMode="auto">
            <a:xfrm flipH="1">
              <a:off x="2562393" y="5364776"/>
              <a:ext cx="306674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66"/>
            <p:cNvSpPr>
              <a:spLocks noChangeShapeType="1"/>
            </p:cNvSpPr>
            <p:nvPr/>
          </p:nvSpPr>
          <p:spPr bwMode="auto">
            <a:xfrm flipH="1">
              <a:off x="4724172" y="4501629"/>
              <a:ext cx="90496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Line 67"/>
            <p:cNvSpPr>
              <a:spLocks noChangeShapeType="1"/>
            </p:cNvSpPr>
            <p:nvPr/>
          </p:nvSpPr>
          <p:spPr bwMode="auto">
            <a:xfrm flipH="1">
              <a:off x="2562393" y="4501629"/>
              <a:ext cx="55773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68"/>
            <p:cNvSpPr>
              <a:spLocks noChangeShapeType="1"/>
            </p:cNvSpPr>
            <p:nvPr/>
          </p:nvSpPr>
          <p:spPr bwMode="auto">
            <a:xfrm>
              <a:off x="6464965" y="5056218"/>
              <a:ext cx="0" cy="18486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69"/>
            <p:cNvSpPr>
              <a:spLocks noChangeShapeType="1"/>
            </p:cNvSpPr>
            <p:nvPr/>
          </p:nvSpPr>
          <p:spPr bwMode="auto">
            <a:xfrm flipH="1">
              <a:off x="2562393" y="3884513"/>
              <a:ext cx="320656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70"/>
            <p:cNvSpPr>
              <a:spLocks noChangeShapeType="1"/>
            </p:cNvSpPr>
            <p:nvPr/>
          </p:nvSpPr>
          <p:spPr bwMode="auto">
            <a:xfrm flipH="1">
              <a:off x="5002269" y="3762177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71"/>
            <p:cNvSpPr>
              <a:spLocks noChangeShapeType="1"/>
            </p:cNvSpPr>
            <p:nvPr/>
          </p:nvSpPr>
          <p:spPr bwMode="auto">
            <a:xfrm>
              <a:off x="5002269" y="3638482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72"/>
            <p:cNvSpPr>
              <a:spLocks noChangeShapeType="1"/>
            </p:cNvSpPr>
            <p:nvPr/>
          </p:nvSpPr>
          <p:spPr bwMode="auto">
            <a:xfrm flipV="1">
              <a:off x="5002269" y="3638482"/>
              <a:ext cx="0" cy="12369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73"/>
            <p:cNvSpPr>
              <a:spLocks noChangeShapeType="1"/>
            </p:cNvSpPr>
            <p:nvPr/>
          </p:nvSpPr>
          <p:spPr bwMode="auto">
            <a:xfrm flipH="1">
              <a:off x="2562393" y="2714166"/>
              <a:ext cx="299760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74"/>
            <p:cNvSpPr txBox="1">
              <a:spLocks noChangeArrowheads="1"/>
            </p:cNvSpPr>
            <p:nvPr/>
          </p:nvSpPr>
          <p:spPr bwMode="auto">
            <a:xfrm>
              <a:off x="3468688" y="981075"/>
              <a:ext cx="16065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挂断电话</a:t>
              </a:r>
            </a:p>
          </p:txBody>
        </p:sp>
        <p:sp>
          <p:nvSpPr>
            <p:cNvPr id="196" name="Text Box 75"/>
            <p:cNvSpPr txBox="1">
              <a:spLocks noChangeArrowheads="1"/>
            </p:cNvSpPr>
            <p:nvPr/>
          </p:nvSpPr>
          <p:spPr bwMode="auto">
            <a:xfrm>
              <a:off x="7651750" y="985838"/>
              <a:ext cx="16017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挂断电话</a:t>
              </a:r>
            </a:p>
          </p:txBody>
        </p:sp>
        <p:sp>
          <p:nvSpPr>
            <p:cNvPr id="197" name="Text Box 76"/>
            <p:cNvSpPr txBox="1">
              <a:spLocks noChangeArrowheads="1"/>
            </p:cNvSpPr>
            <p:nvPr/>
          </p:nvSpPr>
          <p:spPr bwMode="auto">
            <a:xfrm>
              <a:off x="7023100" y="2281238"/>
              <a:ext cx="9064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超时</a:t>
              </a:r>
            </a:p>
          </p:txBody>
        </p:sp>
        <p:sp>
          <p:nvSpPr>
            <p:cNvPr id="198" name="Text Box 77"/>
            <p:cNvSpPr txBox="1">
              <a:spLocks noChangeArrowheads="1"/>
            </p:cNvSpPr>
            <p:nvPr/>
          </p:nvSpPr>
          <p:spPr bwMode="auto">
            <a:xfrm>
              <a:off x="6604000" y="3390900"/>
              <a:ext cx="1603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无效号码</a:t>
              </a:r>
            </a:p>
          </p:txBody>
        </p:sp>
        <p:sp>
          <p:nvSpPr>
            <p:cNvPr id="199" name="Text Box 78"/>
            <p:cNvSpPr txBox="1">
              <a:spLocks noChangeArrowheads="1"/>
            </p:cNvSpPr>
            <p:nvPr/>
          </p:nvSpPr>
          <p:spPr bwMode="auto">
            <a:xfrm>
              <a:off x="6256338" y="3206750"/>
              <a:ext cx="9064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数字</a:t>
              </a:r>
            </a:p>
          </p:txBody>
        </p:sp>
        <p:sp>
          <p:nvSpPr>
            <p:cNvPr id="200" name="Text Box 79"/>
            <p:cNvSpPr txBox="1">
              <a:spLocks noChangeArrowheads="1"/>
            </p:cNvSpPr>
            <p:nvPr/>
          </p:nvSpPr>
          <p:spPr bwMode="auto">
            <a:xfrm>
              <a:off x="4932363" y="3324225"/>
              <a:ext cx="908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数字</a:t>
              </a:r>
            </a:p>
          </p:txBody>
        </p:sp>
        <p:sp>
          <p:nvSpPr>
            <p:cNvPr id="201" name="Text Box 80"/>
            <p:cNvSpPr txBox="1">
              <a:spLocks noChangeArrowheads="1"/>
            </p:cNvSpPr>
            <p:nvPr/>
          </p:nvSpPr>
          <p:spPr bwMode="auto">
            <a:xfrm>
              <a:off x="4722813" y="4132263"/>
              <a:ext cx="9064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占线</a:t>
              </a:r>
            </a:p>
          </p:txBody>
        </p:sp>
        <p:sp>
          <p:nvSpPr>
            <p:cNvPr id="202" name="Text Box 81"/>
            <p:cNvSpPr txBox="1">
              <a:spLocks noChangeArrowheads="1"/>
            </p:cNvSpPr>
            <p:nvPr/>
          </p:nvSpPr>
          <p:spPr bwMode="auto">
            <a:xfrm>
              <a:off x="6464300" y="3941763"/>
              <a:ext cx="11160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有效号码</a:t>
              </a:r>
            </a:p>
          </p:txBody>
        </p:sp>
        <p:sp>
          <p:nvSpPr>
            <p:cNvPr id="203" name="Text Box 82"/>
            <p:cNvSpPr txBox="1">
              <a:spLocks noChangeArrowheads="1"/>
            </p:cNvSpPr>
            <p:nvPr/>
          </p:nvSpPr>
          <p:spPr bwMode="auto">
            <a:xfrm>
              <a:off x="7023100" y="4994275"/>
              <a:ext cx="9064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已接通</a:t>
              </a:r>
            </a:p>
          </p:txBody>
        </p:sp>
        <p:sp>
          <p:nvSpPr>
            <p:cNvPr id="8241" name="Line 83"/>
            <p:cNvSpPr>
              <a:spLocks noChangeShapeType="1"/>
            </p:cNvSpPr>
            <p:nvPr/>
          </p:nvSpPr>
          <p:spPr bwMode="auto">
            <a:xfrm flipH="1">
              <a:off x="2562393" y="4932523"/>
              <a:ext cx="306674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Text Box 84"/>
            <p:cNvSpPr txBox="1">
              <a:spLocks noChangeArrowheads="1"/>
            </p:cNvSpPr>
            <p:nvPr/>
          </p:nvSpPr>
          <p:spPr bwMode="auto">
            <a:xfrm>
              <a:off x="4306888" y="5610225"/>
              <a:ext cx="160178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受话人回话</a:t>
              </a:r>
            </a:p>
          </p:txBody>
        </p:sp>
        <p:sp>
          <p:nvSpPr>
            <p:cNvPr id="206" name="Text Box 85"/>
            <p:cNvSpPr txBox="1">
              <a:spLocks noChangeArrowheads="1"/>
            </p:cNvSpPr>
            <p:nvPr/>
          </p:nvSpPr>
          <p:spPr bwMode="auto">
            <a:xfrm>
              <a:off x="2424113" y="5857875"/>
              <a:ext cx="18811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受话人挂断电话</a:t>
              </a:r>
            </a:p>
          </p:txBody>
        </p:sp>
        <p:sp>
          <p:nvSpPr>
            <p:cNvPr id="207" name="Text Box 86"/>
            <p:cNvSpPr txBox="1">
              <a:spLocks noChangeArrowheads="1"/>
            </p:cNvSpPr>
            <p:nvPr/>
          </p:nvSpPr>
          <p:spPr bwMode="auto">
            <a:xfrm>
              <a:off x="8418513" y="5180013"/>
              <a:ext cx="16017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信息播完</a:t>
              </a:r>
            </a:p>
          </p:txBody>
        </p:sp>
        <p:sp>
          <p:nvSpPr>
            <p:cNvPr id="208" name="AutoShape 165"/>
            <p:cNvSpPr>
              <a:spLocks noChangeArrowheads="1"/>
            </p:cNvSpPr>
            <p:nvPr/>
          </p:nvSpPr>
          <p:spPr bwMode="auto">
            <a:xfrm>
              <a:off x="5768975" y="1049338"/>
              <a:ext cx="1185863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闲置</a:t>
              </a:r>
            </a:p>
          </p:txBody>
        </p:sp>
        <p:grpSp>
          <p:nvGrpSpPr>
            <p:cNvPr id="8246" name="Group 166"/>
            <p:cNvGrpSpPr>
              <a:grpSpLocks/>
            </p:cNvGrpSpPr>
            <p:nvPr/>
          </p:nvGrpSpPr>
          <p:grpSpPr bwMode="auto">
            <a:xfrm>
              <a:off x="5559998" y="1906750"/>
              <a:ext cx="1604049" cy="1376958"/>
              <a:chOff x="2426" y="886"/>
              <a:chExt cx="1044" cy="1037"/>
            </a:xfrm>
          </p:grpSpPr>
          <p:sp>
            <p:nvSpPr>
              <p:cNvPr id="8314" name="AutoShape 167"/>
              <p:cNvSpPr>
                <a:spLocks noChangeArrowheads="1"/>
              </p:cNvSpPr>
              <p:nvPr/>
            </p:nvSpPr>
            <p:spPr bwMode="auto">
              <a:xfrm>
                <a:off x="2426" y="890"/>
                <a:ext cx="1044" cy="998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15" name="Line 168"/>
              <p:cNvSpPr>
                <a:spLocks noChangeShapeType="1"/>
              </p:cNvSpPr>
              <p:nvPr/>
            </p:nvSpPr>
            <p:spPr bwMode="auto">
              <a:xfrm>
                <a:off x="2426" y="1117"/>
                <a:ext cx="1044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6" name="Line 169"/>
              <p:cNvSpPr>
                <a:spLocks noChangeShapeType="1"/>
              </p:cNvSpPr>
              <p:nvPr/>
            </p:nvSpPr>
            <p:spPr bwMode="auto">
              <a:xfrm>
                <a:off x="2426" y="1344"/>
                <a:ext cx="1044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Text Box 170"/>
              <p:cNvSpPr txBox="1">
                <a:spLocks noChangeArrowheads="1"/>
              </p:cNvSpPr>
              <p:nvPr/>
            </p:nvSpPr>
            <p:spPr bwMode="auto">
              <a:xfrm>
                <a:off x="2517" y="886"/>
                <a:ext cx="866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拨号音</a:t>
                </a:r>
              </a:p>
            </p:txBody>
          </p:sp>
          <p:sp>
            <p:nvSpPr>
              <p:cNvPr id="282" name="Text Box 171"/>
              <p:cNvSpPr txBox="1">
                <a:spLocks noChangeArrowheads="1"/>
              </p:cNvSpPr>
              <p:nvPr/>
            </p:nvSpPr>
            <p:spPr bwMode="auto">
              <a:xfrm>
                <a:off x="2472" y="1117"/>
                <a:ext cx="952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timer=0</a:t>
                </a:r>
              </a:p>
            </p:txBody>
          </p:sp>
          <p:sp>
            <p:nvSpPr>
              <p:cNvPr id="283" name="Text Box 172"/>
              <p:cNvSpPr txBox="1">
                <a:spLocks noChangeArrowheads="1"/>
              </p:cNvSpPr>
              <p:nvPr/>
            </p:nvSpPr>
            <p:spPr bwMode="auto">
              <a:xfrm>
                <a:off x="2426" y="1389"/>
                <a:ext cx="1048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响拨号音</a:t>
                </a:r>
              </a:p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且增加</a:t>
                </a: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timer</a:t>
                </a:r>
              </a:p>
            </p:txBody>
          </p:sp>
        </p:grpSp>
        <p:sp>
          <p:nvSpPr>
            <p:cNvPr id="210" name="AutoShape 173"/>
            <p:cNvSpPr>
              <a:spLocks noChangeArrowheads="1"/>
            </p:cNvSpPr>
            <p:nvPr/>
          </p:nvSpPr>
          <p:spPr bwMode="auto">
            <a:xfrm>
              <a:off x="5768975" y="3516313"/>
              <a:ext cx="1185863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拨号</a:t>
              </a:r>
            </a:p>
          </p:txBody>
        </p:sp>
        <p:sp>
          <p:nvSpPr>
            <p:cNvPr id="211" name="AutoShape 174"/>
            <p:cNvSpPr>
              <a:spLocks noChangeArrowheads="1"/>
            </p:cNvSpPr>
            <p:nvPr/>
          </p:nvSpPr>
          <p:spPr bwMode="auto">
            <a:xfrm>
              <a:off x="3328988" y="5426075"/>
              <a:ext cx="1185862" cy="428625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通话</a:t>
              </a:r>
            </a:p>
          </p:txBody>
        </p:sp>
        <p:sp>
          <p:nvSpPr>
            <p:cNvPr id="212" name="AutoShape 175"/>
            <p:cNvSpPr>
              <a:spLocks noChangeArrowheads="1"/>
            </p:cNvSpPr>
            <p:nvPr/>
          </p:nvSpPr>
          <p:spPr bwMode="auto">
            <a:xfrm>
              <a:off x="3400425" y="6167438"/>
              <a:ext cx="1185863" cy="430212"/>
            </a:xfrm>
            <a:prstGeom prst="flowChartTerminator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8850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断线</a:t>
              </a:r>
            </a:p>
          </p:txBody>
        </p:sp>
        <p:grpSp>
          <p:nvGrpSpPr>
            <p:cNvPr id="8250" name="Group 176"/>
            <p:cNvGrpSpPr>
              <a:grpSpLocks/>
            </p:cNvGrpSpPr>
            <p:nvPr/>
          </p:nvGrpSpPr>
          <p:grpSpPr bwMode="auto">
            <a:xfrm>
              <a:off x="5629139" y="5241081"/>
              <a:ext cx="1602513" cy="740812"/>
              <a:chOff x="4150" y="890"/>
              <a:chExt cx="1043" cy="726"/>
            </a:xfrm>
          </p:grpSpPr>
          <p:sp>
            <p:nvSpPr>
              <p:cNvPr id="8310" name="AutoShape 177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11" name="Line 178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" name="Text Box 179"/>
              <p:cNvSpPr txBox="1">
                <a:spLocks noChangeArrowheads="1"/>
              </p:cNvSpPr>
              <p:nvPr/>
            </p:nvSpPr>
            <p:spPr bwMode="auto">
              <a:xfrm>
                <a:off x="4150" y="888"/>
                <a:ext cx="1043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振铃</a:t>
                </a:r>
              </a:p>
            </p:txBody>
          </p:sp>
          <p:sp>
            <p:nvSpPr>
              <p:cNvPr id="277" name="Text Box 180"/>
              <p:cNvSpPr txBox="1">
                <a:spLocks noChangeArrowheads="1"/>
              </p:cNvSpPr>
              <p:nvPr/>
            </p:nvSpPr>
            <p:spPr bwMode="auto">
              <a:xfrm>
                <a:off x="4150" y="1247"/>
                <a:ext cx="1043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振铃</a:t>
                </a:r>
              </a:p>
            </p:txBody>
          </p:sp>
        </p:grpSp>
        <p:grpSp>
          <p:nvGrpSpPr>
            <p:cNvPr id="8251" name="Group 181"/>
            <p:cNvGrpSpPr>
              <a:grpSpLocks/>
            </p:cNvGrpSpPr>
            <p:nvPr/>
          </p:nvGrpSpPr>
          <p:grpSpPr bwMode="auto">
            <a:xfrm>
              <a:off x="7929198" y="3391091"/>
              <a:ext cx="1602513" cy="801979"/>
              <a:chOff x="4150" y="890"/>
              <a:chExt cx="1043" cy="726"/>
            </a:xfrm>
          </p:grpSpPr>
          <p:sp>
            <p:nvSpPr>
              <p:cNvPr id="8306" name="AutoShape 182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07" name="Line 183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Text Box 184"/>
              <p:cNvSpPr txBox="1">
                <a:spLocks noChangeArrowheads="1"/>
              </p:cNvSpPr>
              <p:nvPr/>
            </p:nvSpPr>
            <p:spPr bwMode="auto">
              <a:xfrm>
                <a:off x="4150" y="89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存储的信息</a:t>
                </a:r>
              </a:p>
            </p:txBody>
          </p:sp>
          <p:sp>
            <p:nvSpPr>
              <p:cNvPr id="273" name="Text Box 185"/>
              <p:cNvSpPr txBox="1">
                <a:spLocks noChangeArrowheads="1"/>
              </p:cNvSpPr>
              <p:nvPr/>
            </p:nvSpPr>
            <p:spPr bwMode="auto">
              <a:xfrm>
                <a:off x="4150" y="1249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播放信息</a:t>
                </a:r>
              </a:p>
            </p:txBody>
          </p:sp>
        </p:grpSp>
        <p:grpSp>
          <p:nvGrpSpPr>
            <p:cNvPr id="8252" name="Group 186"/>
            <p:cNvGrpSpPr>
              <a:grpSpLocks/>
            </p:cNvGrpSpPr>
            <p:nvPr/>
          </p:nvGrpSpPr>
          <p:grpSpPr bwMode="auto">
            <a:xfrm>
              <a:off x="7929198" y="2034523"/>
              <a:ext cx="1602513" cy="801979"/>
              <a:chOff x="4150" y="890"/>
              <a:chExt cx="1043" cy="726"/>
            </a:xfrm>
          </p:grpSpPr>
          <p:sp>
            <p:nvSpPr>
              <p:cNvPr id="8302" name="AutoShape 187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303" name="Line 188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Text Box 189"/>
              <p:cNvSpPr txBox="1">
                <a:spLocks noChangeArrowheads="1"/>
              </p:cNvSpPr>
              <p:nvPr/>
            </p:nvSpPr>
            <p:spPr bwMode="auto">
              <a:xfrm>
                <a:off x="4150" y="892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超时</a:t>
                </a:r>
              </a:p>
            </p:txBody>
          </p:sp>
          <p:sp>
            <p:nvSpPr>
              <p:cNvPr id="269" name="Text Box 190"/>
              <p:cNvSpPr txBox="1">
                <a:spLocks noChangeArrowheads="1"/>
              </p:cNvSpPr>
              <p:nvPr/>
            </p:nvSpPr>
            <p:spPr bwMode="auto">
              <a:xfrm>
                <a:off x="4150" y="125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响蜂鸣音</a:t>
                </a:r>
              </a:p>
            </p:txBody>
          </p:sp>
        </p:grpSp>
        <p:grpSp>
          <p:nvGrpSpPr>
            <p:cNvPr id="8253" name="Group 191"/>
            <p:cNvGrpSpPr>
              <a:grpSpLocks/>
            </p:cNvGrpSpPr>
            <p:nvPr/>
          </p:nvGrpSpPr>
          <p:grpSpPr bwMode="auto">
            <a:xfrm>
              <a:off x="5629139" y="4255598"/>
              <a:ext cx="1602513" cy="801979"/>
              <a:chOff x="4150" y="890"/>
              <a:chExt cx="1043" cy="726"/>
            </a:xfrm>
          </p:grpSpPr>
          <p:sp>
            <p:nvSpPr>
              <p:cNvPr id="8298" name="AutoShape 192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299" name="Line 193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Text Box 194"/>
              <p:cNvSpPr txBox="1">
                <a:spLocks noChangeArrowheads="1"/>
              </p:cNvSpPr>
              <p:nvPr/>
            </p:nvSpPr>
            <p:spPr bwMode="auto">
              <a:xfrm>
                <a:off x="4150" y="89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接通中</a:t>
                </a:r>
              </a:p>
            </p:txBody>
          </p:sp>
          <p:sp>
            <p:nvSpPr>
              <p:cNvPr id="265" name="Text Box 195"/>
              <p:cNvSpPr txBox="1">
                <a:spLocks noChangeArrowheads="1"/>
              </p:cNvSpPr>
              <p:nvPr/>
            </p:nvSpPr>
            <p:spPr bwMode="auto">
              <a:xfrm>
                <a:off x="4150" y="1250"/>
                <a:ext cx="1043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试接通</a:t>
                </a:r>
              </a:p>
            </p:txBody>
          </p:sp>
        </p:grpSp>
        <p:grpSp>
          <p:nvGrpSpPr>
            <p:cNvPr id="8254" name="Group 196"/>
            <p:cNvGrpSpPr>
              <a:grpSpLocks/>
            </p:cNvGrpSpPr>
            <p:nvPr/>
          </p:nvGrpSpPr>
          <p:grpSpPr bwMode="auto">
            <a:xfrm>
              <a:off x="3120123" y="4069376"/>
              <a:ext cx="1602513" cy="739452"/>
              <a:chOff x="4150" y="890"/>
              <a:chExt cx="1043" cy="726"/>
            </a:xfrm>
          </p:grpSpPr>
          <p:sp>
            <p:nvSpPr>
              <p:cNvPr id="8294" name="AutoShape 197"/>
              <p:cNvSpPr>
                <a:spLocks noChangeArrowheads="1"/>
              </p:cNvSpPr>
              <p:nvPr/>
            </p:nvSpPr>
            <p:spPr bwMode="auto">
              <a:xfrm>
                <a:off x="4150" y="890"/>
                <a:ext cx="1043" cy="726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1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defTabSz="108743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200">
                  <a:latin typeface="Garamond" pitchFamily="18" charset="0"/>
                </a:endParaRPr>
              </a:p>
            </p:txBody>
          </p:sp>
          <p:sp>
            <p:nvSpPr>
              <p:cNvPr id="8295" name="Line 198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104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Text Box 199"/>
              <p:cNvSpPr txBox="1">
                <a:spLocks noChangeArrowheads="1"/>
              </p:cNvSpPr>
              <p:nvPr/>
            </p:nvSpPr>
            <p:spPr bwMode="auto">
              <a:xfrm>
                <a:off x="4150" y="888"/>
                <a:ext cx="104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忙音</a:t>
                </a:r>
              </a:p>
            </p:txBody>
          </p:sp>
          <p:sp>
            <p:nvSpPr>
              <p:cNvPr id="261" name="Text Box 200"/>
              <p:cNvSpPr txBox="1">
                <a:spLocks noChangeArrowheads="1"/>
              </p:cNvSpPr>
              <p:nvPr/>
            </p:nvSpPr>
            <p:spPr bwMode="auto">
              <a:xfrm>
                <a:off x="4150" y="1248"/>
                <a:ext cx="104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1088502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do/</a:t>
                </a:r>
                <a:r>
                  <a:rPr lang="zh-CN" altLang="en-US" sz="16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</a:rPr>
                  <a:t>响忙音</a:t>
                </a:r>
              </a:p>
            </p:txBody>
          </p:sp>
        </p:grpSp>
        <p:sp>
          <p:nvSpPr>
            <p:cNvPr id="8255" name="Line 201"/>
            <p:cNvSpPr>
              <a:spLocks noChangeShapeType="1"/>
            </p:cNvSpPr>
            <p:nvPr/>
          </p:nvSpPr>
          <p:spPr bwMode="auto">
            <a:xfrm>
              <a:off x="2562393" y="1295070"/>
              <a:ext cx="0" cy="505654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202"/>
            <p:cNvSpPr>
              <a:spLocks noChangeShapeType="1"/>
            </p:cNvSpPr>
            <p:nvPr/>
          </p:nvSpPr>
          <p:spPr bwMode="auto">
            <a:xfrm>
              <a:off x="2562393" y="1295070"/>
              <a:ext cx="313588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203"/>
            <p:cNvSpPr>
              <a:spLocks noChangeShapeType="1"/>
            </p:cNvSpPr>
            <p:nvPr/>
          </p:nvSpPr>
          <p:spPr bwMode="auto">
            <a:xfrm>
              <a:off x="6326685" y="1479933"/>
              <a:ext cx="0" cy="37108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204"/>
            <p:cNvSpPr>
              <a:spLocks noChangeShapeType="1"/>
            </p:cNvSpPr>
            <p:nvPr/>
          </p:nvSpPr>
          <p:spPr bwMode="auto">
            <a:xfrm>
              <a:off x="7162511" y="2651639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205"/>
            <p:cNvSpPr>
              <a:spLocks noChangeShapeType="1"/>
            </p:cNvSpPr>
            <p:nvPr/>
          </p:nvSpPr>
          <p:spPr bwMode="auto">
            <a:xfrm>
              <a:off x="6395825" y="3268755"/>
              <a:ext cx="0" cy="246031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206"/>
            <p:cNvSpPr>
              <a:spLocks noChangeShapeType="1"/>
            </p:cNvSpPr>
            <p:nvPr/>
          </p:nvSpPr>
          <p:spPr bwMode="auto">
            <a:xfrm>
              <a:off x="6395825" y="3947040"/>
              <a:ext cx="0" cy="3085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207"/>
            <p:cNvSpPr>
              <a:spLocks noChangeShapeType="1"/>
            </p:cNvSpPr>
            <p:nvPr/>
          </p:nvSpPr>
          <p:spPr bwMode="auto">
            <a:xfrm>
              <a:off x="6953555" y="3762177"/>
              <a:ext cx="90650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208"/>
            <p:cNvSpPr>
              <a:spLocks noChangeShapeType="1"/>
            </p:cNvSpPr>
            <p:nvPr/>
          </p:nvSpPr>
          <p:spPr bwMode="auto">
            <a:xfrm>
              <a:off x="9531710" y="3762177"/>
              <a:ext cx="41791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209"/>
            <p:cNvSpPr>
              <a:spLocks noChangeShapeType="1"/>
            </p:cNvSpPr>
            <p:nvPr/>
          </p:nvSpPr>
          <p:spPr bwMode="auto">
            <a:xfrm>
              <a:off x="9531710" y="2590471"/>
              <a:ext cx="34877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211"/>
            <p:cNvSpPr>
              <a:spLocks noChangeShapeType="1"/>
            </p:cNvSpPr>
            <p:nvPr/>
          </p:nvSpPr>
          <p:spPr bwMode="auto">
            <a:xfrm flipH="1">
              <a:off x="7022695" y="1295070"/>
              <a:ext cx="292692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212"/>
            <p:cNvSpPr>
              <a:spLocks noChangeShapeType="1"/>
            </p:cNvSpPr>
            <p:nvPr/>
          </p:nvSpPr>
          <p:spPr bwMode="auto">
            <a:xfrm>
              <a:off x="8695884" y="4193071"/>
              <a:ext cx="0" cy="221971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213"/>
            <p:cNvSpPr>
              <a:spLocks noChangeShapeType="1"/>
            </p:cNvSpPr>
            <p:nvPr/>
          </p:nvSpPr>
          <p:spPr bwMode="auto">
            <a:xfrm flipH="1">
              <a:off x="4584356" y="6412787"/>
              <a:ext cx="411152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214"/>
            <p:cNvSpPr>
              <a:spLocks noChangeShapeType="1"/>
            </p:cNvSpPr>
            <p:nvPr/>
          </p:nvSpPr>
          <p:spPr bwMode="auto">
            <a:xfrm>
              <a:off x="4304722" y="5858198"/>
              <a:ext cx="0" cy="30855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215"/>
            <p:cNvSpPr>
              <a:spLocks noChangeShapeType="1"/>
            </p:cNvSpPr>
            <p:nvPr/>
          </p:nvSpPr>
          <p:spPr bwMode="auto">
            <a:xfrm flipH="1">
              <a:off x="2562393" y="5610807"/>
              <a:ext cx="69754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216"/>
            <p:cNvSpPr>
              <a:spLocks noChangeShapeType="1"/>
            </p:cNvSpPr>
            <p:nvPr/>
          </p:nvSpPr>
          <p:spPr bwMode="auto">
            <a:xfrm flipH="1">
              <a:off x="2562393" y="6351619"/>
              <a:ext cx="83736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217"/>
            <p:cNvSpPr>
              <a:spLocks noChangeShapeType="1"/>
            </p:cNvSpPr>
            <p:nvPr/>
          </p:nvSpPr>
          <p:spPr bwMode="auto">
            <a:xfrm flipH="1">
              <a:off x="4513679" y="5610807"/>
              <a:ext cx="111545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218"/>
            <p:cNvSpPr>
              <a:spLocks noChangeShapeType="1"/>
            </p:cNvSpPr>
            <p:nvPr/>
          </p:nvSpPr>
          <p:spPr bwMode="auto">
            <a:xfrm flipH="1">
              <a:off x="2562393" y="5364776"/>
              <a:ext cx="306674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219"/>
            <p:cNvSpPr>
              <a:spLocks noChangeShapeType="1"/>
            </p:cNvSpPr>
            <p:nvPr/>
          </p:nvSpPr>
          <p:spPr bwMode="auto">
            <a:xfrm flipH="1">
              <a:off x="4724172" y="4501629"/>
              <a:ext cx="90496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220"/>
            <p:cNvSpPr>
              <a:spLocks noChangeShapeType="1"/>
            </p:cNvSpPr>
            <p:nvPr/>
          </p:nvSpPr>
          <p:spPr bwMode="auto">
            <a:xfrm flipH="1">
              <a:off x="2562393" y="4501629"/>
              <a:ext cx="55773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Line 221"/>
            <p:cNvSpPr>
              <a:spLocks noChangeShapeType="1"/>
            </p:cNvSpPr>
            <p:nvPr/>
          </p:nvSpPr>
          <p:spPr bwMode="auto">
            <a:xfrm>
              <a:off x="6464965" y="5056218"/>
              <a:ext cx="0" cy="184863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Line 222"/>
            <p:cNvSpPr>
              <a:spLocks noChangeShapeType="1"/>
            </p:cNvSpPr>
            <p:nvPr/>
          </p:nvSpPr>
          <p:spPr bwMode="auto">
            <a:xfrm flipH="1">
              <a:off x="2562393" y="3884513"/>
              <a:ext cx="320656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Line 223"/>
            <p:cNvSpPr>
              <a:spLocks noChangeShapeType="1"/>
            </p:cNvSpPr>
            <p:nvPr/>
          </p:nvSpPr>
          <p:spPr bwMode="auto">
            <a:xfrm flipH="1">
              <a:off x="5002269" y="3762177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Line 224"/>
            <p:cNvSpPr>
              <a:spLocks noChangeShapeType="1"/>
            </p:cNvSpPr>
            <p:nvPr/>
          </p:nvSpPr>
          <p:spPr bwMode="auto">
            <a:xfrm>
              <a:off x="5002269" y="3638482"/>
              <a:ext cx="766686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Line 225"/>
            <p:cNvSpPr>
              <a:spLocks noChangeShapeType="1"/>
            </p:cNvSpPr>
            <p:nvPr/>
          </p:nvSpPr>
          <p:spPr bwMode="auto">
            <a:xfrm flipV="1">
              <a:off x="5002269" y="3638482"/>
              <a:ext cx="0" cy="12369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9" name="Line 226"/>
            <p:cNvSpPr>
              <a:spLocks noChangeShapeType="1"/>
            </p:cNvSpPr>
            <p:nvPr/>
          </p:nvSpPr>
          <p:spPr bwMode="auto">
            <a:xfrm flipH="1">
              <a:off x="2562393" y="2714166"/>
              <a:ext cx="299760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Text Box 227"/>
            <p:cNvSpPr txBox="1">
              <a:spLocks noChangeArrowheads="1"/>
            </p:cNvSpPr>
            <p:nvPr/>
          </p:nvSpPr>
          <p:spPr bwMode="auto">
            <a:xfrm>
              <a:off x="3468688" y="981075"/>
              <a:ext cx="16065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挂断电话</a:t>
              </a:r>
            </a:p>
          </p:txBody>
        </p:sp>
        <p:sp>
          <p:nvSpPr>
            <p:cNvPr id="245" name="Text Box 228"/>
            <p:cNvSpPr txBox="1">
              <a:spLocks noChangeArrowheads="1"/>
            </p:cNvSpPr>
            <p:nvPr/>
          </p:nvSpPr>
          <p:spPr bwMode="auto">
            <a:xfrm>
              <a:off x="7651750" y="985838"/>
              <a:ext cx="16017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挂断电话</a:t>
              </a:r>
            </a:p>
          </p:txBody>
        </p:sp>
        <p:sp>
          <p:nvSpPr>
            <p:cNvPr id="246" name="Text Box 229"/>
            <p:cNvSpPr txBox="1">
              <a:spLocks noChangeArrowheads="1"/>
            </p:cNvSpPr>
            <p:nvPr/>
          </p:nvSpPr>
          <p:spPr bwMode="auto">
            <a:xfrm>
              <a:off x="7023100" y="2281238"/>
              <a:ext cx="9064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超时</a:t>
              </a:r>
            </a:p>
          </p:txBody>
        </p:sp>
        <p:sp>
          <p:nvSpPr>
            <p:cNvPr id="247" name="Text Box 230"/>
            <p:cNvSpPr txBox="1">
              <a:spLocks noChangeArrowheads="1"/>
            </p:cNvSpPr>
            <p:nvPr/>
          </p:nvSpPr>
          <p:spPr bwMode="auto">
            <a:xfrm>
              <a:off x="6604000" y="3390900"/>
              <a:ext cx="1603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无效号码</a:t>
              </a:r>
            </a:p>
          </p:txBody>
        </p:sp>
        <p:sp>
          <p:nvSpPr>
            <p:cNvPr id="248" name="Text Box 231"/>
            <p:cNvSpPr txBox="1">
              <a:spLocks noChangeArrowheads="1"/>
            </p:cNvSpPr>
            <p:nvPr/>
          </p:nvSpPr>
          <p:spPr bwMode="auto">
            <a:xfrm>
              <a:off x="6256338" y="3206750"/>
              <a:ext cx="90646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数字</a:t>
              </a:r>
            </a:p>
          </p:txBody>
        </p:sp>
        <p:sp>
          <p:nvSpPr>
            <p:cNvPr id="249" name="Text Box 232"/>
            <p:cNvSpPr txBox="1">
              <a:spLocks noChangeArrowheads="1"/>
            </p:cNvSpPr>
            <p:nvPr/>
          </p:nvSpPr>
          <p:spPr bwMode="auto">
            <a:xfrm>
              <a:off x="4932363" y="3324225"/>
              <a:ext cx="9080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数字</a:t>
              </a:r>
            </a:p>
          </p:txBody>
        </p:sp>
        <p:sp>
          <p:nvSpPr>
            <p:cNvPr id="250" name="Text Box 233"/>
            <p:cNvSpPr txBox="1">
              <a:spLocks noChangeArrowheads="1"/>
            </p:cNvSpPr>
            <p:nvPr/>
          </p:nvSpPr>
          <p:spPr bwMode="auto">
            <a:xfrm>
              <a:off x="4722813" y="4132263"/>
              <a:ext cx="906462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占线</a:t>
              </a:r>
            </a:p>
          </p:txBody>
        </p:sp>
        <p:sp>
          <p:nvSpPr>
            <p:cNvPr id="251" name="Text Box 234"/>
            <p:cNvSpPr txBox="1">
              <a:spLocks noChangeArrowheads="1"/>
            </p:cNvSpPr>
            <p:nvPr/>
          </p:nvSpPr>
          <p:spPr bwMode="auto">
            <a:xfrm>
              <a:off x="6464300" y="3941763"/>
              <a:ext cx="11160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有效号码</a:t>
              </a:r>
            </a:p>
          </p:txBody>
        </p:sp>
        <p:sp>
          <p:nvSpPr>
            <p:cNvPr id="252" name="Text Box 235"/>
            <p:cNvSpPr txBox="1">
              <a:spLocks noChangeArrowheads="1"/>
            </p:cNvSpPr>
            <p:nvPr/>
          </p:nvSpPr>
          <p:spPr bwMode="auto">
            <a:xfrm>
              <a:off x="7023100" y="4994275"/>
              <a:ext cx="9064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已接通</a:t>
              </a:r>
            </a:p>
          </p:txBody>
        </p:sp>
        <p:sp>
          <p:nvSpPr>
            <p:cNvPr id="8289" name="Line 236"/>
            <p:cNvSpPr>
              <a:spLocks noChangeShapeType="1"/>
            </p:cNvSpPr>
            <p:nvPr/>
          </p:nvSpPr>
          <p:spPr bwMode="auto">
            <a:xfrm flipH="1">
              <a:off x="2562393" y="4932523"/>
              <a:ext cx="3066745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237"/>
            <p:cNvSpPr txBox="1">
              <a:spLocks noChangeArrowheads="1"/>
            </p:cNvSpPr>
            <p:nvPr/>
          </p:nvSpPr>
          <p:spPr bwMode="auto">
            <a:xfrm>
              <a:off x="4306888" y="5610225"/>
              <a:ext cx="160178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受话人回话</a:t>
              </a:r>
            </a:p>
          </p:txBody>
        </p:sp>
        <p:sp>
          <p:nvSpPr>
            <p:cNvPr id="255" name="Text Box 238"/>
            <p:cNvSpPr txBox="1">
              <a:spLocks noChangeArrowheads="1"/>
            </p:cNvSpPr>
            <p:nvPr/>
          </p:nvSpPr>
          <p:spPr bwMode="auto">
            <a:xfrm>
              <a:off x="2424113" y="5857875"/>
              <a:ext cx="188118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受话人挂断电话</a:t>
              </a:r>
            </a:p>
          </p:txBody>
        </p:sp>
        <p:sp>
          <p:nvSpPr>
            <p:cNvPr id="256" name="Text Box 239"/>
            <p:cNvSpPr txBox="1">
              <a:spLocks noChangeArrowheads="1"/>
            </p:cNvSpPr>
            <p:nvPr/>
          </p:nvSpPr>
          <p:spPr bwMode="auto">
            <a:xfrm>
              <a:off x="8418513" y="5180013"/>
              <a:ext cx="160178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信息播完</a:t>
              </a:r>
            </a:p>
          </p:txBody>
        </p:sp>
        <p:sp>
          <p:nvSpPr>
            <p:cNvPr id="257" name="Text Box 316"/>
            <p:cNvSpPr txBox="1">
              <a:spLocks noChangeArrowheads="1"/>
            </p:cNvSpPr>
            <p:nvPr/>
          </p:nvSpPr>
          <p:spPr bwMode="auto">
            <a:xfrm>
              <a:off x="6118225" y="1543050"/>
              <a:ext cx="160178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1088502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拿起听筒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Rot="1" noChangeArrowheads="1"/>
          </p:cNvSpPr>
          <p:nvPr/>
        </p:nvSpPr>
        <p:spPr bwMode="auto">
          <a:xfrm>
            <a:off x="839788" y="130175"/>
            <a:ext cx="82296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状态转换图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639616" y="5213434"/>
            <a:ext cx="667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状态转换图和与其等价的状态转换表示例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35360" y="980729"/>
            <a:ext cx="11089232" cy="115212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例如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当有多个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申请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占用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CPU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运行的进程时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有关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CPU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itchFamily="18" charset="0"/>
                <a:ea typeface="仿宋_GB2312" pitchFamily="49" charset="-122"/>
              </a:rPr>
              <a:t>分配的进程的状态迁移。</a:t>
            </a:r>
            <a:endParaRPr lang="zh-CN" altLang="en-US" sz="3600" b="1" dirty="0" smtClean="0">
              <a:solidFill>
                <a:srgbClr val="FFFF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248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 typeface="Arial" charset="0"/>
              <a:buNone/>
            </a:pPr>
            <a:fld id="{CA79E84D-29B9-4158-BA24-412895CF9793}" type="slidenum">
              <a:rPr lang="en-US" altLang="zh-CN" sz="1200">
                <a:latin typeface="Arial" charset="0"/>
              </a:rPr>
              <a:pPr algn="l" eaLnBrk="0" hangingPunct="0">
                <a:spcBef>
                  <a:spcPct val="0"/>
                </a:spcBef>
                <a:buFont typeface="Arial" charset="0"/>
                <a:buNone/>
              </a:pPr>
              <a:t>6</a:t>
            </a:fld>
            <a:endParaRPr lang="en-US" altLang="zh-CN" sz="1200">
              <a:latin typeface="Arial" charset="0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52675"/>
            <a:ext cx="54006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7200" y="2362983"/>
            <a:ext cx="619884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46" indent="-342946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63394" indent="-255152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019175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428750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738" indent="-203200" algn="l" defTabSz="8159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334" indent="-204121" algn="l" defTabSz="8164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577" indent="-204121" algn="l" defTabSz="8164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820" indent="-204121" algn="l" defTabSz="8164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70062" indent="-204121" algn="l" defTabSz="81648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6485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可得到的状态＝就绪，运行，等待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运行（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Running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）：正在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CPU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上做处理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等待（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Wait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）：放弃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CPU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就绪（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Ready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）：等待分配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CPU</a:t>
            </a:r>
          </a:p>
          <a:p>
            <a:pPr defTabSz="816485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生成的事件＝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t4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I/O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等事件发生而要求中断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：中断事件已处理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：分配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CPU</a:t>
            </a:r>
          </a:p>
          <a:p>
            <a:pPr lvl="1" defTabSz="816485" eaLnBrk="1" fontAlgn="auto" hangingPunct="1"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t4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：已用完分配的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CPU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时间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8400"/>
            <a:ext cx="2844800" cy="476250"/>
          </a:xfrm>
          <a:prstGeom prst="rect">
            <a:avLst/>
          </a:prstGeom>
        </p:spPr>
        <p:txBody>
          <a:bodyPr/>
          <a:lstStyle/>
          <a:p>
            <a:fld id="{006A2A17-F78B-4A9F-8DEA-EDEEAB4C0A3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7408" y="1484784"/>
            <a:ext cx="9696813" cy="3312145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ts val="3840"/>
              </a:lnSpc>
              <a:spcAft>
                <a:spcPts val="1200"/>
              </a:spcAft>
            </a:pPr>
            <a:r>
              <a:rPr lang="zh-CN" altLang="en-US" sz="2800" dirty="0"/>
              <a:t>状态之间的关系能够直观地捕捉到，可以检查所有可能的状态是否都已纳入到图中，是否存在不必要的状态等。</a:t>
            </a:r>
          </a:p>
          <a:p>
            <a:pPr algn="just">
              <a:lnSpc>
                <a:spcPts val="3840"/>
              </a:lnSpc>
              <a:spcAft>
                <a:spcPts val="1200"/>
              </a:spcAft>
            </a:pPr>
            <a:r>
              <a:rPr lang="zh-CN" altLang="en-US" sz="2800" dirty="0"/>
              <a:t>由于状态迁移图的单纯性，能够机械地分析许多情况，可很容易地建立分析工具，回答诸如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指定事件序列</a:t>
            </a:r>
            <a:r>
              <a:rPr lang="en-US" altLang="zh-CN" sz="2800" dirty="0"/>
              <a:t>P</a:t>
            </a:r>
            <a:r>
              <a:rPr lang="zh-CN" altLang="en-US" sz="2800" dirty="0"/>
              <a:t>、状态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，可以因为</a:t>
            </a:r>
            <a:r>
              <a:rPr lang="en-US" altLang="zh-CN" sz="2800" dirty="0"/>
              <a:t>P</a:t>
            </a:r>
            <a:r>
              <a:rPr lang="zh-CN" altLang="en-US" sz="2800" dirty="0"/>
              <a:t>从</a:t>
            </a:r>
            <a:r>
              <a:rPr lang="en-US" altLang="zh-CN" sz="2800" dirty="0"/>
              <a:t>A</a:t>
            </a:r>
            <a:r>
              <a:rPr lang="zh-CN" altLang="en-US" sz="2800" dirty="0"/>
              <a:t>向</a:t>
            </a:r>
            <a:r>
              <a:rPr lang="en-US" altLang="zh-CN" sz="2800" dirty="0"/>
              <a:t>B</a:t>
            </a:r>
            <a:r>
              <a:rPr lang="zh-CN" altLang="en-US" sz="2800" dirty="0"/>
              <a:t>迁移吗？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、</a:t>
            </a:r>
            <a:r>
              <a:rPr lang="zh-CN" altLang="en-US" sz="2800" dirty="0">
                <a:latin typeface="Arial"/>
              </a:rPr>
              <a:t>“</a:t>
            </a:r>
            <a:r>
              <a:rPr lang="zh-CN" altLang="en-US" sz="2800" dirty="0"/>
              <a:t>找出经过所有状态的事件序列</a:t>
            </a:r>
            <a:r>
              <a:rPr lang="zh-CN" altLang="en-US" sz="2800" dirty="0">
                <a:latin typeface="Arial"/>
              </a:rPr>
              <a:t>”</a:t>
            </a:r>
            <a:r>
              <a:rPr lang="zh-CN" altLang="en-US" sz="2800" dirty="0"/>
              <a:t>之类的问题。</a:t>
            </a:r>
          </a:p>
        </p:txBody>
      </p:sp>
      <p:sp>
        <p:nvSpPr>
          <p:cNvPr id="7" name="Rectangle 4"/>
          <p:cNvSpPr>
            <a:spLocks noRot="1" noChangeArrowheads="1"/>
          </p:cNvSpPr>
          <p:nvPr/>
        </p:nvSpPr>
        <p:spPr bwMode="auto">
          <a:xfrm>
            <a:off x="839788" y="11588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状态转换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图的优点</a:t>
            </a:r>
            <a:endParaRPr lang="zh-CN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03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新版软件工程母版1</Template>
  <TotalTime>4379</TotalTime>
  <Words>476</Words>
  <Application>Microsoft Office PowerPoint</Application>
  <PresentationFormat>自定义</PresentationFormat>
  <Paragraphs>90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新版软件工程母版</vt:lpstr>
      <vt:lpstr>状态转换图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需求分析</dc:title>
  <dc:creator>HoHo</dc:creator>
  <cp:lastModifiedBy>chy</cp:lastModifiedBy>
  <cp:revision>373</cp:revision>
  <dcterms:created xsi:type="dcterms:W3CDTF">2003-04-04T14:54:53Z</dcterms:created>
  <dcterms:modified xsi:type="dcterms:W3CDTF">2022-04-18T09:14:23Z</dcterms:modified>
</cp:coreProperties>
</file>