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33"/>
  </p:notesMasterIdLst>
  <p:handoutMasterIdLst>
    <p:handoutMasterId r:id="rId34"/>
  </p:handoutMasterIdLst>
  <p:sldIdLst>
    <p:sldId id="359" r:id="rId2"/>
    <p:sldId id="504" r:id="rId3"/>
    <p:sldId id="505" r:id="rId4"/>
    <p:sldId id="506" r:id="rId5"/>
    <p:sldId id="507" r:id="rId6"/>
    <p:sldId id="508" r:id="rId7"/>
    <p:sldId id="385" r:id="rId8"/>
    <p:sldId id="455" r:id="rId9"/>
    <p:sldId id="459" r:id="rId10"/>
    <p:sldId id="460" r:id="rId11"/>
    <p:sldId id="462" r:id="rId12"/>
    <p:sldId id="478" r:id="rId13"/>
    <p:sldId id="479" r:id="rId14"/>
    <p:sldId id="480" r:id="rId15"/>
    <p:sldId id="485" r:id="rId16"/>
    <p:sldId id="486" r:id="rId17"/>
    <p:sldId id="488" r:id="rId18"/>
    <p:sldId id="489" r:id="rId19"/>
    <p:sldId id="490" r:id="rId20"/>
    <p:sldId id="458" r:id="rId21"/>
    <p:sldId id="512" r:id="rId22"/>
    <p:sldId id="513" r:id="rId23"/>
    <p:sldId id="514" r:id="rId24"/>
    <p:sldId id="463" r:id="rId25"/>
    <p:sldId id="466" r:id="rId26"/>
    <p:sldId id="515" r:id="rId27"/>
    <p:sldId id="467" r:id="rId28"/>
    <p:sldId id="495" r:id="rId29"/>
    <p:sldId id="496" r:id="rId30"/>
    <p:sldId id="497" r:id="rId31"/>
    <p:sldId id="498" r:id="rId32"/>
  </p:sldIdLst>
  <p:sldSz cx="12192000" cy="6858000"/>
  <p:notesSz cx="6858000" cy="9144000"/>
  <p:custDataLst>
    <p:tags r:id="rId35"/>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00"/>
    <a:srgbClr val="5BE70D"/>
    <a:srgbClr val="00F2FC"/>
    <a:srgbClr val="FF9900"/>
    <a:srgbClr val="306AE4"/>
    <a:srgbClr val="0555F9"/>
    <a:srgbClr val="01FDF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610"/>
    <p:restoredTop sz="94682"/>
  </p:normalViewPr>
  <p:slideViewPr>
    <p:cSldViewPr snapToGrid="0" snapToObjects="1">
      <p:cViewPr varScale="1">
        <p:scale>
          <a:sx n="76" d="100"/>
          <a:sy n="76" d="100"/>
        </p:scale>
        <p:origin x="-453" y="-51"/>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200" d="100"/>
        <a:sy n="200" d="100"/>
      </p:scale>
      <p:origin x="0" y="0"/>
    </p:cViewPr>
  </p:sorterViewPr>
  <p:notesViewPr>
    <p:cSldViewPr snapToGrid="0" snapToObjects="1">
      <p:cViewPr varScale="1">
        <p:scale>
          <a:sx n="95" d="100"/>
          <a:sy n="95" d="100"/>
        </p:scale>
        <p:origin x="2504" y="19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gs" Target="tags/tag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84B3C7D-7ED1-A34F-BCFC-1C01389AE58C}" type="datetimeFigureOut">
              <a:rPr kumimoji="1" lang="zh-CN" altLang="en-US" smtClean="0"/>
              <a:t>2022/4/18</a:t>
            </a:fld>
            <a:endParaRPr kumimoji="1"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5" name="幻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8CED8CE-3D9F-CA47-A17E-9AD879C3B1C0}" type="slidenum">
              <a:rPr kumimoji="1" lang="zh-CN" altLang="en-US" smtClean="0"/>
              <a:t>‹#›</a:t>
            </a:fld>
            <a:endParaRPr kumimoji="1" lang="zh-CN" altLang="en-US"/>
          </a:p>
        </p:txBody>
      </p:sp>
    </p:spTree>
    <p:extLst>
      <p:ext uri="{BB962C8B-B14F-4D97-AF65-F5344CB8AC3E}">
        <p14:creationId xmlns:p14="http://schemas.microsoft.com/office/powerpoint/2010/main" val="9313179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ACF2CF-5EF1-D24F-8F8B-C67282AA038A}" type="datetimeFigureOut">
              <a:rPr kumimoji="1" lang="zh-CN" altLang="en-US" smtClean="0"/>
              <a:t>2022/4/18</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8F70782-008B-5B48-B01C-A994AC4AA046}" type="slidenum">
              <a:rPr kumimoji="1" lang="zh-CN" altLang="en-US" smtClean="0"/>
              <a:t>‹#›</a:t>
            </a:fld>
            <a:endParaRPr kumimoji="1" lang="zh-CN" altLang="en-US"/>
          </a:p>
        </p:txBody>
      </p:sp>
    </p:spTree>
    <p:extLst>
      <p:ext uri="{BB962C8B-B14F-4D97-AF65-F5344CB8AC3E}">
        <p14:creationId xmlns:p14="http://schemas.microsoft.com/office/powerpoint/2010/main" val="40005889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E3AE05-7DD1-4AF0-924E-BEEA496F3737}"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2E3AE05-7DD1-4AF0-924E-BEEA496F3737}" type="slidenum">
              <a:rPr lang="zh-CN" altLang="en-US" smtClean="0"/>
              <a:t>10</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E3AE05-7DD1-4AF0-924E-BEEA496F3737}" type="slidenum">
              <a:rPr lang="zh-CN" altLang="en-US" smtClean="0"/>
              <a:t>11</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E3AE05-7DD1-4AF0-924E-BEEA496F3737}" type="slidenum">
              <a:rPr lang="zh-CN" altLang="en-US" smtClean="0"/>
              <a:t>12</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E3AE05-7DD1-4AF0-924E-BEEA496F3737}" type="slidenum">
              <a:rPr lang="zh-CN" altLang="en-US" smtClean="0"/>
              <a:t>13</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E3AE05-7DD1-4AF0-924E-BEEA496F3737}" type="slidenum">
              <a:rPr lang="zh-CN" altLang="en-US" smtClean="0"/>
              <a:t>14</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E3AE05-7DD1-4AF0-924E-BEEA496F3737}" type="slidenum">
              <a:rPr lang="zh-CN" altLang="en-US" smtClean="0"/>
              <a:t>15</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E3AE05-7DD1-4AF0-924E-BEEA496F3737}" type="slidenum">
              <a:rPr lang="zh-CN" altLang="en-US" smtClean="0"/>
              <a:t>16</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E3AE05-7DD1-4AF0-924E-BEEA496F3737}" type="slidenum">
              <a:rPr lang="zh-CN" altLang="en-US" smtClean="0"/>
              <a:t>17</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E3AE05-7DD1-4AF0-924E-BEEA496F3737}" type="slidenum">
              <a:rPr lang="zh-CN" altLang="en-US" smtClean="0"/>
              <a:t>18</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E3AE05-7DD1-4AF0-924E-BEEA496F3737}" type="slidenum">
              <a:rPr lang="zh-CN" altLang="en-US" smtClean="0"/>
              <a:t>19</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E3AE05-7DD1-4AF0-924E-BEEA496F3737}" type="slidenum">
              <a:rPr lang="zh-CN" altLang="en-US" smtClean="0"/>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E3AE05-7DD1-4AF0-924E-BEEA496F3737}" type="slidenum">
              <a:rPr lang="zh-CN" altLang="en-US" smtClean="0"/>
              <a:t>20</a:t>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E3AE05-7DD1-4AF0-924E-BEEA496F3737}" type="slidenum">
              <a:rPr lang="zh-CN" altLang="en-US" smtClean="0"/>
              <a:t>21</a:t>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E3AE05-7DD1-4AF0-924E-BEEA496F3737}" type="slidenum">
              <a:rPr lang="zh-CN" altLang="en-US" smtClean="0"/>
              <a:t>22</a:t>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E3AE05-7DD1-4AF0-924E-BEEA496F3737}" type="slidenum">
              <a:rPr lang="zh-CN" altLang="en-US" smtClean="0"/>
              <a:t>23</a:t>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E3AE05-7DD1-4AF0-924E-BEEA496F3737}" type="slidenum">
              <a:rPr lang="zh-CN" altLang="en-US" smtClean="0"/>
              <a:t>24</a:t>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E3AE05-7DD1-4AF0-924E-BEEA496F3737}" type="slidenum">
              <a:rPr lang="zh-CN" altLang="en-US" smtClean="0"/>
              <a:t>25</a:t>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E3AE05-7DD1-4AF0-924E-BEEA496F3737}" type="slidenum">
              <a:rPr lang="zh-CN" altLang="en-US" smtClean="0"/>
              <a:t>26</a:t>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E3AE05-7DD1-4AF0-924E-BEEA496F3737}" type="slidenum">
              <a:rPr lang="zh-CN" altLang="en-US" smtClean="0"/>
              <a:t>27</a:t>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E3AE05-7DD1-4AF0-924E-BEEA496F3737}" type="slidenum">
              <a:rPr lang="zh-CN" altLang="en-US" smtClean="0"/>
              <a:t>28</a:t>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E3AE05-7DD1-4AF0-924E-BEEA496F3737}" type="slidenum">
              <a:rPr lang="zh-CN" altLang="en-US" smtClean="0"/>
              <a:t>29</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E3AE05-7DD1-4AF0-924E-BEEA496F3737}" type="slidenum">
              <a:rPr lang="zh-CN" altLang="en-US" smtClean="0"/>
              <a:t>3</a:t>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E3AE05-7DD1-4AF0-924E-BEEA496F3737}" type="slidenum">
              <a:rPr lang="zh-CN" altLang="en-US" smtClean="0"/>
              <a:t>30</a:t>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E3AE05-7DD1-4AF0-924E-BEEA496F3737}" type="slidenum">
              <a:rPr lang="zh-CN" altLang="en-US" smtClean="0"/>
              <a:t>31</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E3AE05-7DD1-4AF0-924E-BEEA496F3737}" type="slidenum">
              <a:rPr lang="zh-CN" altLang="en-US" smtClean="0"/>
              <a:t>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E3AE05-7DD1-4AF0-924E-BEEA496F3737}" type="slidenum">
              <a:rPr lang="zh-CN" altLang="en-US" smtClean="0"/>
              <a:t>5</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E3AE05-7DD1-4AF0-924E-BEEA496F3737}" type="slidenum">
              <a:rPr lang="zh-CN" altLang="en-US" smtClean="0"/>
              <a:t>6</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E3AE05-7DD1-4AF0-924E-BEEA496F3737}" type="slidenum">
              <a:rPr lang="zh-CN" altLang="en-US" smtClean="0"/>
              <a:t>7</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E3AE05-7DD1-4AF0-924E-BEEA496F3737}" type="slidenum">
              <a:rPr lang="zh-CN" altLang="en-US" smtClean="0"/>
              <a:t>8</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E3AE05-7DD1-4AF0-924E-BEEA496F3737}" type="slidenum">
              <a:rPr lang="zh-CN" altLang="en-US" smtClean="0"/>
              <a:t>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和内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4" name="图片 3" descr="logo"/>
          <p:cNvPicPr>
            <a:picLocks noChangeAspect="1"/>
          </p:cNvPicPr>
          <p:nvPr userDrawn="1"/>
        </p:nvPicPr>
        <p:blipFill>
          <a:blip r:embed="rId3"/>
          <a:stretch>
            <a:fillRect/>
          </a:stretch>
        </p:blipFill>
        <p:spPr>
          <a:xfrm>
            <a:off x="10899775" y="0"/>
            <a:ext cx="1292225" cy="88138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两项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3" r:id="rId4"/>
  </p:sldLayoutIdLst>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4.xml"/><Relationship Id="rId5" Type="http://schemas.openxmlformats.org/officeDocument/2006/relationships/image" Target="../media/image2.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6" name="文本框 5"/>
          <p:cNvSpPr txBox="1"/>
          <p:nvPr/>
        </p:nvSpPr>
        <p:spPr>
          <a:xfrm>
            <a:off x="2931159" y="2488565"/>
            <a:ext cx="6018687" cy="1200329"/>
          </a:xfrm>
          <a:prstGeom prst="rect">
            <a:avLst/>
          </a:prstGeom>
          <a:noFill/>
        </p:spPr>
        <p:txBody>
          <a:bodyPr wrap="square" rtlCol="0">
            <a:spAutoFit/>
          </a:bodyPr>
          <a:lstStyle/>
          <a:p>
            <a:pPr algn="ctr"/>
            <a:r>
              <a:rPr kumimoji="1" lang="zh-CN" altLang="en-US" sz="7200" b="1" dirty="0" smtClean="0">
                <a:solidFill>
                  <a:schemeClr val="bg1"/>
                </a:solidFill>
                <a:latin typeface="黑体" panose="02010609060101010101" charset="-122"/>
                <a:ea typeface="黑体" panose="02010609060101010101" charset="-122"/>
              </a:rPr>
              <a:t>数据流图（</a:t>
            </a:r>
            <a:r>
              <a:rPr kumimoji="1" lang="en-US" altLang="zh-CN" sz="7200" b="1" dirty="0" smtClean="0">
                <a:solidFill>
                  <a:schemeClr val="bg1"/>
                </a:solidFill>
                <a:latin typeface="黑体" panose="02010609060101010101" charset="-122"/>
                <a:ea typeface="黑体" panose="02010609060101010101" charset="-122"/>
              </a:rPr>
              <a:t>1</a:t>
            </a:r>
            <a:r>
              <a:rPr kumimoji="1" lang="zh-CN" altLang="en-US" sz="7200" b="1" dirty="0" smtClean="0">
                <a:solidFill>
                  <a:schemeClr val="bg1"/>
                </a:solidFill>
                <a:latin typeface="黑体" panose="02010609060101010101" charset="-122"/>
                <a:ea typeface="黑体" panose="02010609060101010101" charset="-122"/>
              </a:rPr>
              <a:t>）</a:t>
            </a:r>
            <a:endParaRPr kumimoji="1" lang="zh-CN" altLang="en-US" sz="7200" b="1" dirty="0">
              <a:solidFill>
                <a:schemeClr val="bg1"/>
              </a:solidFill>
              <a:latin typeface="黑体" panose="02010609060101010101" charset="-122"/>
              <a:ea typeface="黑体" panose="02010609060101010101" charset="-122"/>
            </a:endParaRPr>
          </a:p>
        </p:txBody>
      </p:sp>
      <p:pic>
        <p:nvPicPr>
          <p:cNvPr id="2" name="图片 1" descr="吉大校标（白）"/>
          <p:cNvPicPr>
            <a:picLocks noChangeAspect="1"/>
          </p:cNvPicPr>
          <p:nvPr/>
        </p:nvPicPr>
        <p:blipFill>
          <a:blip r:embed="rId4"/>
          <a:stretch>
            <a:fillRect/>
          </a:stretch>
        </p:blipFill>
        <p:spPr>
          <a:xfrm>
            <a:off x="112395" y="170815"/>
            <a:ext cx="2358390" cy="719455"/>
          </a:xfrm>
          <a:prstGeom prst="rect">
            <a:avLst/>
          </a:prstGeom>
        </p:spPr>
      </p:pic>
      <p:pic>
        <p:nvPicPr>
          <p:cNvPr id="4" name="图片 3" descr="logo"/>
          <p:cNvPicPr>
            <a:picLocks noChangeAspect="1"/>
          </p:cNvPicPr>
          <p:nvPr/>
        </p:nvPicPr>
        <p:blipFill>
          <a:blip r:embed="rId5"/>
          <a:stretch>
            <a:fillRect/>
          </a:stretch>
        </p:blipFill>
        <p:spPr>
          <a:xfrm>
            <a:off x="10899775" y="0"/>
            <a:ext cx="1292225" cy="88138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835660" y="246380"/>
            <a:ext cx="2040943" cy="584775"/>
          </a:xfrm>
          <a:prstGeom prst="rect">
            <a:avLst/>
          </a:prstGeom>
          <a:noFill/>
        </p:spPr>
        <p:txBody>
          <a:bodyPr wrap="none" rtlCol="0">
            <a:spAutoFit/>
          </a:bodyPr>
          <a:lstStyle/>
          <a:p>
            <a:pPr lvl="0"/>
            <a:r>
              <a:rPr kumimoji="1" lang="en-US" altLang="zh-CN" sz="3200" b="1" dirty="0">
                <a:solidFill>
                  <a:srgbClr val="00F2FC"/>
                </a:solidFill>
                <a:latin typeface="黑体" panose="02010609060101010101" charset="-122"/>
                <a:ea typeface="黑体" panose="02010609060101010101" charset="-122"/>
                <a:sym typeface="+mn-ea"/>
              </a:rPr>
              <a:t>DFD</a:t>
            </a:r>
            <a:r>
              <a:rPr kumimoji="1" lang="zh-CN" altLang="en-US" sz="3200" b="1" dirty="0">
                <a:solidFill>
                  <a:srgbClr val="00F2FC"/>
                </a:solidFill>
                <a:latin typeface="黑体" panose="02010609060101010101" charset="-122"/>
                <a:ea typeface="黑体" panose="02010609060101010101" charset="-122"/>
                <a:sym typeface="+mn-ea"/>
              </a:rPr>
              <a:t>的符号</a:t>
            </a:r>
          </a:p>
        </p:txBody>
      </p:sp>
      <p:sp>
        <p:nvSpPr>
          <p:cNvPr id="22" name="文本框 21"/>
          <p:cNvSpPr txBox="1"/>
          <p:nvPr/>
        </p:nvSpPr>
        <p:spPr>
          <a:xfrm>
            <a:off x="941070" y="1750694"/>
            <a:ext cx="10326092" cy="2653034"/>
          </a:xfrm>
          <a:prstGeom prst="rect">
            <a:avLst/>
          </a:prstGeom>
          <a:noFill/>
        </p:spPr>
        <p:txBody>
          <a:bodyPr wrap="square" rtlCol="0" anchor="t">
            <a:spAutoFit/>
          </a:bodyPr>
          <a:lstStyle/>
          <a:p>
            <a:pPr marL="342900" indent="-342900" fontAlgn="base">
              <a:spcBef>
                <a:spcPct val="20000"/>
              </a:spcBef>
              <a:buClr>
                <a:srgbClr val="FFCC00"/>
              </a:buClr>
              <a:buSzPct val="70000"/>
              <a:buFont typeface="Wingdings" panose="05000000000000000000" pitchFamily="2" charset="2"/>
              <a:buChar char="n"/>
              <a:defRPr/>
            </a:pPr>
            <a:r>
              <a:rPr lang="zh-CN" altLang="en-US" sz="3200" kern="0" dirty="0">
                <a:solidFill>
                  <a:srgbClr val="FFFF00"/>
                </a:solidFill>
                <a:effectLst>
                  <a:outerShdw blurRad="38100" dist="38100" dir="2700000" algn="tl">
                    <a:srgbClr val="000000"/>
                  </a:outerShdw>
                </a:effectLst>
                <a:latin typeface="黑体" panose="02010609060101010101" charset="-122"/>
                <a:ea typeface="黑体" panose="02010609060101010101" charset="-122"/>
                <a:cs typeface="+mn-ea"/>
                <a:sym typeface="+mn-ea"/>
              </a:rPr>
              <a:t>文件</a:t>
            </a:r>
          </a:p>
          <a:p>
            <a:pPr marL="800100" lvl="1" indent="-342900" fontAlgn="base">
              <a:spcBef>
                <a:spcPct val="20000"/>
              </a:spcBef>
              <a:buClr>
                <a:srgbClr val="FFCC00"/>
              </a:buClr>
              <a:buSzPct val="70000"/>
              <a:buFont typeface="Wingdings" panose="05000000000000000000" pitchFamily="2" charset="2"/>
              <a:buChar char="n"/>
              <a:defRPr/>
            </a:pPr>
            <a:r>
              <a:rPr lang="zh-CN" altLang="en-US" sz="2800" kern="0" dirty="0">
                <a:solidFill>
                  <a:schemeClr val="bg2"/>
                </a:solidFill>
                <a:effectLst>
                  <a:outerShdw blurRad="38100" dist="38100" dir="2700000" algn="tl">
                    <a:srgbClr val="000000"/>
                  </a:outerShdw>
                </a:effectLst>
                <a:latin typeface="黑体" panose="02010609060101010101" charset="-122"/>
                <a:ea typeface="黑体" panose="02010609060101010101" charset="-122"/>
                <a:cs typeface="+mn-ea"/>
                <a:sym typeface="+mn-ea"/>
              </a:rPr>
              <a:t>用来暂时存储数据的</a:t>
            </a:r>
            <a:r>
              <a:rPr lang="zh-CN" altLang="en-US" sz="2800" kern="0" dirty="0" smtClean="0">
                <a:solidFill>
                  <a:schemeClr val="bg2"/>
                </a:solidFill>
                <a:effectLst>
                  <a:outerShdw blurRad="38100" dist="38100" dir="2700000" algn="tl">
                    <a:srgbClr val="000000"/>
                  </a:outerShdw>
                </a:effectLst>
                <a:latin typeface="黑体" panose="02010609060101010101" charset="-122"/>
                <a:ea typeface="黑体" panose="02010609060101010101" charset="-122"/>
                <a:cs typeface="+mn-ea"/>
                <a:sym typeface="+mn-ea"/>
              </a:rPr>
              <a:t>。</a:t>
            </a:r>
            <a:endParaRPr lang="en-US" altLang="zh-CN" sz="2800" kern="0" dirty="0" smtClean="0">
              <a:solidFill>
                <a:schemeClr val="bg2"/>
              </a:solidFill>
              <a:effectLst>
                <a:outerShdw blurRad="38100" dist="38100" dir="2700000" algn="tl">
                  <a:srgbClr val="000000"/>
                </a:outerShdw>
              </a:effectLst>
              <a:latin typeface="黑体" panose="02010609060101010101" charset="-122"/>
              <a:ea typeface="黑体" panose="02010609060101010101" charset="-122"/>
              <a:cs typeface="+mn-ea"/>
              <a:sym typeface="+mn-ea"/>
            </a:endParaRPr>
          </a:p>
          <a:p>
            <a:pPr marL="800100" lvl="1" indent="-342900" fontAlgn="base">
              <a:spcBef>
                <a:spcPct val="20000"/>
              </a:spcBef>
              <a:buClr>
                <a:srgbClr val="FFCC00"/>
              </a:buClr>
              <a:buSzPct val="70000"/>
              <a:buFont typeface="Wingdings" panose="05000000000000000000" pitchFamily="2" charset="2"/>
              <a:buChar char="n"/>
              <a:defRPr/>
            </a:pPr>
            <a:r>
              <a:rPr lang="zh-CN" altLang="en-US" sz="2800" kern="0" dirty="0" smtClean="0">
                <a:solidFill>
                  <a:schemeClr val="bg2"/>
                </a:solidFill>
                <a:effectLst>
                  <a:outerShdw blurRad="38100" dist="38100" dir="2700000" algn="tl">
                    <a:srgbClr val="000000"/>
                  </a:outerShdw>
                </a:effectLst>
                <a:latin typeface="黑体" panose="02010609060101010101" charset="-122"/>
                <a:ea typeface="黑体" panose="02010609060101010101" charset="-122"/>
                <a:cs typeface="+mn-ea"/>
                <a:sym typeface="+mn-ea"/>
              </a:rPr>
              <a:t>如果</a:t>
            </a:r>
            <a:r>
              <a:rPr lang="zh-CN" altLang="en-US" sz="2800" kern="0" dirty="0">
                <a:solidFill>
                  <a:schemeClr val="bg2"/>
                </a:solidFill>
                <a:effectLst>
                  <a:outerShdw blurRad="38100" dist="38100" dir="2700000" algn="tl">
                    <a:srgbClr val="000000"/>
                  </a:outerShdw>
                </a:effectLst>
                <a:latin typeface="黑体" panose="02010609060101010101" charset="-122"/>
                <a:ea typeface="黑体" panose="02010609060101010101" charset="-122"/>
                <a:cs typeface="+mn-ea"/>
                <a:sym typeface="+mn-ea"/>
              </a:rPr>
              <a:t>加工要读文件，则数据流的方向是从文件到加工</a:t>
            </a:r>
            <a:r>
              <a:rPr lang="zh-CN" altLang="en-US" sz="2800" kern="0" dirty="0" smtClean="0">
                <a:solidFill>
                  <a:schemeClr val="bg2"/>
                </a:solidFill>
                <a:effectLst>
                  <a:outerShdw blurRad="38100" dist="38100" dir="2700000" algn="tl">
                    <a:srgbClr val="000000"/>
                  </a:outerShdw>
                </a:effectLst>
                <a:latin typeface="黑体" panose="02010609060101010101" charset="-122"/>
                <a:ea typeface="黑体" panose="02010609060101010101" charset="-122"/>
                <a:cs typeface="+mn-ea"/>
                <a:sym typeface="+mn-ea"/>
              </a:rPr>
              <a:t>；</a:t>
            </a:r>
            <a:endParaRPr lang="en-US" altLang="zh-CN" sz="2800" kern="0" dirty="0" smtClean="0">
              <a:solidFill>
                <a:schemeClr val="bg2"/>
              </a:solidFill>
              <a:effectLst>
                <a:outerShdw blurRad="38100" dist="38100" dir="2700000" algn="tl">
                  <a:srgbClr val="000000"/>
                </a:outerShdw>
              </a:effectLst>
              <a:latin typeface="黑体" panose="02010609060101010101" charset="-122"/>
              <a:ea typeface="黑体" panose="02010609060101010101" charset="-122"/>
              <a:cs typeface="+mn-ea"/>
              <a:sym typeface="+mn-ea"/>
            </a:endParaRPr>
          </a:p>
          <a:p>
            <a:pPr marL="800100" lvl="1" indent="-342900" fontAlgn="base">
              <a:spcBef>
                <a:spcPct val="20000"/>
              </a:spcBef>
              <a:buClr>
                <a:srgbClr val="FFCC00"/>
              </a:buClr>
              <a:buSzPct val="70000"/>
              <a:buFont typeface="Wingdings" panose="05000000000000000000" pitchFamily="2" charset="2"/>
              <a:buChar char="n"/>
              <a:defRPr/>
            </a:pPr>
            <a:r>
              <a:rPr lang="zh-CN" altLang="en-US" sz="2800" kern="0" dirty="0" smtClean="0">
                <a:solidFill>
                  <a:schemeClr val="bg2"/>
                </a:solidFill>
                <a:effectLst>
                  <a:outerShdw blurRad="38100" dist="38100" dir="2700000" algn="tl">
                    <a:srgbClr val="000000"/>
                  </a:outerShdw>
                </a:effectLst>
                <a:latin typeface="黑体" panose="02010609060101010101" charset="-122"/>
                <a:ea typeface="黑体" panose="02010609060101010101" charset="-122"/>
                <a:cs typeface="+mn-ea"/>
                <a:sym typeface="+mn-ea"/>
              </a:rPr>
              <a:t>如果</a:t>
            </a:r>
            <a:r>
              <a:rPr lang="zh-CN" altLang="en-US" sz="2800" kern="0" dirty="0">
                <a:solidFill>
                  <a:schemeClr val="bg2"/>
                </a:solidFill>
                <a:effectLst>
                  <a:outerShdw blurRad="38100" dist="38100" dir="2700000" algn="tl">
                    <a:srgbClr val="000000"/>
                  </a:outerShdw>
                </a:effectLst>
                <a:latin typeface="黑体" panose="02010609060101010101" charset="-122"/>
                <a:ea typeface="黑体" panose="02010609060101010101" charset="-122"/>
                <a:cs typeface="+mn-ea"/>
                <a:sym typeface="+mn-ea"/>
              </a:rPr>
              <a:t>加工要写文件，则数据流的方向是从加工到文件</a:t>
            </a:r>
            <a:r>
              <a:rPr lang="zh-CN" altLang="en-US" sz="2800" kern="0" dirty="0" smtClean="0">
                <a:solidFill>
                  <a:schemeClr val="bg2"/>
                </a:solidFill>
                <a:effectLst>
                  <a:outerShdw blurRad="38100" dist="38100" dir="2700000" algn="tl">
                    <a:srgbClr val="000000"/>
                  </a:outerShdw>
                </a:effectLst>
                <a:latin typeface="黑体" panose="02010609060101010101" charset="-122"/>
                <a:ea typeface="黑体" panose="02010609060101010101" charset="-122"/>
                <a:cs typeface="+mn-ea"/>
                <a:sym typeface="+mn-ea"/>
              </a:rPr>
              <a:t>；</a:t>
            </a:r>
            <a:endParaRPr lang="en-US" altLang="zh-CN" sz="2800" kern="0" dirty="0" smtClean="0">
              <a:solidFill>
                <a:schemeClr val="bg2"/>
              </a:solidFill>
              <a:effectLst>
                <a:outerShdw blurRad="38100" dist="38100" dir="2700000" algn="tl">
                  <a:srgbClr val="000000"/>
                </a:outerShdw>
              </a:effectLst>
              <a:latin typeface="黑体" panose="02010609060101010101" charset="-122"/>
              <a:ea typeface="黑体" panose="02010609060101010101" charset="-122"/>
              <a:cs typeface="+mn-ea"/>
              <a:sym typeface="+mn-ea"/>
            </a:endParaRPr>
          </a:p>
          <a:p>
            <a:pPr marL="800100" lvl="1" indent="-342900" fontAlgn="base">
              <a:spcBef>
                <a:spcPct val="20000"/>
              </a:spcBef>
              <a:buClr>
                <a:srgbClr val="FFCC00"/>
              </a:buClr>
              <a:buSzPct val="70000"/>
              <a:buFont typeface="Wingdings" panose="05000000000000000000" pitchFamily="2" charset="2"/>
              <a:buChar char="n"/>
              <a:defRPr/>
            </a:pPr>
            <a:r>
              <a:rPr lang="zh-CN" altLang="en-US" sz="2800" kern="0" dirty="0" smtClean="0">
                <a:solidFill>
                  <a:schemeClr val="bg2"/>
                </a:solidFill>
                <a:effectLst>
                  <a:outerShdw blurRad="38100" dist="38100" dir="2700000" algn="tl">
                    <a:srgbClr val="000000"/>
                  </a:outerShdw>
                </a:effectLst>
                <a:latin typeface="黑体" panose="02010609060101010101" charset="-122"/>
                <a:ea typeface="黑体" panose="02010609060101010101" charset="-122"/>
                <a:cs typeface="+mn-ea"/>
                <a:sym typeface="+mn-ea"/>
              </a:rPr>
              <a:t>如果</a:t>
            </a:r>
            <a:r>
              <a:rPr lang="zh-CN" altLang="en-US" sz="2800" kern="0" dirty="0">
                <a:solidFill>
                  <a:schemeClr val="bg2"/>
                </a:solidFill>
                <a:effectLst>
                  <a:outerShdw blurRad="38100" dist="38100" dir="2700000" algn="tl">
                    <a:srgbClr val="000000"/>
                  </a:outerShdw>
                </a:effectLst>
                <a:latin typeface="黑体" panose="02010609060101010101" charset="-122"/>
                <a:ea typeface="黑体" panose="02010609060101010101" charset="-122"/>
                <a:cs typeface="+mn-ea"/>
                <a:sym typeface="+mn-ea"/>
              </a:rPr>
              <a:t>加工既要读文件又要写文件，则数据流的方向是双向</a:t>
            </a:r>
            <a:r>
              <a:rPr lang="zh-CN" altLang="en-US" sz="2800" kern="0" dirty="0" smtClean="0">
                <a:solidFill>
                  <a:schemeClr val="bg2"/>
                </a:solidFill>
                <a:effectLst>
                  <a:outerShdw blurRad="38100" dist="38100" dir="2700000" algn="tl">
                    <a:srgbClr val="000000"/>
                  </a:outerShdw>
                </a:effectLst>
                <a:latin typeface="黑体" panose="02010609060101010101" charset="-122"/>
                <a:ea typeface="黑体" panose="02010609060101010101" charset="-122"/>
                <a:cs typeface="+mn-ea"/>
                <a:sym typeface="+mn-ea"/>
              </a:rPr>
              <a:t>的。</a:t>
            </a:r>
            <a:endParaRPr lang="zh-CN" altLang="en-US" sz="2800" kern="0" dirty="0">
              <a:solidFill>
                <a:schemeClr val="bg2"/>
              </a:solidFill>
              <a:effectLst>
                <a:outerShdw blurRad="38100" dist="38100" dir="2700000" algn="tl">
                  <a:srgbClr val="000000"/>
                </a:outerShdw>
              </a:effectLst>
              <a:latin typeface="黑体" panose="02010609060101010101" charset="-122"/>
              <a:ea typeface="黑体" panose="02010609060101010101" charset="-122"/>
              <a:cs typeface="+mn-ea"/>
              <a:sym typeface="+mn-ea"/>
            </a:endParaRPr>
          </a:p>
        </p:txBody>
      </p:sp>
      <p:sp>
        <p:nvSpPr>
          <p:cNvPr id="2" name="六边形 1"/>
          <p:cNvSpPr/>
          <p:nvPr userDrawn="1"/>
        </p:nvSpPr>
        <p:spPr>
          <a:xfrm rot="5400000">
            <a:off x="267335" y="170815"/>
            <a:ext cx="398780" cy="344170"/>
          </a:xfrm>
          <a:prstGeom prst="hexagon">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0" name="六边形 19"/>
          <p:cNvSpPr/>
          <p:nvPr userDrawn="1"/>
        </p:nvSpPr>
        <p:spPr>
          <a:xfrm rot="5400000">
            <a:off x="174498" y="457897"/>
            <a:ext cx="399611" cy="344492"/>
          </a:xfrm>
          <a:prstGeom prst="hexagon">
            <a:avLst/>
          </a:prstGeom>
          <a:noFill/>
          <a:ln w="31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1" name="六边形 20"/>
          <p:cNvSpPr/>
          <p:nvPr userDrawn="1"/>
        </p:nvSpPr>
        <p:spPr>
          <a:xfrm rot="5400000">
            <a:off x="624357" y="542970"/>
            <a:ext cx="203199" cy="175171"/>
          </a:xfrm>
          <a:prstGeom prst="hexagon">
            <a:avLst/>
          </a:prstGeom>
          <a:noFill/>
          <a:ln w="31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6" name="直接连接符 5"/>
          <p:cNvCxnSpPr/>
          <p:nvPr/>
        </p:nvCxnSpPr>
        <p:spPr>
          <a:xfrm>
            <a:off x="-9525" y="890270"/>
            <a:ext cx="12401550" cy="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40666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835660" y="246380"/>
            <a:ext cx="2040943" cy="584775"/>
          </a:xfrm>
          <a:prstGeom prst="rect">
            <a:avLst/>
          </a:prstGeom>
          <a:noFill/>
        </p:spPr>
        <p:txBody>
          <a:bodyPr wrap="none" rtlCol="0">
            <a:spAutoFit/>
          </a:bodyPr>
          <a:lstStyle/>
          <a:p>
            <a:pPr lvl="0"/>
            <a:r>
              <a:rPr kumimoji="1" lang="en-US" altLang="zh-CN" sz="3200" b="1" dirty="0">
                <a:solidFill>
                  <a:srgbClr val="00F2FC"/>
                </a:solidFill>
                <a:latin typeface="黑体" panose="02010609060101010101" charset="-122"/>
                <a:ea typeface="黑体" panose="02010609060101010101" charset="-122"/>
                <a:sym typeface="+mn-ea"/>
              </a:rPr>
              <a:t>DFD</a:t>
            </a:r>
            <a:r>
              <a:rPr kumimoji="1" lang="zh-CN" altLang="en-US" sz="3200" b="1" dirty="0">
                <a:solidFill>
                  <a:srgbClr val="00F2FC"/>
                </a:solidFill>
                <a:latin typeface="黑体" panose="02010609060101010101" charset="-122"/>
                <a:ea typeface="黑体" panose="02010609060101010101" charset="-122"/>
                <a:sym typeface="+mn-ea"/>
              </a:rPr>
              <a:t>的符号</a:t>
            </a:r>
          </a:p>
        </p:txBody>
      </p:sp>
      <p:sp>
        <p:nvSpPr>
          <p:cNvPr id="2" name="六边形 1"/>
          <p:cNvSpPr/>
          <p:nvPr userDrawn="1"/>
        </p:nvSpPr>
        <p:spPr>
          <a:xfrm rot="5400000">
            <a:off x="267335" y="170815"/>
            <a:ext cx="398780" cy="344170"/>
          </a:xfrm>
          <a:prstGeom prst="hexagon">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0" name="六边形 19"/>
          <p:cNvSpPr/>
          <p:nvPr userDrawn="1"/>
        </p:nvSpPr>
        <p:spPr>
          <a:xfrm rot="5400000">
            <a:off x="174498" y="457897"/>
            <a:ext cx="399611" cy="344492"/>
          </a:xfrm>
          <a:prstGeom prst="hexagon">
            <a:avLst/>
          </a:prstGeom>
          <a:noFill/>
          <a:ln w="31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1" name="六边形 20"/>
          <p:cNvSpPr/>
          <p:nvPr userDrawn="1"/>
        </p:nvSpPr>
        <p:spPr>
          <a:xfrm rot="5400000">
            <a:off x="624357" y="542970"/>
            <a:ext cx="203199" cy="175171"/>
          </a:xfrm>
          <a:prstGeom prst="hexagon">
            <a:avLst/>
          </a:prstGeom>
          <a:noFill/>
          <a:ln w="31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6" name="直接连接符 5"/>
          <p:cNvCxnSpPr/>
          <p:nvPr/>
        </p:nvCxnSpPr>
        <p:spPr>
          <a:xfrm>
            <a:off x="-9525" y="890270"/>
            <a:ext cx="12401550" cy="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pic>
        <p:nvPicPr>
          <p:cNvPr id="8"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35638" y="1249471"/>
            <a:ext cx="8610600" cy="434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2"/>
          <p:cNvSpPr txBox="1"/>
          <p:nvPr/>
        </p:nvSpPr>
        <p:spPr>
          <a:xfrm>
            <a:off x="4679026" y="6166030"/>
            <a:ext cx="2723823" cy="369332"/>
          </a:xfrm>
          <a:prstGeom prst="rect">
            <a:avLst/>
          </a:prstGeom>
          <a:noFill/>
        </p:spPr>
        <p:txBody>
          <a:bodyPr wrap="none" rtlCol="0">
            <a:spAutoFit/>
          </a:bodyPr>
          <a:lstStyle/>
          <a:p>
            <a:r>
              <a:rPr lang="zh-CN" altLang="en-US" dirty="0" smtClean="0">
                <a:solidFill>
                  <a:schemeClr val="bg1"/>
                </a:solidFill>
                <a:latin typeface="黑体" panose="02010609060101010101" pitchFamily="49" charset="-122"/>
                <a:ea typeface="黑体" panose="02010609060101010101" pitchFamily="49" charset="-122"/>
              </a:rPr>
              <a:t>数据流图附加符号的含义</a:t>
            </a:r>
            <a:endParaRPr lang="zh-CN" altLang="en-US" dirty="0">
              <a:solidFill>
                <a:schemeClr val="bg1"/>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7771117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835660" y="246380"/>
            <a:ext cx="3892412" cy="584775"/>
          </a:xfrm>
          <a:prstGeom prst="rect">
            <a:avLst/>
          </a:prstGeom>
          <a:noFill/>
        </p:spPr>
        <p:txBody>
          <a:bodyPr wrap="none" rtlCol="0">
            <a:spAutoFit/>
          </a:bodyPr>
          <a:lstStyle/>
          <a:p>
            <a:pPr lvl="0"/>
            <a:r>
              <a:rPr kumimoji="1" lang="zh-CN" altLang="en-US" sz="3200" b="1" dirty="0">
                <a:solidFill>
                  <a:srgbClr val="00F2FC"/>
                </a:solidFill>
                <a:latin typeface="黑体" panose="02010609060101010101" charset="-122"/>
                <a:ea typeface="黑体" panose="02010609060101010101" charset="-122"/>
                <a:sym typeface="+mn-ea"/>
              </a:rPr>
              <a:t>数据流图的层次结构</a:t>
            </a:r>
          </a:p>
        </p:txBody>
      </p:sp>
      <p:sp>
        <p:nvSpPr>
          <p:cNvPr id="22" name="文本框 21"/>
          <p:cNvSpPr txBox="1"/>
          <p:nvPr/>
        </p:nvSpPr>
        <p:spPr>
          <a:xfrm>
            <a:off x="941070" y="1750695"/>
            <a:ext cx="10039985" cy="2653034"/>
          </a:xfrm>
          <a:prstGeom prst="rect">
            <a:avLst/>
          </a:prstGeom>
          <a:noFill/>
        </p:spPr>
        <p:txBody>
          <a:bodyPr wrap="square" rtlCol="0" anchor="t">
            <a:spAutoFit/>
          </a:bodyPr>
          <a:lstStyle/>
          <a:p>
            <a:pPr marL="342900" indent="-342900" fontAlgn="base">
              <a:spcBef>
                <a:spcPct val="20000"/>
              </a:spcBef>
              <a:buClr>
                <a:srgbClr val="FFCC00"/>
              </a:buClr>
              <a:buSzPct val="70000"/>
              <a:buFont typeface="Wingdings" panose="05000000000000000000" pitchFamily="2" charset="2"/>
              <a:buChar char="n"/>
              <a:defRPr/>
            </a:pPr>
            <a:r>
              <a:rPr lang="zh-CN" altLang="en-US" sz="32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为了表达数据处理过程的数据加工情况，需要采用</a:t>
            </a:r>
            <a:r>
              <a:rPr lang="zh-CN" altLang="en-US" sz="3200" kern="0" dirty="0">
                <a:solidFill>
                  <a:srgbClr val="FFFF00"/>
                </a:solidFill>
                <a:effectLst>
                  <a:outerShdw blurRad="38100" dist="38100" dir="2700000" algn="tl">
                    <a:srgbClr val="000000"/>
                  </a:outerShdw>
                </a:effectLst>
                <a:latin typeface="黑体" panose="02010609060101010101" charset="-122"/>
                <a:ea typeface="黑体" panose="02010609060101010101" charset="-122"/>
                <a:cs typeface="+mn-ea"/>
                <a:sym typeface="+mn-ea"/>
              </a:rPr>
              <a:t>层次结构</a:t>
            </a:r>
            <a:r>
              <a:rPr lang="zh-CN" altLang="en-US" sz="32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的数据流图</a:t>
            </a:r>
            <a:r>
              <a:rPr lang="zh-CN" altLang="en-US" sz="3200" kern="0" dirty="0" smtClean="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a:t>
            </a:r>
            <a:endParaRPr lang="en-US" altLang="zh-CN" sz="3200" kern="0" dirty="0" smtClean="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endParaRPr>
          </a:p>
          <a:p>
            <a:pPr marL="342900" indent="-342900" fontAlgn="base">
              <a:spcBef>
                <a:spcPct val="20000"/>
              </a:spcBef>
              <a:buClr>
                <a:srgbClr val="FFCC00"/>
              </a:buClr>
              <a:buSzPct val="70000"/>
              <a:buFont typeface="Wingdings" panose="05000000000000000000" pitchFamily="2" charset="2"/>
              <a:buChar char="n"/>
              <a:defRPr/>
            </a:pPr>
            <a:r>
              <a:rPr lang="zh-CN" altLang="en-US" sz="3200" kern="0" dirty="0" smtClean="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按照</a:t>
            </a:r>
            <a:r>
              <a:rPr lang="zh-CN" altLang="en-US" sz="32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系统的层次结构进行</a:t>
            </a:r>
            <a:r>
              <a:rPr lang="zh-CN" altLang="en-US" sz="3200" kern="0" dirty="0">
                <a:solidFill>
                  <a:srgbClr val="FFFF00"/>
                </a:solidFill>
                <a:effectLst>
                  <a:outerShdw blurRad="38100" dist="38100" dir="2700000" algn="tl">
                    <a:srgbClr val="000000"/>
                  </a:outerShdw>
                </a:effectLst>
                <a:latin typeface="黑体" panose="02010609060101010101" charset="-122"/>
                <a:ea typeface="黑体" panose="02010609060101010101" charset="-122"/>
                <a:cs typeface="+mn-ea"/>
                <a:sym typeface="+mn-ea"/>
              </a:rPr>
              <a:t>逐步分解</a:t>
            </a:r>
            <a:r>
              <a:rPr lang="zh-CN" altLang="en-US" sz="32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，并以分层的数据流图反映这种结构关系，能清楚地表达和容易理解整个系统。</a:t>
            </a:r>
          </a:p>
        </p:txBody>
      </p:sp>
      <p:sp>
        <p:nvSpPr>
          <p:cNvPr id="2" name="六边形 1"/>
          <p:cNvSpPr/>
          <p:nvPr userDrawn="1"/>
        </p:nvSpPr>
        <p:spPr>
          <a:xfrm rot="5400000">
            <a:off x="267335" y="170815"/>
            <a:ext cx="398780" cy="344170"/>
          </a:xfrm>
          <a:prstGeom prst="hexagon">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0" name="六边形 19"/>
          <p:cNvSpPr/>
          <p:nvPr userDrawn="1"/>
        </p:nvSpPr>
        <p:spPr>
          <a:xfrm rot="5400000">
            <a:off x="174498" y="457897"/>
            <a:ext cx="399611" cy="344492"/>
          </a:xfrm>
          <a:prstGeom prst="hexagon">
            <a:avLst/>
          </a:prstGeom>
          <a:noFill/>
          <a:ln w="31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1" name="六边形 20"/>
          <p:cNvSpPr/>
          <p:nvPr userDrawn="1"/>
        </p:nvSpPr>
        <p:spPr>
          <a:xfrm rot="5400000">
            <a:off x="624357" y="542970"/>
            <a:ext cx="203199" cy="175171"/>
          </a:xfrm>
          <a:prstGeom prst="hexagon">
            <a:avLst/>
          </a:prstGeom>
          <a:noFill/>
          <a:ln w="31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6" name="直接连接符 5"/>
          <p:cNvCxnSpPr/>
          <p:nvPr/>
        </p:nvCxnSpPr>
        <p:spPr>
          <a:xfrm>
            <a:off x="-9525" y="890270"/>
            <a:ext cx="12401550" cy="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546851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835660" y="246380"/>
            <a:ext cx="5952270" cy="584775"/>
          </a:xfrm>
          <a:prstGeom prst="rect">
            <a:avLst/>
          </a:prstGeom>
          <a:noFill/>
        </p:spPr>
        <p:txBody>
          <a:bodyPr wrap="none" rtlCol="0">
            <a:spAutoFit/>
          </a:bodyPr>
          <a:lstStyle/>
          <a:p>
            <a:pPr lvl="0"/>
            <a:r>
              <a:rPr kumimoji="1" lang="zh-CN" altLang="en-US" sz="3200" b="1" dirty="0">
                <a:solidFill>
                  <a:srgbClr val="00F2FC"/>
                </a:solidFill>
                <a:latin typeface="黑体" panose="02010609060101010101" charset="-122"/>
                <a:ea typeface="黑体" panose="02010609060101010101" charset="-122"/>
                <a:sym typeface="+mn-ea"/>
              </a:rPr>
              <a:t>自顶向下逐层画数据流图的步骤</a:t>
            </a:r>
          </a:p>
        </p:txBody>
      </p:sp>
      <p:sp>
        <p:nvSpPr>
          <p:cNvPr id="22" name="文本框 21"/>
          <p:cNvSpPr txBox="1"/>
          <p:nvPr/>
        </p:nvSpPr>
        <p:spPr>
          <a:xfrm>
            <a:off x="941070" y="1750695"/>
            <a:ext cx="10039985" cy="2062103"/>
          </a:xfrm>
          <a:prstGeom prst="rect">
            <a:avLst/>
          </a:prstGeom>
          <a:noFill/>
        </p:spPr>
        <p:txBody>
          <a:bodyPr wrap="square" rtlCol="0" anchor="t">
            <a:spAutoFit/>
          </a:bodyPr>
          <a:lstStyle/>
          <a:p>
            <a:pPr marL="342900" indent="-342900" fontAlgn="base">
              <a:spcBef>
                <a:spcPct val="20000"/>
              </a:spcBef>
              <a:buClr>
                <a:srgbClr val="FFCC00"/>
              </a:buClr>
              <a:buSzPct val="70000"/>
              <a:buFont typeface="Wingdings" panose="05000000000000000000" pitchFamily="2" charset="2"/>
              <a:buChar char="n"/>
              <a:defRPr/>
            </a:pPr>
            <a:r>
              <a:rPr lang="en-US" altLang="zh-CN" sz="32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1. </a:t>
            </a:r>
            <a:r>
              <a:rPr lang="zh-CN" altLang="en-US" sz="32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首先建立</a:t>
            </a:r>
            <a:r>
              <a:rPr lang="zh-CN" altLang="en-US" sz="3200" kern="0" dirty="0">
                <a:solidFill>
                  <a:srgbClr val="FFFF00"/>
                </a:solidFill>
                <a:effectLst>
                  <a:outerShdw blurRad="38100" dist="38100" dir="2700000" algn="tl">
                    <a:srgbClr val="000000"/>
                  </a:outerShdw>
                </a:effectLst>
                <a:latin typeface="黑体" panose="02010609060101010101" charset="-122"/>
                <a:ea typeface="黑体" panose="02010609060101010101" charset="-122"/>
                <a:cs typeface="+mn-ea"/>
                <a:sym typeface="+mn-ea"/>
              </a:rPr>
              <a:t>顶层的数据流图</a:t>
            </a:r>
            <a:r>
              <a:rPr lang="zh-CN" altLang="en-US" sz="32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a:t>
            </a:r>
            <a:r>
              <a:rPr lang="zh-CN" altLang="en-US" sz="3200" kern="0" dirty="0">
                <a:solidFill>
                  <a:srgbClr val="FFFF00"/>
                </a:solidFill>
                <a:effectLst>
                  <a:outerShdw blurRad="38100" dist="38100" dir="2700000" algn="tl">
                    <a:srgbClr val="000000"/>
                  </a:outerShdw>
                </a:effectLst>
                <a:latin typeface="黑体" panose="02010609060101010101" charset="-122"/>
                <a:ea typeface="黑体" panose="02010609060101010101" charset="-122"/>
                <a:cs typeface="+mn-ea"/>
                <a:sym typeface="+mn-ea"/>
              </a:rPr>
              <a:t>基本系统模型</a:t>
            </a:r>
            <a:r>
              <a:rPr lang="zh-CN" altLang="en-US" sz="32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），其中只含有一个代表目标软件系统整体处理功能的转换。根据软件系统与外部环境的关系确定顶层数据流图中的外部实体以及它们与软件系统之间的数据流。 </a:t>
            </a:r>
          </a:p>
        </p:txBody>
      </p:sp>
      <p:sp>
        <p:nvSpPr>
          <p:cNvPr id="2" name="六边形 1"/>
          <p:cNvSpPr/>
          <p:nvPr userDrawn="1"/>
        </p:nvSpPr>
        <p:spPr>
          <a:xfrm rot="5400000">
            <a:off x="267335" y="170815"/>
            <a:ext cx="398780" cy="344170"/>
          </a:xfrm>
          <a:prstGeom prst="hexagon">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0" name="六边形 19"/>
          <p:cNvSpPr/>
          <p:nvPr userDrawn="1"/>
        </p:nvSpPr>
        <p:spPr>
          <a:xfrm rot="5400000">
            <a:off x="174498" y="457897"/>
            <a:ext cx="399611" cy="344492"/>
          </a:xfrm>
          <a:prstGeom prst="hexagon">
            <a:avLst/>
          </a:prstGeom>
          <a:noFill/>
          <a:ln w="31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1" name="六边形 20"/>
          <p:cNvSpPr/>
          <p:nvPr userDrawn="1"/>
        </p:nvSpPr>
        <p:spPr>
          <a:xfrm rot="5400000">
            <a:off x="624357" y="542970"/>
            <a:ext cx="203199" cy="175171"/>
          </a:xfrm>
          <a:prstGeom prst="hexagon">
            <a:avLst/>
          </a:prstGeom>
          <a:noFill/>
          <a:ln w="31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6" name="直接连接符 5"/>
          <p:cNvCxnSpPr/>
          <p:nvPr/>
        </p:nvCxnSpPr>
        <p:spPr>
          <a:xfrm>
            <a:off x="-9525" y="890270"/>
            <a:ext cx="12401550" cy="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092913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835660" y="246380"/>
            <a:ext cx="5952270" cy="584775"/>
          </a:xfrm>
          <a:prstGeom prst="rect">
            <a:avLst/>
          </a:prstGeom>
          <a:noFill/>
        </p:spPr>
        <p:txBody>
          <a:bodyPr wrap="none" rtlCol="0">
            <a:spAutoFit/>
          </a:bodyPr>
          <a:lstStyle/>
          <a:p>
            <a:pPr lvl="0"/>
            <a:r>
              <a:rPr kumimoji="1" lang="zh-CN" altLang="en-US" sz="3200" b="1" dirty="0">
                <a:solidFill>
                  <a:srgbClr val="00F2FC"/>
                </a:solidFill>
                <a:latin typeface="黑体" panose="02010609060101010101" charset="-122"/>
                <a:ea typeface="黑体" panose="02010609060101010101" charset="-122"/>
                <a:sym typeface="+mn-ea"/>
              </a:rPr>
              <a:t>自顶向下逐层画数据流图的步骤</a:t>
            </a:r>
          </a:p>
        </p:txBody>
      </p:sp>
      <p:sp>
        <p:nvSpPr>
          <p:cNvPr id="2" name="六边形 1"/>
          <p:cNvSpPr/>
          <p:nvPr userDrawn="1"/>
        </p:nvSpPr>
        <p:spPr>
          <a:xfrm rot="5400000">
            <a:off x="267335" y="170815"/>
            <a:ext cx="398780" cy="344170"/>
          </a:xfrm>
          <a:prstGeom prst="hexagon">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0" name="六边形 19"/>
          <p:cNvSpPr/>
          <p:nvPr userDrawn="1"/>
        </p:nvSpPr>
        <p:spPr>
          <a:xfrm rot="5400000">
            <a:off x="174498" y="457897"/>
            <a:ext cx="399611" cy="344492"/>
          </a:xfrm>
          <a:prstGeom prst="hexagon">
            <a:avLst/>
          </a:prstGeom>
          <a:noFill/>
          <a:ln w="31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1" name="六边形 20"/>
          <p:cNvSpPr/>
          <p:nvPr userDrawn="1"/>
        </p:nvSpPr>
        <p:spPr>
          <a:xfrm rot="5400000">
            <a:off x="624357" y="542970"/>
            <a:ext cx="203199" cy="175171"/>
          </a:xfrm>
          <a:prstGeom prst="hexagon">
            <a:avLst/>
          </a:prstGeom>
          <a:noFill/>
          <a:ln w="31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6" name="直接连接符 5"/>
          <p:cNvCxnSpPr/>
          <p:nvPr/>
        </p:nvCxnSpPr>
        <p:spPr>
          <a:xfrm>
            <a:off x="-9525" y="890270"/>
            <a:ext cx="12401550" cy="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32792" y="1402982"/>
            <a:ext cx="7699723" cy="39285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4519516" y="5705605"/>
            <a:ext cx="3071257" cy="400110"/>
          </a:xfrm>
          <a:prstGeom prst="rect">
            <a:avLst/>
          </a:prstGeom>
          <a:noFill/>
        </p:spPr>
        <p:txBody>
          <a:bodyPr wrap="square" rtlCol="0">
            <a:spAutoFit/>
          </a:bodyPr>
          <a:lstStyle/>
          <a:p>
            <a:r>
              <a:rPr lang="zh-CN" altLang="en-US" sz="2000" dirty="0" smtClean="0">
                <a:solidFill>
                  <a:schemeClr val="bg1"/>
                </a:solidFill>
              </a:rPr>
              <a:t>基本系统模型（</a:t>
            </a:r>
            <a:r>
              <a:rPr lang="en-US" altLang="zh-CN" sz="2000" dirty="0" smtClean="0">
                <a:solidFill>
                  <a:schemeClr val="bg1"/>
                </a:solidFill>
              </a:rPr>
              <a:t>0</a:t>
            </a:r>
            <a:r>
              <a:rPr lang="zh-CN" altLang="en-US" sz="2000" dirty="0" smtClean="0">
                <a:solidFill>
                  <a:schemeClr val="bg1"/>
                </a:solidFill>
              </a:rPr>
              <a:t>级图）</a:t>
            </a:r>
            <a:endParaRPr lang="zh-CN" altLang="en-US" sz="2000" dirty="0">
              <a:solidFill>
                <a:schemeClr val="bg1"/>
              </a:solidFill>
            </a:endParaRPr>
          </a:p>
        </p:txBody>
      </p:sp>
    </p:spTree>
    <p:extLst>
      <p:ext uri="{BB962C8B-B14F-4D97-AF65-F5344CB8AC3E}">
        <p14:creationId xmlns:p14="http://schemas.microsoft.com/office/powerpoint/2010/main" val="260449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835660" y="246380"/>
            <a:ext cx="5952270" cy="584775"/>
          </a:xfrm>
          <a:prstGeom prst="rect">
            <a:avLst/>
          </a:prstGeom>
          <a:noFill/>
        </p:spPr>
        <p:txBody>
          <a:bodyPr wrap="none" rtlCol="0">
            <a:spAutoFit/>
          </a:bodyPr>
          <a:lstStyle/>
          <a:p>
            <a:pPr lvl="0"/>
            <a:r>
              <a:rPr kumimoji="1" lang="zh-CN" altLang="en-US" sz="3200" b="1" dirty="0">
                <a:solidFill>
                  <a:srgbClr val="00F2FC"/>
                </a:solidFill>
                <a:latin typeface="黑体" panose="02010609060101010101" charset="-122"/>
                <a:ea typeface="黑体" panose="02010609060101010101" charset="-122"/>
                <a:sym typeface="+mn-ea"/>
              </a:rPr>
              <a:t>自顶向下逐层画数据流图的步骤</a:t>
            </a:r>
          </a:p>
        </p:txBody>
      </p:sp>
      <p:sp>
        <p:nvSpPr>
          <p:cNvPr id="2" name="六边形 1"/>
          <p:cNvSpPr/>
          <p:nvPr userDrawn="1"/>
        </p:nvSpPr>
        <p:spPr>
          <a:xfrm rot="5400000">
            <a:off x="267335" y="170815"/>
            <a:ext cx="398780" cy="344170"/>
          </a:xfrm>
          <a:prstGeom prst="hexagon">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0" name="六边形 19"/>
          <p:cNvSpPr/>
          <p:nvPr userDrawn="1"/>
        </p:nvSpPr>
        <p:spPr>
          <a:xfrm rot="5400000">
            <a:off x="174498" y="457897"/>
            <a:ext cx="399611" cy="344492"/>
          </a:xfrm>
          <a:prstGeom prst="hexagon">
            <a:avLst/>
          </a:prstGeom>
          <a:noFill/>
          <a:ln w="31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1" name="六边形 20"/>
          <p:cNvSpPr/>
          <p:nvPr userDrawn="1"/>
        </p:nvSpPr>
        <p:spPr>
          <a:xfrm rot="5400000">
            <a:off x="624357" y="542970"/>
            <a:ext cx="203199" cy="175171"/>
          </a:xfrm>
          <a:prstGeom prst="hexagon">
            <a:avLst/>
          </a:prstGeom>
          <a:noFill/>
          <a:ln w="31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6" name="直接连接符 5"/>
          <p:cNvCxnSpPr/>
          <p:nvPr/>
        </p:nvCxnSpPr>
        <p:spPr>
          <a:xfrm>
            <a:off x="-9525" y="890270"/>
            <a:ext cx="12401550" cy="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6995" y="2165698"/>
            <a:ext cx="9042665" cy="1917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404716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835660" y="246380"/>
            <a:ext cx="5952270" cy="584775"/>
          </a:xfrm>
          <a:prstGeom prst="rect">
            <a:avLst/>
          </a:prstGeom>
          <a:noFill/>
        </p:spPr>
        <p:txBody>
          <a:bodyPr wrap="none" rtlCol="0">
            <a:spAutoFit/>
          </a:bodyPr>
          <a:lstStyle/>
          <a:p>
            <a:pPr lvl="0"/>
            <a:r>
              <a:rPr kumimoji="1" lang="zh-CN" altLang="en-US" sz="3200" b="1" dirty="0">
                <a:solidFill>
                  <a:srgbClr val="00F2FC"/>
                </a:solidFill>
                <a:latin typeface="黑体" panose="02010609060101010101" charset="-122"/>
                <a:ea typeface="黑体" panose="02010609060101010101" charset="-122"/>
                <a:sym typeface="+mn-ea"/>
              </a:rPr>
              <a:t>自顶向下逐层画数据流图的步骤</a:t>
            </a:r>
          </a:p>
        </p:txBody>
      </p:sp>
      <p:sp>
        <p:nvSpPr>
          <p:cNvPr id="2" name="六边形 1"/>
          <p:cNvSpPr/>
          <p:nvPr userDrawn="1"/>
        </p:nvSpPr>
        <p:spPr>
          <a:xfrm rot="5400000">
            <a:off x="267335" y="170815"/>
            <a:ext cx="398780" cy="344170"/>
          </a:xfrm>
          <a:prstGeom prst="hexagon">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0" name="六边形 19"/>
          <p:cNvSpPr/>
          <p:nvPr userDrawn="1"/>
        </p:nvSpPr>
        <p:spPr>
          <a:xfrm rot="5400000">
            <a:off x="174498" y="457897"/>
            <a:ext cx="399611" cy="344492"/>
          </a:xfrm>
          <a:prstGeom prst="hexagon">
            <a:avLst/>
          </a:prstGeom>
          <a:noFill/>
          <a:ln w="31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1" name="六边形 20"/>
          <p:cNvSpPr/>
          <p:nvPr userDrawn="1"/>
        </p:nvSpPr>
        <p:spPr>
          <a:xfrm rot="5400000">
            <a:off x="624357" y="542970"/>
            <a:ext cx="203199" cy="175171"/>
          </a:xfrm>
          <a:prstGeom prst="hexagon">
            <a:avLst/>
          </a:prstGeom>
          <a:noFill/>
          <a:ln w="31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6" name="直接连接符 5"/>
          <p:cNvCxnSpPr/>
          <p:nvPr/>
        </p:nvCxnSpPr>
        <p:spPr>
          <a:xfrm>
            <a:off x="-9525" y="890270"/>
            <a:ext cx="12401550" cy="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9" name="文本框 21"/>
          <p:cNvSpPr txBox="1"/>
          <p:nvPr/>
        </p:nvSpPr>
        <p:spPr>
          <a:xfrm>
            <a:off x="941070" y="1274706"/>
            <a:ext cx="10039985" cy="5304016"/>
          </a:xfrm>
          <a:prstGeom prst="rect">
            <a:avLst/>
          </a:prstGeom>
          <a:noFill/>
        </p:spPr>
        <p:txBody>
          <a:bodyPr wrap="square" rtlCol="0" anchor="t">
            <a:spAutoFit/>
          </a:bodyPr>
          <a:lstStyle/>
          <a:p>
            <a:pPr marL="228600" lvl="0" indent="-228600" algn="just">
              <a:lnSpc>
                <a:spcPct val="115000"/>
              </a:lnSpc>
              <a:spcBef>
                <a:spcPts val="1000"/>
              </a:spcBef>
              <a:buFont typeface="Arial" panose="020B0604020202020204"/>
              <a:buChar char="•"/>
            </a:pPr>
            <a:r>
              <a:rPr lang="en-US" altLang="zh-CN" sz="28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rPr>
              <a:t>2. </a:t>
            </a:r>
            <a:r>
              <a:rPr lang="zh-CN" altLang="en-US" sz="2800" kern="0" dirty="0">
                <a:solidFill>
                  <a:srgbClr val="FFFF00"/>
                </a:solidFill>
                <a:effectLst>
                  <a:outerShdw blurRad="38100" dist="38100" dir="2700000" algn="tl">
                    <a:srgbClr val="000000"/>
                  </a:outerShdw>
                </a:effectLst>
                <a:latin typeface="黑体" panose="02010609060101010101" charset="-122"/>
                <a:ea typeface="黑体" panose="02010609060101010101" charset="-122"/>
                <a:cs typeface="+mn-ea"/>
              </a:rPr>
              <a:t>画系统的内部</a:t>
            </a:r>
            <a:r>
              <a:rPr lang="zh-CN" altLang="en-US" sz="28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rPr>
              <a:t>：将顶层图中的处理分解成若干个处理，并用数据流将这些处理连接起来，使得顶层图中的输入数据流经一连串的加工处理后变换成顶层图中的输出数据流。这张图称为</a:t>
            </a:r>
            <a:r>
              <a:rPr lang="en-US" altLang="zh-CN" sz="28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rPr>
              <a:t>1</a:t>
            </a:r>
            <a:r>
              <a:rPr lang="zh-CN" altLang="en-US" sz="28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rPr>
              <a:t>层数据流图。又称为</a:t>
            </a:r>
            <a:r>
              <a:rPr lang="zh-CN" altLang="en-US" sz="2800" kern="0" dirty="0">
                <a:solidFill>
                  <a:srgbClr val="FFFF00"/>
                </a:solidFill>
                <a:effectLst>
                  <a:outerShdw blurRad="38100" dist="38100" dir="2700000" algn="tl">
                    <a:srgbClr val="000000"/>
                  </a:outerShdw>
                </a:effectLst>
                <a:latin typeface="黑体" panose="02010609060101010101" charset="-122"/>
                <a:ea typeface="黑体" panose="02010609060101010101" charset="-122"/>
                <a:cs typeface="+mn-ea"/>
              </a:rPr>
              <a:t>系统功能级数据流图</a:t>
            </a:r>
            <a:r>
              <a:rPr lang="zh-CN" altLang="en-US" sz="28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rPr>
              <a:t>。 </a:t>
            </a:r>
          </a:p>
          <a:p>
            <a:pPr marL="228600" lvl="0" indent="-228600" algn="just">
              <a:lnSpc>
                <a:spcPct val="115000"/>
              </a:lnSpc>
              <a:spcBef>
                <a:spcPts val="1000"/>
              </a:spcBef>
              <a:buFont typeface="Arial" panose="020B0604020202020204"/>
              <a:buChar char="•"/>
            </a:pPr>
            <a:r>
              <a:rPr lang="en-US" altLang="zh-CN" sz="28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rPr>
              <a:t>3. </a:t>
            </a:r>
            <a:r>
              <a:rPr lang="zh-CN" altLang="en-US" sz="2800" kern="0" dirty="0">
                <a:solidFill>
                  <a:srgbClr val="FFFF00"/>
                </a:solidFill>
                <a:effectLst>
                  <a:outerShdw blurRad="38100" dist="38100" dir="2700000" algn="tl">
                    <a:srgbClr val="000000"/>
                  </a:outerShdw>
                </a:effectLst>
                <a:latin typeface="黑体" panose="02010609060101010101" charset="-122"/>
                <a:ea typeface="黑体" panose="02010609060101010101" charset="-122"/>
                <a:cs typeface="+mn-ea"/>
              </a:rPr>
              <a:t>画处理的内部</a:t>
            </a:r>
            <a:r>
              <a:rPr lang="zh-CN" altLang="en-US" sz="28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rPr>
              <a:t>：把每一个处理看作一个小系统，该处理的输入输出数据流看成小系统的输入输出数据流，于是可以用画</a:t>
            </a:r>
            <a:r>
              <a:rPr lang="en-US" altLang="zh-CN" sz="28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rPr>
              <a:t>1</a:t>
            </a:r>
            <a:r>
              <a:rPr lang="zh-CN" altLang="en-US" sz="28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rPr>
              <a:t>层图同样的方法画出每个处理的</a:t>
            </a:r>
            <a:r>
              <a:rPr lang="en-US" altLang="zh-CN" sz="28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rPr>
              <a:t>DFD</a:t>
            </a:r>
            <a:r>
              <a:rPr lang="zh-CN" altLang="en-US" sz="28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rPr>
              <a:t>子图。</a:t>
            </a:r>
          </a:p>
          <a:p>
            <a:pPr marL="228600" lvl="0" indent="-228600" algn="just">
              <a:lnSpc>
                <a:spcPct val="115000"/>
              </a:lnSpc>
              <a:spcBef>
                <a:spcPts val="1000"/>
              </a:spcBef>
              <a:buFont typeface="Arial" panose="020B0604020202020204"/>
              <a:buChar char="•"/>
            </a:pPr>
            <a:r>
              <a:rPr lang="en-US" altLang="zh-CN" sz="28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rPr>
              <a:t>4. </a:t>
            </a:r>
            <a:r>
              <a:rPr lang="zh-CN" altLang="en-US" sz="28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rPr>
              <a:t>对第</a:t>
            </a:r>
            <a:r>
              <a:rPr lang="en-US" altLang="zh-CN" sz="28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rPr>
              <a:t>3</a:t>
            </a:r>
            <a:r>
              <a:rPr lang="zh-CN" altLang="en-US" sz="28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rPr>
              <a:t>步分解出来的</a:t>
            </a:r>
            <a:r>
              <a:rPr lang="en-US" altLang="zh-CN" sz="28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rPr>
              <a:t>DFD</a:t>
            </a:r>
            <a:r>
              <a:rPr lang="zh-CN" altLang="en-US" sz="28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rPr>
              <a:t>子图中的每个处理重复第</a:t>
            </a:r>
            <a:r>
              <a:rPr lang="en-US" altLang="zh-CN" sz="28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rPr>
              <a:t>3</a:t>
            </a:r>
            <a:r>
              <a:rPr lang="zh-CN" altLang="en-US" sz="28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rPr>
              <a:t>步的分解，直至图中尚未分解的处理都足够简单为止。到此得到了一套分层的数据流图。 </a:t>
            </a:r>
          </a:p>
        </p:txBody>
      </p:sp>
    </p:spTree>
    <p:extLst>
      <p:ext uri="{BB962C8B-B14F-4D97-AF65-F5344CB8AC3E}">
        <p14:creationId xmlns:p14="http://schemas.microsoft.com/office/powerpoint/2010/main" val="36404716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835660" y="246380"/>
            <a:ext cx="3068469" cy="584775"/>
          </a:xfrm>
          <a:prstGeom prst="rect">
            <a:avLst/>
          </a:prstGeom>
          <a:noFill/>
        </p:spPr>
        <p:txBody>
          <a:bodyPr wrap="none" rtlCol="0">
            <a:spAutoFit/>
          </a:bodyPr>
          <a:lstStyle/>
          <a:p>
            <a:pPr lvl="0"/>
            <a:r>
              <a:rPr kumimoji="1" lang="zh-CN" altLang="en-US" sz="3200" b="1" dirty="0">
                <a:solidFill>
                  <a:srgbClr val="00F2FC"/>
                </a:solidFill>
                <a:latin typeface="黑体" panose="02010609060101010101" charset="-122"/>
                <a:ea typeface="黑体" panose="02010609060101010101" charset="-122"/>
                <a:sym typeface="+mn-ea"/>
              </a:rPr>
              <a:t>分层的数据流图</a:t>
            </a:r>
          </a:p>
        </p:txBody>
      </p:sp>
      <p:sp>
        <p:nvSpPr>
          <p:cNvPr id="2" name="六边形 1"/>
          <p:cNvSpPr/>
          <p:nvPr userDrawn="1"/>
        </p:nvSpPr>
        <p:spPr>
          <a:xfrm rot="5400000">
            <a:off x="267335" y="170815"/>
            <a:ext cx="398780" cy="344170"/>
          </a:xfrm>
          <a:prstGeom prst="hexagon">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0" name="六边形 19"/>
          <p:cNvSpPr/>
          <p:nvPr userDrawn="1"/>
        </p:nvSpPr>
        <p:spPr>
          <a:xfrm rot="5400000">
            <a:off x="174498" y="457897"/>
            <a:ext cx="399611" cy="344492"/>
          </a:xfrm>
          <a:prstGeom prst="hexagon">
            <a:avLst/>
          </a:prstGeom>
          <a:noFill/>
          <a:ln w="31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1" name="六边形 20"/>
          <p:cNvSpPr/>
          <p:nvPr userDrawn="1"/>
        </p:nvSpPr>
        <p:spPr>
          <a:xfrm rot="5400000">
            <a:off x="624357" y="542970"/>
            <a:ext cx="203199" cy="175171"/>
          </a:xfrm>
          <a:prstGeom prst="hexagon">
            <a:avLst/>
          </a:prstGeom>
          <a:noFill/>
          <a:ln w="31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6" name="直接连接符 5"/>
          <p:cNvCxnSpPr/>
          <p:nvPr/>
        </p:nvCxnSpPr>
        <p:spPr>
          <a:xfrm>
            <a:off x="-9525" y="890270"/>
            <a:ext cx="12401550" cy="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pic>
        <p:nvPicPr>
          <p:cNvPr id="307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3199" y="1250581"/>
            <a:ext cx="9973284" cy="482454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295123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835660" y="246380"/>
            <a:ext cx="3068469" cy="584775"/>
          </a:xfrm>
          <a:prstGeom prst="rect">
            <a:avLst/>
          </a:prstGeom>
          <a:noFill/>
        </p:spPr>
        <p:txBody>
          <a:bodyPr wrap="none" rtlCol="0">
            <a:spAutoFit/>
          </a:bodyPr>
          <a:lstStyle/>
          <a:p>
            <a:pPr lvl="0"/>
            <a:r>
              <a:rPr kumimoji="1" lang="zh-CN" altLang="en-US" sz="3200" b="1" dirty="0">
                <a:solidFill>
                  <a:srgbClr val="00F2FC"/>
                </a:solidFill>
                <a:latin typeface="黑体" panose="02010609060101010101" charset="-122"/>
                <a:ea typeface="黑体" panose="02010609060101010101" charset="-122"/>
                <a:sym typeface="+mn-ea"/>
              </a:rPr>
              <a:t>分层的数据流图</a:t>
            </a:r>
          </a:p>
        </p:txBody>
      </p:sp>
      <p:sp>
        <p:nvSpPr>
          <p:cNvPr id="22" name="文本框 21"/>
          <p:cNvSpPr txBox="1"/>
          <p:nvPr/>
        </p:nvSpPr>
        <p:spPr>
          <a:xfrm>
            <a:off x="202056" y="939800"/>
            <a:ext cx="11711647" cy="1618905"/>
          </a:xfrm>
          <a:prstGeom prst="rect">
            <a:avLst/>
          </a:prstGeom>
          <a:noFill/>
        </p:spPr>
        <p:txBody>
          <a:bodyPr wrap="square" rtlCol="0" anchor="t">
            <a:spAutoFit/>
          </a:bodyPr>
          <a:lstStyle/>
          <a:p>
            <a:pPr marL="342900" indent="-342900" fontAlgn="base">
              <a:spcBef>
                <a:spcPct val="20000"/>
              </a:spcBef>
              <a:buClr>
                <a:srgbClr val="FFCC00"/>
              </a:buClr>
              <a:buSzPct val="70000"/>
              <a:buFont typeface="Wingdings" panose="05000000000000000000" pitchFamily="2" charset="2"/>
              <a:buChar char="n"/>
              <a:defRPr/>
            </a:pPr>
            <a:r>
              <a:rPr lang="zh-CN" altLang="en-US" sz="32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为分层数据流图和加工编号的原则</a:t>
            </a:r>
            <a:r>
              <a:rPr lang="en-US" altLang="zh-CN" sz="3200" kern="0" dirty="0" smtClean="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a:t>
            </a:r>
            <a:endParaRPr lang="en-US" altLang="zh-CN" sz="32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endParaRPr>
          </a:p>
          <a:p>
            <a:pPr fontAlgn="base">
              <a:spcBef>
                <a:spcPct val="20000"/>
              </a:spcBef>
              <a:buClr>
                <a:srgbClr val="FFCC00"/>
              </a:buClr>
              <a:buSzPct val="70000"/>
              <a:defRPr/>
            </a:pPr>
            <a:r>
              <a:rPr lang="en-US" altLang="zh-CN" sz="2800" kern="0" dirty="0" smtClean="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	(</a:t>
            </a:r>
            <a:r>
              <a:rPr lang="en-US" altLang="zh-CN" sz="28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1)</a:t>
            </a:r>
            <a:r>
              <a:rPr lang="zh-CN" altLang="en-US" sz="28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子图的图号就是分解的父图中加工的</a:t>
            </a:r>
            <a:r>
              <a:rPr lang="zh-CN" altLang="en-US" sz="2800" kern="0" dirty="0" smtClean="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编号</a:t>
            </a:r>
            <a:endParaRPr lang="zh-CN" altLang="en-US" sz="28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endParaRPr>
          </a:p>
          <a:p>
            <a:pPr fontAlgn="base">
              <a:spcBef>
                <a:spcPct val="20000"/>
              </a:spcBef>
              <a:buClr>
                <a:srgbClr val="FFCC00"/>
              </a:buClr>
              <a:buSzPct val="70000"/>
              <a:defRPr/>
            </a:pPr>
            <a:r>
              <a:rPr lang="en-US" altLang="zh-CN" sz="2800" kern="0" dirty="0" smtClean="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	(</a:t>
            </a:r>
            <a:r>
              <a:rPr lang="en-US" altLang="zh-CN" sz="28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2)</a:t>
            </a:r>
            <a:r>
              <a:rPr lang="zh-CN" altLang="en-US" sz="28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子图中的加工的编号是由子图号、小数点，局部顺序号组成</a:t>
            </a:r>
          </a:p>
        </p:txBody>
      </p:sp>
      <p:sp>
        <p:nvSpPr>
          <p:cNvPr id="2" name="六边形 1"/>
          <p:cNvSpPr/>
          <p:nvPr userDrawn="1"/>
        </p:nvSpPr>
        <p:spPr>
          <a:xfrm rot="5400000">
            <a:off x="267335" y="170815"/>
            <a:ext cx="398780" cy="344170"/>
          </a:xfrm>
          <a:prstGeom prst="hexagon">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0" name="六边形 19"/>
          <p:cNvSpPr/>
          <p:nvPr userDrawn="1"/>
        </p:nvSpPr>
        <p:spPr>
          <a:xfrm rot="5400000">
            <a:off x="174498" y="457897"/>
            <a:ext cx="399611" cy="344492"/>
          </a:xfrm>
          <a:prstGeom prst="hexagon">
            <a:avLst/>
          </a:prstGeom>
          <a:noFill/>
          <a:ln w="31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1" name="六边形 20"/>
          <p:cNvSpPr/>
          <p:nvPr userDrawn="1"/>
        </p:nvSpPr>
        <p:spPr>
          <a:xfrm rot="5400000">
            <a:off x="624357" y="542970"/>
            <a:ext cx="203199" cy="175171"/>
          </a:xfrm>
          <a:prstGeom prst="hexagon">
            <a:avLst/>
          </a:prstGeom>
          <a:noFill/>
          <a:ln w="31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6" name="直接连接符 5"/>
          <p:cNvCxnSpPr/>
          <p:nvPr/>
        </p:nvCxnSpPr>
        <p:spPr>
          <a:xfrm>
            <a:off x="-9525" y="890270"/>
            <a:ext cx="12401550" cy="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88297" y="3282092"/>
            <a:ext cx="8539163" cy="26717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615017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835660" y="246380"/>
            <a:ext cx="3068469" cy="584775"/>
          </a:xfrm>
          <a:prstGeom prst="rect">
            <a:avLst/>
          </a:prstGeom>
          <a:noFill/>
        </p:spPr>
        <p:txBody>
          <a:bodyPr wrap="none" rtlCol="0">
            <a:spAutoFit/>
          </a:bodyPr>
          <a:lstStyle/>
          <a:p>
            <a:pPr lvl="0"/>
            <a:r>
              <a:rPr kumimoji="1" lang="zh-CN" altLang="en-US" sz="3200" b="1" dirty="0">
                <a:solidFill>
                  <a:srgbClr val="00F2FC"/>
                </a:solidFill>
                <a:latin typeface="黑体" panose="02010609060101010101" charset="-122"/>
                <a:ea typeface="黑体" panose="02010609060101010101" charset="-122"/>
                <a:sym typeface="+mn-ea"/>
              </a:rPr>
              <a:t>分层的数据流图</a:t>
            </a:r>
          </a:p>
        </p:txBody>
      </p:sp>
      <p:sp>
        <p:nvSpPr>
          <p:cNvPr id="2" name="六边形 1"/>
          <p:cNvSpPr/>
          <p:nvPr userDrawn="1"/>
        </p:nvSpPr>
        <p:spPr>
          <a:xfrm rot="5400000">
            <a:off x="267335" y="170815"/>
            <a:ext cx="398780" cy="344170"/>
          </a:xfrm>
          <a:prstGeom prst="hexagon">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0" name="六边形 19"/>
          <p:cNvSpPr/>
          <p:nvPr userDrawn="1"/>
        </p:nvSpPr>
        <p:spPr>
          <a:xfrm rot="5400000">
            <a:off x="174498" y="457897"/>
            <a:ext cx="399611" cy="344492"/>
          </a:xfrm>
          <a:prstGeom prst="hexagon">
            <a:avLst/>
          </a:prstGeom>
          <a:noFill/>
          <a:ln w="31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1" name="六边形 20"/>
          <p:cNvSpPr/>
          <p:nvPr userDrawn="1"/>
        </p:nvSpPr>
        <p:spPr>
          <a:xfrm rot="5400000">
            <a:off x="624357" y="542970"/>
            <a:ext cx="203199" cy="175171"/>
          </a:xfrm>
          <a:prstGeom prst="hexagon">
            <a:avLst/>
          </a:prstGeom>
          <a:noFill/>
          <a:ln w="31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6" name="直接连接符 5"/>
          <p:cNvCxnSpPr/>
          <p:nvPr/>
        </p:nvCxnSpPr>
        <p:spPr>
          <a:xfrm>
            <a:off x="-9525" y="890270"/>
            <a:ext cx="12401550" cy="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pic>
        <p:nvPicPr>
          <p:cNvPr id="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77096" y="1125538"/>
            <a:ext cx="8305800" cy="533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483521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835660" y="246380"/>
            <a:ext cx="3068469" cy="584775"/>
          </a:xfrm>
          <a:prstGeom prst="rect">
            <a:avLst/>
          </a:prstGeom>
          <a:noFill/>
        </p:spPr>
        <p:txBody>
          <a:bodyPr wrap="none" rtlCol="0">
            <a:spAutoFit/>
          </a:bodyPr>
          <a:lstStyle/>
          <a:p>
            <a:pPr lvl="0"/>
            <a:r>
              <a:rPr kumimoji="1" lang="zh-CN" altLang="en-US" sz="3200" b="1" dirty="0">
                <a:solidFill>
                  <a:srgbClr val="00F2FC"/>
                </a:solidFill>
                <a:latin typeface="黑体" panose="02010609060101010101" charset="-122"/>
                <a:ea typeface="黑体" panose="02010609060101010101" charset="-122"/>
                <a:sym typeface="+mn-ea"/>
              </a:rPr>
              <a:t>结构化分析方法</a:t>
            </a:r>
          </a:p>
        </p:txBody>
      </p:sp>
      <p:sp>
        <p:nvSpPr>
          <p:cNvPr id="22" name="文本框 21"/>
          <p:cNvSpPr txBox="1"/>
          <p:nvPr/>
        </p:nvSpPr>
        <p:spPr>
          <a:xfrm>
            <a:off x="941070" y="1750695"/>
            <a:ext cx="10039985" cy="1569660"/>
          </a:xfrm>
          <a:prstGeom prst="rect">
            <a:avLst/>
          </a:prstGeom>
          <a:noFill/>
        </p:spPr>
        <p:txBody>
          <a:bodyPr wrap="square" rtlCol="0" anchor="t">
            <a:spAutoFit/>
          </a:bodyPr>
          <a:lstStyle/>
          <a:p>
            <a:pPr marL="342900" indent="-342900" algn="just" fontAlgn="base">
              <a:spcBef>
                <a:spcPct val="20000"/>
              </a:spcBef>
              <a:buClr>
                <a:srgbClr val="FFCC00"/>
              </a:buClr>
              <a:buSzPct val="70000"/>
              <a:buFont typeface="Wingdings" panose="05000000000000000000" pitchFamily="2" charset="2"/>
              <a:buChar char="n"/>
              <a:defRPr/>
            </a:pPr>
            <a:r>
              <a:rPr lang="zh-CN" altLang="en-US" sz="32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结构化分析方法最初由</a:t>
            </a:r>
            <a:r>
              <a:rPr lang="en-US" altLang="zh-CN" sz="32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Douglas Ross</a:t>
            </a:r>
            <a:r>
              <a:rPr lang="zh-CN" altLang="en-US" sz="32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提出，由</a:t>
            </a:r>
            <a:r>
              <a:rPr lang="en-US" altLang="zh-CN" sz="32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DeMarco</a:t>
            </a:r>
            <a:r>
              <a:rPr lang="zh-CN" altLang="en-US" sz="32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推广，由</a:t>
            </a:r>
            <a:r>
              <a:rPr lang="en-US" altLang="zh-CN" sz="32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Ward</a:t>
            </a:r>
            <a:r>
              <a:rPr lang="zh-CN" altLang="en-US" sz="32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和</a:t>
            </a:r>
            <a:r>
              <a:rPr lang="en-US" altLang="zh-CN" sz="32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Mellor</a:t>
            </a:r>
            <a:r>
              <a:rPr lang="zh-CN" altLang="en-US" sz="32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以及后来的</a:t>
            </a:r>
            <a:r>
              <a:rPr lang="en-US" altLang="zh-CN" sz="3200" kern="0" dirty="0" err="1">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Hatley</a:t>
            </a:r>
            <a:r>
              <a:rPr lang="zh-CN" altLang="en-US" sz="32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和</a:t>
            </a:r>
            <a:r>
              <a:rPr lang="en-US" altLang="zh-CN" sz="3200" kern="0" dirty="0" err="1">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Pirbhai</a:t>
            </a:r>
            <a:r>
              <a:rPr lang="zh-CN" altLang="en-US" sz="32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扩充，形成了今天的结构化分析方法的框架。</a:t>
            </a:r>
          </a:p>
        </p:txBody>
      </p:sp>
      <p:sp>
        <p:nvSpPr>
          <p:cNvPr id="2" name="六边形 1"/>
          <p:cNvSpPr/>
          <p:nvPr userDrawn="1"/>
        </p:nvSpPr>
        <p:spPr>
          <a:xfrm rot="5400000">
            <a:off x="267335" y="170815"/>
            <a:ext cx="398780" cy="344170"/>
          </a:xfrm>
          <a:prstGeom prst="hexagon">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0" name="六边形 19"/>
          <p:cNvSpPr/>
          <p:nvPr userDrawn="1"/>
        </p:nvSpPr>
        <p:spPr>
          <a:xfrm rot="5400000">
            <a:off x="174498" y="457897"/>
            <a:ext cx="399611" cy="344492"/>
          </a:xfrm>
          <a:prstGeom prst="hexagon">
            <a:avLst/>
          </a:prstGeom>
          <a:noFill/>
          <a:ln w="31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1" name="六边形 20"/>
          <p:cNvSpPr/>
          <p:nvPr userDrawn="1"/>
        </p:nvSpPr>
        <p:spPr>
          <a:xfrm rot="5400000">
            <a:off x="624357" y="542970"/>
            <a:ext cx="203199" cy="175171"/>
          </a:xfrm>
          <a:prstGeom prst="hexagon">
            <a:avLst/>
          </a:prstGeom>
          <a:noFill/>
          <a:ln w="31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6" name="直接连接符 5"/>
          <p:cNvCxnSpPr/>
          <p:nvPr/>
        </p:nvCxnSpPr>
        <p:spPr>
          <a:xfrm>
            <a:off x="-9525" y="890270"/>
            <a:ext cx="12401550" cy="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33586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835660" y="246380"/>
            <a:ext cx="2863284" cy="584775"/>
          </a:xfrm>
          <a:prstGeom prst="rect">
            <a:avLst/>
          </a:prstGeom>
          <a:noFill/>
        </p:spPr>
        <p:txBody>
          <a:bodyPr wrap="none" rtlCol="0">
            <a:spAutoFit/>
          </a:bodyPr>
          <a:lstStyle/>
          <a:p>
            <a:pPr lvl="0"/>
            <a:r>
              <a:rPr kumimoji="1" lang="zh-CN" altLang="en-US" sz="3200" b="1" dirty="0" smtClean="0">
                <a:solidFill>
                  <a:srgbClr val="00F2FC"/>
                </a:solidFill>
                <a:latin typeface="黑体" panose="02010609060101010101" charset="-122"/>
                <a:ea typeface="黑体" panose="02010609060101010101" charset="-122"/>
                <a:sym typeface="+mn-ea"/>
              </a:rPr>
              <a:t>例</a:t>
            </a:r>
            <a:r>
              <a:rPr kumimoji="1" lang="en-US" altLang="zh-CN" sz="3200" b="1" dirty="0" smtClean="0">
                <a:solidFill>
                  <a:srgbClr val="00F2FC"/>
                </a:solidFill>
                <a:latin typeface="黑体" panose="02010609060101010101" charset="-122"/>
                <a:ea typeface="黑体" panose="02010609060101010101" charset="-122"/>
                <a:sym typeface="+mn-ea"/>
              </a:rPr>
              <a:t>1</a:t>
            </a:r>
            <a:r>
              <a:rPr kumimoji="1" lang="zh-CN" altLang="en-US" sz="3200" b="1" dirty="0" smtClean="0">
                <a:solidFill>
                  <a:srgbClr val="00F2FC"/>
                </a:solidFill>
                <a:latin typeface="黑体" panose="02010609060101010101" charset="-122"/>
                <a:ea typeface="黑体" panose="02010609060101010101" charset="-122"/>
                <a:sym typeface="+mn-ea"/>
              </a:rPr>
              <a:t>：定货系统</a:t>
            </a:r>
            <a:endParaRPr kumimoji="1" lang="zh-CN" altLang="en-US" sz="3200" b="1" dirty="0">
              <a:solidFill>
                <a:srgbClr val="00F2FC"/>
              </a:solidFill>
              <a:latin typeface="黑体" panose="02010609060101010101" charset="-122"/>
              <a:ea typeface="黑体" panose="02010609060101010101" charset="-122"/>
              <a:sym typeface="+mn-ea"/>
            </a:endParaRPr>
          </a:p>
        </p:txBody>
      </p:sp>
      <p:sp>
        <p:nvSpPr>
          <p:cNvPr id="22" name="文本框 21"/>
          <p:cNvSpPr txBox="1"/>
          <p:nvPr/>
        </p:nvSpPr>
        <p:spPr>
          <a:xfrm>
            <a:off x="941070" y="1750695"/>
            <a:ext cx="10039985" cy="3539430"/>
          </a:xfrm>
          <a:prstGeom prst="rect">
            <a:avLst/>
          </a:prstGeom>
          <a:noFill/>
        </p:spPr>
        <p:txBody>
          <a:bodyPr wrap="square" rtlCol="0" anchor="t">
            <a:spAutoFit/>
          </a:bodyPr>
          <a:lstStyle/>
          <a:p>
            <a:pPr marL="342900" indent="-342900" algn="just" fontAlgn="base">
              <a:spcBef>
                <a:spcPct val="20000"/>
              </a:spcBef>
              <a:buClr>
                <a:srgbClr val="FFCC00"/>
              </a:buClr>
              <a:buSzPct val="70000"/>
              <a:buFont typeface="Wingdings" panose="05000000000000000000" pitchFamily="2" charset="2"/>
              <a:buChar char="n"/>
              <a:defRPr/>
            </a:pPr>
            <a:r>
              <a:rPr lang="zh-CN" altLang="en-US" sz="32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假设一家工厂的采购部每天需要一张定货报表</a:t>
            </a:r>
            <a:r>
              <a:rPr lang="zh-CN" altLang="en-US" sz="3200" kern="0" dirty="0" smtClean="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，报表</a:t>
            </a:r>
            <a:r>
              <a:rPr lang="zh-CN" altLang="en-US" sz="32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按零件编号排序，表中列出所有需要再次</a:t>
            </a:r>
            <a:r>
              <a:rPr lang="zh-CN" altLang="en-US" sz="3200" kern="0" dirty="0" smtClean="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定货</a:t>
            </a:r>
            <a:r>
              <a:rPr lang="zh-CN" altLang="en-US" sz="32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的零件。对于每个需要再次定货的零件应该</a:t>
            </a:r>
            <a:r>
              <a:rPr lang="zh-CN" altLang="en-US" sz="3200" kern="0" dirty="0" smtClean="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列出</a:t>
            </a:r>
            <a:r>
              <a:rPr lang="zh-CN" altLang="en-US" sz="32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下列数据：零件编号，零件名称，定货数量</a:t>
            </a:r>
            <a:r>
              <a:rPr lang="zh-CN" altLang="en-US" sz="3200" kern="0" dirty="0" smtClean="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，目前</a:t>
            </a:r>
            <a:r>
              <a:rPr lang="zh-CN" altLang="en-US" sz="32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价格，主要供应者，次要供应者。零件</a:t>
            </a:r>
            <a:r>
              <a:rPr lang="zh-CN" altLang="en-US" sz="3200" kern="0" dirty="0" smtClean="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入库或</a:t>
            </a:r>
            <a:r>
              <a:rPr lang="zh-CN" altLang="en-US" sz="32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出库称为事务，通过放在仓库中的</a:t>
            </a:r>
            <a:r>
              <a:rPr lang="en-US" altLang="zh-CN" sz="32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CRT</a:t>
            </a:r>
            <a:r>
              <a:rPr lang="zh-CN" altLang="en-US" sz="32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终端</a:t>
            </a:r>
            <a:r>
              <a:rPr lang="zh-CN" altLang="en-US" sz="3200" kern="0" dirty="0" smtClean="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把事务</a:t>
            </a:r>
            <a:r>
              <a:rPr lang="zh-CN" altLang="en-US" sz="32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报告给定货系统。当某种零件的库存量</a:t>
            </a:r>
            <a:r>
              <a:rPr lang="zh-CN" altLang="en-US" sz="3200" kern="0" dirty="0" smtClean="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少于库存量</a:t>
            </a:r>
            <a:r>
              <a:rPr lang="zh-CN" altLang="en-US" sz="32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临界值时就应再次定货。</a:t>
            </a:r>
          </a:p>
        </p:txBody>
      </p:sp>
      <p:sp>
        <p:nvSpPr>
          <p:cNvPr id="2" name="六边形 1"/>
          <p:cNvSpPr/>
          <p:nvPr userDrawn="1"/>
        </p:nvSpPr>
        <p:spPr>
          <a:xfrm rot="5400000">
            <a:off x="267335" y="170815"/>
            <a:ext cx="398780" cy="344170"/>
          </a:xfrm>
          <a:prstGeom prst="hexagon">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0" name="六边形 19"/>
          <p:cNvSpPr/>
          <p:nvPr userDrawn="1"/>
        </p:nvSpPr>
        <p:spPr>
          <a:xfrm rot="5400000">
            <a:off x="174498" y="457897"/>
            <a:ext cx="399611" cy="344492"/>
          </a:xfrm>
          <a:prstGeom prst="hexagon">
            <a:avLst/>
          </a:prstGeom>
          <a:noFill/>
          <a:ln w="31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1" name="六边形 20"/>
          <p:cNvSpPr/>
          <p:nvPr userDrawn="1"/>
        </p:nvSpPr>
        <p:spPr>
          <a:xfrm rot="5400000">
            <a:off x="624357" y="542970"/>
            <a:ext cx="203199" cy="175171"/>
          </a:xfrm>
          <a:prstGeom prst="hexagon">
            <a:avLst/>
          </a:prstGeom>
          <a:noFill/>
          <a:ln w="31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6" name="直接连接符 5"/>
          <p:cNvCxnSpPr/>
          <p:nvPr/>
        </p:nvCxnSpPr>
        <p:spPr>
          <a:xfrm>
            <a:off x="-9525" y="890270"/>
            <a:ext cx="12401550" cy="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800816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835660" y="246380"/>
            <a:ext cx="2863284" cy="584775"/>
          </a:xfrm>
          <a:prstGeom prst="rect">
            <a:avLst/>
          </a:prstGeom>
          <a:noFill/>
        </p:spPr>
        <p:txBody>
          <a:bodyPr wrap="none" rtlCol="0">
            <a:spAutoFit/>
          </a:bodyPr>
          <a:lstStyle/>
          <a:p>
            <a:pPr lvl="0"/>
            <a:r>
              <a:rPr kumimoji="1" lang="zh-CN" altLang="en-US" sz="3200" b="1" dirty="0" smtClean="0">
                <a:solidFill>
                  <a:srgbClr val="00F2FC"/>
                </a:solidFill>
                <a:latin typeface="黑体" panose="02010609060101010101" charset="-122"/>
                <a:ea typeface="黑体" panose="02010609060101010101" charset="-122"/>
                <a:sym typeface="+mn-ea"/>
              </a:rPr>
              <a:t>例</a:t>
            </a:r>
            <a:r>
              <a:rPr kumimoji="1" lang="en-US" altLang="zh-CN" sz="3200" b="1" dirty="0" smtClean="0">
                <a:solidFill>
                  <a:srgbClr val="00F2FC"/>
                </a:solidFill>
                <a:latin typeface="黑体" panose="02010609060101010101" charset="-122"/>
                <a:ea typeface="黑体" panose="02010609060101010101" charset="-122"/>
                <a:sym typeface="+mn-ea"/>
              </a:rPr>
              <a:t>1</a:t>
            </a:r>
            <a:r>
              <a:rPr kumimoji="1" lang="zh-CN" altLang="en-US" sz="3200" b="1" dirty="0" smtClean="0">
                <a:solidFill>
                  <a:srgbClr val="00F2FC"/>
                </a:solidFill>
                <a:latin typeface="黑体" panose="02010609060101010101" charset="-122"/>
                <a:ea typeface="黑体" panose="02010609060101010101" charset="-122"/>
                <a:sym typeface="+mn-ea"/>
              </a:rPr>
              <a:t>：定货系统</a:t>
            </a:r>
            <a:endParaRPr kumimoji="1" lang="zh-CN" altLang="en-US" sz="3200" b="1" dirty="0">
              <a:solidFill>
                <a:srgbClr val="00F2FC"/>
              </a:solidFill>
              <a:latin typeface="黑体" panose="02010609060101010101" charset="-122"/>
              <a:ea typeface="黑体" panose="02010609060101010101" charset="-122"/>
              <a:sym typeface="+mn-ea"/>
            </a:endParaRPr>
          </a:p>
        </p:txBody>
      </p:sp>
      <p:sp>
        <p:nvSpPr>
          <p:cNvPr id="22" name="文本框 21"/>
          <p:cNvSpPr txBox="1"/>
          <p:nvPr/>
        </p:nvSpPr>
        <p:spPr>
          <a:xfrm>
            <a:off x="941070" y="1399966"/>
            <a:ext cx="10039985" cy="4425827"/>
          </a:xfrm>
          <a:prstGeom prst="rect">
            <a:avLst/>
          </a:prstGeom>
          <a:noFill/>
        </p:spPr>
        <p:txBody>
          <a:bodyPr wrap="square" rtlCol="0" anchor="t">
            <a:spAutoFit/>
          </a:bodyPr>
          <a:lstStyle/>
          <a:p>
            <a:pPr marL="342900" indent="-342900" algn="just" fontAlgn="base">
              <a:spcBef>
                <a:spcPct val="20000"/>
              </a:spcBef>
              <a:buClr>
                <a:srgbClr val="FFCC00"/>
              </a:buClr>
              <a:buSzPct val="70000"/>
              <a:buFont typeface="Wingdings" panose="05000000000000000000" pitchFamily="2" charset="2"/>
              <a:buChar char="n"/>
              <a:defRPr/>
            </a:pPr>
            <a:r>
              <a:rPr lang="zh-CN" altLang="en-US" sz="32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第一步</a:t>
            </a:r>
          </a:p>
          <a:p>
            <a:pPr marL="800100" lvl="1" indent="-342900" algn="just" fontAlgn="base">
              <a:spcBef>
                <a:spcPct val="20000"/>
              </a:spcBef>
              <a:buClr>
                <a:srgbClr val="FFCC00"/>
              </a:buClr>
              <a:buSzPct val="70000"/>
              <a:buFont typeface="Wingdings" panose="05000000000000000000" pitchFamily="2" charset="2"/>
              <a:buChar char="n"/>
              <a:defRPr/>
            </a:pPr>
            <a:r>
              <a:rPr lang="zh-CN" altLang="en-US" sz="28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确定系统的源点和终点</a:t>
            </a:r>
          </a:p>
          <a:p>
            <a:pPr marL="1257300" lvl="2" indent="-342900" algn="just" fontAlgn="base">
              <a:spcBef>
                <a:spcPct val="20000"/>
              </a:spcBef>
              <a:buClr>
                <a:srgbClr val="FFCC00"/>
              </a:buClr>
              <a:buSzPct val="70000"/>
              <a:buFont typeface="Wingdings" panose="05000000000000000000" pitchFamily="2" charset="2"/>
              <a:buChar char="n"/>
              <a:defRPr/>
            </a:pPr>
            <a:r>
              <a:rPr lang="zh-CN" altLang="en-US" sz="24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仓库管理员是数据的源点；</a:t>
            </a:r>
          </a:p>
          <a:p>
            <a:pPr marL="1257300" lvl="2" indent="-342900" algn="just" fontAlgn="base">
              <a:spcBef>
                <a:spcPct val="20000"/>
              </a:spcBef>
              <a:buClr>
                <a:srgbClr val="FFCC00"/>
              </a:buClr>
              <a:buSzPct val="70000"/>
              <a:buFont typeface="Wingdings" panose="05000000000000000000" pitchFamily="2" charset="2"/>
              <a:buChar char="n"/>
              <a:defRPr/>
            </a:pPr>
            <a:r>
              <a:rPr lang="zh-CN" altLang="en-US" sz="24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采购员是数据的终点。</a:t>
            </a:r>
          </a:p>
          <a:p>
            <a:pPr marL="800100" lvl="1" indent="-342900" algn="just" fontAlgn="base">
              <a:spcBef>
                <a:spcPct val="20000"/>
              </a:spcBef>
              <a:buClr>
                <a:srgbClr val="FFCC00"/>
              </a:buClr>
              <a:buSzPct val="70000"/>
              <a:buFont typeface="Wingdings" panose="05000000000000000000" pitchFamily="2" charset="2"/>
              <a:buChar char="n"/>
              <a:defRPr/>
            </a:pPr>
            <a:r>
              <a:rPr lang="zh-CN" altLang="en-US" sz="28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处理</a:t>
            </a:r>
            <a:r>
              <a:rPr lang="en-US" altLang="zh-CN" sz="28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a:t>
            </a:r>
            <a:r>
              <a:rPr lang="zh-CN" altLang="en-US" sz="28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加工</a:t>
            </a:r>
            <a:r>
              <a:rPr lang="en-US" altLang="zh-CN" sz="28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a:t>
            </a:r>
          </a:p>
          <a:p>
            <a:pPr marL="1257300" lvl="2" indent="-342900" algn="just" fontAlgn="base">
              <a:spcBef>
                <a:spcPct val="20000"/>
              </a:spcBef>
              <a:buClr>
                <a:srgbClr val="FFCC00"/>
              </a:buClr>
              <a:buSzPct val="70000"/>
              <a:buFont typeface="Wingdings" panose="05000000000000000000" pitchFamily="2" charset="2"/>
              <a:buChar char="n"/>
              <a:defRPr/>
            </a:pPr>
            <a:r>
              <a:rPr lang="zh-CN" altLang="en-US" sz="24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应该完成</a:t>
            </a:r>
            <a:r>
              <a:rPr lang="zh-CN" altLang="en-US" sz="2400" kern="0" dirty="0">
                <a:solidFill>
                  <a:srgbClr val="FFFF00"/>
                </a:solidFill>
                <a:effectLst>
                  <a:outerShdw blurRad="38100" dist="38100" dir="2700000" algn="tl">
                    <a:srgbClr val="000000"/>
                  </a:outerShdw>
                </a:effectLst>
                <a:latin typeface="黑体" panose="02010609060101010101" charset="-122"/>
                <a:ea typeface="黑体" panose="02010609060101010101" charset="-122"/>
                <a:cs typeface="+mn-ea"/>
                <a:sym typeface="+mn-ea"/>
              </a:rPr>
              <a:t>定货系统</a:t>
            </a:r>
            <a:r>
              <a:rPr lang="zh-CN" altLang="en-US" sz="24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这样一个功能。</a:t>
            </a:r>
          </a:p>
          <a:p>
            <a:pPr marL="800100" lvl="1" indent="-342900" algn="just" fontAlgn="base">
              <a:spcBef>
                <a:spcPct val="20000"/>
              </a:spcBef>
              <a:buClr>
                <a:srgbClr val="FFCC00"/>
              </a:buClr>
              <a:buSzPct val="70000"/>
              <a:buFont typeface="Wingdings" panose="05000000000000000000" pitchFamily="2" charset="2"/>
              <a:buChar char="n"/>
              <a:defRPr/>
            </a:pPr>
            <a:r>
              <a:rPr lang="zh-CN" altLang="en-US" sz="28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数据流</a:t>
            </a:r>
          </a:p>
          <a:p>
            <a:pPr marL="1257300" lvl="2" indent="-342900" algn="just" fontAlgn="base">
              <a:spcBef>
                <a:spcPct val="20000"/>
              </a:spcBef>
              <a:buClr>
                <a:srgbClr val="FFCC00"/>
              </a:buClr>
              <a:buSzPct val="70000"/>
              <a:buFont typeface="Wingdings" panose="05000000000000000000" pitchFamily="2" charset="2"/>
              <a:buChar char="n"/>
              <a:defRPr/>
            </a:pPr>
            <a:r>
              <a:rPr lang="zh-CN" altLang="en-US" sz="24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事务需从仓库送到系统中，显然事务是一个数据流；</a:t>
            </a:r>
          </a:p>
          <a:p>
            <a:pPr marL="1257300" lvl="2" indent="-342900" algn="just" fontAlgn="base">
              <a:spcBef>
                <a:spcPct val="20000"/>
              </a:spcBef>
              <a:buClr>
                <a:srgbClr val="FFCC00"/>
              </a:buClr>
              <a:buSzPct val="70000"/>
              <a:buFont typeface="Wingdings" panose="05000000000000000000" pitchFamily="2" charset="2"/>
              <a:buChar char="n"/>
              <a:defRPr/>
            </a:pPr>
            <a:r>
              <a:rPr lang="zh-CN" altLang="en-US" sz="24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系统要把定货报表送给采购部，定货报表也是一个数据流。</a:t>
            </a:r>
          </a:p>
        </p:txBody>
      </p:sp>
      <p:sp>
        <p:nvSpPr>
          <p:cNvPr id="2" name="六边形 1"/>
          <p:cNvSpPr/>
          <p:nvPr userDrawn="1"/>
        </p:nvSpPr>
        <p:spPr>
          <a:xfrm rot="5400000">
            <a:off x="267335" y="170815"/>
            <a:ext cx="398780" cy="344170"/>
          </a:xfrm>
          <a:prstGeom prst="hexagon">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0" name="六边形 19"/>
          <p:cNvSpPr/>
          <p:nvPr userDrawn="1"/>
        </p:nvSpPr>
        <p:spPr>
          <a:xfrm rot="5400000">
            <a:off x="174498" y="457897"/>
            <a:ext cx="399611" cy="344492"/>
          </a:xfrm>
          <a:prstGeom prst="hexagon">
            <a:avLst/>
          </a:prstGeom>
          <a:noFill/>
          <a:ln w="31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1" name="六边形 20"/>
          <p:cNvSpPr/>
          <p:nvPr userDrawn="1"/>
        </p:nvSpPr>
        <p:spPr>
          <a:xfrm rot="5400000">
            <a:off x="624357" y="542970"/>
            <a:ext cx="203199" cy="175171"/>
          </a:xfrm>
          <a:prstGeom prst="hexagon">
            <a:avLst/>
          </a:prstGeom>
          <a:noFill/>
          <a:ln w="31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6" name="直接连接符 5"/>
          <p:cNvCxnSpPr/>
          <p:nvPr/>
        </p:nvCxnSpPr>
        <p:spPr>
          <a:xfrm>
            <a:off x="-9525" y="890270"/>
            <a:ext cx="12401550" cy="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273252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835660" y="246380"/>
            <a:ext cx="2863284" cy="584775"/>
          </a:xfrm>
          <a:prstGeom prst="rect">
            <a:avLst/>
          </a:prstGeom>
          <a:noFill/>
        </p:spPr>
        <p:txBody>
          <a:bodyPr wrap="none" rtlCol="0">
            <a:spAutoFit/>
          </a:bodyPr>
          <a:lstStyle/>
          <a:p>
            <a:pPr lvl="0"/>
            <a:r>
              <a:rPr kumimoji="1" lang="zh-CN" altLang="en-US" sz="3200" b="1" dirty="0">
                <a:solidFill>
                  <a:srgbClr val="00F2FC"/>
                </a:solidFill>
                <a:latin typeface="黑体" panose="02010609060101010101" charset="-122"/>
                <a:ea typeface="黑体" panose="02010609060101010101" charset="-122"/>
                <a:sym typeface="+mn-ea"/>
              </a:rPr>
              <a:t>例</a:t>
            </a:r>
            <a:r>
              <a:rPr kumimoji="1" lang="en-US" altLang="zh-CN" sz="3200" b="1" dirty="0">
                <a:solidFill>
                  <a:srgbClr val="00F2FC"/>
                </a:solidFill>
                <a:latin typeface="黑体" panose="02010609060101010101" charset="-122"/>
                <a:ea typeface="黑体" panose="02010609060101010101" charset="-122"/>
                <a:sym typeface="+mn-ea"/>
              </a:rPr>
              <a:t>1</a:t>
            </a:r>
            <a:r>
              <a:rPr kumimoji="1" lang="zh-CN" altLang="en-US" sz="3200" b="1" dirty="0">
                <a:solidFill>
                  <a:srgbClr val="00F2FC"/>
                </a:solidFill>
                <a:latin typeface="黑体" panose="02010609060101010101" charset="-122"/>
                <a:ea typeface="黑体" panose="02010609060101010101" charset="-122"/>
                <a:sym typeface="+mn-ea"/>
              </a:rPr>
              <a:t>：定货系统</a:t>
            </a:r>
          </a:p>
        </p:txBody>
      </p:sp>
      <p:sp>
        <p:nvSpPr>
          <p:cNvPr id="2" name="六边形 1"/>
          <p:cNvSpPr/>
          <p:nvPr userDrawn="1"/>
        </p:nvSpPr>
        <p:spPr>
          <a:xfrm rot="5400000">
            <a:off x="267335" y="170815"/>
            <a:ext cx="398780" cy="344170"/>
          </a:xfrm>
          <a:prstGeom prst="hexagon">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0" name="六边形 19"/>
          <p:cNvSpPr/>
          <p:nvPr userDrawn="1"/>
        </p:nvSpPr>
        <p:spPr>
          <a:xfrm rot="5400000">
            <a:off x="174498" y="457897"/>
            <a:ext cx="399611" cy="344492"/>
          </a:xfrm>
          <a:prstGeom prst="hexagon">
            <a:avLst/>
          </a:prstGeom>
          <a:noFill/>
          <a:ln w="31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1" name="六边形 20"/>
          <p:cNvSpPr/>
          <p:nvPr userDrawn="1"/>
        </p:nvSpPr>
        <p:spPr>
          <a:xfrm rot="5400000">
            <a:off x="624357" y="542970"/>
            <a:ext cx="203199" cy="175171"/>
          </a:xfrm>
          <a:prstGeom prst="hexagon">
            <a:avLst/>
          </a:prstGeom>
          <a:noFill/>
          <a:ln w="31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6" name="直接连接符 5"/>
          <p:cNvCxnSpPr/>
          <p:nvPr/>
        </p:nvCxnSpPr>
        <p:spPr>
          <a:xfrm>
            <a:off x="-9525" y="890270"/>
            <a:ext cx="12401550" cy="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pic>
        <p:nvPicPr>
          <p:cNvPr id="8" name="Picture 6" descr="rj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96069" y="1828431"/>
            <a:ext cx="7461706" cy="28575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9"/>
          <p:cNvSpPr txBox="1"/>
          <p:nvPr/>
        </p:nvSpPr>
        <p:spPr>
          <a:xfrm>
            <a:off x="4904494" y="5170213"/>
            <a:ext cx="2723823" cy="369332"/>
          </a:xfrm>
          <a:prstGeom prst="rect">
            <a:avLst/>
          </a:prstGeom>
          <a:noFill/>
        </p:spPr>
        <p:txBody>
          <a:bodyPr wrap="none" rtlCol="0">
            <a:spAutoFit/>
          </a:bodyPr>
          <a:lstStyle/>
          <a:p>
            <a:r>
              <a:rPr lang="zh-CN" altLang="en-US" dirty="0" smtClean="0">
                <a:solidFill>
                  <a:schemeClr val="bg1"/>
                </a:solidFill>
                <a:latin typeface="黑体" panose="02010609060101010101" pitchFamily="49" charset="-122"/>
                <a:ea typeface="黑体" panose="02010609060101010101" pitchFamily="49" charset="-122"/>
              </a:rPr>
              <a:t>定货</a:t>
            </a:r>
            <a:r>
              <a:rPr lang="zh-CN" altLang="en-US" dirty="0">
                <a:solidFill>
                  <a:schemeClr val="bg1"/>
                </a:solidFill>
                <a:latin typeface="黑体" panose="02010609060101010101" pitchFamily="49" charset="-122"/>
                <a:ea typeface="黑体" panose="02010609060101010101" pitchFamily="49" charset="-122"/>
              </a:rPr>
              <a:t>系统的基本系统模型</a:t>
            </a:r>
          </a:p>
        </p:txBody>
      </p:sp>
    </p:spTree>
    <p:extLst>
      <p:ext uri="{BB962C8B-B14F-4D97-AF65-F5344CB8AC3E}">
        <p14:creationId xmlns:p14="http://schemas.microsoft.com/office/powerpoint/2010/main" val="14992254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835660" y="246380"/>
            <a:ext cx="2863284" cy="584775"/>
          </a:xfrm>
          <a:prstGeom prst="rect">
            <a:avLst/>
          </a:prstGeom>
          <a:noFill/>
        </p:spPr>
        <p:txBody>
          <a:bodyPr wrap="none" rtlCol="0">
            <a:spAutoFit/>
          </a:bodyPr>
          <a:lstStyle/>
          <a:p>
            <a:pPr lvl="0"/>
            <a:r>
              <a:rPr kumimoji="1" lang="zh-CN" altLang="en-US" sz="3200" b="1" dirty="0" smtClean="0">
                <a:solidFill>
                  <a:srgbClr val="00F2FC"/>
                </a:solidFill>
                <a:latin typeface="黑体" panose="02010609060101010101" charset="-122"/>
                <a:ea typeface="黑体" panose="02010609060101010101" charset="-122"/>
                <a:sym typeface="+mn-ea"/>
              </a:rPr>
              <a:t>例</a:t>
            </a:r>
            <a:r>
              <a:rPr kumimoji="1" lang="en-US" altLang="zh-CN" sz="3200" b="1" dirty="0" smtClean="0">
                <a:solidFill>
                  <a:srgbClr val="00F2FC"/>
                </a:solidFill>
                <a:latin typeface="黑体" panose="02010609060101010101" charset="-122"/>
                <a:ea typeface="黑体" panose="02010609060101010101" charset="-122"/>
                <a:sym typeface="+mn-ea"/>
              </a:rPr>
              <a:t>1</a:t>
            </a:r>
            <a:r>
              <a:rPr kumimoji="1" lang="zh-CN" altLang="en-US" sz="3200" b="1" dirty="0" smtClean="0">
                <a:solidFill>
                  <a:srgbClr val="00F2FC"/>
                </a:solidFill>
                <a:latin typeface="黑体" panose="02010609060101010101" charset="-122"/>
                <a:ea typeface="黑体" panose="02010609060101010101" charset="-122"/>
                <a:sym typeface="+mn-ea"/>
              </a:rPr>
              <a:t>：定货系统</a:t>
            </a:r>
            <a:endParaRPr kumimoji="1" lang="zh-CN" altLang="en-US" sz="3200" b="1" dirty="0">
              <a:solidFill>
                <a:srgbClr val="00F2FC"/>
              </a:solidFill>
              <a:latin typeface="黑体" panose="02010609060101010101" charset="-122"/>
              <a:ea typeface="黑体" panose="02010609060101010101" charset="-122"/>
              <a:sym typeface="+mn-ea"/>
            </a:endParaRPr>
          </a:p>
        </p:txBody>
      </p:sp>
      <p:sp>
        <p:nvSpPr>
          <p:cNvPr id="22" name="文本框 21"/>
          <p:cNvSpPr txBox="1"/>
          <p:nvPr/>
        </p:nvSpPr>
        <p:spPr>
          <a:xfrm>
            <a:off x="941070" y="1399966"/>
            <a:ext cx="10039985" cy="2480679"/>
          </a:xfrm>
          <a:prstGeom prst="rect">
            <a:avLst/>
          </a:prstGeom>
          <a:noFill/>
        </p:spPr>
        <p:txBody>
          <a:bodyPr wrap="square" rtlCol="0" anchor="t">
            <a:spAutoFit/>
          </a:bodyPr>
          <a:lstStyle/>
          <a:p>
            <a:pPr marL="342900" indent="-342900" algn="just" fontAlgn="base">
              <a:spcBef>
                <a:spcPct val="20000"/>
              </a:spcBef>
              <a:buClr>
                <a:srgbClr val="FFCC00"/>
              </a:buClr>
              <a:buSzPct val="70000"/>
              <a:buFont typeface="Wingdings" panose="05000000000000000000" pitchFamily="2" charset="2"/>
              <a:buChar char="n"/>
              <a:defRPr/>
            </a:pPr>
            <a:r>
              <a:rPr lang="zh-CN" altLang="en-US" sz="3200" kern="0" dirty="0" smtClean="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第二步</a:t>
            </a:r>
            <a:endParaRPr lang="zh-CN" altLang="en-US" sz="32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endParaRPr>
          </a:p>
          <a:p>
            <a:pPr marL="800100" lvl="1" indent="-342900" algn="just" fontAlgn="base">
              <a:spcBef>
                <a:spcPct val="20000"/>
              </a:spcBef>
              <a:buClr>
                <a:srgbClr val="FFCC00"/>
              </a:buClr>
              <a:buSzPct val="70000"/>
              <a:buFont typeface="Wingdings" panose="05000000000000000000" pitchFamily="2" charset="2"/>
              <a:buChar char="n"/>
              <a:defRPr/>
            </a:pPr>
            <a:r>
              <a:rPr lang="zh-CN" altLang="en-US" sz="28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将处理</a:t>
            </a:r>
            <a:r>
              <a:rPr lang="en-US" altLang="zh-CN" sz="28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a:t>
            </a:r>
            <a:r>
              <a:rPr lang="zh-CN" altLang="en-US" sz="28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加工</a:t>
            </a:r>
            <a:r>
              <a:rPr lang="en-US" altLang="zh-CN" sz="28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a:t>
            </a:r>
            <a:r>
              <a:rPr lang="zh-CN" altLang="en-US" sz="28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定货系统进行功能分解成</a:t>
            </a:r>
            <a:r>
              <a:rPr lang="zh-CN" altLang="en-US" sz="2800" kern="0" dirty="0">
                <a:solidFill>
                  <a:srgbClr val="FFFF00"/>
                </a:solidFill>
                <a:effectLst>
                  <a:outerShdw blurRad="38100" dist="38100" dir="2700000" algn="tl">
                    <a:srgbClr val="000000"/>
                  </a:outerShdw>
                </a:effectLst>
                <a:latin typeface="黑体" panose="02010609060101010101" charset="-122"/>
                <a:ea typeface="黑体" panose="02010609060101010101" charset="-122"/>
                <a:cs typeface="+mn-ea"/>
                <a:sym typeface="+mn-ea"/>
              </a:rPr>
              <a:t>事务处理</a:t>
            </a:r>
            <a:r>
              <a:rPr lang="zh-CN" altLang="en-US" sz="28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和</a:t>
            </a:r>
            <a:r>
              <a:rPr lang="zh-CN" altLang="en-US" sz="2800" kern="0" dirty="0">
                <a:solidFill>
                  <a:srgbClr val="FFFF00"/>
                </a:solidFill>
                <a:effectLst>
                  <a:outerShdw blurRad="38100" dist="38100" dir="2700000" algn="tl">
                    <a:srgbClr val="000000"/>
                  </a:outerShdw>
                </a:effectLst>
                <a:latin typeface="黑体" panose="02010609060101010101" charset="-122"/>
                <a:ea typeface="黑体" panose="02010609060101010101" charset="-122"/>
                <a:cs typeface="+mn-ea"/>
                <a:sym typeface="+mn-ea"/>
              </a:rPr>
              <a:t>产生报表</a:t>
            </a:r>
            <a:r>
              <a:rPr lang="zh-CN" altLang="en-US" sz="28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两部分；</a:t>
            </a:r>
          </a:p>
          <a:p>
            <a:pPr marL="800100" lvl="1" indent="-342900" algn="just" fontAlgn="base">
              <a:spcBef>
                <a:spcPct val="20000"/>
              </a:spcBef>
              <a:buClr>
                <a:srgbClr val="FFCC00"/>
              </a:buClr>
              <a:buSzPct val="70000"/>
              <a:buFont typeface="Wingdings" panose="05000000000000000000" pitchFamily="2" charset="2"/>
              <a:buChar char="n"/>
              <a:defRPr/>
            </a:pPr>
            <a:r>
              <a:rPr lang="zh-CN" altLang="en-US" sz="28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考虑有关数据存储问题，题中涉及到存储的信息有：库存清单、定货信息；</a:t>
            </a:r>
          </a:p>
        </p:txBody>
      </p:sp>
      <p:sp>
        <p:nvSpPr>
          <p:cNvPr id="2" name="六边形 1"/>
          <p:cNvSpPr/>
          <p:nvPr userDrawn="1"/>
        </p:nvSpPr>
        <p:spPr>
          <a:xfrm rot="5400000">
            <a:off x="267335" y="170815"/>
            <a:ext cx="398780" cy="344170"/>
          </a:xfrm>
          <a:prstGeom prst="hexagon">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0" name="六边形 19"/>
          <p:cNvSpPr/>
          <p:nvPr userDrawn="1"/>
        </p:nvSpPr>
        <p:spPr>
          <a:xfrm rot="5400000">
            <a:off x="174498" y="457897"/>
            <a:ext cx="399611" cy="344492"/>
          </a:xfrm>
          <a:prstGeom prst="hexagon">
            <a:avLst/>
          </a:prstGeom>
          <a:noFill/>
          <a:ln w="31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1" name="六边形 20"/>
          <p:cNvSpPr/>
          <p:nvPr userDrawn="1"/>
        </p:nvSpPr>
        <p:spPr>
          <a:xfrm rot="5400000">
            <a:off x="624357" y="542970"/>
            <a:ext cx="203199" cy="175171"/>
          </a:xfrm>
          <a:prstGeom prst="hexagon">
            <a:avLst/>
          </a:prstGeom>
          <a:noFill/>
          <a:ln w="31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6" name="直接连接符 5"/>
          <p:cNvCxnSpPr/>
          <p:nvPr/>
        </p:nvCxnSpPr>
        <p:spPr>
          <a:xfrm>
            <a:off x="-9525" y="890270"/>
            <a:ext cx="12401550" cy="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007084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835660" y="246380"/>
            <a:ext cx="2863284" cy="584775"/>
          </a:xfrm>
          <a:prstGeom prst="rect">
            <a:avLst/>
          </a:prstGeom>
          <a:noFill/>
        </p:spPr>
        <p:txBody>
          <a:bodyPr wrap="none" rtlCol="0">
            <a:spAutoFit/>
          </a:bodyPr>
          <a:lstStyle/>
          <a:p>
            <a:pPr lvl="0"/>
            <a:r>
              <a:rPr kumimoji="1" lang="zh-CN" altLang="en-US" sz="3200" b="1" dirty="0">
                <a:solidFill>
                  <a:srgbClr val="00F2FC"/>
                </a:solidFill>
                <a:latin typeface="黑体" panose="02010609060101010101" charset="-122"/>
                <a:ea typeface="黑体" panose="02010609060101010101" charset="-122"/>
                <a:sym typeface="+mn-ea"/>
              </a:rPr>
              <a:t>例</a:t>
            </a:r>
            <a:r>
              <a:rPr kumimoji="1" lang="en-US" altLang="zh-CN" sz="3200" b="1" dirty="0">
                <a:solidFill>
                  <a:srgbClr val="00F2FC"/>
                </a:solidFill>
                <a:latin typeface="黑体" panose="02010609060101010101" charset="-122"/>
                <a:ea typeface="黑体" panose="02010609060101010101" charset="-122"/>
                <a:sym typeface="+mn-ea"/>
              </a:rPr>
              <a:t>1</a:t>
            </a:r>
            <a:r>
              <a:rPr kumimoji="1" lang="zh-CN" altLang="en-US" sz="3200" b="1" dirty="0">
                <a:solidFill>
                  <a:srgbClr val="00F2FC"/>
                </a:solidFill>
                <a:latin typeface="黑体" panose="02010609060101010101" charset="-122"/>
                <a:ea typeface="黑体" panose="02010609060101010101" charset="-122"/>
                <a:sym typeface="+mn-ea"/>
              </a:rPr>
              <a:t>：定货系统</a:t>
            </a:r>
          </a:p>
        </p:txBody>
      </p:sp>
      <p:sp>
        <p:nvSpPr>
          <p:cNvPr id="2" name="六边形 1"/>
          <p:cNvSpPr/>
          <p:nvPr userDrawn="1"/>
        </p:nvSpPr>
        <p:spPr>
          <a:xfrm rot="5400000">
            <a:off x="267335" y="170815"/>
            <a:ext cx="398780" cy="344170"/>
          </a:xfrm>
          <a:prstGeom prst="hexagon">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0" name="六边形 19"/>
          <p:cNvSpPr/>
          <p:nvPr userDrawn="1"/>
        </p:nvSpPr>
        <p:spPr>
          <a:xfrm rot="5400000">
            <a:off x="174498" y="457897"/>
            <a:ext cx="399611" cy="344492"/>
          </a:xfrm>
          <a:prstGeom prst="hexagon">
            <a:avLst/>
          </a:prstGeom>
          <a:noFill/>
          <a:ln w="31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1" name="六边形 20"/>
          <p:cNvSpPr/>
          <p:nvPr userDrawn="1"/>
        </p:nvSpPr>
        <p:spPr>
          <a:xfrm rot="5400000">
            <a:off x="624357" y="542970"/>
            <a:ext cx="203199" cy="175171"/>
          </a:xfrm>
          <a:prstGeom prst="hexagon">
            <a:avLst/>
          </a:prstGeom>
          <a:noFill/>
          <a:ln w="31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6" name="直接连接符 5"/>
          <p:cNvCxnSpPr/>
          <p:nvPr/>
        </p:nvCxnSpPr>
        <p:spPr>
          <a:xfrm>
            <a:off x="-9525" y="890270"/>
            <a:ext cx="12401550" cy="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graphicFrame>
        <p:nvGraphicFramePr>
          <p:cNvPr id="9" name="Group 33"/>
          <p:cNvGraphicFramePr>
            <a:graphicFrameLocks/>
          </p:cNvGraphicFramePr>
          <p:nvPr>
            <p:extLst>
              <p:ext uri="{D42A27DB-BD31-4B8C-83A1-F6EECF244321}">
                <p14:modId xmlns:p14="http://schemas.microsoft.com/office/powerpoint/2010/main" val="1074706512"/>
              </p:ext>
            </p:extLst>
          </p:nvPr>
        </p:nvGraphicFramePr>
        <p:xfrm>
          <a:off x="1766171" y="1421704"/>
          <a:ext cx="8217073" cy="5047990"/>
        </p:xfrm>
        <a:graphic>
          <a:graphicData uri="http://schemas.openxmlformats.org/drawingml/2006/table">
            <a:tbl>
              <a:tblPr/>
              <a:tblGrid>
                <a:gridCol w="4114800"/>
                <a:gridCol w="4102273"/>
              </a:tblGrid>
              <a:tr h="675824">
                <a:tc>
                  <a:txBody>
                    <a:bodyPr/>
                    <a:lstStyle>
                      <a:lvl1pPr marL="0" algn="l" defTabSz="914400" rtl="0" eaLnBrk="1" latinLnBrk="0" hangingPunct="1">
                        <a:defRPr sz="1800" kern="1200">
                          <a:solidFill>
                            <a:schemeClr val="tx1"/>
                          </a:solidFill>
                          <a:latin typeface="Garamond"/>
                          <a:ea typeface="宋体"/>
                        </a:defRPr>
                      </a:lvl1pPr>
                      <a:lvl2pPr marL="457200" algn="l" defTabSz="914400" rtl="0" eaLnBrk="1" latinLnBrk="0" hangingPunct="1">
                        <a:defRPr sz="1800" kern="1200">
                          <a:solidFill>
                            <a:schemeClr val="tx1"/>
                          </a:solidFill>
                          <a:latin typeface="Garamond"/>
                          <a:ea typeface="宋体"/>
                        </a:defRPr>
                      </a:lvl2pPr>
                      <a:lvl3pPr marL="914400" algn="l" defTabSz="914400" rtl="0" eaLnBrk="1" latinLnBrk="0" hangingPunct="1">
                        <a:defRPr sz="1800" kern="1200">
                          <a:solidFill>
                            <a:schemeClr val="tx1"/>
                          </a:solidFill>
                          <a:latin typeface="Garamond"/>
                          <a:ea typeface="宋体"/>
                        </a:defRPr>
                      </a:lvl3pPr>
                      <a:lvl4pPr marL="1371600" algn="l" defTabSz="914400" rtl="0" eaLnBrk="1" latinLnBrk="0" hangingPunct="1">
                        <a:defRPr sz="1800" kern="1200">
                          <a:solidFill>
                            <a:schemeClr val="tx1"/>
                          </a:solidFill>
                          <a:latin typeface="Garamond"/>
                          <a:ea typeface="宋体"/>
                        </a:defRPr>
                      </a:lvl4pPr>
                      <a:lvl5pPr marL="1828800" algn="l" defTabSz="914400" rtl="0" eaLnBrk="1" latinLnBrk="0" hangingPunct="1">
                        <a:defRPr sz="1800" kern="1200">
                          <a:solidFill>
                            <a:schemeClr val="tx1"/>
                          </a:solidFill>
                          <a:latin typeface="Garamond"/>
                          <a:ea typeface="宋体"/>
                        </a:defRPr>
                      </a:lvl5pPr>
                      <a:lvl6pPr marL="2286000" algn="l" defTabSz="914400" rtl="0" eaLnBrk="1" latinLnBrk="0" hangingPunct="1">
                        <a:defRPr sz="1800" kern="1200">
                          <a:solidFill>
                            <a:schemeClr val="tx1"/>
                          </a:solidFill>
                          <a:latin typeface="Garamond"/>
                          <a:ea typeface="宋体"/>
                        </a:defRPr>
                      </a:lvl6pPr>
                      <a:lvl7pPr marL="2743200" algn="l" defTabSz="914400" rtl="0" eaLnBrk="1" latinLnBrk="0" hangingPunct="1">
                        <a:defRPr sz="1800" kern="1200">
                          <a:solidFill>
                            <a:schemeClr val="tx1"/>
                          </a:solidFill>
                          <a:latin typeface="Garamond"/>
                          <a:ea typeface="宋体"/>
                        </a:defRPr>
                      </a:lvl7pPr>
                      <a:lvl8pPr marL="3200400" algn="l" defTabSz="914400" rtl="0" eaLnBrk="1" latinLnBrk="0" hangingPunct="1">
                        <a:defRPr sz="1800" kern="1200">
                          <a:solidFill>
                            <a:schemeClr val="tx1"/>
                          </a:solidFill>
                          <a:latin typeface="Garamond"/>
                          <a:ea typeface="宋体"/>
                        </a:defRPr>
                      </a:lvl8pPr>
                      <a:lvl9pPr marL="3657600" algn="l" defTabSz="914400" rtl="0" eaLnBrk="1" latinLnBrk="0" hangingPunct="1">
                        <a:defRPr sz="1800" kern="1200">
                          <a:solidFill>
                            <a:schemeClr val="tx1"/>
                          </a:solidFill>
                          <a:latin typeface="Garamond"/>
                          <a:ea typeface="宋体"/>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800" b="1" i="0" u="none" strike="noStrike" cap="none" normalizeH="0" baseline="0" dirty="0">
                          <a:ln>
                            <a:noFill/>
                          </a:ln>
                          <a:solidFill>
                            <a:srgbClr val="FFFF00"/>
                          </a:solidFill>
                          <a:effectLst>
                            <a:outerShdw blurRad="38100" dist="38100" dir="2700000" algn="tl">
                              <a:srgbClr val="000000"/>
                            </a:outerShdw>
                          </a:effectLst>
                          <a:latin typeface="Garamond" pitchFamily="18" charset="0"/>
                          <a:ea typeface="宋体" pitchFamily="2" charset="-122"/>
                        </a:rPr>
                        <a:t>源点</a:t>
                      </a:r>
                      <a:r>
                        <a:rPr kumimoji="0" lang="en-US" altLang="zh-CN" sz="2800" b="1" i="0" u="none" strike="noStrike" cap="none" normalizeH="0" baseline="0" dirty="0">
                          <a:ln>
                            <a:noFill/>
                          </a:ln>
                          <a:solidFill>
                            <a:srgbClr val="FFFF00"/>
                          </a:solidFill>
                          <a:effectLst>
                            <a:outerShdw blurRad="38100" dist="38100" dir="2700000" algn="tl">
                              <a:srgbClr val="000000"/>
                            </a:outerShdw>
                          </a:effectLst>
                          <a:latin typeface="Garamond" pitchFamily="18" charset="0"/>
                          <a:ea typeface="宋体" pitchFamily="2" charset="-122"/>
                        </a:rPr>
                        <a:t>/</a:t>
                      </a:r>
                      <a:r>
                        <a:rPr kumimoji="0" lang="zh-CN" altLang="en-US" sz="2800" b="1" i="0" u="none" strike="noStrike" cap="none" normalizeH="0" baseline="0" dirty="0">
                          <a:ln>
                            <a:noFill/>
                          </a:ln>
                          <a:solidFill>
                            <a:srgbClr val="FFFF00"/>
                          </a:solidFill>
                          <a:effectLst>
                            <a:outerShdw blurRad="38100" dist="38100" dir="2700000" algn="tl">
                              <a:srgbClr val="000000"/>
                            </a:outerShdw>
                          </a:effectLst>
                          <a:latin typeface="Garamond" pitchFamily="18" charset="0"/>
                          <a:ea typeface="宋体" pitchFamily="2" charset="-122"/>
                        </a:rPr>
                        <a:t>终点</a:t>
                      </a:r>
                    </a:p>
                  </a:txBody>
                  <a:tcPr horzOverflow="overflow">
                    <a:lnL w="28575"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Garamond"/>
                          <a:ea typeface="宋体"/>
                        </a:defRPr>
                      </a:lvl1pPr>
                      <a:lvl2pPr marL="457200" algn="l" defTabSz="914400" rtl="0" eaLnBrk="1" latinLnBrk="0" hangingPunct="1">
                        <a:defRPr sz="1800" kern="1200">
                          <a:solidFill>
                            <a:schemeClr val="tx1"/>
                          </a:solidFill>
                          <a:latin typeface="Garamond"/>
                          <a:ea typeface="宋体"/>
                        </a:defRPr>
                      </a:lvl2pPr>
                      <a:lvl3pPr marL="914400" algn="l" defTabSz="914400" rtl="0" eaLnBrk="1" latinLnBrk="0" hangingPunct="1">
                        <a:defRPr sz="1800" kern="1200">
                          <a:solidFill>
                            <a:schemeClr val="tx1"/>
                          </a:solidFill>
                          <a:latin typeface="Garamond"/>
                          <a:ea typeface="宋体"/>
                        </a:defRPr>
                      </a:lvl3pPr>
                      <a:lvl4pPr marL="1371600" algn="l" defTabSz="914400" rtl="0" eaLnBrk="1" latinLnBrk="0" hangingPunct="1">
                        <a:defRPr sz="1800" kern="1200">
                          <a:solidFill>
                            <a:schemeClr val="tx1"/>
                          </a:solidFill>
                          <a:latin typeface="Garamond"/>
                          <a:ea typeface="宋体"/>
                        </a:defRPr>
                      </a:lvl4pPr>
                      <a:lvl5pPr marL="1828800" algn="l" defTabSz="914400" rtl="0" eaLnBrk="1" latinLnBrk="0" hangingPunct="1">
                        <a:defRPr sz="1800" kern="1200">
                          <a:solidFill>
                            <a:schemeClr val="tx1"/>
                          </a:solidFill>
                          <a:latin typeface="Garamond"/>
                          <a:ea typeface="宋体"/>
                        </a:defRPr>
                      </a:lvl5pPr>
                      <a:lvl6pPr marL="2286000" algn="l" defTabSz="914400" rtl="0" eaLnBrk="1" latinLnBrk="0" hangingPunct="1">
                        <a:defRPr sz="1800" kern="1200">
                          <a:solidFill>
                            <a:schemeClr val="tx1"/>
                          </a:solidFill>
                          <a:latin typeface="Garamond"/>
                          <a:ea typeface="宋体"/>
                        </a:defRPr>
                      </a:lvl6pPr>
                      <a:lvl7pPr marL="2743200" algn="l" defTabSz="914400" rtl="0" eaLnBrk="1" latinLnBrk="0" hangingPunct="1">
                        <a:defRPr sz="1800" kern="1200">
                          <a:solidFill>
                            <a:schemeClr val="tx1"/>
                          </a:solidFill>
                          <a:latin typeface="Garamond"/>
                          <a:ea typeface="宋体"/>
                        </a:defRPr>
                      </a:lvl7pPr>
                      <a:lvl8pPr marL="3200400" algn="l" defTabSz="914400" rtl="0" eaLnBrk="1" latinLnBrk="0" hangingPunct="1">
                        <a:defRPr sz="1800" kern="1200">
                          <a:solidFill>
                            <a:schemeClr val="tx1"/>
                          </a:solidFill>
                          <a:latin typeface="Garamond"/>
                          <a:ea typeface="宋体"/>
                        </a:defRPr>
                      </a:lvl8pPr>
                      <a:lvl9pPr marL="3657600" algn="l" defTabSz="914400" rtl="0" eaLnBrk="1" latinLnBrk="0" hangingPunct="1">
                        <a:defRPr sz="1800" kern="1200">
                          <a:solidFill>
                            <a:schemeClr val="tx1"/>
                          </a:solidFill>
                          <a:latin typeface="Garamond"/>
                          <a:ea typeface="宋体"/>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800" b="1" i="0" u="none" strike="noStrike" cap="none" normalizeH="0" baseline="0" dirty="0">
                          <a:ln>
                            <a:noFill/>
                          </a:ln>
                          <a:solidFill>
                            <a:srgbClr val="FFFF00"/>
                          </a:solidFill>
                          <a:effectLst>
                            <a:outerShdw blurRad="38100" dist="38100" dir="2700000" algn="tl">
                              <a:srgbClr val="000000"/>
                            </a:outerShdw>
                          </a:effectLst>
                          <a:latin typeface="Garamond" pitchFamily="18" charset="0"/>
                          <a:ea typeface="宋体" pitchFamily="2" charset="-122"/>
                        </a:rPr>
                        <a:t>处理</a:t>
                      </a:r>
                    </a:p>
                  </a:txBody>
                  <a:tcPr horzOverflow="overflow">
                    <a:lnL w="12700"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r>
              <a:tr h="777875">
                <a:tc>
                  <a:txBody>
                    <a:bodyPr/>
                    <a:lstStyle>
                      <a:lvl1pPr marL="0" algn="l" defTabSz="914400" rtl="0" eaLnBrk="1" latinLnBrk="0" hangingPunct="1">
                        <a:defRPr sz="1800" kern="1200">
                          <a:solidFill>
                            <a:schemeClr val="tx1"/>
                          </a:solidFill>
                          <a:latin typeface="Garamond"/>
                          <a:ea typeface="宋体"/>
                        </a:defRPr>
                      </a:lvl1pPr>
                      <a:lvl2pPr marL="457200" algn="l" defTabSz="914400" rtl="0" eaLnBrk="1" latinLnBrk="0" hangingPunct="1">
                        <a:defRPr sz="1800" kern="1200">
                          <a:solidFill>
                            <a:schemeClr val="tx1"/>
                          </a:solidFill>
                          <a:latin typeface="Garamond"/>
                          <a:ea typeface="宋体"/>
                        </a:defRPr>
                      </a:lvl2pPr>
                      <a:lvl3pPr marL="914400" algn="l" defTabSz="914400" rtl="0" eaLnBrk="1" latinLnBrk="0" hangingPunct="1">
                        <a:defRPr sz="1800" kern="1200">
                          <a:solidFill>
                            <a:schemeClr val="tx1"/>
                          </a:solidFill>
                          <a:latin typeface="Garamond"/>
                          <a:ea typeface="宋体"/>
                        </a:defRPr>
                      </a:lvl3pPr>
                      <a:lvl4pPr marL="1371600" algn="l" defTabSz="914400" rtl="0" eaLnBrk="1" latinLnBrk="0" hangingPunct="1">
                        <a:defRPr sz="1800" kern="1200">
                          <a:solidFill>
                            <a:schemeClr val="tx1"/>
                          </a:solidFill>
                          <a:latin typeface="Garamond"/>
                          <a:ea typeface="宋体"/>
                        </a:defRPr>
                      </a:lvl4pPr>
                      <a:lvl5pPr marL="1828800" algn="l" defTabSz="914400" rtl="0" eaLnBrk="1" latinLnBrk="0" hangingPunct="1">
                        <a:defRPr sz="1800" kern="1200">
                          <a:solidFill>
                            <a:schemeClr val="tx1"/>
                          </a:solidFill>
                          <a:latin typeface="Garamond"/>
                          <a:ea typeface="宋体"/>
                        </a:defRPr>
                      </a:lvl5pPr>
                      <a:lvl6pPr marL="2286000" algn="l" defTabSz="914400" rtl="0" eaLnBrk="1" latinLnBrk="0" hangingPunct="1">
                        <a:defRPr sz="1800" kern="1200">
                          <a:solidFill>
                            <a:schemeClr val="tx1"/>
                          </a:solidFill>
                          <a:latin typeface="Garamond"/>
                          <a:ea typeface="宋体"/>
                        </a:defRPr>
                      </a:lvl6pPr>
                      <a:lvl7pPr marL="2743200" algn="l" defTabSz="914400" rtl="0" eaLnBrk="1" latinLnBrk="0" hangingPunct="1">
                        <a:defRPr sz="1800" kern="1200">
                          <a:solidFill>
                            <a:schemeClr val="tx1"/>
                          </a:solidFill>
                          <a:latin typeface="Garamond"/>
                          <a:ea typeface="宋体"/>
                        </a:defRPr>
                      </a:lvl7pPr>
                      <a:lvl8pPr marL="3200400" algn="l" defTabSz="914400" rtl="0" eaLnBrk="1" latinLnBrk="0" hangingPunct="1">
                        <a:defRPr sz="1800" kern="1200">
                          <a:solidFill>
                            <a:schemeClr val="tx1"/>
                          </a:solidFill>
                          <a:latin typeface="Garamond"/>
                          <a:ea typeface="宋体"/>
                        </a:defRPr>
                      </a:lvl8pPr>
                      <a:lvl9pPr marL="3657600" algn="l" defTabSz="914400" rtl="0" eaLnBrk="1" latinLnBrk="0" hangingPunct="1">
                        <a:defRPr sz="1800" kern="1200">
                          <a:solidFill>
                            <a:schemeClr val="tx1"/>
                          </a:solidFill>
                          <a:latin typeface="Garamond"/>
                          <a:ea typeface="宋体"/>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400" b="0" i="0" u="none" strike="noStrike" cap="none" normalizeH="0" baseline="0" dirty="0">
                          <a:ln>
                            <a:noFill/>
                          </a:ln>
                          <a:solidFill>
                            <a:schemeClr val="bg1"/>
                          </a:solidFill>
                          <a:effectLst>
                            <a:outerShdw blurRad="38100" dist="38100" dir="2700000" algn="tl">
                              <a:srgbClr val="000000"/>
                            </a:outerShdw>
                          </a:effectLst>
                          <a:latin typeface="Garamond" pitchFamily="18" charset="0"/>
                          <a:ea typeface="宋体" pitchFamily="2" charset="-122"/>
                        </a:rPr>
                        <a:t>采购员</a:t>
                      </a: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400" b="0" i="0" u="none" strike="noStrike" cap="none" normalizeH="0" baseline="0" dirty="0">
                          <a:ln>
                            <a:noFill/>
                          </a:ln>
                          <a:solidFill>
                            <a:schemeClr val="bg1"/>
                          </a:solidFill>
                          <a:effectLst>
                            <a:outerShdw blurRad="38100" dist="38100" dir="2700000" algn="tl">
                              <a:srgbClr val="000000"/>
                            </a:outerShdw>
                          </a:effectLst>
                          <a:latin typeface="Garamond" pitchFamily="18" charset="0"/>
                          <a:ea typeface="宋体" pitchFamily="2" charset="-122"/>
                        </a:rPr>
                        <a:t>仓库管理员</a:t>
                      </a:r>
                    </a:p>
                  </a:txBody>
                  <a:tcPr horzOverflow="overflow">
                    <a:lnL w="28575"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Garamond"/>
                          <a:ea typeface="宋体"/>
                        </a:defRPr>
                      </a:lvl1pPr>
                      <a:lvl2pPr marL="457200" algn="l" defTabSz="914400" rtl="0" eaLnBrk="1" latinLnBrk="0" hangingPunct="1">
                        <a:defRPr sz="1800" kern="1200">
                          <a:solidFill>
                            <a:schemeClr val="tx1"/>
                          </a:solidFill>
                          <a:latin typeface="Garamond"/>
                          <a:ea typeface="宋体"/>
                        </a:defRPr>
                      </a:lvl2pPr>
                      <a:lvl3pPr marL="914400" algn="l" defTabSz="914400" rtl="0" eaLnBrk="1" latinLnBrk="0" hangingPunct="1">
                        <a:defRPr sz="1800" kern="1200">
                          <a:solidFill>
                            <a:schemeClr val="tx1"/>
                          </a:solidFill>
                          <a:latin typeface="Garamond"/>
                          <a:ea typeface="宋体"/>
                        </a:defRPr>
                      </a:lvl3pPr>
                      <a:lvl4pPr marL="1371600" algn="l" defTabSz="914400" rtl="0" eaLnBrk="1" latinLnBrk="0" hangingPunct="1">
                        <a:defRPr sz="1800" kern="1200">
                          <a:solidFill>
                            <a:schemeClr val="tx1"/>
                          </a:solidFill>
                          <a:latin typeface="Garamond"/>
                          <a:ea typeface="宋体"/>
                        </a:defRPr>
                      </a:lvl4pPr>
                      <a:lvl5pPr marL="1828800" algn="l" defTabSz="914400" rtl="0" eaLnBrk="1" latinLnBrk="0" hangingPunct="1">
                        <a:defRPr sz="1800" kern="1200">
                          <a:solidFill>
                            <a:schemeClr val="tx1"/>
                          </a:solidFill>
                          <a:latin typeface="Garamond"/>
                          <a:ea typeface="宋体"/>
                        </a:defRPr>
                      </a:lvl5pPr>
                      <a:lvl6pPr marL="2286000" algn="l" defTabSz="914400" rtl="0" eaLnBrk="1" latinLnBrk="0" hangingPunct="1">
                        <a:defRPr sz="1800" kern="1200">
                          <a:solidFill>
                            <a:schemeClr val="tx1"/>
                          </a:solidFill>
                          <a:latin typeface="Garamond"/>
                          <a:ea typeface="宋体"/>
                        </a:defRPr>
                      </a:lvl6pPr>
                      <a:lvl7pPr marL="2743200" algn="l" defTabSz="914400" rtl="0" eaLnBrk="1" latinLnBrk="0" hangingPunct="1">
                        <a:defRPr sz="1800" kern="1200">
                          <a:solidFill>
                            <a:schemeClr val="tx1"/>
                          </a:solidFill>
                          <a:latin typeface="Garamond"/>
                          <a:ea typeface="宋体"/>
                        </a:defRPr>
                      </a:lvl7pPr>
                      <a:lvl8pPr marL="3200400" algn="l" defTabSz="914400" rtl="0" eaLnBrk="1" latinLnBrk="0" hangingPunct="1">
                        <a:defRPr sz="1800" kern="1200">
                          <a:solidFill>
                            <a:schemeClr val="tx1"/>
                          </a:solidFill>
                          <a:latin typeface="Garamond"/>
                          <a:ea typeface="宋体"/>
                        </a:defRPr>
                      </a:lvl8pPr>
                      <a:lvl9pPr marL="3657600" algn="l" defTabSz="914400" rtl="0" eaLnBrk="1" latinLnBrk="0" hangingPunct="1">
                        <a:defRPr sz="1800" kern="1200">
                          <a:solidFill>
                            <a:schemeClr val="tx1"/>
                          </a:solidFill>
                          <a:latin typeface="Garamond"/>
                          <a:ea typeface="宋体"/>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400" b="0" i="0" u="none" strike="noStrike" cap="none" normalizeH="0" baseline="0" dirty="0">
                          <a:ln>
                            <a:noFill/>
                          </a:ln>
                          <a:solidFill>
                            <a:schemeClr val="bg1"/>
                          </a:solidFill>
                          <a:effectLst>
                            <a:outerShdw blurRad="38100" dist="38100" dir="2700000" algn="tl">
                              <a:srgbClr val="000000"/>
                            </a:outerShdw>
                          </a:effectLst>
                          <a:latin typeface="Garamond" pitchFamily="18" charset="0"/>
                          <a:ea typeface="宋体" pitchFamily="2" charset="-122"/>
                        </a:rPr>
                        <a:t>产生报表</a:t>
                      </a: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400" b="0" i="0" u="none" strike="noStrike" cap="none" normalizeH="0" baseline="0" dirty="0">
                          <a:ln>
                            <a:noFill/>
                          </a:ln>
                          <a:solidFill>
                            <a:schemeClr val="bg1"/>
                          </a:solidFill>
                          <a:effectLst>
                            <a:outerShdw blurRad="38100" dist="38100" dir="2700000" algn="tl">
                              <a:srgbClr val="000000"/>
                            </a:outerShdw>
                          </a:effectLst>
                          <a:latin typeface="Garamond" pitchFamily="18" charset="0"/>
                          <a:ea typeface="宋体" pitchFamily="2" charset="-122"/>
                        </a:rPr>
                        <a:t>处理事务</a:t>
                      </a:r>
                    </a:p>
                  </a:txBody>
                  <a:tcPr horzOverflow="overflow">
                    <a:lnL w="12700"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r>
              <a:tr h="604838">
                <a:tc>
                  <a:txBody>
                    <a:bodyPr/>
                    <a:lstStyle>
                      <a:lvl1pPr marL="0" algn="l" defTabSz="914400" rtl="0" eaLnBrk="1" latinLnBrk="0" hangingPunct="1">
                        <a:defRPr sz="1800" kern="1200">
                          <a:solidFill>
                            <a:schemeClr val="tx1"/>
                          </a:solidFill>
                          <a:latin typeface="Garamond"/>
                          <a:ea typeface="宋体"/>
                        </a:defRPr>
                      </a:lvl1pPr>
                      <a:lvl2pPr marL="457200" algn="l" defTabSz="914400" rtl="0" eaLnBrk="1" latinLnBrk="0" hangingPunct="1">
                        <a:defRPr sz="1800" kern="1200">
                          <a:solidFill>
                            <a:schemeClr val="tx1"/>
                          </a:solidFill>
                          <a:latin typeface="Garamond"/>
                          <a:ea typeface="宋体"/>
                        </a:defRPr>
                      </a:lvl2pPr>
                      <a:lvl3pPr marL="914400" algn="l" defTabSz="914400" rtl="0" eaLnBrk="1" latinLnBrk="0" hangingPunct="1">
                        <a:defRPr sz="1800" kern="1200">
                          <a:solidFill>
                            <a:schemeClr val="tx1"/>
                          </a:solidFill>
                          <a:latin typeface="Garamond"/>
                          <a:ea typeface="宋体"/>
                        </a:defRPr>
                      </a:lvl3pPr>
                      <a:lvl4pPr marL="1371600" algn="l" defTabSz="914400" rtl="0" eaLnBrk="1" latinLnBrk="0" hangingPunct="1">
                        <a:defRPr sz="1800" kern="1200">
                          <a:solidFill>
                            <a:schemeClr val="tx1"/>
                          </a:solidFill>
                          <a:latin typeface="Garamond"/>
                          <a:ea typeface="宋体"/>
                        </a:defRPr>
                      </a:lvl4pPr>
                      <a:lvl5pPr marL="1828800" algn="l" defTabSz="914400" rtl="0" eaLnBrk="1" latinLnBrk="0" hangingPunct="1">
                        <a:defRPr sz="1800" kern="1200">
                          <a:solidFill>
                            <a:schemeClr val="tx1"/>
                          </a:solidFill>
                          <a:latin typeface="Garamond"/>
                          <a:ea typeface="宋体"/>
                        </a:defRPr>
                      </a:lvl5pPr>
                      <a:lvl6pPr marL="2286000" algn="l" defTabSz="914400" rtl="0" eaLnBrk="1" latinLnBrk="0" hangingPunct="1">
                        <a:defRPr sz="1800" kern="1200">
                          <a:solidFill>
                            <a:schemeClr val="tx1"/>
                          </a:solidFill>
                          <a:latin typeface="Garamond"/>
                          <a:ea typeface="宋体"/>
                        </a:defRPr>
                      </a:lvl6pPr>
                      <a:lvl7pPr marL="2743200" algn="l" defTabSz="914400" rtl="0" eaLnBrk="1" latinLnBrk="0" hangingPunct="1">
                        <a:defRPr sz="1800" kern="1200">
                          <a:solidFill>
                            <a:schemeClr val="tx1"/>
                          </a:solidFill>
                          <a:latin typeface="Garamond"/>
                          <a:ea typeface="宋体"/>
                        </a:defRPr>
                      </a:lvl7pPr>
                      <a:lvl8pPr marL="3200400" algn="l" defTabSz="914400" rtl="0" eaLnBrk="1" latinLnBrk="0" hangingPunct="1">
                        <a:defRPr sz="1800" kern="1200">
                          <a:solidFill>
                            <a:schemeClr val="tx1"/>
                          </a:solidFill>
                          <a:latin typeface="Garamond"/>
                          <a:ea typeface="宋体"/>
                        </a:defRPr>
                      </a:lvl8pPr>
                      <a:lvl9pPr marL="3657600" algn="l" defTabSz="914400" rtl="0" eaLnBrk="1" latinLnBrk="0" hangingPunct="1">
                        <a:defRPr sz="1800" kern="1200">
                          <a:solidFill>
                            <a:schemeClr val="tx1"/>
                          </a:solidFill>
                          <a:latin typeface="Garamond"/>
                          <a:ea typeface="宋体"/>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800" b="1" i="0" u="none" strike="noStrike" cap="none" normalizeH="0" baseline="0" dirty="0">
                          <a:ln>
                            <a:noFill/>
                          </a:ln>
                          <a:solidFill>
                            <a:srgbClr val="FFFF00"/>
                          </a:solidFill>
                          <a:effectLst>
                            <a:outerShdw blurRad="38100" dist="38100" dir="2700000" algn="tl">
                              <a:srgbClr val="000000"/>
                            </a:outerShdw>
                          </a:effectLst>
                          <a:latin typeface="Garamond" pitchFamily="18" charset="0"/>
                          <a:ea typeface="宋体" pitchFamily="2" charset="-122"/>
                        </a:rPr>
                        <a:t>数据流</a:t>
                      </a:r>
                    </a:p>
                  </a:txBody>
                  <a:tcPr horzOverflow="overflow">
                    <a:lnL w="28575"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Garamond"/>
                          <a:ea typeface="宋体"/>
                        </a:defRPr>
                      </a:lvl1pPr>
                      <a:lvl2pPr marL="457200" algn="l" defTabSz="914400" rtl="0" eaLnBrk="1" latinLnBrk="0" hangingPunct="1">
                        <a:defRPr sz="1800" kern="1200">
                          <a:solidFill>
                            <a:schemeClr val="tx1"/>
                          </a:solidFill>
                          <a:latin typeface="Garamond"/>
                          <a:ea typeface="宋体"/>
                        </a:defRPr>
                      </a:lvl2pPr>
                      <a:lvl3pPr marL="914400" algn="l" defTabSz="914400" rtl="0" eaLnBrk="1" latinLnBrk="0" hangingPunct="1">
                        <a:defRPr sz="1800" kern="1200">
                          <a:solidFill>
                            <a:schemeClr val="tx1"/>
                          </a:solidFill>
                          <a:latin typeface="Garamond"/>
                          <a:ea typeface="宋体"/>
                        </a:defRPr>
                      </a:lvl3pPr>
                      <a:lvl4pPr marL="1371600" algn="l" defTabSz="914400" rtl="0" eaLnBrk="1" latinLnBrk="0" hangingPunct="1">
                        <a:defRPr sz="1800" kern="1200">
                          <a:solidFill>
                            <a:schemeClr val="tx1"/>
                          </a:solidFill>
                          <a:latin typeface="Garamond"/>
                          <a:ea typeface="宋体"/>
                        </a:defRPr>
                      </a:lvl4pPr>
                      <a:lvl5pPr marL="1828800" algn="l" defTabSz="914400" rtl="0" eaLnBrk="1" latinLnBrk="0" hangingPunct="1">
                        <a:defRPr sz="1800" kern="1200">
                          <a:solidFill>
                            <a:schemeClr val="tx1"/>
                          </a:solidFill>
                          <a:latin typeface="Garamond"/>
                          <a:ea typeface="宋体"/>
                        </a:defRPr>
                      </a:lvl5pPr>
                      <a:lvl6pPr marL="2286000" algn="l" defTabSz="914400" rtl="0" eaLnBrk="1" latinLnBrk="0" hangingPunct="1">
                        <a:defRPr sz="1800" kern="1200">
                          <a:solidFill>
                            <a:schemeClr val="tx1"/>
                          </a:solidFill>
                          <a:latin typeface="Garamond"/>
                          <a:ea typeface="宋体"/>
                        </a:defRPr>
                      </a:lvl6pPr>
                      <a:lvl7pPr marL="2743200" algn="l" defTabSz="914400" rtl="0" eaLnBrk="1" latinLnBrk="0" hangingPunct="1">
                        <a:defRPr sz="1800" kern="1200">
                          <a:solidFill>
                            <a:schemeClr val="tx1"/>
                          </a:solidFill>
                          <a:latin typeface="Garamond"/>
                          <a:ea typeface="宋体"/>
                        </a:defRPr>
                      </a:lvl7pPr>
                      <a:lvl8pPr marL="3200400" algn="l" defTabSz="914400" rtl="0" eaLnBrk="1" latinLnBrk="0" hangingPunct="1">
                        <a:defRPr sz="1800" kern="1200">
                          <a:solidFill>
                            <a:schemeClr val="tx1"/>
                          </a:solidFill>
                          <a:latin typeface="Garamond"/>
                          <a:ea typeface="宋体"/>
                        </a:defRPr>
                      </a:lvl8pPr>
                      <a:lvl9pPr marL="3657600" algn="l" defTabSz="914400" rtl="0" eaLnBrk="1" latinLnBrk="0" hangingPunct="1">
                        <a:defRPr sz="1800" kern="1200">
                          <a:solidFill>
                            <a:schemeClr val="tx1"/>
                          </a:solidFill>
                          <a:latin typeface="Garamond"/>
                          <a:ea typeface="宋体"/>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800" b="1" i="0" u="none" strike="noStrike" cap="none" normalizeH="0" baseline="0">
                          <a:ln>
                            <a:noFill/>
                          </a:ln>
                          <a:solidFill>
                            <a:srgbClr val="FFFF00"/>
                          </a:solidFill>
                          <a:effectLst>
                            <a:outerShdw blurRad="38100" dist="38100" dir="2700000" algn="tl">
                              <a:srgbClr val="000000"/>
                            </a:outerShdw>
                          </a:effectLst>
                          <a:latin typeface="Garamond" pitchFamily="18" charset="0"/>
                          <a:ea typeface="宋体" pitchFamily="2" charset="-122"/>
                        </a:rPr>
                        <a:t>数据存储</a:t>
                      </a:r>
                    </a:p>
                  </a:txBody>
                  <a:tcPr horzOverflow="overflow">
                    <a:lnL w="12700"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r>
              <a:tr h="2189634">
                <a:tc>
                  <a:txBody>
                    <a:bodyPr/>
                    <a:lstStyle>
                      <a:lvl1pPr marL="0" algn="l" defTabSz="914400" rtl="0" eaLnBrk="1" latinLnBrk="0" hangingPunct="1">
                        <a:defRPr sz="1800" kern="1200">
                          <a:solidFill>
                            <a:schemeClr val="tx1"/>
                          </a:solidFill>
                          <a:latin typeface="Garamond"/>
                          <a:ea typeface="宋体"/>
                        </a:defRPr>
                      </a:lvl1pPr>
                      <a:lvl2pPr marL="457200" algn="l" defTabSz="914400" rtl="0" eaLnBrk="1" latinLnBrk="0" hangingPunct="1">
                        <a:defRPr sz="1800" kern="1200">
                          <a:solidFill>
                            <a:schemeClr val="tx1"/>
                          </a:solidFill>
                          <a:latin typeface="Garamond"/>
                          <a:ea typeface="宋体"/>
                        </a:defRPr>
                      </a:lvl2pPr>
                      <a:lvl3pPr marL="914400" algn="l" defTabSz="914400" rtl="0" eaLnBrk="1" latinLnBrk="0" hangingPunct="1">
                        <a:defRPr sz="1800" kern="1200">
                          <a:solidFill>
                            <a:schemeClr val="tx1"/>
                          </a:solidFill>
                          <a:latin typeface="Garamond"/>
                          <a:ea typeface="宋体"/>
                        </a:defRPr>
                      </a:lvl3pPr>
                      <a:lvl4pPr marL="1371600" algn="l" defTabSz="914400" rtl="0" eaLnBrk="1" latinLnBrk="0" hangingPunct="1">
                        <a:defRPr sz="1800" kern="1200">
                          <a:solidFill>
                            <a:schemeClr val="tx1"/>
                          </a:solidFill>
                          <a:latin typeface="Garamond"/>
                          <a:ea typeface="宋体"/>
                        </a:defRPr>
                      </a:lvl4pPr>
                      <a:lvl5pPr marL="1828800" algn="l" defTabSz="914400" rtl="0" eaLnBrk="1" latinLnBrk="0" hangingPunct="1">
                        <a:defRPr sz="1800" kern="1200">
                          <a:solidFill>
                            <a:schemeClr val="tx1"/>
                          </a:solidFill>
                          <a:latin typeface="Garamond"/>
                          <a:ea typeface="宋体"/>
                        </a:defRPr>
                      </a:lvl5pPr>
                      <a:lvl6pPr marL="2286000" algn="l" defTabSz="914400" rtl="0" eaLnBrk="1" latinLnBrk="0" hangingPunct="1">
                        <a:defRPr sz="1800" kern="1200">
                          <a:solidFill>
                            <a:schemeClr val="tx1"/>
                          </a:solidFill>
                          <a:latin typeface="Garamond"/>
                          <a:ea typeface="宋体"/>
                        </a:defRPr>
                      </a:lvl6pPr>
                      <a:lvl7pPr marL="2743200" algn="l" defTabSz="914400" rtl="0" eaLnBrk="1" latinLnBrk="0" hangingPunct="1">
                        <a:defRPr sz="1800" kern="1200">
                          <a:solidFill>
                            <a:schemeClr val="tx1"/>
                          </a:solidFill>
                          <a:latin typeface="Garamond"/>
                          <a:ea typeface="宋体"/>
                        </a:defRPr>
                      </a:lvl7pPr>
                      <a:lvl8pPr marL="3200400" algn="l" defTabSz="914400" rtl="0" eaLnBrk="1" latinLnBrk="0" hangingPunct="1">
                        <a:defRPr sz="1800" kern="1200">
                          <a:solidFill>
                            <a:schemeClr val="tx1"/>
                          </a:solidFill>
                          <a:latin typeface="Garamond"/>
                          <a:ea typeface="宋体"/>
                        </a:defRPr>
                      </a:lvl8pPr>
                      <a:lvl9pPr marL="3657600" algn="l" defTabSz="914400" rtl="0" eaLnBrk="1" latinLnBrk="0" hangingPunct="1">
                        <a:defRPr sz="1800" kern="1200">
                          <a:solidFill>
                            <a:schemeClr val="tx1"/>
                          </a:solidFill>
                          <a:latin typeface="Garamond"/>
                          <a:ea typeface="宋体"/>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400" b="0" i="0" u="none" strike="noStrike" cap="none" normalizeH="0" baseline="0" dirty="0">
                          <a:ln>
                            <a:noFill/>
                          </a:ln>
                          <a:solidFill>
                            <a:schemeClr val="bg1"/>
                          </a:solidFill>
                          <a:effectLst>
                            <a:outerShdw blurRad="38100" dist="38100" dir="2700000" algn="tl">
                              <a:srgbClr val="000000"/>
                            </a:outerShdw>
                          </a:effectLst>
                          <a:latin typeface="Garamond" pitchFamily="18" charset="0"/>
                          <a:ea typeface="宋体" pitchFamily="2" charset="-122"/>
                        </a:rPr>
                        <a:t>定货报表</a:t>
                      </a: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800" b="0" i="0" u="none" strike="noStrike" cap="none" normalizeH="0" baseline="0" dirty="0">
                          <a:ln>
                            <a:noFill/>
                          </a:ln>
                          <a:solidFill>
                            <a:schemeClr val="bg1"/>
                          </a:solidFill>
                          <a:effectLst>
                            <a:outerShdw blurRad="38100" dist="38100" dir="2700000" algn="tl">
                              <a:srgbClr val="000000"/>
                            </a:outerShdw>
                          </a:effectLst>
                          <a:latin typeface="Garamond" pitchFamily="18" charset="0"/>
                          <a:ea typeface="宋体" pitchFamily="2" charset="-122"/>
                        </a:rPr>
                        <a:t>    </a:t>
                      </a:r>
                      <a:r>
                        <a:rPr kumimoji="0" lang="zh-CN" altLang="en-US" sz="1600" b="0" i="0" u="none" strike="noStrike" cap="none" normalizeH="0" baseline="0" dirty="0">
                          <a:ln>
                            <a:noFill/>
                          </a:ln>
                          <a:solidFill>
                            <a:schemeClr val="bg1"/>
                          </a:solidFill>
                          <a:effectLst>
                            <a:outerShdw blurRad="38100" dist="38100" dir="2700000" algn="tl">
                              <a:srgbClr val="000000"/>
                            </a:outerShdw>
                          </a:effectLst>
                          <a:latin typeface="Garamond" pitchFamily="18" charset="0"/>
                          <a:ea typeface="宋体" pitchFamily="2" charset="-122"/>
                        </a:rPr>
                        <a:t>零件编号      零件名称</a:t>
                      </a: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1600" b="0" i="0" u="none" strike="noStrike" cap="none" normalizeH="0" baseline="0" dirty="0">
                          <a:ln>
                            <a:noFill/>
                          </a:ln>
                          <a:solidFill>
                            <a:schemeClr val="bg1"/>
                          </a:solidFill>
                          <a:effectLst>
                            <a:outerShdw blurRad="38100" dist="38100" dir="2700000" algn="tl">
                              <a:srgbClr val="000000"/>
                            </a:outerShdw>
                          </a:effectLst>
                          <a:latin typeface="Garamond" pitchFamily="18" charset="0"/>
                          <a:ea typeface="宋体" pitchFamily="2" charset="-122"/>
                        </a:rPr>
                        <a:t>       定货数量      目前价格</a:t>
                      </a: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1600" b="0" i="0" u="none" strike="noStrike" cap="none" normalizeH="0" baseline="0" dirty="0">
                          <a:ln>
                            <a:noFill/>
                          </a:ln>
                          <a:solidFill>
                            <a:schemeClr val="bg1"/>
                          </a:solidFill>
                          <a:effectLst>
                            <a:outerShdw blurRad="38100" dist="38100" dir="2700000" algn="tl">
                              <a:srgbClr val="000000"/>
                            </a:outerShdw>
                          </a:effectLst>
                          <a:latin typeface="Garamond" pitchFamily="18" charset="0"/>
                          <a:ea typeface="宋体" pitchFamily="2" charset="-122"/>
                        </a:rPr>
                        <a:t>       主要供应者  次要供应者</a:t>
                      </a: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400" b="0" i="0" u="none" strike="noStrike" cap="none" normalizeH="0" baseline="0" dirty="0">
                          <a:ln>
                            <a:noFill/>
                          </a:ln>
                          <a:solidFill>
                            <a:schemeClr val="bg1"/>
                          </a:solidFill>
                          <a:effectLst>
                            <a:outerShdw blurRad="38100" dist="38100" dir="2700000" algn="tl">
                              <a:srgbClr val="000000"/>
                            </a:outerShdw>
                          </a:effectLst>
                          <a:latin typeface="Garamond" pitchFamily="18" charset="0"/>
                          <a:ea typeface="宋体" pitchFamily="2" charset="-122"/>
                        </a:rPr>
                        <a:t>事务</a:t>
                      </a: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defRPr/>
                      </a:pPr>
                      <a:r>
                        <a:rPr kumimoji="0" lang="zh-CN" altLang="en-US" sz="1600" b="0" i="0" u="none" strike="noStrike" cap="none" normalizeH="0" baseline="0" dirty="0">
                          <a:ln>
                            <a:noFill/>
                          </a:ln>
                          <a:solidFill>
                            <a:schemeClr val="bg1"/>
                          </a:solidFill>
                          <a:effectLst>
                            <a:outerShdw blurRad="38100" dist="38100" dir="2700000" algn="tl">
                              <a:srgbClr val="000000"/>
                            </a:outerShdw>
                          </a:effectLst>
                          <a:latin typeface="Garamond" pitchFamily="18" charset="0"/>
                          <a:ea typeface="宋体" pitchFamily="2" charset="-122"/>
                        </a:rPr>
                        <a:t>       零件</a:t>
                      </a:r>
                      <a:r>
                        <a:rPr kumimoji="0" lang="zh-CN" altLang="en-US" sz="1600" b="0" i="0" u="none" strike="noStrike" cap="none" normalizeH="0" baseline="0" dirty="0" smtClean="0">
                          <a:ln>
                            <a:noFill/>
                          </a:ln>
                          <a:solidFill>
                            <a:schemeClr val="bg1"/>
                          </a:solidFill>
                          <a:effectLst>
                            <a:outerShdw blurRad="38100" dist="38100" dir="2700000" algn="tl">
                              <a:srgbClr val="000000"/>
                            </a:outerShdw>
                          </a:effectLst>
                          <a:latin typeface="Garamond" pitchFamily="18" charset="0"/>
                          <a:ea typeface="宋体" pitchFamily="2" charset="-122"/>
                        </a:rPr>
                        <a:t>编号*</a:t>
                      </a:r>
                      <a:endParaRPr kumimoji="0" lang="zh-CN" altLang="en-US" sz="1600" b="0" i="0" u="none" strike="noStrike" cap="none" normalizeH="0" baseline="0" dirty="0">
                        <a:ln>
                          <a:noFill/>
                        </a:ln>
                        <a:solidFill>
                          <a:schemeClr val="bg1"/>
                        </a:solidFill>
                        <a:effectLst>
                          <a:outerShdw blurRad="38100" dist="38100" dir="2700000" algn="tl">
                            <a:srgbClr val="000000"/>
                          </a:outerShdw>
                        </a:effectLst>
                        <a:latin typeface="Garamond" pitchFamily="18" charset="0"/>
                        <a:ea typeface="宋体" pitchFamily="2" charset="-122"/>
                      </a:endParaRP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1600" b="0" i="0" u="none" strike="noStrike" cap="none" normalizeH="0" baseline="0" dirty="0">
                          <a:ln>
                            <a:noFill/>
                          </a:ln>
                          <a:solidFill>
                            <a:schemeClr val="bg1"/>
                          </a:solidFill>
                          <a:effectLst>
                            <a:outerShdw blurRad="38100" dist="38100" dir="2700000" algn="tl">
                              <a:srgbClr val="000000"/>
                            </a:outerShdw>
                          </a:effectLst>
                          <a:latin typeface="Garamond" pitchFamily="18" charset="0"/>
                          <a:ea typeface="宋体" pitchFamily="2" charset="-122"/>
                        </a:rPr>
                        <a:t>       事务</a:t>
                      </a:r>
                      <a:r>
                        <a:rPr kumimoji="0" lang="zh-CN" altLang="en-US" sz="1600" b="0" i="0" u="none" strike="noStrike" cap="none" normalizeH="0" baseline="0" dirty="0" smtClean="0">
                          <a:ln>
                            <a:noFill/>
                          </a:ln>
                          <a:solidFill>
                            <a:schemeClr val="bg1"/>
                          </a:solidFill>
                          <a:effectLst>
                            <a:outerShdw blurRad="38100" dist="38100" dir="2700000" algn="tl">
                              <a:srgbClr val="000000"/>
                            </a:outerShdw>
                          </a:effectLst>
                          <a:latin typeface="Garamond" pitchFamily="18" charset="0"/>
                          <a:ea typeface="宋体" pitchFamily="2" charset="-122"/>
                        </a:rPr>
                        <a:t>类型</a:t>
                      </a:r>
                      <a:endParaRPr kumimoji="0" lang="en-US" altLang="zh-CN" sz="1600" b="0" i="0" u="none" strike="noStrike" cap="none" normalizeH="0" baseline="0" dirty="0" smtClean="0">
                        <a:ln>
                          <a:noFill/>
                        </a:ln>
                        <a:solidFill>
                          <a:schemeClr val="bg1"/>
                        </a:solidFill>
                        <a:effectLst>
                          <a:outerShdw blurRad="38100" dist="38100" dir="2700000" algn="tl">
                            <a:srgbClr val="000000"/>
                          </a:outerShdw>
                        </a:effectLst>
                        <a:latin typeface="Garamond" pitchFamily="18" charset="0"/>
                        <a:ea typeface="宋体" pitchFamily="2" charset="-122"/>
                      </a:endParaRP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defRPr/>
                      </a:pPr>
                      <a:r>
                        <a:rPr kumimoji="0" lang="zh-CN" altLang="en-US" sz="1600" b="0" i="0" u="none" strike="noStrike" cap="none" normalizeH="0" baseline="0" dirty="0" smtClean="0">
                          <a:ln>
                            <a:noFill/>
                          </a:ln>
                          <a:solidFill>
                            <a:schemeClr val="bg1"/>
                          </a:solidFill>
                          <a:effectLst>
                            <a:outerShdw blurRad="38100" dist="38100" dir="2700000" algn="tl">
                              <a:srgbClr val="000000"/>
                            </a:outerShdw>
                          </a:effectLst>
                          <a:latin typeface="Garamond" pitchFamily="18" charset="0"/>
                          <a:ea typeface="宋体" pitchFamily="2" charset="-122"/>
                        </a:rPr>
                        <a:t>       数量*</a:t>
                      </a:r>
                    </a:p>
                  </a:txBody>
                  <a:tcPr horzOverflow="overflow">
                    <a:lnL w="28575"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Garamond"/>
                          <a:ea typeface="宋体"/>
                        </a:defRPr>
                      </a:lvl1pPr>
                      <a:lvl2pPr marL="457200" algn="l" defTabSz="914400" rtl="0" eaLnBrk="1" latinLnBrk="0" hangingPunct="1">
                        <a:defRPr sz="1800" kern="1200">
                          <a:solidFill>
                            <a:schemeClr val="tx1"/>
                          </a:solidFill>
                          <a:latin typeface="Garamond"/>
                          <a:ea typeface="宋体"/>
                        </a:defRPr>
                      </a:lvl2pPr>
                      <a:lvl3pPr marL="914400" algn="l" defTabSz="914400" rtl="0" eaLnBrk="1" latinLnBrk="0" hangingPunct="1">
                        <a:defRPr sz="1800" kern="1200">
                          <a:solidFill>
                            <a:schemeClr val="tx1"/>
                          </a:solidFill>
                          <a:latin typeface="Garamond"/>
                          <a:ea typeface="宋体"/>
                        </a:defRPr>
                      </a:lvl3pPr>
                      <a:lvl4pPr marL="1371600" algn="l" defTabSz="914400" rtl="0" eaLnBrk="1" latinLnBrk="0" hangingPunct="1">
                        <a:defRPr sz="1800" kern="1200">
                          <a:solidFill>
                            <a:schemeClr val="tx1"/>
                          </a:solidFill>
                          <a:latin typeface="Garamond"/>
                          <a:ea typeface="宋体"/>
                        </a:defRPr>
                      </a:lvl4pPr>
                      <a:lvl5pPr marL="1828800" algn="l" defTabSz="914400" rtl="0" eaLnBrk="1" latinLnBrk="0" hangingPunct="1">
                        <a:defRPr sz="1800" kern="1200">
                          <a:solidFill>
                            <a:schemeClr val="tx1"/>
                          </a:solidFill>
                          <a:latin typeface="Garamond"/>
                          <a:ea typeface="宋体"/>
                        </a:defRPr>
                      </a:lvl5pPr>
                      <a:lvl6pPr marL="2286000" algn="l" defTabSz="914400" rtl="0" eaLnBrk="1" latinLnBrk="0" hangingPunct="1">
                        <a:defRPr sz="1800" kern="1200">
                          <a:solidFill>
                            <a:schemeClr val="tx1"/>
                          </a:solidFill>
                          <a:latin typeface="Garamond"/>
                          <a:ea typeface="宋体"/>
                        </a:defRPr>
                      </a:lvl6pPr>
                      <a:lvl7pPr marL="2743200" algn="l" defTabSz="914400" rtl="0" eaLnBrk="1" latinLnBrk="0" hangingPunct="1">
                        <a:defRPr sz="1800" kern="1200">
                          <a:solidFill>
                            <a:schemeClr val="tx1"/>
                          </a:solidFill>
                          <a:latin typeface="Garamond"/>
                          <a:ea typeface="宋体"/>
                        </a:defRPr>
                      </a:lvl7pPr>
                      <a:lvl8pPr marL="3200400" algn="l" defTabSz="914400" rtl="0" eaLnBrk="1" latinLnBrk="0" hangingPunct="1">
                        <a:defRPr sz="1800" kern="1200">
                          <a:solidFill>
                            <a:schemeClr val="tx1"/>
                          </a:solidFill>
                          <a:latin typeface="Garamond"/>
                          <a:ea typeface="宋体"/>
                        </a:defRPr>
                      </a:lvl8pPr>
                      <a:lvl9pPr marL="3657600" algn="l" defTabSz="914400" rtl="0" eaLnBrk="1" latinLnBrk="0" hangingPunct="1">
                        <a:defRPr sz="1800" kern="1200">
                          <a:solidFill>
                            <a:schemeClr val="tx1"/>
                          </a:solidFill>
                          <a:latin typeface="Garamond"/>
                          <a:ea typeface="宋体"/>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400" b="0" i="0" u="none" strike="noStrike" cap="none" normalizeH="0" baseline="0" dirty="0">
                          <a:ln>
                            <a:noFill/>
                          </a:ln>
                          <a:solidFill>
                            <a:schemeClr val="bg1"/>
                          </a:solidFill>
                          <a:effectLst>
                            <a:outerShdw blurRad="38100" dist="38100" dir="2700000" algn="tl">
                              <a:srgbClr val="000000"/>
                            </a:outerShdw>
                          </a:effectLst>
                          <a:latin typeface="Garamond" pitchFamily="18" charset="0"/>
                          <a:ea typeface="宋体" pitchFamily="2" charset="-122"/>
                        </a:rPr>
                        <a:t>定货信息</a:t>
                      </a: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800" b="0" i="0" u="none" strike="noStrike" cap="none" normalizeH="0" baseline="0" dirty="0">
                          <a:ln>
                            <a:noFill/>
                          </a:ln>
                          <a:solidFill>
                            <a:schemeClr val="bg1"/>
                          </a:solidFill>
                          <a:effectLst>
                            <a:outerShdw blurRad="38100" dist="38100" dir="2700000" algn="tl">
                              <a:srgbClr val="000000"/>
                            </a:outerShdw>
                          </a:effectLst>
                          <a:latin typeface="Garamond" pitchFamily="18" charset="0"/>
                          <a:ea typeface="宋体" pitchFamily="2" charset="-122"/>
                        </a:rPr>
                        <a:t>    </a:t>
                      </a:r>
                      <a:r>
                        <a:rPr kumimoji="0" lang="zh-CN" altLang="en-US" sz="1600" b="0" i="0" u="none" strike="noStrike" cap="none" normalizeH="0" baseline="0" dirty="0" smtClean="0">
                          <a:ln>
                            <a:noFill/>
                          </a:ln>
                          <a:solidFill>
                            <a:schemeClr val="bg1"/>
                          </a:solidFill>
                          <a:effectLst>
                            <a:outerShdw blurRad="38100" dist="38100" dir="2700000" algn="tl">
                              <a:srgbClr val="000000"/>
                            </a:outerShdw>
                          </a:effectLst>
                          <a:latin typeface="Garamond" pitchFamily="18" charset="0"/>
                          <a:ea typeface="宋体" pitchFamily="2" charset="-122"/>
                        </a:rPr>
                        <a:t>（见定货</a:t>
                      </a:r>
                      <a:r>
                        <a:rPr kumimoji="0" lang="zh-CN" altLang="en-US" sz="1600" b="0" i="0" u="none" strike="noStrike" cap="none" normalizeH="0" baseline="0" dirty="0">
                          <a:ln>
                            <a:noFill/>
                          </a:ln>
                          <a:solidFill>
                            <a:schemeClr val="bg1"/>
                          </a:solidFill>
                          <a:effectLst>
                            <a:outerShdw blurRad="38100" dist="38100" dir="2700000" algn="tl">
                              <a:srgbClr val="000000"/>
                            </a:outerShdw>
                          </a:effectLst>
                          <a:latin typeface="Garamond" pitchFamily="18" charset="0"/>
                          <a:ea typeface="宋体" pitchFamily="2" charset="-122"/>
                        </a:rPr>
                        <a:t>报表）</a:t>
                      </a: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400" b="0" i="0" u="none" strike="noStrike" cap="none" normalizeH="0" baseline="0" dirty="0">
                          <a:ln>
                            <a:noFill/>
                          </a:ln>
                          <a:solidFill>
                            <a:schemeClr val="bg1"/>
                          </a:solidFill>
                          <a:effectLst>
                            <a:outerShdw blurRad="38100" dist="38100" dir="2700000" algn="tl">
                              <a:srgbClr val="000000"/>
                            </a:outerShdw>
                          </a:effectLst>
                          <a:latin typeface="Garamond" pitchFamily="18" charset="0"/>
                          <a:ea typeface="宋体" pitchFamily="2" charset="-122"/>
                        </a:rPr>
                        <a:t>库存</a:t>
                      </a:r>
                      <a:r>
                        <a:rPr kumimoji="0" lang="zh-CN" altLang="en-US" sz="2400" b="0" i="0" u="none" strike="noStrike" cap="none" normalizeH="0" baseline="0" dirty="0" smtClean="0">
                          <a:ln>
                            <a:noFill/>
                          </a:ln>
                          <a:solidFill>
                            <a:schemeClr val="bg1"/>
                          </a:solidFill>
                          <a:effectLst>
                            <a:outerShdw blurRad="38100" dist="38100" dir="2700000" algn="tl">
                              <a:srgbClr val="000000"/>
                            </a:outerShdw>
                          </a:effectLst>
                          <a:latin typeface="Garamond" pitchFamily="18" charset="0"/>
                          <a:ea typeface="宋体" pitchFamily="2" charset="-122"/>
                        </a:rPr>
                        <a:t>清单*</a:t>
                      </a:r>
                      <a:endParaRPr kumimoji="0" lang="zh-CN" altLang="en-US" sz="2400" b="0" i="0" u="none" strike="noStrike" cap="none" normalizeH="0" baseline="0" dirty="0">
                        <a:ln>
                          <a:noFill/>
                        </a:ln>
                        <a:solidFill>
                          <a:schemeClr val="bg1"/>
                        </a:solidFill>
                        <a:effectLst>
                          <a:outerShdw blurRad="38100" dist="38100" dir="2700000" algn="tl">
                            <a:srgbClr val="000000"/>
                          </a:outerShdw>
                        </a:effectLst>
                        <a:latin typeface="Garamond" pitchFamily="18" charset="0"/>
                        <a:ea typeface="宋体" pitchFamily="2" charset="-122"/>
                      </a:endParaRP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defRPr/>
                      </a:pPr>
                      <a:r>
                        <a:rPr kumimoji="0" lang="zh-CN" altLang="en-US" sz="1600" b="0" i="0" u="none" strike="noStrike" cap="none" normalizeH="0" baseline="0" dirty="0">
                          <a:ln>
                            <a:noFill/>
                          </a:ln>
                          <a:solidFill>
                            <a:schemeClr val="bg1"/>
                          </a:solidFill>
                          <a:effectLst>
                            <a:outerShdw blurRad="38100" dist="38100" dir="2700000" algn="tl">
                              <a:srgbClr val="000000"/>
                            </a:outerShdw>
                          </a:effectLst>
                          <a:latin typeface="Garamond" pitchFamily="18" charset="0"/>
                          <a:ea typeface="宋体" pitchFamily="2" charset="-122"/>
                        </a:rPr>
                        <a:t>       零件</a:t>
                      </a:r>
                      <a:r>
                        <a:rPr kumimoji="0" lang="zh-CN" altLang="en-US" sz="1600" b="0" i="0" u="none" strike="noStrike" cap="none" normalizeH="0" baseline="0" dirty="0" smtClean="0">
                          <a:ln>
                            <a:noFill/>
                          </a:ln>
                          <a:solidFill>
                            <a:schemeClr val="bg1"/>
                          </a:solidFill>
                          <a:effectLst>
                            <a:outerShdw blurRad="38100" dist="38100" dir="2700000" algn="tl">
                              <a:srgbClr val="000000"/>
                            </a:outerShdw>
                          </a:effectLst>
                          <a:latin typeface="Garamond" pitchFamily="18" charset="0"/>
                          <a:ea typeface="宋体" pitchFamily="2" charset="-122"/>
                        </a:rPr>
                        <a:t>编号*</a:t>
                      </a:r>
                      <a:endParaRPr kumimoji="0" lang="zh-CN" altLang="en-US" sz="1600" b="0" i="0" u="none" strike="noStrike" cap="none" normalizeH="0" baseline="0" dirty="0">
                        <a:ln>
                          <a:noFill/>
                        </a:ln>
                        <a:solidFill>
                          <a:schemeClr val="bg1"/>
                        </a:solidFill>
                        <a:effectLst>
                          <a:outerShdw blurRad="38100" dist="38100" dir="2700000" algn="tl">
                            <a:srgbClr val="000000"/>
                          </a:outerShdw>
                        </a:effectLst>
                        <a:latin typeface="Garamond" pitchFamily="18" charset="0"/>
                        <a:ea typeface="宋体" pitchFamily="2" charset="-122"/>
                      </a:endParaRP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1600" b="0" i="0" u="none" strike="noStrike" cap="none" normalizeH="0" baseline="0" dirty="0">
                          <a:ln>
                            <a:noFill/>
                          </a:ln>
                          <a:solidFill>
                            <a:schemeClr val="bg1"/>
                          </a:solidFill>
                          <a:effectLst>
                            <a:outerShdw blurRad="38100" dist="38100" dir="2700000" algn="tl">
                              <a:srgbClr val="000000"/>
                            </a:outerShdw>
                          </a:effectLst>
                          <a:latin typeface="Garamond" pitchFamily="18" charset="0"/>
                          <a:ea typeface="宋体" pitchFamily="2" charset="-122"/>
                        </a:rPr>
                        <a:t>       库存量</a:t>
                      </a: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1600" b="0" i="0" u="none" strike="noStrike" cap="none" normalizeH="0" baseline="0" dirty="0">
                          <a:ln>
                            <a:noFill/>
                          </a:ln>
                          <a:solidFill>
                            <a:schemeClr val="bg1"/>
                          </a:solidFill>
                          <a:effectLst>
                            <a:outerShdw blurRad="38100" dist="38100" dir="2700000" algn="tl">
                              <a:srgbClr val="000000"/>
                            </a:outerShdw>
                          </a:effectLst>
                          <a:latin typeface="Garamond" pitchFamily="18" charset="0"/>
                          <a:ea typeface="宋体" pitchFamily="2" charset="-122"/>
                        </a:rPr>
                        <a:t>       库存量临界值</a:t>
                      </a:r>
                    </a:p>
                  </a:txBody>
                  <a:tcPr horzOverflow="overflow">
                    <a:lnL w="12700"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13986615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835660" y="246380"/>
            <a:ext cx="2863284" cy="584775"/>
          </a:xfrm>
          <a:prstGeom prst="rect">
            <a:avLst/>
          </a:prstGeom>
          <a:noFill/>
        </p:spPr>
        <p:txBody>
          <a:bodyPr wrap="none" rtlCol="0">
            <a:spAutoFit/>
          </a:bodyPr>
          <a:lstStyle/>
          <a:p>
            <a:pPr lvl="0"/>
            <a:r>
              <a:rPr kumimoji="1" lang="zh-CN" altLang="en-US" sz="3200" b="1" dirty="0">
                <a:solidFill>
                  <a:srgbClr val="00F2FC"/>
                </a:solidFill>
                <a:latin typeface="黑体" panose="02010609060101010101" charset="-122"/>
                <a:ea typeface="黑体" panose="02010609060101010101" charset="-122"/>
                <a:sym typeface="+mn-ea"/>
              </a:rPr>
              <a:t>例</a:t>
            </a:r>
            <a:r>
              <a:rPr kumimoji="1" lang="en-US" altLang="zh-CN" sz="3200" b="1" dirty="0">
                <a:solidFill>
                  <a:srgbClr val="00F2FC"/>
                </a:solidFill>
                <a:latin typeface="黑体" panose="02010609060101010101" charset="-122"/>
                <a:ea typeface="黑体" panose="02010609060101010101" charset="-122"/>
                <a:sym typeface="+mn-ea"/>
              </a:rPr>
              <a:t>1</a:t>
            </a:r>
            <a:r>
              <a:rPr kumimoji="1" lang="zh-CN" altLang="en-US" sz="3200" b="1" dirty="0">
                <a:solidFill>
                  <a:srgbClr val="00F2FC"/>
                </a:solidFill>
                <a:latin typeface="黑体" panose="02010609060101010101" charset="-122"/>
                <a:ea typeface="黑体" panose="02010609060101010101" charset="-122"/>
                <a:sym typeface="+mn-ea"/>
              </a:rPr>
              <a:t>：定货系统</a:t>
            </a:r>
          </a:p>
        </p:txBody>
      </p:sp>
      <p:sp>
        <p:nvSpPr>
          <p:cNvPr id="2" name="六边形 1"/>
          <p:cNvSpPr/>
          <p:nvPr userDrawn="1"/>
        </p:nvSpPr>
        <p:spPr>
          <a:xfrm rot="5400000">
            <a:off x="267335" y="170815"/>
            <a:ext cx="398780" cy="344170"/>
          </a:xfrm>
          <a:prstGeom prst="hexagon">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0" name="六边形 19"/>
          <p:cNvSpPr/>
          <p:nvPr userDrawn="1"/>
        </p:nvSpPr>
        <p:spPr>
          <a:xfrm rot="5400000">
            <a:off x="174498" y="457897"/>
            <a:ext cx="399611" cy="344492"/>
          </a:xfrm>
          <a:prstGeom prst="hexagon">
            <a:avLst/>
          </a:prstGeom>
          <a:noFill/>
          <a:ln w="31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1" name="六边形 20"/>
          <p:cNvSpPr/>
          <p:nvPr userDrawn="1"/>
        </p:nvSpPr>
        <p:spPr>
          <a:xfrm rot="5400000">
            <a:off x="624357" y="542970"/>
            <a:ext cx="203199" cy="175171"/>
          </a:xfrm>
          <a:prstGeom prst="hexagon">
            <a:avLst/>
          </a:prstGeom>
          <a:noFill/>
          <a:ln w="31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6" name="直接连接符 5"/>
          <p:cNvCxnSpPr/>
          <p:nvPr/>
        </p:nvCxnSpPr>
        <p:spPr>
          <a:xfrm>
            <a:off x="-9525" y="890270"/>
            <a:ext cx="12401550" cy="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pic>
        <p:nvPicPr>
          <p:cNvPr id="9" name="Picture 7" descr="rj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83617" y="1174467"/>
            <a:ext cx="7488238" cy="424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9"/>
          <p:cNvSpPr txBox="1"/>
          <p:nvPr/>
        </p:nvSpPr>
        <p:spPr>
          <a:xfrm>
            <a:off x="4572554" y="5696119"/>
            <a:ext cx="2954655" cy="369332"/>
          </a:xfrm>
          <a:prstGeom prst="rect">
            <a:avLst/>
          </a:prstGeom>
          <a:noFill/>
        </p:spPr>
        <p:txBody>
          <a:bodyPr wrap="none" rtlCol="0">
            <a:spAutoFit/>
          </a:bodyPr>
          <a:lstStyle/>
          <a:p>
            <a:r>
              <a:rPr lang="zh-CN" altLang="en-US" dirty="0" smtClean="0">
                <a:solidFill>
                  <a:schemeClr val="bg1"/>
                </a:solidFill>
                <a:latin typeface="黑体" panose="02010609060101010101" pitchFamily="49" charset="-122"/>
                <a:ea typeface="黑体" panose="02010609060101010101" pitchFamily="49" charset="-122"/>
              </a:rPr>
              <a:t>定货</a:t>
            </a:r>
            <a:r>
              <a:rPr lang="zh-CN" altLang="en-US" dirty="0">
                <a:solidFill>
                  <a:schemeClr val="bg1"/>
                </a:solidFill>
                <a:latin typeface="黑体" panose="02010609060101010101" pitchFamily="49" charset="-122"/>
                <a:ea typeface="黑体" panose="02010609060101010101" pitchFamily="49" charset="-122"/>
              </a:rPr>
              <a:t>系统的功能级数据流图</a:t>
            </a:r>
          </a:p>
        </p:txBody>
      </p:sp>
    </p:spTree>
    <p:extLst>
      <p:ext uri="{BB962C8B-B14F-4D97-AF65-F5344CB8AC3E}">
        <p14:creationId xmlns:p14="http://schemas.microsoft.com/office/powerpoint/2010/main" val="21970159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835660" y="246380"/>
            <a:ext cx="2863284" cy="584775"/>
          </a:xfrm>
          <a:prstGeom prst="rect">
            <a:avLst/>
          </a:prstGeom>
          <a:noFill/>
        </p:spPr>
        <p:txBody>
          <a:bodyPr wrap="none" rtlCol="0">
            <a:spAutoFit/>
          </a:bodyPr>
          <a:lstStyle/>
          <a:p>
            <a:pPr lvl="0"/>
            <a:r>
              <a:rPr kumimoji="1" lang="zh-CN" altLang="en-US" sz="3200" b="1" dirty="0" smtClean="0">
                <a:solidFill>
                  <a:srgbClr val="00F2FC"/>
                </a:solidFill>
                <a:latin typeface="黑体" panose="02010609060101010101" charset="-122"/>
                <a:ea typeface="黑体" panose="02010609060101010101" charset="-122"/>
                <a:sym typeface="+mn-ea"/>
              </a:rPr>
              <a:t>例</a:t>
            </a:r>
            <a:r>
              <a:rPr kumimoji="1" lang="en-US" altLang="zh-CN" sz="3200" b="1" dirty="0" smtClean="0">
                <a:solidFill>
                  <a:srgbClr val="00F2FC"/>
                </a:solidFill>
                <a:latin typeface="黑体" panose="02010609060101010101" charset="-122"/>
                <a:ea typeface="黑体" panose="02010609060101010101" charset="-122"/>
                <a:sym typeface="+mn-ea"/>
              </a:rPr>
              <a:t>1</a:t>
            </a:r>
            <a:r>
              <a:rPr kumimoji="1" lang="zh-CN" altLang="en-US" sz="3200" b="1" dirty="0" smtClean="0">
                <a:solidFill>
                  <a:srgbClr val="00F2FC"/>
                </a:solidFill>
                <a:latin typeface="黑体" panose="02010609060101010101" charset="-122"/>
                <a:ea typeface="黑体" panose="02010609060101010101" charset="-122"/>
                <a:sym typeface="+mn-ea"/>
              </a:rPr>
              <a:t>：定货系统</a:t>
            </a:r>
            <a:endParaRPr kumimoji="1" lang="zh-CN" altLang="en-US" sz="3200" b="1" dirty="0">
              <a:solidFill>
                <a:srgbClr val="00F2FC"/>
              </a:solidFill>
              <a:latin typeface="黑体" panose="02010609060101010101" charset="-122"/>
              <a:ea typeface="黑体" panose="02010609060101010101" charset="-122"/>
              <a:sym typeface="+mn-ea"/>
            </a:endParaRPr>
          </a:p>
        </p:txBody>
      </p:sp>
      <p:sp>
        <p:nvSpPr>
          <p:cNvPr id="22" name="文本框 21"/>
          <p:cNvSpPr txBox="1"/>
          <p:nvPr/>
        </p:nvSpPr>
        <p:spPr>
          <a:xfrm>
            <a:off x="941070" y="1399966"/>
            <a:ext cx="10039985" cy="2049792"/>
          </a:xfrm>
          <a:prstGeom prst="rect">
            <a:avLst/>
          </a:prstGeom>
          <a:noFill/>
        </p:spPr>
        <p:txBody>
          <a:bodyPr wrap="square" rtlCol="0" anchor="t">
            <a:spAutoFit/>
          </a:bodyPr>
          <a:lstStyle/>
          <a:p>
            <a:pPr marL="342900" indent="-342900" algn="just" fontAlgn="base">
              <a:spcBef>
                <a:spcPct val="20000"/>
              </a:spcBef>
              <a:buClr>
                <a:srgbClr val="FFCC00"/>
              </a:buClr>
              <a:buSzPct val="70000"/>
              <a:buFont typeface="Wingdings" panose="05000000000000000000" pitchFamily="2" charset="2"/>
              <a:buChar char="n"/>
              <a:defRPr/>
            </a:pPr>
            <a:r>
              <a:rPr lang="zh-CN" altLang="en-US" sz="3200" kern="0" dirty="0" smtClean="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第三步</a:t>
            </a:r>
            <a:endParaRPr lang="zh-CN" altLang="en-US" sz="32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endParaRPr>
          </a:p>
          <a:p>
            <a:pPr marL="800100" lvl="1" indent="-342900" algn="just" fontAlgn="base">
              <a:spcBef>
                <a:spcPct val="20000"/>
              </a:spcBef>
              <a:buClr>
                <a:srgbClr val="FFCC00"/>
              </a:buClr>
              <a:buSzPct val="70000"/>
              <a:buFont typeface="Wingdings" panose="05000000000000000000" pitchFamily="2" charset="2"/>
              <a:buChar char="n"/>
              <a:defRPr/>
            </a:pPr>
            <a:r>
              <a:rPr lang="zh-CN" altLang="en-US" sz="28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将事务处理进一步分解为</a:t>
            </a:r>
            <a:r>
              <a:rPr lang="zh-CN" altLang="en-US" sz="2800" kern="0" dirty="0">
                <a:solidFill>
                  <a:srgbClr val="FFFF00"/>
                </a:solidFill>
                <a:effectLst>
                  <a:outerShdw blurRad="38100" dist="38100" dir="2700000" algn="tl">
                    <a:srgbClr val="000000"/>
                  </a:outerShdw>
                </a:effectLst>
                <a:latin typeface="黑体" panose="02010609060101010101" charset="-122"/>
                <a:ea typeface="黑体" panose="02010609060101010101" charset="-122"/>
                <a:cs typeface="+mn-ea"/>
                <a:sym typeface="+mn-ea"/>
              </a:rPr>
              <a:t>接收事务</a:t>
            </a:r>
            <a:r>
              <a:rPr lang="zh-CN" altLang="en-US" sz="28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a:t>
            </a:r>
            <a:r>
              <a:rPr lang="zh-CN" altLang="en-US" sz="2800" kern="0" dirty="0">
                <a:solidFill>
                  <a:srgbClr val="FFFF00"/>
                </a:solidFill>
                <a:effectLst>
                  <a:outerShdw blurRad="38100" dist="38100" dir="2700000" algn="tl">
                    <a:srgbClr val="000000"/>
                  </a:outerShdw>
                </a:effectLst>
                <a:latin typeface="黑体" panose="02010609060101010101" charset="-122"/>
                <a:ea typeface="黑体" panose="02010609060101010101" charset="-122"/>
                <a:cs typeface="+mn-ea"/>
                <a:sym typeface="+mn-ea"/>
              </a:rPr>
              <a:t>更新库存清单</a:t>
            </a:r>
            <a:r>
              <a:rPr lang="zh-CN" altLang="en-US" sz="28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a:t>
            </a:r>
            <a:r>
              <a:rPr lang="zh-CN" altLang="en-US" sz="2800" kern="0" dirty="0">
                <a:solidFill>
                  <a:srgbClr val="FFFF00"/>
                </a:solidFill>
                <a:effectLst>
                  <a:outerShdw blurRad="38100" dist="38100" dir="2700000" algn="tl">
                    <a:srgbClr val="000000"/>
                  </a:outerShdw>
                </a:effectLst>
                <a:latin typeface="黑体" panose="02010609060101010101" charset="-122"/>
                <a:ea typeface="黑体" panose="02010609060101010101" charset="-122"/>
                <a:cs typeface="+mn-ea"/>
                <a:sym typeface="+mn-ea"/>
              </a:rPr>
              <a:t>处理定货</a:t>
            </a:r>
            <a:r>
              <a:rPr lang="zh-CN" altLang="en-US" sz="28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三部分。</a:t>
            </a:r>
          </a:p>
          <a:p>
            <a:pPr marL="800100" lvl="1" indent="-342900" algn="just" fontAlgn="base">
              <a:spcBef>
                <a:spcPct val="20000"/>
              </a:spcBef>
              <a:buClr>
                <a:srgbClr val="FFCC00"/>
              </a:buClr>
              <a:buSzPct val="70000"/>
              <a:buFont typeface="Wingdings" panose="05000000000000000000" pitchFamily="2" charset="2"/>
              <a:buChar char="n"/>
              <a:defRPr/>
            </a:pPr>
            <a:r>
              <a:rPr lang="zh-CN" altLang="en-US" sz="28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画出事务处理功能分解后的数据流图。</a:t>
            </a:r>
          </a:p>
        </p:txBody>
      </p:sp>
      <p:sp>
        <p:nvSpPr>
          <p:cNvPr id="2" name="六边形 1"/>
          <p:cNvSpPr/>
          <p:nvPr userDrawn="1"/>
        </p:nvSpPr>
        <p:spPr>
          <a:xfrm rot="5400000">
            <a:off x="267335" y="170815"/>
            <a:ext cx="398780" cy="344170"/>
          </a:xfrm>
          <a:prstGeom prst="hexagon">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0" name="六边形 19"/>
          <p:cNvSpPr/>
          <p:nvPr userDrawn="1"/>
        </p:nvSpPr>
        <p:spPr>
          <a:xfrm rot="5400000">
            <a:off x="174498" y="457897"/>
            <a:ext cx="399611" cy="344492"/>
          </a:xfrm>
          <a:prstGeom prst="hexagon">
            <a:avLst/>
          </a:prstGeom>
          <a:noFill/>
          <a:ln w="31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1" name="六边形 20"/>
          <p:cNvSpPr/>
          <p:nvPr userDrawn="1"/>
        </p:nvSpPr>
        <p:spPr>
          <a:xfrm rot="5400000">
            <a:off x="624357" y="542970"/>
            <a:ext cx="203199" cy="175171"/>
          </a:xfrm>
          <a:prstGeom prst="hexagon">
            <a:avLst/>
          </a:prstGeom>
          <a:noFill/>
          <a:ln w="31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6" name="直接连接符 5"/>
          <p:cNvCxnSpPr/>
          <p:nvPr/>
        </p:nvCxnSpPr>
        <p:spPr>
          <a:xfrm>
            <a:off x="-9525" y="890270"/>
            <a:ext cx="12401550" cy="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168375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835660" y="246380"/>
            <a:ext cx="2863284" cy="584775"/>
          </a:xfrm>
          <a:prstGeom prst="rect">
            <a:avLst/>
          </a:prstGeom>
          <a:noFill/>
        </p:spPr>
        <p:txBody>
          <a:bodyPr wrap="none" rtlCol="0">
            <a:spAutoFit/>
          </a:bodyPr>
          <a:lstStyle/>
          <a:p>
            <a:pPr lvl="0"/>
            <a:r>
              <a:rPr kumimoji="1" lang="zh-CN" altLang="en-US" sz="3200" b="1" dirty="0">
                <a:solidFill>
                  <a:srgbClr val="00F2FC"/>
                </a:solidFill>
                <a:latin typeface="黑体" panose="02010609060101010101" charset="-122"/>
                <a:ea typeface="黑体" panose="02010609060101010101" charset="-122"/>
                <a:sym typeface="+mn-ea"/>
              </a:rPr>
              <a:t>例</a:t>
            </a:r>
            <a:r>
              <a:rPr kumimoji="1" lang="en-US" altLang="zh-CN" sz="3200" b="1" dirty="0">
                <a:solidFill>
                  <a:srgbClr val="00F2FC"/>
                </a:solidFill>
                <a:latin typeface="黑体" panose="02010609060101010101" charset="-122"/>
                <a:ea typeface="黑体" panose="02010609060101010101" charset="-122"/>
                <a:sym typeface="+mn-ea"/>
              </a:rPr>
              <a:t>1</a:t>
            </a:r>
            <a:r>
              <a:rPr kumimoji="1" lang="zh-CN" altLang="en-US" sz="3200" b="1" dirty="0">
                <a:solidFill>
                  <a:srgbClr val="00F2FC"/>
                </a:solidFill>
                <a:latin typeface="黑体" panose="02010609060101010101" charset="-122"/>
                <a:ea typeface="黑体" panose="02010609060101010101" charset="-122"/>
                <a:sym typeface="+mn-ea"/>
              </a:rPr>
              <a:t>：定货系统</a:t>
            </a:r>
          </a:p>
        </p:txBody>
      </p:sp>
      <p:sp>
        <p:nvSpPr>
          <p:cNvPr id="2" name="六边形 1"/>
          <p:cNvSpPr/>
          <p:nvPr userDrawn="1"/>
        </p:nvSpPr>
        <p:spPr>
          <a:xfrm rot="5400000">
            <a:off x="267335" y="170815"/>
            <a:ext cx="398780" cy="344170"/>
          </a:xfrm>
          <a:prstGeom prst="hexagon">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0" name="六边形 19"/>
          <p:cNvSpPr/>
          <p:nvPr userDrawn="1"/>
        </p:nvSpPr>
        <p:spPr>
          <a:xfrm rot="5400000">
            <a:off x="174498" y="457897"/>
            <a:ext cx="399611" cy="344492"/>
          </a:xfrm>
          <a:prstGeom prst="hexagon">
            <a:avLst/>
          </a:prstGeom>
          <a:noFill/>
          <a:ln w="31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1" name="六边形 20"/>
          <p:cNvSpPr/>
          <p:nvPr userDrawn="1"/>
        </p:nvSpPr>
        <p:spPr>
          <a:xfrm rot="5400000">
            <a:off x="624357" y="542970"/>
            <a:ext cx="203199" cy="175171"/>
          </a:xfrm>
          <a:prstGeom prst="hexagon">
            <a:avLst/>
          </a:prstGeom>
          <a:noFill/>
          <a:ln w="31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6" name="直接连接符 5"/>
          <p:cNvCxnSpPr/>
          <p:nvPr/>
        </p:nvCxnSpPr>
        <p:spPr>
          <a:xfrm>
            <a:off x="-9525" y="890270"/>
            <a:ext cx="12401550" cy="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4098365" y="6128267"/>
            <a:ext cx="4570482" cy="369332"/>
          </a:xfrm>
          <a:prstGeom prst="rect">
            <a:avLst/>
          </a:prstGeom>
          <a:noFill/>
        </p:spPr>
        <p:txBody>
          <a:bodyPr wrap="none" rtlCol="0">
            <a:spAutoFit/>
          </a:bodyPr>
          <a:lstStyle/>
          <a:p>
            <a:r>
              <a:rPr lang="zh-CN" altLang="en-US" dirty="0" smtClean="0">
                <a:solidFill>
                  <a:schemeClr val="bg1"/>
                </a:solidFill>
                <a:latin typeface="黑体" panose="02010609060101010101" pitchFamily="49" charset="-122"/>
                <a:ea typeface="黑体" panose="02010609060101010101" pitchFamily="49" charset="-122"/>
              </a:rPr>
              <a:t>把</a:t>
            </a:r>
            <a:r>
              <a:rPr lang="zh-CN" altLang="en-US" dirty="0">
                <a:solidFill>
                  <a:schemeClr val="bg1"/>
                </a:solidFill>
                <a:latin typeface="黑体" panose="02010609060101010101" pitchFamily="49" charset="-122"/>
                <a:ea typeface="黑体" panose="02010609060101010101" pitchFamily="49" charset="-122"/>
              </a:rPr>
              <a:t>处理事务的功能进一步分解后的</a:t>
            </a:r>
            <a:r>
              <a:rPr lang="zh-CN" altLang="en-US" dirty="0" smtClean="0">
                <a:solidFill>
                  <a:schemeClr val="bg1"/>
                </a:solidFill>
                <a:latin typeface="黑体" panose="02010609060101010101" pitchFamily="49" charset="-122"/>
                <a:ea typeface="黑体" panose="02010609060101010101" pitchFamily="49" charset="-122"/>
              </a:rPr>
              <a:t>数据流图</a:t>
            </a:r>
            <a:endParaRPr lang="zh-CN" altLang="en-US" dirty="0">
              <a:solidFill>
                <a:schemeClr val="bg1"/>
              </a:solidFill>
              <a:latin typeface="黑体" panose="02010609060101010101" pitchFamily="49" charset="-122"/>
              <a:ea typeface="黑体" panose="02010609060101010101" pitchFamily="49" charset="-122"/>
            </a:endParaRPr>
          </a:p>
        </p:txBody>
      </p:sp>
      <p:pic>
        <p:nvPicPr>
          <p:cNvPr id="14" name="Picture 4" descr="rj1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98742" y="1221266"/>
            <a:ext cx="7465087" cy="45933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Text Box 8"/>
          <p:cNvSpPr txBox="1">
            <a:spLocks noChangeArrowheads="1"/>
          </p:cNvSpPr>
          <p:nvPr/>
        </p:nvSpPr>
        <p:spPr bwMode="auto">
          <a:xfrm>
            <a:off x="6457224" y="3784709"/>
            <a:ext cx="538562" cy="369332"/>
          </a:xfrm>
          <a:prstGeom prst="rect">
            <a:avLst/>
          </a:prstGeom>
          <a:solidFill>
            <a:schemeClr val="bg1"/>
          </a:solidFill>
          <a:ln w="9525" algn="ctr">
            <a:noFill/>
            <a:miter lim="800000"/>
            <a:headEnd/>
            <a:tailEnd/>
          </a:ln>
          <a:effectLst/>
        </p:spPr>
        <p:txBody>
          <a:bodyPr wrap="square" lIns="0" rIns="0">
            <a:spAutoFit/>
          </a:bodyPr>
          <a:lstStyle/>
          <a:p>
            <a:pPr eaLnBrk="1" hangingPunct="1">
              <a:spcBef>
                <a:spcPct val="50000"/>
              </a:spcBef>
              <a:defRPr/>
            </a:pPr>
            <a:r>
              <a:rPr lang="zh-CN" altLang="en-US" dirty="0">
                <a:effectLst>
                  <a:outerShdw blurRad="38100" dist="38100" dir="2700000" algn="tl">
                    <a:srgbClr val="C0C0C0"/>
                  </a:outerShdw>
                </a:effectLst>
                <a:ea typeface="仿宋_GB2312" pitchFamily="49" charset="-122"/>
              </a:rPr>
              <a:t>定货</a:t>
            </a:r>
          </a:p>
        </p:txBody>
      </p:sp>
    </p:spTree>
    <p:extLst>
      <p:ext uri="{BB962C8B-B14F-4D97-AF65-F5344CB8AC3E}">
        <p14:creationId xmlns:p14="http://schemas.microsoft.com/office/powerpoint/2010/main" val="33487366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835660" y="246380"/>
            <a:ext cx="6983002" cy="584775"/>
          </a:xfrm>
          <a:prstGeom prst="rect">
            <a:avLst/>
          </a:prstGeom>
          <a:noFill/>
        </p:spPr>
        <p:txBody>
          <a:bodyPr wrap="none" rtlCol="0">
            <a:spAutoFit/>
          </a:bodyPr>
          <a:lstStyle/>
          <a:p>
            <a:pPr lvl="0"/>
            <a:r>
              <a:rPr kumimoji="1" lang="zh-CN" altLang="en-US" sz="3200" b="1" dirty="0" smtClean="0">
                <a:solidFill>
                  <a:srgbClr val="00F2FC"/>
                </a:solidFill>
                <a:latin typeface="黑体" panose="02010609060101010101" charset="-122"/>
                <a:ea typeface="黑体" panose="02010609060101010101" charset="-122"/>
                <a:sym typeface="+mn-ea"/>
              </a:rPr>
              <a:t>例</a:t>
            </a:r>
            <a:r>
              <a:rPr kumimoji="1" lang="en-US" altLang="zh-CN" sz="3200" b="1" dirty="0" smtClean="0">
                <a:solidFill>
                  <a:srgbClr val="00F2FC"/>
                </a:solidFill>
                <a:latin typeface="黑体" panose="02010609060101010101" charset="-122"/>
                <a:ea typeface="黑体" panose="02010609060101010101" charset="-122"/>
                <a:sym typeface="+mn-ea"/>
              </a:rPr>
              <a:t>2</a:t>
            </a:r>
            <a:r>
              <a:rPr kumimoji="1" lang="zh-CN" altLang="en-US" sz="3200" b="1" dirty="0" smtClean="0">
                <a:solidFill>
                  <a:srgbClr val="00F2FC"/>
                </a:solidFill>
                <a:latin typeface="黑体" panose="02010609060101010101" charset="-122"/>
                <a:ea typeface="黑体" panose="02010609060101010101" charset="-122"/>
                <a:sym typeface="+mn-ea"/>
              </a:rPr>
              <a:t>：教育</a:t>
            </a:r>
            <a:r>
              <a:rPr kumimoji="1" lang="zh-CN" altLang="en-US" sz="3200" b="1" dirty="0">
                <a:solidFill>
                  <a:srgbClr val="00F2FC"/>
                </a:solidFill>
                <a:latin typeface="黑体" panose="02010609060101010101" charset="-122"/>
                <a:ea typeface="黑体" panose="02010609060101010101" charset="-122"/>
                <a:sym typeface="+mn-ea"/>
              </a:rPr>
              <a:t>基金会的捐助资金管理系统</a:t>
            </a:r>
          </a:p>
        </p:txBody>
      </p:sp>
      <p:sp>
        <p:nvSpPr>
          <p:cNvPr id="22" name="文本框 21"/>
          <p:cNvSpPr txBox="1"/>
          <p:nvPr/>
        </p:nvSpPr>
        <p:spPr>
          <a:xfrm>
            <a:off x="941070" y="1750695"/>
            <a:ext cx="10039985" cy="3736407"/>
          </a:xfrm>
          <a:prstGeom prst="rect">
            <a:avLst/>
          </a:prstGeom>
          <a:noFill/>
        </p:spPr>
        <p:txBody>
          <a:bodyPr wrap="square" rtlCol="0" anchor="t">
            <a:spAutoFit/>
          </a:bodyPr>
          <a:lstStyle/>
          <a:p>
            <a:pPr marL="342900" indent="-342900" algn="just" fontAlgn="base">
              <a:spcBef>
                <a:spcPct val="20000"/>
              </a:spcBef>
              <a:buClr>
                <a:srgbClr val="FFCC00"/>
              </a:buClr>
              <a:buSzPct val="70000"/>
              <a:buFont typeface="Wingdings" panose="05000000000000000000" pitchFamily="2" charset="2"/>
              <a:buChar char="n"/>
              <a:defRPr/>
            </a:pPr>
            <a:r>
              <a:rPr lang="zh-CN" altLang="en-US" sz="32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由</a:t>
            </a:r>
            <a:r>
              <a:rPr lang="zh-CN" altLang="en-US" sz="3200" kern="0" dirty="0">
                <a:solidFill>
                  <a:srgbClr val="FFFF00"/>
                </a:solidFill>
                <a:effectLst>
                  <a:outerShdw blurRad="38100" dist="38100" dir="2700000" algn="tl">
                    <a:srgbClr val="000000"/>
                  </a:outerShdw>
                </a:effectLst>
                <a:latin typeface="黑体" panose="02010609060101010101" charset="-122"/>
                <a:ea typeface="黑体" panose="02010609060101010101" charset="-122"/>
                <a:cs typeface="+mn-ea"/>
                <a:sym typeface="+mn-ea"/>
              </a:rPr>
              <a:t>捐助者</a:t>
            </a:r>
            <a:r>
              <a:rPr lang="zh-CN" altLang="en-US" sz="32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向基金会提出</a:t>
            </a:r>
            <a:r>
              <a:rPr lang="zh-CN" altLang="en-US" sz="3200" kern="0" dirty="0">
                <a:solidFill>
                  <a:srgbClr val="FFFF00"/>
                </a:solidFill>
                <a:effectLst>
                  <a:outerShdw blurRad="38100" dist="38100" dir="2700000" algn="tl">
                    <a:srgbClr val="000000"/>
                  </a:outerShdw>
                </a:effectLst>
                <a:latin typeface="黑体" panose="02010609060101010101" charset="-122"/>
                <a:ea typeface="黑体" panose="02010609060101010101" charset="-122"/>
                <a:cs typeface="+mn-ea"/>
                <a:sym typeface="+mn-ea"/>
              </a:rPr>
              <a:t>捐助请求</a:t>
            </a:r>
            <a:r>
              <a:rPr lang="zh-CN" altLang="en-US" sz="32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，经身份确认后被接受，对捐助人进行登记并授予捐助证书，捐款存入银行。</a:t>
            </a:r>
          </a:p>
          <a:p>
            <a:pPr marL="342900" indent="-342900" algn="just" fontAlgn="base">
              <a:spcBef>
                <a:spcPct val="20000"/>
              </a:spcBef>
              <a:buClr>
                <a:srgbClr val="FFCC00"/>
              </a:buClr>
              <a:buSzPct val="70000"/>
              <a:buFont typeface="Wingdings" panose="05000000000000000000" pitchFamily="2" charset="2"/>
              <a:buChar char="n"/>
              <a:defRPr/>
            </a:pPr>
            <a:r>
              <a:rPr lang="zh-CN" altLang="en-US" sz="32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由</a:t>
            </a:r>
            <a:r>
              <a:rPr lang="zh-CN" altLang="en-US" sz="3200" kern="0" dirty="0">
                <a:solidFill>
                  <a:srgbClr val="FFFF00"/>
                </a:solidFill>
                <a:effectLst>
                  <a:outerShdw blurRad="38100" dist="38100" dir="2700000" algn="tl">
                    <a:srgbClr val="000000"/>
                  </a:outerShdw>
                </a:effectLst>
                <a:latin typeface="黑体" panose="02010609060101010101" charset="-122"/>
                <a:ea typeface="黑体" panose="02010609060101010101" charset="-122"/>
                <a:cs typeface="+mn-ea"/>
                <a:sym typeface="+mn-ea"/>
              </a:rPr>
              <a:t>教育单位</a:t>
            </a:r>
            <a:r>
              <a:rPr lang="zh-CN" altLang="en-US" sz="32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提出</a:t>
            </a:r>
            <a:r>
              <a:rPr lang="zh-CN" altLang="en-US" sz="3200" kern="0" dirty="0">
                <a:solidFill>
                  <a:srgbClr val="FFFF00"/>
                </a:solidFill>
                <a:effectLst>
                  <a:outerShdw blurRad="38100" dist="38100" dir="2700000" algn="tl">
                    <a:srgbClr val="000000"/>
                  </a:outerShdw>
                </a:effectLst>
                <a:latin typeface="黑体" panose="02010609060101010101" charset="-122"/>
                <a:ea typeface="黑体" panose="02010609060101010101" charset="-122"/>
                <a:cs typeface="+mn-ea"/>
                <a:sym typeface="+mn-ea"/>
              </a:rPr>
              <a:t>用款申请</a:t>
            </a:r>
            <a:r>
              <a:rPr lang="zh-CN" altLang="en-US" sz="32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，在进行相应的合法性校验和核对相应的捐款储备后做出支出。</a:t>
            </a:r>
          </a:p>
          <a:p>
            <a:pPr marL="342900" indent="-342900" algn="just" fontAlgn="base">
              <a:spcBef>
                <a:spcPct val="20000"/>
              </a:spcBef>
              <a:buClr>
                <a:srgbClr val="FFCC00"/>
              </a:buClr>
              <a:buSzPct val="70000"/>
              <a:buFont typeface="Wingdings" panose="05000000000000000000" pitchFamily="2" charset="2"/>
              <a:buChar char="n"/>
              <a:defRPr/>
            </a:pPr>
            <a:r>
              <a:rPr lang="zh-CN" altLang="en-US" sz="32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每月给基金会的</a:t>
            </a:r>
            <a:r>
              <a:rPr lang="zh-CN" altLang="en-US" sz="3200" kern="0" dirty="0">
                <a:solidFill>
                  <a:srgbClr val="FFFF00"/>
                </a:solidFill>
                <a:effectLst>
                  <a:outerShdw blurRad="38100" dist="38100" dir="2700000" algn="tl">
                    <a:srgbClr val="000000"/>
                  </a:outerShdw>
                </a:effectLst>
                <a:latin typeface="黑体" panose="02010609060101010101" charset="-122"/>
                <a:ea typeface="黑体" panose="02010609060101010101" charset="-122"/>
                <a:cs typeface="+mn-ea"/>
                <a:sym typeface="+mn-ea"/>
              </a:rPr>
              <a:t>理事会</a:t>
            </a:r>
            <a:r>
              <a:rPr lang="zh-CN" altLang="en-US" sz="32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一份</a:t>
            </a:r>
            <a:r>
              <a:rPr lang="zh-CN" altLang="en-US" sz="3200" kern="0" dirty="0">
                <a:solidFill>
                  <a:srgbClr val="FFFF00"/>
                </a:solidFill>
                <a:effectLst>
                  <a:outerShdw blurRad="38100" dist="38100" dir="2700000" algn="tl">
                    <a:srgbClr val="000000"/>
                  </a:outerShdw>
                </a:effectLst>
                <a:latin typeface="黑体" panose="02010609060101010101" charset="-122"/>
                <a:ea typeface="黑体" panose="02010609060101010101" charset="-122"/>
                <a:cs typeface="+mn-ea"/>
                <a:sym typeface="+mn-ea"/>
              </a:rPr>
              <a:t>财政状况报表</a:t>
            </a:r>
            <a:r>
              <a:rPr lang="zh-CN" altLang="en-US" sz="32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，列出本月的收入和支出情况和资金余额。</a:t>
            </a:r>
          </a:p>
        </p:txBody>
      </p:sp>
      <p:sp>
        <p:nvSpPr>
          <p:cNvPr id="2" name="六边形 1"/>
          <p:cNvSpPr/>
          <p:nvPr userDrawn="1"/>
        </p:nvSpPr>
        <p:spPr>
          <a:xfrm rot="5400000">
            <a:off x="267335" y="170815"/>
            <a:ext cx="398780" cy="344170"/>
          </a:xfrm>
          <a:prstGeom prst="hexagon">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0" name="六边形 19"/>
          <p:cNvSpPr/>
          <p:nvPr userDrawn="1"/>
        </p:nvSpPr>
        <p:spPr>
          <a:xfrm rot="5400000">
            <a:off x="174498" y="457897"/>
            <a:ext cx="399611" cy="344492"/>
          </a:xfrm>
          <a:prstGeom prst="hexagon">
            <a:avLst/>
          </a:prstGeom>
          <a:noFill/>
          <a:ln w="31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1" name="六边形 20"/>
          <p:cNvSpPr/>
          <p:nvPr userDrawn="1"/>
        </p:nvSpPr>
        <p:spPr>
          <a:xfrm rot="5400000">
            <a:off x="624357" y="542970"/>
            <a:ext cx="203199" cy="175171"/>
          </a:xfrm>
          <a:prstGeom prst="hexagon">
            <a:avLst/>
          </a:prstGeom>
          <a:noFill/>
          <a:ln w="31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6" name="直接连接符 5"/>
          <p:cNvCxnSpPr/>
          <p:nvPr/>
        </p:nvCxnSpPr>
        <p:spPr>
          <a:xfrm>
            <a:off x="-9525" y="890270"/>
            <a:ext cx="12401550" cy="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516706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835660" y="246380"/>
            <a:ext cx="6983002" cy="584775"/>
          </a:xfrm>
          <a:prstGeom prst="rect">
            <a:avLst/>
          </a:prstGeom>
          <a:noFill/>
        </p:spPr>
        <p:txBody>
          <a:bodyPr wrap="none" rtlCol="0">
            <a:spAutoFit/>
          </a:bodyPr>
          <a:lstStyle/>
          <a:p>
            <a:pPr lvl="0"/>
            <a:r>
              <a:rPr kumimoji="1" lang="zh-CN" altLang="en-US" sz="3200" b="1" dirty="0" smtClean="0">
                <a:solidFill>
                  <a:srgbClr val="00F2FC"/>
                </a:solidFill>
                <a:latin typeface="黑体" panose="02010609060101010101" charset="-122"/>
                <a:ea typeface="黑体" panose="02010609060101010101" charset="-122"/>
                <a:sym typeface="+mn-ea"/>
              </a:rPr>
              <a:t>例</a:t>
            </a:r>
            <a:r>
              <a:rPr kumimoji="1" lang="en-US" altLang="zh-CN" sz="3200" b="1" dirty="0" smtClean="0">
                <a:solidFill>
                  <a:srgbClr val="00F2FC"/>
                </a:solidFill>
                <a:latin typeface="黑体" panose="02010609060101010101" charset="-122"/>
                <a:ea typeface="黑体" panose="02010609060101010101" charset="-122"/>
                <a:sym typeface="+mn-ea"/>
              </a:rPr>
              <a:t>2</a:t>
            </a:r>
            <a:r>
              <a:rPr kumimoji="1" lang="zh-CN" altLang="en-US" sz="3200" b="1" dirty="0" smtClean="0">
                <a:solidFill>
                  <a:srgbClr val="00F2FC"/>
                </a:solidFill>
                <a:latin typeface="黑体" panose="02010609060101010101" charset="-122"/>
                <a:ea typeface="黑体" panose="02010609060101010101" charset="-122"/>
                <a:sym typeface="+mn-ea"/>
              </a:rPr>
              <a:t>：教育</a:t>
            </a:r>
            <a:r>
              <a:rPr kumimoji="1" lang="zh-CN" altLang="en-US" sz="3200" b="1" dirty="0">
                <a:solidFill>
                  <a:srgbClr val="00F2FC"/>
                </a:solidFill>
                <a:latin typeface="黑体" panose="02010609060101010101" charset="-122"/>
                <a:ea typeface="黑体" panose="02010609060101010101" charset="-122"/>
                <a:sym typeface="+mn-ea"/>
              </a:rPr>
              <a:t>基金会的捐助资金管理系统</a:t>
            </a:r>
          </a:p>
        </p:txBody>
      </p:sp>
      <p:sp>
        <p:nvSpPr>
          <p:cNvPr id="2" name="六边形 1"/>
          <p:cNvSpPr/>
          <p:nvPr userDrawn="1"/>
        </p:nvSpPr>
        <p:spPr>
          <a:xfrm rot="5400000">
            <a:off x="267335" y="170815"/>
            <a:ext cx="398780" cy="344170"/>
          </a:xfrm>
          <a:prstGeom prst="hexagon">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0" name="六边形 19"/>
          <p:cNvSpPr/>
          <p:nvPr userDrawn="1"/>
        </p:nvSpPr>
        <p:spPr>
          <a:xfrm rot="5400000">
            <a:off x="174498" y="457897"/>
            <a:ext cx="399611" cy="344492"/>
          </a:xfrm>
          <a:prstGeom prst="hexagon">
            <a:avLst/>
          </a:prstGeom>
          <a:noFill/>
          <a:ln w="31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1" name="六边形 20"/>
          <p:cNvSpPr/>
          <p:nvPr userDrawn="1"/>
        </p:nvSpPr>
        <p:spPr>
          <a:xfrm rot="5400000">
            <a:off x="624357" y="542970"/>
            <a:ext cx="203199" cy="175171"/>
          </a:xfrm>
          <a:prstGeom prst="hexagon">
            <a:avLst/>
          </a:prstGeom>
          <a:noFill/>
          <a:ln w="31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6" name="直接连接符 5"/>
          <p:cNvCxnSpPr/>
          <p:nvPr/>
        </p:nvCxnSpPr>
        <p:spPr>
          <a:xfrm>
            <a:off x="-9525" y="890270"/>
            <a:ext cx="12401550" cy="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29505" y="1463654"/>
            <a:ext cx="8004684" cy="36532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3" name="Text Box 17"/>
          <p:cNvSpPr txBox="1">
            <a:spLocks noChangeArrowheads="1"/>
          </p:cNvSpPr>
          <p:nvPr/>
        </p:nvSpPr>
        <p:spPr bwMode="auto">
          <a:xfrm>
            <a:off x="3024718" y="5373688"/>
            <a:ext cx="6910916" cy="457200"/>
          </a:xfrm>
          <a:prstGeom prst="rect">
            <a:avLst/>
          </a:prstGeom>
          <a:noFill/>
          <a:ln w="9525">
            <a:noFill/>
            <a:miter lim="800000"/>
            <a:headEnd/>
            <a:tailEnd/>
          </a:ln>
          <a:effectLst/>
        </p:spPr>
        <p:txBody>
          <a:bodyPr>
            <a:spAutoFit/>
          </a:bodyPr>
          <a:lstStyle/>
          <a:p>
            <a:pPr>
              <a:spcBef>
                <a:spcPct val="50000"/>
              </a:spcBef>
            </a:pPr>
            <a:r>
              <a:rPr kumimoji="1" lang="zh-CN" altLang="en-US" sz="2400" dirty="0">
                <a:solidFill>
                  <a:schemeClr val="bg1"/>
                </a:solidFill>
                <a:effectLst>
                  <a:outerShdw blurRad="38100" dist="38100" dir="2700000" algn="tl">
                    <a:srgbClr val="000000"/>
                  </a:outerShdw>
                </a:effectLst>
                <a:latin typeface="Times New Roman" pitchFamily="18" charset="0"/>
              </a:rPr>
              <a:t>基金会资金管理系统的顶层数据流图</a:t>
            </a:r>
          </a:p>
        </p:txBody>
      </p:sp>
    </p:spTree>
    <p:extLst>
      <p:ext uri="{BB962C8B-B14F-4D97-AF65-F5344CB8AC3E}">
        <p14:creationId xmlns:p14="http://schemas.microsoft.com/office/powerpoint/2010/main" val="39746998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835660" y="246380"/>
            <a:ext cx="5128327" cy="584775"/>
          </a:xfrm>
          <a:prstGeom prst="rect">
            <a:avLst/>
          </a:prstGeom>
          <a:noFill/>
        </p:spPr>
        <p:txBody>
          <a:bodyPr wrap="none" rtlCol="0">
            <a:spAutoFit/>
          </a:bodyPr>
          <a:lstStyle/>
          <a:p>
            <a:pPr lvl="0"/>
            <a:r>
              <a:rPr kumimoji="1" lang="zh-CN" altLang="en-US" sz="3200" b="1" dirty="0">
                <a:solidFill>
                  <a:srgbClr val="00F2FC"/>
                </a:solidFill>
                <a:latin typeface="黑体" panose="02010609060101010101" charset="-122"/>
                <a:ea typeface="黑体" panose="02010609060101010101" charset="-122"/>
                <a:sym typeface="+mn-ea"/>
              </a:rPr>
              <a:t>结构化分析</a:t>
            </a:r>
            <a:r>
              <a:rPr kumimoji="1" lang="zh-CN" altLang="en-US" sz="3200" b="1" dirty="0" smtClean="0">
                <a:solidFill>
                  <a:srgbClr val="00F2FC"/>
                </a:solidFill>
                <a:latin typeface="黑体" panose="02010609060101010101" charset="-122"/>
                <a:ea typeface="黑体" panose="02010609060101010101" charset="-122"/>
                <a:sym typeface="+mn-ea"/>
              </a:rPr>
              <a:t>方法的分析模型</a:t>
            </a:r>
            <a:endParaRPr kumimoji="1" lang="zh-CN" altLang="en-US" sz="3200" b="1" dirty="0">
              <a:solidFill>
                <a:srgbClr val="00F2FC"/>
              </a:solidFill>
              <a:latin typeface="黑体" panose="02010609060101010101" charset="-122"/>
              <a:ea typeface="黑体" panose="02010609060101010101" charset="-122"/>
              <a:sym typeface="+mn-ea"/>
            </a:endParaRPr>
          </a:p>
        </p:txBody>
      </p:sp>
      <p:sp>
        <p:nvSpPr>
          <p:cNvPr id="2" name="六边形 1"/>
          <p:cNvSpPr/>
          <p:nvPr userDrawn="1"/>
        </p:nvSpPr>
        <p:spPr>
          <a:xfrm rot="5400000">
            <a:off x="267335" y="170815"/>
            <a:ext cx="398780" cy="344170"/>
          </a:xfrm>
          <a:prstGeom prst="hexagon">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0" name="六边形 19"/>
          <p:cNvSpPr/>
          <p:nvPr userDrawn="1"/>
        </p:nvSpPr>
        <p:spPr>
          <a:xfrm rot="5400000">
            <a:off x="174498" y="457897"/>
            <a:ext cx="399611" cy="344492"/>
          </a:xfrm>
          <a:prstGeom prst="hexagon">
            <a:avLst/>
          </a:prstGeom>
          <a:noFill/>
          <a:ln w="31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1" name="六边形 20"/>
          <p:cNvSpPr/>
          <p:nvPr userDrawn="1"/>
        </p:nvSpPr>
        <p:spPr>
          <a:xfrm rot="5400000">
            <a:off x="624357" y="542970"/>
            <a:ext cx="203199" cy="175171"/>
          </a:xfrm>
          <a:prstGeom prst="hexagon">
            <a:avLst/>
          </a:prstGeom>
          <a:noFill/>
          <a:ln w="31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6" name="直接连接符 5"/>
          <p:cNvCxnSpPr/>
          <p:nvPr/>
        </p:nvCxnSpPr>
        <p:spPr>
          <a:xfrm>
            <a:off x="-9525" y="890270"/>
            <a:ext cx="12401550" cy="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57958" y="1216874"/>
            <a:ext cx="7487588" cy="50210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711472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835660" y="246380"/>
            <a:ext cx="6983002" cy="584775"/>
          </a:xfrm>
          <a:prstGeom prst="rect">
            <a:avLst/>
          </a:prstGeom>
          <a:noFill/>
        </p:spPr>
        <p:txBody>
          <a:bodyPr wrap="none" rtlCol="0">
            <a:spAutoFit/>
          </a:bodyPr>
          <a:lstStyle/>
          <a:p>
            <a:pPr lvl="0"/>
            <a:r>
              <a:rPr kumimoji="1" lang="zh-CN" altLang="en-US" sz="3200" b="1" dirty="0" smtClean="0">
                <a:solidFill>
                  <a:srgbClr val="00F2FC"/>
                </a:solidFill>
                <a:latin typeface="黑体" panose="02010609060101010101" charset="-122"/>
                <a:ea typeface="黑体" panose="02010609060101010101" charset="-122"/>
                <a:sym typeface="+mn-ea"/>
              </a:rPr>
              <a:t>例</a:t>
            </a:r>
            <a:r>
              <a:rPr kumimoji="1" lang="en-US" altLang="zh-CN" sz="3200" b="1" dirty="0" smtClean="0">
                <a:solidFill>
                  <a:srgbClr val="00F2FC"/>
                </a:solidFill>
                <a:latin typeface="黑体" panose="02010609060101010101" charset="-122"/>
                <a:ea typeface="黑体" panose="02010609060101010101" charset="-122"/>
                <a:sym typeface="+mn-ea"/>
              </a:rPr>
              <a:t>2</a:t>
            </a:r>
            <a:r>
              <a:rPr kumimoji="1" lang="zh-CN" altLang="en-US" sz="3200" b="1" dirty="0" smtClean="0">
                <a:solidFill>
                  <a:srgbClr val="00F2FC"/>
                </a:solidFill>
                <a:latin typeface="黑体" panose="02010609060101010101" charset="-122"/>
                <a:ea typeface="黑体" panose="02010609060101010101" charset="-122"/>
                <a:sym typeface="+mn-ea"/>
              </a:rPr>
              <a:t>：教育</a:t>
            </a:r>
            <a:r>
              <a:rPr kumimoji="1" lang="zh-CN" altLang="en-US" sz="3200" b="1" dirty="0">
                <a:solidFill>
                  <a:srgbClr val="00F2FC"/>
                </a:solidFill>
                <a:latin typeface="黑体" panose="02010609060101010101" charset="-122"/>
                <a:ea typeface="黑体" panose="02010609060101010101" charset="-122"/>
                <a:sym typeface="+mn-ea"/>
              </a:rPr>
              <a:t>基金会的捐助资金管理系统</a:t>
            </a:r>
          </a:p>
        </p:txBody>
      </p:sp>
      <p:sp>
        <p:nvSpPr>
          <p:cNvPr id="2" name="六边形 1"/>
          <p:cNvSpPr/>
          <p:nvPr userDrawn="1"/>
        </p:nvSpPr>
        <p:spPr>
          <a:xfrm rot="5400000">
            <a:off x="267335" y="170815"/>
            <a:ext cx="398780" cy="344170"/>
          </a:xfrm>
          <a:prstGeom prst="hexagon">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0" name="六边形 19"/>
          <p:cNvSpPr/>
          <p:nvPr userDrawn="1"/>
        </p:nvSpPr>
        <p:spPr>
          <a:xfrm rot="5400000">
            <a:off x="174498" y="457897"/>
            <a:ext cx="399611" cy="344492"/>
          </a:xfrm>
          <a:prstGeom prst="hexagon">
            <a:avLst/>
          </a:prstGeom>
          <a:noFill/>
          <a:ln w="31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1" name="六边形 20"/>
          <p:cNvSpPr/>
          <p:nvPr userDrawn="1"/>
        </p:nvSpPr>
        <p:spPr>
          <a:xfrm rot="5400000">
            <a:off x="624357" y="542970"/>
            <a:ext cx="203199" cy="175171"/>
          </a:xfrm>
          <a:prstGeom prst="hexagon">
            <a:avLst/>
          </a:prstGeom>
          <a:noFill/>
          <a:ln w="31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6" name="直接连接符 5"/>
          <p:cNvCxnSpPr/>
          <p:nvPr/>
        </p:nvCxnSpPr>
        <p:spPr>
          <a:xfrm>
            <a:off x="-9525" y="890270"/>
            <a:ext cx="12401550" cy="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33223" y="1086568"/>
            <a:ext cx="8465116" cy="48490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Text Box 17"/>
          <p:cNvSpPr txBox="1">
            <a:spLocks noChangeArrowheads="1"/>
          </p:cNvSpPr>
          <p:nvPr/>
        </p:nvSpPr>
        <p:spPr bwMode="auto">
          <a:xfrm>
            <a:off x="3322631" y="6181616"/>
            <a:ext cx="5737238" cy="457200"/>
          </a:xfrm>
          <a:prstGeom prst="rect">
            <a:avLst/>
          </a:prstGeom>
          <a:noFill/>
          <a:ln w="9525">
            <a:noFill/>
            <a:miter lim="800000"/>
            <a:headEnd/>
            <a:tailEnd/>
          </a:ln>
          <a:effectLst/>
        </p:spPr>
        <p:txBody>
          <a:bodyPr wrap="square">
            <a:spAutoFit/>
          </a:bodyPr>
          <a:lstStyle/>
          <a:p>
            <a:pPr>
              <a:spcBef>
                <a:spcPct val="50000"/>
              </a:spcBef>
            </a:pPr>
            <a:r>
              <a:rPr kumimoji="1" lang="zh-CN" altLang="en-US" sz="2400" dirty="0">
                <a:solidFill>
                  <a:schemeClr val="bg1"/>
                </a:solidFill>
                <a:effectLst>
                  <a:outerShdw blurRad="38100" dist="38100" dir="2700000" algn="tl">
                    <a:srgbClr val="000000"/>
                  </a:outerShdw>
                </a:effectLst>
                <a:latin typeface="Times New Roman" pitchFamily="18" charset="0"/>
              </a:rPr>
              <a:t>基金会资金管理系统</a:t>
            </a:r>
            <a:r>
              <a:rPr kumimoji="1" lang="zh-CN" altLang="en-US" sz="2400" dirty="0" smtClean="0">
                <a:solidFill>
                  <a:schemeClr val="bg1"/>
                </a:solidFill>
                <a:effectLst>
                  <a:outerShdw blurRad="38100" dist="38100" dir="2700000" algn="tl">
                    <a:srgbClr val="000000"/>
                  </a:outerShdw>
                </a:effectLst>
                <a:latin typeface="Times New Roman" pitchFamily="18" charset="0"/>
              </a:rPr>
              <a:t>的功能级数据流图</a:t>
            </a:r>
            <a:endParaRPr kumimoji="1" lang="zh-CN" altLang="en-US" sz="2400" dirty="0">
              <a:solidFill>
                <a:schemeClr val="bg1"/>
              </a:solidFill>
              <a:effectLst>
                <a:outerShdw blurRad="38100" dist="38100" dir="2700000" algn="tl">
                  <a:srgbClr val="000000"/>
                </a:outerShdw>
              </a:effectLst>
              <a:latin typeface="Times New Roman" pitchFamily="18" charset="0"/>
            </a:endParaRPr>
          </a:p>
        </p:txBody>
      </p:sp>
    </p:spTree>
    <p:extLst>
      <p:ext uri="{BB962C8B-B14F-4D97-AF65-F5344CB8AC3E}">
        <p14:creationId xmlns:p14="http://schemas.microsoft.com/office/powerpoint/2010/main" val="39746998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835660" y="246380"/>
            <a:ext cx="6983002" cy="584775"/>
          </a:xfrm>
          <a:prstGeom prst="rect">
            <a:avLst/>
          </a:prstGeom>
          <a:noFill/>
        </p:spPr>
        <p:txBody>
          <a:bodyPr wrap="none" rtlCol="0">
            <a:spAutoFit/>
          </a:bodyPr>
          <a:lstStyle/>
          <a:p>
            <a:pPr lvl="0"/>
            <a:r>
              <a:rPr kumimoji="1" lang="zh-CN" altLang="en-US" sz="3200" b="1" dirty="0" smtClean="0">
                <a:solidFill>
                  <a:srgbClr val="00F2FC"/>
                </a:solidFill>
                <a:latin typeface="黑体" panose="02010609060101010101" charset="-122"/>
                <a:ea typeface="黑体" panose="02010609060101010101" charset="-122"/>
                <a:sym typeface="+mn-ea"/>
              </a:rPr>
              <a:t>例</a:t>
            </a:r>
            <a:r>
              <a:rPr kumimoji="1" lang="en-US" altLang="zh-CN" sz="3200" b="1" dirty="0" smtClean="0">
                <a:solidFill>
                  <a:srgbClr val="00F2FC"/>
                </a:solidFill>
                <a:latin typeface="黑体" panose="02010609060101010101" charset="-122"/>
                <a:ea typeface="黑体" panose="02010609060101010101" charset="-122"/>
                <a:sym typeface="+mn-ea"/>
              </a:rPr>
              <a:t>2</a:t>
            </a:r>
            <a:r>
              <a:rPr kumimoji="1" lang="zh-CN" altLang="en-US" sz="3200" b="1" dirty="0" smtClean="0">
                <a:solidFill>
                  <a:srgbClr val="00F2FC"/>
                </a:solidFill>
                <a:latin typeface="黑体" panose="02010609060101010101" charset="-122"/>
                <a:ea typeface="黑体" panose="02010609060101010101" charset="-122"/>
                <a:sym typeface="+mn-ea"/>
              </a:rPr>
              <a:t>：教育</a:t>
            </a:r>
            <a:r>
              <a:rPr kumimoji="1" lang="zh-CN" altLang="en-US" sz="3200" b="1" dirty="0">
                <a:solidFill>
                  <a:srgbClr val="00F2FC"/>
                </a:solidFill>
                <a:latin typeface="黑体" panose="02010609060101010101" charset="-122"/>
                <a:ea typeface="黑体" panose="02010609060101010101" charset="-122"/>
                <a:sym typeface="+mn-ea"/>
              </a:rPr>
              <a:t>基金会的捐助资金管理系统</a:t>
            </a:r>
          </a:p>
        </p:txBody>
      </p:sp>
      <p:sp>
        <p:nvSpPr>
          <p:cNvPr id="2" name="六边形 1"/>
          <p:cNvSpPr/>
          <p:nvPr userDrawn="1"/>
        </p:nvSpPr>
        <p:spPr>
          <a:xfrm rot="5400000">
            <a:off x="267335" y="170815"/>
            <a:ext cx="398780" cy="344170"/>
          </a:xfrm>
          <a:prstGeom prst="hexagon">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0" name="六边形 19"/>
          <p:cNvSpPr/>
          <p:nvPr userDrawn="1"/>
        </p:nvSpPr>
        <p:spPr>
          <a:xfrm rot="5400000">
            <a:off x="174498" y="457897"/>
            <a:ext cx="399611" cy="344492"/>
          </a:xfrm>
          <a:prstGeom prst="hexagon">
            <a:avLst/>
          </a:prstGeom>
          <a:noFill/>
          <a:ln w="31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1" name="六边形 20"/>
          <p:cNvSpPr/>
          <p:nvPr userDrawn="1"/>
        </p:nvSpPr>
        <p:spPr>
          <a:xfrm rot="5400000">
            <a:off x="624357" y="542970"/>
            <a:ext cx="203199" cy="175171"/>
          </a:xfrm>
          <a:prstGeom prst="hexagon">
            <a:avLst/>
          </a:prstGeom>
          <a:noFill/>
          <a:ln w="31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6" name="直接连接符 5"/>
          <p:cNvCxnSpPr/>
          <p:nvPr/>
        </p:nvCxnSpPr>
        <p:spPr>
          <a:xfrm>
            <a:off x="-9525" y="890270"/>
            <a:ext cx="12401550" cy="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9" name="Text Box 17"/>
          <p:cNvSpPr txBox="1">
            <a:spLocks noChangeArrowheads="1"/>
          </p:cNvSpPr>
          <p:nvPr/>
        </p:nvSpPr>
        <p:spPr bwMode="auto">
          <a:xfrm>
            <a:off x="10484285" y="4955522"/>
            <a:ext cx="1325672" cy="1569660"/>
          </a:xfrm>
          <a:prstGeom prst="rect">
            <a:avLst/>
          </a:prstGeom>
          <a:noFill/>
          <a:ln w="9525">
            <a:noFill/>
            <a:miter lim="800000"/>
            <a:headEnd/>
            <a:tailEnd/>
          </a:ln>
          <a:effectLst/>
        </p:spPr>
        <p:txBody>
          <a:bodyPr wrap="square">
            <a:spAutoFit/>
          </a:bodyPr>
          <a:lstStyle/>
          <a:p>
            <a:pPr>
              <a:spcBef>
                <a:spcPct val="50000"/>
              </a:spcBef>
            </a:pPr>
            <a:r>
              <a:rPr kumimoji="1" lang="zh-CN" altLang="en-US" sz="2400" dirty="0" smtClean="0">
                <a:solidFill>
                  <a:schemeClr val="bg1"/>
                </a:solidFill>
                <a:effectLst>
                  <a:outerShdw blurRad="38100" dist="38100" dir="2700000" algn="tl">
                    <a:srgbClr val="000000"/>
                  </a:outerShdw>
                </a:effectLst>
                <a:latin typeface="Times New Roman" pitchFamily="18" charset="0"/>
              </a:rPr>
              <a:t>经过细化的功能级数据流图</a:t>
            </a:r>
            <a:endParaRPr kumimoji="1" lang="zh-CN" altLang="en-US" sz="2400" dirty="0">
              <a:solidFill>
                <a:schemeClr val="bg1"/>
              </a:solidFill>
              <a:effectLst>
                <a:outerShdw blurRad="38100" dist="38100" dir="2700000" algn="tl">
                  <a:srgbClr val="000000"/>
                </a:outerShdw>
              </a:effectLst>
              <a:latin typeface="Times New Roman" pitchFamily="18" charset="0"/>
            </a:endParaRPr>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5610" y="932485"/>
            <a:ext cx="9482203" cy="559269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949511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835660" y="246380"/>
            <a:ext cx="3068469" cy="584775"/>
          </a:xfrm>
          <a:prstGeom prst="rect">
            <a:avLst/>
          </a:prstGeom>
          <a:noFill/>
        </p:spPr>
        <p:txBody>
          <a:bodyPr wrap="none" rtlCol="0">
            <a:spAutoFit/>
          </a:bodyPr>
          <a:lstStyle/>
          <a:p>
            <a:pPr lvl="0"/>
            <a:r>
              <a:rPr kumimoji="1" lang="zh-CN" altLang="en-US" sz="3200" b="1" dirty="0">
                <a:solidFill>
                  <a:srgbClr val="00F2FC"/>
                </a:solidFill>
                <a:latin typeface="黑体" panose="02010609060101010101" charset="-122"/>
                <a:ea typeface="黑体" panose="02010609060101010101" charset="-122"/>
                <a:sym typeface="+mn-ea"/>
              </a:rPr>
              <a:t>结构化分析</a:t>
            </a:r>
            <a:r>
              <a:rPr kumimoji="1" lang="zh-CN" altLang="en-US" sz="3200" b="1" dirty="0" smtClean="0">
                <a:solidFill>
                  <a:srgbClr val="00F2FC"/>
                </a:solidFill>
                <a:latin typeface="黑体" panose="02010609060101010101" charset="-122"/>
                <a:ea typeface="黑体" panose="02010609060101010101" charset="-122"/>
                <a:sym typeface="+mn-ea"/>
              </a:rPr>
              <a:t>方法</a:t>
            </a:r>
            <a:endParaRPr kumimoji="1" lang="zh-CN" altLang="en-US" sz="3200" b="1" dirty="0">
              <a:solidFill>
                <a:srgbClr val="00F2FC"/>
              </a:solidFill>
              <a:latin typeface="黑体" panose="02010609060101010101" charset="-122"/>
              <a:ea typeface="黑体" panose="02010609060101010101" charset="-122"/>
              <a:sym typeface="+mn-ea"/>
            </a:endParaRPr>
          </a:p>
        </p:txBody>
      </p:sp>
      <p:sp>
        <p:nvSpPr>
          <p:cNvPr id="22" name="文本框 21"/>
          <p:cNvSpPr txBox="1"/>
          <p:nvPr/>
        </p:nvSpPr>
        <p:spPr>
          <a:xfrm>
            <a:off x="941069" y="1381177"/>
            <a:ext cx="10039985" cy="4327338"/>
          </a:xfrm>
          <a:prstGeom prst="rect">
            <a:avLst/>
          </a:prstGeom>
          <a:noFill/>
        </p:spPr>
        <p:txBody>
          <a:bodyPr wrap="square" rtlCol="0" anchor="t">
            <a:spAutoFit/>
          </a:bodyPr>
          <a:lstStyle/>
          <a:p>
            <a:pPr marL="342900" indent="-342900" algn="just" fontAlgn="base">
              <a:spcBef>
                <a:spcPct val="20000"/>
              </a:spcBef>
              <a:buClr>
                <a:srgbClr val="FFCC00"/>
              </a:buClr>
              <a:buSzPct val="70000"/>
              <a:buFont typeface="Wingdings" panose="05000000000000000000" pitchFamily="2" charset="2"/>
              <a:buChar char="n"/>
              <a:defRPr/>
            </a:pPr>
            <a:r>
              <a:rPr lang="zh-CN" altLang="en-US" sz="32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核心：数据字典</a:t>
            </a:r>
          </a:p>
          <a:p>
            <a:pPr marL="342900" indent="-342900" algn="just" fontAlgn="base">
              <a:spcBef>
                <a:spcPct val="20000"/>
              </a:spcBef>
              <a:buClr>
                <a:srgbClr val="FFCC00"/>
              </a:buClr>
              <a:buSzPct val="70000"/>
              <a:buFont typeface="Wingdings" panose="05000000000000000000" pitchFamily="2" charset="2"/>
              <a:buChar char="n"/>
              <a:defRPr/>
            </a:pPr>
            <a:r>
              <a:rPr lang="zh-CN" altLang="en-US" sz="32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实体关系图（</a:t>
            </a:r>
            <a:r>
              <a:rPr lang="en-US" altLang="zh-CN" sz="32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ERD</a:t>
            </a:r>
            <a:r>
              <a:rPr lang="zh-CN" altLang="en-US" sz="32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）：描述数据对象和对象之间的关系</a:t>
            </a:r>
            <a:r>
              <a:rPr lang="en-US" altLang="zh-CN" sz="32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a:t>
            </a:r>
            <a:r>
              <a:rPr lang="zh-CN" altLang="en-US" sz="3200" kern="0" dirty="0">
                <a:solidFill>
                  <a:srgbClr val="FFFF00"/>
                </a:solidFill>
                <a:effectLst>
                  <a:outerShdw blurRad="38100" dist="38100" dir="2700000" algn="tl">
                    <a:srgbClr val="000000"/>
                  </a:outerShdw>
                </a:effectLst>
                <a:latin typeface="黑体" panose="02010609060101010101" charset="-122"/>
                <a:ea typeface="黑体" panose="02010609060101010101" charset="-122"/>
                <a:cs typeface="+mn-ea"/>
                <a:sym typeface="+mn-ea"/>
              </a:rPr>
              <a:t>数据建模</a:t>
            </a:r>
          </a:p>
          <a:p>
            <a:pPr marL="342900" indent="-342900" algn="just" fontAlgn="base">
              <a:spcBef>
                <a:spcPct val="20000"/>
              </a:spcBef>
              <a:buClr>
                <a:srgbClr val="FFCC00"/>
              </a:buClr>
              <a:buSzPct val="70000"/>
              <a:buFont typeface="Wingdings" panose="05000000000000000000" pitchFamily="2" charset="2"/>
              <a:buChar char="n"/>
              <a:defRPr/>
            </a:pPr>
            <a:r>
              <a:rPr lang="zh-CN" altLang="en-US" sz="32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数据流图（</a:t>
            </a:r>
            <a:r>
              <a:rPr lang="en-US" altLang="zh-CN" sz="32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DFD</a:t>
            </a:r>
            <a:r>
              <a:rPr lang="zh-CN" altLang="en-US" sz="32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）：描述数据在系统中如何被传送或变换，以及描述如何对数据流进行变换的功能（子功能）</a:t>
            </a:r>
            <a:r>
              <a:rPr lang="en-US" altLang="zh-CN" sz="32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a:t>
            </a:r>
            <a:r>
              <a:rPr lang="zh-CN" altLang="en-US" sz="3200" kern="0" dirty="0">
                <a:solidFill>
                  <a:srgbClr val="FFFF00"/>
                </a:solidFill>
                <a:effectLst>
                  <a:outerShdw blurRad="38100" dist="38100" dir="2700000" algn="tl">
                    <a:srgbClr val="000000"/>
                  </a:outerShdw>
                </a:effectLst>
                <a:latin typeface="黑体" panose="02010609060101010101" charset="-122"/>
                <a:ea typeface="黑体" panose="02010609060101010101" charset="-122"/>
                <a:cs typeface="+mn-ea"/>
                <a:sym typeface="+mn-ea"/>
              </a:rPr>
              <a:t>功能建模</a:t>
            </a:r>
          </a:p>
          <a:p>
            <a:pPr marL="342900" indent="-342900" algn="just" fontAlgn="base">
              <a:spcBef>
                <a:spcPct val="20000"/>
              </a:spcBef>
              <a:buClr>
                <a:srgbClr val="FFCC00"/>
              </a:buClr>
              <a:buSzPct val="70000"/>
              <a:buFont typeface="Wingdings" panose="05000000000000000000" pitchFamily="2" charset="2"/>
              <a:buChar char="n"/>
              <a:defRPr/>
            </a:pPr>
            <a:r>
              <a:rPr lang="zh-CN" altLang="en-US" sz="32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状态变迁图（</a:t>
            </a:r>
            <a:r>
              <a:rPr lang="en-US" altLang="zh-CN" sz="32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STD</a:t>
            </a:r>
            <a:r>
              <a:rPr lang="zh-CN" altLang="en-US" sz="32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）：描述系统对外部事件如何响应，如何动作</a:t>
            </a:r>
            <a:r>
              <a:rPr lang="en-US" altLang="zh-CN" sz="32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a:t>
            </a:r>
            <a:r>
              <a:rPr lang="zh-CN" altLang="en-US" sz="3200" kern="0" dirty="0">
                <a:solidFill>
                  <a:srgbClr val="FFFF00"/>
                </a:solidFill>
                <a:effectLst>
                  <a:outerShdw blurRad="38100" dist="38100" dir="2700000" algn="tl">
                    <a:srgbClr val="000000"/>
                  </a:outerShdw>
                </a:effectLst>
                <a:latin typeface="黑体" panose="02010609060101010101" charset="-122"/>
                <a:ea typeface="黑体" panose="02010609060101010101" charset="-122"/>
                <a:cs typeface="+mn-ea"/>
                <a:sym typeface="+mn-ea"/>
              </a:rPr>
              <a:t>行为建模</a:t>
            </a:r>
          </a:p>
        </p:txBody>
      </p:sp>
      <p:sp>
        <p:nvSpPr>
          <p:cNvPr id="2" name="六边形 1"/>
          <p:cNvSpPr/>
          <p:nvPr userDrawn="1"/>
        </p:nvSpPr>
        <p:spPr>
          <a:xfrm rot="5400000">
            <a:off x="267335" y="170815"/>
            <a:ext cx="398780" cy="344170"/>
          </a:xfrm>
          <a:prstGeom prst="hexagon">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0" name="六边形 19"/>
          <p:cNvSpPr/>
          <p:nvPr userDrawn="1"/>
        </p:nvSpPr>
        <p:spPr>
          <a:xfrm rot="5400000">
            <a:off x="174498" y="457897"/>
            <a:ext cx="399611" cy="344492"/>
          </a:xfrm>
          <a:prstGeom prst="hexagon">
            <a:avLst/>
          </a:prstGeom>
          <a:noFill/>
          <a:ln w="31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1" name="六边形 20"/>
          <p:cNvSpPr/>
          <p:nvPr userDrawn="1"/>
        </p:nvSpPr>
        <p:spPr>
          <a:xfrm rot="5400000">
            <a:off x="624357" y="542970"/>
            <a:ext cx="203199" cy="175171"/>
          </a:xfrm>
          <a:prstGeom prst="hexagon">
            <a:avLst/>
          </a:prstGeom>
          <a:noFill/>
          <a:ln w="31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6" name="直接连接符 5"/>
          <p:cNvCxnSpPr/>
          <p:nvPr/>
        </p:nvCxnSpPr>
        <p:spPr>
          <a:xfrm>
            <a:off x="-9525" y="890270"/>
            <a:ext cx="12401550" cy="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368383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835660" y="246380"/>
            <a:ext cx="3892412" cy="584775"/>
          </a:xfrm>
          <a:prstGeom prst="rect">
            <a:avLst/>
          </a:prstGeom>
          <a:noFill/>
        </p:spPr>
        <p:txBody>
          <a:bodyPr wrap="none" rtlCol="0">
            <a:spAutoFit/>
          </a:bodyPr>
          <a:lstStyle/>
          <a:p>
            <a:pPr lvl="0"/>
            <a:r>
              <a:rPr kumimoji="1" lang="zh-CN" altLang="en-US" sz="3200" b="1" dirty="0" smtClean="0">
                <a:solidFill>
                  <a:srgbClr val="00F2FC"/>
                </a:solidFill>
                <a:latin typeface="黑体" panose="02010609060101010101" charset="-122"/>
                <a:ea typeface="黑体" panose="02010609060101010101" charset="-122"/>
                <a:sym typeface="+mn-ea"/>
              </a:rPr>
              <a:t>传统结构化分析方法</a:t>
            </a:r>
            <a:endParaRPr kumimoji="1" lang="zh-CN" altLang="en-US" sz="3200" b="1" dirty="0">
              <a:solidFill>
                <a:srgbClr val="00F2FC"/>
              </a:solidFill>
              <a:latin typeface="黑体" panose="02010609060101010101" charset="-122"/>
              <a:ea typeface="黑体" panose="02010609060101010101" charset="-122"/>
              <a:sym typeface="+mn-ea"/>
            </a:endParaRPr>
          </a:p>
        </p:txBody>
      </p:sp>
      <p:sp>
        <p:nvSpPr>
          <p:cNvPr id="22" name="文本框 21"/>
          <p:cNvSpPr txBox="1"/>
          <p:nvPr/>
        </p:nvSpPr>
        <p:spPr>
          <a:xfrm>
            <a:off x="941069" y="1381177"/>
            <a:ext cx="10039985" cy="3736407"/>
          </a:xfrm>
          <a:prstGeom prst="rect">
            <a:avLst/>
          </a:prstGeom>
          <a:noFill/>
        </p:spPr>
        <p:txBody>
          <a:bodyPr wrap="square" rtlCol="0" anchor="t">
            <a:spAutoFit/>
          </a:bodyPr>
          <a:lstStyle/>
          <a:p>
            <a:pPr marL="342900" indent="-342900" algn="just" fontAlgn="base">
              <a:spcBef>
                <a:spcPct val="20000"/>
              </a:spcBef>
              <a:buClr>
                <a:srgbClr val="FFCC00"/>
              </a:buClr>
              <a:buSzPct val="70000"/>
              <a:buFont typeface="Wingdings" panose="05000000000000000000" pitchFamily="2" charset="2"/>
              <a:buChar char="n"/>
              <a:defRPr/>
            </a:pPr>
            <a:r>
              <a:rPr lang="zh-CN" altLang="en-US" sz="32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面向数据流进行需求分析的方法。</a:t>
            </a:r>
          </a:p>
          <a:p>
            <a:pPr marL="342900" indent="-342900" algn="just" fontAlgn="base">
              <a:spcBef>
                <a:spcPct val="20000"/>
              </a:spcBef>
              <a:buClr>
                <a:srgbClr val="FFCC00"/>
              </a:buClr>
              <a:buSzPct val="70000"/>
              <a:buFont typeface="Wingdings" panose="05000000000000000000" pitchFamily="2" charset="2"/>
              <a:buChar char="n"/>
              <a:defRPr/>
            </a:pPr>
            <a:r>
              <a:rPr lang="zh-CN" altLang="en-US" sz="32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传统结构化分析方法适合于数据处理类型软件的需求分析。</a:t>
            </a:r>
          </a:p>
          <a:p>
            <a:pPr marL="342900" indent="-342900" algn="just" fontAlgn="base">
              <a:spcBef>
                <a:spcPct val="20000"/>
              </a:spcBef>
              <a:buClr>
                <a:srgbClr val="FFCC00"/>
              </a:buClr>
              <a:buSzPct val="70000"/>
              <a:buFont typeface="Wingdings" panose="05000000000000000000" pitchFamily="2" charset="2"/>
              <a:buChar char="n"/>
              <a:defRPr/>
            </a:pPr>
            <a:r>
              <a:rPr lang="zh-CN" altLang="en-US" sz="32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具体来说，传统结构化分析方法就是用抽象模型的概念，按照软件内部数据传递、变换的关系，</a:t>
            </a:r>
            <a:r>
              <a:rPr lang="zh-CN" altLang="en-US" sz="3200" kern="0" dirty="0">
                <a:solidFill>
                  <a:srgbClr val="FFFF00"/>
                </a:solidFill>
                <a:effectLst>
                  <a:outerShdw blurRad="38100" dist="38100" dir="2700000" algn="tl">
                    <a:srgbClr val="000000"/>
                  </a:outerShdw>
                </a:effectLst>
                <a:latin typeface="黑体" panose="02010609060101010101" charset="-122"/>
                <a:ea typeface="黑体" panose="02010609060101010101" charset="-122"/>
                <a:cs typeface="+mn-ea"/>
                <a:sym typeface="+mn-ea"/>
              </a:rPr>
              <a:t>自顶向下逐层分解</a:t>
            </a:r>
            <a:r>
              <a:rPr lang="zh-CN" altLang="en-US" sz="32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，直到找到满足功能要求的所有可实现的软件为止。</a:t>
            </a:r>
          </a:p>
        </p:txBody>
      </p:sp>
      <p:sp>
        <p:nvSpPr>
          <p:cNvPr id="2" name="六边形 1"/>
          <p:cNvSpPr/>
          <p:nvPr userDrawn="1"/>
        </p:nvSpPr>
        <p:spPr>
          <a:xfrm rot="5400000">
            <a:off x="267335" y="170815"/>
            <a:ext cx="398780" cy="344170"/>
          </a:xfrm>
          <a:prstGeom prst="hexagon">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0" name="六边形 19"/>
          <p:cNvSpPr/>
          <p:nvPr userDrawn="1"/>
        </p:nvSpPr>
        <p:spPr>
          <a:xfrm rot="5400000">
            <a:off x="174498" y="457897"/>
            <a:ext cx="399611" cy="344492"/>
          </a:xfrm>
          <a:prstGeom prst="hexagon">
            <a:avLst/>
          </a:prstGeom>
          <a:noFill/>
          <a:ln w="31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1" name="六边形 20"/>
          <p:cNvSpPr/>
          <p:nvPr userDrawn="1"/>
        </p:nvSpPr>
        <p:spPr>
          <a:xfrm rot="5400000">
            <a:off x="624357" y="542970"/>
            <a:ext cx="203199" cy="175171"/>
          </a:xfrm>
          <a:prstGeom prst="hexagon">
            <a:avLst/>
          </a:prstGeom>
          <a:noFill/>
          <a:ln w="31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6" name="直接连接符 5"/>
          <p:cNvCxnSpPr/>
          <p:nvPr/>
        </p:nvCxnSpPr>
        <p:spPr>
          <a:xfrm>
            <a:off x="-9525" y="890270"/>
            <a:ext cx="12401550" cy="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130662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835660" y="246380"/>
            <a:ext cx="3892412" cy="584775"/>
          </a:xfrm>
          <a:prstGeom prst="rect">
            <a:avLst/>
          </a:prstGeom>
          <a:noFill/>
        </p:spPr>
        <p:txBody>
          <a:bodyPr wrap="none" rtlCol="0">
            <a:spAutoFit/>
          </a:bodyPr>
          <a:lstStyle/>
          <a:p>
            <a:pPr lvl="0"/>
            <a:r>
              <a:rPr kumimoji="1" lang="zh-CN" altLang="en-US" sz="3200" b="1" dirty="0" smtClean="0">
                <a:solidFill>
                  <a:srgbClr val="00F2FC"/>
                </a:solidFill>
                <a:latin typeface="黑体" panose="02010609060101010101" charset="-122"/>
                <a:ea typeface="黑体" panose="02010609060101010101" charset="-122"/>
                <a:sym typeface="+mn-ea"/>
              </a:rPr>
              <a:t>传统结构化分析方法</a:t>
            </a:r>
            <a:endParaRPr kumimoji="1" lang="zh-CN" altLang="en-US" sz="3200" b="1" dirty="0">
              <a:solidFill>
                <a:srgbClr val="00F2FC"/>
              </a:solidFill>
              <a:latin typeface="黑体" panose="02010609060101010101" charset="-122"/>
              <a:ea typeface="黑体" panose="02010609060101010101" charset="-122"/>
              <a:sym typeface="+mn-ea"/>
            </a:endParaRPr>
          </a:p>
        </p:txBody>
      </p:sp>
      <p:sp>
        <p:nvSpPr>
          <p:cNvPr id="22" name="文本框 21"/>
          <p:cNvSpPr txBox="1"/>
          <p:nvPr/>
        </p:nvSpPr>
        <p:spPr>
          <a:xfrm>
            <a:off x="941068" y="1381177"/>
            <a:ext cx="10039985" cy="4130361"/>
          </a:xfrm>
          <a:prstGeom prst="rect">
            <a:avLst/>
          </a:prstGeom>
          <a:noFill/>
        </p:spPr>
        <p:txBody>
          <a:bodyPr wrap="square" rtlCol="0" anchor="t">
            <a:spAutoFit/>
          </a:bodyPr>
          <a:lstStyle/>
          <a:p>
            <a:pPr marL="342900" indent="-342900" algn="just" fontAlgn="base">
              <a:spcBef>
                <a:spcPct val="20000"/>
              </a:spcBef>
              <a:buClr>
                <a:srgbClr val="FFCC00"/>
              </a:buClr>
              <a:buSzPct val="70000"/>
              <a:buFont typeface="Wingdings" panose="05000000000000000000" pitchFamily="2" charset="2"/>
              <a:buChar char="n"/>
              <a:defRPr/>
            </a:pPr>
            <a:r>
              <a:rPr lang="zh-CN" altLang="en-US" sz="32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传统结构化分析方法使用工具：</a:t>
            </a:r>
          </a:p>
          <a:p>
            <a:pPr marL="800100" lvl="1" indent="-342900" algn="just" fontAlgn="base">
              <a:spcBef>
                <a:spcPct val="20000"/>
              </a:spcBef>
              <a:buClr>
                <a:srgbClr val="FFCC00"/>
              </a:buClr>
              <a:buSzPct val="70000"/>
              <a:buFont typeface="Wingdings" panose="05000000000000000000" pitchFamily="2" charset="2"/>
              <a:buChar char="n"/>
              <a:defRPr/>
            </a:pPr>
            <a:r>
              <a:rPr lang="zh-CN" altLang="en-US" sz="3200" kern="0" dirty="0" smtClean="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数据流图</a:t>
            </a:r>
            <a:r>
              <a:rPr lang="zh-CN" altLang="en-US" sz="32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a:t>
            </a:r>
            <a:r>
              <a:rPr lang="en-US" altLang="zh-CN" sz="32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Data Flow Diagram</a:t>
            </a:r>
            <a:r>
              <a:rPr lang="zh-CN" altLang="en-US" sz="32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a:t>
            </a:r>
          </a:p>
          <a:p>
            <a:pPr marL="800100" lvl="1" indent="-342900" algn="just" fontAlgn="base">
              <a:spcBef>
                <a:spcPct val="20000"/>
              </a:spcBef>
              <a:buClr>
                <a:srgbClr val="FFCC00"/>
              </a:buClr>
              <a:buSzPct val="70000"/>
              <a:buFont typeface="Wingdings" panose="05000000000000000000" pitchFamily="2" charset="2"/>
              <a:buChar char="n"/>
              <a:defRPr/>
            </a:pPr>
            <a:r>
              <a:rPr lang="zh-CN" altLang="en-US" sz="3200" kern="0" dirty="0" smtClean="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数据</a:t>
            </a:r>
            <a:r>
              <a:rPr lang="zh-CN" altLang="en-US" sz="32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词典（</a:t>
            </a:r>
            <a:r>
              <a:rPr lang="en-US" altLang="zh-CN" sz="32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Data Dictionary</a:t>
            </a:r>
            <a:r>
              <a:rPr lang="zh-CN" altLang="en-US" sz="32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a:t>
            </a:r>
          </a:p>
          <a:p>
            <a:pPr marL="800100" lvl="1" indent="-342900" algn="just" fontAlgn="base">
              <a:spcBef>
                <a:spcPct val="20000"/>
              </a:spcBef>
              <a:buClr>
                <a:srgbClr val="FFCC00"/>
              </a:buClr>
              <a:buSzPct val="70000"/>
              <a:buFont typeface="Wingdings" panose="05000000000000000000" pitchFamily="2" charset="2"/>
              <a:buChar char="n"/>
              <a:defRPr/>
            </a:pPr>
            <a:r>
              <a:rPr lang="en-US" altLang="zh-CN" sz="3200" kern="0" dirty="0" err="1" smtClean="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Warnier</a:t>
            </a:r>
            <a:r>
              <a:rPr lang="zh-CN" altLang="en-US" sz="32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图</a:t>
            </a:r>
          </a:p>
          <a:p>
            <a:pPr marL="800100" lvl="1" indent="-342900" algn="just" fontAlgn="base">
              <a:spcBef>
                <a:spcPct val="20000"/>
              </a:spcBef>
              <a:buClr>
                <a:srgbClr val="FFCC00"/>
              </a:buClr>
              <a:buSzPct val="70000"/>
              <a:buFont typeface="Wingdings" panose="05000000000000000000" pitchFamily="2" charset="2"/>
              <a:buChar char="n"/>
              <a:defRPr/>
            </a:pPr>
            <a:r>
              <a:rPr lang="zh-CN" altLang="en-US" sz="3200" kern="0" dirty="0" smtClean="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结构化</a:t>
            </a:r>
            <a:r>
              <a:rPr lang="zh-CN" altLang="en-US" sz="32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英语</a:t>
            </a:r>
          </a:p>
          <a:p>
            <a:pPr marL="800100" lvl="1" indent="-342900" algn="just" fontAlgn="base">
              <a:spcBef>
                <a:spcPct val="20000"/>
              </a:spcBef>
              <a:buClr>
                <a:srgbClr val="FFCC00"/>
              </a:buClr>
              <a:buSzPct val="70000"/>
              <a:buFont typeface="Wingdings" panose="05000000000000000000" pitchFamily="2" charset="2"/>
              <a:buChar char="n"/>
              <a:defRPr/>
            </a:pPr>
            <a:r>
              <a:rPr lang="zh-CN" altLang="en-US" sz="3200" kern="0" dirty="0" smtClean="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判定</a:t>
            </a:r>
            <a:r>
              <a:rPr lang="zh-CN" altLang="en-US" sz="32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表与判定树</a:t>
            </a:r>
          </a:p>
          <a:p>
            <a:pPr marL="800100" lvl="1" indent="-342900" algn="just" fontAlgn="base">
              <a:spcBef>
                <a:spcPct val="20000"/>
              </a:spcBef>
              <a:buClr>
                <a:srgbClr val="FFCC00"/>
              </a:buClr>
              <a:buSzPct val="70000"/>
              <a:buFont typeface="Wingdings" panose="05000000000000000000" pitchFamily="2" charset="2"/>
              <a:buChar char="n"/>
              <a:defRPr/>
            </a:pPr>
            <a:r>
              <a:rPr lang="en-US" altLang="zh-CN" sz="3200" kern="0" dirty="0" smtClean="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IPO</a:t>
            </a:r>
            <a:r>
              <a:rPr lang="zh-CN" altLang="en-US" sz="32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图</a:t>
            </a:r>
          </a:p>
        </p:txBody>
      </p:sp>
      <p:sp>
        <p:nvSpPr>
          <p:cNvPr id="2" name="六边形 1"/>
          <p:cNvSpPr/>
          <p:nvPr userDrawn="1"/>
        </p:nvSpPr>
        <p:spPr>
          <a:xfrm rot="5400000">
            <a:off x="267335" y="170815"/>
            <a:ext cx="398780" cy="344170"/>
          </a:xfrm>
          <a:prstGeom prst="hexagon">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0" name="六边形 19"/>
          <p:cNvSpPr/>
          <p:nvPr userDrawn="1"/>
        </p:nvSpPr>
        <p:spPr>
          <a:xfrm rot="5400000">
            <a:off x="174498" y="457897"/>
            <a:ext cx="399611" cy="344492"/>
          </a:xfrm>
          <a:prstGeom prst="hexagon">
            <a:avLst/>
          </a:prstGeom>
          <a:noFill/>
          <a:ln w="31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1" name="六边形 20"/>
          <p:cNvSpPr/>
          <p:nvPr userDrawn="1"/>
        </p:nvSpPr>
        <p:spPr>
          <a:xfrm rot="5400000">
            <a:off x="624357" y="542970"/>
            <a:ext cx="203199" cy="175171"/>
          </a:xfrm>
          <a:prstGeom prst="hexagon">
            <a:avLst/>
          </a:prstGeom>
          <a:noFill/>
          <a:ln w="31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6" name="直接连接符 5"/>
          <p:cNvCxnSpPr/>
          <p:nvPr/>
        </p:nvCxnSpPr>
        <p:spPr>
          <a:xfrm>
            <a:off x="-9525" y="890270"/>
            <a:ext cx="12401550" cy="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040945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835660" y="246380"/>
            <a:ext cx="2040943" cy="584775"/>
          </a:xfrm>
          <a:prstGeom prst="rect">
            <a:avLst/>
          </a:prstGeom>
          <a:noFill/>
        </p:spPr>
        <p:txBody>
          <a:bodyPr wrap="none" rtlCol="0">
            <a:spAutoFit/>
          </a:bodyPr>
          <a:lstStyle/>
          <a:p>
            <a:pPr lvl="0" algn="l">
              <a:buClrTx/>
              <a:buSzTx/>
              <a:buFontTx/>
            </a:pPr>
            <a:r>
              <a:rPr kumimoji="1" lang="en-US" altLang="zh-CN" sz="3200" b="1" dirty="0" smtClean="0">
                <a:solidFill>
                  <a:srgbClr val="00F2FC"/>
                </a:solidFill>
                <a:latin typeface="黑体" panose="02010609060101010101" charset="-122"/>
                <a:ea typeface="黑体" panose="02010609060101010101" charset="-122"/>
                <a:sym typeface="+mn-ea"/>
              </a:rPr>
              <a:t>DFD</a:t>
            </a:r>
            <a:r>
              <a:rPr kumimoji="1" lang="zh-CN" altLang="en-US" sz="3200" b="1" dirty="0" smtClean="0">
                <a:solidFill>
                  <a:srgbClr val="00F2FC"/>
                </a:solidFill>
                <a:latin typeface="黑体" panose="02010609060101010101" charset="-122"/>
                <a:ea typeface="黑体" panose="02010609060101010101" charset="-122"/>
                <a:sym typeface="+mn-ea"/>
              </a:rPr>
              <a:t>的符号</a:t>
            </a:r>
            <a:endParaRPr kumimoji="1" lang="zh-CN" altLang="en-US" sz="3200" b="1" dirty="0">
              <a:solidFill>
                <a:srgbClr val="00F2FC"/>
              </a:solidFill>
              <a:latin typeface="黑体" panose="02010609060101010101" charset="-122"/>
              <a:ea typeface="黑体" panose="02010609060101010101" charset="-122"/>
              <a:sym typeface="+mn-ea"/>
            </a:endParaRPr>
          </a:p>
        </p:txBody>
      </p:sp>
      <p:sp>
        <p:nvSpPr>
          <p:cNvPr id="2" name="六边形 1"/>
          <p:cNvSpPr/>
          <p:nvPr userDrawn="1"/>
        </p:nvSpPr>
        <p:spPr>
          <a:xfrm rot="5400000">
            <a:off x="267335" y="170815"/>
            <a:ext cx="398780" cy="344170"/>
          </a:xfrm>
          <a:prstGeom prst="hexagon">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0" name="六边形 19"/>
          <p:cNvSpPr/>
          <p:nvPr userDrawn="1"/>
        </p:nvSpPr>
        <p:spPr>
          <a:xfrm rot="5400000">
            <a:off x="174498" y="457897"/>
            <a:ext cx="399611" cy="344492"/>
          </a:xfrm>
          <a:prstGeom prst="hexagon">
            <a:avLst/>
          </a:prstGeom>
          <a:noFill/>
          <a:ln w="31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1" name="六边形 20"/>
          <p:cNvSpPr/>
          <p:nvPr userDrawn="1"/>
        </p:nvSpPr>
        <p:spPr>
          <a:xfrm rot="5400000">
            <a:off x="624357" y="542970"/>
            <a:ext cx="203199" cy="175171"/>
          </a:xfrm>
          <a:prstGeom prst="hexagon">
            <a:avLst/>
          </a:prstGeom>
          <a:noFill/>
          <a:ln w="31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6" name="直接连接符 5"/>
          <p:cNvCxnSpPr/>
          <p:nvPr/>
        </p:nvCxnSpPr>
        <p:spPr>
          <a:xfrm>
            <a:off x="-9525" y="890270"/>
            <a:ext cx="12401550" cy="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06613" y="1163638"/>
            <a:ext cx="7980362" cy="4529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0" name="TextBox 29"/>
          <p:cNvSpPr txBox="1"/>
          <p:nvPr/>
        </p:nvSpPr>
        <p:spPr>
          <a:xfrm>
            <a:off x="4472346" y="6153504"/>
            <a:ext cx="2723823" cy="369332"/>
          </a:xfrm>
          <a:prstGeom prst="rect">
            <a:avLst/>
          </a:prstGeom>
          <a:noFill/>
        </p:spPr>
        <p:txBody>
          <a:bodyPr wrap="none" rtlCol="0">
            <a:spAutoFit/>
          </a:bodyPr>
          <a:lstStyle/>
          <a:p>
            <a:r>
              <a:rPr lang="zh-CN" altLang="en-US" dirty="0" smtClean="0">
                <a:solidFill>
                  <a:schemeClr val="bg1"/>
                </a:solidFill>
                <a:latin typeface="黑体" panose="02010609060101010101" pitchFamily="49" charset="-122"/>
                <a:ea typeface="黑体" panose="02010609060101010101" pitchFamily="49" charset="-122"/>
              </a:rPr>
              <a:t>数据流图基本符号的含义</a:t>
            </a:r>
            <a:endParaRPr lang="zh-CN" altLang="en-US" dirty="0">
              <a:solidFill>
                <a:schemeClr val="bg1"/>
              </a:solidFill>
              <a:latin typeface="黑体" panose="02010609060101010101" pitchFamily="49" charset="-122"/>
              <a:ea typeface="黑体" panose="02010609060101010101" pitchFamily="49"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835660" y="246380"/>
            <a:ext cx="2040943" cy="584775"/>
          </a:xfrm>
          <a:prstGeom prst="rect">
            <a:avLst/>
          </a:prstGeom>
          <a:noFill/>
        </p:spPr>
        <p:txBody>
          <a:bodyPr wrap="none" rtlCol="0">
            <a:spAutoFit/>
          </a:bodyPr>
          <a:lstStyle/>
          <a:p>
            <a:pPr lvl="0"/>
            <a:r>
              <a:rPr kumimoji="1" lang="en-US" altLang="zh-CN" sz="3200" b="1" dirty="0">
                <a:solidFill>
                  <a:srgbClr val="00F2FC"/>
                </a:solidFill>
                <a:latin typeface="黑体" panose="02010609060101010101" charset="-122"/>
                <a:ea typeface="黑体" panose="02010609060101010101" charset="-122"/>
                <a:sym typeface="+mn-ea"/>
              </a:rPr>
              <a:t>DFD</a:t>
            </a:r>
            <a:r>
              <a:rPr kumimoji="1" lang="zh-CN" altLang="en-US" sz="3200" b="1" dirty="0">
                <a:solidFill>
                  <a:srgbClr val="00F2FC"/>
                </a:solidFill>
                <a:latin typeface="黑体" panose="02010609060101010101" charset="-122"/>
                <a:ea typeface="黑体" panose="02010609060101010101" charset="-122"/>
                <a:sym typeface="+mn-ea"/>
              </a:rPr>
              <a:t>的符号</a:t>
            </a:r>
          </a:p>
        </p:txBody>
      </p:sp>
      <p:sp>
        <p:nvSpPr>
          <p:cNvPr id="22" name="文本框 21"/>
          <p:cNvSpPr txBox="1"/>
          <p:nvPr/>
        </p:nvSpPr>
        <p:spPr>
          <a:xfrm>
            <a:off x="941070" y="1750695"/>
            <a:ext cx="10039985" cy="3502497"/>
          </a:xfrm>
          <a:prstGeom prst="rect">
            <a:avLst/>
          </a:prstGeom>
          <a:noFill/>
        </p:spPr>
        <p:txBody>
          <a:bodyPr wrap="square" rtlCol="0" anchor="t">
            <a:spAutoFit/>
          </a:bodyPr>
          <a:lstStyle/>
          <a:p>
            <a:pPr marL="342900" indent="-342900" fontAlgn="base">
              <a:spcBef>
                <a:spcPct val="20000"/>
              </a:spcBef>
              <a:buClr>
                <a:srgbClr val="FFCC00"/>
              </a:buClr>
              <a:buSzPct val="70000"/>
              <a:buFont typeface="Wingdings" panose="05000000000000000000" pitchFamily="2" charset="2"/>
              <a:buChar char="n"/>
              <a:defRPr/>
            </a:pPr>
            <a:r>
              <a:rPr lang="zh-CN" altLang="en-US" sz="3200" kern="0" dirty="0">
                <a:solidFill>
                  <a:srgbClr val="FFFF00"/>
                </a:solidFill>
                <a:effectLst>
                  <a:outerShdw blurRad="38100" dist="38100" dir="2700000" algn="tl">
                    <a:srgbClr val="000000"/>
                  </a:outerShdw>
                </a:effectLst>
                <a:latin typeface="黑体" panose="02010609060101010101" charset="-122"/>
                <a:ea typeface="黑体" panose="02010609060101010101" charset="-122"/>
                <a:cs typeface="+mn-ea"/>
                <a:sym typeface="+mn-ea"/>
              </a:rPr>
              <a:t>源点和终点</a:t>
            </a:r>
          </a:p>
          <a:p>
            <a:pPr marL="800100" lvl="1" indent="-342900" fontAlgn="base">
              <a:spcBef>
                <a:spcPct val="20000"/>
              </a:spcBef>
              <a:buClr>
                <a:srgbClr val="FFCC00"/>
              </a:buClr>
              <a:buSzPct val="70000"/>
              <a:buFont typeface="Wingdings" panose="05000000000000000000" pitchFamily="2" charset="2"/>
              <a:buChar char="n"/>
              <a:defRPr/>
            </a:pPr>
            <a:r>
              <a:rPr lang="zh-CN" altLang="en-US" sz="28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源点和终点是系统之外的实体，可以是人、物或其他软件系统。源点和终点是为了帮助理解系统接口而引入的。</a:t>
            </a:r>
          </a:p>
          <a:p>
            <a:pPr marL="342900" indent="-342900" fontAlgn="base">
              <a:spcBef>
                <a:spcPct val="20000"/>
              </a:spcBef>
              <a:buClr>
                <a:srgbClr val="FFCC00"/>
              </a:buClr>
              <a:buSzPct val="70000"/>
              <a:buFont typeface="Wingdings" panose="05000000000000000000" pitchFamily="2" charset="2"/>
              <a:buChar char="n"/>
              <a:defRPr/>
            </a:pPr>
            <a:r>
              <a:rPr lang="zh-CN" altLang="en-US" sz="3200" kern="0" dirty="0">
                <a:solidFill>
                  <a:srgbClr val="FFFF00"/>
                </a:solidFill>
                <a:effectLst>
                  <a:outerShdw blurRad="38100" dist="38100" dir="2700000" algn="tl">
                    <a:srgbClr val="000000"/>
                  </a:outerShdw>
                </a:effectLst>
                <a:latin typeface="黑体" panose="02010609060101010101" charset="-122"/>
                <a:ea typeface="黑体" panose="02010609060101010101" charset="-122"/>
                <a:cs typeface="+mn-ea"/>
                <a:sym typeface="+mn-ea"/>
              </a:rPr>
              <a:t>加工</a:t>
            </a:r>
            <a:r>
              <a:rPr lang="en-US" altLang="zh-CN" sz="3200" kern="0" dirty="0">
                <a:solidFill>
                  <a:srgbClr val="FFFF00"/>
                </a:solidFill>
                <a:effectLst>
                  <a:outerShdw blurRad="38100" dist="38100" dir="2700000" algn="tl">
                    <a:srgbClr val="000000"/>
                  </a:outerShdw>
                </a:effectLst>
                <a:latin typeface="黑体" panose="02010609060101010101" charset="-122"/>
                <a:ea typeface="黑体" panose="02010609060101010101" charset="-122"/>
                <a:cs typeface="+mn-ea"/>
                <a:sym typeface="+mn-ea"/>
              </a:rPr>
              <a:t>/</a:t>
            </a:r>
            <a:r>
              <a:rPr lang="zh-CN" altLang="en-US" sz="3200" kern="0" dirty="0">
                <a:solidFill>
                  <a:srgbClr val="FFFF00"/>
                </a:solidFill>
                <a:effectLst>
                  <a:outerShdw blurRad="38100" dist="38100" dir="2700000" algn="tl">
                    <a:srgbClr val="000000"/>
                  </a:outerShdw>
                </a:effectLst>
                <a:latin typeface="黑体" panose="02010609060101010101" charset="-122"/>
                <a:ea typeface="黑体" panose="02010609060101010101" charset="-122"/>
                <a:cs typeface="+mn-ea"/>
                <a:sym typeface="+mn-ea"/>
              </a:rPr>
              <a:t>变换</a:t>
            </a:r>
          </a:p>
          <a:p>
            <a:pPr marL="800100" lvl="1" indent="-342900" fontAlgn="base">
              <a:spcBef>
                <a:spcPct val="20000"/>
              </a:spcBef>
              <a:buClr>
                <a:srgbClr val="FFCC00"/>
              </a:buClr>
              <a:buSzPct val="70000"/>
              <a:buFont typeface="Wingdings" panose="05000000000000000000" pitchFamily="2" charset="2"/>
              <a:buChar char="n"/>
              <a:defRPr/>
            </a:pPr>
            <a:r>
              <a:rPr lang="zh-CN" altLang="en-US" sz="28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对数据进行处理的单元。在分层数据流图中，要对加工进行编号，以便于管理。加工也要选取适当的名字，以提高数据流图的易读性。</a:t>
            </a:r>
          </a:p>
        </p:txBody>
      </p:sp>
      <p:sp>
        <p:nvSpPr>
          <p:cNvPr id="2" name="六边形 1"/>
          <p:cNvSpPr/>
          <p:nvPr userDrawn="1"/>
        </p:nvSpPr>
        <p:spPr>
          <a:xfrm rot="5400000">
            <a:off x="267335" y="170815"/>
            <a:ext cx="398780" cy="344170"/>
          </a:xfrm>
          <a:prstGeom prst="hexagon">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0" name="六边形 19"/>
          <p:cNvSpPr/>
          <p:nvPr userDrawn="1"/>
        </p:nvSpPr>
        <p:spPr>
          <a:xfrm rot="5400000">
            <a:off x="174498" y="457897"/>
            <a:ext cx="399611" cy="344492"/>
          </a:xfrm>
          <a:prstGeom prst="hexagon">
            <a:avLst/>
          </a:prstGeom>
          <a:noFill/>
          <a:ln w="31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1" name="六边形 20"/>
          <p:cNvSpPr/>
          <p:nvPr userDrawn="1"/>
        </p:nvSpPr>
        <p:spPr>
          <a:xfrm rot="5400000">
            <a:off x="624357" y="542970"/>
            <a:ext cx="203199" cy="175171"/>
          </a:xfrm>
          <a:prstGeom prst="hexagon">
            <a:avLst/>
          </a:prstGeom>
          <a:noFill/>
          <a:ln w="31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6" name="直接连接符 5"/>
          <p:cNvCxnSpPr/>
          <p:nvPr/>
        </p:nvCxnSpPr>
        <p:spPr>
          <a:xfrm>
            <a:off x="-9525" y="890270"/>
            <a:ext cx="12401550" cy="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92973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835660" y="246380"/>
            <a:ext cx="2040943" cy="584775"/>
          </a:xfrm>
          <a:prstGeom prst="rect">
            <a:avLst/>
          </a:prstGeom>
          <a:noFill/>
        </p:spPr>
        <p:txBody>
          <a:bodyPr wrap="none" rtlCol="0">
            <a:spAutoFit/>
          </a:bodyPr>
          <a:lstStyle/>
          <a:p>
            <a:pPr lvl="0"/>
            <a:r>
              <a:rPr kumimoji="1" lang="en-US" altLang="zh-CN" sz="3200" b="1" dirty="0">
                <a:solidFill>
                  <a:srgbClr val="00F2FC"/>
                </a:solidFill>
                <a:latin typeface="黑体" panose="02010609060101010101" charset="-122"/>
                <a:ea typeface="黑体" panose="02010609060101010101" charset="-122"/>
                <a:sym typeface="+mn-ea"/>
              </a:rPr>
              <a:t>DFD</a:t>
            </a:r>
            <a:r>
              <a:rPr kumimoji="1" lang="zh-CN" altLang="en-US" sz="3200" b="1" dirty="0">
                <a:solidFill>
                  <a:srgbClr val="00F2FC"/>
                </a:solidFill>
                <a:latin typeface="黑体" panose="02010609060101010101" charset="-122"/>
                <a:ea typeface="黑体" panose="02010609060101010101" charset="-122"/>
                <a:sym typeface="+mn-ea"/>
              </a:rPr>
              <a:t>的符号</a:t>
            </a:r>
          </a:p>
        </p:txBody>
      </p:sp>
      <p:sp>
        <p:nvSpPr>
          <p:cNvPr id="22" name="文本框 21"/>
          <p:cNvSpPr txBox="1"/>
          <p:nvPr/>
        </p:nvSpPr>
        <p:spPr>
          <a:xfrm>
            <a:off x="202057" y="1330569"/>
            <a:ext cx="5250180" cy="4795159"/>
          </a:xfrm>
          <a:prstGeom prst="rect">
            <a:avLst/>
          </a:prstGeom>
          <a:noFill/>
        </p:spPr>
        <p:txBody>
          <a:bodyPr wrap="square" rtlCol="0" anchor="t">
            <a:spAutoFit/>
          </a:bodyPr>
          <a:lstStyle/>
          <a:p>
            <a:pPr marL="342900" indent="-342900" fontAlgn="base">
              <a:spcBef>
                <a:spcPct val="20000"/>
              </a:spcBef>
              <a:buClr>
                <a:srgbClr val="FFCC00"/>
              </a:buClr>
              <a:buSzPct val="70000"/>
              <a:buFont typeface="Wingdings" panose="05000000000000000000" pitchFamily="2" charset="2"/>
              <a:buChar char="n"/>
              <a:defRPr/>
            </a:pPr>
            <a:r>
              <a:rPr lang="zh-CN" altLang="en-US" sz="3200" kern="0" dirty="0">
                <a:solidFill>
                  <a:srgbClr val="FFFF00"/>
                </a:solidFill>
                <a:effectLst>
                  <a:outerShdw blurRad="38100" dist="38100" dir="2700000" algn="tl">
                    <a:srgbClr val="000000"/>
                  </a:outerShdw>
                </a:effectLst>
                <a:latin typeface="黑体" panose="02010609060101010101" charset="-122"/>
                <a:ea typeface="黑体" panose="02010609060101010101" charset="-122"/>
                <a:cs typeface="+mn-ea"/>
                <a:sym typeface="+mn-ea"/>
              </a:rPr>
              <a:t>数据流</a:t>
            </a:r>
          </a:p>
          <a:p>
            <a:pPr marL="800100" lvl="1" indent="-342900" fontAlgn="base">
              <a:spcBef>
                <a:spcPct val="20000"/>
              </a:spcBef>
              <a:buClr>
                <a:srgbClr val="FFCC00"/>
              </a:buClr>
              <a:buSzPct val="70000"/>
              <a:buFont typeface="Wingdings" panose="05000000000000000000" pitchFamily="2" charset="2"/>
              <a:buChar char="n"/>
              <a:defRPr/>
            </a:pPr>
            <a:r>
              <a:rPr lang="zh-CN" altLang="en-US" sz="2400" kern="0" dirty="0">
                <a:solidFill>
                  <a:schemeClr val="bg2"/>
                </a:solidFill>
                <a:effectLst>
                  <a:outerShdw blurRad="38100" dist="38100" dir="2700000" algn="tl">
                    <a:srgbClr val="000000"/>
                  </a:outerShdw>
                </a:effectLst>
                <a:latin typeface="黑体" panose="02010609060101010101" charset="-122"/>
                <a:ea typeface="黑体" panose="02010609060101010101" charset="-122"/>
                <a:cs typeface="+mn-ea"/>
                <a:sym typeface="+mn-ea"/>
              </a:rPr>
              <a:t>由一组数据项组成。例如，数据流“订票单”由姓名、住址、电话、航班号、日期、始点、终点等数据项组成；数据流“航班”由航班号、日期和姓名等数据项</a:t>
            </a:r>
            <a:r>
              <a:rPr lang="zh-CN" altLang="en-US" sz="2400" kern="0" dirty="0" smtClean="0">
                <a:solidFill>
                  <a:schemeClr val="bg2"/>
                </a:solidFill>
                <a:effectLst>
                  <a:outerShdw blurRad="38100" dist="38100" dir="2700000" algn="tl">
                    <a:srgbClr val="000000"/>
                  </a:outerShdw>
                </a:effectLst>
                <a:latin typeface="黑体" panose="02010609060101010101" charset="-122"/>
                <a:ea typeface="黑体" panose="02010609060101010101" charset="-122"/>
                <a:cs typeface="+mn-ea"/>
                <a:sym typeface="+mn-ea"/>
              </a:rPr>
              <a:t>组成；</a:t>
            </a:r>
            <a:endParaRPr lang="zh-CN" altLang="en-US" sz="2400" kern="0" dirty="0">
              <a:solidFill>
                <a:schemeClr val="bg2"/>
              </a:solidFill>
              <a:effectLst>
                <a:outerShdw blurRad="38100" dist="38100" dir="2700000" algn="tl">
                  <a:srgbClr val="000000"/>
                </a:outerShdw>
              </a:effectLst>
              <a:latin typeface="黑体" panose="02010609060101010101" charset="-122"/>
              <a:ea typeface="黑体" panose="02010609060101010101" charset="-122"/>
              <a:cs typeface="+mn-ea"/>
              <a:sym typeface="+mn-ea"/>
            </a:endParaRPr>
          </a:p>
          <a:p>
            <a:pPr marL="800100" lvl="1" indent="-342900" fontAlgn="base">
              <a:spcBef>
                <a:spcPct val="20000"/>
              </a:spcBef>
              <a:buClr>
                <a:srgbClr val="FFCC00"/>
              </a:buClr>
              <a:buSzPct val="70000"/>
              <a:buFont typeface="Wingdings" panose="05000000000000000000" pitchFamily="2" charset="2"/>
              <a:buChar char="n"/>
              <a:defRPr/>
            </a:pPr>
            <a:r>
              <a:rPr lang="zh-CN" altLang="en-US" sz="2400" kern="0" dirty="0">
                <a:solidFill>
                  <a:schemeClr val="bg2"/>
                </a:solidFill>
                <a:effectLst>
                  <a:outerShdw blurRad="38100" dist="38100" dir="2700000" algn="tl">
                    <a:srgbClr val="000000"/>
                  </a:outerShdw>
                </a:effectLst>
                <a:latin typeface="黑体" panose="02010609060101010101" charset="-122"/>
                <a:ea typeface="黑体" panose="02010609060101010101" charset="-122"/>
                <a:cs typeface="+mn-ea"/>
                <a:sym typeface="+mn-ea"/>
              </a:rPr>
              <a:t>数据流可以从加工流向加工，如“航班”、“费用”；可以从源点流向加工，或从加工流向终点；可以从加工流向数据存储或从数据存储流向</a:t>
            </a:r>
            <a:r>
              <a:rPr lang="zh-CN" altLang="en-US" sz="2400" kern="0" dirty="0" smtClean="0">
                <a:solidFill>
                  <a:schemeClr val="bg2"/>
                </a:solidFill>
                <a:effectLst>
                  <a:outerShdw blurRad="38100" dist="38100" dir="2700000" algn="tl">
                    <a:srgbClr val="000000"/>
                  </a:outerShdw>
                </a:effectLst>
                <a:latin typeface="黑体" panose="02010609060101010101" charset="-122"/>
                <a:ea typeface="黑体" panose="02010609060101010101" charset="-122"/>
                <a:cs typeface="+mn-ea"/>
                <a:sym typeface="+mn-ea"/>
              </a:rPr>
              <a:t>加工。</a:t>
            </a:r>
            <a:endParaRPr lang="zh-CN" altLang="en-US" sz="2400" kern="0" dirty="0">
              <a:solidFill>
                <a:schemeClr val="bg2"/>
              </a:solidFill>
              <a:effectLst>
                <a:outerShdw blurRad="38100" dist="38100" dir="2700000" algn="tl">
                  <a:srgbClr val="000000"/>
                </a:outerShdw>
              </a:effectLst>
              <a:latin typeface="黑体" panose="02010609060101010101" charset="-122"/>
              <a:ea typeface="黑体" panose="02010609060101010101" charset="-122"/>
              <a:cs typeface="+mn-ea"/>
              <a:sym typeface="+mn-ea"/>
            </a:endParaRPr>
          </a:p>
        </p:txBody>
      </p:sp>
      <p:sp>
        <p:nvSpPr>
          <p:cNvPr id="2" name="六边形 1"/>
          <p:cNvSpPr/>
          <p:nvPr userDrawn="1"/>
        </p:nvSpPr>
        <p:spPr>
          <a:xfrm rot="5400000">
            <a:off x="267335" y="170815"/>
            <a:ext cx="398780" cy="344170"/>
          </a:xfrm>
          <a:prstGeom prst="hexagon">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0" name="六边形 19"/>
          <p:cNvSpPr/>
          <p:nvPr userDrawn="1"/>
        </p:nvSpPr>
        <p:spPr>
          <a:xfrm rot="5400000">
            <a:off x="174498" y="457897"/>
            <a:ext cx="399611" cy="344492"/>
          </a:xfrm>
          <a:prstGeom prst="hexagon">
            <a:avLst/>
          </a:prstGeom>
          <a:noFill/>
          <a:ln w="31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1" name="六边形 20"/>
          <p:cNvSpPr/>
          <p:nvPr userDrawn="1"/>
        </p:nvSpPr>
        <p:spPr>
          <a:xfrm rot="5400000">
            <a:off x="624357" y="542970"/>
            <a:ext cx="203199" cy="175171"/>
          </a:xfrm>
          <a:prstGeom prst="hexagon">
            <a:avLst/>
          </a:prstGeom>
          <a:noFill/>
          <a:ln w="31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6" name="直接连接符 5"/>
          <p:cNvCxnSpPr/>
          <p:nvPr/>
        </p:nvCxnSpPr>
        <p:spPr>
          <a:xfrm>
            <a:off x="-9525" y="890270"/>
            <a:ext cx="12401550" cy="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71341" y="2026267"/>
            <a:ext cx="6058544" cy="34037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917869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PowerPoint 演示文稿"/>
  <p:tag name="ISPRING_FIRST_PUBLISH" val="1"/>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588ku">
      <a:majorFont>
        <a:latin typeface="Arial Black"/>
        <a:ea typeface="思源黑体 CN Bold"/>
        <a:cs typeface=""/>
      </a:majorFont>
      <a:minorFont>
        <a:latin typeface="Arial"/>
        <a:ea typeface="思源黑体 CN Regular"/>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DengXian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DengXian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284</TotalTime>
  <Words>1268</Words>
  <Application>Microsoft Office PowerPoint</Application>
  <PresentationFormat>自定义</PresentationFormat>
  <Paragraphs>149</Paragraphs>
  <Slides>31</Slides>
  <Notes>31</Notes>
  <HiddenSlides>0</HiddenSlides>
  <MMClips>0</MMClips>
  <ScaleCrop>false</ScaleCrop>
  <HeadingPairs>
    <vt:vector size="4" baseType="variant">
      <vt:variant>
        <vt:lpstr>主题</vt:lpstr>
      </vt:variant>
      <vt:variant>
        <vt:i4>1</vt:i4>
      </vt:variant>
      <vt:variant>
        <vt:lpstr>幻灯片标题</vt:lpstr>
      </vt:variant>
      <vt:variant>
        <vt:i4>31</vt:i4>
      </vt:variant>
    </vt:vector>
  </HeadingPairs>
  <TitlesOfParts>
    <vt:vector size="32" baseType="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Microsoft Office 用户</dc:creator>
  <cp:lastModifiedBy>chy</cp:lastModifiedBy>
  <cp:revision>701</cp:revision>
  <dcterms:created xsi:type="dcterms:W3CDTF">2018-06-17T04:53:00Z</dcterms:created>
  <dcterms:modified xsi:type="dcterms:W3CDTF">2022-04-18T09:22:42Z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8F9439BADFAC4C40A0EE04BA5875F0FA</vt:lpwstr>
  </property>
  <property fmtid="{D5CDD505-2E9C-101B-9397-08002B2CF9AE}" pid="3" name="KSOProductBuildVer">
    <vt:lpwstr>2052-11.1.0.10356</vt:lpwstr>
  </property>
</Properties>
</file>