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9" r:id="rId1"/>
    <p:sldMasterId id="2147483810" r:id="rId2"/>
    <p:sldMasterId id="2147483812" r:id="rId3"/>
    <p:sldMasterId id="2147483814" r:id="rId4"/>
  </p:sldMasterIdLst>
  <p:notesMasterIdLst>
    <p:notesMasterId r:id="rId24"/>
  </p:notesMasterIdLst>
  <p:handoutMasterIdLst>
    <p:handoutMasterId r:id="rId25"/>
  </p:handoutMasterIdLst>
  <p:sldIdLst>
    <p:sldId id="448" r:id="rId5"/>
    <p:sldId id="502" r:id="rId6"/>
    <p:sldId id="507" r:id="rId7"/>
    <p:sldId id="504" r:id="rId8"/>
    <p:sldId id="506" r:id="rId9"/>
    <p:sldId id="505" r:id="rId10"/>
    <p:sldId id="508" r:id="rId11"/>
    <p:sldId id="509" r:id="rId12"/>
    <p:sldId id="510" r:id="rId13"/>
    <p:sldId id="511" r:id="rId14"/>
    <p:sldId id="513" r:id="rId15"/>
    <p:sldId id="512" r:id="rId16"/>
    <p:sldId id="515" r:id="rId17"/>
    <p:sldId id="516" r:id="rId18"/>
    <p:sldId id="517" r:id="rId19"/>
    <p:sldId id="518" r:id="rId20"/>
    <p:sldId id="519" r:id="rId21"/>
    <p:sldId id="520" r:id="rId22"/>
    <p:sldId id="521" r:id="rId23"/>
  </p:sldIdLst>
  <p:sldSz cx="12190413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rgbClr val="FFFF00"/>
        </a:solidFill>
        <a:latin typeface="Garamond" pitchFamily="18" charset="0"/>
        <a:ea typeface="宋体" charset="-122"/>
        <a:cs typeface="+mn-cs"/>
      </a:defRPr>
    </a:lvl1pPr>
    <a:lvl2pPr marL="457171" algn="l" rtl="0" eaLnBrk="0" fontAlgn="base" hangingPunct="0">
      <a:spcBef>
        <a:spcPct val="0"/>
      </a:spcBef>
      <a:spcAft>
        <a:spcPct val="0"/>
      </a:spcAft>
      <a:defRPr b="1" kern="1200">
        <a:solidFill>
          <a:srgbClr val="FFFF00"/>
        </a:solidFill>
        <a:latin typeface="Garamond" pitchFamily="18" charset="0"/>
        <a:ea typeface="宋体" charset="-122"/>
        <a:cs typeface="+mn-cs"/>
      </a:defRPr>
    </a:lvl2pPr>
    <a:lvl3pPr marL="914342" algn="l" rtl="0" eaLnBrk="0" fontAlgn="base" hangingPunct="0">
      <a:spcBef>
        <a:spcPct val="0"/>
      </a:spcBef>
      <a:spcAft>
        <a:spcPct val="0"/>
      </a:spcAft>
      <a:defRPr b="1" kern="1200">
        <a:solidFill>
          <a:srgbClr val="FFFF00"/>
        </a:solidFill>
        <a:latin typeface="Garamond" pitchFamily="18" charset="0"/>
        <a:ea typeface="宋体" charset="-122"/>
        <a:cs typeface="+mn-cs"/>
      </a:defRPr>
    </a:lvl3pPr>
    <a:lvl4pPr marL="1371513" algn="l" rtl="0" eaLnBrk="0" fontAlgn="base" hangingPunct="0">
      <a:spcBef>
        <a:spcPct val="0"/>
      </a:spcBef>
      <a:spcAft>
        <a:spcPct val="0"/>
      </a:spcAft>
      <a:defRPr b="1" kern="1200">
        <a:solidFill>
          <a:srgbClr val="FFFF00"/>
        </a:solidFill>
        <a:latin typeface="Garamond" pitchFamily="18" charset="0"/>
        <a:ea typeface="宋体" charset="-122"/>
        <a:cs typeface="+mn-cs"/>
      </a:defRPr>
    </a:lvl4pPr>
    <a:lvl5pPr marL="1828683" algn="l" rtl="0" eaLnBrk="0" fontAlgn="base" hangingPunct="0">
      <a:spcBef>
        <a:spcPct val="0"/>
      </a:spcBef>
      <a:spcAft>
        <a:spcPct val="0"/>
      </a:spcAft>
      <a:defRPr b="1" kern="1200">
        <a:solidFill>
          <a:srgbClr val="FFFF00"/>
        </a:solidFill>
        <a:latin typeface="Garamond" pitchFamily="18" charset="0"/>
        <a:ea typeface="宋体" charset="-122"/>
        <a:cs typeface="+mn-cs"/>
      </a:defRPr>
    </a:lvl5pPr>
    <a:lvl6pPr marL="2285853" algn="l" defTabSz="914342" rtl="0" eaLnBrk="1" latinLnBrk="0" hangingPunct="1">
      <a:defRPr b="1" kern="1200">
        <a:solidFill>
          <a:srgbClr val="FFFF00"/>
        </a:solidFill>
        <a:latin typeface="Garamond" pitchFamily="18" charset="0"/>
        <a:ea typeface="宋体" charset="-122"/>
        <a:cs typeface="+mn-cs"/>
      </a:defRPr>
    </a:lvl6pPr>
    <a:lvl7pPr marL="2743024" algn="l" defTabSz="914342" rtl="0" eaLnBrk="1" latinLnBrk="0" hangingPunct="1">
      <a:defRPr b="1" kern="1200">
        <a:solidFill>
          <a:srgbClr val="FFFF00"/>
        </a:solidFill>
        <a:latin typeface="Garamond" pitchFamily="18" charset="0"/>
        <a:ea typeface="宋体" charset="-122"/>
        <a:cs typeface="+mn-cs"/>
      </a:defRPr>
    </a:lvl7pPr>
    <a:lvl8pPr marL="3200195" algn="l" defTabSz="914342" rtl="0" eaLnBrk="1" latinLnBrk="0" hangingPunct="1">
      <a:defRPr b="1" kern="1200">
        <a:solidFill>
          <a:srgbClr val="FFFF00"/>
        </a:solidFill>
        <a:latin typeface="Garamond" pitchFamily="18" charset="0"/>
        <a:ea typeface="宋体" charset="-122"/>
        <a:cs typeface="+mn-cs"/>
      </a:defRPr>
    </a:lvl8pPr>
    <a:lvl9pPr marL="3657366" algn="l" defTabSz="914342" rtl="0" eaLnBrk="1" latinLnBrk="0" hangingPunct="1">
      <a:defRPr b="1" kern="1200">
        <a:solidFill>
          <a:srgbClr val="FFFF00"/>
        </a:solidFill>
        <a:latin typeface="Garamond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9900"/>
    <a:srgbClr val="0505FF"/>
    <a:srgbClr val="FF3300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6" autoAdjust="0"/>
    <p:restoredTop sz="94660"/>
  </p:normalViewPr>
  <p:slideViewPr>
    <p:cSldViewPr>
      <p:cViewPr varScale="1">
        <p:scale>
          <a:sx n="76" d="100"/>
          <a:sy n="76" d="100"/>
        </p:scale>
        <p:origin x="-324" y="-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00" d="100"/>
          <a:sy n="100" d="100"/>
        </p:scale>
        <p:origin x="-1629" y="165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 b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0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 b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0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722C885F-7057-45D7-9518-49F7FA650C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9958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 b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4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 b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D515C25C-E5BC-4030-9508-D5E250F9F8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21933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17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34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5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68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5853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4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2F7D30AF-7E8F-4F4C-BB74-A404B60AB286}" type="slidenum">
              <a:rPr lang="en-US" altLang="zh-CN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249"/>
            <a:ext cx="12190412" cy="68555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90" y="261382"/>
            <a:ext cx="5767179" cy="615426"/>
          </a:xfrm>
        </p:spPr>
        <p:txBody>
          <a:bodyPr>
            <a:noAutofit/>
          </a:bodyPr>
          <a:lstStyle>
            <a:lvl1pPr algn="l">
              <a:defRPr kumimoji="1" lang="zh-CN" altLang="en-US" sz="3000" b="1" kern="1200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</a:lstStyle>
          <a:p>
            <a:pPr marL="0" lvl="0" algn="l" defTabSz="768096" rtl="0" eaLnBrk="1" latinLnBrk="0" hangingPunct="1">
              <a:buClrTx/>
              <a:buSzTx/>
              <a:buFontTx/>
            </a:pPr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21" y="1485236"/>
            <a:ext cx="10971372" cy="4640929"/>
          </a:xfrm>
        </p:spPr>
        <p:txBody>
          <a:bodyPr/>
          <a:lstStyle>
            <a:lvl1pPr marL="384048" indent="-384048">
              <a:buClr>
                <a:srgbClr val="FFE066"/>
              </a:buClr>
              <a:buSzPct val="70000"/>
              <a:buFont typeface="Wingdings" panose="05000000000000000000" pitchFamily="2" charset="2"/>
              <a:buChar char="n"/>
              <a:defRPr sz="27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03" indent="-285732"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8" name="六边形 7"/>
          <p:cNvSpPr/>
          <p:nvPr/>
        </p:nvSpPr>
        <p:spPr>
          <a:xfrm rot="5400000">
            <a:off x="267381" y="170736"/>
            <a:ext cx="398688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00" tIns="38400" rIns="76800" bIns="38400"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六边形 8"/>
          <p:cNvSpPr/>
          <p:nvPr/>
        </p:nvSpPr>
        <p:spPr>
          <a:xfrm rot="5400000">
            <a:off x="174555" y="457752"/>
            <a:ext cx="399518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00" tIns="38400" rIns="76800" bIns="38400"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六边形 9"/>
          <p:cNvSpPr/>
          <p:nvPr/>
        </p:nvSpPr>
        <p:spPr>
          <a:xfrm rot="5400000">
            <a:off x="624390" y="542835"/>
            <a:ext cx="203152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00" tIns="38400" rIns="76800" bIns="38400"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524" y="890064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9794" y="0"/>
            <a:ext cx="1292225" cy="88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22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481" y="1240"/>
            <a:ext cx="12287894" cy="69103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6" y="2130433"/>
            <a:ext cx="10361851" cy="1470025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7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pic>
        <p:nvPicPr>
          <p:cNvPr id="5" name="图片 4" descr="吉大校标（白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" y="170776"/>
            <a:ext cx="2358390" cy="719288"/>
          </a:xfrm>
          <a:prstGeom prst="rect">
            <a:avLst/>
          </a:prstGeom>
        </p:spPr>
      </p:pic>
      <p:pic>
        <p:nvPicPr>
          <p:cNvPr id="6" name="图片 5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9790" y="0"/>
            <a:ext cx="1292225" cy="88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15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2"/>
            <a:ext cx="12190412" cy="68555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4" y="261382"/>
            <a:ext cx="5767178" cy="615426"/>
          </a:xfrm>
        </p:spPr>
        <p:txBody>
          <a:bodyPr>
            <a:noAutofit/>
          </a:bodyPr>
          <a:lstStyle>
            <a:lvl1pPr algn="l">
              <a:defRPr kumimoji="1" lang="zh-CN" altLang="en-US" sz="3600" b="1" kern="1200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</a:lstStyle>
          <a:p>
            <a:pPr marL="0" lvl="0" algn="l" defTabSz="914400" rtl="0" eaLnBrk="1" latinLnBrk="0" hangingPunct="1">
              <a:buClrTx/>
              <a:buSzTx/>
              <a:buFontTx/>
            </a:pPr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21" y="1485235"/>
            <a:ext cx="10971372" cy="4640929"/>
          </a:xfrm>
        </p:spPr>
        <p:txBody>
          <a:bodyPr/>
          <a:lstStyle>
            <a:lvl1pPr marL="457200" indent="-457200">
              <a:buClr>
                <a:srgbClr val="FFE066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884408" indent="-340157"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  <a:defRPr sz="2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8" name="六边形 7"/>
          <p:cNvSpPr/>
          <p:nvPr/>
        </p:nvSpPr>
        <p:spPr>
          <a:xfrm rot="5400000">
            <a:off x="267381" y="170736"/>
            <a:ext cx="398688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六边形 8"/>
          <p:cNvSpPr/>
          <p:nvPr/>
        </p:nvSpPr>
        <p:spPr>
          <a:xfrm rot="5400000">
            <a:off x="174547" y="457751"/>
            <a:ext cx="399518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六边形 9"/>
          <p:cNvSpPr/>
          <p:nvPr/>
        </p:nvSpPr>
        <p:spPr>
          <a:xfrm rot="5400000">
            <a:off x="624383" y="542827"/>
            <a:ext cx="203152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-9525" y="881176"/>
            <a:ext cx="12199938" cy="88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9780" y="0"/>
            <a:ext cx="1292225" cy="88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22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0"/>
            <a:ext cx="12190412" cy="68555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4" y="261382"/>
            <a:ext cx="5767178" cy="615426"/>
          </a:xfrm>
        </p:spPr>
        <p:txBody>
          <a:bodyPr>
            <a:noAutofit/>
          </a:bodyPr>
          <a:lstStyle>
            <a:lvl1pPr algn="l">
              <a:defRPr kumimoji="1" lang="zh-CN" altLang="en-US" sz="3600" b="1" kern="1200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</a:lstStyle>
          <a:p>
            <a:pPr marL="0" lvl="0" algn="l" defTabSz="914400" rtl="0" eaLnBrk="1" latinLnBrk="0" hangingPunct="1">
              <a:buClrTx/>
              <a:buSzTx/>
              <a:buFontTx/>
            </a:pPr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21" y="1485235"/>
            <a:ext cx="10971372" cy="4640929"/>
          </a:xfrm>
        </p:spPr>
        <p:txBody>
          <a:bodyPr/>
          <a:lstStyle>
            <a:lvl1pPr marL="457200" indent="-457200">
              <a:buClr>
                <a:srgbClr val="FFE066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884408" indent="-340157"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  <a:defRPr sz="2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8" name="六边形 7"/>
          <p:cNvSpPr/>
          <p:nvPr/>
        </p:nvSpPr>
        <p:spPr>
          <a:xfrm rot="5400000">
            <a:off x="267381" y="170736"/>
            <a:ext cx="398688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六边形 8"/>
          <p:cNvSpPr/>
          <p:nvPr/>
        </p:nvSpPr>
        <p:spPr>
          <a:xfrm rot="5400000">
            <a:off x="174545" y="457751"/>
            <a:ext cx="399518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六边形 9"/>
          <p:cNvSpPr/>
          <p:nvPr/>
        </p:nvSpPr>
        <p:spPr>
          <a:xfrm rot="5400000">
            <a:off x="624381" y="542825"/>
            <a:ext cx="203152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-9525" y="881176"/>
            <a:ext cx="12199938" cy="88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9776" y="0"/>
            <a:ext cx="1292225" cy="88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2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23" tIns="45712" rIns="91423" bIns="4571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11"/>
            <a:ext cx="10971372" cy="4525963"/>
          </a:xfrm>
          <a:prstGeom prst="rect">
            <a:avLst/>
          </a:prstGeom>
        </p:spPr>
        <p:txBody>
          <a:bodyPr vert="horz" lIns="91423" tIns="45712" rIns="91423" bIns="45712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23" tIns="45712" rIns="91423" bIns="4571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CACD4-7197-492D-9DC7-29B989CE8FE9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63" y="6356351"/>
            <a:ext cx="3860297" cy="365125"/>
          </a:xfrm>
          <a:prstGeom prst="rect">
            <a:avLst/>
          </a:prstGeom>
        </p:spPr>
        <p:txBody>
          <a:bodyPr vert="horz" lIns="91423" tIns="45712" rIns="91423" bIns="4571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23" tIns="45712" rIns="91423" bIns="4571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34107-90EA-4ACD-B830-5D5703C60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56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</p:sldLayoutIdLst>
  <p:hf hdr="0" dt="0"/>
  <p:txStyles>
    <p:titleStyle>
      <a:lvl1pPr algn="ctr" defTabSz="91434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8" indent="-342878" algn="l" defTabSz="914342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03" indent="-285732" algn="l" defTabSz="914342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27" indent="-228585" algn="l" defTabSz="91434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98" indent="-228585" algn="l" defTabSz="914342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68" indent="-228585" algn="l" defTabSz="914342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39" indent="-228585" algn="l" defTabSz="91434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0" indent="-228585" algn="l" defTabSz="91434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1" indent="-228585" algn="l" defTabSz="91434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1" indent="-228585" algn="l" defTabSz="91434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8"/>
            <a:ext cx="10971372" cy="4525963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0"/>
            <a:ext cx="2844430" cy="365125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CACD4-7197-492D-9DC7-29B989CE8FE9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63" y="6356350"/>
            <a:ext cx="3860297" cy="365125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0"/>
            <a:ext cx="2844430" cy="365125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34107-90EA-4ACD-B830-5D5703C60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16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</p:sldLayoutIdLst>
  <p:hf hdr="0" dt="0"/>
  <p:txStyles>
    <p:titleStyle>
      <a:lvl1pPr algn="ctr" defTabSz="1088502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188" indent="-408188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408" indent="-340157" algn="l" defTabSz="1088502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627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878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29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80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631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882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132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3"/>
            <a:ext cx="10971372" cy="4525963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0"/>
            <a:ext cx="2844430" cy="365125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CACD4-7197-492D-9DC7-29B989CE8FE9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63" y="6356350"/>
            <a:ext cx="3860297" cy="365125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0"/>
            <a:ext cx="2844430" cy="365125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34107-90EA-4ACD-B830-5D5703C60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10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</p:sldLayoutIdLst>
  <p:hf hdr="0" dt="0"/>
  <p:txStyles>
    <p:titleStyle>
      <a:lvl1pPr algn="ctr" defTabSz="1088502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188" indent="-408188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408" indent="-340157" algn="l" defTabSz="1088502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627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878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29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80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631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882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132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0"/>
            <a:ext cx="2844430" cy="365125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CACD4-7197-492D-9DC7-29B989CE8FE9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9" y="6356350"/>
            <a:ext cx="3860297" cy="365125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0"/>
            <a:ext cx="2844430" cy="365125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34107-90EA-4ACD-B830-5D5703C60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193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</p:sldLayoutIdLst>
  <p:hf hdr="0" dt="0"/>
  <p:txStyles>
    <p:titleStyle>
      <a:lvl1pPr algn="ctr" defTabSz="1088502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188" indent="-408188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408" indent="-340157" algn="l" defTabSz="1088502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627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878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29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80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631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882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132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622" y="2132856"/>
            <a:ext cx="10415682" cy="14938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 smtClean="0">
                <a:latin typeface="宋体" pitchFamily="2" charset="-122"/>
              </a:rPr>
              <a:t>数据字典</a:t>
            </a:r>
            <a:endParaRPr lang="zh-CN" altLang="en-US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6" name="Rectangle 6"/>
          <p:cNvSpPr>
            <a:spLocks noGrp="1" noChangeArrowheads="1"/>
          </p:cNvSpPr>
          <p:nvPr>
            <p:ph idx="1"/>
          </p:nvPr>
        </p:nvSpPr>
        <p:spPr>
          <a:xfrm>
            <a:off x="609521" y="1341448"/>
            <a:ext cx="10971372" cy="11811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zh-CN" altLang="en-US" sz="3200" dirty="0"/>
              <a:t>在实际应用中，对数据流和数据元素的描述可以灵活地剪裁，数据流元素的描述也可以采用和数据流相似的方式</a:t>
            </a:r>
            <a:r>
              <a:rPr lang="zh-CN" altLang="en-US" sz="3200" dirty="0" smtClean="0"/>
              <a:t>。</a:t>
            </a:r>
            <a:endParaRPr lang="zh-CN" altLang="en-US" sz="3200" dirty="0"/>
          </a:p>
        </p:txBody>
      </p:sp>
      <p:sp>
        <p:nvSpPr>
          <p:cNvPr id="75778" name="页脚占位符 5"/>
          <p:cNvSpPr>
            <a:spLocks noGrp="1"/>
          </p:cNvSpPr>
          <p:nvPr>
            <p:ph type="ftr" sz="quarter" idx="4294967295"/>
          </p:nvPr>
        </p:nvSpPr>
        <p:spPr>
          <a:xfrm>
            <a:off x="5" y="6248400"/>
            <a:ext cx="3860297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03" indent="-285732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2927" indent="-228585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098" indent="-228585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268" indent="-228585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439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610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878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595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Arial" charset="0"/>
              </a:rPr>
              <a:t>软件工程</a:t>
            </a:r>
            <a:r>
              <a:rPr lang="en-US" altLang="zh-CN" sz="1200">
                <a:latin typeface="Arial" charset="0"/>
              </a:rPr>
              <a:t>-2021-</a:t>
            </a:r>
            <a:r>
              <a:rPr lang="zh-CN" altLang="en-US" sz="1200">
                <a:latin typeface="Arial" charset="0"/>
              </a:rPr>
              <a:t>第</a:t>
            </a:r>
            <a:r>
              <a:rPr lang="en-US" altLang="zh-CN" sz="1200">
                <a:latin typeface="Arial" charset="0"/>
              </a:rPr>
              <a:t>3</a:t>
            </a:r>
            <a:r>
              <a:rPr lang="zh-CN" altLang="en-US" sz="1200">
                <a:latin typeface="Arial" charset="0"/>
              </a:rPr>
              <a:t>章 可行性研究</a:t>
            </a:r>
            <a:endParaRPr lang="en-US" altLang="zh-CN" sz="1200">
              <a:latin typeface="Arial" charset="0"/>
            </a:endParaRPr>
          </a:p>
        </p:txBody>
      </p:sp>
      <p:sp>
        <p:nvSpPr>
          <p:cNvPr id="75786" name="灯片编号占位符 9"/>
          <p:cNvSpPr>
            <a:spLocks noGrp="1"/>
          </p:cNvSpPr>
          <p:nvPr>
            <p:ph type="sldNum" sz="quarter" idx="4294967295"/>
          </p:nvPr>
        </p:nvSpPr>
        <p:spPr>
          <a:xfrm>
            <a:off x="9345983" y="6248400"/>
            <a:ext cx="284443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03" indent="-285732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2927" indent="-228585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098" indent="-228585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268" indent="-228585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439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610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878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595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3616C4-8916-428A-B779-1FC7CC81BCC3}" type="slidenum">
              <a:rPr lang="en-US" altLang="zh-CN" sz="1200"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399368" name="Rectangle 8"/>
          <p:cNvSpPr>
            <a:spLocks noChangeArrowheads="1"/>
          </p:cNvSpPr>
          <p:nvPr/>
        </p:nvSpPr>
        <p:spPr bwMode="auto">
          <a:xfrm>
            <a:off x="6958712" y="2708286"/>
            <a:ext cx="4895213" cy="35290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3" tIns="45712" rIns="91423" bIns="45712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399371" name="Rectangle 11"/>
          <p:cNvSpPr>
            <a:spLocks noChangeArrowheads="1"/>
          </p:cNvSpPr>
          <p:nvPr/>
        </p:nvSpPr>
        <p:spPr bwMode="auto">
          <a:xfrm>
            <a:off x="431746" y="2708286"/>
            <a:ext cx="6143884" cy="35274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3" tIns="45712" rIns="91423" bIns="45712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399373" name="Text Box 13"/>
          <p:cNvSpPr txBox="1">
            <a:spLocks noChangeArrowheads="1"/>
          </p:cNvSpPr>
          <p:nvPr/>
        </p:nvSpPr>
        <p:spPr bwMode="auto">
          <a:xfrm>
            <a:off x="1270670" y="3068960"/>
            <a:ext cx="5953408" cy="32778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3" tIns="45712" rIns="91423" bIns="45712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名字（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数据流名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）：定货报表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别名：定货信息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描述（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说明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）：每天一次送给采购员的需要定货的零件表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定义（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数据流组成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）：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                定货报表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=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零件编号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+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零件名称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                         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+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定货数量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+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目前价格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                         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+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主要供应者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+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次要供应者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位置（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数据流去向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）：输出到打印机</a:t>
            </a:r>
          </a:p>
        </p:txBody>
      </p:sp>
      <p:sp>
        <p:nvSpPr>
          <p:cNvPr id="399374" name="Text Box 14"/>
          <p:cNvSpPr txBox="1">
            <a:spLocks noChangeArrowheads="1"/>
          </p:cNvSpPr>
          <p:nvPr/>
        </p:nvSpPr>
        <p:spPr bwMode="auto">
          <a:xfrm>
            <a:off x="7391350" y="2969546"/>
            <a:ext cx="4607384" cy="28623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3" tIns="45712" rIns="91423" bIns="45712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名字：定货数量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别名：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描述：某个零件一 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次定货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的数量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定义： 定货数量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=1{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数字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}5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位置（相关的数据结构）：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           定货报表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           定货信息</a:t>
            </a:r>
          </a:p>
        </p:txBody>
      </p:sp>
      <p:sp>
        <p:nvSpPr>
          <p:cNvPr id="11" name="文本框 18"/>
          <p:cNvSpPr txBox="1"/>
          <p:nvPr/>
        </p:nvSpPr>
        <p:spPr>
          <a:xfrm>
            <a:off x="889118" y="188643"/>
            <a:ext cx="5062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kumimoji="1" lang="zh-CN" altLang="en-US" sz="3600" b="1" dirty="0" smtClean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数据元素条目描述</a:t>
            </a:r>
            <a:endParaRPr kumimoji="1" lang="zh-CN" altLang="en-US" sz="3600" b="1" dirty="0">
              <a:solidFill>
                <a:srgbClr val="00F2FC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idx="1"/>
          </p:nvPr>
        </p:nvSpPr>
        <p:spPr>
          <a:xfrm>
            <a:off x="431763" y="1454160"/>
            <a:ext cx="10565025" cy="4495800"/>
          </a:xfrm>
        </p:spPr>
        <p:txBody>
          <a:bodyPr lIns="92058" tIns="46030" rIns="92058" bIns="46030"/>
          <a:lstStyle/>
          <a:p>
            <a:pPr eaLnBrk="1" hangingPunct="1">
              <a:defRPr/>
            </a:pPr>
            <a:r>
              <a:rPr lang="zh-CN" altLang="en-US" sz="3200" dirty="0"/>
              <a:t>数据文件是数据结构保存的地方。</a:t>
            </a:r>
          </a:p>
          <a:p>
            <a:pPr lvl="1" eaLnBrk="1" hangingPunct="1">
              <a:defRPr/>
            </a:pPr>
            <a:r>
              <a:rPr lang="zh-CN" altLang="en-US" sz="2800" dirty="0">
                <a:solidFill>
                  <a:srgbClr val="FFFF00"/>
                </a:solidFill>
              </a:rPr>
              <a:t>数据文件名：</a:t>
            </a:r>
          </a:p>
          <a:p>
            <a:pPr lvl="2" eaLnBrk="1" hangingPunct="1">
              <a:defRPr/>
            </a:pPr>
            <a:r>
              <a:rPr lang="zh-CN" altLang="en-US" sz="2400" dirty="0">
                <a:solidFill>
                  <a:srgbClr val="FFFF00"/>
                </a:solidFill>
              </a:rPr>
              <a:t>简述：存放的是什么数据；</a:t>
            </a:r>
          </a:p>
          <a:p>
            <a:pPr lvl="2" eaLnBrk="1" hangingPunct="1">
              <a:defRPr/>
            </a:pPr>
            <a:r>
              <a:rPr lang="zh-CN" altLang="en-US" sz="2400" dirty="0">
                <a:solidFill>
                  <a:srgbClr val="FFFF00"/>
                </a:solidFill>
              </a:rPr>
              <a:t>输入数据；</a:t>
            </a:r>
          </a:p>
          <a:p>
            <a:pPr lvl="2" eaLnBrk="1" hangingPunct="1">
              <a:defRPr/>
            </a:pPr>
            <a:r>
              <a:rPr lang="zh-CN" altLang="en-US" sz="2400" dirty="0">
                <a:solidFill>
                  <a:srgbClr val="FFFF00"/>
                </a:solidFill>
              </a:rPr>
              <a:t>输出数据；</a:t>
            </a:r>
          </a:p>
          <a:p>
            <a:pPr lvl="2" eaLnBrk="1" hangingPunct="1">
              <a:defRPr/>
            </a:pPr>
            <a:r>
              <a:rPr lang="zh-CN" altLang="en-US" sz="2400" dirty="0">
                <a:solidFill>
                  <a:srgbClr val="FFFF00"/>
                </a:solidFill>
              </a:rPr>
              <a:t>数据文件组成：数据结构；</a:t>
            </a:r>
          </a:p>
          <a:p>
            <a:pPr lvl="2" eaLnBrk="1" hangingPunct="1">
              <a:defRPr/>
            </a:pPr>
            <a:r>
              <a:rPr lang="zh-CN" altLang="en-US" sz="2400" dirty="0">
                <a:solidFill>
                  <a:srgbClr val="FFFF00"/>
                </a:solidFill>
              </a:rPr>
              <a:t>存储方式：顺序，直接，关键码；</a:t>
            </a:r>
          </a:p>
          <a:p>
            <a:pPr lvl="2" eaLnBrk="1" hangingPunct="1">
              <a:defRPr/>
            </a:pPr>
            <a:r>
              <a:rPr lang="zh-CN" altLang="en-US" sz="2400" dirty="0">
                <a:solidFill>
                  <a:srgbClr val="FFFF00"/>
                </a:solidFill>
              </a:rPr>
              <a:t>存取频率；</a:t>
            </a:r>
          </a:p>
        </p:txBody>
      </p:sp>
      <p:sp>
        <p:nvSpPr>
          <p:cNvPr id="76802" name="页脚占位符 5"/>
          <p:cNvSpPr>
            <a:spLocks noGrp="1"/>
          </p:cNvSpPr>
          <p:nvPr>
            <p:ph type="ftr" sz="quarter" idx="4294967295"/>
          </p:nvPr>
        </p:nvSpPr>
        <p:spPr>
          <a:xfrm>
            <a:off x="5" y="6248400"/>
            <a:ext cx="3860297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03" indent="-285732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2927" indent="-228585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098" indent="-228585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268" indent="-228585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439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610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878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595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Arial" charset="0"/>
              </a:rPr>
              <a:t>软件工程</a:t>
            </a:r>
            <a:r>
              <a:rPr lang="en-US" altLang="zh-CN" sz="1200">
                <a:latin typeface="Arial" charset="0"/>
              </a:rPr>
              <a:t>-2021-</a:t>
            </a:r>
            <a:r>
              <a:rPr lang="zh-CN" altLang="en-US" sz="1200">
                <a:latin typeface="Arial" charset="0"/>
              </a:rPr>
              <a:t>第</a:t>
            </a:r>
            <a:r>
              <a:rPr lang="en-US" altLang="zh-CN" sz="1200">
                <a:latin typeface="Arial" charset="0"/>
              </a:rPr>
              <a:t>3</a:t>
            </a:r>
            <a:r>
              <a:rPr lang="zh-CN" altLang="en-US" sz="1200">
                <a:latin typeface="Arial" charset="0"/>
              </a:rPr>
              <a:t>章 可行性研究</a:t>
            </a:r>
            <a:endParaRPr lang="en-US" altLang="zh-CN" sz="1200">
              <a:latin typeface="Arial" charset="0"/>
            </a:endParaRPr>
          </a:p>
        </p:txBody>
      </p:sp>
      <p:sp>
        <p:nvSpPr>
          <p:cNvPr id="7680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345983" y="6248400"/>
            <a:ext cx="284443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03" indent="-285732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2927" indent="-228585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098" indent="-228585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268" indent="-228585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439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610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878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595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63C643F-9644-4A71-A3D8-F787D47D1409}" type="slidenum">
              <a:rPr lang="en-US" altLang="zh-CN" sz="1200"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7" name="文本框 18"/>
          <p:cNvSpPr txBox="1"/>
          <p:nvPr/>
        </p:nvSpPr>
        <p:spPr>
          <a:xfrm>
            <a:off x="889118" y="188643"/>
            <a:ext cx="5854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kumimoji="1" lang="zh-CN" altLang="en-US" sz="3600" b="1" dirty="0" smtClean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数据存储（文件）条目描述</a:t>
            </a:r>
            <a:endParaRPr kumimoji="1" lang="zh-CN" altLang="en-US" sz="3600" b="1" dirty="0">
              <a:solidFill>
                <a:srgbClr val="00F2FC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Grp="1" noChangeArrowheads="1"/>
          </p:cNvSpPr>
          <p:nvPr>
            <p:ph idx="1"/>
          </p:nvPr>
        </p:nvSpPr>
        <p:spPr>
          <a:xfrm>
            <a:off x="609521" y="1412886"/>
            <a:ext cx="10971372" cy="45259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3200" dirty="0"/>
              <a:t>加工到后来就是一段程序，它的表达方式有判定表、判定树、结构化英语等。主要内容有：</a:t>
            </a:r>
          </a:p>
          <a:p>
            <a:pPr lvl="1" eaLnBrk="1" hangingPunct="1">
              <a:defRPr/>
            </a:pPr>
            <a:r>
              <a:rPr lang="zh-CN" altLang="en-US" sz="3200" dirty="0">
                <a:solidFill>
                  <a:srgbClr val="FFFF00"/>
                </a:solidFill>
              </a:rPr>
              <a:t>加工名：</a:t>
            </a:r>
          </a:p>
          <a:p>
            <a:pPr lvl="2" eaLnBrk="1" hangingPunct="1">
              <a:defRPr/>
            </a:pPr>
            <a:r>
              <a:rPr lang="zh-CN" altLang="en-US" sz="2800" dirty="0">
                <a:solidFill>
                  <a:srgbClr val="FFFF00"/>
                </a:solidFill>
              </a:rPr>
              <a:t>加工编号：反映该加工的层次；</a:t>
            </a:r>
          </a:p>
          <a:p>
            <a:pPr lvl="2" eaLnBrk="1" hangingPunct="1">
              <a:defRPr/>
            </a:pPr>
            <a:r>
              <a:rPr lang="zh-CN" altLang="en-US" sz="2800" dirty="0">
                <a:solidFill>
                  <a:srgbClr val="FFFF00"/>
                </a:solidFill>
              </a:rPr>
              <a:t>简要描述：加工逻辑及功能简述；</a:t>
            </a:r>
          </a:p>
          <a:p>
            <a:pPr lvl="2" eaLnBrk="1" hangingPunct="1">
              <a:defRPr/>
            </a:pPr>
            <a:r>
              <a:rPr lang="zh-CN" altLang="en-US" sz="2800" dirty="0">
                <a:solidFill>
                  <a:srgbClr val="FFFF00"/>
                </a:solidFill>
              </a:rPr>
              <a:t>输入数据流；</a:t>
            </a:r>
          </a:p>
          <a:p>
            <a:pPr lvl="2" eaLnBrk="1" hangingPunct="1">
              <a:defRPr/>
            </a:pPr>
            <a:r>
              <a:rPr lang="zh-CN" altLang="en-US" sz="2800" dirty="0">
                <a:solidFill>
                  <a:srgbClr val="FFFF00"/>
                </a:solidFill>
              </a:rPr>
              <a:t>输出数据流；</a:t>
            </a:r>
          </a:p>
          <a:p>
            <a:pPr lvl="2" eaLnBrk="1" hangingPunct="1">
              <a:defRPr/>
            </a:pPr>
            <a:r>
              <a:rPr lang="zh-CN" altLang="en-US" sz="2800" dirty="0">
                <a:solidFill>
                  <a:srgbClr val="FFFF00"/>
                </a:solidFill>
              </a:rPr>
              <a:t>加工逻辑：简述加工程序，加工顺序；</a:t>
            </a:r>
            <a:endParaRPr lang="zh-CN" altLang="en-US" sz="2800" dirty="0"/>
          </a:p>
        </p:txBody>
      </p:sp>
      <p:sp>
        <p:nvSpPr>
          <p:cNvPr id="77826" name="页脚占位符 5"/>
          <p:cNvSpPr>
            <a:spLocks noGrp="1"/>
          </p:cNvSpPr>
          <p:nvPr>
            <p:ph type="ftr" sz="quarter" idx="4294967295"/>
          </p:nvPr>
        </p:nvSpPr>
        <p:spPr>
          <a:xfrm>
            <a:off x="5" y="6248400"/>
            <a:ext cx="3860297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03" indent="-285732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2927" indent="-228585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098" indent="-228585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268" indent="-228585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439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610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878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595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Arial" charset="0"/>
              </a:rPr>
              <a:t>软件工程</a:t>
            </a:r>
            <a:r>
              <a:rPr lang="en-US" altLang="zh-CN" sz="1200">
                <a:latin typeface="Arial" charset="0"/>
              </a:rPr>
              <a:t>-2021-</a:t>
            </a:r>
            <a:r>
              <a:rPr lang="zh-CN" altLang="en-US" sz="1200">
                <a:latin typeface="Arial" charset="0"/>
              </a:rPr>
              <a:t>第</a:t>
            </a:r>
            <a:r>
              <a:rPr lang="en-US" altLang="zh-CN" sz="1200">
                <a:latin typeface="Arial" charset="0"/>
              </a:rPr>
              <a:t>3</a:t>
            </a:r>
            <a:r>
              <a:rPr lang="zh-CN" altLang="en-US" sz="1200">
                <a:latin typeface="Arial" charset="0"/>
              </a:rPr>
              <a:t>章 可行性研究</a:t>
            </a:r>
            <a:endParaRPr lang="en-US" altLang="zh-CN" sz="1200">
              <a:latin typeface="Arial" charset="0"/>
            </a:endParaRPr>
          </a:p>
        </p:txBody>
      </p:sp>
      <p:sp>
        <p:nvSpPr>
          <p:cNvPr id="77830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345983" y="6248400"/>
            <a:ext cx="284443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03" indent="-285732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2927" indent="-228585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098" indent="-228585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268" indent="-228585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439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610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878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595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A98FE4-8687-4E0C-8C98-A4E167F0B919}" type="slidenum">
              <a:rPr lang="en-US" altLang="zh-CN" sz="1200"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400388" name="Rectangle 4"/>
          <p:cNvSpPr>
            <a:spLocks noRot="1" noChangeArrowheads="1"/>
          </p:cNvSpPr>
          <p:nvPr/>
        </p:nvSpPr>
        <p:spPr bwMode="auto">
          <a:xfrm>
            <a:off x="887225" y="194331"/>
            <a:ext cx="6072077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3" tIns="45712" rIns="91423" bIns="45712" anchor="ctr"/>
          <a:lstStyle/>
          <a:p>
            <a:pPr eaLnBrk="1" hangingPunct="1">
              <a:defRPr/>
            </a:pPr>
            <a:r>
              <a:rPr kumimoji="1" lang="zh-CN" altLang="en-US" sz="3600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</a:rPr>
              <a:t>处理（加工）逻辑条目描述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idx="1"/>
          </p:nvPr>
        </p:nvSpPr>
        <p:spPr>
          <a:xfrm>
            <a:off x="1308511" y="1484784"/>
            <a:ext cx="10175609" cy="4392613"/>
          </a:xfrm>
        </p:spPr>
        <p:txBody>
          <a:bodyPr lIns="92058" tIns="46030" rIns="92058" bIns="46030"/>
          <a:lstStyle/>
          <a:p>
            <a:pPr eaLnBrk="1" hangingPunct="1">
              <a:defRPr/>
            </a:pPr>
            <a:r>
              <a:rPr lang="en-US" altLang="zh-CN" sz="3600" dirty="0"/>
              <a:t> </a:t>
            </a:r>
            <a:r>
              <a:rPr lang="zh-CN" altLang="en-US" sz="3600" dirty="0"/>
              <a:t>结构化英语（</a:t>
            </a:r>
            <a:r>
              <a:rPr lang="en-US" altLang="zh-CN" sz="3600" dirty="0"/>
              <a:t>Structured English</a:t>
            </a:r>
            <a:r>
              <a:rPr lang="zh-CN" altLang="en-US" sz="3600" dirty="0"/>
              <a:t>）</a:t>
            </a:r>
          </a:p>
          <a:p>
            <a:pPr eaLnBrk="1" hangingPunct="1">
              <a:defRPr/>
            </a:pPr>
            <a:r>
              <a:rPr lang="zh-CN" altLang="en-US" sz="3600" dirty="0"/>
              <a:t> 判定表（</a:t>
            </a:r>
            <a:r>
              <a:rPr lang="en-US" altLang="zh-CN" sz="3600" dirty="0"/>
              <a:t>Decision Table</a:t>
            </a:r>
            <a:r>
              <a:rPr lang="zh-CN" altLang="en-US" sz="3600" dirty="0"/>
              <a:t>）</a:t>
            </a:r>
          </a:p>
          <a:p>
            <a:pPr eaLnBrk="1" hangingPunct="1">
              <a:defRPr/>
            </a:pPr>
            <a:r>
              <a:rPr lang="zh-CN" altLang="en-US" sz="3600" dirty="0"/>
              <a:t> 判定树（</a:t>
            </a:r>
            <a:r>
              <a:rPr lang="en-US" altLang="zh-CN" sz="3600" dirty="0"/>
              <a:t>Decision Tree</a:t>
            </a:r>
            <a:r>
              <a:rPr lang="zh-CN" altLang="en-US" sz="3600" smtClean="0"/>
              <a:t>）</a:t>
            </a:r>
            <a:endParaRPr lang="en-US" altLang="zh-CN" sz="3600" dirty="0" smtClean="0"/>
          </a:p>
        </p:txBody>
      </p:sp>
      <p:sp>
        <p:nvSpPr>
          <p:cNvPr id="78850" name="页脚占位符 5"/>
          <p:cNvSpPr>
            <a:spLocks noGrp="1"/>
          </p:cNvSpPr>
          <p:nvPr>
            <p:ph type="ftr" sz="quarter" idx="4294967295"/>
          </p:nvPr>
        </p:nvSpPr>
        <p:spPr>
          <a:xfrm>
            <a:off x="5" y="6248400"/>
            <a:ext cx="3860297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03" indent="-285732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2927" indent="-228585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098" indent="-228585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268" indent="-228585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439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610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878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595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latin typeface="Arial" charset="0"/>
              </a:rPr>
              <a:t>软件工程</a:t>
            </a:r>
            <a:r>
              <a:rPr lang="en-US" altLang="zh-CN" sz="1200" dirty="0">
                <a:latin typeface="Arial" charset="0"/>
              </a:rPr>
              <a:t>-2021-</a:t>
            </a:r>
            <a:r>
              <a:rPr lang="zh-CN" altLang="en-US" sz="1200" dirty="0">
                <a:latin typeface="Arial" charset="0"/>
              </a:rPr>
              <a:t>第</a:t>
            </a:r>
            <a:r>
              <a:rPr lang="en-US" altLang="zh-CN" sz="1200" dirty="0">
                <a:latin typeface="Arial" charset="0"/>
              </a:rPr>
              <a:t>3</a:t>
            </a:r>
            <a:r>
              <a:rPr lang="zh-CN" altLang="en-US" sz="1200" dirty="0">
                <a:latin typeface="Arial" charset="0"/>
              </a:rPr>
              <a:t>章 可行性研究</a:t>
            </a:r>
            <a:endParaRPr lang="en-US" altLang="zh-CN" sz="1200" dirty="0">
              <a:latin typeface="Arial" charset="0"/>
            </a:endParaRPr>
          </a:p>
        </p:txBody>
      </p:sp>
      <p:sp>
        <p:nvSpPr>
          <p:cNvPr id="7885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345983" y="6248400"/>
            <a:ext cx="284443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03" indent="-285732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2927" indent="-228585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098" indent="-228585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268" indent="-228585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439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610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878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595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63BE06-2269-4101-ADAF-19B2C23830F1}" type="slidenum">
              <a:rPr lang="en-US" altLang="zh-CN" sz="1200"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404483" name="Rectangle 3"/>
          <p:cNvSpPr>
            <a:spLocks noRot="1" noChangeArrowheads="1"/>
          </p:cNvSpPr>
          <p:nvPr/>
        </p:nvSpPr>
        <p:spPr bwMode="auto">
          <a:xfrm>
            <a:off x="910630" y="202282"/>
            <a:ext cx="1097137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3" tIns="45712" rIns="91423" bIns="45712" anchor="ctr"/>
          <a:lstStyle/>
          <a:p>
            <a:pPr eaLnBrk="1" hangingPunct="1">
              <a:defRPr/>
            </a:pPr>
            <a:r>
              <a:rPr kumimoji="1" lang="zh-CN" altLang="en-US" sz="3600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</a:rPr>
              <a:t>用于写加工逻辑说明的工具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idx="1"/>
          </p:nvPr>
        </p:nvSpPr>
        <p:spPr>
          <a:xfrm>
            <a:off x="1007402" y="1196975"/>
            <a:ext cx="10848444" cy="5184775"/>
          </a:xfrm>
        </p:spPr>
        <p:txBody>
          <a:bodyPr lIns="92058" tIns="46030" rIns="92058" bIns="46030">
            <a:normAutofit/>
          </a:bodyPr>
          <a:lstStyle/>
          <a:p>
            <a:pPr eaLnBrk="1" hangingPunct="1">
              <a:defRPr/>
            </a:pPr>
            <a:r>
              <a:rPr lang="zh-CN" altLang="en-US" sz="3200" dirty="0"/>
              <a:t>是一种介于自然语言和形式化语言之间的语言。</a:t>
            </a:r>
          </a:p>
          <a:p>
            <a:pPr eaLnBrk="1" hangingPunct="1">
              <a:defRPr/>
            </a:pPr>
            <a:r>
              <a:rPr lang="zh-CN" altLang="en-US" sz="3200" dirty="0"/>
              <a:t>结构化英语的</a:t>
            </a:r>
            <a:r>
              <a:rPr lang="zh-CN" altLang="en-US" sz="3200" dirty="0" smtClean="0"/>
              <a:t>词汇表包括：</a:t>
            </a:r>
            <a:endParaRPr lang="zh-CN" altLang="en-US" sz="3200" dirty="0"/>
          </a:p>
          <a:p>
            <a:pPr lvl="1" eaLnBrk="1" hangingPunct="1">
              <a:defRPr/>
            </a:pPr>
            <a:r>
              <a:rPr lang="zh-CN" altLang="en-US" sz="3200" dirty="0">
                <a:solidFill>
                  <a:srgbClr val="FFFF00"/>
                </a:solidFill>
              </a:rPr>
              <a:t> 英语命令动词；</a:t>
            </a:r>
          </a:p>
          <a:p>
            <a:pPr lvl="1" eaLnBrk="1" hangingPunct="1">
              <a:defRPr/>
            </a:pPr>
            <a:r>
              <a:rPr lang="zh-CN" altLang="en-US" sz="3200" dirty="0">
                <a:solidFill>
                  <a:srgbClr val="FFFF00"/>
                </a:solidFill>
              </a:rPr>
              <a:t> 数据词典中定义的名字；</a:t>
            </a:r>
          </a:p>
          <a:p>
            <a:pPr lvl="1" eaLnBrk="1" hangingPunct="1">
              <a:defRPr/>
            </a:pPr>
            <a:r>
              <a:rPr lang="zh-CN" altLang="en-US" sz="3200" dirty="0">
                <a:solidFill>
                  <a:srgbClr val="FFFF00"/>
                </a:solidFill>
              </a:rPr>
              <a:t> 有限的自定义词；</a:t>
            </a:r>
          </a:p>
          <a:p>
            <a:pPr lvl="1" eaLnBrk="1" hangingPunct="1">
              <a:defRPr/>
            </a:pPr>
            <a:r>
              <a:rPr lang="zh-CN" altLang="en-US" sz="3200" dirty="0">
                <a:solidFill>
                  <a:srgbClr val="FFFF00"/>
                </a:solidFill>
              </a:rPr>
              <a:t> 控制结构</a:t>
            </a:r>
            <a:r>
              <a:rPr lang="zh-CN" altLang="en-US" sz="3200" dirty="0"/>
              <a:t>关键词 </a:t>
            </a:r>
            <a:r>
              <a:rPr lang="en-US" altLang="zh-CN" sz="3200" dirty="0" smtClean="0"/>
              <a:t>IF_THEN_ELSE</a:t>
            </a:r>
            <a:r>
              <a:rPr lang="zh-CN" altLang="en-US" sz="3200" dirty="0"/>
              <a:t>、</a:t>
            </a:r>
            <a:r>
              <a:rPr lang="en-US" altLang="zh-CN" sz="3200" dirty="0" smtClean="0"/>
              <a:t>CASE_OF </a:t>
            </a:r>
            <a:r>
              <a:rPr lang="zh-CN" altLang="en-US" sz="3200" dirty="0" smtClean="0"/>
              <a:t>、  </a:t>
            </a:r>
            <a:r>
              <a:rPr lang="en-US" altLang="zh-CN" sz="3200" dirty="0" smtClean="0"/>
              <a:t>WHILE_DO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REPEAT_UNTIL</a:t>
            </a:r>
            <a:r>
              <a:rPr lang="zh-CN" altLang="en-US" sz="3200" dirty="0">
                <a:solidFill>
                  <a:srgbClr val="FFFF00"/>
                </a:solidFill>
              </a:rPr>
              <a:t>等组成。</a:t>
            </a:r>
          </a:p>
        </p:txBody>
      </p:sp>
      <p:sp>
        <p:nvSpPr>
          <p:cNvPr id="79874" name="页脚占位符 5"/>
          <p:cNvSpPr>
            <a:spLocks noGrp="1"/>
          </p:cNvSpPr>
          <p:nvPr>
            <p:ph type="ftr" sz="quarter" idx="4294967295"/>
          </p:nvPr>
        </p:nvSpPr>
        <p:spPr>
          <a:xfrm>
            <a:off x="5" y="6248400"/>
            <a:ext cx="3860297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03" indent="-285732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2927" indent="-228585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098" indent="-228585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268" indent="-228585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439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610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878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595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Arial" charset="0"/>
              </a:rPr>
              <a:t>软件工程</a:t>
            </a:r>
            <a:r>
              <a:rPr lang="en-US" altLang="zh-CN" sz="1200">
                <a:latin typeface="Arial" charset="0"/>
              </a:rPr>
              <a:t>-2021-</a:t>
            </a:r>
            <a:r>
              <a:rPr lang="zh-CN" altLang="en-US" sz="1200">
                <a:latin typeface="Arial" charset="0"/>
              </a:rPr>
              <a:t>第</a:t>
            </a:r>
            <a:r>
              <a:rPr lang="en-US" altLang="zh-CN" sz="1200">
                <a:latin typeface="Arial" charset="0"/>
              </a:rPr>
              <a:t>3</a:t>
            </a:r>
            <a:r>
              <a:rPr lang="zh-CN" altLang="en-US" sz="1200">
                <a:latin typeface="Arial" charset="0"/>
              </a:rPr>
              <a:t>章 可行性研究</a:t>
            </a:r>
            <a:endParaRPr lang="en-US" altLang="zh-CN" sz="1200">
              <a:latin typeface="Arial" charset="0"/>
            </a:endParaRPr>
          </a:p>
        </p:txBody>
      </p:sp>
      <p:sp>
        <p:nvSpPr>
          <p:cNvPr id="79878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345983" y="6265118"/>
            <a:ext cx="284443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03" indent="-285732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2927" indent="-228585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098" indent="-228585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268" indent="-228585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439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610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878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595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7584DA2-E8CA-4E0C-8E54-87F6BCD262D8}" type="slidenum">
              <a:rPr lang="en-US" altLang="zh-CN" sz="1200"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405507" name="Rectangle 3"/>
          <p:cNvSpPr>
            <a:spLocks noRot="1" noChangeArrowheads="1"/>
          </p:cNvSpPr>
          <p:nvPr/>
        </p:nvSpPr>
        <p:spPr bwMode="auto">
          <a:xfrm>
            <a:off x="884474" y="202282"/>
            <a:ext cx="1097137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3" tIns="45712" rIns="91423" bIns="45712" anchor="ctr"/>
          <a:lstStyle/>
          <a:p>
            <a:pPr eaLnBrk="1" hangingPunct="1">
              <a:defRPr/>
            </a:pPr>
            <a:r>
              <a:rPr kumimoji="1" lang="zh-CN" altLang="en-US" sz="3600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</a:rPr>
              <a:t>结构化英语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idx="1"/>
          </p:nvPr>
        </p:nvSpPr>
        <p:spPr>
          <a:xfrm>
            <a:off x="1320628" y="1196985"/>
            <a:ext cx="10057091" cy="5127625"/>
          </a:xfrm>
        </p:spPr>
        <p:txBody>
          <a:bodyPr lIns="92058" tIns="46030" rIns="92058" bIns="46030"/>
          <a:lstStyle/>
          <a:p>
            <a:pPr eaLnBrk="1" hangingPunct="1">
              <a:defRPr/>
            </a:pPr>
            <a:r>
              <a:rPr lang="zh-CN" altLang="en-US" sz="3200" dirty="0"/>
              <a:t>语言的正文用基本控制结构进行分割，加工中的操作用自然语言短语来表示</a:t>
            </a:r>
          </a:p>
          <a:p>
            <a:pPr eaLnBrk="1" hangingPunct="1">
              <a:defRPr/>
            </a:pPr>
            <a:r>
              <a:rPr lang="zh-CN" altLang="en-US" sz="3200" dirty="0"/>
              <a:t>其基本控制结构有三种：</a:t>
            </a:r>
          </a:p>
          <a:p>
            <a:pPr lvl="1" eaLnBrk="1" hangingPunct="1">
              <a:defRPr/>
            </a:pPr>
            <a:r>
              <a:rPr lang="zh-CN" altLang="en-US" sz="2800" dirty="0">
                <a:solidFill>
                  <a:srgbClr val="FFFF00"/>
                </a:solidFill>
              </a:rPr>
              <a:t>简单陈述句结构；</a:t>
            </a:r>
          </a:p>
          <a:p>
            <a:pPr lvl="1" eaLnBrk="1" hangingPunct="1">
              <a:defRPr/>
            </a:pPr>
            <a:r>
              <a:rPr lang="zh-CN" altLang="en-US" sz="2800" dirty="0">
                <a:solidFill>
                  <a:srgbClr val="FFFF00"/>
                </a:solidFill>
              </a:rPr>
              <a:t>重复结构：</a:t>
            </a:r>
            <a:r>
              <a:rPr lang="en-US" altLang="zh-CN" sz="2800" i="1" dirty="0" err="1">
                <a:solidFill>
                  <a:srgbClr val="FFFF00"/>
                </a:solidFill>
              </a:rPr>
              <a:t>while</a:t>
            </a:r>
            <a:r>
              <a:rPr lang="en-US" altLang="zh-CN" sz="2800" dirty="0" err="1">
                <a:solidFill>
                  <a:srgbClr val="FFFF00"/>
                </a:solidFill>
              </a:rPr>
              <a:t>_</a:t>
            </a:r>
            <a:r>
              <a:rPr lang="en-US" altLang="zh-CN" sz="2800" i="1" dirty="0" err="1">
                <a:solidFill>
                  <a:srgbClr val="FFFF00"/>
                </a:solidFill>
              </a:rPr>
              <a:t>do</a:t>
            </a:r>
            <a:r>
              <a:rPr lang="en-US" altLang="zh-CN" sz="2800" dirty="0">
                <a:solidFill>
                  <a:srgbClr val="FFFF00"/>
                </a:solidFill>
              </a:rPr>
              <a:t> </a:t>
            </a:r>
            <a:r>
              <a:rPr lang="zh-CN" altLang="en-US" sz="2800" dirty="0">
                <a:solidFill>
                  <a:srgbClr val="FFFF00"/>
                </a:solidFill>
              </a:rPr>
              <a:t>或 </a:t>
            </a:r>
            <a:r>
              <a:rPr lang="en-US" altLang="zh-CN" sz="2800" i="1" dirty="0" err="1" smtClean="0">
                <a:solidFill>
                  <a:srgbClr val="FFFF00"/>
                </a:solidFill>
              </a:rPr>
              <a:t>repeat</a:t>
            </a:r>
            <a:r>
              <a:rPr lang="en-US" altLang="zh-CN" sz="2800" dirty="0" err="1" smtClean="0">
                <a:solidFill>
                  <a:srgbClr val="FFFF00"/>
                </a:solidFill>
              </a:rPr>
              <a:t>_</a:t>
            </a:r>
            <a:r>
              <a:rPr lang="en-US" altLang="zh-CN" sz="2800" i="1" dirty="0" err="1" smtClean="0">
                <a:solidFill>
                  <a:srgbClr val="FFFF00"/>
                </a:solidFill>
              </a:rPr>
              <a:t>until</a:t>
            </a:r>
            <a:r>
              <a:rPr lang="en-US" altLang="zh-CN" sz="2800" i="1" dirty="0" smtClean="0">
                <a:solidFill>
                  <a:srgbClr val="FFFF00"/>
                </a:solidFill>
              </a:rPr>
              <a:t> </a:t>
            </a:r>
            <a:r>
              <a:rPr lang="zh-CN" altLang="en-US" sz="2800" dirty="0">
                <a:solidFill>
                  <a:srgbClr val="FFFF00"/>
                </a:solidFill>
              </a:rPr>
              <a:t>结构；</a:t>
            </a:r>
          </a:p>
          <a:p>
            <a:pPr lvl="1" eaLnBrk="1" hangingPunct="1">
              <a:defRPr/>
            </a:pPr>
            <a:r>
              <a:rPr lang="zh-CN" altLang="en-US" sz="2800" dirty="0">
                <a:solidFill>
                  <a:srgbClr val="FFFF00"/>
                </a:solidFill>
              </a:rPr>
              <a:t>判定结构：</a:t>
            </a:r>
            <a:r>
              <a:rPr lang="en-US" altLang="zh-CN" sz="2800" i="1" dirty="0" err="1">
                <a:solidFill>
                  <a:srgbClr val="FFFF00"/>
                </a:solidFill>
              </a:rPr>
              <a:t>if_then_else</a:t>
            </a:r>
            <a:r>
              <a:rPr lang="en-US" altLang="zh-CN" sz="2800" dirty="0">
                <a:solidFill>
                  <a:srgbClr val="FFFF00"/>
                </a:solidFill>
              </a:rPr>
              <a:t> </a:t>
            </a:r>
            <a:r>
              <a:rPr lang="zh-CN" altLang="en-US" sz="2800" dirty="0">
                <a:solidFill>
                  <a:srgbClr val="FFFF00"/>
                </a:solidFill>
              </a:rPr>
              <a:t>或 </a:t>
            </a:r>
            <a:r>
              <a:rPr lang="en-US" altLang="zh-CN" sz="2800" i="1" dirty="0" err="1" smtClean="0">
                <a:solidFill>
                  <a:srgbClr val="FFFF00"/>
                </a:solidFill>
              </a:rPr>
              <a:t>case_of</a:t>
            </a:r>
            <a:r>
              <a:rPr lang="en-US" altLang="zh-CN" sz="2800" i="1" dirty="0" smtClean="0">
                <a:solidFill>
                  <a:srgbClr val="FFFF00"/>
                </a:solidFill>
              </a:rPr>
              <a:t> </a:t>
            </a:r>
            <a:r>
              <a:rPr lang="zh-CN" altLang="en-US" sz="2800" dirty="0">
                <a:solidFill>
                  <a:srgbClr val="FFFF00"/>
                </a:solidFill>
              </a:rPr>
              <a:t>结构；</a:t>
            </a:r>
          </a:p>
        </p:txBody>
      </p:sp>
      <p:sp>
        <p:nvSpPr>
          <p:cNvPr id="80898" name="页脚占位符 5"/>
          <p:cNvSpPr>
            <a:spLocks noGrp="1"/>
          </p:cNvSpPr>
          <p:nvPr>
            <p:ph type="ftr" sz="quarter" idx="4294967295"/>
          </p:nvPr>
        </p:nvSpPr>
        <p:spPr>
          <a:xfrm>
            <a:off x="5" y="6248400"/>
            <a:ext cx="3860297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03" indent="-285732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2927" indent="-228585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098" indent="-228585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268" indent="-228585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439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610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878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595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Arial" charset="0"/>
              </a:rPr>
              <a:t>软件工程</a:t>
            </a:r>
            <a:r>
              <a:rPr lang="en-US" altLang="zh-CN" sz="1200">
                <a:latin typeface="Arial" charset="0"/>
              </a:rPr>
              <a:t>-2021-</a:t>
            </a:r>
            <a:r>
              <a:rPr lang="zh-CN" altLang="en-US" sz="1200">
                <a:latin typeface="Arial" charset="0"/>
              </a:rPr>
              <a:t>第</a:t>
            </a:r>
            <a:r>
              <a:rPr lang="en-US" altLang="zh-CN" sz="1200">
                <a:latin typeface="Arial" charset="0"/>
              </a:rPr>
              <a:t>3</a:t>
            </a:r>
            <a:r>
              <a:rPr lang="zh-CN" altLang="en-US" sz="1200">
                <a:latin typeface="Arial" charset="0"/>
              </a:rPr>
              <a:t>章 可行性研究</a:t>
            </a:r>
            <a:endParaRPr lang="en-US" altLang="zh-CN" sz="1200">
              <a:latin typeface="Arial" charset="0"/>
            </a:endParaRPr>
          </a:p>
        </p:txBody>
      </p:sp>
      <p:sp>
        <p:nvSpPr>
          <p:cNvPr id="80902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345983" y="6248400"/>
            <a:ext cx="284443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03" indent="-285732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2927" indent="-228585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098" indent="-228585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268" indent="-228585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439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610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878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595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7481A88-B665-46FE-BE31-1430C7FE92EC}" type="slidenum">
              <a:rPr lang="en-US" altLang="zh-CN" sz="1200"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406531" name="Rectangle 3"/>
          <p:cNvSpPr>
            <a:spLocks noRot="1" noChangeArrowheads="1"/>
          </p:cNvSpPr>
          <p:nvPr/>
        </p:nvSpPr>
        <p:spPr bwMode="auto">
          <a:xfrm>
            <a:off x="884474" y="188640"/>
            <a:ext cx="1097137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3" tIns="45712" rIns="91423" bIns="45712" anchor="ctr"/>
          <a:lstStyle/>
          <a:p>
            <a:pPr eaLnBrk="1" hangingPunct="1">
              <a:defRPr/>
            </a:pPr>
            <a:r>
              <a:rPr kumimoji="1" lang="zh-CN" altLang="en-US" sz="3600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</a:rPr>
              <a:t>结构化英语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idx="1"/>
          </p:nvPr>
        </p:nvSpPr>
        <p:spPr>
          <a:xfrm>
            <a:off x="1390477" y="1125548"/>
            <a:ext cx="9549157" cy="5257800"/>
          </a:xfrm>
        </p:spPr>
        <p:txBody>
          <a:bodyPr lIns="92058" tIns="46030" rIns="92058" bIns="46030">
            <a:normAutofit/>
          </a:bodyPr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dirty="0"/>
              <a:t>if </a:t>
            </a:r>
            <a:r>
              <a:rPr lang="zh-CN" altLang="en-US" sz="2800" dirty="0"/>
              <a:t>发货单金额超过</a:t>
            </a:r>
            <a:r>
              <a:rPr lang="en-US" altLang="zh-CN" sz="2800" dirty="0"/>
              <a:t>$500 then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dirty="0"/>
              <a:t>      if </a:t>
            </a:r>
            <a:r>
              <a:rPr lang="zh-CN" altLang="en-US" sz="2800" dirty="0"/>
              <a:t>欠款超过了</a:t>
            </a:r>
            <a:r>
              <a:rPr lang="en-US" altLang="zh-CN" sz="2800" dirty="0"/>
              <a:t>60</a:t>
            </a:r>
            <a:r>
              <a:rPr lang="zh-CN" altLang="en-US" sz="2800" dirty="0"/>
              <a:t>天 </a:t>
            </a:r>
            <a:r>
              <a:rPr lang="en-US" altLang="zh-CN" sz="2800" dirty="0"/>
              <a:t>then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dirty="0"/>
              <a:t>              </a:t>
            </a:r>
            <a:r>
              <a:rPr lang="zh-CN" altLang="en-US" sz="2800" dirty="0"/>
              <a:t>在偿还欠款前不予批准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zh-CN" sz="2800" dirty="0"/>
              <a:t>      </a:t>
            </a:r>
            <a:r>
              <a:rPr lang="en-US" altLang="zh-CN" sz="2800" dirty="0"/>
              <a:t>else </a:t>
            </a:r>
            <a:r>
              <a:rPr lang="zh-CN" altLang="en-US" sz="2800" dirty="0"/>
              <a:t>（欠款未超期）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dirty="0"/>
              <a:t>              发批准书，发货单</a:t>
            </a:r>
            <a:r>
              <a:rPr lang="zh-CN" altLang="zh-CN" sz="2800" dirty="0"/>
              <a:t>      </a:t>
            </a:r>
            <a:endParaRPr lang="zh-CN" altLang="en-US" sz="2800" dirty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dirty="0"/>
              <a:t>else </a:t>
            </a:r>
            <a:r>
              <a:rPr lang="zh-CN" altLang="en-US" sz="2800" dirty="0"/>
              <a:t>（发货单金额未超过</a:t>
            </a:r>
            <a:r>
              <a:rPr lang="en-US" altLang="zh-CN" sz="2800" dirty="0"/>
              <a:t>$500</a:t>
            </a:r>
            <a:r>
              <a:rPr lang="zh-CN" altLang="en-US" sz="2800" dirty="0"/>
              <a:t>）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zh-CN" sz="2800" dirty="0"/>
              <a:t>      </a:t>
            </a:r>
            <a:r>
              <a:rPr lang="en-US" altLang="zh-CN" sz="2800" dirty="0"/>
              <a:t>if </a:t>
            </a:r>
            <a:r>
              <a:rPr lang="zh-CN" altLang="en-US" sz="2800" dirty="0"/>
              <a:t>欠款超过</a:t>
            </a:r>
            <a:r>
              <a:rPr lang="en-US" altLang="zh-CN" sz="2800" dirty="0"/>
              <a:t>60</a:t>
            </a:r>
            <a:r>
              <a:rPr lang="zh-CN" altLang="en-US" sz="2800" dirty="0"/>
              <a:t>天 </a:t>
            </a:r>
            <a:r>
              <a:rPr lang="en-US" altLang="zh-CN" sz="2800" dirty="0"/>
              <a:t>then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dirty="0"/>
              <a:t>              </a:t>
            </a:r>
            <a:r>
              <a:rPr lang="zh-CN" altLang="en-US" sz="2800" dirty="0"/>
              <a:t>发批准书，发货单及赊欠报告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zh-CN" sz="2800" dirty="0"/>
              <a:t>      </a:t>
            </a:r>
            <a:r>
              <a:rPr lang="en-US" altLang="zh-CN" sz="2800" dirty="0"/>
              <a:t>else </a:t>
            </a:r>
            <a:r>
              <a:rPr lang="zh-CN" altLang="en-US" sz="2800" dirty="0"/>
              <a:t>（欠款未超期）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dirty="0"/>
              <a:t>              发批准书，发货单</a:t>
            </a:r>
            <a:r>
              <a:rPr lang="zh-CN" altLang="zh-CN" sz="2800" dirty="0"/>
              <a:t>      </a:t>
            </a:r>
            <a:endParaRPr lang="zh-CN" altLang="en-US" sz="2800" dirty="0"/>
          </a:p>
        </p:txBody>
      </p:sp>
      <p:sp>
        <p:nvSpPr>
          <p:cNvPr id="81922" name="页脚占位符 5"/>
          <p:cNvSpPr>
            <a:spLocks noGrp="1"/>
          </p:cNvSpPr>
          <p:nvPr>
            <p:ph type="ftr" sz="quarter" idx="4294967295"/>
          </p:nvPr>
        </p:nvSpPr>
        <p:spPr>
          <a:xfrm>
            <a:off x="5" y="6248400"/>
            <a:ext cx="3860297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03" indent="-285732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2927" indent="-228585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098" indent="-228585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268" indent="-228585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439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610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878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595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Arial" charset="0"/>
              </a:rPr>
              <a:t>软件工程</a:t>
            </a:r>
            <a:r>
              <a:rPr lang="en-US" altLang="zh-CN" sz="1200">
                <a:latin typeface="Arial" charset="0"/>
              </a:rPr>
              <a:t>-2021-</a:t>
            </a:r>
            <a:r>
              <a:rPr lang="zh-CN" altLang="en-US" sz="1200">
                <a:latin typeface="Arial" charset="0"/>
              </a:rPr>
              <a:t>第</a:t>
            </a:r>
            <a:r>
              <a:rPr lang="en-US" altLang="zh-CN" sz="1200">
                <a:latin typeface="Arial" charset="0"/>
              </a:rPr>
              <a:t>3</a:t>
            </a:r>
            <a:r>
              <a:rPr lang="zh-CN" altLang="en-US" sz="1200">
                <a:latin typeface="Arial" charset="0"/>
              </a:rPr>
              <a:t>章 可行性研究</a:t>
            </a:r>
            <a:endParaRPr lang="en-US" altLang="zh-CN" sz="1200">
              <a:latin typeface="Arial" charset="0"/>
            </a:endParaRPr>
          </a:p>
        </p:txBody>
      </p:sp>
      <p:sp>
        <p:nvSpPr>
          <p:cNvPr id="8192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345983" y="6248400"/>
            <a:ext cx="284443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03" indent="-285732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2927" indent="-228585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098" indent="-228585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268" indent="-228585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439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610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878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595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3EB044-B5E1-4E98-9798-BCE3ECC6646D}" type="slidenum">
              <a:rPr lang="en-US" altLang="zh-CN" sz="1200"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407555" name="Rectangle 3"/>
          <p:cNvSpPr>
            <a:spLocks noRot="1" noChangeArrowheads="1"/>
          </p:cNvSpPr>
          <p:nvPr/>
        </p:nvSpPr>
        <p:spPr bwMode="auto">
          <a:xfrm>
            <a:off x="887048" y="149324"/>
            <a:ext cx="1161687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3" tIns="45712" rIns="91423" bIns="45712" anchor="ctr"/>
          <a:lstStyle/>
          <a:p>
            <a:pPr eaLnBrk="1" hangingPunct="1">
              <a:defRPr/>
            </a:pPr>
            <a:r>
              <a:rPr kumimoji="1" lang="zh-CN" altLang="en-US" sz="3600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</a:rPr>
              <a:t>商店业务处理系统中“检查发货单”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idx="1"/>
          </p:nvPr>
        </p:nvSpPr>
        <p:spPr>
          <a:xfrm>
            <a:off x="1270670" y="1988840"/>
            <a:ext cx="8784976" cy="2590800"/>
          </a:xfrm>
        </p:spPr>
        <p:txBody>
          <a:bodyPr lIns="92058" tIns="46030" rIns="92058" bIns="46030"/>
          <a:lstStyle/>
          <a:p>
            <a:pPr eaLnBrk="1" hangingPunct="1">
              <a:defRPr/>
            </a:pPr>
            <a:r>
              <a:rPr lang="zh-CN" altLang="en-US" sz="3200" dirty="0"/>
              <a:t>如果数据流图的加工需要依赖于</a:t>
            </a:r>
            <a:r>
              <a:rPr lang="zh-CN" altLang="en-US" sz="3200" dirty="0">
                <a:solidFill>
                  <a:srgbClr val="FFFF00"/>
                </a:solidFill>
              </a:rPr>
              <a:t>多个逻辑条件</a:t>
            </a:r>
            <a:r>
              <a:rPr lang="zh-CN" altLang="en-US" sz="3200" dirty="0"/>
              <a:t>的取值，使用判定表来描述比较合适</a:t>
            </a:r>
          </a:p>
          <a:p>
            <a:pPr eaLnBrk="1" hangingPunct="1">
              <a:defRPr/>
            </a:pPr>
            <a:endParaRPr lang="en-US" altLang="zh-CN" sz="3600" b="1" dirty="0">
              <a:solidFill>
                <a:srgbClr val="FFFF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82946" name="页脚占位符 5"/>
          <p:cNvSpPr>
            <a:spLocks noGrp="1"/>
          </p:cNvSpPr>
          <p:nvPr>
            <p:ph type="ftr" sz="quarter" idx="4294967295"/>
          </p:nvPr>
        </p:nvSpPr>
        <p:spPr>
          <a:xfrm>
            <a:off x="5" y="6248400"/>
            <a:ext cx="3860297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03" indent="-285732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2927" indent="-228585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098" indent="-228585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268" indent="-228585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439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610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878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595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Arial" charset="0"/>
              </a:rPr>
              <a:t>软件工程</a:t>
            </a:r>
            <a:r>
              <a:rPr lang="en-US" altLang="zh-CN" sz="1200">
                <a:latin typeface="Arial" charset="0"/>
              </a:rPr>
              <a:t>-2021-</a:t>
            </a:r>
            <a:r>
              <a:rPr lang="zh-CN" altLang="en-US" sz="1200">
                <a:latin typeface="Arial" charset="0"/>
              </a:rPr>
              <a:t>第</a:t>
            </a:r>
            <a:r>
              <a:rPr lang="en-US" altLang="zh-CN" sz="1200">
                <a:latin typeface="Arial" charset="0"/>
              </a:rPr>
              <a:t>3</a:t>
            </a:r>
            <a:r>
              <a:rPr lang="zh-CN" altLang="en-US" sz="1200">
                <a:latin typeface="Arial" charset="0"/>
              </a:rPr>
              <a:t>章 可行性研究</a:t>
            </a:r>
            <a:endParaRPr lang="en-US" altLang="zh-CN" sz="1200">
              <a:latin typeface="Arial" charset="0"/>
            </a:endParaRPr>
          </a:p>
        </p:txBody>
      </p:sp>
      <p:sp>
        <p:nvSpPr>
          <p:cNvPr id="82950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345983" y="6248400"/>
            <a:ext cx="284443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03" indent="-285732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2927" indent="-228585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098" indent="-228585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268" indent="-228585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439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610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878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595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2966E3-EAE5-48F9-9693-68ADE3B80310}" type="slidenum">
              <a:rPr lang="en-US" altLang="zh-CN" sz="1200"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408579" name="Rectangle 3"/>
          <p:cNvSpPr>
            <a:spLocks noRot="1" noChangeArrowheads="1"/>
          </p:cNvSpPr>
          <p:nvPr/>
        </p:nvSpPr>
        <p:spPr bwMode="auto">
          <a:xfrm>
            <a:off x="884474" y="188640"/>
            <a:ext cx="1097137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3" tIns="45712" rIns="91423" bIns="45712" anchor="ctr"/>
          <a:lstStyle/>
          <a:p>
            <a:pPr eaLnBrk="1" hangingPunct="1">
              <a:defRPr/>
            </a:pPr>
            <a:r>
              <a:rPr kumimoji="1" lang="zh-CN" altLang="en-US" sz="3600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</a:rPr>
              <a:t>判定表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页脚占位符 5"/>
          <p:cNvSpPr>
            <a:spLocks noGrp="1"/>
          </p:cNvSpPr>
          <p:nvPr>
            <p:ph type="ftr" sz="quarter" idx="4294967295"/>
          </p:nvPr>
        </p:nvSpPr>
        <p:spPr>
          <a:xfrm>
            <a:off x="5" y="6248400"/>
            <a:ext cx="3860297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03" indent="-285732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2927" indent="-228585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098" indent="-228585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268" indent="-228585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439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610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878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595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Arial" charset="0"/>
              </a:rPr>
              <a:t>软件工程</a:t>
            </a:r>
            <a:r>
              <a:rPr lang="en-US" altLang="zh-CN" sz="1200">
                <a:latin typeface="Arial" charset="0"/>
              </a:rPr>
              <a:t>-2021-</a:t>
            </a:r>
            <a:r>
              <a:rPr lang="zh-CN" altLang="en-US" sz="1200">
                <a:latin typeface="Arial" charset="0"/>
              </a:rPr>
              <a:t>第</a:t>
            </a:r>
            <a:r>
              <a:rPr lang="en-US" altLang="zh-CN" sz="1200">
                <a:latin typeface="Arial" charset="0"/>
              </a:rPr>
              <a:t>3</a:t>
            </a:r>
            <a:r>
              <a:rPr lang="zh-CN" altLang="en-US" sz="1200">
                <a:latin typeface="Arial" charset="0"/>
              </a:rPr>
              <a:t>章 可行性研究</a:t>
            </a:r>
            <a:endParaRPr lang="en-US" altLang="zh-CN" sz="1200">
              <a:latin typeface="Arial" charset="0"/>
            </a:endParaRPr>
          </a:p>
        </p:txBody>
      </p:sp>
      <p:sp>
        <p:nvSpPr>
          <p:cNvPr id="8397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345983" y="6248400"/>
            <a:ext cx="284443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03" indent="-285732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2927" indent="-228585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098" indent="-228585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268" indent="-228585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439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610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878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595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508231-D6A0-4F13-9B76-E1802790F9CF}" type="slidenum">
              <a:rPr lang="en-US" altLang="zh-CN" sz="1200"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zh-CN" sz="1200">
              <a:latin typeface="Arial" charset="0"/>
            </a:endParaRPr>
          </a:p>
        </p:txBody>
      </p:sp>
      <p:pic>
        <p:nvPicPr>
          <p:cNvPr id="839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47" y="1341448"/>
            <a:ext cx="11017451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03" name="Rectangle 3"/>
          <p:cNvSpPr>
            <a:spLocks noRot="1" noChangeArrowheads="1"/>
          </p:cNvSpPr>
          <p:nvPr/>
        </p:nvSpPr>
        <p:spPr bwMode="auto">
          <a:xfrm>
            <a:off x="838622" y="188640"/>
            <a:ext cx="1161687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3" tIns="45712" rIns="91423" bIns="45712" anchor="ctr"/>
          <a:lstStyle/>
          <a:p>
            <a:pPr eaLnBrk="1" hangingPunct="1">
              <a:defRPr/>
            </a:pPr>
            <a:r>
              <a:rPr kumimoji="1" lang="zh-CN" altLang="en-US" sz="3600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</a:rPr>
              <a:t>商店业务处理系统中“检查发货单”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idx="1"/>
          </p:nvPr>
        </p:nvSpPr>
        <p:spPr>
          <a:xfrm>
            <a:off x="982638" y="1196752"/>
            <a:ext cx="10057091" cy="1295400"/>
          </a:xfrm>
        </p:spPr>
        <p:txBody>
          <a:bodyPr lIns="92058" tIns="46030" rIns="92058" bIns="46030">
            <a:normAutofit/>
          </a:bodyPr>
          <a:lstStyle/>
          <a:p>
            <a:pPr eaLnBrk="1" hangingPunct="1">
              <a:defRPr/>
            </a:pPr>
            <a:r>
              <a:rPr lang="zh-CN" altLang="en-US" sz="3200" dirty="0"/>
              <a:t>判定树也是用来表达加工逻辑的一种工具。有时侯它比判定表更直观。</a:t>
            </a:r>
          </a:p>
        </p:txBody>
      </p:sp>
      <p:sp>
        <p:nvSpPr>
          <p:cNvPr id="84994" name="页脚占位符 5"/>
          <p:cNvSpPr>
            <a:spLocks noGrp="1"/>
          </p:cNvSpPr>
          <p:nvPr>
            <p:ph type="ftr" sz="quarter" idx="4294967295"/>
          </p:nvPr>
        </p:nvSpPr>
        <p:spPr>
          <a:xfrm>
            <a:off x="5" y="6248400"/>
            <a:ext cx="3860297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03" indent="-285732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2927" indent="-228585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098" indent="-228585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268" indent="-228585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439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610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878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595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Arial" charset="0"/>
              </a:rPr>
              <a:t>软件工程</a:t>
            </a:r>
            <a:r>
              <a:rPr lang="en-US" altLang="zh-CN" sz="1200">
                <a:latin typeface="Arial" charset="0"/>
              </a:rPr>
              <a:t>-2021-</a:t>
            </a:r>
            <a:r>
              <a:rPr lang="zh-CN" altLang="en-US" sz="1200">
                <a:latin typeface="Arial" charset="0"/>
              </a:rPr>
              <a:t>第</a:t>
            </a:r>
            <a:r>
              <a:rPr lang="en-US" altLang="zh-CN" sz="1200">
                <a:latin typeface="Arial" charset="0"/>
              </a:rPr>
              <a:t>3</a:t>
            </a:r>
            <a:r>
              <a:rPr lang="zh-CN" altLang="en-US" sz="1200">
                <a:latin typeface="Arial" charset="0"/>
              </a:rPr>
              <a:t>章 可行性研究</a:t>
            </a:r>
            <a:endParaRPr lang="en-US" altLang="zh-CN" sz="1200">
              <a:latin typeface="Arial" charset="0"/>
            </a:endParaRPr>
          </a:p>
        </p:txBody>
      </p:sp>
      <p:sp>
        <p:nvSpPr>
          <p:cNvPr id="85023" name="灯片编号占位符 30"/>
          <p:cNvSpPr>
            <a:spLocks noGrp="1"/>
          </p:cNvSpPr>
          <p:nvPr>
            <p:ph type="sldNum" sz="quarter" idx="4294967295"/>
          </p:nvPr>
        </p:nvSpPr>
        <p:spPr>
          <a:xfrm>
            <a:off x="9345983" y="6248400"/>
            <a:ext cx="284443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03" indent="-285732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2927" indent="-228585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098" indent="-228585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268" indent="-228585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439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610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878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595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3A1438-72C6-459F-B92B-B487C60C4CCA}" type="slidenum">
              <a:rPr lang="en-US" altLang="zh-CN" sz="1200"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410627" name="Text Box 3"/>
          <p:cNvSpPr txBox="1">
            <a:spLocks noChangeArrowheads="1"/>
          </p:cNvSpPr>
          <p:nvPr/>
        </p:nvSpPr>
        <p:spPr bwMode="auto">
          <a:xfrm>
            <a:off x="822451" y="2900885"/>
            <a:ext cx="545308" cy="224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3" tIns="45712" rIns="91423" bIns="45712">
            <a:spAutoFit/>
          </a:bodyPr>
          <a:lstStyle/>
          <a:p>
            <a:pPr eaLnBrk="1" hangingPunct="1">
              <a:defRPr/>
            </a:pPr>
            <a:r>
              <a:rPr kumimoji="1"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检</a:t>
            </a:r>
          </a:p>
          <a:p>
            <a:pPr eaLnBrk="1" hangingPunct="1">
              <a:defRPr/>
            </a:pPr>
            <a:r>
              <a:rPr kumimoji="1"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查</a:t>
            </a:r>
          </a:p>
          <a:p>
            <a:pPr eaLnBrk="1" hangingPunct="1">
              <a:defRPr/>
            </a:pPr>
            <a:r>
              <a:rPr kumimoji="1"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发</a:t>
            </a:r>
          </a:p>
          <a:p>
            <a:pPr eaLnBrk="1" hangingPunct="1">
              <a:defRPr/>
            </a:pPr>
            <a:r>
              <a:rPr kumimoji="1"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货</a:t>
            </a:r>
          </a:p>
          <a:p>
            <a:pPr eaLnBrk="1" hangingPunct="1">
              <a:defRPr/>
            </a:pPr>
            <a:r>
              <a:rPr kumimoji="1"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单</a:t>
            </a:r>
            <a:endParaRPr kumimoji="1" lang="zh-CN" altLang="en-US" sz="44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10628" name="Text Box 4"/>
          <p:cNvSpPr txBox="1">
            <a:spLocks noChangeArrowheads="1"/>
          </p:cNvSpPr>
          <p:nvPr/>
        </p:nvSpPr>
        <p:spPr bwMode="auto">
          <a:xfrm>
            <a:off x="2056530" y="2873888"/>
            <a:ext cx="1811679" cy="523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3" tIns="45712" rIns="91423" bIns="45712">
            <a:spAutoFit/>
          </a:bodyPr>
          <a:lstStyle/>
          <a:p>
            <a:pPr algn="r" eaLnBrk="1" hangingPunct="1">
              <a:defRPr/>
            </a:pPr>
            <a:r>
              <a:rPr kumimoji="1"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金额</a:t>
            </a:r>
            <a:r>
              <a:rPr kumimoji="1"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&gt;$500</a:t>
            </a:r>
            <a:endParaRPr kumimoji="1" lang="en-US" altLang="zh-CN" sz="44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10629" name="Text Box 5"/>
          <p:cNvSpPr txBox="1">
            <a:spLocks noChangeArrowheads="1"/>
          </p:cNvSpPr>
          <p:nvPr/>
        </p:nvSpPr>
        <p:spPr bwMode="auto">
          <a:xfrm>
            <a:off x="1951614" y="4726500"/>
            <a:ext cx="1827709" cy="523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3" tIns="45712" rIns="91423" bIns="45712">
            <a:spAutoFit/>
          </a:bodyPr>
          <a:lstStyle/>
          <a:p>
            <a:pPr algn="r" eaLnBrk="1" hangingPunct="1">
              <a:defRPr/>
            </a:pPr>
            <a:r>
              <a:rPr kumimoji="1"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金额</a:t>
            </a:r>
            <a:r>
              <a:rPr kumimoji="1"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</a:t>
            </a:r>
            <a:r>
              <a:rPr kumimoji="1"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$500</a:t>
            </a:r>
            <a:endParaRPr kumimoji="1" lang="en-US" altLang="zh-CN" sz="44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10630" name="Text Box 6"/>
          <p:cNvSpPr txBox="1">
            <a:spLocks noChangeArrowheads="1"/>
          </p:cNvSpPr>
          <p:nvPr/>
        </p:nvSpPr>
        <p:spPr bwMode="auto">
          <a:xfrm>
            <a:off x="3966645" y="2492896"/>
            <a:ext cx="1991215" cy="523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3" tIns="45712" rIns="91423" bIns="45712">
            <a:spAutoFit/>
          </a:bodyPr>
          <a:lstStyle/>
          <a:p>
            <a:pPr algn="r" eaLnBrk="1" hangingPunct="1">
              <a:defRPr/>
            </a:pPr>
            <a:r>
              <a:rPr kumimoji="1"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  <a:r>
              <a:rPr kumimoji="1"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欠款</a:t>
            </a:r>
            <a:r>
              <a:rPr kumimoji="1"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&gt;60</a:t>
            </a:r>
            <a:r>
              <a:rPr kumimoji="1"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天</a:t>
            </a:r>
            <a:endParaRPr kumimoji="1" lang="zh-CN" altLang="en-US" sz="44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10631" name="Line 7"/>
          <p:cNvSpPr>
            <a:spLocks noChangeShapeType="1"/>
          </p:cNvSpPr>
          <p:nvPr/>
        </p:nvSpPr>
        <p:spPr bwMode="auto">
          <a:xfrm>
            <a:off x="5932460" y="2772287"/>
            <a:ext cx="507934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</p:spPr>
        <p:txBody>
          <a:bodyPr wrap="none" lIns="91423" tIns="45712" rIns="91423" bIns="45712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410632" name="Text Box 8"/>
          <p:cNvSpPr txBox="1">
            <a:spLocks noChangeArrowheads="1"/>
          </p:cNvSpPr>
          <p:nvPr/>
        </p:nvSpPr>
        <p:spPr bwMode="auto">
          <a:xfrm>
            <a:off x="6338808" y="2519875"/>
            <a:ext cx="2348686" cy="523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3" tIns="45712" rIns="91423" bIns="45712">
            <a:spAutoFit/>
          </a:bodyPr>
          <a:lstStyle/>
          <a:p>
            <a:pPr eaLnBrk="1" hangingPunct="1">
              <a:defRPr/>
            </a:pPr>
            <a:r>
              <a:rPr kumimoji="1"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不发出批准书</a:t>
            </a:r>
          </a:p>
        </p:txBody>
      </p:sp>
      <p:sp>
        <p:nvSpPr>
          <p:cNvPr id="410633" name="Text Box 9"/>
          <p:cNvSpPr txBox="1">
            <a:spLocks noChangeArrowheads="1"/>
          </p:cNvSpPr>
          <p:nvPr/>
        </p:nvSpPr>
        <p:spPr bwMode="auto">
          <a:xfrm>
            <a:off x="3982490" y="3126300"/>
            <a:ext cx="2007246" cy="523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3" tIns="45712" rIns="91423" bIns="45712">
            <a:spAutoFit/>
          </a:bodyPr>
          <a:lstStyle/>
          <a:p>
            <a:pPr eaLnBrk="1" hangingPunct="1">
              <a:defRPr/>
            </a:pPr>
            <a:r>
              <a:rPr kumimoji="1"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  <a:r>
              <a:rPr kumimoji="1"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欠款</a:t>
            </a:r>
            <a:r>
              <a:rPr kumimoji="1"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</a:t>
            </a:r>
            <a:r>
              <a:rPr kumimoji="1"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60</a:t>
            </a:r>
            <a:r>
              <a:rPr kumimoji="1"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天</a:t>
            </a:r>
            <a:endParaRPr kumimoji="1" lang="zh-CN" altLang="en-US" sz="4400" b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10634" name="Line 10"/>
          <p:cNvSpPr>
            <a:spLocks noChangeShapeType="1"/>
          </p:cNvSpPr>
          <p:nvPr/>
        </p:nvSpPr>
        <p:spPr bwMode="auto">
          <a:xfrm>
            <a:off x="5962823" y="3381887"/>
            <a:ext cx="5076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</p:spPr>
        <p:txBody>
          <a:bodyPr wrap="none" lIns="91423" tIns="45712" rIns="91423" bIns="45712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410636" name="Line 12"/>
          <p:cNvSpPr>
            <a:spLocks noChangeShapeType="1"/>
          </p:cNvSpPr>
          <p:nvPr/>
        </p:nvSpPr>
        <p:spPr bwMode="auto">
          <a:xfrm flipH="1">
            <a:off x="3779335" y="2848497"/>
            <a:ext cx="406347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</p:spPr>
        <p:txBody>
          <a:bodyPr wrap="none" lIns="91423" tIns="45712" rIns="91423" bIns="45712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410637" name="Line 13"/>
          <p:cNvSpPr>
            <a:spLocks noChangeShapeType="1"/>
          </p:cNvSpPr>
          <p:nvPr/>
        </p:nvSpPr>
        <p:spPr bwMode="auto">
          <a:xfrm>
            <a:off x="3779335" y="3153287"/>
            <a:ext cx="406347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</p:spPr>
        <p:txBody>
          <a:bodyPr wrap="none" lIns="91423" tIns="45712" rIns="91423" bIns="45712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410638" name="Text Box 14"/>
          <p:cNvSpPr txBox="1">
            <a:spLocks noChangeArrowheads="1"/>
          </p:cNvSpPr>
          <p:nvPr/>
        </p:nvSpPr>
        <p:spPr bwMode="auto">
          <a:xfrm>
            <a:off x="6239222" y="3118875"/>
            <a:ext cx="3528392" cy="523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3" tIns="45712" rIns="91423" bIns="45712">
            <a:spAutoFit/>
          </a:bodyPr>
          <a:lstStyle/>
          <a:p>
            <a:pPr algn="r" eaLnBrk="1" hangingPunct="1">
              <a:defRPr/>
            </a:pPr>
            <a:r>
              <a:rPr kumimoji="1"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发出批准书</a:t>
            </a:r>
            <a:r>
              <a:rPr kumimoji="1"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、</a:t>
            </a:r>
            <a:r>
              <a:rPr kumimoji="1"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发</a:t>
            </a:r>
            <a:r>
              <a:rPr kumimoji="1"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货单</a:t>
            </a:r>
            <a:endParaRPr kumimoji="1" lang="zh-CN" altLang="en-US" sz="44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10639" name="Text Box 15"/>
          <p:cNvSpPr txBox="1">
            <a:spLocks noChangeArrowheads="1"/>
          </p:cNvSpPr>
          <p:nvPr/>
        </p:nvSpPr>
        <p:spPr bwMode="auto">
          <a:xfrm>
            <a:off x="4158424" y="4199459"/>
            <a:ext cx="1810077" cy="523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3" tIns="45712" rIns="91423" bIns="45712">
            <a:spAutoFit/>
          </a:bodyPr>
          <a:lstStyle/>
          <a:p>
            <a:pPr algn="r" eaLnBrk="1" hangingPunct="1">
              <a:defRPr/>
            </a:pPr>
            <a:r>
              <a:rPr kumimoji="1"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欠款</a:t>
            </a:r>
            <a:r>
              <a:rPr kumimoji="1"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&gt;60</a:t>
            </a:r>
            <a:r>
              <a:rPr kumimoji="1"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天</a:t>
            </a:r>
            <a:endParaRPr kumimoji="1" lang="zh-CN" altLang="en-US" sz="44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10640" name="Line 16"/>
          <p:cNvSpPr>
            <a:spLocks noChangeShapeType="1"/>
          </p:cNvSpPr>
          <p:nvPr/>
        </p:nvSpPr>
        <p:spPr bwMode="auto">
          <a:xfrm>
            <a:off x="5866911" y="4448687"/>
            <a:ext cx="507934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</p:spPr>
        <p:txBody>
          <a:bodyPr wrap="none" lIns="91423" tIns="45712" rIns="91423" bIns="45712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410641" name="Text Box 17"/>
          <p:cNvSpPr txBox="1">
            <a:spLocks noChangeArrowheads="1"/>
          </p:cNvSpPr>
          <p:nvPr/>
        </p:nvSpPr>
        <p:spPr bwMode="auto">
          <a:xfrm>
            <a:off x="6167678" y="4157207"/>
            <a:ext cx="5328128" cy="523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3" tIns="45712" rIns="91423" bIns="45712">
            <a:spAutoFit/>
          </a:bodyPr>
          <a:lstStyle/>
          <a:p>
            <a:pPr algn="r" eaLnBrk="1" hangingPunct="1">
              <a:defRPr/>
            </a:pPr>
            <a:r>
              <a:rPr kumimoji="1"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发出批准书</a:t>
            </a:r>
            <a:r>
              <a:rPr kumimoji="1"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、</a:t>
            </a:r>
            <a:r>
              <a:rPr kumimoji="1"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发货单及赊欠</a:t>
            </a:r>
            <a:r>
              <a:rPr kumimoji="1"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报告</a:t>
            </a:r>
            <a:endParaRPr kumimoji="1" lang="zh-CN" altLang="en-US" sz="44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10643" name="Text Box 19"/>
          <p:cNvSpPr txBox="1">
            <a:spLocks noChangeArrowheads="1"/>
          </p:cNvSpPr>
          <p:nvPr/>
        </p:nvSpPr>
        <p:spPr bwMode="auto">
          <a:xfrm>
            <a:off x="3982490" y="5183709"/>
            <a:ext cx="2007246" cy="523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3" tIns="45712" rIns="91423" bIns="45712">
            <a:spAutoFit/>
          </a:bodyPr>
          <a:lstStyle/>
          <a:p>
            <a:pPr eaLnBrk="1" hangingPunct="1">
              <a:defRPr/>
            </a:pPr>
            <a:r>
              <a:rPr kumimoji="1"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  <a:r>
              <a:rPr kumimoji="1"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欠款</a:t>
            </a:r>
            <a:r>
              <a:rPr kumimoji="1"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</a:t>
            </a:r>
            <a:r>
              <a:rPr kumimoji="1"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60</a:t>
            </a:r>
            <a:r>
              <a:rPr kumimoji="1"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天</a:t>
            </a:r>
            <a:endParaRPr kumimoji="1" lang="zh-CN" altLang="en-US" sz="4400" b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10644" name="Line 20"/>
          <p:cNvSpPr>
            <a:spLocks noChangeShapeType="1"/>
          </p:cNvSpPr>
          <p:nvPr/>
        </p:nvSpPr>
        <p:spPr bwMode="auto">
          <a:xfrm>
            <a:off x="5908982" y="5439287"/>
            <a:ext cx="507934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</p:spPr>
        <p:txBody>
          <a:bodyPr wrap="none" lIns="91423" tIns="45712" rIns="91423" bIns="45712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410645" name="Text Box 21"/>
          <p:cNvSpPr txBox="1">
            <a:spLocks noChangeArrowheads="1"/>
          </p:cNvSpPr>
          <p:nvPr/>
        </p:nvSpPr>
        <p:spPr bwMode="auto">
          <a:xfrm>
            <a:off x="6268958" y="5165319"/>
            <a:ext cx="3430712" cy="523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3" tIns="45712" rIns="91423" bIns="45712">
            <a:spAutoFit/>
          </a:bodyPr>
          <a:lstStyle/>
          <a:p>
            <a:pPr algn="r" eaLnBrk="1" hangingPunct="1">
              <a:defRPr/>
            </a:pPr>
            <a:r>
              <a:rPr kumimoji="1"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发出批准书</a:t>
            </a:r>
            <a:r>
              <a:rPr kumimoji="1"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、</a:t>
            </a:r>
            <a:r>
              <a:rPr kumimoji="1"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发</a:t>
            </a:r>
            <a:r>
              <a:rPr kumimoji="1"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货单</a:t>
            </a:r>
            <a:endParaRPr kumimoji="1" lang="zh-CN" altLang="en-US" sz="44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10647" name="Line 23"/>
          <p:cNvSpPr>
            <a:spLocks noChangeShapeType="1"/>
          </p:cNvSpPr>
          <p:nvPr/>
        </p:nvSpPr>
        <p:spPr bwMode="auto">
          <a:xfrm flipH="1">
            <a:off x="3779335" y="4601087"/>
            <a:ext cx="406347" cy="381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</p:spPr>
        <p:txBody>
          <a:bodyPr wrap="none" lIns="91423" tIns="45712" rIns="91423" bIns="45712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410648" name="Line 24"/>
          <p:cNvSpPr>
            <a:spLocks noChangeShapeType="1"/>
          </p:cNvSpPr>
          <p:nvPr/>
        </p:nvSpPr>
        <p:spPr bwMode="auto">
          <a:xfrm>
            <a:off x="3779317" y="5058287"/>
            <a:ext cx="507934" cy="381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</p:spPr>
        <p:txBody>
          <a:bodyPr wrap="none" lIns="91423" tIns="45712" rIns="91423" bIns="45712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410649" name="Line 25"/>
          <p:cNvSpPr>
            <a:spLocks noChangeShapeType="1"/>
          </p:cNvSpPr>
          <p:nvPr/>
        </p:nvSpPr>
        <p:spPr bwMode="auto">
          <a:xfrm flipH="1">
            <a:off x="1613982" y="3305687"/>
            <a:ext cx="304760" cy="6096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</p:spPr>
        <p:txBody>
          <a:bodyPr wrap="none" lIns="91423" tIns="45712" rIns="91423" bIns="45712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410650" name="Line 26"/>
          <p:cNvSpPr>
            <a:spLocks noChangeShapeType="1"/>
          </p:cNvSpPr>
          <p:nvPr/>
        </p:nvSpPr>
        <p:spPr bwMode="auto">
          <a:xfrm flipH="1" flipV="1">
            <a:off x="1613982" y="4448687"/>
            <a:ext cx="304760" cy="5334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</p:spPr>
        <p:txBody>
          <a:bodyPr wrap="none" lIns="91423" tIns="45712" rIns="91423" bIns="45712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410652" name="Rectangle 28"/>
          <p:cNvSpPr>
            <a:spLocks noRot="1" noChangeArrowheads="1"/>
          </p:cNvSpPr>
          <p:nvPr/>
        </p:nvSpPr>
        <p:spPr bwMode="auto">
          <a:xfrm>
            <a:off x="884474" y="202282"/>
            <a:ext cx="1097137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3" tIns="45712" rIns="91423" bIns="45712" anchor="ctr"/>
          <a:lstStyle/>
          <a:p>
            <a:pPr eaLnBrk="1" hangingPunct="1">
              <a:defRPr/>
            </a:pPr>
            <a:r>
              <a:rPr kumimoji="1" lang="zh-CN" altLang="en-US" sz="3600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</a:rPr>
              <a:t>判定树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数据字典是对数据流图中包含的所有元素的定义的集合</a:t>
            </a:r>
          </a:p>
          <a:p>
            <a:pPr eaLnBrk="1" hangingPunct="1">
              <a:defRPr/>
            </a:pPr>
            <a:r>
              <a:rPr lang="zh-CN" altLang="en-US" dirty="0"/>
              <a:t>数据词典与数据流图共同构成系统的逻辑模型</a:t>
            </a:r>
          </a:p>
          <a:p>
            <a:pPr eaLnBrk="1" hangingPunct="1">
              <a:defRPr/>
            </a:pPr>
            <a:r>
              <a:rPr lang="zh-CN" altLang="en-US" dirty="0"/>
              <a:t>数据字典应该由对下列</a:t>
            </a:r>
            <a:r>
              <a:rPr lang="en-US" altLang="zh-CN" dirty="0"/>
              <a:t>4</a:t>
            </a:r>
            <a:r>
              <a:rPr lang="zh-CN" altLang="en-US" dirty="0"/>
              <a:t>类元素的定义组成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>
                <a:solidFill>
                  <a:srgbClr val="FFFF00"/>
                </a:solidFill>
              </a:rPr>
              <a:t>数据流</a:t>
            </a:r>
            <a:r>
              <a:rPr lang="zh-CN" altLang="en-US" dirty="0">
                <a:solidFill>
                  <a:srgbClr val="FFFF00"/>
                </a:solidFill>
              </a:rPr>
              <a:t>、数据流分量</a:t>
            </a:r>
            <a:r>
              <a:rPr lang="en-US" altLang="zh-CN" dirty="0">
                <a:solidFill>
                  <a:srgbClr val="FFFF00"/>
                </a:solidFill>
              </a:rPr>
              <a:t>(</a:t>
            </a:r>
            <a:r>
              <a:rPr lang="zh-CN" altLang="en-US" dirty="0">
                <a:solidFill>
                  <a:srgbClr val="FFFF00"/>
                </a:solidFill>
              </a:rPr>
              <a:t>即数据元素</a:t>
            </a:r>
            <a:r>
              <a:rPr lang="en-US" altLang="zh-CN" dirty="0">
                <a:solidFill>
                  <a:srgbClr val="FFFF00"/>
                </a:solidFill>
              </a:rPr>
              <a:t>)</a:t>
            </a:r>
            <a:r>
              <a:rPr lang="zh-CN" altLang="en-US" dirty="0">
                <a:solidFill>
                  <a:srgbClr val="FFFF00"/>
                </a:solidFill>
              </a:rPr>
              <a:t>、数据存储、处理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zh-CN" altLang="en-US" b="1" dirty="0">
              <a:solidFill>
                <a:srgbClr val="FFFF00"/>
              </a:solidFill>
            </a:endParaRPr>
          </a:p>
          <a:p>
            <a:pPr eaLnBrk="1" hangingPunct="1">
              <a:defRPr/>
            </a:pPr>
            <a:endParaRPr lang="en-US" altLang="zh-CN" dirty="0">
              <a:solidFill>
                <a:srgbClr val="FFFF00"/>
              </a:solidFill>
            </a:endParaRPr>
          </a:p>
        </p:txBody>
      </p:sp>
      <p:sp>
        <p:nvSpPr>
          <p:cNvPr id="67586" name="页脚占位符 5"/>
          <p:cNvSpPr>
            <a:spLocks noGrp="1"/>
          </p:cNvSpPr>
          <p:nvPr>
            <p:ph type="ftr" sz="quarter" idx="4294967295"/>
          </p:nvPr>
        </p:nvSpPr>
        <p:spPr>
          <a:xfrm>
            <a:off x="0" y="6248400"/>
            <a:ext cx="38608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03" indent="-285732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2927" indent="-228585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098" indent="-228585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268" indent="-228585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439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610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878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595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Arial" charset="0"/>
              </a:rPr>
              <a:t>软件工程</a:t>
            </a:r>
            <a:r>
              <a:rPr lang="en-US" altLang="zh-CN" sz="1200">
                <a:latin typeface="Arial" charset="0"/>
              </a:rPr>
              <a:t>-2021-</a:t>
            </a:r>
            <a:r>
              <a:rPr lang="zh-CN" altLang="en-US" sz="1200">
                <a:latin typeface="Arial" charset="0"/>
              </a:rPr>
              <a:t>第</a:t>
            </a:r>
            <a:r>
              <a:rPr lang="en-US" altLang="zh-CN" sz="1200">
                <a:latin typeface="Arial" charset="0"/>
              </a:rPr>
              <a:t>3</a:t>
            </a:r>
            <a:r>
              <a:rPr lang="zh-CN" altLang="en-US" sz="1200">
                <a:latin typeface="Arial" charset="0"/>
              </a:rPr>
              <a:t>章 可行性研究</a:t>
            </a:r>
            <a:endParaRPr lang="en-US" altLang="zh-CN" sz="1200">
              <a:latin typeface="Arial" charset="0"/>
            </a:endParaRPr>
          </a:p>
        </p:txBody>
      </p:sp>
      <p:sp>
        <p:nvSpPr>
          <p:cNvPr id="67590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345613" y="6248400"/>
            <a:ext cx="28448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03" indent="-285732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2927" indent="-228585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098" indent="-228585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268" indent="-228585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439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610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878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595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AE6482A-40BC-4295-A653-21DD12E35A47}" type="slidenum">
              <a:rPr lang="en-US" altLang="zh-CN" sz="1200"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7" name="文本框 18"/>
          <p:cNvSpPr txBox="1"/>
          <p:nvPr/>
        </p:nvSpPr>
        <p:spPr>
          <a:xfrm>
            <a:off x="889117" y="188643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kumimoji="1" lang="zh-CN" altLang="en-US" sz="3600" b="1" dirty="0" smtClean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数据字典</a:t>
            </a:r>
            <a:endParaRPr kumimoji="1" lang="zh-CN" altLang="en-US" sz="3600" b="1" dirty="0">
              <a:solidFill>
                <a:srgbClr val="00F2FC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7" name="Rectangle 3"/>
          <p:cNvSpPr>
            <a:spLocks noGrp="1" noChangeArrowheads="1"/>
          </p:cNvSpPr>
          <p:nvPr>
            <p:ph idx="1"/>
          </p:nvPr>
        </p:nvSpPr>
        <p:spPr>
          <a:xfrm>
            <a:off x="609521" y="1600211"/>
            <a:ext cx="10971372" cy="4492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dirty="0"/>
              <a:t>数据流是数据结构在系统内传播的路径。一个数据流词条应有以下几项内容：</a:t>
            </a:r>
          </a:p>
          <a:p>
            <a:pPr lvl="1" eaLnBrk="1" hangingPunct="1">
              <a:defRPr/>
            </a:pPr>
            <a:r>
              <a:rPr lang="zh-CN" altLang="en-US" sz="2800" dirty="0">
                <a:solidFill>
                  <a:srgbClr val="FFFF00"/>
                </a:solidFill>
              </a:rPr>
              <a:t>数据流名：</a:t>
            </a:r>
          </a:p>
          <a:p>
            <a:pPr lvl="2" eaLnBrk="1" hangingPunct="1">
              <a:defRPr/>
            </a:pPr>
            <a:r>
              <a:rPr lang="zh-CN" altLang="en-US" sz="2800" dirty="0">
                <a:solidFill>
                  <a:srgbClr val="FFFF00"/>
                </a:solidFill>
              </a:rPr>
              <a:t>说明：简要介绍作用即它产生的原因和结果；</a:t>
            </a:r>
          </a:p>
          <a:p>
            <a:pPr lvl="2" eaLnBrk="1" hangingPunct="1">
              <a:defRPr/>
            </a:pPr>
            <a:r>
              <a:rPr lang="zh-CN" altLang="en-US" sz="2800" dirty="0">
                <a:solidFill>
                  <a:srgbClr val="FFFF00"/>
                </a:solidFill>
              </a:rPr>
              <a:t>数据流来源：来自何方；</a:t>
            </a:r>
          </a:p>
          <a:p>
            <a:pPr lvl="2" eaLnBrk="1" hangingPunct="1">
              <a:defRPr/>
            </a:pPr>
            <a:r>
              <a:rPr lang="zh-CN" altLang="en-US" sz="2800" dirty="0">
                <a:solidFill>
                  <a:srgbClr val="FFFF00"/>
                </a:solidFill>
              </a:rPr>
              <a:t>数据流去向：去向何处；</a:t>
            </a:r>
          </a:p>
          <a:p>
            <a:pPr lvl="2" eaLnBrk="1" hangingPunct="1">
              <a:defRPr/>
            </a:pPr>
            <a:r>
              <a:rPr lang="zh-CN" altLang="en-US" sz="2800" dirty="0">
                <a:solidFill>
                  <a:srgbClr val="FFFF00"/>
                </a:solidFill>
              </a:rPr>
              <a:t>数据流组成：数据结构；</a:t>
            </a:r>
          </a:p>
          <a:p>
            <a:pPr lvl="2" eaLnBrk="1" hangingPunct="1">
              <a:defRPr/>
            </a:pPr>
            <a:r>
              <a:rPr lang="zh-CN" altLang="en-US" sz="2800" dirty="0">
                <a:solidFill>
                  <a:srgbClr val="FFFF00"/>
                </a:solidFill>
              </a:rPr>
              <a:t>每个数据量的流通量：数据量，流通量；</a:t>
            </a:r>
          </a:p>
        </p:txBody>
      </p:sp>
      <p:sp>
        <p:nvSpPr>
          <p:cNvPr id="6861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345983" y="6248400"/>
            <a:ext cx="284443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03" indent="-285732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2927" indent="-228585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098" indent="-228585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268" indent="-228585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439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610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878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595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6CD675-F596-4733-ABA5-B2D1F7C932D8}" type="slidenum">
              <a:rPr lang="en-US" altLang="zh-CN" sz="1200"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7" name="文本框 18"/>
          <p:cNvSpPr txBox="1"/>
          <p:nvPr/>
        </p:nvSpPr>
        <p:spPr>
          <a:xfrm>
            <a:off x="889118" y="188643"/>
            <a:ext cx="5062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kumimoji="1" lang="zh-CN" altLang="en-US" sz="3600" b="1" dirty="0" smtClean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数据流条目（词条）</a:t>
            </a:r>
            <a:endParaRPr kumimoji="1" lang="zh-CN" altLang="en-US" sz="3600" b="1" dirty="0">
              <a:solidFill>
                <a:srgbClr val="00F2FC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定义绝大多数复杂事物的方法，都是用被定义的事物的成分的某种组合表示这个事物，这些组成成分又由更低层的成分的组合来定义。</a:t>
            </a:r>
          </a:p>
          <a:p>
            <a:pPr lvl="1" eaLnBrk="1" hangingPunct="1">
              <a:defRPr/>
            </a:pPr>
            <a:r>
              <a:rPr lang="zh-CN" altLang="en-US" dirty="0">
                <a:solidFill>
                  <a:srgbClr val="FFFF00"/>
                </a:solidFill>
              </a:rPr>
              <a:t>顺序  即以确定次序连接两个或多个分量</a:t>
            </a:r>
          </a:p>
          <a:p>
            <a:pPr lvl="1" eaLnBrk="1" hangingPunct="1">
              <a:defRPr/>
            </a:pPr>
            <a:r>
              <a:rPr lang="zh-CN" altLang="en-US" dirty="0">
                <a:solidFill>
                  <a:srgbClr val="FFFF00"/>
                </a:solidFill>
              </a:rPr>
              <a:t>选择  即从两个或多个可能的元素中选取一个</a:t>
            </a:r>
          </a:p>
          <a:p>
            <a:pPr lvl="1" eaLnBrk="1" hangingPunct="1">
              <a:defRPr/>
            </a:pPr>
            <a:r>
              <a:rPr lang="zh-CN" altLang="en-US" dirty="0">
                <a:solidFill>
                  <a:srgbClr val="FFFF00"/>
                </a:solidFill>
              </a:rPr>
              <a:t>重复  即把指定的分量重复零次或多次</a:t>
            </a:r>
          </a:p>
          <a:p>
            <a:pPr lvl="1" eaLnBrk="1" hangingPunct="1">
              <a:defRPr/>
            </a:pPr>
            <a:r>
              <a:rPr lang="zh-CN" altLang="en-US" dirty="0">
                <a:solidFill>
                  <a:srgbClr val="FFFF00"/>
                </a:solidFill>
              </a:rPr>
              <a:t>可选  即一个分量是可有可无的</a:t>
            </a:r>
            <a:r>
              <a:rPr lang="en-US" altLang="zh-CN" dirty="0">
                <a:solidFill>
                  <a:srgbClr val="FFFF00"/>
                </a:solidFill>
              </a:rPr>
              <a:t>(</a:t>
            </a:r>
            <a:r>
              <a:rPr lang="zh-CN" altLang="en-US" dirty="0">
                <a:solidFill>
                  <a:srgbClr val="FFFF00"/>
                </a:solidFill>
              </a:rPr>
              <a:t>重复零次或一次</a:t>
            </a:r>
            <a:r>
              <a:rPr lang="en-US" altLang="zh-CN" dirty="0">
                <a:solidFill>
                  <a:srgbClr val="FFFF00"/>
                </a:solidFill>
              </a:rPr>
              <a:t>)</a:t>
            </a:r>
          </a:p>
        </p:txBody>
      </p:sp>
      <p:sp>
        <p:nvSpPr>
          <p:cNvPr id="69634" name="页脚占位符 5"/>
          <p:cNvSpPr>
            <a:spLocks noGrp="1"/>
          </p:cNvSpPr>
          <p:nvPr>
            <p:ph type="ftr" sz="quarter" idx="4294967295"/>
          </p:nvPr>
        </p:nvSpPr>
        <p:spPr>
          <a:xfrm>
            <a:off x="0" y="6248400"/>
            <a:ext cx="38608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03" indent="-285732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2927" indent="-228585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098" indent="-228585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268" indent="-228585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439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610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878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595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Arial" charset="0"/>
              </a:rPr>
              <a:t>软件工程</a:t>
            </a:r>
            <a:r>
              <a:rPr lang="en-US" altLang="zh-CN" sz="1200">
                <a:latin typeface="Arial" charset="0"/>
              </a:rPr>
              <a:t>-2021-</a:t>
            </a:r>
            <a:r>
              <a:rPr lang="zh-CN" altLang="en-US" sz="1200">
                <a:latin typeface="Arial" charset="0"/>
              </a:rPr>
              <a:t>第</a:t>
            </a:r>
            <a:r>
              <a:rPr lang="en-US" altLang="zh-CN" sz="1200">
                <a:latin typeface="Arial" charset="0"/>
              </a:rPr>
              <a:t>3</a:t>
            </a:r>
            <a:r>
              <a:rPr lang="zh-CN" altLang="en-US" sz="1200">
                <a:latin typeface="Arial" charset="0"/>
              </a:rPr>
              <a:t>章 可行性研究</a:t>
            </a:r>
            <a:endParaRPr lang="en-US" altLang="zh-CN" sz="1200">
              <a:latin typeface="Arial" charset="0"/>
            </a:endParaRPr>
          </a:p>
        </p:txBody>
      </p:sp>
      <p:sp>
        <p:nvSpPr>
          <p:cNvPr id="69638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345613" y="6248400"/>
            <a:ext cx="28448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03" indent="-285732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2927" indent="-228585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098" indent="-228585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268" indent="-228585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439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610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878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595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74026E-52C5-4AF5-983B-14232D07881B}" type="slidenum">
              <a:rPr lang="en-US" altLang="zh-CN" sz="1200"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7" name="文本框 18"/>
          <p:cNvSpPr txBox="1"/>
          <p:nvPr/>
        </p:nvSpPr>
        <p:spPr>
          <a:xfrm>
            <a:off x="889118" y="188643"/>
            <a:ext cx="5062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kumimoji="1" lang="zh-CN" altLang="en-US" sz="3600" b="1" dirty="0" smtClean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数据流条目（词条）</a:t>
            </a:r>
            <a:endParaRPr kumimoji="1" lang="zh-CN" altLang="en-US" sz="3600" b="1" dirty="0">
              <a:solidFill>
                <a:srgbClr val="00F2FC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idx="1"/>
          </p:nvPr>
        </p:nvSpPr>
        <p:spPr>
          <a:xfrm>
            <a:off x="334395" y="1219200"/>
            <a:ext cx="11521633" cy="4800600"/>
          </a:xfrm>
        </p:spPr>
        <p:txBody>
          <a:bodyPr lIns="92058" tIns="46030" rIns="92058" bIns="46030">
            <a:normAutofit fontScale="92500"/>
          </a:bodyPr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u="sng" dirty="0">
                <a:solidFill>
                  <a:srgbClr val="FF9900"/>
                </a:solidFill>
              </a:rPr>
              <a:t>符号</a:t>
            </a:r>
            <a:r>
              <a:rPr lang="zh-CN" altLang="en-US" sz="2800" dirty="0">
                <a:solidFill>
                  <a:srgbClr val="FFFF00"/>
                </a:solidFill>
              </a:rPr>
              <a:t>             </a:t>
            </a:r>
            <a:r>
              <a:rPr lang="en-US" altLang="zh-CN" sz="2800" dirty="0" smtClean="0">
                <a:solidFill>
                  <a:srgbClr val="FFFF00"/>
                </a:solidFill>
              </a:rPr>
              <a:t>		</a:t>
            </a:r>
            <a:r>
              <a:rPr lang="zh-CN" altLang="en-US" sz="2800" u="sng" dirty="0" smtClean="0">
                <a:solidFill>
                  <a:srgbClr val="FF9900"/>
                </a:solidFill>
              </a:rPr>
              <a:t>含义</a:t>
            </a:r>
            <a:r>
              <a:rPr lang="zh-CN" altLang="en-US" sz="2800" dirty="0" smtClean="0">
                <a:solidFill>
                  <a:srgbClr val="FFFF00"/>
                </a:solidFill>
              </a:rPr>
              <a:t>                 </a:t>
            </a:r>
            <a:r>
              <a:rPr lang="zh-CN" altLang="en-US" sz="2800" u="sng" dirty="0">
                <a:solidFill>
                  <a:srgbClr val="FF9900"/>
                </a:solidFill>
              </a:rPr>
              <a:t>举例</a:t>
            </a:r>
            <a:endParaRPr lang="zh-CN" altLang="en-US" sz="2800" dirty="0">
              <a:solidFill>
                <a:srgbClr val="FF9900"/>
              </a:solidFill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dirty="0">
                <a:solidFill>
                  <a:srgbClr val="FFFF00"/>
                </a:solidFill>
              </a:rPr>
              <a:t>  </a:t>
            </a:r>
            <a:r>
              <a:rPr lang="zh-CN" altLang="en-US" sz="2800" dirty="0" smtClean="0">
                <a:solidFill>
                  <a:srgbClr val="FFFF00"/>
                </a:solidFill>
              </a:rPr>
              <a:t>＝</a:t>
            </a:r>
            <a:r>
              <a:rPr lang="en-US" altLang="zh-CN" sz="2800" dirty="0" smtClean="0">
                <a:solidFill>
                  <a:srgbClr val="FFFF00"/>
                </a:solidFill>
              </a:rPr>
              <a:t>				</a:t>
            </a:r>
            <a:r>
              <a:rPr lang="zh-CN" altLang="en-US" sz="2800" dirty="0" smtClean="0">
                <a:solidFill>
                  <a:srgbClr val="FFFF00"/>
                </a:solidFill>
                <a:latin typeface="Arial"/>
              </a:rPr>
              <a:t>“</a:t>
            </a:r>
            <a:r>
              <a:rPr lang="zh-CN" altLang="en-US" sz="2800" dirty="0" smtClean="0">
                <a:solidFill>
                  <a:srgbClr val="FFFF00"/>
                </a:solidFill>
              </a:rPr>
              <a:t>被定义为</a:t>
            </a:r>
            <a:r>
              <a:rPr lang="zh-CN" altLang="en-US" sz="2800" dirty="0" smtClean="0">
                <a:solidFill>
                  <a:srgbClr val="FFFF00"/>
                </a:solidFill>
                <a:latin typeface="Arial"/>
              </a:rPr>
              <a:t>”</a:t>
            </a:r>
            <a:endParaRPr lang="zh-CN" altLang="en-US" sz="2800" dirty="0">
              <a:solidFill>
                <a:srgbClr val="FFFF00"/>
              </a:solidFill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dirty="0">
                <a:solidFill>
                  <a:srgbClr val="FFFF00"/>
                </a:solidFill>
              </a:rPr>
              <a:t>  ＋               </a:t>
            </a:r>
            <a:r>
              <a:rPr lang="en-US" altLang="zh-CN" sz="2800" dirty="0" smtClean="0">
                <a:solidFill>
                  <a:srgbClr val="FFFF00"/>
                </a:solidFill>
              </a:rPr>
              <a:t>		</a:t>
            </a:r>
            <a:r>
              <a:rPr lang="zh-CN" altLang="en-US" sz="2800" dirty="0" smtClean="0">
                <a:solidFill>
                  <a:srgbClr val="FFFF00"/>
                </a:solidFill>
              </a:rPr>
              <a:t>与          </a:t>
            </a:r>
            <a:r>
              <a:rPr lang="en-US" altLang="zh-CN" sz="2800" i="1" dirty="0" smtClean="0">
                <a:solidFill>
                  <a:srgbClr val="FFFF00"/>
                </a:solidFill>
              </a:rPr>
              <a:t>x</a:t>
            </a:r>
            <a:r>
              <a:rPr lang="en-US" altLang="zh-CN" sz="2800" dirty="0" smtClean="0">
                <a:solidFill>
                  <a:srgbClr val="FFFF00"/>
                </a:solidFill>
              </a:rPr>
              <a:t>=</a:t>
            </a:r>
            <a:r>
              <a:rPr lang="en-US" altLang="zh-CN" sz="2800" i="1" dirty="0" smtClean="0">
                <a:solidFill>
                  <a:srgbClr val="FFFF00"/>
                </a:solidFill>
              </a:rPr>
              <a:t>a</a:t>
            </a:r>
            <a:r>
              <a:rPr lang="zh-CN" altLang="en-US" sz="2800" dirty="0">
                <a:solidFill>
                  <a:srgbClr val="FFFF00"/>
                </a:solidFill>
              </a:rPr>
              <a:t>＋</a:t>
            </a:r>
            <a:r>
              <a:rPr lang="en-US" altLang="zh-CN" sz="2800" i="1" dirty="0">
                <a:solidFill>
                  <a:srgbClr val="FFFF00"/>
                </a:solidFill>
              </a:rPr>
              <a:t>b</a:t>
            </a:r>
            <a:r>
              <a:rPr lang="zh-CN" altLang="en-US" sz="2800" i="1" dirty="0" smtClean="0">
                <a:solidFill>
                  <a:srgbClr val="FFFF00"/>
                </a:solidFill>
              </a:rPr>
              <a:t>，</a:t>
            </a:r>
            <a:r>
              <a:rPr lang="en-US" altLang="zh-CN" sz="2800" i="1" dirty="0" smtClean="0">
                <a:solidFill>
                  <a:srgbClr val="FFFF00"/>
                </a:solidFill>
              </a:rPr>
              <a:t>	</a:t>
            </a:r>
            <a:r>
              <a:rPr lang="en-US" altLang="zh-CN" sz="2800" dirty="0" smtClean="0">
                <a:solidFill>
                  <a:srgbClr val="FFFF00"/>
                </a:solidFill>
              </a:rPr>
              <a:t>x</a:t>
            </a:r>
            <a:r>
              <a:rPr lang="zh-CN" altLang="en-US" sz="2800" dirty="0">
                <a:solidFill>
                  <a:srgbClr val="FFFF00"/>
                </a:solidFill>
              </a:rPr>
              <a:t>由</a:t>
            </a:r>
            <a:r>
              <a:rPr lang="en-US" altLang="zh-CN" sz="2800" dirty="0">
                <a:solidFill>
                  <a:srgbClr val="FFFF00"/>
                </a:solidFill>
              </a:rPr>
              <a:t>a</a:t>
            </a:r>
            <a:r>
              <a:rPr lang="zh-CN" altLang="en-US" sz="2800" dirty="0">
                <a:solidFill>
                  <a:srgbClr val="FFFF00"/>
                </a:solidFill>
              </a:rPr>
              <a:t>和</a:t>
            </a:r>
            <a:r>
              <a:rPr lang="en-US" altLang="zh-CN" sz="2800" dirty="0">
                <a:solidFill>
                  <a:srgbClr val="FFFF00"/>
                </a:solidFill>
              </a:rPr>
              <a:t>b</a:t>
            </a:r>
            <a:r>
              <a:rPr lang="zh-CN" altLang="en-US" sz="2800" dirty="0">
                <a:solidFill>
                  <a:srgbClr val="FFFF00"/>
                </a:solidFill>
              </a:rPr>
              <a:t>组成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dirty="0">
                <a:solidFill>
                  <a:srgbClr val="FFFF00"/>
                </a:solidFill>
              </a:rPr>
              <a:t>[... , ...]        </a:t>
            </a:r>
            <a:r>
              <a:rPr lang="en-US" altLang="zh-CN" sz="2800" dirty="0" smtClean="0">
                <a:solidFill>
                  <a:srgbClr val="FFFF00"/>
                </a:solidFill>
              </a:rPr>
              <a:t>		</a:t>
            </a:r>
            <a:r>
              <a:rPr lang="zh-CN" altLang="en-US" sz="2800" dirty="0" smtClean="0">
                <a:solidFill>
                  <a:srgbClr val="FFFF00"/>
                </a:solidFill>
              </a:rPr>
              <a:t>或          </a:t>
            </a:r>
            <a:r>
              <a:rPr lang="en-US" altLang="zh-CN" sz="2800" i="1" dirty="0" smtClean="0">
                <a:solidFill>
                  <a:srgbClr val="FFFF00"/>
                </a:solidFill>
              </a:rPr>
              <a:t>x</a:t>
            </a:r>
            <a:r>
              <a:rPr lang="en-US" altLang="zh-CN" sz="2800" dirty="0">
                <a:solidFill>
                  <a:srgbClr val="FFFF00"/>
                </a:solidFill>
              </a:rPr>
              <a:t>=[</a:t>
            </a:r>
            <a:r>
              <a:rPr lang="en-US" altLang="zh-CN" sz="2800" i="1" dirty="0">
                <a:solidFill>
                  <a:srgbClr val="FFFF00"/>
                </a:solidFill>
              </a:rPr>
              <a:t>a </a:t>
            </a:r>
            <a:r>
              <a:rPr lang="en-US" altLang="zh-CN" sz="2800" dirty="0">
                <a:solidFill>
                  <a:srgbClr val="FFFF00"/>
                </a:solidFill>
              </a:rPr>
              <a:t>, </a:t>
            </a:r>
            <a:r>
              <a:rPr lang="en-US" altLang="zh-CN" sz="2800" i="1" dirty="0" smtClean="0">
                <a:solidFill>
                  <a:srgbClr val="FFFF00"/>
                </a:solidFill>
              </a:rPr>
              <a:t>b</a:t>
            </a:r>
            <a:r>
              <a:rPr lang="en-US" altLang="zh-CN" sz="2800" dirty="0" smtClean="0">
                <a:solidFill>
                  <a:srgbClr val="FFFF00"/>
                </a:solidFill>
              </a:rPr>
              <a:t>],x</a:t>
            </a:r>
            <a:r>
              <a:rPr lang="zh-CN" altLang="en-US" sz="2800" dirty="0">
                <a:solidFill>
                  <a:srgbClr val="FFFF00"/>
                </a:solidFill>
              </a:rPr>
              <a:t>由</a:t>
            </a:r>
            <a:r>
              <a:rPr lang="en-US" altLang="zh-CN" sz="2800" dirty="0">
                <a:solidFill>
                  <a:srgbClr val="FFFF00"/>
                </a:solidFill>
              </a:rPr>
              <a:t>a</a:t>
            </a:r>
            <a:r>
              <a:rPr lang="zh-CN" altLang="en-US" sz="2800" dirty="0">
                <a:solidFill>
                  <a:srgbClr val="FFFF00"/>
                </a:solidFill>
              </a:rPr>
              <a:t>或由</a:t>
            </a:r>
            <a:r>
              <a:rPr lang="en-US" altLang="zh-CN" sz="2800" dirty="0">
                <a:solidFill>
                  <a:srgbClr val="FFFF00"/>
                </a:solidFill>
              </a:rPr>
              <a:t>b</a:t>
            </a:r>
            <a:r>
              <a:rPr lang="zh-CN" altLang="en-US" sz="2800" dirty="0">
                <a:solidFill>
                  <a:srgbClr val="FFFF00"/>
                </a:solidFill>
              </a:rPr>
              <a:t>组成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dirty="0">
                <a:solidFill>
                  <a:srgbClr val="FFFF00"/>
                </a:solidFill>
              </a:rPr>
              <a:t>[...|...]          </a:t>
            </a:r>
            <a:r>
              <a:rPr lang="en-US" altLang="zh-CN" sz="2800" dirty="0" smtClean="0">
                <a:solidFill>
                  <a:srgbClr val="FFFF00"/>
                </a:solidFill>
              </a:rPr>
              <a:t>		</a:t>
            </a:r>
            <a:r>
              <a:rPr lang="zh-CN" altLang="en-US" sz="2800" dirty="0" smtClean="0">
                <a:solidFill>
                  <a:srgbClr val="FFFF00"/>
                </a:solidFill>
              </a:rPr>
              <a:t>或          </a:t>
            </a:r>
            <a:r>
              <a:rPr lang="en-US" altLang="zh-CN" sz="2800" i="1" dirty="0" smtClean="0">
                <a:solidFill>
                  <a:srgbClr val="FFFF00"/>
                </a:solidFill>
              </a:rPr>
              <a:t>x</a:t>
            </a:r>
            <a:r>
              <a:rPr lang="en-US" altLang="zh-CN" sz="2800" dirty="0">
                <a:solidFill>
                  <a:srgbClr val="FFFF00"/>
                </a:solidFill>
              </a:rPr>
              <a:t>=[</a:t>
            </a:r>
            <a:r>
              <a:rPr lang="en-US" altLang="zh-CN" sz="2800" i="1" dirty="0">
                <a:solidFill>
                  <a:srgbClr val="FFFF00"/>
                </a:solidFill>
              </a:rPr>
              <a:t>a </a:t>
            </a:r>
            <a:r>
              <a:rPr lang="en-US" altLang="zh-CN" sz="2800" dirty="0">
                <a:solidFill>
                  <a:srgbClr val="FFFF00"/>
                </a:solidFill>
              </a:rPr>
              <a:t>|</a:t>
            </a:r>
            <a:r>
              <a:rPr lang="en-US" altLang="zh-CN" sz="2800" i="1" dirty="0">
                <a:solidFill>
                  <a:srgbClr val="FFFF00"/>
                </a:solidFill>
              </a:rPr>
              <a:t>b</a:t>
            </a:r>
            <a:r>
              <a:rPr lang="en-US" altLang="zh-CN" sz="2800" dirty="0">
                <a:solidFill>
                  <a:srgbClr val="FFFF00"/>
                </a:solidFill>
              </a:rPr>
              <a:t>]</a:t>
            </a:r>
            <a:r>
              <a:rPr lang="zh-CN" altLang="en-US" sz="2800" dirty="0" smtClean="0">
                <a:solidFill>
                  <a:srgbClr val="FFFF00"/>
                </a:solidFill>
              </a:rPr>
              <a:t>，</a:t>
            </a:r>
            <a:r>
              <a:rPr lang="en-US" altLang="zh-CN" sz="2800" dirty="0" smtClean="0">
                <a:solidFill>
                  <a:srgbClr val="FFFF00"/>
                </a:solidFill>
              </a:rPr>
              <a:t>x</a:t>
            </a:r>
            <a:r>
              <a:rPr lang="zh-CN" altLang="en-US" sz="2800" dirty="0">
                <a:solidFill>
                  <a:srgbClr val="FFFF00"/>
                </a:solidFill>
              </a:rPr>
              <a:t>由</a:t>
            </a:r>
            <a:r>
              <a:rPr lang="en-US" altLang="zh-CN" sz="2800" dirty="0">
                <a:solidFill>
                  <a:srgbClr val="FFFF00"/>
                </a:solidFill>
              </a:rPr>
              <a:t>a</a:t>
            </a:r>
            <a:r>
              <a:rPr lang="zh-CN" altLang="en-US" sz="2800" dirty="0">
                <a:solidFill>
                  <a:srgbClr val="FFFF00"/>
                </a:solidFill>
              </a:rPr>
              <a:t>或由</a:t>
            </a:r>
            <a:r>
              <a:rPr lang="en-US" altLang="zh-CN" sz="2800" dirty="0">
                <a:solidFill>
                  <a:srgbClr val="FFFF00"/>
                </a:solidFill>
              </a:rPr>
              <a:t>b</a:t>
            </a:r>
            <a:r>
              <a:rPr lang="zh-CN" altLang="en-US" sz="2800" dirty="0">
                <a:solidFill>
                  <a:srgbClr val="FFFF00"/>
                </a:solidFill>
              </a:rPr>
              <a:t>组成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dirty="0">
                <a:solidFill>
                  <a:srgbClr val="FFFF00"/>
                </a:solidFill>
              </a:rPr>
              <a:t>{ ... }           </a:t>
            </a:r>
            <a:r>
              <a:rPr lang="en-US" altLang="zh-CN" sz="2800" dirty="0" smtClean="0">
                <a:solidFill>
                  <a:srgbClr val="FFFF00"/>
                </a:solidFill>
              </a:rPr>
              <a:t>	     </a:t>
            </a:r>
            <a:r>
              <a:rPr lang="zh-CN" altLang="en-US" sz="2800" dirty="0" smtClean="0">
                <a:solidFill>
                  <a:srgbClr val="FFFF00"/>
                </a:solidFill>
              </a:rPr>
              <a:t>重复         </a:t>
            </a:r>
            <a:r>
              <a:rPr lang="en-US" altLang="zh-CN" sz="2800" i="1" dirty="0" smtClean="0">
                <a:solidFill>
                  <a:srgbClr val="FFFF00"/>
                </a:solidFill>
              </a:rPr>
              <a:t>x</a:t>
            </a:r>
            <a:r>
              <a:rPr lang="en-US" altLang="zh-CN" sz="2800" dirty="0" smtClean="0">
                <a:solidFill>
                  <a:srgbClr val="FFFF00"/>
                </a:solidFill>
              </a:rPr>
              <a:t> </a:t>
            </a:r>
            <a:r>
              <a:rPr lang="en-US" altLang="zh-CN" sz="2800" dirty="0">
                <a:solidFill>
                  <a:srgbClr val="FFFF00"/>
                </a:solidFill>
              </a:rPr>
              <a:t>= {</a:t>
            </a:r>
            <a:r>
              <a:rPr lang="en-US" altLang="zh-CN" sz="2800" i="1" dirty="0">
                <a:solidFill>
                  <a:srgbClr val="FFFF00"/>
                </a:solidFill>
              </a:rPr>
              <a:t>a</a:t>
            </a:r>
            <a:r>
              <a:rPr lang="en-US" altLang="zh-CN" sz="2800" dirty="0">
                <a:solidFill>
                  <a:srgbClr val="FFFF00"/>
                </a:solidFill>
              </a:rPr>
              <a:t>}</a:t>
            </a:r>
            <a:r>
              <a:rPr lang="zh-CN" altLang="en-US" sz="2800" dirty="0">
                <a:solidFill>
                  <a:srgbClr val="FFFF00"/>
                </a:solidFill>
              </a:rPr>
              <a:t>， </a:t>
            </a:r>
            <a:r>
              <a:rPr lang="en-US" altLang="zh-CN" sz="2800" dirty="0">
                <a:solidFill>
                  <a:srgbClr val="FFFF00"/>
                </a:solidFill>
              </a:rPr>
              <a:t>x</a:t>
            </a:r>
            <a:r>
              <a:rPr lang="zh-CN" altLang="en-US" sz="2800" dirty="0">
                <a:solidFill>
                  <a:srgbClr val="FFFF00"/>
                </a:solidFill>
              </a:rPr>
              <a:t>由</a:t>
            </a:r>
            <a:r>
              <a:rPr lang="en-US" altLang="zh-CN" sz="2800" dirty="0">
                <a:solidFill>
                  <a:srgbClr val="FFFF00"/>
                </a:solidFill>
              </a:rPr>
              <a:t>0</a:t>
            </a:r>
            <a:r>
              <a:rPr lang="zh-CN" altLang="en-US" sz="2800" dirty="0">
                <a:solidFill>
                  <a:srgbClr val="FFFF00"/>
                </a:solidFill>
              </a:rPr>
              <a:t>个或多个</a:t>
            </a:r>
            <a:r>
              <a:rPr lang="en-US" altLang="zh-CN" sz="2800" dirty="0">
                <a:solidFill>
                  <a:srgbClr val="FFFF00"/>
                </a:solidFill>
              </a:rPr>
              <a:t>a</a:t>
            </a:r>
            <a:r>
              <a:rPr lang="zh-CN" altLang="en-US" sz="2800" dirty="0">
                <a:solidFill>
                  <a:srgbClr val="FFFF00"/>
                </a:solidFill>
              </a:rPr>
              <a:t>组成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dirty="0">
                <a:solidFill>
                  <a:srgbClr val="FFFF00"/>
                </a:solidFill>
              </a:rPr>
              <a:t> </a:t>
            </a:r>
            <a:r>
              <a:rPr lang="en-US" altLang="zh-CN" sz="2800" dirty="0">
                <a:solidFill>
                  <a:srgbClr val="FFFF00"/>
                </a:solidFill>
              </a:rPr>
              <a:t>m{...}n         </a:t>
            </a:r>
            <a:r>
              <a:rPr lang="en-US" altLang="zh-CN" sz="2800" dirty="0" smtClean="0">
                <a:solidFill>
                  <a:srgbClr val="FFFF00"/>
                </a:solidFill>
              </a:rPr>
              <a:t>	     </a:t>
            </a:r>
            <a:r>
              <a:rPr lang="zh-CN" altLang="en-US" sz="2800" dirty="0" smtClean="0">
                <a:solidFill>
                  <a:srgbClr val="FFFF00"/>
                </a:solidFill>
              </a:rPr>
              <a:t>重复         </a:t>
            </a:r>
            <a:r>
              <a:rPr lang="en-US" altLang="zh-CN" sz="2800" i="1" dirty="0" smtClean="0">
                <a:solidFill>
                  <a:srgbClr val="FFFF00"/>
                </a:solidFill>
              </a:rPr>
              <a:t>x</a:t>
            </a:r>
            <a:r>
              <a:rPr lang="en-US" altLang="zh-CN" sz="2800" dirty="0" smtClean="0">
                <a:solidFill>
                  <a:srgbClr val="FFFF00"/>
                </a:solidFill>
              </a:rPr>
              <a:t> </a:t>
            </a:r>
            <a:r>
              <a:rPr lang="en-US" altLang="zh-CN" sz="2800" dirty="0">
                <a:solidFill>
                  <a:srgbClr val="FFFF00"/>
                </a:solidFill>
              </a:rPr>
              <a:t>= </a:t>
            </a:r>
            <a:r>
              <a:rPr lang="en-US" altLang="zh-CN" sz="2800" dirty="0" smtClean="0">
                <a:solidFill>
                  <a:srgbClr val="FFFF00"/>
                </a:solidFill>
              </a:rPr>
              <a:t>3{</a:t>
            </a:r>
            <a:r>
              <a:rPr lang="en-US" altLang="zh-CN" sz="2800" i="1" dirty="0" smtClean="0">
                <a:solidFill>
                  <a:srgbClr val="FFFF00"/>
                </a:solidFill>
              </a:rPr>
              <a:t>a</a:t>
            </a:r>
            <a:r>
              <a:rPr lang="en-US" altLang="zh-CN" sz="2800" dirty="0" smtClean="0">
                <a:solidFill>
                  <a:srgbClr val="FFFF00"/>
                </a:solidFill>
              </a:rPr>
              <a:t>}8,x</a:t>
            </a:r>
            <a:r>
              <a:rPr lang="zh-CN" altLang="en-US" sz="2800" dirty="0">
                <a:solidFill>
                  <a:srgbClr val="FFFF00"/>
                </a:solidFill>
              </a:rPr>
              <a:t>由</a:t>
            </a:r>
            <a:r>
              <a:rPr lang="en-US" altLang="zh-CN" sz="2800" dirty="0">
                <a:solidFill>
                  <a:srgbClr val="FFFF00"/>
                </a:solidFill>
              </a:rPr>
              <a:t>3</a:t>
            </a:r>
            <a:r>
              <a:rPr lang="zh-CN" altLang="en-US" sz="2800" dirty="0">
                <a:solidFill>
                  <a:srgbClr val="FFFF00"/>
                </a:solidFill>
              </a:rPr>
              <a:t>到</a:t>
            </a:r>
            <a:r>
              <a:rPr lang="en-US" altLang="zh-CN" sz="2800" dirty="0">
                <a:solidFill>
                  <a:srgbClr val="FFFF00"/>
                </a:solidFill>
              </a:rPr>
              <a:t>8</a:t>
            </a:r>
            <a:r>
              <a:rPr lang="zh-CN" altLang="en-US" sz="2800" dirty="0">
                <a:solidFill>
                  <a:srgbClr val="FFFF00"/>
                </a:solidFill>
              </a:rPr>
              <a:t>个</a:t>
            </a:r>
            <a:r>
              <a:rPr lang="en-US" altLang="zh-CN" sz="2800" dirty="0">
                <a:solidFill>
                  <a:srgbClr val="FFFF00"/>
                </a:solidFill>
              </a:rPr>
              <a:t>a</a:t>
            </a:r>
            <a:r>
              <a:rPr lang="zh-CN" altLang="en-US" sz="2800" dirty="0">
                <a:solidFill>
                  <a:srgbClr val="FFFF00"/>
                </a:solidFill>
              </a:rPr>
              <a:t>组成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dirty="0">
                <a:solidFill>
                  <a:srgbClr val="FFFF00"/>
                </a:solidFill>
              </a:rPr>
              <a:t>(...)             </a:t>
            </a:r>
            <a:r>
              <a:rPr lang="en-US" altLang="zh-CN" sz="2800" dirty="0" smtClean="0">
                <a:solidFill>
                  <a:srgbClr val="FFFF00"/>
                </a:solidFill>
              </a:rPr>
              <a:t>         </a:t>
            </a:r>
            <a:r>
              <a:rPr lang="zh-CN" altLang="en-US" sz="2800" dirty="0" smtClean="0">
                <a:solidFill>
                  <a:srgbClr val="FFFF00"/>
                </a:solidFill>
              </a:rPr>
              <a:t>可选         </a:t>
            </a:r>
            <a:r>
              <a:rPr lang="en-US" altLang="zh-CN" sz="2800" i="1" dirty="0" smtClean="0">
                <a:solidFill>
                  <a:srgbClr val="FFFF00"/>
                </a:solidFill>
              </a:rPr>
              <a:t>x</a:t>
            </a:r>
            <a:r>
              <a:rPr lang="en-US" altLang="zh-CN" sz="2800" dirty="0" smtClean="0">
                <a:solidFill>
                  <a:srgbClr val="FFFF00"/>
                </a:solidFill>
              </a:rPr>
              <a:t> </a:t>
            </a:r>
            <a:r>
              <a:rPr lang="en-US" altLang="zh-CN" sz="2800" dirty="0">
                <a:solidFill>
                  <a:srgbClr val="FFFF00"/>
                </a:solidFill>
              </a:rPr>
              <a:t>=(</a:t>
            </a:r>
            <a:r>
              <a:rPr lang="en-US" altLang="zh-CN" sz="2800" i="1" dirty="0">
                <a:solidFill>
                  <a:srgbClr val="FFFF00"/>
                </a:solidFill>
              </a:rPr>
              <a:t>a</a:t>
            </a:r>
            <a:r>
              <a:rPr lang="en-US" altLang="zh-CN" sz="2800" dirty="0">
                <a:solidFill>
                  <a:srgbClr val="FFFF00"/>
                </a:solidFill>
              </a:rPr>
              <a:t>)</a:t>
            </a:r>
            <a:r>
              <a:rPr lang="zh-CN" altLang="en-US" sz="2800" dirty="0" smtClean="0">
                <a:solidFill>
                  <a:srgbClr val="FFFF00"/>
                </a:solidFill>
              </a:rPr>
              <a:t>，  在</a:t>
            </a:r>
            <a:r>
              <a:rPr lang="en-US" altLang="zh-CN" sz="2800" dirty="0">
                <a:solidFill>
                  <a:srgbClr val="FFFF00"/>
                </a:solidFill>
              </a:rPr>
              <a:t>x</a:t>
            </a:r>
            <a:r>
              <a:rPr lang="zh-CN" altLang="en-US" sz="2800" dirty="0">
                <a:solidFill>
                  <a:srgbClr val="FFFF00"/>
                </a:solidFill>
              </a:rPr>
              <a:t>中</a:t>
            </a:r>
            <a:r>
              <a:rPr lang="en-US" altLang="zh-CN" sz="2800" dirty="0">
                <a:solidFill>
                  <a:srgbClr val="FFFF00"/>
                </a:solidFill>
              </a:rPr>
              <a:t>a</a:t>
            </a:r>
            <a:r>
              <a:rPr lang="zh-CN" altLang="en-US" sz="2800" dirty="0">
                <a:solidFill>
                  <a:srgbClr val="FFFF00"/>
                </a:solidFill>
              </a:rPr>
              <a:t>可有可无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dirty="0">
                <a:solidFill>
                  <a:srgbClr val="FFFF00"/>
                </a:solidFill>
                <a:latin typeface="Arial"/>
              </a:rPr>
              <a:t>“</a:t>
            </a:r>
            <a:r>
              <a:rPr lang="en-US" altLang="zh-CN" sz="2800" dirty="0">
                <a:solidFill>
                  <a:srgbClr val="FFFF00"/>
                </a:solidFill>
              </a:rPr>
              <a:t>...</a:t>
            </a:r>
            <a:r>
              <a:rPr lang="en-US" altLang="zh-CN" sz="2800" dirty="0">
                <a:solidFill>
                  <a:srgbClr val="FFFF00"/>
                </a:solidFill>
                <a:latin typeface="Arial"/>
              </a:rPr>
              <a:t>”</a:t>
            </a:r>
            <a:r>
              <a:rPr lang="en-US" altLang="zh-CN" sz="2800" dirty="0">
                <a:solidFill>
                  <a:srgbClr val="FFFF00"/>
                </a:solidFill>
              </a:rPr>
              <a:t>        </a:t>
            </a:r>
            <a:r>
              <a:rPr lang="en-US" altLang="zh-CN" sz="2800" dirty="0" smtClean="0">
                <a:solidFill>
                  <a:srgbClr val="FFFF00"/>
                </a:solidFill>
              </a:rPr>
              <a:t>         </a:t>
            </a:r>
            <a:r>
              <a:rPr lang="zh-CN" altLang="en-US" sz="2800" dirty="0" smtClean="0">
                <a:solidFill>
                  <a:srgbClr val="FFFF00"/>
                </a:solidFill>
              </a:rPr>
              <a:t>基本</a:t>
            </a:r>
            <a:r>
              <a:rPr lang="zh-CN" altLang="en-US" sz="2800" dirty="0">
                <a:solidFill>
                  <a:srgbClr val="FFFF00"/>
                </a:solidFill>
              </a:rPr>
              <a:t>数据元素    </a:t>
            </a:r>
            <a:r>
              <a:rPr lang="zh-CN" altLang="en-US" sz="2800" i="1" dirty="0">
                <a:solidFill>
                  <a:srgbClr val="FFFF00"/>
                </a:solidFill>
              </a:rPr>
              <a:t> </a:t>
            </a:r>
            <a:r>
              <a:rPr lang="en-US" altLang="zh-CN" sz="2800" i="1" dirty="0" smtClean="0">
                <a:solidFill>
                  <a:srgbClr val="FFFF00"/>
                </a:solidFill>
              </a:rPr>
              <a:t>x</a:t>
            </a:r>
            <a:r>
              <a:rPr lang="en-US" altLang="zh-CN" sz="2800" dirty="0" smtClean="0">
                <a:solidFill>
                  <a:srgbClr val="FFFF00"/>
                </a:solidFill>
              </a:rPr>
              <a:t> </a:t>
            </a:r>
            <a:r>
              <a:rPr lang="en-US" altLang="zh-CN" sz="2800" dirty="0">
                <a:solidFill>
                  <a:srgbClr val="FFFF00"/>
                </a:solidFill>
              </a:rPr>
              <a:t>= </a:t>
            </a:r>
            <a:r>
              <a:rPr lang="en-US" altLang="zh-CN" sz="2800" dirty="0">
                <a:solidFill>
                  <a:srgbClr val="FFFF00"/>
                </a:solidFill>
                <a:latin typeface="Arial"/>
              </a:rPr>
              <a:t>“</a:t>
            </a:r>
            <a:r>
              <a:rPr lang="en-US" altLang="zh-CN" sz="2800" i="1" dirty="0">
                <a:solidFill>
                  <a:srgbClr val="FFFF00"/>
                </a:solidFill>
              </a:rPr>
              <a:t>a</a:t>
            </a:r>
            <a:r>
              <a:rPr lang="en-US" altLang="zh-CN" sz="2800" dirty="0" smtClean="0">
                <a:solidFill>
                  <a:srgbClr val="FFFF00"/>
                </a:solidFill>
                <a:latin typeface="Arial"/>
              </a:rPr>
              <a:t>”</a:t>
            </a:r>
            <a:r>
              <a:rPr lang="en-US" altLang="zh-CN" sz="2800" dirty="0" smtClean="0">
                <a:solidFill>
                  <a:srgbClr val="FFFF00"/>
                </a:solidFill>
              </a:rPr>
              <a:t>, </a:t>
            </a:r>
            <a:r>
              <a:rPr lang="zh-CN" altLang="en-US" sz="2800" dirty="0" smtClean="0">
                <a:solidFill>
                  <a:srgbClr val="FFFF00"/>
                </a:solidFill>
              </a:rPr>
              <a:t> </a:t>
            </a:r>
            <a:r>
              <a:rPr lang="en-US" altLang="zh-CN" sz="2800" dirty="0" smtClean="0">
                <a:solidFill>
                  <a:srgbClr val="FFFF00"/>
                </a:solidFill>
              </a:rPr>
              <a:t>x</a:t>
            </a:r>
            <a:r>
              <a:rPr lang="zh-CN" altLang="en-US" sz="2800" dirty="0">
                <a:solidFill>
                  <a:srgbClr val="FFFF00"/>
                </a:solidFill>
              </a:rPr>
              <a:t>是取值为</a:t>
            </a:r>
            <a:r>
              <a:rPr lang="en-US" altLang="zh-CN" sz="2800" dirty="0">
                <a:solidFill>
                  <a:srgbClr val="FFFF00"/>
                </a:solidFill>
              </a:rPr>
              <a:t>a</a:t>
            </a:r>
            <a:r>
              <a:rPr lang="zh-CN" altLang="en-US" sz="2800" dirty="0">
                <a:solidFill>
                  <a:srgbClr val="FFFF00"/>
                </a:solidFill>
              </a:rPr>
              <a:t>的元素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dirty="0">
                <a:solidFill>
                  <a:srgbClr val="FFFF00"/>
                </a:solidFill>
              </a:rPr>
              <a:t>  </a:t>
            </a:r>
            <a:r>
              <a:rPr lang="en-US" altLang="zh-CN" sz="2800" dirty="0">
                <a:solidFill>
                  <a:srgbClr val="FFFF00"/>
                </a:solidFill>
              </a:rPr>
              <a:t>..	          </a:t>
            </a:r>
            <a:r>
              <a:rPr lang="en-US" altLang="zh-CN" sz="2800" dirty="0" smtClean="0">
                <a:solidFill>
                  <a:srgbClr val="FFFF00"/>
                </a:solidFill>
              </a:rPr>
              <a:t>           </a:t>
            </a:r>
            <a:r>
              <a:rPr lang="zh-CN" altLang="en-US" sz="2800" dirty="0" smtClean="0">
                <a:solidFill>
                  <a:srgbClr val="FFFF00"/>
                </a:solidFill>
              </a:rPr>
              <a:t>连结</a:t>
            </a:r>
            <a:r>
              <a:rPr lang="zh-CN" altLang="en-US" sz="2800" dirty="0">
                <a:solidFill>
                  <a:srgbClr val="FFFF00"/>
                </a:solidFill>
              </a:rPr>
              <a:t>符     </a:t>
            </a:r>
            <a:r>
              <a:rPr lang="zh-CN" altLang="en-US" sz="2800" dirty="0" smtClean="0">
                <a:solidFill>
                  <a:srgbClr val="FFFF00"/>
                </a:solidFill>
              </a:rPr>
              <a:t>   </a:t>
            </a:r>
            <a:r>
              <a:rPr lang="en-US" altLang="zh-CN" sz="2800" i="1" dirty="0" smtClean="0">
                <a:solidFill>
                  <a:srgbClr val="FFFF00"/>
                </a:solidFill>
              </a:rPr>
              <a:t>x</a:t>
            </a:r>
            <a:r>
              <a:rPr lang="en-US" altLang="zh-CN" sz="2800" dirty="0" smtClean="0">
                <a:solidFill>
                  <a:srgbClr val="FFFF00"/>
                </a:solidFill>
              </a:rPr>
              <a:t> </a:t>
            </a:r>
            <a:r>
              <a:rPr lang="en-US" altLang="zh-CN" sz="2800" dirty="0">
                <a:solidFill>
                  <a:srgbClr val="FFFF00"/>
                </a:solidFill>
              </a:rPr>
              <a:t>= 1..</a:t>
            </a:r>
            <a:r>
              <a:rPr lang="en-US" altLang="zh-CN" sz="2800" dirty="0" smtClean="0">
                <a:solidFill>
                  <a:srgbClr val="FFFF00"/>
                </a:solidFill>
              </a:rPr>
              <a:t>9, x</a:t>
            </a:r>
            <a:r>
              <a:rPr lang="zh-CN" altLang="en-US" sz="2800" dirty="0">
                <a:solidFill>
                  <a:srgbClr val="FFFF00"/>
                </a:solidFill>
              </a:rPr>
              <a:t>可取</a:t>
            </a:r>
            <a:r>
              <a:rPr lang="en-US" altLang="zh-CN" sz="2800" dirty="0">
                <a:solidFill>
                  <a:srgbClr val="FFFF00"/>
                </a:solidFill>
              </a:rPr>
              <a:t>1</a:t>
            </a:r>
            <a:r>
              <a:rPr lang="zh-CN" altLang="en-US" sz="2800" dirty="0">
                <a:solidFill>
                  <a:srgbClr val="FFFF00"/>
                </a:solidFill>
              </a:rPr>
              <a:t>到</a:t>
            </a:r>
            <a:r>
              <a:rPr lang="en-US" altLang="zh-CN" sz="2800" dirty="0">
                <a:solidFill>
                  <a:srgbClr val="FFFF00"/>
                </a:solidFill>
              </a:rPr>
              <a:t>9</a:t>
            </a:r>
            <a:r>
              <a:rPr lang="zh-CN" altLang="en-US" sz="2800" dirty="0">
                <a:solidFill>
                  <a:srgbClr val="FFFF00"/>
                </a:solidFill>
              </a:rPr>
              <a:t>中任一值</a:t>
            </a:r>
          </a:p>
        </p:txBody>
      </p:sp>
      <p:sp>
        <p:nvSpPr>
          <p:cNvPr id="70658" name="页脚占位符 5"/>
          <p:cNvSpPr>
            <a:spLocks noGrp="1"/>
          </p:cNvSpPr>
          <p:nvPr>
            <p:ph type="ftr" sz="quarter" idx="4294967295"/>
          </p:nvPr>
        </p:nvSpPr>
        <p:spPr>
          <a:xfrm>
            <a:off x="5" y="6248400"/>
            <a:ext cx="3860297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03" indent="-285732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2927" indent="-228585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098" indent="-228585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268" indent="-228585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439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610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878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595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latin typeface="Arial" charset="0"/>
              </a:rPr>
              <a:t>软件工程</a:t>
            </a:r>
            <a:r>
              <a:rPr lang="en-US" altLang="zh-CN" sz="1200" dirty="0">
                <a:latin typeface="Arial" charset="0"/>
              </a:rPr>
              <a:t>-2021-</a:t>
            </a:r>
            <a:r>
              <a:rPr lang="zh-CN" altLang="en-US" sz="1200" dirty="0">
                <a:latin typeface="Arial" charset="0"/>
              </a:rPr>
              <a:t>第</a:t>
            </a:r>
            <a:r>
              <a:rPr lang="en-US" altLang="zh-CN" sz="1200" dirty="0">
                <a:latin typeface="Arial" charset="0"/>
              </a:rPr>
              <a:t>3</a:t>
            </a:r>
            <a:r>
              <a:rPr lang="zh-CN" altLang="en-US" sz="1200" dirty="0">
                <a:latin typeface="Arial" charset="0"/>
              </a:rPr>
              <a:t>章 可行性研究</a:t>
            </a:r>
            <a:endParaRPr lang="en-US" altLang="zh-CN" sz="1200" dirty="0">
              <a:latin typeface="Arial" charset="0"/>
            </a:endParaRPr>
          </a:p>
        </p:txBody>
      </p:sp>
      <p:sp>
        <p:nvSpPr>
          <p:cNvPr id="70662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345983" y="6248400"/>
            <a:ext cx="284443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03" indent="-285732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2927" indent="-228585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098" indent="-228585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268" indent="-228585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439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610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878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595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85473E-A4C5-4C26-896B-EFBF0755832D}" type="slidenum">
              <a:rPr lang="en-US" altLang="zh-CN" sz="1200"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7" name="文本框 18"/>
          <p:cNvSpPr txBox="1"/>
          <p:nvPr/>
        </p:nvSpPr>
        <p:spPr>
          <a:xfrm>
            <a:off x="889118" y="188643"/>
            <a:ext cx="5062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kumimoji="1" lang="zh-CN" altLang="en-US" sz="3600" b="1" dirty="0" smtClean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数据流条目中的符号</a:t>
            </a:r>
            <a:endParaRPr kumimoji="1" lang="zh-CN" altLang="en-US" sz="3600" b="1" dirty="0">
              <a:solidFill>
                <a:srgbClr val="00F2FC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页脚占位符 5"/>
          <p:cNvSpPr>
            <a:spLocks noGrp="1"/>
          </p:cNvSpPr>
          <p:nvPr>
            <p:ph type="ftr" sz="quarter" idx="4294967295"/>
          </p:nvPr>
        </p:nvSpPr>
        <p:spPr>
          <a:xfrm>
            <a:off x="5" y="6248400"/>
            <a:ext cx="3860297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03" indent="-285732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2927" indent="-228585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098" indent="-228585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268" indent="-228585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439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610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878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595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Arial" charset="0"/>
              </a:rPr>
              <a:t>软件工程</a:t>
            </a:r>
            <a:r>
              <a:rPr lang="en-US" altLang="zh-CN" sz="1200">
                <a:latin typeface="Arial" charset="0"/>
              </a:rPr>
              <a:t>-2021-</a:t>
            </a:r>
            <a:r>
              <a:rPr lang="zh-CN" altLang="en-US" sz="1200">
                <a:latin typeface="Arial" charset="0"/>
              </a:rPr>
              <a:t>第</a:t>
            </a:r>
            <a:r>
              <a:rPr lang="en-US" altLang="zh-CN" sz="1200">
                <a:latin typeface="Arial" charset="0"/>
              </a:rPr>
              <a:t>3</a:t>
            </a:r>
            <a:r>
              <a:rPr lang="zh-CN" altLang="en-US" sz="1200">
                <a:latin typeface="Arial" charset="0"/>
              </a:rPr>
              <a:t>章 可行性研究</a:t>
            </a:r>
            <a:endParaRPr lang="en-US" altLang="zh-CN" sz="1200">
              <a:latin typeface="Arial" charset="0"/>
            </a:endParaRPr>
          </a:p>
        </p:txBody>
      </p:sp>
      <p:sp>
        <p:nvSpPr>
          <p:cNvPr id="7168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345983" y="6248400"/>
            <a:ext cx="284443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03" indent="-285732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2927" indent="-228585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098" indent="-228585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268" indent="-228585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439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610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878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595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048E3F-90D5-42F3-B893-FB7AE3B9FA5F}" type="slidenum">
              <a:rPr lang="en-US" altLang="zh-CN" sz="1200"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200">
              <a:latin typeface="Arial" charset="0"/>
            </a:endParaRPr>
          </a:p>
        </p:txBody>
      </p:sp>
      <p:pic>
        <p:nvPicPr>
          <p:cNvPr id="7168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45" y="1412776"/>
            <a:ext cx="11276132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18"/>
          <p:cNvSpPr txBox="1"/>
          <p:nvPr/>
        </p:nvSpPr>
        <p:spPr>
          <a:xfrm>
            <a:off x="889118" y="188643"/>
            <a:ext cx="5062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kumimoji="1" lang="zh-CN" altLang="en-US" sz="3600" b="1" dirty="0" smtClean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数据流条目的</a:t>
            </a:r>
            <a:r>
              <a:rPr kumimoji="1" lang="zh-CN" altLang="en-US" sz="3600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例子</a:t>
            </a:r>
            <a:endParaRPr kumimoji="1" lang="zh-CN" altLang="en-US" sz="3600" b="1" dirty="0">
              <a:solidFill>
                <a:srgbClr val="00F2FC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页脚占位符 5"/>
          <p:cNvSpPr>
            <a:spLocks noGrp="1"/>
          </p:cNvSpPr>
          <p:nvPr>
            <p:ph type="ftr" sz="quarter" idx="4294967295"/>
          </p:nvPr>
        </p:nvSpPr>
        <p:spPr>
          <a:xfrm>
            <a:off x="5" y="6248400"/>
            <a:ext cx="3860297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03" indent="-285732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2927" indent="-228585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098" indent="-228585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268" indent="-228585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439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610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878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595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Arial" charset="0"/>
              </a:rPr>
              <a:t>软件工程</a:t>
            </a:r>
            <a:r>
              <a:rPr lang="en-US" altLang="zh-CN" sz="1200">
                <a:latin typeface="Arial" charset="0"/>
              </a:rPr>
              <a:t>-2021-</a:t>
            </a:r>
            <a:r>
              <a:rPr lang="zh-CN" altLang="en-US" sz="1200">
                <a:latin typeface="Arial" charset="0"/>
              </a:rPr>
              <a:t>第</a:t>
            </a:r>
            <a:r>
              <a:rPr lang="en-US" altLang="zh-CN" sz="1200">
                <a:latin typeface="Arial" charset="0"/>
              </a:rPr>
              <a:t>3</a:t>
            </a:r>
            <a:r>
              <a:rPr lang="zh-CN" altLang="en-US" sz="1200">
                <a:latin typeface="Arial" charset="0"/>
              </a:rPr>
              <a:t>章 可行性研究</a:t>
            </a:r>
            <a:endParaRPr lang="en-US" altLang="zh-CN" sz="1200">
              <a:latin typeface="Arial" charset="0"/>
            </a:endParaRPr>
          </a:p>
        </p:txBody>
      </p:sp>
      <p:sp>
        <p:nvSpPr>
          <p:cNvPr id="72710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345983" y="6248400"/>
            <a:ext cx="284443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03" indent="-285732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2927" indent="-228585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098" indent="-228585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268" indent="-228585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439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610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878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595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FEEC57-9C4F-4D00-B91D-3EB66A4D77EC}" type="slidenum">
              <a:rPr lang="en-US" altLang="zh-CN" sz="1200"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1200">
              <a:latin typeface="Arial" charset="0"/>
            </a:endParaRPr>
          </a:p>
        </p:txBody>
      </p:sp>
      <p:pic>
        <p:nvPicPr>
          <p:cNvPr id="7270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82" y="1669721"/>
            <a:ext cx="11171875" cy="384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18"/>
          <p:cNvSpPr txBox="1"/>
          <p:nvPr/>
        </p:nvSpPr>
        <p:spPr>
          <a:xfrm>
            <a:off x="889118" y="188643"/>
            <a:ext cx="5062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kumimoji="1" lang="zh-CN" altLang="en-US" sz="3600" b="1" dirty="0" smtClean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数据流条目的</a:t>
            </a:r>
            <a:r>
              <a:rPr kumimoji="1" lang="zh-CN" altLang="en-US" sz="3600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例子</a:t>
            </a:r>
            <a:endParaRPr kumimoji="1" lang="zh-CN" altLang="en-US" sz="3600" b="1" dirty="0">
              <a:solidFill>
                <a:srgbClr val="00F2FC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6" name="Rectangle 4"/>
          <p:cNvSpPr>
            <a:spLocks noGrp="1" noChangeArrowheads="1"/>
          </p:cNvSpPr>
          <p:nvPr>
            <p:ph idx="1"/>
          </p:nvPr>
        </p:nvSpPr>
        <p:spPr>
          <a:xfrm>
            <a:off x="624339" y="1124744"/>
            <a:ext cx="11231687" cy="4971256"/>
          </a:xfrm>
        </p:spPr>
        <p:txBody>
          <a:bodyPr lIns="92058" tIns="46030" rIns="92058" bIns="46030"/>
          <a:lstStyle/>
          <a:p>
            <a:pPr eaLnBrk="1" hangingPunct="1">
              <a:defRPr/>
            </a:pPr>
            <a:r>
              <a:rPr lang="zh-CN" altLang="en-US" sz="2800" dirty="0">
                <a:solidFill>
                  <a:srgbClr val="FFFF00"/>
                </a:solidFill>
              </a:rPr>
              <a:t>存折＝户名＋所号＋帐号＋开户日＋性质＋</a:t>
            </a:r>
            <a:r>
              <a:rPr lang="en-US" altLang="zh-CN" sz="2800" dirty="0">
                <a:solidFill>
                  <a:srgbClr val="FFFF00"/>
                </a:solidFill>
              </a:rPr>
              <a:t>(</a:t>
            </a:r>
            <a:r>
              <a:rPr lang="zh-CN" altLang="en-US" sz="2800" dirty="0">
                <a:solidFill>
                  <a:srgbClr val="FFFF00"/>
                </a:solidFill>
              </a:rPr>
              <a:t>印密</a:t>
            </a:r>
            <a:r>
              <a:rPr lang="en-US" altLang="zh-CN" sz="2800" dirty="0">
                <a:solidFill>
                  <a:srgbClr val="FFFF00"/>
                </a:solidFill>
              </a:rPr>
              <a:t>)</a:t>
            </a:r>
            <a:r>
              <a:rPr lang="zh-CN" altLang="en-US" sz="2800" dirty="0">
                <a:solidFill>
                  <a:srgbClr val="FFFF00"/>
                </a:solidFill>
              </a:rPr>
              <a:t>＋</a:t>
            </a:r>
            <a:r>
              <a:rPr lang="en-US" altLang="zh-CN" sz="2800" dirty="0">
                <a:solidFill>
                  <a:srgbClr val="FFFF00"/>
                </a:solidFill>
              </a:rPr>
              <a:t>1{</a:t>
            </a:r>
            <a:r>
              <a:rPr lang="zh-CN" altLang="en-US" sz="2800" dirty="0">
                <a:solidFill>
                  <a:srgbClr val="FFFF00"/>
                </a:solidFill>
              </a:rPr>
              <a:t>存取行</a:t>
            </a:r>
            <a:r>
              <a:rPr lang="en-US" altLang="zh-CN" sz="2800" dirty="0">
                <a:solidFill>
                  <a:srgbClr val="FFFF00"/>
                </a:solidFill>
              </a:rPr>
              <a:t>}50</a:t>
            </a:r>
          </a:p>
          <a:p>
            <a:pPr eaLnBrk="1" hangingPunct="1">
              <a:defRPr/>
            </a:pPr>
            <a:r>
              <a:rPr lang="zh-CN" altLang="en-US" sz="2800" dirty="0">
                <a:solidFill>
                  <a:srgbClr val="FFFF00"/>
                </a:solidFill>
              </a:rPr>
              <a:t>户名＝</a:t>
            </a:r>
            <a:r>
              <a:rPr lang="en-US" altLang="zh-CN" sz="2800" dirty="0">
                <a:solidFill>
                  <a:srgbClr val="FFFF00"/>
                </a:solidFill>
              </a:rPr>
              <a:t>2{</a:t>
            </a:r>
            <a:r>
              <a:rPr lang="zh-CN" altLang="en-US" sz="2800" dirty="0">
                <a:solidFill>
                  <a:srgbClr val="FFFF00"/>
                </a:solidFill>
              </a:rPr>
              <a:t>字母</a:t>
            </a:r>
            <a:r>
              <a:rPr lang="en-US" altLang="zh-CN" sz="2800" dirty="0">
                <a:solidFill>
                  <a:srgbClr val="FFFF00"/>
                </a:solidFill>
              </a:rPr>
              <a:t>}24</a:t>
            </a:r>
          </a:p>
          <a:p>
            <a:pPr eaLnBrk="1" hangingPunct="1">
              <a:defRPr/>
            </a:pPr>
            <a:r>
              <a:rPr lang="zh-CN" altLang="en-US" sz="2800" dirty="0">
                <a:solidFill>
                  <a:srgbClr val="FFFF00"/>
                </a:solidFill>
              </a:rPr>
              <a:t>所号＝</a:t>
            </a:r>
            <a:r>
              <a:rPr lang="zh-CN" altLang="en-US" sz="2800" dirty="0">
                <a:solidFill>
                  <a:srgbClr val="FFFF00"/>
                </a:solidFill>
                <a:latin typeface="Arial"/>
              </a:rPr>
              <a:t>“</a:t>
            </a:r>
            <a:r>
              <a:rPr lang="en-US" altLang="zh-CN" sz="2800" dirty="0">
                <a:solidFill>
                  <a:srgbClr val="FFFF00"/>
                </a:solidFill>
              </a:rPr>
              <a:t>001</a:t>
            </a:r>
            <a:r>
              <a:rPr lang="en-US" altLang="zh-CN" sz="2800" dirty="0">
                <a:solidFill>
                  <a:srgbClr val="FFFF00"/>
                </a:solidFill>
                <a:latin typeface="Arial"/>
              </a:rPr>
              <a:t>”</a:t>
            </a:r>
            <a:r>
              <a:rPr lang="en-US" altLang="zh-CN" sz="2800" dirty="0">
                <a:solidFill>
                  <a:srgbClr val="FFFF00"/>
                </a:solidFill>
              </a:rPr>
              <a:t>..</a:t>
            </a:r>
            <a:r>
              <a:rPr lang="en-US" altLang="zh-CN" sz="2800" dirty="0">
                <a:solidFill>
                  <a:srgbClr val="FFFF00"/>
                </a:solidFill>
                <a:latin typeface="Arial"/>
              </a:rPr>
              <a:t>“</a:t>
            </a:r>
            <a:r>
              <a:rPr lang="en-US" altLang="zh-CN" sz="2800" dirty="0">
                <a:solidFill>
                  <a:srgbClr val="FFFF00"/>
                </a:solidFill>
              </a:rPr>
              <a:t>999</a:t>
            </a:r>
            <a:r>
              <a:rPr lang="en-US" altLang="zh-CN" sz="2800" dirty="0">
                <a:solidFill>
                  <a:srgbClr val="FFFF00"/>
                </a:solidFill>
                <a:latin typeface="Arial"/>
              </a:rPr>
              <a:t>”</a:t>
            </a:r>
            <a:r>
              <a:rPr lang="en-US" altLang="zh-CN" sz="2800" dirty="0">
                <a:solidFill>
                  <a:srgbClr val="FFFF00"/>
                </a:solidFill>
              </a:rPr>
              <a:t> </a:t>
            </a:r>
          </a:p>
          <a:p>
            <a:pPr eaLnBrk="1" hangingPunct="1">
              <a:defRPr/>
            </a:pPr>
            <a:r>
              <a:rPr lang="zh-CN" altLang="en-US" sz="2800" dirty="0">
                <a:solidFill>
                  <a:srgbClr val="FFFF00"/>
                </a:solidFill>
              </a:rPr>
              <a:t>帐号＝</a:t>
            </a:r>
            <a:r>
              <a:rPr lang="zh-CN" altLang="en-US" sz="2800" dirty="0">
                <a:solidFill>
                  <a:srgbClr val="FFFF00"/>
                </a:solidFill>
                <a:latin typeface="Arial"/>
              </a:rPr>
              <a:t>“</a:t>
            </a:r>
            <a:r>
              <a:rPr lang="en-US" altLang="zh-CN" sz="2800" dirty="0">
                <a:solidFill>
                  <a:srgbClr val="FFFF00"/>
                </a:solidFill>
              </a:rPr>
              <a:t>00000001</a:t>
            </a:r>
            <a:r>
              <a:rPr lang="en-US" altLang="zh-CN" sz="2800" dirty="0">
                <a:solidFill>
                  <a:srgbClr val="FFFF00"/>
                </a:solidFill>
                <a:latin typeface="Arial"/>
              </a:rPr>
              <a:t>”</a:t>
            </a:r>
            <a:r>
              <a:rPr lang="en-US" altLang="zh-CN" sz="2800" dirty="0">
                <a:solidFill>
                  <a:srgbClr val="FFFF00"/>
                </a:solidFill>
              </a:rPr>
              <a:t>..</a:t>
            </a:r>
            <a:r>
              <a:rPr lang="en-US" altLang="zh-CN" sz="2800" dirty="0">
                <a:solidFill>
                  <a:srgbClr val="FFFF00"/>
                </a:solidFill>
                <a:latin typeface="Arial"/>
              </a:rPr>
              <a:t>“</a:t>
            </a:r>
            <a:r>
              <a:rPr lang="en-US" altLang="zh-CN" sz="2800" dirty="0">
                <a:solidFill>
                  <a:srgbClr val="FFFF00"/>
                </a:solidFill>
              </a:rPr>
              <a:t>99999999</a:t>
            </a:r>
            <a:r>
              <a:rPr lang="en-US" altLang="zh-CN" sz="2800" dirty="0">
                <a:solidFill>
                  <a:srgbClr val="FFFF00"/>
                </a:solidFill>
                <a:latin typeface="Arial"/>
              </a:rPr>
              <a:t>”</a:t>
            </a:r>
            <a:endParaRPr lang="en-US" altLang="zh-CN" sz="2800" dirty="0">
              <a:solidFill>
                <a:srgbClr val="FFFF00"/>
              </a:solidFill>
            </a:endParaRPr>
          </a:p>
          <a:p>
            <a:pPr eaLnBrk="1" hangingPunct="1">
              <a:defRPr/>
            </a:pPr>
            <a:r>
              <a:rPr lang="zh-CN" altLang="en-US" sz="2800" dirty="0">
                <a:solidFill>
                  <a:srgbClr val="FFFF00"/>
                </a:solidFill>
              </a:rPr>
              <a:t>开户日＝年＋月＋日</a:t>
            </a:r>
          </a:p>
          <a:p>
            <a:pPr eaLnBrk="1" hangingPunct="1">
              <a:defRPr/>
            </a:pPr>
            <a:r>
              <a:rPr lang="zh-CN" altLang="en-US" sz="2800" dirty="0">
                <a:solidFill>
                  <a:srgbClr val="FFFF00"/>
                </a:solidFill>
              </a:rPr>
              <a:t>性质＝</a:t>
            </a:r>
            <a:r>
              <a:rPr lang="zh-CN" altLang="en-US" sz="2800" dirty="0">
                <a:solidFill>
                  <a:srgbClr val="FFFF00"/>
                </a:solidFill>
                <a:latin typeface="Arial"/>
              </a:rPr>
              <a:t>“</a:t>
            </a:r>
            <a:r>
              <a:rPr lang="en-US" altLang="zh-CN" sz="2800" dirty="0">
                <a:solidFill>
                  <a:srgbClr val="FFFF00"/>
                </a:solidFill>
              </a:rPr>
              <a:t>1</a:t>
            </a:r>
            <a:r>
              <a:rPr lang="en-US" altLang="zh-CN" sz="2800" dirty="0">
                <a:solidFill>
                  <a:srgbClr val="FFFF00"/>
                </a:solidFill>
                <a:latin typeface="Arial"/>
              </a:rPr>
              <a:t>”</a:t>
            </a:r>
            <a:r>
              <a:rPr lang="en-US" altLang="zh-CN" sz="2800" dirty="0">
                <a:solidFill>
                  <a:srgbClr val="FFFF00"/>
                </a:solidFill>
              </a:rPr>
              <a:t>..</a:t>
            </a:r>
            <a:r>
              <a:rPr lang="en-US" altLang="zh-CN" sz="2800" dirty="0">
                <a:solidFill>
                  <a:srgbClr val="FFFF00"/>
                </a:solidFill>
                <a:latin typeface="Arial"/>
              </a:rPr>
              <a:t>“</a:t>
            </a:r>
            <a:r>
              <a:rPr lang="en-US" altLang="zh-CN" sz="2800" dirty="0">
                <a:solidFill>
                  <a:srgbClr val="FFFF00"/>
                </a:solidFill>
              </a:rPr>
              <a:t>6</a:t>
            </a:r>
            <a:r>
              <a:rPr lang="en-US" altLang="zh-CN" sz="2800" dirty="0">
                <a:solidFill>
                  <a:srgbClr val="FFFF00"/>
                </a:solidFill>
                <a:latin typeface="Arial"/>
              </a:rPr>
              <a:t>”</a:t>
            </a:r>
            <a:r>
              <a:rPr lang="en-US" altLang="zh-CN" sz="2800" dirty="0">
                <a:solidFill>
                  <a:srgbClr val="FFFF00"/>
                </a:solidFill>
              </a:rPr>
              <a:t>   </a:t>
            </a:r>
            <a:r>
              <a:rPr lang="zh-CN" altLang="en-US" sz="2800" dirty="0">
                <a:solidFill>
                  <a:srgbClr val="FFFF00"/>
                </a:solidFill>
              </a:rPr>
              <a:t>注：</a:t>
            </a:r>
            <a:r>
              <a:rPr lang="zh-CN" altLang="en-US" sz="2800" dirty="0">
                <a:solidFill>
                  <a:srgbClr val="FFFF00"/>
                </a:solidFill>
                <a:latin typeface="Arial"/>
              </a:rPr>
              <a:t>“</a:t>
            </a:r>
            <a:r>
              <a:rPr lang="en-US" altLang="zh-CN" sz="2800" dirty="0">
                <a:solidFill>
                  <a:srgbClr val="FFFF00"/>
                </a:solidFill>
              </a:rPr>
              <a:t>1</a:t>
            </a:r>
            <a:r>
              <a:rPr lang="en-US" altLang="zh-CN" sz="2800" dirty="0">
                <a:solidFill>
                  <a:srgbClr val="FFFF00"/>
                </a:solidFill>
                <a:latin typeface="Arial"/>
              </a:rPr>
              <a:t>”</a:t>
            </a:r>
            <a:r>
              <a:rPr lang="zh-CN" altLang="en-US" sz="2800" dirty="0">
                <a:solidFill>
                  <a:srgbClr val="FFFF00"/>
                </a:solidFill>
              </a:rPr>
              <a:t>表示普通户，</a:t>
            </a:r>
            <a:r>
              <a:rPr lang="zh-CN" altLang="en-US" sz="2800" dirty="0">
                <a:solidFill>
                  <a:srgbClr val="FFFF00"/>
                </a:solidFill>
                <a:latin typeface="Arial"/>
              </a:rPr>
              <a:t>“</a:t>
            </a:r>
            <a:r>
              <a:rPr lang="en-US" altLang="zh-CN" sz="2800" dirty="0">
                <a:solidFill>
                  <a:srgbClr val="FFFF00"/>
                </a:solidFill>
              </a:rPr>
              <a:t>5</a:t>
            </a:r>
            <a:r>
              <a:rPr lang="en-US" altLang="zh-CN" sz="2800" dirty="0">
                <a:solidFill>
                  <a:srgbClr val="FFFF00"/>
                </a:solidFill>
                <a:latin typeface="Arial"/>
              </a:rPr>
              <a:t>”</a:t>
            </a:r>
            <a:r>
              <a:rPr lang="zh-CN" altLang="en-US" sz="2800" dirty="0">
                <a:solidFill>
                  <a:srgbClr val="FFFF00"/>
                </a:solidFill>
              </a:rPr>
              <a:t>表示工资户等</a:t>
            </a:r>
          </a:p>
          <a:p>
            <a:pPr eaLnBrk="1" hangingPunct="1">
              <a:defRPr/>
            </a:pPr>
            <a:r>
              <a:rPr lang="zh-CN" altLang="en-US" sz="2800" dirty="0">
                <a:solidFill>
                  <a:srgbClr val="FFFF00"/>
                </a:solidFill>
              </a:rPr>
              <a:t>印密＝</a:t>
            </a:r>
            <a:r>
              <a:rPr lang="zh-CN" altLang="en-US" sz="2800" dirty="0">
                <a:solidFill>
                  <a:srgbClr val="FFFF00"/>
                </a:solidFill>
                <a:latin typeface="Arial"/>
              </a:rPr>
              <a:t>“</a:t>
            </a:r>
            <a:r>
              <a:rPr lang="en-US" altLang="zh-CN" sz="2800" dirty="0">
                <a:solidFill>
                  <a:srgbClr val="FFFF00"/>
                </a:solidFill>
              </a:rPr>
              <a:t>0</a:t>
            </a:r>
            <a:r>
              <a:rPr lang="en-US" altLang="zh-CN" sz="2800" dirty="0">
                <a:solidFill>
                  <a:srgbClr val="FFFF00"/>
                </a:solidFill>
                <a:latin typeface="Arial"/>
              </a:rPr>
              <a:t>”</a:t>
            </a:r>
            <a:r>
              <a:rPr lang="en-US" altLang="zh-CN" sz="2800" dirty="0">
                <a:solidFill>
                  <a:srgbClr val="FFFF00"/>
                </a:solidFill>
              </a:rPr>
              <a:t>   </a:t>
            </a:r>
            <a:r>
              <a:rPr lang="zh-CN" altLang="en-US" sz="2800" dirty="0">
                <a:solidFill>
                  <a:srgbClr val="FFFF00"/>
                </a:solidFill>
              </a:rPr>
              <a:t>注：印密在存折上不显示</a:t>
            </a:r>
          </a:p>
          <a:p>
            <a:pPr eaLnBrk="1" hangingPunct="1">
              <a:defRPr/>
            </a:pPr>
            <a:r>
              <a:rPr lang="zh-CN" altLang="en-US" sz="2800" dirty="0">
                <a:solidFill>
                  <a:srgbClr val="FFFF00"/>
                </a:solidFill>
              </a:rPr>
              <a:t>存取行＝日期＋（摘要）＋支出＋存入＋余额＋操作＋复核</a:t>
            </a:r>
          </a:p>
        </p:txBody>
      </p:sp>
      <p:sp>
        <p:nvSpPr>
          <p:cNvPr id="73730" name="页脚占位符 5"/>
          <p:cNvSpPr>
            <a:spLocks noGrp="1"/>
          </p:cNvSpPr>
          <p:nvPr>
            <p:ph type="ftr" sz="quarter" idx="4294967295"/>
          </p:nvPr>
        </p:nvSpPr>
        <p:spPr>
          <a:xfrm>
            <a:off x="5" y="6248400"/>
            <a:ext cx="3860297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03" indent="-285732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2927" indent="-228585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098" indent="-228585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268" indent="-228585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439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610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878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595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Arial" charset="0"/>
              </a:rPr>
              <a:t>软件工程</a:t>
            </a:r>
            <a:r>
              <a:rPr lang="en-US" altLang="zh-CN" sz="1200">
                <a:latin typeface="Arial" charset="0"/>
              </a:rPr>
              <a:t>-2021-</a:t>
            </a:r>
            <a:r>
              <a:rPr lang="zh-CN" altLang="en-US" sz="1200">
                <a:latin typeface="Arial" charset="0"/>
              </a:rPr>
              <a:t>第</a:t>
            </a:r>
            <a:r>
              <a:rPr lang="en-US" altLang="zh-CN" sz="1200">
                <a:latin typeface="Arial" charset="0"/>
              </a:rPr>
              <a:t>3</a:t>
            </a:r>
            <a:r>
              <a:rPr lang="zh-CN" altLang="en-US" sz="1200">
                <a:latin typeface="Arial" charset="0"/>
              </a:rPr>
              <a:t>章 可行性研究</a:t>
            </a:r>
            <a:endParaRPr lang="en-US" altLang="zh-CN" sz="1200">
              <a:latin typeface="Arial" charset="0"/>
            </a:endParaRPr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345983" y="6248400"/>
            <a:ext cx="284443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03" indent="-285732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2927" indent="-228585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098" indent="-228585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268" indent="-228585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439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610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878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595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CD67A2-7D68-4B1E-8CBD-D3BC8FF2169B}" type="slidenum">
              <a:rPr lang="en-US" altLang="zh-CN" sz="1200"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12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dirty="0"/>
              <a:t>数据元素是数据处理中最小的，不可再分的单位，它直接反映事物的某一特征。</a:t>
            </a:r>
          </a:p>
          <a:p>
            <a:pPr lvl="1" eaLnBrk="1" hangingPunct="1">
              <a:defRPr/>
            </a:pPr>
            <a:r>
              <a:rPr lang="zh-CN" altLang="en-US" sz="3200" dirty="0">
                <a:solidFill>
                  <a:srgbClr val="FFFF00"/>
                </a:solidFill>
              </a:rPr>
              <a:t>数据元素名：</a:t>
            </a:r>
          </a:p>
          <a:p>
            <a:pPr lvl="2" eaLnBrk="1" hangingPunct="1">
              <a:defRPr/>
            </a:pPr>
            <a:r>
              <a:rPr lang="zh-CN" altLang="en-US" sz="2800" dirty="0">
                <a:solidFill>
                  <a:srgbClr val="FFFF00"/>
                </a:solidFill>
              </a:rPr>
              <a:t>类型：数字（离散值，连续值），文字（编码类型）</a:t>
            </a:r>
          </a:p>
          <a:p>
            <a:pPr lvl="2" eaLnBrk="1" hangingPunct="1">
              <a:defRPr/>
            </a:pPr>
            <a:r>
              <a:rPr lang="zh-CN" altLang="en-US" sz="2800" dirty="0">
                <a:solidFill>
                  <a:srgbClr val="FFFF00"/>
                </a:solidFill>
              </a:rPr>
              <a:t>长度：</a:t>
            </a:r>
          </a:p>
          <a:p>
            <a:pPr lvl="2" eaLnBrk="1" hangingPunct="1">
              <a:defRPr/>
            </a:pPr>
            <a:r>
              <a:rPr lang="zh-CN" altLang="en-US" sz="2800" dirty="0">
                <a:solidFill>
                  <a:srgbClr val="FFFF00"/>
                </a:solidFill>
              </a:rPr>
              <a:t>取值范围：</a:t>
            </a:r>
          </a:p>
          <a:p>
            <a:pPr lvl="2" eaLnBrk="1" hangingPunct="1">
              <a:defRPr/>
            </a:pPr>
            <a:r>
              <a:rPr lang="zh-CN" altLang="en-US" sz="2800" dirty="0">
                <a:solidFill>
                  <a:srgbClr val="FFFF00"/>
                </a:solidFill>
              </a:rPr>
              <a:t>相关的数据元素及</a:t>
            </a:r>
            <a:r>
              <a:rPr lang="zh-CN" altLang="en-US" sz="2800" dirty="0" smtClean="0">
                <a:solidFill>
                  <a:srgbClr val="FFFF00"/>
                </a:solidFill>
              </a:rPr>
              <a:t>数据结构：</a:t>
            </a:r>
            <a:endParaRPr lang="zh-CN" altLang="en-US" sz="4000" dirty="0">
              <a:solidFill>
                <a:srgbClr val="0000FF"/>
              </a:solidFill>
            </a:endParaRPr>
          </a:p>
        </p:txBody>
      </p:sp>
      <p:sp>
        <p:nvSpPr>
          <p:cNvPr id="74754" name="页脚占位符 5"/>
          <p:cNvSpPr>
            <a:spLocks noGrp="1"/>
          </p:cNvSpPr>
          <p:nvPr>
            <p:ph type="ftr" sz="quarter" idx="4294967295"/>
          </p:nvPr>
        </p:nvSpPr>
        <p:spPr>
          <a:xfrm>
            <a:off x="5" y="6248400"/>
            <a:ext cx="3860297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03" indent="-285732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2927" indent="-228585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098" indent="-228585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268" indent="-228585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439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610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878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595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Arial" charset="0"/>
              </a:rPr>
              <a:t>软件工程</a:t>
            </a:r>
            <a:r>
              <a:rPr lang="en-US" altLang="zh-CN" sz="1200">
                <a:latin typeface="Arial" charset="0"/>
              </a:rPr>
              <a:t>-2021-</a:t>
            </a:r>
            <a:r>
              <a:rPr lang="zh-CN" altLang="en-US" sz="1200">
                <a:latin typeface="Arial" charset="0"/>
              </a:rPr>
              <a:t>第</a:t>
            </a:r>
            <a:r>
              <a:rPr lang="en-US" altLang="zh-CN" sz="1200">
                <a:latin typeface="Arial" charset="0"/>
              </a:rPr>
              <a:t>3</a:t>
            </a:r>
            <a:r>
              <a:rPr lang="zh-CN" altLang="en-US" sz="1200">
                <a:latin typeface="Arial" charset="0"/>
              </a:rPr>
              <a:t>章 可行性研究</a:t>
            </a:r>
            <a:endParaRPr lang="en-US" altLang="zh-CN" sz="1200">
              <a:latin typeface="Arial" charset="0"/>
            </a:endParaRPr>
          </a:p>
        </p:txBody>
      </p:sp>
      <p:sp>
        <p:nvSpPr>
          <p:cNvPr id="74758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345983" y="6248400"/>
            <a:ext cx="284443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03" indent="-285732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2927" indent="-228585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098" indent="-228585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268" indent="-228585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439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610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878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595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ED6C85E-7B2F-403A-B5A4-581D5E2F8169}" type="slidenum">
              <a:rPr lang="en-US" altLang="zh-CN" sz="1200"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8" name="文本框 18"/>
          <p:cNvSpPr txBox="1"/>
          <p:nvPr/>
        </p:nvSpPr>
        <p:spPr>
          <a:xfrm>
            <a:off x="889118" y="188643"/>
            <a:ext cx="5062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kumimoji="1" lang="zh-CN" altLang="en-US" sz="3600" b="1" dirty="0" smtClean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数据元素条目描述</a:t>
            </a:r>
            <a:endParaRPr kumimoji="1" lang="zh-CN" altLang="en-US" sz="3600" b="1" dirty="0">
              <a:solidFill>
                <a:srgbClr val="00F2FC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3F14.tm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新版软件工程母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新版软件工程母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新版软件工程母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ppt3F14.tmp</Template>
  <TotalTime>8202</TotalTime>
  <Words>1092</Words>
  <Application>Microsoft Office PowerPoint</Application>
  <PresentationFormat>自定义</PresentationFormat>
  <Paragraphs>166</Paragraphs>
  <Slides>19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ppt3F14.tmp</vt:lpstr>
      <vt:lpstr>新版软件工程母版</vt:lpstr>
      <vt:lpstr>1_新版软件工程母版</vt:lpstr>
      <vt:lpstr>2_新版软件工程母版</vt:lpstr>
      <vt:lpstr>数据字典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绪论</dc:title>
  <dc:creator>ldl</dc:creator>
  <cp:lastModifiedBy>chy</cp:lastModifiedBy>
  <cp:revision>716</cp:revision>
  <dcterms:created xsi:type="dcterms:W3CDTF">2003-02-25T02:31:18Z</dcterms:created>
  <dcterms:modified xsi:type="dcterms:W3CDTF">2022-04-18T09:08:25Z</dcterms:modified>
</cp:coreProperties>
</file>