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351" r:id="rId4"/>
    <p:sldId id="287" r:id="rId5"/>
    <p:sldId id="373" r:id="rId6"/>
    <p:sldId id="544" r:id="rId7"/>
    <p:sldId id="257" r:id="rId8"/>
    <p:sldId id="363" r:id="rId9"/>
    <p:sldId id="368" r:id="rId10"/>
    <p:sldId id="369" r:id="rId11"/>
    <p:sldId id="364" r:id="rId12"/>
    <p:sldId id="365" r:id="rId13"/>
    <p:sldId id="366" r:id="rId14"/>
    <p:sldId id="367" r:id="rId15"/>
    <p:sldId id="370" r:id="rId16"/>
    <p:sldId id="371" r:id="rId17"/>
    <p:sldId id="372" r:id="rId18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43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C60BB04C-80FE-4198-A2F6-3C83AB1BE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4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682875" y="4081463"/>
            <a:ext cx="5434013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087755">
              <a:defRPr/>
            </a:pP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2AFF0-9EFF-44C2-BF30-21BA5A6721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7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E19F4-7963-47CA-A324-1A8406431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2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F8D08-1DBB-40AE-BC72-FD672B585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49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3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27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6"/>
            <a:ext cx="10972800" cy="4640929"/>
          </a:xfrm>
        </p:spPr>
        <p:txBody>
          <a:bodyPr/>
          <a:lstStyle>
            <a:lvl1pPr marL="342900" indent="-3429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63575" indent="-25527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6827-3007-4DB1-AE36-E7D38B181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3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166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22491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3322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4152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4919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8575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26580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22DE6-49DF-40C8-BA6D-BA90259F2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43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2" y="1600200"/>
            <a:ext cx="7211484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1A515-0D9D-4DA4-8E92-C7C161BBB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75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EF204-139B-4CC5-8E0A-7856BEED0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5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820B-DBA9-4768-96D8-4A3B49B20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28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36B9-B665-4E86-8988-8B5B6902F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3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50"/>
            </a:lvl1pPr>
            <a:lvl2pPr>
              <a:defRPr sz="2475"/>
            </a:lvl2pPr>
            <a:lvl3pPr>
              <a:defRPr sz="217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8CE0-98C1-48C3-9A72-311F515AB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04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50"/>
            </a:lvl1pPr>
            <a:lvl2pPr marL="408305" indent="0">
              <a:buNone/>
              <a:defRPr sz="2475"/>
            </a:lvl2pPr>
            <a:lvl3pPr marL="816610" indent="0">
              <a:buNone/>
              <a:defRPr sz="2175"/>
            </a:lvl3pPr>
            <a:lvl4pPr marL="1224915" indent="0">
              <a:buNone/>
              <a:defRPr sz="1800"/>
            </a:lvl4pPr>
            <a:lvl5pPr marL="1633220" indent="0">
              <a:buNone/>
              <a:defRPr sz="1800"/>
            </a:lvl5pPr>
            <a:lvl6pPr marL="2041525" indent="0">
              <a:buNone/>
              <a:defRPr sz="1800"/>
            </a:lvl6pPr>
            <a:lvl7pPr marL="2449195" indent="0">
              <a:buNone/>
              <a:defRPr sz="1800"/>
            </a:lvl7pPr>
            <a:lvl8pPr marL="2857500" indent="0">
              <a:buNone/>
              <a:defRPr sz="1800"/>
            </a:lvl8pPr>
            <a:lvl9pPr marL="3265805" indent="0">
              <a:buNone/>
              <a:defRPr sz="18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6FACA-7141-4C26-8799-61047A315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9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第四章 总体设计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71C2126-3BE7-4A4F-8DDA-8B62D9492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5" r:id="rId3"/>
    <p:sldLayoutId id="2147483726" r:id="rId4"/>
    <p:sldLayoutId id="2147483727" r:id="rId5"/>
    <p:sldLayoutId id="2147483735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536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66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97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27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91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52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58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536575" y="2133600"/>
            <a:ext cx="10363200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</a:t>
            </a:r>
            <a:r>
              <a:rPr lang="zh-CN" altLang="en-US" dirty="0" smtClean="0"/>
              <a:t>设计</a:t>
            </a:r>
            <a:r>
              <a:rPr lang="en-US" altLang="zh-CN" dirty="0"/>
              <a:t>——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过程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idx="1"/>
          </p:nvPr>
        </p:nvSpPr>
        <p:spPr>
          <a:xfrm>
            <a:off x="912813" y="1768475"/>
            <a:ext cx="10739437" cy="4929188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2.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选取合理的方案：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从一系列方案中选取若干个合理的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方案，通常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至少选取低成本、中等成本和高成本的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种方案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对每个合理的方案分析员都应该准备下列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份资料：</a:t>
            </a:r>
          </a:p>
          <a:p>
            <a:pPr marL="1371600" lvl="2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系统流程图；</a:t>
            </a:r>
          </a:p>
          <a:p>
            <a:pPr marL="1371600" lvl="2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(2)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组成系统的物理元素清单；</a:t>
            </a:r>
          </a:p>
          <a:p>
            <a:pPr marL="1371600" lvl="2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(3)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成本／效益分析；</a:t>
            </a:r>
          </a:p>
          <a:p>
            <a:pPr marL="1371600" lvl="2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(4)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实现这个系统的进度计划；</a:t>
            </a:r>
          </a:p>
          <a:p>
            <a:pPr marL="1371600" lvl="2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None/>
              <a:defRPr/>
            </a:pP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1019175" y="1557338"/>
            <a:ext cx="10153650" cy="4929187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3.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推荐最佳方案：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分析员应该综合分析对比各种合理方案的利弊，推荐一个最佳的方案，并且为推荐的方案制定详细的实现计划；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用户和有关的技术专家应该认真审查分析员所推荐的最佳系统；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使用部门负责人进一步审批；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进入总体设计过程的下一个重要阶段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结构设计。</a:t>
            </a:r>
          </a:p>
        </p:txBody>
      </p:sp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idx="1"/>
          </p:nvPr>
        </p:nvSpPr>
        <p:spPr>
          <a:xfrm>
            <a:off x="911225" y="1196975"/>
            <a:ext cx="10153650" cy="5111750"/>
          </a:xfrm>
        </p:spPr>
        <p:txBody>
          <a:bodyPr rtlCol="0">
            <a:no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功能分解：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对程序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特别是复杂的大型程序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的设计，通常分为两个阶段完成：</a:t>
            </a:r>
          </a:p>
          <a:p>
            <a:pPr marL="1295400" lvl="2" indent="-3810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结构设计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：确定程序由哪些模块组成，以及这些模块之间的关系；是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总体设计阶段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的任务；</a:t>
            </a:r>
          </a:p>
          <a:p>
            <a:pPr marL="1295400" lvl="2" indent="-3810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过程设计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：确定每个模块的处理过程；是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详细设计阶段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的任务。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为确定软件结构，首先需要从实现角度把复杂的功能进一步分解。根据是数据流图。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功能分解导致数据流图的进一步细化，同时还应该用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IPO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图或其他适当的工具简要描述细化后每个处理的算法。 </a:t>
            </a:r>
          </a:p>
        </p:txBody>
      </p:sp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>
          <a:xfrm>
            <a:off x="874713" y="1700213"/>
            <a:ext cx="10442575" cy="4929187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5.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设计软件结构：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通常程序中的一个模块完成一个适当的子功能。应该把模块组织成良好的层次系统。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软件结构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即由模块组成的层次系统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可以用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层次图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结构图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来描绘。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如果数据流图已经细化到适当的层次，则可以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直接从数据流图映射出软件结构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1055688" y="1897063"/>
            <a:ext cx="9864725" cy="3476625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6.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设计数据库：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在需求分析阶段所确定的系统数据需求的基础上，设计数据库。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数据结构的设计从某种意义上讲是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设计活动中最重要的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一个。</a:t>
            </a: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>
          <a:xfrm>
            <a:off x="1019175" y="1900238"/>
            <a:ext cx="10153650" cy="2465387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7.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制定测试计划：</a:t>
            </a:r>
          </a:p>
          <a:p>
            <a:pPr marL="990600" lvl="1" indent="-5334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在软件开发的早期阶段考虑测试问题，能促使软件设计人员在设计时注意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提高软件的可测试性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idx="1"/>
          </p:nvPr>
        </p:nvSpPr>
        <p:spPr>
          <a:xfrm>
            <a:off x="227013" y="1268413"/>
            <a:ext cx="11737975" cy="5832475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8.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书写文档：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系统说明</a:t>
            </a:r>
            <a:r>
              <a:rPr lang="zh-CN" altLang="en-US" sz="2400" b="1" dirty="0">
                <a:latin typeface="+mn-ea"/>
                <a:ea typeface="+mn-ea"/>
              </a:rPr>
              <a:t>：主要内容包括用系统流程图描绘的系统构成方案，组成系统的物理元素清单，成本／效益分析；对最佳方案的概括描述，精化的数据流图，用层次图或结构图描绘的软件结构，用</a:t>
            </a:r>
            <a:r>
              <a:rPr lang="en-US" altLang="zh-CN" sz="2400" b="1" dirty="0">
                <a:latin typeface="+mn-ea"/>
                <a:ea typeface="+mn-ea"/>
              </a:rPr>
              <a:t>IPO</a:t>
            </a:r>
            <a:r>
              <a:rPr lang="zh-CN" altLang="en-US" sz="2400" b="1" dirty="0">
                <a:latin typeface="+mn-ea"/>
                <a:ea typeface="+mn-ea"/>
              </a:rPr>
              <a:t>图或其他工具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例如</a:t>
            </a:r>
            <a:r>
              <a:rPr lang="en-US" altLang="zh-CN" sz="2400" b="1" dirty="0">
                <a:latin typeface="+mn-ea"/>
                <a:ea typeface="+mn-ea"/>
              </a:rPr>
              <a:t>PDL</a:t>
            </a:r>
            <a:r>
              <a:rPr lang="zh-CN" altLang="en-US" sz="2400" b="1" dirty="0">
                <a:latin typeface="+mn-ea"/>
                <a:ea typeface="+mn-ea"/>
              </a:rPr>
              <a:t>语言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简要描述的各个模块的算法，模块间的接口关系，以及需求、功能和模块三者之间的交叉参照关系等等。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(2)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用户手册</a:t>
            </a:r>
            <a:r>
              <a:rPr lang="zh-CN" altLang="en-US" sz="2400" b="1" dirty="0">
                <a:latin typeface="+mn-ea"/>
                <a:ea typeface="+mn-ea"/>
              </a:rPr>
              <a:t>：根据总体设计阶段的结果，修改更正在需求分析阶段产生的初步的用户手册。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(3)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测试计划</a:t>
            </a:r>
            <a:r>
              <a:rPr lang="zh-CN" altLang="en-US" sz="2400" b="1" dirty="0">
                <a:latin typeface="+mn-ea"/>
                <a:ea typeface="+mn-ea"/>
              </a:rPr>
              <a:t>：包括测试策略，测试方案，预期的测试结果，测试进度计划等等。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(4)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详细的实现计划</a:t>
            </a:r>
          </a:p>
          <a:p>
            <a:pPr marL="914400" lvl="1" indent="-457200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en-US" altLang="zh-CN" sz="2400" b="1" dirty="0">
                <a:latin typeface="+mn-ea"/>
                <a:ea typeface="+mn-ea"/>
              </a:rPr>
              <a:t>(5)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数据库设计结果</a:t>
            </a:r>
          </a:p>
        </p:txBody>
      </p:sp>
      <p:sp>
        <p:nvSpPr>
          <p:cNvPr id="20483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196975"/>
            <a:ext cx="8229600" cy="936625"/>
          </a:xfrm>
        </p:spPr>
        <p:txBody>
          <a:bodyPr rtlCol="0">
            <a:normAutofit/>
          </a:bodyPr>
          <a:lstStyle/>
          <a:p>
            <a:pPr marL="0" indent="0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9. </a:t>
            </a:r>
            <a:r>
              <a:rPr lang="zh-CN" altLang="en-US" sz="3200" b="1" dirty="0">
                <a:latin typeface="+mn-ea"/>
                <a:ea typeface="+mn-ea"/>
              </a:rPr>
              <a:t>审查和复审：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208213" y="2505075"/>
            <a:ext cx="3240087" cy="3095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可追溯性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接口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风险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实用性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技术清晰度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6527800" y="2486025"/>
            <a:ext cx="4194175" cy="407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可维护性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质量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各种选择方案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限制</a:t>
            </a:r>
          </a:p>
          <a:p>
            <a:pPr marL="342900" indent="-342900" algn="just" defTabSz="1088390" fontAlgn="b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其它具体问题</a:t>
            </a:r>
          </a:p>
        </p:txBody>
      </p:sp>
      <p:sp>
        <p:nvSpPr>
          <p:cNvPr id="21509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29" descr="Sketch-NatureOf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985838"/>
            <a:ext cx="66246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/>
          <p:cNvSpPr>
            <a:spLocks noRot="1" noChangeArrowheads="1"/>
          </p:cNvSpPr>
          <p:nvPr/>
        </p:nvSpPr>
        <p:spPr bwMode="auto">
          <a:xfrm>
            <a:off x="1055688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软件设计的本质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idx="1"/>
          </p:nvPr>
        </p:nvSpPr>
        <p:spPr>
          <a:xfrm>
            <a:off x="695325" y="1289050"/>
            <a:ext cx="9575800" cy="4392613"/>
          </a:xfrm>
        </p:spPr>
        <p:txBody>
          <a:bodyPr rtlCol="0">
            <a:normAutofit/>
          </a:bodyPr>
          <a:lstStyle/>
          <a:p>
            <a:pPr marL="990600" lvl="1" indent="-533400"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过去软件设计曾被狭隘地认为是“编程序”或“写代码”，致使软件设计没有发挥它重要的作用，导致软件系统结构稳定性极差：</a:t>
            </a:r>
          </a:p>
        </p:txBody>
      </p:sp>
      <p:sp>
        <p:nvSpPr>
          <p:cNvPr id="7171" name="灯片编号占位符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060BD158-B8D7-48D9-BE70-AFDF00EF7233}" type="slidenum">
              <a:rPr lang="en-US" altLang="zh-CN" sz="1200" smtClean="0">
                <a:latin typeface="Arial" charset="0"/>
              </a:rPr>
              <a:pPr eaLnBrk="0" hangingPunct="0"/>
              <a:t>3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7172" name="Rectangle 5"/>
          <p:cNvSpPr>
            <a:spLocks noRot="1" noChangeArrowheads="1"/>
          </p:cNvSpPr>
          <p:nvPr/>
        </p:nvSpPr>
        <p:spPr bwMode="auto">
          <a:xfrm>
            <a:off x="1055688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软件设计的本质</a:t>
            </a: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655888"/>
            <a:ext cx="9361488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051"/>
          <p:cNvSpPr>
            <a:spLocks noGrp="1" noChangeArrowheads="1"/>
          </p:cNvSpPr>
          <p:nvPr>
            <p:ph idx="1"/>
          </p:nvPr>
        </p:nvSpPr>
        <p:spPr>
          <a:xfrm>
            <a:off x="1558925" y="1963738"/>
            <a:ext cx="9548813" cy="4929187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软件设计是软件开发过程中承前启后的工作，它依据软件需求规格说明书建立软件设计方案，作为下一步程序编码的依据；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是在软件开发中形成质量的地方：设计提供了可用于质量评估的软件表示；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是将需求准确转换为完整的软件产品或系统的唯一办法；</a:t>
            </a:r>
          </a:p>
        </p:txBody>
      </p:sp>
      <p:sp>
        <p:nvSpPr>
          <p:cNvPr id="8195" name="Rectangle 2052"/>
          <p:cNvSpPr>
            <a:spLocks noRot="1" noChangeArrowheads="1"/>
          </p:cNvSpPr>
          <p:nvPr/>
        </p:nvSpPr>
        <p:spPr bwMode="auto">
          <a:xfrm>
            <a:off x="1055688" y="7620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软件设计的本质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软件设计过程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71588" y="1557338"/>
            <a:ext cx="9648825" cy="4760912"/>
            <a:chOff x="340" y="845"/>
            <a:chExt cx="5164" cy="2611"/>
          </a:xfrm>
        </p:grpSpPr>
        <p:pic>
          <p:nvPicPr>
            <p:cNvPr id="9220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845"/>
              <a:ext cx="5164" cy="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930" name="Text Box 10"/>
            <p:cNvSpPr txBox="1">
              <a:spLocks noChangeArrowheads="1"/>
            </p:cNvSpPr>
            <p:nvPr/>
          </p:nvSpPr>
          <p:spPr bwMode="auto">
            <a:xfrm>
              <a:off x="1973" y="3203"/>
              <a:ext cx="1724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开发阶段的信息流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软件设计过程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/>
        </p:nvGraphicFramePr>
        <p:xfrm>
          <a:off x="334963" y="981075"/>
          <a:ext cx="112331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icture" r:id="rId3" imgW="4322064" imgH="2392680" progId="Word.Picture.8">
                  <p:embed/>
                </p:oleObj>
              </mc:Choice>
              <mc:Fallback>
                <p:oleObj name="Picture" r:id="rId3" imgW="4322064" imgH="2392680" progId="Word.Picture.8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981075"/>
                        <a:ext cx="11233150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5050" y="5949950"/>
            <a:ext cx="405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将分析模型转换为软件设计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2276475"/>
            <a:ext cx="9864725" cy="4929188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概要设计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：将软件需求转化为数据结构和软件的系统结构，即系统的模块划分。</a:t>
            </a:r>
          </a:p>
          <a:p>
            <a:pPr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详细设计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：通过对系统的结构表示（每个模块的内部工作）进行细化，得到软件的详细的数据结构和算法。</a:t>
            </a:r>
          </a:p>
        </p:txBody>
      </p:sp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704975"/>
            <a:ext cx="8229600" cy="4929188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总体设计过程通常由两个主要阶段组成：</a:t>
            </a:r>
          </a:p>
          <a:p>
            <a:pPr lvl="1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系统设计阶段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：确定系统的具体实现方案；</a:t>
            </a:r>
          </a:p>
          <a:p>
            <a:pPr lvl="1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结构设计阶段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：确定软件结构。</a:t>
            </a:r>
          </a:p>
          <a:p>
            <a:pPr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典型的总体设计过程包括以下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个步骤：</a:t>
            </a: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623888" y="1928813"/>
            <a:ext cx="10585450" cy="3587750"/>
          </a:xfrm>
        </p:spPr>
        <p:txBody>
          <a:bodyPr rtlCol="0">
            <a:normAutofit/>
          </a:bodyPr>
          <a:lstStyle/>
          <a:p>
            <a:pPr marL="0" indent="0" algn="just" defTabSz="816610" eaLnBrk="1" fontAlgn="auto" hangingPunct="1"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1.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设想供选择的方案：</a:t>
            </a:r>
          </a:p>
          <a:p>
            <a:pPr marL="990600" lvl="1" indent="-533400" algn="just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需求分析阶段得出的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数据流图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是总体设计的极好的出发点。</a:t>
            </a:r>
          </a:p>
          <a:p>
            <a:pPr marL="990600" lvl="1" indent="-533400" algn="just" defTabSz="816610" eaLnBrk="1" fontAlgn="auto" hangingPunct="1">
              <a:spcAft>
                <a:spcPts val="0"/>
              </a:spcAft>
              <a:buClr>
                <a:srgbClr val="FF9900"/>
              </a:buClr>
              <a:buSzPct val="6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设想供选择的方案的一种常用的方法是，设想把数据流图中的处理分组的各种可能的方法，抛弃在技术上行不通的分组方法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例如，组内不同处理的执行时间不相容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，余下的分组方法代表可能的实现策略，并且可以启示供选择的物理系统。 </a:t>
            </a:r>
          </a:p>
        </p:txBody>
      </p:sp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1127125" y="1190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软件总体设计过程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53</TotalTime>
  <Words>905</Words>
  <Application>Microsoft Office PowerPoint</Application>
  <PresentationFormat>自定义</PresentationFormat>
  <Paragraphs>77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新版软件工程母版</vt:lpstr>
      <vt:lpstr>Picture</vt:lpstr>
      <vt:lpstr>软件设计——设计过程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chy</dc:creator>
  <cp:lastModifiedBy>chy</cp:lastModifiedBy>
  <cp:revision>523</cp:revision>
  <dcterms:created xsi:type="dcterms:W3CDTF">2003-04-17T11:49:48Z</dcterms:created>
  <dcterms:modified xsi:type="dcterms:W3CDTF">2023-03-21T02:35:00Z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D934E26F663047879DF4323344E8042E</vt:lpwstr>
  </property>
  <property fmtid="{D5CDD505-2E9C-101B-9397-08002B2CF9AE}" pid="3" name="KSOProductBuildVer">
    <vt:lpwstr>2052-11.1.0.10667</vt:lpwstr>
  </property>
</Properties>
</file>