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0413" cy="6859588"/>
  <p:notesSz cx="6858000" cy="9144000"/>
  <p:defaultTextStyle>
    <a:defPPr>
      <a:defRPr lang="zh-CN"/>
    </a:defPPr>
    <a:lvl1pPr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4513" indent="-8731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9025" indent="-174625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indent="-260350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indent="-34766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 userDrawn="1"/>
        </p:nvSpPr>
        <p:spPr bwMode="auto">
          <a:xfrm>
            <a:off x="2682875" y="4081463"/>
            <a:ext cx="54340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主讲人：冯</a:t>
            </a:r>
            <a:r>
              <a:rPr lang="en-US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铁</a:t>
            </a:r>
          </a:p>
        </p:txBody>
      </p:sp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8" y="1588"/>
            <a:ext cx="12287251" cy="691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 descr="吉大校标（白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9" descr="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C3E17-6213-48BB-9392-82EFC8171189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9C7CE-7148-4FA1-94FF-A7DFA06C3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3AFC-0714-47E1-99AF-1B511F7261FB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652B4-3FA4-4F8A-85FB-029A146A79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6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F96A4-D189-4891-A4A0-3AF0A2B60A75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DF2A8-22B3-4795-B1F7-87848AFBD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0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7" name="六边形 6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-9525" y="881063"/>
            <a:ext cx="12199938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E7B91-A150-420D-9766-E0B42FD91009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20FE5-F3F0-4E84-BCDE-7774EE144F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8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CE3E5-2B85-4240-AFCC-264BAE21C5D2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FC89B-3A4B-4422-A109-7334991205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4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56A7E-33C7-4692-8CAE-7F0252760A58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9C71-4D4B-4FE6-B25D-2A16336C8F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4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E53F0-315F-4C5B-B60F-D13688D8FC44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1FDC3-23DF-42CF-9ECB-31D5B363A4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4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9525" y="890588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0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>
            <a:spLocks noChangeArrowheads="1"/>
          </p:cNvSpPr>
          <p:nvPr userDrawn="1"/>
        </p:nvSpPr>
        <p:spPr bwMode="auto">
          <a:xfrm>
            <a:off x="831850" y="261938"/>
            <a:ext cx="57673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>
              <a:defRPr/>
            </a:pPr>
            <a:endParaRPr lang="zh-CN" altLang="en-US" sz="3600" b="1" smtClean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 userDrawn="1"/>
        </p:nvSpPr>
        <p:spPr bwMode="auto">
          <a:xfrm>
            <a:off x="838200" y="261938"/>
            <a:ext cx="57673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>
              <a:defRPr/>
            </a:pPr>
            <a:endParaRPr lang="zh-CN" altLang="en-US" sz="3600" b="1" smtClean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15D8B-12FB-453C-BF95-26C155AFB4F9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6471C-90B4-4C9A-B72B-E6BD6F86CB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4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DC689-42DE-435A-8EFD-7CF1CC4648E9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17A3B-C3E6-4338-AE02-18B4F2AFA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D156-9502-4775-B0CA-57D7542B23BC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0A912-909A-4457-B1A9-0D3E6424BE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3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2F0C1-0CEE-4637-8F13-5A29AE4F8A95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A426D-FD38-49CB-9E79-2576D7DFB4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7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1213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fontAlgn="auto">
              <a:defRPr sz="14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197C14-160E-481E-A517-2371FEFC5DB6}" type="datetimeFigureOut">
              <a:rPr lang="zh-CN" altLang="en-US"/>
              <a:pPr>
                <a:defRPr/>
              </a:pPr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fontAlgn="auto">
              <a:defRPr sz="14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D936AF-8362-43BD-8885-AD623FD15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11" r:id="rId3"/>
    <p:sldLayoutId id="2147483712" r:id="rId4"/>
    <p:sldLayoutId id="2147483713" r:id="rId5"/>
    <p:sldLayoutId id="2147483721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1089025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7988" indent="-407988" algn="l" defTabSz="10890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238" indent="-339725" algn="l" defTabSz="10890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488" indent="-271463" algn="l" defTabSz="10890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3050" algn="l" defTabSz="10890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513" indent="-273050" algn="l" defTabSz="10890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479425" y="2205038"/>
            <a:ext cx="10361613" cy="1471612"/>
          </a:xfrm>
        </p:spPr>
        <p:txBody>
          <a:bodyPr/>
          <a:lstStyle/>
          <a:p>
            <a:pPr eaLnBrk="1" hangingPunct="1"/>
            <a:r>
              <a:rPr lang="zh-CN" altLang="en-US" smtClean="0"/>
              <a:t>设计原理</a:t>
            </a:r>
          </a:p>
        </p:txBody>
      </p:sp>
      <p:pic>
        <p:nvPicPr>
          <p:cNvPr id="5123" name="图片 3" descr="吉大校标（白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196975"/>
            <a:ext cx="8231187" cy="4930775"/>
          </a:xfrm>
        </p:spPr>
        <p:txBody>
          <a:bodyPr lIns="91465" tIns="45732" rIns="91465" bIns="45732"/>
          <a:lstStyle/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抽象层次</a:t>
            </a: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Ⅲ. </a:t>
            </a: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程序过程表示。以二维绘图生成任务为例：</a:t>
            </a:r>
            <a:b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</a:b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</a:t>
            </a: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PROCEDURE</a:t>
            </a: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2-D drawing creation</a:t>
            </a:r>
            <a:b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</a:b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REPEAT UNTIL (drawing creation task terminates) </a:t>
            </a:r>
            <a:b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</a:b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DO WHILE (digitizer interaction occurs)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        digitizer interface task;</a:t>
            </a:r>
            <a:b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</a:b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    DETERMINE drawing request CASE;</a:t>
            </a:r>
            <a:b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</a:b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        line</a:t>
            </a: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         </a:t>
            </a: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line drawing task;</a:t>
            </a:r>
            <a:b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</a:b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        rectangle</a:t>
            </a: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rectangle drawing task; </a:t>
            </a:r>
            <a:b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</a:b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        circle</a:t>
            </a: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      </a:t>
            </a: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circle drawing task; </a:t>
            </a:r>
            <a:b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</a:b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        </a:t>
            </a: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……</a:t>
            </a:r>
          </a:p>
        </p:txBody>
      </p:sp>
      <p:sp>
        <p:nvSpPr>
          <p:cNvPr id="14339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软件设计的原理：抽象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idx="1"/>
          </p:nvPr>
        </p:nvSpPr>
        <p:spPr>
          <a:xfrm>
            <a:off x="766763" y="1196975"/>
            <a:ext cx="10728325" cy="4930775"/>
          </a:xfrm>
        </p:spPr>
        <p:txBody>
          <a:bodyPr lIns="91465" tIns="45732" rIns="91465" bIns="45732"/>
          <a:lstStyle/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为了能集中精力解决主要问题而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尽量推迟对问题细节的考虑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</a:t>
            </a:r>
          </a:p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人类的认知过程遵守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Miller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法则</a:t>
            </a:r>
            <a:r>
              <a:rPr lang="zh-CN" altLang="en-US" sz="2800" b="1" kern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*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：一个人在任何时候都只能把注意力集中在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(7±2)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个知识块上。 </a:t>
            </a:r>
          </a:p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逐步求精可视为一种自顶向下的设计策略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。按照这种设计策略，程序的体系结构是通过逐步精化处理过程的层次而设计出来的。通过逐步分解对功能的宏观陈述而开发出层次结构，直至最终得出用程序设计语言表达的程序。 </a:t>
            </a:r>
          </a:p>
          <a:p>
            <a:pPr marL="342900" indent="-342900" algn="just" defTabSz="914400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28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algn="just" defTabSz="914400" eaLnBrk="1" hangingPunct="1">
              <a:buClr>
                <a:srgbClr val="FFFF00"/>
              </a:buClr>
              <a:buSzPct val="120000"/>
              <a:buFont typeface="Times New Roman" panose="02020603050405020304" pitchFamily="18" charset="0"/>
              <a:buChar char="*"/>
              <a:defRPr/>
            </a:pPr>
            <a:r>
              <a:rPr lang="en-US" altLang="zh-CN" sz="1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George A. Miller, </a:t>
            </a:r>
            <a:r>
              <a:rPr lang="en-US" altLang="zh-CN" sz="1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en-US" altLang="zh-CN" sz="1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The Magical Number Seven, Plus or Minus Two: Some Limits on Our Capacity for Processing Information</a:t>
            </a:r>
            <a:r>
              <a:rPr lang="en-US" altLang="zh-CN" sz="1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en-US" altLang="zh-CN" sz="1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 originally published in The Psychological Review, 1956, vol. 63, pp. 81-97</a:t>
            </a:r>
          </a:p>
          <a:p>
            <a:pPr marL="342900" indent="-342900" algn="just" defTabSz="914400" eaLnBrk="1" hangingPunct="1">
              <a:buClr>
                <a:srgbClr val="FFFF00"/>
              </a:buClr>
              <a:buSzPct val="120000"/>
              <a:buFont typeface="Times New Roman" panose="02020603050405020304" pitchFamily="18" charset="0"/>
              <a:buChar char="*"/>
              <a:defRPr/>
            </a:pPr>
            <a:endParaRPr lang="en-US" altLang="zh-CN" sz="16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5363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软件设计的原理：逐步求精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idx="1"/>
          </p:nvPr>
        </p:nvSpPr>
        <p:spPr>
          <a:xfrm>
            <a:off x="911225" y="1196975"/>
            <a:ext cx="10367963" cy="5257800"/>
          </a:xfrm>
        </p:spPr>
        <p:txBody>
          <a:bodyPr lIns="91465" tIns="45732" rIns="91465" bIns="45732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对于如何分解软件，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信息隐藏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原理指出：模块应该设计成其中包含的信息（过程和数据）对不需要这些信息的其他模块来说是不可访问的。 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局部化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：指把一些关系密切的软件元素物理地放得彼此靠近 。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隐藏的是模块的实现细节。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好处：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支持模块的并行开发；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使得软件易修改，减少后期测试和维护的工作量；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系统易于扩充。</a:t>
            </a:r>
          </a:p>
        </p:txBody>
      </p:sp>
      <p:sp>
        <p:nvSpPr>
          <p:cNvPr id="1638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7884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软件设计的原理：信息隐藏和局部化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idx="1"/>
          </p:nvPr>
        </p:nvSpPr>
        <p:spPr>
          <a:xfrm>
            <a:off x="1198563" y="1196975"/>
            <a:ext cx="9864725" cy="4930775"/>
          </a:xfrm>
        </p:spPr>
        <p:txBody>
          <a:bodyPr lIns="91465" tIns="45732" rIns="91465" bIns="45732"/>
          <a:lstStyle/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模块独立：每个模块完成一个相对独立的子功能，并且和其他模块之间的关系很简单。 它是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模块化、抽象、信息隐藏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和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局部化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概念的直接结果。</a:t>
            </a:r>
          </a:p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模块独立的理由：</a:t>
            </a:r>
          </a:p>
          <a:p>
            <a:pPr marL="742950" lvl="1" indent="-285750" algn="just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第一，有效的模块化（即具有独立性的模块）的软件比较容易开发出来；</a:t>
            </a:r>
          </a:p>
          <a:p>
            <a:pPr marL="742950" lvl="1" indent="-285750" algn="just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第二，独立的模块比较容易测试和维护。</a:t>
            </a:r>
          </a:p>
        </p:txBody>
      </p:sp>
      <p:sp>
        <p:nvSpPr>
          <p:cNvPr id="17411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2327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软件设计的原理：模块独立性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idx="1"/>
          </p:nvPr>
        </p:nvSpPr>
        <p:spPr>
          <a:xfrm>
            <a:off x="1198563" y="1485900"/>
            <a:ext cx="9504362" cy="3756025"/>
          </a:xfrm>
        </p:spPr>
        <p:txBody>
          <a:bodyPr lIns="91465" tIns="45732" rIns="91465" bIns="45732"/>
          <a:lstStyle/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模块的独立程度可以由两个定性标准度量，这两个标准分别称为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耦合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和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内聚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  <a:endParaRPr lang="zh-CN" altLang="en-US" sz="2800" b="1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耦合（Coupling）：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衡量不同模块彼此间互相依赖（连接）的紧密程度；</a:t>
            </a:r>
          </a:p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内聚（Cohesion）：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衡量一个模块内部各个元素彼此结合的紧密程度。 </a:t>
            </a:r>
          </a:p>
        </p:txBody>
      </p:sp>
      <p:sp>
        <p:nvSpPr>
          <p:cNvPr id="1843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软件设计的原理：模块独立性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idx="1"/>
          </p:nvPr>
        </p:nvSpPr>
        <p:spPr>
          <a:xfrm>
            <a:off x="1846263" y="1196975"/>
            <a:ext cx="8364537" cy="4930775"/>
          </a:xfrm>
        </p:spPr>
        <p:txBody>
          <a:bodyPr lIns="91465" tIns="45732" rIns="91465" bIns="45732"/>
          <a:lstStyle/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模块：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可单独命名和可编址的部分。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由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边界元素限定的相邻程序元素的序列，而且有一个总体标识符代表它）如：</a:t>
            </a:r>
          </a:p>
          <a:p>
            <a:pPr marL="742950" lvl="1" indent="-285750" algn="just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procedure, function, subroutine, 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block, Macro</a:t>
            </a:r>
            <a:endParaRPr lang="en-US" altLang="zh-CN" sz="24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algn="just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模块化：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程序划分成独立命名且可独立访问的模块，每个模块完成一个子功能，把这些模块集成起来构成一个整体，可以完成指定的功能满足用户的需求。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</a:t>
            </a:r>
          </a:p>
        </p:txBody>
      </p:sp>
      <p:sp>
        <p:nvSpPr>
          <p:cNvPr id="614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软件设计的原理：模块化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196975"/>
            <a:ext cx="8231187" cy="4930775"/>
          </a:xfrm>
        </p:spPr>
        <p:txBody>
          <a:bodyPr lIns="91465" tIns="45732" rIns="91465" bIns="45732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模块化的根据：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设函数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C(X)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定义问题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X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的复杂程度，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且函数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E(X)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确定解决问题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X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需要的工作量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时间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对于两个问题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和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2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，如果：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C(P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)&gt;C(P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2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显然：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E(P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)&gt;E(P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2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；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根据人类解决一般问题的经验，另一个有趣的规律是：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C(P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+ 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2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)&gt;C(P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)+C(P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2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由此不难得出：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E(P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+ 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2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)&gt;E(P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)+E(P</a:t>
            </a:r>
            <a:r>
              <a:rPr lang="en-US" altLang="zh-CN" sz="2400" b="1" kern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2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</a:p>
        </p:txBody>
      </p:sp>
      <p:sp>
        <p:nvSpPr>
          <p:cNvPr id="7171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软件设计的原理：模块化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idx="1"/>
          </p:nvPr>
        </p:nvSpPr>
        <p:spPr>
          <a:xfrm>
            <a:off x="1835150" y="1053629"/>
            <a:ext cx="8231187" cy="4930775"/>
          </a:xfrm>
        </p:spPr>
        <p:txBody>
          <a:bodyPr lIns="91465" tIns="45732" rIns="91465" bIns="45732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模块并非越多越好：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随着模块数目增加，设计模块间接口所需要的工作量也将增加。</a:t>
            </a:r>
          </a:p>
        </p:txBody>
      </p:sp>
      <p:sp>
        <p:nvSpPr>
          <p:cNvPr id="819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软件设计的原理：模块化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492375"/>
            <a:ext cx="6770688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196975"/>
            <a:ext cx="8231187" cy="4930775"/>
          </a:xfrm>
        </p:spPr>
        <p:txBody>
          <a:bodyPr lIns="91465" tIns="45732" rIns="91465" bIns="45732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模块化原理的好处：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软件结构清晰 ，容易设计、阅读和理解；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软件容易测试和调试，因而有助于提高软件的可靠性；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能够提高软件的可修改性；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有助于软件开发工程的组织管理；</a:t>
            </a:r>
          </a:p>
        </p:txBody>
      </p:sp>
      <p:sp>
        <p:nvSpPr>
          <p:cNvPr id="9219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软件设计的原理：模块化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idx="1"/>
          </p:nvPr>
        </p:nvSpPr>
        <p:spPr>
          <a:xfrm>
            <a:off x="1487488" y="1630363"/>
            <a:ext cx="9431337" cy="3095625"/>
          </a:xfrm>
        </p:spPr>
        <p:txBody>
          <a:bodyPr lIns="91465" tIns="45732" rIns="91465" bIns="45732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抽象：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抽出事物的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本质特性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而暂时不考虑它们的细节。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软件设计过程应当是在不同抽象级别考虑和处理问题的过程。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软件工程过程的每一步都是对软件解法的抽象层次的一次精化。</a:t>
            </a:r>
          </a:p>
        </p:txBody>
      </p:sp>
      <p:sp>
        <p:nvSpPr>
          <p:cNvPr id="10243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2327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软件设计的原理：抽象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idx="1"/>
          </p:nvPr>
        </p:nvSpPr>
        <p:spPr>
          <a:xfrm>
            <a:off x="1198563" y="1196975"/>
            <a:ext cx="9288462" cy="4930775"/>
          </a:xfrm>
        </p:spPr>
        <p:txBody>
          <a:bodyPr lIns="91465" tIns="45732" rIns="91465" bIns="45732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过程抽象：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把完成一个特定功能的动作序列抽象为一个过程名和参数表，以后通过指定过程名和实际参数调用此过程。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数据抽象：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把一个数据对象的定义抽象为一个数据类型名，用此类型名可定义多个具有相同性质的数据对象。</a:t>
            </a:r>
          </a:p>
        </p:txBody>
      </p:sp>
      <p:sp>
        <p:nvSpPr>
          <p:cNvPr id="1126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软件设计的原理：抽象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idx="1"/>
          </p:nvPr>
        </p:nvSpPr>
        <p:spPr>
          <a:xfrm>
            <a:off x="1127125" y="1196975"/>
            <a:ext cx="9083675" cy="4930775"/>
          </a:xfrm>
        </p:spPr>
        <p:txBody>
          <a:bodyPr lIns="91465" tIns="45732" rIns="91465" bIns="45732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过程抽象举例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: 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开发一个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CAD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软件的三层抽象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抽象层次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Ⅰ. 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用问题所处环境的术语来描述这个软件：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该软件包括一个计算机绘图界面，向绘图员显示图形，以及一个数字化仪界面，用以代替绘图板和丁字尺。所有直线、折线、矩形、圆及曲线的描画、所有的几何计算、所有的剖面图和辅助视图都可以用这个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CAD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软件实现</a:t>
            </a:r>
            <a:r>
              <a:rPr lang="en-US" altLang="zh-CN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……</a:t>
            </a:r>
          </a:p>
        </p:txBody>
      </p:sp>
      <p:sp>
        <p:nvSpPr>
          <p:cNvPr id="12291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软件设计的原理：抽象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196975"/>
            <a:ext cx="8231187" cy="4930775"/>
          </a:xfrm>
        </p:spPr>
        <p:txBody>
          <a:bodyPr lIns="91465" tIns="45732" rIns="91465" bIns="45732"/>
          <a:lstStyle/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抽象层次</a:t>
            </a:r>
            <a:r>
              <a:rPr lang="en-US" altLang="zh-CN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Ⅱ. </a:t>
            </a: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任务需求的描述：</a:t>
            </a:r>
          </a:p>
          <a:p>
            <a:pPr marL="1143000" lvl="2" indent="-228600" defTabSz="91440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CAD SOFTWARE TASKS</a:t>
            </a:r>
            <a:br>
              <a:rPr lang="en-US" altLang="zh-CN" sz="20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</a:br>
            <a:r>
              <a:rPr lang="en-US" altLang="zh-CN" sz="20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user interaction task;</a:t>
            </a:r>
            <a:br>
              <a:rPr lang="en-US" altLang="zh-CN" sz="20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</a:br>
            <a:r>
              <a:rPr lang="en-US" altLang="zh-CN" sz="20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2-D drawing creation task;</a:t>
            </a:r>
          </a:p>
          <a:p>
            <a:pPr marL="1143000" lvl="2" indent="-228600" defTabSz="91440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graphics display task;  </a:t>
            </a:r>
          </a:p>
          <a:p>
            <a:pPr marL="1143000" lvl="2" indent="-228600" defTabSz="91440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drawing file management task;</a:t>
            </a:r>
          </a:p>
          <a:p>
            <a:pPr marL="1143000" lvl="2" indent="-228600" defTabSz="91440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END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在这个抽象层次上，未给出</a:t>
            </a: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怎样做</a:t>
            </a: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sz="2400" b="1" kern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的信息，不能直接实现。</a:t>
            </a:r>
          </a:p>
        </p:txBody>
      </p:sp>
      <p:sp>
        <p:nvSpPr>
          <p:cNvPr id="1331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软件设计的原理：抽象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904</Words>
  <Application>Microsoft Office PowerPoint</Application>
  <PresentationFormat>自定义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宋体</vt:lpstr>
      <vt:lpstr>Arial</vt:lpstr>
      <vt:lpstr>黑体</vt:lpstr>
      <vt:lpstr>Wingdings</vt:lpstr>
      <vt:lpstr>Times New Roman</vt:lpstr>
      <vt:lpstr>新版软件工程母版</vt:lpstr>
      <vt:lpstr>设计原理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20</cp:revision>
  <dcterms:created xsi:type="dcterms:W3CDTF">2021-07-20T05:30:00Z</dcterms:created>
  <dcterms:modified xsi:type="dcterms:W3CDTF">2022-04-27T08:27:50Z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D9966F3DA579473FB68D7489BC9B7526</vt:lpwstr>
  </property>
  <property fmtid="{D5CDD505-2E9C-101B-9397-08002B2CF9AE}" pid="3" name="KSOProductBuildVer">
    <vt:lpwstr>2052-11.1.0.10667</vt:lpwstr>
  </property>
</Properties>
</file>