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3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1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2682768" y="4081771"/>
            <a:ext cx="54333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主讲人：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</a:t>
            </a:r>
            <a:r>
              <a:rPr kumimoji="1"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9525" y="881380"/>
            <a:ext cx="12199938" cy="88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18" cy="6858347"/>
          </a:xfrm>
          <a:prstGeom prst="rect">
            <a:avLst/>
          </a:prstGeom>
        </p:spPr>
      </p:pic>
      <p:sp>
        <p:nvSpPr>
          <p:cNvPr id="7" name="六边形 6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9525" y="890270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832084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838622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537" y="2133650"/>
            <a:ext cx="10361851" cy="1470365"/>
          </a:xfrm>
        </p:spPr>
        <p:txBody>
          <a:bodyPr/>
          <a:lstStyle/>
          <a:p>
            <a:r>
              <a:rPr lang="zh-CN" altLang="en-US" dirty="0" smtClean="0"/>
              <a:t>内聚</a:t>
            </a:r>
            <a:endParaRPr lang="zh-CN" altLang="en-US" dirty="0"/>
          </a:p>
        </p:txBody>
      </p:sp>
      <p:pic>
        <p:nvPicPr>
          <p:cNvPr id="4" name="图片 3" descr="吉大校标（白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idx="1"/>
          </p:nvPr>
        </p:nvSpPr>
        <p:spPr>
          <a:xfrm>
            <a:off x="926465" y="1295400"/>
            <a:ext cx="10443845" cy="411543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功能内聚（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Functional Cohesion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只做一件事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一个模块中各个部分都是完成某一具体功能必不可少的组成部分，或者说该模块中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所有部分都是为了完成一项具体功能而协同工作，紧密联系，不可分割的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。则称该模块为功能内聚模块。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这种模块易于修改和维护，因为它们的功能是明确的，模块间的耦合是简单的。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idx="1"/>
          </p:nvPr>
        </p:nvSpPr>
        <p:spPr>
          <a:xfrm>
            <a:off x="875030" y="1125855"/>
            <a:ext cx="10408920" cy="230378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内聚（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Cohesion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标志一个模块内各个元素彼此结合的紧密程度，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是模块功能强度的度量，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用来量化表示一个模块在多大程度上专注于一件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事情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一个模块内部各个元素彼此结合得越紧密，内聚度就越高，模块独立性就越强</a:t>
            </a:r>
          </a:p>
        </p:txBody>
      </p:sp>
      <p:sp>
        <p:nvSpPr>
          <p:cNvPr id="288772" name="Rectangle 4"/>
          <p:cNvSpPr>
            <a:spLocks noRot="1" noChangeArrowheads="1"/>
          </p:cNvSpPr>
          <p:nvPr/>
        </p:nvSpPr>
        <p:spPr bwMode="auto">
          <a:xfrm>
            <a:off x="875665" y="130175"/>
            <a:ext cx="946848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模块独立性：内聚</a:t>
            </a:r>
          </a:p>
        </p:txBody>
      </p:sp>
      <p:grpSp>
        <p:nvGrpSpPr>
          <p:cNvPr id="14342" name="Group 17"/>
          <p:cNvGrpSpPr/>
          <p:nvPr/>
        </p:nvGrpSpPr>
        <p:grpSpPr>
          <a:xfrm>
            <a:off x="1674629" y="3563010"/>
            <a:ext cx="8840837" cy="2819922"/>
            <a:chOff x="96" y="2244"/>
            <a:chExt cx="5568" cy="1776"/>
          </a:xfrm>
        </p:grpSpPr>
        <p:pic>
          <p:nvPicPr>
            <p:cNvPr id="1434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" y="2244"/>
              <a:ext cx="5568" cy="17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7" name="Line 10"/>
            <p:cNvSpPr/>
            <p:nvPr/>
          </p:nvSpPr>
          <p:spPr>
            <a:xfrm>
              <a:off x="5420" y="2568"/>
              <a:ext cx="0" cy="18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8" name="Line 11"/>
            <p:cNvSpPr/>
            <p:nvPr/>
          </p:nvSpPr>
          <p:spPr>
            <a:xfrm>
              <a:off x="295" y="2568"/>
              <a:ext cx="0" cy="18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9" name="Line 12"/>
            <p:cNvSpPr/>
            <p:nvPr/>
          </p:nvSpPr>
          <p:spPr>
            <a:xfrm>
              <a:off x="1756" y="2568"/>
              <a:ext cx="0" cy="18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0" name="Line 13"/>
            <p:cNvSpPr/>
            <p:nvPr/>
          </p:nvSpPr>
          <p:spPr>
            <a:xfrm>
              <a:off x="3223" y="2568"/>
              <a:ext cx="0" cy="18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1" name="Text Box 14"/>
            <p:cNvSpPr txBox="1"/>
            <p:nvPr/>
          </p:nvSpPr>
          <p:spPr>
            <a:xfrm>
              <a:off x="612" y="2523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高内聚</a:t>
              </a:r>
            </a:p>
          </p:txBody>
        </p:sp>
        <p:sp>
          <p:nvSpPr>
            <p:cNvPr id="14352" name="Text Box 15"/>
            <p:cNvSpPr txBox="1"/>
            <p:nvPr/>
          </p:nvSpPr>
          <p:spPr>
            <a:xfrm>
              <a:off x="4105" y="2523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低内聚</a:t>
              </a:r>
            </a:p>
          </p:txBody>
        </p:sp>
        <p:sp>
          <p:nvSpPr>
            <p:cNvPr id="14353" name="Text Box 16"/>
            <p:cNvSpPr txBox="1"/>
            <p:nvPr/>
          </p:nvSpPr>
          <p:spPr>
            <a:xfrm>
              <a:off x="2154" y="2523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中内聚</a:t>
              </a: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717" y="2852"/>
              <a:ext cx="680" cy="2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  <a:effectLst/>
          </p:spPr>
          <p:txBody>
            <a:bodyPr wrap="square" lIns="0" rIns="0" anchor="ctr" anchorCtr="0"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endPara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华文仿宋" pitchFamily="2" charset="-122"/>
                <a:cs typeface="+mn-cs"/>
              </a:endParaRPr>
            </a:p>
          </p:txBody>
        </p:sp>
        <p:sp>
          <p:nvSpPr>
            <p:cNvPr id="16" name="Line 10"/>
            <p:cNvSpPr/>
            <p:nvPr/>
          </p:nvSpPr>
          <p:spPr>
            <a:xfrm>
              <a:off x="5436" y="2951"/>
              <a:ext cx="0" cy="18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774" name="Text Box 6"/>
            <p:cNvSpPr txBox="1">
              <a:spLocks noChangeArrowheads="1"/>
            </p:cNvSpPr>
            <p:nvPr/>
          </p:nvSpPr>
          <p:spPr bwMode="auto">
            <a:xfrm>
              <a:off x="4692" y="2859"/>
              <a:ext cx="705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0" rIns="0" anchor="ctr" anchorCtr="0">
              <a:normAutofit fontScale="92500"/>
            </a:bodyPr>
            <a:lstStyle/>
            <a:p>
              <a:pPr marR="0" algn="dist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4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华文仿宋" pitchFamily="2" charset="-122"/>
                  <a:cs typeface="+mn-cs"/>
                </a:rPr>
                <a:t>偶然内聚</a:t>
              </a: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1065" y="2795"/>
              <a:ext cx="681" cy="4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  <a:effectLst/>
          </p:spPr>
          <p:txBody>
            <a:bodyPr wrap="square" lIns="0" rIns="0" anchor="ctr" anchorCtr="0">
              <a:normAutofit/>
            </a:bodyPr>
            <a:lstStyle>
              <a:defPPr>
                <a:defRPr lang="zh-CN"/>
              </a:defPPr>
              <a:lvl1pPr marR="0" algn="dist" defTabSz="914400">
                <a:spcBef>
                  <a:spcPct val="50000"/>
                </a:spcBef>
                <a:buClrTx/>
                <a:buSzTx/>
                <a:buFontTx/>
                <a:buNone/>
                <a:defRPr kumimoji="0" sz="2400" b="1" cap="none" spc="0" normalizeH="0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华文仿宋" pitchFamily="2" charset="-122"/>
                </a:defRPr>
              </a:lvl1pPr>
            </a:lstStyle>
            <a:p>
              <a:endParaRPr lang="zh-CN" altLang="en-US" dirty="0"/>
            </a:p>
          </p:txBody>
        </p:sp>
        <p:sp>
          <p:nvSpPr>
            <p:cNvPr id="288775" name="Text Box 7"/>
            <p:cNvSpPr txBox="1">
              <a:spLocks noChangeArrowheads="1"/>
            </p:cNvSpPr>
            <p:nvPr/>
          </p:nvSpPr>
          <p:spPr bwMode="auto">
            <a:xfrm>
              <a:off x="1020" y="2751"/>
              <a:ext cx="771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 anchor="ctr" anchorCtr="0">
              <a:normAutofit/>
            </a:bodyPr>
            <a:lstStyle>
              <a:defPPr>
                <a:defRPr lang="zh-CN"/>
              </a:defPPr>
              <a:lvl1pPr marR="0" algn="dist" defTabSz="914400">
                <a:spcBef>
                  <a:spcPct val="50000"/>
                </a:spcBef>
                <a:buClrTx/>
                <a:buSzTx/>
                <a:buFontTx/>
                <a:buNone/>
                <a:defRPr kumimoji="0" sz="2400" b="1" cap="none" spc="0" normalizeH="0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华文仿宋" pitchFamily="2" charset="-122"/>
                </a:defRPr>
              </a:lvl1pPr>
            </a:lstStyle>
            <a:p>
              <a:pPr algn="l"/>
              <a:r>
                <a:rPr lang="zh-CN" altLang="en-US" sz="2200" dirty="0"/>
                <a:t>顺序内聚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idx="1"/>
          </p:nvPr>
        </p:nvSpPr>
        <p:spPr>
          <a:xfrm>
            <a:off x="910590" y="1053465"/>
            <a:ext cx="10663555" cy="218440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偶然内聚（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Coincidental Cohesion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还有下一次吗？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当模块内各部分之间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没有联系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，或者即使有联系，这种联系也很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松散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，则称这种模块为偶然内聚模块，它是内聚程度最低的模块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例如，一些没有任何联系的语句可能在许多模块中重复出现多次，程序员为节省存储，把它们抽出来组成一个新的模块，这样的就是偶然内聚模块。</a:t>
            </a: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62" y="3357496"/>
            <a:ext cx="4267990" cy="31994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054100" y="3717290"/>
            <a:ext cx="4815205" cy="25285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这种模块存在的问题：</a:t>
            </a:r>
          </a:p>
          <a:p>
            <a:pPr marR="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不易修改和维护</a:t>
            </a:r>
          </a:p>
          <a:p>
            <a:pPr marR="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其内容不易理解</a:t>
            </a:r>
          </a:p>
          <a:p>
            <a:pPr marR="0" algn="just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可能会把一个完整的程序段分割到许多模块内，在程序中频繁互相调用</a:t>
            </a:r>
          </a:p>
        </p:txBody>
      </p:sp>
      <p:sp>
        <p:nvSpPr>
          <p:cNvPr id="15366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3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idx="1"/>
          </p:nvPr>
        </p:nvSpPr>
        <p:spPr>
          <a:xfrm>
            <a:off x="666115" y="1125220"/>
            <a:ext cx="10948670" cy="4115435"/>
          </a:xfrm>
        </p:spPr>
        <p:txBody>
          <a:bodyPr vert="horz" wrap="square" lIns="91456" tIns="45728" rIns="91456" bIns="45728" numCol="1" anchor="t" anchorCtr="0" compatLnSpc="1"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逻辑内聚（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Logical Cohesion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逻辑组合关系是千变万化的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这种模块把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几种相关的功能组合在一起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，每次调用时，由传送给模块的判定参数来确定该模块应执行哪一种功能；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是单接口多功能模块，类似的有</a:t>
            </a: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错误处理模块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，接收错误代码，做出不同的响应。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这种模块存在的问题：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不是执行一种功能，而是若干功能中的一种，因此它不易修改；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调用它时要传递控制参数，形成控制耦合；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将未用的部分也调入内存，降低系统效率；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oup 22"/>
          <p:cNvGrpSpPr/>
          <p:nvPr/>
        </p:nvGrpSpPr>
        <p:grpSpPr>
          <a:xfrm>
            <a:off x="2494262" y="1269453"/>
            <a:ext cx="5761184" cy="4680621"/>
            <a:chOff x="657" y="300"/>
            <a:chExt cx="3720" cy="3266"/>
          </a:xfrm>
        </p:grpSpPr>
        <p:sp>
          <p:nvSpPr>
            <p:cNvPr id="17413" name="Text Box 5"/>
            <p:cNvSpPr txBox="1"/>
            <p:nvPr/>
          </p:nvSpPr>
          <p:spPr>
            <a:xfrm>
              <a:off x="1927" y="663"/>
              <a:ext cx="1360" cy="294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读入分数</a:t>
              </a:r>
            </a:p>
          </p:txBody>
        </p:sp>
        <p:sp>
          <p:nvSpPr>
            <p:cNvPr id="17414" name="Text Box 6"/>
            <p:cNvSpPr txBox="1"/>
            <p:nvPr/>
          </p:nvSpPr>
          <p:spPr>
            <a:xfrm>
              <a:off x="3017" y="2160"/>
              <a:ext cx="1360" cy="294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计算最高分</a:t>
              </a:r>
            </a:p>
          </p:txBody>
        </p:sp>
        <p:sp>
          <p:nvSpPr>
            <p:cNvPr id="17415" name="Text Box 7"/>
            <p:cNvSpPr txBox="1"/>
            <p:nvPr/>
          </p:nvSpPr>
          <p:spPr>
            <a:xfrm>
              <a:off x="657" y="2174"/>
              <a:ext cx="1360" cy="294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计算平均分</a:t>
              </a:r>
            </a:p>
          </p:txBody>
        </p:sp>
        <p:sp>
          <p:nvSpPr>
            <p:cNvPr id="17416" name="Text Box 8"/>
            <p:cNvSpPr txBox="1"/>
            <p:nvPr/>
          </p:nvSpPr>
          <p:spPr>
            <a:xfrm>
              <a:off x="1882" y="2976"/>
              <a:ext cx="1360" cy="294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输出结果</a:t>
              </a:r>
            </a:p>
          </p:txBody>
        </p:sp>
        <p:sp>
          <p:nvSpPr>
            <p:cNvPr id="17417" name="AutoShape 9"/>
            <p:cNvSpPr/>
            <p:nvPr/>
          </p:nvSpPr>
          <p:spPr>
            <a:xfrm>
              <a:off x="1902" y="1253"/>
              <a:ext cx="1315" cy="635"/>
            </a:xfrm>
            <a:prstGeom prst="flowChartDecision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平均</a:t>
              </a:r>
              <a:r>
                <a:rPr lang="en-US" altLang="zh-CN" sz="1800" b="1" dirty="0">
                  <a:solidFill>
                    <a:schemeClr val="bg1"/>
                  </a:solidFill>
                </a:rPr>
                <a:t>/</a:t>
              </a:r>
              <a:r>
                <a:rPr lang="zh-CN" altLang="en-US" sz="1800" b="1" dirty="0">
                  <a:solidFill>
                    <a:schemeClr val="bg1"/>
                  </a:solidFill>
                </a:rPr>
                <a:t>最高</a:t>
              </a:r>
            </a:p>
          </p:txBody>
        </p:sp>
        <p:sp>
          <p:nvSpPr>
            <p:cNvPr id="17418" name="Line 11"/>
            <p:cNvSpPr/>
            <p:nvPr/>
          </p:nvSpPr>
          <p:spPr>
            <a:xfrm>
              <a:off x="2562" y="300"/>
              <a:ext cx="0" cy="363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19" name="Line 12"/>
            <p:cNvSpPr/>
            <p:nvPr/>
          </p:nvSpPr>
          <p:spPr>
            <a:xfrm>
              <a:off x="2562" y="981"/>
              <a:ext cx="0" cy="272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0" name="Line 13"/>
            <p:cNvSpPr/>
            <p:nvPr/>
          </p:nvSpPr>
          <p:spPr>
            <a:xfrm flipH="1">
              <a:off x="1338" y="1570"/>
              <a:ext cx="544" cy="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1" name="Line 14"/>
            <p:cNvSpPr/>
            <p:nvPr/>
          </p:nvSpPr>
          <p:spPr>
            <a:xfrm>
              <a:off x="1338" y="1570"/>
              <a:ext cx="0" cy="59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2" name="Line 15"/>
            <p:cNvSpPr/>
            <p:nvPr/>
          </p:nvSpPr>
          <p:spPr>
            <a:xfrm>
              <a:off x="3198" y="1570"/>
              <a:ext cx="453" cy="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Line 16"/>
            <p:cNvSpPr/>
            <p:nvPr/>
          </p:nvSpPr>
          <p:spPr>
            <a:xfrm>
              <a:off x="3651" y="1570"/>
              <a:ext cx="0" cy="59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4" name="Line 17"/>
            <p:cNvSpPr/>
            <p:nvPr/>
          </p:nvSpPr>
          <p:spPr>
            <a:xfrm>
              <a:off x="1338" y="2478"/>
              <a:ext cx="0" cy="181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5" name="Line 18"/>
            <p:cNvSpPr/>
            <p:nvPr/>
          </p:nvSpPr>
          <p:spPr>
            <a:xfrm>
              <a:off x="3696" y="2478"/>
              <a:ext cx="0" cy="181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6" name="Line 19"/>
            <p:cNvSpPr/>
            <p:nvPr/>
          </p:nvSpPr>
          <p:spPr>
            <a:xfrm>
              <a:off x="1338" y="2659"/>
              <a:ext cx="2358" cy="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7" name="Line 20"/>
            <p:cNvSpPr/>
            <p:nvPr/>
          </p:nvSpPr>
          <p:spPr>
            <a:xfrm>
              <a:off x="2562" y="2659"/>
              <a:ext cx="0" cy="272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8" name="Line 21"/>
            <p:cNvSpPr/>
            <p:nvPr/>
          </p:nvSpPr>
          <p:spPr>
            <a:xfrm>
              <a:off x="2562" y="3294"/>
              <a:ext cx="0" cy="272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idx="1"/>
          </p:nvPr>
        </p:nvSpPr>
        <p:spPr>
          <a:xfrm>
            <a:off x="910590" y="1341120"/>
            <a:ext cx="10171430" cy="4608954"/>
          </a:xfrm>
        </p:spPr>
        <p:txBody>
          <a:bodyPr vert="horz" wrap="square" lIns="91456" tIns="45728" rIns="91456" bIns="45728" numCol="1" anchor="t" anchorCtr="0" compatLnSpc="1">
            <a:normAutofit fontScale="975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时间内聚（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Classical Cohesion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时序问题不止是千变万化</a:t>
            </a:r>
            <a:r>
              <a:rPr kumimoji="0" lang="en-US" altLang="zh-CN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……</a:t>
            </a:r>
            <a:endParaRPr kumimoji="0" lang="en-US" altLang="zh-CN" sz="2800" b="1" i="0" u="sng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这种模块大多为多功能模块，但模块的各个功能的执行与时间有关，通常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要求所有功能必须在同一时间段内执行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，例如初始化模块和终止模块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时间内聚比逻辑内聚强一些，因为时间内聚模块中各个部分都要在同一个时间段内执行，而且一般情形下，各部分可以按顺序执行，所以其内部存在的逻辑判定转移更少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但要注意时序问题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557020"/>
            <a:ext cx="10426065" cy="4115435"/>
          </a:xfrm>
        </p:spPr>
        <p:txBody>
          <a:bodyPr vert="horz" wrap="square" lIns="91456" tIns="45728" rIns="91456" bIns="45728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过程内聚（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Procedural Cohesion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“程序流程图的一部分”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使用流程图做为工具设计程序时，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把流程图中的某一部分划出组成模块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，就得到过程内聚模块。例如，把流程图中的循环部分、判定部分、计算部分分成三个模块，这三个模块都是过程内聚模块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过程内聚模块仅包含完整功能的一部分，所以它的内聚度仍较低，造成的模块间的耦合度还是较高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042035"/>
            <a:ext cx="10368280" cy="106680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通信内聚（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Communicational Cohesion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数据是联系的纽带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922020" y="2126933"/>
            <a:ext cx="4255770" cy="3969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如果一个模块内各功能部分都</a:t>
            </a:r>
            <a:r>
              <a:rPr kumimoji="1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使用了相同的输入数据，或产生了相同的输出数据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，则称之为通信内聚模块。通常，通信内聚模块是通过数据流图来定义的</a:t>
            </a:r>
          </a:p>
          <a:p>
            <a:pPr marR="0" defTabSz="914400">
              <a:buClrTx/>
              <a:buSzTx/>
              <a:buFontTx/>
              <a:buChar char="•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因为是操作或生成同一个数据集，所以内聚度较高，但可能破坏功能独立性</a:t>
            </a:r>
          </a:p>
          <a:p>
            <a:pPr marR="0" defTabSz="914400">
              <a:spcBef>
                <a:spcPct val="50000"/>
              </a:spcBef>
              <a:buClrTx/>
              <a:buSzTx/>
              <a:buFontTx/>
              <a:buChar char="•"/>
              <a:defRPr/>
            </a:pPr>
            <a:endParaRPr kumimoji="1" lang="zh-CN" altLang="en-US" sz="24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5" name="Text Box 27"/>
          <p:cNvSpPr txBox="1"/>
          <p:nvPr/>
        </p:nvSpPr>
        <p:spPr>
          <a:xfrm>
            <a:off x="11279894" y="3718825"/>
            <a:ext cx="90186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</a:rPr>
              <a:t>文件</a:t>
            </a:r>
          </a:p>
        </p:txBody>
      </p:sp>
      <p:grpSp>
        <p:nvGrpSpPr>
          <p:cNvPr id="20486" name="Group 31"/>
          <p:cNvGrpSpPr/>
          <p:nvPr/>
        </p:nvGrpSpPr>
        <p:grpSpPr>
          <a:xfrm>
            <a:off x="5374889" y="2205657"/>
            <a:ext cx="6552825" cy="4248937"/>
            <a:chOff x="1701" y="1026"/>
            <a:chExt cx="3991" cy="2676"/>
          </a:xfrm>
        </p:grpSpPr>
        <p:sp>
          <p:nvSpPr>
            <p:cNvPr id="20488" name="Line 5"/>
            <p:cNvSpPr/>
            <p:nvPr/>
          </p:nvSpPr>
          <p:spPr>
            <a:xfrm>
              <a:off x="1746" y="2477"/>
              <a:ext cx="36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89" name="Line 6"/>
            <p:cNvSpPr/>
            <p:nvPr/>
          </p:nvSpPr>
          <p:spPr>
            <a:xfrm flipV="1">
              <a:off x="2109" y="2069"/>
              <a:ext cx="499" cy="40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0" name="Line 7"/>
            <p:cNvSpPr/>
            <p:nvPr/>
          </p:nvSpPr>
          <p:spPr>
            <a:xfrm>
              <a:off x="2109" y="2477"/>
              <a:ext cx="499" cy="499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1" name="Oval 8"/>
            <p:cNvSpPr/>
            <p:nvPr/>
          </p:nvSpPr>
          <p:spPr>
            <a:xfrm>
              <a:off x="2653" y="1797"/>
              <a:ext cx="635" cy="635"/>
            </a:xfrm>
            <a:prstGeom prst="ellipse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开领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书单</a:t>
              </a:r>
            </a:p>
          </p:txBody>
        </p:sp>
        <p:sp>
          <p:nvSpPr>
            <p:cNvPr id="20492" name="Oval 9"/>
            <p:cNvSpPr/>
            <p:nvPr/>
          </p:nvSpPr>
          <p:spPr>
            <a:xfrm>
              <a:off x="4287" y="2296"/>
              <a:ext cx="635" cy="635"/>
            </a:xfrm>
            <a:prstGeom prst="ellipse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修改</a:t>
              </a:r>
            </a:p>
          </p:txBody>
        </p:sp>
        <p:sp>
          <p:nvSpPr>
            <p:cNvPr id="20493" name="Oval 10"/>
            <p:cNvSpPr/>
            <p:nvPr/>
          </p:nvSpPr>
          <p:spPr>
            <a:xfrm>
              <a:off x="4241" y="1298"/>
              <a:ext cx="635" cy="635"/>
            </a:xfrm>
            <a:prstGeom prst="ellipse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删除</a:t>
              </a:r>
            </a:p>
          </p:txBody>
        </p:sp>
        <p:sp>
          <p:nvSpPr>
            <p:cNvPr id="20494" name="Oval 11"/>
            <p:cNvSpPr/>
            <p:nvPr/>
          </p:nvSpPr>
          <p:spPr>
            <a:xfrm>
              <a:off x="2653" y="2795"/>
              <a:ext cx="635" cy="635"/>
            </a:xfrm>
            <a:prstGeom prst="ellipse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登记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售书</a:t>
              </a:r>
            </a:p>
          </p:txBody>
        </p:sp>
        <p:sp>
          <p:nvSpPr>
            <p:cNvPr id="20495" name="Line 12"/>
            <p:cNvSpPr/>
            <p:nvPr/>
          </p:nvSpPr>
          <p:spPr>
            <a:xfrm>
              <a:off x="4876" y="1615"/>
              <a:ext cx="499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6" name="Line 13"/>
            <p:cNvSpPr/>
            <p:nvPr/>
          </p:nvSpPr>
          <p:spPr>
            <a:xfrm flipV="1">
              <a:off x="4922" y="2250"/>
              <a:ext cx="453" cy="40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7" name="Line 14"/>
            <p:cNvSpPr/>
            <p:nvPr/>
          </p:nvSpPr>
          <p:spPr>
            <a:xfrm>
              <a:off x="5239" y="1933"/>
              <a:ext cx="45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8" name="Line 15"/>
            <p:cNvSpPr/>
            <p:nvPr/>
          </p:nvSpPr>
          <p:spPr>
            <a:xfrm flipV="1">
              <a:off x="5239" y="2250"/>
              <a:ext cx="45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9" name="Rectangle 20"/>
            <p:cNvSpPr/>
            <p:nvPr/>
          </p:nvSpPr>
          <p:spPr>
            <a:xfrm>
              <a:off x="2472" y="1570"/>
              <a:ext cx="952" cy="2132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0500" name="Line 21"/>
            <p:cNvSpPr/>
            <p:nvPr/>
          </p:nvSpPr>
          <p:spPr>
            <a:xfrm>
              <a:off x="3606" y="3340"/>
              <a:ext cx="771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1" name="Line 22"/>
            <p:cNvSpPr/>
            <p:nvPr/>
          </p:nvSpPr>
          <p:spPr>
            <a:xfrm>
              <a:off x="3606" y="3657"/>
              <a:ext cx="771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2" name="Line 23"/>
            <p:cNvSpPr/>
            <p:nvPr/>
          </p:nvSpPr>
          <p:spPr>
            <a:xfrm>
              <a:off x="3288" y="2114"/>
              <a:ext cx="45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03" name="Line 24"/>
            <p:cNvSpPr/>
            <p:nvPr/>
          </p:nvSpPr>
          <p:spPr>
            <a:xfrm>
              <a:off x="3288" y="3112"/>
              <a:ext cx="681" cy="227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04" name="Rectangle 25"/>
            <p:cNvSpPr/>
            <p:nvPr/>
          </p:nvSpPr>
          <p:spPr>
            <a:xfrm>
              <a:off x="4105" y="1026"/>
              <a:ext cx="1043" cy="2132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0505" name="Text Box 26"/>
            <p:cNvSpPr txBox="1"/>
            <p:nvPr/>
          </p:nvSpPr>
          <p:spPr>
            <a:xfrm>
              <a:off x="3560" y="3385"/>
              <a:ext cx="90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售书登记表</a:t>
              </a:r>
            </a:p>
          </p:txBody>
        </p:sp>
        <p:sp>
          <p:nvSpPr>
            <p:cNvPr id="20506" name="Text Box 28"/>
            <p:cNvSpPr txBox="1"/>
            <p:nvPr/>
          </p:nvSpPr>
          <p:spPr>
            <a:xfrm>
              <a:off x="1701" y="2205"/>
              <a:ext cx="40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发票</a:t>
              </a:r>
            </a:p>
          </p:txBody>
        </p:sp>
        <p:sp>
          <p:nvSpPr>
            <p:cNvPr id="20507" name="Text Box 29"/>
            <p:cNvSpPr txBox="1"/>
            <p:nvPr/>
          </p:nvSpPr>
          <p:spPr>
            <a:xfrm>
              <a:off x="3379" y="1838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领书单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idx="1"/>
          </p:nvPr>
        </p:nvSpPr>
        <p:spPr>
          <a:xfrm>
            <a:off x="829310" y="981075"/>
            <a:ext cx="10531475" cy="2726403"/>
          </a:xfrm>
        </p:spPr>
        <p:txBody>
          <a:bodyPr vert="horz" wrap="square" lIns="91456" tIns="45728" rIns="91456" bIns="45728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顺序内聚（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Sequential Cohesion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接近单一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一个模块内的处理元素和同一个功能密切相关，而且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这些处理必须顺序执行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，通常一个处理元素的输出数据作为下一个处理元素的输入数据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根据数据流图划分模块时，通常得到顺序内聚的模块。</a:t>
            </a:r>
          </a:p>
        </p:txBody>
      </p:sp>
      <p:grpSp>
        <p:nvGrpSpPr>
          <p:cNvPr id="21508" name="Group 15"/>
          <p:cNvGrpSpPr/>
          <p:nvPr/>
        </p:nvGrpSpPr>
        <p:grpSpPr>
          <a:xfrm>
            <a:off x="3209925" y="3471107"/>
            <a:ext cx="5332730" cy="3373120"/>
            <a:chOff x="748" y="1706"/>
            <a:chExt cx="3402" cy="2269"/>
          </a:xfrm>
        </p:grpSpPr>
        <p:sp>
          <p:nvSpPr>
            <p:cNvPr id="21510" name="Text Box 7"/>
            <p:cNvSpPr txBox="1"/>
            <p:nvPr/>
          </p:nvSpPr>
          <p:spPr>
            <a:xfrm>
              <a:off x="1111" y="2037"/>
              <a:ext cx="2540" cy="31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建立方程组系数矩阵</a:t>
              </a:r>
            </a:p>
          </p:txBody>
        </p:sp>
        <p:sp>
          <p:nvSpPr>
            <p:cNvPr id="21511" name="Text Box 8"/>
            <p:cNvSpPr txBox="1"/>
            <p:nvPr/>
          </p:nvSpPr>
          <p:spPr>
            <a:xfrm>
              <a:off x="1111" y="3339"/>
              <a:ext cx="2540" cy="31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回代</a:t>
              </a:r>
            </a:p>
          </p:txBody>
        </p:sp>
        <p:sp>
          <p:nvSpPr>
            <p:cNvPr id="21512" name="Text Box 9"/>
            <p:cNvSpPr txBox="1"/>
            <p:nvPr/>
          </p:nvSpPr>
          <p:spPr>
            <a:xfrm>
              <a:off x="1111" y="2704"/>
              <a:ext cx="2540" cy="31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高斯消去法</a:t>
              </a:r>
            </a:p>
          </p:txBody>
        </p:sp>
        <p:sp>
          <p:nvSpPr>
            <p:cNvPr id="21513" name="Line 10"/>
            <p:cNvSpPr/>
            <p:nvPr/>
          </p:nvSpPr>
          <p:spPr>
            <a:xfrm>
              <a:off x="2381" y="1706"/>
              <a:ext cx="0" cy="318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4" name="Line 11"/>
            <p:cNvSpPr/>
            <p:nvPr/>
          </p:nvSpPr>
          <p:spPr>
            <a:xfrm>
              <a:off x="2381" y="2341"/>
              <a:ext cx="0" cy="318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5" name="Line 12"/>
            <p:cNvSpPr/>
            <p:nvPr/>
          </p:nvSpPr>
          <p:spPr>
            <a:xfrm>
              <a:off x="2381" y="3021"/>
              <a:ext cx="0" cy="318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6" name="Line 13"/>
            <p:cNvSpPr/>
            <p:nvPr/>
          </p:nvSpPr>
          <p:spPr>
            <a:xfrm>
              <a:off x="2381" y="3657"/>
              <a:ext cx="0" cy="318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7" name="Rectangle 14"/>
            <p:cNvSpPr/>
            <p:nvPr/>
          </p:nvSpPr>
          <p:spPr>
            <a:xfrm>
              <a:off x="748" y="1797"/>
              <a:ext cx="3402" cy="1361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788</Words>
  <Application>Microsoft Office PowerPoint</Application>
  <PresentationFormat>自定义</PresentationFormat>
  <Paragraphs>58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新版软件工程母版</vt:lpstr>
      <vt:lpstr>内聚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22</cp:revision>
  <dcterms:created xsi:type="dcterms:W3CDTF">2021-07-20T05:30:00Z</dcterms:created>
  <dcterms:modified xsi:type="dcterms:W3CDTF">2023-10-06T10:32:14Z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09EB23E2B3544699818B35D209C01E9C</vt:lpwstr>
  </property>
  <property fmtid="{D5CDD505-2E9C-101B-9397-08002B2CF9AE}" pid="3" name="KSOProductBuildVer">
    <vt:lpwstr>2052-11.1.0.10667</vt:lpwstr>
  </property>
</Properties>
</file>