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736" y="1143000"/>
            <a:ext cx="548452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47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11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12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13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14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15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16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17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18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1240"/>
            <a:ext cx="12287894" cy="6911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pic>
        <p:nvPicPr>
          <p:cNvPr id="5" name="图片 4" descr="吉大校标（白）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8" name="文本框 4"/>
          <p:cNvSpPr txBox="1"/>
          <p:nvPr userDrawn="1"/>
        </p:nvSpPr>
        <p:spPr>
          <a:xfrm>
            <a:off x="2682768" y="4081771"/>
            <a:ext cx="54333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主讲人：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</a:t>
            </a:r>
            <a:r>
              <a:rPr kumimoji="1"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2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-9525" y="881380"/>
            <a:ext cx="12199938" cy="889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18" cy="6858347"/>
          </a:xfrm>
          <a:prstGeom prst="rect">
            <a:avLst/>
          </a:prstGeom>
        </p:spPr>
      </p:pic>
      <p:sp>
        <p:nvSpPr>
          <p:cNvPr id="7" name="六边形 6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9525" y="890270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13" name="标题 1"/>
          <p:cNvSpPr txBox="1"/>
          <p:nvPr userDrawn="1"/>
        </p:nvSpPr>
        <p:spPr>
          <a:xfrm>
            <a:off x="832084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  <p:sp>
        <p:nvSpPr>
          <p:cNvPr id="15" name="标题 1"/>
          <p:cNvSpPr txBox="1"/>
          <p:nvPr userDrawn="1"/>
        </p:nvSpPr>
        <p:spPr>
          <a:xfrm>
            <a:off x="838622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8582" y="2133650"/>
            <a:ext cx="10361851" cy="1470365"/>
          </a:xfrm>
        </p:spPr>
        <p:txBody>
          <a:bodyPr/>
          <a:lstStyle/>
          <a:p>
            <a:r>
              <a:rPr lang="zh-CN" altLang="en-US" dirty="0"/>
              <a:t>启发式规则</a:t>
            </a:r>
          </a:p>
        </p:txBody>
      </p:sp>
      <p:pic>
        <p:nvPicPr>
          <p:cNvPr id="4" name="图片 3" descr="吉大校标（白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idx="1"/>
          </p:nvPr>
        </p:nvSpPr>
        <p:spPr>
          <a:xfrm>
            <a:off x="888365" y="1196975"/>
            <a:ext cx="9333230" cy="452691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应追求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椭圆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的结构：</a:t>
            </a:r>
          </a:p>
        </p:txBody>
      </p:sp>
      <p:sp>
        <p:nvSpPr>
          <p:cNvPr id="318467" name="Rectangle 3"/>
          <p:cNvSpPr>
            <a:spLocks noRot="1" noChangeArrowheads="1"/>
          </p:cNvSpPr>
          <p:nvPr/>
        </p:nvSpPr>
        <p:spPr bwMode="auto">
          <a:xfrm>
            <a:off x="888365" y="130175"/>
            <a:ext cx="977963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启发规则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270" name="Group 5"/>
          <p:cNvGrpSpPr/>
          <p:nvPr/>
        </p:nvGrpSpPr>
        <p:grpSpPr>
          <a:xfrm>
            <a:off x="3070300" y="2276897"/>
            <a:ext cx="6020915" cy="3680506"/>
            <a:chOff x="960" y="1632"/>
            <a:chExt cx="3792" cy="2318"/>
          </a:xfrm>
        </p:grpSpPr>
        <p:grpSp>
          <p:nvGrpSpPr>
            <p:cNvPr id="11273" name="Group 6"/>
            <p:cNvGrpSpPr/>
            <p:nvPr/>
          </p:nvGrpSpPr>
          <p:grpSpPr>
            <a:xfrm>
              <a:off x="960" y="1632"/>
              <a:ext cx="3792" cy="2016"/>
              <a:chOff x="960" y="1632"/>
              <a:chExt cx="3792" cy="2016"/>
            </a:xfrm>
          </p:grpSpPr>
          <p:sp>
            <p:nvSpPr>
              <p:cNvPr id="11275" name="Rectangle 7"/>
              <p:cNvSpPr/>
              <p:nvPr/>
            </p:nvSpPr>
            <p:spPr>
              <a:xfrm>
                <a:off x="2448" y="1632"/>
                <a:ext cx="432" cy="288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76" name="Rectangle 8"/>
              <p:cNvSpPr/>
              <p:nvPr/>
            </p:nvSpPr>
            <p:spPr>
              <a:xfrm>
                <a:off x="1248" y="2160"/>
                <a:ext cx="432" cy="288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77" name="Rectangle 9"/>
              <p:cNvSpPr/>
              <p:nvPr/>
            </p:nvSpPr>
            <p:spPr>
              <a:xfrm>
                <a:off x="3936" y="2160"/>
                <a:ext cx="432" cy="288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78" name="Rectangle 10"/>
              <p:cNvSpPr/>
              <p:nvPr/>
            </p:nvSpPr>
            <p:spPr>
              <a:xfrm>
                <a:off x="2448" y="2160"/>
                <a:ext cx="432" cy="288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79" name="Rectangle 11"/>
              <p:cNvSpPr/>
              <p:nvPr/>
            </p:nvSpPr>
            <p:spPr>
              <a:xfrm>
                <a:off x="2736" y="2688"/>
                <a:ext cx="192" cy="192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80" name="Rectangle 12"/>
              <p:cNvSpPr/>
              <p:nvPr/>
            </p:nvSpPr>
            <p:spPr>
              <a:xfrm>
                <a:off x="2400" y="2688"/>
                <a:ext cx="192" cy="192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81" name="Rectangle 13"/>
              <p:cNvSpPr/>
              <p:nvPr/>
            </p:nvSpPr>
            <p:spPr>
              <a:xfrm>
                <a:off x="1728" y="2688"/>
                <a:ext cx="192" cy="192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82" name="Rectangle 14"/>
              <p:cNvSpPr/>
              <p:nvPr/>
            </p:nvSpPr>
            <p:spPr>
              <a:xfrm>
                <a:off x="960" y="2688"/>
                <a:ext cx="192" cy="192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83" name="Rectangle 15"/>
              <p:cNvSpPr/>
              <p:nvPr/>
            </p:nvSpPr>
            <p:spPr>
              <a:xfrm>
                <a:off x="1344" y="2688"/>
                <a:ext cx="192" cy="192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84" name="Rectangle 16"/>
              <p:cNvSpPr/>
              <p:nvPr/>
            </p:nvSpPr>
            <p:spPr>
              <a:xfrm>
                <a:off x="4560" y="2640"/>
                <a:ext cx="192" cy="192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85" name="Rectangle 17"/>
              <p:cNvSpPr/>
              <p:nvPr/>
            </p:nvSpPr>
            <p:spPr>
              <a:xfrm>
                <a:off x="3648" y="2640"/>
                <a:ext cx="192" cy="192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86" name="Rectangle 18"/>
              <p:cNvSpPr/>
              <p:nvPr/>
            </p:nvSpPr>
            <p:spPr>
              <a:xfrm>
                <a:off x="4224" y="2640"/>
                <a:ext cx="192" cy="192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87" name="Rectangle 19"/>
              <p:cNvSpPr/>
              <p:nvPr/>
            </p:nvSpPr>
            <p:spPr>
              <a:xfrm>
                <a:off x="3936" y="2640"/>
                <a:ext cx="192" cy="192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88" name="Rectangle 20"/>
              <p:cNvSpPr/>
              <p:nvPr/>
            </p:nvSpPr>
            <p:spPr>
              <a:xfrm>
                <a:off x="960" y="3072"/>
                <a:ext cx="192" cy="192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89" name="Rectangle 21"/>
              <p:cNvSpPr/>
              <p:nvPr/>
            </p:nvSpPr>
            <p:spPr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90" name="Rectangle 22"/>
              <p:cNvSpPr/>
              <p:nvPr/>
            </p:nvSpPr>
            <p:spPr>
              <a:xfrm>
                <a:off x="1296" y="3456"/>
                <a:ext cx="192" cy="192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91" name="Rectangle 23"/>
              <p:cNvSpPr/>
              <p:nvPr/>
            </p:nvSpPr>
            <p:spPr>
              <a:xfrm>
                <a:off x="4416" y="3072"/>
                <a:ext cx="192" cy="192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92" name="Rectangle 24"/>
              <p:cNvSpPr/>
              <p:nvPr/>
            </p:nvSpPr>
            <p:spPr>
              <a:xfrm>
                <a:off x="3936" y="3072"/>
                <a:ext cx="192" cy="192"/>
              </a:xfrm>
              <a:prstGeom prst="rect">
                <a:avLst/>
              </a:prstGeom>
              <a:solidFill>
                <a:srgbClr val="00CC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1293" name="Line 25"/>
              <p:cNvSpPr/>
              <p:nvPr/>
            </p:nvSpPr>
            <p:spPr>
              <a:xfrm>
                <a:off x="2688" y="1920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4" name="Line 26"/>
              <p:cNvSpPr/>
              <p:nvPr/>
            </p:nvSpPr>
            <p:spPr>
              <a:xfrm flipH="1">
                <a:off x="1440" y="1920"/>
                <a:ext cx="1152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5" name="Line 27"/>
              <p:cNvSpPr/>
              <p:nvPr/>
            </p:nvSpPr>
            <p:spPr>
              <a:xfrm>
                <a:off x="2736" y="1920"/>
                <a:ext cx="1440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6" name="Line 28"/>
              <p:cNvSpPr/>
              <p:nvPr/>
            </p:nvSpPr>
            <p:spPr>
              <a:xfrm>
                <a:off x="1440" y="244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7" name="Line 29"/>
              <p:cNvSpPr/>
              <p:nvPr/>
            </p:nvSpPr>
            <p:spPr>
              <a:xfrm flipH="1">
                <a:off x="1056" y="2448"/>
                <a:ext cx="336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8" name="Line 30"/>
              <p:cNvSpPr/>
              <p:nvPr/>
            </p:nvSpPr>
            <p:spPr>
              <a:xfrm>
                <a:off x="1536" y="2448"/>
                <a:ext cx="288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9" name="Line 31"/>
              <p:cNvSpPr/>
              <p:nvPr/>
            </p:nvSpPr>
            <p:spPr>
              <a:xfrm>
                <a:off x="1056" y="2880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0" name="Line 32"/>
              <p:cNvSpPr/>
              <p:nvPr/>
            </p:nvSpPr>
            <p:spPr>
              <a:xfrm>
                <a:off x="1440" y="2880"/>
                <a:ext cx="192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1" name="Line 33"/>
              <p:cNvSpPr/>
              <p:nvPr/>
            </p:nvSpPr>
            <p:spPr>
              <a:xfrm flipH="1">
                <a:off x="1680" y="2880"/>
                <a:ext cx="144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2" name="Line 34"/>
              <p:cNvSpPr/>
              <p:nvPr/>
            </p:nvSpPr>
            <p:spPr>
              <a:xfrm>
                <a:off x="1056" y="3264"/>
                <a:ext cx="288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3" name="Line 35"/>
              <p:cNvSpPr/>
              <p:nvPr/>
            </p:nvSpPr>
            <p:spPr>
              <a:xfrm flipH="1">
                <a:off x="1392" y="3264"/>
                <a:ext cx="240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4" name="Line 36"/>
              <p:cNvSpPr/>
              <p:nvPr/>
            </p:nvSpPr>
            <p:spPr>
              <a:xfrm flipH="1">
                <a:off x="2496" y="2448"/>
                <a:ext cx="144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5" name="Line 37"/>
              <p:cNvSpPr/>
              <p:nvPr/>
            </p:nvSpPr>
            <p:spPr>
              <a:xfrm>
                <a:off x="2688" y="2448"/>
                <a:ext cx="144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6" name="Line 38"/>
              <p:cNvSpPr/>
              <p:nvPr/>
            </p:nvSpPr>
            <p:spPr>
              <a:xfrm flipH="1">
                <a:off x="3744" y="2448"/>
                <a:ext cx="336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7" name="Line 39"/>
              <p:cNvSpPr/>
              <p:nvPr/>
            </p:nvSpPr>
            <p:spPr>
              <a:xfrm flipH="1">
                <a:off x="4032" y="2448"/>
                <a:ext cx="96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8" name="Line 40"/>
              <p:cNvSpPr/>
              <p:nvPr/>
            </p:nvSpPr>
            <p:spPr>
              <a:xfrm>
                <a:off x="4176" y="2448"/>
                <a:ext cx="144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9" name="Line 41"/>
              <p:cNvSpPr/>
              <p:nvPr/>
            </p:nvSpPr>
            <p:spPr>
              <a:xfrm>
                <a:off x="4272" y="2448"/>
                <a:ext cx="384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0" name="Line 42"/>
              <p:cNvSpPr/>
              <p:nvPr/>
            </p:nvSpPr>
            <p:spPr>
              <a:xfrm>
                <a:off x="4032" y="2832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1" name="Line 43"/>
              <p:cNvSpPr/>
              <p:nvPr/>
            </p:nvSpPr>
            <p:spPr>
              <a:xfrm>
                <a:off x="3744" y="2832"/>
                <a:ext cx="240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2" name="Line 44"/>
              <p:cNvSpPr/>
              <p:nvPr/>
            </p:nvSpPr>
            <p:spPr>
              <a:xfrm flipH="1">
                <a:off x="4080" y="2832"/>
                <a:ext cx="240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3" name="Line 45"/>
              <p:cNvSpPr/>
              <p:nvPr/>
            </p:nvSpPr>
            <p:spPr>
              <a:xfrm>
                <a:off x="4368" y="2832"/>
                <a:ext cx="144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4" name="Line 46"/>
              <p:cNvSpPr/>
              <p:nvPr/>
            </p:nvSpPr>
            <p:spPr>
              <a:xfrm flipH="1">
                <a:off x="4512" y="2832"/>
                <a:ext cx="144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18511" name="Text Box 47"/>
            <p:cNvSpPr txBox="1">
              <a:spLocks noChangeArrowheads="1"/>
            </p:cNvSpPr>
            <p:nvPr/>
          </p:nvSpPr>
          <p:spPr bwMode="auto">
            <a:xfrm>
              <a:off x="1808" y="3718"/>
              <a:ext cx="2032" cy="2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R="0" algn="ctr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1800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应追求的结构</a:t>
              </a:r>
            </a:p>
          </p:txBody>
        </p:sp>
      </p:grpSp>
      <p:sp>
        <p:nvSpPr>
          <p:cNvPr id="11271" name="Oval 48"/>
          <p:cNvSpPr/>
          <p:nvPr/>
        </p:nvSpPr>
        <p:spPr>
          <a:xfrm>
            <a:off x="2206541" y="2060957"/>
            <a:ext cx="7418173" cy="4177486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lgDash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idx="1"/>
          </p:nvPr>
        </p:nvSpPr>
        <p:spPr>
          <a:xfrm>
            <a:off x="628014" y="1196975"/>
            <a:ext cx="10147711" cy="511238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4．模块的作用域应该在控制域之内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模块的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ea"/>
              </a:rPr>
              <a:t>作用域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：定义为受该模块内一个判定影响的所有模块的集合。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模块的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ea"/>
              </a:rPr>
              <a:t>控制域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：是这个模块本身以及所有直接或间接从属于它的模块的集合。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在一个设计得很好的系统中，所有受判定影响的模块应该都从属于做出判定的那个模块，最好局限于做出判定的那个模块本身及它的直属下级模块。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  </a:t>
            </a:r>
          </a:p>
        </p:txBody>
      </p:sp>
      <p:sp>
        <p:nvSpPr>
          <p:cNvPr id="320515" name="Rectangle 3"/>
          <p:cNvSpPr>
            <a:spLocks noRot="1" noChangeArrowheads="1"/>
          </p:cNvSpPr>
          <p:nvPr/>
        </p:nvSpPr>
        <p:spPr bwMode="auto">
          <a:xfrm>
            <a:off x="918210" y="130175"/>
            <a:ext cx="974979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启发规则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Rot="1" noChangeArrowheads="1"/>
          </p:cNvSpPr>
          <p:nvPr/>
        </p:nvSpPr>
        <p:spPr bwMode="auto">
          <a:xfrm>
            <a:off x="875665" y="130175"/>
            <a:ext cx="979233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启发规则</a:t>
            </a:r>
          </a:p>
        </p:txBody>
      </p:sp>
      <p:grpSp>
        <p:nvGrpSpPr>
          <p:cNvPr id="13317" name="Group 4"/>
          <p:cNvGrpSpPr/>
          <p:nvPr/>
        </p:nvGrpSpPr>
        <p:grpSpPr>
          <a:xfrm>
            <a:off x="3285605" y="1399802"/>
            <a:ext cx="5330224" cy="4460123"/>
            <a:chOff x="864" y="288"/>
            <a:chExt cx="3552" cy="2434"/>
          </a:xfrm>
        </p:grpSpPr>
        <p:grpSp>
          <p:nvGrpSpPr>
            <p:cNvPr id="13319" name="Group 5"/>
            <p:cNvGrpSpPr/>
            <p:nvPr/>
          </p:nvGrpSpPr>
          <p:grpSpPr>
            <a:xfrm>
              <a:off x="864" y="288"/>
              <a:ext cx="3552" cy="2016"/>
              <a:chOff x="960" y="1536"/>
              <a:chExt cx="3552" cy="2016"/>
            </a:xfrm>
          </p:grpSpPr>
          <p:sp>
            <p:nvSpPr>
              <p:cNvPr id="322566" name="Text Box 6"/>
              <p:cNvSpPr txBox="1">
                <a:spLocks noChangeArrowheads="1"/>
              </p:cNvSpPr>
              <p:nvPr/>
            </p:nvSpPr>
            <p:spPr bwMode="auto">
              <a:xfrm>
                <a:off x="2352" y="1536"/>
                <a:ext cx="766" cy="288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</a:t>
                </a:r>
              </a:p>
            </p:txBody>
          </p:sp>
          <p:sp>
            <p:nvSpPr>
              <p:cNvPr id="322567" name="Text Box 7"/>
              <p:cNvSpPr txBox="1">
                <a:spLocks noChangeArrowheads="1"/>
              </p:cNvSpPr>
              <p:nvPr/>
            </p:nvSpPr>
            <p:spPr bwMode="auto">
              <a:xfrm>
                <a:off x="3744" y="2160"/>
                <a:ext cx="768" cy="28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 anchor="ctr" anchorCtr="1"/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endParaRPr kumimoji="1" lang="zh-CN" altLang="zh-CN" sz="2400" b="1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2568" name="Text Box 8"/>
              <p:cNvSpPr txBox="1">
                <a:spLocks noChangeArrowheads="1"/>
              </p:cNvSpPr>
              <p:nvPr/>
            </p:nvSpPr>
            <p:spPr bwMode="auto">
              <a:xfrm>
                <a:off x="2832" y="2160"/>
                <a:ext cx="768" cy="28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322569" name="Text Box 9"/>
              <p:cNvSpPr txBox="1">
                <a:spLocks noChangeArrowheads="1"/>
              </p:cNvSpPr>
              <p:nvPr/>
            </p:nvSpPr>
            <p:spPr bwMode="auto">
              <a:xfrm>
                <a:off x="960" y="2160"/>
                <a:ext cx="768" cy="28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 anchor="ctr" anchorCtr="1"/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endParaRPr kumimoji="1" lang="zh-CN" altLang="zh-CN" sz="2400" b="1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2570" name="Text Box 10"/>
              <p:cNvSpPr txBox="1">
                <a:spLocks noChangeArrowheads="1"/>
              </p:cNvSpPr>
              <p:nvPr/>
            </p:nvSpPr>
            <p:spPr bwMode="auto">
              <a:xfrm>
                <a:off x="1392" y="2640"/>
                <a:ext cx="768" cy="28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322571" name="Text Box 11"/>
              <p:cNvSpPr txBox="1">
                <a:spLocks noChangeArrowheads="1"/>
              </p:cNvSpPr>
              <p:nvPr/>
            </p:nvSpPr>
            <p:spPr bwMode="auto">
              <a:xfrm>
                <a:off x="1920" y="2160"/>
                <a:ext cx="768" cy="28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grpSp>
            <p:nvGrpSpPr>
              <p:cNvPr id="13327" name="Group 12"/>
              <p:cNvGrpSpPr/>
              <p:nvPr/>
            </p:nvGrpSpPr>
            <p:grpSpPr>
              <a:xfrm>
                <a:off x="1584" y="2640"/>
                <a:ext cx="2592" cy="912"/>
                <a:chOff x="1584" y="2640"/>
                <a:chExt cx="2592" cy="912"/>
              </a:xfrm>
            </p:grpSpPr>
            <p:sp>
              <p:nvSpPr>
                <p:cNvPr id="32257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05" y="3264"/>
                  <a:ext cx="761" cy="289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</a:ln>
                <a:effectLst/>
              </p:spPr>
              <p:txBody>
                <a:bodyPr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baseline="0" noProof="0" smtClean="0">
                      <a:ln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F</a:t>
                  </a:r>
                </a:p>
              </p:txBody>
            </p:sp>
            <p:sp>
              <p:nvSpPr>
                <p:cNvPr id="32257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96" y="3264"/>
                  <a:ext cx="764" cy="289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</a:ln>
                <a:effectLst/>
              </p:spPr>
              <p:txBody>
                <a:bodyPr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baseline="0" noProof="0" smtClean="0">
                      <a:ln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E</a:t>
                  </a:r>
                </a:p>
              </p:txBody>
            </p:sp>
            <p:sp>
              <p:nvSpPr>
                <p:cNvPr id="32257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584" y="3264"/>
                  <a:ext cx="768" cy="289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</a:ln>
                <a:effectLst/>
              </p:spPr>
              <p:txBody>
                <a:bodyPr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baseline="0" noProof="0" smtClean="0">
                      <a:ln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32257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496" y="2640"/>
                  <a:ext cx="764" cy="289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</a:ln>
                <a:effectLst/>
              </p:spPr>
              <p:txBody>
                <a:bodyPr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baseline="0" noProof="0" smtClean="0">
                      <a:ln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3338" name="Line 17"/>
                <p:cNvSpPr/>
                <p:nvPr/>
              </p:nvSpPr>
              <p:spPr>
                <a:xfrm>
                  <a:off x="2880" y="2928"/>
                  <a:ext cx="0" cy="336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3339" name="Line 18"/>
                <p:cNvSpPr/>
                <p:nvPr/>
              </p:nvSpPr>
              <p:spPr>
                <a:xfrm flipH="1">
                  <a:off x="1968" y="2928"/>
                  <a:ext cx="768" cy="336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3340" name="Line 19"/>
                <p:cNvSpPr/>
                <p:nvPr/>
              </p:nvSpPr>
              <p:spPr>
                <a:xfrm>
                  <a:off x="3024" y="2928"/>
                  <a:ext cx="768" cy="336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328" name="Line 20"/>
              <p:cNvSpPr/>
              <p:nvPr/>
            </p:nvSpPr>
            <p:spPr>
              <a:xfrm flipH="1">
                <a:off x="1776" y="2448"/>
                <a:ext cx="480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29" name="Line 21"/>
              <p:cNvSpPr/>
              <p:nvPr/>
            </p:nvSpPr>
            <p:spPr>
              <a:xfrm>
                <a:off x="2352" y="2448"/>
                <a:ext cx="480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0" name="Line 22"/>
              <p:cNvSpPr/>
              <p:nvPr/>
            </p:nvSpPr>
            <p:spPr>
              <a:xfrm flipH="1">
                <a:off x="2304" y="1824"/>
                <a:ext cx="384" cy="336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1" name="Line 23"/>
              <p:cNvSpPr/>
              <p:nvPr/>
            </p:nvSpPr>
            <p:spPr>
              <a:xfrm>
                <a:off x="2832" y="1824"/>
                <a:ext cx="384" cy="336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2" name="Line 24"/>
              <p:cNvSpPr/>
              <p:nvPr/>
            </p:nvSpPr>
            <p:spPr>
              <a:xfrm flipH="1">
                <a:off x="1392" y="1824"/>
                <a:ext cx="1152" cy="336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3" name="Line 25"/>
              <p:cNvSpPr/>
              <p:nvPr/>
            </p:nvSpPr>
            <p:spPr>
              <a:xfrm>
                <a:off x="2976" y="1824"/>
                <a:ext cx="1200" cy="336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22586" name="Text Box 26"/>
            <p:cNvSpPr txBox="1">
              <a:spLocks noChangeArrowheads="1"/>
            </p:cNvSpPr>
            <p:nvPr/>
          </p:nvSpPr>
          <p:spPr bwMode="auto">
            <a:xfrm>
              <a:off x="1200" y="2496"/>
              <a:ext cx="3072" cy="2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ctr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b="1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模块的作用域和控制域</a:t>
              </a:r>
            </a:p>
          </p:txBody>
        </p:sp>
      </p:grpSp>
      <p:sp>
        <p:nvSpPr>
          <p:cNvPr id="13318" name="灯片编号占位符 27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12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Rot="1" noChangeArrowheads="1"/>
          </p:cNvSpPr>
          <p:nvPr/>
        </p:nvSpPr>
        <p:spPr bwMode="auto">
          <a:xfrm>
            <a:off x="902335" y="130175"/>
            <a:ext cx="976566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启发规则</a:t>
            </a:r>
          </a:p>
        </p:txBody>
      </p:sp>
      <p:grpSp>
        <p:nvGrpSpPr>
          <p:cNvPr id="14341" name="Group 4"/>
          <p:cNvGrpSpPr/>
          <p:nvPr/>
        </p:nvGrpSpPr>
        <p:grpSpPr>
          <a:xfrm>
            <a:off x="3286240" y="2133995"/>
            <a:ext cx="2057781" cy="2426150"/>
            <a:chOff x="2496" y="144"/>
            <a:chExt cx="1296" cy="1528"/>
          </a:xfrm>
        </p:grpSpPr>
        <p:grpSp>
          <p:nvGrpSpPr>
            <p:cNvPr id="14363" name="Group 5"/>
            <p:cNvGrpSpPr/>
            <p:nvPr/>
          </p:nvGrpSpPr>
          <p:grpSpPr>
            <a:xfrm>
              <a:off x="2496" y="144"/>
              <a:ext cx="1296" cy="1528"/>
              <a:chOff x="3072" y="240"/>
              <a:chExt cx="1296" cy="1528"/>
            </a:xfrm>
          </p:grpSpPr>
          <p:sp>
            <p:nvSpPr>
              <p:cNvPr id="324614" name="Text Box 6"/>
              <p:cNvSpPr txBox="1">
                <a:spLocks noChangeArrowheads="1"/>
              </p:cNvSpPr>
              <p:nvPr/>
            </p:nvSpPr>
            <p:spPr bwMode="auto">
              <a:xfrm>
                <a:off x="3168" y="240"/>
                <a:ext cx="624" cy="26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algn="ctr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1" lang="en-US" altLang="zh-CN" b="1" baseline="0" noProof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TOP</a:t>
                </a:r>
              </a:p>
            </p:txBody>
          </p:sp>
          <p:sp>
            <p:nvSpPr>
              <p:cNvPr id="324615" name="Text Box 7"/>
              <p:cNvSpPr txBox="1">
                <a:spLocks noChangeArrowheads="1"/>
              </p:cNvSpPr>
              <p:nvPr/>
            </p:nvSpPr>
            <p:spPr bwMode="auto">
              <a:xfrm>
                <a:off x="3072" y="672"/>
                <a:ext cx="336" cy="23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324616" name="Text Box 8"/>
              <p:cNvSpPr txBox="1">
                <a:spLocks noChangeArrowheads="1"/>
              </p:cNvSpPr>
              <p:nvPr/>
            </p:nvSpPr>
            <p:spPr bwMode="auto">
              <a:xfrm>
                <a:off x="3360" y="1104"/>
                <a:ext cx="336" cy="232"/>
              </a:xfrm>
              <a:prstGeom prst="rect">
                <a:avLst/>
              </a:prstGeom>
              <a:solidFill>
                <a:srgbClr val="00CC99"/>
              </a:solidFill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324617" name="Text Box 9"/>
              <p:cNvSpPr txBox="1">
                <a:spLocks noChangeArrowheads="1"/>
              </p:cNvSpPr>
              <p:nvPr/>
            </p:nvSpPr>
            <p:spPr bwMode="auto">
              <a:xfrm>
                <a:off x="3840" y="1104"/>
                <a:ext cx="336" cy="23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324618" name="Text Box 10"/>
              <p:cNvSpPr txBox="1">
                <a:spLocks noChangeArrowheads="1"/>
              </p:cNvSpPr>
              <p:nvPr/>
            </p:nvSpPr>
            <p:spPr bwMode="auto">
              <a:xfrm>
                <a:off x="4032" y="1536"/>
                <a:ext cx="336" cy="232"/>
              </a:xfrm>
              <a:prstGeom prst="rect">
                <a:avLst/>
              </a:prstGeom>
              <a:solidFill>
                <a:srgbClr val="00CC99"/>
              </a:solidFill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324619" name="Text Box 11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336" cy="23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324620" name="Text Box 12"/>
              <p:cNvSpPr txBox="1">
                <a:spLocks noChangeArrowheads="1"/>
              </p:cNvSpPr>
              <p:nvPr/>
            </p:nvSpPr>
            <p:spPr bwMode="auto">
              <a:xfrm>
                <a:off x="3600" y="672"/>
                <a:ext cx="336" cy="23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372" name="Line 13"/>
              <p:cNvSpPr/>
              <p:nvPr/>
            </p:nvSpPr>
            <p:spPr>
              <a:xfrm flipH="1">
                <a:off x="3216" y="512"/>
                <a:ext cx="192" cy="159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3" name="Line 14"/>
              <p:cNvSpPr/>
              <p:nvPr/>
            </p:nvSpPr>
            <p:spPr>
              <a:xfrm>
                <a:off x="3558" y="514"/>
                <a:ext cx="240" cy="159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4" name="Line 15"/>
              <p:cNvSpPr/>
              <p:nvPr/>
            </p:nvSpPr>
            <p:spPr>
              <a:xfrm flipH="1">
                <a:off x="3504" y="912"/>
                <a:ext cx="240" cy="19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5" name="Line 16"/>
              <p:cNvSpPr/>
              <p:nvPr/>
            </p:nvSpPr>
            <p:spPr>
              <a:xfrm>
                <a:off x="3792" y="912"/>
                <a:ext cx="192" cy="19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6" name="Line 17"/>
              <p:cNvSpPr/>
              <p:nvPr/>
            </p:nvSpPr>
            <p:spPr>
              <a:xfrm flipH="1">
                <a:off x="3744" y="1344"/>
                <a:ext cx="240" cy="19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7" name="Line 18"/>
              <p:cNvSpPr/>
              <p:nvPr/>
            </p:nvSpPr>
            <p:spPr>
              <a:xfrm>
                <a:off x="4032" y="1344"/>
                <a:ext cx="192" cy="19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364" name="Rectangle 19"/>
            <p:cNvSpPr/>
            <p:nvPr/>
          </p:nvSpPr>
          <p:spPr>
            <a:xfrm rot="2700000">
              <a:off x="3696" y="1569"/>
              <a:ext cx="90" cy="91"/>
            </a:xfrm>
            <a:prstGeom prst="rect">
              <a:avLst/>
            </a:prstGeom>
            <a:gradFill>
              <a:gsLst>
                <a:gs pos="98000">
                  <a:srgbClr val="FF0000"/>
                </a:gs>
                <a:gs pos="100000">
                  <a:srgbClr val="846C21"/>
                </a:gs>
              </a:gsLst>
              <a:lin ang="5400000" scaled="0"/>
            </a:gra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342" name="Group 20"/>
          <p:cNvGrpSpPr/>
          <p:nvPr/>
        </p:nvGrpSpPr>
        <p:grpSpPr>
          <a:xfrm>
            <a:off x="6887357" y="2133995"/>
            <a:ext cx="2057781" cy="2426150"/>
            <a:chOff x="4032" y="144"/>
            <a:chExt cx="1296" cy="1528"/>
          </a:xfrm>
        </p:grpSpPr>
        <p:grpSp>
          <p:nvGrpSpPr>
            <p:cNvPr id="14348" name="Group 21"/>
            <p:cNvGrpSpPr/>
            <p:nvPr/>
          </p:nvGrpSpPr>
          <p:grpSpPr>
            <a:xfrm>
              <a:off x="4032" y="144"/>
              <a:ext cx="1296" cy="1528"/>
              <a:chOff x="4032" y="144"/>
              <a:chExt cx="1296" cy="1528"/>
            </a:xfrm>
          </p:grpSpPr>
          <p:sp>
            <p:nvSpPr>
              <p:cNvPr id="324630" name="Text Box 22"/>
              <p:cNvSpPr txBox="1">
                <a:spLocks noChangeArrowheads="1"/>
              </p:cNvSpPr>
              <p:nvPr/>
            </p:nvSpPr>
            <p:spPr bwMode="auto">
              <a:xfrm>
                <a:off x="4128" y="144"/>
                <a:ext cx="624" cy="261"/>
              </a:xfrm>
              <a:prstGeom prst="rect">
                <a:avLst/>
              </a:prstGeom>
              <a:solidFill>
                <a:srgbClr val="00CC99"/>
              </a:solidFill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algn="ctr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1" lang="en-US" altLang="zh-CN" b="1" baseline="0" noProof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TOP</a:t>
                </a:r>
              </a:p>
            </p:txBody>
          </p:sp>
          <p:sp>
            <p:nvSpPr>
              <p:cNvPr id="324631" name="Text Box 23"/>
              <p:cNvSpPr txBox="1">
                <a:spLocks noChangeArrowheads="1"/>
              </p:cNvSpPr>
              <p:nvPr/>
            </p:nvSpPr>
            <p:spPr bwMode="auto">
              <a:xfrm>
                <a:off x="4032" y="576"/>
                <a:ext cx="336" cy="23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324632" name="Text Box 24"/>
              <p:cNvSpPr txBox="1">
                <a:spLocks noChangeArrowheads="1"/>
              </p:cNvSpPr>
              <p:nvPr/>
            </p:nvSpPr>
            <p:spPr bwMode="auto">
              <a:xfrm>
                <a:off x="4320" y="1008"/>
                <a:ext cx="336" cy="232"/>
              </a:xfrm>
              <a:prstGeom prst="rect">
                <a:avLst/>
              </a:prstGeom>
              <a:solidFill>
                <a:srgbClr val="00CC99"/>
              </a:solidFill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324633" name="Text Box 25"/>
              <p:cNvSpPr txBox="1">
                <a:spLocks noChangeArrowheads="1"/>
              </p:cNvSpPr>
              <p:nvPr/>
            </p:nvSpPr>
            <p:spPr bwMode="auto">
              <a:xfrm>
                <a:off x="4800" y="1008"/>
                <a:ext cx="336" cy="23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324634" name="Text Box 26"/>
              <p:cNvSpPr txBox="1">
                <a:spLocks noChangeArrowheads="1"/>
              </p:cNvSpPr>
              <p:nvPr/>
            </p:nvSpPr>
            <p:spPr bwMode="auto">
              <a:xfrm>
                <a:off x="4992" y="1440"/>
                <a:ext cx="336" cy="232"/>
              </a:xfrm>
              <a:prstGeom prst="rect">
                <a:avLst/>
              </a:prstGeom>
              <a:solidFill>
                <a:srgbClr val="00CC99"/>
              </a:solidFill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324635" name="Text Box 27"/>
              <p:cNvSpPr txBox="1">
                <a:spLocks noChangeArrowheads="1"/>
              </p:cNvSpPr>
              <p:nvPr/>
            </p:nvSpPr>
            <p:spPr bwMode="auto">
              <a:xfrm>
                <a:off x="4560" y="1440"/>
                <a:ext cx="336" cy="23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324636" name="Text Box 28"/>
              <p:cNvSpPr txBox="1">
                <a:spLocks noChangeArrowheads="1"/>
              </p:cNvSpPr>
              <p:nvPr/>
            </p:nvSpPr>
            <p:spPr bwMode="auto">
              <a:xfrm>
                <a:off x="4560" y="576"/>
                <a:ext cx="336" cy="23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357" name="Line 29"/>
              <p:cNvSpPr/>
              <p:nvPr/>
            </p:nvSpPr>
            <p:spPr>
              <a:xfrm flipH="1">
                <a:off x="4176" y="416"/>
                <a:ext cx="192" cy="159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58" name="Line 30"/>
              <p:cNvSpPr/>
              <p:nvPr/>
            </p:nvSpPr>
            <p:spPr>
              <a:xfrm>
                <a:off x="4512" y="416"/>
                <a:ext cx="240" cy="159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59" name="Line 31"/>
              <p:cNvSpPr/>
              <p:nvPr/>
            </p:nvSpPr>
            <p:spPr>
              <a:xfrm flipH="1">
                <a:off x="4464" y="816"/>
                <a:ext cx="240" cy="19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60" name="Line 32"/>
              <p:cNvSpPr/>
              <p:nvPr/>
            </p:nvSpPr>
            <p:spPr>
              <a:xfrm>
                <a:off x="4752" y="816"/>
                <a:ext cx="192" cy="19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61" name="Line 33"/>
              <p:cNvSpPr/>
              <p:nvPr/>
            </p:nvSpPr>
            <p:spPr>
              <a:xfrm flipH="1">
                <a:off x="4704" y="1248"/>
                <a:ext cx="240" cy="19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62" name="Line 34"/>
              <p:cNvSpPr/>
              <p:nvPr/>
            </p:nvSpPr>
            <p:spPr>
              <a:xfrm>
                <a:off x="4992" y="1248"/>
                <a:ext cx="192" cy="19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349" name="Rectangle 35"/>
            <p:cNvSpPr/>
            <p:nvPr/>
          </p:nvSpPr>
          <p:spPr>
            <a:xfrm rot="2700000">
              <a:off x="4604" y="254"/>
              <a:ext cx="90" cy="91"/>
            </a:xfrm>
            <a:prstGeom prst="rect">
              <a:avLst/>
            </a:prstGeom>
            <a:gradFill>
              <a:gsLst>
                <a:gs pos="100000">
                  <a:srgbClr val="FF0000"/>
                </a:gs>
                <a:gs pos="100000">
                  <a:srgbClr val="846C21"/>
                </a:gs>
              </a:gsLst>
              <a:lin ang="5400000" scaled="0"/>
            </a:gra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343" name="Rectangle 36"/>
          <p:cNvSpPr/>
          <p:nvPr/>
        </p:nvSpPr>
        <p:spPr>
          <a:xfrm rot="2700000">
            <a:off x="2998849" y="5515996"/>
            <a:ext cx="142901" cy="144490"/>
          </a:xfrm>
          <a:prstGeom prst="rect">
            <a:avLst/>
          </a:prstGeom>
          <a:gradFill>
            <a:gsLst>
              <a:gs pos="98000">
                <a:srgbClr val="FF0000"/>
              </a:gs>
              <a:gs pos="100000">
                <a:srgbClr val="846C21"/>
              </a:gs>
            </a:gsLst>
            <a:lin ang="5400000" scaled="0"/>
          </a:gra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324645" name="Text Box 37"/>
          <p:cNvSpPr txBox="1">
            <a:spLocks noChangeArrowheads="1"/>
          </p:cNvSpPr>
          <p:nvPr/>
        </p:nvSpPr>
        <p:spPr bwMode="auto">
          <a:xfrm>
            <a:off x="6310987" y="5374683"/>
            <a:ext cx="431880" cy="414020"/>
          </a:xfrm>
          <a:prstGeom prst="rect">
            <a:avLst/>
          </a:prstGeom>
          <a:solidFill>
            <a:srgbClr val="00CC99"/>
          </a:solidFill>
          <a:ln w="2857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1" lang="zh-CN" altLang="zh-CN" b="1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4646" name="Text Box 38"/>
          <p:cNvSpPr txBox="1">
            <a:spLocks noChangeArrowheads="1"/>
          </p:cNvSpPr>
          <p:nvPr/>
        </p:nvSpPr>
        <p:spPr bwMode="auto">
          <a:xfrm>
            <a:off x="3215005" y="5374640"/>
            <a:ext cx="2805430" cy="414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：表示判定所在位置</a:t>
            </a:r>
          </a:p>
        </p:txBody>
      </p:sp>
      <p:sp>
        <p:nvSpPr>
          <p:cNvPr id="324647" name="Text Box 39"/>
          <p:cNvSpPr txBox="1">
            <a:spLocks noChangeArrowheads="1"/>
          </p:cNvSpPr>
          <p:nvPr/>
        </p:nvSpPr>
        <p:spPr bwMode="auto">
          <a:xfrm>
            <a:off x="6816090" y="5374640"/>
            <a:ext cx="3275330" cy="414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：表示判定影响的模块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Rot="1" noChangeArrowheads="1"/>
          </p:cNvSpPr>
          <p:nvPr/>
        </p:nvSpPr>
        <p:spPr bwMode="auto">
          <a:xfrm>
            <a:off x="960120" y="130175"/>
            <a:ext cx="970788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启发规则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365" name="Group 19"/>
          <p:cNvGrpSpPr/>
          <p:nvPr/>
        </p:nvGrpSpPr>
        <p:grpSpPr>
          <a:xfrm>
            <a:off x="3286240" y="2133995"/>
            <a:ext cx="2057781" cy="2426150"/>
            <a:chOff x="192" y="2160"/>
            <a:chExt cx="1296" cy="1528"/>
          </a:xfrm>
        </p:grpSpPr>
        <p:grpSp>
          <p:nvGrpSpPr>
            <p:cNvPr id="15386" name="Group 20"/>
            <p:cNvGrpSpPr/>
            <p:nvPr/>
          </p:nvGrpSpPr>
          <p:grpSpPr>
            <a:xfrm>
              <a:off x="192" y="2160"/>
              <a:ext cx="1296" cy="1528"/>
              <a:chOff x="1200" y="2208"/>
              <a:chExt cx="1296" cy="1528"/>
            </a:xfrm>
          </p:grpSpPr>
          <p:sp>
            <p:nvSpPr>
              <p:cNvPr id="326677" name="Text Box 21"/>
              <p:cNvSpPr txBox="1">
                <a:spLocks noChangeArrowheads="1"/>
              </p:cNvSpPr>
              <p:nvPr/>
            </p:nvSpPr>
            <p:spPr bwMode="auto">
              <a:xfrm>
                <a:off x="1296" y="2208"/>
                <a:ext cx="624" cy="26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algn="ctr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1" lang="en-US" altLang="zh-CN" b="1" baseline="0" noProof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TOP</a:t>
                </a:r>
              </a:p>
            </p:txBody>
          </p:sp>
          <p:sp>
            <p:nvSpPr>
              <p:cNvPr id="326678" name="Text Box 22"/>
              <p:cNvSpPr txBox="1">
                <a:spLocks noChangeArrowheads="1"/>
              </p:cNvSpPr>
              <p:nvPr/>
            </p:nvSpPr>
            <p:spPr bwMode="auto">
              <a:xfrm>
                <a:off x="1200" y="2640"/>
                <a:ext cx="336" cy="23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326679" name="Text Box 23"/>
              <p:cNvSpPr txBox="1">
                <a:spLocks noChangeArrowheads="1"/>
              </p:cNvSpPr>
              <p:nvPr/>
            </p:nvSpPr>
            <p:spPr bwMode="auto">
              <a:xfrm>
                <a:off x="1488" y="3072"/>
                <a:ext cx="336" cy="232"/>
              </a:xfrm>
              <a:prstGeom prst="rect">
                <a:avLst/>
              </a:prstGeom>
              <a:solidFill>
                <a:srgbClr val="00CC99"/>
              </a:solidFill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326680" name="Text Box 24"/>
              <p:cNvSpPr txBox="1">
                <a:spLocks noChangeArrowheads="1"/>
              </p:cNvSpPr>
              <p:nvPr/>
            </p:nvSpPr>
            <p:spPr bwMode="auto">
              <a:xfrm>
                <a:off x="1968" y="3072"/>
                <a:ext cx="336" cy="23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326681" name="Text Box 25"/>
              <p:cNvSpPr txBox="1">
                <a:spLocks noChangeArrowheads="1"/>
              </p:cNvSpPr>
              <p:nvPr/>
            </p:nvSpPr>
            <p:spPr bwMode="auto">
              <a:xfrm>
                <a:off x="2160" y="3504"/>
                <a:ext cx="336" cy="232"/>
              </a:xfrm>
              <a:prstGeom prst="rect">
                <a:avLst/>
              </a:prstGeom>
              <a:solidFill>
                <a:srgbClr val="00CC99"/>
              </a:solidFill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326682" name="Text Box 26"/>
              <p:cNvSpPr txBox="1">
                <a:spLocks noChangeArrowheads="1"/>
              </p:cNvSpPr>
              <p:nvPr/>
            </p:nvSpPr>
            <p:spPr bwMode="auto">
              <a:xfrm>
                <a:off x="1728" y="3504"/>
                <a:ext cx="336" cy="23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326683" name="Text Box 27"/>
              <p:cNvSpPr txBox="1">
                <a:spLocks noChangeArrowheads="1"/>
              </p:cNvSpPr>
              <p:nvPr/>
            </p:nvSpPr>
            <p:spPr bwMode="auto">
              <a:xfrm>
                <a:off x="1728" y="2640"/>
                <a:ext cx="336" cy="232"/>
              </a:xfrm>
              <a:prstGeom prst="rect">
                <a:avLst/>
              </a:prstGeom>
              <a:solidFill>
                <a:srgbClr val="00CC99"/>
              </a:solidFill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5395" name="Line 28"/>
              <p:cNvSpPr/>
              <p:nvPr/>
            </p:nvSpPr>
            <p:spPr>
              <a:xfrm flipH="1">
                <a:off x="1344" y="2465"/>
                <a:ext cx="192" cy="159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6" name="Line 29"/>
              <p:cNvSpPr/>
              <p:nvPr/>
            </p:nvSpPr>
            <p:spPr>
              <a:xfrm>
                <a:off x="1680" y="2465"/>
                <a:ext cx="240" cy="159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7" name="Line 30"/>
              <p:cNvSpPr/>
              <p:nvPr/>
            </p:nvSpPr>
            <p:spPr>
              <a:xfrm flipH="1">
                <a:off x="1632" y="2880"/>
                <a:ext cx="240" cy="19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8" name="Line 31"/>
              <p:cNvSpPr/>
              <p:nvPr/>
            </p:nvSpPr>
            <p:spPr>
              <a:xfrm>
                <a:off x="1920" y="2880"/>
                <a:ext cx="192" cy="19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9" name="Line 32"/>
              <p:cNvSpPr/>
              <p:nvPr/>
            </p:nvSpPr>
            <p:spPr>
              <a:xfrm flipH="1">
                <a:off x="1872" y="3312"/>
                <a:ext cx="240" cy="19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00" name="Line 33"/>
              <p:cNvSpPr/>
              <p:nvPr/>
            </p:nvSpPr>
            <p:spPr>
              <a:xfrm>
                <a:off x="2160" y="3312"/>
                <a:ext cx="192" cy="19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5387" name="Rectangle 34"/>
            <p:cNvSpPr/>
            <p:nvPr/>
          </p:nvSpPr>
          <p:spPr>
            <a:xfrm rot="2700000">
              <a:off x="930" y="2703"/>
              <a:ext cx="90" cy="91"/>
            </a:xfrm>
            <a:prstGeom prst="rect">
              <a:avLst/>
            </a:prstGeom>
            <a:gradFill>
              <a:gsLst>
                <a:gs pos="100000">
                  <a:srgbClr val="FF0000"/>
                </a:gs>
                <a:gs pos="100000">
                  <a:srgbClr val="846C21"/>
                </a:gs>
              </a:gsLst>
              <a:lin ang="5400000" scaled="0"/>
            </a:gra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66" name="Rectangle 35"/>
          <p:cNvSpPr/>
          <p:nvPr/>
        </p:nvSpPr>
        <p:spPr>
          <a:xfrm rot="2700000">
            <a:off x="2998849" y="5515996"/>
            <a:ext cx="142901" cy="144490"/>
          </a:xfrm>
          <a:prstGeom prst="rect">
            <a:avLst/>
          </a:prstGeom>
          <a:gradFill>
            <a:gsLst>
              <a:gs pos="100000">
                <a:srgbClr val="FF0000"/>
              </a:gs>
              <a:gs pos="100000">
                <a:srgbClr val="846C21"/>
              </a:gs>
            </a:gsLst>
            <a:lin ang="5400000" scaled="0"/>
          </a:gra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326692" name="Text Box 36"/>
          <p:cNvSpPr txBox="1">
            <a:spLocks noChangeArrowheads="1"/>
          </p:cNvSpPr>
          <p:nvPr/>
        </p:nvSpPr>
        <p:spPr bwMode="auto">
          <a:xfrm>
            <a:off x="6310987" y="5374683"/>
            <a:ext cx="431880" cy="414020"/>
          </a:xfrm>
          <a:prstGeom prst="rect">
            <a:avLst/>
          </a:prstGeom>
          <a:solidFill>
            <a:srgbClr val="00CC99"/>
          </a:solidFill>
          <a:ln w="2857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1" lang="zh-CN" altLang="zh-CN" b="1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6693" name="Text Box 37"/>
          <p:cNvSpPr txBox="1">
            <a:spLocks noChangeArrowheads="1"/>
          </p:cNvSpPr>
          <p:nvPr/>
        </p:nvSpPr>
        <p:spPr bwMode="auto">
          <a:xfrm>
            <a:off x="3215005" y="5374640"/>
            <a:ext cx="2805430" cy="414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：表示判定所在位置</a:t>
            </a:r>
          </a:p>
        </p:txBody>
      </p:sp>
      <p:sp>
        <p:nvSpPr>
          <p:cNvPr id="326694" name="Text Box 38"/>
          <p:cNvSpPr txBox="1">
            <a:spLocks noChangeArrowheads="1"/>
          </p:cNvSpPr>
          <p:nvPr/>
        </p:nvSpPr>
        <p:spPr bwMode="auto">
          <a:xfrm>
            <a:off x="6816090" y="5374640"/>
            <a:ext cx="3117215" cy="414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：表示判定影响的模块</a:t>
            </a:r>
          </a:p>
        </p:txBody>
      </p:sp>
      <p:grpSp>
        <p:nvGrpSpPr>
          <p:cNvPr id="15370" name="Group 40"/>
          <p:cNvGrpSpPr/>
          <p:nvPr/>
        </p:nvGrpSpPr>
        <p:grpSpPr>
          <a:xfrm>
            <a:off x="6887357" y="2133995"/>
            <a:ext cx="2057781" cy="2426150"/>
            <a:chOff x="3379" y="1344"/>
            <a:chExt cx="1296" cy="1528"/>
          </a:xfrm>
        </p:grpSpPr>
        <p:sp>
          <p:nvSpPr>
            <p:cNvPr id="326661" name="Text Box 5"/>
            <p:cNvSpPr txBox="1">
              <a:spLocks noChangeArrowheads="1"/>
            </p:cNvSpPr>
            <p:nvPr/>
          </p:nvSpPr>
          <p:spPr bwMode="auto">
            <a:xfrm>
              <a:off x="3475" y="1344"/>
              <a:ext cx="624" cy="261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ctr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b="1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  <p:sp>
          <p:nvSpPr>
            <p:cNvPr id="326662" name="Text Box 6"/>
            <p:cNvSpPr txBox="1">
              <a:spLocks noChangeArrowheads="1"/>
            </p:cNvSpPr>
            <p:nvPr/>
          </p:nvSpPr>
          <p:spPr bwMode="auto">
            <a:xfrm>
              <a:off x="3379" y="1776"/>
              <a:ext cx="336" cy="232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326664" name="Text Box 8"/>
            <p:cNvSpPr txBox="1">
              <a:spLocks noChangeArrowheads="1"/>
            </p:cNvSpPr>
            <p:nvPr/>
          </p:nvSpPr>
          <p:spPr bwMode="auto">
            <a:xfrm>
              <a:off x="4147" y="2208"/>
              <a:ext cx="336" cy="23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326665" name="Text Box 9"/>
            <p:cNvSpPr txBox="1">
              <a:spLocks noChangeArrowheads="1"/>
            </p:cNvSpPr>
            <p:nvPr/>
          </p:nvSpPr>
          <p:spPr bwMode="auto">
            <a:xfrm>
              <a:off x="4339" y="2640"/>
              <a:ext cx="336" cy="23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326666" name="Text Box 10"/>
            <p:cNvSpPr txBox="1">
              <a:spLocks noChangeArrowheads="1"/>
            </p:cNvSpPr>
            <p:nvPr/>
          </p:nvSpPr>
          <p:spPr bwMode="auto">
            <a:xfrm>
              <a:off x="3907" y="2640"/>
              <a:ext cx="336" cy="23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326667" name="Text Box 11"/>
            <p:cNvSpPr txBox="1">
              <a:spLocks noChangeArrowheads="1"/>
            </p:cNvSpPr>
            <p:nvPr/>
          </p:nvSpPr>
          <p:spPr bwMode="auto">
            <a:xfrm>
              <a:off x="3907" y="1776"/>
              <a:ext cx="336" cy="232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5378" name="Line 12"/>
            <p:cNvSpPr/>
            <p:nvPr/>
          </p:nvSpPr>
          <p:spPr>
            <a:xfrm flipH="1">
              <a:off x="3523" y="1601"/>
              <a:ext cx="192" cy="159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9" name="Line 13"/>
            <p:cNvSpPr/>
            <p:nvPr/>
          </p:nvSpPr>
          <p:spPr>
            <a:xfrm>
              <a:off x="3859" y="1601"/>
              <a:ext cx="240" cy="159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0" name="Line 14"/>
            <p:cNvSpPr/>
            <p:nvPr/>
          </p:nvSpPr>
          <p:spPr>
            <a:xfrm flipH="1">
              <a:off x="3614" y="2448"/>
              <a:ext cx="533" cy="189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1" name="Line 15"/>
            <p:cNvSpPr/>
            <p:nvPr/>
          </p:nvSpPr>
          <p:spPr>
            <a:xfrm>
              <a:off x="4099" y="2016"/>
              <a:ext cx="192" cy="19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2" name="Line 16"/>
            <p:cNvSpPr/>
            <p:nvPr/>
          </p:nvSpPr>
          <p:spPr>
            <a:xfrm flipH="1">
              <a:off x="4051" y="2448"/>
              <a:ext cx="240" cy="19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3" name="Line 17"/>
            <p:cNvSpPr/>
            <p:nvPr/>
          </p:nvSpPr>
          <p:spPr>
            <a:xfrm>
              <a:off x="4339" y="2448"/>
              <a:ext cx="192" cy="19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4" name="Rectangle 18"/>
            <p:cNvSpPr/>
            <p:nvPr/>
          </p:nvSpPr>
          <p:spPr>
            <a:xfrm rot="2700000">
              <a:off x="4352" y="2344"/>
              <a:ext cx="90" cy="91"/>
            </a:xfrm>
            <a:prstGeom prst="rect">
              <a:avLst/>
            </a:prstGeom>
            <a:gradFill>
              <a:gsLst>
                <a:gs pos="100000">
                  <a:srgbClr val="FF0000"/>
                </a:gs>
                <a:gs pos="100000">
                  <a:srgbClr val="846C21"/>
                </a:gs>
              </a:gsLst>
              <a:lin ang="5400000" scaled="0"/>
            </a:gra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326695" name="Text Box 39"/>
            <p:cNvSpPr txBox="1">
              <a:spLocks noChangeArrowheads="1"/>
            </p:cNvSpPr>
            <p:nvPr/>
          </p:nvSpPr>
          <p:spPr bwMode="auto">
            <a:xfrm>
              <a:off x="3424" y="2628"/>
              <a:ext cx="336" cy="23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idx="1"/>
          </p:nvPr>
        </p:nvSpPr>
        <p:spPr>
          <a:xfrm>
            <a:off x="791210" y="1196975"/>
            <a:ext cx="9840500" cy="511238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将作用范围移动到控制范围的方法：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将判定所在模块合并到父模块中，使判定处于较高层次；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将受判定影响的模块下移到控制范围内；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将判定上移到层次中较高的位置。</a:t>
            </a:r>
          </a:p>
        </p:txBody>
      </p:sp>
      <p:sp>
        <p:nvSpPr>
          <p:cNvPr id="328707" name="Rectangle 3"/>
          <p:cNvSpPr>
            <a:spLocks noRot="1" noChangeArrowheads="1"/>
          </p:cNvSpPr>
          <p:nvPr/>
        </p:nvSpPr>
        <p:spPr bwMode="auto">
          <a:xfrm>
            <a:off x="875665" y="130175"/>
            <a:ext cx="979233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启发规则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idx="1"/>
          </p:nvPr>
        </p:nvSpPr>
        <p:spPr>
          <a:xfrm>
            <a:off x="805815" y="1196975"/>
            <a:ext cx="9415780" cy="511238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5．力争降低模块接口的复杂程度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defRPr/>
            </a:pP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QUAD_ROOT(TBL,X)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QUAD_ROOT(A,B,C,ROOT1,ROOT2)  </a:t>
            </a:r>
          </a:p>
        </p:txBody>
      </p:sp>
      <p:sp>
        <p:nvSpPr>
          <p:cNvPr id="330755" name="Rectangle 3"/>
          <p:cNvSpPr>
            <a:spLocks noRot="1" noChangeArrowheads="1"/>
          </p:cNvSpPr>
          <p:nvPr/>
        </p:nvSpPr>
        <p:spPr bwMode="auto">
          <a:xfrm>
            <a:off x="857885" y="130175"/>
            <a:ext cx="981011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启发规则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idx="1"/>
          </p:nvPr>
        </p:nvSpPr>
        <p:spPr>
          <a:xfrm>
            <a:off x="703580" y="1196975"/>
            <a:ext cx="9518015" cy="511238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6．设计单入口单出口的模块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避免出现内容耦合。 </a:t>
            </a:r>
          </a:p>
        </p:txBody>
      </p:sp>
      <p:sp>
        <p:nvSpPr>
          <p:cNvPr id="332803" name="Rectangle 3"/>
          <p:cNvSpPr>
            <a:spLocks noRot="1" noChangeArrowheads="1"/>
          </p:cNvSpPr>
          <p:nvPr/>
        </p:nvSpPr>
        <p:spPr bwMode="auto">
          <a:xfrm>
            <a:off x="888365" y="130175"/>
            <a:ext cx="977963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启发规则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17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idx="1"/>
          </p:nvPr>
        </p:nvSpPr>
        <p:spPr>
          <a:xfrm>
            <a:off x="406574" y="1176037"/>
            <a:ext cx="5822657" cy="511238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7．模块功能应该可以预测 ，</a:t>
            </a:r>
            <a:r>
              <a:rPr kumimoji="0" lang="en-US" alt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避免对模块施加过多限制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如果一个模块可以当做一个黑盒子，也就是说， 只要输入的数据相同就产生同样的输出，这个模块的功能就是可以预测的。  </a:t>
            </a:r>
          </a:p>
        </p:txBody>
      </p:sp>
      <p:sp>
        <p:nvSpPr>
          <p:cNvPr id="334851" name="Rectangle 3"/>
          <p:cNvSpPr>
            <a:spLocks noRot="1" noChangeArrowheads="1"/>
          </p:cNvSpPr>
          <p:nvPr/>
        </p:nvSpPr>
        <p:spPr bwMode="auto">
          <a:xfrm>
            <a:off x="902335" y="130175"/>
            <a:ext cx="976566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启发规则</a:t>
            </a:r>
          </a:p>
        </p:txBody>
      </p:sp>
      <p:pic>
        <p:nvPicPr>
          <p:cNvPr id="4" name="Picture 4" descr="绘图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222" y="1269554"/>
            <a:ext cx="4824970" cy="517779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idx="1"/>
          </p:nvPr>
        </p:nvSpPr>
        <p:spPr>
          <a:xfrm>
            <a:off x="628015" y="1196975"/>
            <a:ext cx="9593580" cy="525716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．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改进软件结构提高模块独立性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通过模块分解或合并，力求</a:t>
            </a:r>
            <a:r>
              <a:rPr kumimoji="0" lang="zh-CN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降低耦合提高内聚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。</a:t>
            </a:r>
          </a:p>
          <a:p>
            <a:pPr marL="742950" marR="0" lvl="1" indent="-2857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模块功能的完善化：</a:t>
            </a:r>
          </a:p>
          <a:p>
            <a:pPr marL="1143000" marR="0" lvl="2" indent="-22860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执行规定的功能的部分；</a:t>
            </a:r>
          </a:p>
          <a:p>
            <a:pPr marL="1143000" marR="0" lvl="2" indent="-22860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出错处理部分；</a:t>
            </a:r>
          </a:p>
          <a:p>
            <a:pPr marL="1143000" marR="0" lvl="2" indent="-22860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如需要返回一系列数据给调用者，在完成数据加工或结束时应告诉调用者完成任务的状态（即返回一个该模块是否正确结束的标志）。</a:t>
            </a:r>
          </a:p>
          <a:p>
            <a:pPr marL="742950" marR="0" lvl="1" indent="-2857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消除重复功能，改善软件结构：</a:t>
            </a:r>
          </a:p>
        </p:txBody>
      </p:sp>
      <p:sp>
        <p:nvSpPr>
          <p:cNvPr id="302083" name="Rectangle 3"/>
          <p:cNvSpPr>
            <a:spLocks noRot="1" noChangeArrowheads="1"/>
          </p:cNvSpPr>
          <p:nvPr/>
        </p:nvSpPr>
        <p:spPr bwMode="auto">
          <a:xfrm>
            <a:off x="875665" y="130175"/>
            <a:ext cx="979233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启发规则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Rot="1" noChangeArrowheads="1"/>
          </p:cNvSpPr>
          <p:nvPr/>
        </p:nvSpPr>
        <p:spPr bwMode="auto">
          <a:xfrm>
            <a:off x="906145" y="130175"/>
            <a:ext cx="976185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启发规则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01" name="Group 4"/>
          <p:cNvGrpSpPr/>
          <p:nvPr/>
        </p:nvGrpSpPr>
        <p:grpSpPr>
          <a:xfrm>
            <a:off x="3573631" y="1268648"/>
            <a:ext cx="1918055" cy="2549997"/>
            <a:chOff x="567" y="300"/>
            <a:chExt cx="1208" cy="1606"/>
          </a:xfrm>
        </p:grpSpPr>
        <p:sp>
          <p:nvSpPr>
            <p:cNvPr id="304133" name="Text Box 5"/>
            <p:cNvSpPr txBox="1">
              <a:spLocks noChangeArrowheads="1"/>
            </p:cNvSpPr>
            <p:nvPr/>
          </p:nvSpPr>
          <p:spPr bwMode="auto">
            <a:xfrm>
              <a:off x="567" y="300"/>
              <a:ext cx="432" cy="192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304134" name="Text Box 6"/>
            <p:cNvSpPr txBox="1">
              <a:spLocks noChangeArrowheads="1"/>
            </p:cNvSpPr>
            <p:nvPr/>
          </p:nvSpPr>
          <p:spPr bwMode="auto">
            <a:xfrm>
              <a:off x="1143" y="300"/>
              <a:ext cx="432" cy="192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304135" name="Text Box 7"/>
            <p:cNvSpPr txBox="1">
              <a:spLocks noChangeArrowheads="1"/>
            </p:cNvSpPr>
            <p:nvPr/>
          </p:nvSpPr>
          <p:spPr bwMode="auto">
            <a:xfrm>
              <a:off x="567" y="845"/>
              <a:ext cx="408" cy="362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/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b="1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R1</a:t>
              </a:r>
            </a:p>
          </p:txBody>
        </p:sp>
        <p:sp>
          <p:nvSpPr>
            <p:cNvPr id="304136" name="Text Box 8"/>
            <p:cNvSpPr txBox="1">
              <a:spLocks noChangeArrowheads="1"/>
            </p:cNvSpPr>
            <p:nvPr/>
          </p:nvSpPr>
          <p:spPr bwMode="auto">
            <a:xfrm>
              <a:off x="1143" y="845"/>
              <a:ext cx="432" cy="36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/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b="1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R2</a:t>
              </a:r>
            </a:p>
          </p:txBody>
        </p:sp>
        <p:sp>
          <p:nvSpPr>
            <p:cNvPr id="4187" name="Line 9"/>
            <p:cNvSpPr/>
            <p:nvPr/>
          </p:nvSpPr>
          <p:spPr>
            <a:xfrm>
              <a:off x="759" y="492"/>
              <a:ext cx="0" cy="336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4188" name="Line 10"/>
            <p:cNvSpPr/>
            <p:nvPr/>
          </p:nvSpPr>
          <p:spPr>
            <a:xfrm>
              <a:off x="1335" y="492"/>
              <a:ext cx="3" cy="353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04139" name="Text Box 11"/>
            <p:cNvSpPr txBox="1">
              <a:spLocks noChangeArrowheads="1"/>
            </p:cNvSpPr>
            <p:nvPr/>
          </p:nvSpPr>
          <p:spPr bwMode="auto">
            <a:xfrm>
              <a:off x="903" y="1356"/>
              <a:ext cx="872" cy="2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b="1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相似部分</a:t>
              </a:r>
            </a:p>
          </p:txBody>
        </p:sp>
        <p:sp>
          <p:nvSpPr>
            <p:cNvPr id="304140" name="Text Box 12"/>
            <p:cNvSpPr txBox="1">
              <a:spLocks noChangeArrowheads="1"/>
            </p:cNvSpPr>
            <p:nvPr/>
          </p:nvSpPr>
          <p:spPr bwMode="auto">
            <a:xfrm>
              <a:off x="1020" y="1616"/>
              <a:ext cx="181" cy="2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4191" name="Rectangle 13"/>
            <p:cNvSpPr/>
            <p:nvPr/>
          </p:nvSpPr>
          <p:spPr>
            <a:xfrm>
              <a:off x="793" y="1071"/>
              <a:ext cx="181" cy="1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192" name="Rectangle 14"/>
            <p:cNvSpPr/>
            <p:nvPr/>
          </p:nvSpPr>
          <p:spPr>
            <a:xfrm>
              <a:off x="1156" y="1071"/>
              <a:ext cx="181" cy="1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193" name="Line 15"/>
            <p:cNvSpPr/>
            <p:nvPr/>
          </p:nvSpPr>
          <p:spPr>
            <a:xfrm>
              <a:off x="884" y="1162"/>
              <a:ext cx="307" cy="242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4" name="Line 16"/>
            <p:cNvSpPr/>
            <p:nvPr/>
          </p:nvSpPr>
          <p:spPr>
            <a:xfrm flipH="1">
              <a:off x="1191" y="1164"/>
              <a:ext cx="48" cy="24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102" name="Group 17"/>
          <p:cNvGrpSpPr/>
          <p:nvPr/>
        </p:nvGrpSpPr>
        <p:grpSpPr>
          <a:xfrm>
            <a:off x="6887357" y="1484588"/>
            <a:ext cx="1600496" cy="2045079"/>
            <a:chOff x="2381" y="255"/>
            <a:chExt cx="1008" cy="1288"/>
          </a:xfrm>
        </p:grpSpPr>
        <p:sp>
          <p:nvSpPr>
            <p:cNvPr id="304146" name="Text Box 18"/>
            <p:cNvSpPr txBox="1">
              <a:spLocks noChangeArrowheads="1"/>
            </p:cNvSpPr>
            <p:nvPr/>
          </p:nvSpPr>
          <p:spPr bwMode="auto">
            <a:xfrm>
              <a:off x="2381" y="255"/>
              <a:ext cx="432" cy="192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304147" name="Text Box 19"/>
            <p:cNvSpPr txBox="1">
              <a:spLocks noChangeArrowheads="1"/>
            </p:cNvSpPr>
            <p:nvPr/>
          </p:nvSpPr>
          <p:spPr bwMode="auto">
            <a:xfrm>
              <a:off x="2957" y="255"/>
              <a:ext cx="432" cy="192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304148" name="Text Box 20"/>
            <p:cNvSpPr txBox="1">
              <a:spLocks noChangeArrowheads="1"/>
            </p:cNvSpPr>
            <p:nvPr/>
          </p:nvSpPr>
          <p:spPr bwMode="auto">
            <a:xfrm>
              <a:off x="2562" y="799"/>
              <a:ext cx="690" cy="384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/>
            <a:lstStyle/>
            <a:p>
              <a:pPr marR="0" algn="ctr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b="1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R1+R2</a:t>
              </a:r>
            </a:p>
          </p:txBody>
        </p:sp>
        <p:sp>
          <p:nvSpPr>
            <p:cNvPr id="4180" name="Line 21"/>
            <p:cNvSpPr/>
            <p:nvPr/>
          </p:nvSpPr>
          <p:spPr>
            <a:xfrm>
              <a:off x="2573" y="447"/>
              <a:ext cx="216" cy="352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4181" name="Line 22"/>
            <p:cNvSpPr/>
            <p:nvPr/>
          </p:nvSpPr>
          <p:spPr>
            <a:xfrm flipH="1">
              <a:off x="3016" y="436"/>
              <a:ext cx="182" cy="363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04151" name="Text Box 23"/>
            <p:cNvSpPr txBox="1">
              <a:spLocks noChangeArrowheads="1"/>
            </p:cNvSpPr>
            <p:nvPr/>
          </p:nvSpPr>
          <p:spPr bwMode="auto">
            <a:xfrm>
              <a:off x="2835" y="1253"/>
              <a:ext cx="181" cy="2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</a:p>
          </p:txBody>
        </p:sp>
      </p:grpSp>
      <p:grpSp>
        <p:nvGrpSpPr>
          <p:cNvPr id="4103" name="Group 24"/>
          <p:cNvGrpSpPr/>
          <p:nvPr/>
        </p:nvGrpSpPr>
        <p:grpSpPr>
          <a:xfrm>
            <a:off x="2493931" y="3861515"/>
            <a:ext cx="1676710" cy="2548410"/>
            <a:chOff x="2290" y="2160"/>
            <a:chExt cx="1056" cy="1605"/>
          </a:xfrm>
        </p:grpSpPr>
        <p:grpSp>
          <p:nvGrpSpPr>
            <p:cNvPr id="4154" name="Group 25"/>
            <p:cNvGrpSpPr/>
            <p:nvPr/>
          </p:nvGrpSpPr>
          <p:grpSpPr>
            <a:xfrm>
              <a:off x="2290" y="2160"/>
              <a:ext cx="1056" cy="1220"/>
              <a:chOff x="3120" y="2064"/>
              <a:chExt cx="1056" cy="1220"/>
            </a:xfrm>
          </p:grpSpPr>
          <p:sp>
            <p:nvSpPr>
              <p:cNvPr id="304154" name="Text Box 26"/>
              <p:cNvSpPr txBox="1">
                <a:spLocks noChangeArrowheads="1"/>
              </p:cNvSpPr>
              <p:nvPr/>
            </p:nvSpPr>
            <p:spPr bwMode="auto">
              <a:xfrm>
                <a:off x="3120" y="2064"/>
                <a:ext cx="432" cy="19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4157" name="Line 27"/>
              <p:cNvSpPr/>
              <p:nvPr/>
            </p:nvSpPr>
            <p:spPr>
              <a:xfrm>
                <a:off x="3120" y="2496"/>
                <a:ext cx="432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58" name="Line 28"/>
              <p:cNvSpPr/>
              <p:nvPr/>
            </p:nvSpPr>
            <p:spPr>
              <a:xfrm>
                <a:off x="3552" y="2496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59" name="Line 29"/>
              <p:cNvSpPr/>
              <p:nvPr/>
            </p:nvSpPr>
            <p:spPr>
              <a:xfrm>
                <a:off x="3120" y="2496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60" name="Line 30"/>
              <p:cNvSpPr/>
              <p:nvPr/>
            </p:nvSpPr>
            <p:spPr>
              <a:xfrm>
                <a:off x="3312" y="2688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61" name="Line 31"/>
              <p:cNvSpPr/>
              <p:nvPr/>
            </p:nvSpPr>
            <p:spPr>
              <a:xfrm>
                <a:off x="3312" y="268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62" name="Line 32"/>
              <p:cNvSpPr/>
              <p:nvPr/>
            </p:nvSpPr>
            <p:spPr>
              <a:xfrm>
                <a:off x="3120" y="2928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4161" name="Text Box 33"/>
              <p:cNvSpPr txBox="1">
                <a:spLocks noChangeArrowheads="1"/>
              </p:cNvSpPr>
              <p:nvPr/>
            </p:nvSpPr>
            <p:spPr bwMode="auto">
              <a:xfrm>
                <a:off x="3120" y="2448"/>
                <a:ext cx="480" cy="2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1" lang="en-US" altLang="zh-CN" b="1" baseline="0" noProof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R1</a:t>
                </a:r>
              </a:p>
            </p:txBody>
          </p:sp>
          <p:sp>
            <p:nvSpPr>
              <p:cNvPr id="304162" name="Text Box 34"/>
              <p:cNvSpPr txBox="1">
                <a:spLocks noChangeArrowheads="1"/>
              </p:cNvSpPr>
              <p:nvPr/>
            </p:nvSpPr>
            <p:spPr bwMode="auto">
              <a:xfrm>
                <a:off x="3312" y="3072"/>
                <a:ext cx="624" cy="21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baseline="0" noProof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common</a:t>
                </a:r>
              </a:p>
            </p:txBody>
          </p:sp>
          <p:sp>
            <p:nvSpPr>
              <p:cNvPr id="4165" name="Line 35"/>
              <p:cNvSpPr/>
              <p:nvPr/>
            </p:nvSpPr>
            <p:spPr>
              <a:xfrm>
                <a:off x="3312" y="2256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triangle" w="lg" len="lg"/>
              </a:ln>
            </p:spPr>
          </p:sp>
          <p:sp>
            <p:nvSpPr>
              <p:cNvPr id="304164" name="Text Box 36"/>
              <p:cNvSpPr txBox="1">
                <a:spLocks noChangeArrowheads="1"/>
              </p:cNvSpPr>
              <p:nvPr/>
            </p:nvSpPr>
            <p:spPr bwMode="auto">
              <a:xfrm>
                <a:off x="3696" y="2064"/>
                <a:ext cx="432" cy="19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4167" name="Line 37"/>
              <p:cNvSpPr/>
              <p:nvPr/>
            </p:nvSpPr>
            <p:spPr>
              <a:xfrm>
                <a:off x="3696" y="2496"/>
                <a:ext cx="432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68" name="Line 38"/>
              <p:cNvSpPr/>
              <p:nvPr/>
            </p:nvSpPr>
            <p:spPr>
              <a:xfrm>
                <a:off x="3696" y="2496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69" name="Line 39"/>
              <p:cNvSpPr/>
              <p:nvPr/>
            </p:nvSpPr>
            <p:spPr>
              <a:xfrm>
                <a:off x="4128" y="2496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70" name="Line 40"/>
              <p:cNvSpPr/>
              <p:nvPr/>
            </p:nvSpPr>
            <p:spPr>
              <a:xfrm>
                <a:off x="3696" y="2688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71" name="Line 41"/>
              <p:cNvSpPr/>
              <p:nvPr/>
            </p:nvSpPr>
            <p:spPr>
              <a:xfrm>
                <a:off x="3936" y="268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72" name="Line 42"/>
              <p:cNvSpPr/>
              <p:nvPr/>
            </p:nvSpPr>
            <p:spPr>
              <a:xfrm>
                <a:off x="3936" y="2928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4171" name="Text Box 43"/>
              <p:cNvSpPr txBox="1">
                <a:spLocks noChangeArrowheads="1"/>
              </p:cNvSpPr>
              <p:nvPr/>
            </p:nvSpPr>
            <p:spPr bwMode="auto">
              <a:xfrm>
                <a:off x="3709" y="2259"/>
                <a:ext cx="467" cy="4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1" lang="en-US" altLang="zh-CN" baseline="0" noProof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b="1" baseline="0" noProof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R2</a:t>
                </a:r>
              </a:p>
            </p:txBody>
          </p:sp>
          <p:sp>
            <p:nvSpPr>
              <p:cNvPr id="4174" name="Line 44"/>
              <p:cNvSpPr/>
              <p:nvPr/>
            </p:nvSpPr>
            <p:spPr>
              <a:xfrm>
                <a:off x="3888" y="2256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triangle" w="lg" len="lg"/>
              </a:ln>
            </p:spPr>
          </p:sp>
          <p:sp>
            <p:nvSpPr>
              <p:cNvPr id="4175" name="Line 45"/>
              <p:cNvSpPr/>
              <p:nvPr/>
            </p:nvSpPr>
            <p:spPr>
              <a:xfrm>
                <a:off x="3360" y="2688"/>
                <a:ext cx="192" cy="384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triangle" w="lg" len="lg"/>
              </a:ln>
            </p:spPr>
          </p:sp>
          <p:sp>
            <p:nvSpPr>
              <p:cNvPr id="4176" name="Line 46"/>
              <p:cNvSpPr/>
              <p:nvPr/>
            </p:nvSpPr>
            <p:spPr>
              <a:xfrm flipH="1">
                <a:off x="3696" y="2688"/>
                <a:ext cx="144" cy="384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triangle" w="lg" len="lg"/>
              </a:ln>
            </p:spPr>
          </p:sp>
        </p:grpSp>
        <p:sp>
          <p:nvSpPr>
            <p:cNvPr id="304175" name="Text Box 47"/>
            <p:cNvSpPr txBox="1">
              <a:spLocks noChangeArrowheads="1"/>
            </p:cNvSpPr>
            <p:nvPr/>
          </p:nvSpPr>
          <p:spPr bwMode="auto">
            <a:xfrm>
              <a:off x="2699" y="3475"/>
              <a:ext cx="226" cy="2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baseline="0" noProof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c</a:t>
              </a:r>
            </a:p>
          </p:txBody>
        </p:sp>
      </p:grpSp>
      <p:grpSp>
        <p:nvGrpSpPr>
          <p:cNvPr id="4104" name="Group 48"/>
          <p:cNvGrpSpPr/>
          <p:nvPr/>
        </p:nvGrpSpPr>
        <p:grpSpPr>
          <a:xfrm>
            <a:off x="5137606" y="3790065"/>
            <a:ext cx="2159399" cy="2629387"/>
            <a:chOff x="4273" y="2064"/>
            <a:chExt cx="1360" cy="1656"/>
          </a:xfrm>
        </p:grpSpPr>
        <p:grpSp>
          <p:nvGrpSpPr>
            <p:cNvPr id="4130" name="Group 49"/>
            <p:cNvGrpSpPr/>
            <p:nvPr/>
          </p:nvGrpSpPr>
          <p:grpSpPr>
            <a:xfrm>
              <a:off x="4273" y="2064"/>
              <a:ext cx="1360" cy="1220"/>
              <a:chOff x="4273" y="2064"/>
              <a:chExt cx="1360" cy="1220"/>
            </a:xfrm>
          </p:grpSpPr>
          <p:grpSp>
            <p:nvGrpSpPr>
              <p:cNvPr id="4132" name="Group 50"/>
              <p:cNvGrpSpPr/>
              <p:nvPr/>
            </p:nvGrpSpPr>
            <p:grpSpPr>
              <a:xfrm>
                <a:off x="4273" y="2064"/>
                <a:ext cx="558" cy="672"/>
                <a:chOff x="1754" y="2016"/>
                <a:chExt cx="490" cy="672"/>
              </a:xfrm>
            </p:grpSpPr>
            <p:sp>
              <p:nvSpPr>
                <p:cNvPr id="30417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754" y="2064"/>
                  <a:ext cx="49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R="0" algn="ctr" defTabSz="914400">
                    <a:spcBef>
                      <a:spcPct val="50000"/>
                    </a:spcBef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1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X</a:t>
                  </a:r>
                  <a:r>
                    <a:rPr kumimoji="1" lang="zh-CN" altLang="en-US" sz="1800" b="1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＋</a:t>
                  </a:r>
                  <a:r>
                    <a:rPr kumimoji="1" lang="en-US" altLang="zh-CN" sz="1800" b="1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R1</a:t>
                  </a:r>
                </a:p>
              </p:txBody>
            </p:sp>
            <p:grpSp>
              <p:nvGrpSpPr>
                <p:cNvPr id="4146" name="Group 52"/>
                <p:cNvGrpSpPr/>
                <p:nvPr/>
              </p:nvGrpSpPr>
              <p:grpSpPr>
                <a:xfrm>
                  <a:off x="1776" y="2016"/>
                  <a:ext cx="432" cy="672"/>
                  <a:chOff x="1776" y="2016"/>
                  <a:chExt cx="432" cy="672"/>
                </a:xfrm>
              </p:grpSpPr>
              <p:sp>
                <p:nvSpPr>
                  <p:cNvPr id="4147" name="Line 53"/>
                  <p:cNvSpPr/>
                  <p:nvPr/>
                </p:nvSpPr>
                <p:spPr>
                  <a:xfrm>
                    <a:off x="1776" y="2016"/>
                    <a:ext cx="0" cy="672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148" name="Line 54"/>
                  <p:cNvSpPr/>
                  <p:nvPr/>
                </p:nvSpPr>
                <p:spPr>
                  <a:xfrm>
                    <a:off x="1776" y="2688"/>
                    <a:ext cx="0" cy="0"/>
                  </a:xfrm>
                  <a:prstGeom prst="line">
                    <a:avLst/>
                  </a:prstGeom>
                  <a:ln w="9525" cap="flat" cmpd="sng">
                    <a:solidFill>
                      <a:schemeClr val="bg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149" name="Line 55"/>
                  <p:cNvSpPr/>
                  <p:nvPr/>
                </p:nvSpPr>
                <p:spPr>
                  <a:xfrm>
                    <a:off x="1776" y="2016"/>
                    <a:ext cx="432" cy="0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150" name="Line 56"/>
                  <p:cNvSpPr/>
                  <p:nvPr/>
                </p:nvSpPr>
                <p:spPr>
                  <a:xfrm>
                    <a:off x="2208" y="2016"/>
                    <a:ext cx="0" cy="480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151" name="Line 57"/>
                  <p:cNvSpPr/>
                  <p:nvPr/>
                </p:nvSpPr>
                <p:spPr>
                  <a:xfrm>
                    <a:off x="1968" y="2496"/>
                    <a:ext cx="240" cy="0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152" name="Line 58"/>
                  <p:cNvSpPr/>
                  <p:nvPr/>
                </p:nvSpPr>
                <p:spPr>
                  <a:xfrm>
                    <a:off x="1968" y="2496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153" name="Line 59"/>
                  <p:cNvSpPr/>
                  <p:nvPr/>
                </p:nvSpPr>
                <p:spPr>
                  <a:xfrm>
                    <a:off x="1776" y="2688"/>
                    <a:ext cx="192" cy="0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304188" name="Text Box 60"/>
              <p:cNvSpPr txBox="1">
                <a:spLocks noChangeArrowheads="1"/>
              </p:cNvSpPr>
              <p:nvPr/>
            </p:nvSpPr>
            <p:spPr bwMode="auto">
              <a:xfrm>
                <a:off x="4944" y="2064"/>
                <a:ext cx="432" cy="19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4134" name="Line 61"/>
              <p:cNvSpPr/>
              <p:nvPr/>
            </p:nvSpPr>
            <p:spPr>
              <a:xfrm>
                <a:off x="4944" y="2496"/>
                <a:ext cx="432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35" name="Line 62"/>
              <p:cNvSpPr/>
              <p:nvPr/>
            </p:nvSpPr>
            <p:spPr>
              <a:xfrm>
                <a:off x="4944" y="2496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36" name="Line 63"/>
              <p:cNvSpPr/>
              <p:nvPr/>
            </p:nvSpPr>
            <p:spPr>
              <a:xfrm>
                <a:off x="5376" y="2496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37" name="Line 64"/>
              <p:cNvSpPr/>
              <p:nvPr/>
            </p:nvSpPr>
            <p:spPr>
              <a:xfrm>
                <a:off x="4944" y="2688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38" name="Line 65"/>
              <p:cNvSpPr/>
              <p:nvPr/>
            </p:nvSpPr>
            <p:spPr>
              <a:xfrm>
                <a:off x="5184" y="268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39" name="Line 66"/>
              <p:cNvSpPr/>
              <p:nvPr/>
            </p:nvSpPr>
            <p:spPr>
              <a:xfrm>
                <a:off x="5184" y="2928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4195" name="Text Box 67"/>
              <p:cNvSpPr txBox="1">
                <a:spLocks noChangeArrowheads="1"/>
              </p:cNvSpPr>
              <p:nvPr/>
            </p:nvSpPr>
            <p:spPr bwMode="auto">
              <a:xfrm>
                <a:off x="5057" y="2272"/>
                <a:ext cx="576" cy="4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1" lang="en-US" altLang="zh-CN" baseline="0" noProof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b="1" baseline="0" noProof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R2</a:t>
                </a:r>
              </a:p>
            </p:txBody>
          </p:sp>
          <p:sp>
            <p:nvSpPr>
              <p:cNvPr id="4141" name="Line 68"/>
              <p:cNvSpPr/>
              <p:nvPr/>
            </p:nvSpPr>
            <p:spPr>
              <a:xfrm>
                <a:off x="5136" y="2256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triangle" w="lg" len="lg"/>
              </a:ln>
            </p:spPr>
          </p:sp>
          <p:sp>
            <p:nvSpPr>
              <p:cNvPr id="304197" name="Text Box 69"/>
              <p:cNvSpPr txBox="1">
                <a:spLocks noChangeArrowheads="1"/>
              </p:cNvSpPr>
              <p:nvPr/>
            </p:nvSpPr>
            <p:spPr bwMode="auto">
              <a:xfrm>
                <a:off x="4608" y="3072"/>
                <a:ext cx="624" cy="21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baseline="0" noProof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common</a:t>
                </a:r>
              </a:p>
            </p:txBody>
          </p:sp>
          <p:sp>
            <p:nvSpPr>
              <p:cNvPr id="4143" name="Line 70"/>
              <p:cNvSpPr/>
              <p:nvPr/>
            </p:nvSpPr>
            <p:spPr>
              <a:xfrm>
                <a:off x="4608" y="2544"/>
                <a:ext cx="192" cy="528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triangle" w="lg" len="lg"/>
              </a:ln>
            </p:spPr>
          </p:sp>
          <p:sp>
            <p:nvSpPr>
              <p:cNvPr id="4144" name="Line 71"/>
              <p:cNvSpPr/>
              <p:nvPr/>
            </p:nvSpPr>
            <p:spPr>
              <a:xfrm flipH="1">
                <a:off x="4992" y="2688"/>
                <a:ext cx="96" cy="384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triangle" w="lg" len="lg"/>
              </a:ln>
            </p:spPr>
          </p:sp>
        </p:grpSp>
        <p:sp>
          <p:nvSpPr>
            <p:cNvPr id="304200" name="Text Box 72"/>
            <p:cNvSpPr txBox="1">
              <a:spLocks noChangeArrowheads="1"/>
            </p:cNvSpPr>
            <p:nvPr/>
          </p:nvSpPr>
          <p:spPr bwMode="auto">
            <a:xfrm>
              <a:off x="4785" y="3430"/>
              <a:ext cx="226" cy="2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baseline="0" noProof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</p:grpSp>
      <p:grpSp>
        <p:nvGrpSpPr>
          <p:cNvPr id="4105" name="Group 73"/>
          <p:cNvGrpSpPr/>
          <p:nvPr/>
        </p:nvGrpSpPr>
        <p:grpSpPr>
          <a:xfrm>
            <a:off x="8017868" y="3861516"/>
            <a:ext cx="2011735" cy="2557937"/>
            <a:chOff x="371" y="2205"/>
            <a:chExt cx="1267" cy="1611"/>
          </a:xfrm>
        </p:grpSpPr>
        <p:grpSp>
          <p:nvGrpSpPr>
            <p:cNvPr id="4107" name="Group 74"/>
            <p:cNvGrpSpPr/>
            <p:nvPr/>
          </p:nvGrpSpPr>
          <p:grpSpPr>
            <a:xfrm>
              <a:off x="371" y="2205"/>
              <a:ext cx="1267" cy="1076"/>
              <a:chOff x="1641" y="2064"/>
              <a:chExt cx="1267" cy="1076"/>
            </a:xfrm>
          </p:grpSpPr>
          <p:grpSp>
            <p:nvGrpSpPr>
              <p:cNvPr id="4109" name="Group 75"/>
              <p:cNvGrpSpPr/>
              <p:nvPr/>
            </p:nvGrpSpPr>
            <p:grpSpPr>
              <a:xfrm>
                <a:off x="1641" y="2064"/>
                <a:ext cx="649" cy="672"/>
                <a:chOff x="1715" y="2016"/>
                <a:chExt cx="576" cy="672"/>
              </a:xfrm>
            </p:grpSpPr>
            <p:sp>
              <p:nvSpPr>
                <p:cNvPr id="30420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715" y="2064"/>
                  <a:ext cx="576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R="0" algn="ctr" defTabSz="914400">
                    <a:spcBef>
                      <a:spcPct val="50000"/>
                    </a:spcBef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1" baseline="0" noProof="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X</a:t>
                  </a:r>
                  <a:r>
                    <a:rPr kumimoji="1" lang="zh-CN" altLang="en-US" sz="1800" b="1" baseline="0" noProof="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＋</a:t>
                  </a:r>
                  <a:r>
                    <a:rPr kumimoji="1" lang="en-US" altLang="zh-CN" sz="1800" b="1" baseline="0" noProof="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R1</a:t>
                  </a:r>
                </a:p>
              </p:txBody>
            </p:sp>
            <p:grpSp>
              <p:nvGrpSpPr>
                <p:cNvPr id="4122" name="Group 77"/>
                <p:cNvGrpSpPr/>
                <p:nvPr/>
              </p:nvGrpSpPr>
              <p:grpSpPr>
                <a:xfrm>
                  <a:off x="1776" y="2016"/>
                  <a:ext cx="432" cy="672"/>
                  <a:chOff x="1776" y="2016"/>
                  <a:chExt cx="432" cy="672"/>
                </a:xfrm>
              </p:grpSpPr>
              <p:sp>
                <p:nvSpPr>
                  <p:cNvPr id="4123" name="Line 78"/>
                  <p:cNvSpPr/>
                  <p:nvPr/>
                </p:nvSpPr>
                <p:spPr>
                  <a:xfrm>
                    <a:off x="1776" y="2016"/>
                    <a:ext cx="0" cy="672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124" name="Line 79"/>
                  <p:cNvSpPr/>
                  <p:nvPr/>
                </p:nvSpPr>
                <p:spPr>
                  <a:xfrm>
                    <a:off x="1776" y="2688"/>
                    <a:ext cx="0" cy="0"/>
                  </a:xfrm>
                  <a:prstGeom prst="line">
                    <a:avLst/>
                  </a:prstGeom>
                  <a:ln w="9525" cap="flat" cmpd="sng">
                    <a:solidFill>
                      <a:schemeClr val="bg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125" name="Line 80"/>
                  <p:cNvSpPr/>
                  <p:nvPr/>
                </p:nvSpPr>
                <p:spPr>
                  <a:xfrm>
                    <a:off x="1776" y="2016"/>
                    <a:ext cx="432" cy="0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126" name="Line 81"/>
                  <p:cNvSpPr/>
                  <p:nvPr/>
                </p:nvSpPr>
                <p:spPr>
                  <a:xfrm>
                    <a:off x="2208" y="2016"/>
                    <a:ext cx="0" cy="480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127" name="Line 82"/>
                  <p:cNvSpPr/>
                  <p:nvPr/>
                </p:nvSpPr>
                <p:spPr>
                  <a:xfrm>
                    <a:off x="1968" y="2496"/>
                    <a:ext cx="240" cy="0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128" name="Line 83"/>
                  <p:cNvSpPr/>
                  <p:nvPr/>
                </p:nvSpPr>
                <p:spPr>
                  <a:xfrm>
                    <a:off x="1968" y="2496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129" name="Line 84"/>
                  <p:cNvSpPr/>
                  <p:nvPr/>
                </p:nvSpPr>
                <p:spPr>
                  <a:xfrm>
                    <a:off x="1776" y="2688"/>
                    <a:ext cx="192" cy="0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4110" name="Group 85"/>
              <p:cNvGrpSpPr/>
              <p:nvPr/>
            </p:nvGrpSpPr>
            <p:grpSpPr>
              <a:xfrm>
                <a:off x="2335" y="2064"/>
                <a:ext cx="573" cy="672"/>
                <a:chOff x="2336" y="2064"/>
                <a:chExt cx="528" cy="672"/>
              </a:xfrm>
            </p:grpSpPr>
            <p:sp>
              <p:nvSpPr>
                <p:cNvPr id="4114" name="Line 86"/>
                <p:cNvSpPr/>
                <p:nvPr/>
              </p:nvSpPr>
              <p:spPr>
                <a:xfrm>
                  <a:off x="2352" y="2064"/>
                  <a:ext cx="0" cy="48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5" name="Line 87"/>
                <p:cNvSpPr/>
                <p:nvPr/>
              </p:nvSpPr>
              <p:spPr>
                <a:xfrm>
                  <a:off x="2352" y="2064"/>
                  <a:ext cx="432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6" name="Line 88"/>
                <p:cNvSpPr/>
                <p:nvPr/>
              </p:nvSpPr>
              <p:spPr>
                <a:xfrm>
                  <a:off x="2784" y="2064"/>
                  <a:ext cx="0" cy="67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7" name="Line 89"/>
                <p:cNvSpPr/>
                <p:nvPr/>
              </p:nvSpPr>
              <p:spPr>
                <a:xfrm>
                  <a:off x="2352" y="2544"/>
                  <a:ext cx="240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8" name="Line 90"/>
                <p:cNvSpPr/>
                <p:nvPr/>
              </p:nvSpPr>
              <p:spPr>
                <a:xfrm>
                  <a:off x="2592" y="2544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9" name="Line 91"/>
                <p:cNvSpPr/>
                <p:nvPr/>
              </p:nvSpPr>
              <p:spPr>
                <a:xfrm>
                  <a:off x="259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422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336" y="2105"/>
                  <a:ext cx="52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marR="0" defTabSz="914400">
                    <a:spcBef>
                      <a:spcPct val="50000"/>
                    </a:spcBef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baseline="0" noProof="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Y+R2</a:t>
                  </a:r>
                </a:p>
              </p:txBody>
            </p:sp>
          </p:grpSp>
          <p:sp>
            <p:nvSpPr>
              <p:cNvPr id="304221" name="Text Box 93"/>
              <p:cNvSpPr txBox="1">
                <a:spLocks noChangeArrowheads="1"/>
              </p:cNvSpPr>
              <p:nvPr/>
            </p:nvSpPr>
            <p:spPr bwMode="auto">
              <a:xfrm>
                <a:off x="1968" y="2928"/>
                <a:ext cx="624" cy="21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baseline="0" noProof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common</a:t>
                </a:r>
              </a:p>
            </p:txBody>
          </p:sp>
          <p:sp>
            <p:nvSpPr>
              <p:cNvPr id="4112" name="Line 94"/>
              <p:cNvSpPr/>
              <p:nvPr/>
            </p:nvSpPr>
            <p:spPr>
              <a:xfrm>
                <a:off x="2064" y="2544"/>
                <a:ext cx="144" cy="384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triangle" w="lg" len="lg"/>
              </a:ln>
            </p:spPr>
          </p:sp>
          <p:sp>
            <p:nvSpPr>
              <p:cNvPr id="4113" name="Line 95"/>
              <p:cNvSpPr/>
              <p:nvPr/>
            </p:nvSpPr>
            <p:spPr>
              <a:xfrm flipH="1">
                <a:off x="2352" y="2544"/>
                <a:ext cx="144" cy="384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triangle" w="lg" len="lg"/>
              </a:ln>
            </p:spPr>
          </p:sp>
        </p:grpSp>
        <p:sp>
          <p:nvSpPr>
            <p:cNvPr id="304224" name="Text Box 96"/>
            <p:cNvSpPr txBox="1">
              <a:spLocks noChangeArrowheads="1"/>
            </p:cNvSpPr>
            <p:nvPr/>
          </p:nvSpPr>
          <p:spPr bwMode="auto">
            <a:xfrm>
              <a:off x="938" y="3526"/>
              <a:ext cx="230" cy="2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baseline="0" noProof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idx="1"/>
          </p:nvPr>
        </p:nvSpPr>
        <p:spPr>
          <a:xfrm>
            <a:off x="748665" y="1196975"/>
            <a:ext cx="9472930" cy="496951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2．模块规模应该适中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过大的模块可理解性差。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可以对功能进一步分解，生成一些下级模块或同层模块；分解模块不应该降低模块的独立性。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过小的模块开销大于有效操作，而且模块数目过多使系统接口复杂。</a:t>
            </a:r>
          </a:p>
        </p:txBody>
      </p:sp>
      <p:sp>
        <p:nvSpPr>
          <p:cNvPr id="306179" name="Rectangle 3"/>
          <p:cNvSpPr>
            <a:spLocks noRot="1" noChangeArrowheads="1"/>
          </p:cNvSpPr>
          <p:nvPr/>
        </p:nvSpPr>
        <p:spPr bwMode="auto">
          <a:xfrm>
            <a:off x="875665" y="130175"/>
            <a:ext cx="979233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启发规则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idx="1"/>
          </p:nvPr>
        </p:nvSpPr>
        <p:spPr>
          <a:xfrm>
            <a:off x="730250" y="1196975"/>
            <a:ext cx="10045476" cy="525716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3．深度、宽度、扇出和扇入都应适当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深度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(depth)：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表示软件结构中控制的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层数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，它往往能粗略地标志一个系统的大小和复杂程度。 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宽度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(width)：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是软件结构内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同一个层次上的模块总数的最大值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。一般说来，宽度越大系统越复杂。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扇出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(fan-out)：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是一个模块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直接控制（调用）的模块数目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，扇出过大意味着模块过分复杂，需要控制和协调过多的下级模块；扇出过小（例如总是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）也不好。经验表明，一个设计得好的典型系统的平均扇出通常是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或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（扇出的上限通常是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～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9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）。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扇入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(fan-in)：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表明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多少个上级模块直接调用它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。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 </a:t>
            </a:r>
          </a:p>
        </p:txBody>
      </p:sp>
      <p:sp>
        <p:nvSpPr>
          <p:cNvPr id="308227" name="Rectangle 3"/>
          <p:cNvSpPr>
            <a:spLocks noRot="1" noChangeArrowheads="1"/>
          </p:cNvSpPr>
          <p:nvPr/>
        </p:nvSpPr>
        <p:spPr bwMode="auto">
          <a:xfrm>
            <a:off x="888365" y="130175"/>
            <a:ext cx="977963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启发规则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Rot="1" noChangeArrowheads="1"/>
          </p:cNvSpPr>
          <p:nvPr/>
        </p:nvSpPr>
        <p:spPr bwMode="auto">
          <a:xfrm>
            <a:off x="873125" y="130175"/>
            <a:ext cx="979487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启发规则</a:t>
            </a:r>
          </a:p>
        </p:txBody>
      </p:sp>
      <p:pic>
        <p:nvPicPr>
          <p:cNvPr id="717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91" y="1197197"/>
            <a:ext cx="7850053" cy="4258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3862609" y="5806563"/>
            <a:ext cx="4572847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程序的层次结构图示例</a:t>
            </a:r>
            <a:r>
              <a:rPr kumimoji="1" lang="zh-CN" altLang="en-US" sz="2400" b="1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Rot="1" noChangeArrowheads="1"/>
          </p:cNvSpPr>
          <p:nvPr/>
        </p:nvSpPr>
        <p:spPr bwMode="auto">
          <a:xfrm>
            <a:off x="902335" y="130175"/>
            <a:ext cx="976566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启发规则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97" name="Group 22"/>
          <p:cNvGrpSpPr/>
          <p:nvPr/>
        </p:nvGrpSpPr>
        <p:grpSpPr>
          <a:xfrm>
            <a:off x="1146810" y="2061724"/>
            <a:ext cx="9413240" cy="3008187"/>
            <a:chOff x="91" y="1225"/>
            <a:chExt cx="5601" cy="1175"/>
          </a:xfrm>
        </p:grpSpPr>
        <p:sp>
          <p:nvSpPr>
            <p:cNvPr id="8199" name="Text Box 5"/>
            <p:cNvSpPr txBox="1"/>
            <p:nvPr/>
          </p:nvSpPr>
          <p:spPr>
            <a:xfrm>
              <a:off x="2155" y="1225"/>
              <a:ext cx="1179" cy="306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计算</a:t>
              </a:r>
            </a:p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实发工资</a:t>
              </a:r>
            </a:p>
          </p:txBody>
        </p:sp>
        <p:sp>
          <p:nvSpPr>
            <p:cNvPr id="8200" name="Text Box 6"/>
            <p:cNvSpPr txBox="1"/>
            <p:nvPr/>
          </p:nvSpPr>
          <p:spPr>
            <a:xfrm>
              <a:off x="1656" y="2148"/>
              <a:ext cx="635" cy="252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薪金制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工资额</a:t>
              </a:r>
            </a:p>
          </p:txBody>
        </p:sp>
        <p:sp>
          <p:nvSpPr>
            <p:cNvPr id="8201" name="Text Box 7"/>
            <p:cNvSpPr txBox="1"/>
            <p:nvPr/>
          </p:nvSpPr>
          <p:spPr>
            <a:xfrm>
              <a:off x="884" y="2148"/>
              <a:ext cx="681" cy="252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计时制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工资额</a:t>
              </a:r>
            </a:p>
          </p:txBody>
        </p:sp>
        <p:sp>
          <p:nvSpPr>
            <p:cNvPr id="8202" name="Text Box 8"/>
            <p:cNvSpPr txBox="1"/>
            <p:nvPr/>
          </p:nvSpPr>
          <p:spPr>
            <a:xfrm>
              <a:off x="91" y="2148"/>
              <a:ext cx="726" cy="252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取得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工资数据</a:t>
              </a:r>
            </a:p>
          </p:txBody>
        </p:sp>
        <p:sp>
          <p:nvSpPr>
            <p:cNvPr id="8203" name="Text Box 9"/>
            <p:cNvSpPr txBox="1"/>
            <p:nvPr/>
          </p:nvSpPr>
          <p:spPr>
            <a:xfrm>
              <a:off x="2381" y="2148"/>
              <a:ext cx="635" cy="252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编外人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员工资</a:t>
              </a:r>
            </a:p>
          </p:txBody>
        </p:sp>
        <p:sp>
          <p:nvSpPr>
            <p:cNvPr id="8204" name="Text Box 10"/>
            <p:cNvSpPr txBox="1"/>
            <p:nvPr/>
          </p:nvSpPr>
          <p:spPr>
            <a:xfrm>
              <a:off x="3062" y="2148"/>
              <a:ext cx="589" cy="252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税收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扣款</a:t>
              </a:r>
            </a:p>
          </p:txBody>
        </p:sp>
        <p:sp>
          <p:nvSpPr>
            <p:cNvPr id="8205" name="Text Box 11"/>
            <p:cNvSpPr txBox="1"/>
            <p:nvPr/>
          </p:nvSpPr>
          <p:spPr>
            <a:xfrm>
              <a:off x="3697" y="2148"/>
              <a:ext cx="590" cy="252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编外人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员税款</a:t>
              </a:r>
            </a:p>
          </p:txBody>
        </p:sp>
        <p:sp>
          <p:nvSpPr>
            <p:cNvPr id="8206" name="Text Box 12"/>
            <p:cNvSpPr txBox="1"/>
            <p:nvPr/>
          </p:nvSpPr>
          <p:spPr>
            <a:xfrm>
              <a:off x="4377" y="2148"/>
              <a:ext cx="544" cy="252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常规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扣款</a:t>
              </a:r>
            </a:p>
          </p:txBody>
        </p:sp>
        <p:sp>
          <p:nvSpPr>
            <p:cNvPr id="8207" name="Text Box 13"/>
            <p:cNvSpPr txBox="1"/>
            <p:nvPr/>
          </p:nvSpPr>
          <p:spPr>
            <a:xfrm>
              <a:off x="5012" y="2148"/>
              <a:ext cx="680" cy="252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编外人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员扣款</a:t>
              </a:r>
            </a:p>
          </p:txBody>
        </p:sp>
        <p:sp>
          <p:nvSpPr>
            <p:cNvPr id="8208" name="Line 14"/>
            <p:cNvSpPr/>
            <p:nvPr/>
          </p:nvSpPr>
          <p:spPr>
            <a:xfrm flipH="1">
              <a:off x="476" y="1604"/>
              <a:ext cx="1769" cy="5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9" name="Line 15"/>
            <p:cNvSpPr/>
            <p:nvPr/>
          </p:nvSpPr>
          <p:spPr>
            <a:xfrm flipH="1">
              <a:off x="1247" y="1604"/>
              <a:ext cx="1134" cy="5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10" name="Line 16"/>
            <p:cNvSpPr/>
            <p:nvPr/>
          </p:nvSpPr>
          <p:spPr>
            <a:xfrm flipH="1">
              <a:off x="1973" y="1604"/>
              <a:ext cx="499" cy="5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11" name="Line 17"/>
            <p:cNvSpPr/>
            <p:nvPr/>
          </p:nvSpPr>
          <p:spPr>
            <a:xfrm flipH="1">
              <a:off x="2699" y="1604"/>
              <a:ext cx="0" cy="5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12" name="Line 18"/>
            <p:cNvSpPr/>
            <p:nvPr/>
          </p:nvSpPr>
          <p:spPr>
            <a:xfrm>
              <a:off x="2835" y="1604"/>
              <a:ext cx="499" cy="5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13" name="Line 19"/>
            <p:cNvSpPr/>
            <p:nvPr/>
          </p:nvSpPr>
          <p:spPr>
            <a:xfrm>
              <a:off x="2926" y="1604"/>
              <a:ext cx="1088" cy="5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14" name="Line 20"/>
            <p:cNvSpPr/>
            <p:nvPr/>
          </p:nvSpPr>
          <p:spPr>
            <a:xfrm>
              <a:off x="3062" y="1604"/>
              <a:ext cx="1587" cy="5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15" name="Line 21"/>
            <p:cNvSpPr/>
            <p:nvPr/>
          </p:nvSpPr>
          <p:spPr>
            <a:xfrm>
              <a:off x="3243" y="1604"/>
              <a:ext cx="2087" cy="5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Rot="1" noChangeArrowheads="1"/>
          </p:cNvSpPr>
          <p:nvPr/>
        </p:nvSpPr>
        <p:spPr bwMode="auto">
          <a:xfrm>
            <a:off x="902335" y="130175"/>
            <a:ext cx="976566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启发规则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221" name="Group 4"/>
          <p:cNvGrpSpPr/>
          <p:nvPr/>
        </p:nvGrpSpPr>
        <p:grpSpPr>
          <a:xfrm>
            <a:off x="1666691" y="1754513"/>
            <a:ext cx="9001204" cy="3832935"/>
            <a:chOff x="91" y="1105"/>
            <a:chExt cx="5669" cy="2414"/>
          </a:xfrm>
        </p:grpSpPr>
        <p:sp>
          <p:nvSpPr>
            <p:cNvPr id="9223" name="Text Box 5"/>
            <p:cNvSpPr txBox="1"/>
            <p:nvPr/>
          </p:nvSpPr>
          <p:spPr>
            <a:xfrm>
              <a:off x="2155" y="1105"/>
              <a:ext cx="1179" cy="494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计算</a:t>
              </a:r>
            </a:p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实发工资</a:t>
              </a:r>
            </a:p>
          </p:txBody>
        </p:sp>
        <p:sp>
          <p:nvSpPr>
            <p:cNvPr id="9224" name="Text Box 6"/>
            <p:cNvSpPr txBox="1"/>
            <p:nvPr/>
          </p:nvSpPr>
          <p:spPr>
            <a:xfrm>
              <a:off x="2336" y="3113"/>
              <a:ext cx="635" cy="406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薪金制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工资额</a:t>
              </a:r>
            </a:p>
          </p:txBody>
        </p:sp>
        <p:sp>
          <p:nvSpPr>
            <p:cNvPr id="9225" name="Text Box 7"/>
            <p:cNvSpPr txBox="1"/>
            <p:nvPr/>
          </p:nvSpPr>
          <p:spPr>
            <a:xfrm>
              <a:off x="748" y="3113"/>
              <a:ext cx="681" cy="406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计时制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工资额</a:t>
              </a:r>
            </a:p>
          </p:txBody>
        </p:sp>
        <p:sp>
          <p:nvSpPr>
            <p:cNvPr id="9226" name="Text Box 8"/>
            <p:cNvSpPr txBox="1"/>
            <p:nvPr/>
          </p:nvSpPr>
          <p:spPr>
            <a:xfrm>
              <a:off x="91" y="2148"/>
              <a:ext cx="726" cy="406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取得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工资数据</a:t>
              </a:r>
            </a:p>
          </p:txBody>
        </p:sp>
        <p:sp>
          <p:nvSpPr>
            <p:cNvPr id="9227" name="Text Box 9"/>
            <p:cNvSpPr txBox="1"/>
            <p:nvPr/>
          </p:nvSpPr>
          <p:spPr>
            <a:xfrm>
              <a:off x="3742" y="3113"/>
              <a:ext cx="635" cy="406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编外人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员工资</a:t>
              </a:r>
            </a:p>
          </p:txBody>
        </p:sp>
        <p:sp>
          <p:nvSpPr>
            <p:cNvPr id="9228" name="Text Box 10"/>
            <p:cNvSpPr txBox="1"/>
            <p:nvPr/>
          </p:nvSpPr>
          <p:spPr>
            <a:xfrm>
              <a:off x="1610" y="3113"/>
              <a:ext cx="589" cy="406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税收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扣款</a:t>
              </a:r>
            </a:p>
          </p:txBody>
        </p:sp>
        <p:sp>
          <p:nvSpPr>
            <p:cNvPr id="9229" name="Text Box 11"/>
            <p:cNvSpPr txBox="1"/>
            <p:nvPr/>
          </p:nvSpPr>
          <p:spPr>
            <a:xfrm>
              <a:off x="4422" y="3113"/>
              <a:ext cx="590" cy="406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编外人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员税款</a:t>
              </a:r>
            </a:p>
          </p:txBody>
        </p:sp>
        <p:sp>
          <p:nvSpPr>
            <p:cNvPr id="9230" name="Text Box 12"/>
            <p:cNvSpPr txBox="1"/>
            <p:nvPr/>
          </p:nvSpPr>
          <p:spPr>
            <a:xfrm>
              <a:off x="3107" y="3113"/>
              <a:ext cx="544" cy="406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常规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扣款</a:t>
              </a:r>
            </a:p>
          </p:txBody>
        </p:sp>
        <p:sp>
          <p:nvSpPr>
            <p:cNvPr id="9231" name="Text Box 13"/>
            <p:cNvSpPr txBox="1"/>
            <p:nvPr/>
          </p:nvSpPr>
          <p:spPr>
            <a:xfrm>
              <a:off x="5080" y="3113"/>
              <a:ext cx="680" cy="406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编外人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员扣款</a:t>
              </a:r>
            </a:p>
          </p:txBody>
        </p:sp>
        <p:sp>
          <p:nvSpPr>
            <p:cNvPr id="9232" name="Line 14"/>
            <p:cNvSpPr/>
            <p:nvPr/>
          </p:nvSpPr>
          <p:spPr>
            <a:xfrm flipH="1">
              <a:off x="476" y="1604"/>
              <a:ext cx="1769" cy="5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3" name="Line 15"/>
            <p:cNvSpPr/>
            <p:nvPr/>
          </p:nvSpPr>
          <p:spPr>
            <a:xfrm flipH="1">
              <a:off x="1973" y="1604"/>
              <a:ext cx="499" cy="5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4" name="Line 16"/>
            <p:cNvSpPr/>
            <p:nvPr/>
          </p:nvSpPr>
          <p:spPr>
            <a:xfrm>
              <a:off x="2699" y="1616"/>
              <a:ext cx="0" cy="5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5" name="Line 17"/>
            <p:cNvSpPr/>
            <p:nvPr/>
          </p:nvSpPr>
          <p:spPr>
            <a:xfrm>
              <a:off x="2926" y="1604"/>
              <a:ext cx="1088" cy="5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6" name="Text Box 18"/>
            <p:cNvSpPr txBox="1"/>
            <p:nvPr/>
          </p:nvSpPr>
          <p:spPr>
            <a:xfrm>
              <a:off x="1338" y="2160"/>
              <a:ext cx="771" cy="406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计时工人实发资额</a:t>
              </a:r>
            </a:p>
          </p:txBody>
        </p:sp>
        <p:sp>
          <p:nvSpPr>
            <p:cNvPr id="9237" name="Text Box 19"/>
            <p:cNvSpPr txBox="1"/>
            <p:nvPr/>
          </p:nvSpPr>
          <p:spPr>
            <a:xfrm>
              <a:off x="2381" y="2160"/>
              <a:ext cx="771" cy="406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薪金工人实发资额</a:t>
              </a:r>
            </a:p>
          </p:txBody>
        </p:sp>
        <p:sp>
          <p:nvSpPr>
            <p:cNvPr id="9238" name="Text Box 20"/>
            <p:cNvSpPr txBox="1"/>
            <p:nvPr/>
          </p:nvSpPr>
          <p:spPr>
            <a:xfrm>
              <a:off x="3606" y="2160"/>
              <a:ext cx="771" cy="406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uFillTx/>
                </a:rPr>
                <a:t>编外人员实发资额</a:t>
              </a:r>
            </a:p>
          </p:txBody>
        </p:sp>
        <p:sp>
          <p:nvSpPr>
            <p:cNvPr id="9239" name="Line 21"/>
            <p:cNvSpPr/>
            <p:nvPr/>
          </p:nvSpPr>
          <p:spPr>
            <a:xfrm flipH="1">
              <a:off x="1066" y="2568"/>
              <a:ext cx="544" cy="545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40" name="Line 22"/>
            <p:cNvSpPr/>
            <p:nvPr/>
          </p:nvSpPr>
          <p:spPr>
            <a:xfrm>
              <a:off x="1746" y="2568"/>
              <a:ext cx="136" cy="545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41" name="Line 23"/>
            <p:cNvSpPr/>
            <p:nvPr/>
          </p:nvSpPr>
          <p:spPr>
            <a:xfrm>
              <a:off x="1882" y="2568"/>
              <a:ext cx="1406" cy="545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42" name="Line 24"/>
            <p:cNvSpPr/>
            <p:nvPr/>
          </p:nvSpPr>
          <p:spPr>
            <a:xfrm flipH="1">
              <a:off x="1973" y="2568"/>
              <a:ext cx="680" cy="545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43" name="Line 25"/>
            <p:cNvSpPr/>
            <p:nvPr/>
          </p:nvSpPr>
          <p:spPr>
            <a:xfrm flipH="1">
              <a:off x="2608" y="2568"/>
              <a:ext cx="136" cy="545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44" name="Line 26"/>
            <p:cNvSpPr/>
            <p:nvPr/>
          </p:nvSpPr>
          <p:spPr>
            <a:xfrm>
              <a:off x="2835" y="2568"/>
              <a:ext cx="635" cy="545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45" name="Line 27"/>
            <p:cNvSpPr/>
            <p:nvPr/>
          </p:nvSpPr>
          <p:spPr>
            <a:xfrm>
              <a:off x="3923" y="2568"/>
              <a:ext cx="91" cy="499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46" name="Line 28"/>
            <p:cNvSpPr/>
            <p:nvPr/>
          </p:nvSpPr>
          <p:spPr>
            <a:xfrm>
              <a:off x="4014" y="2568"/>
              <a:ext cx="680" cy="545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47" name="Line 29"/>
            <p:cNvSpPr/>
            <p:nvPr/>
          </p:nvSpPr>
          <p:spPr>
            <a:xfrm>
              <a:off x="4105" y="2568"/>
              <a:ext cx="1315" cy="545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idx="1"/>
          </p:nvPr>
        </p:nvSpPr>
        <p:spPr>
          <a:xfrm>
            <a:off x="848360" y="1196975"/>
            <a:ext cx="9373235" cy="452691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应避免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扁平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的结构：</a:t>
            </a:r>
          </a:p>
        </p:txBody>
      </p:sp>
      <p:sp>
        <p:nvSpPr>
          <p:cNvPr id="316419" name="Rectangle 3"/>
          <p:cNvSpPr>
            <a:spLocks noRot="1" noChangeArrowheads="1"/>
          </p:cNvSpPr>
          <p:nvPr/>
        </p:nvSpPr>
        <p:spPr bwMode="auto">
          <a:xfrm>
            <a:off x="920750" y="130175"/>
            <a:ext cx="974725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启发规则</a:t>
            </a:r>
          </a:p>
        </p:txBody>
      </p:sp>
      <p:grpSp>
        <p:nvGrpSpPr>
          <p:cNvPr id="10246" name="Group 5"/>
          <p:cNvGrpSpPr/>
          <p:nvPr/>
        </p:nvGrpSpPr>
        <p:grpSpPr>
          <a:xfrm>
            <a:off x="2227580" y="2421255"/>
            <a:ext cx="6482715" cy="2327403"/>
            <a:chOff x="1008" y="144"/>
            <a:chExt cx="3552" cy="1067"/>
          </a:xfrm>
        </p:grpSpPr>
        <p:sp>
          <p:nvSpPr>
            <p:cNvPr id="10248" name="Rectangle 6"/>
            <p:cNvSpPr/>
            <p:nvPr/>
          </p:nvSpPr>
          <p:spPr>
            <a:xfrm>
              <a:off x="2256" y="144"/>
              <a:ext cx="432" cy="288"/>
            </a:xfrm>
            <a:prstGeom prst="rect">
              <a:avLst/>
            </a:prstGeom>
            <a:solidFill>
              <a:srgbClr val="00CC99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0249" name="Rectangle 7"/>
            <p:cNvSpPr/>
            <p:nvPr/>
          </p:nvSpPr>
          <p:spPr>
            <a:xfrm>
              <a:off x="3264" y="672"/>
              <a:ext cx="432" cy="288"/>
            </a:xfrm>
            <a:prstGeom prst="rect">
              <a:avLst/>
            </a:prstGeom>
            <a:solidFill>
              <a:srgbClr val="00CC99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0250" name="Rectangle 8"/>
            <p:cNvSpPr/>
            <p:nvPr/>
          </p:nvSpPr>
          <p:spPr>
            <a:xfrm>
              <a:off x="2688" y="672"/>
              <a:ext cx="432" cy="288"/>
            </a:xfrm>
            <a:prstGeom prst="rect">
              <a:avLst/>
            </a:prstGeom>
            <a:solidFill>
              <a:srgbClr val="00CC99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0251" name="Rectangle 9"/>
            <p:cNvSpPr/>
            <p:nvPr/>
          </p:nvSpPr>
          <p:spPr>
            <a:xfrm>
              <a:off x="2112" y="672"/>
              <a:ext cx="432" cy="288"/>
            </a:xfrm>
            <a:prstGeom prst="rect">
              <a:avLst/>
            </a:prstGeom>
            <a:solidFill>
              <a:srgbClr val="00CC99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0252" name="Rectangle 10"/>
            <p:cNvSpPr/>
            <p:nvPr/>
          </p:nvSpPr>
          <p:spPr>
            <a:xfrm>
              <a:off x="1584" y="672"/>
              <a:ext cx="432" cy="288"/>
            </a:xfrm>
            <a:prstGeom prst="rect">
              <a:avLst/>
            </a:prstGeom>
            <a:solidFill>
              <a:srgbClr val="00CC99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0253" name="Rectangle 11"/>
            <p:cNvSpPr/>
            <p:nvPr/>
          </p:nvSpPr>
          <p:spPr>
            <a:xfrm>
              <a:off x="1008" y="672"/>
              <a:ext cx="432" cy="288"/>
            </a:xfrm>
            <a:prstGeom prst="rect">
              <a:avLst/>
            </a:prstGeom>
            <a:solidFill>
              <a:srgbClr val="00CC99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0254" name="Rectangle 12"/>
            <p:cNvSpPr/>
            <p:nvPr/>
          </p:nvSpPr>
          <p:spPr>
            <a:xfrm>
              <a:off x="4128" y="672"/>
              <a:ext cx="432" cy="288"/>
            </a:xfrm>
            <a:prstGeom prst="rect">
              <a:avLst/>
            </a:prstGeom>
            <a:solidFill>
              <a:srgbClr val="00CC99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0255" name="Text Box 13"/>
            <p:cNvSpPr txBox="1"/>
            <p:nvPr/>
          </p:nvSpPr>
          <p:spPr>
            <a:xfrm>
              <a:off x="3744" y="768"/>
              <a:ext cx="336" cy="21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256" name="Line 14"/>
            <p:cNvSpPr/>
            <p:nvPr/>
          </p:nvSpPr>
          <p:spPr>
            <a:xfrm flipH="1">
              <a:off x="1200" y="432"/>
              <a:ext cx="1152" cy="24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7" name="Line 15"/>
            <p:cNvSpPr/>
            <p:nvPr/>
          </p:nvSpPr>
          <p:spPr>
            <a:xfrm flipH="1">
              <a:off x="1776" y="432"/>
              <a:ext cx="624" cy="24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8" name="Line 16"/>
            <p:cNvSpPr/>
            <p:nvPr/>
          </p:nvSpPr>
          <p:spPr>
            <a:xfrm flipH="1">
              <a:off x="2304" y="432"/>
              <a:ext cx="144" cy="24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9" name="Line 17"/>
            <p:cNvSpPr/>
            <p:nvPr/>
          </p:nvSpPr>
          <p:spPr>
            <a:xfrm>
              <a:off x="2496" y="432"/>
              <a:ext cx="384" cy="24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0" name="Line 18"/>
            <p:cNvSpPr/>
            <p:nvPr/>
          </p:nvSpPr>
          <p:spPr>
            <a:xfrm>
              <a:off x="2592" y="432"/>
              <a:ext cx="864" cy="24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1" name="Line 19"/>
            <p:cNvSpPr/>
            <p:nvPr/>
          </p:nvSpPr>
          <p:spPr>
            <a:xfrm>
              <a:off x="2688" y="432"/>
              <a:ext cx="1680" cy="24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6436" name="Text Box 20"/>
            <p:cNvSpPr txBox="1">
              <a:spLocks noChangeArrowheads="1"/>
            </p:cNvSpPr>
            <p:nvPr/>
          </p:nvSpPr>
          <p:spPr bwMode="auto">
            <a:xfrm>
              <a:off x="2016" y="1056"/>
              <a:ext cx="1392" cy="15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ctr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1600" b="1" baseline="0" noProof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应避免的结构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721</Words>
  <Application>Microsoft Office PowerPoint</Application>
  <PresentationFormat>自定义</PresentationFormat>
  <Paragraphs>180</Paragraphs>
  <Slides>18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新版软件工程母版</vt:lpstr>
      <vt:lpstr>启发式规则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24</cp:revision>
  <dcterms:created xsi:type="dcterms:W3CDTF">2021-07-20T05:30:00Z</dcterms:created>
  <dcterms:modified xsi:type="dcterms:W3CDTF">2022-04-26T03:25:16Z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8A520BFE584B4F038BF27FF94C26D148</vt:lpwstr>
  </property>
  <property fmtid="{D5CDD505-2E9C-101B-9397-08002B2CF9AE}" pid="3" name="KSOProductBuildVer">
    <vt:lpwstr>2052-11.1.0.10667</vt:lpwstr>
  </property>
</Properties>
</file>