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489" r:id="rId3"/>
    <p:sldId id="490" r:id="rId4"/>
    <p:sldId id="491" r:id="rId5"/>
    <p:sldId id="492" r:id="rId6"/>
    <p:sldId id="543" r:id="rId7"/>
    <p:sldId id="493" r:id="rId8"/>
    <p:sldId id="494" r:id="rId9"/>
    <p:sldId id="495" r:id="rId10"/>
    <p:sldId id="496" r:id="rId11"/>
    <p:sldId id="497" r:id="rId12"/>
  </p:sldIdLst>
  <p:sldSz cx="12192000" cy="6858000"/>
  <p:notesSz cx="6858000" cy="9144000"/>
  <p:defaultTextStyle>
    <a:defPPr>
      <a:defRPr lang="zh-CN"/>
    </a:defPPr>
    <a:lvl1pPr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542925" indent="-85725"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1087438" indent="-173038"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631950" indent="-260350"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2176463" indent="-347663"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4660" autoAdjust="0"/>
  </p:normalViewPr>
  <p:slideViewPr>
    <p:cSldViewPr>
      <p:cViewPr varScale="1">
        <p:scale>
          <a:sx n="76" d="100"/>
          <a:sy n="76" d="100"/>
        </p:scale>
        <p:origin x="-426" y="-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defTabSz="1088390" eaLnBrk="1" fontAlgn="auto" hangingPunct="1">
              <a:spcBef>
                <a:spcPts val="0"/>
              </a:spcBef>
              <a:spcAft>
                <a:spcPts val="0"/>
              </a:spcAft>
              <a:defRPr kumimoji="1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 defTabSz="1088390" eaLnBrk="1" fontAlgn="auto" hangingPunct="1">
              <a:spcBef>
                <a:spcPts val="0"/>
              </a:spcBef>
              <a:spcAft>
                <a:spcPts val="0"/>
              </a:spcAft>
              <a:defRPr kumimoji="1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ChangeArrowheads="1" noTextEdit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defTabSz="1088390" eaLnBrk="1" fontAlgn="auto" hangingPunct="1">
              <a:spcBef>
                <a:spcPts val="0"/>
              </a:spcBef>
              <a:spcAft>
                <a:spcPts val="0"/>
              </a:spcAft>
              <a:defRPr kumimoji="1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fld id="{B410EA15-33FB-499D-BD3C-31358C5F06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2739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059992-7C5F-4DA2-BA05-C3A832C03505}" type="slidenum"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2</a:t>
            </a:fld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CBB41A-E4A5-412B-A302-0B79DDFB00C7}" type="slidenum"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3</a:t>
            </a:fld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8A82BA-C51E-450D-83A8-C683664586B6}" type="slidenum"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4</a:t>
            </a:fld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B7D1B6-7D33-49B5-B0F7-84A244D30E9F}" type="slidenum"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5</a:t>
            </a:fld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070FFD-9A1A-482C-83BA-3BF22E229175}" type="slidenum"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7</a:t>
            </a:fld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A1AD7A-2FB1-4F09-AE2E-49B74C4DDCF2}" type="slidenum"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8</a:t>
            </a:fld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0C2D53-C7A3-447B-B0A6-2258F067CC6C}" type="slidenum"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9</a:t>
            </a:fld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7B391A-0511-49EB-90CC-97C6E899D49A}" type="slidenum"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10</a:t>
            </a:fld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DE65C4-4B15-46A3-848C-171ED1B38A32}" type="slidenum"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11</a:t>
            </a:fld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838" y="1588"/>
            <a:ext cx="12288838" cy="691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7" descr="吉大校标（白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71450"/>
            <a:ext cx="23590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8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363" y="0"/>
            <a:ext cx="12922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4"/>
          <p:cNvSpPr txBox="1">
            <a:spLocks noChangeArrowheads="1"/>
          </p:cNvSpPr>
          <p:nvPr/>
        </p:nvSpPr>
        <p:spPr bwMode="auto">
          <a:xfrm>
            <a:off x="2682875" y="4081463"/>
            <a:ext cx="5434013" cy="4143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87755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87755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87755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87755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1087755">
              <a:defRPr/>
            </a:pPr>
            <a:r>
              <a:rPr kumimoji="1" lang="zh-CN" altLang="en-US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主讲人：</a:t>
            </a:r>
            <a:r>
              <a:rPr kumimoji="1" lang="zh-CN" altLang="zh-CN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冯</a:t>
            </a:r>
            <a:r>
              <a:rPr kumimoji="1" lang="en-US" altLang="zh-CN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zh-CN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铁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>
            <a:noAutofit/>
          </a:bodyPr>
          <a:lstStyle>
            <a:lvl1pPr>
              <a:defRPr sz="5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第四章 总体设计</a:t>
            </a:r>
            <a:endParaRPr lang="en-US" altLang="zh-CN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37AA7-4521-4050-B903-8EE456E7C3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643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第四章 总体设计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25BE4-008D-4E19-95F9-848621936F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495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2" y="274639"/>
            <a:ext cx="3655484" cy="585311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39"/>
            <a:ext cx="10769600" cy="585311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第四章 总体设计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220FB-A6D9-4F8A-AF7D-99BBBAF4A6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697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六边形 4"/>
          <p:cNvSpPr/>
          <p:nvPr/>
        </p:nvSpPr>
        <p:spPr>
          <a:xfrm rot="5400000">
            <a:off x="266700" y="171450"/>
            <a:ext cx="400050" cy="34290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39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6" name="六边形 5"/>
          <p:cNvSpPr/>
          <p:nvPr/>
        </p:nvSpPr>
        <p:spPr>
          <a:xfrm rot="5400000">
            <a:off x="173832" y="457994"/>
            <a:ext cx="400050" cy="344487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39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7" name="六边形 6"/>
          <p:cNvSpPr/>
          <p:nvPr/>
        </p:nvSpPr>
        <p:spPr>
          <a:xfrm rot="5400000">
            <a:off x="624682" y="542131"/>
            <a:ext cx="203200" cy="176213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39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-9525" y="881063"/>
            <a:ext cx="12201525" cy="95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11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363" y="0"/>
            <a:ext cx="12922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193" y="261382"/>
            <a:ext cx="5767929" cy="615426"/>
          </a:xfrm>
        </p:spPr>
        <p:txBody>
          <a:bodyPr>
            <a:noAutofit/>
          </a:bodyPr>
          <a:lstStyle>
            <a:lvl1pPr algn="l">
              <a:defRPr kumimoji="1" lang="zh-CN" altLang="en-US" sz="27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5236"/>
            <a:ext cx="10972800" cy="4640929"/>
          </a:xfrm>
        </p:spPr>
        <p:txBody>
          <a:bodyPr/>
          <a:lstStyle>
            <a:lvl1pPr marL="342900" indent="-342900">
              <a:buClr>
                <a:srgbClr val="FFE066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63575" indent="-255270"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  <a:defRPr sz="21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1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第四章 总体设计</a:t>
            </a:r>
            <a:endParaRPr lang="en-US" altLang="zh-CN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D095F-81E3-47B1-A344-FC5FA91CD2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616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01"/>
            <a:ext cx="103632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3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81661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3pPr>
            <a:lvl4pPr marL="1224915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4pPr>
            <a:lvl5pPr marL="1633220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5pPr>
            <a:lvl6pPr marL="2041525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6pPr>
            <a:lvl7pPr marL="2449195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7pPr>
            <a:lvl8pPr marL="2857500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8pPr>
            <a:lvl9pPr marL="3265805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第四章 总体设计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EB5EB-D638-409C-937D-9A0D1B0252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23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2" y="1600200"/>
            <a:ext cx="7211484" cy="4527550"/>
          </a:xfrm>
        </p:spPr>
        <p:txBody>
          <a:bodyPr/>
          <a:lstStyle>
            <a:lvl1pPr>
              <a:defRPr sz="2475"/>
            </a:lvl1pPr>
            <a:lvl2pPr>
              <a:defRPr sz="2175"/>
            </a:lvl2pPr>
            <a:lvl3pPr>
              <a:defRPr sz="180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7484" y="1600200"/>
            <a:ext cx="7213600" cy="4527550"/>
          </a:xfrm>
        </p:spPr>
        <p:txBody>
          <a:bodyPr/>
          <a:lstStyle>
            <a:lvl1pPr>
              <a:defRPr sz="2475"/>
            </a:lvl1pPr>
            <a:lvl2pPr>
              <a:defRPr sz="2175"/>
            </a:lvl2pPr>
            <a:lvl3pPr>
              <a:defRPr sz="180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第四章 总体设计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1EE4B-525B-4C05-88E6-9660ACDFFD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340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175" b="1"/>
            </a:lvl1pPr>
            <a:lvl2pPr marL="408305" indent="0">
              <a:buNone/>
              <a:defRPr sz="1800" b="1"/>
            </a:lvl2pPr>
            <a:lvl3pPr marL="816610" indent="0">
              <a:buNone/>
              <a:defRPr sz="1575" b="1"/>
            </a:lvl3pPr>
            <a:lvl4pPr marL="1224915" indent="0">
              <a:buNone/>
              <a:defRPr sz="1425" b="1"/>
            </a:lvl4pPr>
            <a:lvl5pPr marL="1633220" indent="0">
              <a:buNone/>
              <a:defRPr sz="1425" b="1"/>
            </a:lvl5pPr>
            <a:lvl6pPr marL="2041525" indent="0">
              <a:buNone/>
              <a:defRPr sz="1425" b="1"/>
            </a:lvl6pPr>
            <a:lvl7pPr marL="2449195" indent="0">
              <a:buNone/>
              <a:defRPr sz="1425" b="1"/>
            </a:lvl7pPr>
            <a:lvl8pPr marL="2857500" indent="0">
              <a:buNone/>
              <a:defRPr sz="1425" b="1"/>
            </a:lvl8pPr>
            <a:lvl9pPr marL="3265805" indent="0">
              <a:buNone/>
              <a:defRPr sz="1425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2175"/>
            </a:lvl1pPr>
            <a:lvl2pPr>
              <a:defRPr sz="1800"/>
            </a:lvl2pPr>
            <a:lvl3pPr>
              <a:defRPr sz="1575"/>
            </a:lvl3pPr>
            <a:lvl4pPr>
              <a:defRPr sz="1425"/>
            </a:lvl4pPr>
            <a:lvl5pPr>
              <a:defRPr sz="1425"/>
            </a:lvl5pPr>
            <a:lvl6pPr>
              <a:defRPr sz="1425"/>
            </a:lvl6pPr>
            <a:lvl7pPr>
              <a:defRPr sz="1425"/>
            </a:lvl7pPr>
            <a:lvl8pPr>
              <a:defRPr sz="1425"/>
            </a:lvl8pPr>
            <a:lvl9pPr>
              <a:defRPr sz="142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175" b="1"/>
            </a:lvl1pPr>
            <a:lvl2pPr marL="408305" indent="0">
              <a:buNone/>
              <a:defRPr sz="1800" b="1"/>
            </a:lvl2pPr>
            <a:lvl3pPr marL="816610" indent="0">
              <a:buNone/>
              <a:defRPr sz="1575" b="1"/>
            </a:lvl3pPr>
            <a:lvl4pPr marL="1224915" indent="0">
              <a:buNone/>
              <a:defRPr sz="1425" b="1"/>
            </a:lvl4pPr>
            <a:lvl5pPr marL="1633220" indent="0">
              <a:buNone/>
              <a:defRPr sz="1425" b="1"/>
            </a:lvl5pPr>
            <a:lvl6pPr marL="2041525" indent="0">
              <a:buNone/>
              <a:defRPr sz="1425" b="1"/>
            </a:lvl6pPr>
            <a:lvl7pPr marL="2449195" indent="0">
              <a:buNone/>
              <a:defRPr sz="1425" b="1"/>
            </a:lvl7pPr>
            <a:lvl8pPr marL="2857500" indent="0">
              <a:buNone/>
              <a:defRPr sz="1425" b="1"/>
            </a:lvl8pPr>
            <a:lvl9pPr marL="3265805" indent="0">
              <a:buNone/>
              <a:defRPr sz="1425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6"/>
            <a:ext cx="5389033" cy="3951288"/>
          </a:xfrm>
        </p:spPr>
        <p:txBody>
          <a:bodyPr/>
          <a:lstStyle>
            <a:lvl1pPr>
              <a:defRPr sz="2175"/>
            </a:lvl1pPr>
            <a:lvl2pPr>
              <a:defRPr sz="1800"/>
            </a:lvl2pPr>
            <a:lvl3pPr>
              <a:defRPr sz="1575"/>
            </a:lvl3pPr>
            <a:lvl4pPr>
              <a:defRPr sz="1425"/>
            </a:lvl4pPr>
            <a:lvl5pPr>
              <a:defRPr sz="1425"/>
            </a:lvl5pPr>
            <a:lvl6pPr>
              <a:defRPr sz="1425"/>
            </a:lvl6pPr>
            <a:lvl7pPr>
              <a:defRPr sz="1425"/>
            </a:lvl7pPr>
            <a:lvl8pPr>
              <a:defRPr sz="1425"/>
            </a:lvl8pPr>
            <a:lvl9pPr>
              <a:defRPr sz="142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第四章 总体设计</a:t>
            </a: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F1439-EADB-49C6-A24D-108357DF5B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72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六边形 3"/>
          <p:cNvSpPr/>
          <p:nvPr/>
        </p:nvSpPr>
        <p:spPr>
          <a:xfrm rot="5400000">
            <a:off x="266700" y="171450"/>
            <a:ext cx="400050" cy="34290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39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5" name="六边形 4"/>
          <p:cNvSpPr/>
          <p:nvPr/>
        </p:nvSpPr>
        <p:spPr>
          <a:xfrm rot="5400000">
            <a:off x="173832" y="457994"/>
            <a:ext cx="400050" cy="344487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39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6" name="六边形 5"/>
          <p:cNvSpPr/>
          <p:nvPr/>
        </p:nvSpPr>
        <p:spPr>
          <a:xfrm rot="5400000">
            <a:off x="624682" y="542131"/>
            <a:ext cx="203200" cy="176213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39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-9525" y="890588"/>
            <a:ext cx="1220152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11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363" y="0"/>
            <a:ext cx="12922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 txBox="1"/>
          <p:nvPr/>
        </p:nvSpPr>
        <p:spPr>
          <a:xfrm>
            <a:off x="831850" y="261938"/>
            <a:ext cx="5768975" cy="614362"/>
          </a:xfrm>
          <a:prstGeom prst="rect">
            <a:avLst/>
          </a:prstGeom>
        </p:spPr>
        <p:txBody>
          <a:bodyPr lIns="81648" tIns="40824" rIns="81648" bIns="40824" anchor="ctr"/>
          <a:lstStyle>
            <a:lvl1pPr algn="l" defTabSz="1088390" rtl="0" eaLnBrk="1" latinLnBrk="0" hangingPunct="1">
              <a:spcBef>
                <a:spcPct val="0"/>
              </a:spcBef>
              <a:buNone/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defTabSz="685800" fontAlgn="auto">
              <a:spcAft>
                <a:spcPts val="0"/>
              </a:spcAft>
              <a:defRPr/>
            </a:pPr>
            <a:endParaRPr sz="2700"/>
          </a:p>
        </p:txBody>
      </p:sp>
      <p:sp>
        <p:nvSpPr>
          <p:cNvPr id="10" name="标题 1"/>
          <p:cNvSpPr txBox="1"/>
          <p:nvPr/>
        </p:nvSpPr>
        <p:spPr>
          <a:xfrm>
            <a:off x="838200" y="261938"/>
            <a:ext cx="5768975" cy="614362"/>
          </a:xfrm>
          <a:prstGeom prst="rect">
            <a:avLst/>
          </a:prstGeom>
        </p:spPr>
        <p:txBody>
          <a:bodyPr lIns="81648" tIns="40824" rIns="81648" bIns="40824" anchor="ctr"/>
          <a:lstStyle>
            <a:lvl1pPr algn="l" defTabSz="1088390" rtl="0" eaLnBrk="1" latinLnBrk="0" hangingPunct="1">
              <a:spcBef>
                <a:spcPct val="0"/>
              </a:spcBef>
              <a:buNone/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defTabSz="685800" fontAlgn="auto">
              <a:spcAft>
                <a:spcPts val="0"/>
              </a:spcAft>
              <a:defRPr/>
            </a:pPr>
            <a:endParaRPr sz="27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第四章 总体设计</a:t>
            </a:r>
            <a:endParaRPr lang="en-US" altLang="zh-CN"/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E224C-DF36-47F9-AF4C-AD37941356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045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第四章 总体设计</a:t>
            </a: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7FD54-9257-4F40-936C-474B3AEC17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344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2850"/>
            </a:lvl1pPr>
            <a:lvl2pPr>
              <a:defRPr sz="2475"/>
            </a:lvl2pPr>
            <a:lvl3pPr>
              <a:defRPr sz="2175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275"/>
            </a:lvl1pPr>
            <a:lvl2pPr marL="408305" indent="0">
              <a:buNone/>
              <a:defRPr sz="1050"/>
            </a:lvl2pPr>
            <a:lvl3pPr marL="816610" indent="0">
              <a:buNone/>
              <a:defRPr sz="900"/>
            </a:lvl3pPr>
            <a:lvl4pPr marL="1224915" indent="0">
              <a:buNone/>
              <a:defRPr sz="825"/>
            </a:lvl4pPr>
            <a:lvl5pPr marL="1633220" indent="0">
              <a:buNone/>
              <a:defRPr sz="825"/>
            </a:lvl5pPr>
            <a:lvl6pPr marL="2041525" indent="0">
              <a:buNone/>
              <a:defRPr sz="825"/>
            </a:lvl6pPr>
            <a:lvl7pPr marL="2449195" indent="0">
              <a:buNone/>
              <a:defRPr sz="825"/>
            </a:lvl7pPr>
            <a:lvl8pPr marL="2857500" indent="0">
              <a:buNone/>
              <a:defRPr sz="825"/>
            </a:lvl8pPr>
            <a:lvl9pPr marL="3265805" indent="0">
              <a:buNone/>
              <a:defRPr sz="82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第四章 总体设计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82C35-1EE1-4332-805E-4CFB3A2DB7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846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850"/>
            </a:lvl1pPr>
            <a:lvl2pPr marL="408305" indent="0">
              <a:buNone/>
              <a:defRPr sz="2475"/>
            </a:lvl2pPr>
            <a:lvl3pPr marL="816610" indent="0">
              <a:buNone/>
              <a:defRPr sz="2175"/>
            </a:lvl3pPr>
            <a:lvl4pPr marL="1224915" indent="0">
              <a:buNone/>
              <a:defRPr sz="1800"/>
            </a:lvl4pPr>
            <a:lvl5pPr marL="1633220" indent="0">
              <a:buNone/>
              <a:defRPr sz="1800"/>
            </a:lvl5pPr>
            <a:lvl6pPr marL="2041525" indent="0">
              <a:buNone/>
              <a:defRPr sz="1800"/>
            </a:lvl6pPr>
            <a:lvl7pPr marL="2449195" indent="0">
              <a:buNone/>
              <a:defRPr sz="1800"/>
            </a:lvl7pPr>
            <a:lvl8pPr marL="2857500" indent="0">
              <a:buNone/>
              <a:defRPr sz="1800"/>
            </a:lvl8pPr>
            <a:lvl9pPr marL="3265805" indent="0">
              <a:buNone/>
              <a:defRPr sz="18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275"/>
            </a:lvl1pPr>
            <a:lvl2pPr marL="408305" indent="0">
              <a:buNone/>
              <a:defRPr sz="1050"/>
            </a:lvl2pPr>
            <a:lvl3pPr marL="816610" indent="0">
              <a:buNone/>
              <a:defRPr sz="900"/>
            </a:lvl3pPr>
            <a:lvl4pPr marL="1224915" indent="0">
              <a:buNone/>
              <a:defRPr sz="825"/>
            </a:lvl4pPr>
            <a:lvl5pPr marL="1633220" indent="0">
              <a:buNone/>
              <a:defRPr sz="825"/>
            </a:lvl5pPr>
            <a:lvl6pPr marL="2041525" indent="0">
              <a:buNone/>
              <a:defRPr sz="825"/>
            </a:lvl6pPr>
            <a:lvl7pPr marL="2449195" indent="0">
              <a:buNone/>
              <a:defRPr sz="825"/>
            </a:lvl7pPr>
            <a:lvl8pPr marL="2857500" indent="0">
              <a:buNone/>
              <a:defRPr sz="825"/>
            </a:lvl8pPr>
            <a:lvl9pPr marL="3265805" indent="0">
              <a:buNone/>
              <a:defRPr sz="82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第四章 总体设计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A7750-5AEE-495E-B8FF-56A491FF8A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635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 defTabSz="1088390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 defTabSz="1088390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第四章 总体设计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108850" tIns="54425" rIns="108850" bIns="54425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BDDDA0C-F089-4207-BF10-5DCE793DD6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697" r:id="rId3"/>
    <p:sldLayoutId id="2147483698" r:id="rId4"/>
    <p:sldLayoutId id="2147483699" r:id="rId5"/>
    <p:sldLayoutId id="2147483707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815975" rtl="0" eaLnBrk="0" fontAlgn="base" hangingPunct="0">
        <a:spcBef>
          <a:spcPct val="0"/>
        </a:spcBef>
        <a:spcAft>
          <a:spcPct val="0"/>
        </a:spcAft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15975" rtl="0" eaLnBrk="0" fontAlgn="base" hangingPunct="0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815975" rtl="0" eaLnBrk="0" fontAlgn="base" hangingPunct="0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815975" rtl="0" eaLnBrk="0" fontAlgn="base" hangingPunct="0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815975" rtl="0" eaLnBrk="0" fontAlgn="base" hangingPunct="0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815975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815975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815975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815975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04800" indent="-304800" algn="l" defTabSz="8159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61988" indent="-254000" algn="l" defTabSz="8159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175" indent="-203200" algn="l" defTabSz="8159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03200" algn="l" defTabSz="8159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36738" indent="-203200" algn="l" defTabSz="8159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45360" indent="-203835" algn="l" defTabSz="816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665" indent="-203835" algn="l" defTabSz="816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970" indent="-203835" algn="l" defTabSz="816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70275" indent="-203835" algn="l" defTabSz="816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1661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408305" algn="l" defTabSz="81661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816610" algn="l" defTabSz="81661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24915" algn="l" defTabSz="81661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633220" algn="l" defTabSz="81661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2041525" algn="l" defTabSz="81661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449195" algn="l" defTabSz="81661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857500" algn="l" defTabSz="81661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265805" algn="l" defTabSz="81661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ctrTitle"/>
          </p:nvPr>
        </p:nvSpPr>
        <p:spPr>
          <a:xfrm>
            <a:off x="550863" y="2130425"/>
            <a:ext cx="10363200" cy="1470025"/>
          </a:xfrm>
        </p:spPr>
        <p:txBody>
          <a:bodyPr/>
          <a:lstStyle/>
          <a:p>
            <a:r>
              <a:rPr lang="zh-CN" altLang="zh-CN" b="1" smtClean="0"/>
              <a:t>描绘软件结构的图形工具</a:t>
            </a:r>
            <a:endParaRPr lang="zh-CN" altLang="en-US" smtClean="0"/>
          </a:p>
        </p:txBody>
      </p:sp>
      <p:pic>
        <p:nvPicPr>
          <p:cNvPr id="5123" name="图片 3" descr="吉大校标（白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71450"/>
            <a:ext cx="235743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图片 4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9775" y="0"/>
            <a:ext cx="12922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idx="1"/>
          </p:nvPr>
        </p:nvSpPr>
        <p:spPr>
          <a:xfrm>
            <a:off x="334963" y="1814513"/>
            <a:ext cx="11522075" cy="4525962"/>
          </a:xfrm>
        </p:spPr>
        <p:txBody>
          <a:bodyPr rtlCol="0">
            <a:normAutofit/>
          </a:bodyPr>
          <a:lstStyle/>
          <a:p>
            <a:pPr marL="1020445" lvl="2" indent="-203835" algn="just" defTabSz="816610" eaLnBrk="1" fontAlgn="auto" hangingPunct="1">
              <a:lnSpc>
                <a:spcPts val="37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传入模块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─ 从下属模块取得数据，经过某些处理，再将其传送给上级模块。它传送的数据流叫做逻辑输入数据流。</a:t>
            </a:r>
          </a:p>
          <a:p>
            <a:pPr marL="1020445" lvl="2" indent="-203835" algn="just" defTabSz="816610" eaLnBrk="1" fontAlgn="auto" hangingPunct="1">
              <a:lnSpc>
                <a:spcPts val="37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传出模块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─ 从上级模块获得数据，进行某些处理，再将其传送给下属模块。它传送的数据流叫做逻辑输出数据流。</a:t>
            </a:r>
          </a:p>
          <a:p>
            <a:pPr marL="1020445" lvl="2" indent="-203835" algn="just" defTabSz="816610" eaLnBrk="1" fontAlgn="auto" hangingPunct="1">
              <a:lnSpc>
                <a:spcPts val="37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变换模块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─ 它从上级模块取得数据，进行特定的处理，转换成其它形式，再传送回上级模块。它加工的数据流叫做变换数据流。</a:t>
            </a:r>
          </a:p>
          <a:p>
            <a:pPr marL="1020445" lvl="2" indent="-203835" algn="just" defTabSz="816610" eaLnBrk="1" fontAlgn="auto" hangingPunct="1">
              <a:lnSpc>
                <a:spcPts val="37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协调模块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─ 对所有下属模块进行协调和管理的模块。</a:t>
            </a:r>
          </a:p>
        </p:txBody>
      </p:sp>
      <p:sp>
        <p:nvSpPr>
          <p:cNvPr id="14339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534400" y="62484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fld id="{C13C0826-BC53-4DAA-A2C6-2CFC0D64FE95}" type="slidenum">
              <a:rPr lang="en-US" altLang="zh-CN" sz="1200" smtClean="0">
                <a:latin typeface="Arial" charset="0"/>
              </a:rPr>
              <a:pPr eaLnBrk="0" hangingPunct="0"/>
              <a:t>10</a:t>
            </a:fld>
            <a:endParaRPr lang="en-US" altLang="zh-CN" sz="1200" smtClean="0">
              <a:latin typeface="Arial" charset="0"/>
            </a:endParaRPr>
          </a:p>
        </p:txBody>
      </p:sp>
      <p:sp>
        <p:nvSpPr>
          <p:cNvPr id="14340" name="Rectangle 3"/>
          <p:cNvSpPr>
            <a:spLocks noRot="1" noChangeArrowheads="1"/>
          </p:cNvSpPr>
          <p:nvPr/>
        </p:nvSpPr>
        <p:spPr bwMode="auto">
          <a:xfrm>
            <a:off x="911225" y="84138"/>
            <a:ext cx="89646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描绘软件结构的图形工具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534400" y="62484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fld id="{DD7D4659-DA19-417E-9BE0-86302765A065}" type="slidenum">
              <a:rPr lang="en-US" altLang="zh-CN" sz="1200" smtClean="0">
                <a:latin typeface="Arial" charset="0"/>
              </a:rPr>
              <a:pPr eaLnBrk="0" hangingPunct="0"/>
              <a:t>11</a:t>
            </a:fld>
            <a:endParaRPr lang="en-US" altLang="zh-CN" sz="1200" smtClean="0">
              <a:latin typeface="Arial" charset="0"/>
            </a:endParaRPr>
          </a:p>
        </p:txBody>
      </p:sp>
      <p:sp>
        <p:nvSpPr>
          <p:cNvPr id="15363" name="Rectangle 2"/>
          <p:cNvSpPr>
            <a:spLocks noRot="1" noChangeArrowheads="1"/>
          </p:cNvSpPr>
          <p:nvPr/>
        </p:nvSpPr>
        <p:spPr bwMode="auto">
          <a:xfrm>
            <a:off x="839788" y="133350"/>
            <a:ext cx="8964612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描绘软件结构的图形工具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916113"/>
            <a:ext cx="9877425" cy="277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8997" name="Text Box 5"/>
          <p:cNvSpPr txBox="1">
            <a:spLocks noChangeArrowheads="1"/>
          </p:cNvSpPr>
          <p:nvPr/>
        </p:nvSpPr>
        <p:spPr bwMode="auto">
          <a:xfrm>
            <a:off x="4210050" y="5300663"/>
            <a:ext cx="3816350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defTabSz="108839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系统结构图的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4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种模块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idx="1"/>
          </p:nvPr>
        </p:nvSpPr>
        <p:spPr>
          <a:xfrm>
            <a:off x="766763" y="1916113"/>
            <a:ext cx="11377612" cy="5256212"/>
          </a:xfrm>
        </p:spPr>
        <p:txBody>
          <a:bodyPr rtlCol="0">
            <a:normAutofit/>
          </a:bodyPr>
          <a:lstStyle/>
          <a:p>
            <a:pPr defTabSz="816610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层次图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：用来描绘软件的层次结构。</a:t>
            </a:r>
          </a:p>
          <a:p>
            <a:pPr defTabSz="816610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层次图中的一个矩形框代表一个模块，方框间的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连线表示调用关系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。</a:t>
            </a:r>
          </a:p>
          <a:p>
            <a:pPr defTabSz="816610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层次图很适于在自顶向下设计软件的过程中使用。 </a:t>
            </a:r>
          </a:p>
        </p:txBody>
      </p:sp>
      <p:sp>
        <p:nvSpPr>
          <p:cNvPr id="6147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534400" y="62484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fld id="{D03C6F9D-C0AB-4AE8-B42E-39D2534E8EC7}" type="slidenum">
              <a:rPr lang="en-US" altLang="zh-CN" sz="1200" smtClean="0">
                <a:latin typeface="Arial" charset="0"/>
              </a:rPr>
              <a:pPr eaLnBrk="0" hangingPunct="0"/>
              <a:t>2</a:t>
            </a:fld>
            <a:endParaRPr lang="en-US" altLang="zh-CN" sz="1200" smtClean="0">
              <a:latin typeface="Arial" charset="0"/>
            </a:endParaRPr>
          </a:p>
        </p:txBody>
      </p:sp>
      <p:sp>
        <p:nvSpPr>
          <p:cNvPr id="6148" name="Rectangle 3"/>
          <p:cNvSpPr>
            <a:spLocks noRot="1" noChangeArrowheads="1"/>
          </p:cNvSpPr>
          <p:nvPr/>
        </p:nvSpPr>
        <p:spPr bwMode="auto">
          <a:xfrm>
            <a:off x="982663" y="74613"/>
            <a:ext cx="896461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描绘软件结构的图形工具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Rot="1" noChangeArrowheads="1"/>
          </p:cNvSpPr>
          <p:nvPr/>
        </p:nvSpPr>
        <p:spPr bwMode="auto">
          <a:xfrm>
            <a:off x="1047750" y="100013"/>
            <a:ext cx="89646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描绘软件结构的图形工具</a:t>
            </a:r>
          </a:p>
        </p:txBody>
      </p:sp>
      <p:grpSp>
        <p:nvGrpSpPr>
          <p:cNvPr id="7171" name="Group 4"/>
          <p:cNvGrpSpPr>
            <a:grpSpLocks/>
          </p:cNvGrpSpPr>
          <p:nvPr/>
        </p:nvGrpSpPr>
        <p:grpSpPr bwMode="auto">
          <a:xfrm>
            <a:off x="1666875" y="1125538"/>
            <a:ext cx="8893175" cy="4679950"/>
            <a:chOff x="90" y="709"/>
            <a:chExt cx="5602" cy="2948"/>
          </a:xfrm>
        </p:grpSpPr>
        <p:sp>
          <p:nvSpPr>
            <p:cNvPr id="7173" name="Rectangle 5"/>
            <p:cNvSpPr>
              <a:spLocks noChangeArrowheads="1"/>
            </p:cNvSpPr>
            <p:nvPr/>
          </p:nvSpPr>
          <p:spPr bwMode="auto">
            <a:xfrm>
              <a:off x="2338" y="709"/>
              <a:ext cx="1029" cy="32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just" eaLnBrk="0" hangingPunct="0"/>
              <a:r>
                <a:rPr lang="zh-CN" altLang="en-US" sz="1800" b="1">
                  <a:solidFill>
                    <a:schemeClr val="bg1"/>
                  </a:solidFill>
                  <a:latin typeface="Times New Roman" pitchFamily="18" charset="0"/>
                </a:rPr>
                <a:t>正文加工系统</a:t>
              </a:r>
            </a:p>
          </p:txBody>
        </p:sp>
        <p:sp>
          <p:nvSpPr>
            <p:cNvPr id="7174" name="Text Box 6"/>
            <p:cNvSpPr txBox="1">
              <a:spLocks noChangeArrowheads="1"/>
            </p:cNvSpPr>
            <p:nvPr/>
          </p:nvSpPr>
          <p:spPr bwMode="auto">
            <a:xfrm>
              <a:off x="90" y="1817"/>
              <a:ext cx="467" cy="32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just" eaLnBrk="0" hangingPunct="0"/>
              <a:r>
                <a:rPr lang="zh-CN" altLang="en-US" sz="1800" b="1">
                  <a:solidFill>
                    <a:schemeClr val="bg1"/>
                  </a:solidFill>
                  <a:latin typeface="Times New Roman" pitchFamily="18" charset="0"/>
                </a:rPr>
                <a:t>输入 </a:t>
              </a:r>
            </a:p>
          </p:txBody>
        </p:sp>
        <p:sp>
          <p:nvSpPr>
            <p:cNvPr id="7175" name="Text Box 7"/>
            <p:cNvSpPr txBox="1">
              <a:spLocks noChangeArrowheads="1"/>
            </p:cNvSpPr>
            <p:nvPr/>
          </p:nvSpPr>
          <p:spPr bwMode="auto">
            <a:xfrm>
              <a:off x="757" y="1817"/>
              <a:ext cx="467" cy="32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just" eaLnBrk="0" hangingPunct="0"/>
              <a:r>
                <a:rPr lang="zh-CN" altLang="en-US" sz="1800" b="1">
                  <a:solidFill>
                    <a:schemeClr val="bg1"/>
                  </a:solidFill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7176" name="Text Box 8"/>
            <p:cNvSpPr txBox="1">
              <a:spLocks noChangeArrowheads="1"/>
            </p:cNvSpPr>
            <p:nvPr/>
          </p:nvSpPr>
          <p:spPr bwMode="auto">
            <a:xfrm>
              <a:off x="2110" y="3013"/>
              <a:ext cx="467" cy="330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just" eaLnBrk="0" hangingPunct="0"/>
              <a:r>
                <a:rPr lang="zh-CN" altLang="en-US" sz="1800" b="1">
                  <a:solidFill>
                    <a:schemeClr val="bg1"/>
                  </a:solidFill>
                  <a:latin typeface="Times New Roman" pitchFamily="18" charset="0"/>
                </a:rPr>
                <a:t>插入</a:t>
              </a:r>
            </a:p>
          </p:txBody>
        </p:sp>
        <p:sp>
          <p:nvSpPr>
            <p:cNvPr id="7177" name="Text Box 9"/>
            <p:cNvSpPr txBox="1">
              <a:spLocks noChangeArrowheads="1"/>
            </p:cNvSpPr>
            <p:nvPr/>
          </p:nvSpPr>
          <p:spPr bwMode="auto">
            <a:xfrm>
              <a:off x="1424" y="1817"/>
              <a:ext cx="467" cy="32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just" eaLnBrk="0" hangingPunct="0"/>
              <a:r>
                <a:rPr lang="zh-CN" altLang="en-US" sz="1800" b="1">
                  <a:solidFill>
                    <a:schemeClr val="bg1"/>
                  </a:solidFill>
                  <a:latin typeface="Times New Roman" pitchFamily="18" charset="0"/>
                </a:rPr>
                <a:t>编辑</a:t>
              </a:r>
            </a:p>
          </p:txBody>
        </p:sp>
        <p:sp>
          <p:nvSpPr>
            <p:cNvPr id="7178" name="Text Box 10"/>
            <p:cNvSpPr txBox="1">
              <a:spLocks noChangeArrowheads="1"/>
            </p:cNvSpPr>
            <p:nvPr/>
          </p:nvSpPr>
          <p:spPr bwMode="auto">
            <a:xfrm>
              <a:off x="1424" y="3013"/>
              <a:ext cx="467" cy="330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just" eaLnBrk="0" hangingPunct="0"/>
              <a:r>
                <a:rPr lang="zh-CN" altLang="en-US" sz="1800" b="1">
                  <a:solidFill>
                    <a:schemeClr val="bg1"/>
                  </a:solidFill>
                  <a:latin typeface="Times New Roman" pitchFamily="18" charset="0"/>
                </a:rPr>
                <a:t>删除</a:t>
              </a:r>
            </a:p>
          </p:txBody>
        </p:sp>
        <p:sp>
          <p:nvSpPr>
            <p:cNvPr id="7179" name="Text Box 11"/>
            <p:cNvSpPr txBox="1">
              <a:spLocks noChangeArrowheads="1"/>
            </p:cNvSpPr>
            <p:nvPr/>
          </p:nvSpPr>
          <p:spPr bwMode="auto">
            <a:xfrm>
              <a:off x="2110" y="1817"/>
              <a:ext cx="648" cy="32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just" eaLnBrk="0" hangingPunct="0"/>
              <a:r>
                <a:rPr lang="zh-CN" altLang="en-US" sz="1800" b="1">
                  <a:solidFill>
                    <a:schemeClr val="bg1"/>
                  </a:solidFill>
                  <a:latin typeface="Times New Roman" pitchFamily="18" charset="0"/>
                </a:rPr>
                <a:t>加标题  </a:t>
              </a:r>
            </a:p>
          </p:txBody>
        </p:sp>
        <p:sp>
          <p:nvSpPr>
            <p:cNvPr id="7180" name="Text Box 12"/>
            <p:cNvSpPr txBox="1">
              <a:spLocks noChangeArrowheads="1"/>
            </p:cNvSpPr>
            <p:nvPr/>
          </p:nvSpPr>
          <p:spPr bwMode="auto">
            <a:xfrm>
              <a:off x="4282" y="1817"/>
              <a:ext cx="610" cy="32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just" eaLnBrk="0" hangingPunct="0"/>
              <a:r>
                <a:rPr lang="zh-CN" altLang="en-US" sz="1800" b="1">
                  <a:solidFill>
                    <a:schemeClr val="bg1"/>
                  </a:solidFill>
                  <a:latin typeface="Times New Roman" pitchFamily="18" charset="0"/>
                </a:rPr>
                <a:t>编目录 </a:t>
              </a:r>
            </a:p>
          </p:txBody>
        </p:sp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3596" y="1817"/>
              <a:ext cx="467" cy="32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just" eaLnBrk="0" hangingPunct="0"/>
              <a:r>
                <a:rPr lang="zh-CN" altLang="en-US" sz="1800" b="1">
                  <a:solidFill>
                    <a:schemeClr val="bg1"/>
                  </a:solidFill>
                  <a:latin typeface="Times New Roman" pitchFamily="18" charset="0"/>
                </a:rPr>
                <a:t>检索 </a:t>
              </a:r>
            </a:p>
          </p:txBody>
        </p:sp>
        <p:sp>
          <p:nvSpPr>
            <p:cNvPr id="7182" name="Text Box 14"/>
            <p:cNvSpPr txBox="1">
              <a:spLocks noChangeArrowheads="1"/>
            </p:cNvSpPr>
            <p:nvPr/>
          </p:nvSpPr>
          <p:spPr bwMode="auto">
            <a:xfrm>
              <a:off x="3596" y="2999"/>
              <a:ext cx="467" cy="32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just" eaLnBrk="0" hangingPunct="0"/>
              <a:r>
                <a:rPr lang="zh-CN" altLang="en-US" sz="1800" b="1">
                  <a:solidFill>
                    <a:schemeClr val="bg1"/>
                  </a:solidFill>
                  <a:latin typeface="Times New Roman" pitchFamily="18" charset="0"/>
                </a:rPr>
                <a:t>合并</a:t>
              </a:r>
            </a:p>
          </p:txBody>
        </p:sp>
        <p:sp>
          <p:nvSpPr>
            <p:cNvPr id="7183" name="Text Box 15"/>
            <p:cNvSpPr txBox="1">
              <a:spLocks noChangeArrowheads="1"/>
            </p:cNvSpPr>
            <p:nvPr/>
          </p:nvSpPr>
          <p:spPr bwMode="auto">
            <a:xfrm>
              <a:off x="2958" y="2999"/>
              <a:ext cx="467" cy="32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just" eaLnBrk="0" hangingPunct="0"/>
              <a:r>
                <a:rPr lang="zh-CN" altLang="en-US" sz="1800" b="1">
                  <a:solidFill>
                    <a:schemeClr val="bg1"/>
                  </a:solidFill>
                  <a:latin typeface="Times New Roman" pitchFamily="18" charset="0"/>
                </a:rPr>
                <a:t>修改</a:t>
              </a:r>
            </a:p>
          </p:txBody>
        </p:sp>
        <p:sp>
          <p:nvSpPr>
            <p:cNvPr id="7184" name="Text Box 16"/>
            <p:cNvSpPr txBox="1">
              <a:spLocks noChangeArrowheads="1"/>
            </p:cNvSpPr>
            <p:nvPr/>
          </p:nvSpPr>
          <p:spPr bwMode="auto">
            <a:xfrm>
              <a:off x="4282" y="2999"/>
              <a:ext cx="467" cy="32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just" eaLnBrk="0" hangingPunct="0"/>
              <a:r>
                <a:rPr lang="zh-CN" altLang="en-US" sz="1800" b="1">
                  <a:solidFill>
                    <a:schemeClr val="bg1"/>
                  </a:solidFill>
                  <a:latin typeface="Times New Roman" pitchFamily="18" charset="0"/>
                </a:rPr>
                <a:t>列表</a:t>
              </a:r>
            </a:p>
          </p:txBody>
        </p:sp>
        <p:sp>
          <p:nvSpPr>
            <p:cNvPr id="7185" name="Text Box 17"/>
            <p:cNvSpPr txBox="1">
              <a:spLocks noChangeArrowheads="1"/>
            </p:cNvSpPr>
            <p:nvPr/>
          </p:nvSpPr>
          <p:spPr bwMode="auto">
            <a:xfrm>
              <a:off x="757" y="3013"/>
              <a:ext cx="467" cy="330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just" eaLnBrk="0" hangingPunct="0"/>
              <a:r>
                <a:rPr lang="zh-CN" altLang="en-US" sz="1800" b="1">
                  <a:solidFill>
                    <a:schemeClr val="bg1"/>
                  </a:solidFill>
                  <a:latin typeface="Times New Roman" pitchFamily="18" charset="0"/>
                </a:rPr>
                <a:t>添加</a:t>
              </a:r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>
              <a:off x="2824" y="1047"/>
              <a:ext cx="0" cy="253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>
              <a:off x="357" y="1310"/>
              <a:ext cx="500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Text Box 20"/>
            <p:cNvSpPr txBox="1">
              <a:spLocks noChangeArrowheads="1"/>
            </p:cNvSpPr>
            <p:nvPr/>
          </p:nvSpPr>
          <p:spPr bwMode="auto">
            <a:xfrm>
              <a:off x="2958" y="1817"/>
              <a:ext cx="467" cy="32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just" eaLnBrk="0" hangingPunct="0"/>
              <a:r>
                <a:rPr lang="zh-CN" altLang="en-US" sz="1800" b="1">
                  <a:solidFill>
                    <a:schemeClr val="bg1"/>
                  </a:solidFill>
                  <a:latin typeface="Times New Roman" pitchFamily="18" charset="0"/>
                </a:rPr>
                <a:t>存储</a:t>
              </a:r>
            </a:p>
          </p:txBody>
        </p:sp>
        <p:sp>
          <p:nvSpPr>
            <p:cNvPr id="7189" name="Text Box 21"/>
            <p:cNvSpPr txBox="1">
              <a:spLocks noChangeArrowheads="1"/>
            </p:cNvSpPr>
            <p:nvPr/>
          </p:nvSpPr>
          <p:spPr bwMode="auto">
            <a:xfrm>
              <a:off x="5092" y="1817"/>
              <a:ext cx="600" cy="32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just" eaLnBrk="0" hangingPunct="0"/>
              <a:r>
                <a:rPr lang="zh-CN" altLang="en-US" sz="1800" b="1">
                  <a:solidFill>
                    <a:schemeClr val="bg1"/>
                  </a:solidFill>
                  <a:latin typeface="Times New Roman" pitchFamily="18" charset="0"/>
                </a:rPr>
                <a:t>格式化 </a:t>
              </a:r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>
              <a:off x="357" y="1310"/>
              <a:ext cx="0" cy="50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" name="Line 23"/>
            <p:cNvSpPr>
              <a:spLocks noChangeShapeType="1"/>
            </p:cNvSpPr>
            <p:nvPr/>
          </p:nvSpPr>
          <p:spPr bwMode="auto">
            <a:xfrm>
              <a:off x="957" y="1310"/>
              <a:ext cx="0" cy="50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>
              <a:off x="1624" y="1310"/>
              <a:ext cx="0" cy="50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Line 25"/>
            <p:cNvSpPr>
              <a:spLocks noChangeShapeType="1"/>
            </p:cNvSpPr>
            <p:nvPr/>
          </p:nvSpPr>
          <p:spPr bwMode="auto">
            <a:xfrm>
              <a:off x="2424" y="1310"/>
              <a:ext cx="0" cy="50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>
              <a:off x="3158" y="1310"/>
              <a:ext cx="0" cy="50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>
              <a:off x="3825" y="1310"/>
              <a:ext cx="0" cy="50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>
              <a:off x="4549" y="1310"/>
              <a:ext cx="0" cy="50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>
              <a:off x="5359" y="1310"/>
              <a:ext cx="0" cy="50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" name="Line 30"/>
            <p:cNvSpPr>
              <a:spLocks noChangeShapeType="1"/>
            </p:cNvSpPr>
            <p:nvPr/>
          </p:nvSpPr>
          <p:spPr bwMode="auto">
            <a:xfrm>
              <a:off x="357" y="2146"/>
              <a:ext cx="0" cy="31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" name="Line 31"/>
            <p:cNvSpPr>
              <a:spLocks noChangeShapeType="1"/>
            </p:cNvSpPr>
            <p:nvPr/>
          </p:nvSpPr>
          <p:spPr bwMode="auto">
            <a:xfrm>
              <a:off x="957" y="2169"/>
              <a:ext cx="0" cy="31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" name="Line 32"/>
            <p:cNvSpPr>
              <a:spLocks noChangeShapeType="1"/>
            </p:cNvSpPr>
            <p:nvPr/>
          </p:nvSpPr>
          <p:spPr bwMode="auto">
            <a:xfrm>
              <a:off x="2424" y="2169"/>
              <a:ext cx="0" cy="31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" name="Line 33"/>
            <p:cNvSpPr>
              <a:spLocks noChangeShapeType="1"/>
            </p:cNvSpPr>
            <p:nvPr/>
          </p:nvSpPr>
          <p:spPr bwMode="auto">
            <a:xfrm>
              <a:off x="3158" y="2169"/>
              <a:ext cx="0" cy="31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" name="Line 34"/>
            <p:cNvSpPr>
              <a:spLocks noChangeShapeType="1"/>
            </p:cNvSpPr>
            <p:nvPr/>
          </p:nvSpPr>
          <p:spPr bwMode="auto">
            <a:xfrm>
              <a:off x="3825" y="2146"/>
              <a:ext cx="0" cy="31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" name="Line 35"/>
            <p:cNvSpPr>
              <a:spLocks noChangeShapeType="1"/>
            </p:cNvSpPr>
            <p:nvPr/>
          </p:nvSpPr>
          <p:spPr bwMode="auto">
            <a:xfrm>
              <a:off x="4549" y="2146"/>
              <a:ext cx="0" cy="31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" name="Line 36"/>
            <p:cNvSpPr>
              <a:spLocks noChangeShapeType="1"/>
            </p:cNvSpPr>
            <p:nvPr/>
          </p:nvSpPr>
          <p:spPr bwMode="auto">
            <a:xfrm>
              <a:off x="5359" y="2146"/>
              <a:ext cx="0" cy="31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" name="Line 37"/>
            <p:cNvSpPr>
              <a:spLocks noChangeShapeType="1"/>
            </p:cNvSpPr>
            <p:nvPr/>
          </p:nvSpPr>
          <p:spPr bwMode="auto">
            <a:xfrm>
              <a:off x="1024" y="3343"/>
              <a:ext cx="0" cy="31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" name="Line 38"/>
            <p:cNvSpPr>
              <a:spLocks noChangeShapeType="1"/>
            </p:cNvSpPr>
            <p:nvPr/>
          </p:nvSpPr>
          <p:spPr bwMode="auto">
            <a:xfrm>
              <a:off x="1624" y="3343"/>
              <a:ext cx="0" cy="31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7" name="Line 39"/>
            <p:cNvSpPr>
              <a:spLocks noChangeShapeType="1"/>
            </p:cNvSpPr>
            <p:nvPr/>
          </p:nvSpPr>
          <p:spPr bwMode="auto">
            <a:xfrm>
              <a:off x="1624" y="2146"/>
              <a:ext cx="0" cy="86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8" name="Line 40"/>
            <p:cNvSpPr>
              <a:spLocks noChangeShapeType="1"/>
            </p:cNvSpPr>
            <p:nvPr/>
          </p:nvSpPr>
          <p:spPr bwMode="auto">
            <a:xfrm>
              <a:off x="1024" y="2703"/>
              <a:ext cx="346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" name="Line 41"/>
            <p:cNvSpPr>
              <a:spLocks noChangeShapeType="1"/>
            </p:cNvSpPr>
            <p:nvPr/>
          </p:nvSpPr>
          <p:spPr bwMode="auto">
            <a:xfrm>
              <a:off x="3825" y="3343"/>
              <a:ext cx="0" cy="31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0" name="Line 42"/>
            <p:cNvSpPr>
              <a:spLocks noChangeShapeType="1"/>
            </p:cNvSpPr>
            <p:nvPr/>
          </p:nvSpPr>
          <p:spPr bwMode="auto">
            <a:xfrm>
              <a:off x="3158" y="3343"/>
              <a:ext cx="0" cy="31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1" name="Line 43"/>
            <p:cNvSpPr>
              <a:spLocks noChangeShapeType="1"/>
            </p:cNvSpPr>
            <p:nvPr/>
          </p:nvSpPr>
          <p:spPr bwMode="auto">
            <a:xfrm>
              <a:off x="4492" y="3343"/>
              <a:ext cx="0" cy="31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2" name="Line 44"/>
            <p:cNvSpPr>
              <a:spLocks noChangeShapeType="1"/>
            </p:cNvSpPr>
            <p:nvPr/>
          </p:nvSpPr>
          <p:spPr bwMode="auto">
            <a:xfrm>
              <a:off x="2338" y="3343"/>
              <a:ext cx="0" cy="31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3" name="Line 45"/>
            <p:cNvSpPr>
              <a:spLocks noChangeShapeType="1"/>
            </p:cNvSpPr>
            <p:nvPr/>
          </p:nvSpPr>
          <p:spPr bwMode="auto">
            <a:xfrm>
              <a:off x="1024" y="2703"/>
              <a:ext cx="0" cy="31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4" name="Line 46"/>
            <p:cNvSpPr>
              <a:spLocks noChangeShapeType="1"/>
            </p:cNvSpPr>
            <p:nvPr/>
          </p:nvSpPr>
          <p:spPr bwMode="auto">
            <a:xfrm>
              <a:off x="2338" y="2703"/>
              <a:ext cx="0" cy="31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5" name="Line 47"/>
            <p:cNvSpPr>
              <a:spLocks noChangeShapeType="1"/>
            </p:cNvSpPr>
            <p:nvPr/>
          </p:nvSpPr>
          <p:spPr bwMode="auto">
            <a:xfrm>
              <a:off x="3158" y="2703"/>
              <a:ext cx="0" cy="31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6" name="Line 48"/>
            <p:cNvSpPr>
              <a:spLocks noChangeShapeType="1"/>
            </p:cNvSpPr>
            <p:nvPr/>
          </p:nvSpPr>
          <p:spPr bwMode="auto">
            <a:xfrm>
              <a:off x="3825" y="2704"/>
              <a:ext cx="0" cy="31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7" name="Line 49"/>
            <p:cNvSpPr>
              <a:spLocks noChangeShapeType="1"/>
            </p:cNvSpPr>
            <p:nvPr/>
          </p:nvSpPr>
          <p:spPr bwMode="auto">
            <a:xfrm>
              <a:off x="4492" y="2703"/>
              <a:ext cx="0" cy="31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4706" name="Text Box 50"/>
          <p:cNvSpPr txBox="1">
            <a:spLocks noChangeArrowheads="1"/>
          </p:cNvSpPr>
          <p:nvPr/>
        </p:nvSpPr>
        <p:spPr bwMode="auto">
          <a:xfrm>
            <a:off x="3925888" y="6116638"/>
            <a:ext cx="4162425" cy="493712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anchor="ctr" anchorCtr="1"/>
          <a:lstStyle/>
          <a:p>
            <a:pPr algn="just" defTabSz="108839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一个正文加工系统的层次图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idx="1"/>
          </p:nvPr>
        </p:nvSpPr>
        <p:spPr>
          <a:xfrm>
            <a:off x="695325" y="1557338"/>
            <a:ext cx="10801350" cy="3527425"/>
          </a:xfrm>
        </p:spPr>
        <p:txBody>
          <a:bodyPr rtlCol="0">
            <a:normAutofit/>
          </a:bodyPr>
          <a:lstStyle/>
          <a:p>
            <a:pPr defTabSz="816610" eaLnBrk="1" fontAlgn="auto" hangingPunct="1">
              <a:lnSpc>
                <a:spcPts val="3600"/>
              </a:lnSpc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HIPO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图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：是美国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IBM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公司发明的“层次图加输入／处理／输出图”的英文缩写。</a:t>
            </a:r>
          </a:p>
          <a:p>
            <a:pPr defTabSz="816610" eaLnBrk="1" fontAlgn="auto" hangingPunct="1">
              <a:lnSpc>
                <a:spcPts val="3600"/>
              </a:lnSpc>
              <a:spcAft>
                <a:spcPts val="0"/>
              </a:spcAft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和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层次图中每个方框相对应，应该有一张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IPO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图描绘这个方框代表的模块的处理过程。 </a:t>
            </a:r>
          </a:p>
        </p:txBody>
      </p:sp>
      <p:sp>
        <p:nvSpPr>
          <p:cNvPr id="8195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534400" y="62484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fld id="{A2410205-A93C-4079-989D-2A32F633A2C8}" type="slidenum">
              <a:rPr lang="en-US" altLang="zh-CN" sz="1200" smtClean="0">
                <a:latin typeface="Arial" charset="0"/>
              </a:rPr>
              <a:pPr eaLnBrk="0" hangingPunct="0"/>
              <a:t>4</a:t>
            </a:fld>
            <a:endParaRPr lang="en-US" altLang="zh-CN" sz="1200" smtClean="0">
              <a:latin typeface="Arial" charset="0"/>
            </a:endParaRPr>
          </a:p>
        </p:txBody>
      </p:sp>
      <p:sp>
        <p:nvSpPr>
          <p:cNvPr id="8196" name="Rectangle 3"/>
          <p:cNvSpPr>
            <a:spLocks noRot="1" noChangeArrowheads="1"/>
          </p:cNvSpPr>
          <p:nvPr/>
        </p:nvSpPr>
        <p:spPr bwMode="auto">
          <a:xfrm>
            <a:off x="911225" y="133350"/>
            <a:ext cx="8964613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描绘软件结构的图形工具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Rot="1" noChangeArrowheads="1"/>
          </p:cNvSpPr>
          <p:nvPr/>
        </p:nvSpPr>
        <p:spPr bwMode="auto">
          <a:xfrm>
            <a:off x="1009650" y="100013"/>
            <a:ext cx="89646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描绘软件结构的图形工具</a:t>
            </a:r>
          </a:p>
        </p:txBody>
      </p:sp>
      <p:grpSp>
        <p:nvGrpSpPr>
          <p:cNvPr id="9219" name="Group 4"/>
          <p:cNvGrpSpPr>
            <a:grpSpLocks/>
          </p:cNvGrpSpPr>
          <p:nvPr/>
        </p:nvGrpSpPr>
        <p:grpSpPr bwMode="auto">
          <a:xfrm>
            <a:off x="1774825" y="1125538"/>
            <a:ext cx="8640763" cy="4895850"/>
            <a:chOff x="158" y="709"/>
            <a:chExt cx="5443" cy="3084"/>
          </a:xfrm>
        </p:grpSpPr>
        <p:sp>
          <p:nvSpPr>
            <p:cNvPr id="9221" name="Rectangle 5"/>
            <p:cNvSpPr>
              <a:spLocks noChangeArrowheads="1"/>
            </p:cNvSpPr>
            <p:nvPr/>
          </p:nvSpPr>
          <p:spPr bwMode="auto">
            <a:xfrm>
              <a:off x="2379" y="709"/>
              <a:ext cx="1017" cy="324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just" eaLnBrk="0" hangingPunct="0"/>
              <a:r>
                <a:rPr lang="zh-CN" altLang="en-US" sz="1800" b="1">
                  <a:solidFill>
                    <a:schemeClr val="bg1"/>
                  </a:solidFill>
                  <a:latin typeface="Times New Roman" pitchFamily="18" charset="0"/>
                </a:rPr>
                <a:t>正文加工系统</a:t>
              </a:r>
            </a:p>
          </p:txBody>
        </p:sp>
        <p:sp>
          <p:nvSpPr>
            <p:cNvPr id="9222" name="Text Box 6"/>
            <p:cNvSpPr txBox="1">
              <a:spLocks noChangeArrowheads="1"/>
            </p:cNvSpPr>
            <p:nvPr/>
          </p:nvSpPr>
          <p:spPr bwMode="auto">
            <a:xfrm>
              <a:off x="158" y="1800"/>
              <a:ext cx="545" cy="478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 eaLnBrk="0" hangingPunct="0"/>
              <a:r>
                <a:rPr lang="zh-CN" altLang="en-US" sz="1800" b="1">
                  <a:solidFill>
                    <a:schemeClr val="bg1"/>
                  </a:solidFill>
                  <a:latin typeface="Times New Roman" pitchFamily="18" charset="0"/>
                </a:rPr>
                <a:t>输入</a:t>
              </a:r>
            </a:p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1.0   </a:t>
              </a:r>
            </a:p>
          </p:txBody>
        </p:sp>
        <p:sp>
          <p:nvSpPr>
            <p:cNvPr id="9223" name="Text Box 7"/>
            <p:cNvSpPr txBox="1">
              <a:spLocks noChangeArrowheads="1"/>
            </p:cNvSpPr>
            <p:nvPr/>
          </p:nvSpPr>
          <p:spPr bwMode="auto">
            <a:xfrm>
              <a:off x="816" y="1800"/>
              <a:ext cx="461" cy="478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 eaLnBrk="0" hangingPunct="0"/>
              <a:r>
                <a:rPr lang="zh-CN" altLang="en-US" sz="1800" b="1">
                  <a:solidFill>
                    <a:schemeClr val="bg1"/>
                  </a:solidFill>
                  <a:latin typeface="Times New Roman" pitchFamily="18" charset="0"/>
                </a:rPr>
                <a:t>输出</a:t>
              </a:r>
            </a:p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2.0   </a:t>
              </a:r>
            </a:p>
          </p:txBody>
        </p:sp>
        <p:sp>
          <p:nvSpPr>
            <p:cNvPr id="9224" name="Text Box 8"/>
            <p:cNvSpPr txBox="1">
              <a:spLocks noChangeArrowheads="1"/>
            </p:cNvSpPr>
            <p:nvPr/>
          </p:nvSpPr>
          <p:spPr bwMode="auto">
            <a:xfrm>
              <a:off x="2153" y="2978"/>
              <a:ext cx="462" cy="506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 eaLnBrk="0" hangingPunct="0"/>
              <a:r>
                <a:rPr lang="zh-CN" altLang="en-US" sz="1800" b="1">
                  <a:solidFill>
                    <a:schemeClr val="bg1"/>
                  </a:solidFill>
                  <a:latin typeface="Times New Roman" pitchFamily="18" charset="0"/>
                </a:rPr>
                <a:t>插入</a:t>
              </a:r>
            </a:p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3.3  </a:t>
              </a:r>
            </a:p>
          </p:txBody>
        </p:sp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1475" y="1800"/>
              <a:ext cx="461" cy="478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 eaLnBrk="0" hangingPunct="0"/>
              <a:r>
                <a:rPr lang="zh-CN" altLang="en-US" sz="1800" b="1">
                  <a:solidFill>
                    <a:schemeClr val="bg1"/>
                  </a:solidFill>
                  <a:latin typeface="Times New Roman" pitchFamily="18" charset="0"/>
                </a:rPr>
                <a:t>编辑</a:t>
              </a:r>
            </a:p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3.0  </a:t>
              </a:r>
            </a:p>
          </p:txBody>
        </p:sp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1475" y="2978"/>
              <a:ext cx="461" cy="506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 eaLnBrk="0" hangingPunct="0"/>
              <a:r>
                <a:rPr lang="zh-CN" altLang="en-US" sz="1800" b="1">
                  <a:solidFill>
                    <a:schemeClr val="bg1"/>
                  </a:solidFill>
                  <a:latin typeface="Times New Roman" pitchFamily="18" charset="0"/>
                </a:rPr>
                <a:t>删除</a:t>
              </a:r>
            </a:p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3.2  </a:t>
              </a:r>
            </a:p>
          </p:txBody>
        </p:sp>
        <p:sp>
          <p:nvSpPr>
            <p:cNvPr id="9227" name="Text Box 11"/>
            <p:cNvSpPr txBox="1">
              <a:spLocks noChangeArrowheads="1"/>
            </p:cNvSpPr>
            <p:nvPr/>
          </p:nvSpPr>
          <p:spPr bwMode="auto">
            <a:xfrm>
              <a:off x="2153" y="1800"/>
              <a:ext cx="640" cy="478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 eaLnBrk="0" hangingPunct="0"/>
              <a:r>
                <a:rPr lang="zh-CN" altLang="en-US" sz="1800" b="1">
                  <a:solidFill>
                    <a:schemeClr val="bg1"/>
                  </a:solidFill>
                  <a:latin typeface="Times New Roman" pitchFamily="18" charset="0"/>
                </a:rPr>
                <a:t>加标题</a:t>
              </a:r>
            </a:p>
            <a:p>
              <a:pPr algn="ctr" eaLnBrk="0" hangingPunct="0"/>
              <a:r>
                <a:rPr lang="zh-CN" altLang="en-US" sz="1800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4.0   </a:t>
              </a:r>
            </a:p>
          </p:txBody>
        </p:sp>
        <p:sp>
          <p:nvSpPr>
            <p:cNvPr id="9228" name="Text Box 12"/>
            <p:cNvSpPr txBox="1">
              <a:spLocks noChangeArrowheads="1"/>
            </p:cNvSpPr>
            <p:nvPr/>
          </p:nvSpPr>
          <p:spPr bwMode="auto">
            <a:xfrm>
              <a:off x="4300" y="1800"/>
              <a:ext cx="602" cy="478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 eaLnBrk="0" hangingPunct="0"/>
              <a:r>
                <a:rPr lang="zh-CN" altLang="en-US" sz="1800" b="1">
                  <a:solidFill>
                    <a:schemeClr val="bg1"/>
                  </a:solidFill>
                  <a:latin typeface="Times New Roman" pitchFamily="18" charset="0"/>
                </a:rPr>
                <a:t>编目录</a:t>
              </a:r>
            </a:p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7.0    </a:t>
              </a:r>
            </a:p>
          </p:txBody>
        </p:sp>
        <p:sp>
          <p:nvSpPr>
            <p:cNvPr id="9229" name="Text Box 13"/>
            <p:cNvSpPr txBox="1">
              <a:spLocks noChangeArrowheads="1"/>
            </p:cNvSpPr>
            <p:nvPr/>
          </p:nvSpPr>
          <p:spPr bwMode="auto">
            <a:xfrm>
              <a:off x="3622" y="1800"/>
              <a:ext cx="461" cy="478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 eaLnBrk="0" hangingPunct="0"/>
              <a:r>
                <a:rPr lang="zh-CN" altLang="en-US" sz="1800" b="1">
                  <a:solidFill>
                    <a:schemeClr val="bg1"/>
                  </a:solidFill>
                  <a:latin typeface="Times New Roman" pitchFamily="18" charset="0"/>
                </a:rPr>
                <a:t>检索</a:t>
              </a:r>
            </a:p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6.0  </a:t>
              </a:r>
            </a:p>
          </p:txBody>
        </p:sp>
        <p:sp>
          <p:nvSpPr>
            <p:cNvPr id="9230" name="Text Box 14"/>
            <p:cNvSpPr txBox="1">
              <a:spLocks noChangeArrowheads="1"/>
            </p:cNvSpPr>
            <p:nvPr/>
          </p:nvSpPr>
          <p:spPr bwMode="auto">
            <a:xfrm>
              <a:off x="3622" y="2964"/>
              <a:ext cx="461" cy="520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 eaLnBrk="0" hangingPunct="0"/>
              <a:r>
                <a:rPr lang="zh-CN" altLang="en-US" sz="1800" b="1">
                  <a:solidFill>
                    <a:schemeClr val="bg1"/>
                  </a:solidFill>
                  <a:latin typeface="Times New Roman" pitchFamily="18" charset="0"/>
                </a:rPr>
                <a:t>合并</a:t>
              </a:r>
            </a:p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3.5   </a:t>
              </a:r>
            </a:p>
          </p:txBody>
        </p:sp>
        <p:sp>
          <p:nvSpPr>
            <p:cNvPr id="9231" name="Text Box 15"/>
            <p:cNvSpPr txBox="1">
              <a:spLocks noChangeArrowheads="1"/>
            </p:cNvSpPr>
            <p:nvPr/>
          </p:nvSpPr>
          <p:spPr bwMode="auto">
            <a:xfrm>
              <a:off x="2991" y="2964"/>
              <a:ext cx="462" cy="520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 eaLnBrk="0" hangingPunct="0"/>
              <a:r>
                <a:rPr lang="zh-CN" altLang="en-US" sz="1800" b="1">
                  <a:solidFill>
                    <a:schemeClr val="bg1"/>
                  </a:solidFill>
                  <a:latin typeface="Times New Roman" pitchFamily="18" charset="0"/>
                </a:rPr>
                <a:t>修改</a:t>
              </a:r>
            </a:p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3.4  </a:t>
              </a:r>
            </a:p>
          </p:txBody>
        </p:sp>
        <p:sp>
          <p:nvSpPr>
            <p:cNvPr id="9232" name="Text Box 16"/>
            <p:cNvSpPr txBox="1">
              <a:spLocks noChangeArrowheads="1"/>
            </p:cNvSpPr>
            <p:nvPr/>
          </p:nvSpPr>
          <p:spPr bwMode="auto">
            <a:xfrm>
              <a:off x="4300" y="2964"/>
              <a:ext cx="461" cy="520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 eaLnBrk="0" hangingPunct="0"/>
              <a:r>
                <a:rPr lang="zh-CN" altLang="en-US" sz="1800" b="1">
                  <a:solidFill>
                    <a:schemeClr val="bg1"/>
                  </a:solidFill>
                  <a:latin typeface="Times New Roman" pitchFamily="18" charset="0"/>
                </a:rPr>
                <a:t>列表</a:t>
              </a:r>
            </a:p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3.6  </a:t>
              </a:r>
            </a:p>
          </p:txBody>
        </p:sp>
        <p:sp>
          <p:nvSpPr>
            <p:cNvPr id="9233" name="Text Box 17"/>
            <p:cNvSpPr txBox="1">
              <a:spLocks noChangeArrowheads="1"/>
            </p:cNvSpPr>
            <p:nvPr/>
          </p:nvSpPr>
          <p:spPr bwMode="auto">
            <a:xfrm>
              <a:off x="816" y="2978"/>
              <a:ext cx="461" cy="506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 eaLnBrk="0" hangingPunct="0"/>
              <a:r>
                <a:rPr lang="zh-CN" altLang="en-US" sz="1800" b="1">
                  <a:solidFill>
                    <a:schemeClr val="bg1"/>
                  </a:solidFill>
                  <a:latin typeface="Times New Roman" pitchFamily="18" charset="0"/>
                </a:rPr>
                <a:t>添加</a:t>
              </a:r>
            </a:p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3.1 </a:t>
              </a:r>
            </a:p>
          </p:txBody>
        </p:sp>
        <p:sp>
          <p:nvSpPr>
            <p:cNvPr id="9234" name="Line 18"/>
            <p:cNvSpPr>
              <a:spLocks noChangeShapeType="1"/>
            </p:cNvSpPr>
            <p:nvPr/>
          </p:nvSpPr>
          <p:spPr bwMode="auto">
            <a:xfrm>
              <a:off x="2859" y="1041"/>
              <a:ext cx="0" cy="25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" name="Line 19"/>
            <p:cNvSpPr>
              <a:spLocks noChangeShapeType="1"/>
            </p:cNvSpPr>
            <p:nvPr/>
          </p:nvSpPr>
          <p:spPr bwMode="auto">
            <a:xfrm>
              <a:off x="420" y="1301"/>
              <a:ext cx="49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" name="Text Box 20"/>
            <p:cNvSpPr txBox="1">
              <a:spLocks noChangeArrowheads="1"/>
            </p:cNvSpPr>
            <p:nvPr/>
          </p:nvSpPr>
          <p:spPr bwMode="auto">
            <a:xfrm>
              <a:off x="2991" y="1800"/>
              <a:ext cx="462" cy="478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 eaLnBrk="0" hangingPunct="0"/>
              <a:r>
                <a:rPr lang="zh-CN" altLang="en-US" sz="1800" b="1">
                  <a:solidFill>
                    <a:schemeClr val="bg1"/>
                  </a:solidFill>
                  <a:latin typeface="Times New Roman" pitchFamily="18" charset="0"/>
                </a:rPr>
                <a:t>存储</a:t>
              </a:r>
            </a:p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5.0  </a:t>
              </a:r>
            </a:p>
          </p:txBody>
        </p:sp>
        <p:sp>
          <p:nvSpPr>
            <p:cNvPr id="9237" name="Text Box 21"/>
            <p:cNvSpPr txBox="1">
              <a:spLocks noChangeArrowheads="1"/>
            </p:cNvSpPr>
            <p:nvPr/>
          </p:nvSpPr>
          <p:spPr bwMode="auto">
            <a:xfrm>
              <a:off x="5018" y="1800"/>
              <a:ext cx="583" cy="478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 eaLnBrk="0" hangingPunct="0"/>
              <a:r>
                <a:rPr lang="zh-CN" altLang="en-US" sz="1800" b="1">
                  <a:solidFill>
                    <a:schemeClr val="bg1"/>
                  </a:solidFill>
                  <a:latin typeface="Times New Roman" pitchFamily="18" charset="0"/>
                </a:rPr>
                <a:t>格式化</a:t>
              </a:r>
            </a:p>
            <a:p>
              <a:pPr algn="ctr" eaLnBrk="0" hangingPunct="0"/>
              <a:r>
                <a:rPr lang="zh-CN" altLang="en-US" sz="1800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8.0   </a:t>
              </a:r>
            </a:p>
          </p:txBody>
        </p:sp>
        <p:sp>
          <p:nvSpPr>
            <p:cNvPr id="9238" name="Line 22"/>
            <p:cNvSpPr>
              <a:spLocks noChangeShapeType="1"/>
            </p:cNvSpPr>
            <p:nvPr/>
          </p:nvSpPr>
          <p:spPr bwMode="auto">
            <a:xfrm>
              <a:off x="420" y="1301"/>
              <a:ext cx="0" cy="49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9" name="Line 23"/>
            <p:cNvSpPr>
              <a:spLocks noChangeShapeType="1"/>
            </p:cNvSpPr>
            <p:nvPr/>
          </p:nvSpPr>
          <p:spPr bwMode="auto">
            <a:xfrm>
              <a:off x="1013" y="1301"/>
              <a:ext cx="0" cy="49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" name="Line 24"/>
            <p:cNvSpPr>
              <a:spLocks noChangeShapeType="1"/>
            </p:cNvSpPr>
            <p:nvPr/>
          </p:nvSpPr>
          <p:spPr bwMode="auto">
            <a:xfrm>
              <a:off x="1673" y="1301"/>
              <a:ext cx="0" cy="49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" name="Line 25"/>
            <p:cNvSpPr>
              <a:spLocks noChangeShapeType="1"/>
            </p:cNvSpPr>
            <p:nvPr/>
          </p:nvSpPr>
          <p:spPr bwMode="auto">
            <a:xfrm>
              <a:off x="2464" y="1301"/>
              <a:ext cx="0" cy="49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" name="Line 26"/>
            <p:cNvSpPr>
              <a:spLocks noChangeShapeType="1"/>
            </p:cNvSpPr>
            <p:nvPr/>
          </p:nvSpPr>
          <p:spPr bwMode="auto">
            <a:xfrm>
              <a:off x="3188" y="1301"/>
              <a:ext cx="0" cy="49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" name="Line 27"/>
            <p:cNvSpPr>
              <a:spLocks noChangeShapeType="1"/>
            </p:cNvSpPr>
            <p:nvPr/>
          </p:nvSpPr>
          <p:spPr bwMode="auto">
            <a:xfrm>
              <a:off x="3848" y="1301"/>
              <a:ext cx="0" cy="49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" name="Line 28"/>
            <p:cNvSpPr>
              <a:spLocks noChangeShapeType="1"/>
            </p:cNvSpPr>
            <p:nvPr/>
          </p:nvSpPr>
          <p:spPr bwMode="auto">
            <a:xfrm>
              <a:off x="4563" y="1301"/>
              <a:ext cx="0" cy="49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5" name="Line 29"/>
            <p:cNvSpPr>
              <a:spLocks noChangeShapeType="1"/>
            </p:cNvSpPr>
            <p:nvPr/>
          </p:nvSpPr>
          <p:spPr bwMode="auto">
            <a:xfrm>
              <a:off x="5364" y="1301"/>
              <a:ext cx="0" cy="49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6" name="Line 30"/>
            <p:cNvSpPr>
              <a:spLocks noChangeShapeType="1"/>
            </p:cNvSpPr>
            <p:nvPr/>
          </p:nvSpPr>
          <p:spPr bwMode="auto">
            <a:xfrm>
              <a:off x="420" y="2278"/>
              <a:ext cx="0" cy="31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7" name="Line 31"/>
            <p:cNvSpPr>
              <a:spLocks noChangeShapeType="1"/>
            </p:cNvSpPr>
            <p:nvPr/>
          </p:nvSpPr>
          <p:spPr bwMode="auto">
            <a:xfrm>
              <a:off x="1013" y="2278"/>
              <a:ext cx="0" cy="17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8" name="Line 32"/>
            <p:cNvSpPr>
              <a:spLocks noChangeShapeType="1"/>
            </p:cNvSpPr>
            <p:nvPr/>
          </p:nvSpPr>
          <p:spPr bwMode="auto">
            <a:xfrm>
              <a:off x="2464" y="2278"/>
              <a:ext cx="0" cy="31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9" name="Line 33"/>
            <p:cNvSpPr>
              <a:spLocks noChangeShapeType="1"/>
            </p:cNvSpPr>
            <p:nvPr/>
          </p:nvSpPr>
          <p:spPr bwMode="auto">
            <a:xfrm>
              <a:off x="3188" y="2278"/>
              <a:ext cx="0" cy="31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0" name="Line 34"/>
            <p:cNvSpPr>
              <a:spLocks noChangeShapeType="1"/>
            </p:cNvSpPr>
            <p:nvPr/>
          </p:nvSpPr>
          <p:spPr bwMode="auto">
            <a:xfrm>
              <a:off x="3848" y="2278"/>
              <a:ext cx="0" cy="31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1" name="Line 35"/>
            <p:cNvSpPr>
              <a:spLocks noChangeShapeType="1"/>
            </p:cNvSpPr>
            <p:nvPr/>
          </p:nvSpPr>
          <p:spPr bwMode="auto">
            <a:xfrm>
              <a:off x="4563" y="2278"/>
              <a:ext cx="0" cy="31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2" name="Line 36"/>
            <p:cNvSpPr>
              <a:spLocks noChangeShapeType="1"/>
            </p:cNvSpPr>
            <p:nvPr/>
          </p:nvSpPr>
          <p:spPr bwMode="auto">
            <a:xfrm>
              <a:off x="5364" y="2313"/>
              <a:ext cx="0" cy="31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3" name="Line 37"/>
            <p:cNvSpPr>
              <a:spLocks noChangeShapeType="1"/>
            </p:cNvSpPr>
            <p:nvPr/>
          </p:nvSpPr>
          <p:spPr bwMode="auto">
            <a:xfrm>
              <a:off x="1079" y="3484"/>
              <a:ext cx="0" cy="30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4" name="Line 38"/>
            <p:cNvSpPr>
              <a:spLocks noChangeShapeType="1"/>
            </p:cNvSpPr>
            <p:nvPr/>
          </p:nvSpPr>
          <p:spPr bwMode="auto">
            <a:xfrm>
              <a:off x="1673" y="3484"/>
              <a:ext cx="0" cy="30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5" name="Line 39"/>
            <p:cNvSpPr>
              <a:spLocks noChangeShapeType="1"/>
            </p:cNvSpPr>
            <p:nvPr/>
          </p:nvSpPr>
          <p:spPr bwMode="auto">
            <a:xfrm>
              <a:off x="1673" y="2278"/>
              <a:ext cx="0" cy="7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6" name="Line 40"/>
            <p:cNvSpPr>
              <a:spLocks noChangeShapeType="1"/>
            </p:cNvSpPr>
            <p:nvPr/>
          </p:nvSpPr>
          <p:spPr bwMode="auto">
            <a:xfrm>
              <a:off x="1079" y="2673"/>
              <a:ext cx="342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7" name="Line 41"/>
            <p:cNvSpPr>
              <a:spLocks noChangeShapeType="1"/>
            </p:cNvSpPr>
            <p:nvPr/>
          </p:nvSpPr>
          <p:spPr bwMode="auto">
            <a:xfrm>
              <a:off x="3848" y="3484"/>
              <a:ext cx="0" cy="30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8" name="Line 42"/>
            <p:cNvSpPr>
              <a:spLocks noChangeShapeType="1"/>
            </p:cNvSpPr>
            <p:nvPr/>
          </p:nvSpPr>
          <p:spPr bwMode="auto">
            <a:xfrm>
              <a:off x="3188" y="3484"/>
              <a:ext cx="0" cy="30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9" name="Line 43"/>
            <p:cNvSpPr>
              <a:spLocks noChangeShapeType="1"/>
            </p:cNvSpPr>
            <p:nvPr/>
          </p:nvSpPr>
          <p:spPr bwMode="auto">
            <a:xfrm>
              <a:off x="4507" y="3484"/>
              <a:ext cx="0" cy="30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0" name="Line 44"/>
            <p:cNvSpPr>
              <a:spLocks noChangeShapeType="1"/>
            </p:cNvSpPr>
            <p:nvPr/>
          </p:nvSpPr>
          <p:spPr bwMode="auto">
            <a:xfrm>
              <a:off x="2379" y="3484"/>
              <a:ext cx="0" cy="30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1" name="Line 45"/>
            <p:cNvSpPr>
              <a:spLocks noChangeShapeType="1"/>
            </p:cNvSpPr>
            <p:nvPr/>
          </p:nvSpPr>
          <p:spPr bwMode="auto">
            <a:xfrm>
              <a:off x="1079" y="2673"/>
              <a:ext cx="0" cy="30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2" name="Line 46"/>
            <p:cNvSpPr>
              <a:spLocks noChangeShapeType="1"/>
            </p:cNvSpPr>
            <p:nvPr/>
          </p:nvSpPr>
          <p:spPr bwMode="auto">
            <a:xfrm>
              <a:off x="2379" y="2673"/>
              <a:ext cx="0" cy="30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3" name="Line 47"/>
            <p:cNvSpPr>
              <a:spLocks noChangeShapeType="1"/>
            </p:cNvSpPr>
            <p:nvPr/>
          </p:nvSpPr>
          <p:spPr bwMode="auto">
            <a:xfrm>
              <a:off x="3188" y="2673"/>
              <a:ext cx="0" cy="30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4" name="Line 48"/>
            <p:cNvSpPr>
              <a:spLocks noChangeShapeType="1"/>
            </p:cNvSpPr>
            <p:nvPr/>
          </p:nvSpPr>
          <p:spPr bwMode="auto">
            <a:xfrm>
              <a:off x="3848" y="2659"/>
              <a:ext cx="0" cy="30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5" name="Line 49"/>
            <p:cNvSpPr>
              <a:spLocks noChangeShapeType="1"/>
            </p:cNvSpPr>
            <p:nvPr/>
          </p:nvSpPr>
          <p:spPr bwMode="auto">
            <a:xfrm>
              <a:off x="4507" y="2673"/>
              <a:ext cx="0" cy="30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8802" name="Text Box 50"/>
          <p:cNvSpPr txBox="1">
            <a:spLocks noChangeArrowheads="1"/>
          </p:cNvSpPr>
          <p:nvPr/>
        </p:nvSpPr>
        <p:spPr bwMode="auto">
          <a:xfrm>
            <a:off x="3919538" y="6516688"/>
            <a:ext cx="4559300" cy="379412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anchor="ctr" anchorCtr="1"/>
          <a:lstStyle/>
          <a:p>
            <a:pPr algn="just" defTabSz="108839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带编号的层次图（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H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图）</a:t>
            </a:r>
          </a:p>
          <a:p>
            <a:pPr algn="just" defTabSz="108839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idx="1"/>
          </p:nvPr>
        </p:nvSpPr>
        <p:spPr>
          <a:xfrm>
            <a:off x="550863" y="1404938"/>
            <a:ext cx="8229600" cy="604837"/>
          </a:xfrm>
        </p:spPr>
        <p:txBody>
          <a:bodyPr rtlCol="0">
            <a:normAutofit/>
          </a:bodyPr>
          <a:lstStyle/>
          <a:p>
            <a:pPr defTabSz="816610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改进的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IPO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图</a:t>
            </a:r>
          </a:p>
        </p:txBody>
      </p:sp>
      <p:sp>
        <p:nvSpPr>
          <p:cNvPr id="10243" name="Rectangle 3"/>
          <p:cNvSpPr>
            <a:spLocks noRot="1" noChangeArrowheads="1"/>
          </p:cNvSpPr>
          <p:nvPr/>
        </p:nvSpPr>
        <p:spPr bwMode="auto">
          <a:xfrm>
            <a:off x="911225" y="133350"/>
            <a:ext cx="82296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改进后的</a:t>
            </a:r>
            <a:r>
              <a:rPr lang="en-US" altLang="zh-CN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IPO</a:t>
            </a: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图</a:t>
            </a:r>
          </a:p>
        </p:txBody>
      </p:sp>
      <p:pic>
        <p:nvPicPr>
          <p:cNvPr id="10244" name="Picture 5" descr="rj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675" y="1154113"/>
            <a:ext cx="3887788" cy="518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idx="1"/>
          </p:nvPr>
        </p:nvSpPr>
        <p:spPr>
          <a:xfrm>
            <a:off x="766763" y="1284288"/>
            <a:ext cx="8229600" cy="4525962"/>
          </a:xfrm>
        </p:spPr>
        <p:txBody>
          <a:bodyPr rtlCol="0">
            <a:normAutofit/>
          </a:bodyPr>
          <a:lstStyle/>
          <a:p>
            <a:pPr defTabSz="816610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结构图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(Structure Chart ,SC)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：</a:t>
            </a:r>
          </a:p>
          <a:p>
            <a:pPr lvl="1" defTabSz="816610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主要内容也是模块和模块间的调用关系。</a:t>
            </a:r>
          </a:p>
        </p:txBody>
      </p:sp>
      <p:sp>
        <p:nvSpPr>
          <p:cNvPr id="11267" name="Rectangle 3"/>
          <p:cNvSpPr>
            <a:spLocks noRot="1" noChangeArrowheads="1"/>
          </p:cNvSpPr>
          <p:nvPr/>
        </p:nvSpPr>
        <p:spPr bwMode="auto">
          <a:xfrm>
            <a:off x="931863" y="139700"/>
            <a:ext cx="8964612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描绘软件结构的图形工具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427413" y="3078163"/>
            <a:ext cx="4310062" cy="2120900"/>
            <a:chOff x="737" y="2886"/>
            <a:chExt cx="1735" cy="1089"/>
          </a:xfrm>
        </p:grpSpPr>
        <p:sp>
          <p:nvSpPr>
            <p:cNvPr id="460806" name="Rectangle 6"/>
            <p:cNvSpPr>
              <a:spLocks noChangeArrowheads="1"/>
            </p:cNvSpPr>
            <p:nvPr/>
          </p:nvSpPr>
          <p:spPr bwMode="auto">
            <a:xfrm>
              <a:off x="1565" y="2931"/>
              <a:ext cx="907" cy="318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9pPr>
            </a:lstStyle>
            <a:p>
              <a:pPr algn="ctr" defTabSz="10883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460807" name="Rectangle 7"/>
            <p:cNvSpPr>
              <a:spLocks noChangeArrowheads="1"/>
            </p:cNvSpPr>
            <p:nvPr/>
          </p:nvSpPr>
          <p:spPr bwMode="auto">
            <a:xfrm>
              <a:off x="1565" y="3657"/>
              <a:ext cx="907" cy="318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9pPr>
            </a:lstStyle>
            <a:p>
              <a:pPr algn="ctr" defTabSz="10883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9227" name="Line 8"/>
            <p:cNvSpPr>
              <a:spLocks noChangeShapeType="1"/>
            </p:cNvSpPr>
            <p:nvPr/>
          </p:nvSpPr>
          <p:spPr bwMode="auto">
            <a:xfrm>
              <a:off x="2018" y="3249"/>
              <a:ext cx="0" cy="40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tailEnd type="arrow" w="lg" len="lg"/>
            </a:ln>
          </p:spPr>
          <p:txBody>
            <a:bodyPr/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460809" name="Text Box 9"/>
            <p:cNvSpPr txBox="1">
              <a:spLocks noChangeArrowheads="1"/>
            </p:cNvSpPr>
            <p:nvPr/>
          </p:nvSpPr>
          <p:spPr bwMode="auto">
            <a:xfrm>
              <a:off x="803" y="2886"/>
              <a:ext cx="626" cy="2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defTabSz="1088390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调用模块</a:t>
              </a:r>
            </a:p>
          </p:txBody>
        </p:sp>
        <p:sp>
          <p:nvSpPr>
            <p:cNvPr id="460810" name="Text Box 10"/>
            <p:cNvSpPr txBox="1">
              <a:spLocks noChangeArrowheads="1"/>
            </p:cNvSpPr>
            <p:nvPr/>
          </p:nvSpPr>
          <p:spPr bwMode="auto">
            <a:xfrm>
              <a:off x="737" y="3612"/>
              <a:ext cx="737" cy="2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defTabSz="1088390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被调用模块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idx="1"/>
          </p:nvPr>
        </p:nvSpPr>
        <p:spPr>
          <a:xfrm>
            <a:off x="1563688" y="1125538"/>
            <a:ext cx="8229600" cy="4724400"/>
          </a:xfrm>
        </p:spPr>
        <p:txBody>
          <a:bodyPr/>
          <a:lstStyle/>
          <a:p>
            <a:pPr marL="661988" lvl="1" indent="-254000" eaLnBrk="1" hangingPunct="1"/>
            <a:r>
              <a:rPr lang="zh-CN" altLang="en-US" sz="2800" b="1" noProof="1" smtClean="0">
                <a:solidFill>
                  <a:srgbClr val="FFFF00"/>
                </a:solidFill>
              </a:rPr>
              <a:t>模块间的信息传递与两个辅助符号：</a:t>
            </a:r>
          </a:p>
        </p:txBody>
      </p:sp>
      <p:sp>
        <p:nvSpPr>
          <p:cNvPr id="12291" name="Rectangle 3"/>
          <p:cNvSpPr>
            <a:spLocks noRot="1" noChangeArrowheads="1"/>
          </p:cNvSpPr>
          <p:nvPr/>
        </p:nvSpPr>
        <p:spPr bwMode="auto">
          <a:xfrm>
            <a:off x="927100" y="76200"/>
            <a:ext cx="8964613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描绘软件结构的图形工具</a:t>
            </a:r>
          </a:p>
        </p:txBody>
      </p:sp>
      <p:grpSp>
        <p:nvGrpSpPr>
          <p:cNvPr id="12292" name="组合 1"/>
          <p:cNvGrpSpPr>
            <a:grpSpLocks/>
          </p:cNvGrpSpPr>
          <p:nvPr/>
        </p:nvGrpSpPr>
        <p:grpSpPr bwMode="auto">
          <a:xfrm>
            <a:off x="4635500" y="1895475"/>
            <a:ext cx="5511127" cy="2111375"/>
            <a:chOff x="1665288" y="1936750"/>
            <a:chExt cx="5442396" cy="2111376"/>
          </a:xfrm>
        </p:grpSpPr>
        <p:sp>
          <p:nvSpPr>
            <p:cNvPr id="462854" name="Text Box 6"/>
            <p:cNvSpPr txBox="1">
              <a:spLocks noChangeArrowheads="1"/>
            </p:cNvSpPr>
            <p:nvPr/>
          </p:nvSpPr>
          <p:spPr bwMode="auto">
            <a:xfrm>
              <a:off x="1665288" y="1936750"/>
              <a:ext cx="2513014" cy="461963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defTabSz="1088390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A </a:t>
              </a:r>
              <a:r>
                <a:rPr kumimoji="1" lang="zh-CN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查询学生成绩</a:t>
              </a:r>
            </a:p>
          </p:txBody>
        </p:sp>
        <p:sp>
          <p:nvSpPr>
            <p:cNvPr id="462855" name="Text Box 7"/>
            <p:cNvSpPr txBox="1">
              <a:spLocks noChangeArrowheads="1"/>
            </p:cNvSpPr>
            <p:nvPr/>
          </p:nvSpPr>
          <p:spPr bwMode="auto">
            <a:xfrm>
              <a:off x="1665288" y="3586164"/>
              <a:ext cx="2513014" cy="461962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defTabSz="1088390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B </a:t>
              </a:r>
              <a:r>
                <a:rPr kumimoji="1" lang="zh-CN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查找学生记录</a:t>
              </a:r>
            </a:p>
          </p:txBody>
        </p:sp>
        <p:sp>
          <p:nvSpPr>
            <p:cNvPr id="10266" name="Line 8"/>
            <p:cNvSpPr>
              <a:spLocks noChangeShapeType="1"/>
            </p:cNvSpPr>
            <p:nvPr/>
          </p:nvSpPr>
          <p:spPr bwMode="auto">
            <a:xfrm>
              <a:off x="2889251" y="2439988"/>
              <a:ext cx="0" cy="114617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tailEnd type="arrow" w="lg" len="lg"/>
            </a:ln>
          </p:spPr>
          <p:txBody>
            <a:bodyPr/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grpSp>
          <p:nvGrpSpPr>
            <p:cNvPr id="10267" name="Group 9"/>
            <p:cNvGrpSpPr/>
            <p:nvPr/>
          </p:nvGrpSpPr>
          <p:grpSpPr bwMode="auto">
            <a:xfrm>
              <a:off x="2481263" y="2535769"/>
              <a:ext cx="4253359" cy="669396"/>
              <a:chOff x="960" y="2518"/>
              <a:chExt cx="3026" cy="506"/>
            </a:xfrm>
            <a:grpFill/>
          </p:grpSpPr>
          <p:sp>
            <p:nvSpPr>
              <p:cNvPr id="10277" name="Oval 10"/>
              <p:cNvSpPr>
                <a:spLocks noChangeArrowheads="1"/>
              </p:cNvSpPr>
              <p:nvPr/>
            </p:nvSpPr>
            <p:spPr bwMode="auto">
              <a:xfrm>
                <a:off x="960" y="2544"/>
                <a:ext cx="96" cy="96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9pPr>
              </a:lstStyle>
              <a:p>
                <a:pPr defTabSz="1088390" eaLnBrk="1" fontAlgn="auto" hangingPunct="1"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alt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0278" name="Line 11"/>
              <p:cNvSpPr>
                <a:spLocks noChangeShapeType="1"/>
              </p:cNvSpPr>
              <p:nvPr/>
            </p:nvSpPr>
            <p:spPr bwMode="auto">
              <a:xfrm>
                <a:off x="1008" y="2640"/>
                <a:ext cx="0" cy="384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defTabSz="108839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" name="Line 11"/>
              <p:cNvSpPr>
                <a:spLocks noChangeShapeType="1"/>
              </p:cNvSpPr>
              <p:nvPr/>
            </p:nvSpPr>
            <p:spPr bwMode="auto">
              <a:xfrm>
                <a:off x="3935" y="2618"/>
                <a:ext cx="0" cy="384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defTabSz="108839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Oval 10"/>
              <p:cNvSpPr>
                <a:spLocks noChangeArrowheads="1"/>
              </p:cNvSpPr>
              <p:nvPr/>
            </p:nvSpPr>
            <p:spPr bwMode="auto">
              <a:xfrm>
                <a:off x="3890" y="2518"/>
                <a:ext cx="96" cy="96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9pPr>
              </a:lstStyle>
              <a:p>
                <a:pPr defTabSz="1088390" eaLnBrk="1" fontAlgn="auto" hangingPunct="1"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alt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268" name="Group 12"/>
            <p:cNvGrpSpPr/>
            <p:nvPr/>
          </p:nvGrpSpPr>
          <p:grpSpPr bwMode="auto">
            <a:xfrm rot="10800000">
              <a:off x="4186238" y="2570163"/>
              <a:ext cx="136525" cy="635000"/>
              <a:chOff x="960" y="2544"/>
              <a:chExt cx="96" cy="480"/>
            </a:xfrm>
            <a:grpFill/>
          </p:grpSpPr>
          <p:sp>
            <p:nvSpPr>
              <p:cNvPr id="10275" name="Oval 13"/>
              <p:cNvSpPr>
                <a:spLocks noChangeArrowheads="1"/>
              </p:cNvSpPr>
              <p:nvPr/>
            </p:nvSpPr>
            <p:spPr bwMode="auto">
              <a:xfrm>
                <a:off x="960" y="2544"/>
                <a:ext cx="96" cy="96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9pPr>
              </a:lstStyle>
              <a:p>
                <a:pPr defTabSz="1088390" eaLnBrk="1" fontAlgn="auto" hangingPunct="1"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alt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0276" name="Line 14"/>
              <p:cNvSpPr>
                <a:spLocks noChangeShapeType="1"/>
              </p:cNvSpPr>
              <p:nvPr/>
            </p:nvSpPr>
            <p:spPr bwMode="auto">
              <a:xfrm>
                <a:off x="1008" y="2640"/>
                <a:ext cx="0" cy="384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defTabSz="108839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0269" name="Group 15"/>
            <p:cNvGrpSpPr/>
            <p:nvPr/>
          </p:nvGrpSpPr>
          <p:grpSpPr bwMode="auto">
            <a:xfrm rot="10800000">
              <a:off x="2971801" y="2533120"/>
              <a:ext cx="2954580" cy="672042"/>
              <a:chOff x="634" y="912"/>
              <a:chExt cx="2102" cy="508"/>
            </a:xfrm>
            <a:solidFill>
              <a:schemeClr val="bg1"/>
            </a:solidFill>
          </p:grpSpPr>
          <p:sp>
            <p:nvSpPr>
              <p:cNvPr id="10273" name="Oval 16"/>
              <p:cNvSpPr>
                <a:spLocks noChangeArrowheads="1"/>
              </p:cNvSpPr>
              <p:nvPr/>
            </p:nvSpPr>
            <p:spPr bwMode="auto">
              <a:xfrm>
                <a:off x="2640" y="912"/>
                <a:ext cx="96" cy="96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9pPr>
              </a:lstStyle>
              <a:p>
                <a:pPr defTabSz="1088390" eaLnBrk="1" fontAlgn="auto" hangingPunct="1"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alt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0274" name="Line 17"/>
              <p:cNvSpPr>
                <a:spLocks noChangeShapeType="1"/>
              </p:cNvSpPr>
              <p:nvPr/>
            </p:nvSpPr>
            <p:spPr bwMode="auto">
              <a:xfrm>
                <a:off x="2688" y="1008"/>
                <a:ext cx="0" cy="384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defTabSz="108839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6" name="Oval 16"/>
              <p:cNvSpPr>
                <a:spLocks noChangeArrowheads="1"/>
              </p:cNvSpPr>
              <p:nvPr/>
            </p:nvSpPr>
            <p:spPr bwMode="auto">
              <a:xfrm>
                <a:off x="634" y="1323"/>
                <a:ext cx="96" cy="96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9pPr>
              </a:lstStyle>
              <a:p>
                <a:pPr defTabSz="1088390" eaLnBrk="1" fontAlgn="auto" hangingPunct="1"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alt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Line 17"/>
              <p:cNvSpPr>
                <a:spLocks noChangeShapeType="1"/>
              </p:cNvSpPr>
              <p:nvPr/>
            </p:nvSpPr>
            <p:spPr bwMode="auto">
              <a:xfrm flipV="1">
                <a:off x="682" y="934"/>
                <a:ext cx="0" cy="486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defTabSz="108839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62866" name="Text Box 18"/>
            <p:cNvSpPr txBox="1">
              <a:spLocks noChangeArrowheads="1"/>
            </p:cNvSpPr>
            <p:nvPr/>
          </p:nvSpPr>
          <p:spPr bwMode="auto">
            <a:xfrm>
              <a:off x="1773238" y="2760663"/>
              <a:ext cx="746125" cy="41592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defTabSz="1088390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zh-CN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</a:rPr>
                <a:t>学号</a:t>
              </a:r>
            </a:p>
          </p:txBody>
        </p:sp>
        <p:sp>
          <p:nvSpPr>
            <p:cNvPr id="462867" name="Text Box 19"/>
            <p:cNvSpPr txBox="1">
              <a:spLocks noChangeArrowheads="1"/>
            </p:cNvSpPr>
            <p:nvPr/>
          </p:nvSpPr>
          <p:spPr bwMode="auto">
            <a:xfrm>
              <a:off x="3107574" y="2673350"/>
              <a:ext cx="1009402" cy="707886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defTabSz="1088390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zh-CN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</a:rPr>
                <a:t>查找成功信号</a:t>
              </a:r>
            </a:p>
          </p:txBody>
        </p:sp>
        <p:sp>
          <p:nvSpPr>
            <p:cNvPr id="462868" name="Text Box 20"/>
            <p:cNvSpPr txBox="1">
              <a:spLocks noChangeArrowheads="1"/>
            </p:cNvSpPr>
            <p:nvPr/>
          </p:nvSpPr>
          <p:spPr bwMode="auto">
            <a:xfrm>
              <a:off x="4394202" y="2727325"/>
              <a:ext cx="871537" cy="707886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defTabSz="1088390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zh-CN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</a:rPr>
                <a:t>记录地址</a:t>
              </a:r>
            </a:p>
          </p:txBody>
        </p:sp>
        <p:sp>
          <p:nvSpPr>
            <p:cNvPr id="58" name="Text Box 18"/>
            <p:cNvSpPr txBox="1">
              <a:spLocks noChangeArrowheads="1"/>
            </p:cNvSpPr>
            <p:nvPr/>
          </p:nvSpPr>
          <p:spPr bwMode="auto">
            <a:xfrm>
              <a:off x="5488912" y="3232221"/>
              <a:ext cx="746125" cy="707886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defTabSz="1088390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zh-CN" altLang="en-US" sz="20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</a:rPr>
                <a:t>控制信息</a:t>
              </a:r>
              <a:endParaRPr kumimoji="1" lang="zh-CN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59" name="Text Box 18"/>
            <p:cNvSpPr txBox="1">
              <a:spLocks noChangeArrowheads="1"/>
            </p:cNvSpPr>
            <p:nvPr/>
          </p:nvSpPr>
          <p:spPr bwMode="auto">
            <a:xfrm>
              <a:off x="6361559" y="3232221"/>
              <a:ext cx="746125" cy="707886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defTabSz="1088390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zh-CN" altLang="en-US" sz="20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</a:rPr>
                <a:t>数据</a:t>
              </a:r>
              <a:r>
                <a:rPr kumimoji="1" lang="zh-CN" altLang="en-US" sz="20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</a:rPr>
                <a:t>信息</a:t>
              </a:r>
              <a:endParaRPr kumimoji="1" lang="zh-CN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endParaRPr>
            </a:p>
          </p:txBody>
        </p:sp>
      </p:grpSp>
      <p:grpSp>
        <p:nvGrpSpPr>
          <p:cNvPr id="12293" name="Group 21"/>
          <p:cNvGrpSpPr>
            <a:grpSpLocks/>
          </p:cNvGrpSpPr>
          <p:nvPr/>
        </p:nvGrpSpPr>
        <p:grpSpPr bwMode="auto">
          <a:xfrm>
            <a:off x="6383338" y="4365625"/>
            <a:ext cx="3455987" cy="1727200"/>
            <a:chOff x="3062" y="2704"/>
            <a:chExt cx="2177" cy="1088"/>
          </a:xfrm>
        </p:grpSpPr>
        <p:sp>
          <p:nvSpPr>
            <p:cNvPr id="462870" name="Rectangle 22"/>
            <p:cNvSpPr>
              <a:spLocks noChangeArrowheads="1"/>
            </p:cNvSpPr>
            <p:nvPr/>
          </p:nvSpPr>
          <p:spPr bwMode="auto">
            <a:xfrm>
              <a:off x="3833" y="2704"/>
              <a:ext cx="635" cy="317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9pPr>
            </a:lstStyle>
            <a:p>
              <a:pPr algn="ctr" defTabSz="10883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462871" name="Rectangle 23"/>
            <p:cNvSpPr>
              <a:spLocks noChangeArrowheads="1"/>
            </p:cNvSpPr>
            <p:nvPr/>
          </p:nvSpPr>
          <p:spPr bwMode="auto">
            <a:xfrm>
              <a:off x="3062" y="3475"/>
              <a:ext cx="635" cy="317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9pPr>
            </a:lstStyle>
            <a:p>
              <a:pPr algn="ctr" defTabSz="10883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462872" name="Rectangle 24"/>
            <p:cNvSpPr>
              <a:spLocks noChangeArrowheads="1"/>
            </p:cNvSpPr>
            <p:nvPr/>
          </p:nvSpPr>
          <p:spPr bwMode="auto">
            <a:xfrm>
              <a:off x="3833" y="3475"/>
              <a:ext cx="635" cy="317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9pPr>
            </a:lstStyle>
            <a:p>
              <a:pPr algn="ctr" defTabSz="10883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</a:p>
          </p:txBody>
        </p:sp>
        <p:sp>
          <p:nvSpPr>
            <p:cNvPr id="462873" name="Rectangle 25"/>
            <p:cNvSpPr>
              <a:spLocks noChangeArrowheads="1"/>
            </p:cNvSpPr>
            <p:nvPr/>
          </p:nvSpPr>
          <p:spPr bwMode="auto">
            <a:xfrm>
              <a:off x="4604" y="3475"/>
              <a:ext cx="635" cy="317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9pPr>
            </a:lstStyle>
            <a:p>
              <a:pPr algn="ctr" defTabSz="10883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</a:p>
          </p:txBody>
        </p:sp>
        <p:sp>
          <p:nvSpPr>
            <p:cNvPr id="10260" name="Line 26"/>
            <p:cNvSpPr>
              <a:spLocks noChangeShapeType="1"/>
            </p:cNvSpPr>
            <p:nvPr/>
          </p:nvSpPr>
          <p:spPr bwMode="auto">
            <a:xfrm flipH="1">
              <a:off x="3402" y="3022"/>
              <a:ext cx="680" cy="43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tailEnd type="arrow" w="lg" len="lg"/>
            </a:ln>
          </p:spPr>
          <p:txBody>
            <a:bodyPr/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0261" name="Line 27"/>
            <p:cNvSpPr>
              <a:spLocks noChangeShapeType="1"/>
            </p:cNvSpPr>
            <p:nvPr/>
          </p:nvSpPr>
          <p:spPr bwMode="auto">
            <a:xfrm>
              <a:off x="4151" y="3021"/>
              <a:ext cx="0" cy="45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tailEnd type="arrow" w="lg" len="lg"/>
            </a:ln>
          </p:spPr>
          <p:txBody>
            <a:bodyPr/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0262" name="Line 28"/>
            <p:cNvSpPr>
              <a:spLocks noChangeShapeType="1"/>
            </p:cNvSpPr>
            <p:nvPr/>
          </p:nvSpPr>
          <p:spPr bwMode="auto">
            <a:xfrm>
              <a:off x="4218" y="3022"/>
              <a:ext cx="704" cy="453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tailEnd type="arrow" w="lg" len="lg"/>
            </a:ln>
          </p:spPr>
          <p:txBody>
            <a:bodyPr/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0263" name="Freeform 29"/>
            <p:cNvSpPr/>
            <p:nvPr/>
          </p:nvSpPr>
          <p:spPr bwMode="auto">
            <a:xfrm>
              <a:off x="3923" y="3022"/>
              <a:ext cx="477" cy="113"/>
            </a:xfrm>
            <a:custGeom>
              <a:avLst/>
              <a:gdLst>
                <a:gd name="T0" fmla="*/ 0 w 363"/>
                <a:gd name="T1" fmla="*/ 0 h 136"/>
                <a:gd name="T2" fmla="*/ 2798 w 363"/>
                <a:gd name="T3" fmla="*/ 22 h 136"/>
                <a:gd name="T4" fmla="*/ 5576 w 363"/>
                <a:gd name="T5" fmla="*/ 0 h 136"/>
                <a:gd name="T6" fmla="*/ 0 60000 65536"/>
                <a:gd name="T7" fmla="*/ 0 60000 65536"/>
                <a:gd name="T8" fmla="*/ 0 60000 65536"/>
                <a:gd name="T9" fmla="*/ 0 w 363"/>
                <a:gd name="T10" fmla="*/ 0 h 136"/>
                <a:gd name="T11" fmla="*/ 363 w 363"/>
                <a:gd name="T12" fmla="*/ 136 h 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136">
                  <a:moveTo>
                    <a:pt x="0" y="0"/>
                  </a:moveTo>
                  <a:cubicBezTo>
                    <a:pt x="61" y="68"/>
                    <a:pt x="122" y="136"/>
                    <a:pt x="182" y="136"/>
                  </a:cubicBezTo>
                  <a:cubicBezTo>
                    <a:pt x="242" y="136"/>
                    <a:pt x="302" y="68"/>
                    <a:pt x="363" y="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  <a:round/>
              <a:tailEnd type="arrow" w="med" len="med"/>
            </a:ln>
          </p:spPr>
          <p:txBody>
            <a:bodyPr/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2294" name="Group 30"/>
          <p:cNvGrpSpPr>
            <a:grpSpLocks/>
          </p:cNvGrpSpPr>
          <p:nvPr/>
        </p:nvGrpSpPr>
        <p:grpSpPr bwMode="auto">
          <a:xfrm>
            <a:off x="2746375" y="4365625"/>
            <a:ext cx="2411413" cy="1727200"/>
            <a:chOff x="771" y="2704"/>
            <a:chExt cx="1519" cy="1088"/>
          </a:xfrm>
        </p:grpSpPr>
        <p:sp>
          <p:nvSpPr>
            <p:cNvPr id="462879" name="Rectangle 31"/>
            <p:cNvSpPr>
              <a:spLocks noChangeArrowheads="1"/>
            </p:cNvSpPr>
            <p:nvPr/>
          </p:nvSpPr>
          <p:spPr bwMode="auto">
            <a:xfrm>
              <a:off x="1224" y="2704"/>
              <a:ext cx="635" cy="317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9pPr>
            </a:lstStyle>
            <a:p>
              <a:pPr algn="ctr" defTabSz="10883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462880" name="Rectangle 32"/>
            <p:cNvSpPr>
              <a:spLocks noChangeArrowheads="1"/>
            </p:cNvSpPr>
            <p:nvPr/>
          </p:nvSpPr>
          <p:spPr bwMode="auto">
            <a:xfrm>
              <a:off x="771" y="3475"/>
              <a:ext cx="635" cy="317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9pPr>
            </a:lstStyle>
            <a:p>
              <a:pPr algn="ctr" defTabSz="10883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462881" name="Rectangle 33"/>
            <p:cNvSpPr>
              <a:spLocks noChangeArrowheads="1"/>
            </p:cNvSpPr>
            <p:nvPr/>
          </p:nvSpPr>
          <p:spPr bwMode="auto">
            <a:xfrm>
              <a:off x="1655" y="3475"/>
              <a:ext cx="635" cy="317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9pPr>
            </a:lstStyle>
            <a:p>
              <a:pPr algn="ctr" defTabSz="10883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</a:p>
          </p:txBody>
        </p:sp>
        <p:sp>
          <p:nvSpPr>
            <p:cNvPr id="12298" name="Rectangle 34"/>
            <p:cNvSpPr>
              <a:spLocks noChangeArrowheads="1"/>
            </p:cNvSpPr>
            <p:nvPr/>
          </p:nvSpPr>
          <p:spPr bwMode="auto">
            <a:xfrm rot="2700000">
              <a:off x="1501" y="2995"/>
              <a:ext cx="92" cy="100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1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10874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10874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10874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10874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bg1"/>
                </a:solidFill>
                <a:latin typeface="Garamond" pitchFamily="18" charset="0"/>
              </a:endParaRPr>
            </a:p>
          </p:txBody>
        </p:sp>
        <p:sp>
          <p:nvSpPr>
            <p:cNvPr id="10254" name="Line 35"/>
            <p:cNvSpPr>
              <a:spLocks noChangeShapeType="1"/>
            </p:cNvSpPr>
            <p:nvPr/>
          </p:nvSpPr>
          <p:spPr bwMode="auto">
            <a:xfrm flipH="1">
              <a:off x="1020" y="3067"/>
              <a:ext cx="499" cy="40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tailEnd type="arrow" w="lg" len="lg"/>
            </a:ln>
          </p:spPr>
          <p:txBody>
            <a:bodyPr/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0255" name="Line 36"/>
            <p:cNvSpPr>
              <a:spLocks noChangeShapeType="1"/>
            </p:cNvSpPr>
            <p:nvPr/>
          </p:nvSpPr>
          <p:spPr bwMode="auto">
            <a:xfrm>
              <a:off x="1565" y="3067"/>
              <a:ext cx="430" cy="40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tailEnd type="arrow" w="lg" len="lg"/>
            </a:ln>
          </p:spPr>
          <p:txBody>
            <a:bodyPr/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idx="1"/>
          </p:nvPr>
        </p:nvSpPr>
        <p:spPr>
          <a:xfrm>
            <a:off x="1127125" y="1484313"/>
            <a:ext cx="9972675" cy="4525962"/>
          </a:xfrm>
        </p:spPr>
        <p:txBody>
          <a:bodyPr rtlCol="0">
            <a:normAutofit/>
          </a:bodyPr>
          <a:lstStyle/>
          <a:p>
            <a:pPr lvl="1" algn="just" defTabSz="816610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在系统结构图中，不能再分解的底层模块称为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原子模块。</a:t>
            </a:r>
          </a:p>
          <a:p>
            <a:pPr lvl="1" algn="just" defTabSz="816610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如果一个软件系统的全部实际加工都由原子模块来完成，而其他所有非原子模块仅仅执行控制或协调功能，这样的系统就是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完全因子分解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的系统。</a:t>
            </a:r>
          </a:p>
          <a:p>
            <a:pPr lvl="1" algn="just" defTabSz="816610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完全因子分解的系统是理想化的，实际设计中都是尽量向这个目标靠拢。</a:t>
            </a:r>
          </a:p>
          <a:p>
            <a:pPr lvl="1" algn="just" defTabSz="816610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一般地，系统结构图中有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4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种类型的模块：</a:t>
            </a:r>
          </a:p>
        </p:txBody>
      </p:sp>
      <p:sp>
        <p:nvSpPr>
          <p:cNvPr id="13315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534400" y="62484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fld id="{73580293-5CFF-47BC-B0DC-6683B19572CD}" type="slidenum">
              <a:rPr lang="en-US" altLang="zh-CN" sz="1200" smtClean="0">
                <a:latin typeface="Arial" charset="0"/>
              </a:rPr>
              <a:pPr eaLnBrk="0" hangingPunct="0"/>
              <a:t>9</a:t>
            </a:fld>
            <a:endParaRPr lang="en-US" altLang="zh-CN" sz="1200" smtClean="0">
              <a:latin typeface="Arial" charset="0"/>
            </a:endParaRPr>
          </a:p>
        </p:txBody>
      </p:sp>
      <p:sp>
        <p:nvSpPr>
          <p:cNvPr id="13316" name="Rectangle 3"/>
          <p:cNvSpPr>
            <a:spLocks noRot="1" noChangeArrowheads="1"/>
          </p:cNvSpPr>
          <p:nvPr/>
        </p:nvSpPr>
        <p:spPr bwMode="auto">
          <a:xfrm>
            <a:off x="911225" y="114300"/>
            <a:ext cx="8964613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描绘软件结构的图形工具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新版软件工程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演示文稿1</Template>
  <TotalTime>16</TotalTime>
  <Words>506</Words>
  <Application>Microsoft Office PowerPoint</Application>
  <PresentationFormat>自定义</PresentationFormat>
  <Paragraphs>107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Calibri</vt:lpstr>
      <vt:lpstr>宋体</vt:lpstr>
      <vt:lpstr>Arial</vt:lpstr>
      <vt:lpstr>Times New Roman</vt:lpstr>
      <vt:lpstr>黑体</vt:lpstr>
      <vt:lpstr>Wingdings</vt:lpstr>
      <vt:lpstr>楷体_GB2312</vt:lpstr>
      <vt:lpstr>Garamond</vt:lpstr>
      <vt:lpstr>新版软件工程母版</vt:lpstr>
      <vt:lpstr>描绘软件结构的图形工具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软件设计</dc:title>
  <dc:creator>chy</dc:creator>
  <cp:lastModifiedBy>chy</cp:lastModifiedBy>
  <cp:revision>512</cp:revision>
  <dcterms:created xsi:type="dcterms:W3CDTF">2003-04-17T11:49:48Z</dcterms:created>
  <dcterms:modified xsi:type="dcterms:W3CDTF">2022-04-26T03:40:12Z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3C165A563A5B40D3ACF54094657F901F</vt:lpwstr>
  </property>
  <property fmtid="{D5CDD505-2E9C-101B-9397-08002B2CF9AE}" pid="3" name="KSOProductBuildVer">
    <vt:lpwstr>2052-11.1.0.10667</vt:lpwstr>
  </property>
</Properties>
</file>