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95" r:id="rId28"/>
    <p:sldId id="294" r:id="rId29"/>
    <p:sldId id="288" r:id="rId30"/>
    <p:sldId id="289" r:id="rId31"/>
    <p:sldId id="290" r:id="rId32"/>
    <p:sldId id="291" r:id="rId33"/>
    <p:sldId id="292" r:id="rId34"/>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261" y="-48"/>
      </p:cViewPr>
      <p:guideLst>
        <p:guide orient="horz" pos="2126"/>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2023/10/9</a:t>
            </a:fld>
            <a:endParaRPr lang="zh-CN" altLang="en-US"/>
          </a:p>
        </p:txBody>
      </p:sp>
      <p:sp>
        <p:nvSpPr>
          <p:cNvPr id="4" name="幻灯片图像占位符 3"/>
          <p:cNvSpPr>
            <a:spLocks noGrp="1" noRot="1" noChangeAspect="1"/>
          </p:cNvSpPr>
          <p:nvPr>
            <p:ph type="sldImg" idx="2"/>
          </p:nvPr>
        </p:nvSpPr>
        <p:spPr>
          <a:xfrm>
            <a:off x="686736" y="1143000"/>
            <a:ext cx="5484527"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54248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1776101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10</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8915" name="Rectangle 2"/>
          <p:cNvSpPr>
            <a:spLocks noGrp="1" noRot="1" noChangeAspect="1" noTextEdit="1"/>
          </p:cNvSpPr>
          <p:nvPr>
            <p:ph type="sldImg"/>
          </p:nvPr>
        </p:nvSpPr>
        <p:spPr>
          <a:xfrm>
            <a:off x="687388" y="1143000"/>
            <a:ext cx="5483225" cy="3086100"/>
          </a:xfrm>
        </p:spPr>
      </p:sp>
      <p:sp>
        <p:nvSpPr>
          <p:cNvPr id="3891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11</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9939" name="Rectangle 2"/>
          <p:cNvSpPr>
            <a:spLocks noGrp="1" noRot="1" noChangeAspect="1" noTextEdit="1"/>
          </p:cNvSpPr>
          <p:nvPr>
            <p:ph type="sldImg"/>
          </p:nvPr>
        </p:nvSpPr>
        <p:spPr>
          <a:xfrm>
            <a:off x="687388" y="1143000"/>
            <a:ext cx="5483225" cy="3086100"/>
          </a:xfrm>
        </p:spPr>
      </p:sp>
      <p:sp>
        <p:nvSpPr>
          <p:cNvPr id="3994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12</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0963" name="Rectangle 2"/>
          <p:cNvSpPr>
            <a:spLocks noGrp="1" noRot="1" noChangeAspect="1" noTextEdit="1"/>
          </p:cNvSpPr>
          <p:nvPr>
            <p:ph type="sldImg"/>
          </p:nvPr>
        </p:nvSpPr>
        <p:spPr>
          <a:xfrm>
            <a:off x="687388" y="1143000"/>
            <a:ext cx="5483225" cy="3086100"/>
          </a:xfrm>
        </p:spPr>
      </p:sp>
      <p:sp>
        <p:nvSpPr>
          <p:cNvPr id="40964"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13</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1987" name="Rectangle 2"/>
          <p:cNvSpPr>
            <a:spLocks noGrp="1" noRot="1" noChangeAspect="1" noTextEdit="1"/>
          </p:cNvSpPr>
          <p:nvPr>
            <p:ph type="sldImg"/>
          </p:nvPr>
        </p:nvSpPr>
        <p:spPr>
          <a:xfrm>
            <a:off x="687388" y="1143000"/>
            <a:ext cx="5483225" cy="3086100"/>
          </a:xfrm>
        </p:spPr>
      </p:sp>
      <p:sp>
        <p:nvSpPr>
          <p:cNvPr id="4198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3011" name="Rectangle 2"/>
          <p:cNvSpPr>
            <a:spLocks noGrp="1" noRot="1" noChangeAspect="1" noTextEdit="1"/>
          </p:cNvSpPr>
          <p:nvPr>
            <p:ph type="sldImg"/>
          </p:nvPr>
        </p:nvSpPr>
        <p:spPr>
          <a:xfrm>
            <a:off x="687388" y="1143000"/>
            <a:ext cx="5483225" cy="3086100"/>
          </a:xfrm>
        </p:spPr>
      </p:sp>
      <p:sp>
        <p:nvSpPr>
          <p:cNvPr id="4301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15</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4035" name="Rectangle 2"/>
          <p:cNvSpPr>
            <a:spLocks noGrp="1" noRot="1" noChangeAspect="1" noTextEdit="1"/>
          </p:cNvSpPr>
          <p:nvPr>
            <p:ph type="sldImg"/>
          </p:nvPr>
        </p:nvSpPr>
        <p:spPr>
          <a:xfrm>
            <a:off x="687388" y="1143000"/>
            <a:ext cx="5483225" cy="3086100"/>
          </a:xfrm>
        </p:spPr>
      </p:sp>
      <p:sp>
        <p:nvSpPr>
          <p:cNvPr id="4403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18</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5059" name="Rectangle 2"/>
          <p:cNvSpPr>
            <a:spLocks noGrp="1" noRot="1" noChangeAspect="1" noTextEdit="1"/>
          </p:cNvSpPr>
          <p:nvPr>
            <p:ph type="sldImg"/>
          </p:nvPr>
        </p:nvSpPr>
        <p:spPr>
          <a:xfrm>
            <a:off x="687388" y="1143000"/>
            <a:ext cx="5483225" cy="3086100"/>
          </a:xfrm>
        </p:spPr>
      </p:sp>
      <p:sp>
        <p:nvSpPr>
          <p:cNvPr id="4506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19</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6083" name="Rectangle 2"/>
          <p:cNvSpPr>
            <a:spLocks noGrp="1" noRot="1" noChangeAspect="1" noTextEdit="1"/>
          </p:cNvSpPr>
          <p:nvPr>
            <p:ph type="sldImg"/>
          </p:nvPr>
        </p:nvSpPr>
        <p:spPr>
          <a:xfrm>
            <a:off x="687388" y="1143000"/>
            <a:ext cx="5483225" cy="3086100"/>
          </a:xfrm>
        </p:spPr>
      </p:sp>
      <p:sp>
        <p:nvSpPr>
          <p:cNvPr id="46084"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7107" name="Rectangle 2"/>
          <p:cNvSpPr>
            <a:spLocks noGrp="1" noRot="1" noChangeAspect="1" noTextEdit="1"/>
          </p:cNvSpPr>
          <p:nvPr>
            <p:ph type="sldImg"/>
          </p:nvPr>
        </p:nvSpPr>
        <p:spPr>
          <a:xfrm>
            <a:off x="687388" y="1143000"/>
            <a:ext cx="5483225" cy="3086100"/>
          </a:xfrm>
        </p:spPr>
      </p:sp>
      <p:sp>
        <p:nvSpPr>
          <p:cNvPr id="4710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25</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8131" name="Rectangle 2"/>
          <p:cNvSpPr>
            <a:spLocks noGrp="1" noRot="1" noChangeAspect="1" noTextEdit="1"/>
          </p:cNvSpPr>
          <p:nvPr>
            <p:ph type="sldImg"/>
          </p:nvPr>
        </p:nvSpPr>
        <p:spPr>
          <a:xfrm>
            <a:off x="687388" y="1143000"/>
            <a:ext cx="5483225" cy="3086100"/>
          </a:xfrm>
        </p:spPr>
      </p:sp>
      <p:sp>
        <p:nvSpPr>
          <p:cNvPr id="4813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0723" name="Rectangle 2"/>
          <p:cNvSpPr>
            <a:spLocks noGrp="1" noRot="1" noChangeAspect="1" noTextEdit="1"/>
          </p:cNvSpPr>
          <p:nvPr>
            <p:ph type="sldImg"/>
          </p:nvPr>
        </p:nvSpPr>
        <p:spPr>
          <a:xfrm>
            <a:off x="687388" y="1143000"/>
            <a:ext cx="5483225" cy="3086100"/>
          </a:xfrm>
        </p:spPr>
      </p:sp>
      <p:sp>
        <p:nvSpPr>
          <p:cNvPr id="30724"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3</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1747" name="Rectangle 2"/>
          <p:cNvSpPr>
            <a:spLocks noGrp="1" noRot="1" noChangeAspect="1" noTextEdit="1"/>
          </p:cNvSpPr>
          <p:nvPr>
            <p:ph type="sldImg"/>
          </p:nvPr>
        </p:nvSpPr>
        <p:spPr>
          <a:xfrm>
            <a:off x="687388" y="1143000"/>
            <a:ext cx="5483225" cy="3086100"/>
          </a:xfrm>
        </p:spPr>
      </p:sp>
      <p:sp>
        <p:nvSpPr>
          <p:cNvPr id="3174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2771" name="Rectangle 2"/>
          <p:cNvSpPr>
            <a:spLocks noGrp="1" noRot="1" noChangeAspect="1" noTextEdit="1"/>
          </p:cNvSpPr>
          <p:nvPr>
            <p:ph type="sldImg"/>
          </p:nvPr>
        </p:nvSpPr>
        <p:spPr/>
      </p:sp>
      <p:sp>
        <p:nvSpPr>
          <p:cNvPr id="3277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5</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3795" name="Rectangle 2"/>
          <p:cNvSpPr>
            <a:spLocks noGrp="1" noRot="1" noChangeAspect="1" noTextEdit="1"/>
          </p:cNvSpPr>
          <p:nvPr>
            <p:ph type="sldImg"/>
          </p:nvPr>
        </p:nvSpPr>
        <p:spPr>
          <a:xfrm>
            <a:off x="687388" y="1143000"/>
            <a:ext cx="5483225" cy="3086100"/>
          </a:xfrm>
        </p:spPr>
      </p:sp>
      <p:sp>
        <p:nvSpPr>
          <p:cNvPr id="3379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6</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4819" name="Rectangle 2"/>
          <p:cNvSpPr>
            <a:spLocks noGrp="1" noRot="1" noChangeAspect="1" noTextEdit="1"/>
          </p:cNvSpPr>
          <p:nvPr>
            <p:ph type="sldImg"/>
          </p:nvPr>
        </p:nvSpPr>
        <p:spPr>
          <a:xfrm>
            <a:off x="687388" y="1143000"/>
            <a:ext cx="5483225" cy="3086100"/>
          </a:xfrm>
        </p:spPr>
      </p:sp>
      <p:sp>
        <p:nvSpPr>
          <p:cNvPr id="3482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7</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5843" name="Rectangle 2"/>
          <p:cNvSpPr>
            <a:spLocks noGrp="1" noRot="1" noChangeAspect="1" noTextEdit="1"/>
          </p:cNvSpPr>
          <p:nvPr>
            <p:ph type="sldImg"/>
          </p:nvPr>
        </p:nvSpPr>
        <p:spPr/>
      </p:sp>
      <p:sp>
        <p:nvSpPr>
          <p:cNvPr id="35844"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8</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6867" name="Rectangle 2"/>
          <p:cNvSpPr>
            <a:spLocks noGrp="1" noRot="1" noChangeAspect="1" noTextEdit="1"/>
          </p:cNvSpPr>
          <p:nvPr>
            <p:ph type="sldImg"/>
          </p:nvPr>
        </p:nvSpPr>
        <p:spPr>
          <a:xfrm>
            <a:off x="687388" y="1143000"/>
            <a:ext cx="5483225" cy="3086100"/>
          </a:xfrm>
        </p:spPr>
      </p:sp>
      <p:sp>
        <p:nvSpPr>
          <p:cNvPr id="3686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9</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7891" name="Rectangle 2"/>
          <p:cNvSpPr>
            <a:spLocks noGrp="1" noRot="1" noChangeAspect="1" noTextEdit="1"/>
          </p:cNvSpPr>
          <p:nvPr>
            <p:ph type="sldImg"/>
          </p:nvPr>
        </p:nvSpPr>
        <p:spPr/>
      </p:sp>
      <p:sp>
        <p:nvSpPr>
          <p:cNvPr id="3789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481" y="1240"/>
            <a:ext cx="12287894" cy="6911940"/>
          </a:xfrm>
          <a:prstGeom prst="rect">
            <a:avLst/>
          </a:prstGeom>
        </p:spPr>
      </p:pic>
      <p:sp>
        <p:nvSpPr>
          <p:cNvPr id="2" name="标题 1"/>
          <p:cNvSpPr>
            <a:spLocks noGrp="1"/>
          </p:cNvSpPr>
          <p:nvPr>
            <p:ph type="ctrTitle" hasCustomPrompt="1"/>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a:t>
            </a:r>
            <a:endParaRPr lang="zh-CN" altLang="en-US" dirty="0"/>
          </a:p>
        </p:txBody>
      </p:sp>
      <p:pic>
        <p:nvPicPr>
          <p:cNvPr id="5" name="图片 4" descr="吉大校标（白）"/>
          <p:cNvPicPr>
            <a:picLocks noChangeAspect="1"/>
          </p:cNvPicPr>
          <p:nvPr userDrawn="1"/>
        </p:nvPicPr>
        <p:blipFill>
          <a:blip r:embed="rId3"/>
          <a:stretch>
            <a:fillRect/>
          </a:stretch>
        </p:blipFill>
        <p:spPr>
          <a:xfrm>
            <a:off x="112395" y="170815"/>
            <a:ext cx="2358390" cy="719455"/>
          </a:xfrm>
          <a:prstGeom prst="rect">
            <a:avLst/>
          </a:prstGeom>
        </p:spPr>
      </p:pic>
      <p:pic>
        <p:nvPicPr>
          <p:cNvPr id="6" name="图片 5" descr="logo"/>
          <p:cNvPicPr>
            <a:picLocks noChangeAspect="1"/>
          </p:cNvPicPr>
          <p:nvPr userDrawn="1"/>
        </p:nvPicPr>
        <p:blipFill>
          <a:blip r:embed="rId4"/>
          <a:stretch>
            <a:fillRect/>
          </a:stretch>
        </p:blipFill>
        <p:spPr>
          <a:xfrm>
            <a:off x="10899775" y="0"/>
            <a:ext cx="1292225" cy="881380"/>
          </a:xfrm>
          <a:prstGeom prst="rect">
            <a:avLst/>
          </a:prstGeom>
        </p:spPr>
      </p:pic>
      <p:sp>
        <p:nvSpPr>
          <p:cNvPr id="8" name="文本框 4"/>
          <p:cNvSpPr txBox="1"/>
          <p:nvPr userDrawn="1"/>
        </p:nvSpPr>
        <p:spPr>
          <a:xfrm>
            <a:off x="2682768" y="4081771"/>
            <a:ext cx="5433391" cy="521970"/>
          </a:xfrm>
          <a:prstGeom prst="rect">
            <a:avLst/>
          </a:prstGeom>
          <a:noFill/>
        </p:spPr>
        <p:txBody>
          <a:bodyPr wrap="square" rtlCol="0">
            <a:spAutoFit/>
          </a:bodyPr>
          <a:lstStyle/>
          <a:p>
            <a:pPr algn="ctr"/>
            <a:r>
              <a:rPr kumimoji="1" lang="zh-CN" sz="2800" dirty="0">
                <a:solidFill>
                  <a:schemeClr val="bg1"/>
                </a:solidFill>
                <a:latin typeface="黑体" panose="02010609060101010101" pitchFamily="49" charset="-122"/>
                <a:ea typeface="黑体" panose="02010609060101010101" pitchFamily="49" charset="-122"/>
                <a:cs typeface="黑体" panose="02010609060101010101" pitchFamily="49" charset="-122"/>
              </a:rPr>
              <a:t>主讲人：</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冯</a:t>
            </a:r>
            <a:r>
              <a:rPr kumimoji="1" lang="en-US" sz="2800"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t>2023/10/9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t>2023/10/9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40"/>
            <a:ext cx="12190412" cy="6857107"/>
          </a:xfrm>
          <a:prstGeom prst="rect">
            <a:avLst/>
          </a:prstGeom>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marL="0" lvl="0" algn="l" defTabSz="914400" rtl="0" eaLnBrk="1" latinLnBrk="0" hangingPunct="1">
              <a:buClrTx/>
              <a:buSzTx/>
              <a:buFontTx/>
            </a:pPr>
            <a:r>
              <a:rPr lang="zh-CN" altLang="en-US" dirty="0" smtClean="0"/>
              <a:t>单击此处编辑母版标题样式</a:t>
            </a:r>
            <a:endParaRPr lang="zh-CN" altLang="en-US" dirty="0"/>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六边形 7"/>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六边形 9"/>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p:cNvCxnSpPr/>
          <p:nvPr userDrawn="1"/>
        </p:nvCxnSpPr>
        <p:spPr>
          <a:xfrm flipV="1">
            <a:off x="-9525" y="881380"/>
            <a:ext cx="12199938" cy="889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descr="logo"/>
          <p:cNvPicPr>
            <a:picLocks noChangeAspect="1"/>
          </p:cNvPicPr>
          <p:nvPr userDrawn="1"/>
        </p:nvPicPr>
        <p:blipFill>
          <a:blip r:embed="rId3"/>
          <a:stretch>
            <a:fillRect/>
          </a:stretch>
        </p:blipFill>
        <p:spPr>
          <a:xfrm>
            <a:off x="10899775" y="0"/>
            <a:ext cx="1292225" cy="8813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3CCACD4-7197-492D-9DC7-29B989CE8FE9}" type="datetimeFigureOut">
              <a:rPr lang="zh-CN" altLang="en-US" smtClean="0"/>
              <a:t>2023/10/9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3CCACD4-7197-492D-9DC7-29B989CE8FE9}" type="datetimeFigureOut">
              <a:rPr lang="zh-CN" altLang="en-US" smtClean="0"/>
              <a:t>2023/10/9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3CCACD4-7197-492D-9DC7-29B989CE8FE9}" type="datetimeFigureOut">
              <a:rPr lang="zh-CN" altLang="en-US" smtClean="0"/>
              <a:t>2023/10/9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618" cy="6858347"/>
          </a:xfrm>
          <a:prstGeom prst="rect">
            <a:avLst/>
          </a:prstGeom>
        </p:spPr>
      </p:pic>
      <p:sp>
        <p:nvSpPr>
          <p:cNvPr id="7" name="六边形 6"/>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接连接符 9"/>
          <p:cNvCxnSpPr/>
          <p:nvPr userDrawn="1"/>
        </p:nvCxnSpPr>
        <p:spPr>
          <a:xfrm>
            <a:off x="-9525" y="890270"/>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图片 10" descr="logo"/>
          <p:cNvPicPr>
            <a:picLocks noChangeAspect="1"/>
          </p:cNvPicPr>
          <p:nvPr userDrawn="1"/>
        </p:nvPicPr>
        <p:blipFill>
          <a:blip r:embed="rId3"/>
          <a:stretch>
            <a:fillRect/>
          </a:stretch>
        </p:blipFill>
        <p:spPr>
          <a:xfrm>
            <a:off x="10899775" y="0"/>
            <a:ext cx="1292225" cy="881380"/>
          </a:xfrm>
          <a:prstGeom prst="rect">
            <a:avLst/>
          </a:prstGeom>
        </p:spPr>
      </p:pic>
      <p:sp>
        <p:nvSpPr>
          <p:cNvPr id="13" name="标题 1"/>
          <p:cNvSpPr txBox="1"/>
          <p:nvPr userDrawn="1"/>
        </p:nvSpPr>
        <p:spPr>
          <a:xfrm>
            <a:off x="832084"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
        <p:nvSpPr>
          <p:cNvPr id="15" name="标题 1"/>
          <p:cNvSpPr txBox="1"/>
          <p:nvPr userDrawn="1"/>
        </p:nvSpPr>
        <p:spPr>
          <a:xfrm>
            <a:off x="838622"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CACD4-7197-492D-9DC7-29B989CE8FE9}" type="datetimeFigureOut">
              <a:rPr lang="zh-CN" altLang="en-US" smtClean="0"/>
              <a:t>2023/10/9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t>2023/10/9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t>2023/10/9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93CCACD4-7197-492D-9DC7-29B989CE8FE9}" type="datetimeFigureOut">
              <a:rPr lang="zh-CN" altLang="en-US" smtClean="0"/>
              <a:t>2023/10/9</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96734107-90EA-4ACD-B830-5D5703C60F2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2300" y="1845945"/>
            <a:ext cx="10361930" cy="1767840"/>
          </a:xfrm>
        </p:spPr>
        <p:txBody>
          <a:bodyPr/>
          <a:lstStyle/>
          <a:p>
            <a:r>
              <a:rPr lang="zh-CN" altLang="en-US" sz="6000" dirty="0"/>
              <a:t>面向数据流的设计</a:t>
            </a:r>
            <a:r>
              <a:rPr lang="zh-CN" altLang="en-US" sz="6000" dirty="0" smtClean="0"/>
              <a:t>方法（一）</a:t>
            </a:r>
            <a:endParaRPr lang="zh-CN" altLang="en-US" sz="6000" dirty="0"/>
          </a:p>
        </p:txBody>
      </p:sp>
      <p:pic>
        <p:nvPicPr>
          <p:cNvPr id="4" name="图片 3" descr="吉大校标（白）"/>
          <p:cNvPicPr>
            <a:picLocks noChangeAspect="1"/>
          </p:cNvPicPr>
          <p:nvPr/>
        </p:nvPicPr>
        <p:blipFill>
          <a:blip r:embed="rId3"/>
          <a:stretch>
            <a:fillRect/>
          </a:stretch>
        </p:blipFill>
        <p:spPr>
          <a:xfrm>
            <a:off x="112395" y="170815"/>
            <a:ext cx="2358390" cy="719455"/>
          </a:xfrm>
          <a:prstGeom prst="rect">
            <a:avLst/>
          </a:prstGeom>
        </p:spPr>
      </p:pic>
      <p:pic>
        <p:nvPicPr>
          <p:cNvPr id="5" name="图片 4" descr="logo"/>
          <p:cNvPicPr>
            <a:picLocks noChangeAspect="1"/>
          </p:cNvPicPr>
          <p:nvPr/>
        </p:nvPicPr>
        <p:blipFill>
          <a:blip r:embed="rId4"/>
          <a:stretch>
            <a:fillRect/>
          </a:stretch>
        </p:blipFill>
        <p:spPr>
          <a:xfrm>
            <a:off x="10899775" y="0"/>
            <a:ext cx="1292225" cy="88138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idx="1"/>
          </p:nvPr>
        </p:nvSpPr>
        <p:spPr>
          <a:xfrm>
            <a:off x="934720" y="1196975"/>
            <a:ext cx="9624982" cy="51123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变换分析：把具有变换流特点的数据流图按预先确定的模式映射成软件结构的一系列步骤的总称。</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第</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1</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步  复查基本系统模型</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复查的目的是确保系统的输入数据和输出数据符合实际。 </a:t>
            </a:r>
          </a:p>
        </p:txBody>
      </p:sp>
      <p:sp>
        <p:nvSpPr>
          <p:cNvPr id="487427" name="Rectangle 3"/>
          <p:cNvSpPr>
            <a:spLocks noRot="1" noChangeArrowheads="1"/>
          </p:cNvSpPr>
          <p:nvPr/>
        </p:nvSpPr>
        <p:spPr bwMode="auto">
          <a:xfrm>
            <a:off x="960120" y="130175"/>
            <a:ext cx="970788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idx="1"/>
          </p:nvPr>
        </p:nvSpPr>
        <p:spPr>
          <a:xfrm>
            <a:off x="788035" y="1196975"/>
            <a:ext cx="9433560" cy="5112385"/>
          </a:xfrm>
        </p:spPr>
        <p:txBody>
          <a:bodyPr vert="horz" wrap="square" lIns="91456" tIns="45728" rIns="91456" bIns="45728"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第</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2</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步  复查并精化数据流图</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对需求分析阶段得出的数据流图认真复查，并且在必要时进行精化</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确保数据流图给出了目标系统的正确的逻辑模型</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使数据流图中每个处理都代表一个</a:t>
            </a:r>
            <a:r>
              <a:rPr kumimoji="0" lang="zh-CN"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规模适中相对独立的</a:t>
            </a:r>
            <a:r>
              <a:rPr kumimoji="0" lang="zh-CN"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子功能。 </a:t>
            </a:r>
          </a:p>
        </p:txBody>
      </p:sp>
      <p:sp>
        <p:nvSpPr>
          <p:cNvPr id="489475" name="Rectangle 3"/>
          <p:cNvSpPr>
            <a:spLocks noRot="1" noChangeArrowheads="1"/>
          </p:cNvSpPr>
          <p:nvPr/>
        </p:nvSpPr>
        <p:spPr bwMode="auto">
          <a:xfrm>
            <a:off x="974090" y="130175"/>
            <a:ext cx="969391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idx="1"/>
          </p:nvPr>
        </p:nvSpPr>
        <p:spPr>
          <a:xfrm>
            <a:off x="862964" y="1196975"/>
            <a:ext cx="9805035" cy="51123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第</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3</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步  确定数据流图具有变换特性还是事务特性</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根据数据流图中占优势的属性，确定数据流的全局特性。</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注意把和全局特性有不同特点的局部区域孤立出来，为以后精化软件结构做准备。</a:t>
            </a:r>
          </a:p>
          <a:p>
            <a:pPr marL="342900" marR="0" lvl="0" indent="-342900" algn="l" defTabSz="914400" rtl="0" eaLnBrk="1" fontAlgn="base" latinLnBrk="0" hangingPunct="1">
              <a:lnSpc>
                <a:spcPct val="100000"/>
              </a:lnSpc>
              <a:spcBef>
                <a:spcPts val="18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第</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4</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步  确定输入流和输出流的边界，从而孤立出变换中心</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p:txBody>
      </p:sp>
      <p:sp>
        <p:nvSpPr>
          <p:cNvPr id="491523" name="Rectangle 3"/>
          <p:cNvSpPr>
            <a:spLocks noRot="1" noChangeArrowheads="1"/>
          </p:cNvSpPr>
          <p:nvPr/>
        </p:nvSpPr>
        <p:spPr bwMode="auto">
          <a:xfrm>
            <a:off x="993775" y="130175"/>
            <a:ext cx="967422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Rot="1" noChangeArrowheads="1"/>
          </p:cNvSpPr>
          <p:nvPr/>
        </p:nvSpPr>
        <p:spPr bwMode="auto">
          <a:xfrm>
            <a:off x="910590" y="116840"/>
            <a:ext cx="966279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93573" name="Oval 5"/>
          <p:cNvSpPr>
            <a:spLocks noChangeArrowheads="1"/>
          </p:cNvSpPr>
          <p:nvPr/>
        </p:nvSpPr>
        <p:spPr bwMode="auto">
          <a:xfrm>
            <a:off x="5807657" y="3070794"/>
            <a:ext cx="935211" cy="935211"/>
          </a:xfrm>
          <a:prstGeom prst="ellipse">
            <a:avLst/>
          </a:prstGeom>
          <a:solidFill>
            <a:srgbClr val="CCFFFF"/>
          </a:solidFill>
          <a:ln w="9525">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计算</a:t>
            </a:r>
          </a:p>
        </p:txBody>
      </p:sp>
      <p:sp>
        <p:nvSpPr>
          <p:cNvPr id="493574" name="Oval 6"/>
          <p:cNvSpPr>
            <a:spLocks noChangeArrowheads="1"/>
          </p:cNvSpPr>
          <p:nvPr/>
        </p:nvSpPr>
        <p:spPr bwMode="auto">
          <a:xfrm>
            <a:off x="7103297" y="2062544"/>
            <a:ext cx="935211" cy="935211"/>
          </a:xfrm>
          <a:prstGeom prst="ellipse">
            <a:avLst/>
          </a:prstGeom>
          <a:solidFill>
            <a:srgbClr val="CCFFFF"/>
          </a:solidFill>
          <a:ln w="9525">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格式</a:t>
            </a: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化</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1</a:t>
            </a:r>
          </a:p>
        </p:txBody>
      </p:sp>
      <p:sp>
        <p:nvSpPr>
          <p:cNvPr id="493575" name="Oval 7"/>
          <p:cNvSpPr>
            <a:spLocks noChangeArrowheads="1"/>
          </p:cNvSpPr>
          <p:nvPr/>
        </p:nvSpPr>
        <p:spPr bwMode="auto">
          <a:xfrm>
            <a:off x="7031846" y="4223532"/>
            <a:ext cx="935211" cy="935211"/>
          </a:xfrm>
          <a:prstGeom prst="ellipse">
            <a:avLst/>
          </a:prstGeom>
          <a:solidFill>
            <a:srgbClr val="CCFFFF"/>
          </a:solidFill>
          <a:ln w="9525">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格式</a:t>
            </a: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化</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2</a:t>
            </a:r>
          </a:p>
        </p:txBody>
      </p:sp>
      <p:sp>
        <p:nvSpPr>
          <p:cNvPr id="493576" name="Oval 8"/>
          <p:cNvSpPr>
            <a:spLocks noChangeArrowheads="1"/>
          </p:cNvSpPr>
          <p:nvPr/>
        </p:nvSpPr>
        <p:spPr bwMode="auto">
          <a:xfrm>
            <a:off x="8543426" y="4223532"/>
            <a:ext cx="935211" cy="935211"/>
          </a:xfrm>
          <a:prstGeom prst="ellipse">
            <a:avLst/>
          </a:prstGeom>
          <a:solidFill>
            <a:srgbClr val="CCFFFF"/>
          </a:solidFill>
          <a:ln w="9525">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格式</a:t>
            </a: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化</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3</a:t>
            </a:r>
          </a:p>
        </p:txBody>
      </p:sp>
      <p:grpSp>
        <p:nvGrpSpPr>
          <p:cNvPr id="15371" name="Group 9"/>
          <p:cNvGrpSpPr/>
          <p:nvPr/>
        </p:nvGrpSpPr>
        <p:grpSpPr>
          <a:xfrm>
            <a:off x="1701622" y="3070794"/>
            <a:ext cx="3312138" cy="935211"/>
            <a:chOff x="249" y="1389"/>
            <a:chExt cx="2086" cy="589"/>
          </a:xfrm>
        </p:grpSpPr>
        <p:sp>
          <p:nvSpPr>
            <p:cNvPr id="493578" name="Oval 10"/>
            <p:cNvSpPr>
              <a:spLocks noChangeArrowheads="1"/>
            </p:cNvSpPr>
            <p:nvPr/>
          </p:nvSpPr>
          <p:spPr bwMode="auto">
            <a:xfrm>
              <a:off x="1746" y="1389"/>
              <a:ext cx="589" cy="589"/>
            </a:xfrm>
            <a:prstGeom prst="ellipse">
              <a:avLst/>
            </a:prstGeom>
            <a:solidFill>
              <a:srgbClr val="CCFFFF"/>
            </a:solidFill>
            <a:ln w="9525">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检验</a:t>
              </a:r>
            </a:p>
          </p:txBody>
        </p:sp>
        <p:grpSp>
          <p:nvGrpSpPr>
            <p:cNvPr id="15397" name="Group 11"/>
            <p:cNvGrpSpPr/>
            <p:nvPr/>
          </p:nvGrpSpPr>
          <p:grpSpPr>
            <a:xfrm>
              <a:off x="249" y="1389"/>
              <a:ext cx="1043" cy="589"/>
              <a:chOff x="249" y="1389"/>
              <a:chExt cx="1043" cy="589"/>
            </a:xfrm>
          </p:grpSpPr>
          <p:sp>
            <p:nvSpPr>
              <p:cNvPr id="493580" name="Oval 12"/>
              <p:cNvSpPr>
                <a:spLocks noChangeArrowheads="1"/>
              </p:cNvSpPr>
              <p:nvPr/>
            </p:nvSpPr>
            <p:spPr bwMode="auto">
              <a:xfrm>
                <a:off x="703" y="1389"/>
                <a:ext cx="589" cy="589"/>
              </a:xfrm>
              <a:prstGeom prst="ellipse">
                <a:avLst/>
              </a:prstGeom>
              <a:solidFill>
                <a:srgbClr val="CCFFFF"/>
              </a:solidFill>
              <a:ln w="9525">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编辑</a:t>
                </a:r>
              </a:p>
            </p:txBody>
          </p:sp>
          <p:sp>
            <p:nvSpPr>
              <p:cNvPr id="15402" name="Line 13"/>
              <p:cNvSpPr/>
              <p:nvPr/>
            </p:nvSpPr>
            <p:spPr>
              <a:xfrm>
                <a:off x="295" y="1661"/>
                <a:ext cx="408" cy="0"/>
              </a:xfrm>
              <a:prstGeom prst="line">
                <a:avLst/>
              </a:prstGeom>
              <a:ln w="28575" cap="flat" cmpd="sng">
                <a:solidFill>
                  <a:schemeClr val="bg1"/>
                </a:solidFill>
                <a:prstDash val="solid"/>
                <a:headEnd type="none" w="med" len="med"/>
                <a:tailEnd type="triangle" w="lg" len="lg"/>
              </a:ln>
            </p:spPr>
          </p:sp>
          <p:sp>
            <p:nvSpPr>
              <p:cNvPr id="493582" name="Text Box 14"/>
              <p:cNvSpPr txBox="1">
                <a:spLocks noChangeArrowheads="1"/>
              </p:cNvSpPr>
              <p:nvPr/>
            </p:nvSpPr>
            <p:spPr bwMode="auto">
              <a:xfrm>
                <a:off x="249" y="1389"/>
                <a:ext cx="454" cy="251"/>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初始</a:t>
                </a:r>
              </a:p>
            </p:txBody>
          </p:sp>
          <p:sp>
            <p:nvSpPr>
              <p:cNvPr id="493583" name="Text Box 15"/>
              <p:cNvSpPr txBox="1">
                <a:spLocks noChangeArrowheads="1"/>
              </p:cNvSpPr>
              <p:nvPr/>
            </p:nvSpPr>
            <p:spPr bwMode="auto">
              <a:xfrm>
                <a:off x="249" y="1661"/>
                <a:ext cx="454" cy="251"/>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数据</a:t>
                </a:r>
                <a:endParaRPr kumimoji="1" lang="zh-CN" altLang="en-US" sz="2000" b="1" kern="1200" cap="none" spc="0" normalizeH="0" baseline="0" noProof="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grpSp>
        <p:sp>
          <p:nvSpPr>
            <p:cNvPr id="15398" name="Line 16"/>
            <p:cNvSpPr/>
            <p:nvPr/>
          </p:nvSpPr>
          <p:spPr>
            <a:xfrm>
              <a:off x="1292" y="1706"/>
              <a:ext cx="454" cy="0"/>
            </a:xfrm>
            <a:prstGeom prst="line">
              <a:avLst/>
            </a:prstGeom>
            <a:ln w="28575" cap="flat" cmpd="sng">
              <a:solidFill>
                <a:schemeClr val="bg1"/>
              </a:solidFill>
              <a:prstDash val="solid"/>
              <a:headEnd type="none" w="med" len="med"/>
              <a:tailEnd type="triangle" w="lg" len="lg"/>
            </a:ln>
          </p:spPr>
        </p:sp>
        <p:sp>
          <p:nvSpPr>
            <p:cNvPr id="493585" name="Text Box 17"/>
            <p:cNvSpPr txBox="1">
              <a:spLocks noChangeArrowheads="1"/>
            </p:cNvSpPr>
            <p:nvPr/>
          </p:nvSpPr>
          <p:spPr bwMode="auto">
            <a:xfrm>
              <a:off x="1202" y="1434"/>
              <a:ext cx="681" cy="251"/>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已编辑</a:t>
              </a:r>
              <a:endParaRPr kumimoji="1" lang="zh-CN" altLang="en-US" sz="2000" b="1" kern="1200" cap="none" spc="0" normalizeH="0" baseline="0" noProof="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493586" name="Text Box 18"/>
            <p:cNvSpPr txBox="1">
              <a:spLocks noChangeArrowheads="1"/>
            </p:cNvSpPr>
            <p:nvPr/>
          </p:nvSpPr>
          <p:spPr bwMode="auto">
            <a:xfrm>
              <a:off x="1292" y="1682"/>
              <a:ext cx="453" cy="251"/>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数据</a:t>
              </a:r>
              <a:endPar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grpSp>
      <p:sp>
        <p:nvSpPr>
          <p:cNvPr id="15372" name="Line 19"/>
          <p:cNvSpPr/>
          <p:nvPr/>
        </p:nvSpPr>
        <p:spPr>
          <a:xfrm>
            <a:off x="5015348" y="3574124"/>
            <a:ext cx="792309" cy="0"/>
          </a:xfrm>
          <a:prstGeom prst="line">
            <a:avLst/>
          </a:prstGeom>
          <a:ln w="28575" cap="flat" cmpd="sng">
            <a:solidFill>
              <a:schemeClr val="bg1"/>
            </a:solidFill>
            <a:prstDash val="solid"/>
            <a:headEnd type="none" w="med" len="med"/>
            <a:tailEnd type="triangle" w="lg" len="lg"/>
          </a:ln>
        </p:spPr>
      </p:sp>
      <p:sp>
        <p:nvSpPr>
          <p:cNvPr id="493588" name="Text Box 20"/>
          <p:cNvSpPr txBox="1">
            <a:spLocks noChangeArrowheads="1"/>
          </p:cNvSpPr>
          <p:nvPr/>
        </p:nvSpPr>
        <p:spPr bwMode="auto">
          <a:xfrm>
            <a:off x="4942309" y="3142244"/>
            <a:ext cx="719271"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有效</a:t>
            </a:r>
            <a:endPar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493589" name="Text Box 21"/>
          <p:cNvSpPr txBox="1">
            <a:spLocks noChangeArrowheads="1"/>
          </p:cNvSpPr>
          <p:nvPr/>
        </p:nvSpPr>
        <p:spPr bwMode="auto">
          <a:xfrm>
            <a:off x="4942309" y="3536017"/>
            <a:ext cx="719271"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数据</a:t>
            </a:r>
            <a:endPar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15375" name="Line 22"/>
          <p:cNvSpPr/>
          <p:nvPr/>
        </p:nvSpPr>
        <p:spPr>
          <a:xfrm flipV="1">
            <a:off x="6599966" y="2781815"/>
            <a:ext cx="574781" cy="433468"/>
          </a:xfrm>
          <a:prstGeom prst="line">
            <a:avLst/>
          </a:prstGeom>
          <a:ln w="28575" cap="flat" cmpd="sng">
            <a:solidFill>
              <a:schemeClr val="bg1"/>
            </a:solidFill>
            <a:prstDash val="solid"/>
            <a:headEnd type="none" w="med" len="med"/>
            <a:tailEnd type="triangle" w="lg" len="lg"/>
          </a:ln>
        </p:spPr>
      </p:sp>
      <p:sp>
        <p:nvSpPr>
          <p:cNvPr id="15376" name="Line 23"/>
          <p:cNvSpPr/>
          <p:nvPr/>
        </p:nvSpPr>
        <p:spPr>
          <a:xfrm>
            <a:off x="6526928" y="3934553"/>
            <a:ext cx="576369" cy="576369"/>
          </a:xfrm>
          <a:prstGeom prst="line">
            <a:avLst/>
          </a:prstGeom>
          <a:ln w="28575" cap="flat" cmpd="sng">
            <a:solidFill>
              <a:schemeClr val="bg1"/>
            </a:solidFill>
            <a:prstDash val="solid"/>
            <a:headEnd type="none" w="med" len="med"/>
            <a:tailEnd type="triangle" w="lg" len="lg"/>
          </a:ln>
        </p:spPr>
      </p:sp>
      <p:sp>
        <p:nvSpPr>
          <p:cNvPr id="493592" name="Text Box 24"/>
          <p:cNvSpPr txBox="1">
            <a:spLocks noChangeArrowheads="1"/>
          </p:cNvSpPr>
          <p:nvPr/>
        </p:nvSpPr>
        <p:spPr bwMode="auto">
          <a:xfrm>
            <a:off x="6239537" y="2432500"/>
            <a:ext cx="720858"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cs typeface="+mn-cs"/>
              </a:rPr>
              <a:t>计算</a:t>
            </a:r>
            <a:endPar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493593" name="Text Box 25"/>
          <p:cNvSpPr txBox="1">
            <a:spLocks noChangeArrowheads="1"/>
          </p:cNvSpPr>
          <p:nvPr/>
        </p:nvSpPr>
        <p:spPr bwMode="auto">
          <a:xfrm>
            <a:off x="6166498" y="4079043"/>
            <a:ext cx="720858"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计算</a:t>
            </a:r>
            <a:endPar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15379" name="Line 26"/>
          <p:cNvSpPr/>
          <p:nvPr/>
        </p:nvSpPr>
        <p:spPr>
          <a:xfrm>
            <a:off x="7967057" y="4726863"/>
            <a:ext cx="576369" cy="0"/>
          </a:xfrm>
          <a:prstGeom prst="line">
            <a:avLst/>
          </a:prstGeom>
          <a:ln w="28575" cap="flat" cmpd="sng">
            <a:solidFill>
              <a:schemeClr val="bg1"/>
            </a:solidFill>
            <a:prstDash val="solid"/>
            <a:headEnd type="none" w="med" len="med"/>
            <a:tailEnd type="triangle" w="lg" len="lg"/>
          </a:ln>
        </p:spPr>
      </p:sp>
      <p:sp>
        <p:nvSpPr>
          <p:cNvPr id="493595" name="Text Box 27"/>
          <p:cNvSpPr txBox="1">
            <a:spLocks noChangeArrowheads="1"/>
          </p:cNvSpPr>
          <p:nvPr/>
        </p:nvSpPr>
        <p:spPr bwMode="auto">
          <a:xfrm>
            <a:off x="7895606" y="4294983"/>
            <a:ext cx="720858"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预格</a:t>
            </a:r>
            <a:endParaRPr kumimoji="1" lang="zh-CN" altLang="en-US" sz="2000" b="1" kern="1200" cap="none" spc="0" normalizeH="0" baseline="0" noProof="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493596" name="Text Box 28"/>
          <p:cNvSpPr txBox="1">
            <a:spLocks noChangeArrowheads="1"/>
          </p:cNvSpPr>
          <p:nvPr/>
        </p:nvSpPr>
        <p:spPr bwMode="auto">
          <a:xfrm>
            <a:off x="7895606" y="4687168"/>
            <a:ext cx="720858"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cs typeface="+mn-cs"/>
              </a:rPr>
              <a:t>式</a:t>
            </a:r>
            <a:r>
              <a:rPr kumimoji="1"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化</a:t>
            </a:r>
            <a:endPar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15382" name="Line 29"/>
          <p:cNvSpPr/>
          <p:nvPr/>
        </p:nvSpPr>
        <p:spPr>
          <a:xfrm>
            <a:off x="9480224" y="4726863"/>
            <a:ext cx="971730" cy="0"/>
          </a:xfrm>
          <a:prstGeom prst="line">
            <a:avLst/>
          </a:prstGeom>
          <a:ln w="28575" cap="flat" cmpd="sng">
            <a:solidFill>
              <a:schemeClr val="bg1"/>
            </a:solidFill>
            <a:prstDash val="solid"/>
            <a:headEnd type="none" w="med" len="med"/>
            <a:tailEnd type="triangle" w="lg" len="med"/>
          </a:ln>
        </p:spPr>
      </p:sp>
      <p:sp>
        <p:nvSpPr>
          <p:cNvPr id="493598" name="Text Box 30"/>
          <p:cNvSpPr txBox="1">
            <a:spLocks noChangeArrowheads="1"/>
          </p:cNvSpPr>
          <p:nvPr/>
        </p:nvSpPr>
        <p:spPr bwMode="auto">
          <a:xfrm>
            <a:off x="9480224" y="4366433"/>
            <a:ext cx="863760" cy="706568"/>
          </a:xfrm>
          <a:prstGeom prst="rect">
            <a:avLst/>
          </a:prstGeom>
          <a:noFill/>
          <a:ln w="9525">
            <a:noFill/>
            <a:miter lim="800000"/>
          </a:ln>
          <a:effectLst/>
        </p:spPr>
        <p:txBody>
          <a:bodyPr wrap="square">
            <a:spAutoFit/>
          </a:bodyPr>
          <a:lstStyle/>
          <a:p>
            <a:pPr marR="0" algn="l" defTabSz="914400">
              <a:spcBef>
                <a:spcPct val="50000"/>
              </a:spcBef>
              <a:buClrTx/>
              <a:buSzTx/>
              <a:buFontTx/>
              <a:buNone/>
              <a:defRPr/>
            </a:pP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cs typeface="+mn-cs"/>
              </a:rPr>
              <a:t>已格式化2</a:t>
            </a:r>
          </a:p>
        </p:txBody>
      </p:sp>
      <p:sp>
        <p:nvSpPr>
          <p:cNvPr id="493599" name="Text Box 31"/>
          <p:cNvSpPr txBox="1">
            <a:spLocks noChangeArrowheads="1"/>
          </p:cNvSpPr>
          <p:nvPr/>
        </p:nvSpPr>
        <p:spPr bwMode="auto">
          <a:xfrm>
            <a:off x="6274468" y="2737357"/>
            <a:ext cx="647820"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cs typeface="+mn-cs"/>
              </a:rPr>
              <a:t>值1</a:t>
            </a:r>
            <a:endPar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493600" name="Text Box 32"/>
          <p:cNvSpPr txBox="1">
            <a:spLocks noChangeArrowheads="1"/>
          </p:cNvSpPr>
          <p:nvPr/>
        </p:nvSpPr>
        <p:spPr bwMode="auto">
          <a:xfrm>
            <a:off x="6166498" y="4383899"/>
            <a:ext cx="720858"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值2</a:t>
            </a:r>
            <a:endPar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493601" name="Text Box 33"/>
          <p:cNvSpPr txBox="1">
            <a:spLocks noChangeArrowheads="1"/>
          </p:cNvSpPr>
          <p:nvPr/>
        </p:nvSpPr>
        <p:spPr bwMode="auto">
          <a:xfrm>
            <a:off x="3286240" y="2062544"/>
            <a:ext cx="1295640" cy="398536"/>
          </a:xfrm>
          <a:prstGeom prst="rect">
            <a:avLst/>
          </a:prstGeom>
          <a:noFill/>
          <a:ln w="28575">
            <a:solidFill>
              <a:srgbClr val="FFFF00"/>
            </a:solidFill>
            <a:prstDash val="sysDot"/>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rPr>
              <a:t>逻辑输入</a:t>
            </a:r>
          </a:p>
        </p:txBody>
      </p:sp>
      <p:sp>
        <p:nvSpPr>
          <p:cNvPr id="493602" name="Text Box 34"/>
          <p:cNvSpPr txBox="1">
            <a:spLocks noChangeArrowheads="1"/>
          </p:cNvSpPr>
          <p:nvPr/>
        </p:nvSpPr>
        <p:spPr bwMode="auto">
          <a:xfrm>
            <a:off x="5664755" y="1773566"/>
            <a:ext cx="1222601" cy="398536"/>
          </a:xfrm>
          <a:prstGeom prst="rect">
            <a:avLst/>
          </a:prstGeom>
          <a:noFill/>
          <a:ln w="28575">
            <a:solidFill>
              <a:srgbClr val="FFFF00"/>
            </a:solidFill>
            <a:prstDash val="sysDot"/>
            <a:miter lim="800000"/>
          </a:ln>
          <a:effectLst/>
        </p:spPr>
        <p:txBody>
          <a:bodyPr wrap="square">
            <a:spAutoFit/>
          </a:bodyPr>
          <a:lstStyle/>
          <a:p>
            <a:pPr marR="0" defTabSz="914400">
              <a:spcBef>
                <a:spcPct val="50000"/>
              </a:spcBef>
              <a:buClrTx/>
              <a:buSzTx/>
              <a:buFontTx/>
              <a:buNone/>
              <a:defRPr/>
            </a:pPr>
            <a:r>
              <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rPr>
              <a:t>变换中心</a:t>
            </a:r>
          </a:p>
        </p:txBody>
      </p:sp>
      <p:sp>
        <p:nvSpPr>
          <p:cNvPr id="493603" name="Text Box 35"/>
          <p:cNvSpPr txBox="1">
            <a:spLocks noChangeArrowheads="1"/>
          </p:cNvSpPr>
          <p:nvPr/>
        </p:nvSpPr>
        <p:spPr bwMode="auto">
          <a:xfrm>
            <a:off x="7606627" y="3358184"/>
            <a:ext cx="1295640" cy="398536"/>
          </a:xfrm>
          <a:prstGeom prst="rect">
            <a:avLst/>
          </a:prstGeom>
          <a:noFill/>
          <a:ln w="28575">
            <a:solidFill>
              <a:srgbClr val="FFFF00"/>
            </a:solidFill>
            <a:prstDash val="sysDot"/>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rPr>
              <a:t>逻辑输出</a:t>
            </a:r>
          </a:p>
        </p:txBody>
      </p:sp>
      <p:sp>
        <p:nvSpPr>
          <p:cNvPr id="15389" name="Line 36"/>
          <p:cNvSpPr/>
          <p:nvPr/>
        </p:nvSpPr>
        <p:spPr>
          <a:xfrm>
            <a:off x="4365940" y="2494424"/>
            <a:ext cx="865348" cy="647820"/>
          </a:xfrm>
          <a:prstGeom prst="line">
            <a:avLst/>
          </a:prstGeom>
          <a:ln w="28575" cap="flat" cmpd="sng">
            <a:solidFill>
              <a:srgbClr val="FFFF00"/>
            </a:solidFill>
            <a:prstDash val="solid"/>
            <a:headEnd type="none" w="med" len="med"/>
            <a:tailEnd type="arrow" w="lg" len="lg"/>
          </a:ln>
        </p:spPr>
      </p:sp>
      <p:sp>
        <p:nvSpPr>
          <p:cNvPr id="15390" name="Line 37"/>
          <p:cNvSpPr/>
          <p:nvPr/>
        </p:nvSpPr>
        <p:spPr>
          <a:xfrm flipH="1" flipV="1">
            <a:off x="7247786" y="3286734"/>
            <a:ext cx="360429" cy="287391"/>
          </a:xfrm>
          <a:prstGeom prst="line">
            <a:avLst/>
          </a:prstGeom>
          <a:ln w="28575" cap="flat" cmpd="sng">
            <a:solidFill>
              <a:srgbClr val="FFFF00"/>
            </a:solidFill>
            <a:prstDash val="solid"/>
            <a:headEnd type="none" w="med" len="med"/>
            <a:tailEnd type="arrow" w="med" len="med"/>
          </a:ln>
        </p:spPr>
      </p:sp>
      <p:sp>
        <p:nvSpPr>
          <p:cNvPr id="15391" name="Line 38"/>
          <p:cNvSpPr/>
          <p:nvPr/>
        </p:nvSpPr>
        <p:spPr>
          <a:xfrm flipH="1">
            <a:off x="7247786" y="3647163"/>
            <a:ext cx="360429" cy="215940"/>
          </a:xfrm>
          <a:prstGeom prst="line">
            <a:avLst/>
          </a:prstGeom>
          <a:ln w="28575" cap="flat" cmpd="sng">
            <a:solidFill>
              <a:srgbClr val="FFFF00"/>
            </a:solidFill>
            <a:prstDash val="solid"/>
            <a:headEnd type="none" w="med" len="med"/>
            <a:tailEnd type="arrow" w="med" len="med"/>
          </a:ln>
        </p:spPr>
      </p:sp>
      <p:sp>
        <p:nvSpPr>
          <p:cNvPr id="15392" name="Line 39"/>
          <p:cNvSpPr/>
          <p:nvPr/>
        </p:nvSpPr>
        <p:spPr>
          <a:xfrm>
            <a:off x="5591717" y="1630665"/>
            <a:ext cx="0" cy="3817056"/>
          </a:xfrm>
          <a:prstGeom prst="line">
            <a:avLst/>
          </a:prstGeom>
          <a:ln w="9525" cap="flat" cmpd="sng">
            <a:solidFill>
              <a:schemeClr val="bg1"/>
            </a:solidFill>
            <a:prstDash val="dash"/>
            <a:headEnd type="none" w="med" len="med"/>
            <a:tailEnd type="none" w="med" len="med"/>
          </a:ln>
        </p:spPr>
      </p:sp>
      <p:sp>
        <p:nvSpPr>
          <p:cNvPr id="15393" name="Line 40"/>
          <p:cNvSpPr/>
          <p:nvPr/>
        </p:nvSpPr>
        <p:spPr>
          <a:xfrm>
            <a:off x="6958807" y="1557626"/>
            <a:ext cx="0" cy="3890095"/>
          </a:xfrm>
          <a:prstGeom prst="line">
            <a:avLst/>
          </a:prstGeom>
          <a:ln w="9525" cap="flat" cmpd="sng">
            <a:solidFill>
              <a:schemeClr val="bg1"/>
            </a:solidFill>
            <a:prstDash val="dash"/>
            <a:headEnd type="none" w="med" len="med"/>
            <a:tailEnd type="none" w="med" len="med"/>
          </a:ln>
        </p:spPr>
      </p:sp>
      <p:sp>
        <p:nvSpPr>
          <p:cNvPr id="15394" name="Line 41"/>
          <p:cNvSpPr/>
          <p:nvPr/>
        </p:nvSpPr>
        <p:spPr>
          <a:xfrm>
            <a:off x="8040095" y="2494424"/>
            <a:ext cx="1224189" cy="0"/>
          </a:xfrm>
          <a:prstGeom prst="line">
            <a:avLst/>
          </a:prstGeom>
          <a:ln w="28575" cap="flat" cmpd="sng">
            <a:solidFill>
              <a:schemeClr val="bg1"/>
            </a:solidFill>
            <a:prstDash val="solid"/>
            <a:headEnd type="none" w="med" len="med"/>
            <a:tailEnd type="triangle" w="lg" len="lg"/>
          </a:ln>
        </p:spPr>
      </p:sp>
      <p:sp>
        <p:nvSpPr>
          <p:cNvPr id="493610" name="Text Box 42"/>
          <p:cNvSpPr txBox="1">
            <a:spLocks noChangeArrowheads="1"/>
          </p:cNvSpPr>
          <p:nvPr/>
        </p:nvSpPr>
        <p:spPr bwMode="auto">
          <a:xfrm>
            <a:off x="8111546" y="2133995"/>
            <a:ext cx="898691" cy="708156"/>
          </a:xfrm>
          <a:prstGeom prst="rect">
            <a:avLst/>
          </a:prstGeom>
          <a:noFill/>
          <a:ln w="9525">
            <a:noFill/>
            <a:miter lim="800000"/>
          </a:ln>
          <a:effectLst/>
        </p:spPr>
        <p:txBody>
          <a:bodyPr wrap="square">
            <a:spAutoFit/>
          </a:bodyPr>
          <a:lstStyle/>
          <a:p>
            <a:pPr marR="0" defTabSz="914400">
              <a:spcBef>
                <a:spcPct val="50000"/>
              </a:spcBef>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楷体_GB2312" pitchFamily="49" charset="-122"/>
                <a:ea typeface="楷体_GB2312" pitchFamily="49" charset="-122"/>
                <a:cs typeface="+mn-cs"/>
              </a:rPr>
              <a:t>已格式化</a:t>
            </a:r>
            <a:r>
              <a:rPr kumimoji="1" lang="en-US" altLang="zh-CN" sz="2000" b="1" kern="1200" cap="none" spc="0" normalizeH="0" baseline="0" noProof="0" dirty="0">
                <a:solidFill>
                  <a:schemeClr val="bg1"/>
                </a:solidFill>
                <a:effectLst>
                  <a:outerShdw blurRad="38100" dist="38100" dir="2700000" algn="tl">
                    <a:srgbClr val="000000"/>
                  </a:outerShdw>
                </a:effectLst>
                <a:latin typeface="楷体_GB2312" pitchFamily="49" charset="-122"/>
                <a:ea typeface="楷体_GB2312" pitchFamily="49" charset="-122"/>
                <a:cs typeface="+mn-cs"/>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5392"/>
                                        </p:tgtEl>
                                        <p:attrNameLst>
                                          <p:attrName>style.visibility</p:attrName>
                                        </p:attrNameLst>
                                      </p:cBhvr>
                                      <p:to>
                                        <p:strVal val="visible"/>
                                      </p:to>
                                    </p:set>
                                    <p:animEffect transition="in" filter="fade">
                                      <p:cBhvr>
                                        <p:cTn id="7" dur="1000"/>
                                        <p:tgtEl>
                                          <p:spTgt spid="15392"/>
                                        </p:tgtEl>
                                      </p:cBhvr>
                                    </p:animEffect>
                                    <p:anim calcmode="lin" valueType="num">
                                      <p:cBhvr>
                                        <p:cTn id="8" dur="1000" fill="hold"/>
                                        <p:tgtEl>
                                          <p:spTgt spid="15392"/>
                                        </p:tgtEl>
                                        <p:attrNameLst>
                                          <p:attrName>ppt_x</p:attrName>
                                        </p:attrNameLst>
                                      </p:cBhvr>
                                      <p:tavLst>
                                        <p:tav tm="0">
                                          <p:val>
                                            <p:strVal val="#ppt_x"/>
                                          </p:val>
                                        </p:tav>
                                        <p:tav tm="100000">
                                          <p:val>
                                            <p:strVal val="#ppt_x"/>
                                          </p:val>
                                        </p:tav>
                                      </p:tavLst>
                                    </p:anim>
                                    <p:anim calcmode="lin" valueType="num">
                                      <p:cBhvr>
                                        <p:cTn id="9" dur="1000" fill="hold"/>
                                        <p:tgtEl>
                                          <p:spTgt spid="1539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93601"/>
                                        </p:tgtEl>
                                        <p:attrNameLst>
                                          <p:attrName>style.visibility</p:attrName>
                                        </p:attrNameLst>
                                      </p:cBhvr>
                                      <p:to>
                                        <p:strVal val="visible"/>
                                      </p:to>
                                    </p:set>
                                    <p:animEffect transition="in" filter="wipe(left)">
                                      <p:cBhvr>
                                        <p:cTn id="13" dur="500"/>
                                        <p:tgtEl>
                                          <p:spTgt spid="493601"/>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5389"/>
                                        </p:tgtEl>
                                        <p:attrNameLst>
                                          <p:attrName>style.visibility</p:attrName>
                                        </p:attrNameLst>
                                      </p:cBhvr>
                                      <p:to>
                                        <p:strVal val="visible"/>
                                      </p:to>
                                    </p:set>
                                    <p:animEffect transition="in" filter="wipe(left)">
                                      <p:cBhvr>
                                        <p:cTn id="17" dur="500"/>
                                        <p:tgtEl>
                                          <p:spTgt spid="15389"/>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15393"/>
                                        </p:tgtEl>
                                        <p:attrNameLst>
                                          <p:attrName>style.visibility</p:attrName>
                                        </p:attrNameLst>
                                      </p:cBhvr>
                                      <p:to>
                                        <p:strVal val="visible"/>
                                      </p:to>
                                    </p:set>
                                    <p:animEffect transition="in" filter="fade">
                                      <p:cBhvr>
                                        <p:cTn id="22" dur="1000"/>
                                        <p:tgtEl>
                                          <p:spTgt spid="15393"/>
                                        </p:tgtEl>
                                      </p:cBhvr>
                                    </p:animEffect>
                                    <p:anim calcmode="lin" valueType="num">
                                      <p:cBhvr>
                                        <p:cTn id="23" dur="1000" fill="hold"/>
                                        <p:tgtEl>
                                          <p:spTgt spid="15393"/>
                                        </p:tgtEl>
                                        <p:attrNameLst>
                                          <p:attrName>ppt_x</p:attrName>
                                        </p:attrNameLst>
                                      </p:cBhvr>
                                      <p:tavLst>
                                        <p:tav tm="0">
                                          <p:val>
                                            <p:strVal val="#ppt_x"/>
                                          </p:val>
                                        </p:tav>
                                        <p:tav tm="100000">
                                          <p:val>
                                            <p:strVal val="#ppt_x"/>
                                          </p:val>
                                        </p:tav>
                                      </p:tavLst>
                                    </p:anim>
                                    <p:anim calcmode="lin" valueType="num">
                                      <p:cBhvr>
                                        <p:cTn id="24" dur="1000" fill="hold"/>
                                        <p:tgtEl>
                                          <p:spTgt spid="15393"/>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493603"/>
                                        </p:tgtEl>
                                        <p:attrNameLst>
                                          <p:attrName>style.visibility</p:attrName>
                                        </p:attrNameLst>
                                      </p:cBhvr>
                                      <p:to>
                                        <p:strVal val="visible"/>
                                      </p:to>
                                    </p:set>
                                    <p:animEffect transition="in" filter="wipe(right)">
                                      <p:cBhvr>
                                        <p:cTn id="28" dur="500"/>
                                        <p:tgtEl>
                                          <p:spTgt spid="493603"/>
                                        </p:tgtEl>
                                      </p:cBhvr>
                                    </p:animEffect>
                                  </p:childTnLst>
                                </p:cTn>
                              </p:par>
                            </p:childTnLst>
                          </p:cTn>
                        </p:par>
                        <p:par>
                          <p:cTn id="29" fill="hold">
                            <p:stCondLst>
                              <p:cond delay="2500"/>
                            </p:stCondLst>
                            <p:childTnLst>
                              <p:par>
                                <p:cTn id="30" presetID="22" presetClass="entr" presetSubtype="2" fill="hold" nodeType="afterEffect">
                                  <p:stCondLst>
                                    <p:cond delay="0"/>
                                  </p:stCondLst>
                                  <p:childTnLst>
                                    <p:set>
                                      <p:cBhvr>
                                        <p:cTn id="31" dur="1" fill="hold">
                                          <p:stCondLst>
                                            <p:cond delay="0"/>
                                          </p:stCondLst>
                                        </p:cTn>
                                        <p:tgtEl>
                                          <p:spTgt spid="15390"/>
                                        </p:tgtEl>
                                        <p:attrNameLst>
                                          <p:attrName>style.visibility</p:attrName>
                                        </p:attrNameLst>
                                      </p:cBhvr>
                                      <p:to>
                                        <p:strVal val="visible"/>
                                      </p:to>
                                    </p:set>
                                    <p:animEffect transition="in" filter="wipe(right)">
                                      <p:cBhvr>
                                        <p:cTn id="32" dur="500"/>
                                        <p:tgtEl>
                                          <p:spTgt spid="15390"/>
                                        </p:tgtEl>
                                      </p:cBhvr>
                                    </p:animEffect>
                                  </p:childTnLst>
                                </p:cTn>
                              </p:par>
                            </p:childTnLst>
                          </p:cTn>
                        </p:par>
                        <p:par>
                          <p:cTn id="33" fill="hold">
                            <p:stCondLst>
                              <p:cond delay="3000"/>
                            </p:stCondLst>
                            <p:childTnLst>
                              <p:par>
                                <p:cTn id="34" presetID="22" presetClass="entr" presetSubtype="2" fill="hold" nodeType="afterEffect">
                                  <p:stCondLst>
                                    <p:cond delay="0"/>
                                  </p:stCondLst>
                                  <p:childTnLst>
                                    <p:set>
                                      <p:cBhvr>
                                        <p:cTn id="35" dur="1" fill="hold">
                                          <p:stCondLst>
                                            <p:cond delay="0"/>
                                          </p:stCondLst>
                                        </p:cTn>
                                        <p:tgtEl>
                                          <p:spTgt spid="15391"/>
                                        </p:tgtEl>
                                        <p:attrNameLst>
                                          <p:attrName>style.visibility</p:attrName>
                                        </p:attrNameLst>
                                      </p:cBhvr>
                                      <p:to>
                                        <p:strVal val="visible"/>
                                      </p:to>
                                    </p:set>
                                    <p:animEffect transition="in" filter="wipe(right)">
                                      <p:cBhvr>
                                        <p:cTn id="36" dur="500"/>
                                        <p:tgtEl>
                                          <p:spTgt spid="15391"/>
                                        </p:tgtEl>
                                      </p:cBhvr>
                                    </p:animEffect>
                                  </p:childTnLst>
                                </p:cTn>
                              </p:par>
                            </p:childTnLst>
                          </p:cTn>
                        </p:par>
                        <p:par>
                          <p:cTn id="37" fill="hold">
                            <p:stCondLst>
                              <p:cond delay="3500"/>
                            </p:stCondLst>
                            <p:childTnLst>
                              <p:par>
                                <p:cTn id="38" presetID="14" presetClass="entr" presetSubtype="10" fill="hold" grpId="0" nodeType="afterEffect">
                                  <p:stCondLst>
                                    <p:cond delay="500"/>
                                  </p:stCondLst>
                                  <p:childTnLst>
                                    <p:set>
                                      <p:cBhvr>
                                        <p:cTn id="39" dur="1" fill="hold">
                                          <p:stCondLst>
                                            <p:cond delay="0"/>
                                          </p:stCondLst>
                                        </p:cTn>
                                        <p:tgtEl>
                                          <p:spTgt spid="493602"/>
                                        </p:tgtEl>
                                        <p:attrNameLst>
                                          <p:attrName>style.visibility</p:attrName>
                                        </p:attrNameLst>
                                      </p:cBhvr>
                                      <p:to>
                                        <p:strVal val="visible"/>
                                      </p:to>
                                    </p:set>
                                    <p:animEffect transition="in" filter="randombar(horizontal)">
                                      <p:cBhvr>
                                        <p:cTn id="40" dur="1000"/>
                                        <p:tgtEl>
                                          <p:spTgt spid="493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601" grpId="0" animBg="1"/>
      <p:bldP spid="493602" grpId="0" animBg="1"/>
      <p:bldP spid="4936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Rot="1" noChangeArrowheads="1"/>
          </p:cNvSpPr>
          <p:nvPr/>
        </p:nvSpPr>
        <p:spPr bwMode="auto">
          <a:xfrm>
            <a:off x="982638" y="130175"/>
            <a:ext cx="9685362"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grpSp>
        <p:nvGrpSpPr>
          <p:cNvPr id="16389" name="Group 95"/>
          <p:cNvGrpSpPr/>
          <p:nvPr/>
        </p:nvGrpSpPr>
        <p:grpSpPr>
          <a:xfrm>
            <a:off x="1917562" y="1557626"/>
            <a:ext cx="8497873" cy="4752267"/>
            <a:chOff x="431" y="981"/>
            <a:chExt cx="5352" cy="2993"/>
          </a:xfrm>
        </p:grpSpPr>
        <p:sp>
          <p:nvSpPr>
            <p:cNvPr id="16391" name="Oval 49"/>
            <p:cNvSpPr/>
            <p:nvPr/>
          </p:nvSpPr>
          <p:spPr>
            <a:xfrm>
              <a:off x="83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A</a:t>
              </a:r>
            </a:p>
          </p:txBody>
        </p:sp>
        <p:sp>
          <p:nvSpPr>
            <p:cNvPr id="16392" name="Oval 51"/>
            <p:cNvSpPr/>
            <p:nvPr/>
          </p:nvSpPr>
          <p:spPr>
            <a:xfrm>
              <a:off x="1655"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B</a:t>
              </a:r>
            </a:p>
          </p:txBody>
        </p:sp>
        <p:sp>
          <p:nvSpPr>
            <p:cNvPr id="16393" name="Oval 52"/>
            <p:cNvSpPr/>
            <p:nvPr/>
          </p:nvSpPr>
          <p:spPr>
            <a:xfrm>
              <a:off x="2381"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C</a:t>
              </a:r>
            </a:p>
          </p:txBody>
        </p:sp>
        <p:sp>
          <p:nvSpPr>
            <p:cNvPr id="16394" name="Oval 53"/>
            <p:cNvSpPr/>
            <p:nvPr/>
          </p:nvSpPr>
          <p:spPr>
            <a:xfrm>
              <a:off x="3061" y="1979"/>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P</a:t>
              </a:r>
            </a:p>
          </p:txBody>
        </p:sp>
        <p:sp>
          <p:nvSpPr>
            <p:cNvPr id="16395" name="Oval 54"/>
            <p:cNvSpPr/>
            <p:nvPr/>
          </p:nvSpPr>
          <p:spPr>
            <a:xfrm>
              <a:off x="464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W</a:t>
              </a:r>
            </a:p>
          </p:txBody>
        </p:sp>
        <p:sp>
          <p:nvSpPr>
            <p:cNvPr id="16396" name="Oval 55"/>
            <p:cNvSpPr/>
            <p:nvPr/>
          </p:nvSpPr>
          <p:spPr>
            <a:xfrm>
              <a:off x="4286"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U</a:t>
              </a:r>
            </a:p>
          </p:txBody>
        </p:sp>
        <p:sp>
          <p:nvSpPr>
            <p:cNvPr id="16397" name="Oval 56"/>
            <p:cNvSpPr/>
            <p:nvPr/>
          </p:nvSpPr>
          <p:spPr>
            <a:xfrm>
              <a:off x="1247" y="3022"/>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D</a:t>
              </a:r>
            </a:p>
          </p:txBody>
        </p:sp>
        <p:sp>
          <p:nvSpPr>
            <p:cNvPr id="16398" name="Oval 57"/>
            <p:cNvSpPr/>
            <p:nvPr/>
          </p:nvSpPr>
          <p:spPr>
            <a:xfrm>
              <a:off x="2200" y="3067"/>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E</a:t>
              </a:r>
            </a:p>
          </p:txBody>
        </p:sp>
        <p:sp>
          <p:nvSpPr>
            <p:cNvPr id="16399" name="Oval 58"/>
            <p:cNvSpPr/>
            <p:nvPr/>
          </p:nvSpPr>
          <p:spPr>
            <a:xfrm>
              <a:off x="3198" y="284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Q</a:t>
              </a:r>
            </a:p>
          </p:txBody>
        </p:sp>
        <p:sp>
          <p:nvSpPr>
            <p:cNvPr id="16400" name="Oval 59"/>
            <p:cNvSpPr/>
            <p:nvPr/>
          </p:nvSpPr>
          <p:spPr>
            <a:xfrm>
              <a:off x="5012"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V</a:t>
              </a:r>
            </a:p>
          </p:txBody>
        </p:sp>
        <p:sp>
          <p:nvSpPr>
            <p:cNvPr id="16401" name="Oval 60"/>
            <p:cNvSpPr/>
            <p:nvPr/>
          </p:nvSpPr>
          <p:spPr>
            <a:xfrm>
              <a:off x="3833" y="2115"/>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R</a:t>
              </a:r>
            </a:p>
          </p:txBody>
        </p:sp>
        <p:sp>
          <p:nvSpPr>
            <p:cNvPr id="16402" name="Line 61"/>
            <p:cNvSpPr/>
            <p:nvPr/>
          </p:nvSpPr>
          <p:spPr>
            <a:xfrm>
              <a:off x="431" y="1706"/>
              <a:ext cx="362" cy="0"/>
            </a:xfrm>
            <a:prstGeom prst="line">
              <a:avLst/>
            </a:prstGeom>
            <a:ln w="25400" cap="flat" cmpd="sng">
              <a:solidFill>
                <a:schemeClr val="bg1"/>
              </a:solidFill>
              <a:prstDash val="solid"/>
              <a:headEnd type="none" w="med" len="med"/>
              <a:tailEnd type="triangle" w="med" len="med"/>
            </a:ln>
          </p:spPr>
        </p:sp>
        <p:sp>
          <p:nvSpPr>
            <p:cNvPr id="16403" name="Line 62"/>
            <p:cNvSpPr/>
            <p:nvPr/>
          </p:nvSpPr>
          <p:spPr>
            <a:xfrm>
              <a:off x="1292" y="1706"/>
              <a:ext cx="363" cy="0"/>
            </a:xfrm>
            <a:prstGeom prst="line">
              <a:avLst/>
            </a:prstGeom>
            <a:ln w="25400" cap="flat" cmpd="sng">
              <a:solidFill>
                <a:schemeClr val="bg1"/>
              </a:solidFill>
              <a:prstDash val="solid"/>
              <a:headEnd type="none" w="med" len="med"/>
              <a:tailEnd type="triangle" w="med" len="med"/>
            </a:ln>
          </p:spPr>
        </p:sp>
        <p:sp>
          <p:nvSpPr>
            <p:cNvPr id="16404" name="Line 63"/>
            <p:cNvSpPr/>
            <p:nvPr/>
          </p:nvSpPr>
          <p:spPr>
            <a:xfrm>
              <a:off x="2109" y="1706"/>
              <a:ext cx="272" cy="0"/>
            </a:xfrm>
            <a:prstGeom prst="line">
              <a:avLst/>
            </a:prstGeom>
            <a:ln w="25400" cap="flat" cmpd="sng">
              <a:solidFill>
                <a:schemeClr val="bg1"/>
              </a:solidFill>
              <a:prstDash val="solid"/>
              <a:headEnd type="none" w="med" len="med"/>
              <a:tailEnd type="triangle" w="med" len="med"/>
            </a:ln>
          </p:spPr>
        </p:sp>
        <p:sp>
          <p:nvSpPr>
            <p:cNvPr id="16405" name="Line 64"/>
            <p:cNvSpPr/>
            <p:nvPr/>
          </p:nvSpPr>
          <p:spPr>
            <a:xfrm>
              <a:off x="2789" y="1842"/>
              <a:ext cx="318" cy="227"/>
            </a:xfrm>
            <a:prstGeom prst="line">
              <a:avLst/>
            </a:prstGeom>
            <a:ln w="25400" cap="flat" cmpd="sng">
              <a:solidFill>
                <a:schemeClr val="bg1"/>
              </a:solidFill>
              <a:prstDash val="solid"/>
              <a:headEnd type="none" w="med" len="med"/>
              <a:tailEnd type="triangle" w="med" len="med"/>
            </a:ln>
          </p:spPr>
        </p:sp>
        <p:sp>
          <p:nvSpPr>
            <p:cNvPr id="16406" name="Line 65"/>
            <p:cNvSpPr/>
            <p:nvPr/>
          </p:nvSpPr>
          <p:spPr>
            <a:xfrm>
              <a:off x="657" y="3249"/>
              <a:ext cx="545" cy="0"/>
            </a:xfrm>
            <a:prstGeom prst="line">
              <a:avLst/>
            </a:prstGeom>
            <a:ln w="25400" cap="flat" cmpd="sng">
              <a:solidFill>
                <a:schemeClr val="bg1"/>
              </a:solidFill>
              <a:prstDash val="solid"/>
              <a:headEnd type="none" w="med" len="med"/>
              <a:tailEnd type="triangle" w="med" len="med"/>
            </a:ln>
          </p:spPr>
        </p:sp>
        <p:sp>
          <p:nvSpPr>
            <p:cNvPr id="16407" name="Line 66"/>
            <p:cNvSpPr/>
            <p:nvPr/>
          </p:nvSpPr>
          <p:spPr>
            <a:xfrm>
              <a:off x="1701" y="3249"/>
              <a:ext cx="499" cy="0"/>
            </a:xfrm>
            <a:prstGeom prst="line">
              <a:avLst/>
            </a:prstGeom>
            <a:ln w="25400" cap="flat" cmpd="sng">
              <a:solidFill>
                <a:schemeClr val="bg1"/>
              </a:solidFill>
              <a:prstDash val="solid"/>
              <a:headEnd type="none" w="med" len="med"/>
              <a:tailEnd type="triangle" w="med" len="med"/>
            </a:ln>
          </p:spPr>
        </p:sp>
        <p:sp>
          <p:nvSpPr>
            <p:cNvPr id="16408" name="Line 67"/>
            <p:cNvSpPr/>
            <p:nvPr/>
          </p:nvSpPr>
          <p:spPr>
            <a:xfrm flipV="1">
              <a:off x="2653" y="3113"/>
              <a:ext cx="545" cy="136"/>
            </a:xfrm>
            <a:prstGeom prst="line">
              <a:avLst/>
            </a:prstGeom>
            <a:ln w="25400" cap="flat" cmpd="sng">
              <a:solidFill>
                <a:schemeClr val="bg1"/>
              </a:solidFill>
              <a:prstDash val="solid"/>
              <a:headEnd type="none" w="med" len="med"/>
              <a:tailEnd type="triangle" w="med" len="med"/>
            </a:ln>
          </p:spPr>
        </p:sp>
        <p:sp>
          <p:nvSpPr>
            <p:cNvPr id="16409" name="Line 68"/>
            <p:cNvSpPr/>
            <p:nvPr/>
          </p:nvSpPr>
          <p:spPr>
            <a:xfrm flipH="1" flipV="1">
              <a:off x="3334" y="2432"/>
              <a:ext cx="90" cy="363"/>
            </a:xfrm>
            <a:prstGeom prst="line">
              <a:avLst/>
            </a:prstGeom>
            <a:ln w="25400" cap="flat" cmpd="sng">
              <a:solidFill>
                <a:schemeClr val="bg1"/>
              </a:solidFill>
              <a:prstDash val="solid"/>
              <a:headEnd type="none" w="med" len="med"/>
              <a:tailEnd type="triangle" w="med" len="med"/>
            </a:ln>
          </p:spPr>
        </p:sp>
        <p:sp>
          <p:nvSpPr>
            <p:cNvPr id="16410" name="Line 69"/>
            <p:cNvSpPr/>
            <p:nvPr/>
          </p:nvSpPr>
          <p:spPr>
            <a:xfrm>
              <a:off x="3515" y="2205"/>
              <a:ext cx="363" cy="46"/>
            </a:xfrm>
            <a:prstGeom prst="line">
              <a:avLst/>
            </a:prstGeom>
            <a:ln w="25400" cap="flat" cmpd="sng">
              <a:solidFill>
                <a:schemeClr val="bg1"/>
              </a:solidFill>
              <a:prstDash val="solid"/>
              <a:headEnd type="none" w="med" len="med"/>
              <a:tailEnd type="triangle" w="med" len="med"/>
            </a:ln>
          </p:spPr>
        </p:sp>
        <p:sp>
          <p:nvSpPr>
            <p:cNvPr id="16411" name="Line 70"/>
            <p:cNvSpPr/>
            <p:nvPr/>
          </p:nvSpPr>
          <p:spPr>
            <a:xfrm flipV="1">
              <a:off x="4195" y="1797"/>
              <a:ext cx="454" cy="363"/>
            </a:xfrm>
            <a:prstGeom prst="line">
              <a:avLst/>
            </a:prstGeom>
            <a:ln w="25400" cap="flat" cmpd="sng">
              <a:solidFill>
                <a:schemeClr val="bg1"/>
              </a:solidFill>
              <a:prstDash val="solid"/>
              <a:headEnd type="none" w="med" len="med"/>
              <a:tailEnd type="triangle" w="med" len="med"/>
            </a:ln>
          </p:spPr>
        </p:sp>
        <p:sp>
          <p:nvSpPr>
            <p:cNvPr id="16412" name="Line 71"/>
            <p:cNvSpPr/>
            <p:nvPr/>
          </p:nvSpPr>
          <p:spPr>
            <a:xfrm>
              <a:off x="5103" y="1661"/>
              <a:ext cx="544" cy="0"/>
            </a:xfrm>
            <a:prstGeom prst="line">
              <a:avLst/>
            </a:prstGeom>
            <a:ln w="25400" cap="flat" cmpd="sng">
              <a:solidFill>
                <a:schemeClr val="bg1"/>
              </a:solidFill>
              <a:prstDash val="solid"/>
              <a:headEnd type="none" w="med" len="med"/>
              <a:tailEnd type="triangle" w="med" len="med"/>
            </a:ln>
          </p:spPr>
        </p:sp>
        <p:sp>
          <p:nvSpPr>
            <p:cNvPr id="16413" name="Line 72"/>
            <p:cNvSpPr/>
            <p:nvPr/>
          </p:nvSpPr>
          <p:spPr>
            <a:xfrm>
              <a:off x="4150" y="2614"/>
              <a:ext cx="182" cy="362"/>
            </a:xfrm>
            <a:prstGeom prst="line">
              <a:avLst/>
            </a:prstGeom>
            <a:ln w="25400" cap="flat" cmpd="sng">
              <a:solidFill>
                <a:schemeClr val="bg1"/>
              </a:solidFill>
              <a:prstDash val="solid"/>
              <a:headEnd type="none" w="med" len="med"/>
              <a:tailEnd type="triangle" w="med" len="med"/>
            </a:ln>
          </p:spPr>
        </p:sp>
        <p:sp>
          <p:nvSpPr>
            <p:cNvPr id="16414" name="Line 73"/>
            <p:cNvSpPr/>
            <p:nvPr/>
          </p:nvSpPr>
          <p:spPr>
            <a:xfrm>
              <a:off x="4740" y="3203"/>
              <a:ext cx="226" cy="0"/>
            </a:xfrm>
            <a:prstGeom prst="line">
              <a:avLst/>
            </a:prstGeom>
            <a:ln w="25400" cap="flat" cmpd="sng">
              <a:solidFill>
                <a:schemeClr val="bg1"/>
              </a:solidFill>
              <a:prstDash val="solid"/>
              <a:headEnd type="none" w="med" len="med"/>
              <a:tailEnd type="triangle" w="med" len="med"/>
            </a:ln>
          </p:spPr>
        </p:sp>
        <p:sp>
          <p:nvSpPr>
            <p:cNvPr id="16415" name="Line 74"/>
            <p:cNvSpPr/>
            <p:nvPr/>
          </p:nvSpPr>
          <p:spPr>
            <a:xfrm>
              <a:off x="5465" y="3203"/>
              <a:ext cx="318" cy="0"/>
            </a:xfrm>
            <a:prstGeom prst="line">
              <a:avLst/>
            </a:prstGeom>
            <a:ln w="25400" cap="flat" cmpd="sng">
              <a:solidFill>
                <a:schemeClr val="bg1"/>
              </a:solidFill>
              <a:prstDash val="solid"/>
              <a:headEnd type="none" w="med" len="med"/>
              <a:tailEnd type="triangle" w="med" len="med"/>
            </a:ln>
          </p:spPr>
        </p:sp>
        <p:sp>
          <p:nvSpPr>
            <p:cNvPr id="16416" name="Text Box 75"/>
            <p:cNvSpPr txBox="1"/>
            <p:nvPr/>
          </p:nvSpPr>
          <p:spPr>
            <a:xfrm>
              <a:off x="1384"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a</a:t>
              </a:r>
            </a:p>
          </p:txBody>
        </p:sp>
        <p:sp>
          <p:nvSpPr>
            <p:cNvPr id="16417" name="Text Box 76"/>
            <p:cNvSpPr txBox="1"/>
            <p:nvPr/>
          </p:nvSpPr>
          <p:spPr>
            <a:xfrm>
              <a:off x="3606" y="1917"/>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r</a:t>
              </a:r>
            </a:p>
          </p:txBody>
        </p:sp>
        <p:sp>
          <p:nvSpPr>
            <p:cNvPr id="16418" name="Text Box 77"/>
            <p:cNvSpPr txBox="1"/>
            <p:nvPr/>
          </p:nvSpPr>
          <p:spPr>
            <a:xfrm>
              <a:off x="2925" y="166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c</a:t>
              </a:r>
            </a:p>
          </p:txBody>
        </p:sp>
        <p:sp>
          <p:nvSpPr>
            <p:cNvPr id="16419" name="Text Box 78"/>
            <p:cNvSpPr txBox="1"/>
            <p:nvPr/>
          </p:nvSpPr>
          <p:spPr>
            <a:xfrm>
              <a:off x="3878" y="265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u</a:t>
              </a:r>
            </a:p>
          </p:txBody>
        </p:sp>
        <p:sp>
          <p:nvSpPr>
            <p:cNvPr id="16420" name="Text Box 79"/>
            <p:cNvSpPr txBox="1"/>
            <p:nvPr/>
          </p:nvSpPr>
          <p:spPr>
            <a:xfrm>
              <a:off x="4151" y="175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w</a:t>
              </a:r>
            </a:p>
          </p:txBody>
        </p:sp>
        <p:sp>
          <p:nvSpPr>
            <p:cNvPr id="16421" name="Text Box 80"/>
            <p:cNvSpPr txBox="1"/>
            <p:nvPr/>
          </p:nvSpPr>
          <p:spPr>
            <a:xfrm>
              <a:off x="1792" y="293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d</a:t>
              </a:r>
            </a:p>
          </p:txBody>
        </p:sp>
        <p:sp>
          <p:nvSpPr>
            <p:cNvPr id="16422" name="Text Box 81"/>
            <p:cNvSpPr txBox="1"/>
            <p:nvPr/>
          </p:nvSpPr>
          <p:spPr>
            <a:xfrm>
              <a:off x="2744"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e</a:t>
              </a:r>
            </a:p>
          </p:txBody>
        </p:sp>
        <p:sp>
          <p:nvSpPr>
            <p:cNvPr id="16423" name="Text Box 82"/>
            <p:cNvSpPr txBox="1"/>
            <p:nvPr/>
          </p:nvSpPr>
          <p:spPr>
            <a:xfrm>
              <a:off x="3470" y="243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p</a:t>
              </a:r>
            </a:p>
          </p:txBody>
        </p:sp>
        <p:sp>
          <p:nvSpPr>
            <p:cNvPr id="16424" name="Text Box 83"/>
            <p:cNvSpPr txBox="1"/>
            <p:nvPr/>
          </p:nvSpPr>
          <p:spPr>
            <a:xfrm>
              <a:off x="4786"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v</a:t>
              </a:r>
            </a:p>
          </p:txBody>
        </p:sp>
        <p:sp>
          <p:nvSpPr>
            <p:cNvPr id="16425" name="Text Box 84"/>
            <p:cNvSpPr txBox="1"/>
            <p:nvPr/>
          </p:nvSpPr>
          <p:spPr>
            <a:xfrm>
              <a:off x="2109"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b</a:t>
              </a:r>
            </a:p>
          </p:txBody>
        </p:sp>
        <p:sp>
          <p:nvSpPr>
            <p:cNvPr id="16426" name="Line 85"/>
            <p:cNvSpPr/>
            <p:nvPr/>
          </p:nvSpPr>
          <p:spPr>
            <a:xfrm>
              <a:off x="2789" y="1026"/>
              <a:ext cx="272" cy="499"/>
            </a:xfrm>
            <a:prstGeom prst="line">
              <a:avLst/>
            </a:prstGeom>
            <a:ln w="9525" cap="flat" cmpd="sng">
              <a:solidFill>
                <a:schemeClr val="bg1"/>
              </a:solidFill>
              <a:prstDash val="dash"/>
              <a:headEnd type="none" w="med" len="med"/>
              <a:tailEnd type="none" w="med" len="med"/>
            </a:ln>
          </p:spPr>
        </p:sp>
        <p:sp>
          <p:nvSpPr>
            <p:cNvPr id="16427" name="Line 86"/>
            <p:cNvSpPr/>
            <p:nvPr/>
          </p:nvSpPr>
          <p:spPr>
            <a:xfrm flipH="1">
              <a:off x="2789" y="1525"/>
              <a:ext cx="272" cy="2132"/>
            </a:xfrm>
            <a:prstGeom prst="line">
              <a:avLst/>
            </a:prstGeom>
            <a:ln w="9525" cap="flat" cmpd="sng">
              <a:solidFill>
                <a:schemeClr val="bg1"/>
              </a:solidFill>
              <a:prstDash val="dash"/>
              <a:headEnd type="none" w="med" len="med"/>
              <a:tailEnd type="none" w="med" len="med"/>
            </a:ln>
          </p:spPr>
        </p:sp>
        <p:sp>
          <p:nvSpPr>
            <p:cNvPr id="16428" name="Line 87"/>
            <p:cNvSpPr/>
            <p:nvPr/>
          </p:nvSpPr>
          <p:spPr>
            <a:xfrm flipH="1">
              <a:off x="1882" y="3657"/>
              <a:ext cx="907" cy="317"/>
            </a:xfrm>
            <a:prstGeom prst="line">
              <a:avLst/>
            </a:prstGeom>
            <a:ln w="9525" cap="flat" cmpd="sng">
              <a:solidFill>
                <a:schemeClr val="bg1"/>
              </a:solidFill>
              <a:prstDash val="dash"/>
              <a:headEnd type="none" w="med" len="med"/>
              <a:tailEnd type="none" w="med" len="med"/>
            </a:ln>
          </p:spPr>
        </p:sp>
        <p:sp>
          <p:nvSpPr>
            <p:cNvPr id="16429" name="Line 88"/>
            <p:cNvSpPr/>
            <p:nvPr/>
          </p:nvSpPr>
          <p:spPr>
            <a:xfrm flipH="1">
              <a:off x="4513" y="981"/>
              <a:ext cx="363" cy="363"/>
            </a:xfrm>
            <a:prstGeom prst="line">
              <a:avLst/>
            </a:prstGeom>
            <a:ln w="9525" cap="flat" cmpd="sng">
              <a:solidFill>
                <a:schemeClr val="bg1"/>
              </a:solidFill>
              <a:prstDash val="dash"/>
              <a:headEnd type="none" w="med" len="med"/>
              <a:tailEnd type="none" w="med" len="med"/>
            </a:ln>
          </p:spPr>
        </p:sp>
        <p:sp>
          <p:nvSpPr>
            <p:cNvPr id="16430" name="Line 89"/>
            <p:cNvSpPr/>
            <p:nvPr/>
          </p:nvSpPr>
          <p:spPr>
            <a:xfrm flipH="1">
              <a:off x="4105" y="1344"/>
              <a:ext cx="408" cy="2041"/>
            </a:xfrm>
            <a:prstGeom prst="line">
              <a:avLst/>
            </a:prstGeom>
            <a:ln w="9525" cap="flat" cmpd="sng">
              <a:solidFill>
                <a:schemeClr val="bg1"/>
              </a:solidFill>
              <a:prstDash val="dash"/>
              <a:headEnd type="none" w="med" len="med"/>
              <a:tailEnd type="none" w="med" len="med"/>
            </a:ln>
          </p:spPr>
        </p:sp>
        <p:sp>
          <p:nvSpPr>
            <p:cNvPr id="16431" name="Line 90"/>
            <p:cNvSpPr/>
            <p:nvPr/>
          </p:nvSpPr>
          <p:spPr>
            <a:xfrm>
              <a:off x="4105" y="3385"/>
              <a:ext cx="408" cy="589"/>
            </a:xfrm>
            <a:prstGeom prst="line">
              <a:avLst/>
            </a:prstGeom>
            <a:ln w="9525" cap="flat" cmpd="sng">
              <a:solidFill>
                <a:schemeClr val="bg1"/>
              </a:solidFill>
              <a:prstDash val="dash"/>
              <a:headEnd type="none" w="med" len="med"/>
              <a:tailEnd type="none" w="med" len="med"/>
            </a:ln>
          </p:spPr>
        </p:sp>
        <p:sp>
          <p:nvSpPr>
            <p:cNvPr id="16432" name="Text Box 91"/>
            <p:cNvSpPr txBox="1"/>
            <p:nvPr/>
          </p:nvSpPr>
          <p:spPr>
            <a:xfrm>
              <a:off x="3288" y="1207"/>
              <a:ext cx="953" cy="2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chemeClr val="bg1"/>
                  </a:solidFill>
                  <a:uFillTx/>
                </a:rPr>
                <a:t>变换中心</a:t>
              </a:r>
            </a:p>
          </p:txBody>
        </p:sp>
        <p:sp>
          <p:nvSpPr>
            <p:cNvPr id="16433" name="Text Box 93"/>
            <p:cNvSpPr txBox="1"/>
            <p:nvPr/>
          </p:nvSpPr>
          <p:spPr>
            <a:xfrm>
              <a:off x="4513" y="2251"/>
              <a:ext cx="953" cy="2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chemeClr val="bg1"/>
                  </a:solidFill>
                  <a:uFillTx/>
                </a:rPr>
                <a:t>传出部分</a:t>
              </a:r>
            </a:p>
          </p:txBody>
        </p:sp>
        <p:sp>
          <p:nvSpPr>
            <p:cNvPr id="16434" name="Text Box 94"/>
            <p:cNvSpPr txBox="1"/>
            <p:nvPr/>
          </p:nvSpPr>
          <p:spPr>
            <a:xfrm>
              <a:off x="1701" y="2296"/>
              <a:ext cx="953" cy="2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chemeClr val="bg1"/>
                  </a:solidFill>
                  <a:uFillTx/>
                </a:rPr>
                <a:t>传入部分</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idx="1"/>
          </p:nvPr>
        </p:nvSpPr>
        <p:spPr>
          <a:xfrm>
            <a:off x="838622" y="1197546"/>
            <a:ext cx="10297144" cy="5112697"/>
          </a:xfrm>
        </p:spPr>
        <p:txBody>
          <a:bodyPr vert="horz" wrap="square" lIns="91456" tIns="45728" rIns="91456" bIns="45728"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b="1" i="0" kern="0" baseline="0" noProof="0" dirty="0" smtClean="0">
                <a:ln>
                  <a:noFill/>
                </a:ln>
                <a:solidFill>
                  <a:srgbClr val="FFFF00"/>
                </a:solidFill>
                <a:effectLst>
                  <a:outerShdw blurRad="38100" dist="38100" dir="2700000" algn="tl">
                    <a:srgbClr val="000000"/>
                  </a:outerShdw>
                </a:effectLst>
                <a:uLnTx/>
                <a:uFillTx/>
                <a:latin typeface="+mn-lt"/>
                <a:ea typeface="+mn-ea"/>
                <a:cs typeface="+mn-cs"/>
              </a:rPr>
              <a:t>第</a:t>
            </a:r>
            <a:r>
              <a:rPr kumimoji="0" lang="en-US" altLang="zh-CN" b="1" i="0" kern="0" baseline="0" noProof="0" dirty="0" smtClean="0">
                <a:ln>
                  <a:noFill/>
                </a:ln>
                <a:solidFill>
                  <a:srgbClr val="FFFF00"/>
                </a:solidFill>
                <a:effectLst>
                  <a:outerShdw blurRad="38100" dist="38100" dir="2700000" algn="tl">
                    <a:srgbClr val="000000"/>
                  </a:outerShdw>
                </a:effectLst>
                <a:uLnTx/>
                <a:uFillTx/>
                <a:latin typeface="+mn-lt"/>
                <a:ea typeface="+mn-ea"/>
                <a:cs typeface="+mn-cs"/>
              </a:rPr>
              <a:t>5</a:t>
            </a:r>
            <a:r>
              <a:rPr kumimoji="0" lang="zh-CN" altLang="en-US" b="1" i="0" kern="0" baseline="0" noProof="0" dirty="0" smtClean="0">
                <a:ln>
                  <a:noFill/>
                </a:ln>
                <a:solidFill>
                  <a:srgbClr val="FFFF00"/>
                </a:solidFill>
                <a:effectLst>
                  <a:outerShdw blurRad="38100" dist="38100" dir="2700000" algn="tl">
                    <a:srgbClr val="000000"/>
                  </a:outerShdw>
                </a:effectLst>
                <a:uLnTx/>
                <a:uFillTx/>
                <a:latin typeface="+mn-lt"/>
                <a:ea typeface="+mn-ea"/>
                <a:cs typeface="+mn-cs"/>
              </a:rPr>
              <a:t>步  完成</a:t>
            </a:r>
            <a:r>
              <a:rPr kumimoji="0" lang="zh-CN" altLang="en-US" b="1" i="0" kern="0" baseline="0" noProof="0" dirty="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b="1" i="0" kern="0" baseline="0" noProof="0" dirty="0" smtClean="0">
                <a:ln>
                  <a:noFill/>
                </a:ln>
                <a:solidFill>
                  <a:srgbClr val="FFFF00"/>
                </a:solidFill>
                <a:effectLst>
                  <a:outerShdw blurRad="38100" dist="38100" dir="2700000" algn="tl">
                    <a:srgbClr val="000000"/>
                  </a:outerShdw>
                </a:effectLst>
                <a:uLnTx/>
                <a:uFillTx/>
                <a:latin typeface="+mn-lt"/>
                <a:ea typeface="+mn-ea"/>
                <a:cs typeface="+mn-cs"/>
              </a:rPr>
              <a:t>第一级分解</a:t>
            </a:r>
            <a:r>
              <a:rPr kumimoji="0" lang="en-US" altLang="zh-CN" b="1" i="0" kern="0" baseline="0" noProof="0" dirty="0" smtClean="0">
                <a:ln>
                  <a:noFill/>
                </a:ln>
                <a:solidFill>
                  <a:srgbClr val="FFFF00"/>
                </a:solidFill>
                <a:effectLst>
                  <a:outerShdw blurRad="38100" dist="38100" dir="2700000" algn="tl">
                    <a:srgbClr val="000000"/>
                  </a:outerShdw>
                </a:effectLst>
                <a:uLnTx/>
                <a:uFillTx/>
                <a:latin typeface="+mn-lt"/>
                <a:ea typeface="+mn-ea"/>
                <a:cs typeface="+mn-cs"/>
              </a:rPr>
              <a:t>(first level factoring)</a:t>
            </a:r>
            <a:r>
              <a:rPr kumimoji="0" lang="en-US" altLang="zh-CN" b="1" i="0" kern="0" baseline="0" noProof="0" dirty="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p>
          <a:p>
            <a:pPr marL="742950" marR="0" lvl="1" indent="-285750" algn="l"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rPr>
              <a:t>分解就是分配控制的过程。</a:t>
            </a:r>
          </a:p>
          <a:p>
            <a:pPr marL="742950" marR="0" lvl="1" indent="-285750" algn="l"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rPr>
              <a:t>分解出模块：</a:t>
            </a:r>
            <a:r>
              <a:rPr kumimoji="0" lang="en-US" altLang="zh-CN" b="1" i="0" kern="0" baseline="0" noProof="0" dirty="0" err="1" smtClean="0">
                <a:ln>
                  <a:noFill/>
                </a:ln>
                <a:solidFill>
                  <a:schemeClr val="bg1"/>
                </a:solidFill>
                <a:effectLst>
                  <a:outerShdw blurRad="38100" dist="38100" dir="2700000" algn="tl">
                    <a:srgbClr val="000000"/>
                  </a:outerShdw>
                </a:effectLst>
                <a:uLnTx/>
                <a:uFillTx/>
                <a:latin typeface="+mn-lt"/>
                <a:ea typeface="+mn-ea"/>
              </a:rPr>
              <a:t>Cm,Ca,Ct,Ce</a:t>
            </a: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rPr>
              <a:t>，其中：</a:t>
            </a:r>
          </a:p>
          <a:p>
            <a:pPr marL="742950" marR="0" lvl="1" indent="-285750" algn="l"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en-US" altLang="zh-CN" b="1" i="0" kern="0" baseline="0" noProof="0" dirty="0" smtClean="0">
                <a:ln>
                  <a:noFill/>
                </a:ln>
                <a:solidFill>
                  <a:schemeClr val="bg1"/>
                </a:solidFill>
                <a:effectLst>
                  <a:outerShdw blurRad="38100" dist="38100" dir="2700000" algn="tl">
                    <a:srgbClr val="000000"/>
                  </a:outerShdw>
                </a:effectLst>
                <a:uLnTx/>
                <a:uFillTx/>
                <a:latin typeface="+mn-lt"/>
                <a:ea typeface="+mn-ea"/>
              </a:rPr>
              <a:t>Cm</a:t>
            </a: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rPr>
              <a:t>：协调下述从属的控制功能；</a:t>
            </a:r>
          </a:p>
          <a:p>
            <a:pPr marL="742950" marR="0" lvl="1" indent="-285750" algn="l"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en-US" altLang="zh-CN" b="1" i="0" kern="0" baseline="0" noProof="0" dirty="0" smtClean="0">
                <a:ln>
                  <a:noFill/>
                </a:ln>
                <a:solidFill>
                  <a:schemeClr val="bg1"/>
                </a:solidFill>
                <a:effectLst>
                  <a:outerShdw blurRad="38100" dist="38100" dir="2700000" algn="tl">
                    <a:srgbClr val="000000"/>
                  </a:outerShdw>
                </a:effectLst>
                <a:uLnTx/>
                <a:uFillTx/>
                <a:latin typeface="+mn-lt"/>
                <a:ea typeface="+mn-ea"/>
              </a:rPr>
              <a:t>Ca</a:t>
            </a: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rPr>
              <a:t>：输入信息处理控制模块，协调对所有输入数据的接收；</a:t>
            </a:r>
          </a:p>
          <a:p>
            <a:pPr marL="742950" marR="0" lvl="1" indent="-285750" algn="l"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en-US" altLang="zh-CN" b="1" i="0" kern="0" baseline="0" noProof="0" dirty="0" smtClean="0">
                <a:ln>
                  <a:noFill/>
                </a:ln>
                <a:solidFill>
                  <a:schemeClr val="bg1"/>
                </a:solidFill>
                <a:effectLst>
                  <a:outerShdw blurRad="38100" dist="38100" dir="2700000" algn="tl">
                    <a:srgbClr val="000000"/>
                  </a:outerShdw>
                </a:effectLst>
                <a:uLnTx/>
                <a:uFillTx/>
                <a:latin typeface="+mn-lt"/>
                <a:ea typeface="+mn-ea"/>
              </a:rPr>
              <a:t>Ct</a:t>
            </a: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rPr>
              <a:t>：变换中心控制模块，管理对内部形式的数据的所有操作； </a:t>
            </a:r>
          </a:p>
          <a:p>
            <a:pPr marL="742950" marR="0" lvl="1" indent="-285750" algn="l"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en-US" altLang="zh-CN" b="1" i="0" kern="0" baseline="0" noProof="0" dirty="0" smtClean="0">
                <a:ln>
                  <a:noFill/>
                </a:ln>
                <a:solidFill>
                  <a:schemeClr val="bg1"/>
                </a:solidFill>
                <a:effectLst>
                  <a:outerShdw blurRad="38100" dist="38100" dir="2700000" algn="tl">
                    <a:srgbClr val="000000"/>
                  </a:outerShdw>
                </a:effectLst>
                <a:uLnTx/>
                <a:uFillTx/>
                <a:latin typeface="+mn-lt"/>
                <a:ea typeface="+mn-ea"/>
              </a:rPr>
              <a:t>Ce</a:t>
            </a: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rPr>
              <a:t>：输出信息处理控制模块，协调输出信息的产生过程。 </a:t>
            </a:r>
          </a:p>
        </p:txBody>
      </p:sp>
      <p:sp>
        <p:nvSpPr>
          <p:cNvPr id="497667" name="Rectangle 3"/>
          <p:cNvSpPr>
            <a:spLocks noRot="1" noChangeArrowheads="1"/>
          </p:cNvSpPr>
          <p:nvPr/>
        </p:nvSpPr>
        <p:spPr bwMode="auto">
          <a:xfrm>
            <a:off x="982167" y="116864"/>
            <a:ext cx="8966273" cy="706569"/>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4" descr="rj50"/>
          <p:cNvPicPr>
            <a:picLocks noChangeAspect="1"/>
          </p:cNvPicPr>
          <p:nvPr/>
        </p:nvPicPr>
        <p:blipFill>
          <a:blip r:embed="rId2"/>
          <a:stretch>
            <a:fillRect/>
          </a:stretch>
        </p:blipFill>
        <p:spPr>
          <a:xfrm>
            <a:off x="2566956" y="1629288"/>
            <a:ext cx="7345135" cy="4250524"/>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Group 59"/>
          <p:cNvGrpSpPr/>
          <p:nvPr/>
        </p:nvGrpSpPr>
        <p:grpSpPr>
          <a:xfrm>
            <a:off x="6887294" y="2826555"/>
            <a:ext cx="4874260" cy="1684807"/>
            <a:chOff x="1610" y="658"/>
            <a:chExt cx="2177" cy="762"/>
          </a:xfrm>
        </p:grpSpPr>
        <p:sp>
          <p:nvSpPr>
            <p:cNvPr id="19497" name="Text Box 5"/>
            <p:cNvSpPr txBox="1"/>
            <p:nvPr/>
          </p:nvSpPr>
          <p:spPr>
            <a:xfrm>
              <a:off x="2494" y="658"/>
              <a:ext cx="499" cy="167"/>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smtClean="0">
                  <a:solidFill>
                    <a:schemeClr val="bg1"/>
                  </a:solidFill>
                </a:rPr>
                <a:t>C</a:t>
              </a:r>
              <a:r>
                <a:rPr lang="en-US" altLang="zh-CN" sz="1800" b="1" baseline="-25000" dirty="0">
                  <a:solidFill>
                    <a:schemeClr val="bg1"/>
                  </a:solidFill>
                </a:rPr>
                <a:t>m</a:t>
              </a:r>
              <a:endParaRPr lang="en-US" altLang="zh-CN" sz="1800" b="1" baseline="-25000" dirty="0">
                <a:solidFill>
                  <a:schemeClr val="bg1"/>
                </a:solidFill>
                <a:uFillTx/>
              </a:endParaRPr>
            </a:p>
          </p:txBody>
        </p:sp>
        <p:sp>
          <p:nvSpPr>
            <p:cNvPr id="19498" name="Text Box 6"/>
            <p:cNvSpPr txBox="1"/>
            <p:nvPr/>
          </p:nvSpPr>
          <p:spPr>
            <a:xfrm>
              <a:off x="2472" y="1253"/>
              <a:ext cx="499" cy="167"/>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smtClean="0">
                  <a:solidFill>
                    <a:schemeClr val="bg1"/>
                  </a:solidFill>
                </a:rPr>
                <a:t>C</a:t>
              </a:r>
              <a:r>
                <a:rPr lang="en-US" altLang="zh-CN" sz="1800" b="1" baseline="-25000" dirty="0">
                  <a:solidFill>
                    <a:schemeClr val="bg1"/>
                  </a:solidFill>
                </a:rPr>
                <a:t>t</a:t>
              </a:r>
              <a:endParaRPr lang="en-US" altLang="zh-CN" sz="1800" b="1" baseline="-25000" dirty="0">
                <a:solidFill>
                  <a:schemeClr val="bg1"/>
                </a:solidFill>
                <a:uFillTx/>
              </a:endParaRPr>
            </a:p>
          </p:txBody>
        </p:sp>
        <p:sp>
          <p:nvSpPr>
            <p:cNvPr id="19499" name="Text Box 7"/>
            <p:cNvSpPr txBox="1"/>
            <p:nvPr/>
          </p:nvSpPr>
          <p:spPr>
            <a:xfrm>
              <a:off x="1610" y="1253"/>
              <a:ext cx="499" cy="167"/>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smtClean="0">
                  <a:solidFill>
                    <a:schemeClr val="bg1"/>
                  </a:solidFill>
                </a:rPr>
                <a:t>C</a:t>
              </a:r>
              <a:r>
                <a:rPr lang="en-US" altLang="zh-CN" sz="1800" b="1" baseline="-25000" dirty="0">
                  <a:solidFill>
                    <a:schemeClr val="bg1"/>
                  </a:solidFill>
                </a:rPr>
                <a:t>a</a:t>
              </a:r>
              <a:endParaRPr lang="en-US" altLang="zh-CN" sz="1800" b="1" baseline="-25000" dirty="0">
                <a:solidFill>
                  <a:schemeClr val="bg1"/>
                </a:solidFill>
                <a:uFillTx/>
              </a:endParaRPr>
            </a:p>
          </p:txBody>
        </p:sp>
        <p:sp>
          <p:nvSpPr>
            <p:cNvPr id="19500" name="Text Box 8"/>
            <p:cNvSpPr txBox="1"/>
            <p:nvPr/>
          </p:nvSpPr>
          <p:spPr>
            <a:xfrm>
              <a:off x="3288" y="1253"/>
              <a:ext cx="499" cy="167"/>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smtClean="0">
                  <a:solidFill>
                    <a:schemeClr val="bg1"/>
                  </a:solidFill>
                </a:rPr>
                <a:t>C</a:t>
              </a:r>
              <a:r>
                <a:rPr lang="en-US" altLang="zh-CN" sz="1800" b="1" baseline="-25000" dirty="0">
                  <a:solidFill>
                    <a:schemeClr val="bg1"/>
                  </a:solidFill>
                </a:rPr>
                <a:t>e</a:t>
              </a:r>
              <a:endParaRPr lang="en-US" altLang="zh-CN" sz="1800" b="1" baseline="-25000" dirty="0">
                <a:solidFill>
                  <a:schemeClr val="bg1"/>
                </a:solidFill>
                <a:uFillTx/>
              </a:endParaRPr>
            </a:p>
          </p:txBody>
        </p:sp>
        <p:sp>
          <p:nvSpPr>
            <p:cNvPr id="19501" name="Line 9"/>
            <p:cNvSpPr/>
            <p:nvPr/>
          </p:nvSpPr>
          <p:spPr>
            <a:xfrm flipH="1">
              <a:off x="1882" y="845"/>
              <a:ext cx="771" cy="408"/>
            </a:xfrm>
            <a:prstGeom prst="line">
              <a:avLst/>
            </a:prstGeom>
            <a:ln w="25400" cap="flat" cmpd="sng">
              <a:solidFill>
                <a:schemeClr val="bg1"/>
              </a:solidFill>
              <a:prstDash val="solid"/>
              <a:headEnd type="none" w="med" len="med"/>
              <a:tailEnd type="none" w="med" len="med"/>
            </a:ln>
          </p:spPr>
        </p:sp>
        <p:sp>
          <p:nvSpPr>
            <p:cNvPr id="19502" name="Line 10"/>
            <p:cNvSpPr/>
            <p:nvPr/>
          </p:nvSpPr>
          <p:spPr>
            <a:xfrm>
              <a:off x="2744" y="845"/>
              <a:ext cx="0" cy="408"/>
            </a:xfrm>
            <a:prstGeom prst="line">
              <a:avLst/>
            </a:prstGeom>
            <a:ln w="25400" cap="flat" cmpd="sng">
              <a:solidFill>
                <a:schemeClr val="bg1"/>
              </a:solidFill>
              <a:prstDash val="solid"/>
              <a:headEnd type="none" w="med" len="med"/>
              <a:tailEnd type="none" w="med" len="med"/>
            </a:ln>
          </p:spPr>
        </p:sp>
        <p:sp>
          <p:nvSpPr>
            <p:cNvPr id="19503" name="Line 11"/>
            <p:cNvSpPr/>
            <p:nvPr/>
          </p:nvSpPr>
          <p:spPr>
            <a:xfrm>
              <a:off x="2835" y="845"/>
              <a:ext cx="725" cy="408"/>
            </a:xfrm>
            <a:prstGeom prst="line">
              <a:avLst/>
            </a:prstGeom>
            <a:ln w="25400" cap="flat" cmpd="sng">
              <a:solidFill>
                <a:schemeClr val="bg1"/>
              </a:solidFill>
              <a:prstDash val="solid"/>
              <a:headEnd type="none" w="med" len="med"/>
              <a:tailEnd type="none" w="med" len="med"/>
            </a:ln>
          </p:spPr>
        </p:sp>
        <p:sp>
          <p:nvSpPr>
            <p:cNvPr id="19504" name="Line 12"/>
            <p:cNvSpPr/>
            <p:nvPr/>
          </p:nvSpPr>
          <p:spPr>
            <a:xfrm flipV="1">
              <a:off x="1973" y="890"/>
              <a:ext cx="453" cy="227"/>
            </a:xfrm>
            <a:prstGeom prst="line">
              <a:avLst/>
            </a:prstGeom>
            <a:ln w="25400" cap="flat" cmpd="sng">
              <a:solidFill>
                <a:schemeClr val="bg1"/>
              </a:solidFill>
              <a:prstDash val="solid"/>
              <a:headEnd type="none" w="med" len="med"/>
              <a:tailEnd type="triangle" w="med" len="med"/>
            </a:ln>
          </p:spPr>
        </p:sp>
        <p:sp>
          <p:nvSpPr>
            <p:cNvPr id="19505" name="Line 13"/>
            <p:cNvSpPr/>
            <p:nvPr/>
          </p:nvSpPr>
          <p:spPr>
            <a:xfrm>
              <a:off x="2699" y="935"/>
              <a:ext cx="0" cy="272"/>
            </a:xfrm>
            <a:prstGeom prst="line">
              <a:avLst/>
            </a:prstGeom>
            <a:ln w="25400" cap="flat" cmpd="sng">
              <a:solidFill>
                <a:schemeClr val="bg1"/>
              </a:solidFill>
              <a:prstDash val="solid"/>
              <a:headEnd type="none" w="med" len="med"/>
              <a:tailEnd type="triangle" w="med" len="med"/>
            </a:ln>
          </p:spPr>
        </p:sp>
        <p:sp>
          <p:nvSpPr>
            <p:cNvPr id="19506" name="Line 14"/>
            <p:cNvSpPr/>
            <p:nvPr/>
          </p:nvSpPr>
          <p:spPr>
            <a:xfrm flipV="1">
              <a:off x="2789" y="935"/>
              <a:ext cx="0" cy="227"/>
            </a:xfrm>
            <a:prstGeom prst="line">
              <a:avLst/>
            </a:prstGeom>
            <a:ln w="25400" cap="flat" cmpd="sng">
              <a:solidFill>
                <a:schemeClr val="bg1"/>
              </a:solidFill>
              <a:prstDash val="solid"/>
              <a:headEnd type="none" w="med" len="med"/>
              <a:tailEnd type="triangle" w="med" len="med"/>
            </a:ln>
          </p:spPr>
        </p:sp>
        <p:sp>
          <p:nvSpPr>
            <p:cNvPr id="19507" name="Line 15"/>
            <p:cNvSpPr/>
            <p:nvPr/>
          </p:nvSpPr>
          <p:spPr>
            <a:xfrm>
              <a:off x="3061" y="890"/>
              <a:ext cx="409" cy="227"/>
            </a:xfrm>
            <a:prstGeom prst="line">
              <a:avLst/>
            </a:prstGeom>
            <a:ln w="25400" cap="flat" cmpd="sng">
              <a:solidFill>
                <a:schemeClr val="bg1"/>
              </a:solidFill>
              <a:prstDash val="solid"/>
              <a:headEnd type="none" w="med" len="med"/>
              <a:tailEnd type="triangle" w="med" len="med"/>
            </a:ln>
          </p:spPr>
        </p:sp>
        <p:sp>
          <p:nvSpPr>
            <p:cNvPr id="19508" name="Text Box 16"/>
            <p:cNvSpPr txBox="1"/>
            <p:nvPr/>
          </p:nvSpPr>
          <p:spPr>
            <a:xfrm>
              <a:off x="1973" y="786"/>
              <a:ext cx="272" cy="167"/>
            </a:xfrm>
            <a:prstGeom prst="rect">
              <a:avLst/>
            </a:prstGeom>
            <a:noFill/>
            <a:ln w="25400">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c, e</a:t>
              </a:r>
            </a:p>
          </p:txBody>
        </p:sp>
        <p:sp>
          <p:nvSpPr>
            <p:cNvPr id="19509" name="Text Box 17"/>
            <p:cNvSpPr txBox="1"/>
            <p:nvPr/>
          </p:nvSpPr>
          <p:spPr>
            <a:xfrm>
              <a:off x="2450" y="950"/>
              <a:ext cx="362" cy="167"/>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c, e</a:t>
              </a:r>
            </a:p>
          </p:txBody>
        </p:sp>
        <p:sp>
          <p:nvSpPr>
            <p:cNvPr id="19510" name="Text Box 18"/>
            <p:cNvSpPr txBox="1"/>
            <p:nvPr/>
          </p:nvSpPr>
          <p:spPr>
            <a:xfrm>
              <a:off x="2789" y="950"/>
              <a:ext cx="409" cy="167"/>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ln>
                    <a:noFill/>
                  </a:ln>
                  <a:solidFill>
                    <a:schemeClr val="bg1"/>
                  </a:solidFill>
                  <a:uFillTx/>
                </a:rPr>
                <a:t>u, w</a:t>
              </a:r>
            </a:p>
          </p:txBody>
        </p:sp>
        <p:sp>
          <p:nvSpPr>
            <p:cNvPr id="19511" name="Text Box 19"/>
            <p:cNvSpPr txBox="1"/>
            <p:nvPr/>
          </p:nvSpPr>
          <p:spPr>
            <a:xfrm>
              <a:off x="3198" y="799"/>
              <a:ext cx="408" cy="167"/>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u, w</a:t>
              </a:r>
            </a:p>
          </p:txBody>
        </p:sp>
      </p:grpSp>
      <p:grpSp>
        <p:nvGrpSpPr>
          <p:cNvPr id="54" name="Group 95"/>
          <p:cNvGrpSpPr/>
          <p:nvPr/>
        </p:nvGrpSpPr>
        <p:grpSpPr>
          <a:xfrm>
            <a:off x="159136" y="1386536"/>
            <a:ext cx="6368118" cy="3805523"/>
            <a:chOff x="431" y="981"/>
            <a:chExt cx="5352" cy="2993"/>
          </a:xfrm>
        </p:grpSpPr>
        <p:sp>
          <p:nvSpPr>
            <p:cNvPr id="55" name="Oval 49"/>
            <p:cNvSpPr/>
            <p:nvPr/>
          </p:nvSpPr>
          <p:spPr>
            <a:xfrm>
              <a:off x="83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A</a:t>
              </a:r>
            </a:p>
          </p:txBody>
        </p:sp>
        <p:sp>
          <p:nvSpPr>
            <p:cNvPr id="56" name="Oval 51"/>
            <p:cNvSpPr/>
            <p:nvPr/>
          </p:nvSpPr>
          <p:spPr>
            <a:xfrm>
              <a:off x="1655"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B</a:t>
              </a:r>
            </a:p>
          </p:txBody>
        </p:sp>
        <p:sp>
          <p:nvSpPr>
            <p:cNvPr id="57" name="Oval 52"/>
            <p:cNvSpPr/>
            <p:nvPr/>
          </p:nvSpPr>
          <p:spPr>
            <a:xfrm>
              <a:off x="2381"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C</a:t>
              </a:r>
            </a:p>
          </p:txBody>
        </p:sp>
        <p:sp>
          <p:nvSpPr>
            <p:cNvPr id="58" name="Oval 53"/>
            <p:cNvSpPr/>
            <p:nvPr/>
          </p:nvSpPr>
          <p:spPr>
            <a:xfrm>
              <a:off x="3061" y="1979"/>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P</a:t>
              </a:r>
            </a:p>
          </p:txBody>
        </p:sp>
        <p:sp>
          <p:nvSpPr>
            <p:cNvPr id="59" name="Oval 54"/>
            <p:cNvSpPr/>
            <p:nvPr/>
          </p:nvSpPr>
          <p:spPr>
            <a:xfrm>
              <a:off x="464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W</a:t>
              </a:r>
            </a:p>
          </p:txBody>
        </p:sp>
        <p:sp>
          <p:nvSpPr>
            <p:cNvPr id="60" name="Oval 55"/>
            <p:cNvSpPr/>
            <p:nvPr/>
          </p:nvSpPr>
          <p:spPr>
            <a:xfrm>
              <a:off x="4286"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U</a:t>
              </a:r>
            </a:p>
          </p:txBody>
        </p:sp>
        <p:sp>
          <p:nvSpPr>
            <p:cNvPr id="61" name="Oval 56"/>
            <p:cNvSpPr/>
            <p:nvPr/>
          </p:nvSpPr>
          <p:spPr>
            <a:xfrm>
              <a:off x="1247" y="3022"/>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D</a:t>
              </a:r>
            </a:p>
          </p:txBody>
        </p:sp>
        <p:sp>
          <p:nvSpPr>
            <p:cNvPr id="62" name="Oval 57"/>
            <p:cNvSpPr/>
            <p:nvPr/>
          </p:nvSpPr>
          <p:spPr>
            <a:xfrm>
              <a:off x="2200" y="3067"/>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E</a:t>
              </a:r>
            </a:p>
          </p:txBody>
        </p:sp>
        <p:sp>
          <p:nvSpPr>
            <p:cNvPr id="63" name="Oval 58"/>
            <p:cNvSpPr/>
            <p:nvPr/>
          </p:nvSpPr>
          <p:spPr>
            <a:xfrm>
              <a:off x="3198" y="284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Q</a:t>
              </a:r>
            </a:p>
          </p:txBody>
        </p:sp>
        <p:sp>
          <p:nvSpPr>
            <p:cNvPr id="64" name="Oval 59"/>
            <p:cNvSpPr/>
            <p:nvPr/>
          </p:nvSpPr>
          <p:spPr>
            <a:xfrm>
              <a:off x="5012"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V</a:t>
              </a:r>
            </a:p>
          </p:txBody>
        </p:sp>
        <p:sp>
          <p:nvSpPr>
            <p:cNvPr id="65" name="Oval 60"/>
            <p:cNvSpPr/>
            <p:nvPr/>
          </p:nvSpPr>
          <p:spPr>
            <a:xfrm>
              <a:off x="3833" y="2115"/>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R</a:t>
              </a:r>
            </a:p>
          </p:txBody>
        </p:sp>
        <p:sp>
          <p:nvSpPr>
            <p:cNvPr id="66" name="Line 61"/>
            <p:cNvSpPr/>
            <p:nvPr/>
          </p:nvSpPr>
          <p:spPr>
            <a:xfrm>
              <a:off x="431" y="1706"/>
              <a:ext cx="362" cy="0"/>
            </a:xfrm>
            <a:prstGeom prst="line">
              <a:avLst/>
            </a:prstGeom>
            <a:ln w="25400" cap="flat" cmpd="sng">
              <a:solidFill>
                <a:schemeClr val="bg1"/>
              </a:solidFill>
              <a:prstDash val="solid"/>
              <a:headEnd type="none" w="med" len="med"/>
              <a:tailEnd type="triangle" w="med" len="med"/>
            </a:ln>
          </p:spPr>
        </p:sp>
        <p:sp>
          <p:nvSpPr>
            <p:cNvPr id="67" name="Line 62"/>
            <p:cNvSpPr/>
            <p:nvPr/>
          </p:nvSpPr>
          <p:spPr>
            <a:xfrm>
              <a:off x="1292" y="1706"/>
              <a:ext cx="363" cy="0"/>
            </a:xfrm>
            <a:prstGeom prst="line">
              <a:avLst/>
            </a:prstGeom>
            <a:ln w="25400" cap="flat" cmpd="sng">
              <a:solidFill>
                <a:schemeClr val="bg1"/>
              </a:solidFill>
              <a:prstDash val="solid"/>
              <a:headEnd type="none" w="med" len="med"/>
              <a:tailEnd type="triangle" w="med" len="med"/>
            </a:ln>
          </p:spPr>
        </p:sp>
        <p:sp>
          <p:nvSpPr>
            <p:cNvPr id="68" name="Line 63"/>
            <p:cNvSpPr/>
            <p:nvPr/>
          </p:nvSpPr>
          <p:spPr>
            <a:xfrm>
              <a:off x="2109" y="1706"/>
              <a:ext cx="272" cy="0"/>
            </a:xfrm>
            <a:prstGeom prst="line">
              <a:avLst/>
            </a:prstGeom>
            <a:ln w="25400" cap="flat" cmpd="sng">
              <a:solidFill>
                <a:schemeClr val="bg1"/>
              </a:solidFill>
              <a:prstDash val="solid"/>
              <a:headEnd type="none" w="med" len="med"/>
              <a:tailEnd type="triangle" w="med" len="med"/>
            </a:ln>
          </p:spPr>
        </p:sp>
        <p:sp>
          <p:nvSpPr>
            <p:cNvPr id="69" name="Line 64"/>
            <p:cNvSpPr/>
            <p:nvPr/>
          </p:nvSpPr>
          <p:spPr>
            <a:xfrm>
              <a:off x="2789" y="1842"/>
              <a:ext cx="318" cy="227"/>
            </a:xfrm>
            <a:prstGeom prst="line">
              <a:avLst/>
            </a:prstGeom>
            <a:ln w="25400" cap="flat" cmpd="sng">
              <a:solidFill>
                <a:schemeClr val="bg1"/>
              </a:solidFill>
              <a:prstDash val="solid"/>
              <a:headEnd type="none" w="med" len="med"/>
              <a:tailEnd type="triangle" w="med" len="med"/>
            </a:ln>
          </p:spPr>
        </p:sp>
        <p:sp>
          <p:nvSpPr>
            <p:cNvPr id="70" name="Line 65"/>
            <p:cNvSpPr/>
            <p:nvPr/>
          </p:nvSpPr>
          <p:spPr>
            <a:xfrm>
              <a:off x="657" y="3249"/>
              <a:ext cx="545" cy="0"/>
            </a:xfrm>
            <a:prstGeom prst="line">
              <a:avLst/>
            </a:prstGeom>
            <a:ln w="25400" cap="flat" cmpd="sng">
              <a:solidFill>
                <a:schemeClr val="bg1"/>
              </a:solidFill>
              <a:prstDash val="solid"/>
              <a:headEnd type="none" w="med" len="med"/>
              <a:tailEnd type="triangle" w="med" len="med"/>
            </a:ln>
          </p:spPr>
        </p:sp>
        <p:sp>
          <p:nvSpPr>
            <p:cNvPr id="71" name="Line 66"/>
            <p:cNvSpPr/>
            <p:nvPr/>
          </p:nvSpPr>
          <p:spPr>
            <a:xfrm>
              <a:off x="1701" y="3249"/>
              <a:ext cx="499" cy="0"/>
            </a:xfrm>
            <a:prstGeom prst="line">
              <a:avLst/>
            </a:prstGeom>
            <a:ln w="25400" cap="flat" cmpd="sng">
              <a:solidFill>
                <a:schemeClr val="bg1"/>
              </a:solidFill>
              <a:prstDash val="solid"/>
              <a:headEnd type="none" w="med" len="med"/>
              <a:tailEnd type="triangle" w="med" len="med"/>
            </a:ln>
          </p:spPr>
        </p:sp>
        <p:sp>
          <p:nvSpPr>
            <p:cNvPr id="72" name="Line 67"/>
            <p:cNvSpPr/>
            <p:nvPr/>
          </p:nvSpPr>
          <p:spPr>
            <a:xfrm flipV="1">
              <a:off x="2653" y="3113"/>
              <a:ext cx="545" cy="136"/>
            </a:xfrm>
            <a:prstGeom prst="line">
              <a:avLst/>
            </a:prstGeom>
            <a:ln w="25400" cap="flat" cmpd="sng">
              <a:solidFill>
                <a:schemeClr val="bg1"/>
              </a:solidFill>
              <a:prstDash val="solid"/>
              <a:headEnd type="none" w="med" len="med"/>
              <a:tailEnd type="triangle" w="med" len="med"/>
            </a:ln>
          </p:spPr>
        </p:sp>
        <p:sp>
          <p:nvSpPr>
            <p:cNvPr id="73" name="Line 68"/>
            <p:cNvSpPr/>
            <p:nvPr/>
          </p:nvSpPr>
          <p:spPr>
            <a:xfrm flipH="1" flipV="1">
              <a:off x="3334" y="2432"/>
              <a:ext cx="90" cy="363"/>
            </a:xfrm>
            <a:prstGeom prst="line">
              <a:avLst/>
            </a:prstGeom>
            <a:ln w="25400" cap="flat" cmpd="sng">
              <a:solidFill>
                <a:schemeClr val="bg1"/>
              </a:solidFill>
              <a:prstDash val="solid"/>
              <a:headEnd type="none" w="med" len="med"/>
              <a:tailEnd type="triangle" w="med" len="med"/>
            </a:ln>
          </p:spPr>
        </p:sp>
        <p:sp>
          <p:nvSpPr>
            <p:cNvPr id="74" name="Line 69"/>
            <p:cNvSpPr/>
            <p:nvPr/>
          </p:nvSpPr>
          <p:spPr>
            <a:xfrm>
              <a:off x="3515" y="2205"/>
              <a:ext cx="363" cy="46"/>
            </a:xfrm>
            <a:prstGeom prst="line">
              <a:avLst/>
            </a:prstGeom>
            <a:ln w="25400" cap="flat" cmpd="sng">
              <a:solidFill>
                <a:schemeClr val="bg1"/>
              </a:solidFill>
              <a:prstDash val="solid"/>
              <a:headEnd type="none" w="med" len="med"/>
              <a:tailEnd type="triangle" w="med" len="med"/>
            </a:ln>
          </p:spPr>
        </p:sp>
        <p:sp>
          <p:nvSpPr>
            <p:cNvPr id="75" name="Line 70"/>
            <p:cNvSpPr/>
            <p:nvPr/>
          </p:nvSpPr>
          <p:spPr>
            <a:xfrm flipV="1">
              <a:off x="4195" y="1797"/>
              <a:ext cx="454" cy="363"/>
            </a:xfrm>
            <a:prstGeom prst="line">
              <a:avLst/>
            </a:prstGeom>
            <a:ln w="25400" cap="flat" cmpd="sng">
              <a:solidFill>
                <a:schemeClr val="bg1"/>
              </a:solidFill>
              <a:prstDash val="solid"/>
              <a:headEnd type="none" w="med" len="med"/>
              <a:tailEnd type="triangle" w="med" len="med"/>
            </a:ln>
          </p:spPr>
        </p:sp>
        <p:sp>
          <p:nvSpPr>
            <p:cNvPr id="76" name="Line 71"/>
            <p:cNvSpPr/>
            <p:nvPr/>
          </p:nvSpPr>
          <p:spPr>
            <a:xfrm>
              <a:off x="5103" y="1661"/>
              <a:ext cx="544" cy="0"/>
            </a:xfrm>
            <a:prstGeom prst="line">
              <a:avLst/>
            </a:prstGeom>
            <a:ln w="25400" cap="flat" cmpd="sng">
              <a:solidFill>
                <a:schemeClr val="bg1"/>
              </a:solidFill>
              <a:prstDash val="solid"/>
              <a:headEnd type="none" w="med" len="med"/>
              <a:tailEnd type="triangle" w="med" len="med"/>
            </a:ln>
          </p:spPr>
        </p:sp>
        <p:sp>
          <p:nvSpPr>
            <p:cNvPr id="77" name="Line 72"/>
            <p:cNvSpPr/>
            <p:nvPr/>
          </p:nvSpPr>
          <p:spPr>
            <a:xfrm>
              <a:off x="4150" y="2614"/>
              <a:ext cx="182" cy="362"/>
            </a:xfrm>
            <a:prstGeom prst="line">
              <a:avLst/>
            </a:prstGeom>
            <a:ln w="25400" cap="flat" cmpd="sng">
              <a:solidFill>
                <a:schemeClr val="bg1"/>
              </a:solidFill>
              <a:prstDash val="solid"/>
              <a:headEnd type="none" w="med" len="med"/>
              <a:tailEnd type="triangle" w="med" len="med"/>
            </a:ln>
          </p:spPr>
        </p:sp>
        <p:sp>
          <p:nvSpPr>
            <p:cNvPr id="78" name="Line 73"/>
            <p:cNvSpPr/>
            <p:nvPr/>
          </p:nvSpPr>
          <p:spPr>
            <a:xfrm>
              <a:off x="4740" y="3203"/>
              <a:ext cx="226" cy="0"/>
            </a:xfrm>
            <a:prstGeom prst="line">
              <a:avLst/>
            </a:prstGeom>
            <a:ln w="25400" cap="flat" cmpd="sng">
              <a:solidFill>
                <a:schemeClr val="bg1"/>
              </a:solidFill>
              <a:prstDash val="solid"/>
              <a:headEnd type="none" w="med" len="med"/>
              <a:tailEnd type="triangle" w="med" len="med"/>
            </a:ln>
          </p:spPr>
        </p:sp>
        <p:sp>
          <p:nvSpPr>
            <p:cNvPr id="79" name="Line 74"/>
            <p:cNvSpPr/>
            <p:nvPr/>
          </p:nvSpPr>
          <p:spPr>
            <a:xfrm>
              <a:off x="5465" y="3203"/>
              <a:ext cx="318" cy="0"/>
            </a:xfrm>
            <a:prstGeom prst="line">
              <a:avLst/>
            </a:prstGeom>
            <a:ln w="25400" cap="flat" cmpd="sng">
              <a:solidFill>
                <a:schemeClr val="bg1"/>
              </a:solidFill>
              <a:prstDash val="solid"/>
              <a:headEnd type="none" w="med" len="med"/>
              <a:tailEnd type="triangle" w="med" len="med"/>
            </a:ln>
          </p:spPr>
        </p:sp>
        <p:sp>
          <p:nvSpPr>
            <p:cNvPr id="80" name="Text Box 75"/>
            <p:cNvSpPr txBox="1"/>
            <p:nvPr/>
          </p:nvSpPr>
          <p:spPr>
            <a:xfrm>
              <a:off x="1384"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a</a:t>
              </a:r>
            </a:p>
          </p:txBody>
        </p:sp>
        <p:sp>
          <p:nvSpPr>
            <p:cNvPr id="81" name="Text Box 76"/>
            <p:cNvSpPr txBox="1"/>
            <p:nvPr/>
          </p:nvSpPr>
          <p:spPr>
            <a:xfrm>
              <a:off x="3606" y="1917"/>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r</a:t>
              </a:r>
            </a:p>
          </p:txBody>
        </p:sp>
        <p:sp>
          <p:nvSpPr>
            <p:cNvPr id="82" name="Text Box 77"/>
            <p:cNvSpPr txBox="1"/>
            <p:nvPr/>
          </p:nvSpPr>
          <p:spPr>
            <a:xfrm>
              <a:off x="2925" y="166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c</a:t>
              </a:r>
            </a:p>
          </p:txBody>
        </p:sp>
        <p:sp>
          <p:nvSpPr>
            <p:cNvPr id="83" name="Text Box 78"/>
            <p:cNvSpPr txBox="1"/>
            <p:nvPr/>
          </p:nvSpPr>
          <p:spPr>
            <a:xfrm>
              <a:off x="3878" y="265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u</a:t>
              </a:r>
            </a:p>
          </p:txBody>
        </p:sp>
        <p:sp>
          <p:nvSpPr>
            <p:cNvPr id="84" name="Text Box 79"/>
            <p:cNvSpPr txBox="1"/>
            <p:nvPr/>
          </p:nvSpPr>
          <p:spPr>
            <a:xfrm>
              <a:off x="4151" y="175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w</a:t>
              </a:r>
            </a:p>
          </p:txBody>
        </p:sp>
        <p:sp>
          <p:nvSpPr>
            <p:cNvPr id="85" name="Text Box 80"/>
            <p:cNvSpPr txBox="1"/>
            <p:nvPr/>
          </p:nvSpPr>
          <p:spPr>
            <a:xfrm>
              <a:off x="1792" y="293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d</a:t>
              </a:r>
            </a:p>
          </p:txBody>
        </p:sp>
        <p:sp>
          <p:nvSpPr>
            <p:cNvPr id="86" name="Text Box 81"/>
            <p:cNvSpPr txBox="1"/>
            <p:nvPr/>
          </p:nvSpPr>
          <p:spPr>
            <a:xfrm>
              <a:off x="2744"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e</a:t>
              </a:r>
            </a:p>
          </p:txBody>
        </p:sp>
        <p:sp>
          <p:nvSpPr>
            <p:cNvPr id="87" name="Text Box 82"/>
            <p:cNvSpPr txBox="1"/>
            <p:nvPr/>
          </p:nvSpPr>
          <p:spPr>
            <a:xfrm>
              <a:off x="3470" y="243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p</a:t>
              </a:r>
            </a:p>
          </p:txBody>
        </p:sp>
        <p:sp>
          <p:nvSpPr>
            <p:cNvPr id="88" name="Text Box 83"/>
            <p:cNvSpPr txBox="1"/>
            <p:nvPr/>
          </p:nvSpPr>
          <p:spPr>
            <a:xfrm>
              <a:off x="4786"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v</a:t>
              </a:r>
            </a:p>
          </p:txBody>
        </p:sp>
        <p:sp>
          <p:nvSpPr>
            <p:cNvPr id="89" name="Text Box 84"/>
            <p:cNvSpPr txBox="1"/>
            <p:nvPr/>
          </p:nvSpPr>
          <p:spPr>
            <a:xfrm>
              <a:off x="2109"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b</a:t>
              </a:r>
            </a:p>
          </p:txBody>
        </p:sp>
        <p:sp>
          <p:nvSpPr>
            <p:cNvPr id="90" name="Line 85"/>
            <p:cNvSpPr/>
            <p:nvPr/>
          </p:nvSpPr>
          <p:spPr>
            <a:xfrm>
              <a:off x="2789" y="1026"/>
              <a:ext cx="272" cy="499"/>
            </a:xfrm>
            <a:prstGeom prst="line">
              <a:avLst/>
            </a:prstGeom>
            <a:ln w="9525" cap="flat" cmpd="sng">
              <a:solidFill>
                <a:schemeClr val="bg1"/>
              </a:solidFill>
              <a:prstDash val="dash"/>
              <a:headEnd type="none" w="med" len="med"/>
              <a:tailEnd type="none" w="med" len="med"/>
            </a:ln>
          </p:spPr>
        </p:sp>
        <p:sp>
          <p:nvSpPr>
            <p:cNvPr id="91" name="Line 86"/>
            <p:cNvSpPr/>
            <p:nvPr/>
          </p:nvSpPr>
          <p:spPr>
            <a:xfrm flipH="1">
              <a:off x="2789" y="1525"/>
              <a:ext cx="272" cy="2132"/>
            </a:xfrm>
            <a:prstGeom prst="line">
              <a:avLst/>
            </a:prstGeom>
            <a:ln w="9525" cap="flat" cmpd="sng">
              <a:solidFill>
                <a:schemeClr val="bg1"/>
              </a:solidFill>
              <a:prstDash val="dash"/>
              <a:headEnd type="none" w="med" len="med"/>
              <a:tailEnd type="none" w="med" len="med"/>
            </a:ln>
          </p:spPr>
        </p:sp>
        <p:sp>
          <p:nvSpPr>
            <p:cNvPr id="92" name="Line 87"/>
            <p:cNvSpPr/>
            <p:nvPr/>
          </p:nvSpPr>
          <p:spPr>
            <a:xfrm flipH="1">
              <a:off x="1882" y="3657"/>
              <a:ext cx="907" cy="317"/>
            </a:xfrm>
            <a:prstGeom prst="line">
              <a:avLst/>
            </a:prstGeom>
            <a:ln w="9525" cap="flat" cmpd="sng">
              <a:solidFill>
                <a:schemeClr val="bg1"/>
              </a:solidFill>
              <a:prstDash val="dash"/>
              <a:headEnd type="none" w="med" len="med"/>
              <a:tailEnd type="none" w="med" len="med"/>
            </a:ln>
          </p:spPr>
        </p:sp>
        <p:sp>
          <p:nvSpPr>
            <p:cNvPr id="93" name="Line 88"/>
            <p:cNvSpPr/>
            <p:nvPr/>
          </p:nvSpPr>
          <p:spPr>
            <a:xfrm flipH="1">
              <a:off x="4513" y="981"/>
              <a:ext cx="363" cy="363"/>
            </a:xfrm>
            <a:prstGeom prst="line">
              <a:avLst/>
            </a:prstGeom>
            <a:ln w="9525" cap="flat" cmpd="sng">
              <a:solidFill>
                <a:schemeClr val="bg1"/>
              </a:solidFill>
              <a:prstDash val="dash"/>
              <a:headEnd type="none" w="med" len="med"/>
              <a:tailEnd type="none" w="med" len="med"/>
            </a:ln>
          </p:spPr>
        </p:sp>
        <p:sp>
          <p:nvSpPr>
            <p:cNvPr id="94" name="Line 89"/>
            <p:cNvSpPr/>
            <p:nvPr/>
          </p:nvSpPr>
          <p:spPr>
            <a:xfrm flipH="1">
              <a:off x="4105" y="1344"/>
              <a:ext cx="408" cy="2041"/>
            </a:xfrm>
            <a:prstGeom prst="line">
              <a:avLst/>
            </a:prstGeom>
            <a:ln w="9525" cap="flat" cmpd="sng">
              <a:solidFill>
                <a:schemeClr val="bg1"/>
              </a:solidFill>
              <a:prstDash val="dash"/>
              <a:headEnd type="none" w="med" len="med"/>
              <a:tailEnd type="none" w="med" len="med"/>
            </a:ln>
          </p:spPr>
        </p:sp>
        <p:sp>
          <p:nvSpPr>
            <p:cNvPr id="95" name="Line 90"/>
            <p:cNvSpPr/>
            <p:nvPr/>
          </p:nvSpPr>
          <p:spPr>
            <a:xfrm>
              <a:off x="4105" y="3385"/>
              <a:ext cx="408" cy="589"/>
            </a:xfrm>
            <a:prstGeom prst="line">
              <a:avLst/>
            </a:prstGeom>
            <a:ln w="9525" cap="flat" cmpd="sng">
              <a:solidFill>
                <a:schemeClr val="bg1"/>
              </a:solidFill>
              <a:prstDash val="dash"/>
              <a:headEnd type="none" w="med" len="med"/>
              <a:tailEnd type="none" w="med" len="med"/>
            </a:ln>
          </p:spPr>
        </p:sp>
        <p:sp>
          <p:nvSpPr>
            <p:cNvPr id="96" name="Text Box 91"/>
            <p:cNvSpPr txBox="1"/>
            <p:nvPr/>
          </p:nvSpPr>
          <p:spPr>
            <a:xfrm>
              <a:off x="3288" y="1207"/>
              <a:ext cx="772"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变换中心</a:t>
              </a:r>
            </a:p>
          </p:txBody>
        </p:sp>
        <p:sp>
          <p:nvSpPr>
            <p:cNvPr id="97" name="Text Box 93"/>
            <p:cNvSpPr txBox="1"/>
            <p:nvPr/>
          </p:nvSpPr>
          <p:spPr>
            <a:xfrm>
              <a:off x="4513" y="2251"/>
              <a:ext cx="786"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传出部分</a:t>
              </a:r>
            </a:p>
          </p:txBody>
        </p:sp>
        <p:sp>
          <p:nvSpPr>
            <p:cNvPr id="98" name="Text Box 94"/>
            <p:cNvSpPr txBox="1"/>
            <p:nvPr/>
          </p:nvSpPr>
          <p:spPr>
            <a:xfrm>
              <a:off x="1701" y="2296"/>
              <a:ext cx="754"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传入部分</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idx="1"/>
          </p:nvPr>
        </p:nvSpPr>
        <p:spPr>
          <a:xfrm>
            <a:off x="946150" y="1196975"/>
            <a:ext cx="10117608" cy="5112385"/>
          </a:xfrm>
        </p:spPr>
        <p:txBody>
          <a:bodyPr vert="horz" wrap="square" lIns="91456" tIns="45728" rIns="91456" bIns="45728" numCol="1" anchor="t" anchorCtr="0" compatLnSpc="1"/>
          <a:lstStyle/>
          <a:p>
            <a:pPr marL="342900" marR="0" lvl="0" indent="-342900" algn="l" defTabSz="914400" rtl="0" eaLnBrk="1" fontAlgn="base" latinLnBrk="0" hangingPunct="1">
              <a:spcBef>
                <a:spcPct val="20000"/>
              </a:spcBef>
              <a:spcAft>
                <a:spcPts val="60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第</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6</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步  完成</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第二级分解</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spcBef>
                <a:spcPct val="20000"/>
              </a:spcBef>
              <a:spcAft>
                <a:spcPts val="60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即把数据流图中的</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每个处理</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映射成软件结构中一个适当的</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模块</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 </a:t>
            </a:r>
            <a:endPar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endParaRPr>
          </a:p>
          <a:p>
            <a:pPr marL="1219200" lvl="2" indent="-285750" defTabSz="914400" fontAlgn="base">
              <a:spcAft>
                <a:spcPts val="60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从变换中心的边界开始沿着输入通路向外移动，把输入通路中每个处理映射成软件结构中</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Ca</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控制下的一个低层模块；</a:t>
            </a:r>
            <a:endPar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endParaRPr>
          </a:p>
          <a:p>
            <a:pPr marL="1219200" lvl="2" indent="-285750" defTabSz="914400" fontAlgn="base">
              <a:spcAft>
                <a:spcPts val="60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沿输出通路向外移动，把输出通路中每个处理映射成直接或间接受模块</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Ce</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控制的一个低层模块；</a:t>
            </a:r>
            <a:endPar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endParaRPr>
          </a:p>
          <a:p>
            <a:pPr marL="1219200" lvl="2" indent="-285750" defTabSz="914400" fontAlgn="base">
              <a:spcAft>
                <a:spcPts val="60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把变换中心内的每个处理映射成受</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Ct</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控制的一个模块。</a:t>
            </a:r>
          </a:p>
          <a:p>
            <a:pPr marL="742950" marR="0" lvl="1" indent="-285750" algn="l" defTabSz="914400" rtl="0" eaLnBrk="1" fontAlgn="base" latinLnBrk="0" hangingPunct="1">
              <a:spcBef>
                <a:spcPct val="20000"/>
              </a:spcBef>
              <a:spcAft>
                <a:spcPts val="60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为每个模块写一个简要说明：</a:t>
            </a:r>
          </a:p>
        </p:txBody>
      </p:sp>
      <p:sp>
        <p:nvSpPr>
          <p:cNvPr id="499715" name="Rectangle 3"/>
          <p:cNvSpPr>
            <a:spLocks noRot="1" noChangeArrowheads="1"/>
          </p:cNvSpPr>
          <p:nvPr/>
        </p:nvSpPr>
        <p:spPr bwMode="auto">
          <a:xfrm>
            <a:off x="1178560" y="130175"/>
            <a:ext cx="948944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idx="1"/>
          </p:nvPr>
        </p:nvSpPr>
        <p:spPr>
          <a:xfrm>
            <a:off x="622598" y="2133650"/>
            <a:ext cx="10171430" cy="2520851"/>
          </a:xfrm>
        </p:spPr>
        <p:txBody>
          <a:bodyPr vert="horz" wrap="square" lIns="91456" tIns="45728" rIns="91456" bIns="45728" numCol="1" anchor="t" anchorCtr="0" compatLnSpc="1"/>
          <a:lstStyle/>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进出该模块的信息（接口描述）；</a:t>
            </a: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模块内部的信息；</a:t>
            </a: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过程陈述，包括主要判定点及任务等；</a:t>
            </a: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对约束和特殊特点的简短讨论。</a:t>
            </a:r>
          </a:p>
        </p:txBody>
      </p:sp>
      <p:sp>
        <p:nvSpPr>
          <p:cNvPr id="501763" name="Rectangle 3"/>
          <p:cNvSpPr>
            <a:spLocks noRot="1" noChangeArrowheads="1"/>
          </p:cNvSpPr>
          <p:nvPr/>
        </p:nvSpPr>
        <p:spPr bwMode="auto">
          <a:xfrm>
            <a:off x="1020445" y="130175"/>
            <a:ext cx="964755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idx="1"/>
          </p:nvPr>
        </p:nvSpPr>
        <p:spPr>
          <a:xfrm>
            <a:off x="1033780" y="1196975"/>
            <a:ext cx="9187815" cy="51123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通常所说的结构化设计方法（简称</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SD</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方法），也就是基于数据流的设计方法。 </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面向数据流的设计方法</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把信息流映射成软件结构，</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信息流的类型决定了映射的方法。</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信息流可以分为</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变换流</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和</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事务流</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endPar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473091" name="Rectangle 3"/>
          <p:cNvSpPr>
            <a:spLocks noRot="1" noChangeArrowheads="1"/>
          </p:cNvSpPr>
          <p:nvPr/>
        </p:nvSpPr>
        <p:spPr bwMode="auto">
          <a:xfrm>
            <a:off x="982980" y="117475"/>
            <a:ext cx="961771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面向数据流的设计方法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4" descr="rj52"/>
          <p:cNvPicPr>
            <a:picLocks noChangeAspect="1"/>
          </p:cNvPicPr>
          <p:nvPr/>
        </p:nvPicPr>
        <p:blipFill>
          <a:blip r:embed="rId2"/>
          <a:stretch>
            <a:fillRect/>
          </a:stretch>
        </p:blipFill>
        <p:spPr>
          <a:xfrm>
            <a:off x="2710180" y="1036320"/>
            <a:ext cx="7197725" cy="5593080"/>
          </a:xfrm>
          <a:prstGeom prst="rect">
            <a:avLst/>
          </a:prstGeom>
          <a:noFill/>
          <a:ln w="9525">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59428" y="1476017"/>
            <a:ext cx="3672408" cy="4248472"/>
          </a:xfrm>
          <a:prstGeom prst="rect">
            <a:avLst/>
          </a:prstGeom>
          <a:solidFill>
            <a:schemeClr val="tx2">
              <a:lumMod val="60000"/>
              <a:lumOff val="40000"/>
            </a:schemeClr>
          </a:solidFill>
        </p:spPr>
        <p:txBody>
          <a:bodyPr wrap="square" rtlCol="0">
            <a:noAutofit/>
          </a:bodyPr>
          <a:lstStyle/>
          <a:p>
            <a:endParaRPr lang="zh-CN" altLang="en-US" dirty="0"/>
          </a:p>
        </p:txBody>
      </p:sp>
      <p:grpSp>
        <p:nvGrpSpPr>
          <p:cNvPr id="23555" name="Group 70"/>
          <p:cNvGrpSpPr/>
          <p:nvPr/>
        </p:nvGrpSpPr>
        <p:grpSpPr>
          <a:xfrm>
            <a:off x="7679413" y="1551999"/>
            <a:ext cx="2241965" cy="3936141"/>
            <a:chOff x="612" y="482"/>
            <a:chExt cx="1412" cy="2479"/>
          </a:xfrm>
        </p:grpSpPr>
        <p:sp>
          <p:nvSpPr>
            <p:cNvPr id="23599" name="Text Box 3"/>
            <p:cNvSpPr txBox="1"/>
            <p:nvPr/>
          </p:nvSpPr>
          <p:spPr>
            <a:xfrm>
              <a:off x="1066" y="935"/>
              <a:ext cx="499" cy="233"/>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smtClean="0">
                  <a:solidFill>
                    <a:schemeClr val="bg1"/>
                  </a:solidFill>
                </a:rPr>
                <a:t>C</a:t>
              </a:r>
              <a:r>
                <a:rPr lang="en-US" altLang="zh-CN" sz="1800" b="1" baseline="-25000" dirty="0">
                  <a:solidFill>
                    <a:schemeClr val="bg1"/>
                  </a:solidFill>
                </a:rPr>
                <a:t>a</a:t>
              </a:r>
              <a:endParaRPr lang="en-US" altLang="zh-CN" sz="1800" b="1" baseline="-25000" dirty="0">
                <a:solidFill>
                  <a:schemeClr val="bg1"/>
                </a:solidFill>
                <a:uFillTx/>
              </a:endParaRPr>
            </a:p>
          </p:txBody>
        </p:sp>
        <p:sp>
          <p:nvSpPr>
            <p:cNvPr id="23600" name="Text Box 4"/>
            <p:cNvSpPr txBox="1"/>
            <p:nvPr/>
          </p:nvSpPr>
          <p:spPr>
            <a:xfrm>
              <a:off x="612" y="1525"/>
              <a:ext cx="499" cy="2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C</a:t>
              </a:r>
              <a:endParaRPr lang="en-US" altLang="zh-CN" sz="1800" b="1" baseline="-25000" dirty="0">
                <a:solidFill>
                  <a:schemeClr val="bg1"/>
                </a:solidFill>
                <a:uFillTx/>
              </a:endParaRPr>
            </a:p>
          </p:txBody>
        </p:sp>
        <p:sp>
          <p:nvSpPr>
            <p:cNvPr id="23601" name="Text Box 6"/>
            <p:cNvSpPr txBox="1"/>
            <p:nvPr/>
          </p:nvSpPr>
          <p:spPr>
            <a:xfrm>
              <a:off x="612" y="2160"/>
              <a:ext cx="499" cy="2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B</a:t>
              </a:r>
              <a:endParaRPr lang="en-US" altLang="zh-CN" sz="1800" b="1" baseline="-25000" dirty="0">
                <a:solidFill>
                  <a:schemeClr val="bg1"/>
                </a:solidFill>
                <a:uFillTx/>
              </a:endParaRPr>
            </a:p>
          </p:txBody>
        </p:sp>
        <p:sp>
          <p:nvSpPr>
            <p:cNvPr id="23602" name="Text Box 7"/>
            <p:cNvSpPr txBox="1"/>
            <p:nvPr/>
          </p:nvSpPr>
          <p:spPr>
            <a:xfrm>
              <a:off x="1519" y="2160"/>
              <a:ext cx="499" cy="2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D</a:t>
              </a:r>
              <a:endParaRPr lang="en-US" altLang="zh-CN" sz="1800" b="1" baseline="-25000" dirty="0">
                <a:solidFill>
                  <a:schemeClr val="bg1"/>
                </a:solidFill>
                <a:uFillTx/>
              </a:endParaRPr>
            </a:p>
          </p:txBody>
        </p:sp>
        <p:sp>
          <p:nvSpPr>
            <p:cNvPr id="23603" name="Text Box 8"/>
            <p:cNvSpPr txBox="1"/>
            <p:nvPr/>
          </p:nvSpPr>
          <p:spPr>
            <a:xfrm>
              <a:off x="612" y="2729"/>
              <a:ext cx="499" cy="2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A</a:t>
              </a:r>
              <a:endParaRPr lang="en-US" altLang="zh-CN" sz="1800" b="1" baseline="-25000" dirty="0">
                <a:solidFill>
                  <a:schemeClr val="bg1"/>
                </a:solidFill>
                <a:uFillTx/>
              </a:endParaRPr>
            </a:p>
          </p:txBody>
        </p:sp>
        <p:sp>
          <p:nvSpPr>
            <p:cNvPr id="23604" name="Line 9"/>
            <p:cNvSpPr/>
            <p:nvPr/>
          </p:nvSpPr>
          <p:spPr>
            <a:xfrm flipH="1">
              <a:off x="884" y="1207"/>
              <a:ext cx="318" cy="318"/>
            </a:xfrm>
            <a:prstGeom prst="line">
              <a:avLst/>
            </a:prstGeom>
            <a:ln w="25400" cap="flat" cmpd="sng">
              <a:solidFill>
                <a:schemeClr val="bg1"/>
              </a:solidFill>
              <a:prstDash val="solid"/>
              <a:headEnd type="none" w="med" len="med"/>
              <a:tailEnd type="triangle" w="med" len="med"/>
            </a:ln>
          </p:spPr>
        </p:sp>
        <p:sp>
          <p:nvSpPr>
            <p:cNvPr id="23605" name="Line 10"/>
            <p:cNvSpPr/>
            <p:nvPr/>
          </p:nvSpPr>
          <p:spPr>
            <a:xfrm>
              <a:off x="884" y="1797"/>
              <a:ext cx="0" cy="363"/>
            </a:xfrm>
            <a:prstGeom prst="line">
              <a:avLst/>
            </a:prstGeom>
            <a:ln w="25400" cap="flat" cmpd="sng">
              <a:solidFill>
                <a:schemeClr val="bg1"/>
              </a:solidFill>
              <a:prstDash val="solid"/>
              <a:headEnd type="none" w="med" len="med"/>
              <a:tailEnd type="triangle" w="med" len="med"/>
            </a:ln>
          </p:spPr>
        </p:sp>
        <p:sp>
          <p:nvSpPr>
            <p:cNvPr id="23606" name="Line 11"/>
            <p:cNvSpPr/>
            <p:nvPr/>
          </p:nvSpPr>
          <p:spPr>
            <a:xfrm>
              <a:off x="884" y="2432"/>
              <a:ext cx="0" cy="272"/>
            </a:xfrm>
            <a:prstGeom prst="line">
              <a:avLst/>
            </a:prstGeom>
            <a:ln w="25400" cap="flat" cmpd="sng">
              <a:solidFill>
                <a:schemeClr val="bg1"/>
              </a:solidFill>
              <a:prstDash val="solid"/>
              <a:headEnd type="none" w="med" len="med"/>
              <a:tailEnd type="triangle" w="med" len="med"/>
            </a:ln>
          </p:spPr>
        </p:sp>
        <p:sp>
          <p:nvSpPr>
            <p:cNvPr id="23607" name="Line 12"/>
            <p:cNvSpPr/>
            <p:nvPr/>
          </p:nvSpPr>
          <p:spPr>
            <a:xfrm>
              <a:off x="1429" y="1207"/>
              <a:ext cx="317" cy="318"/>
            </a:xfrm>
            <a:prstGeom prst="line">
              <a:avLst/>
            </a:prstGeom>
            <a:ln w="25400" cap="flat" cmpd="sng">
              <a:solidFill>
                <a:schemeClr val="bg1"/>
              </a:solidFill>
              <a:prstDash val="solid"/>
              <a:headEnd type="none" w="med" len="med"/>
              <a:tailEnd type="triangle" w="med" len="med"/>
            </a:ln>
          </p:spPr>
        </p:sp>
        <p:sp>
          <p:nvSpPr>
            <p:cNvPr id="23608" name="Line 13"/>
            <p:cNvSpPr/>
            <p:nvPr/>
          </p:nvSpPr>
          <p:spPr>
            <a:xfrm>
              <a:off x="1791" y="1797"/>
              <a:ext cx="0" cy="363"/>
            </a:xfrm>
            <a:prstGeom prst="line">
              <a:avLst/>
            </a:prstGeom>
            <a:ln w="25400" cap="flat" cmpd="sng">
              <a:solidFill>
                <a:schemeClr val="bg1"/>
              </a:solidFill>
              <a:prstDash val="solid"/>
              <a:headEnd type="none" w="med" len="med"/>
              <a:tailEnd type="triangle" w="med" len="med"/>
            </a:ln>
          </p:spPr>
        </p:sp>
        <p:sp>
          <p:nvSpPr>
            <p:cNvPr id="23609" name="Text Box 15"/>
            <p:cNvSpPr txBox="1"/>
            <p:nvPr/>
          </p:nvSpPr>
          <p:spPr>
            <a:xfrm>
              <a:off x="1525" y="1540"/>
              <a:ext cx="499" cy="2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E</a:t>
              </a:r>
              <a:endParaRPr lang="en-US" altLang="zh-CN" sz="1800" b="1" baseline="-25000" dirty="0">
                <a:solidFill>
                  <a:schemeClr val="bg1"/>
                </a:solidFill>
                <a:uFillTx/>
              </a:endParaRPr>
            </a:p>
          </p:txBody>
        </p:sp>
        <p:sp>
          <p:nvSpPr>
            <p:cNvPr id="23610" name="Line 29"/>
            <p:cNvSpPr/>
            <p:nvPr/>
          </p:nvSpPr>
          <p:spPr>
            <a:xfrm flipH="1">
              <a:off x="1315" y="532"/>
              <a:ext cx="204" cy="390"/>
            </a:xfrm>
            <a:prstGeom prst="line">
              <a:avLst/>
            </a:prstGeom>
            <a:ln w="25400" cap="flat" cmpd="sng">
              <a:solidFill>
                <a:schemeClr val="bg1"/>
              </a:solidFill>
              <a:prstDash val="solid"/>
              <a:headEnd type="none" w="med" len="med"/>
              <a:tailEnd type="triangle" w="med" len="med"/>
            </a:ln>
          </p:spPr>
        </p:sp>
        <p:sp>
          <p:nvSpPr>
            <p:cNvPr id="23611" name="Line 32"/>
            <p:cNvSpPr/>
            <p:nvPr/>
          </p:nvSpPr>
          <p:spPr>
            <a:xfrm flipV="1">
              <a:off x="1315" y="523"/>
              <a:ext cx="159" cy="276"/>
            </a:xfrm>
            <a:prstGeom prst="line">
              <a:avLst/>
            </a:prstGeom>
            <a:ln w="25400" cap="flat" cmpd="sng">
              <a:solidFill>
                <a:schemeClr val="bg1"/>
              </a:solidFill>
              <a:prstDash val="solid"/>
              <a:headEnd type="none" w="med" len="med"/>
              <a:tailEnd type="triangle" w="med" len="med"/>
            </a:ln>
          </p:spPr>
        </p:sp>
        <p:sp>
          <p:nvSpPr>
            <p:cNvPr id="23612" name="Line 33"/>
            <p:cNvSpPr/>
            <p:nvPr/>
          </p:nvSpPr>
          <p:spPr>
            <a:xfrm flipV="1">
              <a:off x="884" y="1253"/>
              <a:ext cx="182" cy="181"/>
            </a:xfrm>
            <a:prstGeom prst="line">
              <a:avLst/>
            </a:prstGeom>
            <a:ln w="25400" cap="flat" cmpd="sng">
              <a:solidFill>
                <a:schemeClr val="bg1"/>
              </a:solidFill>
              <a:prstDash val="solid"/>
              <a:headEnd type="none" w="med" len="med"/>
              <a:tailEnd type="triangle" w="med" len="med"/>
            </a:ln>
          </p:spPr>
        </p:sp>
        <p:sp>
          <p:nvSpPr>
            <p:cNvPr id="23613" name="Line 34"/>
            <p:cNvSpPr/>
            <p:nvPr/>
          </p:nvSpPr>
          <p:spPr>
            <a:xfrm flipH="1" flipV="1">
              <a:off x="1581" y="1249"/>
              <a:ext cx="165" cy="182"/>
            </a:xfrm>
            <a:prstGeom prst="line">
              <a:avLst/>
            </a:prstGeom>
            <a:ln w="25400" cap="flat" cmpd="sng">
              <a:solidFill>
                <a:schemeClr val="bg1"/>
              </a:solidFill>
              <a:prstDash val="solid"/>
              <a:headEnd type="none" w="med" len="med"/>
              <a:tailEnd type="triangle" w="med" len="med"/>
            </a:ln>
          </p:spPr>
        </p:sp>
        <p:sp>
          <p:nvSpPr>
            <p:cNvPr id="23614" name="Line 35"/>
            <p:cNvSpPr/>
            <p:nvPr/>
          </p:nvSpPr>
          <p:spPr>
            <a:xfrm flipV="1">
              <a:off x="1746" y="1842"/>
              <a:ext cx="0" cy="227"/>
            </a:xfrm>
            <a:prstGeom prst="line">
              <a:avLst/>
            </a:prstGeom>
            <a:ln w="25400" cap="flat" cmpd="sng">
              <a:solidFill>
                <a:schemeClr val="bg1"/>
              </a:solidFill>
              <a:prstDash val="solid"/>
              <a:headEnd type="none" w="med" len="med"/>
              <a:tailEnd type="triangle" w="med" len="med"/>
            </a:ln>
          </p:spPr>
        </p:sp>
        <p:sp>
          <p:nvSpPr>
            <p:cNvPr id="23615" name="Line 36"/>
            <p:cNvSpPr/>
            <p:nvPr/>
          </p:nvSpPr>
          <p:spPr>
            <a:xfrm flipV="1">
              <a:off x="839" y="1842"/>
              <a:ext cx="0" cy="227"/>
            </a:xfrm>
            <a:prstGeom prst="line">
              <a:avLst/>
            </a:prstGeom>
            <a:ln w="25400" cap="flat" cmpd="sng">
              <a:solidFill>
                <a:schemeClr val="bg1"/>
              </a:solidFill>
              <a:prstDash val="solid"/>
              <a:headEnd type="none" w="med" len="med"/>
              <a:tailEnd type="triangle" w="med" len="med"/>
            </a:ln>
          </p:spPr>
        </p:sp>
        <p:sp>
          <p:nvSpPr>
            <p:cNvPr id="23616" name="Line 37"/>
            <p:cNvSpPr/>
            <p:nvPr/>
          </p:nvSpPr>
          <p:spPr>
            <a:xfrm flipV="1">
              <a:off x="839" y="2432"/>
              <a:ext cx="0" cy="182"/>
            </a:xfrm>
            <a:prstGeom prst="line">
              <a:avLst/>
            </a:prstGeom>
            <a:ln w="25400" cap="flat" cmpd="sng">
              <a:solidFill>
                <a:schemeClr val="bg1"/>
              </a:solidFill>
              <a:prstDash val="solid"/>
              <a:headEnd type="none" w="med" len="med"/>
              <a:tailEnd type="triangle" w="med" len="med"/>
            </a:ln>
          </p:spPr>
        </p:sp>
        <p:sp>
          <p:nvSpPr>
            <p:cNvPr id="23617" name="Text Box 51"/>
            <p:cNvSpPr txBox="1"/>
            <p:nvPr/>
          </p:nvSpPr>
          <p:spPr>
            <a:xfrm>
              <a:off x="1021" y="482"/>
              <a:ext cx="453"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c, e</a:t>
              </a:r>
            </a:p>
          </p:txBody>
        </p:sp>
        <p:sp>
          <p:nvSpPr>
            <p:cNvPr id="23618" name="Text Box 52"/>
            <p:cNvSpPr txBox="1"/>
            <p:nvPr/>
          </p:nvSpPr>
          <p:spPr>
            <a:xfrm>
              <a:off x="839" y="1117"/>
              <a:ext cx="227"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c</a:t>
              </a:r>
            </a:p>
          </p:txBody>
        </p:sp>
        <p:sp>
          <p:nvSpPr>
            <p:cNvPr id="23619" name="Text Box 53"/>
            <p:cNvSpPr txBox="1"/>
            <p:nvPr/>
          </p:nvSpPr>
          <p:spPr>
            <a:xfrm>
              <a:off x="657" y="1842"/>
              <a:ext cx="227"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b</a:t>
              </a:r>
            </a:p>
          </p:txBody>
        </p:sp>
        <p:sp>
          <p:nvSpPr>
            <p:cNvPr id="23620" name="Text Box 54"/>
            <p:cNvSpPr txBox="1"/>
            <p:nvPr/>
          </p:nvSpPr>
          <p:spPr>
            <a:xfrm>
              <a:off x="657" y="2432"/>
              <a:ext cx="227"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a</a:t>
              </a:r>
            </a:p>
          </p:txBody>
        </p:sp>
        <p:sp>
          <p:nvSpPr>
            <p:cNvPr id="23621" name="Text Box 55"/>
            <p:cNvSpPr txBox="1"/>
            <p:nvPr/>
          </p:nvSpPr>
          <p:spPr>
            <a:xfrm>
              <a:off x="1661" y="1144"/>
              <a:ext cx="227"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e</a:t>
              </a:r>
            </a:p>
          </p:txBody>
        </p:sp>
        <p:sp>
          <p:nvSpPr>
            <p:cNvPr id="23622" name="Text Box 56"/>
            <p:cNvSpPr txBox="1"/>
            <p:nvPr/>
          </p:nvSpPr>
          <p:spPr>
            <a:xfrm>
              <a:off x="1565" y="1842"/>
              <a:ext cx="227"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d</a:t>
              </a:r>
            </a:p>
          </p:txBody>
        </p:sp>
      </p:grpSp>
      <p:grpSp>
        <p:nvGrpSpPr>
          <p:cNvPr id="69" name="Group 95"/>
          <p:cNvGrpSpPr/>
          <p:nvPr/>
        </p:nvGrpSpPr>
        <p:grpSpPr>
          <a:xfrm>
            <a:off x="159136" y="1386536"/>
            <a:ext cx="6368118" cy="3805523"/>
            <a:chOff x="431" y="981"/>
            <a:chExt cx="5352" cy="2993"/>
          </a:xfrm>
        </p:grpSpPr>
        <p:sp>
          <p:nvSpPr>
            <p:cNvPr id="70" name="Oval 49"/>
            <p:cNvSpPr/>
            <p:nvPr/>
          </p:nvSpPr>
          <p:spPr>
            <a:xfrm>
              <a:off x="83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A</a:t>
              </a:r>
            </a:p>
          </p:txBody>
        </p:sp>
        <p:sp>
          <p:nvSpPr>
            <p:cNvPr id="71" name="Oval 51"/>
            <p:cNvSpPr/>
            <p:nvPr/>
          </p:nvSpPr>
          <p:spPr>
            <a:xfrm>
              <a:off x="1655"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B</a:t>
              </a:r>
            </a:p>
          </p:txBody>
        </p:sp>
        <p:sp>
          <p:nvSpPr>
            <p:cNvPr id="72" name="Oval 52"/>
            <p:cNvSpPr/>
            <p:nvPr/>
          </p:nvSpPr>
          <p:spPr>
            <a:xfrm>
              <a:off x="2381"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C</a:t>
              </a:r>
            </a:p>
          </p:txBody>
        </p:sp>
        <p:sp>
          <p:nvSpPr>
            <p:cNvPr id="73" name="Oval 53"/>
            <p:cNvSpPr/>
            <p:nvPr/>
          </p:nvSpPr>
          <p:spPr>
            <a:xfrm>
              <a:off x="3061" y="1979"/>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P</a:t>
              </a:r>
            </a:p>
          </p:txBody>
        </p:sp>
        <p:sp>
          <p:nvSpPr>
            <p:cNvPr id="74" name="Oval 54"/>
            <p:cNvSpPr/>
            <p:nvPr/>
          </p:nvSpPr>
          <p:spPr>
            <a:xfrm>
              <a:off x="464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W</a:t>
              </a:r>
            </a:p>
          </p:txBody>
        </p:sp>
        <p:sp>
          <p:nvSpPr>
            <p:cNvPr id="75" name="Oval 55"/>
            <p:cNvSpPr/>
            <p:nvPr/>
          </p:nvSpPr>
          <p:spPr>
            <a:xfrm>
              <a:off x="4286"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U</a:t>
              </a:r>
            </a:p>
          </p:txBody>
        </p:sp>
        <p:sp>
          <p:nvSpPr>
            <p:cNvPr id="76" name="Oval 56"/>
            <p:cNvSpPr/>
            <p:nvPr/>
          </p:nvSpPr>
          <p:spPr>
            <a:xfrm>
              <a:off x="1247" y="3022"/>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D</a:t>
              </a:r>
            </a:p>
          </p:txBody>
        </p:sp>
        <p:sp>
          <p:nvSpPr>
            <p:cNvPr id="77" name="Oval 57"/>
            <p:cNvSpPr/>
            <p:nvPr/>
          </p:nvSpPr>
          <p:spPr>
            <a:xfrm>
              <a:off x="2200" y="3067"/>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E</a:t>
              </a:r>
            </a:p>
          </p:txBody>
        </p:sp>
        <p:sp>
          <p:nvSpPr>
            <p:cNvPr id="78" name="Oval 58"/>
            <p:cNvSpPr/>
            <p:nvPr/>
          </p:nvSpPr>
          <p:spPr>
            <a:xfrm>
              <a:off x="3198" y="284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Q</a:t>
              </a:r>
            </a:p>
          </p:txBody>
        </p:sp>
        <p:sp>
          <p:nvSpPr>
            <p:cNvPr id="79" name="Oval 59"/>
            <p:cNvSpPr/>
            <p:nvPr/>
          </p:nvSpPr>
          <p:spPr>
            <a:xfrm>
              <a:off x="5012"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V</a:t>
              </a:r>
            </a:p>
          </p:txBody>
        </p:sp>
        <p:sp>
          <p:nvSpPr>
            <p:cNvPr id="80" name="Oval 60"/>
            <p:cNvSpPr/>
            <p:nvPr/>
          </p:nvSpPr>
          <p:spPr>
            <a:xfrm>
              <a:off x="3833" y="2115"/>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R</a:t>
              </a:r>
            </a:p>
          </p:txBody>
        </p:sp>
        <p:sp>
          <p:nvSpPr>
            <p:cNvPr id="81" name="Line 61"/>
            <p:cNvSpPr/>
            <p:nvPr/>
          </p:nvSpPr>
          <p:spPr>
            <a:xfrm>
              <a:off x="431" y="1706"/>
              <a:ext cx="362" cy="0"/>
            </a:xfrm>
            <a:prstGeom prst="line">
              <a:avLst/>
            </a:prstGeom>
            <a:ln w="25400" cap="flat" cmpd="sng">
              <a:solidFill>
                <a:schemeClr val="bg1"/>
              </a:solidFill>
              <a:prstDash val="solid"/>
              <a:headEnd type="none" w="med" len="med"/>
              <a:tailEnd type="triangle" w="med" len="med"/>
            </a:ln>
          </p:spPr>
        </p:sp>
        <p:sp>
          <p:nvSpPr>
            <p:cNvPr id="82" name="Line 62"/>
            <p:cNvSpPr/>
            <p:nvPr/>
          </p:nvSpPr>
          <p:spPr>
            <a:xfrm>
              <a:off x="1292" y="1706"/>
              <a:ext cx="363" cy="0"/>
            </a:xfrm>
            <a:prstGeom prst="line">
              <a:avLst/>
            </a:prstGeom>
            <a:ln w="25400" cap="flat" cmpd="sng">
              <a:solidFill>
                <a:schemeClr val="bg1"/>
              </a:solidFill>
              <a:prstDash val="solid"/>
              <a:headEnd type="none" w="med" len="med"/>
              <a:tailEnd type="triangle" w="med" len="med"/>
            </a:ln>
          </p:spPr>
        </p:sp>
        <p:sp>
          <p:nvSpPr>
            <p:cNvPr id="83" name="Line 63"/>
            <p:cNvSpPr/>
            <p:nvPr/>
          </p:nvSpPr>
          <p:spPr>
            <a:xfrm>
              <a:off x="2109" y="1706"/>
              <a:ext cx="272" cy="0"/>
            </a:xfrm>
            <a:prstGeom prst="line">
              <a:avLst/>
            </a:prstGeom>
            <a:ln w="25400" cap="flat" cmpd="sng">
              <a:solidFill>
                <a:schemeClr val="bg1"/>
              </a:solidFill>
              <a:prstDash val="solid"/>
              <a:headEnd type="none" w="med" len="med"/>
              <a:tailEnd type="triangle" w="med" len="med"/>
            </a:ln>
          </p:spPr>
        </p:sp>
        <p:sp>
          <p:nvSpPr>
            <p:cNvPr id="84" name="Line 64"/>
            <p:cNvSpPr/>
            <p:nvPr/>
          </p:nvSpPr>
          <p:spPr>
            <a:xfrm>
              <a:off x="2789" y="1842"/>
              <a:ext cx="318" cy="227"/>
            </a:xfrm>
            <a:prstGeom prst="line">
              <a:avLst/>
            </a:prstGeom>
            <a:ln w="25400" cap="flat" cmpd="sng">
              <a:solidFill>
                <a:schemeClr val="bg1"/>
              </a:solidFill>
              <a:prstDash val="solid"/>
              <a:headEnd type="none" w="med" len="med"/>
              <a:tailEnd type="triangle" w="med" len="med"/>
            </a:ln>
          </p:spPr>
        </p:sp>
        <p:sp>
          <p:nvSpPr>
            <p:cNvPr id="85" name="Line 65"/>
            <p:cNvSpPr/>
            <p:nvPr/>
          </p:nvSpPr>
          <p:spPr>
            <a:xfrm>
              <a:off x="657" y="3249"/>
              <a:ext cx="545" cy="0"/>
            </a:xfrm>
            <a:prstGeom prst="line">
              <a:avLst/>
            </a:prstGeom>
            <a:ln w="25400" cap="flat" cmpd="sng">
              <a:solidFill>
                <a:schemeClr val="bg1"/>
              </a:solidFill>
              <a:prstDash val="solid"/>
              <a:headEnd type="none" w="med" len="med"/>
              <a:tailEnd type="triangle" w="med" len="med"/>
            </a:ln>
          </p:spPr>
        </p:sp>
        <p:sp>
          <p:nvSpPr>
            <p:cNvPr id="86" name="Line 66"/>
            <p:cNvSpPr/>
            <p:nvPr/>
          </p:nvSpPr>
          <p:spPr>
            <a:xfrm>
              <a:off x="1701" y="3249"/>
              <a:ext cx="499" cy="0"/>
            </a:xfrm>
            <a:prstGeom prst="line">
              <a:avLst/>
            </a:prstGeom>
            <a:ln w="25400" cap="flat" cmpd="sng">
              <a:solidFill>
                <a:schemeClr val="bg1"/>
              </a:solidFill>
              <a:prstDash val="solid"/>
              <a:headEnd type="none" w="med" len="med"/>
              <a:tailEnd type="triangle" w="med" len="med"/>
            </a:ln>
          </p:spPr>
        </p:sp>
        <p:sp>
          <p:nvSpPr>
            <p:cNvPr id="87" name="Line 67"/>
            <p:cNvSpPr/>
            <p:nvPr/>
          </p:nvSpPr>
          <p:spPr>
            <a:xfrm flipV="1">
              <a:off x="2653" y="3113"/>
              <a:ext cx="545" cy="136"/>
            </a:xfrm>
            <a:prstGeom prst="line">
              <a:avLst/>
            </a:prstGeom>
            <a:ln w="25400" cap="flat" cmpd="sng">
              <a:solidFill>
                <a:schemeClr val="bg1"/>
              </a:solidFill>
              <a:prstDash val="solid"/>
              <a:headEnd type="none" w="med" len="med"/>
              <a:tailEnd type="triangle" w="med" len="med"/>
            </a:ln>
          </p:spPr>
        </p:sp>
        <p:sp>
          <p:nvSpPr>
            <p:cNvPr id="88" name="Line 68"/>
            <p:cNvSpPr/>
            <p:nvPr/>
          </p:nvSpPr>
          <p:spPr>
            <a:xfrm flipH="1" flipV="1">
              <a:off x="3334" y="2432"/>
              <a:ext cx="90" cy="363"/>
            </a:xfrm>
            <a:prstGeom prst="line">
              <a:avLst/>
            </a:prstGeom>
            <a:ln w="25400" cap="flat" cmpd="sng">
              <a:solidFill>
                <a:schemeClr val="bg1"/>
              </a:solidFill>
              <a:prstDash val="solid"/>
              <a:headEnd type="none" w="med" len="med"/>
              <a:tailEnd type="triangle" w="med" len="med"/>
            </a:ln>
          </p:spPr>
        </p:sp>
        <p:sp>
          <p:nvSpPr>
            <p:cNvPr id="89" name="Line 69"/>
            <p:cNvSpPr/>
            <p:nvPr/>
          </p:nvSpPr>
          <p:spPr>
            <a:xfrm>
              <a:off x="3515" y="2205"/>
              <a:ext cx="363" cy="46"/>
            </a:xfrm>
            <a:prstGeom prst="line">
              <a:avLst/>
            </a:prstGeom>
            <a:ln w="25400" cap="flat" cmpd="sng">
              <a:solidFill>
                <a:schemeClr val="bg1"/>
              </a:solidFill>
              <a:prstDash val="solid"/>
              <a:headEnd type="none" w="med" len="med"/>
              <a:tailEnd type="triangle" w="med" len="med"/>
            </a:ln>
          </p:spPr>
        </p:sp>
        <p:sp>
          <p:nvSpPr>
            <p:cNvPr id="90" name="Line 70"/>
            <p:cNvSpPr/>
            <p:nvPr/>
          </p:nvSpPr>
          <p:spPr>
            <a:xfrm flipV="1">
              <a:off x="4195" y="1797"/>
              <a:ext cx="454" cy="363"/>
            </a:xfrm>
            <a:prstGeom prst="line">
              <a:avLst/>
            </a:prstGeom>
            <a:ln w="25400" cap="flat" cmpd="sng">
              <a:solidFill>
                <a:schemeClr val="bg1"/>
              </a:solidFill>
              <a:prstDash val="solid"/>
              <a:headEnd type="none" w="med" len="med"/>
              <a:tailEnd type="triangle" w="med" len="med"/>
            </a:ln>
          </p:spPr>
        </p:sp>
        <p:sp>
          <p:nvSpPr>
            <p:cNvPr id="91" name="Line 71"/>
            <p:cNvSpPr/>
            <p:nvPr/>
          </p:nvSpPr>
          <p:spPr>
            <a:xfrm>
              <a:off x="5103" y="1661"/>
              <a:ext cx="544" cy="0"/>
            </a:xfrm>
            <a:prstGeom prst="line">
              <a:avLst/>
            </a:prstGeom>
            <a:ln w="25400" cap="flat" cmpd="sng">
              <a:solidFill>
                <a:schemeClr val="bg1"/>
              </a:solidFill>
              <a:prstDash val="solid"/>
              <a:headEnd type="none" w="med" len="med"/>
              <a:tailEnd type="triangle" w="med" len="med"/>
            </a:ln>
          </p:spPr>
        </p:sp>
        <p:sp>
          <p:nvSpPr>
            <p:cNvPr id="92" name="Line 72"/>
            <p:cNvSpPr/>
            <p:nvPr/>
          </p:nvSpPr>
          <p:spPr>
            <a:xfrm>
              <a:off x="4150" y="2614"/>
              <a:ext cx="182" cy="362"/>
            </a:xfrm>
            <a:prstGeom prst="line">
              <a:avLst/>
            </a:prstGeom>
            <a:ln w="25400" cap="flat" cmpd="sng">
              <a:solidFill>
                <a:schemeClr val="bg1"/>
              </a:solidFill>
              <a:prstDash val="solid"/>
              <a:headEnd type="none" w="med" len="med"/>
              <a:tailEnd type="triangle" w="med" len="med"/>
            </a:ln>
          </p:spPr>
        </p:sp>
        <p:sp>
          <p:nvSpPr>
            <p:cNvPr id="93" name="Line 73"/>
            <p:cNvSpPr/>
            <p:nvPr/>
          </p:nvSpPr>
          <p:spPr>
            <a:xfrm>
              <a:off x="4740" y="3203"/>
              <a:ext cx="226" cy="0"/>
            </a:xfrm>
            <a:prstGeom prst="line">
              <a:avLst/>
            </a:prstGeom>
            <a:ln w="25400" cap="flat" cmpd="sng">
              <a:solidFill>
                <a:schemeClr val="bg1"/>
              </a:solidFill>
              <a:prstDash val="solid"/>
              <a:headEnd type="none" w="med" len="med"/>
              <a:tailEnd type="triangle" w="med" len="med"/>
            </a:ln>
          </p:spPr>
        </p:sp>
        <p:sp>
          <p:nvSpPr>
            <p:cNvPr id="94" name="Line 74"/>
            <p:cNvSpPr/>
            <p:nvPr/>
          </p:nvSpPr>
          <p:spPr>
            <a:xfrm>
              <a:off x="5465" y="3203"/>
              <a:ext cx="318" cy="0"/>
            </a:xfrm>
            <a:prstGeom prst="line">
              <a:avLst/>
            </a:prstGeom>
            <a:ln w="25400" cap="flat" cmpd="sng">
              <a:solidFill>
                <a:schemeClr val="bg1"/>
              </a:solidFill>
              <a:prstDash val="solid"/>
              <a:headEnd type="none" w="med" len="med"/>
              <a:tailEnd type="triangle" w="med" len="med"/>
            </a:ln>
          </p:spPr>
        </p:sp>
        <p:sp>
          <p:nvSpPr>
            <p:cNvPr id="95" name="Text Box 75"/>
            <p:cNvSpPr txBox="1"/>
            <p:nvPr/>
          </p:nvSpPr>
          <p:spPr>
            <a:xfrm>
              <a:off x="1384"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a</a:t>
              </a:r>
            </a:p>
          </p:txBody>
        </p:sp>
        <p:sp>
          <p:nvSpPr>
            <p:cNvPr id="96" name="Text Box 76"/>
            <p:cNvSpPr txBox="1"/>
            <p:nvPr/>
          </p:nvSpPr>
          <p:spPr>
            <a:xfrm>
              <a:off x="3606" y="1917"/>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r</a:t>
              </a:r>
            </a:p>
          </p:txBody>
        </p:sp>
        <p:sp>
          <p:nvSpPr>
            <p:cNvPr id="97" name="Text Box 77"/>
            <p:cNvSpPr txBox="1"/>
            <p:nvPr/>
          </p:nvSpPr>
          <p:spPr>
            <a:xfrm>
              <a:off x="2925" y="166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c</a:t>
              </a:r>
            </a:p>
          </p:txBody>
        </p:sp>
        <p:sp>
          <p:nvSpPr>
            <p:cNvPr id="98" name="Text Box 78"/>
            <p:cNvSpPr txBox="1"/>
            <p:nvPr/>
          </p:nvSpPr>
          <p:spPr>
            <a:xfrm>
              <a:off x="3878" y="265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u</a:t>
              </a:r>
            </a:p>
          </p:txBody>
        </p:sp>
        <p:sp>
          <p:nvSpPr>
            <p:cNvPr id="99" name="Text Box 79"/>
            <p:cNvSpPr txBox="1"/>
            <p:nvPr/>
          </p:nvSpPr>
          <p:spPr>
            <a:xfrm>
              <a:off x="4151" y="175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w</a:t>
              </a:r>
            </a:p>
          </p:txBody>
        </p:sp>
        <p:sp>
          <p:nvSpPr>
            <p:cNvPr id="100" name="Text Box 80"/>
            <p:cNvSpPr txBox="1"/>
            <p:nvPr/>
          </p:nvSpPr>
          <p:spPr>
            <a:xfrm>
              <a:off x="1792" y="293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d</a:t>
              </a:r>
            </a:p>
          </p:txBody>
        </p:sp>
        <p:sp>
          <p:nvSpPr>
            <p:cNvPr id="101" name="Text Box 81"/>
            <p:cNvSpPr txBox="1"/>
            <p:nvPr/>
          </p:nvSpPr>
          <p:spPr>
            <a:xfrm>
              <a:off x="2744"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e</a:t>
              </a:r>
            </a:p>
          </p:txBody>
        </p:sp>
        <p:sp>
          <p:nvSpPr>
            <p:cNvPr id="102" name="Text Box 82"/>
            <p:cNvSpPr txBox="1"/>
            <p:nvPr/>
          </p:nvSpPr>
          <p:spPr>
            <a:xfrm>
              <a:off x="3470" y="243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p</a:t>
              </a:r>
            </a:p>
          </p:txBody>
        </p:sp>
        <p:sp>
          <p:nvSpPr>
            <p:cNvPr id="103" name="Text Box 83"/>
            <p:cNvSpPr txBox="1"/>
            <p:nvPr/>
          </p:nvSpPr>
          <p:spPr>
            <a:xfrm>
              <a:off x="4786"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v</a:t>
              </a:r>
            </a:p>
          </p:txBody>
        </p:sp>
        <p:sp>
          <p:nvSpPr>
            <p:cNvPr id="104" name="Text Box 84"/>
            <p:cNvSpPr txBox="1"/>
            <p:nvPr/>
          </p:nvSpPr>
          <p:spPr>
            <a:xfrm>
              <a:off x="2109"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b</a:t>
              </a:r>
            </a:p>
          </p:txBody>
        </p:sp>
        <p:sp>
          <p:nvSpPr>
            <p:cNvPr id="105" name="Line 85"/>
            <p:cNvSpPr/>
            <p:nvPr/>
          </p:nvSpPr>
          <p:spPr>
            <a:xfrm>
              <a:off x="2789" y="1026"/>
              <a:ext cx="272" cy="499"/>
            </a:xfrm>
            <a:prstGeom prst="line">
              <a:avLst/>
            </a:prstGeom>
            <a:ln w="9525" cap="flat" cmpd="sng">
              <a:solidFill>
                <a:schemeClr val="bg1"/>
              </a:solidFill>
              <a:prstDash val="dash"/>
              <a:headEnd type="none" w="med" len="med"/>
              <a:tailEnd type="none" w="med" len="med"/>
            </a:ln>
          </p:spPr>
        </p:sp>
        <p:sp>
          <p:nvSpPr>
            <p:cNvPr id="106" name="Line 86"/>
            <p:cNvSpPr/>
            <p:nvPr/>
          </p:nvSpPr>
          <p:spPr>
            <a:xfrm flipH="1">
              <a:off x="2789" y="1525"/>
              <a:ext cx="272" cy="2132"/>
            </a:xfrm>
            <a:prstGeom prst="line">
              <a:avLst/>
            </a:prstGeom>
            <a:ln w="9525" cap="flat" cmpd="sng">
              <a:solidFill>
                <a:schemeClr val="bg1"/>
              </a:solidFill>
              <a:prstDash val="dash"/>
              <a:headEnd type="none" w="med" len="med"/>
              <a:tailEnd type="none" w="med" len="med"/>
            </a:ln>
          </p:spPr>
        </p:sp>
        <p:sp>
          <p:nvSpPr>
            <p:cNvPr id="107" name="Line 87"/>
            <p:cNvSpPr/>
            <p:nvPr/>
          </p:nvSpPr>
          <p:spPr>
            <a:xfrm flipH="1">
              <a:off x="1882" y="3657"/>
              <a:ext cx="907" cy="317"/>
            </a:xfrm>
            <a:prstGeom prst="line">
              <a:avLst/>
            </a:prstGeom>
            <a:ln w="9525" cap="flat" cmpd="sng">
              <a:solidFill>
                <a:schemeClr val="bg1"/>
              </a:solidFill>
              <a:prstDash val="dash"/>
              <a:headEnd type="none" w="med" len="med"/>
              <a:tailEnd type="none" w="med" len="med"/>
            </a:ln>
          </p:spPr>
        </p:sp>
        <p:sp>
          <p:nvSpPr>
            <p:cNvPr id="108" name="Line 88"/>
            <p:cNvSpPr/>
            <p:nvPr/>
          </p:nvSpPr>
          <p:spPr>
            <a:xfrm flipH="1">
              <a:off x="4513" y="981"/>
              <a:ext cx="363" cy="363"/>
            </a:xfrm>
            <a:prstGeom prst="line">
              <a:avLst/>
            </a:prstGeom>
            <a:ln w="9525" cap="flat" cmpd="sng">
              <a:solidFill>
                <a:schemeClr val="bg1"/>
              </a:solidFill>
              <a:prstDash val="dash"/>
              <a:headEnd type="none" w="med" len="med"/>
              <a:tailEnd type="none" w="med" len="med"/>
            </a:ln>
          </p:spPr>
        </p:sp>
        <p:sp>
          <p:nvSpPr>
            <p:cNvPr id="109" name="Line 89"/>
            <p:cNvSpPr/>
            <p:nvPr/>
          </p:nvSpPr>
          <p:spPr>
            <a:xfrm flipH="1">
              <a:off x="4105" y="1344"/>
              <a:ext cx="408" cy="2041"/>
            </a:xfrm>
            <a:prstGeom prst="line">
              <a:avLst/>
            </a:prstGeom>
            <a:ln w="9525" cap="flat" cmpd="sng">
              <a:solidFill>
                <a:schemeClr val="bg1"/>
              </a:solidFill>
              <a:prstDash val="dash"/>
              <a:headEnd type="none" w="med" len="med"/>
              <a:tailEnd type="none" w="med" len="med"/>
            </a:ln>
          </p:spPr>
        </p:sp>
        <p:sp>
          <p:nvSpPr>
            <p:cNvPr id="110" name="Line 90"/>
            <p:cNvSpPr/>
            <p:nvPr/>
          </p:nvSpPr>
          <p:spPr>
            <a:xfrm>
              <a:off x="4105" y="3385"/>
              <a:ext cx="408" cy="589"/>
            </a:xfrm>
            <a:prstGeom prst="line">
              <a:avLst/>
            </a:prstGeom>
            <a:ln w="9525" cap="flat" cmpd="sng">
              <a:solidFill>
                <a:schemeClr val="bg1"/>
              </a:solidFill>
              <a:prstDash val="dash"/>
              <a:headEnd type="none" w="med" len="med"/>
              <a:tailEnd type="none" w="med" len="med"/>
            </a:ln>
          </p:spPr>
        </p:sp>
        <p:sp>
          <p:nvSpPr>
            <p:cNvPr id="111" name="Text Box 91"/>
            <p:cNvSpPr txBox="1"/>
            <p:nvPr/>
          </p:nvSpPr>
          <p:spPr>
            <a:xfrm>
              <a:off x="3288" y="1207"/>
              <a:ext cx="748"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变换中心</a:t>
              </a:r>
            </a:p>
          </p:txBody>
        </p:sp>
        <p:sp>
          <p:nvSpPr>
            <p:cNvPr id="112" name="Text Box 93"/>
            <p:cNvSpPr txBox="1"/>
            <p:nvPr/>
          </p:nvSpPr>
          <p:spPr>
            <a:xfrm>
              <a:off x="4513" y="2251"/>
              <a:ext cx="726"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传出部分</a:t>
              </a:r>
            </a:p>
          </p:txBody>
        </p:sp>
        <p:sp>
          <p:nvSpPr>
            <p:cNvPr id="113" name="Text Box 94"/>
            <p:cNvSpPr txBox="1"/>
            <p:nvPr/>
          </p:nvSpPr>
          <p:spPr>
            <a:xfrm>
              <a:off x="1882" y="2296"/>
              <a:ext cx="772"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传入部分</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a:off x="7319342" y="1476017"/>
            <a:ext cx="3672408" cy="4248472"/>
          </a:xfrm>
          <a:prstGeom prst="rect">
            <a:avLst/>
          </a:prstGeom>
          <a:solidFill>
            <a:schemeClr val="tx2">
              <a:lumMod val="60000"/>
              <a:lumOff val="40000"/>
            </a:schemeClr>
          </a:solidFill>
        </p:spPr>
        <p:txBody>
          <a:bodyPr wrap="square" rtlCol="0">
            <a:noAutofit/>
          </a:bodyPr>
          <a:lstStyle/>
          <a:p>
            <a:endParaRPr lang="zh-CN" altLang="en-US" dirty="0"/>
          </a:p>
        </p:txBody>
      </p:sp>
      <p:grpSp>
        <p:nvGrpSpPr>
          <p:cNvPr id="24579" name="Group 34"/>
          <p:cNvGrpSpPr/>
          <p:nvPr/>
        </p:nvGrpSpPr>
        <p:grpSpPr>
          <a:xfrm>
            <a:off x="7784089" y="1918566"/>
            <a:ext cx="2726055" cy="3331580"/>
            <a:chOff x="521" y="802"/>
            <a:chExt cx="1452" cy="1649"/>
          </a:xfrm>
        </p:grpSpPr>
        <p:sp>
          <p:nvSpPr>
            <p:cNvPr id="24604" name="Text Box 6"/>
            <p:cNvSpPr txBox="1"/>
            <p:nvPr/>
          </p:nvSpPr>
          <p:spPr>
            <a:xfrm>
              <a:off x="975" y="1255"/>
              <a:ext cx="499" cy="183"/>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smtClean="0">
                  <a:solidFill>
                    <a:schemeClr val="bg1"/>
                  </a:solidFill>
                </a:rPr>
                <a:t>C</a:t>
              </a:r>
              <a:r>
                <a:rPr lang="en-US" altLang="zh-CN" sz="1800" b="1" baseline="-25000" dirty="0">
                  <a:solidFill>
                    <a:schemeClr val="bg1"/>
                  </a:solidFill>
                </a:rPr>
                <a:t>e</a:t>
              </a:r>
              <a:endParaRPr lang="en-US" altLang="zh-CN" sz="1800" b="1" baseline="-25000" dirty="0">
                <a:solidFill>
                  <a:schemeClr val="bg1"/>
                </a:solidFill>
                <a:uFillTx/>
              </a:endParaRPr>
            </a:p>
          </p:txBody>
        </p:sp>
        <p:sp>
          <p:nvSpPr>
            <p:cNvPr id="24605" name="Text Box 7"/>
            <p:cNvSpPr txBox="1"/>
            <p:nvPr/>
          </p:nvSpPr>
          <p:spPr>
            <a:xfrm>
              <a:off x="521" y="1752"/>
              <a:ext cx="499" cy="18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W</a:t>
              </a:r>
              <a:endParaRPr lang="en-US" altLang="zh-CN" sz="1800" b="1" baseline="-25000" dirty="0">
                <a:solidFill>
                  <a:schemeClr val="bg1"/>
                </a:solidFill>
                <a:uFillTx/>
              </a:endParaRPr>
            </a:p>
          </p:txBody>
        </p:sp>
        <p:sp>
          <p:nvSpPr>
            <p:cNvPr id="24606" name="Text Box 9"/>
            <p:cNvSpPr txBox="1"/>
            <p:nvPr/>
          </p:nvSpPr>
          <p:spPr>
            <a:xfrm>
              <a:off x="1428" y="2269"/>
              <a:ext cx="499" cy="18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V</a:t>
              </a:r>
              <a:endParaRPr lang="en-US" altLang="zh-CN" sz="1800" b="1" baseline="-25000" dirty="0">
                <a:solidFill>
                  <a:schemeClr val="bg1"/>
                </a:solidFill>
                <a:uFillTx/>
              </a:endParaRPr>
            </a:p>
          </p:txBody>
        </p:sp>
        <p:sp>
          <p:nvSpPr>
            <p:cNvPr id="24607" name="Line 11"/>
            <p:cNvSpPr/>
            <p:nvPr/>
          </p:nvSpPr>
          <p:spPr>
            <a:xfrm flipH="1">
              <a:off x="793" y="1434"/>
              <a:ext cx="318" cy="318"/>
            </a:xfrm>
            <a:prstGeom prst="line">
              <a:avLst/>
            </a:prstGeom>
            <a:ln w="25400" cap="flat" cmpd="sng">
              <a:solidFill>
                <a:schemeClr val="bg1"/>
              </a:solidFill>
              <a:prstDash val="solid"/>
              <a:headEnd type="none" w="med" len="med"/>
              <a:tailEnd type="triangle" w="med" len="med"/>
            </a:ln>
          </p:spPr>
        </p:sp>
        <p:sp>
          <p:nvSpPr>
            <p:cNvPr id="24608" name="Line 14"/>
            <p:cNvSpPr/>
            <p:nvPr/>
          </p:nvSpPr>
          <p:spPr>
            <a:xfrm>
              <a:off x="1338" y="1434"/>
              <a:ext cx="272" cy="273"/>
            </a:xfrm>
            <a:prstGeom prst="line">
              <a:avLst/>
            </a:prstGeom>
            <a:ln w="25400" cap="flat" cmpd="sng">
              <a:solidFill>
                <a:schemeClr val="bg1"/>
              </a:solidFill>
              <a:prstDash val="solid"/>
              <a:headEnd type="none" w="med" len="med"/>
              <a:tailEnd type="triangle" w="med" len="med"/>
            </a:ln>
          </p:spPr>
        </p:sp>
        <p:sp>
          <p:nvSpPr>
            <p:cNvPr id="24609" name="Line 15"/>
            <p:cNvSpPr/>
            <p:nvPr/>
          </p:nvSpPr>
          <p:spPr>
            <a:xfrm>
              <a:off x="1700" y="1906"/>
              <a:ext cx="0" cy="363"/>
            </a:xfrm>
            <a:prstGeom prst="line">
              <a:avLst/>
            </a:prstGeom>
            <a:ln w="25400" cap="flat" cmpd="sng">
              <a:solidFill>
                <a:schemeClr val="bg1"/>
              </a:solidFill>
              <a:prstDash val="solid"/>
              <a:headEnd type="none" w="med" len="med"/>
              <a:tailEnd type="triangle" w="med" len="med"/>
            </a:ln>
          </p:spPr>
        </p:sp>
        <p:sp>
          <p:nvSpPr>
            <p:cNvPr id="24610" name="Text Box 16"/>
            <p:cNvSpPr txBox="1"/>
            <p:nvPr/>
          </p:nvSpPr>
          <p:spPr>
            <a:xfrm>
              <a:off x="1428" y="1707"/>
              <a:ext cx="499" cy="18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U</a:t>
              </a:r>
              <a:endParaRPr lang="en-US" altLang="zh-CN" sz="1800" b="1" baseline="-25000" dirty="0">
                <a:solidFill>
                  <a:schemeClr val="bg1"/>
                </a:solidFill>
                <a:uFillTx/>
              </a:endParaRPr>
            </a:p>
          </p:txBody>
        </p:sp>
        <p:sp>
          <p:nvSpPr>
            <p:cNvPr id="24611" name="Line 19"/>
            <p:cNvSpPr/>
            <p:nvPr/>
          </p:nvSpPr>
          <p:spPr>
            <a:xfrm flipV="1">
              <a:off x="793" y="1480"/>
              <a:ext cx="182" cy="181"/>
            </a:xfrm>
            <a:prstGeom prst="line">
              <a:avLst/>
            </a:prstGeom>
            <a:ln w="25400" cap="flat" cmpd="sng">
              <a:solidFill>
                <a:schemeClr val="bg1"/>
              </a:solidFill>
              <a:prstDash val="solid"/>
              <a:headEnd type="triangle" w="med" len="med"/>
              <a:tailEnd type="none" w="med" len="med"/>
            </a:ln>
          </p:spPr>
        </p:sp>
        <p:sp>
          <p:nvSpPr>
            <p:cNvPr id="24612" name="Line 20"/>
            <p:cNvSpPr/>
            <p:nvPr/>
          </p:nvSpPr>
          <p:spPr>
            <a:xfrm flipH="1" flipV="1">
              <a:off x="1473" y="1475"/>
              <a:ext cx="181" cy="182"/>
            </a:xfrm>
            <a:prstGeom prst="line">
              <a:avLst/>
            </a:prstGeom>
            <a:ln w="25400" cap="flat" cmpd="sng">
              <a:solidFill>
                <a:schemeClr val="bg1"/>
              </a:solidFill>
              <a:prstDash val="solid"/>
              <a:headEnd type="triangle" w="med" len="med"/>
              <a:tailEnd type="none" w="med" len="med"/>
            </a:ln>
          </p:spPr>
        </p:sp>
        <p:sp>
          <p:nvSpPr>
            <p:cNvPr id="24613" name="Line 21"/>
            <p:cNvSpPr/>
            <p:nvPr/>
          </p:nvSpPr>
          <p:spPr>
            <a:xfrm flipV="1">
              <a:off x="1746" y="1978"/>
              <a:ext cx="0" cy="227"/>
            </a:xfrm>
            <a:prstGeom prst="line">
              <a:avLst/>
            </a:prstGeom>
            <a:ln w="25400" cap="flat" cmpd="sng">
              <a:solidFill>
                <a:schemeClr val="bg1"/>
              </a:solidFill>
              <a:prstDash val="solid"/>
              <a:headEnd type="triangle" w="med" len="med"/>
              <a:tailEnd type="none" w="med" len="med"/>
            </a:ln>
          </p:spPr>
        </p:sp>
        <p:sp>
          <p:nvSpPr>
            <p:cNvPr id="24614" name="Text Box 25"/>
            <p:cNvSpPr txBox="1"/>
            <p:nvPr/>
          </p:nvSpPr>
          <p:spPr>
            <a:xfrm>
              <a:off x="748" y="1344"/>
              <a:ext cx="227" cy="18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w</a:t>
              </a:r>
            </a:p>
          </p:txBody>
        </p:sp>
        <p:sp>
          <p:nvSpPr>
            <p:cNvPr id="24615" name="Text Box 28"/>
            <p:cNvSpPr txBox="1"/>
            <p:nvPr/>
          </p:nvSpPr>
          <p:spPr>
            <a:xfrm>
              <a:off x="1474" y="1344"/>
              <a:ext cx="227" cy="18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u</a:t>
              </a:r>
            </a:p>
          </p:txBody>
        </p:sp>
        <p:sp>
          <p:nvSpPr>
            <p:cNvPr id="24616" name="Text Box 29"/>
            <p:cNvSpPr txBox="1"/>
            <p:nvPr/>
          </p:nvSpPr>
          <p:spPr>
            <a:xfrm>
              <a:off x="1746" y="1951"/>
              <a:ext cx="227" cy="18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v</a:t>
              </a:r>
            </a:p>
          </p:txBody>
        </p:sp>
        <p:sp>
          <p:nvSpPr>
            <p:cNvPr id="24617" name="Line 30"/>
            <p:cNvSpPr/>
            <p:nvPr/>
          </p:nvSpPr>
          <p:spPr>
            <a:xfrm>
              <a:off x="975" y="847"/>
              <a:ext cx="272" cy="408"/>
            </a:xfrm>
            <a:prstGeom prst="line">
              <a:avLst/>
            </a:prstGeom>
            <a:ln w="25400" cap="flat" cmpd="sng">
              <a:solidFill>
                <a:schemeClr val="bg1"/>
              </a:solidFill>
              <a:prstDash val="solid"/>
              <a:headEnd type="none" w="med" len="med"/>
              <a:tailEnd type="triangle" w="med" len="med"/>
            </a:ln>
          </p:spPr>
        </p:sp>
        <p:sp>
          <p:nvSpPr>
            <p:cNvPr id="24618" name="Line 32"/>
            <p:cNvSpPr/>
            <p:nvPr/>
          </p:nvSpPr>
          <p:spPr>
            <a:xfrm>
              <a:off x="1066" y="892"/>
              <a:ext cx="181" cy="272"/>
            </a:xfrm>
            <a:prstGeom prst="line">
              <a:avLst/>
            </a:prstGeom>
            <a:ln w="25400" cap="flat" cmpd="sng">
              <a:solidFill>
                <a:schemeClr val="bg1"/>
              </a:solidFill>
              <a:prstDash val="solid"/>
              <a:headEnd type="none" w="med" len="med"/>
              <a:tailEnd type="triangle" w="med" len="med"/>
            </a:ln>
          </p:spPr>
        </p:sp>
        <p:sp>
          <p:nvSpPr>
            <p:cNvPr id="24619" name="Text Box 33"/>
            <p:cNvSpPr txBox="1"/>
            <p:nvPr/>
          </p:nvSpPr>
          <p:spPr>
            <a:xfrm>
              <a:off x="1156" y="802"/>
              <a:ext cx="409" cy="18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w, u</a:t>
              </a:r>
            </a:p>
          </p:txBody>
        </p:sp>
      </p:grpSp>
      <p:grpSp>
        <p:nvGrpSpPr>
          <p:cNvPr id="42" name="Group 95"/>
          <p:cNvGrpSpPr/>
          <p:nvPr/>
        </p:nvGrpSpPr>
        <p:grpSpPr>
          <a:xfrm>
            <a:off x="662002" y="1613912"/>
            <a:ext cx="6368118" cy="3805523"/>
            <a:chOff x="431" y="981"/>
            <a:chExt cx="5352" cy="2993"/>
          </a:xfrm>
        </p:grpSpPr>
        <p:sp>
          <p:nvSpPr>
            <p:cNvPr id="43" name="Oval 49"/>
            <p:cNvSpPr/>
            <p:nvPr/>
          </p:nvSpPr>
          <p:spPr>
            <a:xfrm>
              <a:off x="83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A</a:t>
              </a:r>
            </a:p>
          </p:txBody>
        </p:sp>
        <p:sp>
          <p:nvSpPr>
            <p:cNvPr id="44" name="Oval 51"/>
            <p:cNvSpPr/>
            <p:nvPr/>
          </p:nvSpPr>
          <p:spPr>
            <a:xfrm>
              <a:off x="1655"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B</a:t>
              </a:r>
            </a:p>
          </p:txBody>
        </p:sp>
        <p:sp>
          <p:nvSpPr>
            <p:cNvPr id="45" name="Oval 52"/>
            <p:cNvSpPr/>
            <p:nvPr/>
          </p:nvSpPr>
          <p:spPr>
            <a:xfrm>
              <a:off x="2381"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C</a:t>
              </a:r>
            </a:p>
          </p:txBody>
        </p:sp>
        <p:sp>
          <p:nvSpPr>
            <p:cNvPr id="46" name="Oval 53"/>
            <p:cNvSpPr/>
            <p:nvPr/>
          </p:nvSpPr>
          <p:spPr>
            <a:xfrm>
              <a:off x="3061" y="1979"/>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P</a:t>
              </a:r>
            </a:p>
          </p:txBody>
        </p:sp>
        <p:sp>
          <p:nvSpPr>
            <p:cNvPr id="47" name="Oval 54"/>
            <p:cNvSpPr/>
            <p:nvPr/>
          </p:nvSpPr>
          <p:spPr>
            <a:xfrm>
              <a:off x="464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W</a:t>
              </a:r>
            </a:p>
          </p:txBody>
        </p:sp>
        <p:sp>
          <p:nvSpPr>
            <p:cNvPr id="48" name="Oval 55"/>
            <p:cNvSpPr/>
            <p:nvPr/>
          </p:nvSpPr>
          <p:spPr>
            <a:xfrm>
              <a:off x="4286"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U</a:t>
              </a:r>
            </a:p>
          </p:txBody>
        </p:sp>
        <p:sp>
          <p:nvSpPr>
            <p:cNvPr id="49" name="Oval 56"/>
            <p:cNvSpPr/>
            <p:nvPr/>
          </p:nvSpPr>
          <p:spPr>
            <a:xfrm>
              <a:off x="1247" y="3022"/>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D</a:t>
              </a:r>
            </a:p>
          </p:txBody>
        </p:sp>
        <p:sp>
          <p:nvSpPr>
            <p:cNvPr id="50" name="Oval 57"/>
            <p:cNvSpPr/>
            <p:nvPr/>
          </p:nvSpPr>
          <p:spPr>
            <a:xfrm>
              <a:off x="2200" y="3067"/>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E</a:t>
              </a:r>
            </a:p>
          </p:txBody>
        </p:sp>
        <p:sp>
          <p:nvSpPr>
            <p:cNvPr id="51" name="Oval 58"/>
            <p:cNvSpPr/>
            <p:nvPr/>
          </p:nvSpPr>
          <p:spPr>
            <a:xfrm>
              <a:off x="3198" y="284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Q</a:t>
              </a:r>
            </a:p>
          </p:txBody>
        </p:sp>
        <p:sp>
          <p:nvSpPr>
            <p:cNvPr id="52" name="Oval 59"/>
            <p:cNvSpPr/>
            <p:nvPr/>
          </p:nvSpPr>
          <p:spPr>
            <a:xfrm>
              <a:off x="5012"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V</a:t>
              </a:r>
            </a:p>
          </p:txBody>
        </p:sp>
        <p:sp>
          <p:nvSpPr>
            <p:cNvPr id="53" name="Oval 60"/>
            <p:cNvSpPr/>
            <p:nvPr/>
          </p:nvSpPr>
          <p:spPr>
            <a:xfrm>
              <a:off x="3833" y="2115"/>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R</a:t>
              </a:r>
            </a:p>
          </p:txBody>
        </p:sp>
        <p:sp>
          <p:nvSpPr>
            <p:cNvPr id="54" name="Line 61"/>
            <p:cNvSpPr/>
            <p:nvPr/>
          </p:nvSpPr>
          <p:spPr>
            <a:xfrm>
              <a:off x="431" y="1706"/>
              <a:ext cx="362" cy="0"/>
            </a:xfrm>
            <a:prstGeom prst="line">
              <a:avLst/>
            </a:prstGeom>
            <a:ln w="25400" cap="flat" cmpd="sng">
              <a:solidFill>
                <a:schemeClr val="bg1"/>
              </a:solidFill>
              <a:prstDash val="solid"/>
              <a:headEnd type="none" w="med" len="med"/>
              <a:tailEnd type="triangle" w="med" len="med"/>
            </a:ln>
          </p:spPr>
        </p:sp>
        <p:sp>
          <p:nvSpPr>
            <p:cNvPr id="55" name="Line 62"/>
            <p:cNvSpPr/>
            <p:nvPr/>
          </p:nvSpPr>
          <p:spPr>
            <a:xfrm>
              <a:off x="1292" y="1706"/>
              <a:ext cx="363" cy="0"/>
            </a:xfrm>
            <a:prstGeom prst="line">
              <a:avLst/>
            </a:prstGeom>
            <a:ln w="25400" cap="flat" cmpd="sng">
              <a:solidFill>
                <a:schemeClr val="bg1"/>
              </a:solidFill>
              <a:prstDash val="solid"/>
              <a:headEnd type="none" w="med" len="med"/>
              <a:tailEnd type="triangle" w="med" len="med"/>
            </a:ln>
          </p:spPr>
        </p:sp>
        <p:sp>
          <p:nvSpPr>
            <p:cNvPr id="56" name="Line 63"/>
            <p:cNvSpPr/>
            <p:nvPr/>
          </p:nvSpPr>
          <p:spPr>
            <a:xfrm>
              <a:off x="2109" y="1706"/>
              <a:ext cx="272" cy="0"/>
            </a:xfrm>
            <a:prstGeom prst="line">
              <a:avLst/>
            </a:prstGeom>
            <a:ln w="25400" cap="flat" cmpd="sng">
              <a:solidFill>
                <a:schemeClr val="bg1"/>
              </a:solidFill>
              <a:prstDash val="solid"/>
              <a:headEnd type="none" w="med" len="med"/>
              <a:tailEnd type="triangle" w="med" len="med"/>
            </a:ln>
          </p:spPr>
        </p:sp>
        <p:sp>
          <p:nvSpPr>
            <p:cNvPr id="57" name="Line 64"/>
            <p:cNvSpPr/>
            <p:nvPr/>
          </p:nvSpPr>
          <p:spPr>
            <a:xfrm>
              <a:off x="2789" y="1842"/>
              <a:ext cx="318" cy="227"/>
            </a:xfrm>
            <a:prstGeom prst="line">
              <a:avLst/>
            </a:prstGeom>
            <a:ln w="25400" cap="flat" cmpd="sng">
              <a:solidFill>
                <a:schemeClr val="bg1"/>
              </a:solidFill>
              <a:prstDash val="solid"/>
              <a:headEnd type="none" w="med" len="med"/>
              <a:tailEnd type="triangle" w="med" len="med"/>
            </a:ln>
          </p:spPr>
        </p:sp>
        <p:sp>
          <p:nvSpPr>
            <p:cNvPr id="58" name="Line 65"/>
            <p:cNvSpPr/>
            <p:nvPr/>
          </p:nvSpPr>
          <p:spPr>
            <a:xfrm>
              <a:off x="657" y="3249"/>
              <a:ext cx="545" cy="0"/>
            </a:xfrm>
            <a:prstGeom prst="line">
              <a:avLst/>
            </a:prstGeom>
            <a:ln w="25400" cap="flat" cmpd="sng">
              <a:solidFill>
                <a:schemeClr val="bg1"/>
              </a:solidFill>
              <a:prstDash val="solid"/>
              <a:headEnd type="none" w="med" len="med"/>
              <a:tailEnd type="triangle" w="med" len="med"/>
            </a:ln>
          </p:spPr>
        </p:sp>
        <p:sp>
          <p:nvSpPr>
            <p:cNvPr id="59" name="Line 66"/>
            <p:cNvSpPr/>
            <p:nvPr/>
          </p:nvSpPr>
          <p:spPr>
            <a:xfrm>
              <a:off x="1701" y="3249"/>
              <a:ext cx="499" cy="0"/>
            </a:xfrm>
            <a:prstGeom prst="line">
              <a:avLst/>
            </a:prstGeom>
            <a:ln w="25400" cap="flat" cmpd="sng">
              <a:solidFill>
                <a:schemeClr val="bg1"/>
              </a:solidFill>
              <a:prstDash val="solid"/>
              <a:headEnd type="none" w="med" len="med"/>
              <a:tailEnd type="triangle" w="med" len="med"/>
            </a:ln>
          </p:spPr>
        </p:sp>
        <p:sp>
          <p:nvSpPr>
            <p:cNvPr id="60" name="Line 67"/>
            <p:cNvSpPr/>
            <p:nvPr/>
          </p:nvSpPr>
          <p:spPr>
            <a:xfrm flipV="1">
              <a:off x="2653" y="3113"/>
              <a:ext cx="545" cy="136"/>
            </a:xfrm>
            <a:prstGeom prst="line">
              <a:avLst/>
            </a:prstGeom>
            <a:ln w="25400" cap="flat" cmpd="sng">
              <a:solidFill>
                <a:schemeClr val="bg1"/>
              </a:solidFill>
              <a:prstDash val="solid"/>
              <a:headEnd type="none" w="med" len="med"/>
              <a:tailEnd type="triangle" w="med" len="med"/>
            </a:ln>
          </p:spPr>
        </p:sp>
        <p:sp>
          <p:nvSpPr>
            <p:cNvPr id="61" name="Line 68"/>
            <p:cNvSpPr/>
            <p:nvPr/>
          </p:nvSpPr>
          <p:spPr>
            <a:xfrm flipH="1" flipV="1">
              <a:off x="3334" y="2432"/>
              <a:ext cx="90" cy="363"/>
            </a:xfrm>
            <a:prstGeom prst="line">
              <a:avLst/>
            </a:prstGeom>
            <a:ln w="25400" cap="flat" cmpd="sng">
              <a:solidFill>
                <a:schemeClr val="bg1"/>
              </a:solidFill>
              <a:prstDash val="solid"/>
              <a:headEnd type="none" w="med" len="med"/>
              <a:tailEnd type="triangle" w="med" len="med"/>
            </a:ln>
          </p:spPr>
        </p:sp>
        <p:sp>
          <p:nvSpPr>
            <p:cNvPr id="62" name="Line 69"/>
            <p:cNvSpPr/>
            <p:nvPr/>
          </p:nvSpPr>
          <p:spPr>
            <a:xfrm>
              <a:off x="3515" y="2205"/>
              <a:ext cx="363" cy="46"/>
            </a:xfrm>
            <a:prstGeom prst="line">
              <a:avLst/>
            </a:prstGeom>
            <a:ln w="25400" cap="flat" cmpd="sng">
              <a:solidFill>
                <a:schemeClr val="bg1"/>
              </a:solidFill>
              <a:prstDash val="solid"/>
              <a:headEnd type="none" w="med" len="med"/>
              <a:tailEnd type="triangle" w="med" len="med"/>
            </a:ln>
          </p:spPr>
        </p:sp>
        <p:sp>
          <p:nvSpPr>
            <p:cNvPr id="63" name="Line 70"/>
            <p:cNvSpPr/>
            <p:nvPr/>
          </p:nvSpPr>
          <p:spPr>
            <a:xfrm flipV="1">
              <a:off x="4195" y="1797"/>
              <a:ext cx="454" cy="363"/>
            </a:xfrm>
            <a:prstGeom prst="line">
              <a:avLst/>
            </a:prstGeom>
            <a:ln w="25400" cap="flat" cmpd="sng">
              <a:solidFill>
                <a:schemeClr val="bg1"/>
              </a:solidFill>
              <a:prstDash val="solid"/>
              <a:headEnd type="none" w="med" len="med"/>
              <a:tailEnd type="triangle" w="med" len="med"/>
            </a:ln>
          </p:spPr>
        </p:sp>
        <p:sp>
          <p:nvSpPr>
            <p:cNvPr id="64" name="Line 71"/>
            <p:cNvSpPr/>
            <p:nvPr/>
          </p:nvSpPr>
          <p:spPr>
            <a:xfrm>
              <a:off x="5103" y="1661"/>
              <a:ext cx="544" cy="0"/>
            </a:xfrm>
            <a:prstGeom prst="line">
              <a:avLst/>
            </a:prstGeom>
            <a:ln w="25400" cap="flat" cmpd="sng">
              <a:solidFill>
                <a:schemeClr val="bg1"/>
              </a:solidFill>
              <a:prstDash val="solid"/>
              <a:headEnd type="none" w="med" len="med"/>
              <a:tailEnd type="triangle" w="med" len="med"/>
            </a:ln>
          </p:spPr>
        </p:sp>
        <p:sp>
          <p:nvSpPr>
            <p:cNvPr id="65" name="Line 72"/>
            <p:cNvSpPr/>
            <p:nvPr/>
          </p:nvSpPr>
          <p:spPr>
            <a:xfrm>
              <a:off x="4150" y="2614"/>
              <a:ext cx="182" cy="362"/>
            </a:xfrm>
            <a:prstGeom prst="line">
              <a:avLst/>
            </a:prstGeom>
            <a:ln w="25400" cap="flat" cmpd="sng">
              <a:solidFill>
                <a:schemeClr val="bg1"/>
              </a:solidFill>
              <a:prstDash val="solid"/>
              <a:headEnd type="none" w="med" len="med"/>
              <a:tailEnd type="triangle" w="med" len="med"/>
            </a:ln>
          </p:spPr>
        </p:sp>
        <p:sp>
          <p:nvSpPr>
            <p:cNvPr id="66" name="Line 73"/>
            <p:cNvSpPr/>
            <p:nvPr/>
          </p:nvSpPr>
          <p:spPr>
            <a:xfrm>
              <a:off x="4740" y="3203"/>
              <a:ext cx="226" cy="0"/>
            </a:xfrm>
            <a:prstGeom prst="line">
              <a:avLst/>
            </a:prstGeom>
            <a:ln w="25400" cap="flat" cmpd="sng">
              <a:solidFill>
                <a:schemeClr val="bg1"/>
              </a:solidFill>
              <a:prstDash val="solid"/>
              <a:headEnd type="none" w="med" len="med"/>
              <a:tailEnd type="triangle" w="med" len="med"/>
            </a:ln>
          </p:spPr>
        </p:sp>
        <p:sp>
          <p:nvSpPr>
            <p:cNvPr id="67" name="Line 74"/>
            <p:cNvSpPr/>
            <p:nvPr/>
          </p:nvSpPr>
          <p:spPr>
            <a:xfrm>
              <a:off x="5465" y="3203"/>
              <a:ext cx="318" cy="0"/>
            </a:xfrm>
            <a:prstGeom prst="line">
              <a:avLst/>
            </a:prstGeom>
            <a:ln w="25400" cap="flat" cmpd="sng">
              <a:solidFill>
                <a:schemeClr val="bg1"/>
              </a:solidFill>
              <a:prstDash val="solid"/>
              <a:headEnd type="none" w="med" len="med"/>
              <a:tailEnd type="triangle" w="med" len="med"/>
            </a:ln>
          </p:spPr>
        </p:sp>
        <p:sp>
          <p:nvSpPr>
            <p:cNvPr id="68" name="Text Box 75"/>
            <p:cNvSpPr txBox="1"/>
            <p:nvPr/>
          </p:nvSpPr>
          <p:spPr>
            <a:xfrm>
              <a:off x="1384"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a</a:t>
              </a:r>
            </a:p>
          </p:txBody>
        </p:sp>
        <p:sp>
          <p:nvSpPr>
            <p:cNvPr id="69" name="Text Box 76"/>
            <p:cNvSpPr txBox="1"/>
            <p:nvPr/>
          </p:nvSpPr>
          <p:spPr>
            <a:xfrm>
              <a:off x="3606" y="1917"/>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r</a:t>
              </a:r>
            </a:p>
          </p:txBody>
        </p:sp>
        <p:sp>
          <p:nvSpPr>
            <p:cNvPr id="70" name="Text Box 77"/>
            <p:cNvSpPr txBox="1"/>
            <p:nvPr/>
          </p:nvSpPr>
          <p:spPr>
            <a:xfrm>
              <a:off x="2925" y="166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c</a:t>
              </a:r>
            </a:p>
          </p:txBody>
        </p:sp>
        <p:sp>
          <p:nvSpPr>
            <p:cNvPr id="71" name="Text Box 78"/>
            <p:cNvSpPr txBox="1"/>
            <p:nvPr/>
          </p:nvSpPr>
          <p:spPr>
            <a:xfrm>
              <a:off x="3878" y="265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u</a:t>
              </a:r>
            </a:p>
          </p:txBody>
        </p:sp>
        <p:sp>
          <p:nvSpPr>
            <p:cNvPr id="72" name="Text Box 79"/>
            <p:cNvSpPr txBox="1"/>
            <p:nvPr/>
          </p:nvSpPr>
          <p:spPr>
            <a:xfrm>
              <a:off x="4151" y="175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w</a:t>
              </a:r>
            </a:p>
          </p:txBody>
        </p:sp>
        <p:sp>
          <p:nvSpPr>
            <p:cNvPr id="73" name="Text Box 80"/>
            <p:cNvSpPr txBox="1"/>
            <p:nvPr/>
          </p:nvSpPr>
          <p:spPr>
            <a:xfrm>
              <a:off x="1792" y="293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d</a:t>
              </a:r>
            </a:p>
          </p:txBody>
        </p:sp>
        <p:sp>
          <p:nvSpPr>
            <p:cNvPr id="74" name="Text Box 81"/>
            <p:cNvSpPr txBox="1"/>
            <p:nvPr/>
          </p:nvSpPr>
          <p:spPr>
            <a:xfrm>
              <a:off x="2744"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e</a:t>
              </a:r>
            </a:p>
          </p:txBody>
        </p:sp>
        <p:sp>
          <p:nvSpPr>
            <p:cNvPr id="75" name="Text Box 82"/>
            <p:cNvSpPr txBox="1"/>
            <p:nvPr/>
          </p:nvSpPr>
          <p:spPr>
            <a:xfrm>
              <a:off x="3470" y="243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p</a:t>
              </a:r>
            </a:p>
          </p:txBody>
        </p:sp>
        <p:sp>
          <p:nvSpPr>
            <p:cNvPr id="76" name="Text Box 83"/>
            <p:cNvSpPr txBox="1"/>
            <p:nvPr/>
          </p:nvSpPr>
          <p:spPr>
            <a:xfrm>
              <a:off x="4786"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v</a:t>
              </a:r>
            </a:p>
          </p:txBody>
        </p:sp>
        <p:sp>
          <p:nvSpPr>
            <p:cNvPr id="77" name="Text Box 84"/>
            <p:cNvSpPr txBox="1"/>
            <p:nvPr/>
          </p:nvSpPr>
          <p:spPr>
            <a:xfrm>
              <a:off x="2109"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b</a:t>
              </a:r>
            </a:p>
          </p:txBody>
        </p:sp>
        <p:sp>
          <p:nvSpPr>
            <p:cNvPr id="78" name="Line 85"/>
            <p:cNvSpPr/>
            <p:nvPr/>
          </p:nvSpPr>
          <p:spPr>
            <a:xfrm>
              <a:off x="2789" y="1026"/>
              <a:ext cx="272" cy="499"/>
            </a:xfrm>
            <a:prstGeom prst="line">
              <a:avLst/>
            </a:prstGeom>
            <a:ln w="9525" cap="flat" cmpd="sng">
              <a:solidFill>
                <a:schemeClr val="bg1"/>
              </a:solidFill>
              <a:prstDash val="dash"/>
              <a:headEnd type="none" w="med" len="med"/>
              <a:tailEnd type="none" w="med" len="med"/>
            </a:ln>
          </p:spPr>
        </p:sp>
        <p:sp>
          <p:nvSpPr>
            <p:cNvPr id="79" name="Line 86"/>
            <p:cNvSpPr/>
            <p:nvPr/>
          </p:nvSpPr>
          <p:spPr>
            <a:xfrm flipH="1">
              <a:off x="2789" y="1525"/>
              <a:ext cx="272" cy="2132"/>
            </a:xfrm>
            <a:prstGeom prst="line">
              <a:avLst/>
            </a:prstGeom>
            <a:ln w="9525" cap="flat" cmpd="sng">
              <a:solidFill>
                <a:schemeClr val="bg1"/>
              </a:solidFill>
              <a:prstDash val="dash"/>
              <a:headEnd type="none" w="med" len="med"/>
              <a:tailEnd type="none" w="med" len="med"/>
            </a:ln>
          </p:spPr>
        </p:sp>
        <p:sp>
          <p:nvSpPr>
            <p:cNvPr id="80" name="Line 87"/>
            <p:cNvSpPr/>
            <p:nvPr/>
          </p:nvSpPr>
          <p:spPr>
            <a:xfrm flipH="1">
              <a:off x="1882" y="3657"/>
              <a:ext cx="907" cy="317"/>
            </a:xfrm>
            <a:prstGeom prst="line">
              <a:avLst/>
            </a:prstGeom>
            <a:ln w="9525" cap="flat" cmpd="sng">
              <a:solidFill>
                <a:schemeClr val="bg1"/>
              </a:solidFill>
              <a:prstDash val="dash"/>
              <a:headEnd type="none" w="med" len="med"/>
              <a:tailEnd type="none" w="med" len="med"/>
            </a:ln>
          </p:spPr>
        </p:sp>
        <p:sp>
          <p:nvSpPr>
            <p:cNvPr id="81" name="Line 88"/>
            <p:cNvSpPr/>
            <p:nvPr/>
          </p:nvSpPr>
          <p:spPr>
            <a:xfrm flipH="1">
              <a:off x="4513" y="981"/>
              <a:ext cx="363" cy="363"/>
            </a:xfrm>
            <a:prstGeom prst="line">
              <a:avLst/>
            </a:prstGeom>
            <a:ln w="9525" cap="flat" cmpd="sng">
              <a:solidFill>
                <a:schemeClr val="bg1"/>
              </a:solidFill>
              <a:prstDash val="dash"/>
              <a:headEnd type="none" w="med" len="med"/>
              <a:tailEnd type="none" w="med" len="med"/>
            </a:ln>
          </p:spPr>
        </p:sp>
        <p:sp>
          <p:nvSpPr>
            <p:cNvPr id="82" name="Line 89"/>
            <p:cNvSpPr/>
            <p:nvPr/>
          </p:nvSpPr>
          <p:spPr>
            <a:xfrm flipH="1">
              <a:off x="4105" y="1344"/>
              <a:ext cx="408" cy="2041"/>
            </a:xfrm>
            <a:prstGeom prst="line">
              <a:avLst/>
            </a:prstGeom>
            <a:ln w="9525" cap="flat" cmpd="sng">
              <a:solidFill>
                <a:schemeClr val="bg1"/>
              </a:solidFill>
              <a:prstDash val="dash"/>
              <a:headEnd type="none" w="med" len="med"/>
              <a:tailEnd type="none" w="med" len="med"/>
            </a:ln>
          </p:spPr>
        </p:sp>
        <p:sp>
          <p:nvSpPr>
            <p:cNvPr id="83" name="Line 90"/>
            <p:cNvSpPr/>
            <p:nvPr/>
          </p:nvSpPr>
          <p:spPr>
            <a:xfrm>
              <a:off x="4105" y="3385"/>
              <a:ext cx="408" cy="589"/>
            </a:xfrm>
            <a:prstGeom prst="line">
              <a:avLst/>
            </a:prstGeom>
            <a:ln w="9525" cap="flat" cmpd="sng">
              <a:solidFill>
                <a:schemeClr val="bg1"/>
              </a:solidFill>
              <a:prstDash val="dash"/>
              <a:headEnd type="none" w="med" len="med"/>
              <a:tailEnd type="none" w="med" len="med"/>
            </a:ln>
          </p:spPr>
        </p:sp>
        <p:sp>
          <p:nvSpPr>
            <p:cNvPr id="84" name="Text Box 91"/>
            <p:cNvSpPr txBox="1"/>
            <p:nvPr/>
          </p:nvSpPr>
          <p:spPr>
            <a:xfrm>
              <a:off x="3288" y="1207"/>
              <a:ext cx="772"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变换中心</a:t>
              </a:r>
            </a:p>
          </p:txBody>
        </p:sp>
        <p:sp>
          <p:nvSpPr>
            <p:cNvPr id="85" name="Text Box 93"/>
            <p:cNvSpPr txBox="1"/>
            <p:nvPr/>
          </p:nvSpPr>
          <p:spPr>
            <a:xfrm>
              <a:off x="4513" y="2251"/>
              <a:ext cx="787"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传出部分</a:t>
              </a:r>
            </a:p>
          </p:txBody>
        </p:sp>
        <p:sp>
          <p:nvSpPr>
            <p:cNvPr id="86" name="Text Box 94"/>
            <p:cNvSpPr txBox="1"/>
            <p:nvPr/>
          </p:nvSpPr>
          <p:spPr>
            <a:xfrm>
              <a:off x="1701" y="2296"/>
              <a:ext cx="726"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传入部分</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6455246" y="1812572"/>
            <a:ext cx="5184575" cy="3936008"/>
          </a:xfrm>
          <a:prstGeom prst="rect">
            <a:avLst/>
          </a:prstGeom>
          <a:solidFill>
            <a:schemeClr val="tx2">
              <a:lumMod val="60000"/>
              <a:lumOff val="40000"/>
            </a:schemeClr>
          </a:solidFill>
        </p:spPr>
        <p:txBody>
          <a:bodyPr wrap="square" rtlCol="0">
            <a:noAutofit/>
          </a:bodyPr>
          <a:lstStyle/>
          <a:p>
            <a:endParaRPr lang="zh-CN" altLang="en-US" dirty="0"/>
          </a:p>
        </p:txBody>
      </p:sp>
      <p:grpSp>
        <p:nvGrpSpPr>
          <p:cNvPr id="25603" name="Group 30"/>
          <p:cNvGrpSpPr/>
          <p:nvPr/>
        </p:nvGrpSpPr>
        <p:grpSpPr>
          <a:xfrm>
            <a:off x="6535779" y="2070518"/>
            <a:ext cx="4972050" cy="3043561"/>
            <a:chOff x="1610" y="1183"/>
            <a:chExt cx="2177" cy="1089"/>
          </a:xfrm>
        </p:grpSpPr>
        <p:sp>
          <p:nvSpPr>
            <p:cNvPr id="25605" name="Text Box 4"/>
            <p:cNvSpPr txBox="1"/>
            <p:nvPr/>
          </p:nvSpPr>
          <p:spPr>
            <a:xfrm>
              <a:off x="2506" y="1588"/>
              <a:ext cx="499" cy="1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smtClean="0">
                  <a:solidFill>
                    <a:schemeClr val="bg1"/>
                  </a:solidFill>
                </a:rPr>
                <a:t>C</a:t>
              </a:r>
              <a:r>
                <a:rPr lang="en-US" altLang="zh-CN" sz="1800" b="1" baseline="-25000" dirty="0">
                  <a:solidFill>
                    <a:schemeClr val="bg1"/>
                  </a:solidFill>
                </a:rPr>
                <a:t>t</a:t>
              </a:r>
              <a:endParaRPr lang="en-US" altLang="zh-CN" sz="1800" b="1" baseline="-25000" dirty="0">
                <a:solidFill>
                  <a:schemeClr val="bg1"/>
                </a:solidFill>
                <a:uFillTx/>
              </a:endParaRPr>
            </a:p>
          </p:txBody>
        </p:sp>
        <p:sp>
          <p:nvSpPr>
            <p:cNvPr id="25606" name="Text Box 5"/>
            <p:cNvSpPr txBox="1"/>
            <p:nvPr/>
          </p:nvSpPr>
          <p:spPr>
            <a:xfrm>
              <a:off x="2472" y="2140"/>
              <a:ext cx="499" cy="1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P</a:t>
              </a:r>
              <a:endParaRPr lang="en-US" altLang="zh-CN" sz="1800" b="1" baseline="-25000" dirty="0">
                <a:solidFill>
                  <a:schemeClr val="bg1"/>
                </a:solidFill>
                <a:uFillTx/>
              </a:endParaRPr>
            </a:p>
          </p:txBody>
        </p:sp>
        <p:sp>
          <p:nvSpPr>
            <p:cNvPr id="25607" name="Text Box 6"/>
            <p:cNvSpPr txBox="1"/>
            <p:nvPr/>
          </p:nvSpPr>
          <p:spPr>
            <a:xfrm>
              <a:off x="1610" y="2140"/>
              <a:ext cx="499" cy="1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Q</a:t>
              </a:r>
              <a:endParaRPr lang="en-US" altLang="zh-CN" sz="1800" b="1" baseline="-25000" dirty="0">
                <a:solidFill>
                  <a:schemeClr val="bg1"/>
                </a:solidFill>
                <a:uFillTx/>
              </a:endParaRPr>
            </a:p>
          </p:txBody>
        </p:sp>
        <p:sp>
          <p:nvSpPr>
            <p:cNvPr id="25608" name="Text Box 7"/>
            <p:cNvSpPr txBox="1"/>
            <p:nvPr/>
          </p:nvSpPr>
          <p:spPr>
            <a:xfrm>
              <a:off x="3288" y="2140"/>
              <a:ext cx="499" cy="1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R</a:t>
              </a:r>
              <a:endParaRPr lang="en-US" altLang="zh-CN" sz="1800" b="1" baseline="-25000" dirty="0">
                <a:solidFill>
                  <a:schemeClr val="bg1"/>
                </a:solidFill>
                <a:uFillTx/>
              </a:endParaRPr>
            </a:p>
          </p:txBody>
        </p:sp>
        <p:sp>
          <p:nvSpPr>
            <p:cNvPr id="25609" name="Line 8"/>
            <p:cNvSpPr/>
            <p:nvPr/>
          </p:nvSpPr>
          <p:spPr>
            <a:xfrm flipH="1">
              <a:off x="1882" y="1732"/>
              <a:ext cx="771" cy="408"/>
            </a:xfrm>
            <a:prstGeom prst="line">
              <a:avLst/>
            </a:prstGeom>
            <a:ln w="25400" cap="flat" cmpd="sng">
              <a:solidFill>
                <a:schemeClr val="bg1"/>
              </a:solidFill>
              <a:prstDash val="solid"/>
              <a:headEnd type="none" w="med" len="med"/>
              <a:tailEnd type="none" w="med" len="med"/>
            </a:ln>
          </p:spPr>
        </p:sp>
        <p:sp>
          <p:nvSpPr>
            <p:cNvPr id="25610" name="Line 9"/>
            <p:cNvSpPr/>
            <p:nvPr/>
          </p:nvSpPr>
          <p:spPr>
            <a:xfrm>
              <a:off x="2744" y="1732"/>
              <a:ext cx="0" cy="408"/>
            </a:xfrm>
            <a:prstGeom prst="line">
              <a:avLst/>
            </a:prstGeom>
            <a:ln w="25400" cap="flat" cmpd="sng">
              <a:solidFill>
                <a:schemeClr val="bg1"/>
              </a:solidFill>
              <a:prstDash val="solid"/>
              <a:headEnd type="none" w="med" len="med"/>
              <a:tailEnd type="none" w="med" len="med"/>
            </a:ln>
          </p:spPr>
        </p:sp>
        <p:sp>
          <p:nvSpPr>
            <p:cNvPr id="25611" name="Line 10"/>
            <p:cNvSpPr/>
            <p:nvPr/>
          </p:nvSpPr>
          <p:spPr>
            <a:xfrm>
              <a:off x="2835" y="1732"/>
              <a:ext cx="725" cy="408"/>
            </a:xfrm>
            <a:prstGeom prst="line">
              <a:avLst/>
            </a:prstGeom>
            <a:ln w="25400" cap="flat" cmpd="sng">
              <a:solidFill>
                <a:schemeClr val="bg1"/>
              </a:solidFill>
              <a:prstDash val="solid"/>
              <a:headEnd type="none" w="med" len="med"/>
              <a:tailEnd type="none" w="med" len="med"/>
            </a:ln>
          </p:spPr>
        </p:sp>
        <p:sp>
          <p:nvSpPr>
            <p:cNvPr id="25612" name="Line 11"/>
            <p:cNvSpPr/>
            <p:nvPr/>
          </p:nvSpPr>
          <p:spPr>
            <a:xfrm flipV="1">
              <a:off x="1967" y="1883"/>
              <a:ext cx="301" cy="158"/>
            </a:xfrm>
            <a:prstGeom prst="line">
              <a:avLst/>
            </a:prstGeom>
            <a:ln w="25400" cap="flat" cmpd="sng">
              <a:solidFill>
                <a:schemeClr val="bg1"/>
              </a:solidFill>
              <a:prstDash val="solid"/>
              <a:headEnd type="triangle" w="med" len="med"/>
              <a:tailEnd type="none" w="med" len="med"/>
            </a:ln>
          </p:spPr>
        </p:sp>
        <p:sp>
          <p:nvSpPr>
            <p:cNvPr id="25613" name="Line 12"/>
            <p:cNvSpPr/>
            <p:nvPr/>
          </p:nvSpPr>
          <p:spPr>
            <a:xfrm>
              <a:off x="2699" y="1868"/>
              <a:ext cx="0" cy="226"/>
            </a:xfrm>
            <a:prstGeom prst="line">
              <a:avLst/>
            </a:prstGeom>
            <a:ln w="25400" cap="flat" cmpd="sng">
              <a:solidFill>
                <a:schemeClr val="bg1"/>
              </a:solidFill>
              <a:prstDash val="solid"/>
              <a:headEnd type="none" w="med" len="med"/>
              <a:tailEnd type="triangle" w="med" len="med"/>
            </a:ln>
          </p:spPr>
        </p:sp>
        <p:sp>
          <p:nvSpPr>
            <p:cNvPr id="25614" name="Line 13"/>
            <p:cNvSpPr/>
            <p:nvPr/>
          </p:nvSpPr>
          <p:spPr>
            <a:xfrm flipV="1">
              <a:off x="2789" y="1822"/>
              <a:ext cx="0" cy="227"/>
            </a:xfrm>
            <a:prstGeom prst="line">
              <a:avLst/>
            </a:prstGeom>
            <a:ln w="25400" cap="flat" cmpd="sng">
              <a:solidFill>
                <a:schemeClr val="bg1"/>
              </a:solidFill>
              <a:prstDash val="solid"/>
              <a:headEnd type="none" w="med" len="med"/>
              <a:tailEnd type="triangle" w="med" len="med"/>
            </a:ln>
          </p:spPr>
        </p:sp>
        <p:sp>
          <p:nvSpPr>
            <p:cNvPr id="25615" name="Line 14"/>
            <p:cNvSpPr/>
            <p:nvPr/>
          </p:nvSpPr>
          <p:spPr>
            <a:xfrm>
              <a:off x="3061" y="1803"/>
              <a:ext cx="273" cy="159"/>
            </a:xfrm>
            <a:prstGeom prst="line">
              <a:avLst/>
            </a:prstGeom>
            <a:ln w="25400" cap="flat" cmpd="sng">
              <a:solidFill>
                <a:schemeClr val="bg1"/>
              </a:solidFill>
              <a:prstDash val="solid"/>
              <a:headEnd type="triangle" w="med" len="med"/>
              <a:tailEnd type="none" w="med" len="med"/>
            </a:ln>
          </p:spPr>
        </p:sp>
        <p:sp>
          <p:nvSpPr>
            <p:cNvPr id="25616" name="Text Box 15"/>
            <p:cNvSpPr txBox="1"/>
            <p:nvPr/>
          </p:nvSpPr>
          <p:spPr>
            <a:xfrm>
              <a:off x="1983" y="1830"/>
              <a:ext cx="181" cy="13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e</a:t>
              </a:r>
            </a:p>
          </p:txBody>
        </p:sp>
        <p:sp>
          <p:nvSpPr>
            <p:cNvPr id="25617" name="Text Box 16"/>
            <p:cNvSpPr txBox="1"/>
            <p:nvPr/>
          </p:nvSpPr>
          <p:spPr>
            <a:xfrm>
              <a:off x="2457" y="1890"/>
              <a:ext cx="317" cy="132"/>
            </a:xfrm>
            <a:prstGeom prst="rect">
              <a:avLst/>
            </a:prstGeom>
            <a:noFill/>
            <a:ln w="25400">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c, p</a:t>
              </a:r>
            </a:p>
          </p:txBody>
        </p:sp>
        <p:sp>
          <p:nvSpPr>
            <p:cNvPr id="25618" name="Text Box 17"/>
            <p:cNvSpPr txBox="1"/>
            <p:nvPr/>
          </p:nvSpPr>
          <p:spPr>
            <a:xfrm>
              <a:off x="2800" y="1884"/>
              <a:ext cx="181" cy="13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r</a:t>
              </a:r>
            </a:p>
          </p:txBody>
        </p:sp>
        <p:sp>
          <p:nvSpPr>
            <p:cNvPr id="25619" name="Text Box 18"/>
            <p:cNvSpPr txBox="1"/>
            <p:nvPr/>
          </p:nvSpPr>
          <p:spPr>
            <a:xfrm>
              <a:off x="3198" y="1729"/>
              <a:ext cx="408" cy="13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w, u</a:t>
              </a:r>
            </a:p>
          </p:txBody>
        </p:sp>
        <p:sp>
          <p:nvSpPr>
            <p:cNvPr id="25620" name="Line 19"/>
            <p:cNvSpPr/>
            <p:nvPr/>
          </p:nvSpPr>
          <p:spPr>
            <a:xfrm flipV="1">
              <a:off x="2155" y="1895"/>
              <a:ext cx="273" cy="151"/>
            </a:xfrm>
            <a:prstGeom prst="line">
              <a:avLst/>
            </a:prstGeom>
            <a:ln w="25400" cap="flat" cmpd="sng">
              <a:solidFill>
                <a:schemeClr val="bg1"/>
              </a:solidFill>
              <a:prstDash val="solid"/>
              <a:headEnd type="none" w="med" len="med"/>
              <a:tailEnd type="triangle" w="med" len="med"/>
            </a:ln>
          </p:spPr>
        </p:sp>
        <p:sp>
          <p:nvSpPr>
            <p:cNvPr id="25621" name="Text Box 20"/>
            <p:cNvSpPr txBox="1"/>
            <p:nvPr/>
          </p:nvSpPr>
          <p:spPr>
            <a:xfrm>
              <a:off x="2282" y="1926"/>
              <a:ext cx="181" cy="13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p</a:t>
              </a:r>
            </a:p>
          </p:txBody>
        </p:sp>
        <p:sp>
          <p:nvSpPr>
            <p:cNvPr id="25622" name="Line 21"/>
            <p:cNvSpPr/>
            <p:nvPr/>
          </p:nvSpPr>
          <p:spPr>
            <a:xfrm>
              <a:off x="2755" y="1183"/>
              <a:ext cx="0" cy="408"/>
            </a:xfrm>
            <a:prstGeom prst="line">
              <a:avLst/>
            </a:prstGeom>
            <a:ln w="25400" cap="flat" cmpd="sng">
              <a:solidFill>
                <a:schemeClr val="bg1"/>
              </a:solidFill>
              <a:prstDash val="solid"/>
              <a:headEnd type="none" w="med" len="med"/>
              <a:tailEnd type="triangle" w="med" len="med"/>
            </a:ln>
          </p:spPr>
        </p:sp>
        <p:sp>
          <p:nvSpPr>
            <p:cNvPr id="25623" name="Text Box 22"/>
            <p:cNvSpPr txBox="1"/>
            <p:nvPr/>
          </p:nvSpPr>
          <p:spPr>
            <a:xfrm>
              <a:off x="2392" y="1274"/>
              <a:ext cx="362" cy="13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c, e</a:t>
              </a:r>
            </a:p>
          </p:txBody>
        </p:sp>
        <p:sp>
          <p:nvSpPr>
            <p:cNvPr id="25624" name="Line 23"/>
            <p:cNvSpPr/>
            <p:nvPr/>
          </p:nvSpPr>
          <p:spPr>
            <a:xfrm>
              <a:off x="3061" y="1914"/>
              <a:ext cx="251" cy="144"/>
            </a:xfrm>
            <a:prstGeom prst="line">
              <a:avLst/>
            </a:prstGeom>
            <a:ln w="25400" cap="flat" cmpd="sng">
              <a:solidFill>
                <a:schemeClr val="bg1"/>
              </a:solidFill>
              <a:prstDash val="solid"/>
              <a:headEnd type="none" w="med" len="med"/>
              <a:tailEnd type="triangle" w="med" len="med"/>
            </a:ln>
          </p:spPr>
        </p:sp>
        <p:sp>
          <p:nvSpPr>
            <p:cNvPr id="25625" name="Text Box 24"/>
            <p:cNvSpPr txBox="1"/>
            <p:nvPr/>
          </p:nvSpPr>
          <p:spPr>
            <a:xfrm>
              <a:off x="3017" y="1929"/>
              <a:ext cx="181" cy="13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r</a:t>
              </a:r>
            </a:p>
          </p:txBody>
        </p:sp>
        <p:sp>
          <p:nvSpPr>
            <p:cNvPr id="25626" name="Line 25"/>
            <p:cNvSpPr/>
            <p:nvPr/>
          </p:nvSpPr>
          <p:spPr>
            <a:xfrm>
              <a:off x="2666" y="1275"/>
              <a:ext cx="0" cy="227"/>
            </a:xfrm>
            <a:prstGeom prst="line">
              <a:avLst/>
            </a:prstGeom>
            <a:ln w="25400" cap="flat" cmpd="sng">
              <a:solidFill>
                <a:schemeClr val="bg1"/>
              </a:solidFill>
              <a:prstDash val="solid"/>
              <a:headEnd type="none" w="med" len="med"/>
              <a:tailEnd type="triangle" w="med" len="med"/>
            </a:ln>
          </p:spPr>
        </p:sp>
        <p:sp>
          <p:nvSpPr>
            <p:cNvPr id="25627" name="Line 28"/>
            <p:cNvSpPr/>
            <p:nvPr/>
          </p:nvSpPr>
          <p:spPr>
            <a:xfrm flipV="1">
              <a:off x="2835" y="1249"/>
              <a:ext cx="0" cy="227"/>
            </a:xfrm>
            <a:prstGeom prst="line">
              <a:avLst/>
            </a:prstGeom>
            <a:ln w="25400" cap="flat" cmpd="sng">
              <a:solidFill>
                <a:schemeClr val="bg1"/>
              </a:solidFill>
              <a:prstDash val="solid"/>
              <a:headEnd type="none" w="med" len="med"/>
              <a:tailEnd type="triangle" w="med" len="med"/>
            </a:ln>
          </p:spPr>
        </p:sp>
        <p:sp>
          <p:nvSpPr>
            <p:cNvPr id="25628" name="Text Box 29"/>
            <p:cNvSpPr txBox="1"/>
            <p:nvPr/>
          </p:nvSpPr>
          <p:spPr>
            <a:xfrm>
              <a:off x="2877" y="1296"/>
              <a:ext cx="408" cy="13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w, u</a:t>
              </a:r>
            </a:p>
          </p:txBody>
        </p:sp>
      </p:grpSp>
      <p:grpSp>
        <p:nvGrpSpPr>
          <p:cNvPr id="27" name="Group 95"/>
          <p:cNvGrpSpPr/>
          <p:nvPr/>
        </p:nvGrpSpPr>
        <p:grpSpPr>
          <a:xfrm>
            <a:off x="159136" y="1443752"/>
            <a:ext cx="5990933" cy="3748307"/>
            <a:chOff x="431" y="981"/>
            <a:chExt cx="5352" cy="2993"/>
          </a:xfrm>
        </p:grpSpPr>
        <p:sp>
          <p:nvSpPr>
            <p:cNvPr id="28" name="Oval 49"/>
            <p:cNvSpPr/>
            <p:nvPr/>
          </p:nvSpPr>
          <p:spPr>
            <a:xfrm>
              <a:off x="83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A</a:t>
              </a:r>
            </a:p>
          </p:txBody>
        </p:sp>
        <p:sp>
          <p:nvSpPr>
            <p:cNvPr id="29" name="Oval 51"/>
            <p:cNvSpPr/>
            <p:nvPr/>
          </p:nvSpPr>
          <p:spPr>
            <a:xfrm>
              <a:off x="1655"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B</a:t>
              </a:r>
            </a:p>
          </p:txBody>
        </p:sp>
        <p:sp>
          <p:nvSpPr>
            <p:cNvPr id="30" name="Oval 52"/>
            <p:cNvSpPr/>
            <p:nvPr/>
          </p:nvSpPr>
          <p:spPr>
            <a:xfrm>
              <a:off x="2381"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C</a:t>
              </a:r>
            </a:p>
          </p:txBody>
        </p:sp>
        <p:sp>
          <p:nvSpPr>
            <p:cNvPr id="31" name="Oval 53"/>
            <p:cNvSpPr/>
            <p:nvPr/>
          </p:nvSpPr>
          <p:spPr>
            <a:xfrm>
              <a:off x="3061" y="1979"/>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P</a:t>
              </a:r>
            </a:p>
          </p:txBody>
        </p:sp>
        <p:sp>
          <p:nvSpPr>
            <p:cNvPr id="32" name="Oval 54"/>
            <p:cNvSpPr/>
            <p:nvPr/>
          </p:nvSpPr>
          <p:spPr>
            <a:xfrm>
              <a:off x="464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W</a:t>
              </a:r>
            </a:p>
          </p:txBody>
        </p:sp>
        <p:sp>
          <p:nvSpPr>
            <p:cNvPr id="33" name="Oval 55"/>
            <p:cNvSpPr/>
            <p:nvPr/>
          </p:nvSpPr>
          <p:spPr>
            <a:xfrm>
              <a:off x="4286"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U</a:t>
              </a:r>
            </a:p>
          </p:txBody>
        </p:sp>
        <p:sp>
          <p:nvSpPr>
            <p:cNvPr id="34" name="Oval 56"/>
            <p:cNvSpPr/>
            <p:nvPr/>
          </p:nvSpPr>
          <p:spPr>
            <a:xfrm>
              <a:off x="1247" y="3022"/>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D</a:t>
              </a:r>
            </a:p>
          </p:txBody>
        </p:sp>
        <p:sp>
          <p:nvSpPr>
            <p:cNvPr id="35" name="Oval 57"/>
            <p:cNvSpPr/>
            <p:nvPr/>
          </p:nvSpPr>
          <p:spPr>
            <a:xfrm>
              <a:off x="2200" y="3067"/>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E</a:t>
              </a:r>
            </a:p>
          </p:txBody>
        </p:sp>
        <p:sp>
          <p:nvSpPr>
            <p:cNvPr id="36" name="Oval 58"/>
            <p:cNvSpPr/>
            <p:nvPr/>
          </p:nvSpPr>
          <p:spPr>
            <a:xfrm>
              <a:off x="3198" y="284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Q</a:t>
              </a:r>
            </a:p>
          </p:txBody>
        </p:sp>
        <p:sp>
          <p:nvSpPr>
            <p:cNvPr id="37" name="Oval 59"/>
            <p:cNvSpPr/>
            <p:nvPr/>
          </p:nvSpPr>
          <p:spPr>
            <a:xfrm>
              <a:off x="5012"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V</a:t>
              </a:r>
            </a:p>
          </p:txBody>
        </p:sp>
        <p:sp>
          <p:nvSpPr>
            <p:cNvPr id="38" name="Oval 60"/>
            <p:cNvSpPr/>
            <p:nvPr/>
          </p:nvSpPr>
          <p:spPr>
            <a:xfrm>
              <a:off x="3833" y="2115"/>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R</a:t>
              </a:r>
            </a:p>
          </p:txBody>
        </p:sp>
        <p:sp>
          <p:nvSpPr>
            <p:cNvPr id="39" name="Line 61"/>
            <p:cNvSpPr/>
            <p:nvPr/>
          </p:nvSpPr>
          <p:spPr>
            <a:xfrm>
              <a:off x="431" y="1706"/>
              <a:ext cx="362" cy="0"/>
            </a:xfrm>
            <a:prstGeom prst="line">
              <a:avLst/>
            </a:prstGeom>
            <a:ln w="25400" cap="flat" cmpd="sng">
              <a:solidFill>
                <a:schemeClr val="bg1"/>
              </a:solidFill>
              <a:prstDash val="solid"/>
              <a:headEnd type="none" w="med" len="med"/>
              <a:tailEnd type="triangle" w="med" len="med"/>
            </a:ln>
          </p:spPr>
        </p:sp>
        <p:sp>
          <p:nvSpPr>
            <p:cNvPr id="40" name="Line 62"/>
            <p:cNvSpPr/>
            <p:nvPr/>
          </p:nvSpPr>
          <p:spPr>
            <a:xfrm>
              <a:off x="1292" y="1706"/>
              <a:ext cx="363" cy="0"/>
            </a:xfrm>
            <a:prstGeom prst="line">
              <a:avLst/>
            </a:prstGeom>
            <a:ln w="25400" cap="flat" cmpd="sng">
              <a:solidFill>
                <a:schemeClr val="bg1"/>
              </a:solidFill>
              <a:prstDash val="solid"/>
              <a:headEnd type="none" w="med" len="med"/>
              <a:tailEnd type="triangle" w="med" len="med"/>
            </a:ln>
          </p:spPr>
        </p:sp>
        <p:sp>
          <p:nvSpPr>
            <p:cNvPr id="41" name="Line 63"/>
            <p:cNvSpPr/>
            <p:nvPr/>
          </p:nvSpPr>
          <p:spPr>
            <a:xfrm>
              <a:off x="2109" y="1706"/>
              <a:ext cx="272" cy="0"/>
            </a:xfrm>
            <a:prstGeom prst="line">
              <a:avLst/>
            </a:prstGeom>
            <a:ln w="25400" cap="flat" cmpd="sng">
              <a:solidFill>
                <a:schemeClr val="bg1"/>
              </a:solidFill>
              <a:prstDash val="solid"/>
              <a:headEnd type="none" w="med" len="med"/>
              <a:tailEnd type="triangle" w="med" len="med"/>
            </a:ln>
          </p:spPr>
        </p:sp>
        <p:sp>
          <p:nvSpPr>
            <p:cNvPr id="42" name="Line 64"/>
            <p:cNvSpPr/>
            <p:nvPr/>
          </p:nvSpPr>
          <p:spPr>
            <a:xfrm>
              <a:off x="2789" y="1842"/>
              <a:ext cx="318" cy="227"/>
            </a:xfrm>
            <a:prstGeom prst="line">
              <a:avLst/>
            </a:prstGeom>
            <a:ln w="25400" cap="flat" cmpd="sng">
              <a:solidFill>
                <a:schemeClr val="bg1"/>
              </a:solidFill>
              <a:prstDash val="solid"/>
              <a:headEnd type="none" w="med" len="med"/>
              <a:tailEnd type="triangle" w="med" len="med"/>
            </a:ln>
          </p:spPr>
        </p:sp>
        <p:sp>
          <p:nvSpPr>
            <p:cNvPr id="43" name="Line 65"/>
            <p:cNvSpPr/>
            <p:nvPr/>
          </p:nvSpPr>
          <p:spPr>
            <a:xfrm>
              <a:off x="657" y="3249"/>
              <a:ext cx="545" cy="0"/>
            </a:xfrm>
            <a:prstGeom prst="line">
              <a:avLst/>
            </a:prstGeom>
            <a:ln w="25400" cap="flat" cmpd="sng">
              <a:solidFill>
                <a:schemeClr val="bg1"/>
              </a:solidFill>
              <a:prstDash val="solid"/>
              <a:headEnd type="none" w="med" len="med"/>
              <a:tailEnd type="triangle" w="med" len="med"/>
            </a:ln>
          </p:spPr>
        </p:sp>
        <p:sp>
          <p:nvSpPr>
            <p:cNvPr id="44" name="Line 66"/>
            <p:cNvSpPr/>
            <p:nvPr/>
          </p:nvSpPr>
          <p:spPr>
            <a:xfrm>
              <a:off x="1701" y="3249"/>
              <a:ext cx="499" cy="0"/>
            </a:xfrm>
            <a:prstGeom prst="line">
              <a:avLst/>
            </a:prstGeom>
            <a:ln w="25400" cap="flat" cmpd="sng">
              <a:solidFill>
                <a:schemeClr val="bg1"/>
              </a:solidFill>
              <a:prstDash val="solid"/>
              <a:headEnd type="none" w="med" len="med"/>
              <a:tailEnd type="triangle" w="med" len="med"/>
            </a:ln>
          </p:spPr>
        </p:sp>
        <p:sp>
          <p:nvSpPr>
            <p:cNvPr id="45" name="Line 67"/>
            <p:cNvSpPr/>
            <p:nvPr/>
          </p:nvSpPr>
          <p:spPr>
            <a:xfrm flipV="1">
              <a:off x="2653" y="3113"/>
              <a:ext cx="545" cy="136"/>
            </a:xfrm>
            <a:prstGeom prst="line">
              <a:avLst/>
            </a:prstGeom>
            <a:ln w="25400" cap="flat" cmpd="sng">
              <a:solidFill>
                <a:schemeClr val="bg1"/>
              </a:solidFill>
              <a:prstDash val="solid"/>
              <a:headEnd type="none" w="med" len="med"/>
              <a:tailEnd type="triangle" w="med" len="med"/>
            </a:ln>
          </p:spPr>
        </p:sp>
        <p:sp>
          <p:nvSpPr>
            <p:cNvPr id="46" name="Line 68"/>
            <p:cNvSpPr/>
            <p:nvPr/>
          </p:nvSpPr>
          <p:spPr>
            <a:xfrm flipH="1" flipV="1">
              <a:off x="3334" y="2432"/>
              <a:ext cx="90" cy="363"/>
            </a:xfrm>
            <a:prstGeom prst="line">
              <a:avLst/>
            </a:prstGeom>
            <a:ln w="25400" cap="flat" cmpd="sng">
              <a:solidFill>
                <a:schemeClr val="bg1"/>
              </a:solidFill>
              <a:prstDash val="solid"/>
              <a:headEnd type="none" w="med" len="med"/>
              <a:tailEnd type="triangle" w="med" len="med"/>
            </a:ln>
          </p:spPr>
        </p:sp>
        <p:sp>
          <p:nvSpPr>
            <p:cNvPr id="47" name="Line 69"/>
            <p:cNvSpPr/>
            <p:nvPr/>
          </p:nvSpPr>
          <p:spPr>
            <a:xfrm>
              <a:off x="3515" y="2205"/>
              <a:ext cx="363" cy="46"/>
            </a:xfrm>
            <a:prstGeom prst="line">
              <a:avLst/>
            </a:prstGeom>
            <a:ln w="25400" cap="flat" cmpd="sng">
              <a:solidFill>
                <a:schemeClr val="bg1"/>
              </a:solidFill>
              <a:prstDash val="solid"/>
              <a:headEnd type="none" w="med" len="med"/>
              <a:tailEnd type="triangle" w="med" len="med"/>
            </a:ln>
          </p:spPr>
        </p:sp>
        <p:sp>
          <p:nvSpPr>
            <p:cNvPr id="48" name="Line 70"/>
            <p:cNvSpPr/>
            <p:nvPr/>
          </p:nvSpPr>
          <p:spPr>
            <a:xfrm flipV="1">
              <a:off x="4195" y="1797"/>
              <a:ext cx="454" cy="363"/>
            </a:xfrm>
            <a:prstGeom prst="line">
              <a:avLst/>
            </a:prstGeom>
            <a:ln w="25400" cap="flat" cmpd="sng">
              <a:solidFill>
                <a:schemeClr val="bg1"/>
              </a:solidFill>
              <a:prstDash val="solid"/>
              <a:headEnd type="none" w="med" len="med"/>
              <a:tailEnd type="triangle" w="med" len="med"/>
            </a:ln>
          </p:spPr>
        </p:sp>
        <p:sp>
          <p:nvSpPr>
            <p:cNvPr id="49" name="Line 71"/>
            <p:cNvSpPr/>
            <p:nvPr/>
          </p:nvSpPr>
          <p:spPr>
            <a:xfrm>
              <a:off x="5103" y="1661"/>
              <a:ext cx="544" cy="0"/>
            </a:xfrm>
            <a:prstGeom prst="line">
              <a:avLst/>
            </a:prstGeom>
            <a:ln w="25400" cap="flat" cmpd="sng">
              <a:solidFill>
                <a:schemeClr val="bg1"/>
              </a:solidFill>
              <a:prstDash val="solid"/>
              <a:headEnd type="none" w="med" len="med"/>
              <a:tailEnd type="triangle" w="med" len="med"/>
            </a:ln>
          </p:spPr>
        </p:sp>
        <p:sp>
          <p:nvSpPr>
            <p:cNvPr id="50" name="Line 72"/>
            <p:cNvSpPr/>
            <p:nvPr/>
          </p:nvSpPr>
          <p:spPr>
            <a:xfrm>
              <a:off x="4150" y="2614"/>
              <a:ext cx="182" cy="362"/>
            </a:xfrm>
            <a:prstGeom prst="line">
              <a:avLst/>
            </a:prstGeom>
            <a:ln w="25400" cap="flat" cmpd="sng">
              <a:solidFill>
                <a:schemeClr val="bg1"/>
              </a:solidFill>
              <a:prstDash val="solid"/>
              <a:headEnd type="none" w="med" len="med"/>
              <a:tailEnd type="triangle" w="med" len="med"/>
            </a:ln>
          </p:spPr>
        </p:sp>
        <p:sp>
          <p:nvSpPr>
            <p:cNvPr id="51" name="Line 73"/>
            <p:cNvSpPr/>
            <p:nvPr/>
          </p:nvSpPr>
          <p:spPr>
            <a:xfrm>
              <a:off x="4740" y="3203"/>
              <a:ext cx="226" cy="0"/>
            </a:xfrm>
            <a:prstGeom prst="line">
              <a:avLst/>
            </a:prstGeom>
            <a:ln w="25400" cap="flat" cmpd="sng">
              <a:solidFill>
                <a:schemeClr val="bg1"/>
              </a:solidFill>
              <a:prstDash val="solid"/>
              <a:headEnd type="none" w="med" len="med"/>
              <a:tailEnd type="triangle" w="med" len="med"/>
            </a:ln>
          </p:spPr>
        </p:sp>
        <p:sp>
          <p:nvSpPr>
            <p:cNvPr id="52" name="Line 74"/>
            <p:cNvSpPr/>
            <p:nvPr/>
          </p:nvSpPr>
          <p:spPr>
            <a:xfrm>
              <a:off x="5465" y="3203"/>
              <a:ext cx="318" cy="0"/>
            </a:xfrm>
            <a:prstGeom prst="line">
              <a:avLst/>
            </a:prstGeom>
            <a:ln w="25400" cap="flat" cmpd="sng">
              <a:solidFill>
                <a:schemeClr val="bg1"/>
              </a:solidFill>
              <a:prstDash val="solid"/>
              <a:headEnd type="none" w="med" len="med"/>
              <a:tailEnd type="triangle" w="med" len="med"/>
            </a:ln>
          </p:spPr>
        </p:sp>
        <p:sp>
          <p:nvSpPr>
            <p:cNvPr id="53" name="Text Box 75"/>
            <p:cNvSpPr txBox="1"/>
            <p:nvPr/>
          </p:nvSpPr>
          <p:spPr>
            <a:xfrm>
              <a:off x="1384"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a</a:t>
              </a:r>
            </a:p>
          </p:txBody>
        </p:sp>
        <p:sp>
          <p:nvSpPr>
            <p:cNvPr id="54" name="Text Box 76"/>
            <p:cNvSpPr txBox="1"/>
            <p:nvPr/>
          </p:nvSpPr>
          <p:spPr>
            <a:xfrm>
              <a:off x="3606" y="1917"/>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r</a:t>
              </a:r>
            </a:p>
          </p:txBody>
        </p:sp>
        <p:sp>
          <p:nvSpPr>
            <p:cNvPr id="55" name="Text Box 77"/>
            <p:cNvSpPr txBox="1"/>
            <p:nvPr/>
          </p:nvSpPr>
          <p:spPr>
            <a:xfrm>
              <a:off x="2925" y="166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c</a:t>
              </a:r>
            </a:p>
          </p:txBody>
        </p:sp>
        <p:sp>
          <p:nvSpPr>
            <p:cNvPr id="56" name="Text Box 78"/>
            <p:cNvSpPr txBox="1"/>
            <p:nvPr/>
          </p:nvSpPr>
          <p:spPr>
            <a:xfrm>
              <a:off x="3878" y="265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u</a:t>
              </a:r>
            </a:p>
          </p:txBody>
        </p:sp>
        <p:sp>
          <p:nvSpPr>
            <p:cNvPr id="57" name="Text Box 79"/>
            <p:cNvSpPr txBox="1"/>
            <p:nvPr/>
          </p:nvSpPr>
          <p:spPr>
            <a:xfrm>
              <a:off x="4151" y="175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w</a:t>
              </a:r>
            </a:p>
          </p:txBody>
        </p:sp>
        <p:sp>
          <p:nvSpPr>
            <p:cNvPr id="58" name="Text Box 80"/>
            <p:cNvSpPr txBox="1"/>
            <p:nvPr/>
          </p:nvSpPr>
          <p:spPr>
            <a:xfrm>
              <a:off x="1792" y="293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d</a:t>
              </a:r>
            </a:p>
          </p:txBody>
        </p:sp>
        <p:sp>
          <p:nvSpPr>
            <p:cNvPr id="59" name="Text Box 81"/>
            <p:cNvSpPr txBox="1"/>
            <p:nvPr/>
          </p:nvSpPr>
          <p:spPr>
            <a:xfrm>
              <a:off x="2744"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e</a:t>
              </a:r>
            </a:p>
          </p:txBody>
        </p:sp>
        <p:sp>
          <p:nvSpPr>
            <p:cNvPr id="60" name="Text Box 82"/>
            <p:cNvSpPr txBox="1"/>
            <p:nvPr/>
          </p:nvSpPr>
          <p:spPr>
            <a:xfrm>
              <a:off x="3470" y="243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p</a:t>
              </a:r>
            </a:p>
          </p:txBody>
        </p:sp>
        <p:sp>
          <p:nvSpPr>
            <p:cNvPr id="61" name="Text Box 83"/>
            <p:cNvSpPr txBox="1"/>
            <p:nvPr/>
          </p:nvSpPr>
          <p:spPr>
            <a:xfrm>
              <a:off x="4786"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v</a:t>
              </a:r>
            </a:p>
          </p:txBody>
        </p:sp>
        <p:sp>
          <p:nvSpPr>
            <p:cNvPr id="62" name="Text Box 84"/>
            <p:cNvSpPr txBox="1"/>
            <p:nvPr/>
          </p:nvSpPr>
          <p:spPr>
            <a:xfrm>
              <a:off x="2109"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b</a:t>
              </a:r>
            </a:p>
          </p:txBody>
        </p:sp>
        <p:sp>
          <p:nvSpPr>
            <p:cNvPr id="63" name="Line 85"/>
            <p:cNvSpPr/>
            <p:nvPr/>
          </p:nvSpPr>
          <p:spPr>
            <a:xfrm>
              <a:off x="2789" y="1026"/>
              <a:ext cx="272" cy="499"/>
            </a:xfrm>
            <a:prstGeom prst="line">
              <a:avLst/>
            </a:prstGeom>
            <a:ln w="9525" cap="flat" cmpd="sng">
              <a:solidFill>
                <a:schemeClr val="bg1"/>
              </a:solidFill>
              <a:prstDash val="dash"/>
              <a:headEnd type="none" w="med" len="med"/>
              <a:tailEnd type="none" w="med" len="med"/>
            </a:ln>
          </p:spPr>
        </p:sp>
        <p:sp>
          <p:nvSpPr>
            <p:cNvPr id="64" name="Line 86"/>
            <p:cNvSpPr/>
            <p:nvPr/>
          </p:nvSpPr>
          <p:spPr>
            <a:xfrm flipH="1">
              <a:off x="2789" y="1525"/>
              <a:ext cx="272" cy="2132"/>
            </a:xfrm>
            <a:prstGeom prst="line">
              <a:avLst/>
            </a:prstGeom>
            <a:ln w="9525" cap="flat" cmpd="sng">
              <a:solidFill>
                <a:schemeClr val="bg1"/>
              </a:solidFill>
              <a:prstDash val="dash"/>
              <a:headEnd type="none" w="med" len="med"/>
              <a:tailEnd type="none" w="med" len="med"/>
            </a:ln>
          </p:spPr>
        </p:sp>
        <p:sp>
          <p:nvSpPr>
            <p:cNvPr id="65" name="Line 87"/>
            <p:cNvSpPr/>
            <p:nvPr/>
          </p:nvSpPr>
          <p:spPr>
            <a:xfrm flipH="1">
              <a:off x="1882" y="3657"/>
              <a:ext cx="907" cy="317"/>
            </a:xfrm>
            <a:prstGeom prst="line">
              <a:avLst/>
            </a:prstGeom>
            <a:ln w="9525" cap="flat" cmpd="sng">
              <a:solidFill>
                <a:schemeClr val="bg1"/>
              </a:solidFill>
              <a:prstDash val="dash"/>
              <a:headEnd type="none" w="med" len="med"/>
              <a:tailEnd type="none" w="med" len="med"/>
            </a:ln>
          </p:spPr>
        </p:sp>
        <p:sp>
          <p:nvSpPr>
            <p:cNvPr id="66" name="Line 88"/>
            <p:cNvSpPr/>
            <p:nvPr/>
          </p:nvSpPr>
          <p:spPr>
            <a:xfrm flipH="1">
              <a:off x="4513" y="981"/>
              <a:ext cx="363" cy="363"/>
            </a:xfrm>
            <a:prstGeom prst="line">
              <a:avLst/>
            </a:prstGeom>
            <a:ln w="9525" cap="flat" cmpd="sng">
              <a:solidFill>
                <a:schemeClr val="bg1"/>
              </a:solidFill>
              <a:prstDash val="dash"/>
              <a:headEnd type="none" w="med" len="med"/>
              <a:tailEnd type="none" w="med" len="med"/>
            </a:ln>
          </p:spPr>
        </p:sp>
        <p:sp>
          <p:nvSpPr>
            <p:cNvPr id="67" name="Line 89"/>
            <p:cNvSpPr/>
            <p:nvPr/>
          </p:nvSpPr>
          <p:spPr>
            <a:xfrm flipH="1">
              <a:off x="4105" y="1344"/>
              <a:ext cx="408" cy="2041"/>
            </a:xfrm>
            <a:prstGeom prst="line">
              <a:avLst/>
            </a:prstGeom>
            <a:ln w="9525" cap="flat" cmpd="sng">
              <a:solidFill>
                <a:schemeClr val="bg1"/>
              </a:solidFill>
              <a:prstDash val="dash"/>
              <a:headEnd type="none" w="med" len="med"/>
              <a:tailEnd type="none" w="med" len="med"/>
            </a:ln>
          </p:spPr>
        </p:sp>
        <p:sp>
          <p:nvSpPr>
            <p:cNvPr id="68" name="Line 90"/>
            <p:cNvSpPr/>
            <p:nvPr/>
          </p:nvSpPr>
          <p:spPr>
            <a:xfrm>
              <a:off x="4105" y="3385"/>
              <a:ext cx="408" cy="589"/>
            </a:xfrm>
            <a:prstGeom prst="line">
              <a:avLst/>
            </a:prstGeom>
            <a:ln w="9525" cap="flat" cmpd="sng">
              <a:solidFill>
                <a:schemeClr val="bg1"/>
              </a:solidFill>
              <a:prstDash val="dash"/>
              <a:headEnd type="none" w="med" len="med"/>
              <a:tailEnd type="none" w="med" len="med"/>
            </a:ln>
          </p:spPr>
        </p:sp>
        <p:sp>
          <p:nvSpPr>
            <p:cNvPr id="69" name="Text Box 91"/>
            <p:cNvSpPr txBox="1"/>
            <p:nvPr/>
          </p:nvSpPr>
          <p:spPr>
            <a:xfrm>
              <a:off x="3288" y="1207"/>
              <a:ext cx="771" cy="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变换中心</a:t>
              </a:r>
            </a:p>
          </p:txBody>
        </p:sp>
        <p:sp>
          <p:nvSpPr>
            <p:cNvPr id="70" name="Text Box 93"/>
            <p:cNvSpPr txBox="1"/>
            <p:nvPr/>
          </p:nvSpPr>
          <p:spPr>
            <a:xfrm>
              <a:off x="4513" y="2251"/>
              <a:ext cx="771" cy="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传出部分</a:t>
              </a:r>
            </a:p>
          </p:txBody>
        </p:sp>
        <p:sp>
          <p:nvSpPr>
            <p:cNvPr id="71" name="Text Box 94"/>
            <p:cNvSpPr txBox="1"/>
            <p:nvPr/>
          </p:nvSpPr>
          <p:spPr>
            <a:xfrm>
              <a:off x="1701" y="2296"/>
              <a:ext cx="817" cy="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传入部分</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idx="1"/>
          </p:nvPr>
        </p:nvSpPr>
        <p:spPr>
          <a:xfrm>
            <a:off x="601344" y="1196975"/>
            <a:ext cx="10750445" cy="51123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第</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7</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步  使用设计度量和启发式规则对第一次分割得到的软件结构进一步精化</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第一次分割得到的软件结构，总可以根据模块独立原理进行精化。</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为获得尽可能高的内聚、尽可能松散的耦合，应该对初步分割得到的模块进行再分解或合并。</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 </a:t>
            </a:r>
          </a:p>
        </p:txBody>
      </p:sp>
      <p:sp>
        <p:nvSpPr>
          <p:cNvPr id="503811" name="Rectangle 3"/>
          <p:cNvSpPr>
            <a:spLocks noRot="1" noChangeArrowheads="1"/>
          </p:cNvSpPr>
          <p:nvPr/>
        </p:nvSpPr>
        <p:spPr bwMode="auto">
          <a:xfrm>
            <a:off x="875665" y="130175"/>
            <a:ext cx="979233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idx="1"/>
          </p:nvPr>
        </p:nvSpPr>
        <p:spPr>
          <a:xfrm>
            <a:off x="605154" y="1196975"/>
            <a:ext cx="10674627" cy="5112385"/>
          </a:xfrm>
        </p:spPr>
        <p:txBody>
          <a:bodyPr vert="horz" wrap="square" lIns="91456" tIns="45728" rIns="91456" bIns="45728"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上述</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7</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个步骤的目的是：开发出软件的整体表示。这种整体表示的意义在于：</a:t>
            </a: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一旦确定了软件结构就可以把它作为一个整体来</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复查</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，从而能够</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评价和精化</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软件结构；</a:t>
            </a: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在这个时期进行修改只需要很少的附加工作，但却能够对软件的质量特别是软件的可维护性产生深远的影响。</a:t>
            </a:r>
          </a:p>
        </p:txBody>
      </p:sp>
      <p:sp>
        <p:nvSpPr>
          <p:cNvPr id="505859" name="Rectangle 3"/>
          <p:cNvSpPr>
            <a:spLocks noRot="1" noChangeArrowheads="1"/>
          </p:cNvSpPr>
          <p:nvPr/>
        </p:nvSpPr>
        <p:spPr bwMode="auto">
          <a:xfrm>
            <a:off x="890905" y="130175"/>
            <a:ext cx="977709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a:xfrm>
            <a:off x="8736463" y="6249847"/>
            <a:ext cx="2844430" cy="476360"/>
          </a:xfrm>
          <a:prstGeom prst="rect">
            <a:avLst/>
          </a:prstGeom>
        </p:spPr>
        <p:txBody>
          <a:bodyPr lIns="108850" tIns="54425" rIns="108850" bIns="54425"/>
          <a:lstStyle/>
          <a:p>
            <a:fld id="{189535CD-1E1D-41FC-A922-C28CBA873B6A}" type="slidenum">
              <a:rPr lang="en-US" altLang="zh-CN"/>
              <a:pPr/>
              <a:t>26</a:t>
            </a:fld>
            <a:endParaRPr lang="en-US" altLang="zh-CN"/>
          </a:p>
        </p:txBody>
      </p:sp>
      <p:sp>
        <p:nvSpPr>
          <p:cNvPr id="528391" name="Rectangle 7"/>
          <p:cNvSpPr>
            <a:spLocks noGrp="1" noChangeArrowheads="1"/>
          </p:cNvSpPr>
          <p:nvPr>
            <p:ph type="body" idx="1"/>
          </p:nvPr>
        </p:nvSpPr>
        <p:spPr>
          <a:xfrm>
            <a:off x="452948" y="1125821"/>
            <a:ext cx="11356555" cy="5590882"/>
          </a:xfrm>
          <a:noFill/>
          <a:ln/>
        </p:spPr>
        <p:txBody>
          <a:bodyPr>
            <a:normAutofit/>
          </a:bodyPr>
          <a:lstStyle/>
          <a:p>
            <a:pPr>
              <a:lnSpc>
                <a:spcPct val="115000"/>
              </a:lnSpc>
            </a:pPr>
            <a:r>
              <a:rPr lang="zh-CN" altLang="en-US" sz="2800" dirty="0"/>
              <a:t>考虑汽车数字仪表板的设计。假设的仪表板将完成下述功能：</a:t>
            </a:r>
          </a:p>
          <a:p>
            <a:pPr>
              <a:lnSpc>
                <a:spcPct val="115000"/>
              </a:lnSpc>
              <a:buFont typeface="Wingdings" pitchFamily="2" charset="2"/>
              <a:buNone/>
            </a:pPr>
            <a:r>
              <a:rPr lang="en-US" altLang="zh-CN" sz="2800" dirty="0"/>
              <a:t>(1) </a:t>
            </a:r>
            <a:r>
              <a:rPr lang="zh-CN" altLang="en-US" sz="2800" dirty="0"/>
              <a:t>通过模数转换实现传感器和微处理机接口；</a:t>
            </a:r>
          </a:p>
          <a:p>
            <a:pPr>
              <a:lnSpc>
                <a:spcPct val="115000"/>
              </a:lnSpc>
              <a:buFont typeface="Wingdings" pitchFamily="2" charset="2"/>
              <a:buNone/>
            </a:pPr>
            <a:r>
              <a:rPr lang="en-US" altLang="zh-CN" sz="2800" dirty="0"/>
              <a:t>(2) </a:t>
            </a:r>
            <a:r>
              <a:rPr lang="zh-CN" altLang="en-US" sz="2800" dirty="0"/>
              <a:t>在发光二极管面板上显示数据；</a:t>
            </a:r>
          </a:p>
          <a:p>
            <a:pPr>
              <a:lnSpc>
                <a:spcPct val="115000"/>
              </a:lnSpc>
              <a:buFont typeface="Wingdings" pitchFamily="2" charset="2"/>
              <a:buNone/>
            </a:pPr>
            <a:r>
              <a:rPr lang="en-US" altLang="zh-CN" sz="2800" dirty="0"/>
              <a:t>(3) </a:t>
            </a:r>
            <a:r>
              <a:rPr lang="zh-CN" altLang="en-US" sz="2800" dirty="0"/>
              <a:t>指示每小时英里数</a:t>
            </a:r>
            <a:r>
              <a:rPr lang="en-US" altLang="zh-CN" sz="2800" dirty="0"/>
              <a:t>(mph)</a:t>
            </a:r>
            <a:r>
              <a:rPr lang="zh-CN" altLang="en-US" sz="2800" dirty="0"/>
              <a:t>，行驶的里程，每加仑油行驶的英里数</a:t>
            </a:r>
            <a:r>
              <a:rPr lang="en-US" altLang="zh-CN" sz="2800" dirty="0"/>
              <a:t>(mpg)</a:t>
            </a:r>
            <a:r>
              <a:rPr lang="zh-CN" altLang="en-US" sz="2800" dirty="0"/>
              <a:t>等等；</a:t>
            </a:r>
          </a:p>
          <a:p>
            <a:pPr>
              <a:lnSpc>
                <a:spcPct val="115000"/>
              </a:lnSpc>
              <a:buFont typeface="Wingdings" pitchFamily="2" charset="2"/>
              <a:buNone/>
            </a:pPr>
            <a:r>
              <a:rPr lang="en-US" altLang="zh-CN" sz="2800" dirty="0"/>
              <a:t>(4) </a:t>
            </a:r>
            <a:r>
              <a:rPr lang="zh-CN" altLang="en-US" sz="2800" dirty="0"/>
              <a:t>指示加速或减速；</a:t>
            </a:r>
          </a:p>
          <a:p>
            <a:pPr>
              <a:lnSpc>
                <a:spcPct val="115000"/>
              </a:lnSpc>
              <a:buFont typeface="Wingdings" pitchFamily="2" charset="2"/>
              <a:buNone/>
            </a:pPr>
            <a:r>
              <a:rPr lang="en-US" altLang="zh-CN" sz="2800" dirty="0"/>
              <a:t>(5) </a:t>
            </a:r>
            <a:r>
              <a:rPr lang="zh-CN" altLang="en-US" sz="2800" dirty="0"/>
              <a:t>超速警告：如果车速超过</a:t>
            </a:r>
            <a:r>
              <a:rPr lang="en-US" altLang="zh-CN" sz="2800" dirty="0"/>
              <a:t>55</a:t>
            </a:r>
            <a:r>
              <a:rPr lang="zh-CN" altLang="en-US" sz="2800" dirty="0"/>
              <a:t>英里</a:t>
            </a:r>
            <a:r>
              <a:rPr lang="en-US" altLang="zh-CN" sz="2800" dirty="0"/>
              <a:t>/</a:t>
            </a:r>
            <a:r>
              <a:rPr lang="zh-CN" altLang="en-US" sz="2800" dirty="0"/>
              <a:t>小时，则发出超速警告铃声</a:t>
            </a:r>
            <a:r>
              <a:rPr lang="zh-CN" altLang="en-US" sz="2800" dirty="0" smtClean="0"/>
              <a:t>。</a:t>
            </a:r>
            <a:endParaRPr lang="zh-CN" altLang="en-US" sz="2800" dirty="0"/>
          </a:p>
        </p:txBody>
      </p:sp>
      <p:sp>
        <p:nvSpPr>
          <p:cNvPr id="7" name="Rectangle 3"/>
          <p:cNvSpPr>
            <a:spLocks noRot="1" noChangeArrowheads="1"/>
          </p:cNvSpPr>
          <p:nvPr/>
        </p:nvSpPr>
        <p:spPr bwMode="auto">
          <a:xfrm>
            <a:off x="890905" y="130175"/>
            <a:ext cx="977709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变换分析实例</a:t>
            </a:r>
            <a:endPar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extLst>
      <p:ext uri="{BB962C8B-B14F-4D97-AF65-F5344CB8AC3E}">
        <p14:creationId xmlns:p14="http://schemas.microsoft.com/office/powerpoint/2010/main" val="1380689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70" y="1197546"/>
            <a:ext cx="9361040" cy="5151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Rot="1" noChangeArrowheads="1"/>
          </p:cNvSpPr>
          <p:nvPr/>
        </p:nvSpPr>
        <p:spPr bwMode="auto">
          <a:xfrm>
            <a:off x="890905" y="130175"/>
            <a:ext cx="977709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变换分析实例</a:t>
            </a:r>
            <a:endPar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extLst>
      <p:ext uri="{BB962C8B-B14F-4D97-AF65-F5344CB8AC3E}">
        <p14:creationId xmlns:p14="http://schemas.microsoft.com/office/powerpoint/2010/main" val="246584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70" y="909514"/>
            <a:ext cx="9361040" cy="5788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5085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4294967295"/>
          </p:nvPr>
        </p:nvSpPr>
        <p:spPr>
          <a:xfrm>
            <a:off x="8736463" y="6249847"/>
            <a:ext cx="2844430" cy="476360"/>
          </a:xfrm>
          <a:prstGeom prst="rect">
            <a:avLst/>
          </a:prstGeom>
        </p:spPr>
        <p:txBody>
          <a:bodyPr lIns="108850" tIns="54425" rIns="108850" bIns="54425"/>
          <a:lstStyle/>
          <a:p>
            <a:fld id="{DD06E63F-8489-44F8-91C4-51754EF90009}" type="slidenum">
              <a:rPr lang="en-US" altLang="zh-CN"/>
              <a:pPr/>
              <a:t>29</a:t>
            </a:fld>
            <a:endParaRPr lang="en-US" altLang="zh-CN"/>
          </a:p>
        </p:txBody>
      </p:sp>
      <p:pic>
        <p:nvPicPr>
          <p:cNvPr id="533508" name="Picture 4" descr="rj51"/>
          <p:cNvPicPr>
            <a:picLocks noChangeAspect="1" noChangeArrowheads="1"/>
          </p:cNvPicPr>
          <p:nvPr/>
        </p:nvPicPr>
        <p:blipFill>
          <a:blip r:embed="rId2" cstate="print"/>
          <a:srcRect/>
          <a:stretch>
            <a:fillRect/>
          </a:stretch>
        </p:blipFill>
        <p:spPr bwMode="auto">
          <a:xfrm>
            <a:off x="1774726" y="1485578"/>
            <a:ext cx="8929054" cy="4393630"/>
          </a:xfrm>
          <a:prstGeom prst="rect">
            <a:avLst/>
          </a:prstGeom>
          <a:noFill/>
        </p:spPr>
      </p:pic>
    </p:spTree>
    <p:extLst>
      <p:ext uri="{BB962C8B-B14F-4D97-AF65-F5344CB8AC3E}">
        <p14:creationId xmlns:p14="http://schemas.microsoft.com/office/powerpoint/2010/main" val="1917383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idx="1"/>
          </p:nvPr>
        </p:nvSpPr>
        <p:spPr>
          <a:xfrm>
            <a:off x="967105" y="1196975"/>
            <a:ext cx="9254490" cy="5329163"/>
          </a:xfrm>
        </p:spPr>
        <p:txBody>
          <a:bodyPr vert="horz" wrap="square" lIns="91456" tIns="45728" rIns="91456" bIns="45728" numCol="1" anchor="t" anchorCtr="0" compatLnSpc="1">
            <a:normAutofit/>
          </a:bodyPr>
          <a:lstStyle/>
          <a:p>
            <a:pPr marL="315595" lvl="0" indent="-285750" defTabSz="914400" fontAlgn="base">
              <a:lnSpc>
                <a:spcPts val="3900"/>
              </a:lnSpc>
              <a:spcAft>
                <a:spcPct val="0"/>
              </a:spcAft>
              <a:buClr>
                <a:schemeClr val="accent2"/>
              </a:buClr>
              <a:defRPr/>
            </a:pPr>
            <a:r>
              <a:rPr lang="zh-CN" altLang="en-US" b="1" kern="0" dirty="0">
                <a:effectLst>
                  <a:outerShdw blurRad="38100" dist="38100" dir="2700000" algn="tl">
                    <a:srgbClr val="000000"/>
                  </a:outerShdw>
                </a:effectLst>
              </a:rPr>
              <a:t>面向数据流的设计方法的基本过程</a:t>
            </a:r>
            <a:r>
              <a:rPr lang="zh-CN" altLang="en-US" b="1" kern="0" dirty="0" smtClean="0">
                <a:effectLst>
                  <a:outerShdw blurRad="38100" dist="38100" dir="2700000" algn="tl">
                    <a:srgbClr val="000000"/>
                  </a:outerShdw>
                </a:effectLst>
              </a:rPr>
              <a:t>：</a:t>
            </a:r>
            <a:endPar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ts val="39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研究、分析和审查数据流图；</a:t>
            </a:r>
          </a:p>
          <a:p>
            <a:pPr marL="742950" marR="0" lvl="1" indent="-285750" algn="l" defTabSz="914400" rtl="0" eaLnBrk="1" fontAlgn="base" latinLnBrk="0" hangingPunct="1">
              <a:lnSpc>
                <a:spcPts val="39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根据数据流图决定问题的类型； </a:t>
            </a:r>
          </a:p>
          <a:p>
            <a:pPr marL="742950" marR="0" lvl="1" indent="-285750" algn="l" defTabSz="914400" rtl="0" eaLnBrk="1" fontAlgn="base" latinLnBrk="0" hangingPunct="1">
              <a:lnSpc>
                <a:spcPts val="39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由数据流图推导出系统的初始结构图；</a:t>
            </a:r>
          </a:p>
          <a:p>
            <a:pPr marL="742950" marR="0" lvl="1" indent="-285750" algn="l" defTabSz="914400" rtl="0" eaLnBrk="1" fontAlgn="base" latinLnBrk="0" hangingPunct="1">
              <a:lnSpc>
                <a:spcPts val="39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根据启发规则对结构进行细化；</a:t>
            </a:r>
          </a:p>
          <a:p>
            <a:pPr marL="742950" marR="0" lvl="1" indent="-285750" algn="l" defTabSz="914400" rtl="0" eaLnBrk="1" fontAlgn="base" latinLnBrk="0" hangingPunct="1">
              <a:lnSpc>
                <a:spcPts val="39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修改和补充数据字典；</a:t>
            </a:r>
          </a:p>
          <a:p>
            <a:pPr marL="742950" marR="0" lvl="1" indent="-285750" algn="l" defTabSz="914400" rtl="0" eaLnBrk="1" fontAlgn="base" latinLnBrk="0" hangingPunct="1">
              <a:lnSpc>
                <a:spcPts val="39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制定测试计划。</a:t>
            </a:r>
          </a:p>
        </p:txBody>
      </p:sp>
      <p:sp>
        <p:nvSpPr>
          <p:cNvPr id="475139" name="Rectangle 3"/>
          <p:cNvSpPr>
            <a:spLocks noRot="1" noChangeArrowheads="1"/>
          </p:cNvSpPr>
          <p:nvPr/>
        </p:nvSpPr>
        <p:spPr bwMode="auto">
          <a:xfrm>
            <a:off x="1054735" y="189230"/>
            <a:ext cx="953452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面向数据流的设计方法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4294967295"/>
          </p:nvPr>
        </p:nvSpPr>
        <p:spPr>
          <a:xfrm>
            <a:off x="8736463" y="6249847"/>
            <a:ext cx="2844430" cy="476360"/>
          </a:xfrm>
          <a:prstGeom prst="rect">
            <a:avLst/>
          </a:prstGeom>
        </p:spPr>
        <p:txBody>
          <a:bodyPr lIns="108850" tIns="54425" rIns="108850" bIns="54425"/>
          <a:lstStyle/>
          <a:p>
            <a:fld id="{8D0552A1-21EF-4C89-9BE8-3F35A7AF16DF}" type="slidenum">
              <a:rPr lang="en-US" altLang="zh-CN"/>
              <a:pPr/>
              <a:t>30</a:t>
            </a:fld>
            <a:endParaRPr lang="en-US" altLang="zh-CN"/>
          </a:p>
        </p:txBody>
      </p:sp>
      <p:pic>
        <p:nvPicPr>
          <p:cNvPr id="534532" name="Picture 4" descr="rj53"/>
          <p:cNvPicPr>
            <a:picLocks noChangeAspect="1" noChangeArrowheads="1"/>
          </p:cNvPicPr>
          <p:nvPr/>
        </p:nvPicPr>
        <p:blipFill>
          <a:blip r:embed="rId2" cstate="print"/>
          <a:srcRect/>
          <a:stretch>
            <a:fillRect/>
          </a:stretch>
        </p:blipFill>
        <p:spPr bwMode="auto">
          <a:xfrm>
            <a:off x="3142878" y="1197546"/>
            <a:ext cx="5519548" cy="4754076"/>
          </a:xfrm>
          <a:prstGeom prst="rect">
            <a:avLst/>
          </a:prstGeom>
          <a:noFill/>
        </p:spPr>
      </p:pic>
    </p:spTree>
    <p:extLst>
      <p:ext uri="{BB962C8B-B14F-4D97-AF65-F5344CB8AC3E}">
        <p14:creationId xmlns:p14="http://schemas.microsoft.com/office/powerpoint/2010/main" val="19088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4294967295"/>
          </p:nvPr>
        </p:nvSpPr>
        <p:spPr>
          <a:xfrm>
            <a:off x="8736463" y="6249847"/>
            <a:ext cx="2844430" cy="476360"/>
          </a:xfrm>
          <a:prstGeom prst="rect">
            <a:avLst/>
          </a:prstGeom>
        </p:spPr>
        <p:txBody>
          <a:bodyPr lIns="108850" tIns="54425" rIns="108850" bIns="54425"/>
          <a:lstStyle/>
          <a:p>
            <a:fld id="{21188D82-9C09-40B4-A292-01AF7AC6379B}" type="slidenum">
              <a:rPr lang="en-US" altLang="zh-CN"/>
              <a:pPr/>
              <a:t>31</a:t>
            </a:fld>
            <a:endParaRPr lang="en-US" altLang="zh-CN"/>
          </a:p>
        </p:txBody>
      </p:sp>
      <p:pic>
        <p:nvPicPr>
          <p:cNvPr id="535556" name="Picture 4" descr="rj54"/>
          <p:cNvPicPr>
            <a:picLocks noChangeAspect="1" noChangeArrowheads="1"/>
          </p:cNvPicPr>
          <p:nvPr/>
        </p:nvPicPr>
        <p:blipFill>
          <a:blip r:embed="rId2" cstate="print"/>
          <a:srcRect/>
          <a:stretch>
            <a:fillRect/>
          </a:stretch>
        </p:blipFill>
        <p:spPr bwMode="auto">
          <a:xfrm>
            <a:off x="1487824" y="1269554"/>
            <a:ext cx="9214767" cy="3961729"/>
          </a:xfrm>
          <a:prstGeom prst="rect">
            <a:avLst/>
          </a:prstGeom>
          <a:noFill/>
        </p:spPr>
      </p:pic>
    </p:spTree>
    <p:extLst>
      <p:ext uri="{BB962C8B-B14F-4D97-AF65-F5344CB8AC3E}">
        <p14:creationId xmlns:p14="http://schemas.microsoft.com/office/powerpoint/2010/main" val="184499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4294967295"/>
          </p:nvPr>
        </p:nvSpPr>
        <p:spPr>
          <a:xfrm>
            <a:off x="8736463" y="6249847"/>
            <a:ext cx="2844430" cy="476360"/>
          </a:xfrm>
          <a:prstGeom prst="rect">
            <a:avLst/>
          </a:prstGeom>
        </p:spPr>
        <p:txBody>
          <a:bodyPr lIns="108850" tIns="54425" rIns="108850" bIns="54425"/>
          <a:lstStyle/>
          <a:p>
            <a:fld id="{0E3A42B8-35D6-498B-A6E0-893288F77AAC}" type="slidenum">
              <a:rPr lang="en-US" altLang="zh-CN"/>
              <a:pPr/>
              <a:t>32</a:t>
            </a:fld>
            <a:endParaRPr lang="en-US" altLang="zh-CN"/>
          </a:p>
        </p:txBody>
      </p:sp>
      <p:pic>
        <p:nvPicPr>
          <p:cNvPr id="536580" name="Picture 4" descr="rj55"/>
          <p:cNvPicPr>
            <a:picLocks noChangeAspect="1" noChangeArrowheads="1"/>
          </p:cNvPicPr>
          <p:nvPr/>
        </p:nvPicPr>
        <p:blipFill>
          <a:blip r:embed="rId2" cstate="print"/>
          <a:srcRect/>
          <a:stretch>
            <a:fillRect/>
          </a:stretch>
        </p:blipFill>
        <p:spPr bwMode="auto">
          <a:xfrm>
            <a:off x="1419997" y="1197546"/>
            <a:ext cx="9599950" cy="4250722"/>
          </a:xfrm>
          <a:prstGeom prst="rect">
            <a:avLst/>
          </a:prstGeom>
          <a:noFill/>
        </p:spPr>
      </p:pic>
    </p:spTree>
    <p:extLst>
      <p:ext uri="{BB962C8B-B14F-4D97-AF65-F5344CB8AC3E}">
        <p14:creationId xmlns:p14="http://schemas.microsoft.com/office/powerpoint/2010/main" val="2414432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4294967295"/>
          </p:nvPr>
        </p:nvSpPr>
        <p:spPr>
          <a:xfrm>
            <a:off x="8736463" y="6249847"/>
            <a:ext cx="2844430" cy="476360"/>
          </a:xfrm>
          <a:prstGeom prst="rect">
            <a:avLst/>
          </a:prstGeom>
        </p:spPr>
        <p:txBody>
          <a:bodyPr lIns="108850" tIns="54425" rIns="108850" bIns="54425"/>
          <a:lstStyle/>
          <a:p>
            <a:fld id="{11F2152E-F117-46CB-82C4-B80358655DB9}" type="slidenum">
              <a:rPr lang="en-US" altLang="zh-CN"/>
              <a:pPr/>
              <a:t>33</a:t>
            </a:fld>
            <a:endParaRPr lang="en-US" altLang="zh-CN"/>
          </a:p>
        </p:txBody>
      </p:sp>
      <p:pic>
        <p:nvPicPr>
          <p:cNvPr id="537604" name="Picture 4" descr="rj56"/>
          <p:cNvPicPr>
            <a:picLocks noChangeAspect="1" noChangeArrowheads="1"/>
          </p:cNvPicPr>
          <p:nvPr/>
        </p:nvPicPr>
        <p:blipFill>
          <a:blip r:embed="rId2" cstate="print"/>
          <a:srcRect/>
          <a:stretch>
            <a:fillRect/>
          </a:stretch>
        </p:blipFill>
        <p:spPr bwMode="auto">
          <a:xfrm>
            <a:off x="622598" y="1413570"/>
            <a:ext cx="11134333" cy="4609580"/>
          </a:xfrm>
          <a:prstGeom prst="rect">
            <a:avLst/>
          </a:prstGeom>
          <a:noFill/>
        </p:spPr>
      </p:pic>
      <p:sp>
        <p:nvSpPr>
          <p:cNvPr id="5" name="Rectangle 3"/>
          <p:cNvSpPr>
            <a:spLocks noRot="1" noChangeArrowheads="1"/>
          </p:cNvSpPr>
          <p:nvPr/>
        </p:nvSpPr>
        <p:spPr bwMode="auto">
          <a:xfrm>
            <a:off x="890905" y="130175"/>
            <a:ext cx="9777095" cy="706755"/>
          </a:xfrm>
          <a:prstGeom prst="rect">
            <a:avLst/>
          </a:prstGeom>
          <a:noFill/>
          <a:ln w="9525">
            <a:noFill/>
            <a:miter lim="800000"/>
          </a:ln>
          <a:effectLst/>
        </p:spPr>
        <p:txBody>
          <a:bodyPr anchor="ctr"/>
          <a:lstStyle/>
          <a:p>
            <a:pPr defTabSz="914400" fontAlgn="base">
              <a:spcBef>
                <a:spcPct val="0"/>
              </a:spcBef>
              <a:spcAft>
                <a:spcPct val="0"/>
              </a:spcAft>
              <a:defRPr/>
            </a:pPr>
            <a:r>
              <a:rPr kumimoji="1" lang="zh-CN" altLang="en-US" sz="4000" b="1" dirty="0">
                <a:solidFill>
                  <a:srgbClr val="00F2FC"/>
                </a:solidFill>
                <a:latin typeface="黑体" panose="02010609060101010101" pitchFamily="49" charset="-122"/>
                <a:ea typeface="黑体" panose="02010609060101010101" pitchFamily="49" charset="-122"/>
              </a:rPr>
              <a:t>优化调整后结果</a:t>
            </a:r>
            <a:endParaRPr kumimoji="1" lang="zh-CN" altLang="en-US" sz="4000" b="1" dirty="0">
              <a:solidFill>
                <a:srgbClr val="00F2F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09139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6"/>
          <p:cNvSpPr txBox="1"/>
          <p:nvPr/>
        </p:nvSpPr>
        <p:spPr>
          <a:xfrm>
            <a:off x="4870450" y="981075"/>
            <a:ext cx="2077085" cy="336550"/>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zh-CN" altLang="en-US" sz="1600" b="1" dirty="0">
                <a:solidFill>
                  <a:schemeClr val="bg1"/>
                </a:solidFill>
              </a:rPr>
              <a:t>精化数据流图</a:t>
            </a:r>
          </a:p>
        </p:txBody>
      </p:sp>
      <p:sp>
        <p:nvSpPr>
          <p:cNvPr id="6150" name="Text Box 7"/>
          <p:cNvSpPr txBox="1"/>
          <p:nvPr/>
        </p:nvSpPr>
        <p:spPr>
          <a:xfrm>
            <a:off x="6577330" y="2419350"/>
            <a:ext cx="2077085" cy="337185"/>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zh-CN" altLang="en-US" sz="1600" b="1" dirty="0">
                <a:solidFill>
                  <a:schemeClr val="bg1"/>
                </a:solidFill>
              </a:rPr>
              <a:t>区分输入和输出分支</a:t>
            </a:r>
          </a:p>
        </p:txBody>
      </p:sp>
      <p:sp>
        <p:nvSpPr>
          <p:cNvPr id="6151" name="Text Box 8"/>
          <p:cNvSpPr txBox="1"/>
          <p:nvPr/>
        </p:nvSpPr>
        <p:spPr>
          <a:xfrm>
            <a:off x="3237865" y="2311400"/>
            <a:ext cx="2077085" cy="584200"/>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zh-CN" altLang="en-US" sz="1600" b="1" dirty="0">
                <a:solidFill>
                  <a:schemeClr val="bg1"/>
                </a:solidFill>
              </a:rPr>
              <a:t>区分事务中心和数据接收通路</a:t>
            </a:r>
          </a:p>
        </p:txBody>
      </p:sp>
      <p:sp>
        <p:nvSpPr>
          <p:cNvPr id="6152" name="Text Box 9"/>
          <p:cNvSpPr txBox="1"/>
          <p:nvPr/>
        </p:nvSpPr>
        <p:spPr>
          <a:xfrm>
            <a:off x="6577330" y="3249930"/>
            <a:ext cx="2077085" cy="337185"/>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zh-CN" altLang="en-US" sz="1600" b="1" dirty="0">
                <a:solidFill>
                  <a:schemeClr val="bg1"/>
                </a:solidFill>
              </a:rPr>
              <a:t>映射成变换结构</a:t>
            </a:r>
            <a:endParaRPr lang="zh-CN" altLang="en-US" sz="1600" b="1" dirty="0">
              <a:solidFill>
                <a:srgbClr val="FFFF00"/>
              </a:solidFill>
            </a:endParaRPr>
          </a:p>
        </p:txBody>
      </p:sp>
      <p:sp>
        <p:nvSpPr>
          <p:cNvPr id="6153" name="Text Box 10"/>
          <p:cNvSpPr txBox="1"/>
          <p:nvPr/>
        </p:nvSpPr>
        <p:spPr>
          <a:xfrm>
            <a:off x="3237865" y="3315970"/>
            <a:ext cx="2077085" cy="337185"/>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algn="ctr" eaLnBrk="1" hangingPunct="1">
              <a:spcBef>
                <a:spcPct val="50000"/>
              </a:spcBef>
              <a:buClrTx/>
              <a:buSzTx/>
              <a:buFontTx/>
              <a:buNone/>
            </a:pPr>
            <a:r>
              <a:rPr lang="zh-CN" altLang="en-US" sz="1600" b="1" dirty="0">
                <a:solidFill>
                  <a:schemeClr val="bg1"/>
                </a:solidFill>
              </a:rPr>
              <a:t>映射成事务结构</a:t>
            </a:r>
          </a:p>
        </p:txBody>
      </p:sp>
      <p:sp>
        <p:nvSpPr>
          <p:cNvPr id="6154" name="Text Box 11"/>
          <p:cNvSpPr txBox="1"/>
          <p:nvPr/>
        </p:nvSpPr>
        <p:spPr>
          <a:xfrm>
            <a:off x="5019675" y="4032885"/>
            <a:ext cx="2077085" cy="583565"/>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zh-CN" altLang="en-US" sz="1600" b="1" dirty="0">
                <a:solidFill>
                  <a:schemeClr val="bg1"/>
                </a:solidFill>
              </a:rPr>
              <a:t>用启发式设计规则精化软件结构</a:t>
            </a:r>
            <a:endParaRPr lang="zh-CN" altLang="en-US" sz="1600" b="1" dirty="0">
              <a:solidFill>
                <a:srgbClr val="FFFF00"/>
              </a:solidFill>
            </a:endParaRPr>
          </a:p>
        </p:txBody>
      </p:sp>
      <p:sp>
        <p:nvSpPr>
          <p:cNvPr id="6155" name="Text Box 12"/>
          <p:cNvSpPr txBox="1"/>
          <p:nvPr/>
        </p:nvSpPr>
        <p:spPr>
          <a:xfrm>
            <a:off x="5019675" y="4937760"/>
            <a:ext cx="2077085" cy="583565"/>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algn="ctr" eaLnBrk="1" hangingPunct="1">
              <a:spcBef>
                <a:spcPct val="50000"/>
              </a:spcBef>
              <a:buClrTx/>
              <a:buSzTx/>
              <a:buFontTx/>
              <a:buNone/>
            </a:pPr>
            <a:r>
              <a:rPr lang="zh-CN" altLang="en-US" sz="1600" b="1" dirty="0">
                <a:solidFill>
                  <a:schemeClr val="bg1"/>
                </a:solidFill>
              </a:rPr>
              <a:t>导出接口描述和全程数据结构</a:t>
            </a:r>
          </a:p>
        </p:txBody>
      </p:sp>
      <p:sp>
        <p:nvSpPr>
          <p:cNvPr id="6156" name="Text Box 13"/>
          <p:cNvSpPr txBox="1"/>
          <p:nvPr/>
        </p:nvSpPr>
        <p:spPr>
          <a:xfrm>
            <a:off x="5019675" y="6457315"/>
            <a:ext cx="2077085" cy="337185"/>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zh-CN" altLang="en-US" sz="1600" b="1" dirty="0">
                <a:solidFill>
                  <a:schemeClr val="bg1"/>
                </a:solidFill>
              </a:rPr>
              <a:t>详细设计</a:t>
            </a:r>
            <a:endParaRPr lang="zh-CN" altLang="en-US" sz="1600" b="1" dirty="0">
              <a:solidFill>
                <a:srgbClr val="FFFF00"/>
              </a:solidFill>
            </a:endParaRPr>
          </a:p>
        </p:txBody>
      </p:sp>
      <p:sp>
        <p:nvSpPr>
          <p:cNvPr id="6157" name="AutoShape 14"/>
          <p:cNvSpPr/>
          <p:nvPr/>
        </p:nvSpPr>
        <p:spPr>
          <a:xfrm>
            <a:off x="5166995" y="1527175"/>
            <a:ext cx="1482725" cy="549275"/>
          </a:xfrm>
          <a:prstGeom prst="diamond">
            <a:avLst/>
          </a:prstGeom>
          <a:no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zh-CN" altLang="en-US" sz="1600" b="1" dirty="0">
                <a:solidFill>
                  <a:schemeClr val="bg1"/>
                </a:solidFill>
              </a:rPr>
              <a:t>流类型</a:t>
            </a:r>
          </a:p>
        </p:txBody>
      </p:sp>
      <p:sp>
        <p:nvSpPr>
          <p:cNvPr id="6158" name="AutoShape 16"/>
          <p:cNvSpPr/>
          <p:nvPr/>
        </p:nvSpPr>
        <p:spPr>
          <a:xfrm>
            <a:off x="5314950" y="5755640"/>
            <a:ext cx="1484630" cy="548005"/>
          </a:xfrm>
          <a:prstGeom prst="diamond">
            <a:avLst/>
          </a:prstGeom>
          <a:no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zh-CN" altLang="en-US" sz="1600" b="1" dirty="0">
                <a:solidFill>
                  <a:schemeClr val="bg1"/>
                </a:solidFill>
              </a:rPr>
              <a:t>复查</a:t>
            </a:r>
            <a:endParaRPr lang="zh-CN" altLang="en-US" sz="1600" b="1" dirty="0">
              <a:solidFill>
                <a:srgbClr val="FFFF00"/>
              </a:solidFill>
            </a:endParaRPr>
          </a:p>
        </p:txBody>
      </p:sp>
      <p:sp>
        <p:nvSpPr>
          <p:cNvPr id="6159" name="Line 17"/>
          <p:cNvSpPr/>
          <p:nvPr/>
        </p:nvSpPr>
        <p:spPr>
          <a:xfrm>
            <a:off x="5908675" y="1373505"/>
            <a:ext cx="0" cy="154305"/>
          </a:xfrm>
          <a:prstGeom prst="line">
            <a:avLst/>
          </a:prstGeom>
          <a:ln w="25400" cap="flat" cmpd="sng">
            <a:solidFill>
              <a:schemeClr val="bg1"/>
            </a:solidFill>
            <a:prstDash val="solid"/>
            <a:headEnd type="none" w="med" len="med"/>
            <a:tailEnd type="none" w="med" len="med"/>
          </a:ln>
        </p:spPr>
      </p:sp>
      <p:sp>
        <p:nvSpPr>
          <p:cNvPr id="6160" name="Line 18"/>
          <p:cNvSpPr/>
          <p:nvPr/>
        </p:nvSpPr>
        <p:spPr>
          <a:xfrm>
            <a:off x="5908675" y="2076450"/>
            <a:ext cx="0" cy="78105"/>
          </a:xfrm>
          <a:prstGeom prst="line">
            <a:avLst/>
          </a:prstGeom>
          <a:ln w="25400" cap="flat" cmpd="sng">
            <a:solidFill>
              <a:schemeClr val="bg1"/>
            </a:solidFill>
            <a:prstDash val="solid"/>
            <a:headEnd type="none" w="med" len="med"/>
            <a:tailEnd type="none" w="med" len="med"/>
          </a:ln>
        </p:spPr>
      </p:sp>
      <p:sp>
        <p:nvSpPr>
          <p:cNvPr id="6161" name="Line 19"/>
          <p:cNvSpPr/>
          <p:nvPr/>
        </p:nvSpPr>
        <p:spPr>
          <a:xfrm>
            <a:off x="4276090" y="2154555"/>
            <a:ext cx="3413760" cy="0"/>
          </a:xfrm>
          <a:prstGeom prst="line">
            <a:avLst/>
          </a:prstGeom>
          <a:ln w="25400" cap="flat" cmpd="sng">
            <a:solidFill>
              <a:schemeClr val="bg1"/>
            </a:solidFill>
            <a:prstDash val="solid"/>
            <a:headEnd type="none" w="med" len="med"/>
            <a:tailEnd type="none" w="med" len="med"/>
          </a:ln>
        </p:spPr>
      </p:sp>
      <p:sp>
        <p:nvSpPr>
          <p:cNvPr id="6162" name="Line 20"/>
          <p:cNvSpPr/>
          <p:nvPr/>
        </p:nvSpPr>
        <p:spPr>
          <a:xfrm>
            <a:off x="4276090" y="2154555"/>
            <a:ext cx="0" cy="157480"/>
          </a:xfrm>
          <a:prstGeom prst="line">
            <a:avLst/>
          </a:prstGeom>
          <a:ln w="25400" cap="flat" cmpd="sng">
            <a:solidFill>
              <a:schemeClr val="bg1"/>
            </a:solidFill>
            <a:prstDash val="solid"/>
            <a:headEnd type="none" w="med" len="med"/>
            <a:tailEnd type="triangle" w="med" len="med"/>
          </a:ln>
        </p:spPr>
      </p:sp>
      <p:sp>
        <p:nvSpPr>
          <p:cNvPr id="6163" name="Line 22"/>
          <p:cNvSpPr/>
          <p:nvPr/>
        </p:nvSpPr>
        <p:spPr>
          <a:xfrm>
            <a:off x="4276090" y="2937510"/>
            <a:ext cx="0" cy="313055"/>
          </a:xfrm>
          <a:prstGeom prst="line">
            <a:avLst/>
          </a:prstGeom>
          <a:ln w="25400" cap="flat" cmpd="sng">
            <a:solidFill>
              <a:schemeClr val="bg1"/>
            </a:solidFill>
            <a:prstDash val="solid"/>
            <a:headEnd type="none" w="med" len="med"/>
            <a:tailEnd type="triangle" w="med" len="med"/>
          </a:ln>
        </p:spPr>
      </p:sp>
      <p:sp>
        <p:nvSpPr>
          <p:cNvPr id="6164" name="Line 23"/>
          <p:cNvSpPr/>
          <p:nvPr/>
        </p:nvSpPr>
        <p:spPr>
          <a:xfrm>
            <a:off x="7677150" y="2854960"/>
            <a:ext cx="0" cy="358775"/>
          </a:xfrm>
          <a:prstGeom prst="line">
            <a:avLst/>
          </a:prstGeom>
          <a:ln w="25400" cap="flat" cmpd="sng">
            <a:solidFill>
              <a:schemeClr val="bg1"/>
            </a:solidFill>
            <a:prstDash val="solid"/>
            <a:headEnd type="none" w="med" len="med"/>
            <a:tailEnd type="triangle" w="med" len="med"/>
          </a:ln>
        </p:spPr>
      </p:sp>
      <p:sp>
        <p:nvSpPr>
          <p:cNvPr id="6165" name="Line 24"/>
          <p:cNvSpPr/>
          <p:nvPr/>
        </p:nvSpPr>
        <p:spPr>
          <a:xfrm>
            <a:off x="4276090" y="3718560"/>
            <a:ext cx="0" cy="79375"/>
          </a:xfrm>
          <a:prstGeom prst="line">
            <a:avLst/>
          </a:prstGeom>
          <a:ln w="25400" cap="flat" cmpd="sng">
            <a:solidFill>
              <a:schemeClr val="bg1"/>
            </a:solidFill>
            <a:prstDash val="solid"/>
            <a:headEnd type="none" w="med" len="med"/>
            <a:tailEnd type="none" w="med" len="med"/>
          </a:ln>
        </p:spPr>
      </p:sp>
      <p:sp>
        <p:nvSpPr>
          <p:cNvPr id="6166" name="Line 25"/>
          <p:cNvSpPr/>
          <p:nvPr/>
        </p:nvSpPr>
        <p:spPr>
          <a:xfrm>
            <a:off x="7763510" y="3719830"/>
            <a:ext cx="0" cy="78105"/>
          </a:xfrm>
          <a:prstGeom prst="line">
            <a:avLst/>
          </a:prstGeom>
          <a:ln w="25400" cap="flat" cmpd="sng">
            <a:solidFill>
              <a:schemeClr val="bg1"/>
            </a:solidFill>
            <a:prstDash val="solid"/>
            <a:headEnd type="none" w="med" len="med"/>
            <a:tailEnd type="none" w="med" len="med"/>
          </a:ln>
        </p:spPr>
      </p:sp>
      <p:sp>
        <p:nvSpPr>
          <p:cNvPr id="6167" name="Line 26"/>
          <p:cNvSpPr/>
          <p:nvPr/>
        </p:nvSpPr>
        <p:spPr>
          <a:xfrm>
            <a:off x="4276090" y="3782060"/>
            <a:ext cx="3486785" cy="0"/>
          </a:xfrm>
          <a:prstGeom prst="line">
            <a:avLst/>
          </a:prstGeom>
          <a:ln w="25400" cap="flat" cmpd="sng">
            <a:solidFill>
              <a:schemeClr val="bg1"/>
            </a:solidFill>
            <a:prstDash val="solid"/>
            <a:headEnd type="none" w="med" len="med"/>
            <a:tailEnd type="none" w="med" len="med"/>
          </a:ln>
        </p:spPr>
      </p:sp>
      <p:sp>
        <p:nvSpPr>
          <p:cNvPr id="6168" name="Line 27"/>
          <p:cNvSpPr/>
          <p:nvPr/>
        </p:nvSpPr>
        <p:spPr>
          <a:xfrm>
            <a:off x="6057900" y="3797935"/>
            <a:ext cx="0" cy="234950"/>
          </a:xfrm>
          <a:prstGeom prst="line">
            <a:avLst/>
          </a:prstGeom>
          <a:ln w="25400" cap="flat" cmpd="sng">
            <a:solidFill>
              <a:schemeClr val="bg1"/>
            </a:solidFill>
            <a:prstDash val="solid"/>
            <a:headEnd type="none" w="med" len="med"/>
            <a:tailEnd type="triangle" w="med" len="med"/>
          </a:ln>
        </p:spPr>
      </p:sp>
      <p:sp>
        <p:nvSpPr>
          <p:cNvPr id="6169" name="Line 28"/>
          <p:cNvSpPr/>
          <p:nvPr/>
        </p:nvSpPr>
        <p:spPr>
          <a:xfrm>
            <a:off x="6057900" y="4660265"/>
            <a:ext cx="0" cy="233680"/>
          </a:xfrm>
          <a:prstGeom prst="line">
            <a:avLst/>
          </a:prstGeom>
          <a:ln w="25400" cap="flat" cmpd="sng">
            <a:solidFill>
              <a:schemeClr val="bg1"/>
            </a:solidFill>
            <a:prstDash val="solid"/>
            <a:headEnd type="none" w="med" len="med"/>
            <a:tailEnd type="triangle" w="med" len="med"/>
          </a:ln>
        </p:spPr>
      </p:sp>
      <p:sp>
        <p:nvSpPr>
          <p:cNvPr id="6170" name="Line 30"/>
          <p:cNvSpPr/>
          <p:nvPr/>
        </p:nvSpPr>
        <p:spPr>
          <a:xfrm>
            <a:off x="6057900" y="5598160"/>
            <a:ext cx="0" cy="157480"/>
          </a:xfrm>
          <a:prstGeom prst="line">
            <a:avLst/>
          </a:prstGeom>
          <a:ln w="25400" cap="flat" cmpd="sng">
            <a:solidFill>
              <a:schemeClr val="bg1"/>
            </a:solidFill>
            <a:prstDash val="solid"/>
            <a:headEnd type="none" w="med" len="med"/>
            <a:tailEnd type="triangle" w="med" len="med"/>
          </a:ln>
        </p:spPr>
      </p:sp>
      <p:sp>
        <p:nvSpPr>
          <p:cNvPr id="6171" name="Line 31"/>
          <p:cNvSpPr/>
          <p:nvPr/>
        </p:nvSpPr>
        <p:spPr>
          <a:xfrm>
            <a:off x="6057900" y="6301740"/>
            <a:ext cx="0" cy="157480"/>
          </a:xfrm>
          <a:prstGeom prst="line">
            <a:avLst/>
          </a:prstGeom>
          <a:ln w="25400" cap="flat" cmpd="sng">
            <a:solidFill>
              <a:schemeClr val="bg1"/>
            </a:solidFill>
            <a:prstDash val="solid"/>
            <a:headEnd type="none" w="med" len="med"/>
            <a:tailEnd type="triangle" w="med" len="med"/>
          </a:ln>
        </p:spPr>
      </p:sp>
      <p:sp>
        <p:nvSpPr>
          <p:cNvPr id="6172" name="Line 32"/>
          <p:cNvSpPr/>
          <p:nvPr/>
        </p:nvSpPr>
        <p:spPr>
          <a:xfrm>
            <a:off x="6799580" y="6024245"/>
            <a:ext cx="2967355" cy="0"/>
          </a:xfrm>
          <a:prstGeom prst="line">
            <a:avLst/>
          </a:prstGeom>
          <a:ln w="25400" cap="flat" cmpd="sng">
            <a:solidFill>
              <a:schemeClr val="bg1"/>
            </a:solidFill>
            <a:prstDash val="solid"/>
            <a:headEnd type="none" w="med" len="med"/>
            <a:tailEnd type="none" w="med" len="med"/>
          </a:ln>
        </p:spPr>
      </p:sp>
      <p:sp>
        <p:nvSpPr>
          <p:cNvPr id="6173" name="Line 33"/>
          <p:cNvSpPr/>
          <p:nvPr/>
        </p:nvSpPr>
        <p:spPr>
          <a:xfrm flipV="1">
            <a:off x="9766935" y="1450975"/>
            <a:ext cx="0" cy="4537710"/>
          </a:xfrm>
          <a:prstGeom prst="line">
            <a:avLst/>
          </a:prstGeom>
          <a:ln w="25400" cap="flat" cmpd="sng">
            <a:solidFill>
              <a:schemeClr val="bg1"/>
            </a:solidFill>
            <a:prstDash val="solid"/>
            <a:headEnd type="none" w="med" len="med"/>
            <a:tailEnd type="none" w="med" len="med"/>
          </a:ln>
        </p:spPr>
      </p:sp>
      <p:sp>
        <p:nvSpPr>
          <p:cNvPr id="6174" name="Line 34"/>
          <p:cNvSpPr/>
          <p:nvPr/>
        </p:nvSpPr>
        <p:spPr>
          <a:xfrm flipH="1">
            <a:off x="5894070" y="1450975"/>
            <a:ext cx="3872865" cy="25400"/>
          </a:xfrm>
          <a:prstGeom prst="line">
            <a:avLst/>
          </a:prstGeom>
          <a:ln w="25400" cap="flat" cmpd="sng">
            <a:solidFill>
              <a:schemeClr val="bg1"/>
            </a:solidFill>
            <a:prstDash val="solid"/>
            <a:headEnd type="none" w="med" len="med"/>
            <a:tailEnd type="triangle" w="med" len="med"/>
          </a:ln>
        </p:spPr>
      </p:sp>
      <p:sp>
        <p:nvSpPr>
          <p:cNvPr id="6175" name="AutoShape 37"/>
          <p:cNvSpPr/>
          <p:nvPr/>
        </p:nvSpPr>
        <p:spPr>
          <a:xfrm>
            <a:off x="2348865" y="4345940"/>
            <a:ext cx="1854835" cy="1095375"/>
          </a:xfrm>
          <a:prstGeom prst="cloudCallout">
            <a:avLst>
              <a:gd name="adj1" fmla="val 46824"/>
              <a:gd name="adj2" fmla="val 153148"/>
            </a:avLst>
          </a:prstGeom>
          <a:noFill/>
          <a:ln w="25400" cap="flat" cmpd="sng">
            <a:solidFill>
              <a:schemeClr val="bg1"/>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algn="ctr" eaLnBrk="1" hangingPunct="1">
              <a:spcBef>
                <a:spcPct val="50000"/>
              </a:spcBef>
              <a:buClrTx/>
              <a:buSzTx/>
              <a:buFontTx/>
              <a:buNone/>
            </a:pPr>
            <a:r>
              <a:rPr lang="zh-CN" altLang="en-US" sz="1600" b="1" dirty="0">
                <a:solidFill>
                  <a:schemeClr val="bg1"/>
                </a:solidFill>
              </a:rPr>
              <a:t>事务分析</a:t>
            </a:r>
          </a:p>
        </p:txBody>
      </p:sp>
      <p:sp>
        <p:nvSpPr>
          <p:cNvPr id="6176" name="AutoShape 40"/>
          <p:cNvSpPr/>
          <p:nvPr/>
        </p:nvSpPr>
        <p:spPr>
          <a:xfrm>
            <a:off x="7466330" y="4425315"/>
            <a:ext cx="1854835" cy="1095375"/>
          </a:xfrm>
          <a:prstGeom prst="cloudCallout">
            <a:avLst>
              <a:gd name="adj1" fmla="val 64815"/>
              <a:gd name="adj2" fmla="val 85750"/>
            </a:avLst>
          </a:prstGeom>
          <a:noFill/>
          <a:ln w="25400" cap="flat" cmpd="sng">
            <a:solidFill>
              <a:schemeClr val="bg1"/>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zh-CN" altLang="en-US" sz="1600" b="1" dirty="0">
                <a:solidFill>
                  <a:schemeClr val="bg1"/>
                </a:solidFill>
              </a:rPr>
              <a:t>变换分析</a:t>
            </a:r>
            <a:endParaRPr lang="zh-CN" altLang="en-US" sz="1600" b="1" dirty="0">
              <a:solidFill>
                <a:srgbClr val="FFFF00"/>
              </a:solidFill>
            </a:endParaRPr>
          </a:p>
        </p:txBody>
      </p:sp>
      <p:sp>
        <p:nvSpPr>
          <p:cNvPr id="6179" name="Freeform 45"/>
          <p:cNvSpPr/>
          <p:nvPr/>
        </p:nvSpPr>
        <p:spPr>
          <a:xfrm>
            <a:off x="3237865" y="3797935"/>
            <a:ext cx="444500" cy="548005"/>
          </a:xfrm>
          <a:custGeom>
            <a:avLst/>
            <a:gdLst>
              <a:gd name="txL" fmla="*/ 0 w 272"/>
              <a:gd name="txT" fmla="*/ 0 h 317"/>
              <a:gd name="txR" fmla="*/ 272 w 272"/>
              <a:gd name="txB" fmla="*/ 317 h 317"/>
            </a:gdLst>
            <a:ahLst/>
            <a:cxnLst>
              <a:cxn ang="0">
                <a:pos x="0" y="803"/>
              </a:cxn>
              <a:cxn ang="0">
                <a:pos x="60" y="457"/>
              </a:cxn>
              <a:cxn ang="0">
                <a:pos x="186" y="230"/>
              </a:cxn>
              <a:cxn ang="0">
                <a:pos x="373" y="0"/>
              </a:cxn>
            </a:cxnLst>
            <a:rect l="txL" t="txT" r="txR" b="txB"/>
            <a:pathLst>
              <a:path w="272" h="317">
                <a:moveTo>
                  <a:pt x="0" y="317"/>
                </a:moveTo>
                <a:cubicBezTo>
                  <a:pt x="11" y="267"/>
                  <a:pt x="22" y="218"/>
                  <a:pt x="45" y="181"/>
                </a:cubicBezTo>
                <a:cubicBezTo>
                  <a:pt x="68" y="144"/>
                  <a:pt x="98" y="121"/>
                  <a:pt x="136" y="91"/>
                </a:cubicBezTo>
                <a:cubicBezTo>
                  <a:pt x="174" y="61"/>
                  <a:pt x="249" y="15"/>
                  <a:pt x="272" y="0"/>
                </a:cubicBezTo>
              </a:path>
            </a:pathLst>
          </a:custGeom>
          <a:noFill/>
          <a:ln w="25400" cap="flat" cmpd="sng">
            <a:solidFill>
              <a:schemeClr val="bg1">
                <a:alpha val="100000"/>
              </a:schemeClr>
            </a:solidFill>
            <a:prstDash val="solid"/>
            <a:round/>
            <a:headEnd type="none" w="med" len="med"/>
            <a:tailEnd type="none" w="med" len="med"/>
          </a:ln>
        </p:spPr>
        <p:txBody>
          <a:bodyPr/>
          <a:lstStyle/>
          <a:p>
            <a:endParaRPr lang="zh-CN" altLang="en-US"/>
          </a:p>
        </p:txBody>
      </p:sp>
      <p:sp>
        <p:nvSpPr>
          <p:cNvPr id="6180" name="Line 46"/>
          <p:cNvSpPr/>
          <p:nvPr/>
        </p:nvSpPr>
        <p:spPr>
          <a:xfrm flipV="1">
            <a:off x="3682365" y="3718560"/>
            <a:ext cx="149225" cy="79375"/>
          </a:xfrm>
          <a:prstGeom prst="line">
            <a:avLst/>
          </a:prstGeom>
          <a:ln w="25400" cap="flat" cmpd="sng">
            <a:solidFill>
              <a:schemeClr val="bg1"/>
            </a:solidFill>
            <a:prstDash val="solid"/>
            <a:headEnd type="none" w="med" len="med"/>
            <a:tailEnd type="triangle" w="med" len="med"/>
          </a:ln>
        </p:spPr>
      </p:sp>
      <p:sp>
        <p:nvSpPr>
          <p:cNvPr id="6181" name="Freeform 47"/>
          <p:cNvSpPr/>
          <p:nvPr/>
        </p:nvSpPr>
        <p:spPr>
          <a:xfrm>
            <a:off x="8208010" y="3797935"/>
            <a:ext cx="371475" cy="627380"/>
          </a:xfrm>
          <a:custGeom>
            <a:avLst/>
            <a:gdLst>
              <a:gd name="txL" fmla="*/ 0 w 227"/>
              <a:gd name="txT" fmla="*/ 0 h 363"/>
              <a:gd name="txR" fmla="*/ 227 w 227"/>
              <a:gd name="txB" fmla="*/ 363 h 363"/>
            </a:gdLst>
            <a:ahLst/>
            <a:cxnLst>
              <a:cxn ang="0">
                <a:pos x="316" y="919"/>
              </a:cxn>
              <a:cxn ang="0">
                <a:pos x="255" y="457"/>
              </a:cxn>
              <a:cxn ang="0">
                <a:pos x="0" y="0"/>
              </a:cxn>
            </a:cxnLst>
            <a:rect l="txL" t="txT" r="txR" b="txB"/>
            <a:pathLst>
              <a:path w="227" h="363">
                <a:moveTo>
                  <a:pt x="227" y="363"/>
                </a:moveTo>
                <a:cubicBezTo>
                  <a:pt x="223" y="302"/>
                  <a:pt x="220" y="241"/>
                  <a:pt x="182" y="181"/>
                </a:cubicBezTo>
                <a:cubicBezTo>
                  <a:pt x="144" y="121"/>
                  <a:pt x="30" y="30"/>
                  <a:pt x="0" y="0"/>
                </a:cubicBezTo>
              </a:path>
            </a:pathLst>
          </a:custGeom>
          <a:noFill/>
          <a:ln w="25400" cap="flat" cmpd="sng">
            <a:solidFill>
              <a:schemeClr val="bg1">
                <a:alpha val="100000"/>
              </a:schemeClr>
            </a:solidFill>
            <a:prstDash val="solid"/>
            <a:round/>
            <a:headEnd type="none" w="med" len="med"/>
            <a:tailEnd type="none" w="med" len="med"/>
          </a:ln>
        </p:spPr>
        <p:txBody>
          <a:bodyPr/>
          <a:lstStyle/>
          <a:p>
            <a:endParaRPr lang="zh-CN" altLang="en-US"/>
          </a:p>
        </p:txBody>
      </p:sp>
      <p:sp>
        <p:nvSpPr>
          <p:cNvPr id="6182" name="Line 48"/>
          <p:cNvSpPr/>
          <p:nvPr/>
        </p:nvSpPr>
        <p:spPr>
          <a:xfrm flipH="1" flipV="1">
            <a:off x="7985760" y="3642360"/>
            <a:ext cx="222250" cy="155575"/>
          </a:xfrm>
          <a:prstGeom prst="line">
            <a:avLst/>
          </a:prstGeom>
          <a:ln w="25400" cap="flat" cmpd="sng">
            <a:solidFill>
              <a:schemeClr val="bg1"/>
            </a:solidFill>
            <a:prstDash val="solid"/>
            <a:headEnd type="none" w="med" len="med"/>
            <a:tailEnd type="triangle" w="med" len="med"/>
          </a:ln>
        </p:spPr>
      </p:sp>
      <p:sp>
        <p:nvSpPr>
          <p:cNvPr id="6183" name="Line 50"/>
          <p:cNvSpPr/>
          <p:nvPr/>
        </p:nvSpPr>
        <p:spPr>
          <a:xfrm>
            <a:off x="7677150" y="2133600"/>
            <a:ext cx="0" cy="287655"/>
          </a:xfrm>
          <a:prstGeom prst="line">
            <a:avLst/>
          </a:prstGeom>
          <a:ln w="25400" cap="flat" cmpd="sng">
            <a:solidFill>
              <a:schemeClr val="bg1"/>
            </a:solidFill>
            <a:prstDash val="solid"/>
            <a:headEnd type="none" w="med" len="med"/>
            <a:tailEnd type="triangle" w="med" len="med"/>
          </a:ln>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idx="1"/>
          </p:nvPr>
        </p:nvSpPr>
        <p:spPr>
          <a:xfrm>
            <a:off x="1122045" y="1196975"/>
            <a:ext cx="9099550" cy="5112385"/>
          </a:xfrm>
        </p:spPr>
        <p:txBody>
          <a:bodyPr vert="horz" wrap="square" lIns="91456" tIns="45728" rIns="91456" bIns="45728"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变换流：</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信息沿输入通路进入系统，同时由外部形式变换成内部形式，进入系统的信息通过变换中心，经加工处理以后再沿输出通路变换成外部形式离开软件系统。当数据流图具有这些特征时，这种信息流就叫作变换流。</a:t>
            </a:r>
          </a:p>
        </p:txBody>
      </p:sp>
      <p:sp>
        <p:nvSpPr>
          <p:cNvPr id="477187" name="Rectangle 3"/>
          <p:cNvSpPr>
            <a:spLocks noRot="1" noChangeArrowheads="1"/>
          </p:cNvSpPr>
          <p:nvPr/>
        </p:nvSpPr>
        <p:spPr bwMode="auto">
          <a:xfrm>
            <a:off x="982980" y="117475"/>
            <a:ext cx="954595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面向数据流的设计方法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pic>
        <p:nvPicPr>
          <p:cNvPr id="7174" name="Picture 23" descr="rj45"/>
          <p:cNvPicPr>
            <a:picLocks noChangeAspect="1"/>
          </p:cNvPicPr>
          <p:nvPr/>
        </p:nvPicPr>
        <p:blipFill>
          <a:blip r:embed="rId3"/>
          <a:stretch>
            <a:fillRect/>
          </a:stretch>
        </p:blipFill>
        <p:spPr>
          <a:xfrm>
            <a:off x="2998862" y="3429794"/>
            <a:ext cx="5906594" cy="2881846"/>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idx="1"/>
          </p:nvPr>
        </p:nvSpPr>
        <p:spPr>
          <a:xfrm>
            <a:off x="1990600" y="1197197"/>
            <a:ext cx="8425085" cy="5112697"/>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变换型数据处理问题的工作过程大致分为三步，即取得数据，变换数据和给出数据。</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相应于取得数据、变换数据、给出数据，变换型系统结构图由</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输入、变换中心和输出</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等三部分组成。</a:t>
            </a:r>
          </a:p>
        </p:txBody>
      </p:sp>
      <p:sp>
        <p:nvSpPr>
          <p:cNvPr id="479235" name="Rectangle 3"/>
          <p:cNvSpPr>
            <a:spLocks noRot="1" noChangeArrowheads="1"/>
          </p:cNvSpPr>
          <p:nvPr/>
        </p:nvSpPr>
        <p:spPr bwMode="auto">
          <a:xfrm>
            <a:off x="1054557" y="117499"/>
            <a:ext cx="8966273" cy="706569"/>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面向数据流的设计方法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pic>
        <p:nvPicPr>
          <p:cNvPr id="8198" name="Picture 5"/>
          <p:cNvPicPr>
            <a:picLocks noChangeAspect="1"/>
          </p:cNvPicPr>
          <p:nvPr/>
        </p:nvPicPr>
        <p:blipFill>
          <a:blip r:embed="rId3"/>
          <a:stretch>
            <a:fillRect/>
          </a:stretch>
        </p:blipFill>
        <p:spPr>
          <a:xfrm>
            <a:off x="1917562" y="2421386"/>
            <a:ext cx="8383552" cy="1240067"/>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Rot="1" noChangeArrowheads="1"/>
          </p:cNvSpPr>
          <p:nvPr/>
        </p:nvSpPr>
        <p:spPr bwMode="auto">
          <a:xfrm>
            <a:off x="982980" y="117475"/>
            <a:ext cx="960628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面向数据流的设计方法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pic>
        <p:nvPicPr>
          <p:cNvPr id="9221" name="Picture 4"/>
          <p:cNvPicPr>
            <a:picLocks noChangeAspect="1"/>
          </p:cNvPicPr>
          <p:nvPr/>
        </p:nvPicPr>
        <p:blipFill>
          <a:blip r:embed="rId3"/>
          <a:stretch>
            <a:fillRect/>
          </a:stretch>
        </p:blipFill>
        <p:spPr>
          <a:xfrm>
            <a:off x="1773072" y="1197197"/>
            <a:ext cx="8764623" cy="5185735"/>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idx="1"/>
          </p:nvPr>
        </p:nvSpPr>
        <p:spPr>
          <a:xfrm>
            <a:off x="694606" y="1197546"/>
            <a:ext cx="5527675" cy="5112385"/>
          </a:xfrm>
        </p:spPr>
        <p:txBody>
          <a:bodyPr vert="horz" wrap="square" lIns="91456" tIns="45728" rIns="91456" bIns="45728" numCol="1" anchor="t" anchorCtr="0" compatLnSpc="1">
            <a:normAutofit/>
          </a:bodyPr>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事务流：</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数据沿输入通路到达一个处理</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T</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，这个处理根据输入数据的类型在若干个动作序列中选出一个来执行。这类信息流被称为事务流，而该处理</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T</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称为</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事务中心</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，它完成下述任务：</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接收输入数据</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输入数据又称为事务</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transaction)</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分析每个事务以确定它的类型；</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根据事务类型选取一条活动通路。</a:t>
            </a:r>
          </a:p>
        </p:txBody>
      </p:sp>
      <p:sp>
        <p:nvSpPr>
          <p:cNvPr id="483331" name="Rectangle 3"/>
          <p:cNvSpPr>
            <a:spLocks noRot="1" noChangeArrowheads="1"/>
          </p:cNvSpPr>
          <p:nvPr/>
        </p:nvSpPr>
        <p:spPr bwMode="auto">
          <a:xfrm>
            <a:off x="927735" y="189230"/>
            <a:ext cx="967803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面向数据流的设计方法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pic>
        <p:nvPicPr>
          <p:cNvPr id="10246" name="Picture 43" descr="rj46"/>
          <p:cNvPicPr>
            <a:picLocks noChangeAspect="1"/>
          </p:cNvPicPr>
          <p:nvPr/>
        </p:nvPicPr>
        <p:blipFill>
          <a:blip r:embed="rId3"/>
          <a:stretch>
            <a:fillRect/>
          </a:stretch>
        </p:blipFill>
        <p:spPr>
          <a:xfrm>
            <a:off x="6599966" y="1484588"/>
            <a:ext cx="3601117" cy="4098096"/>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Rot="1" noChangeArrowheads="1"/>
          </p:cNvSpPr>
          <p:nvPr/>
        </p:nvSpPr>
        <p:spPr bwMode="auto">
          <a:xfrm>
            <a:off x="910590" y="117475"/>
            <a:ext cx="969391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面向数据流的设计方法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grpSp>
        <p:nvGrpSpPr>
          <p:cNvPr id="11269" name="Group 4"/>
          <p:cNvGrpSpPr/>
          <p:nvPr/>
        </p:nvGrpSpPr>
        <p:grpSpPr>
          <a:xfrm>
            <a:off x="2349442" y="1125746"/>
            <a:ext cx="7669045" cy="5233369"/>
            <a:chOff x="521" y="709"/>
            <a:chExt cx="4830" cy="3296"/>
          </a:xfrm>
        </p:grpSpPr>
        <p:pic>
          <p:nvPicPr>
            <p:cNvPr id="11271" name="Picture 5"/>
            <p:cNvPicPr>
              <a:picLocks noChangeAspect="1"/>
            </p:cNvPicPr>
            <p:nvPr/>
          </p:nvPicPr>
          <p:blipFill>
            <a:blip r:embed="rId3"/>
            <a:stretch>
              <a:fillRect/>
            </a:stretch>
          </p:blipFill>
          <p:spPr>
            <a:xfrm>
              <a:off x="521" y="709"/>
              <a:ext cx="4830" cy="1743"/>
            </a:xfrm>
            <a:prstGeom prst="rect">
              <a:avLst/>
            </a:prstGeom>
            <a:noFill/>
            <a:ln w="9525">
              <a:noFill/>
            </a:ln>
          </p:spPr>
        </p:pic>
        <p:pic>
          <p:nvPicPr>
            <p:cNvPr id="11272" name="Picture 6"/>
            <p:cNvPicPr>
              <a:picLocks noChangeAspect="1"/>
            </p:cNvPicPr>
            <p:nvPr/>
          </p:nvPicPr>
          <p:blipFill>
            <a:blip r:embed="rId4"/>
            <a:stretch>
              <a:fillRect/>
            </a:stretch>
          </p:blipFill>
          <p:spPr>
            <a:xfrm>
              <a:off x="521" y="2455"/>
              <a:ext cx="4830" cy="1550"/>
            </a:xfrm>
            <a:prstGeom prst="rect">
              <a:avLst/>
            </a:prstGeom>
            <a:noFill/>
            <a:ln w="9525">
              <a:noFill/>
            </a:ln>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1253</Words>
  <Application>Microsoft Office PowerPoint</Application>
  <PresentationFormat>自定义</PresentationFormat>
  <Paragraphs>307</Paragraphs>
  <Slides>33</Slides>
  <Notes>19</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新版软件工程母版</vt:lpstr>
      <vt:lpstr>面向数据流的设计方法（一）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chy</cp:lastModifiedBy>
  <cp:revision>34</cp:revision>
  <dcterms:created xsi:type="dcterms:W3CDTF">2021-07-20T05:30:00Z</dcterms:created>
  <dcterms:modified xsi:type="dcterms:W3CDTF">2023-10-09T08:28:52Z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F3D715F73C1C4C8D928B6722E93C2EF4</vt:lpwstr>
  </property>
  <property fmtid="{D5CDD505-2E9C-101B-9397-08002B2CF9AE}" pid="3" name="KSOProductBuildVer">
    <vt:lpwstr>2052-11.1.0.10667</vt:lpwstr>
  </property>
</Properties>
</file>