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70" r:id="rId4"/>
    <p:sldId id="271" r:id="rId5"/>
    <p:sldId id="264" r:id="rId6"/>
    <p:sldId id="265" r:id="rId7"/>
    <p:sldId id="266" r:id="rId8"/>
    <p:sldId id="267" r:id="rId9"/>
    <p:sldId id="268" r:id="rId10"/>
  </p:sldIdLst>
  <p:sldSz cx="12190413" cy="6859588"/>
  <p:notesSz cx="6858000" cy="9144000"/>
  <p:defaultTextStyle>
    <a:defPPr>
      <a:defRPr lang="zh-CN"/>
    </a:defPPr>
    <a:lvl1pPr algn="l" defTabSz="1089025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544513" indent="-87313" algn="l" defTabSz="1089025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1089025" indent="-174625" algn="l" defTabSz="1089025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631950" indent="-260350" algn="l" defTabSz="1089025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2176463" indent="-347663" algn="l" defTabSz="1089025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76" d="100"/>
          <a:sy n="76" d="100"/>
        </p:scale>
        <p:origin x="-261" y="-48"/>
      </p:cViewPr>
      <p:guideLst>
        <p:guide orient="horz" pos="2161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>
                <a:latin typeface="Calibri" panose="020F0502020204030204" charset="0"/>
                <a:ea typeface="宋体" pitchFamily="2" charset="-122"/>
              </a:defRPr>
            </a:lvl1pPr>
          </a:lstStyle>
          <a:p>
            <a:pPr>
              <a:defRPr/>
            </a:pPr>
            <a:fld id="{433EB53F-C626-4BA7-98D3-B3FB2AE02D36}" type="datetimeFigureOut">
              <a:rPr lang="zh-CN" altLang="en-US"/>
              <a:pPr>
                <a:defRPr/>
              </a:pPr>
              <a:t>2022/5/1</a:t>
            </a:fld>
            <a:endParaRPr lang="zh-CN" altLang="en-US">
              <a:latin typeface="Calibri" pitchFamily="34" charset="0"/>
            </a:endParaRPr>
          </a:p>
        </p:txBody>
      </p:sp>
      <p:sp>
        <p:nvSpPr>
          <p:cNvPr id="14340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27C4CC65-A0DF-4505-BDF0-1191F506ED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1962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28899C3C-7DC8-49D1-87D5-149E4262CE68}" type="slidenum"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pPr>
                <a:defRPr/>
              </a:pPr>
              <a:t>2</a:t>
            </a:fld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5363" name="Rectangle 2"/>
          <p:cNvSpPr>
            <a:spLocks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536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anchor="ctr"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F2A67C3A-C876-422C-A815-67639FC97E90}" type="slidenum">
              <a:rPr lang="en-US" altLang="zh-CN" smtClean="0">
                <a:ea typeface="宋体" charset="-122"/>
              </a:rPr>
              <a:pPr/>
              <a:t>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7631ADCF-F12A-4160-9231-C7AAA1B5E3EB}" type="slidenum">
              <a:rPr lang="en-US" altLang="zh-CN" smtClean="0">
                <a:ea typeface="宋体" charset="-122"/>
              </a:rPr>
              <a:pPr/>
              <a:t>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992F7CFB-DD00-4E21-8963-4E7D07AAB747}" type="slidenum"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pPr>
                <a:defRPr/>
              </a:pPr>
              <a:t>5</a:t>
            </a:fld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8435" name="Rectangle 2"/>
          <p:cNvSpPr>
            <a:spLocks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843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anchor="ctr"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052EC0E8-7CEE-4518-8637-E6838BFB97ED}" type="slidenum"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pPr>
                <a:defRPr/>
              </a:pPr>
              <a:t>6</a:t>
            </a:fld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9459" name="Rectangle 2"/>
          <p:cNvSpPr>
            <a:spLocks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946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anchor="ctr"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E27179A6-DC17-4580-A547-C701B7845512}" type="slidenum"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pPr>
                <a:defRPr/>
              </a:pPr>
              <a:t>7</a:t>
            </a:fld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0483" name="Rectangle 2"/>
          <p:cNvSpPr>
            <a:spLocks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anchor="ctr"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27BD1314-19EC-4683-A977-34C1F1CA9E12}" type="slidenum"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pPr>
                <a:defRPr/>
              </a:pPr>
              <a:t>8</a:t>
            </a:fld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1507" name="Rectangle 2"/>
          <p:cNvSpPr>
            <a:spLocks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150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anchor="ctr"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B50745CD-4CC4-4AD5-B13B-DF3428E14780}" type="slidenum"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pPr>
                <a:defRPr/>
              </a:pPr>
              <a:t>9</a:t>
            </a:fld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2531" name="Rectangle 2"/>
          <p:cNvSpPr>
            <a:spLocks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253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anchor="ctr"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4"/>
          <p:cNvSpPr txBox="1">
            <a:spLocks noChangeArrowheads="1"/>
          </p:cNvSpPr>
          <p:nvPr userDrawn="1"/>
        </p:nvSpPr>
        <p:spPr bwMode="auto">
          <a:xfrm>
            <a:off x="2682875" y="4081463"/>
            <a:ext cx="543401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zh-CN" sz="280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主讲人：冯</a:t>
            </a:r>
            <a:r>
              <a:rPr lang="en-US" altLang="zh-CN" sz="280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zh-CN" sz="280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铁</a:t>
            </a:r>
          </a:p>
        </p:txBody>
      </p:sp>
      <p:pic>
        <p:nvPicPr>
          <p:cNvPr id="4" name="图片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6838" y="1588"/>
            <a:ext cx="12287251" cy="691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8" descr="吉大校标（白）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3" y="171450"/>
            <a:ext cx="2357437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9" descr="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9775" y="0"/>
            <a:ext cx="1292225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919"/>
            <a:ext cx="10361851" cy="1470365"/>
          </a:xfrm>
        </p:spPr>
        <p:txBody>
          <a:bodyPr>
            <a:noAutofit/>
          </a:bodyPr>
          <a:lstStyle>
            <a:lvl1pPr>
              <a:defRPr sz="7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361E9A-33AC-4617-86DB-77A7AA49B16F}" type="datetimeFigureOut">
              <a:rPr lang="zh-CN" altLang="en-US"/>
              <a:pPr>
                <a:defRPr/>
              </a:pPr>
              <a:t>2022/5/1</a:t>
            </a:fld>
            <a:endParaRPr lang="zh-CN" altLang="en-US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476B96-9CB1-4A05-B723-63A994B0A7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30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99AADA-1648-44B1-841D-72582B418F72}" type="datetimeFigureOut">
              <a:rPr lang="zh-CN" altLang="en-US"/>
              <a:pPr>
                <a:defRPr/>
              </a:pPr>
              <a:t>2022/5/1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BFA8A7-84AA-40C0-8F34-7D92BE5A16E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953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84067" y="274702"/>
            <a:ext cx="3655008" cy="5854467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694" y="274702"/>
            <a:ext cx="10768198" cy="5854467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17D765-692D-4A37-BB36-EC1818971220}" type="datetimeFigureOut">
              <a:rPr lang="zh-CN" altLang="en-US"/>
              <a:pPr>
                <a:defRPr/>
              </a:pPr>
              <a:t>2022/5/1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54F552-DEDD-4EF9-8F11-FC63DFDBD55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129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0413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六边形 4"/>
          <p:cNvSpPr/>
          <p:nvPr userDrawn="1"/>
        </p:nvSpPr>
        <p:spPr>
          <a:xfrm rot="5400000">
            <a:off x="266700" y="171450"/>
            <a:ext cx="400050" cy="34290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kumimoji="1" lang="zh-CN" altLang="en-US" noProof="1"/>
          </a:p>
        </p:txBody>
      </p:sp>
      <p:sp>
        <p:nvSpPr>
          <p:cNvPr id="6" name="六边形 5"/>
          <p:cNvSpPr/>
          <p:nvPr userDrawn="1"/>
        </p:nvSpPr>
        <p:spPr>
          <a:xfrm rot="5400000">
            <a:off x="173832" y="457994"/>
            <a:ext cx="400050" cy="344487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kumimoji="1" lang="zh-CN" altLang="en-US" noProof="1"/>
          </a:p>
        </p:txBody>
      </p:sp>
      <p:sp>
        <p:nvSpPr>
          <p:cNvPr id="7" name="六边形 6"/>
          <p:cNvSpPr/>
          <p:nvPr userDrawn="1"/>
        </p:nvSpPr>
        <p:spPr>
          <a:xfrm rot="5400000">
            <a:off x="623888" y="542925"/>
            <a:ext cx="203200" cy="174625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kumimoji="1" lang="zh-CN" altLang="en-US" noProof="1"/>
          </a:p>
        </p:txBody>
      </p:sp>
      <p:cxnSp>
        <p:nvCxnSpPr>
          <p:cNvPr id="8" name="直接连接符 7"/>
          <p:cNvCxnSpPr/>
          <p:nvPr userDrawn="1"/>
        </p:nvCxnSpPr>
        <p:spPr>
          <a:xfrm flipV="1">
            <a:off x="-9525" y="881063"/>
            <a:ext cx="12199938" cy="9525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11" descr="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9775" y="0"/>
            <a:ext cx="1292225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4" y="261442"/>
            <a:ext cx="5767178" cy="615569"/>
          </a:xfrm>
        </p:spPr>
        <p:txBody>
          <a:bodyPr>
            <a:noAutofit/>
          </a:bodyPr>
          <a:lstStyle>
            <a:lvl1pPr algn="l">
              <a:defRPr kumimoji="1" lang="zh-CN" altLang="en-US" sz="3600" b="1" kern="1200" dirty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pPr lvl="0"/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21" y="1485579"/>
            <a:ext cx="10971372" cy="4642004"/>
          </a:xfrm>
        </p:spPr>
        <p:txBody>
          <a:bodyPr/>
          <a:lstStyle>
            <a:lvl1pPr marL="457200" indent="-457200">
              <a:buClr>
                <a:srgbClr val="FFE066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884555" indent="-340360">
              <a:buClr>
                <a:srgbClr val="FFC000"/>
              </a:buClr>
              <a:buSzPct val="50000"/>
              <a:buFont typeface="Wingdings" panose="05000000000000000000" pitchFamily="2" charset="2"/>
              <a:buChar char="u"/>
              <a:defRPr sz="2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BAC5DC-D602-4E03-96D7-3935A6EB1C99}" type="datetimeFigureOut">
              <a:rPr lang="zh-CN" altLang="en-US"/>
              <a:pPr>
                <a:defRPr/>
              </a:pPr>
              <a:t>2022/5/1</a:t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C6D7C4-724B-43E7-A662-9C461705F18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420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1"/>
            <a:ext cx="10361851" cy="1362390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7"/>
            <a:ext cx="10361851" cy="150053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419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839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258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7678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097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6580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1000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5419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0C6EB6-8F9B-4176-BE8B-FB535AE31C2B}" type="datetimeFigureOut">
              <a:rPr lang="zh-CN" altLang="en-US"/>
              <a:pPr>
                <a:defRPr/>
              </a:pPr>
              <a:t>2022/5/1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BB4D2B-56DF-4969-B35E-81E020796F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539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695" y="1600571"/>
            <a:ext cx="7210545" cy="4528598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26413" y="1600571"/>
            <a:ext cx="7212661" cy="4528598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9357B1-FBDE-4DCB-BAA7-CD3CC478B343}" type="datetimeFigureOut">
              <a:rPr lang="zh-CN" altLang="en-US"/>
              <a:pPr>
                <a:defRPr/>
              </a:pPr>
              <a:t>2022/5/1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C0C9D7-6F87-4154-8969-277E84C10F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684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9"/>
            <a:ext cx="5386216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469"/>
            <a:ext cx="5388332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5379"/>
            <a:ext cx="5388332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52CA8D-2884-46FF-9E1C-F96188F7D204}" type="datetimeFigureOut">
              <a:rPr lang="zh-CN" altLang="en-US"/>
              <a:pPr>
                <a:defRPr/>
              </a:pPr>
              <a:t>2022/5/1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009371-FC14-4BC0-AE8B-A42A1941B6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728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六边形 3"/>
          <p:cNvSpPr/>
          <p:nvPr userDrawn="1"/>
        </p:nvSpPr>
        <p:spPr>
          <a:xfrm rot="5400000">
            <a:off x="266700" y="171450"/>
            <a:ext cx="400050" cy="34290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kumimoji="1" lang="zh-CN" altLang="en-US" noProof="1"/>
          </a:p>
        </p:txBody>
      </p:sp>
      <p:sp>
        <p:nvSpPr>
          <p:cNvPr id="5" name="六边形 4"/>
          <p:cNvSpPr/>
          <p:nvPr userDrawn="1"/>
        </p:nvSpPr>
        <p:spPr>
          <a:xfrm rot="5400000">
            <a:off x="173832" y="457994"/>
            <a:ext cx="400050" cy="344487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kumimoji="1" lang="zh-CN" altLang="en-US" noProof="1"/>
          </a:p>
        </p:txBody>
      </p:sp>
      <p:sp>
        <p:nvSpPr>
          <p:cNvPr id="6" name="六边形 5"/>
          <p:cNvSpPr/>
          <p:nvPr userDrawn="1"/>
        </p:nvSpPr>
        <p:spPr>
          <a:xfrm rot="5400000">
            <a:off x="623888" y="542925"/>
            <a:ext cx="203200" cy="174625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kumimoji="1" lang="zh-CN" altLang="en-US" noProof="1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-9525" y="890588"/>
            <a:ext cx="12199938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10" descr="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9775" y="0"/>
            <a:ext cx="1292225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标题 1"/>
          <p:cNvSpPr txBox="1">
            <a:spLocks noChangeArrowheads="1"/>
          </p:cNvSpPr>
          <p:nvPr userDrawn="1"/>
        </p:nvSpPr>
        <p:spPr bwMode="auto">
          <a:xfrm>
            <a:off x="831850" y="261938"/>
            <a:ext cx="5767388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 anchor="ctr"/>
          <a:lstStyle>
            <a:lvl1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6336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0908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5480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40052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defTabSz="914400">
              <a:defRPr/>
            </a:pPr>
            <a:endParaRPr lang="zh-CN" altLang="en-US" sz="3600" b="1" smtClean="0">
              <a:solidFill>
                <a:srgbClr val="00F2FC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标题 1"/>
          <p:cNvSpPr txBox="1">
            <a:spLocks noChangeArrowheads="1"/>
          </p:cNvSpPr>
          <p:nvPr userDrawn="1"/>
        </p:nvSpPr>
        <p:spPr bwMode="auto">
          <a:xfrm>
            <a:off x="838200" y="261938"/>
            <a:ext cx="5767388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 anchor="ctr"/>
          <a:lstStyle>
            <a:lvl1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6336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0908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5480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40052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defTabSz="914400">
              <a:defRPr/>
            </a:pPr>
            <a:endParaRPr lang="zh-CN" altLang="en-US" sz="3600" b="1" smtClean="0">
              <a:solidFill>
                <a:srgbClr val="00F2FC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11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C02AF5-140D-42B1-B67C-5939908D32B2}" type="datetimeFigureOut">
              <a:rPr lang="zh-CN" altLang="en-US"/>
              <a:pPr>
                <a:defRPr/>
              </a:pPr>
              <a:t>2022/5/1</a:t>
            </a:fld>
            <a:endParaRPr lang="zh-CN" altLang="en-US"/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FAA37D-777D-45CF-B853-4D4FA38F2F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641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2C9BD3-EB00-4BB1-9155-F9B05F7A83D8}" type="datetimeFigureOut">
              <a:rPr lang="zh-CN" altLang="en-US"/>
              <a:pPr>
                <a:defRPr/>
              </a:pPr>
              <a:t>2022/5/1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934ADF-1866-4693-8A76-8D1D54244A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39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113"/>
            <a:ext cx="4010562" cy="116231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114"/>
            <a:ext cx="6814779" cy="5854468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433"/>
            <a:ext cx="4010562" cy="4692149"/>
          </a:xfrm>
        </p:spPr>
        <p:txBody>
          <a:bodyPr/>
          <a:lstStyle>
            <a:lvl1pPr marL="0" indent="0">
              <a:buNone/>
              <a:defRPr sz="1700"/>
            </a:lvl1pPr>
            <a:lvl2pPr marL="544195" indent="0">
              <a:buNone/>
              <a:defRPr sz="1400"/>
            </a:lvl2pPr>
            <a:lvl3pPr marL="1088390" indent="0">
              <a:buNone/>
              <a:defRPr sz="1200"/>
            </a:lvl3pPr>
            <a:lvl4pPr marL="1632585" indent="0">
              <a:buNone/>
              <a:defRPr sz="1100"/>
            </a:lvl4pPr>
            <a:lvl5pPr marL="2176780" indent="0">
              <a:buNone/>
              <a:defRPr sz="1100"/>
            </a:lvl5pPr>
            <a:lvl6pPr marL="2720975" indent="0">
              <a:buNone/>
              <a:defRPr sz="1100"/>
            </a:lvl6pPr>
            <a:lvl7pPr marL="3265805" indent="0">
              <a:buNone/>
              <a:defRPr sz="1100"/>
            </a:lvl7pPr>
            <a:lvl8pPr marL="3810000" indent="0">
              <a:buNone/>
              <a:defRPr sz="1100"/>
            </a:lvl8pPr>
            <a:lvl9pPr marL="4354195" indent="0">
              <a:buNone/>
              <a:defRPr sz="11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E7811F-A2EE-460F-9BA1-BE5303916970}" type="datetimeFigureOut">
              <a:rPr lang="zh-CN" altLang="en-US"/>
              <a:pPr>
                <a:defRPr/>
              </a:pPr>
              <a:t>2022/5/1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F7FDAA-D213-4221-98DE-F74D1FC1F09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864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1712"/>
            <a:ext cx="7314248" cy="56686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917"/>
            <a:ext cx="7314248" cy="4115753"/>
          </a:xfrm>
        </p:spPr>
        <p:txBody>
          <a:bodyPr/>
          <a:lstStyle>
            <a:lvl1pPr marL="0" indent="0">
              <a:buNone/>
              <a:defRPr sz="3800"/>
            </a:lvl1pPr>
            <a:lvl2pPr marL="544195" indent="0">
              <a:buNone/>
              <a:defRPr sz="3300"/>
            </a:lvl2pPr>
            <a:lvl3pPr marL="1088390" indent="0">
              <a:buNone/>
              <a:defRPr sz="2900"/>
            </a:lvl3pPr>
            <a:lvl4pPr marL="1632585" indent="0">
              <a:buNone/>
              <a:defRPr sz="2400"/>
            </a:lvl4pPr>
            <a:lvl5pPr marL="2176780" indent="0">
              <a:buNone/>
              <a:defRPr sz="2400"/>
            </a:lvl5pPr>
            <a:lvl6pPr marL="2720975" indent="0">
              <a:buNone/>
              <a:defRPr sz="2400"/>
            </a:lvl6pPr>
            <a:lvl7pPr marL="3265805" indent="0">
              <a:buNone/>
              <a:defRPr sz="2400"/>
            </a:lvl7pPr>
            <a:lvl8pPr marL="3810000" indent="0">
              <a:buNone/>
              <a:defRPr sz="2400"/>
            </a:lvl8pPr>
            <a:lvl9pPr marL="4354195" indent="0">
              <a:buNone/>
              <a:defRPr sz="2400"/>
            </a:lvl9pPr>
          </a:lstStyle>
          <a:p>
            <a:pPr lvl="0"/>
            <a:r>
              <a:rPr lang="zh-CN" altLang="en-US" noProof="1" smtClean="0"/>
              <a:t>单击图标添加图片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8581"/>
            <a:ext cx="7314248" cy="805048"/>
          </a:xfrm>
        </p:spPr>
        <p:txBody>
          <a:bodyPr/>
          <a:lstStyle>
            <a:lvl1pPr marL="0" indent="0">
              <a:buNone/>
              <a:defRPr sz="1700"/>
            </a:lvl1pPr>
            <a:lvl2pPr marL="544195" indent="0">
              <a:buNone/>
              <a:defRPr sz="1400"/>
            </a:lvl2pPr>
            <a:lvl3pPr marL="1088390" indent="0">
              <a:buNone/>
              <a:defRPr sz="1200"/>
            </a:lvl3pPr>
            <a:lvl4pPr marL="1632585" indent="0">
              <a:buNone/>
              <a:defRPr sz="1100"/>
            </a:lvl4pPr>
            <a:lvl5pPr marL="2176780" indent="0">
              <a:buNone/>
              <a:defRPr sz="1100"/>
            </a:lvl5pPr>
            <a:lvl6pPr marL="2720975" indent="0">
              <a:buNone/>
              <a:defRPr sz="1100"/>
            </a:lvl6pPr>
            <a:lvl7pPr marL="3265805" indent="0">
              <a:buNone/>
              <a:defRPr sz="1100"/>
            </a:lvl7pPr>
            <a:lvl8pPr marL="3810000" indent="0">
              <a:buNone/>
              <a:defRPr sz="1100"/>
            </a:lvl8pPr>
            <a:lvl9pPr marL="4354195" indent="0">
              <a:buNone/>
              <a:defRPr sz="11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B7FBAB-11D4-4056-B9DD-43565B7C50E4}" type="datetimeFigureOut">
              <a:rPr lang="zh-CN" altLang="en-US"/>
              <a:pPr>
                <a:defRPr/>
              </a:pPr>
              <a:t>2022/5/1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0121B4-EEBE-44E7-B8FF-C1B0DA2CE3E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562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12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50" tIns="54425" rIns="108850" bIns="5442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600200"/>
            <a:ext cx="10971213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50" tIns="54425" rIns="108850" bIns="544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7938"/>
            <a:ext cx="2844800" cy="365125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l" fontAlgn="auto">
              <a:defRPr sz="14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1043C3A-DB3F-4090-A94C-02B58C289582}" type="datetimeFigureOut">
              <a:rPr lang="zh-CN" altLang="en-US"/>
              <a:pPr>
                <a:defRPr/>
              </a:pPr>
              <a:t>2022/5/1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7938"/>
            <a:ext cx="3859213" cy="365125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ctr" fontAlgn="auto">
              <a:defRPr sz="1400" noProof="1">
                <a:solidFill>
                  <a:schemeClr val="tx1">
                    <a:tint val="75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013" y="6357938"/>
            <a:ext cx="2844800" cy="365125"/>
          </a:xfrm>
          <a:prstGeom prst="rect">
            <a:avLst/>
          </a:prstGeom>
        </p:spPr>
        <p:txBody>
          <a:bodyPr vert="horz" wrap="square" lIns="108850" tIns="54425" rIns="108850" bIns="54425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898989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611BFCC0-58B2-4861-875B-C3F85363EA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697" r:id="rId3"/>
    <p:sldLayoutId id="2147483698" r:id="rId4"/>
    <p:sldLayoutId id="2147483699" r:id="rId5"/>
    <p:sldLayoutId id="2147483707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ctr" defTabSz="1089025" rtl="0" eaLnBrk="0" fontAlgn="base" hangingPunct="0">
        <a:spcBef>
          <a:spcPct val="0"/>
        </a:spcBef>
        <a:spcAft>
          <a:spcPct val="0"/>
        </a:spcAft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089025" rtl="0" eaLnBrk="0" fontAlgn="base" hangingPunct="0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defTabSz="1089025" rtl="0" eaLnBrk="0" fontAlgn="base" hangingPunct="0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defTabSz="1089025" rtl="0" eaLnBrk="0" fontAlgn="base" hangingPunct="0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defTabSz="1089025" rtl="0" eaLnBrk="0" fontAlgn="base" hangingPunct="0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defTabSz="1089025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defTabSz="1089025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defTabSz="1089025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defTabSz="1089025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07988" indent="-407988" algn="l" defTabSz="108902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238" indent="-339725" algn="l" defTabSz="108902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488" indent="-271463" algn="l" defTabSz="108902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3050" algn="l" defTabSz="108902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513" indent="-273050" algn="l" defTabSz="108902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>
            <p:ph type="ctrTitle"/>
          </p:nvPr>
        </p:nvSpPr>
        <p:spPr>
          <a:xfrm>
            <a:off x="695325" y="2133600"/>
            <a:ext cx="10361613" cy="1471613"/>
          </a:xfrm>
        </p:spPr>
        <p:txBody>
          <a:bodyPr/>
          <a:lstStyle/>
          <a:p>
            <a:pPr eaLnBrk="1" hangingPunct="1"/>
            <a:r>
              <a:rPr lang="zh-CN" altLang="en-US" smtClean="0"/>
              <a:t>结构程序设计</a:t>
            </a:r>
          </a:p>
        </p:txBody>
      </p:sp>
      <p:pic>
        <p:nvPicPr>
          <p:cNvPr id="5123" name="图片 3" descr="吉大校标（白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3" y="171450"/>
            <a:ext cx="2357437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图片 4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9775" y="0"/>
            <a:ext cx="1292225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idx="1"/>
          </p:nvPr>
        </p:nvSpPr>
        <p:spPr>
          <a:xfrm>
            <a:off x="838200" y="1196975"/>
            <a:ext cx="10585450" cy="4826000"/>
          </a:xfrm>
        </p:spPr>
        <p:txBody>
          <a:bodyPr lIns="91465" tIns="45732" rIns="91465" bIns="45732"/>
          <a:lstStyle/>
          <a:p>
            <a:pPr marL="342900" indent="-342900" defTabSz="914400" eaLnBrk="1" hangingPunct="1">
              <a:buClr>
                <a:schemeClr val="hlink"/>
              </a:buClr>
              <a:defRPr/>
            </a:pP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+mn-ea"/>
              </a:rPr>
              <a:t>详细设计阶段的根本目标是确定应该</a:t>
            </a:r>
            <a:r>
              <a:rPr lang="zh-CN" altLang="en-US" b="1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+mn-ea"/>
              </a:rPr>
              <a:t>怎样具体地实现所要求的系统</a:t>
            </a: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+mn-ea"/>
              </a:rPr>
              <a:t>。</a:t>
            </a:r>
          </a:p>
          <a:p>
            <a:pPr marL="342900" indent="-342900" defTabSz="914400" eaLnBrk="1" hangingPunct="1">
              <a:buClr>
                <a:schemeClr val="hlink"/>
              </a:buClr>
              <a:defRPr/>
            </a:pP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详细设计</a:t>
            </a:r>
            <a:r>
              <a:rPr lang="zh-CN" altLang="en-US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包括</a:t>
            </a: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：</a:t>
            </a:r>
            <a:r>
              <a:rPr lang="zh-CN" altLang="en-US" b="1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接口设计</a:t>
            </a: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和</a:t>
            </a:r>
            <a:r>
              <a:rPr lang="zh-CN" altLang="en-US" b="1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过程设计</a:t>
            </a:r>
            <a:endParaRPr lang="zh-CN" altLang="en-US" b="1" kern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6147" name="Rectangle 3"/>
          <p:cNvSpPr>
            <a:spLocks noRot="1" noChangeArrowheads="1"/>
          </p:cNvSpPr>
          <p:nvPr/>
        </p:nvSpPr>
        <p:spPr bwMode="auto">
          <a:xfrm>
            <a:off x="1054100" y="117475"/>
            <a:ext cx="8967788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3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9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详细设计概要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4165600" y="6357938"/>
            <a:ext cx="3859213" cy="365125"/>
          </a:xfrm>
        </p:spPr>
        <p:txBody>
          <a:bodyPr rtlCol="0"/>
          <a:lstStyle/>
          <a:p>
            <a:pPr algn="ctr" fontAlgn="auto">
              <a:defRPr/>
            </a:pPr>
            <a:fld id="{C94EA8A3-95C7-4F36-B9BE-EA719AC893B5}" type="slidenum">
              <a:rPr lang="en-US" altLang="zh-CN" noProof="1">
                <a:solidFill>
                  <a:schemeClr val="tx1">
                    <a:tint val="75000"/>
                  </a:schemeClr>
                </a:solidFill>
              </a:rPr>
              <a:pPr algn="ctr" fontAlgn="auto">
                <a:defRPr/>
              </a:pPr>
              <a:t>3</a:t>
            </a:fld>
            <a:endParaRPr lang="en-US" altLang="zh-CN" noProof="1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4864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23888" y="1196975"/>
            <a:ext cx="10971212" cy="4527550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接口设计包括：</a:t>
            </a:r>
          </a:p>
          <a:p>
            <a:pPr lvl="1">
              <a:lnSpc>
                <a:spcPct val="120000"/>
              </a:lnSpc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软件构件之间的接口；</a:t>
            </a:r>
          </a:p>
          <a:p>
            <a:pPr lvl="2">
              <a:lnSpc>
                <a:spcPct val="120000"/>
              </a:lnSpc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详细设计阶段需要明确定义每个构件的各个接口函数的返回值类型、参数表中各参数的类型；</a:t>
            </a:r>
          </a:p>
          <a:p>
            <a:pPr lvl="1">
              <a:lnSpc>
                <a:spcPct val="120000"/>
              </a:lnSpc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模块和其他非人的消息生产者和消费者（如其他外部实体）的接口；</a:t>
            </a:r>
          </a:p>
          <a:p>
            <a:pPr lvl="1">
              <a:lnSpc>
                <a:spcPct val="120000"/>
              </a:lnSpc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人（如用户）和计算机间的接口，即人机界面。</a:t>
            </a:r>
          </a:p>
        </p:txBody>
      </p:sp>
      <p:sp>
        <p:nvSpPr>
          <p:cNvPr id="7172" name="Rectangle 3"/>
          <p:cNvSpPr>
            <a:spLocks noRot="1" noChangeArrowheads="1"/>
          </p:cNvSpPr>
          <p:nvPr/>
        </p:nvSpPr>
        <p:spPr bwMode="auto">
          <a:xfrm>
            <a:off x="1054100" y="117475"/>
            <a:ext cx="8967788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3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9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详细设计概要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4165600" y="6357938"/>
            <a:ext cx="3859213" cy="365125"/>
          </a:xfrm>
        </p:spPr>
        <p:txBody>
          <a:bodyPr rtlCol="0"/>
          <a:lstStyle/>
          <a:p>
            <a:pPr algn="ctr" fontAlgn="auto">
              <a:defRPr/>
            </a:pPr>
            <a:fld id="{2D503BD0-F34E-4145-9E47-3E7607B98A02}" type="slidenum">
              <a:rPr lang="en-US" altLang="zh-CN" noProof="1">
                <a:solidFill>
                  <a:schemeClr val="tx1">
                    <a:tint val="75000"/>
                  </a:schemeClr>
                </a:solidFill>
              </a:rPr>
              <a:pPr algn="ctr" fontAlgn="auto">
                <a:defRPr/>
              </a:pPr>
              <a:t>4</a:t>
            </a:fld>
            <a:endParaRPr lang="en-US" altLang="zh-CN" noProof="1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8195" name="Rectangle 2"/>
          <p:cNvSpPr>
            <a:spLocks noRot="1" noChangeArrowheads="1"/>
          </p:cNvSpPr>
          <p:nvPr/>
        </p:nvSpPr>
        <p:spPr bwMode="auto">
          <a:xfrm>
            <a:off x="911225" y="133350"/>
            <a:ext cx="119507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 anchor="ctr"/>
          <a:lstStyle/>
          <a:p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过程设计</a:t>
            </a:r>
          </a:p>
        </p:txBody>
      </p:sp>
      <p:sp>
        <p:nvSpPr>
          <p:cNvPr id="4126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23888" y="1697038"/>
            <a:ext cx="10971212" cy="3805237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ct val="40000"/>
              </a:spcBef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过程设计：在使用程序设计语言编制程序之前，需要对所采用算法的逻辑关系进行分析，设计出全部必要的过程细节，并给予清晰的表达，使之成为编码的依据。</a:t>
            </a:r>
          </a:p>
          <a:p>
            <a:pPr>
              <a:lnSpc>
                <a:spcPct val="115000"/>
              </a:lnSpc>
              <a:spcBef>
                <a:spcPct val="40000"/>
              </a:spcBef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结构化程序设计技术是详细设计的逻辑基础。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6" name="Rectangle 4"/>
          <p:cNvSpPr>
            <a:spLocks noGrp="1" noChangeArrowheads="1"/>
          </p:cNvSpPr>
          <p:nvPr>
            <p:ph idx="1"/>
          </p:nvPr>
        </p:nvSpPr>
        <p:spPr>
          <a:xfrm>
            <a:off x="982663" y="1196975"/>
            <a:ext cx="9720262" cy="5114925"/>
          </a:xfrm>
        </p:spPr>
        <p:txBody>
          <a:bodyPr lIns="91465" tIns="45732" rIns="91465" bIns="45732"/>
          <a:lstStyle/>
          <a:p>
            <a:pPr marL="342900" indent="-342900" algn="just" defTabSz="914400" eaLnBrk="1" hangingPunct="1">
              <a:buClr>
                <a:schemeClr val="hlink"/>
              </a:buClr>
              <a:defRPr/>
            </a:pP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结构程序设计的概念最早由</a:t>
            </a:r>
            <a:r>
              <a:rPr lang="en-US" altLang="zh-CN" b="1" kern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E.W.Dijkstra</a:t>
            </a: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在</a:t>
            </a:r>
            <a:r>
              <a:rPr lang="en-US" altLang="zh-CN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1965</a:t>
            </a: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年提出，他指出：</a:t>
            </a: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/>
                <a:ea typeface="+mn-ea"/>
              </a:rPr>
              <a:t>“</a:t>
            </a: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可以从高级语言中取消</a:t>
            </a:r>
            <a:r>
              <a:rPr lang="en-US" altLang="zh-CN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GOTO</a:t>
            </a: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语句</a:t>
            </a: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/>
                <a:ea typeface="+mn-ea"/>
              </a:rPr>
              <a:t>”</a:t>
            </a: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，</a:t>
            </a: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/>
                <a:ea typeface="+mn-ea"/>
              </a:rPr>
              <a:t>“</a:t>
            </a: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程序的质量与程序中所包含的</a:t>
            </a:r>
            <a:r>
              <a:rPr lang="en-US" altLang="zh-CN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GOTO</a:t>
            </a: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语句的数量成反比</a:t>
            </a: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/>
                <a:ea typeface="+mn-ea"/>
              </a:rPr>
              <a:t>”</a:t>
            </a: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。</a:t>
            </a:r>
          </a:p>
          <a:p>
            <a:pPr marL="342900" indent="-342900" algn="just" defTabSz="914400" eaLnBrk="1" hangingPunct="1">
              <a:buClr>
                <a:schemeClr val="hlink"/>
              </a:buClr>
              <a:defRPr/>
            </a:pPr>
            <a:r>
              <a:rPr lang="en-US" altLang="zh-CN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1966</a:t>
            </a: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年</a:t>
            </a:r>
            <a:r>
              <a:rPr lang="en-US" altLang="zh-CN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Bohm</a:t>
            </a: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和</a:t>
            </a:r>
            <a:r>
              <a:rPr lang="en-US" altLang="zh-CN" b="1" kern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Jacopini</a:t>
            </a: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证明了，只用</a:t>
            </a:r>
            <a:r>
              <a:rPr lang="en-US" altLang="zh-CN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3</a:t>
            </a: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种基本的控制结构就能实现任何单入口单出口的程序。这</a:t>
            </a:r>
            <a:r>
              <a:rPr lang="en-US" altLang="zh-CN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3</a:t>
            </a: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种基本的控制结构是</a:t>
            </a: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/>
                <a:ea typeface="+mn-ea"/>
              </a:rPr>
              <a:t>“</a:t>
            </a: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顺序</a:t>
            </a: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/>
                <a:ea typeface="+mn-ea"/>
              </a:rPr>
              <a:t>”</a:t>
            </a: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、</a:t>
            </a: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/>
                <a:ea typeface="+mn-ea"/>
              </a:rPr>
              <a:t>“</a:t>
            </a: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选择</a:t>
            </a: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/>
                <a:ea typeface="+mn-ea"/>
              </a:rPr>
              <a:t>”</a:t>
            </a: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和</a:t>
            </a: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/>
                <a:ea typeface="+mn-ea"/>
              </a:rPr>
              <a:t>“</a:t>
            </a: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循环</a:t>
            </a: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/>
                <a:ea typeface="+mn-ea"/>
              </a:rPr>
              <a:t>”</a:t>
            </a: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。</a:t>
            </a:r>
          </a:p>
          <a:p>
            <a:pPr marL="342900" indent="-342900" algn="just" defTabSz="914400" eaLnBrk="1" hangingPunct="1">
              <a:buClr>
                <a:schemeClr val="hlink"/>
              </a:buClr>
              <a:defRPr/>
            </a:pPr>
            <a:r>
              <a:rPr lang="en-US" altLang="zh-CN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1968</a:t>
            </a: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年</a:t>
            </a:r>
            <a:r>
              <a:rPr lang="en-US" altLang="zh-CN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Dijkstra</a:t>
            </a: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再次建议，从一切高级语言中取消</a:t>
            </a:r>
            <a:r>
              <a:rPr lang="en-US" altLang="zh-CN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GOTO</a:t>
            </a: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语句，只使用三种基本控制结构编写程序。</a:t>
            </a:r>
          </a:p>
        </p:txBody>
      </p:sp>
      <p:sp>
        <p:nvSpPr>
          <p:cNvPr id="9219" name="Rectangle 5"/>
          <p:cNvSpPr>
            <a:spLocks noRot="1" noChangeArrowheads="1"/>
          </p:cNvSpPr>
          <p:nvPr/>
        </p:nvSpPr>
        <p:spPr bwMode="auto">
          <a:xfrm>
            <a:off x="982663" y="117475"/>
            <a:ext cx="8231187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3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9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结构程序设计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Rot="1" noChangeArrowheads="1"/>
          </p:cNvSpPr>
          <p:nvPr/>
        </p:nvSpPr>
        <p:spPr bwMode="auto">
          <a:xfrm>
            <a:off x="909638" y="117475"/>
            <a:ext cx="8967787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3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9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结构程序设计</a:t>
            </a:r>
          </a:p>
        </p:txBody>
      </p:sp>
      <p:sp>
        <p:nvSpPr>
          <p:cNvPr id="416772" name="Rectangle 4"/>
          <p:cNvSpPr>
            <a:spLocks noGrp="1" noChangeArrowheads="1"/>
          </p:cNvSpPr>
          <p:nvPr>
            <p:ph idx="1"/>
          </p:nvPr>
        </p:nvSpPr>
        <p:spPr>
          <a:xfrm>
            <a:off x="1054100" y="1196975"/>
            <a:ext cx="9361488" cy="4897438"/>
          </a:xfrm>
        </p:spPr>
        <p:txBody>
          <a:bodyPr lIns="91465" tIns="45732" rIns="91465" bIns="45732"/>
          <a:lstStyle/>
          <a:p>
            <a:pPr marL="342900" indent="-342900" algn="just" defTabSz="914400" eaLnBrk="1" hangingPunct="1">
              <a:buClr>
                <a:schemeClr val="hlink"/>
              </a:buClr>
              <a:defRPr/>
            </a:pP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+mn-ea"/>
              </a:rPr>
              <a:t>结构程序设计的经典定义如下所述：</a:t>
            </a: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/>
                <a:ea typeface="+mn-ea"/>
              </a:rPr>
              <a:t>“</a:t>
            </a: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+mn-ea"/>
              </a:rPr>
              <a:t>如果一个程序的代码块仅仅通过顺序、选择和循环这</a:t>
            </a:r>
            <a:r>
              <a:rPr lang="en-US" altLang="zh-CN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+mn-ea"/>
              </a:rPr>
              <a:t>3</a:t>
            </a: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+mn-ea"/>
              </a:rPr>
              <a:t>种基本控制结构进行连接，并且每个代码块只有一个入口和一个出口，则称这个程序是结构化的。</a:t>
            </a: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/>
                <a:ea typeface="+mn-ea"/>
              </a:rPr>
              <a:t>”</a:t>
            </a: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 </a:t>
            </a:r>
          </a:p>
          <a:p>
            <a:pPr marL="342900" indent="-342900" algn="just" defTabSz="914400" eaLnBrk="1" hangingPunct="1">
              <a:buClr>
                <a:schemeClr val="hlink"/>
              </a:buClr>
              <a:defRPr/>
            </a:pP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+mn-ea"/>
              </a:rPr>
              <a:t>对经典定义的扩充</a:t>
            </a: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/>
                <a:ea typeface="+mn-ea"/>
              </a:rPr>
              <a:t>“</a:t>
            </a: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+mn-ea"/>
              </a:rPr>
              <a:t>结构程序设计是尽可能少用</a:t>
            </a:r>
            <a:r>
              <a:rPr lang="en-US" altLang="zh-CN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GOTO</a:t>
            </a: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+mn-ea"/>
              </a:rPr>
              <a:t>语句的程序设计方法。最好仅在检测出错误时才使用</a:t>
            </a:r>
            <a:r>
              <a:rPr lang="en-US" altLang="zh-CN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GOTO</a:t>
            </a: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+mn-ea"/>
              </a:rPr>
              <a:t>语句，而且应该总是使用前向</a:t>
            </a:r>
            <a:r>
              <a:rPr lang="en-US" altLang="zh-CN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GOTO</a:t>
            </a: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+mn-ea"/>
              </a:rPr>
              <a:t>语句。</a:t>
            </a: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/>
                <a:ea typeface="+mn-ea"/>
              </a:rPr>
              <a:t>”</a:t>
            </a: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 </a:t>
            </a:r>
          </a:p>
          <a:p>
            <a:pPr marL="742950" lvl="1" indent="-285750" algn="just" defTabSz="914400" eaLnBrk="1" hangingPunct="1"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lang="zh-CN" altLang="en-US" b="1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Rot="1" noChangeArrowheads="1"/>
          </p:cNvSpPr>
          <p:nvPr/>
        </p:nvSpPr>
        <p:spPr bwMode="auto">
          <a:xfrm>
            <a:off x="1054100" y="117475"/>
            <a:ext cx="8967788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3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9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结构程序设计</a:t>
            </a:r>
          </a:p>
        </p:txBody>
      </p:sp>
      <p:sp>
        <p:nvSpPr>
          <p:cNvPr id="505860" name="Rectangle 4"/>
          <p:cNvSpPr>
            <a:spLocks noGrp="1" noChangeArrowheads="1"/>
          </p:cNvSpPr>
          <p:nvPr>
            <p:ph idx="1"/>
          </p:nvPr>
        </p:nvSpPr>
        <p:spPr>
          <a:xfrm>
            <a:off x="838200" y="1196975"/>
            <a:ext cx="9937750" cy="4897438"/>
          </a:xfrm>
        </p:spPr>
        <p:txBody>
          <a:bodyPr lIns="91465" tIns="45732" rIns="91465" bIns="45732"/>
          <a:lstStyle/>
          <a:p>
            <a:pPr marL="342900" indent="-342900" algn="just" defTabSz="914400" eaLnBrk="1" hangingPunct="1">
              <a:buClr>
                <a:schemeClr val="hlink"/>
              </a:buClr>
              <a:defRPr/>
            </a:pPr>
            <a:r>
              <a:rPr lang="zh-CN" altLang="en-US" b="1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+mn-ea"/>
              </a:rPr>
              <a:t>经典的</a:t>
            </a: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+mn-ea"/>
              </a:rPr>
              <a:t>结构程序设计：如果只允许使用顺序、</a:t>
            </a:r>
            <a:r>
              <a:rPr lang="en-US" altLang="zh-CN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+mn-ea"/>
              </a:rPr>
              <a:t>IF-THEN-ELSE</a:t>
            </a: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+mn-ea"/>
              </a:rPr>
              <a:t>型分支和</a:t>
            </a:r>
            <a:r>
              <a:rPr lang="en-US" altLang="zh-CN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+mn-ea"/>
              </a:rPr>
              <a:t>DO-WHILE</a:t>
            </a: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+mn-ea"/>
              </a:rPr>
              <a:t>型循环这</a:t>
            </a:r>
            <a:r>
              <a:rPr lang="en-US" altLang="zh-CN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+mn-ea"/>
              </a:rPr>
              <a:t>3</a:t>
            </a: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+mn-ea"/>
              </a:rPr>
              <a:t>种基本控制结构实现单入口单出口的程序</a:t>
            </a:r>
            <a:endParaRPr lang="zh-CN" altLang="en-US" b="1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</a:endParaRPr>
          </a:p>
          <a:p>
            <a:pPr marL="342900" indent="-342900" algn="just" defTabSz="914400" eaLnBrk="1" hangingPunct="1">
              <a:buClr>
                <a:schemeClr val="hlink"/>
              </a:buClr>
              <a:defRPr/>
            </a:pPr>
            <a:r>
              <a:rPr lang="zh-CN" altLang="en-US" b="1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+mn-ea"/>
              </a:rPr>
              <a:t>扩展的</a:t>
            </a: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+mn-ea"/>
              </a:rPr>
              <a:t>结构程序设计：如果除了上述</a:t>
            </a:r>
            <a:r>
              <a:rPr lang="en-US" altLang="zh-CN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+mn-ea"/>
              </a:rPr>
              <a:t>3</a:t>
            </a: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+mn-ea"/>
              </a:rPr>
              <a:t>种基本控制结构之外，还允许使用</a:t>
            </a:r>
            <a:r>
              <a:rPr lang="en-US" altLang="zh-CN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+mn-ea"/>
              </a:rPr>
              <a:t>DO-CASE</a:t>
            </a: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+mn-ea"/>
              </a:rPr>
              <a:t>型多分支结构和</a:t>
            </a:r>
            <a:r>
              <a:rPr lang="en-US" altLang="zh-CN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+mn-ea"/>
              </a:rPr>
              <a:t>DO-UNTIL</a:t>
            </a: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+mn-ea"/>
              </a:rPr>
              <a:t>型循环结构</a:t>
            </a:r>
          </a:p>
          <a:p>
            <a:pPr marL="342900" indent="-342900" algn="just" defTabSz="914400" eaLnBrk="1" hangingPunct="1">
              <a:buClr>
                <a:schemeClr val="hlink"/>
              </a:buClr>
              <a:defRPr/>
            </a:pPr>
            <a:r>
              <a:rPr lang="zh-CN" altLang="en-US" b="1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+mn-ea"/>
              </a:rPr>
              <a:t>修正的</a:t>
            </a: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+mn-ea"/>
              </a:rPr>
              <a:t>结构程序设计：如果再加上允许使用</a:t>
            </a:r>
            <a:r>
              <a:rPr lang="en-US" altLang="zh-CN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+mn-ea"/>
              </a:rPr>
              <a:t>LEAVE(</a:t>
            </a: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+mn-ea"/>
              </a:rPr>
              <a:t>或</a:t>
            </a:r>
            <a:r>
              <a:rPr lang="en-US" altLang="zh-CN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+mn-ea"/>
              </a:rPr>
              <a:t>BREAK)</a:t>
            </a: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+mn-ea"/>
              </a:rPr>
              <a:t>结构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Rot="1" noChangeArrowheads="1"/>
          </p:cNvSpPr>
          <p:nvPr/>
        </p:nvSpPr>
        <p:spPr bwMode="auto">
          <a:xfrm>
            <a:off x="982663" y="117475"/>
            <a:ext cx="8967787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3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9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结构程序设计</a:t>
            </a:r>
          </a:p>
        </p:txBody>
      </p:sp>
      <p:pic>
        <p:nvPicPr>
          <p:cNvPr id="19458" name="Picture 6" descr="rj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463" y="1628775"/>
            <a:ext cx="4970462" cy="458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Rot="1" noChangeArrowheads="1"/>
          </p:cNvSpPr>
          <p:nvPr/>
        </p:nvSpPr>
        <p:spPr bwMode="auto">
          <a:xfrm>
            <a:off x="982663" y="117475"/>
            <a:ext cx="8967787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3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9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结构程序设计</a:t>
            </a:r>
          </a:p>
        </p:txBody>
      </p:sp>
      <p:pic>
        <p:nvPicPr>
          <p:cNvPr id="21506" name="Picture 5" descr="rj5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525" y="1717675"/>
            <a:ext cx="7275513" cy="344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新版软件工程母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440</Words>
  <Application>Microsoft Office PowerPoint</Application>
  <PresentationFormat>自定义</PresentationFormat>
  <Paragraphs>36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Calibri</vt:lpstr>
      <vt:lpstr>宋体</vt:lpstr>
      <vt:lpstr>Arial</vt:lpstr>
      <vt:lpstr>黑体</vt:lpstr>
      <vt:lpstr>Wingdings</vt:lpstr>
      <vt:lpstr>Times New Roman</vt:lpstr>
      <vt:lpstr>新版软件工程母版</vt:lpstr>
      <vt:lpstr>结构程序设计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chy</dc:creator>
  <cp:lastModifiedBy>chy</cp:lastModifiedBy>
  <cp:revision>18</cp:revision>
  <dcterms:created xsi:type="dcterms:W3CDTF">2021-07-20T05:30:00Z</dcterms:created>
  <dcterms:modified xsi:type="dcterms:W3CDTF">2022-05-01T04:33:32Z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53C36BEBC8574DDA9C4FE23A73B9F083</vt:lpwstr>
  </property>
  <property fmtid="{D5CDD505-2E9C-101B-9397-08002B2CF9AE}" pid="3" name="KSOProductBuildVer">
    <vt:lpwstr>2052-11.1.0.10667</vt:lpwstr>
  </property>
</Properties>
</file>